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95" r:id="rId3"/>
    <p:sldId id="312" r:id="rId4"/>
    <p:sldId id="315" r:id="rId5"/>
    <p:sldId id="316" r:id="rId6"/>
    <p:sldId id="317" r:id="rId7"/>
    <p:sldId id="314" r:id="rId8"/>
    <p:sldId id="296" r:id="rId9"/>
    <p:sldId id="305" r:id="rId10"/>
    <p:sldId id="299" r:id="rId11"/>
    <p:sldId id="300" r:id="rId12"/>
    <p:sldId id="311" r:id="rId13"/>
    <p:sldId id="298" r:id="rId14"/>
    <p:sldId id="301" r:id="rId15"/>
    <p:sldId id="313" r:id="rId16"/>
    <p:sldId id="278" r:id="rId17"/>
    <p:sldId id="320" r:id="rId18"/>
    <p:sldId id="306" r:id="rId19"/>
    <p:sldId id="292" r:id="rId20"/>
    <p:sldId id="322" r:id="rId21"/>
    <p:sldId id="318" r:id="rId22"/>
    <p:sldId id="304" r:id="rId23"/>
    <p:sldId id="309" r:id="rId24"/>
    <p:sldId id="319" r:id="rId25"/>
    <p:sldId id="303" r:id="rId26"/>
    <p:sldId id="321" r:id="rId27"/>
    <p:sldId id="310" r:id="rId28"/>
    <p:sldId id="29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05" autoAdjust="0"/>
  </p:normalViewPr>
  <p:slideViewPr>
    <p:cSldViewPr snapToGrid="0" snapToObjects="1">
      <p:cViewPr varScale="1">
        <p:scale>
          <a:sx n="73" d="100"/>
          <a:sy n="73" d="100"/>
        </p:scale>
        <p:origin x="-9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wu:Meetings:AMS:Hurricane2010:TC_intensit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 dirty="0"/>
              <a:t>TC Intensity vs. Inner-Core Rotation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1"/>
          <c:order val="0"/>
          <c:spPr>
            <a:ln w="47625">
              <a:noFill/>
            </a:ln>
          </c:spPr>
          <c:xVal>
            <c:numRef>
              <c:f>Sheet1!$E$1:$E$5</c:f>
              <c:numCache>
                <c:formatCode>General</c:formatCode>
                <c:ptCount val="5"/>
                <c:pt idx="0">
                  <c:v>970.0</c:v>
                </c:pt>
                <c:pt idx="1">
                  <c:v>915.0</c:v>
                </c:pt>
                <c:pt idx="2">
                  <c:v>953.0</c:v>
                </c:pt>
                <c:pt idx="3">
                  <c:v>930.0</c:v>
                </c:pt>
                <c:pt idx="4">
                  <c:v>1000.0</c:v>
                </c:pt>
              </c:numCache>
            </c:numRef>
          </c:xVal>
          <c:yVal>
            <c:numRef>
              <c:f>Sheet1!$F$1:$F$5</c:f>
              <c:numCache>
                <c:formatCode>General</c:formatCode>
                <c:ptCount val="5"/>
                <c:pt idx="0">
                  <c:v>16.512</c:v>
                </c:pt>
                <c:pt idx="1">
                  <c:v>41.28</c:v>
                </c:pt>
                <c:pt idx="2">
                  <c:v>27.52</c:v>
                </c:pt>
                <c:pt idx="3">
                  <c:v>34.4</c:v>
                </c:pt>
                <c:pt idx="4">
                  <c:v>4.127999999999965</c:v>
                </c:pt>
              </c:numCache>
            </c:numRef>
          </c:yVal>
          <c:smooth val="0"/>
        </c:ser>
        <c:ser>
          <c:idx val="2"/>
          <c:order val="1"/>
          <c:spPr>
            <a:ln w="47625">
              <a:noFill/>
            </a:ln>
          </c:spPr>
          <c:marker>
            <c:spPr>
              <a:solidFill>
                <a:srgbClr val="FF0000"/>
              </a:solidFill>
            </c:spPr>
          </c:marker>
          <c:xVal>
            <c:numRef>
              <c:f>Sheet1!$E$1:$E$5</c:f>
              <c:numCache>
                <c:formatCode>General</c:formatCode>
                <c:ptCount val="5"/>
                <c:pt idx="0">
                  <c:v>970.0</c:v>
                </c:pt>
                <c:pt idx="1">
                  <c:v>915.0</c:v>
                </c:pt>
                <c:pt idx="2">
                  <c:v>953.0</c:v>
                </c:pt>
                <c:pt idx="3">
                  <c:v>930.0</c:v>
                </c:pt>
                <c:pt idx="4">
                  <c:v>1000.0</c:v>
                </c:pt>
              </c:numCache>
            </c:numRef>
          </c:xVal>
          <c:yVal>
            <c:numRef>
              <c:f>Sheet1!$G$1:$G$5</c:f>
              <c:numCache>
                <c:formatCode>General</c:formatCode>
                <c:ptCount val="5"/>
                <c:pt idx="0">
                  <c:v>20.64</c:v>
                </c:pt>
                <c:pt idx="1">
                  <c:v>48.16</c:v>
                </c:pt>
                <c:pt idx="2">
                  <c:v>34.4</c:v>
                </c:pt>
                <c:pt idx="3" formatCode="@">
                  <c:v>35.776</c:v>
                </c:pt>
                <c:pt idx="4">
                  <c:v>13.76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2194632"/>
        <c:axId val="2122201944"/>
      </c:scatterChart>
      <c:valAx>
        <c:axId val="21221946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Hurricane </a:t>
                </a:r>
                <a:r>
                  <a:rPr lang="en-US" sz="1600" dirty="0"/>
                  <a:t>Center Pressure (</a:t>
                </a:r>
                <a:r>
                  <a:rPr lang="en-US" sz="1600" dirty="0" err="1"/>
                  <a:t>hPa</a:t>
                </a:r>
                <a:r>
                  <a:rPr lang="en-US" sz="1600" dirty="0"/>
                  <a:t>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22201944"/>
        <c:crosses val="autoZero"/>
        <c:crossBetween val="midCat"/>
      </c:valAx>
      <c:valAx>
        <c:axId val="212220194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Rotational Velocity (cyc/d)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2219463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C7258-13B2-134C-9A98-E9A124A043AC}" type="datetimeFigureOut">
              <a:rPr lang="en-US" smtClean="0"/>
              <a:t>4/28/15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48041-5863-4042-82D8-775C4C1C8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75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Direcci%C3%B3n_General_de_Aeron%C3%A1utica_Civil_(Chile)" TargetMode="External"/><Relationship Id="rId4" Type="http://schemas.openxmlformats.org/officeDocument/2006/relationships/hyperlink" Target="http://en.wikipedia.org/wiki/Coyhaiqu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761634A-0E80-5B44-8515-D764D4F63E6E}" type="slidenum">
              <a:rPr lang="en-US" sz="1200">
                <a:latin typeface="Calibri" charset="0"/>
              </a:rPr>
              <a:pPr eaLnBrk="1" hangingPunct="1"/>
              <a:t>18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 18 June the ash cloud had completed its first circle of the globe. The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Chilean civil aviation authority said that "the tip of the cloud that has travelled around the world has more or less reached the town of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Coyhaique", about 600 kilometres south of the Puyehue-Cordón Caulle.[3] An estimated one hundred million tons of ash, sand and pumice were ejected – requiring power equivalent to 70 atomic bombs.[4]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33659-6454-834D-9F61-7110FCCF7D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65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267D1-0374-4643-B19C-0652BA27A516}" type="datetimeFigureOut">
              <a:rPr lang="en-US" smtClean="0"/>
              <a:t>4/28/15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D29E-880B-6841-9C38-E5861150E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85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267D1-0374-4643-B19C-0652BA27A516}" type="datetimeFigureOut">
              <a:rPr lang="en-US" smtClean="0"/>
              <a:t>4/28/15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D29E-880B-6841-9C38-E5861150E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99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267D1-0374-4643-B19C-0652BA27A516}" type="datetimeFigureOut">
              <a:rPr lang="en-US" smtClean="0"/>
              <a:t>4/28/15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D29E-880B-6841-9C38-E5861150E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31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98701" y="6302375"/>
            <a:ext cx="4791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Pre-decisional – for Planning and Discussion Purposes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193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267D1-0374-4643-B19C-0652BA27A516}" type="datetimeFigureOut">
              <a:rPr lang="en-US" smtClean="0"/>
              <a:t>4/28/15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D29E-880B-6841-9C38-E5861150E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94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267D1-0374-4643-B19C-0652BA27A516}" type="datetimeFigureOut">
              <a:rPr lang="en-US" smtClean="0"/>
              <a:t>4/28/15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D29E-880B-6841-9C38-E5861150E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33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267D1-0374-4643-B19C-0652BA27A516}" type="datetimeFigureOut">
              <a:rPr lang="en-US" smtClean="0"/>
              <a:t>4/28/15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D29E-880B-6841-9C38-E5861150E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86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267D1-0374-4643-B19C-0652BA27A516}" type="datetimeFigureOut">
              <a:rPr lang="en-US" smtClean="0"/>
              <a:t>4/28/15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D29E-880B-6841-9C38-E5861150E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4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267D1-0374-4643-B19C-0652BA27A516}" type="datetimeFigureOut">
              <a:rPr lang="en-US" smtClean="0"/>
              <a:t>4/28/15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D29E-880B-6841-9C38-E5861150E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96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267D1-0374-4643-B19C-0652BA27A516}" type="datetimeFigureOut">
              <a:rPr lang="en-US" smtClean="0"/>
              <a:t>4/28/15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D29E-880B-6841-9C38-E5861150E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16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267D1-0374-4643-B19C-0652BA27A516}" type="datetimeFigureOut">
              <a:rPr lang="en-US" smtClean="0"/>
              <a:t>4/28/15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D29E-880B-6841-9C38-E5861150E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45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267D1-0374-4643-B19C-0652BA27A516}" type="datetimeFigureOut">
              <a:rPr lang="en-US" smtClean="0"/>
              <a:t>4/28/15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D29E-880B-6841-9C38-E5861150E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28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267D1-0374-4643-B19C-0652BA27A516}" type="datetimeFigureOut">
              <a:rPr lang="en-US" smtClean="0"/>
              <a:t>4/28/15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9D29E-880B-6841-9C38-E5861150E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2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imss.ssec.wisc.edu/iwwg/iwwg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2.tiff"/><Relationship Id="rId5" Type="http://schemas.openxmlformats.org/officeDocument/2006/relationships/image" Target="../media/image33.gif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microsoft.com/office/2007/relationships/media" Target="\Users\dwu\MISR\2009-11-11-Hurricane-Ida\Hurricane_Ida_MISR_Tower_Movie.mov" TargetMode="External"/><Relationship Id="rId2" Type="http://schemas.openxmlformats.org/officeDocument/2006/relationships/video" Target="\Users\dwu\MISR\2009-11-11-Hurricane-Ida\Hurricane_Ida_MISR_Tower_Movie.mov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9714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Stereoscopic cloud imaging for future 3-D wind constellation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160" y="3462897"/>
            <a:ext cx="6787077" cy="175567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Dong L. Wu </a:t>
            </a:r>
          </a:p>
          <a:p>
            <a:endParaRPr lang="en-US" sz="2600" dirty="0" smtClean="0">
              <a:solidFill>
                <a:srgbClr val="000090"/>
              </a:solidFill>
            </a:endParaRPr>
          </a:p>
          <a:p>
            <a:r>
              <a:rPr lang="en-US" sz="2600" dirty="0" smtClean="0">
                <a:solidFill>
                  <a:srgbClr val="000090"/>
                </a:solidFill>
              </a:rPr>
              <a:t>Climate and Radiation Laboratory (613) </a:t>
            </a:r>
          </a:p>
          <a:p>
            <a:r>
              <a:rPr lang="en-US" sz="2600" dirty="0" smtClean="0">
                <a:solidFill>
                  <a:srgbClr val="000090"/>
                </a:solidFill>
              </a:rPr>
              <a:t>NASA Goddard Space Flight Center</a:t>
            </a:r>
            <a:endParaRPr lang="en-US" sz="2600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7469" y="6461085"/>
            <a:ext cx="8471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Working Group on Space-Based Lidar Winds		</a:t>
            </a:r>
            <a:r>
              <a:rPr lang="en-US" dirty="0"/>
              <a:t>Boulder, </a:t>
            </a:r>
            <a:r>
              <a:rPr lang="en-US" dirty="0" smtClean="0"/>
              <a:t>CO		April 28-29,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145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0149"/>
            <a:ext cx="3019155" cy="29248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421" y="0"/>
            <a:ext cx="5936579" cy="22237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421" y="2172231"/>
            <a:ext cx="5936579" cy="23476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5684" y="4487289"/>
            <a:ext cx="5951856" cy="23690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3064" y="683765"/>
            <a:ext cx="1956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Hasler</a:t>
            </a:r>
            <a:r>
              <a:rPr lang="en-US" dirty="0" smtClean="0"/>
              <a:t> et al. (1991)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316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47017" y="6463207"/>
            <a:ext cx="1956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Hasler</a:t>
            </a:r>
            <a:r>
              <a:rPr lang="en-US" dirty="0" smtClean="0"/>
              <a:t> et al. (1998)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600"/>
            <a:ext cx="9144000" cy="460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16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110" y="127000"/>
            <a:ext cx="8883361" cy="614363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IR Thermal Height (Pixel) vs. Stereo Height (Pattern)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630"/>
            <a:ext cx="4178365" cy="42522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1110" y="5983111"/>
            <a:ext cx="2967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Baja Peninsula</a:t>
            </a:r>
            <a:r>
              <a:rPr lang="en-US" sz="1600" dirty="0"/>
              <a:t> </a:t>
            </a:r>
            <a:r>
              <a:rPr lang="en-US" sz="1600" dirty="0" smtClean="0"/>
              <a:t>(July 12, 1998) 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030111" y="1467556"/>
            <a:ext cx="2301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Mahani</a:t>
            </a:r>
            <a:r>
              <a:rPr lang="en-US" dirty="0" smtClean="0"/>
              <a:t> et al., (2000)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112" y="832555"/>
            <a:ext cx="4319924" cy="25231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333" y="3697112"/>
            <a:ext cx="4031739" cy="26571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79999" y="5207000"/>
            <a:ext cx="1326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TEFLUN-B</a:t>
            </a:r>
          </a:p>
          <a:p>
            <a:r>
              <a:rPr lang="en-US" dirty="0" smtClean="0"/>
              <a:t>radiosonde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842000" y="4896556"/>
            <a:ext cx="310444" cy="2398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378222" y="4261555"/>
            <a:ext cx="1743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h =0.3-0.8 km 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964425" y="1323196"/>
            <a:ext cx="2699795" cy="1616259"/>
          </a:xfrm>
          <a:prstGeom prst="line">
            <a:avLst/>
          </a:prstGeom>
          <a:ln>
            <a:solidFill>
              <a:srgbClr val="3333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30133" y="1625140"/>
            <a:ext cx="90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 K/km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680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22" y="1400091"/>
            <a:ext cx="3925470" cy="3878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324" y="797725"/>
            <a:ext cx="4838937" cy="53276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3314" y="390723"/>
            <a:ext cx="1873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Mack et al. (1983)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398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31" y="468052"/>
            <a:ext cx="4321396" cy="53439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448" y="423282"/>
            <a:ext cx="4454552" cy="5388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05109" y="146522"/>
            <a:ext cx="2303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Adler and Mack (1986)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800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253023" y="2809868"/>
            <a:ext cx="66379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Stereoscopic Imaging from Terra/MISR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1593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1925"/>
            <a:ext cx="6753412" cy="4391999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50" y="204196"/>
            <a:ext cx="4197350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92100" y="59143"/>
            <a:ext cx="4309782" cy="2477601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/>
              <a:t>Multi-angle Imaging </a:t>
            </a:r>
            <a:r>
              <a:rPr lang="en-US" sz="2000" dirty="0" smtClean="0"/>
              <a:t>SpectroRadiometer (</a:t>
            </a:r>
            <a:r>
              <a:rPr lang="en-US" sz="2000" b="1" dirty="0"/>
              <a:t>MISR</a:t>
            </a:r>
            <a:r>
              <a:rPr lang="en-US" sz="2000" dirty="0" smtClean="0"/>
              <a:t>)</a:t>
            </a:r>
            <a:endParaRPr lang="en-US" sz="1600" dirty="0">
              <a:latin typeface="Helvetica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Helvetica" charset="0"/>
              </a:rPr>
              <a:t>9 view angles at Earth </a:t>
            </a:r>
            <a:r>
              <a:rPr lang="en-US" sz="1600" dirty="0" smtClean="0">
                <a:latin typeface="Helvetica" charset="0"/>
              </a:rPr>
              <a:t>surface: Nadir</a:t>
            </a:r>
            <a:r>
              <a:rPr lang="en-US" sz="1600" dirty="0">
                <a:latin typeface="Helvetica" charset="0"/>
              </a:rPr>
              <a:t>, ±26º, ±46º,±60º, ±</a:t>
            </a:r>
            <a:r>
              <a:rPr lang="en-US" sz="1600" dirty="0" smtClean="0">
                <a:latin typeface="Helvetica" charset="0"/>
              </a:rPr>
              <a:t>70º</a:t>
            </a:r>
            <a:endParaRPr lang="en-US" sz="1600" dirty="0">
              <a:latin typeface="Helvetica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Helvetica" charset="0"/>
              </a:rPr>
              <a:t>4 bands: </a:t>
            </a:r>
            <a:r>
              <a:rPr lang="en-US" sz="1600" dirty="0">
                <a:solidFill>
                  <a:srgbClr val="A0B4E9"/>
                </a:solidFill>
                <a:latin typeface="Helvetica" charset="0"/>
              </a:rPr>
              <a:t>446,</a:t>
            </a:r>
            <a:r>
              <a:rPr lang="en-US" sz="1600" dirty="0">
                <a:latin typeface="Helvetica" charset="0"/>
              </a:rPr>
              <a:t> </a:t>
            </a:r>
            <a:r>
              <a:rPr lang="en-US" sz="1600" dirty="0">
                <a:solidFill>
                  <a:srgbClr val="2EDC2C"/>
                </a:solidFill>
                <a:latin typeface="Helvetica" charset="0"/>
              </a:rPr>
              <a:t>558,</a:t>
            </a:r>
            <a:r>
              <a:rPr lang="en-US" sz="1600" dirty="0">
                <a:latin typeface="Helvetica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Helvetica" charset="0"/>
              </a:rPr>
              <a:t>672, </a:t>
            </a:r>
            <a:r>
              <a:rPr lang="en-US" sz="1600" dirty="0">
                <a:solidFill>
                  <a:srgbClr val="FF00FF"/>
                </a:solidFill>
                <a:latin typeface="Helvetica" charset="0"/>
              </a:rPr>
              <a:t>866</a:t>
            </a:r>
            <a:r>
              <a:rPr lang="en-US" sz="1600" dirty="0">
                <a:latin typeface="Helvetica" charset="0"/>
              </a:rPr>
              <a:t> </a:t>
            </a:r>
            <a:r>
              <a:rPr lang="en-US" sz="1600" dirty="0" smtClean="0">
                <a:latin typeface="Helvetica" charset="0"/>
              </a:rPr>
              <a:t>nm</a:t>
            </a:r>
            <a:endParaRPr lang="en-US" sz="1600" dirty="0">
              <a:latin typeface="Helvetica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>
                <a:latin typeface="Helvetica" charset="0"/>
              </a:rPr>
              <a:t>400</a:t>
            </a:r>
            <a:r>
              <a:rPr lang="en-US" sz="1600" dirty="0">
                <a:latin typeface="Helvetica" charset="0"/>
              </a:rPr>
              <a:t>-km </a:t>
            </a:r>
            <a:r>
              <a:rPr lang="en-US" sz="1600" dirty="0" smtClean="0">
                <a:latin typeface="Helvetica" charset="0"/>
              </a:rPr>
              <a:t>swath and daytime </a:t>
            </a:r>
            <a:r>
              <a:rPr lang="en-US" sz="1600" dirty="0">
                <a:latin typeface="Helvetica" charset="0"/>
              </a:rPr>
              <a:t>only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>
                <a:latin typeface="Helvetica" charset="0"/>
              </a:rPr>
              <a:t>275 </a:t>
            </a:r>
            <a:r>
              <a:rPr lang="en-US" sz="1600" dirty="0">
                <a:latin typeface="Helvetica" charset="0"/>
              </a:rPr>
              <a:t>m - 1.1 km </a:t>
            </a:r>
            <a:r>
              <a:rPr lang="en-US" sz="1600" dirty="0" smtClean="0">
                <a:latin typeface="Helvetica" charset="0"/>
              </a:rPr>
              <a:t>resolution</a:t>
            </a:r>
            <a:endParaRPr lang="en-US" sz="1600" dirty="0">
              <a:latin typeface="Helvetica" charset="0"/>
            </a:endParaRPr>
          </a:p>
        </p:txBody>
      </p:sp>
      <p:sp>
        <p:nvSpPr>
          <p:cNvPr id="2" name="Rectangle 1"/>
          <p:cNvSpPr/>
          <p:nvPr/>
        </p:nvSpPr>
        <p:spPr>
          <a:xfrm rot="19061279">
            <a:off x="7391894" y="2352077"/>
            <a:ext cx="11854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Helvetica" charset="0"/>
              </a:rPr>
              <a:t>7 </a:t>
            </a:r>
            <a:r>
              <a:rPr lang="en-US" dirty="0" smtClean="0">
                <a:latin typeface="Helvetica" charset="0"/>
              </a:rPr>
              <a:t>minutes</a:t>
            </a:r>
            <a:endParaRPr lang="en-US" dirty="0">
              <a:latin typeface="Helvetica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424706" y="1538941"/>
            <a:ext cx="2287088" cy="2017059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171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Moon 56"/>
          <p:cNvSpPr/>
          <p:nvPr/>
        </p:nvSpPr>
        <p:spPr>
          <a:xfrm rot="5400000">
            <a:off x="4986338" y="1165225"/>
            <a:ext cx="547688" cy="7208837"/>
          </a:xfrm>
          <a:prstGeom prst="moon">
            <a:avLst>
              <a:gd name="adj" fmla="val 8750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6" name="Parallelogram 65"/>
          <p:cNvSpPr/>
          <p:nvPr/>
        </p:nvSpPr>
        <p:spPr>
          <a:xfrm>
            <a:off x="0" y="4900613"/>
            <a:ext cx="9144000" cy="1416050"/>
          </a:xfrm>
          <a:prstGeom prst="parallelogram">
            <a:avLst>
              <a:gd name="adj" fmla="val 12046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Line 1031"/>
          <p:cNvSpPr>
            <a:spLocks noChangeShapeType="1"/>
          </p:cNvSpPr>
          <p:nvPr/>
        </p:nvSpPr>
        <p:spPr bwMode="auto">
          <a:xfrm flipH="1" flipV="1">
            <a:off x="3025775" y="2755900"/>
            <a:ext cx="993775" cy="154940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1037"/>
          <p:cNvGrpSpPr>
            <a:grpSpLocks noChangeAspect="1"/>
          </p:cNvGrpSpPr>
          <p:nvPr/>
        </p:nvGrpSpPr>
        <p:grpSpPr bwMode="auto">
          <a:xfrm rot="19626280">
            <a:off x="2407133" y="1463188"/>
            <a:ext cx="311150" cy="862012"/>
            <a:chOff x="4203" y="523"/>
            <a:chExt cx="383" cy="1066"/>
          </a:xfrm>
          <a:noFill/>
        </p:grpSpPr>
        <p:sp>
          <p:nvSpPr>
            <p:cNvPr id="20" name="Rectangle 1038"/>
            <p:cNvSpPr>
              <a:spLocks noChangeAspect="1" noChangeArrowheads="1"/>
            </p:cNvSpPr>
            <p:nvPr/>
          </p:nvSpPr>
          <p:spPr bwMode="auto">
            <a:xfrm>
              <a:off x="4272" y="619"/>
              <a:ext cx="266" cy="39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pitchFamily="31" charset="0"/>
                <a:ea typeface="+mn-ea"/>
                <a:cs typeface="+mn-cs"/>
              </a:endParaRPr>
            </a:p>
          </p:txBody>
        </p:sp>
        <p:sp>
          <p:nvSpPr>
            <p:cNvPr id="21" name="Rectangle 1039"/>
            <p:cNvSpPr>
              <a:spLocks noChangeAspect="1" noChangeArrowheads="1"/>
            </p:cNvSpPr>
            <p:nvPr/>
          </p:nvSpPr>
          <p:spPr bwMode="auto">
            <a:xfrm>
              <a:off x="4310" y="1013"/>
              <a:ext cx="191" cy="23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pitchFamily="31" charset="0"/>
                <a:ea typeface="+mn-ea"/>
                <a:cs typeface="+mn-cs"/>
              </a:endParaRPr>
            </a:p>
          </p:txBody>
        </p:sp>
        <p:sp>
          <p:nvSpPr>
            <p:cNvPr id="22" name="AutoShape 1040"/>
            <p:cNvSpPr>
              <a:spLocks noChangeAspect="1" noChangeArrowheads="1"/>
            </p:cNvSpPr>
            <p:nvPr/>
          </p:nvSpPr>
          <p:spPr bwMode="auto">
            <a:xfrm flipV="1">
              <a:off x="4224" y="1247"/>
              <a:ext cx="362" cy="3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75 w 21600"/>
                <a:gd name="T13" fmla="*/ 4484 h 21600"/>
                <a:gd name="T14" fmla="*/ 17125 w 21600"/>
                <a:gd name="T15" fmla="*/ 1711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pitchFamily="31" charset="0"/>
                <a:ea typeface="+mn-ea"/>
                <a:cs typeface="+mn-cs"/>
              </a:endParaRPr>
            </a:p>
          </p:txBody>
        </p:sp>
        <p:sp>
          <p:nvSpPr>
            <p:cNvPr id="23" name="Rectangle 1041"/>
            <p:cNvSpPr>
              <a:spLocks noChangeAspect="1" noChangeArrowheads="1"/>
            </p:cNvSpPr>
            <p:nvPr/>
          </p:nvSpPr>
          <p:spPr bwMode="auto">
            <a:xfrm>
              <a:off x="4203" y="523"/>
              <a:ext cx="75" cy="49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pitchFamily="31" charset="0"/>
                <a:ea typeface="+mn-ea"/>
                <a:cs typeface="+mn-cs"/>
              </a:endParaRPr>
            </a:p>
          </p:txBody>
        </p:sp>
      </p:grpSp>
      <p:sp>
        <p:nvSpPr>
          <p:cNvPr id="19" name="Line 1042"/>
          <p:cNvSpPr>
            <a:spLocks noChangeShapeType="1"/>
          </p:cNvSpPr>
          <p:nvPr/>
        </p:nvSpPr>
        <p:spPr bwMode="auto">
          <a:xfrm flipH="1" flipV="1">
            <a:off x="4156075" y="4495800"/>
            <a:ext cx="517525" cy="708025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grpSp>
        <p:nvGrpSpPr>
          <p:cNvPr id="3" name="Group 1049"/>
          <p:cNvGrpSpPr>
            <a:grpSpLocks/>
          </p:cNvGrpSpPr>
          <p:nvPr/>
        </p:nvGrpSpPr>
        <p:grpSpPr bwMode="auto">
          <a:xfrm>
            <a:off x="3733800" y="4191000"/>
            <a:ext cx="546480" cy="254410"/>
            <a:chOff x="4256" y="2696"/>
            <a:chExt cx="472" cy="248"/>
          </a:xfrm>
          <a:solidFill>
            <a:schemeClr val="bg1">
              <a:lumMod val="65000"/>
            </a:schemeClr>
          </a:solidFill>
        </p:grpSpPr>
        <p:sp>
          <p:nvSpPr>
            <p:cNvPr id="30" name="Oval 1050"/>
            <p:cNvSpPr>
              <a:spLocks noChangeArrowheads="1"/>
            </p:cNvSpPr>
            <p:nvPr/>
          </p:nvSpPr>
          <p:spPr bwMode="auto">
            <a:xfrm>
              <a:off x="4256" y="2745"/>
              <a:ext cx="312" cy="97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Oval 1051"/>
            <p:cNvSpPr>
              <a:spLocks noChangeArrowheads="1"/>
            </p:cNvSpPr>
            <p:nvPr/>
          </p:nvSpPr>
          <p:spPr bwMode="auto">
            <a:xfrm>
              <a:off x="4376" y="2776"/>
              <a:ext cx="352" cy="16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Oval 1052"/>
            <p:cNvSpPr>
              <a:spLocks noChangeArrowheads="1"/>
            </p:cNvSpPr>
            <p:nvPr/>
          </p:nvSpPr>
          <p:spPr bwMode="auto">
            <a:xfrm>
              <a:off x="4472" y="2696"/>
              <a:ext cx="128" cy="15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Oval 1053"/>
            <p:cNvSpPr>
              <a:spLocks noChangeArrowheads="1"/>
            </p:cNvSpPr>
            <p:nvPr/>
          </p:nvSpPr>
          <p:spPr bwMode="auto">
            <a:xfrm>
              <a:off x="4360" y="2808"/>
              <a:ext cx="120" cy="104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Oval 1054"/>
            <p:cNvSpPr>
              <a:spLocks noChangeArrowheads="1"/>
            </p:cNvSpPr>
            <p:nvPr/>
          </p:nvSpPr>
          <p:spPr bwMode="auto">
            <a:xfrm>
              <a:off x="4536" y="2792"/>
              <a:ext cx="128" cy="15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5" name="Line 1032"/>
          <p:cNvSpPr>
            <a:spLocks noChangeShapeType="1"/>
          </p:cNvSpPr>
          <p:nvPr/>
        </p:nvSpPr>
        <p:spPr bwMode="auto">
          <a:xfrm flipV="1">
            <a:off x="3429000" y="4457700"/>
            <a:ext cx="523875" cy="81280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1037"/>
          <p:cNvGrpSpPr>
            <a:grpSpLocks noChangeAspect="1"/>
          </p:cNvGrpSpPr>
          <p:nvPr/>
        </p:nvGrpSpPr>
        <p:grpSpPr bwMode="auto">
          <a:xfrm rot="1764781">
            <a:off x="5364635" y="1457308"/>
            <a:ext cx="311150" cy="862012"/>
            <a:chOff x="4203" y="523"/>
            <a:chExt cx="383" cy="1066"/>
          </a:xfrm>
          <a:noFill/>
        </p:grpSpPr>
        <p:sp>
          <p:nvSpPr>
            <p:cNvPr id="37" name="Rectangle 1038"/>
            <p:cNvSpPr>
              <a:spLocks noChangeAspect="1" noChangeArrowheads="1"/>
            </p:cNvSpPr>
            <p:nvPr/>
          </p:nvSpPr>
          <p:spPr bwMode="auto">
            <a:xfrm>
              <a:off x="4272" y="619"/>
              <a:ext cx="266" cy="39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pitchFamily="31" charset="0"/>
                <a:ea typeface="+mn-ea"/>
                <a:cs typeface="+mn-cs"/>
              </a:endParaRPr>
            </a:p>
          </p:txBody>
        </p:sp>
        <p:sp>
          <p:nvSpPr>
            <p:cNvPr id="38" name="Rectangle 1039"/>
            <p:cNvSpPr>
              <a:spLocks noChangeAspect="1" noChangeArrowheads="1"/>
            </p:cNvSpPr>
            <p:nvPr/>
          </p:nvSpPr>
          <p:spPr bwMode="auto">
            <a:xfrm>
              <a:off x="4310" y="1013"/>
              <a:ext cx="191" cy="23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pitchFamily="31" charset="0"/>
                <a:ea typeface="+mn-ea"/>
                <a:cs typeface="+mn-cs"/>
              </a:endParaRPr>
            </a:p>
          </p:txBody>
        </p:sp>
        <p:sp>
          <p:nvSpPr>
            <p:cNvPr id="39" name="AutoShape 1040"/>
            <p:cNvSpPr>
              <a:spLocks noChangeAspect="1" noChangeArrowheads="1"/>
            </p:cNvSpPr>
            <p:nvPr/>
          </p:nvSpPr>
          <p:spPr bwMode="auto">
            <a:xfrm flipV="1">
              <a:off x="4224" y="1247"/>
              <a:ext cx="362" cy="3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75 w 21600"/>
                <a:gd name="T13" fmla="*/ 4484 h 21600"/>
                <a:gd name="T14" fmla="*/ 17125 w 21600"/>
                <a:gd name="T15" fmla="*/ 1711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pitchFamily="31" charset="0"/>
                <a:ea typeface="+mn-ea"/>
                <a:cs typeface="+mn-cs"/>
              </a:endParaRPr>
            </a:p>
          </p:txBody>
        </p:sp>
        <p:sp>
          <p:nvSpPr>
            <p:cNvPr id="40" name="Rectangle 1041"/>
            <p:cNvSpPr>
              <a:spLocks noChangeAspect="1" noChangeArrowheads="1"/>
            </p:cNvSpPr>
            <p:nvPr/>
          </p:nvSpPr>
          <p:spPr bwMode="auto">
            <a:xfrm>
              <a:off x="4203" y="523"/>
              <a:ext cx="75" cy="49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pitchFamily="31" charset="0"/>
                <a:ea typeface="+mn-ea"/>
                <a:cs typeface="+mn-cs"/>
              </a:endParaRPr>
            </a:p>
          </p:txBody>
        </p:sp>
      </p:grpSp>
      <p:sp>
        <p:nvSpPr>
          <p:cNvPr id="41" name="Line 1031"/>
          <p:cNvSpPr>
            <a:spLocks noChangeShapeType="1"/>
          </p:cNvSpPr>
          <p:nvPr/>
        </p:nvSpPr>
        <p:spPr bwMode="auto">
          <a:xfrm flipV="1">
            <a:off x="4054475" y="2755900"/>
            <a:ext cx="898525" cy="150495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3" name="Line 1032"/>
          <p:cNvSpPr>
            <a:spLocks noChangeShapeType="1"/>
          </p:cNvSpPr>
          <p:nvPr/>
        </p:nvSpPr>
        <p:spPr bwMode="auto">
          <a:xfrm rot="19962349" flipV="1">
            <a:off x="3851275" y="4508500"/>
            <a:ext cx="373063" cy="644525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grpSp>
        <p:nvGrpSpPr>
          <p:cNvPr id="5" name="Group 1037"/>
          <p:cNvGrpSpPr>
            <a:grpSpLocks noChangeAspect="1"/>
          </p:cNvGrpSpPr>
          <p:nvPr/>
        </p:nvGrpSpPr>
        <p:grpSpPr bwMode="auto">
          <a:xfrm rot="127130">
            <a:off x="3899033" y="1438787"/>
            <a:ext cx="310863" cy="861964"/>
            <a:chOff x="4203" y="523"/>
            <a:chExt cx="383" cy="1066"/>
          </a:xfrm>
          <a:noFill/>
        </p:grpSpPr>
        <p:sp>
          <p:nvSpPr>
            <p:cNvPr id="46" name="Rectangle 1038"/>
            <p:cNvSpPr>
              <a:spLocks noChangeAspect="1" noChangeArrowheads="1"/>
            </p:cNvSpPr>
            <p:nvPr/>
          </p:nvSpPr>
          <p:spPr bwMode="auto">
            <a:xfrm>
              <a:off x="4272" y="619"/>
              <a:ext cx="266" cy="39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pitchFamily="31" charset="0"/>
                <a:ea typeface="+mn-ea"/>
                <a:cs typeface="+mn-cs"/>
              </a:endParaRPr>
            </a:p>
          </p:txBody>
        </p:sp>
        <p:sp>
          <p:nvSpPr>
            <p:cNvPr id="47" name="Rectangle 1039"/>
            <p:cNvSpPr>
              <a:spLocks noChangeAspect="1" noChangeArrowheads="1"/>
            </p:cNvSpPr>
            <p:nvPr/>
          </p:nvSpPr>
          <p:spPr bwMode="auto">
            <a:xfrm>
              <a:off x="4310" y="1013"/>
              <a:ext cx="191" cy="23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pitchFamily="31" charset="0"/>
                <a:ea typeface="+mn-ea"/>
                <a:cs typeface="+mn-cs"/>
              </a:endParaRPr>
            </a:p>
          </p:txBody>
        </p:sp>
        <p:sp>
          <p:nvSpPr>
            <p:cNvPr id="48" name="AutoShape 1040"/>
            <p:cNvSpPr>
              <a:spLocks noChangeAspect="1" noChangeArrowheads="1"/>
            </p:cNvSpPr>
            <p:nvPr/>
          </p:nvSpPr>
          <p:spPr bwMode="auto">
            <a:xfrm flipV="1">
              <a:off x="4224" y="1247"/>
              <a:ext cx="362" cy="3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75 w 21600"/>
                <a:gd name="T13" fmla="*/ 4484 h 21600"/>
                <a:gd name="T14" fmla="*/ 17125 w 21600"/>
                <a:gd name="T15" fmla="*/ 1711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pitchFamily="31" charset="0"/>
                <a:ea typeface="+mn-ea"/>
                <a:cs typeface="+mn-cs"/>
              </a:endParaRPr>
            </a:p>
          </p:txBody>
        </p:sp>
        <p:sp>
          <p:nvSpPr>
            <p:cNvPr id="49" name="Rectangle 1041"/>
            <p:cNvSpPr>
              <a:spLocks noChangeAspect="1" noChangeArrowheads="1"/>
            </p:cNvSpPr>
            <p:nvPr/>
          </p:nvSpPr>
          <p:spPr bwMode="auto">
            <a:xfrm>
              <a:off x="4203" y="523"/>
              <a:ext cx="75" cy="49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pitchFamily="31" charset="0"/>
                <a:ea typeface="+mn-ea"/>
                <a:cs typeface="+mn-cs"/>
              </a:endParaRPr>
            </a:p>
          </p:txBody>
        </p:sp>
      </p:grpSp>
      <p:sp>
        <p:nvSpPr>
          <p:cNvPr id="45" name="Line 1031"/>
          <p:cNvSpPr>
            <a:spLocks noChangeShapeType="1"/>
          </p:cNvSpPr>
          <p:nvPr/>
        </p:nvSpPr>
        <p:spPr bwMode="auto">
          <a:xfrm rot="19962349" flipV="1">
            <a:off x="3663950" y="2695575"/>
            <a:ext cx="722313" cy="1425575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2" name="Sun 61"/>
          <p:cNvSpPr/>
          <p:nvPr/>
        </p:nvSpPr>
        <p:spPr>
          <a:xfrm>
            <a:off x="819150" y="228600"/>
            <a:ext cx="914400" cy="914400"/>
          </a:xfrm>
          <a:prstGeom prst="sun">
            <a:avLst>
              <a:gd name="adj" fmla="val 28819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471" name="Text Box 1044"/>
          <p:cNvSpPr txBox="1">
            <a:spLocks noChangeArrowheads="1"/>
          </p:cNvSpPr>
          <p:nvPr/>
        </p:nvSpPr>
        <p:spPr bwMode="auto">
          <a:xfrm>
            <a:off x="5132388" y="5438775"/>
            <a:ext cx="1571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/>
              <a:t>Ground Track</a:t>
            </a:r>
          </a:p>
        </p:txBody>
      </p:sp>
      <p:sp>
        <p:nvSpPr>
          <p:cNvPr id="68" name="Line 1031"/>
          <p:cNvSpPr>
            <a:spLocks noChangeShapeType="1"/>
          </p:cNvSpPr>
          <p:nvPr/>
        </p:nvSpPr>
        <p:spPr bwMode="auto">
          <a:xfrm>
            <a:off x="3759200" y="1128713"/>
            <a:ext cx="647700" cy="14287"/>
          </a:xfrm>
          <a:prstGeom prst="line">
            <a:avLst/>
          </a:prstGeom>
          <a:noFill/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473" name="Text Box 1044"/>
          <p:cNvSpPr txBox="1">
            <a:spLocks noChangeArrowheads="1"/>
          </p:cNvSpPr>
          <p:nvPr/>
        </p:nvSpPr>
        <p:spPr bwMode="auto">
          <a:xfrm>
            <a:off x="3041650" y="485775"/>
            <a:ext cx="2368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/>
              <a:t>MISR Flight Direction</a:t>
            </a:r>
            <a:endParaRPr lang="en-US"/>
          </a:p>
        </p:txBody>
      </p:sp>
      <p:sp>
        <p:nvSpPr>
          <p:cNvPr id="76" name="Line 1043"/>
          <p:cNvSpPr>
            <a:spLocks noChangeShapeType="1"/>
          </p:cNvSpPr>
          <p:nvPr/>
        </p:nvSpPr>
        <p:spPr bwMode="auto">
          <a:xfrm flipV="1">
            <a:off x="1289050" y="5043488"/>
            <a:ext cx="928688" cy="738187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475" name="Text Box 1044"/>
          <p:cNvSpPr txBox="1">
            <a:spLocks noChangeArrowheads="1"/>
          </p:cNvSpPr>
          <p:nvPr/>
        </p:nvSpPr>
        <p:spPr bwMode="auto">
          <a:xfrm rot="-2232054">
            <a:off x="822325" y="5102225"/>
            <a:ext cx="1341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/>
              <a:t>Cross Track</a:t>
            </a:r>
          </a:p>
        </p:txBody>
      </p:sp>
      <p:sp>
        <p:nvSpPr>
          <p:cNvPr id="19476" name="TextBox 49"/>
          <p:cNvSpPr txBox="1">
            <a:spLocks noChangeArrowheads="1"/>
          </p:cNvSpPr>
          <p:nvPr/>
        </p:nvSpPr>
        <p:spPr bwMode="auto">
          <a:xfrm>
            <a:off x="6846888" y="2755900"/>
            <a:ext cx="20177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215968"/>
                </a:solidFill>
              </a:rPr>
              <a:t>Stereo Technique</a:t>
            </a:r>
          </a:p>
        </p:txBody>
      </p:sp>
      <p:sp>
        <p:nvSpPr>
          <p:cNvPr id="56" name="Moon 55"/>
          <p:cNvSpPr/>
          <p:nvPr/>
        </p:nvSpPr>
        <p:spPr>
          <a:xfrm rot="5400000">
            <a:off x="3536950" y="2493963"/>
            <a:ext cx="398463" cy="7450137"/>
          </a:xfrm>
          <a:prstGeom prst="moon">
            <a:avLst>
              <a:gd name="adj" fmla="val 87500"/>
            </a:avLst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1037"/>
          <p:cNvGrpSpPr>
            <a:grpSpLocks noChangeAspect="1"/>
          </p:cNvGrpSpPr>
          <p:nvPr/>
        </p:nvGrpSpPr>
        <p:grpSpPr bwMode="auto">
          <a:xfrm rot="2594109">
            <a:off x="6683264" y="1536128"/>
            <a:ext cx="311150" cy="862012"/>
            <a:chOff x="4203" y="523"/>
            <a:chExt cx="383" cy="1066"/>
          </a:xfrm>
          <a:noFill/>
        </p:grpSpPr>
        <p:sp>
          <p:nvSpPr>
            <p:cNvPr id="59" name="Rectangle 1038"/>
            <p:cNvSpPr>
              <a:spLocks noChangeAspect="1" noChangeArrowheads="1"/>
            </p:cNvSpPr>
            <p:nvPr/>
          </p:nvSpPr>
          <p:spPr bwMode="auto">
            <a:xfrm>
              <a:off x="4272" y="619"/>
              <a:ext cx="266" cy="39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pitchFamily="31" charset="0"/>
                <a:ea typeface="+mn-ea"/>
                <a:cs typeface="+mn-cs"/>
              </a:endParaRPr>
            </a:p>
          </p:txBody>
        </p:sp>
        <p:sp>
          <p:nvSpPr>
            <p:cNvPr id="60" name="Rectangle 1039"/>
            <p:cNvSpPr>
              <a:spLocks noChangeAspect="1" noChangeArrowheads="1"/>
            </p:cNvSpPr>
            <p:nvPr/>
          </p:nvSpPr>
          <p:spPr bwMode="auto">
            <a:xfrm>
              <a:off x="4310" y="1013"/>
              <a:ext cx="191" cy="23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pitchFamily="31" charset="0"/>
                <a:ea typeface="+mn-ea"/>
                <a:cs typeface="+mn-cs"/>
              </a:endParaRPr>
            </a:p>
          </p:txBody>
        </p:sp>
        <p:sp>
          <p:nvSpPr>
            <p:cNvPr id="61" name="AutoShape 1040"/>
            <p:cNvSpPr>
              <a:spLocks noChangeAspect="1" noChangeArrowheads="1"/>
            </p:cNvSpPr>
            <p:nvPr/>
          </p:nvSpPr>
          <p:spPr bwMode="auto">
            <a:xfrm flipV="1">
              <a:off x="4224" y="1247"/>
              <a:ext cx="362" cy="3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75 w 21600"/>
                <a:gd name="T13" fmla="*/ 4484 h 21600"/>
                <a:gd name="T14" fmla="*/ 17125 w 21600"/>
                <a:gd name="T15" fmla="*/ 1711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pitchFamily="31" charset="0"/>
                <a:ea typeface="+mn-ea"/>
                <a:cs typeface="+mn-cs"/>
              </a:endParaRPr>
            </a:p>
          </p:txBody>
        </p:sp>
        <p:sp>
          <p:nvSpPr>
            <p:cNvPr id="63" name="Rectangle 1041"/>
            <p:cNvSpPr>
              <a:spLocks noChangeAspect="1" noChangeArrowheads="1"/>
            </p:cNvSpPr>
            <p:nvPr/>
          </p:nvSpPr>
          <p:spPr bwMode="auto">
            <a:xfrm>
              <a:off x="4203" y="523"/>
              <a:ext cx="75" cy="49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pitchFamily="31" charset="0"/>
                <a:ea typeface="+mn-ea"/>
                <a:cs typeface="+mn-cs"/>
              </a:endParaRPr>
            </a:p>
          </p:txBody>
        </p:sp>
      </p:grpSp>
      <p:sp>
        <p:nvSpPr>
          <p:cNvPr id="19479" name="Line 1031"/>
          <p:cNvSpPr>
            <a:spLocks noChangeShapeType="1"/>
          </p:cNvSpPr>
          <p:nvPr/>
        </p:nvSpPr>
        <p:spPr bwMode="auto">
          <a:xfrm flipH="1">
            <a:off x="3376613" y="4289425"/>
            <a:ext cx="309562" cy="15875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1733550" y="5248275"/>
            <a:ext cx="5921375" cy="365125"/>
          </a:xfrm>
          <a:custGeom>
            <a:avLst/>
            <a:gdLst>
              <a:gd name="connsiteX0" fmla="*/ 0 w 5647139"/>
              <a:gd name="connsiteY0" fmla="*/ 194674 h 240035"/>
              <a:gd name="connsiteX1" fmla="*/ 771095 w 5647139"/>
              <a:gd name="connsiteY1" fmla="*/ 92612 h 240035"/>
              <a:gd name="connsiteX2" fmla="*/ 1825681 w 5647139"/>
              <a:gd name="connsiteY2" fmla="*/ 13230 h 240035"/>
              <a:gd name="connsiteX3" fmla="*/ 2551418 w 5647139"/>
              <a:gd name="connsiteY3" fmla="*/ 13230 h 240035"/>
              <a:gd name="connsiteX4" fmla="*/ 3594665 w 5647139"/>
              <a:gd name="connsiteY4" fmla="*/ 58591 h 240035"/>
              <a:gd name="connsiteX5" fmla="*/ 4637911 w 5647139"/>
              <a:gd name="connsiteY5" fmla="*/ 137973 h 240035"/>
              <a:gd name="connsiteX6" fmla="*/ 5647139 w 5647139"/>
              <a:gd name="connsiteY6" fmla="*/ 240035 h 24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47139" h="240035">
                <a:moveTo>
                  <a:pt x="0" y="194674"/>
                </a:moveTo>
                <a:cubicBezTo>
                  <a:pt x="233407" y="158763"/>
                  <a:pt x="466815" y="122853"/>
                  <a:pt x="771095" y="92612"/>
                </a:cubicBezTo>
                <a:cubicBezTo>
                  <a:pt x="1075375" y="62371"/>
                  <a:pt x="1528960" y="26460"/>
                  <a:pt x="1825681" y="13230"/>
                </a:cubicBezTo>
                <a:cubicBezTo>
                  <a:pt x="2122402" y="0"/>
                  <a:pt x="2256587" y="5670"/>
                  <a:pt x="2551418" y="13230"/>
                </a:cubicBezTo>
                <a:cubicBezTo>
                  <a:pt x="2846249" y="20790"/>
                  <a:pt x="3246916" y="37801"/>
                  <a:pt x="3594665" y="58591"/>
                </a:cubicBezTo>
                <a:cubicBezTo>
                  <a:pt x="3942414" y="79382"/>
                  <a:pt x="4295832" y="107732"/>
                  <a:pt x="4637911" y="137973"/>
                </a:cubicBezTo>
                <a:cubicBezTo>
                  <a:pt x="4979990" y="168214"/>
                  <a:pt x="5647139" y="240035"/>
                  <a:pt x="5647139" y="240035"/>
                </a:cubicBezTo>
              </a:path>
            </a:pathLst>
          </a:cu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" name="Line 1031"/>
          <p:cNvSpPr>
            <a:spLocks noChangeShapeType="1"/>
          </p:cNvSpPr>
          <p:nvPr/>
        </p:nvSpPr>
        <p:spPr bwMode="auto">
          <a:xfrm flipV="1">
            <a:off x="4156075" y="2925763"/>
            <a:ext cx="1639888" cy="1335087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2" name="Line 1032"/>
          <p:cNvSpPr>
            <a:spLocks noChangeShapeType="1"/>
          </p:cNvSpPr>
          <p:nvPr/>
        </p:nvSpPr>
        <p:spPr bwMode="auto">
          <a:xfrm flipV="1">
            <a:off x="2486025" y="4413250"/>
            <a:ext cx="1387475" cy="1025525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3" name="Line 1031"/>
          <p:cNvSpPr>
            <a:spLocks noChangeShapeType="1"/>
          </p:cNvSpPr>
          <p:nvPr/>
        </p:nvSpPr>
        <p:spPr bwMode="auto">
          <a:xfrm flipH="1" flipV="1">
            <a:off x="2149475" y="2925763"/>
            <a:ext cx="1724025" cy="1363662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4" name="Line 1042"/>
          <p:cNvSpPr>
            <a:spLocks noChangeShapeType="1"/>
          </p:cNvSpPr>
          <p:nvPr/>
        </p:nvSpPr>
        <p:spPr bwMode="auto">
          <a:xfrm flipH="1" flipV="1">
            <a:off x="4206875" y="4457700"/>
            <a:ext cx="1177925" cy="81280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1037"/>
          <p:cNvGrpSpPr>
            <a:grpSpLocks noChangeAspect="1"/>
          </p:cNvGrpSpPr>
          <p:nvPr/>
        </p:nvGrpSpPr>
        <p:grpSpPr bwMode="auto">
          <a:xfrm rot="18825247">
            <a:off x="1082050" y="1573011"/>
            <a:ext cx="311150" cy="862012"/>
            <a:chOff x="4203" y="523"/>
            <a:chExt cx="383" cy="1066"/>
          </a:xfrm>
          <a:noFill/>
        </p:grpSpPr>
        <p:sp>
          <p:nvSpPr>
            <p:cNvPr id="80" name="Rectangle 1038"/>
            <p:cNvSpPr>
              <a:spLocks noChangeAspect="1" noChangeArrowheads="1"/>
            </p:cNvSpPr>
            <p:nvPr/>
          </p:nvSpPr>
          <p:spPr bwMode="auto">
            <a:xfrm>
              <a:off x="4272" y="619"/>
              <a:ext cx="266" cy="39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pitchFamily="31" charset="0"/>
                <a:ea typeface="+mn-ea"/>
                <a:cs typeface="+mn-cs"/>
              </a:endParaRPr>
            </a:p>
          </p:txBody>
        </p:sp>
        <p:sp>
          <p:nvSpPr>
            <p:cNvPr id="81" name="Rectangle 1039"/>
            <p:cNvSpPr>
              <a:spLocks noChangeAspect="1" noChangeArrowheads="1"/>
            </p:cNvSpPr>
            <p:nvPr/>
          </p:nvSpPr>
          <p:spPr bwMode="auto">
            <a:xfrm>
              <a:off x="4310" y="1013"/>
              <a:ext cx="191" cy="23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pitchFamily="31" charset="0"/>
                <a:ea typeface="+mn-ea"/>
                <a:cs typeface="+mn-cs"/>
              </a:endParaRPr>
            </a:p>
          </p:txBody>
        </p:sp>
        <p:sp>
          <p:nvSpPr>
            <p:cNvPr id="82" name="AutoShape 1040"/>
            <p:cNvSpPr>
              <a:spLocks noChangeAspect="1" noChangeArrowheads="1"/>
            </p:cNvSpPr>
            <p:nvPr/>
          </p:nvSpPr>
          <p:spPr bwMode="auto">
            <a:xfrm flipV="1">
              <a:off x="4224" y="1247"/>
              <a:ext cx="362" cy="3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75 w 21600"/>
                <a:gd name="T13" fmla="*/ 4484 h 21600"/>
                <a:gd name="T14" fmla="*/ 17125 w 21600"/>
                <a:gd name="T15" fmla="*/ 1711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pitchFamily="31" charset="0"/>
                <a:ea typeface="+mn-ea"/>
                <a:cs typeface="+mn-cs"/>
              </a:endParaRPr>
            </a:p>
          </p:txBody>
        </p:sp>
        <p:sp>
          <p:nvSpPr>
            <p:cNvPr id="83" name="Rectangle 1041"/>
            <p:cNvSpPr>
              <a:spLocks noChangeAspect="1" noChangeArrowheads="1"/>
            </p:cNvSpPr>
            <p:nvPr/>
          </p:nvSpPr>
          <p:spPr bwMode="auto">
            <a:xfrm>
              <a:off x="4203" y="523"/>
              <a:ext cx="75" cy="49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alibri" pitchFamily="31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4850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3" t="5" r="-3001" b="66859"/>
          <a:stretch>
            <a:fillRect/>
          </a:stretch>
        </p:blipFill>
        <p:spPr bwMode="auto">
          <a:xfrm>
            <a:off x="4594225" y="3378200"/>
            <a:ext cx="3876675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1342927" y="410"/>
            <a:ext cx="64454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Inner-Core </a:t>
            </a:r>
            <a:r>
              <a:rPr lang="en-US" dirty="0" smtClean="0"/>
              <a:t>Dynamics: </a:t>
            </a:r>
            <a:r>
              <a:rPr lang="en-US" dirty="0"/>
              <a:t>Tangential Velocity (</a:t>
            </a:r>
            <a:r>
              <a:rPr lang="en-US" dirty="0" err="1"/>
              <a:t>V</a:t>
            </a:r>
            <a:r>
              <a:rPr lang="en-US" baseline="-25000" dirty="0" err="1"/>
              <a:t>t</a:t>
            </a:r>
            <a:r>
              <a:rPr lang="en-US" dirty="0"/>
              <a:t>)</a:t>
            </a:r>
          </a:p>
        </p:txBody>
      </p:sp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4565650" y="6115050"/>
            <a:ext cx="395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V</a:t>
            </a:r>
            <a:r>
              <a:rPr lang="en-US" sz="1800" baseline="-25000"/>
              <a:t>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1163" y="1442197"/>
            <a:ext cx="399648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sz="2200" dirty="0" smtClean="0"/>
              <a:t>Only tangential </a:t>
            </a:r>
            <a:r>
              <a:rPr lang="en-US" sz="2200" dirty="0"/>
              <a:t>velocity </a:t>
            </a:r>
            <a:r>
              <a:rPr lang="en-US" sz="2200" dirty="0" smtClean="0"/>
              <a:t>assumed inside </a:t>
            </a:r>
            <a:r>
              <a:rPr lang="en-US" sz="2200" dirty="0"/>
              <a:t>hurricane </a:t>
            </a:r>
            <a:r>
              <a:rPr lang="en-US" sz="2200" dirty="0" err="1"/>
              <a:t>eyewall</a:t>
            </a:r>
            <a:r>
              <a:rPr lang="en-US" sz="2200" dirty="0"/>
              <a:t> determined from MISR</a:t>
            </a:r>
          </a:p>
          <a:p>
            <a:pPr>
              <a:defRPr/>
            </a:pPr>
            <a:r>
              <a:rPr lang="en-US" sz="2200" dirty="0"/>
              <a:t>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200" dirty="0"/>
              <a:t>A priori wind direction needed to determine wind speed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2200" dirty="0"/>
          </a:p>
          <a:p>
            <a:pPr marL="285750" indent="-285750">
              <a:buFont typeface="Arial"/>
              <a:buChar char="•"/>
              <a:defRPr/>
            </a:pPr>
            <a:r>
              <a:rPr lang="en-US" sz="2200" dirty="0"/>
              <a:t>Hurricane rotating at different angular velocities inside </a:t>
            </a:r>
            <a:r>
              <a:rPr lang="en-US" sz="2200" dirty="0" smtClean="0"/>
              <a:t>eye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2200" dirty="0"/>
          </a:p>
          <a:p>
            <a:pPr marL="285750" indent="-285750">
              <a:buFont typeface="Arial"/>
              <a:buChar char="•"/>
              <a:defRPr/>
            </a:pPr>
            <a:r>
              <a:rPr lang="en-US" sz="2200" dirty="0" smtClean="0"/>
              <a:t>The angular velocity near near </a:t>
            </a:r>
            <a:r>
              <a:rPr lang="en-US" sz="2200" dirty="0" err="1" smtClean="0"/>
              <a:t>eyewall</a:t>
            </a:r>
            <a:r>
              <a:rPr lang="en-US" sz="2200" dirty="0" smtClean="0"/>
              <a:t> proportional to cyclone intensity</a:t>
            </a:r>
            <a:endParaRPr lang="en-US" sz="2200" dirty="0"/>
          </a:p>
        </p:txBody>
      </p:sp>
      <p:pic>
        <p:nvPicPr>
          <p:cNvPr id="20485" name="Picture 4" descr="O3571-B62-P1_PlumeContours_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844550"/>
            <a:ext cx="2984500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62550" y="682298"/>
            <a:ext cx="15470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Hurricane </a:t>
            </a:r>
          </a:p>
          <a:p>
            <a:r>
              <a:rPr lang="en-US" dirty="0" smtClean="0"/>
              <a:t>Alberto (2000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0872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368300" y="711200"/>
          <a:ext cx="8521700" cy="5727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4025900" y="2552700"/>
            <a:ext cx="725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latin typeface="Calibri" charset="0"/>
              </a:rPr>
              <a:t>Emily </a:t>
            </a:r>
          </a:p>
          <a:p>
            <a:r>
              <a:rPr lang="en-US" sz="1600">
                <a:latin typeface="Calibri" charset="0"/>
              </a:rPr>
              <a:t>(2005)</a:t>
            </a:r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1490663" y="1754188"/>
            <a:ext cx="7254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latin typeface="Calibri" charset="0"/>
              </a:rPr>
              <a:t>Isabel </a:t>
            </a:r>
          </a:p>
          <a:p>
            <a:r>
              <a:rPr lang="en-US" sz="1600">
                <a:latin typeface="Calibri" charset="0"/>
              </a:rPr>
              <a:t>(2003)</a:t>
            </a:r>
          </a:p>
        </p:txBody>
      </p:sp>
      <p:sp>
        <p:nvSpPr>
          <p:cNvPr id="28677" name="TextBox 6"/>
          <p:cNvSpPr txBox="1">
            <a:spLocks noChangeArrowheads="1"/>
          </p:cNvSpPr>
          <p:nvPr/>
        </p:nvSpPr>
        <p:spPr bwMode="auto">
          <a:xfrm>
            <a:off x="2468563" y="2171700"/>
            <a:ext cx="7254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latin typeface="Calibri" charset="0"/>
              </a:rPr>
              <a:t>Wilma </a:t>
            </a:r>
          </a:p>
          <a:p>
            <a:r>
              <a:rPr lang="en-US" sz="1600">
                <a:latin typeface="Calibri" charset="0"/>
              </a:rPr>
              <a:t>(2005)</a:t>
            </a:r>
          </a:p>
        </p:txBody>
      </p:sp>
      <p:sp>
        <p:nvSpPr>
          <p:cNvPr id="28678" name="TextBox 7"/>
          <p:cNvSpPr txBox="1">
            <a:spLocks noChangeArrowheads="1"/>
          </p:cNvSpPr>
          <p:nvPr/>
        </p:nvSpPr>
        <p:spPr bwMode="auto">
          <a:xfrm>
            <a:off x="6981825" y="3803650"/>
            <a:ext cx="847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latin typeface="Calibri" charset="0"/>
              </a:rPr>
              <a:t>Franklin </a:t>
            </a:r>
          </a:p>
          <a:p>
            <a:r>
              <a:rPr lang="en-US" sz="1600">
                <a:latin typeface="Calibri" charset="0"/>
              </a:rPr>
              <a:t>(2005)</a:t>
            </a:r>
          </a:p>
        </p:txBody>
      </p:sp>
      <p:sp>
        <p:nvSpPr>
          <p:cNvPr id="28679" name="TextBox 8"/>
          <p:cNvSpPr txBox="1">
            <a:spLocks noChangeArrowheads="1"/>
          </p:cNvSpPr>
          <p:nvPr/>
        </p:nvSpPr>
        <p:spPr bwMode="auto">
          <a:xfrm>
            <a:off x="5241925" y="3390900"/>
            <a:ext cx="806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latin typeface="Calibri" charset="0"/>
              </a:rPr>
              <a:t>Alberto </a:t>
            </a:r>
          </a:p>
          <a:p>
            <a:r>
              <a:rPr lang="en-US" sz="1600">
                <a:latin typeface="Calibri" charset="0"/>
              </a:rPr>
              <a:t>(2000)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00" y="2438400"/>
            <a:ext cx="6731000" cy="288290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81" name="TextBox 8"/>
          <p:cNvSpPr txBox="1">
            <a:spLocks noChangeArrowheads="1"/>
          </p:cNvSpPr>
          <p:nvPr/>
        </p:nvSpPr>
        <p:spPr bwMode="auto">
          <a:xfrm>
            <a:off x="6781800" y="2222500"/>
            <a:ext cx="1822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Wu et al. (2010)</a:t>
            </a:r>
          </a:p>
        </p:txBody>
      </p:sp>
    </p:spTree>
    <p:extLst>
      <p:ext uri="{BB962C8B-B14F-4D97-AF65-F5344CB8AC3E}">
        <p14:creationId xmlns:p14="http://schemas.microsoft.com/office/powerpoint/2010/main" val="358328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 smtClean="0">
                <a:solidFill>
                  <a:srgbClr val="000090"/>
                </a:solidFill>
                <a:latin typeface="Arial Unicode MS"/>
                <a:cs typeface="Arial Unicode MS"/>
              </a:rPr>
              <a:t>Outline</a:t>
            </a:r>
            <a:endParaRPr lang="en-US" b="1" u="sng" dirty="0">
              <a:solidFill>
                <a:srgbClr val="000090"/>
              </a:solidFill>
              <a:latin typeface="Arial Unicode MS"/>
              <a:cs typeface="Arial Unicode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Arial Unicode MS"/>
                <a:cs typeface="Arial Unicode MS"/>
              </a:rPr>
              <a:t>Atmospheric dynamics and cloud properties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Spatial and temporal variability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W</a:t>
            </a:r>
            <a:r>
              <a:rPr lang="en-US" sz="2000" dirty="0" smtClean="0">
                <a:latin typeface="Arial"/>
                <a:cs typeface="Arial"/>
              </a:rPr>
              <a:t>ater vapor, aerosol, and cloud features as a dynamic tracer</a:t>
            </a:r>
          </a:p>
          <a:p>
            <a:r>
              <a:rPr lang="en-US" sz="2400" dirty="0" smtClean="0">
                <a:latin typeface="Arial Unicode MS"/>
                <a:cs typeface="Arial Unicode MS"/>
              </a:rPr>
              <a:t>Passive VIS/IR imaging for winds</a:t>
            </a:r>
          </a:p>
          <a:p>
            <a:pPr lvl="1"/>
            <a:r>
              <a:rPr lang="en-US" sz="2000" dirty="0">
                <a:hlinkClick r:id="rId2"/>
              </a:rPr>
              <a:t>International Winds Working Group (IWWG</a:t>
            </a:r>
            <a:r>
              <a:rPr lang="en-US" sz="2000" dirty="0" smtClean="0">
                <a:hlinkClick r:id="rId2"/>
              </a:rPr>
              <a:t>)</a:t>
            </a:r>
            <a:endParaRPr lang="en-US" sz="2000" dirty="0" smtClean="0">
              <a:latin typeface="Arial"/>
              <a:cs typeface="Arial"/>
            </a:endParaRPr>
          </a:p>
          <a:p>
            <a:pPr lvl="1"/>
            <a:r>
              <a:rPr lang="en-US" sz="2000" dirty="0" smtClean="0">
                <a:latin typeface="Arial"/>
                <a:cs typeface="Arial"/>
              </a:rPr>
              <a:t>Methods and limitations; Where lidar winds are </a:t>
            </a:r>
            <a:r>
              <a:rPr lang="en-US" sz="2000" smtClean="0">
                <a:latin typeface="Arial"/>
                <a:cs typeface="Arial"/>
              </a:rPr>
              <a:t>mostly needed?</a:t>
            </a:r>
            <a:endParaRPr lang="en-US" sz="2000" dirty="0" smtClean="0">
              <a:latin typeface="Arial"/>
              <a:cs typeface="Arial"/>
            </a:endParaRPr>
          </a:p>
          <a:p>
            <a:r>
              <a:rPr lang="en-US" sz="2400" dirty="0" smtClean="0"/>
              <a:t>Stereoscopic information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The 2-GOES study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Terra</a:t>
            </a:r>
            <a:r>
              <a:rPr lang="en-US" sz="2000" dirty="0">
                <a:latin typeface="Arial"/>
                <a:cs typeface="Arial"/>
              </a:rPr>
              <a:t>/</a:t>
            </a:r>
            <a:r>
              <a:rPr lang="en-US" sz="2000" dirty="0" smtClean="0">
                <a:latin typeface="Arial"/>
                <a:cs typeface="Arial"/>
              </a:rPr>
              <a:t>MISR aerosol/cloud imaging and winds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Future stereoscopic remote sensing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0622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 descr="MINX_O59055_L0toL1023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44" y="777477"/>
            <a:ext cx="5021756" cy="321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2715"/>
            <a:ext cx="457199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10" y="4132715"/>
            <a:ext cx="4375189" cy="262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8275222" y="807799"/>
            <a:ext cx="696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MISR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859175" y="410"/>
            <a:ext cx="54129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/>
              <a:t>Arctic Boundary-Layer Dynamics</a:t>
            </a:r>
            <a:endParaRPr lang="en-US" sz="2800" dirty="0"/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122244" y="816173"/>
            <a:ext cx="6465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Sea Ice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4921209" y="1291738"/>
            <a:ext cx="9102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Open Water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21" y="1291738"/>
            <a:ext cx="3758525" cy="240128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507232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3448424" cy="636774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000090"/>
                </a:solidFill>
              </a:rPr>
              <a:t>Kármán</a:t>
            </a:r>
            <a:r>
              <a:rPr lang="en-US" sz="2800" dirty="0" smtClean="0">
                <a:solidFill>
                  <a:srgbClr val="000090"/>
                </a:solidFill>
              </a:rPr>
              <a:t> Vortices 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882" y="1600200"/>
            <a:ext cx="3164542" cy="45259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V</a:t>
            </a:r>
            <a:r>
              <a:rPr lang="en-US" sz="2000" dirty="0" smtClean="0"/>
              <a:t>ortex </a:t>
            </a:r>
            <a:r>
              <a:rPr lang="en-US" sz="2000" dirty="0"/>
              <a:t>streets </a:t>
            </a:r>
            <a:r>
              <a:rPr lang="en-US" sz="2000" dirty="0" smtClean="0"/>
              <a:t>as a 3D pattern in 2D </a:t>
            </a:r>
            <a:r>
              <a:rPr lang="en-US" sz="2000" dirty="0" err="1"/>
              <a:t>inviscid</a:t>
            </a:r>
            <a:r>
              <a:rPr lang="en-US" sz="2000" dirty="0"/>
              <a:t> flow </a:t>
            </a:r>
            <a:r>
              <a:rPr lang="en-US" sz="2000" dirty="0" smtClean="0"/>
              <a:t>over </a:t>
            </a:r>
            <a:r>
              <a:rPr lang="en-US" sz="2000" dirty="0"/>
              <a:t>a </a:t>
            </a:r>
            <a:r>
              <a:rPr lang="en-US" sz="2000" dirty="0" smtClean="0"/>
              <a:t>obstacle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MISR research algorithm to produce 4.4 km winds, capturing </a:t>
            </a:r>
            <a:r>
              <a:rPr lang="en-US" sz="2000" dirty="0"/>
              <a:t>the fine structure of Madeira </a:t>
            </a:r>
            <a:r>
              <a:rPr lang="en-US" sz="2000" dirty="0" smtClean="0"/>
              <a:t>island </a:t>
            </a:r>
            <a:r>
              <a:rPr lang="en-US" sz="2000" dirty="0"/>
              <a:t>wake flows </a:t>
            </a:r>
            <a:endParaRPr lang="en-US" sz="20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Good </a:t>
            </a:r>
            <a:r>
              <a:rPr lang="en-US" sz="2000" dirty="0"/>
              <a:t>agreement </a:t>
            </a:r>
            <a:r>
              <a:rPr lang="en-US" sz="2000" dirty="0" smtClean="0"/>
              <a:t>found between </a:t>
            </a:r>
            <a:r>
              <a:rPr lang="en-US" sz="2000" dirty="0"/>
              <a:t>the observed and </a:t>
            </a:r>
            <a:r>
              <a:rPr lang="en-US" sz="2000" dirty="0" smtClean="0"/>
              <a:t>WRF-simulated winds at </a:t>
            </a:r>
            <a:r>
              <a:rPr lang="en-US" sz="2000" dirty="0"/>
              <a:t>instantaneous cloud-</a:t>
            </a:r>
            <a:r>
              <a:rPr lang="en-US" sz="2000" dirty="0" smtClean="0"/>
              <a:t>levels</a:t>
            </a:r>
            <a:endParaRPr lang="en-US" sz="2000" dirty="0"/>
          </a:p>
        </p:txBody>
      </p:sp>
      <p:pic>
        <p:nvPicPr>
          <p:cNvPr id="4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489585"/>
            <a:ext cx="5486400" cy="63684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407648" y="125950"/>
            <a:ext cx="4334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</a:t>
            </a:r>
            <a:r>
              <a:rPr lang="en-US" dirty="0" err="1" smtClean="0"/>
              <a:t>Akos</a:t>
            </a:r>
            <a:r>
              <a:rPr lang="en-US" dirty="0" smtClean="0"/>
              <a:t> Horvath and Kevin Mueller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16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ileVolcano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890" y="49988"/>
            <a:ext cx="4324674" cy="2678508"/>
          </a:xfrm>
          <a:prstGeom prst="rect">
            <a:avLst/>
          </a:prstGeom>
        </p:spPr>
      </p:pic>
      <p:pic>
        <p:nvPicPr>
          <p:cNvPr id="9" name="Picture 8" descr="ChileVolcano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890" y="2701427"/>
            <a:ext cx="4324674" cy="268500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45989" y="6451176"/>
            <a:ext cx="4423802" cy="406824"/>
          </a:xfrm>
        </p:spPr>
        <p:txBody>
          <a:bodyPr>
            <a:normAutofit fontScale="90000"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Courtesy of Terra/MISR and Aura/OMI teams</a:t>
            </a:r>
            <a:endParaRPr 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 descr="Cordón_Caulle.time.raffe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4067"/>
            <a:ext cx="9144000" cy="1041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950" y="839329"/>
            <a:ext cx="3136900" cy="2590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971" y="3024231"/>
            <a:ext cx="3461425" cy="23057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43949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Tracking aerosol features and their motion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162950" y="5449546"/>
            <a:ext cx="4557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Puyehue-Cordón</a:t>
            </a:r>
            <a:r>
              <a:rPr lang="en-US" dirty="0"/>
              <a:t> </a:t>
            </a:r>
            <a:r>
              <a:rPr lang="en-US" dirty="0" err="1" smtClean="0"/>
              <a:t>Caulle</a:t>
            </a:r>
            <a:r>
              <a:rPr lang="en-US" dirty="0" smtClean="0"/>
              <a:t>, Chile (June, 2011)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210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ience_TC:kmueller:data:images:wind_analysis:retag_v217_cmv_o037435_b088-092_AnDfBfBaDa_r17600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34380" y="1257300"/>
            <a:ext cx="3454400" cy="4775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86500" y="6032500"/>
            <a:ext cx="2394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MISR 17.6 km CMV </a:t>
            </a:r>
          </a:p>
          <a:p>
            <a:pPr algn="ctr"/>
            <a:r>
              <a:rPr lang="en-US" dirty="0" smtClean="0"/>
              <a:t>(courtesy of K. Mueller)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8877" y="1163767"/>
            <a:ext cx="4966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800000"/>
                </a:solidFill>
              </a:rPr>
              <a:t>A</a:t>
            </a:r>
            <a:r>
              <a:rPr lang="en-US" sz="3200" dirty="0" smtClean="0">
                <a:solidFill>
                  <a:srgbClr val="800000"/>
                </a:solidFill>
              </a:rPr>
              <a:t>MV for data assimilation and process studies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80494" y="1702376"/>
            <a:ext cx="698585" cy="7868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2012622" y="2386568"/>
            <a:ext cx="1670378" cy="3493532"/>
            <a:chOff x="69522" y="2018268"/>
            <a:chExt cx="1670378" cy="3493532"/>
          </a:xfrm>
        </p:grpSpPr>
        <p:cxnSp>
          <p:nvCxnSpPr>
            <p:cNvPr id="27" name="Straight Arrow Connector 26"/>
            <p:cNvCxnSpPr/>
            <p:nvPr/>
          </p:nvCxnSpPr>
          <p:spPr>
            <a:xfrm flipV="1">
              <a:off x="215900" y="2374900"/>
              <a:ext cx="0" cy="31369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215900" y="5499100"/>
              <a:ext cx="1524000" cy="127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9522" y="2018268"/>
              <a:ext cx="2927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77622" y="5129768"/>
              <a:ext cx="30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</a:t>
              </a:r>
              <a:endParaRPr lang="en-US" dirty="0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190500" y="2781300"/>
              <a:ext cx="1275697" cy="2705100"/>
            </a:xfrm>
            <a:custGeom>
              <a:avLst/>
              <a:gdLst>
                <a:gd name="connsiteX0" fmla="*/ 0 w 1275697"/>
                <a:gd name="connsiteY0" fmla="*/ 2705100 h 2705100"/>
                <a:gd name="connsiteX1" fmla="*/ 584200 w 1275697"/>
                <a:gd name="connsiteY1" fmla="*/ 2311400 h 2705100"/>
                <a:gd name="connsiteX2" fmla="*/ 1104900 w 1275697"/>
                <a:gd name="connsiteY2" fmla="*/ 1574800 h 2705100"/>
                <a:gd name="connsiteX3" fmla="*/ 1231900 w 1275697"/>
                <a:gd name="connsiteY3" fmla="*/ 774700 h 2705100"/>
                <a:gd name="connsiteX4" fmla="*/ 419100 w 1275697"/>
                <a:gd name="connsiteY4" fmla="*/ 0 h 270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5697" h="2705100">
                  <a:moveTo>
                    <a:pt x="0" y="2705100"/>
                  </a:moveTo>
                  <a:cubicBezTo>
                    <a:pt x="200025" y="2602441"/>
                    <a:pt x="400050" y="2499783"/>
                    <a:pt x="584200" y="2311400"/>
                  </a:cubicBezTo>
                  <a:cubicBezTo>
                    <a:pt x="768350" y="2123017"/>
                    <a:pt x="996950" y="1830917"/>
                    <a:pt x="1104900" y="1574800"/>
                  </a:cubicBezTo>
                  <a:cubicBezTo>
                    <a:pt x="1212850" y="1318683"/>
                    <a:pt x="1346200" y="1037167"/>
                    <a:pt x="1231900" y="774700"/>
                  </a:cubicBezTo>
                  <a:cubicBezTo>
                    <a:pt x="1117600" y="512233"/>
                    <a:pt x="419100" y="0"/>
                    <a:pt x="419100" y="0"/>
                  </a:cubicBezTo>
                </a:path>
              </a:pathLst>
            </a:cu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708776" y="2399268"/>
            <a:ext cx="1670378" cy="3493532"/>
            <a:chOff x="69522" y="2018268"/>
            <a:chExt cx="1670378" cy="3493532"/>
          </a:xfrm>
        </p:grpSpPr>
        <p:cxnSp>
          <p:nvCxnSpPr>
            <p:cNvPr id="33" name="Straight Arrow Connector 32"/>
            <p:cNvCxnSpPr/>
            <p:nvPr/>
          </p:nvCxnSpPr>
          <p:spPr>
            <a:xfrm flipV="1">
              <a:off x="215900" y="2374900"/>
              <a:ext cx="0" cy="31369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215900" y="5499100"/>
              <a:ext cx="1524000" cy="127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69522" y="2018268"/>
              <a:ext cx="2927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377622" y="5129768"/>
              <a:ext cx="30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</a:t>
              </a:r>
              <a:endParaRPr lang="en-US" dirty="0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190500" y="2781300"/>
              <a:ext cx="1275697" cy="2705100"/>
            </a:xfrm>
            <a:custGeom>
              <a:avLst/>
              <a:gdLst>
                <a:gd name="connsiteX0" fmla="*/ 0 w 1275697"/>
                <a:gd name="connsiteY0" fmla="*/ 2705100 h 2705100"/>
                <a:gd name="connsiteX1" fmla="*/ 584200 w 1275697"/>
                <a:gd name="connsiteY1" fmla="*/ 2311400 h 2705100"/>
                <a:gd name="connsiteX2" fmla="*/ 1104900 w 1275697"/>
                <a:gd name="connsiteY2" fmla="*/ 1574800 h 2705100"/>
                <a:gd name="connsiteX3" fmla="*/ 1231900 w 1275697"/>
                <a:gd name="connsiteY3" fmla="*/ 774700 h 2705100"/>
                <a:gd name="connsiteX4" fmla="*/ 419100 w 1275697"/>
                <a:gd name="connsiteY4" fmla="*/ 0 h 270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5697" h="2705100">
                  <a:moveTo>
                    <a:pt x="0" y="2705100"/>
                  </a:moveTo>
                  <a:cubicBezTo>
                    <a:pt x="200025" y="2602441"/>
                    <a:pt x="400050" y="2499783"/>
                    <a:pt x="584200" y="2311400"/>
                  </a:cubicBezTo>
                  <a:cubicBezTo>
                    <a:pt x="768350" y="2123017"/>
                    <a:pt x="996950" y="1830917"/>
                    <a:pt x="1104900" y="1574800"/>
                  </a:cubicBezTo>
                  <a:cubicBezTo>
                    <a:pt x="1212850" y="1318683"/>
                    <a:pt x="1346200" y="1037167"/>
                    <a:pt x="1231900" y="774700"/>
                  </a:cubicBezTo>
                  <a:cubicBezTo>
                    <a:pt x="1117600" y="512233"/>
                    <a:pt x="419100" y="0"/>
                    <a:pt x="419100" y="0"/>
                  </a:cubicBezTo>
                </a:path>
              </a:pathLst>
            </a:cu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0" name="Straight Arrow Connector 39"/>
          <p:cNvCxnSpPr>
            <a:stCxn id="14" idx="1"/>
          </p:cNvCxnSpPr>
          <p:nvPr/>
        </p:nvCxnSpPr>
        <p:spPr>
          <a:xfrm flipH="1">
            <a:off x="4645379" y="2095788"/>
            <a:ext cx="2235115" cy="863312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453664" y="3810288"/>
            <a:ext cx="346936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971064" y="5448588"/>
            <a:ext cx="346936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4233728" y="5207288"/>
            <a:ext cx="346936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093646" y="5347276"/>
            <a:ext cx="346936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3957465" y="5551887"/>
            <a:ext cx="346936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2690441" y="4991676"/>
            <a:ext cx="346936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2834177" y="3822988"/>
            <a:ext cx="346936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2986577" y="3975388"/>
            <a:ext cx="346936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328419" y="6032500"/>
            <a:ext cx="941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IR Wind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773510" y="5987534"/>
            <a:ext cx="1595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High-Res Wind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342244" y="2393722"/>
            <a:ext cx="1670378" cy="3493532"/>
            <a:chOff x="69522" y="2018268"/>
            <a:chExt cx="1670378" cy="3493532"/>
          </a:xfrm>
        </p:grpSpPr>
        <p:cxnSp>
          <p:nvCxnSpPr>
            <p:cNvPr id="53" name="Straight Arrow Connector 52"/>
            <p:cNvCxnSpPr/>
            <p:nvPr/>
          </p:nvCxnSpPr>
          <p:spPr>
            <a:xfrm flipV="1">
              <a:off x="215900" y="2374900"/>
              <a:ext cx="0" cy="31369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215900" y="5499100"/>
              <a:ext cx="1524000" cy="127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69522" y="2018268"/>
              <a:ext cx="2927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endParaRPr lang="en-US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377622" y="5129768"/>
              <a:ext cx="30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</a:t>
              </a:r>
              <a:endParaRPr lang="en-US" dirty="0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190500" y="2781300"/>
              <a:ext cx="1275697" cy="2705100"/>
            </a:xfrm>
            <a:custGeom>
              <a:avLst/>
              <a:gdLst>
                <a:gd name="connsiteX0" fmla="*/ 0 w 1275697"/>
                <a:gd name="connsiteY0" fmla="*/ 2705100 h 2705100"/>
                <a:gd name="connsiteX1" fmla="*/ 584200 w 1275697"/>
                <a:gd name="connsiteY1" fmla="*/ 2311400 h 2705100"/>
                <a:gd name="connsiteX2" fmla="*/ 1104900 w 1275697"/>
                <a:gd name="connsiteY2" fmla="*/ 1574800 h 2705100"/>
                <a:gd name="connsiteX3" fmla="*/ 1231900 w 1275697"/>
                <a:gd name="connsiteY3" fmla="*/ 774700 h 2705100"/>
                <a:gd name="connsiteX4" fmla="*/ 419100 w 1275697"/>
                <a:gd name="connsiteY4" fmla="*/ 0 h 270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5697" h="2705100">
                  <a:moveTo>
                    <a:pt x="0" y="2705100"/>
                  </a:moveTo>
                  <a:cubicBezTo>
                    <a:pt x="200025" y="2602441"/>
                    <a:pt x="400050" y="2499783"/>
                    <a:pt x="584200" y="2311400"/>
                  </a:cubicBezTo>
                  <a:cubicBezTo>
                    <a:pt x="768350" y="2123017"/>
                    <a:pt x="996950" y="1830917"/>
                    <a:pt x="1104900" y="1574800"/>
                  </a:cubicBezTo>
                  <a:cubicBezTo>
                    <a:pt x="1212850" y="1318683"/>
                    <a:pt x="1346200" y="1037167"/>
                    <a:pt x="1231900" y="774700"/>
                  </a:cubicBezTo>
                  <a:cubicBezTo>
                    <a:pt x="1117600" y="512233"/>
                    <a:pt x="419100" y="0"/>
                    <a:pt x="419100" y="0"/>
                  </a:cubicBezTo>
                </a:path>
              </a:pathLst>
            </a:cu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8" name="Straight Arrow Connector 57"/>
          <p:cNvCxnSpPr/>
          <p:nvPr/>
        </p:nvCxnSpPr>
        <p:spPr>
          <a:xfrm>
            <a:off x="1214599" y="4478130"/>
            <a:ext cx="34693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1163799" y="3830142"/>
            <a:ext cx="34693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1316199" y="3982542"/>
            <a:ext cx="34693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48983" y="6052639"/>
            <a:ext cx="1806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Analysis/Model</a:t>
            </a:r>
            <a:endParaRPr lang="en-US" b="1" dirty="0"/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1280353" y="4300330"/>
            <a:ext cx="34693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867663" y="3499942"/>
            <a:ext cx="34693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1020063" y="3652342"/>
            <a:ext cx="34693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1303408" y="4140488"/>
            <a:ext cx="34693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520727" y="3207842"/>
            <a:ext cx="34693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673127" y="3360242"/>
            <a:ext cx="34693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867663" y="5228006"/>
            <a:ext cx="34693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1180471" y="4600736"/>
            <a:ext cx="34693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1106616" y="4732418"/>
            <a:ext cx="34693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933417" y="5050206"/>
            <a:ext cx="34693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1040771" y="4890364"/>
            <a:ext cx="34693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288064" y="5748706"/>
            <a:ext cx="34693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759949" y="5316618"/>
            <a:ext cx="34693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520727" y="5634406"/>
            <a:ext cx="34693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658041" y="5459968"/>
            <a:ext cx="34693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15471" y="6362890"/>
            <a:ext cx="1511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0.75° x 0.75°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183138" y="6278223"/>
            <a:ext cx="810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&lt; 4 km</a:t>
            </a:r>
            <a:endParaRPr lang="en-US" dirty="0"/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4645576" y="4528544"/>
            <a:ext cx="346936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4499018" y="4922244"/>
            <a:ext cx="346936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1214599" y="310648"/>
            <a:ext cx="6796559" cy="461665"/>
            <a:chOff x="1510735" y="286852"/>
            <a:chExt cx="6796559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1510735" y="286852"/>
              <a:ext cx="67965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  </a:t>
              </a:r>
              <a:r>
                <a:rPr lang="en-US" sz="2400" dirty="0"/>
                <a:t>A</a:t>
              </a:r>
              <a:r>
                <a:rPr lang="en-US" sz="2400" dirty="0" smtClean="0"/>
                <a:t>MV:    70 km          18 km          4 km		2 km</a:t>
              </a:r>
              <a:endParaRPr lang="en-US" sz="2400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651954" y="517685"/>
              <a:ext cx="355600" cy="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5145019" y="541481"/>
              <a:ext cx="355600" cy="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6526518" y="541481"/>
              <a:ext cx="355600" cy="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359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1436688"/>
            <a:ext cx="7562850" cy="498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7" name="Straight Arrow Connector 216"/>
          <p:cNvCxnSpPr/>
          <p:nvPr/>
        </p:nvCxnSpPr>
        <p:spPr>
          <a:xfrm>
            <a:off x="850900" y="1751013"/>
            <a:ext cx="7472363" cy="1570037"/>
          </a:xfrm>
          <a:prstGeom prst="straightConnector1">
            <a:avLst/>
          </a:prstGeom>
          <a:ln>
            <a:solidFill>
              <a:srgbClr val="FFFFFF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7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D4CE4C-0187-2D47-A63B-B57C50CB7B5E}" type="slidenum">
              <a:rPr lang="en-US" sz="1000"/>
              <a:pPr eaLnBrk="1" hangingPunct="1"/>
              <a:t>24</a:t>
            </a:fld>
            <a:endParaRPr lang="en-US" sz="1000"/>
          </a:p>
        </p:txBody>
      </p:sp>
      <p:sp>
        <p:nvSpPr>
          <p:cNvPr id="206" name="Right Triangle 205"/>
          <p:cNvSpPr/>
          <p:nvPr/>
        </p:nvSpPr>
        <p:spPr>
          <a:xfrm rot="6848461">
            <a:off x="4645819" y="3425032"/>
            <a:ext cx="1841500" cy="1109662"/>
          </a:xfrm>
          <a:prstGeom prst="rtTriangle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15" name="Parallelogram 214"/>
          <p:cNvSpPr/>
          <p:nvPr/>
        </p:nvSpPr>
        <p:spPr>
          <a:xfrm rot="16200000">
            <a:off x="2995612" y="-55562"/>
            <a:ext cx="3273425" cy="7562850"/>
          </a:xfrm>
          <a:prstGeom prst="parallelogram">
            <a:avLst>
              <a:gd name="adj" fmla="val 49604"/>
            </a:avLst>
          </a:prstGeom>
          <a:solidFill>
            <a:srgbClr val="FF3300">
              <a:alpha val="20000"/>
            </a:srgbClr>
          </a:solidFill>
          <a:ln w="31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grpSp>
        <p:nvGrpSpPr>
          <p:cNvPr id="28678" name="Group 248"/>
          <p:cNvGrpSpPr>
            <a:grpSpLocks/>
          </p:cNvGrpSpPr>
          <p:nvPr/>
        </p:nvGrpSpPr>
        <p:grpSpPr bwMode="auto">
          <a:xfrm>
            <a:off x="4500563" y="2581275"/>
            <a:ext cx="1949450" cy="1425575"/>
            <a:chOff x="4501193" y="2580581"/>
            <a:chExt cx="1949163" cy="1426975"/>
          </a:xfrm>
        </p:grpSpPr>
        <p:grpSp>
          <p:nvGrpSpPr>
            <p:cNvPr id="28701" name="Group 247"/>
            <p:cNvGrpSpPr>
              <a:grpSpLocks/>
            </p:cNvGrpSpPr>
            <p:nvPr/>
          </p:nvGrpSpPr>
          <p:grpSpPr bwMode="auto">
            <a:xfrm>
              <a:off x="5135120" y="2580581"/>
              <a:ext cx="673015" cy="282282"/>
              <a:chOff x="5135120" y="2637025"/>
              <a:chExt cx="673015" cy="282282"/>
            </a:xfrm>
          </p:grpSpPr>
          <p:sp>
            <p:nvSpPr>
              <p:cNvPr id="28705" name="Rectangle 7"/>
              <p:cNvSpPr>
                <a:spLocks noChangeArrowheads="1"/>
              </p:cNvSpPr>
              <p:nvPr/>
            </p:nvSpPr>
            <p:spPr bwMode="auto">
              <a:xfrm>
                <a:off x="5332154" y="2859518"/>
                <a:ext cx="216959" cy="59789"/>
              </a:xfrm>
              <a:prstGeom prst="rect">
                <a:avLst/>
              </a:prstGeom>
              <a:solidFill>
                <a:srgbClr val="FDEAD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grpSp>
            <p:nvGrpSpPr>
              <p:cNvPr id="9" name="Group 47"/>
              <p:cNvGrpSpPr>
                <a:grpSpLocks/>
              </p:cNvGrpSpPr>
              <p:nvPr/>
            </p:nvGrpSpPr>
            <p:grpSpPr bwMode="auto">
              <a:xfrm>
                <a:off x="5475817" y="2661493"/>
                <a:ext cx="332318" cy="181633"/>
                <a:chOff x="1102444" y="1035120"/>
                <a:chExt cx="3530487" cy="2545452"/>
              </a:xfrm>
              <a:solidFill>
                <a:srgbClr val="FDEADA"/>
              </a:solidFill>
            </p:grpSpPr>
            <p:grpSp>
              <p:nvGrpSpPr>
                <p:cNvPr id="36" name="Group 21"/>
                <p:cNvGrpSpPr>
                  <a:grpSpLocks/>
                </p:cNvGrpSpPr>
                <p:nvPr/>
              </p:nvGrpSpPr>
              <p:grpSpPr bwMode="auto">
                <a:xfrm rot="-261156">
                  <a:off x="1927945" y="1847920"/>
                  <a:ext cx="1904887" cy="932552"/>
                  <a:chOff x="1167171" y="2801248"/>
                  <a:chExt cx="1904887" cy="932552"/>
                </a:xfrm>
                <a:grpFill/>
              </p:grpSpPr>
              <p:sp>
                <p:nvSpPr>
                  <p:cNvPr id="49" name="Parallelogram 48"/>
                  <p:cNvSpPr/>
                  <p:nvPr/>
                </p:nvSpPr>
                <p:spPr bwMode="auto">
                  <a:xfrm rot="11834611">
                    <a:off x="1151281" y="2949263"/>
                    <a:ext cx="1905094" cy="769217"/>
                  </a:xfrm>
                  <a:prstGeom prst="parallelogram">
                    <a:avLst>
                      <a:gd name="adj" fmla="val 62209"/>
                    </a:avLst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50" name="Donut 49"/>
                  <p:cNvSpPr/>
                  <p:nvPr/>
                </p:nvSpPr>
                <p:spPr bwMode="auto">
                  <a:xfrm flipH="1">
                    <a:off x="2011798" y="2850065"/>
                    <a:ext cx="141118" cy="17857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51" name="Donut 50"/>
                  <p:cNvSpPr/>
                  <p:nvPr/>
                </p:nvSpPr>
                <p:spPr bwMode="auto">
                  <a:xfrm flipH="1">
                    <a:off x="2579678" y="3010738"/>
                    <a:ext cx="141118" cy="16483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52" name="Donut 51"/>
                  <p:cNvSpPr/>
                  <p:nvPr/>
                </p:nvSpPr>
                <p:spPr bwMode="auto">
                  <a:xfrm flipH="1">
                    <a:off x="1925178" y="3475989"/>
                    <a:ext cx="141118" cy="137360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53" name="Donut 52"/>
                  <p:cNvSpPr/>
                  <p:nvPr/>
                </p:nvSpPr>
                <p:spPr bwMode="auto">
                  <a:xfrm flipH="1">
                    <a:off x="1458818" y="3379464"/>
                    <a:ext cx="141118" cy="16483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</p:grpSp>
            <p:grpSp>
              <p:nvGrpSpPr>
                <p:cNvPr id="37" name="Group 34"/>
                <p:cNvGrpSpPr>
                  <a:grpSpLocks/>
                </p:cNvGrpSpPr>
                <p:nvPr/>
              </p:nvGrpSpPr>
              <p:grpSpPr bwMode="auto">
                <a:xfrm rot="-261156">
                  <a:off x="1102444" y="2648020"/>
                  <a:ext cx="1904887" cy="932552"/>
                  <a:chOff x="1167171" y="2801248"/>
                  <a:chExt cx="1904887" cy="932552"/>
                </a:xfrm>
                <a:grpFill/>
              </p:grpSpPr>
              <p:sp>
                <p:nvSpPr>
                  <p:cNvPr id="44" name="Parallelogram 43"/>
                  <p:cNvSpPr/>
                  <p:nvPr/>
                </p:nvSpPr>
                <p:spPr bwMode="auto">
                  <a:xfrm rot="11834611">
                    <a:off x="1091879" y="2790653"/>
                    <a:ext cx="1940370" cy="810429"/>
                  </a:xfrm>
                  <a:prstGeom prst="parallelogram">
                    <a:avLst>
                      <a:gd name="adj" fmla="val 62209"/>
                    </a:avLst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45" name="Donut 44"/>
                  <p:cNvSpPr/>
                  <p:nvPr/>
                </p:nvSpPr>
                <p:spPr bwMode="auto">
                  <a:xfrm flipH="1">
                    <a:off x="2014770" y="2846891"/>
                    <a:ext cx="141118" cy="16483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46" name="Donut 45"/>
                  <p:cNvSpPr/>
                  <p:nvPr/>
                </p:nvSpPr>
                <p:spPr bwMode="auto">
                  <a:xfrm flipH="1">
                    <a:off x="2580292" y="2855845"/>
                    <a:ext cx="141118" cy="16483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47" name="Donut 46"/>
                  <p:cNvSpPr/>
                  <p:nvPr/>
                </p:nvSpPr>
                <p:spPr bwMode="auto">
                  <a:xfrm flipH="1">
                    <a:off x="1966455" y="3407405"/>
                    <a:ext cx="141118" cy="16483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48" name="Donut 47"/>
                  <p:cNvSpPr/>
                  <p:nvPr/>
                </p:nvSpPr>
                <p:spPr bwMode="auto">
                  <a:xfrm flipH="1">
                    <a:off x="1435988" y="3222487"/>
                    <a:ext cx="141118" cy="16483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</p:grpSp>
            <p:grpSp>
              <p:nvGrpSpPr>
                <p:cNvPr id="38" name="Group 40"/>
                <p:cNvGrpSpPr>
                  <a:grpSpLocks/>
                </p:cNvGrpSpPr>
                <p:nvPr/>
              </p:nvGrpSpPr>
              <p:grpSpPr bwMode="auto">
                <a:xfrm rot="-261156">
                  <a:off x="2728044" y="1035120"/>
                  <a:ext cx="1904887" cy="932552"/>
                  <a:chOff x="1167171" y="2801248"/>
                  <a:chExt cx="1904887" cy="932552"/>
                </a:xfrm>
                <a:grpFill/>
              </p:grpSpPr>
              <p:sp>
                <p:nvSpPr>
                  <p:cNvPr id="39" name="Parallelogram 38"/>
                  <p:cNvSpPr/>
                  <p:nvPr/>
                </p:nvSpPr>
                <p:spPr bwMode="auto">
                  <a:xfrm rot="11834611">
                    <a:off x="1018020" y="2774603"/>
                    <a:ext cx="1905094" cy="851633"/>
                  </a:xfrm>
                  <a:prstGeom prst="parallelogram">
                    <a:avLst>
                      <a:gd name="adj" fmla="val 62209"/>
                    </a:avLst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40" name="Donut 39"/>
                  <p:cNvSpPr/>
                  <p:nvPr/>
                </p:nvSpPr>
                <p:spPr bwMode="auto">
                  <a:xfrm flipH="1">
                    <a:off x="1923209" y="2761901"/>
                    <a:ext cx="141118" cy="16483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41" name="Donut 40"/>
                  <p:cNvSpPr/>
                  <p:nvPr/>
                </p:nvSpPr>
                <p:spPr bwMode="auto">
                  <a:xfrm flipH="1">
                    <a:off x="2514988" y="2910939"/>
                    <a:ext cx="141118" cy="16483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42" name="Donut 41"/>
                  <p:cNvSpPr/>
                  <p:nvPr/>
                </p:nvSpPr>
                <p:spPr bwMode="auto">
                  <a:xfrm flipH="1">
                    <a:off x="1915997" y="3422476"/>
                    <a:ext cx="141118" cy="15109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43" name="Donut 42"/>
                  <p:cNvSpPr/>
                  <p:nvPr/>
                </p:nvSpPr>
                <p:spPr bwMode="auto">
                  <a:xfrm flipH="1">
                    <a:off x="1370676" y="3277580"/>
                    <a:ext cx="141118" cy="16483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</p:grpSp>
          </p:grpSp>
          <p:sp>
            <p:nvSpPr>
              <p:cNvPr id="10" name="Cube 154"/>
              <p:cNvSpPr>
                <a:spLocks noChangeArrowheads="1"/>
              </p:cNvSpPr>
              <p:nvPr/>
            </p:nvSpPr>
            <p:spPr bwMode="auto">
              <a:xfrm rot="10800000">
                <a:off x="5331333" y="2713300"/>
                <a:ext cx="285708" cy="146193"/>
              </a:xfrm>
              <a:prstGeom prst="cube">
                <a:avLst>
                  <a:gd name="adj" fmla="val 36181"/>
                </a:avLst>
              </a:prstGeom>
              <a:solidFill>
                <a:srgbClr val="FDEAD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11" name="Group 10"/>
              <p:cNvGrpSpPr>
                <a:grpSpLocks/>
              </p:cNvGrpSpPr>
              <p:nvPr/>
            </p:nvGrpSpPr>
            <p:grpSpPr bwMode="auto">
              <a:xfrm>
                <a:off x="5421058" y="2826873"/>
                <a:ext cx="109979" cy="76122"/>
                <a:chOff x="4152900" y="2349500"/>
                <a:chExt cx="1168399" cy="1612900"/>
              </a:xfrm>
              <a:solidFill>
                <a:srgbClr val="FDEADA"/>
              </a:solidFill>
            </p:grpSpPr>
            <p:sp>
              <p:nvSpPr>
                <p:cNvPr id="34" name="Magnetic Disk 5"/>
                <p:cNvSpPr>
                  <a:spLocks noChangeArrowheads="1"/>
                </p:cNvSpPr>
                <p:nvPr/>
              </p:nvSpPr>
              <p:spPr bwMode="auto">
                <a:xfrm rot="10800000">
                  <a:off x="4152900" y="2349500"/>
                  <a:ext cx="1168399" cy="1054100"/>
                </a:xfrm>
                <a:prstGeom prst="flowChartMagneticDisk">
                  <a:avLst/>
                </a:prstGeom>
                <a:grp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Magnetic Disk 179"/>
                <p:cNvSpPr>
                  <a:spLocks noChangeArrowheads="1"/>
                </p:cNvSpPr>
                <p:nvPr/>
              </p:nvSpPr>
              <p:spPr bwMode="auto">
                <a:xfrm rot="10800000">
                  <a:off x="4317999" y="3136900"/>
                  <a:ext cx="838200" cy="825500"/>
                </a:xfrm>
                <a:prstGeom prst="flowChartMagneticDisk">
                  <a:avLst/>
                </a:prstGeom>
                <a:grp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46"/>
              <p:cNvGrpSpPr>
                <a:grpSpLocks/>
              </p:cNvGrpSpPr>
              <p:nvPr/>
            </p:nvGrpSpPr>
            <p:grpSpPr bwMode="auto">
              <a:xfrm>
                <a:off x="5135120" y="2637025"/>
                <a:ext cx="332318" cy="181633"/>
                <a:chOff x="1102444" y="1035120"/>
                <a:chExt cx="3530487" cy="2545452"/>
              </a:xfrm>
              <a:solidFill>
                <a:srgbClr val="FDEADA"/>
              </a:solidFill>
            </p:grpSpPr>
            <p:grpSp>
              <p:nvGrpSpPr>
                <p:cNvPr id="16" name="Group 21"/>
                <p:cNvGrpSpPr>
                  <a:grpSpLocks/>
                </p:cNvGrpSpPr>
                <p:nvPr/>
              </p:nvGrpSpPr>
              <p:grpSpPr bwMode="auto">
                <a:xfrm rot="-261156">
                  <a:off x="1927945" y="1847920"/>
                  <a:ext cx="1904887" cy="932552"/>
                  <a:chOff x="1167171" y="2801248"/>
                  <a:chExt cx="1904887" cy="932552"/>
                </a:xfrm>
                <a:grpFill/>
              </p:grpSpPr>
              <p:sp>
                <p:nvSpPr>
                  <p:cNvPr id="29" name="Parallelogram 28"/>
                  <p:cNvSpPr/>
                  <p:nvPr/>
                </p:nvSpPr>
                <p:spPr bwMode="auto">
                  <a:xfrm rot="11834611">
                    <a:off x="1016967" y="2758903"/>
                    <a:ext cx="1928614" cy="851633"/>
                  </a:xfrm>
                  <a:prstGeom prst="parallelogram">
                    <a:avLst>
                      <a:gd name="adj" fmla="val 62209"/>
                    </a:avLst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30" name="Donut 29"/>
                  <p:cNvSpPr/>
                  <p:nvPr/>
                </p:nvSpPr>
                <p:spPr bwMode="auto">
                  <a:xfrm flipH="1">
                    <a:off x="1922174" y="2745671"/>
                    <a:ext cx="152882" cy="16483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31" name="Donut 30"/>
                  <p:cNvSpPr/>
                  <p:nvPr/>
                </p:nvSpPr>
                <p:spPr bwMode="auto">
                  <a:xfrm flipH="1">
                    <a:off x="2514844" y="2881016"/>
                    <a:ext cx="152874" cy="16483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32" name="Donut 31"/>
                  <p:cNvSpPr/>
                  <p:nvPr/>
                </p:nvSpPr>
                <p:spPr bwMode="auto">
                  <a:xfrm flipH="1">
                    <a:off x="1914532" y="3405704"/>
                    <a:ext cx="141118" cy="16483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33" name="Donut 32"/>
                  <p:cNvSpPr/>
                  <p:nvPr/>
                </p:nvSpPr>
                <p:spPr bwMode="auto">
                  <a:xfrm flipH="1">
                    <a:off x="1381387" y="3261880"/>
                    <a:ext cx="141118" cy="16483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</p:grpSp>
            <p:grpSp>
              <p:nvGrpSpPr>
                <p:cNvPr id="17" name="Group 34"/>
                <p:cNvGrpSpPr>
                  <a:grpSpLocks/>
                </p:cNvGrpSpPr>
                <p:nvPr/>
              </p:nvGrpSpPr>
              <p:grpSpPr bwMode="auto">
                <a:xfrm rot="-261156">
                  <a:off x="1102444" y="2648020"/>
                  <a:ext cx="1904887" cy="932552"/>
                  <a:chOff x="1167171" y="2801248"/>
                  <a:chExt cx="1904887" cy="932552"/>
                </a:xfrm>
                <a:grpFill/>
              </p:grpSpPr>
              <p:sp>
                <p:nvSpPr>
                  <p:cNvPr id="24" name="Parallelogram 23"/>
                  <p:cNvSpPr/>
                  <p:nvPr/>
                </p:nvSpPr>
                <p:spPr bwMode="auto">
                  <a:xfrm rot="11834611">
                    <a:off x="1167498" y="2795492"/>
                    <a:ext cx="1905094" cy="934049"/>
                  </a:xfrm>
                  <a:prstGeom prst="parallelogram">
                    <a:avLst>
                      <a:gd name="adj" fmla="val 62209"/>
                    </a:avLst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25" name="Donut 24"/>
                  <p:cNvSpPr/>
                  <p:nvPr/>
                </p:nvSpPr>
                <p:spPr bwMode="auto">
                  <a:xfrm flipH="1">
                    <a:off x="2005000" y="2708491"/>
                    <a:ext cx="152874" cy="30219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26" name="Donut 25"/>
                  <p:cNvSpPr/>
                  <p:nvPr/>
                </p:nvSpPr>
                <p:spPr bwMode="auto">
                  <a:xfrm flipH="1">
                    <a:off x="2529985" y="2865172"/>
                    <a:ext cx="152882" cy="16483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27" name="Donut 26"/>
                  <p:cNvSpPr/>
                  <p:nvPr/>
                </p:nvSpPr>
                <p:spPr bwMode="auto">
                  <a:xfrm flipH="1">
                    <a:off x="1849946" y="3520549"/>
                    <a:ext cx="141118" cy="178564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28" name="Donut 27"/>
                  <p:cNvSpPr/>
                  <p:nvPr/>
                </p:nvSpPr>
                <p:spPr bwMode="auto">
                  <a:xfrm flipH="1">
                    <a:off x="1396081" y="3246007"/>
                    <a:ext cx="141118" cy="17857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</p:grpSp>
            <p:grpSp>
              <p:nvGrpSpPr>
                <p:cNvPr id="18" name="Group 40"/>
                <p:cNvGrpSpPr>
                  <a:grpSpLocks/>
                </p:cNvGrpSpPr>
                <p:nvPr/>
              </p:nvGrpSpPr>
              <p:grpSpPr bwMode="auto">
                <a:xfrm rot="-261156">
                  <a:off x="2728044" y="1035120"/>
                  <a:ext cx="1904887" cy="932552"/>
                  <a:chOff x="1167171" y="2801248"/>
                  <a:chExt cx="1904887" cy="932552"/>
                </a:xfrm>
                <a:grpFill/>
              </p:grpSpPr>
              <p:sp>
                <p:nvSpPr>
                  <p:cNvPr id="19" name="Parallelogram 18"/>
                  <p:cNvSpPr/>
                  <p:nvPr/>
                </p:nvSpPr>
                <p:spPr bwMode="auto">
                  <a:xfrm rot="11834611">
                    <a:off x="1164389" y="2732336"/>
                    <a:ext cx="1905094" cy="1071409"/>
                  </a:xfrm>
                  <a:prstGeom prst="parallelogram">
                    <a:avLst>
                      <a:gd name="adj" fmla="val 62209"/>
                    </a:avLst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20" name="Donut 19"/>
                  <p:cNvSpPr/>
                  <p:nvPr/>
                </p:nvSpPr>
                <p:spPr bwMode="auto">
                  <a:xfrm flipH="1">
                    <a:off x="1871580" y="2784379"/>
                    <a:ext cx="141118" cy="17857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21" name="Donut 20"/>
                  <p:cNvSpPr/>
                  <p:nvPr/>
                </p:nvSpPr>
                <p:spPr bwMode="auto">
                  <a:xfrm flipH="1">
                    <a:off x="2439014" y="2945032"/>
                    <a:ext cx="141118" cy="17857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22" name="Donut 21"/>
                  <p:cNvSpPr/>
                  <p:nvPr/>
                </p:nvSpPr>
                <p:spPr bwMode="auto">
                  <a:xfrm flipH="1">
                    <a:off x="1845498" y="3553482"/>
                    <a:ext cx="141118" cy="16483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23" name="Donut 22"/>
                  <p:cNvSpPr/>
                  <p:nvPr/>
                </p:nvSpPr>
                <p:spPr bwMode="auto">
                  <a:xfrm flipH="1">
                    <a:off x="1316369" y="3341152"/>
                    <a:ext cx="141118" cy="17857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</p:grpSp>
          </p:grpSp>
          <p:sp>
            <p:nvSpPr>
              <p:cNvPr id="13" name="Parallelogram 157"/>
              <p:cNvSpPr>
                <a:spLocks noChangeArrowheads="1"/>
              </p:cNvSpPr>
              <p:nvPr/>
            </p:nvSpPr>
            <p:spPr bwMode="auto">
              <a:xfrm rot="8155375">
                <a:off x="5505932" y="2843603"/>
                <a:ext cx="150791" cy="46083"/>
              </a:xfrm>
              <a:prstGeom prst="parallelogram">
                <a:avLst>
                  <a:gd name="adj" fmla="val 95599"/>
                </a:avLst>
              </a:prstGeom>
              <a:solidFill>
                <a:srgbClr val="FDEAD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Parallelogram 158"/>
              <p:cNvSpPr>
                <a:spLocks noChangeArrowheads="1"/>
              </p:cNvSpPr>
              <p:nvPr/>
            </p:nvSpPr>
            <p:spPr bwMode="auto">
              <a:xfrm rot="8155375">
                <a:off x="5290064" y="2842014"/>
                <a:ext cx="149203" cy="46082"/>
              </a:xfrm>
              <a:prstGeom prst="parallelogram">
                <a:avLst>
                  <a:gd name="adj" fmla="val 95599"/>
                </a:avLst>
              </a:prstGeom>
              <a:solidFill>
                <a:srgbClr val="FDEAD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712" name="Bevel 14"/>
              <p:cNvSpPr>
                <a:spLocks noChangeArrowheads="1"/>
              </p:cNvSpPr>
              <p:nvPr/>
            </p:nvSpPr>
            <p:spPr bwMode="auto">
              <a:xfrm>
                <a:off x="5417388" y="2739941"/>
                <a:ext cx="182644" cy="53908"/>
              </a:xfrm>
              <a:prstGeom prst="bevel">
                <a:avLst>
                  <a:gd name="adj" fmla="val 12500"/>
                </a:avLst>
              </a:prstGeom>
              <a:solidFill>
                <a:srgbClr val="FDEADA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cxnSp>
          <p:nvCxnSpPr>
            <p:cNvPr id="223" name="Straight Connector 222"/>
            <p:cNvCxnSpPr/>
            <p:nvPr/>
          </p:nvCxnSpPr>
          <p:spPr>
            <a:xfrm>
              <a:off x="5474187" y="2855489"/>
              <a:ext cx="976169" cy="11520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>
              <a:off x="5444029" y="2842776"/>
              <a:ext cx="30158" cy="8517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flipH="1">
              <a:off x="4501193" y="2850721"/>
              <a:ext cx="923789" cy="6594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79" name="Group 243"/>
          <p:cNvGrpSpPr>
            <a:grpSpLocks/>
          </p:cNvGrpSpPr>
          <p:nvPr/>
        </p:nvGrpSpPr>
        <p:grpSpPr bwMode="auto">
          <a:xfrm>
            <a:off x="2692400" y="2133600"/>
            <a:ext cx="1808163" cy="1390650"/>
            <a:chOff x="2692003" y="2175510"/>
            <a:chExt cx="1809191" cy="1390643"/>
          </a:xfrm>
        </p:grpSpPr>
        <p:grpSp>
          <p:nvGrpSpPr>
            <p:cNvPr id="54" name="Group 151"/>
            <p:cNvGrpSpPr>
              <a:grpSpLocks/>
            </p:cNvGrpSpPr>
            <p:nvPr/>
          </p:nvGrpSpPr>
          <p:grpSpPr bwMode="auto">
            <a:xfrm>
              <a:off x="3320372" y="2175510"/>
              <a:ext cx="673015" cy="282282"/>
              <a:chOff x="848444" y="2292420"/>
              <a:chExt cx="7149987" cy="3955980"/>
            </a:xfrm>
            <a:solidFill>
              <a:srgbClr val="FDEADA"/>
            </a:solidFill>
          </p:grpSpPr>
          <p:sp>
            <p:nvSpPr>
              <p:cNvPr id="55" name="Rectangle 54"/>
              <p:cNvSpPr/>
              <p:nvPr/>
            </p:nvSpPr>
            <p:spPr bwMode="auto">
              <a:xfrm>
                <a:off x="2941697" y="5410506"/>
                <a:ext cx="2304930" cy="837894"/>
              </a:xfrm>
              <a:prstGeom prst="rect">
                <a:avLst/>
              </a:prstGeom>
              <a:grpFill/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ea typeface="ＭＳ Ｐゴシック" charset="-128"/>
                  <a:cs typeface="ＭＳ Ｐゴシック" charset="-128"/>
                </a:endParaRPr>
              </a:p>
            </p:txBody>
          </p:sp>
          <p:grpSp>
            <p:nvGrpSpPr>
              <p:cNvPr id="56" name="Group 47"/>
              <p:cNvGrpSpPr>
                <a:grpSpLocks/>
              </p:cNvGrpSpPr>
              <p:nvPr/>
            </p:nvGrpSpPr>
            <p:grpSpPr bwMode="auto">
              <a:xfrm>
                <a:off x="4467944" y="2635320"/>
                <a:ext cx="3530487" cy="2545452"/>
                <a:chOff x="1102444" y="1035120"/>
                <a:chExt cx="3530487" cy="2545452"/>
              </a:xfrm>
              <a:grpFill/>
            </p:grpSpPr>
            <p:grpSp>
              <p:nvGrpSpPr>
                <p:cNvPr id="83" name="Group 21"/>
                <p:cNvGrpSpPr>
                  <a:grpSpLocks/>
                </p:cNvGrpSpPr>
                <p:nvPr/>
              </p:nvGrpSpPr>
              <p:grpSpPr bwMode="auto">
                <a:xfrm rot="-261156">
                  <a:off x="1927945" y="1847920"/>
                  <a:ext cx="1904887" cy="932552"/>
                  <a:chOff x="1167171" y="2801248"/>
                  <a:chExt cx="1904887" cy="932552"/>
                </a:xfrm>
                <a:grpFill/>
              </p:grpSpPr>
              <p:sp>
                <p:nvSpPr>
                  <p:cNvPr id="96" name="Parallelogram 95"/>
                  <p:cNvSpPr/>
                  <p:nvPr/>
                </p:nvSpPr>
                <p:spPr bwMode="auto">
                  <a:xfrm rot="11834611">
                    <a:off x="1151281" y="2949263"/>
                    <a:ext cx="1905094" cy="769217"/>
                  </a:xfrm>
                  <a:prstGeom prst="parallelogram">
                    <a:avLst>
                      <a:gd name="adj" fmla="val 62209"/>
                    </a:avLst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97" name="Donut 96"/>
                  <p:cNvSpPr/>
                  <p:nvPr/>
                </p:nvSpPr>
                <p:spPr bwMode="auto">
                  <a:xfrm flipH="1">
                    <a:off x="2011798" y="2850065"/>
                    <a:ext cx="141118" cy="17857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98" name="Donut 97"/>
                  <p:cNvSpPr/>
                  <p:nvPr/>
                </p:nvSpPr>
                <p:spPr bwMode="auto">
                  <a:xfrm flipH="1">
                    <a:off x="2579678" y="3010738"/>
                    <a:ext cx="141118" cy="16483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99" name="Donut 98"/>
                  <p:cNvSpPr/>
                  <p:nvPr/>
                </p:nvSpPr>
                <p:spPr bwMode="auto">
                  <a:xfrm flipH="1">
                    <a:off x="1925178" y="3475989"/>
                    <a:ext cx="141118" cy="137360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100" name="Donut 99"/>
                  <p:cNvSpPr/>
                  <p:nvPr/>
                </p:nvSpPr>
                <p:spPr bwMode="auto">
                  <a:xfrm flipH="1">
                    <a:off x="1458818" y="3379464"/>
                    <a:ext cx="141118" cy="16483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</p:grpSp>
            <p:grpSp>
              <p:nvGrpSpPr>
                <p:cNvPr id="84" name="Group 34"/>
                <p:cNvGrpSpPr>
                  <a:grpSpLocks/>
                </p:cNvGrpSpPr>
                <p:nvPr/>
              </p:nvGrpSpPr>
              <p:grpSpPr bwMode="auto">
                <a:xfrm rot="-261156">
                  <a:off x="1102444" y="2648020"/>
                  <a:ext cx="1904887" cy="932552"/>
                  <a:chOff x="1167171" y="2801248"/>
                  <a:chExt cx="1904887" cy="932552"/>
                </a:xfrm>
                <a:grpFill/>
              </p:grpSpPr>
              <p:sp>
                <p:nvSpPr>
                  <p:cNvPr id="91" name="Parallelogram 90"/>
                  <p:cNvSpPr/>
                  <p:nvPr/>
                </p:nvSpPr>
                <p:spPr bwMode="auto">
                  <a:xfrm rot="11834611">
                    <a:off x="1091879" y="2790653"/>
                    <a:ext cx="1940370" cy="810429"/>
                  </a:xfrm>
                  <a:prstGeom prst="parallelogram">
                    <a:avLst>
                      <a:gd name="adj" fmla="val 62209"/>
                    </a:avLst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92" name="Donut 91"/>
                  <p:cNvSpPr/>
                  <p:nvPr/>
                </p:nvSpPr>
                <p:spPr bwMode="auto">
                  <a:xfrm flipH="1">
                    <a:off x="2014770" y="2846891"/>
                    <a:ext cx="141118" cy="16483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93" name="Donut 92"/>
                  <p:cNvSpPr/>
                  <p:nvPr/>
                </p:nvSpPr>
                <p:spPr bwMode="auto">
                  <a:xfrm flipH="1">
                    <a:off x="2580292" y="2855845"/>
                    <a:ext cx="141118" cy="16483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94" name="Donut 93"/>
                  <p:cNvSpPr/>
                  <p:nvPr/>
                </p:nvSpPr>
                <p:spPr bwMode="auto">
                  <a:xfrm flipH="1">
                    <a:off x="1966455" y="3407405"/>
                    <a:ext cx="141118" cy="16483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95" name="Donut 94"/>
                  <p:cNvSpPr/>
                  <p:nvPr/>
                </p:nvSpPr>
                <p:spPr bwMode="auto">
                  <a:xfrm flipH="1">
                    <a:off x="1435988" y="3222487"/>
                    <a:ext cx="141118" cy="16483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</p:grpSp>
            <p:grpSp>
              <p:nvGrpSpPr>
                <p:cNvPr id="85" name="Group 40"/>
                <p:cNvGrpSpPr>
                  <a:grpSpLocks/>
                </p:cNvGrpSpPr>
                <p:nvPr/>
              </p:nvGrpSpPr>
              <p:grpSpPr bwMode="auto">
                <a:xfrm rot="-261156">
                  <a:off x="2728044" y="1035120"/>
                  <a:ext cx="1904887" cy="932552"/>
                  <a:chOff x="1167171" y="2801248"/>
                  <a:chExt cx="1904887" cy="932552"/>
                </a:xfrm>
                <a:grpFill/>
              </p:grpSpPr>
              <p:sp>
                <p:nvSpPr>
                  <p:cNvPr id="86" name="Parallelogram 85"/>
                  <p:cNvSpPr/>
                  <p:nvPr/>
                </p:nvSpPr>
                <p:spPr bwMode="auto">
                  <a:xfrm rot="11834611">
                    <a:off x="1018020" y="2774603"/>
                    <a:ext cx="1905094" cy="851633"/>
                  </a:xfrm>
                  <a:prstGeom prst="parallelogram">
                    <a:avLst>
                      <a:gd name="adj" fmla="val 62209"/>
                    </a:avLst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87" name="Donut 86"/>
                  <p:cNvSpPr/>
                  <p:nvPr/>
                </p:nvSpPr>
                <p:spPr bwMode="auto">
                  <a:xfrm flipH="1">
                    <a:off x="1923209" y="2761901"/>
                    <a:ext cx="141118" cy="16483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88" name="Donut 87"/>
                  <p:cNvSpPr/>
                  <p:nvPr/>
                </p:nvSpPr>
                <p:spPr bwMode="auto">
                  <a:xfrm flipH="1">
                    <a:off x="2514988" y="2910939"/>
                    <a:ext cx="141118" cy="16483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89" name="Donut 88"/>
                  <p:cNvSpPr/>
                  <p:nvPr/>
                </p:nvSpPr>
                <p:spPr bwMode="auto">
                  <a:xfrm flipH="1">
                    <a:off x="1915997" y="3422476"/>
                    <a:ext cx="141118" cy="15109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90" name="Donut 89"/>
                  <p:cNvSpPr/>
                  <p:nvPr/>
                </p:nvSpPr>
                <p:spPr bwMode="auto">
                  <a:xfrm flipH="1">
                    <a:off x="1370676" y="3277580"/>
                    <a:ext cx="141118" cy="16483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</p:grpSp>
          </p:grpSp>
          <p:sp>
            <p:nvSpPr>
              <p:cNvPr id="57" name="Cube 154"/>
              <p:cNvSpPr>
                <a:spLocks noChangeArrowheads="1"/>
              </p:cNvSpPr>
              <p:nvPr/>
            </p:nvSpPr>
            <p:spPr bwMode="auto">
              <a:xfrm rot="10800000">
                <a:off x="2933700" y="3365500"/>
                <a:ext cx="3048000" cy="2044700"/>
              </a:xfrm>
              <a:prstGeom prst="cube">
                <a:avLst>
                  <a:gd name="adj" fmla="val 36181"/>
                </a:avLst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58" name="Group 57"/>
              <p:cNvGrpSpPr>
                <a:grpSpLocks/>
              </p:cNvGrpSpPr>
              <p:nvPr/>
            </p:nvGrpSpPr>
            <p:grpSpPr bwMode="auto">
              <a:xfrm>
                <a:off x="3886200" y="4953000"/>
                <a:ext cx="1168399" cy="1066800"/>
                <a:chOff x="4152900" y="2349500"/>
                <a:chExt cx="1168399" cy="1612900"/>
              </a:xfrm>
              <a:grpFill/>
            </p:grpSpPr>
            <p:sp>
              <p:nvSpPr>
                <p:cNvPr id="81" name="Magnetic Disk 5"/>
                <p:cNvSpPr>
                  <a:spLocks noChangeArrowheads="1"/>
                </p:cNvSpPr>
                <p:nvPr/>
              </p:nvSpPr>
              <p:spPr bwMode="auto">
                <a:xfrm rot="10800000">
                  <a:off x="4152900" y="2349500"/>
                  <a:ext cx="1168399" cy="1054100"/>
                </a:xfrm>
                <a:prstGeom prst="flowChartMagneticDisk">
                  <a:avLst/>
                </a:prstGeom>
                <a:grp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Magnetic Disk 179"/>
                <p:cNvSpPr>
                  <a:spLocks noChangeArrowheads="1"/>
                </p:cNvSpPr>
                <p:nvPr/>
              </p:nvSpPr>
              <p:spPr bwMode="auto">
                <a:xfrm rot="10800000">
                  <a:off x="4317999" y="3136900"/>
                  <a:ext cx="838200" cy="825500"/>
                </a:xfrm>
                <a:prstGeom prst="flowChartMagneticDisk">
                  <a:avLst/>
                </a:prstGeom>
                <a:grp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9" name="Group 46"/>
              <p:cNvGrpSpPr>
                <a:grpSpLocks/>
              </p:cNvGrpSpPr>
              <p:nvPr/>
            </p:nvGrpSpPr>
            <p:grpSpPr bwMode="auto">
              <a:xfrm>
                <a:off x="848444" y="2292420"/>
                <a:ext cx="3530487" cy="2545452"/>
                <a:chOff x="1102444" y="1035120"/>
                <a:chExt cx="3530487" cy="2545452"/>
              </a:xfrm>
              <a:grpFill/>
            </p:grpSpPr>
            <p:grpSp>
              <p:nvGrpSpPr>
                <p:cNvPr id="63" name="Group 21"/>
                <p:cNvGrpSpPr>
                  <a:grpSpLocks/>
                </p:cNvGrpSpPr>
                <p:nvPr/>
              </p:nvGrpSpPr>
              <p:grpSpPr bwMode="auto">
                <a:xfrm rot="-261156">
                  <a:off x="1927945" y="1847920"/>
                  <a:ext cx="1904887" cy="932552"/>
                  <a:chOff x="1167171" y="2801248"/>
                  <a:chExt cx="1904887" cy="932552"/>
                </a:xfrm>
                <a:grpFill/>
              </p:grpSpPr>
              <p:sp>
                <p:nvSpPr>
                  <p:cNvPr id="76" name="Parallelogram 75"/>
                  <p:cNvSpPr/>
                  <p:nvPr/>
                </p:nvSpPr>
                <p:spPr bwMode="auto">
                  <a:xfrm rot="11834611">
                    <a:off x="1016967" y="2758903"/>
                    <a:ext cx="1928614" cy="851633"/>
                  </a:xfrm>
                  <a:prstGeom prst="parallelogram">
                    <a:avLst>
                      <a:gd name="adj" fmla="val 62209"/>
                    </a:avLst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77" name="Donut 76"/>
                  <p:cNvSpPr/>
                  <p:nvPr/>
                </p:nvSpPr>
                <p:spPr bwMode="auto">
                  <a:xfrm flipH="1">
                    <a:off x="1922174" y="2745671"/>
                    <a:ext cx="152882" cy="16483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78" name="Donut 77"/>
                  <p:cNvSpPr/>
                  <p:nvPr/>
                </p:nvSpPr>
                <p:spPr bwMode="auto">
                  <a:xfrm flipH="1">
                    <a:off x="2514844" y="2881016"/>
                    <a:ext cx="152874" cy="16483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79" name="Donut 78"/>
                  <p:cNvSpPr/>
                  <p:nvPr/>
                </p:nvSpPr>
                <p:spPr bwMode="auto">
                  <a:xfrm flipH="1">
                    <a:off x="1914532" y="3405704"/>
                    <a:ext cx="141118" cy="16483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80" name="Donut 79"/>
                  <p:cNvSpPr/>
                  <p:nvPr/>
                </p:nvSpPr>
                <p:spPr bwMode="auto">
                  <a:xfrm flipH="1">
                    <a:off x="1381387" y="3261880"/>
                    <a:ext cx="141118" cy="16483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</p:grpSp>
            <p:grpSp>
              <p:nvGrpSpPr>
                <p:cNvPr id="64" name="Group 34"/>
                <p:cNvGrpSpPr>
                  <a:grpSpLocks/>
                </p:cNvGrpSpPr>
                <p:nvPr/>
              </p:nvGrpSpPr>
              <p:grpSpPr bwMode="auto">
                <a:xfrm rot="-261156">
                  <a:off x="1102444" y="2648020"/>
                  <a:ext cx="1904887" cy="932552"/>
                  <a:chOff x="1167171" y="2801248"/>
                  <a:chExt cx="1904887" cy="932552"/>
                </a:xfrm>
                <a:grpFill/>
              </p:grpSpPr>
              <p:sp>
                <p:nvSpPr>
                  <p:cNvPr id="71" name="Parallelogram 70"/>
                  <p:cNvSpPr/>
                  <p:nvPr/>
                </p:nvSpPr>
                <p:spPr bwMode="auto">
                  <a:xfrm rot="11834611">
                    <a:off x="1167498" y="2795492"/>
                    <a:ext cx="1905094" cy="934049"/>
                  </a:xfrm>
                  <a:prstGeom prst="parallelogram">
                    <a:avLst>
                      <a:gd name="adj" fmla="val 62209"/>
                    </a:avLst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72" name="Donut 71"/>
                  <p:cNvSpPr/>
                  <p:nvPr/>
                </p:nvSpPr>
                <p:spPr bwMode="auto">
                  <a:xfrm flipH="1">
                    <a:off x="2005000" y="2708491"/>
                    <a:ext cx="152874" cy="30219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73" name="Donut 72"/>
                  <p:cNvSpPr/>
                  <p:nvPr/>
                </p:nvSpPr>
                <p:spPr bwMode="auto">
                  <a:xfrm flipH="1">
                    <a:off x="2529985" y="2865172"/>
                    <a:ext cx="152882" cy="16483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74" name="Donut 73"/>
                  <p:cNvSpPr/>
                  <p:nvPr/>
                </p:nvSpPr>
                <p:spPr bwMode="auto">
                  <a:xfrm flipH="1">
                    <a:off x="1849946" y="3520549"/>
                    <a:ext cx="141118" cy="178564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75" name="Donut 74"/>
                  <p:cNvSpPr/>
                  <p:nvPr/>
                </p:nvSpPr>
                <p:spPr bwMode="auto">
                  <a:xfrm flipH="1">
                    <a:off x="1396081" y="3246007"/>
                    <a:ext cx="141118" cy="17857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</p:grpSp>
            <p:grpSp>
              <p:nvGrpSpPr>
                <p:cNvPr id="65" name="Group 40"/>
                <p:cNvGrpSpPr>
                  <a:grpSpLocks/>
                </p:cNvGrpSpPr>
                <p:nvPr/>
              </p:nvGrpSpPr>
              <p:grpSpPr bwMode="auto">
                <a:xfrm rot="-261156">
                  <a:off x="2728044" y="1035120"/>
                  <a:ext cx="1904887" cy="932552"/>
                  <a:chOff x="1167171" y="2801248"/>
                  <a:chExt cx="1904887" cy="932552"/>
                </a:xfrm>
                <a:grpFill/>
              </p:grpSpPr>
              <p:sp>
                <p:nvSpPr>
                  <p:cNvPr id="66" name="Parallelogram 65"/>
                  <p:cNvSpPr/>
                  <p:nvPr/>
                </p:nvSpPr>
                <p:spPr bwMode="auto">
                  <a:xfrm rot="11834611">
                    <a:off x="1164389" y="2732336"/>
                    <a:ext cx="1905094" cy="1071409"/>
                  </a:xfrm>
                  <a:prstGeom prst="parallelogram">
                    <a:avLst>
                      <a:gd name="adj" fmla="val 62209"/>
                    </a:avLst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67" name="Donut 66"/>
                  <p:cNvSpPr/>
                  <p:nvPr/>
                </p:nvSpPr>
                <p:spPr bwMode="auto">
                  <a:xfrm flipH="1">
                    <a:off x="1871580" y="2784379"/>
                    <a:ext cx="141118" cy="17857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68" name="Donut 67"/>
                  <p:cNvSpPr/>
                  <p:nvPr/>
                </p:nvSpPr>
                <p:spPr bwMode="auto">
                  <a:xfrm flipH="1">
                    <a:off x="2439014" y="2945032"/>
                    <a:ext cx="141118" cy="17857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69" name="Donut 68"/>
                  <p:cNvSpPr/>
                  <p:nvPr/>
                </p:nvSpPr>
                <p:spPr bwMode="auto">
                  <a:xfrm flipH="1">
                    <a:off x="1845498" y="3553482"/>
                    <a:ext cx="141118" cy="16483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  <p:sp>
                <p:nvSpPr>
                  <p:cNvPr id="70" name="Donut 69"/>
                  <p:cNvSpPr/>
                  <p:nvPr/>
                </p:nvSpPr>
                <p:spPr bwMode="auto">
                  <a:xfrm flipH="1">
                    <a:off x="1316369" y="3341152"/>
                    <a:ext cx="141118" cy="178572"/>
                  </a:xfrm>
                  <a:prstGeom prst="donut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>
                      <a:ea typeface="ＭＳ Ｐゴシック" charset="-128"/>
                      <a:cs typeface="ＭＳ Ｐゴシック" charset="-128"/>
                    </a:endParaRPr>
                  </a:p>
                </p:txBody>
              </p:sp>
            </p:grpSp>
          </p:grpSp>
          <p:sp>
            <p:nvSpPr>
              <p:cNvPr id="60" name="Parallelogram 157"/>
              <p:cNvSpPr>
                <a:spLocks noChangeArrowheads="1"/>
              </p:cNvSpPr>
              <p:nvPr/>
            </p:nvSpPr>
            <p:spPr bwMode="auto">
              <a:xfrm rot="8155375">
                <a:off x="4798509" y="5183288"/>
                <a:ext cx="1593649" cy="638871"/>
              </a:xfrm>
              <a:prstGeom prst="parallelogram">
                <a:avLst>
                  <a:gd name="adj" fmla="val 95599"/>
                </a:avLst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1" name="Parallelogram 158"/>
              <p:cNvSpPr>
                <a:spLocks noChangeArrowheads="1"/>
              </p:cNvSpPr>
              <p:nvPr/>
            </p:nvSpPr>
            <p:spPr bwMode="auto">
              <a:xfrm rot="8155375">
                <a:off x="2499810" y="5157888"/>
                <a:ext cx="1593649" cy="638871"/>
              </a:xfrm>
              <a:prstGeom prst="parallelogram">
                <a:avLst>
                  <a:gd name="adj" fmla="val 95599"/>
                </a:avLst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" name="Bevel 61"/>
              <p:cNvSpPr/>
              <p:nvPr/>
            </p:nvSpPr>
            <p:spPr bwMode="auto">
              <a:xfrm>
                <a:off x="3847209" y="3734709"/>
                <a:ext cx="1940371" cy="755478"/>
              </a:xfrm>
              <a:prstGeom prst="bevel">
                <a:avLst/>
              </a:prstGeom>
              <a:grpFill/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28697" name="Group 238"/>
            <p:cNvGrpSpPr>
              <a:grpSpLocks/>
            </p:cNvGrpSpPr>
            <p:nvPr/>
          </p:nvGrpSpPr>
          <p:grpSpPr bwMode="auto">
            <a:xfrm>
              <a:off x="2692003" y="2468384"/>
              <a:ext cx="1809191" cy="1097769"/>
              <a:chOff x="5720972" y="2933029"/>
              <a:chExt cx="1535394" cy="1097769"/>
            </a:xfrm>
          </p:grpSpPr>
          <p:cxnSp>
            <p:nvCxnSpPr>
              <p:cNvPr id="240" name="Straight Connector 239"/>
              <p:cNvCxnSpPr/>
              <p:nvPr/>
            </p:nvCxnSpPr>
            <p:spPr>
              <a:xfrm>
                <a:off x="6545960" y="2944954"/>
                <a:ext cx="710406" cy="108584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/>
              <p:nvPr/>
            </p:nvCxnSpPr>
            <p:spPr>
              <a:xfrm>
                <a:off x="6521695" y="2932254"/>
                <a:ext cx="25613" cy="8524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 flipH="1">
                <a:off x="5720972" y="2940192"/>
                <a:ext cx="783199" cy="65880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3" name="Right Triangle 242"/>
          <p:cNvSpPr/>
          <p:nvPr/>
        </p:nvSpPr>
        <p:spPr>
          <a:xfrm rot="6848461">
            <a:off x="2844800" y="2997201"/>
            <a:ext cx="1843087" cy="1109662"/>
          </a:xfrm>
          <a:prstGeom prst="rtTriangle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8681" name="TextBox 249"/>
          <p:cNvSpPr txBox="1">
            <a:spLocks noChangeArrowheads="1"/>
          </p:cNvSpPr>
          <p:nvPr/>
        </p:nvSpPr>
        <p:spPr bwMode="auto">
          <a:xfrm>
            <a:off x="3095625" y="2595563"/>
            <a:ext cx="496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30°</a:t>
            </a:r>
          </a:p>
        </p:txBody>
      </p:sp>
      <p:sp>
        <p:nvSpPr>
          <p:cNvPr id="28682" name="TextBox 250"/>
          <p:cNvSpPr txBox="1">
            <a:spLocks noChangeArrowheads="1"/>
          </p:cNvSpPr>
          <p:nvPr/>
        </p:nvSpPr>
        <p:spPr bwMode="auto">
          <a:xfrm>
            <a:off x="3600450" y="2720975"/>
            <a:ext cx="496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30°</a:t>
            </a:r>
          </a:p>
        </p:txBody>
      </p:sp>
      <p:cxnSp>
        <p:nvCxnSpPr>
          <p:cNvPr id="254" name="Straight Arrow Connector 253"/>
          <p:cNvCxnSpPr/>
          <p:nvPr/>
        </p:nvCxnSpPr>
        <p:spPr>
          <a:xfrm>
            <a:off x="765175" y="2776538"/>
            <a:ext cx="7472363" cy="1682750"/>
          </a:xfrm>
          <a:prstGeom prst="straightConnector1">
            <a:avLst/>
          </a:prstGeom>
          <a:ln>
            <a:solidFill>
              <a:srgbClr val="FFFFFF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Arrow Connector 258"/>
          <p:cNvCxnSpPr/>
          <p:nvPr/>
        </p:nvCxnSpPr>
        <p:spPr>
          <a:xfrm flipH="1" flipV="1">
            <a:off x="3706914" y="2002432"/>
            <a:ext cx="1898650" cy="37623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88" name="TextBox 262"/>
          <p:cNvSpPr txBox="1">
            <a:spLocks noChangeArrowheads="1"/>
          </p:cNvSpPr>
          <p:nvPr/>
        </p:nvSpPr>
        <p:spPr bwMode="auto">
          <a:xfrm>
            <a:off x="4984750" y="3060700"/>
            <a:ext cx="496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30°</a:t>
            </a:r>
          </a:p>
        </p:txBody>
      </p:sp>
      <p:sp>
        <p:nvSpPr>
          <p:cNvPr id="28689" name="TextBox 263"/>
          <p:cNvSpPr txBox="1">
            <a:spLocks noChangeArrowheads="1"/>
          </p:cNvSpPr>
          <p:nvPr/>
        </p:nvSpPr>
        <p:spPr bwMode="auto">
          <a:xfrm>
            <a:off x="5434013" y="3186113"/>
            <a:ext cx="496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30°</a:t>
            </a:r>
          </a:p>
        </p:txBody>
      </p:sp>
      <p:sp>
        <p:nvSpPr>
          <p:cNvPr id="28693" name="TextBox 1"/>
          <p:cNvSpPr txBox="1">
            <a:spLocks noChangeArrowheads="1"/>
          </p:cNvSpPr>
          <p:nvPr/>
        </p:nvSpPr>
        <p:spPr bwMode="auto">
          <a:xfrm>
            <a:off x="3184276" y="1612513"/>
            <a:ext cx="9831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 err="1" smtClean="0">
                <a:solidFill>
                  <a:schemeClr val="bg1"/>
                </a:solidFill>
              </a:rPr>
              <a:t>CubeSat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8694" name="TextBox 128"/>
          <p:cNvSpPr txBox="1">
            <a:spLocks noChangeArrowheads="1"/>
          </p:cNvSpPr>
          <p:nvPr/>
        </p:nvSpPr>
        <p:spPr bwMode="auto">
          <a:xfrm>
            <a:off x="5404394" y="2060236"/>
            <a:ext cx="9831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 err="1" smtClean="0">
                <a:solidFill>
                  <a:schemeClr val="bg1"/>
                </a:solidFill>
              </a:rPr>
              <a:t>CubeSat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869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0421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 charset="0"/>
                <a:ea typeface="ＭＳ Ｐゴシック" charset="0"/>
              </a:rPr>
              <a:t>Future Multi</a:t>
            </a:r>
            <a:r>
              <a:rPr lang="en-US" sz="2800" dirty="0">
                <a:latin typeface="Arial" charset="0"/>
                <a:ea typeface="ＭＳ Ｐゴシック" charset="0"/>
              </a:rPr>
              <a:t>-platform Multi-angle Imaging</a:t>
            </a:r>
          </a:p>
        </p:txBody>
      </p:sp>
      <p:sp>
        <p:nvSpPr>
          <p:cNvPr id="127" name="TextBox 128"/>
          <p:cNvSpPr txBox="1">
            <a:spLocks noChangeArrowheads="1"/>
          </p:cNvSpPr>
          <p:nvPr/>
        </p:nvSpPr>
        <p:spPr bwMode="auto">
          <a:xfrm rot="664627">
            <a:off x="4289521" y="1886640"/>
            <a:ext cx="9829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 smtClean="0">
                <a:solidFill>
                  <a:srgbClr val="FF0000"/>
                </a:solidFill>
              </a:rPr>
              <a:t>5-15 min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28" name="TextBox 128"/>
          <p:cNvSpPr txBox="1">
            <a:spLocks noChangeArrowheads="1"/>
          </p:cNvSpPr>
          <p:nvPr/>
        </p:nvSpPr>
        <p:spPr bwMode="auto">
          <a:xfrm rot="19268912">
            <a:off x="6540875" y="4117859"/>
            <a:ext cx="15579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/>
              <a:t>600-1500 km</a:t>
            </a:r>
            <a:endParaRPr lang="en-US" sz="1800" b="1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6287744" y="3669309"/>
            <a:ext cx="1567171" cy="1186574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169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0891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Summary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6435"/>
            <a:ext cx="8229600" cy="5048624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3168"/>
              </a:spcBef>
            </a:pPr>
            <a:r>
              <a:rPr lang="en-US" dirty="0" smtClean="0"/>
              <a:t>3D winds form passive imaging are complementary to lidar winds, by providing wide horizontal coverage.</a:t>
            </a:r>
          </a:p>
          <a:p>
            <a:pPr>
              <a:spcBef>
                <a:spcPts val="3168"/>
              </a:spcBef>
            </a:pPr>
            <a:r>
              <a:rPr lang="en-US" dirty="0" smtClean="0"/>
              <a:t>Regions with dry air or strong vertical shear, above cloud and water vapor layers, and at night, in particular, need lidar wind profiles. </a:t>
            </a:r>
          </a:p>
          <a:p>
            <a:pPr>
              <a:spcBef>
                <a:spcPts val="3168"/>
              </a:spcBef>
            </a:pPr>
            <a:r>
              <a:rPr lang="en-US" dirty="0" smtClean="0"/>
              <a:t>Stereoscopic information in satellite imagery, which can improve the AMV vertical resolution and sampling, is currently under utilized.</a:t>
            </a:r>
          </a:p>
          <a:p>
            <a:pPr>
              <a:spcBef>
                <a:spcPts val="3168"/>
              </a:spcBef>
            </a:pPr>
            <a:r>
              <a:rPr lang="en-US" dirty="0"/>
              <a:t>M</a:t>
            </a:r>
            <a:r>
              <a:rPr lang="en-US" dirty="0" smtClean="0"/>
              <a:t>ulti-platform and multi-angle imaging from space has become a cost-effective approach for future 3D wind constellation.</a:t>
            </a:r>
          </a:p>
        </p:txBody>
      </p:sp>
    </p:spTree>
    <p:extLst>
      <p:ext uri="{BB962C8B-B14F-4D97-AF65-F5344CB8AC3E}">
        <p14:creationId xmlns:p14="http://schemas.microsoft.com/office/powerpoint/2010/main" val="271211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54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FFE105-D6EC-F643-BA0B-D10D42E6A74E}" type="slidenum">
              <a:rPr lang="en-US" sz="1400"/>
              <a:pPr/>
              <a:t>27</a:t>
            </a:fld>
            <a:endParaRPr lang="en-US" sz="1400"/>
          </a:p>
        </p:txBody>
      </p:sp>
      <p:pic>
        <p:nvPicPr>
          <p:cNvPr id="35842" name="Picture 4" descr="O11863-B81-P1_PlumeContours_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92213"/>
            <a:ext cx="3835400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5" descr="O11863-B81-P1_HtWindPl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1079500"/>
            <a:ext cx="4310062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itle 1"/>
          <p:cNvSpPr>
            <a:spLocks noGrp="1"/>
          </p:cNvSpPr>
          <p:nvPr>
            <p:ph type="title"/>
          </p:nvPr>
        </p:nvSpPr>
        <p:spPr>
          <a:xfrm>
            <a:off x="1" y="224118"/>
            <a:ext cx="8964706" cy="855382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PBL </a:t>
            </a:r>
            <a:r>
              <a:rPr lang="en-US" sz="3200" dirty="0" smtClean="0">
                <a:latin typeface="Arial" charset="0"/>
                <a:ea typeface="ＭＳ Ｐゴシック" charset="0"/>
                <a:cs typeface="ＭＳ Ｐゴシック" charset="0"/>
              </a:rPr>
              <a:t>Cloud/</a:t>
            </a:r>
            <a:r>
              <a:rPr lang="en-US" sz="3200" dirty="0" err="1" smtClean="0">
                <a:latin typeface="Arial" charset="0"/>
                <a:ea typeface="ＭＳ Ｐゴシック" charset="0"/>
                <a:cs typeface="ＭＳ Ｐゴシック" charset="0"/>
              </a:rPr>
              <a:t>Precip</a:t>
            </a:r>
            <a:r>
              <a:rPr lang="en-US" sz="3200" dirty="0" smtClean="0">
                <a:latin typeface="Arial" charset="0"/>
                <a:ea typeface="ＭＳ Ｐゴシック" charset="0"/>
                <a:cs typeface="ＭＳ Ｐゴシック" charset="0"/>
              </a:rPr>
              <a:t> Dynamics:</a:t>
            </a:r>
            <a:br>
              <a:rPr lang="en-US" sz="32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700" dirty="0" smtClean="0">
                <a:latin typeface="Arial" charset="0"/>
                <a:ea typeface="ＭＳ Ｐゴシック" charset="0"/>
                <a:cs typeface="ＭＳ Ｐゴシック" charset="0"/>
              </a:rPr>
              <a:t>(Example of cold pool processes)</a:t>
            </a:r>
            <a:endParaRPr lang="en-US" sz="27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5" name="TextBox 5"/>
          <p:cNvSpPr txBox="1">
            <a:spLocks noChangeArrowheads="1"/>
          </p:cNvSpPr>
          <p:nvPr/>
        </p:nvSpPr>
        <p:spPr bwMode="auto">
          <a:xfrm>
            <a:off x="393700" y="4864100"/>
            <a:ext cx="35798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Resolution: 1.1 km</a:t>
            </a:r>
          </a:p>
          <a:p>
            <a:r>
              <a:rPr lang="en-US">
                <a:solidFill>
                  <a:srgbClr val="000000"/>
                </a:solidFill>
              </a:rPr>
              <a:t>Precision:</a:t>
            </a:r>
          </a:p>
          <a:p>
            <a:r>
              <a:rPr lang="en-US">
                <a:solidFill>
                  <a:srgbClr val="000000"/>
                </a:solidFill>
              </a:rPr>
              <a:t>	height: ~100 m</a:t>
            </a:r>
          </a:p>
          <a:p>
            <a:r>
              <a:rPr lang="en-US">
                <a:solidFill>
                  <a:srgbClr val="000000"/>
                </a:solidFill>
              </a:rPr>
              <a:t>	wind:	  ~0.3-1 m/s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924778" y="5531556"/>
            <a:ext cx="66322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810957" y="5500511"/>
            <a:ext cx="66322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612469" y="5822245"/>
            <a:ext cx="66322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498647" y="5621867"/>
            <a:ext cx="66322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81000" y="1298222"/>
            <a:ext cx="2595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Subtropical Cold Pool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139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Rapid cell development from deep convection:</a:t>
            </a:r>
            <a:b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Hurricane 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Ida (Nov.8, 2009)</a:t>
            </a:r>
          </a:p>
        </p:txBody>
      </p:sp>
      <p:pic>
        <p:nvPicPr>
          <p:cNvPr id="29699" name="Hurricane_Ida_MISR_Tower_Movie.mov" descr="/Users/dwu/MISR/2009-11-11-Hurricane-Ida/Hurricane_Ida_MISR_Tower_Movie.mo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38" y="1036638"/>
            <a:ext cx="3298825" cy="4995862"/>
          </a:xfrm>
        </p:spPr>
      </p:pic>
      <p:pic>
        <p:nvPicPr>
          <p:cNvPr id="29700" name="Picture 3" descr="Hurricane_Ida_Wind_C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75" y="1862138"/>
            <a:ext cx="5748338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1" name="Group 10"/>
          <p:cNvGrpSpPr>
            <a:grpSpLocks/>
          </p:cNvGrpSpPr>
          <p:nvPr/>
        </p:nvGrpSpPr>
        <p:grpSpPr bwMode="auto">
          <a:xfrm>
            <a:off x="4186238" y="1028700"/>
            <a:ext cx="2751137" cy="838200"/>
            <a:chOff x="3453" y="3600"/>
            <a:chExt cx="1733" cy="528"/>
          </a:xfrm>
        </p:grpSpPr>
        <p:pic>
          <p:nvPicPr>
            <p:cNvPr id="29706" name="Picture 5" descr="MISR_CMV_Winds_Coloba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3" y="3600"/>
              <a:ext cx="17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7" name="Text Box 6"/>
            <p:cNvSpPr txBox="1">
              <a:spLocks noChangeArrowheads="1"/>
            </p:cNvSpPr>
            <p:nvPr/>
          </p:nvSpPr>
          <p:spPr bwMode="auto">
            <a:xfrm>
              <a:off x="3876" y="3936"/>
              <a:ext cx="88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/>
                <a:t>Height (meters)</a:t>
              </a:r>
            </a:p>
          </p:txBody>
        </p:sp>
      </p:grpSp>
      <p:pic>
        <p:nvPicPr>
          <p:cNvPr id="29702" name="Picture 4" descr="Wind_Arrow_Inve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1371600"/>
            <a:ext cx="10922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 Box 8"/>
          <p:cNvSpPr txBox="1">
            <a:spLocks noChangeArrowheads="1"/>
          </p:cNvSpPr>
          <p:nvPr/>
        </p:nvSpPr>
        <p:spPr bwMode="auto">
          <a:xfrm>
            <a:off x="7086600" y="1016000"/>
            <a:ext cx="1905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n-US" sz="2000" b="1"/>
              <a:t>Wind Speed</a:t>
            </a:r>
          </a:p>
        </p:txBody>
      </p:sp>
      <p:sp>
        <p:nvSpPr>
          <p:cNvPr id="29704" name="TextBox 13"/>
          <p:cNvSpPr txBox="1">
            <a:spLocks noChangeArrowheads="1"/>
          </p:cNvSpPr>
          <p:nvPr/>
        </p:nvSpPr>
        <p:spPr bwMode="auto">
          <a:xfrm>
            <a:off x="431800" y="6299200"/>
            <a:ext cx="3108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Courtesy of M. Garay and K. Mueller </a:t>
            </a:r>
          </a:p>
        </p:txBody>
      </p:sp>
      <p:sp>
        <p:nvSpPr>
          <p:cNvPr id="29705" name="TextBox 14"/>
          <p:cNvSpPr txBox="1">
            <a:spLocks noChangeArrowheads="1"/>
          </p:cNvSpPr>
          <p:nvPr/>
        </p:nvSpPr>
        <p:spPr bwMode="auto">
          <a:xfrm>
            <a:off x="508000" y="1231900"/>
            <a:ext cx="954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MISR</a:t>
            </a:r>
          </a:p>
        </p:txBody>
      </p:sp>
    </p:spTree>
    <p:extLst>
      <p:ext uri="{BB962C8B-B14F-4D97-AF65-F5344CB8AC3E}">
        <p14:creationId xmlns:p14="http://schemas.microsoft.com/office/powerpoint/2010/main" val="2815140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6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96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99"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69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46620" y="297159"/>
            <a:ext cx="7792155" cy="58602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+mj-lt"/>
                <a:ea typeface="ＭＳ Ｐゴシック" pitchFamily="-65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  <a:ea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  <a:ea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  <a:ea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  <a:ea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u="sng" dirty="0" smtClean="0">
                <a:solidFill>
                  <a:srgbClr val="000090"/>
                </a:solidFill>
              </a:rPr>
              <a:t>Spatial </a:t>
            </a:r>
            <a:r>
              <a:rPr lang="en-US" u="sng" dirty="0" err="1" smtClean="0">
                <a:solidFill>
                  <a:srgbClr val="000090"/>
                </a:solidFill>
              </a:rPr>
              <a:t>vs</a:t>
            </a:r>
            <a:r>
              <a:rPr lang="en-US" u="sng" dirty="0" smtClean="0">
                <a:solidFill>
                  <a:srgbClr val="000090"/>
                </a:solidFill>
              </a:rPr>
              <a:t> Temporal </a:t>
            </a:r>
            <a:r>
              <a:rPr lang="en-US" u="sng" dirty="0" err="1" smtClean="0">
                <a:solidFill>
                  <a:srgbClr val="000090"/>
                </a:solidFill>
              </a:rPr>
              <a:t>Variabilities</a:t>
            </a:r>
            <a:r>
              <a:rPr lang="en-US" u="sng" dirty="0" smtClean="0">
                <a:solidFill>
                  <a:srgbClr val="000090"/>
                </a:solidFill>
              </a:rPr>
              <a:t> of the Atmosphere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3070"/>
            <a:ext cx="4825999" cy="5995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6462" y="1693333"/>
            <a:ext cx="1246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Holling</a:t>
            </a:r>
            <a:r>
              <a:rPr lang="en-US" dirty="0" smtClean="0"/>
              <a:t> </a:t>
            </a:r>
            <a:r>
              <a:rPr lang="en-US" dirty="0" err="1" smtClean="0"/>
              <a:t>etal</a:t>
            </a:r>
            <a:endParaRPr lang="en-US" dirty="0"/>
          </a:p>
          <a:p>
            <a:r>
              <a:rPr lang="en-US" dirty="0" smtClean="0"/>
              <a:t>(1992</a:t>
            </a:r>
            <a:r>
              <a:rPr lang="en-US" dirty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999" y="2235452"/>
            <a:ext cx="4318001" cy="39957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9555" y="1693333"/>
            <a:ext cx="227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Westley</a:t>
            </a:r>
            <a:r>
              <a:rPr lang="en-US" dirty="0" smtClean="0"/>
              <a:t> et al. [2002]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 rot="16358471">
            <a:off x="2695208" y="3995586"/>
            <a:ext cx="1273907" cy="10500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21349561">
            <a:off x="2555365" y="4598888"/>
            <a:ext cx="883866" cy="936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118556" y="4233334"/>
            <a:ext cx="85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GOES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07734" y="497840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MISR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297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176" y="127000"/>
            <a:ext cx="3810000" cy="2540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632820" y="2679754"/>
            <a:ext cx="3076388" cy="4178246"/>
            <a:chOff x="5319059" y="2679754"/>
            <a:chExt cx="3076388" cy="417824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9059" y="2679754"/>
              <a:ext cx="3076388" cy="4178246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7485529" y="5393765"/>
              <a:ext cx="0" cy="41835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932706" y="5856941"/>
              <a:ext cx="8871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~200 m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034117" y="6040433"/>
            <a:ext cx="2040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Cahalan</a:t>
            </a:r>
            <a:r>
              <a:rPr lang="en-US" dirty="0" smtClean="0"/>
              <a:t> and Snyder</a:t>
            </a:r>
          </a:p>
          <a:p>
            <a:pPr algn="ctr"/>
            <a:r>
              <a:rPr lang="en-US" dirty="0" smtClean="0"/>
              <a:t>(1989)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92847" y="1568824"/>
            <a:ext cx="4069976" cy="403411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Arial Unicode MS"/>
                <a:cs typeface="Arial Unicode MS"/>
              </a:rPr>
              <a:t>Tracking feature patterns in water vapor, aerosol and cloud for atmospheric motion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Arial Unicode MS"/>
                <a:cs typeface="Arial Unicode MS"/>
              </a:rPr>
              <a:t>A critical scale (~200 m) that separates between wave features and turbulence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dirty="0" smtClean="0">
              <a:latin typeface="Arial Unicode MS"/>
              <a:cs typeface="Arial Unicode MS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Arial Unicode MS"/>
                <a:cs typeface="Arial Unicode MS"/>
              </a:rPr>
              <a:t>What is the relationship between pattern height and IR thermal height?</a:t>
            </a:r>
          </a:p>
        </p:txBody>
      </p:sp>
    </p:spTree>
    <p:extLst>
      <p:ext uri="{BB962C8B-B14F-4D97-AF65-F5344CB8AC3E}">
        <p14:creationId xmlns:p14="http://schemas.microsoft.com/office/powerpoint/2010/main" val="3610747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34" y="876174"/>
            <a:ext cx="7810960" cy="39138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81394" y="906056"/>
            <a:ext cx="85867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MODIS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57721" y="1543760"/>
            <a:ext cx="595836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 </a:t>
            </a:r>
          </a:p>
          <a:p>
            <a:r>
              <a:rPr lang="en-US" b="1" dirty="0" smtClean="0"/>
              <a:t> </a:t>
            </a:r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b="1" dirty="0"/>
              <a:t>GEO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8113885" y="4269634"/>
            <a:ext cx="85867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MODIS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1230" y="477374"/>
            <a:ext cx="7225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Coverage of Global Atmospheric Motion Vectors (AMVs)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70433" y="4793004"/>
            <a:ext cx="4436037" cy="185645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Arial Unicode MS"/>
                <a:cs typeface="Arial Unicode MS"/>
              </a:rPr>
              <a:t>Operation algorithms:</a:t>
            </a:r>
          </a:p>
          <a:p>
            <a:pPr lvl="1">
              <a:spcBef>
                <a:spcPts val="0"/>
              </a:spcBef>
            </a:pPr>
            <a:r>
              <a:rPr lang="en-US" sz="1600" dirty="0" smtClean="0">
                <a:latin typeface="Arial Unicode MS"/>
                <a:cs typeface="Arial Unicode MS"/>
              </a:rPr>
              <a:t>Feature selection (e.g. contrast test, multi-layer cloud discrimination)</a:t>
            </a:r>
          </a:p>
          <a:p>
            <a:pPr lvl="1">
              <a:spcBef>
                <a:spcPts val="0"/>
              </a:spcBef>
            </a:pPr>
            <a:r>
              <a:rPr lang="en-US" sz="1600" dirty="0" smtClean="0">
                <a:latin typeface="Arial Unicode MS"/>
                <a:cs typeface="Arial Unicode MS"/>
              </a:rPr>
              <a:t>Height assignment</a:t>
            </a:r>
          </a:p>
          <a:p>
            <a:pPr lvl="1">
              <a:spcBef>
                <a:spcPts val="0"/>
              </a:spcBef>
            </a:pPr>
            <a:r>
              <a:rPr lang="en-US" sz="1600" dirty="0" smtClean="0">
                <a:latin typeface="Arial Unicode MS"/>
                <a:cs typeface="Arial Unicode MS"/>
              </a:rPr>
              <a:t>Feature tracking</a:t>
            </a:r>
          </a:p>
          <a:p>
            <a:pPr lvl="1">
              <a:spcBef>
                <a:spcPts val="0"/>
              </a:spcBef>
            </a:pPr>
            <a:r>
              <a:rPr lang="en-US" sz="1600" dirty="0" smtClean="0">
                <a:latin typeface="Arial Unicode MS"/>
                <a:cs typeface="Arial Unicode MS"/>
              </a:rPr>
              <a:t>Quality control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95646" y="4722734"/>
            <a:ext cx="4069976" cy="94412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700" dirty="0" smtClean="0">
                <a:latin typeface="Arial Unicode MS"/>
                <a:cs typeface="Arial Unicode MS"/>
              </a:rPr>
              <a:t>Geo-registration of images with </a:t>
            </a:r>
            <a:r>
              <a:rPr lang="en-US" sz="1700" dirty="0" smtClean="0">
                <a:latin typeface="Arial Unicode MS"/>
                <a:cs typeface="Arial Unicode MS"/>
              </a:rPr>
              <a:t>landmark; Triplet </a:t>
            </a:r>
            <a:r>
              <a:rPr lang="en-US" sz="1700" dirty="0" smtClean="0">
                <a:latin typeface="Arial Unicode MS"/>
                <a:cs typeface="Arial Unicode MS"/>
              </a:rPr>
              <a:t>set of images for pattern matching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5196" y="39008"/>
            <a:ext cx="66546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International Winds Working Group (IWWG)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784606" y="5649468"/>
            <a:ext cx="4436037" cy="107832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000090"/>
                </a:solidFill>
                <a:latin typeface="Arial Unicode MS"/>
                <a:cs typeface="Arial Unicode MS"/>
              </a:rPr>
              <a:t>Where are the data gaps?</a:t>
            </a:r>
            <a:endParaRPr lang="en-US" sz="2000" b="1" dirty="0" smtClean="0">
              <a:solidFill>
                <a:srgbClr val="000090"/>
              </a:solidFill>
              <a:latin typeface="Arial Unicode MS"/>
              <a:cs typeface="Arial Unicode MS"/>
            </a:endParaRPr>
          </a:p>
          <a:p>
            <a:pPr lvl="1">
              <a:spcBef>
                <a:spcPts val="0"/>
              </a:spcBef>
            </a:pPr>
            <a:r>
              <a:rPr lang="en-US" sz="1600" b="1" dirty="0" smtClean="0">
                <a:solidFill>
                  <a:srgbClr val="000090"/>
                </a:solidFill>
                <a:latin typeface="Arial Unicode MS"/>
                <a:cs typeface="Arial Unicode MS"/>
              </a:rPr>
              <a:t>Fast, dynamic regions</a:t>
            </a:r>
            <a:endParaRPr lang="en-US" sz="1600" b="1" dirty="0" smtClean="0">
              <a:solidFill>
                <a:srgbClr val="000090"/>
              </a:solidFill>
              <a:latin typeface="Arial Unicode MS"/>
              <a:cs typeface="Arial Unicode MS"/>
            </a:endParaRPr>
          </a:p>
          <a:p>
            <a:pPr lvl="1">
              <a:spcBef>
                <a:spcPts val="0"/>
              </a:spcBef>
            </a:pPr>
            <a:r>
              <a:rPr lang="en-US" sz="1600" b="1" dirty="0" smtClean="0">
                <a:solidFill>
                  <a:srgbClr val="000090"/>
                </a:solidFill>
                <a:latin typeface="Arial Unicode MS"/>
                <a:cs typeface="Arial Unicode MS"/>
              </a:rPr>
              <a:t>Strong vertical wind shear</a:t>
            </a:r>
            <a:endParaRPr lang="en-US" sz="1600" b="1" dirty="0" smtClean="0">
              <a:solidFill>
                <a:srgbClr val="000090"/>
              </a:solidFill>
              <a:latin typeface="Arial Unicode MS"/>
              <a:cs typeface="Arial Unicode MS"/>
            </a:endParaRPr>
          </a:p>
          <a:p>
            <a:pPr lvl="1">
              <a:spcBef>
                <a:spcPts val="0"/>
              </a:spcBef>
            </a:pPr>
            <a:r>
              <a:rPr lang="en-US" sz="1600" b="1" dirty="0" smtClean="0">
                <a:solidFill>
                  <a:srgbClr val="000090"/>
                </a:solidFill>
                <a:latin typeface="Arial Unicode MS"/>
                <a:cs typeface="Arial Unicode MS"/>
              </a:rPr>
              <a:t>Dry atmosphere and night</a:t>
            </a:r>
            <a:endParaRPr lang="en-US" sz="1600" b="1" dirty="0" smtClean="0">
              <a:solidFill>
                <a:srgbClr val="000090"/>
              </a:solidFill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073002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3116545"/>
              </p:ext>
            </p:extLst>
          </p:nvPr>
        </p:nvGraphicFramePr>
        <p:xfrm>
          <a:off x="144854" y="428811"/>
          <a:ext cx="8834794" cy="2529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Document" r:id="rId3" imgW="6032500" imgH="1727200" progId="Word.Document.12">
                  <p:embed/>
                </p:oleObj>
              </mc:Choice>
              <mc:Fallback>
                <p:oleObj name="Document" r:id="rId3" imgW="6032500" imgH="1727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854" y="428811"/>
                        <a:ext cx="8834794" cy="25295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 txBox="1">
            <a:spLocks/>
          </p:cNvSpPr>
          <p:nvPr/>
        </p:nvSpPr>
        <p:spPr>
          <a:xfrm>
            <a:off x="389964" y="3747242"/>
            <a:ext cx="4069976" cy="146124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Arial Unicode MS"/>
                <a:cs typeface="Arial Unicode MS"/>
              </a:rPr>
              <a:t>Height assignment methods</a:t>
            </a:r>
          </a:p>
          <a:p>
            <a:pPr lvl="1">
              <a:spcBef>
                <a:spcPts val="0"/>
              </a:spcBef>
            </a:pPr>
            <a:r>
              <a:rPr lang="en-US" sz="1600" dirty="0" smtClean="0">
                <a:latin typeface="Arial Unicode MS"/>
                <a:cs typeface="Arial Unicode MS"/>
              </a:rPr>
              <a:t>IR window</a:t>
            </a:r>
          </a:p>
          <a:p>
            <a:pPr lvl="1">
              <a:spcBef>
                <a:spcPts val="0"/>
              </a:spcBef>
            </a:pPr>
            <a:r>
              <a:rPr lang="en-US" sz="1600" dirty="0" smtClean="0">
                <a:latin typeface="Arial Unicode MS"/>
                <a:cs typeface="Arial Unicode MS"/>
              </a:rPr>
              <a:t>CO</a:t>
            </a:r>
            <a:r>
              <a:rPr lang="en-US" sz="1600" baseline="-25000" dirty="0" smtClean="0">
                <a:latin typeface="Arial Unicode MS"/>
                <a:cs typeface="Arial Unicode MS"/>
              </a:rPr>
              <a:t>2</a:t>
            </a:r>
            <a:r>
              <a:rPr lang="en-US" sz="1600" dirty="0" smtClean="0">
                <a:latin typeface="Arial Unicode MS"/>
                <a:cs typeface="Arial Unicode MS"/>
              </a:rPr>
              <a:t> slicing</a:t>
            </a:r>
          </a:p>
          <a:p>
            <a:pPr lvl="1">
              <a:spcBef>
                <a:spcPts val="0"/>
              </a:spcBef>
            </a:pPr>
            <a:r>
              <a:rPr lang="en-US" sz="1600" dirty="0" smtClean="0">
                <a:latin typeface="Arial Unicode MS"/>
                <a:cs typeface="Arial Unicode MS"/>
              </a:rPr>
              <a:t>H</a:t>
            </a:r>
            <a:r>
              <a:rPr lang="en-US" sz="1600" baseline="-25000" dirty="0" smtClean="0">
                <a:latin typeface="Arial Unicode MS"/>
                <a:cs typeface="Arial Unicode MS"/>
              </a:rPr>
              <a:t>2</a:t>
            </a:r>
            <a:r>
              <a:rPr lang="en-US" sz="1600" dirty="0" smtClean="0">
                <a:latin typeface="Arial Unicode MS"/>
                <a:cs typeface="Arial Unicode MS"/>
              </a:rPr>
              <a:t>O intercept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12340" y="3747242"/>
            <a:ext cx="4069976" cy="146124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Arial Unicode MS"/>
                <a:cs typeface="Arial Unicode MS"/>
              </a:rPr>
              <a:t>Synoptic and upper-mesoscale</a:t>
            </a:r>
          </a:p>
          <a:p>
            <a:pPr lvl="1">
              <a:spcBef>
                <a:spcPts val="0"/>
              </a:spcBef>
            </a:pPr>
            <a:r>
              <a:rPr lang="en-US" sz="1600" dirty="0" smtClean="0">
                <a:latin typeface="Arial Unicode MS"/>
                <a:cs typeface="Arial Unicode MS"/>
              </a:rPr>
              <a:t>Temporal </a:t>
            </a:r>
            <a:r>
              <a:rPr lang="en-US" sz="1600" dirty="0" err="1" smtClean="0">
                <a:latin typeface="Arial Unicode MS"/>
                <a:cs typeface="Arial Unicode MS"/>
              </a:rPr>
              <a:t>vs</a:t>
            </a:r>
            <a:r>
              <a:rPr lang="en-US" sz="1600" dirty="0" smtClean="0">
                <a:latin typeface="Arial Unicode MS"/>
                <a:cs typeface="Arial Unicode MS"/>
              </a:rPr>
              <a:t> spatial resolution of the triplet images</a:t>
            </a:r>
          </a:p>
          <a:p>
            <a:pPr lvl="1">
              <a:spcBef>
                <a:spcPts val="0"/>
              </a:spcBef>
            </a:pPr>
            <a:r>
              <a:rPr lang="en-US" sz="1600" dirty="0" smtClean="0">
                <a:latin typeface="Arial Unicode MS"/>
                <a:cs typeface="Arial Unicode MS"/>
              </a:rPr>
              <a:t>Pointing stability (e.g., GEO)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7237" y="3138203"/>
            <a:ext cx="7105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Limitations in Current Data Sets and Algorithms</a:t>
            </a:r>
            <a:endParaRPr lang="en-US" sz="2800" u="sng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9964" y="5190563"/>
            <a:ext cx="4069976" cy="133873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Arial Unicode MS"/>
                <a:cs typeface="Arial Unicode MS"/>
              </a:rPr>
              <a:t>Clustered in certain vertical levels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Arial Unicode MS"/>
                <a:cs typeface="Arial Unicode MS"/>
              </a:rPr>
              <a:t>Moderate vertical resolution </a:t>
            </a:r>
          </a:p>
          <a:p>
            <a:pPr lvl="1">
              <a:spcBef>
                <a:spcPts val="0"/>
              </a:spcBef>
            </a:pPr>
            <a:r>
              <a:rPr lang="en-US" sz="1600" dirty="0" smtClean="0">
                <a:latin typeface="Arial Unicode MS"/>
                <a:cs typeface="Arial Unicode MS"/>
              </a:rPr>
              <a:t>2-3 km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612339" y="5190564"/>
            <a:ext cx="4262719" cy="90543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Arial Unicode MS"/>
                <a:cs typeface="Arial Unicode MS"/>
              </a:rPr>
              <a:t>No winds in the dry atmosphere and above cloud and water vapor layers</a:t>
            </a:r>
          </a:p>
        </p:txBody>
      </p:sp>
    </p:spTree>
    <p:extLst>
      <p:ext uri="{BB962C8B-B14F-4D97-AF65-F5344CB8AC3E}">
        <p14:creationId xmlns:p14="http://schemas.microsoft.com/office/powerpoint/2010/main" val="504272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0471" y="2858410"/>
            <a:ext cx="7234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Stereoscopic Imaging Techniques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417146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8928"/>
            <a:ext cx="4202738" cy="52259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145" y="1807578"/>
            <a:ext cx="4910855" cy="39596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91371" y="884248"/>
            <a:ext cx="24342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Hasler</a:t>
            </a:r>
            <a:r>
              <a:rPr lang="en-US" dirty="0" smtClean="0">
                <a:solidFill>
                  <a:srgbClr val="000090"/>
                </a:solidFill>
              </a:rPr>
              <a:t> (1981)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Black (1982)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Fujita and Dodge (1982)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91371" y="185904"/>
            <a:ext cx="2186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Shenk</a:t>
            </a:r>
            <a:r>
              <a:rPr lang="en-US" dirty="0" smtClean="0">
                <a:solidFill>
                  <a:srgbClr val="000090"/>
                </a:solidFill>
              </a:rPr>
              <a:t> (1971) Apollo6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20681" y="3099584"/>
            <a:ext cx="601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60°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Arc 2"/>
          <p:cNvSpPr/>
          <p:nvPr/>
        </p:nvSpPr>
        <p:spPr>
          <a:xfrm rot="19658574">
            <a:off x="5639678" y="3051787"/>
            <a:ext cx="2116587" cy="2191562"/>
          </a:xfrm>
          <a:prstGeom prst="arc">
            <a:avLst>
              <a:gd name="adj1" fmla="val 14700736"/>
              <a:gd name="adj2" fmla="val 0"/>
            </a:avLst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70094" y="716029"/>
            <a:ext cx="1557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2-GOES Stereo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105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556" y="162801"/>
            <a:ext cx="6332035" cy="63004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42790" y="503673"/>
            <a:ext cx="1437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Hasler</a:t>
            </a:r>
            <a:r>
              <a:rPr lang="en-US" dirty="0" smtClean="0"/>
              <a:t> (1981)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116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2411</TotalTime>
  <Words>970</Words>
  <Application>Microsoft Macintosh PowerPoint</Application>
  <PresentationFormat>On-screen Show (4:3)</PresentationFormat>
  <Paragraphs>176</Paragraphs>
  <Slides>28</Slides>
  <Notes>2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Document</vt:lpstr>
      <vt:lpstr>Stereoscopic cloud imaging for future 3-D wind constellation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IR Thermal Height (Pixel) vs. Stereo Height (Pattern)</vt:lpstr>
      <vt:lpstr>PowerPoint Presentation</vt:lpstr>
      <vt:lpstr>PowerPoint Presentation</vt:lpstr>
      <vt:lpstr>Stereoscopic Imaging from Terra/MISR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Kármán Vortices </vt:lpstr>
      <vt:lpstr>Courtesy of Terra/MISR and Aura/OMI teams</vt:lpstr>
      <vt:lpstr>PowerPoint Presentation</vt:lpstr>
      <vt:lpstr>Future Multi-platform Multi-angle Imaging</vt:lpstr>
      <vt:lpstr>Summary</vt:lpstr>
      <vt:lpstr>Extra</vt:lpstr>
      <vt:lpstr>PBL Cloud/Precip Dynamics: (Example of cold pool processes)</vt:lpstr>
      <vt:lpstr>Rapid cell development from deep convection: Hurricane Ida (Nov.8, 2009)</vt:lpstr>
    </vt:vector>
  </TitlesOfParts>
  <Company>JPL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Single Pixel Radiometers for Earth’s Full Disk</dc:title>
  <dc:creator>Dong Wu</dc:creator>
  <cp:lastModifiedBy>Microsoft Office User</cp:lastModifiedBy>
  <cp:revision>184</cp:revision>
  <dcterms:created xsi:type="dcterms:W3CDTF">2011-08-16T13:03:59Z</dcterms:created>
  <dcterms:modified xsi:type="dcterms:W3CDTF">2015-04-28T17:03:42Z</dcterms:modified>
</cp:coreProperties>
</file>