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8" r:id="rId5"/>
    <p:sldId id="334" r:id="rId6"/>
    <p:sldId id="342" r:id="rId7"/>
    <p:sldId id="346" r:id="rId8"/>
    <p:sldId id="347" r:id="rId9"/>
    <p:sldId id="345" r:id="rId10"/>
    <p:sldId id="348" r:id="rId11"/>
    <p:sldId id="353" r:id="rId12"/>
    <p:sldId id="349" r:id="rId13"/>
    <p:sldId id="350" r:id="rId14"/>
    <p:sldId id="331" r:id="rId15"/>
    <p:sldId id="351" r:id="rId16"/>
    <p:sldId id="356" r:id="rId17"/>
    <p:sldId id="352" r:id="rId18"/>
    <p:sldId id="355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68" autoAdjust="0"/>
    <p:restoredTop sz="98757" autoAdjust="0"/>
  </p:normalViewPr>
  <p:slideViewPr>
    <p:cSldViewPr>
      <p:cViewPr>
        <p:scale>
          <a:sx n="65" d="100"/>
          <a:sy n="65" d="100"/>
        </p:scale>
        <p:origin x="-200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9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9" tIns="46584" rIns="93169" bIns="46584" rtlCol="0"/>
          <a:lstStyle>
            <a:lvl1pPr algn="r">
              <a:defRPr sz="1200"/>
            </a:lvl1pPr>
          </a:lstStyle>
          <a:p>
            <a:fld id="{7C57FEFE-1734-4956-B4F9-22712A8CCBC3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4" rIns="93169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9" tIns="46584" rIns="93169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9" tIns="46584" rIns="93169" bIns="46584" rtlCol="0" anchor="b"/>
          <a:lstStyle>
            <a:lvl1pPr algn="r">
              <a:defRPr sz="1200"/>
            </a:lvl1pPr>
          </a:lstStyle>
          <a:p>
            <a:fld id="{17CA521E-C069-407D-A049-0E892AC251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2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A521E-C069-407D-A049-0E892AC251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7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bg>
      <p:bgPr>
        <a:blipFill dpi="0" rotWithShape="0">
          <a:blip r:embed="rId2" cstate="print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5637" y="1008530"/>
            <a:ext cx="8312727" cy="1860176"/>
          </a:xfrm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1407" tIns="45704" rIns="91407" bIns="45704"/>
          <a:lstStyle>
            <a:lvl1pPr algn="ctr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1978" y="4088639"/>
            <a:ext cx="7010977" cy="1369919"/>
          </a:xfrm>
          <a:prstGeom prst="rect">
            <a:avLst/>
          </a:prstGeom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1407" tIns="45704" rIns="91407" bIns="45704"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5637" y="1008530"/>
            <a:ext cx="8312727" cy="1860176"/>
          </a:xfrm>
          <a:effectLst/>
        </p:spPr>
        <p:txBody>
          <a:bodyPr lIns="91407" tIns="45704" rIns="91407" bIns="45704"/>
          <a:lstStyle>
            <a:lvl1pPr algn="ctr">
              <a:defRPr sz="350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1978" y="4088639"/>
            <a:ext cx="7010977" cy="1369919"/>
          </a:xfrm>
          <a:prstGeom prst="rect">
            <a:avLst/>
          </a:prstGeom>
          <a:effectLst/>
        </p:spPr>
        <p:txBody>
          <a:bodyPr lIns="91407" tIns="45704" rIns="91407" bIns="45704"/>
          <a:lstStyle>
            <a:lvl1pPr marL="0" indent="0" algn="ctr">
              <a:buFont typeface="Wingdings" pitchFamily="2" charset="2"/>
              <a:buNone/>
              <a:defRPr sz="22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 marL="914400" indent="-287338">
              <a:defRPr sz="1600"/>
            </a:lvl3pPr>
            <a:lvl4pPr marL="1201738" indent="-287338">
              <a:defRPr sz="16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defRPr lang="en-US" sz="20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8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 Narrow" pitchFamily="34" charset="0"/>
              <a:buChar char="—"/>
              <a:defRPr lang="en-US" sz="16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1905000" y="3733800"/>
            <a:ext cx="533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42672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0" y="3810000"/>
            <a:ext cx="42672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648200" y="1066800"/>
            <a:ext cx="42672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4648200" y="3809999"/>
            <a:ext cx="4267200" cy="2590800"/>
          </a:xfrm>
        </p:spPr>
        <p:txBody>
          <a:bodyPr>
            <a:normAutofit/>
          </a:bodyPr>
          <a:lstStyle>
            <a:lvl1pPr>
              <a:defRPr sz="2000"/>
            </a:lvl1pPr>
            <a:lvl2pPr marL="460375" indent="-287338">
              <a:defRPr sz="1800"/>
            </a:lvl2pPr>
            <a:lvl3pPr marL="741363" indent="-280988">
              <a:defRPr sz="1600"/>
            </a:lvl3pPr>
            <a:lvl4pPr marL="974725" indent="-233363">
              <a:defRPr sz="1400"/>
            </a:lvl4pPr>
            <a:lvl5pPr marL="1489075" indent="-2873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8600" y="3733800"/>
            <a:ext cx="868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6633028" y="0"/>
            <a:ext cx="2303153" cy="6858000"/>
          </a:xfrm>
          <a:prstGeom prst="rect">
            <a:avLst/>
          </a:prstGeom>
          <a:solidFill>
            <a:srgbClr val="336699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6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066800"/>
            <a:ext cx="6248400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629400" y="1066800"/>
            <a:ext cx="2287588" cy="5410200"/>
          </a:xfrm>
        </p:spPr>
        <p:txBody>
          <a:bodyPr>
            <a:normAutofit/>
          </a:bodyPr>
          <a:lstStyle>
            <a:lvl1pPr>
              <a:defRPr sz="2000"/>
            </a:lvl1pPr>
            <a:lvl2pPr marL="514350" indent="-287338">
              <a:defRPr sz="1800"/>
            </a:lvl2pPr>
            <a:lvl3pPr marL="741363" indent="-227013">
              <a:defRPr sz="1600"/>
            </a:lvl3pPr>
            <a:lvl4pPr marL="974725" indent="-233363"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94449"/>
            <a:ext cx="9144000" cy="739588"/>
          </a:xfrm>
          <a:prstGeom prst="rect">
            <a:avLst/>
          </a:prstGeom>
          <a:gradFill flip="none" rotWithShape="1">
            <a:gsLst>
              <a:gs pos="0">
                <a:srgbClr val="336699"/>
              </a:gs>
              <a:gs pos="0">
                <a:srgbClr val="336699">
                  <a:alpha val="24000"/>
                </a:srgbClr>
              </a:gs>
              <a:gs pos="100000">
                <a:srgbClr val="336699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6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</a:t>
            </a: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5938" y="255778"/>
            <a:ext cx="618745" cy="61874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543800" y="6627168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 Narrow" pitchFamily="34" charset="0"/>
              </a:rPr>
              <a:t>Page </a:t>
            </a:r>
            <a:fld id="{D67FD47B-5263-4F60-B17C-6DBD6A524A58}" type="slidenum">
              <a:rPr lang="en-US" sz="900" smtClean="0">
                <a:latin typeface="Arial Narrow" pitchFamily="34" charset="0"/>
              </a:rPr>
              <a:pPr algn="r"/>
              <a:t>‹#›</a:t>
            </a:fld>
            <a:endParaRPr lang="en-US" sz="900" dirty="0"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49" r:id="rId3"/>
    <p:sldLayoutId id="2147483650" r:id="rId4"/>
    <p:sldLayoutId id="2147483652" r:id="rId5"/>
    <p:sldLayoutId id="2147483660" r:id="rId6"/>
    <p:sldLayoutId id="2147483653" r:id="rId7"/>
    <p:sldLayoutId id="2147483657" r:id="rId8"/>
    <p:sldLayoutId id="2147483654" r:id="rId9"/>
    <p:sldLayoutId id="2147483655" r:id="rId10"/>
  </p:sldLayoutIdLst>
  <p:transition>
    <p:fade/>
  </p:transition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Narrow" pitchFamily="34" charset="0"/>
          <a:ea typeface="+mj-ea"/>
          <a:cs typeface="+mj-cs"/>
        </a:defRPr>
      </a:lvl1pPr>
    </p:titleStyle>
    <p:bodyStyle>
      <a:lvl1pPr marL="173038" indent="-17303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574675" indent="-347663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854075" indent="-279400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6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1413" indent="-287338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6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9075" indent="-287338" algn="l" defTabSz="914400" rtl="0" eaLnBrk="1" latinLnBrk="0" hangingPunct="1">
        <a:spcBef>
          <a:spcPct val="20000"/>
        </a:spcBef>
        <a:buClr>
          <a:schemeClr val="tx2"/>
        </a:buClr>
        <a:buFont typeface="Arial Narrow" pitchFamily="34" charset="0"/>
        <a:buChar char="—"/>
        <a:defRPr sz="16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google.com/url?sa=i&amp;rct=j&amp;q=&amp;esrc=s&amp;frm=1&amp;source=images&amp;cd=&amp;cad=rja&amp;docid=Ze_S6kPxu7BORM&amp;tbnid=Xqsv2hX8-4KeDM:&amp;ved=0CAUQjRw&amp;url=http://www.nationwidecommunications.com/index.php?option=com_content&amp;view=article&amp;id=81&amp;Itemid=58&amp;ei=kKiPUpykBJLeqwG1rYC4BA&amp;bvm=bv.56988011,d.aWM&amp;psig=AFQjCNErEp_lrGEWGOwhmGNZFkCh4lXrqw&amp;ust=1385232870161836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7.gif"/><Relationship Id="rId10" Type="http://schemas.microsoft.com/office/2007/relationships/hdphoto" Target="../media/hdphoto1.wdp"/><Relationship Id="rId4" Type="http://schemas.openxmlformats.org/officeDocument/2006/relationships/image" Target="../media/image6.gif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312727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ATHENA-OAWL Doppler Wind Lidar Mission</a:t>
            </a:r>
            <a:br>
              <a:rPr lang="en-US" dirty="0" smtClean="0"/>
            </a:br>
            <a:r>
              <a:rPr lang="en-US" dirty="0" smtClean="0"/>
              <a:t>NASA Review – Comments and Request for Community Input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752600"/>
            <a:ext cx="6858577" cy="1217519"/>
          </a:xfrm>
        </p:spPr>
        <p:txBody>
          <a:bodyPr>
            <a:normAutofit/>
          </a:bodyPr>
          <a:lstStyle/>
          <a:p>
            <a:r>
              <a:rPr lang="en-US" dirty="0" smtClean="0"/>
              <a:t>Carl Weimer</a:t>
            </a:r>
            <a:r>
              <a:rPr lang="en-US" baseline="30000" dirty="0" smtClean="0"/>
              <a:t> </a:t>
            </a:r>
            <a:r>
              <a:rPr lang="en-US" dirty="0" smtClean="0"/>
              <a:t> and  Sara Tucker, </a:t>
            </a:r>
          </a:p>
          <a:p>
            <a:r>
              <a:rPr lang="en-US" sz="1800" i="1" dirty="0" smtClean="0"/>
              <a:t>Ball Aerospace</a:t>
            </a:r>
            <a:r>
              <a:rPr lang="en-US" sz="1800" i="1" dirty="0"/>
              <a:t> </a:t>
            </a:r>
            <a:r>
              <a:rPr lang="en-US" sz="1800" i="1" dirty="0" smtClean="0"/>
              <a:t>and Technologies Corporation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Highlights/comments on review – </a:t>
            </a:r>
            <a:r>
              <a:rPr lang="en-US" dirty="0" smtClean="0"/>
              <a:t>Some Weaknesses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96290"/>
            <a:ext cx="8915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“The goal of only doubling the wind-profile acquisition rate achieved by the </a:t>
            </a:r>
            <a:r>
              <a:rPr lang="en-US" sz="2400" dirty="0" err="1" smtClean="0"/>
              <a:t>radiosonde</a:t>
            </a:r>
            <a:r>
              <a:rPr lang="en-US" sz="2400" dirty="0" smtClean="0"/>
              <a:t> network seems surprisingly modest” (though the increased coverage uniformity compared to </a:t>
            </a:r>
            <a:r>
              <a:rPr lang="en-US" sz="2400" dirty="0" err="1" smtClean="0"/>
              <a:t>radiosondes</a:t>
            </a:r>
            <a:r>
              <a:rPr lang="en-US" sz="2400" dirty="0" smtClean="0"/>
              <a:t> is advantageous) – proposal only used the “background mode”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So if 2x is too modest, what is a better value? And what metric drives “better”? </a:t>
            </a:r>
          </a:p>
          <a:p>
            <a:pPr lvl="1"/>
            <a:endParaRPr lang="en-US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“…. The lidar sensing of wind being a unique capability has unavoidable risk. How does the presence of clouds hinder or change representativeness of measurements”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Simpson Weather cloud impacts was included, why isn’t this enough?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These models are included in the OSSEs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51633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Global Performance - Night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955" y="3276600"/>
            <a:ext cx="5639289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6764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Predicted A-OAWL performance vs. altitude for nighttime conditions with clouds and with background aerosol mode, demonstrate ~30% or greater percentage of wind estimates with 3 m/s or better precision.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0" y="4038600"/>
            <a:ext cx="121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 of Simpson Weather and Associates – See Monday Talk by </a:t>
            </a:r>
            <a:r>
              <a:rPr lang="en-US" sz="1400" dirty="0"/>
              <a:t>D</a:t>
            </a:r>
            <a:r>
              <a:rPr lang="en-US" sz="1400" dirty="0" smtClean="0"/>
              <a:t>ave Emmitt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95160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Highlights/comments on review – </a:t>
            </a:r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7772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“Field demonstration has significant shortcomings. The amount of airtime the OAWL airborne demonstrator has logged is small (23 flight hours) and most of the data provided … is from ground based testing/validation”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What defines what is adequate aircraft time to prove out the </a:t>
            </a:r>
            <a:r>
              <a:rPr lang="en-US" sz="2400" dirty="0" smtClean="0">
                <a:solidFill>
                  <a:srgbClr val="FF0000"/>
                </a:solidFill>
              </a:rPr>
              <a:t>measurements </a:t>
            </a:r>
            <a:r>
              <a:rPr lang="en-US" sz="2400" dirty="0">
                <a:solidFill>
                  <a:srgbClr val="FF0000"/>
                </a:solidFill>
              </a:rPr>
              <a:t>to the community?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Why is ground testing against a NOAA wind lidar as a standard viewed as inadequate?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Note: The TMCO (Technical, Management, Cost and Other) branch of the review does </a:t>
            </a:r>
            <a:r>
              <a:rPr lang="en-US" sz="2400" u="sng" dirty="0" smtClean="0">
                <a:solidFill>
                  <a:srgbClr val="FF0000"/>
                </a:solidFill>
              </a:rPr>
              <a:t>not</a:t>
            </a:r>
            <a:r>
              <a:rPr lang="en-US" sz="2400" dirty="0" smtClean="0">
                <a:solidFill>
                  <a:srgbClr val="FF0000"/>
                </a:solidFill>
              </a:rPr>
              <a:t> consider aircraft testing as a relevant environment for space and so it cannot be used to claim technology readiness for space – a driver for the mission readiness and  cost.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136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Launch and Space Environment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8275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5867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 J. Lee et al Scientific Reports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0849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Highlights/comments on review – </a:t>
            </a:r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777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“The proposal provides insufficient discussion of the methodology validation …. The Radar Winds Profiler ground-based system do not provide quantitative comparisons, and are shown for altitudes up to 6 km.”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Is there a validation methodology that the community accepts as adequate to prove out that an aircraft based lidar is ready for space?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How representative does that </a:t>
            </a:r>
            <a:r>
              <a:rPr lang="en-US" sz="2400" dirty="0" err="1" smtClean="0">
                <a:solidFill>
                  <a:srgbClr val="FF0000"/>
                </a:solidFill>
              </a:rPr>
              <a:t>intercomparison</a:t>
            </a:r>
            <a:r>
              <a:rPr lang="en-US" sz="2400" dirty="0" smtClean="0">
                <a:solidFill>
                  <a:srgbClr val="FF0000"/>
                </a:solidFill>
              </a:rPr>
              <a:t> need to be?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What altitude range, what aerosol range, how spatially co-located, </a:t>
            </a:r>
            <a:r>
              <a:rPr lang="en-US" sz="2400" dirty="0" err="1" smtClean="0">
                <a:solidFill>
                  <a:srgbClr val="FF0000"/>
                </a:solidFill>
              </a:rPr>
              <a:t>etc</a:t>
            </a:r>
            <a:r>
              <a:rPr lang="en-US" sz="2400" dirty="0" smtClean="0">
                <a:solidFill>
                  <a:srgbClr val="FF0000"/>
                </a:solidFill>
              </a:rPr>
              <a:t>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Ultimately, what is “good enough” to move forward on an Earth Venture science demonstration (not the 3D – Winds mission)?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4880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4267200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1118269"/>
            <a:ext cx="3429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Under Wayman the WLWG has used different types of advocacy, how can we continue this legacy?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More White Papers – To NRC? Other places?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Special Workshop at AMS on winds?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Topic for the NASA Advisory Committee (NAC)?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Editorials in Space news, letters to editors – Science, Nature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?????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07664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ATHENA-OAWL (A-OAWL)?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3548"/>
            <a:ext cx="86868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Earth Venture Instrument – 2 (EVI-2) Proposal to NASA in 2013</a:t>
            </a:r>
          </a:p>
          <a:p>
            <a:pPr lvl="1"/>
            <a:r>
              <a:rPr lang="en-US" u="sng" dirty="0" smtClean="0"/>
              <a:t>Not</a:t>
            </a:r>
            <a:r>
              <a:rPr lang="en-US" dirty="0" smtClean="0"/>
              <a:t> Selected for space mission – Category 3</a:t>
            </a:r>
          </a:p>
          <a:p>
            <a:pPr lvl="1"/>
            <a:r>
              <a:rPr lang="en-US" dirty="0" smtClean="0"/>
              <a:t>Was selected for Earth Venture Risk Reduction Funding (“Venture Tech”) to advance its Technology Readiness</a:t>
            </a:r>
          </a:p>
          <a:p>
            <a:pPr marL="227012" lvl="1" indent="0">
              <a:buNone/>
            </a:pPr>
            <a:endParaRPr lang="en-US" dirty="0" smtClean="0"/>
          </a:p>
          <a:p>
            <a:r>
              <a:rPr lang="en-US" dirty="0" smtClean="0"/>
              <a:t>Led by PI Lars Peter Riishojgaard University of Maryland (now WMO)</a:t>
            </a:r>
          </a:p>
          <a:p>
            <a:pPr lvl="1"/>
            <a:r>
              <a:rPr lang="en-US" dirty="0" smtClean="0"/>
              <a:t>Mike Hardesty (CU/CIRES) as Deputy PI (also Venture Tech PI), Wayman Baker (Retired) Project Scientist</a:t>
            </a:r>
          </a:p>
          <a:p>
            <a:pPr lvl="1"/>
            <a:r>
              <a:rPr lang="en-US" dirty="0" smtClean="0"/>
              <a:t>Ball Aerospace is the Instrument Provider – </a:t>
            </a:r>
            <a:r>
              <a:rPr lang="en-US" u="sng" dirty="0" smtClean="0"/>
              <a:t>Doppler Wind Lidar based on the OAWL technique</a:t>
            </a:r>
          </a:p>
          <a:p>
            <a:pPr marL="227012" lvl="1" indent="0">
              <a:buNone/>
            </a:pPr>
            <a:endParaRPr lang="en-US" dirty="0" smtClean="0"/>
          </a:p>
          <a:p>
            <a:r>
              <a:rPr lang="en-US" dirty="0" smtClean="0"/>
              <a:t>Focused Science Mission</a:t>
            </a:r>
          </a:p>
          <a:p>
            <a:pPr lvl="1"/>
            <a:r>
              <a:rPr lang="en-US" dirty="0" smtClean="0"/>
              <a:t>Tropospheric dual Line of Sight Winds plus aerosols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Earth Venture Instrument is Cost Constrained – Design to Cost </a:t>
            </a:r>
          </a:p>
          <a:p>
            <a:pPr lvl="1"/>
            <a:r>
              <a:rPr lang="en-US" dirty="0" smtClean="0"/>
              <a:t>≤ $94 M with 25% reserves</a:t>
            </a:r>
          </a:p>
          <a:p>
            <a:pPr lvl="1"/>
            <a:r>
              <a:rPr lang="en-US" dirty="0" smtClean="0"/>
              <a:t>Uses International Space Station (ISS) and its </a:t>
            </a:r>
            <a:r>
              <a:rPr lang="en-US" dirty="0"/>
              <a:t>M</a:t>
            </a:r>
            <a:r>
              <a:rPr lang="en-US" dirty="0" smtClean="0"/>
              <a:t>ission </a:t>
            </a:r>
            <a:r>
              <a:rPr lang="en-US" dirty="0"/>
              <a:t>O</a:t>
            </a:r>
            <a:r>
              <a:rPr lang="en-US" dirty="0" smtClean="0"/>
              <a:t>perations,  and TDRSS downlink </a:t>
            </a:r>
          </a:p>
          <a:p>
            <a:pPr lvl="1"/>
            <a:r>
              <a:rPr lang="en-US" dirty="0" smtClean="0"/>
              <a:t>Met the WMO requirement for &lt; 3 m/s precision, &lt; 0.5 m/s bias</a:t>
            </a:r>
          </a:p>
          <a:p>
            <a:pPr marL="227012" lvl="1" indent="0">
              <a:buNone/>
            </a:pPr>
            <a:endParaRPr lang="en-US" dirty="0" smtClean="0"/>
          </a:p>
          <a:p>
            <a:r>
              <a:rPr lang="en-US" dirty="0" smtClean="0"/>
              <a:t>Medium Risk  Mission  - Leverage Heritage Designs from CALIPSO and other Instruments</a:t>
            </a:r>
          </a:p>
          <a:p>
            <a:pPr lvl="1"/>
            <a:r>
              <a:rPr lang="en-US" dirty="0" smtClean="0"/>
              <a:t>One Year Lifetime</a:t>
            </a:r>
          </a:p>
          <a:p>
            <a:pPr lvl="1"/>
            <a:r>
              <a:rPr lang="en-US" dirty="0" smtClean="0"/>
              <a:t>NASA Class C (Medium to Low Complexity)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248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Stepping Stone to the Decadal Survey 3-D Winds Mission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22297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1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321" y="221167"/>
            <a:ext cx="4150479" cy="769433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Narkisim" pitchFamily="34" charset="-79"/>
                <a:cs typeface="Narkisim" pitchFamily="34" charset="-79"/>
              </a:rPr>
              <a:t>ATHENA-OAWL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903990"/>
            <a:ext cx="4159827" cy="1077210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600" b="1" cap="small" spc="150" dirty="0">
                <a:ln w="11430"/>
                <a:solidFill>
                  <a:srgbClr val="F8F8F8"/>
                </a:solidFill>
                <a:latin typeface="Narkisim" pitchFamily="34" charset="-79"/>
                <a:cs typeface="Narkisim" pitchFamily="34" charset="-79"/>
              </a:rPr>
              <a:t>Atmospheric Transport, Hurricanes, </a:t>
            </a:r>
            <a:br>
              <a:rPr lang="en-US" sz="1600" b="1" cap="small" spc="150" dirty="0">
                <a:ln w="11430"/>
                <a:solidFill>
                  <a:srgbClr val="F8F8F8"/>
                </a:solidFill>
                <a:latin typeface="Narkisim" pitchFamily="34" charset="-79"/>
                <a:cs typeface="Narkisim" pitchFamily="34" charset="-79"/>
              </a:rPr>
            </a:br>
            <a:r>
              <a:rPr lang="en-US" sz="1600" b="1" cap="small" spc="150" dirty="0">
                <a:ln w="11430"/>
                <a:solidFill>
                  <a:srgbClr val="F8F8F8"/>
                </a:solidFill>
                <a:latin typeface="Narkisim" pitchFamily="34" charset="-79"/>
                <a:cs typeface="Narkisim" pitchFamily="34" charset="-79"/>
              </a:rPr>
              <a:t>and </a:t>
            </a:r>
            <a:r>
              <a:rPr lang="en-US" sz="1600" b="1" cap="small" spc="150" dirty="0" err="1">
                <a:ln w="11430"/>
                <a:solidFill>
                  <a:srgbClr val="F8F8F8"/>
                </a:solidFill>
                <a:latin typeface="Narkisim" pitchFamily="34" charset="-79"/>
                <a:cs typeface="Narkisim" pitchFamily="34" charset="-79"/>
              </a:rPr>
              <a:t>Extratropical</a:t>
            </a:r>
            <a:r>
              <a:rPr lang="en-US" sz="1600" b="1" cap="small" spc="150" dirty="0">
                <a:ln w="11430"/>
                <a:solidFill>
                  <a:srgbClr val="F8F8F8"/>
                </a:solidFill>
                <a:latin typeface="Narkisim" pitchFamily="34" charset="-79"/>
                <a:cs typeface="Narkisim" pitchFamily="34" charset="-79"/>
              </a:rPr>
              <a:t> Numerical </a:t>
            </a:r>
            <a:br>
              <a:rPr lang="en-US" sz="1600" b="1" cap="small" spc="150" dirty="0">
                <a:ln w="11430"/>
                <a:solidFill>
                  <a:srgbClr val="F8F8F8"/>
                </a:solidFill>
                <a:latin typeface="Narkisim" pitchFamily="34" charset="-79"/>
                <a:cs typeface="Narkisim" pitchFamily="34" charset="-79"/>
              </a:rPr>
            </a:br>
            <a:r>
              <a:rPr lang="en-US" sz="1600" b="1" cap="small" spc="150" dirty="0" err="1">
                <a:ln w="11430"/>
                <a:solidFill>
                  <a:srgbClr val="F8F8F8"/>
                </a:solidFill>
                <a:latin typeface="Narkisim" pitchFamily="34" charset="-79"/>
                <a:cs typeface="Narkisim" pitchFamily="34" charset="-79"/>
              </a:rPr>
              <a:t>weAther</a:t>
            </a:r>
            <a:r>
              <a:rPr lang="en-US" sz="1600" b="1" cap="small" spc="150" dirty="0">
                <a:ln w="11430"/>
                <a:solidFill>
                  <a:srgbClr val="F8F8F8"/>
                </a:solidFill>
                <a:latin typeface="Narkisim" pitchFamily="34" charset="-79"/>
                <a:cs typeface="Narkisim" pitchFamily="34" charset="-79"/>
              </a:rPr>
              <a:t> prediction with the </a:t>
            </a:r>
            <a:br>
              <a:rPr lang="en-US" sz="1600" b="1" cap="small" spc="150" dirty="0">
                <a:ln w="11430"/>
                <a:solidFill>
                  <a:srgbClr val="F8F8F8"/>
                </a:solidFill>
                <a:latin typeface="Narkisim" pitchFamily="34" charset="-79"/>
                <a:cs typeface="Narkisim" pitchFamily="34" charset="-79"/>
              </a:rPr>
            </a:br>
            <a:r>
              <a:rPr lang="en-US" sz="1600" b="1" cap="small" spc="150" dirty="0">
                <a:ln w="11430"/>
                <a:solidFill>
                  <a:srgbClr val="F8F8F8"/>
                </a:solidFill>
                <a:latin typeface="Narkisim" pitchFamily="34" charset="-79"/>
                <a:cs typeface="Narkisim" pitchFamily="34" charset="-79"/>
              </a:rPr>
              <a:t>Optical </a:t>
            </a:r>
            <a:r>
              <a:rPr lang="en-US" sz="1600" b="1" cap="small" spc="150" dirty="0" err="1">
                <a:ln w="11430"/>
                <a:solidFill>
                  <a:srgbClr val="F8F8F8"/>
                </a:solidFill>
                <a:latin typeface="Narkisim" pitchFamily="34" charset="-79"/>
                <a:cs typeface="Narkisim" pitchFamily="34" charset="-79"/>
              </a:rPr>
              <a:t>Autocovariance</a:t>
            </a:r>
            <a:r>
              <a:rPr lang="en-US" sz="1600" b="1" cap="small" spc="150" dirty="0">
                <a:ln w="11430"/>
                <a:solidFill>
                  <a:srgbClr val="F8F8F8"/>
                </a:solidFill>
                <a:latin typeface="Narkisim" pitchFamily="34" charset="-79"/>
                <a:cs typeface="Narkisim" pitchFamily="34" charset="-79"/>
              </a:rPr>
              <a:t> Wind Lidar </a:t>
            </a:r>
          </a:p>
        </p:txBody>
      </p:sp>
      <p:pic>
        <p:nvPicPr>
          <p:cNvPr id="5" name="Picture 8" descr="http://orgs.aero.ball.com/sbu/cc/PublishingImages/logo_process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441" y="656026"/>
            <a:ext cx="392966" cy="39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7331.nrlssc.navy.mil/savant/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715" y="2039470"/>
            <a:ext cx="392966" cy="40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514793" y="1550895"/>
            <a:ext cx="432263" cy="432262"/>
            <a:chOff x="6311116" y="2341531"/>
            <a:chExt cx="476683" cy="475488"/>
          </a:xfrm>
        </p:grpSpPr>
        <p:sp>
          <p:nvSpPr>
            <p:cNvPr id="8" name="Oval 7"/>
            <p:cNvSpPr/>
            <p:nvPr/>
          </p:nvSpPr>
          <p:spPr>
            <a:xfrm>
              <a:off x="6311116" y="2343463"/>
              <a:ext cx="476683" cy="4710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8" descr="http://www.nssl.noaa.gov/news/logos/noaa_logo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222" y="2341531"/>
              <a:ext cx="473594" cy="47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6" descr="http://www.nationwidecommunications.com/images/stories/NASA_logo.pn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0" r="18510"/>
          <a:stretch/>
        </p:blipFill>
        <p:spPr bwMode="auto">
          <a:xfrm>
            <a:off x="8471718" y="1084730"/>
            <a:ext cx="527418" cy="44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681" y="44874"/>
            <a:ext cx="548211" cy="548211"/>
          </a:xfrm>
          <a:prstGeom prst="rect">
            <a:avLst/>
          </a:prstGeom>
        </p:spPr>
      </p:pic>
      <p:pic>
        <p:nvPicPr>
          <p:cNvPr id="15" name="Picture 6" descr="Description: https://lh6.googleusercontent.com/-2sTqZSHKYkg/AAAAAAAAAAI/AAAAAAAAB4c/AylbgwAMgWo/s120-c/photo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153" y="2828365"/>
            <a:ext cx="466552" cy="46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Description: https://lh5.googleusercontent.com/-GweuLSxIMac/AAAAAAAAAAI/AAAAAAAABAM/7wle1glRnvA/s120-c/photo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15757" r="19167" b="21515"/>
          <a:stretch/>
        </p:blipFill>
        <p:spPr bwMode="auto">
          <a:xfrm>
            <a:off x="8543681" y="2474260"/>
            <a:ext cx="401704" cy="36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208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Venture </a:t>
            </a:r>
            <a:r>
              <a:rPr lang="en-US" dirty="0"/>
              <a:t>P</a:t>
            </a:r>
            <a:r>
              <a:rPr lang="en-US" dirty="0" smtClean="0"/>
              <a:t>rogrammatic Objectives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6677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Advance scientific knowledge of earth processes and systems;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dd scientific data and other knowledge-based products to data archives for scientific </a:t>
            </a:r>
          </a:p>
          <a:p>
            <a:r>
              <a:rPr lang="en-US" dirty="0"/>
              <a:t> </a:t>
            </a:r>
            <a:r>
              <a:rPr lang="en-US" dirty="0" smtClean="0"/>
              <a:t>     and public access;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esult in scientific progress and results published in the peer-reviewed literature to encourage, </a:t>
            </a:r>
          </a:p>
          <a:p>
            <a:r>
              <a:rPr lang="en-US" dirty="0"/>
              <a:t> </a:t>
            </a:r>
            <a:r>
              <a:rPr lang="en-US" dirty="0" smtClean="0"/>
              <a:t>     the maximum possible extent possible, the fullest use of knowledge gained;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expand the pool of well-qualified Principal Investigators and Project Managers for implementation </a:t>
            </a:r>
          </a:p>
          <a:p>
            <a:r>
              <a:rPr lang="en-US" dirty="0" smtClean="0"/>
              <a:t>      of future NASA Missions;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mplement technology advancements accomplished through related programs;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c</a:t>
            </a:r>
            <a:r>
              <a:rPr lang="en-US" u="sng" dirty="0" smtClean="0"/>
              <a:t>ommunicate scientific progress and results accomplished through popular media, scholastic</a:t>
            </a:r>
          </a:p>
          <a:p>
            <a:r>
              <a:rPr lang="en-US" u="sng" dirty="0"/>
              <a:t> </a:t>
            </a:r>
            <a:r>
              <a:rPr lang="en-US" u="sng" dirty="0" smtClean="0"/>
              <a:t>     curricula, and outreach materials </a:t>
            </a:r>
            <a:r>
              <a:rPr lang="en-US" dirty="0" smtClean="0"/>
              <a:t> that can be used to inspire  and motivate students to pursue </a:t>
            </a:r>
          </a:p>
          <a:p>
            <a:r>
              <a:rPr lang="en-US" dirty="0"/>
              <a:t> </a:t>
            </a:r>
            <a:r>
              <a:rPr lang="en-US" dirty="0" smtClean="0"/>
              <a:t>     careers in science, technology engineering, and mathematics.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9364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88" y="-25400"/>
            <a:ext cx="688309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09800" y="1371600"/>
            <a:ext cx="2438400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1242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Review Process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1148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Technical Management </a:t>
            </a:r>
          </a:p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3124200"/>
            <a:ext cx="990600" cy="70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4114800"/>
            <a:ext cx="1219200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524000" y="3832086"/>
            <a:ext cx="990600" cy="744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5786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Criterion 1: Intrinsic Science or Exploration Technology Merit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46362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Factor A-1. Compelling nature and priority of the proposed investigation’s science or exploration of technology goals and objectives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Factor A-2. </a:t>
            </a:r>
            <a:r>
              <a:rPr lang="en-US" sz="2400" u="sng" dirty="0" smtClean="0"/>
              <a:t>Programmatic value </a:t>
            </a:r>
            <a:r>
              <a:rPr lang="en-US" sz="2400" dirty="0" smtClean="0"/>
              <a:t>of the proposed investigation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Factor A-3. Likelihood of science or exploration technology success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Factor A-4. Science or exploration technology value of the Threshold Science Investigation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9156231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Criterion 2: Experiment Science Implementation Merit and Feasibility of the Investigation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8763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Factor B-1. Merit of the instruments and investigation design for addressing the science, exploration, or technology  goals and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Factor B-2. Probability of Technical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Factor B-3. Merit of the data and/or sample analysis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Factor B-4. Science, exploration, or technology resiliency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Factor B-5. Probability of instigation team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Factor C.</a:t>
            </a:r>
            <a:r>
              <a:rPr lang="en-US" sz="2400" dirty="0"/>
              <a:t> TMC feasibility of the Investigation Implementation including Cost </a:t>
            </a:r>
            <a:r>
              <a:rPr lang="en-US" sz="2400" dirty="0" smtClean="0"/>
              <a:t>Risk  is  not </a:t>
            </a:r>
            <a:r>
              <a:rPr lang="en-US" sz="2400" dirty="0"/>
              <a:t>included in this presentation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For Each Factor A, B, C:  </a:t>
            </a:r>
            <a:r>
              <a:rPr lang="en-US" sz="2400" dirty="0"/>
              <a:t>Major and Minor Strength; Major and Minor </a:t>
            </a:r>
            <a:r>
              <a:rPr lang="en-US" sz="2400" dirty="0" smtClean="0"/>
              <a:t>Weakness identified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553253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17526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Wind Lidar Community has established the importance, value, and promise of space-based lidar over 4 decades – how together do we reach consensus, convince reviewers, and take this next crucial step?</a:t>
            </a:r>
          </a:p>
          <a:p>
            <a:endParaRPr lang="en-US" sz="2400" dirty="0"/>
          </a:p>
          <a:p>
            <a:r>
              <a:rPr lang="en-US" sz="2400" dirty="0" smtClean="0"/>
              <a:t>Following are selections from the Science Review:  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9129"/>
            <a:ext cx="4267200" cy="567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19200" y="313329"/>
            <a:ext cx="7620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Our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420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Highlights/comments on review – Some Strengths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017" y="948689"/>
            <a:ext cx="77724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“</a:t>
            </a:r>
            <a:r>
              <a:rPr lang="en-US" sz="2000" dirty="0" smtClean="0"/>
              <a:t>The capability to measure atmospheric wind profiles globally (especially over the tropics and SH) is perhaps the most glaring weakness of the current global NWP/Climate observing system”. Reviewers well-understood the need for winds for their impact on understanding atmospheric dynamics, NWP, water cycle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OSSEs are understood as important to “provide enhanced confidence that goals .. will be successfully achieved” 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“The problem of when and why measured winds are preferred over indirect estimates from the temperature/mass field is well understood” 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“ A successful demonstration mission like A-OAWL would provide much needed impetus and potentially accelerate development of the 3-D winds mission”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aerosol particle distribution with altitude developed by Simpson Weather was not questioned.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37496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11 Corp Presentation Template (with example slide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l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24741320819A4EB69934A9EEBAE356" ma:contentTypeVersion="1" ma:contentTypeDescription="Create a new document." ma:contentTypeScope="" ma:versionID="b55447eed5a28ee6ecdfaca1f4369d86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3b054df157ee72aff81863584b78508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A119A2-B4A0-4CA0-8504-008ACD87D4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5917AAB-92F0-4CA3-A24C-365ABF164A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4AE120-4968-4198-A1CA-B7FF64A7B7BE}">
  <ds:schemaRefs>
    <ds:schemaRef ds:uri="http://purl.org/dc/dcmitype/"/>
    <ds:schemaRef ds:uri="http://schemas.microsoft.com/sharepoint/v3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30105</TotalTime>
  <Words>1117</Words>
  <Application>Microsoft Office PowerPoint</Application>
  <PresentationFormat>On-screen Show (4:3)</PresentationFormat>
  <Paragraphs>116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2011 Corp Presentation Template (with example slides)</vt:lpstr>
      <vt:lpstr>The ATHENA-OAWL Doppler Wind Lidar Mission NASA Review – Comments and Request for Community Input</vt:lpstr>
      <vt:lpstr>What Is ATHENA-OAWL (A-OAWL)? </vt:lpstr>
      <vt:lpstr>PowerPoint Presentation</vt:lpstr>
      <vt:lpstr>Earth Venture Programmatic Objectives </vt:lpstr>
      <vt:lpstr>PowerPoint Presentation</vt:lpstr>
      <vt:lpstr>Criterion 1: Intrinsic Science or Exploration Technology Merit </vt:lpstr>
      <vt:lpstr> Criterion 2: Experiment Science Implementation Merit and Feasibility of the Investigation  </vt:lpstr>
      <vt:lpstr> </vt:lpstr>
      <vt:lpstr>Highlights/comments on review – Some Strengths</vt:lpstr>
      <vt:lpstr>Highlights/comments on review – Some Weaknesses</vt:lpstr>
      <vt:lpstr>Estimated Global Performance - Night</vt:lpstr>
      <vt:lpstr>Highlights/comments on review – Weaknesses</vt:lpstr>
      <vt:lpstr>Example of Launch and Space Environment</vt:lpstr>
      <vt:lpstr>Highlights/comments on review – Weaknesses</vt:lpstr>
      <vt:lpstr>Ideas </vt:lpstr>
    </vt:vector>
  </TitlesOfParts>
  <Company>Ball Aerospace &amp; Technologies Corp.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Corp Presentation Template</dc:title>
  <dc:creator>David Rice</dc:creator>
  <cp:lastModifiedBy>Carl &amp; Kathy</cp:lastModifiedBy>
  <cp:revision>543</cp:revision>
  <cp:lastPrinted>2015-04-27T16:28:13Z</cp:lastPrinted>
  <dcterms:created xsi:type="dcterms:W3CDTF">2011-04-26T20:24:48Z</dcterms:created>
  <dcterms:modified xsi:type="dcterms:W3CDTF">2015-04-29T12:40:10Z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0x010100DB24741320819A4EB69934A9EEBAE356</vt:lpwstr>
  </property>
  <property fmtid="{D5CDD505-2E9C-101B-9397-08002B2CF9AE}" pid="3" name="CC Document Category">
    <vt:lpwstr>Corporate Presentation</vt:lpwstr>
  </property>
</Properties>
</file>