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9" r:id="rId3"/>
    <p:sldMasterId id="2147483699" r:id="rId4"/>
    <p:sldMasterId id="2147483711" r:id="rId5"/>
    <p:sldMasterId id="2147483716" r:id="rId6"/>
    <p:sldMasterId id="2147483744" r:id="rId7"/>
    <p:sldMasterId id="2147483768" r:id="rId8"/>
    <p:sldMasterId id="2147483805" r:id="rId9"/>
  </p:sldMasterIdLst>
  <p:notesMasterIdLst>
    <p:notesMasterId r:id="rId30"/>
  </p:notesMasterIdLst>
  <p:handoutMasterIdLst>
    <p:handoutMasterId r:id="rId31"/>
  </p:handoutMasterIdLst>
  <p:sldIdLst>
    <p:sldId id="384" r:id="rId10"/>
    <p:sldId id="526" r:id="rId11"/>
    <p:sldId id="486" r:id="rId12"/>
    <p:sldId id="496" r:id="rId13"/>
    <p:sldId id="442" r:id="rId14"/>
    <p:sldId id="443" r:id="rId15"/>
    <p:sldId id="446" r:id="rId16"/>
    <p:sldId id="451" r:id="rId17"/>
    <p:sldId id="452" r:id="rId18"/>
    <p:sldId id="458" r:id="rId19"/>
    <p:sldId id="504" r:id="rId20"/>
    <p:sldId id="478" r:id="rId21"/>
    <p:sldId id="481" r:id="rId22"/>
    <p:sldId id="428" r:id="rId23"/>
    <p:sldId id="501" r:id="rId24"/>
    <p:sldId id="509" r:id="rId25"/>
    <p:sldId id="507" r:id="rId26"/>
    <p:sldId id="505" r:id="rId27"/>
    <p:sldId id="493" r:id="rId28"/>
    <p:sldId id="494" r:id="rId29"/>
  </p:sldIdLst>
  <p:sldSz cx="9144000" cy="6858000" type="screen4x3"/>
  <p:notesSz cx="7019925" cy="9305925"/>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CC0000"/>
    <a:srgbClr val="FFFF99"/>
    <a:srgbClr val="FFFF66"/>
    <a:srgbClr val="4BB2FF"/>
    <a:srgbClr val="0000FF"/>
    <a:srgbClr val="6E90DC"/>
    <a:srgbClr val="FF3300"/>
    <a:srgbClr val="FF99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25" autoAdjust="0"/>
    <p:restoredTop sz="95632" autoAdjust="0"/>
  </p:normalViewPr>
  <p:slideViewPr>
    <p:cSldViewPr>
      <p:cViewPr varScale="1">
        <p:scale>
          <a:sx n="90" d="100"/>
          <a:sy n="90" d="100"/>
        </p:scale>
        <p:origin x="-81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interSettings" Target="printerSettings/printerSettings1.bin"/><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65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6688" y="0"/>
            <a:ext cx="3041650" cy="465138"/>
          </a:xfrm>
          <a:prstGeom prst="rect">
            <a:avLst/>
          </a:prstGeom>
        </p:spPr>
        <p:txBody>
          <a:bodyPr vert="horz" lIns="91440" tIns="45720" rIns="91440" bIns="45720" rtlCol="0"/>
          <a:lstStyle>
            <a:lvl1pPr algn="r">
              <a:defRPr sz="1200"/>
            </a:lvl1pPr>
          </a:lstStyle>
          <a:p>
            <a:fld id="{AB2C5BC4-05DF-4F40-A484-951886D25F30}" type="datetimeFigureOut">
              <a:rPr lang="en-US" smtClean="0"/>
              <a:t>2/11/15</a:t>
            </a:fld>
            <a:endParaRPr lang="en-US"/>
          </a:p>
        </p:txBody>
      </p:sp>
      <p:sp>
        <p:nvSpPr>
          <p:cNvPr id="4" name="Footer Placeholder 3"/>
          <p:cNvSpPr>
            <a:spLocks noGrp="1"/>
          </p:cNvSpPr>
          <p:nvPr>
            <p:ph type="ftr" sz="quarter" idx="2"/>
          </p:nvPr>
        </p:nvSpPr>
        <p:spPr>
          <a:xfrm>
            <a:off x="0" y="8839200"/>
            <a:ext cx="3041650"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6688" y="8839200"/>
            <a:ext cx="3041650" cy="465138"/>
          </a:xfrm>
          <a:prstGeom prst="rect">
            <a:avLst/>
          </a:prstGeom>
        </p:spPr>
        <p:txBody>
          <a:bodyPr vert="horz" lIns="91440" tIns="45720" rIns="91440" bIns="45720" rtlCol="0" anchor="b"/>
          <a:lstStyle>
            <a:lvl1pPr algn="r">
              <a:defRPr sz="1200"/>
            </a:lvl1pPr>
          </a:lstStyle>
          <a:p>
            <a:fld id="{E286BC13-7E6E-E246-BBC7-5452F637763B}" type="slidenum">
              <a:rPr lang="en-US" smtClean="0"/>
              <a:t>‹#›</a:t>
            </a:fld>
            <a:endParaRPr lang="en-US"/>
          </a:p>
        </p:txBody>
      </p:sp>
    </p:spTree>
    <p:extLst>
      <p:ext uri="{BB962C8B-B14F-4D97-AF65-F5344CB8AC3E}">
        <p14:creationId xmlns:p14="http://schemas.microsoft.com/office/powerpoint/2010/main" val="6342488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41650" cy="465138"/>
          </a:xfrm>
          <a:prstGeom prst="rect">
            <a:avLst/>
          </a:prstGeom>
          <a:noFill/>
          <a:ln w="9525">
            <a:noFill/>
            <a:miter lim="800000"/>
            <a:headEnd/>
            <a:tailEnd/>
          </a:ln>
          <a:effectLst/>
        </p:spPr>
        <p:txBody>
          <a:bodyPr vert="horz" wrap="square" lIns="93287" tIns="46644" rIns="93287" bIns="46644" numCol="1" anchor="t" anchorCtr="0" compatLnSpc="1">
            <a:prstTxWarp prst="textNoShape">
              <a:avLst/>
            </a:prstTxWarp>
          </a:bodyPr>
          <a:lstStyle>
            <a:lvl1pPr defTabSz="933450">
              <a:defRPr sz="1200">
                <a:latin typeface="Arial" charset="0"/>
              </a:defRPr>
            </a:lvl1pPr>
          </a:lstStyle>
          <a:p>
            <a:pPr>
              <a:defRPr/>
            </a:pPr>
            <a:endParaRPr lang="en-US"/>
          </a:p>
        </p:txBody>
      </p:sp>
      <p:sp>
        <p:nvSpPr>
          <p:cNvPr id="5123" name="Rectangle 3"/>
          <p:cNvSpPr>
            <a:spLocks noGrp="1" noChangeArrowheads="1"/>
          </p:cNvSpPr>
          <p:nvPr>
            <p:ph type="dt" idx="1"/>
          </p:nvPr>
        </p:nvSpPr>
        <p:spPr bwMode="auto">
          <a:xfrm>
            <a:off x="3976688" y="0"/>
            <a:ext cx="3041650" cy="465138"/>
          </a:xfrm>
          <a:prstGeom prst="rect">
            <a:avLst/>
          </a:prstGeom>
          <a:noFill/>
          <a:ln w="9525">
            <a:noFill/>
            <a:miter lim="800000"/>
            <a:headEnd/>
            <a:tailEnd/>
          </a:ln>
          <a:effectLst/>
        </p:spPr>
        <p:txBody>
          <a:bodyPr vert="horz" wrap="square" lIns="93287" tIns="46644" rIns="93287" bIns="46644" numCol="1" anchor="t" anchorCtr="0" compatLnSpc="1">
            <a:prstTxWarp prst="textNoShape">
              <a:avLst/>
            </a:prstTxWarp>
          </a:bodyPr>
          <a:lstStyle>
            <a:lvl1pPr algn="r" defTabSz="933450">
              <a:defRPr sz="120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84275" y="698500"/>
            <a:ext cx="4652963" cy="3489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701675" y="4419600"/>
            <a:ext cx="5616575" cy="4187825"/>
          </a:xfrm>
          <a:prstGeom prst="rect">
            <a:avLst/>
          </a:prstGeom>
          <a:noFill/>
          <a:ln w="9525">
            <a:noFill/>
            <a:miter lim="800000"/>
            <a:headEnd/>
            <a:tailEnd/>
          </a:ln>
          <a:effectLst/>
        </p:spPr>
        <p:txBody>
          <a:bodyPr vert="horz" wrap="square" lIns="93287" tIns="46644" rIns="93287" bIns="4664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839200"/>
            <a:ext cx="3041650" cy="465138"/>
          </a:xfrm>
          <a:prstGeom prst="rect">
            <a:avLst/>
          </a:prstGeom>
          <a:noFill/>
          <a:ln w="9525">
            <a:noFill/>
            <a:miter lim="800000"/>
            <a:headEnd/>
            <a:tailEnd/>
          </a:ln>
          <a:effectLst/>
        </p:spPr>
        <p:txBody>
          <a:bodyPr vert="horz" wrap="square" lIns="93287" tIns="46644" rIns="93287" bIns="46644" numCol="1" anchor="b" anchorCtr="0" compatLnSpc="1">
            <a:prstTxWarp prst="textNoShape">
              <a:avLst/>
            </a:prstTxWarp>
          </a:bodyPr>
          <a:lstStyle>
            <a:lvl1pPr defTabSz="933450">
              <a:defRPr sz="120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3976688" y="8839200"/>
            <a:ext cx="3041650" cy="465138"/>
          </a:xfrm>
          <a:prstGeom prst="rect">
            <a:avLst/>
          </a:prstGeom>
          <a:noFill/>
          <a:ln w="9525">
            <a:noFill/>
            <a:miter lim="800000"/>
            <a:headEnd/>
            <a:tailEnd/>
          </a:ln>
          <a:effectLst/>
        </p:spPr>
        <p:txBody>
          <a:bodyPr vert="horz" wrap="square" lIns="93287" tIns="46644" rIns="93287" bIns="46644" numCol="1" anchor="b" anchorCtr="0" compatLnSpc="1">
            <a:prstTxWarp prst="textNoShape">
              <a:avLst/>
            </a:prstTxWarp>
          </a:bodyPr>
          <a:lstStyle>
            <a:lvl1pPr algn="r" defTabSz="933450">
              <a:defRPr sz="1200">
                <a:latin typeface="Arial" charset="0"/>
              </a:defRPr>
            </a:lvl1pPr>
          </a:lstStyle>
          <a:p>
            <a:pPr>
              <a:defRPr/>
            </a:pPr>
            <a:fld id="{CA89C5A5-E67D-4BB8-980A-7B52DF8E524E}" type="slidenum">
              <a:rPr lang="en-US"/>
              <a:pPr>
                <a:defRPr/>
              </a:pPr>
              <a:t>‹#›</a:t>
            </a:fld>
            <a:endParaRPr lang="en-US"/>
          </a:p>
        </p:txBody>
      </p:sp>
    </p:spTree>
    <p:extLst>
      <p:ext uri="{BB962C8B-B14F-4D97-AF65-F5344CB8AC3E}">
        <p14:creationId xmlns:p14="http://schemas.microsoft.com/office/powerpoint/2010/main" val="369737802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a:solidFill>
                  <a:schemeClr val="tx1"/>
                </a:solidFill>
                <a:latin typeface="Arial" pitchFamily="34" charset="0"/>
              </a:defRPr>
            </a:lvl1pPr>
            <a:lvl2pPr marL="742950" indent="-285750" defTabSz="933450" eaLnBrk="0" hangingPunct="0">
              <a:defRPr>
                <a:solidFill>
                  <a:schemeClr val="tx1"/>
                </a:solidFill>
                <a:latin typeface="Arial" pitchFamily="34" charset="0"/>
              </a:defRPr>
            </a:lvl2pPr>
            <a:lvl3pPr marL="1143000" indent="-228600" defTabSz="933450" eaLnBrk="0" hangingPunct="0">
              <a:defRPr>
                <a:solidFill>
                  <a:schemeClr val="tx1"/>
                </a:solidFill>
                <a:latin typeface="Arial" pitchFamily="34" charset="0"/>
              </a:defRPr>
            </a:lvl3pPr>
            <a:lvl4pPr marL="1600200" indent="-228600" defTabSz="933450" eaLnBrk="0" hangingPunct="0">
              <a:defRPr>
                <a:solidFill>
                  <a:schemeClr val="tx1"/>
                </a:solidFill>
                <a:latin typeface="Arial" pitchFamily="34" charset="0"/>
              </a:defRPr>
            </a:lvl4pPr>
            <a:lvl5pPr marL="2057400" indent="-228600" defTabSz="933450" eaLnBrk="0" hangingPunct="0">
              <a:defRPr>
                <a:solidFill>
                  <a:schemeClr val="tx1"/>
                </a:solidFill>
                <a:latin typeface="Arial" pitchFamily="34" charset="0"/>
              </a:defRPr>
            </a:lvl5pPr>
            <a:lvl6pPr marL="2514600" indent="-228600" defTabSz="933450" eaLnBrk="0" fontAlgn="base" hangingPunct="0">
              <a:spcBef>
                <a:spcPct val="0"/>
              </a:spcBef>
              <a:spcAft>
                <a:spcPct val="0"/>
              </a:spcAft>
              <a:defRPr>
                <a:solidFill>
                  <a:schemeClr val="tx1"/>
                </a:solidFill>
                <a:latin typeface="Arial" pitchFamily="34" charset="0"/>
              </a:defRPr>
            </a:lvl6pPr>
            <a:lvl7pPr marL="2971800" indent="-228600" defTabSz="933450" eaLnBrk="0" fontAlgn="base" hangingPunct="0">
              <a:spcBef>
                <a:spcPct val="0"/>
              </a:spcBef>
              <a:spcAft>
                <a:spcPct val="0"/>
              </a:spcAft>
              <a:defRPr>
                <a:solidFill>
                  <a:schemeClr val="tx1"/>
                </a:solidFill>
                <a:latin typeface="Arial" pitchFamily="34" charset="0"/>
              </a:defRPr>
            </a:lvl7pPr>
            <a:lvl8pPr marL="3429000" indent="-228600" defTabSz="933450" eaLnBrk="0" fontAlgn="base" hangingPunct="0">
              <a:spcBef>
                <a:spcPct val="0"/>
              </a:spcBef>
              <a:spcAft>
                <a:spcPct val="0"/>
              </a:spcAft>
              <a:defRPr>
                <a:solidFill>
                  <a:schemeClr val="tx1"/>
                </a:solidFill>
                <a:latin typeface="Arial" pitchFamily="34" charset="0"/>
              </a:defRPr>
            </a:lvl8pPr>
            <a:lvl9pPr marL="3886200" indent="-228600" defTabSz="933450" eaLnBrk="0" fontAlgn="base" hangingPunct="0">
              <a:spcBef>
                <a:spcPct val="0"/>
              </a:spcBef>
              <a:spcAft>
                <a:spcPct val="0"/>
              </a:spcAft>
              <a:defRPr>
                <a:solidFill>
                  <a:schemeClr val="tx1"/>
                </a:solidFill>
                <a:latin typeface="Arial" pitchFamily="34" charset="0"/>
              </a:defRPr>
            </a:lvl9pPr>
          </a:lstStyle>
          <a:p>
            <a:pPr eaLnBrk="1" hangingPunct="1"/>
            <a:fld id="{D5EE963A-7807-403E-A834-D14379E77FCD}" type="slidenum">
              <a:rPr lang="en-US" smtClean="0"/>
              <a:pPr eaLnBrk="1" hangingPunct="1"/>
              <a:t>1</a:t>
            </a:fld>
            <a:endParaRPr lang="en-US" smtClean="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p:txBody>
          <a:bodyPr/>
          <a:lstStyle/>
          <a:p>
            <a:pPr>
              <a:defRPr/>
            </a:pPr>
            <a:fld id="{5BE3043E-D798-437B-BCA1-E185375FC649}" type="slidenum">
              <a:rPr lang="en-US" smtClean="0">
                <a:solidFill>
                  <a:prstClr val="black"/>
                </a:solidFill>
              </a:rPr>
              <a:pPr>
                <a:defRPr/>
              </a:pPr>
              <a:t>4</a:t>
            </a:fld>
            <a:endParaRPr lang="en-US" smtClean="0">
              <a:solidFill>
                <a:prstClr val="black"/>
              </a:solidFill>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xfrm>
            <a:off x="938562" y="4420955"/>
            <a:ext cx="5142802" cy="4187346"/>
          </a:xfrm>
          <a:noFill/>
        </p:spPr>
        <p:txBody>
          <a:bodyPr wrap="square" lIns="93232" tIns="46613" rIns="93232" bIns="46613" numCol="1" anchor="t" anchorCtr="0" compatLnSpc="1">
            <a:prstTxWarp prst="textNoShape">
              <a:avLst/>
            </a:prstTxWarp>
          </a:bodyPr>
          <a:lstStyle/>
          <a:p>
            <a:pPr eaLnBrk="1" hangingPunct="1">
              <a:buFontTx/>
              <a:buChar char="•"/>
            </a:pPr>
            <a:r>
              <a:rPr lang="en-US" dirty="0" smtClean="0"/>
              <a:t> </a:t>
            </a:r>
            <a:r>
              <a:rPr lang="en-US" dirty="0" err="1" smtClean="0"/>
              <a:t>TWiLiTE</a:t>
            </a:r>
            <a:r>
              <a:rPr lang="en-US" dirty="0" smtClean="0"/>
              <a:t> was developed as an IIP program funded by NASA ESTO.  Additional support from the AITT program allowed integration</a:t>
            </a:r>
            <a:r>
              <a:rPr lang="en-US" baseline="0" dirty="0" smtClean="0"/>
              <a:t> and flight testing on the NASA ER-2.  </a:t>
            </a:r>
            <a:endParaRPr lang="en-US" dirty="0" smtClean="0"/>
          </a:p>
          <a:p>
            <a:pPr eaLnBrk="1" hangingPunct="1">
              <a:buFontTx/>
              <a:buChar char="•"/>
            </a:pPr>
            <a:r>
              <a:rPr lang="en-US" dirty="0" smtClean="0"/>
              <a:t> </a:t>
            </a:r>
            <a:r>
              <a:rPr lang="en-US" dirty="0" err="1" smtClean="0"/>
              <a:t>TWiLiTE</a:t>
            </a:r>
            <a:r>
              <a:rPr lang="en-US" dirty="0" smtClean="0"/>
              <a:t> Supports the 3DWinds NRC Decadal Survey Mission.   It represents the direct detection molecular or ‘clear air’ portion of the recommended ‘Hybrid Doppler </a:t>
            </a:r>
            <a:r>
              <a:rPr lang="en-US" dirty="0" err="1" smtClean="0"/>
              <a:t>lidar</a:t>
            </a:r>
            <a:r>
              <a:rPr lang="en-US" dirty="0" smtClean="0"/>
              <a:t> concept’.  The coherent Doppler </a:t>
            </a:r>
            <a:r>
              <a:rPr lang="en-US" dirty="0" err="1" smtClean="0"/>
              <a:t>lidar</a:t>
            </a:r>
            <a:r>
              <a:rPr lang="en-US" dirty="0" smtClean="0"/>
              <a:t> utilizes aerosol backscatter a </a:t>
            </a:r>
            <a:r>
              <a:rPr lang="en-US" dirty="0" err="1" smtClean="0"/>
              <a:t>complementery</a:t>
            </a:r>
            <a:r>
              <a:rPr lang="en-US" dirty="0" smtClean="0"/>
              <a:t> measurement capability and is the other half of the Hybrid concept. </a:t>
            </a:r>
          </a:p>
          <a:p>
            <a:pPr eaLnBrk="1" hangingPunct="1">
              <a:buFontTx/>
              <a:buChar char="•"/>
            </a:pPr>
            <a:r>
              <a:rPr lang="en-US" dirty="0" smtClean="0"/>
              <a:t> (Lower left panel) The </a:t>
            </a:r>
            <a:r>
              <a:rPr lang="en-US" dirty="0" err="1" smtClean="0"/>
              <a:t>TWiLiTE</a:t>
            </a:r>
            <a:r>
              <a:rPr lang="en-US" dirty="0" smtClean="0"/>
              <a:t> Doppler </a:t>
            </a:r>
            <a:r>
              <a:rPr lang="en-US" dirty="0" err="1" smtClean="0"/>
              <a:t>lidar</a:t>
            </a:r>
            <a:r>
              <a:rPr lang="en-US" dirty="0" smtClean="0"/>
              <a:t> operates at 355 nm in the </a:t>
            </a:r>
            <a:r>
              <a:rPr lang="en-US" dirty="0" err="1" smtClean="0"/>
              <a:t>uv</a:t>
            </a:r>
            <a:r>
              <a:rPr lang="en-US" dirty="0" smtClean="0"/>
              <a:t> and measures wind profiles by measuring the Doppler shift of the laser backscattered return from molecules in the atmosphere using a</a:t>
            </a:r>
            <a:r>
              <a:rPr lang="en-US" baseline="0" dirty="0" smtClean="0"/>
              <a:t> ‘double edge’ etalon receiver (similar to the ADM-Aeolus molecular channel)</a:t>
            </a:r>
            <a:r>
              <a:rPr lang="en-US" dirty="0" smtClean="0"/>
              <a:t>.</a:t>
            </a:r>
          </a:p>
          <a:p>
            <a:pPr eaLnBrk="1" hangingPunct="1">
              <a:buFontTx/>
              <a:buChar char="•"/>
            </a:pPr>
            <a:r>
              <a:rPr lang="en-US" dirty="0" smtClean="0"/>
              <a:t> Designed to measure full profiles of horizontal winds from the flight altitude of the NASA ER2 or Global Hawk (20 km) to the surface with 250 m vertical resolution and &lt;2 m/s accuracy</a:t>
            </a:r>
          </a:p>
          <a:p>
            <a:pPr eaLnBrk="1" hangingPunct="1">
              <a:buFontTx/>
              <a:buChar char="•"/>
            </a:pPr>
            <a:r>
              <a:rPr lang="en-US" dirty="0" smtClean="0"/>
              <a:t> Advances TRL of key technologies identified for future space missions </a:t>
            </a:r>
            <a:r>
              <a:rPr lang="en-US" dirty="0" err="1" smtClean="0"/>
              <a:t>e.g</a:t>
            </a:r>
            <a:r>
              <a:rPr lang="en-US" dirty="0" smtClean="0"/>
              <a:t> the single frequency </a:t>
            </a:r>
            <a:r>
              <a:rPr lang="en-US" dirty="0" err="1" smtClean="0"/>
              <a:t>uv</a:t>
            </a:r>
            <a:r>
              <a:rPr lang="en-US" dirty="0" smtClean="0"/>
              <a:t> </a:t>
            </a:r>
            <a:r>
              <a:rPr lang="en-US" dirty="0" err="1" smtClean="0"/>
              <a:t>NdYAG</a:t>
            </a:r>
            <a:r>
              <a:rPr lang="en-US" dirty="0" smtClean="0"/>
              <a:t> laser; the molecular Doppler receiver; Tunable </a:t>
            </a:r>
            <a:r>
              <a:rPr lang="en-US" dirty="0" err="1" smtClean="0"/>
              <a:t>Fabry</a:t>
            </a:r>
            <a:r>
              <a:rPr lang="en-US" dirty="0" smtClean="0"/>
              <a:t>-Perot etalon filter and the rotating conically scanned telescope. </a:t>
            </a:r>
          </a:p>
          <a:p>
            <a:pPr eaLnBrk="1" hangingPunct="1">
              <a:buFontTx/>
              <a:buChar char="•"/>
            </a:pPr>
            <a:r>
              <a:rPr lang="en-US" dirty="0" smtClean="0"/>
              <a:t> These technologies have all been</a:t>
            </a:r>
            <a:r>
              <a:rPr lang="en-US" baseline="0" dirty="0" smtClean="0"/>
              <a:t> </a:t>
            </a:r>
            <a:r>
              <a:rPr lang="en-US" dirty="0" smtClean="0"/>
              <a:t>demonstrated at the system level in engineering flights of </a:t>
            </a:r>
            <a:r>
              <a:rPr lang="en-US" dirty="0" err="1" smtClean="0"/>
              <a:t>TWiLiTE</a:t>
            </a:r>
            <a:r>
              <a:rPr lang="en-US" dirty="0" smtClean="0"/>
              <a:t> on the NASA ER-2 high altitude aircraft in 2009, 2011</a:t>
            </a:r>
            <a:r>
              <a:rPr lang="en-US" baseline="0" dirty="0" smtClean="0"/>
              <a:t> and 2012</a:t>
            </a:r>
            <a:r>
              <a:rPr lang="en-US" dirty="0" smtClean="0"/>
              <a:t>. </a:t>
            </a:r>
          </a:p>
          <a:p>
            <a:pPr eaLnBrk="1" hangingPunct="1">
              <a:buFontTx/>
              <a:buChar char="•"/>
            </a:pPr>
            <a:r>
              <a:rPr lang="en-US" dirty="0" smtClean="0"/>
              <a:t> </a:t>
            </a:r>
            <a:r>
              <a:rPr lang="en-US" dirty="0" err="1" smtClean="0">
                <a:solidFill>
                  <a:srgbClr val="0033CC"/>
                </a:solidFill>
                <a:ea typeface="ＭＳ Ｐゴシック" pitchFamily="1" charset="-128"/>
              </a:rPr>
              <a:t>TWiLiTE</a:t>
            </a:r>
            <a:r>
              <a:rPr lang="en-US" dirty="0" smtClean="0">
                <a:solidFill>
                  <a:srgbClr val="0033CC"/>
                </a:solidFill>
                <a:ea typeface="ＭＳ Ｐゴシック" pitchFamily="1" charset="-128"/>
              </a:rPr>
              <a:t> was reconfigured, but not flown, for the NASA Global Hawk as part of the Hurricane and Severe Storm Sentinel (HS3) Venture Class Mission.</a:t>
            </a:r>
          </a:p>
          <a:p>
            <a:pPr eaLnBrk="1" hangingPunct="1">
              <a:buFontTx/>
              <a:buChar char="•"/>
            </a:pPr>
            <a:r>
              <a:rPr lang="en-US" dirty="0" smtClean="0">
                <a:solidFill>
                  <a:srgbClr val="0033CC"/>
                </a:solidFill>
                <a:ea typeface="ＭＳ Ｐゴシック" pitchFamily="1" charset="-128"/>
              </a:rPr>
              <a:t> Small modifications to the instrument are underway to allow integration on the NASA DC-8 in the Nadir Port 2 location (DAWN goes in Nadir 7).</a:t>
            </a:r>
          </a:p>
          <a:p>
            <a:pPr eaLnBrk="1" hangingPunct="1">
              <a:buFontTx/>
              <a:buChar char="•"/>
            </a:pPr>
            <a:r>
              <a:rPr lang="en-US" dirty="0" smtClean="0">
                <a:solidFill>
                  <a:srgbClr val="0033CC"/>
                </a:solidFill>
                <a:ea typeface="ＭＳ Ｐゴシック" pitchFamily="1" charset="-128"/>
              </a:rPr>
              <a:t> DC-8 flights are planned in February,</a:t>
            </a:r>
            <a:r>
              <a:rPr lang="en-US" baseline="0" dirty="0" smtClean="0">
                <a:solidFill>
                  <a:srgbClr val="0033CC"/>
                </a:solidFill>
                <a:ea typeface="ＭＳ Ｐゴシック" pitchFamily="1" charset="-128"/>
              </a:rPr>
              <a:t> 2015 to validate </a:t>
            </a:r>
            <a:r>
              <a:rPr lang="en-US" baseline="0" dirty="0" err="1" smtClean="0">
                <a:solidFill>
                  <a:srgbClr val="0033CC"/>
                </a:solidFill>
                <a:ea typeface="ＭＳ Ｐゴシック" pitchFamily="1" charset="-128"/>
              </a:rPr>
              <a:t>TWiLiTE</a:t>
            </a:r>
            <a:r>
              <a:rPr lang="en-US" baseline="0" dirty="0" smtClean="0">
                <a:solidFill>
                  <a:srgbClr val="0033CC"/>
                </a:solidFill>
                <a:ea typeface="ＭＳ Ｐゴシック" pitchFamily="1" charset="-128"/>
              </a:rPr>
              <a:t> performance on the DC-8</a:t>
            </a:r>
            <a:r>
              <a:rPr lang="en-US" dirty="0" smtClean="0">
                <a:solidFill>
                  <a:srgbClr val="0033CC"/>
                </a:solidFill>
                <a:ea typeface="ＭＳ Ｐゴシック" pitchFamily="1" charset="-128"/>
              </a:rPr>
              <a:t>   </a:t>
            </a:r>
            <a:endParaRPr lang="en-US" dirty="0" smtClean="0"/>
          </a:p>
          <a:p>
            <a:pPr eaLnBrk="1" hangingPunct="1">
              <a:buFontTx/>
              <a:buChar char="•"/>
            </a:pPr>
            <a:r>
              <a:rPr lang="en-US" dirty="0" smtClean="0"/>
              <a:t> </a:t>
            </a:r>
          </a:p>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982226" y="8841246"/>
            <a:ext cx="3037703" cy="464681"/>
          </a:xfrm>
          <a:prstGeom prst="rect">
            <a:avLst/>
          </a:prstGeom>
          <a:noFill/>
          <a:ln w="9525">
            <a:noFill/>
            <a:miter lim="800000"/>
            <a:headEnd/>
            <a:tailEnd/>
          </a:ln>
        </p:spPr>
        <p:txBody>
          <a:bodyPr lIns="92718" tIns="46357" rIns="92718" bIns="46357" anchor="b"/>
          <a:lstStyle/>
          <a:p>
            <a:pPr algn="r" defTabSz="925100"/>
            <a:fld id="{2CA3B3FD-F646-4C67-A1BD-D8B817362FEA}" type="slidenum">
              <a:rPr lang="en-US" sz="1100">
                <a:solidFill>
                  <a:prstClr val="black"/>
                </a:solidFill>
              </a:rPr>
              <a:pPr algn="r" defTabSz="925100"/>
              <a:t>9</a:t>
            </a:fld>
            <a:endParaRPr lang="en-US" sz="1100" dirty="0">
              <a:solidFill>
                <a:prstClr val="black"/>
              </a:solidFill>
            </a:endParaRPr>
          </a:p>
        </p:txBody>
      </p:sp>
      <p:sp>
        <p:nvSpPr>
          <p:cNvPr id="50179" name="Rectangle 2"/>
          <p:cNvSpPr>
            <a:spLocks noGrp="1" noRot="1" noChangeAspect="1" noChangeArrowheads="1" noTextEdit="1"/>
          </p:cNvSpPr>
          <p:nvPr>
            <p:ph type="sldImg"/>
          </p:nvPr>
        </p:nvSpPr>
        <p:spPr>
          <a:xfrm>
            <a:off x="1182688" y="696913"/>
            <a:ext cx="4654550" cy="3490912"/>
          </a:xfrm>
          <a:ln/>
        </p:spPr>
      </p:sp>
      <p:sp>
        <p:nvSpPr>
          <p:cNvPr id="50180" name="Rectangle 3"/>
          <p:cNvSpPr>
            <a:spLocks noGrp="1" noChangeArrowheads="1"/>
          </p:cNvSpPr>
          <p:nvPr>
            <p:ph type="body" idx="1"/>
          </p:nvPr>
        </p:nvSpPr>
        <p:spPr>
          <a:xfrm>
            <a:off x="933859" y="4420625"/>
            <a:ext cx="5152211" cy="4186742"/>
          </a:xfrm>
          <a:noFill/>
          <a:ln/>
        </p:spPr>
        <p:txBody>
          <a:bodyPr/>
          <a:lstStyle/>
          <a:p>
            <a:pPr eaLnBrk="1" hangingPunct="1"/>
            <a:r>
              <a:rPr lang="en-US" dirty="0" smtClean="0"/>
              <a:t>Shown here is our</a:t>
            </a:r>
            <a:r>
              <a:rPr lang="en-US" baseline="0" dirty="0" smtClean="0"/>
              <a:t> HSRL-1 instrument.  It implements the HSRL technique at 532 nm and the standard backscatter technique at 1064 nm.  It is also polarization sensitive at both wavelengths.</a:t>
            </a:r>
          </a:p>
          <a:p>
            <a:pPr eaLnBrk="1" hangingPunct="1"/>
            <a:endParaRPr lang="en-US" baseline="0" dirty="0" smtClean="0"/>
          </a:p>
          <a:p>
            <a:pPr eaLnBrk="1" hangingPunct="1"/>
            <a:r>
              <a:rPr lang="en-US" baseline="0" dirty="0" smtClean="0"/>
              <a:t>This is a workhorse instrument used for many purposes: satellite validation (CALIPSO, MODIS, MISR); ….</a:t>
            </a:r>
          </a:p>
          <a:p>
            <a:pPr eaLnBrk="1" hangingPunct="1"/>
            <a:endParaRPr lang="en-US" baseline="0" dirty="0" smtClean="0"/>
          </a:p>
          <a:p>
            <a:pPr eaLnBrk="1" hangingPunct="1"/>
            <a:r>
              <a:rPr lang="en-US" baseline="0" dirty="0" smtClean="0"/>
              <a:t>The accuracy of the measurements is due not only to the implementation of the HSRL technique but also to significant attention to calibration.   Standard backscatter lidars must calibrate to the atmosphere: typically one looks for regions that are aerosol-free; however, there is always some aerosol present and the calibration hence requires a guess on the backscatter contribution by the aerosols in the scene.   HSRL-1 is internally calibrated in several respects, and does not require any assumptions about the scene to retrieve accurate products.</a:t>
            </a:r>
          </a:p>
          <a:p>
            <a:pPr eaLnBrk="1" hangingPunct="1"/>
            <a:endParaRPr lang="en-US" baseline="0" dirty="0" smtClean="0"/>
          </a:p>
          <a:p>
            <a:pPr eaLnBrk="1" hangingPunct="1"/>
            <a:r>
              <a:rPr lang="en-US" baseline="0" dirty="0" smtClean="0"/>
              <a:t>It has also been a very reliable instrument.   We have flown the instrument in over 330 flights for over 1000 hours of operation.   If memory serves we have only missed one flight due to an instrument problem.</a:t>
            </a:r>
          </a:p>
          <a:p>
            <a:pPr eaLnBrk="1" hangingPunct="1"/>
            <a:endParaRPr lang="en-US" dirty="0" smtClean="0"/>
          </a:p>
        </p:txBody>
      </p:sp>
    </p:spTree>
    <p:extLst>
      <p:ext uri="{BB962C8B-B14F-4D97-AF65-F5344CB8AC3E}">
        <p14:creationId xmlns:p14="http://schemas.microsoft.com/office/powerpoint/2010/main" val="1869339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xfrm>
            <a:off x="1184275" y="696913"/>
            <a:ext cx="4654550" cy="3490912"/>
          </a:xfrm>
          <a:ln/>
        </p:spPr>
      </p:sp>
      <p:sp>
        <p:nvSpPr>
          <p:cNvPr id="37891" name="Notes Placeholder 2"/>
          <p:cNvSpPr>
            <a:spLocks noGrp="1"/>
          </p:cNvSpPr>
          <p:nvPr>
            <p:ph type="body" idx="1"/>
          </p:nvPr>
        </p:nvSpPr>
        <p:spPr>
          <a:xfrm>
            <a:off x="933743" y="4420637"/>
            <a:ext cx="5152444" cy="4186704"/>
          </a:xfrm>
          <a:noFill/>
          <a:ln/>
        </p:spPr>
        <p:txBody>
          <a:bodyPr lIns="93385" tIns="46688" rIns="93385" bIns="46688"/>
          <a:lstStyle/>
          <a:p>
            <a:r>
              <a:rPr lang="en-US" dirty="0" smtClean="0"/>
              <a:t>To demonstrate the technology</a:t>
            </a:r>
            <a:r>
              <a:rPr lang="en-US" baseline="0" dirty="0" smtClean="0"/>
              <a:t> and assess the required retrievals, we are building a full-up ACE lidar simulator for the ER-2.   We hope to be conducting test flights within a year and plan fly the instrument on the Southeast Asia field mission in 2012.   This prototype along with other ACE prototype instruments will allow us to look at lidar-only retrievals as well as combined lidar-polarimeter retrievals and lidar-radar retrievals.  </a:t>
            </a:r>
            <a:endParaRPr lang="en-US" dirty="0" smtClean="0"/>
          </a:p>
        </p:txBody>
      </p:sp>
      <p:sp>
        <p:nvSpPr>
          <p:cNvPr id="37892" name="Slide Number Placeholder 3"/>
          <p:cNvSpPr txBox="1">
            <a:spLocks noGrp="1"/>
          </p:cNvSpPr>
          <p:nvPr/>
        </p:nvSpPr>
        <p:spPr bwMode="auto">
          <a:xfrm>
            <a:off x="3982460" y="8841270"/>
            <a:ext cx="3037467" cy="464656"/>
          </a:xfrm>
          <a:prstGeom prst="rect">
            <a:avLst/>
          </a:prstGeom>
          <a:noFill/>
          <a:ln w="9525">
            <a:noFill/>
            <a:miter lim="800000"/>
            <a:headEnd/>
            <a:tailEnd/>
          </a:ln>
        </p:spPr>
        <p:txBody>
          <a:bodyPr lIns="93385" tIns="46688" rIns="93385" bIns="46688" anchor="b"/>
          <a:lstStyle/>
          <a:p>
            <a:pPr algn="r" defTabSz="930282"/>
            <a:fld id="{7E95F887-1C43-4FF3-BADF-A8B1485B37B1}" type="slidenum">
              <a:rPr lang="en-US" sz="1200">
                <a:solidFill>
                  <a:prstClr val="black"/>
                </a:solidFill>
              </a:rPr>
              <a:pPr algn="r" defTabSz="930282"/>
              <a:t>10</a:t>
            </a:fld>
            <a:endParaRPr lang="en-US" sz="1200" dirty="0">
              <a:solidFill>
                <a:prstClr val="black"/>
              </a:solidFill>
            </a:endParaRPr>
          </a:p>
        </p:txBody>
      </p:sp>
    </p:spTree>
    <p:extLst>
      <p:ext uri="{BB962C8B-B14F-4D97-AF65-F5344CB8AC3E}">
        <p14:creationId xmlns:p14="http://schemas.microsoft.com/office/powerpoint/2010/main" val="3516909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000">
                <a:solidFill>
                  <a:schemeClr val="tx1"/>
                </a:solidFill>
                <a:latin typeface="Tahoma" charset="0"/>
                <a:ea typeface="ヒラギノ角ゴ Pro W3" charset="0"/>
                <a:cs typeface="ヒラギノ角ゴ Pro W3" charset="0"/>
              </a:defRPr>
            </a:lvl1pPr>
            <a:lvl2pPr marL="757958" indent="-291522" eaLnBrk="0" hangingPunct="0">
              <a:defRPr sz="1000">
                <a:solidFill>
                  <a:schemeClr val="tx1"/>
                </a:solidFill>
                <a:latin typeface="Tahoma" charset="0"/>
                <a:ea typeface="ヒラギノ角ゴ Pro W3" charset="0"/>
                <a:cs typeface="ヒラギノ角ゴ Pro W3" charset="0"/>
              </a:defRPr>
            </a:lvl2pPr>
            <a:lvl3pPr marL="1166089" indent="-233218" eaLnBrk="0" hangingPunct="0">
              <a:defRPr sz="1000">
                <a:solidFill>
                  <a:schemeClr val="tx1"/>
                </a:solidFill>
                <a:latin typeface="Tahoma" charset="0"/>
                <a:ea typeface="ヒラギノ角ゴ Pro W3" charset="0"/>
                <a:cs typeface="ヒラギノ角ゴ Pro W3" charset="0"/>
              </a:defRPr>
            </a:lvl3pPr>
            <a:lvl4pPr marL="1632524" indent="-233218" eaLnBrk="0" hangingPunct="0">
              <a:defRPr sz="1000">
                <a:solidFill>
                  <a:schemeClr val="tx1"/>
                </a:solidFill>
                <a:latin typeface="Tahoma" charset="0"/>
                <a:ea typeface="ヒラギノ角ゴ Pro W3" charset="0"/>
                <a:cs typeface="ヒラギノ角ゴ Pro W3" charset="0"/>
              </a:defRPr>
            </a:lvl4pPr>
            <a:lvl5pPr marL="2098959" indent="-233218" eaLnBrk="0" hangingPunct="0">
              <a:defRPr sz="1000">
                <a:solidFill>
                  <a:schemeClr val="tx1"/>
                </a:solidFill>
                <a:latin typeface="Tahoma" charset="0"/>
                <a:ea typeface="ヒラギノ角ゴ Pro W3" charset="0"/>
                <a:cs typeface="ヒラギノ角ゴ Pro W3" charset="0"/>
              </a:defRPr>
            </a:lvl5pPr>
            <a:lvl6pPr marL="2565395" indent="-233218"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6pPr>
            <a:lvl7pPr marL="3031830" indent="-233218"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7pPr>
            <a:lvl8pPr marL="3498266" indent="-233218"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8pPr>
            <a:lvl9pPr marL="3964701" indent="-233218"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9pPr>
          </a:lstStyle>
          <a:p>
            <a:pPr eaLnBrk="1" hangingPunct="1"/>
            <a:fld id="{E8AEC260-ABCF-7342-BBB8-A9FB03ED6A8B}" type="slidenum">
              <a:rPr lang="en-US" sz="1200">
                <a:solidFill>
                  <a:prstClr val="black"/>
                </a:solidFill>
              </a:rPr>
              <a:pPr eaLnBrk="1" hangingPunct="1"/>
              <a:t>12</a:t>
            </a:fld>
            <a:endParaRPr lang="en-US" sz="1200">
              <a:solidFill>
                <a:prstClr val="black"/>
              </a:solidFill>
            </a:endParaRPr>
          </a:p>
        </p:txBody>
      </p:sp>
      <p:sp>
        <p:nvSpPr>
          <p:cNvPr id="4098" name="Rectangle 1026"/>
          <p:cNvSpPr>
            <a:spLocks noGrp="1" noRot="1" noChangeAspect="1" noChangeArrowheads="1" noTextEdit="1"/>
          </p:cNvSpPr>
          <p:nvPr>
            <p:ph type="sldImg"/>
          </p:nvPr>
        </p:nvSpPr>
        <p:spPr>
          <a:ln/>
        </p:spPr>
      </p:sp>
      <p:sp>
        <p:nvSpPr>
          <p:cNvPr id="409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a typeface="ヒラギノ角ゴ Pro W3" charset="0"/>
              <a:cs typeface="ヒラギノ角ゴ Pro W3"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CB4BE04A-96C2-4B2C-9225-7D45E05116CF}" type="slidenum">
              <a:rPr lang="en-US" altLang="en-US">
                <a:solidFill>
                  <a:prstClr val="white"/>
                </a:solidFill>
              </a:rPr>
              <a:pPr/>
              <a:t>15</a:t>
            </a:fld>
            <a:endParaRPr lang="en-US" altLang="en-US">
              <a:solidFill>
                <a:prstClr val="white"/>
              </a:solidFill>
            </a:endParaRPr>
          </a:p>
        </p:txBody>
      </p:sp>
      <p:sp>
        <p:nvSpPr>
          <p:cNvPr id="20481" name="Text Box 1"/>
          <p:cNvSpPr txBox="1">
            <a:spLocks noChangeArrowheads="1"/>
          </p:cNvSpPr>
          <p:nvPr/>
        </p:nvSpPr>
        <p:spPr bwMode="auto">
          <a:xfrm>
            <a:off x="3978601" y="8838789"/>
            <a:ext cx="3039721" cy="4623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361" tIns="46499" rIns="93361" bIns="46499"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9pPr>
          </a:lstStyle>
          <a:p>
            <a:pPr algn="r" defTabSz="461357">
              <a:buSzPct val="100000"/>
            </a:pPr>
            <a:fld id="{9DAD2FE9-4A37-4541-8863-127755AC2AFC}" type="slidenum">
              <a:rPr lang="en-US" altLang="en-US" sz="1200">
                <a:solidFill>
                  <a:srgbClr val="000000"/>
                </a:solidFill>
                <a:cs typeface="Segoe UI" pitchFamily="32" charset="0"/>
              </a:rPr>
              <a:pPr algn="r" defTabSz="461357">
                <a:buSzPct val="100000"/>
              </a:pPr>
              <a:t>15</a:t>
            </a:fld>
            <a:endParaRPr lang="en-US" altLang="en-US" sz="1200">
              <a:solidFill>
                <a:srgbClr val="000000"/>
              </a:solidFill>
              <a:cs typeface="Segoe UI" pitchFamily="32" charset="0"/>
            </a:endParaRPr>
          </a:p>
        </p:txBody>
      </p:sp>
      <p:sp>
        <p:nvSpPr>
          <p:cNvPr id="20482" name="Rectangle 2"/>
          <p:cNvSpPr txBox="1">
            <a:spLocks noGrp="1" noRot="1" noChangeAspect="1" noChangeArrowheads="1"/>
          </p:cNvSpPr>
          <p:nvPr>
            <p:ph type="sldImg"/>
          </p:nvPr>
        </p:nvSpPr>
        <p:spPr bwMode="auto">
          <a:xfrm>
            <a:off x="1182688" y="696913"/>
            <a:ext cx="4654550" cy="3490912"/>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3" name="Text Box 3"/>
          <p:cNvSpPr txBox="1">
            <a:spLocks noChangeArrowheads="1"/>
          </p:cNvSpPr>
          <p:nvPr/>
        </p:nvSpPr>
        <p:spPr bwMode="auto">
          <a:xfrm>
            <a:off x="935671" y="4420195"/>
            <a:ext cx="5150191" cy="41866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2271" tIns="46136" rIns="92271" bIns="46136" anchor="ctr"/>
          <a:lstStyle/>
          <a:p>
            <a:pPr defTabSz="461357">
              <a:buClr>
                <a:srgbClr val="000000"/>
              </a:buClr>
              <a:buSzPct val="100000"/>
            </a:pPr>
            <a:endParaRPr lang="en-US" sz="2400">
              <a:solidFill>
                <a:prstClr val="white"/>
              </a:solidFill>
              <a:latin typeface="Times New Roman" pitchFamily="16" charset="0"/>
              <a:ea typeface="Microsoft YaHei"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do not have a wind-sounding lidar, but we do have a very capable</a:t>
            </a:r>
            <a:r>
              <a:rPr lang="en-US" baseline="0" dirty="0" smtClean="0"/>
              <a:t> 355 nm lidar that is transportable and </a:t>
            </a:r>
            <a:r>
              <a:rPr lang="en-US" baseline="0" dirty="0" err="1" smtClean="0"/>
              <a:t>pointable</a:t>
            </a:r>
            <a:r>
              <a:rPr lang="en-US" baseline="0" dirty="0" smtClean="0"/>
              <a:t>. </a:t>
            </a:r>
          </a:p>
          <a:p>
            <a:r>
              <a:rPr lang="en-US" baseline="0" dirty="0" smtClean="0"/>
              <a:t>Dave Whiteman was a consultant on this project, so the lidar design is very much a copy of NASA GSFC technology.</a:t>
            </a:r>
          </a:p>
          <a:p>
            <a:r>
              <a:rPr lang="en-US" baseline="0" dirty="0" smtClean="0"/>
              <a:t>The laser is a custom injection-seeded model from Continuum.</a:t>
            </a:r>
          </a:p>
          <a:p>
            <a:r>
              <a:rPr lang="en-US" baseline="0" dirty="0" smtClean="0"/>
              <a:t>There are actually three lidars in the overall package. It also includes a </a:t>
            </a:r>
            <a:r>
              <a:rPr lang="en-US" baseline="0" dirty="0" err="1" smtClean="0"/>
              <a:t>Cimel</a:t>
            </a:r>
            <a:r>
              <a:rPr lang="en-US" baseline="0" dirty="0" smtClean="0"/>
              <a:t> sun photometer and a weather station.</a:t>
            </a:r>
          </a:p>
          <a:p>
            <a:r>
              <a:rPr lang="en-US" baseline="0" dirty="0" smtClean="0"/>
              <a:t>The project took about 6 years and cost $7 M. </a:t>
            </a:r>
          </a:p>
          <a:p>
            <a:r>
              <a:rPr lang="en-US" baseline="0" dirty="0" smtClean="0"/>
              <a:t>We are just finishing it up now. The sponsor is going to GFE the whole system to Georgia Tech! We can use it however we wish.</a:t>
            </a:r>
          </a:p>
          <a:p>
            <a:r>
              <a:rPr lang="en-US" baseline="0" dirty="0" smtClean="0"/>
              <a:t>Perhaps it will be useful for L2A data products (molecular &amp; aerosol backscatter, PBL height, cloud geometrical and optical properties).</a:t>
            </a:r>
          </a:p>
          <a:p>
            <a:r>
              <a:rPr lang="en-US" baseline="0" dirty="0" smtClean="0"/>
              <a:t>GTRI is 33 degrees 46 minutes N and 84 degrees 23 minutes W, at 336 m MSL.</a:t>
            </a:r>
          </a:p>
          <a:p>
            <a:endParaRPr lang="en-US" dirty="0"/>
          </a:p>
        </p:txBody>
      </p:sp>
      <p:sp>
        <p:nvSpPr>
          <p:cNvPr id="4" name="Slide Number Placeholder 3"/>
          <p:cNvSpPr>
            <a:spLocks noGrp="1"/>
          </p:cNvSpPr>
          <p:nvPr>
            <p:ph type="sldNum" sz="quarter" idx="10"/>
          </p:nvPr>
        </p:nvSpPr>
        <p:spPr/>
        <p:txBody>
          <a:bodyPr/>
          <a:lstStyle/>
          <a:p>
            <a:fld id="{13680DC4-A586-477C-BBC9-A045A93DD46A}" type="slidenum">
              <a:rPr lang="en-US" smtClean="0"/>
              <a:t>16</a:t>
            </a:fld>
            <a:endParaRPr lang="en-US"/>
          </a:p>
        </p:txBody>
      </p:sp>
    </p:spTree>
    <p:extLst>
      <p:ext uri="{BB962C8B-B14F-4D97-AF65-F5344CB8AC3E}">
        <p14:creationId xmlns:p14="http://schemas.microsoft.com/office/powerpoint/2010/main" val="25347337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18471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3808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69224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93549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Cover">
    <p:bg>
      <p:bgPr>
        <a:blipFill dpi="0" rotWithShape="0">
          <a:blip r:embed="rId2" cstate="screen">
            <a:alphaModFix amt="9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ctrTitle"/>
          </p:nvPr>
        </p:nvSpPr>
        <p:spPr>
          <a:xfrm>
            <a:off x="415637" y="1008530"/>
            <a:ext cx="8312727" cy="1860176"/>
          </a:xfrm>
          <a:effectLst>
            <a:outerShdw dist="35921" dir="2700000" algn="ctr" rotWithShape="0">
              <a:schemeClr val="tx1">
                <a:alpha val="50000"/>
              </a:schemeClr>
            </a:outerShdw>
          </a:effectLst>
        </p:spPr>
        <p:txBody>
          <a:bodyPr lIns="91407" tIns="45704" rIns="91407" bIns="45704"/>
          <a:lstStyle>
            <a:lvl1pPr algn="ctr">
              <a:defRPr sz="3500">
                <a:solidFill>
                  <a:schemeClr val="bg1"/>
                </a:solidFill>
              </a:defRPr>
            </a:lvl1pPr>
          </a:lstStyle>
          <a:p>
            <a:r>
              <a:rPr lang="en-US" smtClean="0"/>
              <a:t>Click to edit Master title style</a:t>
            </a:r>
            <a:endParaRPr lang="en-US" dirty="0"/>
          </a:p>
        </p:txBody>
      </p:sp>
      <p:sp>
        <p:nvSpPr>
          <p:cNvPr id="98307" name="Rectangle 3"/>
          <p:cNvSpPr>
            <a:spLocks noGrp="1" noChangeArrowheads="1"/>
          </p:cNvSpPr>
          <p:nvPr>
            <p:ph type="subTitle" idx="1"/>
          </p:nvPr>
        </p:nvSpPr>
        <p:spPr>
          <a:xfrm>
            <a:off x="1201978" y="4088639"/>
            <a:ext cx="7010977" cy="1369919"/>
          </a:xfrm>
          <a:prstGeom prst="rect">
            <a:avLst/>
          </a:prstGeom>
          <a:effectLst>
            <a:outerShdw dist="35921" dir="2700000" algn="ctr" rotWithShape="0">
              <a:schemeClr val="tx1">
                <a:alpha val="50000"/>
              </a:schemeClr>
            </a:outerShdw>
          </a:effectLst>
        </p:spPr>
        <p:txBody>
          <a:bodyPr lIns="91407" tIns="45704" rIns="91407" bIns="45704"/>
          <a:lstStyle>
            <a:lvl1pPr marL="0" indent="0" algn="ctr">
              <a:buFont typeface="Wingdings" pitchFamily="2" charset="2"/>
              <a:buNone/>
              <a:defRPr sz="2200">
                <a:solidFill>
                  <a:schemeClr val="bg1"/>
                </a:solidFill>
              </a:defRPr>
            </a:lvl1pPr>
          </a:lstStyle>
          <a:p>
            <a:r>
              <a:rPr lang="en-US" smtClean="0"/>
              <a:t>Click to edit Master subtitle style</a:t>
            </a:r>
            <a:endParaRPr lang="en-US" dirty="0"/>
          </a:p>
        </p:txBody>
      </p:sp>
    </p:spTree>
    <p:extLst>
      <p:ext uri="{BB962C8B-B14F-4D97-AF65-F5344CB8AC3E}">
        <p14:creationId xmlns:p14="http://schemas.microsoft.com/office/powerpoint/2010/main" val="3408870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000">
              <a:solidFill>
                <a:prstClr val="white"/>
              </a:solidFill>
              <a:latin typeface="Tw Cen MT"/>
            </a:endParaRPr>
          </a:p>
        </p:txBody>
      </p:sp>
      <p:sp>
        <p:nvSpPr>
          <p:cNvPr id="10" name="Rectangle 9"/>
          <p:cNvSpPr/>
          <p:nvPr userDrawn="1"/>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000">
              <a:solidFill>
                <a:prstClr val="white"/>
              </a:solidFill>
              <a:latin typeface="Tw Cen MT"/>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000">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pic>
        <p:nvPicPr>
          <p:cNvPr id="12" name="Picture 9" descr="Ball frame"/>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462" y="6151816"/>
            <a:ext cx="503785" cy="516255"/>
          </a:xfrm>
          <a:prstGeom prst="rect">
            <a:avLst/>
          </a:prstGeom>
          <a:noFill/>
        </p:spPr>
      </p:pic>
    </p:spTree>
    <p:extLst>
      <p:ext uri="{BB962C8B-B14F-4D97-AF65-F5344CB8AC3E}">
        <p14:creationId xmlns:p14="http://schemas.microsoft.com/office/powerpoint/2010/main" val="2069999455"/>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7850" y="295275"/>
            <a:ext cx="7410450" cy="561975"/>
          </a:xfrm>
        </p:spPr>
        <p:txBody>
          <a:bodyPr>
            <a:noAutofit/>
          </a:bodyPr>
          <a:lstStyle>
            <a:lvl1pPr>
              <a:defRPr sz="3200">
                <a:solidFill>
                  <a:srgbClr val="3558BB"/>
                </a:solidFill>
                <a:latin typeface="Calibri" panose="020F0502020204030204" pitchFamily="34" charset="0"/>
              </a:defRPr>
            </a:lvl1pPr>
          </a:lstStyle>
          <a:p>
            <a:r>
              <a:rPr kumimoji="0" lang="en-US" smtClean="0"/>
              <a:t>Click to edit Master title style</a:t>
            </a:r>
            <a:endParaRPr kumimoji="0" lang="en-US" dirty="0"/>
          </a:p>
        </p:txBody>
      </p:sp>
      <p:sp>
        <p:nvSpPr>
          <p:cNvPr id="8" name="Content Placeholder 7"/>
          <p:cNvSpPr>
            <a:spLocks noGrp="1"/>
          </p:cNvSpPr>
          <p:nvPr>
            <p:ph sz="quarter" idx="1"/>
          </p:nvPr>
        </p:nvSpPr>
        <p:spPr>
          <a:xfrm>
            <a:off x="612648" y="1600200"/>
            <a:ext cx="8153400" cy="4495800"/>
          </a:xfrm>
        </p:spPr>
        <p:txBody>
          <a:bodyPr/>
          <a:lstStyle>
            <a:lvl1pPr>
              <a:buClr>
                <a:schemeClr val="accent3">
                  <a:lumMod val="75000"/>
                </a:schemeClr>
              </a:buClr>
              <a:defRPr>
                <a:latin typeface="Calibri" panose="020F0502020204030204" pitchFamily="34" charset="0"/>
              </a:defRPr>
            </a:lvl1pPr>
            <a:lvl2pPr>
              <a:defRPr>
                <a:latin typeface="Calibri" panose="020F0502020204030204" pitchFamily="34" charset="0"/>
              </a:defRPr>
            </a:lvl2pPr>
            <a:lvl3pPr>
              <a:buClr>
                <a:schemeClr val="accent3">
                  <a:lumMod val="75000"/>
                </a:schemeClr>
              </a:buClr>
              <a:defRPr>
                <a:latin typeface="Calibri" panose="020F0502020204030204" pitchFamily="34" charset="0"/>
              </a:defRPr>
            </a:lvl3pPr>
            <a:lvl4pPr>
              <a:buClr>
                <a:schemeClr val="tx2"/>
              </a:buClr>
              <a:defRPr>
                <a:latin typeface="Calibri" panose="020F0502020204030204" pitchFamily="34" charset="0"/>
              </a:defRPr>
            </a:lvl4pPr>
            <a:lvl5pPr>
              <a:buClr>
                <a:schemeClr val="accent6"/>
              </a:buClr>
              <a:defRPr>
                <a:latin typeface="Calibri" panose="020F0502020204030204"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6" name="Footer Placeholder 16"/>
          <p:cNvSpPr>
            <a:spLocks noGrp="1"/>
          </p:cNvSpPr>
          <p:nvPr>
            <p:ph type="ftr" sz="quarter" idx="3"/>
          </p:nvPr>
        </p:nvSpPr>
        <p:spPr>
          <a:xfrm>
            <a:off x="1299900" y="6421605"/>
            <a:ext cx="7235371" cy="318212"/>
          </a:xfrm>
          <a:prstGeom prst="rect">
            <a:avLst/>
          </a:prstGeom>
        </p:spPr>
        <p:txBody>
          <a:bodyPr vert="horz" lIns="91440" tIns="45720" rIns="91440" bIns="45720" rtlCol="0" anchor="ctr"/>
          <a:lstStyle>
            <a:lvl1pPr algn="r">
              <a:defRPr sz="1000" b="0" i="0">
                <a:solidFill>
                  <a:schemeClr val="tx1"/>
                </a:solidFill>
              </a:defRPr>
            </a:lvl1pPr>
          </a:lstStyle>
          <a:p>
            <a:endParaRPr lang="en-US" dirty="0" smtClean="0">
              <a:solidFill>
                <a:prstClr val="black"/>
              </a:solidFill>
            </a:endParaRPr>
          </a:p>
        </p:txBody>
      </p:sp>
    </p:spTree>
    <p:extLst>
      <p:ext uri="{BB962C8B-B14F-4D97-AF65-F5344CB8AC3E}">
        <p14:creationId xmlns:p14="http://schemas.microsoft.com/office/powerpoint/2010/main" val="181210557"/>
      </p:ext>
    </p:extLst>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latin typeface="Calibri" panose="020F0502020204030204"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000">
              <a:solidFill>
                <a:prstClr val="white"/>
              </a:solidFill>
              <a:latin typeface="Tw Cen MT"/>
            </a:endParaRPr>
          </a:p>
        </p:txBody>
      </p:sp>
      <p:sp>
        <p:nvSpPr>
          <p:cNvPr id="8" name="Rectangle 7"/>
          <p:cNvSpPr/>
          <p:nvPr userDrawn="1"/>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000">
              <a:solidFill>
                <a:prstClr val="white"/>
              </a:solidFill>
              <a:latin typeface="Tw Cen MT"/>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2000">
              <a:solidFill>
                <a:prstClr val="white"/>
              </a:solidFill>
              <a:latin typeface="Tw Cen MT"/>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latin typeface="Calibri" panose="020F0502020204030204" pitchFamily="34" charset="0"/>
              </a:defRPr>
            </a:lvl1pPr>
          </a:lstStyle>
          <a:p>
            <a:r>
              <a:rPr kumimoji="0" lang="en-US" smtClean="0"/>
              <a:t>Click to edit Master title style</a:t>
            </a:r>
            <a:endParaRPr kumimoji="0" lang="en-US"/>
          </a:p>
        </p:txBody>
      </p:sp>
      <p:sp>
        <p:nvSpPr>
          <p:cNvPr id="11" name="Footer Placeholder 10"/>
          <p:cNvSpPr>
            <a:spLocks noGrp="1"/>
          </p:cNvSpPr>
          <p:nvPr>
            <p:ph type="ftr" sz="quarter" idx="11"/>
          </p:nvPr>
        </p:nvSpPr>
        <p:spPr>
          <a:xfrm>
            <a:off x="224975" y="6496911"/>
            <a:ext cx="7003139" cy="318212"/>
          </a:xfrm>
        </p:spPr>
        <p:txBody>
          <a:bodyPr/>
          <a:lstStyle>
            <a:lvl1pPr marL="0" marR="0" indent="0" algn="l" defTabSz="914400" rtl="0" eaLnBrk="1" fontAlgn="base" latinLnBrk="0" hangingPunct="1">
              <a:lnSpc>
                <a:spcPct val="100000"/>
              </a:lnSpc>
              <a:spcBef>
                <a:spcPct val="0"/>
              </a:spcBef>
              <a:spcAft>
                <a:spcPct val="0"/>
              </a:spcAft>
              <a:buClrTx/>
              <a:buSzTx/>
              <a:buFontTx/>
              <a:buNone/>
              <a:tabLst/>
              <a:defRPr sz="1000" b="0">
                <a:solidFill>
                  <a:schemeClr val="tx1"/>
                </a:solidFill>
              </a:defRPr>
            </a:lvl1pPr>
          </a:lstStyle>
          <a:p>
            <a:endParaRPr lang="en-US" dirty="0" smtClean="0">
              <a:solidFill>
                <a:prstClr val="black"/>
              </a:solidFill>
            </a:endParaRPr>
          </a:p>
        </p:txBody>
      </p:sp>
    </p:spTree>
    <p:extLst>
      <p:ext uri="{BB962C8B-B14F-4D97-AF65-F5344CB8AC3E}">
        <p14:creationId xmlns:p14="http://schemas.microsoft.com/office/powerpoint/2010/main" val="114410006"/>
      </p:ext>
    </p:extLst>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lvl1pPr>
              <a:buClr>
                <a:schemeClr val="accent3">
                  <a:lumMod val="75000"/>
                </a:schemeClr>
              </a:buCl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4844901" y="1589567"/>
            <a:ext cx="3886200" cy="4572000"/>
          </a:xfrm>
        </p:spPr>
        <p:txBody>
          <a:bodyPr/>
          <a:lstStyle>
            <a:lvl1pPr>
              <a:buClr>
                <a:schemeClr val="accent3">
                  <a:lumMod val="75000"/>
                </a:schemeClr>
              </a:buCl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Footer Placeholder 16"/>
          <p:cNvSpPr>
            <a:spLocks noGrp="1"/>
          </p:cNvSpPr>
          <p:nvPr>
            <p:ph type="ftr" sz="quarter" idx="3"/>
          </p:nvPr>
        </p:nvSpPr>
        <p:spPr>
          <a:xfrm>
            <a:off x="1439754" y="6410847"/>
            <a:ext cx="7090229" cy="318212"/>
          </a:xfrm>
          <a:prstGeom prst="rect">
            <a:avLst/>
          </a:prstGeom>
        </p:spPr>
        <p:txBody>
          <a:bodyPr vert="horz" lIns="91440" tIns="45720" rIns="91440" bIns="45720" rtlCol="0" anchor="ctr"/>
          <a:lstStyle>
            <a:lvl1pPr algn="r">
              <a:defRPr sz="1000" b="0" i="0">
                <a:solidFill>
                  <a:schemeClr val="tx1"/>
                </a:solidFill>
              </a:defRPr>
            </a:lvl1pPr>
          </a:lstStyle>
          <a:p>
            <a:endParaRPr lang="en-US" dirty="0" smtClean="0">
              <a:solidFill>
                <a:prstClr val="black"/>
              </a:solidFill>
            </a:endParaRPr>
          </a:p>
        </p:txBody>
      </p:sp>
    </p:spTree>
    <p:extLst>
      <p:ext uri="{BB962C8B-B14F-4D97-AF65-F5344CB8AC3E}">
        <p14:creationId xmlns:p14="http://schemas.microsoft.com/office/powerpoint/2010/main" val="2460308351"/>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9125" y="378060"/>
            <a:ext cx="7467600" cy="60960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157984"/>
            <a:ext cx="3886200" cy="3861816"/>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800600" y="2157984"/>
            <a:ext cx="3886200" cy="3861816"/>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6" name="Text Placeholder 15"/>
          <p:cNvSpPr>
            <a:spLocks noGrp="1"/>
          </p:cNvSpPr>
          <p:nvPr>
            <p:ph type="body" sz="quarter" idx="1"/>
          </p:nvPr>
        </p:nvSpPr>
        <p:spPr>
          <a:xfrm>
            <a:off x="609600" y="1393815"/>
            <a:ext cx="3886200" cy="485851"/>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dirty="0" smtClean="0"/>
              <a:t>Click to edit Master text styles</a:t>
            </a:r>
          </a:p>
        </p:txBody>
      </p:sp>
      <p:sp>
        <p:nvSpPr>
          <p:cNvPr id="15" name="Text Placeholder 14"/>
          <p:cNvSpPr>
            <a:spLocks noGrp="1"/>
          </p:cNvSpPr>
          <p:nvPr>
            <p:ph type="body" sz="quarter" idx="3"/>
          </p:nvPr>
        </p:nvSpPr>
        <p:spPr>
          <a:xfrm>
            <a:off x="4800600" y="1393815"/>
            <a:ext cx="3886200" cy="485851"/>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9" name="Footer Placeholder 16"/>
          <p:cNvSpPr>
            <a:spLocks noGrp="1"/>
          </p:cNvSpPr>
          <p:nvPr>
            <p:ph type="ftr" sz="quarter" idx="11"/>
          </p:nvPr>
        </p:nvSpPr>
        <p:spPr>
          <a:xfrm>
            <a:off x="1676430" y="6421605"/>
            <a:ext cx="6865257" cy="318212"/>
          </a:xfrm>
          <a:prstGeom prst="rect">
            <a:avLst/>
          </a:prstGeom>
        </p:spPr>
        <p:txBody>
          <a:bodyPr vert="horz" lIns="91440" tIns="45720" rIns="91440" bIns="45720" rtlCol="0" anchor="ctr"/>
          <a:lstStyle>
            <a:lvl1pPr algn="r">
              <a:defRPr sz="1000" b="0" i="0">
                <a:solidFill>
                  <a:schemeClr val="tx1"/>
                </a:solidFill>
              </a:defRPr>
            </a:lvl1pPr>
          </a:lstStyle>
          <a:p>
            <a:endParaRPr lang="en-US" dirty="0" smtClean="0">
              <a:solidFill>
                <a:prstClr val="black"/>
              </a:solidFill>
            </a:endParaRPr>
          </a:p>
        </p:txBody>
      </p:sp>
    </p:spTree>
    <p:extLst>
      <p:ext uri="{BB962C8B-B14F-4D97-AF65-F5344CB8AC3E}">
        <p14:creationId xmlns:p14="http://schemas.microsoft.com/office/powerpoint/2010/main" val="54254448"/>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77024" y="304792"/>
            <a:ext cx="6858000" cy="533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066800"/>
            <a:ext cx="77724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85800" y="3657600"/>
            <a:ext cx="7772400" cy="2438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16"/>
          <p:cNvSpPr>
            <a:spLocks noGrp="1"/>
          </p:cNvSpPr>
          <p:nvPr>
            <p:ph type="ftr" sz="quarter" idx="3"/>
          </p:nvPr>
        </p:nvSpPr>
        <p:spPr>
          <a:xfrm>
            <a:off x="1278384" y="6443121"/>
            <a:ext cx="7249886" cy="318212"/>
          </a:xfrm>
          <a:prstGeom prst="rect">
            <a:avLst/>
          </a:prstGeom>
        </p:spPr>
        <p:txBody>
          <a:bodyPr vert="horz" lIns="91440" tIns="45720" rIns="91440" bIns="45720" rtlCol="0" anchor="ctr"/>
          <a:lstStyle>
            <a:lvl1pPr algn="r">
              <a:defRPr sz="1000" b="0" i="0">
                <a:solidFill>
                  <a:schemeClr val="tx1"/>
                </a:solidFill>
              </a:defRPr>
            </a:lvl1pPr>
          </a:lstStyle>
          <a:p>
            <a:endParaRPr lang="en-US" dirty="0" smtClean="0">
              <a:solidFill>
                <a:prstClr val="black"/>
              </a:solidFill>
            </a:endParaRPr>
          </a:p>
        </p:txBody>
      </p:sp>
    </p:spTree>
    <p:extLst>
      <p:ext uri="{BB962C8B-B14F-4D97-AF65-F5344CB8AC3E}">
        <p14:creationId xmlns:p14="http://schemas.microsoft.com/office/powerpoint/2010/main" val="2749190532"/>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2607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1130300"/>
          </a:xfrm>
          <a:prstGeom prst="rect">
            <a:avLst/>
          </a:prstGeom>
          <a:gradFill rotWithShape="0">
            <a:gsLst>
              <a:gs pos="0">
                <a:schemeClr val="bg1"/>
              </a:gs>
              <a:gs pos="100000">
                <a:srgbClr val="E1F0FF"/>
              </a:gs>
            </a:gsLst>
            <a:lin ang="0" scaled="1"/>
          </a:gradFill>
          <a:ln w="12700">
            <a:noFill/>
            <a:miter lim="800000"/>
            <a:headEnd/>
            <a:tailEnd/>
          </a:ln>
          <a:effectLst/>
        </p:spPr>
        <p:txBody>
          <a:bodyPr wrap="none" anchor="ctr"/>
          <a:lstStyle/>
          <a:p>
            <a:pPr eaLnBrk="0" hangingPunct="0">
              <a:defRPr/>
            </a:pPr>
            <a:endParaRPr lang="en-US" sz="2400">
              <a:solidFill>
                <a:srgbClr val="000000"/>
              </a:solidFill>
              <a:latin typeface="Times New Roman" pitchFamily="18" charset="0"/>
            </a:endParaRPr>
          </a:p>
        </p:txBody>
      </p:sp>
      <p:grpSp>
        <p:nvGrpSpPr>
          <p:cNvPr id="5" name="Group 13"/>
          <p:cNvGrpSpPr>
            <a:grpSpLocks/>
          </p:cNvGrpSpPr>
          <p:nvPr/>
        </p:nvGrpSpPr>
        <p:grpSpPr bwMode="auto">
          <a:xfrm>
            <a:off x="0" y="1120775"/>
            <a:ext cx="9144000" cy="68263"/>
            <a:chOff x="0" y="706"/>
            <a:chExt cx="5760" cy="43"/>
          </a:xfrm>
        </p:grpSpPr>
        <p:sp>
          <p:nvSpPr>
            <p:cNvPr id="6" name="Line 6"/>
            <p:cNvSpPr>
              <a:spLocks noChangeShapeType="1"/>
            </p:cNvSpPr>
            <p:nvPr/>
          </p:nvSpPr>
          <p:spPr bwMode="auto">
            <a:xfrm>
              <a:off x="0" y="706"/>
              <a:ext cx="5760" cy="0"/>
            </a:xfrm>
            <a:prstGeom prst="line">
              <a:avLst/>
            </a:prstGeom>
            <a:noFill/>
            <a:ln w="50800">
              <a:solidFill>
                <a:srgbClr val="0000FF"/>
              </a:solidFill>
              <a:round/>
              <a:headEnd/>
              <a:tailEnd/>
            </a:ln>
            <a:effectLst/>
          </p:spPr>
          <p:txBody>
            <a:bodyPr wrap="none" anchor="ctr"/>
            <a:lstStyle/>
            <a:p>
              <a:pPr eaLnBrk="0" hangingPunct="0">
                <a:defRPr/>
              </a:pPr>
              <a:endParaRPr lang="en-US" sz="2400">
                <a:solidFill>
                  <a:srgbClr val="000000"/>
                </a:solidFill>
                <a:latin typeface="Times New Roman" pitchFamily="18" charset="0"/>
              </a:endParaRPr>
            </a:p>
          </p:txBody>
        </p:sp>
        <p:sp>
          <p:nvSpPr>
            <p:cNvPr id="7" name="Line 7"/>
            <p:cNvSpPr>
              <a:spLocks noChangeShapeType="1"/>
            </p:cNvSpPr>
            <p:nvPr/>
          </p:nvSpPr>
          <p:spPr bwMode="auto">
            <a:xfrm>
              <a:off x="0" y="749"/>
              <a:ext cx="5760" cy="0"/>
            </a:xfrm>
            <a:prstGeom prst="line">
              <a:avLst/>
            </a:prstGeom>
            <a:noFill/>
            <a:ln w="19050">
              <a:solidFill>
                <a:srgbClr val="0000FF"/>
              </a:solidFill>
              <a:round/>
              <a:headEnd/>
              <a:tailEnd/>
            </a:ln>
            <a:effectLst/>
          </p:spPr>
          <p:txBody>
            <a:bodyPr wrap="none" anchor="ctr"/>
            <a:lstStyle/>
            <a:p>
              <a:pPr eaLnBrk="0" hangingPunct="0">
                <a:defRPr/>
              </a:pPr>
              <a:endParaRPr lang="en-US" sz="2400">
                <a:solidFill>
                  <a:srgbClr val="000000"/>
                </a:solidFill>
                <a:latin typeface="Times New Roman" pitchFamily="18" charset="0"/>
              </a:endParaRPr>
            </a:p>
          </p:txBody>
        </p:sp>
      </p:grpSp>
      <p:sp>
        <p:nvSpPr>
          <p:cNvPr id="8" name="Text Box 11"/>
          <p:cNvSpPr txBox="1">
            <a:spLocks noChangeArrowheads="1"/>
          </p:cNvSpPr>
          <p:nvPr/>
        </p:nvSpPr>
        <p:spPr bwMode="auto">
          <a:xfrm>
            <a:off x="49213" y="6581775"/>
            <a:ext cx="184150" cy="274638"/>
          </a:xfrm>
          <a:prstGeom prst="rect">
            <a:avLst/>
          </a:prstGeom>
          <a:noFill/>
          <a:ln w="12700">
            <a:noFill/>
            <a:miter lim="800000"/>
            <a:headEnd/>
            <a:tailEnd/>
          </a:ln>
          <a:effectLst/>
        </p:spPr>
        <p:txBody>
          <a:bodyPr wrap="none" anchor="ctr">
            <a:spAutoFit/>
          </a:bodyPr>
          <a:lstStyle/>
          <a:p>
            <a:pPr eaLnBrk="0" hangingPunct="0">
              <a:defRPr/>
            </a:pPr>
            <a:endParaRPr lang="en-US" sz="1200">
              <a:solidFill>
                <a:srgbClr val="000000"/>
              </a:solidFill>
              <a:latin typeface="Times New Roman" pitchFamily="18" charset="0"/>
            </a:endParaRPr>
          </a:p>
        </p:txBody>
      </p:sp>
      <p:sp>
        <p:nvSpPr>
          <p:cNvPr id="4099" name="Rectangle 3"/>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4100" name="Rectangle 4"/>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sz="2400"/>
            </a:lvl1pPr>
          </a:lstStyle>
          <a:p>
            <a:r>
              <a:rPr lang="en-US"/>
              <a:t>Click to edit Master subtitle style</a:t>
            </a:r>
          </a:p>
        </p:txBody>
      </p:sp>
    </p:spTree>
    <p:extLst>
      <p:ext uri="{BB962C8B-B14F-4D97-AF65-F5344CB8AC3E}">
        <p14:creationId xmlns:p14="http://schemas.microsoft.com/office/powerpoint/2010/main" val="13295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13243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3901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311275"/>
            <a:ext cx="4049713" cy="5149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11713" y="1311275"/>
            <a:ext cx="4049712" cy="5149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770384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4953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739400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58263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340793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691426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62462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867600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3063" y="0"/>
            <a:ext cx="2138362" cy="6461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0"/>
            <a:ext cx="6265863" cy="6461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720744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70485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311275"/>
            <a:ext cx="4049713" cy="5149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811713" y="1311275"/>
            <a:ext cx="4049712" cy="5149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981491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70485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311275"/>
            <a:ext cx="4049713" cy="5149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11713" y="1311275"/>
            <a:ext cx="4049712" cy="2498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11713" y="3962400"/>
            <a:ext cx="4049712" cy="2498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4424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70485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311275"/>
            <a:ext cx="4049713" cy="5149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11713" y="1311275"/>
            <a:ext cx="4049712" cy="5149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5337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70485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311275"/>
            <a:ext cx="4049713" cy="5149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11713" y="1311275"/>
            <a:ext cx="4049712" cy="2498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11713" y="3962400"/>
            <a:ext cx="4049712" cy="2498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77221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16719" y="1162051"/>
            <a:ext cx="8310562" cy="4933950"/>
          </a:xfrm>
          <a:prstGeom prst="rect">
            <a:avLst/>
          </a:prstGeom>
        </p:spPr>
        <p:txBody>
          <a:bodyPr/>
          <a:lstStyle>
            <a:lvl1pPr>
              <a:defRPr sz="1800">
                <a:latin typeface="Comic Sans MS" pitchFamily="66" charset="0"/>
              </a:defRPr>
            </a:lvl1pPr>
            <a:lvl2pPr marL="571500" indent="-228600">
              <a:defRPr sz="1600">
                <a:latin typeface="Comic Sans MS" pitchFamily="66" charset="0"/>
              </a:defRPr>
            </a:lvl2pPr>
            <a:lvl3pPr marL="800100" indent="-228600">
              <a:defRPr sz="1600">
                <a:latin typeface="Comic Sans MS" pitchFamily="66" charset="0"/>
              </a:defRPr>
            </a:lvl3pPr>
            <a:lvl4pPr marL="1028700" indent="-228600">
              <a:defRPr sz="1600">
                <a:latin typeface="Comic Sans MS" pitchFamily="66" charset="0"/>
              </a:defRPr>
            </a:lvl4pPr>
          </a:lstStyle>
          <a:p>
            <a:pPr lvl="0"/>
            <a:r>
              <a:rPr lang="en-US" dirty="0" smtClean="0"/>
              <a:t>Click to edit Master text styles</a:t>
            </a:r>
          </a:p>
          <a:p>
            <a:pPr lvl="1"/>
            <a:r>
              <a:rPr lang="en-US" dirty="0" smtClean="0"/>
              <a:t>2</a:t>
            </a:r>
          </a:p>
          <a:p>
            <a:pPr lvl="2"/>
            <a:r>
              <a:rPr lang="en-US" dirty="0" smtClean="0"/>
              <a:t>3</a:t>
            </a:r>
          </a:p>
          <a:p>
            <a:pPr lvl="3"/>
            <a:r>
              <a:rPr lang="en-US" dirty="0" smtClean="0"/>
              <a:t>4</a:t>
            </a:r>
          </a:p>
        </p:txBody>
      </p:sp>
      <p:sp>
        <p:nvSpPr>
          <p:cNvPr id="7" name="Title 6"/>
          <p:cNvSpPr>
            <a:spLocks noGrp="1"/>
          </p:cNvSpPr>
          <p:nvPr>
            <p:ph type="title"/>
          </p:nvPr>
        </p:nvSpPr>
        <p:spPr>
          <a:xfrm>
            <a:off x="500062" y="169863"/>
            <a:ext cx="8229600" cy="639762"/>
          </a:xfrm>
          <a:prstGeom prst="rect">
            <a:avLst/>
          </a:prstGeom>
        </p:spPr>
        <p:txBody>
          <a:bodyPr/>
          <a:lstStyle>
            <a:lvl1pPr>
              <a:defRPr sz="2800">
                <a:latin typeface="Comic Sans MS" pitchFamily="66" charset="0"/>
              </a:defRPr>
            </a:lvl1pPr>
          </a:lstStyle>
          <a:p>
            <a:r>
              <a:rPr lang="en-US" smtClean="0"/>
              <a:t>Click to edit Master title style</a:t>
            </a:r>
            <a:endParaRPr lang="en-US"/>
          </a:p>
        </p:txBody>
      </p:sp>
    </p:spTree>
    <p:extLst>
      <p:ext uri="{BB962C8B-B14F-4D97-AF65-F5344CB8AC3E}">
        <p14:creationId xmlns:p14="http://schemas.microsoft.com/office/powerpoint/2010/main" val="16821222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542405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8024813" cy="11207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295400"/>
            <a:ext cx="8251825" cy="51498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75523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627017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8024813" cy="1120775"/>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49713" cy="51498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9313" y="1295400"/>
            <a:ext cx="4049712" cy="514985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60767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303607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917388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8024813" cy="1120775"/>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4885314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6460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022877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248403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8024813" cy="1120775"/>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95400"/>
            <a:ext cx="8251825" cy="51498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85479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0"/>
            <a:ext cx="2157413" cy="644525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324600" cy="64452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95382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mn-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7E3AF3-44BF-4CBC-97A4-1FDC808E8D2F}" type="slidenum">
              <a:rPr lang="en-US" smtClean="0">
                <a:solidFill>
                  <a:srgbClr val="000000"/>
                </a:solidFill>
                <a:latin typeface="Arial"/>
              </a:rPr>
              <a:pPr>
                <a:defRPr/>
              </a:pPr>
              <a:t>‹#›</a:t>
            </a:fld>
            <a:endParaRPr lang="en-US" dirty="0">
              <a:solidFill>
                <a:srgbClr val="000000"/>
              </a:solidFill>
              <a:latin typeface="Arial"/>
            </a:endParaRPr>
          </a:p>
        </p:txBody>
      </p:sp>
    </p:spTree>
    <p:extLst>
      <p:ext uri="{BB962C8B-B14F-4D97-AF65-F5344CB8AC3E}">
        <p14:creationId xmlns:p14="http://schemas.microsoft.com/office/powerpoint/2010/main" val="380630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atin typeface="+mn-lt"/>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mn-lt"/>
              </a:defRPr>
            </a:lvl1pPr>
          </a:lstStyle>
          <a:p>
            <a:pPr>
              <a:defRPr/>
            </a:pPr>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atin typeface="+mn-lt"/>
              </a:defRPr>
            </a:lvl1pPr>
          </a:lstStyle>
          <a:p>
            <a:pPr>
              <a:defRPr/>
            </a:pPr>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atin typeface="+mn-lt"/>
              </a:defRPr>
            </a:lvl1pPr>
          </a:lstStyle>
          <a:p>
            <a:pPr>
              <a:defRPr/>
            </a:pPr>
            <a:fld id="{5A620DA0-AFAE-4717-AD90-947CF1B9FD00}" type="slidenum">
              <a:rPr lang="en-US" smtClean="0">
                <a:solidFill>
                  <a:srgbClr val="000000"/>
                </a:solidFill>
                <a:latin typeface="Times New Roman"/>
              </a:rPr>
              <a:pPr>
                <a:defRPr/>
              </a:pPr>
              <a:t>‹#›</a:t>
            </a:fld>
            <a:endParaRPr lang="en-US" dirty="0">
              <a:solidFill>
                <a:srgbClr val="000000"/>
              </a:solidFill>
              <a:latin typeface="Times New Roman"/>
            </a:endParaRPr>
          </a:p>
        </p:txBody>
      </p:sp>
    </p:spTree>
    <p:extLst>
      <p:ext uri="{BB962C8B-B14F-4D97-AF65-F5344CB8AC3E}">
        <p14:creationId xmlns:p14="http://schemas.microsoft.com/office/powerpoint/2010/main" val="359355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52802E9-5826-47BF-AE67-C75A9B4854CA}" type="slidenum">
              <a:rPr lang="en-US" smtClean="0">
                <a:solidFill>
                  <a:srgbClr val="000000"/>
                </a:solidFill>
                <a:latin typeface="Arial"/>
              </a:rPr>
              <a:pPr>
                <a:defRPr/>
              </a:pPr>
              <a:t>‹#›</a:t>
            </a:fld>
            <a:endParaRPr lang="en-US" dirty="0">
              <a:solidFill>
                <a:srgbClr val="000000"/>
              </a:solidFill>
              <a:latin typeface="Arial"/>
            </a:endParaRPr>
          </a:p>
        </p:txBody>
      </p:sp>
    </p:spTree>
    <p:extLst>
      <p:ext uri="{BB962C8B-B14F-4D97-AF65-F5344CB8AC3E}">
        <p14:creationId xmlns:p14="http://schemas.microsoft.com/office/powerpoint/2010/main" val="1281094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461897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271D4A-AEF9-4CAA-A919-A7D886C42B48}" type="slidenum">
              <a:rPr lang="en-US" smtClean="0">
                <a:solidFill>
                  <a:srgbClr val="000000"/>
                </a:solidFill>
                <a:latin typeface="Arial"/>
              </a:rPr>
              <a:pPr>
                <a:defRPr/>
              </a:pPr>
              <a:t>‹#›</a:t>
            </a:fld>
            <a:endParaRPr lang="en-US" dirty="0">
              <a:solidFill>
                <a:srgbClr val="000000"/>
              </a:solidFill>
              <a:latin typeface="Arial"/>
            </a:endParaRPr>
          </a:p>
        </p:txBody>
      </p:sp>
    </p:spTree>
    <p:extLst>
      <p:ext uri="{BB962C8B-B14F-4D97-AF65-F5344CB8AC3E}">
        <p14:creationId xmlns:p14="http://schemas.microsoft.com/office/powerpoint/2010/main" val="39817533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p:txBody>
          <a:bodyPr/>
          <a:lstStyle>
            <a:lvl1pPr eaLnBrk="1" fontAlgn="auto" hangingPunct="1">
              <a:spcBef>
                <a:spcPts val="0"/>
              </a:spcBef>
              <a:spcAft>
                <a:spcPts val="0"/>
              </a:spcAft>
              <a:defRPr/>
            </a:lvl1pPr>
          </a:lstStyle>
          <a:p>
            <a:pPr>
              <a:defRPr/>
            </a:pPr>
            <a:fld id="{655BDB2F-573A-4762-905B-FAE0AEC9D8B0}" type="slidenum">
              <a:rPr lang="en-US">
                <a:latin typeface="Book Antiqua"/>
              </a:rPr>
              <a:pPr>
                <a:defRPr/>
              </a:pPr>
              <a:t>‹#›</a:t>
            </a:fld>
            <a:endParaRPr lang="en-US">
              <a:latin typeface="Book Antiqua"/>
            </a:endParaRPr>
          </a:p>
        </p:txBody>
      </p:sp>
    </p:spTree>
    <p:extLst>
      <p:ext uri="{BB962C8B-B14F-4D97-AF65-F5344CB8AC3E}">
        <p14:creationId xmlns:p14="http://schemas.microsoft.com/office/powerpoint/2010/main" val="24269772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62075" y="304800"/>
            <a:ext cx="6029325" cy="11430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b="0">
                <a:latin typeface="Arial" pitchFamily="34" charset="0"/>
                <a:cs typeface="Arial" pitchFamily="34" charset="0"/>
              </a:defRPr>
            </a:lvl1pPr>
            <a:lvl2pPr>
              <a:defRPr b="0">
                <a:latin typeface="Arial" pitchFamily="34" charset="0"/>
                <a:cs typeface="Arial" pitchFamily="34" charset="0"/>
              </a:defRPr>
            </a:lvl2pPr>
            <a:lvl3pPr>
              <a:defRPr b="0">
                <a:latin typeface="Arial" pitchFamily="34" charset="0"/>
                <a:cs typeface="Arial" pitchFamily="34" charset="0"/>
              </a:defRPr>
            </a:lvl3pPr>
            <a:lvl4pPr>
              <a:defRPr b="0">
                <a:latin typeface="Arial" pitchFamily="34" charset="0"/>
                <a:cs typeface="Arial" pitchFamily="34" charset="0"/>
              </a:defRPr>
            </a:lvl4pPr>
            <a:lvl5pPr>
              <a:defRPr b="0">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xfrm>
            <a:off x="4038600" y="6477000"/>
            <a:ext cx="1905000" cy="228600"/>
          </a:xfrm>
        </p:spPr>
        <p:txBody>
          <a:bodyPr/>
          <a:lstStyle>
            <a:lvl1pPr eaLnBrk="1" fontAlgn="auto" hangingPunct="1">
              <a:spcBef>
                <a:spcPts val="0"/>
              </a:spcBef>
              <a:spcAft>
                <a:spcPts val="0"/>
              </a:spcAft>
              <a:defRPr/>
            </a:lvl1pPr>
          </a:lstStyle>
          <a:p>
            <a:pPr>
              <a:defRPr/>
            </a:pPr>
            <a:fld id="{36371BAF-0802-43AF-9824-96AC1E8E5B2F}" type="slidenum">
              <a:rPr lang="en-US">
                <a:latin typeface="Book Antiqua"/>
              </a:rPr>
              <a:pPr>
                <a:defRPr/>
              </a:pPr>
              <a:t>‹#›</a:t>
            </a:fld>
            <a:endParaRPr lang="en-US">
              <a:latin typeface="Book Antiqua"/>
            </a:endParaRPr>
          </a:p>
        </p:txBody>
      </p:sp>
    </p:spTree>
    <p:extLst>
      <p:ext uri="{BB962C8B-B14F-4D97-AF65-F5344CB8AC3E}">
        <p14:creationId xmlns:p14="http://schemas.microsoft.com/office/powerpoint/2010/main" val="18219495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eaLnBrk="1" fontAlgn="auto" hangingPunct="1">
              <a:spcBef>
                <a:spcPts val="0"/>
              </a:spcBef>
              <a:spcAft>
                <a:spcPts val="0"/>
              </a:spcAft>
              <a:defRPr/>
            </a:lvl1pPr>
          </a:lstStyle>
          <a:p>
            <a:pPr>
              <a:defRPr/>
            </a:pPr>
            <a:fld id="{86E1B4CE-39CA-4364-AC93-A2FA8B87531C}" type="slidenum">
              <a:rPr lang="en-US">
                <a:latin typeface="Book Antiqua"/>
              </a:rPr>
              <a:pPr>
                <a:defRPr/>
              </a:pPr>
              <a:t>‹#›</a:t>
            </a:fld>
            <a:endParaRPr lang="en-US">
              <a:latin typeface="Book Antiqua"/>
            </a:endParaRPr>
          </a:p>
        </p:txBody>
      </p:sp>
    </p:spTree>
    <p:extLst>
      <p:ext uri="{BB962C8B-B14F-4D97-AF65-F5344CB8AC3E}">
        <p14:creationId xmlns:p14="http://schemas.microsoft.com/office/powerpoint/2010/main" val="2922458054"/>
      </p:ext>
    </p:extLst>
  </p:cSld>
  <p:clrMapOvr>
    <a:masterClrMapping/>
  </p:clrMapOvr>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eaLnBrk="1" fontAlgn="auto" hangingPunct="1">
              <a:spcBef>
                <a:spcPts val="0"/>
              </a:spcBef>
              <a:spcAft>
                <a:spcPts val="0"/>
              </a:spcAft>
              <a:defRPr/>
            </a:lvl1pPr>
          </a:lstStyle>
          <a:p>
            <a:pPr>
              <a:defRPr/>
            </a:pPr>
            <a:fld id="{F3707CF2-CA96-4FC5-A9AC-447E21A4CF0F}" type="slidenum">
              <a:rPr lang="en-US">
                <a:latin typeface="Book Antiqua"/>
              </a:rPr>
              <a:pPr>
                <a:defRPr/>
              </a:pPr>
              <a:t>‹#›</a:t>
            </a:fld>
            <a:endParaRPr lang="en-US">
              <a:latin typeface="Book Antiqua"/>
            </a:endParaRPr>
          </a:p>
        </p:txBody>
      </p:sp>
    </p:spTree>
    <p:extLst>
      <p:ext uri="{BB962C8B-B14F-4D97-AF65-F5344CB8AC3E}">
        <p14:creationId xmlns:p14="http://schemas.microsoft.com/office/powerpoint/2010/main" val="3243268968"/>
      </p:ext>
    </p:extLst>
  </p:cSld>
  <p:clrMapOvr>
    <a:masterClrMapping/>
  </p:clrMapOvr>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eaLnBrk="1" fontAlgn="auto" hangingPunct="1">
              <a:spcBef>
                <a:spcPts val="0"/>
              </a:spcBef>
              <a:spcAft>
                <a:spcPts val="0"/>
              </a:spcAft>
              <a:defRPr/>
            </a:lvl1pPr>
          </a:lstStyle>
          <a:p>
            <a:pPr>
              <a:defRPr/>
            </a:pPr>
            <a:fld id="{21C54684-1313-44EF-95EC-7465445214FB}" type="slidenum">
              <a:rPr lang="en-US">
                <a:latin typeface="Book Antiqua"/>
              </a:rPr>
              <a:pPr>
                <a:defRPr/>
              </a:pPr>
              <a:t>‹#›</a:t>
            </a:fld>
            <a:endParaRPr lang="en-US">
              <a:latin typeface="Book Antiqua"/>
            </a:endParaRPr>
          </a:p>
        </p:txBody>
      </p:sp>
    </p:spTree>
    <p:extLst>
      <p:ext uri="{BB962C8B-B14F-4D97-AF65-F5344CB8AC3E}">
        <p14:creationId xmlns:p14="http://schemas.microsoft.com/office/powerpoint/2010/main" val="3823584140"/>
      </p:ext>
    </p:extLst>
  </p:cSld>
  <p:clrMapOvr>
    <a:masterClrMapping/>
  </p:clrMapOvr>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eaLnBrk="1" fontAlgn="auto" hangingPunct="1">
              <a:spcBef>
                <a:spcPts val="0"/>
              </a:spcBef>
              <a:spcAft>
                <a:spcPts val="0"/>
              </a:spcAft>
              <a:defRPr/>
            </a:lvl1pPr>
          </a:lstStyle>
          <a:p>
            <a:pPr>
              <a:defRPr/>
            </a:pPr>
            <a:fld id="{910A39CB-2918-4404-877E-B0009B9E8635}" type="slidenum">
              <a:rPr lang="en-US">
                <a:latin typeface="Book Antiqua"/>
              </a:rPr>
              <a:pPr>
                <a:defRPr/>
              </a:pPr>
              <a:t>‹#›</a:t>
            </a:fld>
            <a:endParaRPr lang="en-US">
              <a:latin typeface="Book Antiqua"/>
            </a:endParaRPr>
          </a:p>
        </p:txBody>
      </p:sp>
    </p:spTree>
    <p:extLst>
      <p:ext uri="{BB962C8B-B14F-4D97-AF65-F5344CB8AC3E}">
        <p14:creationId xmlns:p14="http://schemas.microsoft.com/office/powerpoint/2010/main" val="2178179976"/>
      </p:ext>
    </p:extLst>
  </p:cSld>
  <p:clrMapOvr>
    <a:masterClrMapping/>
  </p:clrMapOvr>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idx="10"/>
          </p:nvPr>
        </p:nvSpPr>
        <p:spPr/>
        <p:txBody>
          <a:bodyPr/>
          <a:lstStyle>
            <a:lvl1pPr>
              <a:defRPr/>
            </a:lvl1pPr>
          </a:lstStyle>
          <a:p>
            <a:fld id="{5E4E8E7B-5B7B-4B25-A238-EF63787F4084}" type="slidenum">
              <a:rPr lang="en-US" altLang="en-US">
                <a:ea typeface="Microsoft YaHei"/>
              </a:rPr>
              <a:pPr/>
              <a:t>‹#›</a:t>
            </a:fld>
            <a:endParaRPr lang="en-US" altLang="en-US">
              <a:ea typeface="Microsoft YaHei"/>
            </a:endParaRPr>
          </a:p>
        </p:txBody>
      </p:sp>
    </p:spTree>
    <p:extLst>
      <p:ext uri="{BB962C8B-B14F-4D97-AF65-F5344CB8AC3E}">
        <p14:creationId xmlns:p14="http://schemas.microsoft.com/office/powerpoint/2010/main" val="36198991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idx="10"/>
          </p:nvPr>
        </p:nvSpPr>
        <p:spPr/>
        <p:txBody>
          <a:bodyPr/>
          <a:lstStyle>
            <a:lvl1pPr>
              <a:defRPr/>
            </a:lvl1pPr>
          </a:lstStyle>
          <a:p>
            <a:fld id="{08B4289D-2C84-44BF-92D3-3C287BE43B9F}" type="slidenum">
              <a:rPr lang="en-US" altLang="en-US">
                <a:ea typeface="Microsoft YaHei"/>
              </a:rPr>
              <a:pPr/>
              <a:t>‹#›</a:t>
            </a:fld>
            <a:endParaRPr lang="en-US" altLang="en-US">
              <a:ea typeface="Microsoft YaHei"/>
            </a:endParaRPr>
          </a:p>
        </p:txBody>
      </p:sp>
    </p:spTree>
    <p:extLst>
      <p:ext uri="{BB962C8B-B14F-4D97-AF65-F5344CB8AC3E}">
        <p14:creationId xmlns:p14="http://schemas.microsoft.com/office/powerpoint/2010/main" val="2529786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idx="10"/>
          </p:nvPr>
        </p:nvSpPr>
        <p:spPr/>
        <p:txBody>
          <a:bodyPr/>
          <a:lstStyle>
            <a:lvl1pPr>
              <a:defRPr/>
            </a:lvl1pPr>
          </a:lstStyle>
          <a:p>
            <a:fld id="{089EB208-7E72-4180-AEF6-26037B13CDF4}" type="slidenum">
              <a:rPr lang="en-US" altLang="en-US">
                <a:ea typeface="Microsoft YaHei"/>
              </a:rPr>
              <a:pPr/>
              <a:t>‹#›</a:t>
            </a:fld>
            <a:endParaRPr lang="en-US" altLang="en-US">
              <a:ea typeface="Microsoft YaHei"/>
            </a:endParaRPr>
          </a:p>
        </p:txBody>
      </p:sp>
    </p:spTree>
    <p:extLst>
      <p:ext uri="{BB962C8B-B14F-4D97-AF65-F5344CB8AC3E}">
        <p14:creationId xmlns:p14="http://schemas.microsoft.com/office/powerpoint/2010/main" val="651484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4155668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05238" cy="4108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8" y="1981200"/>
            <a:ext cx="3806825" cy="4108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idx="10"/>
          </p:nvPr>
        </p:nvSpPr>
        <p:spPr/>
        <p:txBody>
          <a:bodyPr/>
          <a:lstStyle>
            <a:lvl1pPr>
              <a:defRPr/>
            </a:lvl1pPr>
          </a:lstStyle>
          <a:p>
            <a:fld id="{3DE54773-EEF9-4514-9066-77FB018F2091}" type="slidenum">
              <a:rPr lang="en-US" altLang="en-US">
                <a:ea typeface="Microsoft YaHei"/>
              </a:rPr>
              <a:pPr/>
              <a:t>‹#›</a:t>
            </a:fld>
            <a:endParaRPr lang="en-US" altLang="en-US">
              <a:ea typeface="Microsoft YaHei"/>
            </a:endParaRPr>
          </a:p>
        </p:txBody>
      </p:sp>
    </p:spTree>
    <p:extLst>
      <p:ext uri="{BB962C8B-B14F-4D97-AF65-F5344CB8AC3E}">
        <p14:creationId xmlns:p14="http://schemas.microsoft.com/office/powerpoint/2010/main" val="14469017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idx="10"/>
          </p:nvPr>
        </p:nvSpPr>
        <p:spPr/>
        <p:txBody>
          <a:bodyPr/>
          <a:lstStyle>
            <a:lvl1pPr>
              <a:defRPr/>
            </a:lvl1pPr>
          </a:lstStyle>
          <a:p>
            <a:fld id="{C459BFCC-3F30-43EF-A846-8CE3F5F38049}" type="slidenum">
              <a:rPr lang="en-US" altLang="en-US">
                <a:ea typeface="Microsoft YaHei"/>
              </a:rPr>
              <a:pPr/>
              <a:t>‹#›</a:t>
            </a:fld>
            <a:endParaRPr lang="en-US" altLang="en-US">
              <a:ea typeface="Microsoft YaHei"/>
            </a:endParaRPr>
          </a:p>
        </p:txBody>
      </p:sp>
    </p:spTree>
    <p:extLst>
      <p:ext uri="{BB962C8B-B14F-4D97-AF65-F5344CB8AC3E}">
        <p14:creationId xmlns:p14="http://schemas.microsoft.com/office/powerpoint/2010/main" val="40137231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idx="10"/>
          </p:nvPr>
        </p:nvSpPr>
        <p:spPr/>
        <p:txBody>
          <a:bodyPr/>
          <a:lstStyle>
            <a:lvl1pPr>
              <a:defRPr/>
            </a:lvl1pPr>
          </a:lstStyle>
          <a:p>
            <a:fld id="{D6E6D753-A9B2-4527-B509-A083F89D6519}" type="slidenum">
              <a:rPr lang="en-US" altLang="en-US">
                <a:ea typeface="Microsoft YaHei"/>
              </a:rPr>
              <a:pPr/>
              <a:t>‹#›</a:t>
            </a:fld>
            <a:endParaRPr lang="en-US" altLang="en-US">
              <a:ea typeface="Microsoft YaHei"/>
            </a:endParaRPr>
          </a:p>
        </p:txBody>
      </p:sp>
    </p:spTree>
    <p:extLst>
      <p:ext uri="{BB962C8B-B14F-4D97-AF65-F5344CB8AC3E}">
        <p14:creationId xmlns:p14="http://schemas.microsoft.com/office/powerpoint/2010/main" val="33634901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idx="10"/>
          </p:nvPr>
        </p:nvSpPr>
        <p:spPr/>
        <p:txBody>
          <a:bodyPr/>
          <a:lstStyle>
            <a:lvl1pPr>
              <a:defRPr/>
            </a:lvl1pPr>
          </a:lstStyle>
          <a:p>
            <a:fld id="{2BBDBCB2-1C92-45E6-921D-03EDB761BEEA}" type="slidenum">
              <a:rPr lang="en-US" altLang="en-US">
                <a:ea typeface="Microsoft YaHei"/>
              </a:rPr>
              <a:pPr/>
              <a:t>‹#›</a:t>
            </a:fld>
            <a:endParaRPr lang="en-US" altLang="en-US">
              <a:ea typeface="Microsoft YaHei"/>
            </a:endParaRPr>
          </a:p>
        </p:txBody>
      </p:sp>
    </p:spTree>
    <p:extLst>
      <p:ext uri="{BB962C8B-B14F-4D97-AF65-F5344CB8AC3E}">
        <p14:creationId xmlns:p14="http://schemas.microsoft.com/office/powerpoint/2010/main" val="21534497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ED5FE744-B4ED-473A-BCE0-B5481DF2E9E8}" type="slidenum">
              <a:rPr lang="en-US" altLang="en-US">
                <a:ea typeface="Microsoft YaHei"/>
              </a:rPr>
              <a:pPr/>
              <a:t>‹#›</a:t>
            </a:fld>
            <a:endParaRPr lang="en-US" altLang="en-US">
              <a:ea typeface="Microsoft YaHei"/>
            </a:endParaRPr>
          </a:p>
        </p:txBody>
      </p:sp>
    </p:spTree>
    <p:extLst>
      <p:ext uri="{BB962C8B-B14F-4D97-AF65-F5344CB8AC3E}">
        <p14:creationId xmlns:p14="http://schemas.microsoft.com/office/powerpoint/2010/main" val="23007776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idx="10"/>
          </p:nvPr>
        </p:nvSpPr>
        <p:spPr/>
        <p:txBody>
          <a:bodyPr/>
          <a:lstStyle>
            <a:lvl1pPr>
              <a:defRPr/>
            </a:lvl1pPr>
          </a:lstStyle>
          <a:p>
            <a:fld id="{E61DF38E-D732-4326-B1F0-27492EDD77A1}" type="slidenum">
              <a:rPr lang="en-US" altLang="en-US">
                <a:ea typeface="Microsoft YaHei"/>
              </a:rPr>
              <a:pPr/>
              <a:t>‹#›</a:t>
            </a:fld>
            <a:endParaRPr lang="en-US" altLang="en-US">
              <a:ea typeface="Microsoft YaHei"/>
            </a:endParaRPr>
          </a:p>
        </p:txBody>
      </p:sp>
    </p:spTree>
    <p:extLst>
      <p:ext uri="{BB962C8B-B14F-4D97-AF65-F5344CB8AC3E}">
        <p14:creationId xmlns:p14="http://schemas.microsoft.com/office/powerpoint/2010/main" val="11014335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idx="10"/>
          </p:nvPr>
        </p:nvSpPr>
        <p:spPr/>
        <p:txBody>
          <a:bodyPr/>
          <a:lstStyle>
            <a:lvl1pPr>
              <a:defRPr/>
            </a:lvl1pPr>
          </a:lstStyle>
          <a:p>
            <a:fld id="{7BCF1180-E358-43D3-8611-33F4D943A689}" type="slidenum">
              <a:rPr lang="en-US" altLang="en-US">
                <a:ea typeface="Microsoft YaHei"/>
              </a:rPr>
              <a:pPr/>
              <a:t>‹#›</a:t>
            </a:fld>
            <a:endParaRPr lang="en-US" altLang="en-US">
              <a:ea typeface="Microsoft YaHei"/>
            </a:endParaRPr>
          </a:p>
        </p:txBody>
      </p:sp>
    </p:spTree>
    <p:extLst>
      <p:ext uri="{BB962C8B-B14F-4D97-AF65-F5344CB8AC3E}">
        <p14:creationId xmlns:p14="http://schemas.microsoft.com/office/powerpoint/2010/main" val="9022943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0338" y="609600"/>
            <a:ext cx="1939925" cy="54800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2138" cy="5480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idx="10"/>
          </p:nvPr>
        </p:nvSpPr>
        <p:spPr/>
        <p:txBody>
          <a:bodyPr/>
          <a:lstStyle>
            <a:lvl1pPr>
              <a:defRPr/>
            </a:lvl1pPr>
          </a:lstStyle>
          <a:p>
            <a:fld id="{ECF38046-2E89-4903-880F-42C73047E5C2}" type="slidenum">
              <a:rPr lang="en-US" altLang="en-US">
                <a:ea typeface="Microsoft YaHei"/>
              </a:rPr>
              <a:pPr/>
              <a:t>‹#›</a:t>
            </a:fld>
            <a:endParaRPr lang="en-US" altLang="en-US">
              <a:ea typeface="Microsoft YaHei"/>
            </a:endParaRPr>
          </a:p>
        </p:txBody>
      </p:sp>
    </p:spTree>
    <p:extLst>
      <p:ext uri="{BB962C8B-B14F-4D97-AF65-F5344CB8AC3E}">
        <p14:creationId xmlns:p14="http://schemas.microsoft.com/office/powerpoint/2010/main" val="11174822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7663862-4BEA-384A-B7F9-75CBE0340C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13297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7663862-4BEA-384A-B7F9-75CBE0340C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33729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355987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7663862-4BEA-384A-B7F9-75CBE0340C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79242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7663862-4BEA-384A-B7F9-75CBE0340C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67531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7663862-4BEA-384A-B7F9-75CBE0340C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52075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7663862-4BEA-384A-B7F9-75CBE0340C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76578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7663862-4BEA-384A-B7F9-75CBE0340C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31491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7663862-4BEA-384A-B7F9-75CBE0340C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22034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7663862-4BEA-384A-B7F9-75CBE0340C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8006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7663862-4BEA-384A-B7F9-75CBE0340C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641891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7663862-4BEA-384A-B7F9-75CBE0340C8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9687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fld id="{59A308AB-D456-8642-9E9E-3EA30CE204CA}" type="slidenum">
              <a:rPr lang="en-US" smtClean="0"/>
              <a:t>‹#›</a:t>
            </a:fld>
            <a:endParaRPr lang="en-US"/>
          </a:p>
        </p:txBody>
      </p:sp>
    </p:spTree>
    <p:extLst>
      <p:ext uri="{BB962C8B-B14F-4D97-AF65-F5344CB8AC3E}">
        <p14:creationId xmlns:p14="http://schemas.microsoft.com/office/powerpoint/2010/main" val="3662838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148700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fld id="{59A308AB-D456-8642-9E9E-3EA30CE204CA}" type="slidenum">
              <a:rPr lang="en-US" smtClean="0"/>
              <a:t>‹#›</a:t>
            </a:fld>
            <a:endParaRPr lang="en-US"/>
          </a:p>
        </p:txBody>
      </p:sp>
    </p:spTree>
    <p:extLst>
      <p:ext uri="{BB962C8B-B14F-4D97-AF65-F5344CB8AC3E}">
        <p14:creationId xmlns:p14="http://schemas.microsoft.com/office/powerpoint/2010/main" val="373761179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fld id="{59A308AB-D456-8642-9E9E-3EA30CE204CA}" type="slidenum">
              <a:rPr lang="en-US" smtClean="0"/>
              <a:t>‹#›</a:t>
            </a:fld>
            <a:endParaRPr lang="en-US"/>
          </a:p>
        </p:txBody>
      </p:sp>
    </p:spTree>
    <p:extLst>
      <p:ext uri="{BB962C8B-B14F-4D97-AF65-F5344CB8AC3E}">
        <p14:creationId xmlns:p14="http://schemas.microsoft.com/office/powerpoint/2010/main" val="19153241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fld id="{59A308AB-D456-8642-9E9E-3EA30CE204CA}" type="slidenum">
              <a:rPr lang="en-US" smtClean="0"/>
              <a:t>‹#›</a:t>
            </a:fld>
            <a:endParaRPr lang="en-US"/>
          </a:p>
        </p:txBody>
      </p:sp>
    </p:spTree>
    <p:extLst>
      <p:ext uri="{BB962C8B-B14F-4D97-AF65-F5344CB8AC3E}">
        <p14:creationId xmlns:p14="http://schemas.microsoft.com/office/powerpoint/2010/main" val="84568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prstClr val="white"/>
              </a:solidFill>
            </a:endParaRPr>
          </a:p>
        </p:txBody>
      </p:sp>
      <p:sp>
        <p:nvSpPr>
          <p:cNvPr id="8" name="Footer Placeholder 7"/>
          <p:cNvSpPr>
            <a:spLocks noGrp="1"/>
          </p:cNvSpPr>
          <p:nvPr>
            <p:ph type="ftr" sz="quarter" idx="11"/>
          </p:nvPr>
        </p:nvSpPr>
        <p:spPr/>
        <p:txBody>
          <a:bodyPr/>
          <a:lstStyle/>
          <a:p>
            <a:pPr>
              <a:defRPr/>
            </a:pPr>
            <a:endParaRPr lang="en-US">
              <a:solidFill>
                <a:prstClr val="white"/>
              </a:solidFill>
            </a:endParaRPr>
          </a:p>
        </p:txBody>
      </p:sp>
      <p:sp>
        <p:nvSpPr>
          <p:cNvPr id="9" name="Slide Number Placeholder 8"/>
          <p:cNvSpPr>
            <a:spLocks noGrp="1"/>
          </p:cNvSpPr>
          <p:nvPr>
            <p:ph type="sldNum" sz="quarter" idx="12"/>
          </p:nvPr>
        </p:nvSpPr>
        <p:spPr/>
        <p:txBody>
          <a:bodyPr/>
          <a:lstStyle/>
          <a:p>
            <a:fld id="{59A308AB-D456-8642-9E9E-3EA30CE204CA}" type="slidenum">
              <a:rPr lang="en-US" smtClean="0"/>
              <a:t>‹#›</a:t>
            </a:fld>
            <a:endParaRPr lang="en-US"/>
          </a:p>
        </p:txBody>
      </p:sp>
    </p:spTree>
    <p:extLst>
      <p:ext uri="{BB962C8B-B14F-4D97-AF65-F5344CB8AC3E}">
        <p14:creationId xmlns:p14="http://schemas.microsoft.com/office/powerpoint/2010/main" val="193813066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prstClr val="white"/>
              </a:solidFill>
            </a:endParaRPr>
          </a:p>
        </p:txBody>
      </p:sp>
      <p:sp>
        <p:nvSpPr>
          <p:cNvPr id="4" name="Footer Placeholder 3"/>
          <p:cNvSpPr>
            <a:spLocks noGrp="1"/>
          </p:cNvSpPr>
          <p:nvPr>
            <p:ph type="ftr" sz="quarter" idx="11"/>
          </p:nvPr>
        </p:nvSpPr>
        <p:spPr/>
        <p:txBody>
          <a:bodyPr/>
          <a:lstStyle/>
          <a:p>
            <a:pPr>
              <a:defRPr/>
            </a:pPr>
            <a:endParaRPr lang="en-US">
              <a:solidFill>
                <a:prstClr val="white"/>
              </a:solidFill>
            </a:endParaRPr>
          </a:p>
        </p:txBody>
      </p:sp>
      <p:sp>
        <p:nvSpPr>
          <p:cNvPr id="5" name="Slide Number Placeholder 4"/>
          <p:cNvSpPr>
            <a:spLocks noGrp="1"/>
          </p:cNvSpPr>
          <p:nvPr>
            <p:ph type="sldNum" sz="quarter" idx="12"/>
          </p:nvPr>
        </p:nvSpPr>
        <p:spPr/>
        <p:txBody>
          <a:bodyPr/>
          <a:lstStyle/>
          <a:p>
            <a:fld id="{59A308AB-D456-8642-9E9E-3EA30CE204CA}" type="slidenum">
              <a:rPr lang="en-US" smtClean="0"/>
              <a:t>‹#›</a:t>
            </a:fld>
            <a:endParaRPr lang="en-US"/>
          </a:p>
        </p:txBody>
      </p:sp>
    </p:spTree>
    <p:extLst>
      <p:ext uri="{BB962C8B-B14F-4D97-AF65-F5344CB8AC3E}">
        <p14:creationId xmlns:p14="http://schemas.microsoft.com/office/powerpoint/2010/main" val="18510206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white"/>
              </a:solidFill>
            </a:endParaRPr>
          </a:p>
        </p:txBody>
      </p:sp>
      <p:sp>
        <p:nvSpPr>
          <p:cNvPr id="3" name="Footer Placeholder 2"/>
          <p:cNvSpPr>
            <a:spLocks noGrp="1"/>
          </p:cNvSpPr>
          <p:nvPr>
            <p:ph type="ftr" sz="quarter" idx="11"/>
          </p:nvPr>
        </p:nvSpPr>
        <p:spPr/>
        <p:txBody>
          <a:bodyPr/>
          <a:lstStyle/>
          <a:p>
            <a:pPr>
              <a:defRPr/>
            </a:pPr>
            <a:endParaRPr lang="en-US">
              <a:solidFill>
                <a:prstClr val="white"/>
              </a:solidFill>
            </a:endParaRPr>
          </a:p>
        </p:txBody>
      </p:sp>
      <p:sp>
        <p:nvSpPr>
          <p:cNvPr id="4" name="Slide Number Placeholder 3"/>
          <p:cNvSpPr>
            <a:spLocks noGrp="1"/>
          </p:cNvSpPr>
          <p:nvPr>
            <p:ph type="sldNum" sz="quarter" idx="12"/>
          </p:nvPr>
        </p:nvSpPr>
        <p:spPr/>
        <p:txBody>
          <a:bodyPr/>
          <a:lstStyle/>
          <a:p>
            <a:fld id="{59A308AB-D456-8642-9E9E-3EA30CE204CA}" type="slidenum">
              <a:rPr lang="en-US" smtClean="0"/>
              <a:t>‹#›</a:t>
            </a:fld>
            <a:endParaRPr lang="en-US"/>
          </a:p>
        </p:txBody>
      </p:sp>
    </p:spTree>
    <p:extLst>
      <p:ext uri="{BB962C8B-B14F-4D97-AF65-F5344CB8AC3E}">
        <p14:creationId xmlns:p14="http://schemas.microsoft.com/office/powerpoint/2010/main" val="22667135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fld id="{59A308AB-D456-8642-9E9E-3EA30CE204CA}" type="slidenum">
              <a:rPr lang="en-US" smtClean="0"/>
              <a:t>‹#›</a:t>
            </a:fld>
            <a:endParaRPr lang="en-US"/>
          </a:p>
        </p:txBody>
      </p:sp>
    </p:spTree>
    <p:extLst>
      <p:ext uri="{BB962C8B-B14F-4D97-AF65-F5344CB8AC3E}">
        <p14:creationId xmlns:p14="http://schemas.microsoft.com/office/powerpoint/2010/main" val="29442125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prstClr val="white"/>
              </a:solidFill>
            </a:endParaRPr>
          </a:p>
        </p:txBody>
      </p:sp>
      <p:sp>
        <p:nvSpPr>
          <p:cNvPr id="6" name="Footer Placeholder 5"/>
          <p:cNvSpPr>
            <a:spLocks noGrp="1"/>
          </p:cNvSpPr>
          <p:nvPr>
            <p:ph type="ftr" sz="quarter" idx="11"/>
          </p:nvPr>
        </p:nvSpPr>
        <p:spPr/>
        <p:txBody>
          <a:bodyPr/>
          <a:lstStyle/>
          <a:p>
            <a:pPr>
              <a:defRPr/>
            </a:pPr>
            <a:endParaRPr lang="en-US">
              <a:solidFill>
                <a:prstClr val="white"/>
              </a:solidFill>
            </a:endParaRPr>
          </a:p>
        </p:txBody>
      </p:sp>
      <p:sp>
        <p:nvSpPr>
          <p:cNvPr id="7" name="Slide Number Placeholder 6"/>
          <p:cNvSpPr>
            <a:spLocks noGrp="1"/>
          </p:cNvSpPr>
          <p:nvPr>
            <p:ph type="sldNum" sz="quarter" idx="12"/>
          </p:nvPr>
        </p:nvSpPr>
        <p:spPr/>
        <p:txBody>
          <a:bodyPr/>
          <a:lstStyle/>
          <a:p>
            <a:fld id="{59A308AB-D456-8642-9E9E-3EA30CE204CA}" type="slidenum">
              <a:rPr lang="en-US" smtClean="0"/>
              <a:t>‹#›</a:t>
            </a:fld>
            <a:endParaRPr lang="en-US"/>
          </a:p>
        </p:txBody>
      </p:sp>
    </p:spTree>
    <p:extLst>
      <p:ext uri="{BB962C8B-B14F-4D97-AF65-F5344CB8AC3E}">
        <p14:creationId xmlns:p14="http://schemas.microsoft.com/office/powerpoint/2010/main" val="25178416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fld id="{59A308AB-D456-8642-9E9E-3EA30CE204CA}" type="slidenum">
              <a:rPr lang="en-US" smtClean="0"/>
              <a:t>‹#›</a:t>
            </a:fld>
            <a:endParaRPr lang="en-US"/>
          </a:p>
        </p:txBody>
      </p:sp>
    </p:spTree>
    <p:extLst>
      <p:ext uri="{BB962C8B-B14F-4D97-AF65-F5344CB8AC3E}">
        <p14:creationId xmlns:p14="http://schemas.microsoft.com/office/powerpoint/2010/main" val="31823580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prstClr val="white"/>
              </a:solidFill>
            </a:endParaRPr>
          </a:p>
        </p:txBody>
      </p:sp>
      <p:sp>
        <p:nvSpPr>
          <p:cNvPr id="5" name="Footer Placeholder 4"/>
          <p:cNvSpPr>
            <a:spLocks noGrp="1"/>
          </p:cNvSpPr>
          <p:nvPr>
            <p:ph type="ftr" sz="quarter" idx="11"/>
          </p:nvPr>
        </p:nvSpPr>
        <p:spPr/>
        <p:txBody>
          <a:bodyPr/>
          <a:lstStyle/>
          <a:p>
            <a:pPr>
              <a:defRPr/>
            </a:pPr>
            <a:endParaRPr lang="en-US">
              <a:solidFill>
                <a:prstClr val="white"/>
              </a:solidFill>
            </a:endParaRPr>
          </a:p>
        </p:txBody>
      </p:sp>
      <p:sp>
        <p:nvSpPr>
          <p:cNvPr id="6" name="Slide Number Placeholder 5"/>
          <p:cNvSpPr>
            <a:spLocks noGrp="1"/>
          </p:cNvSpPr>
          <p:nvPr>
            <p:ph type="sldNum" sz="quarter" idx="12"/>
          </p:nvPr>
        </p:nvSpPr>
        <p:spPr/>
        <p:txBody>
          <a:bodyPr/>
          <a:lstStyle/>
          <a:p>
            <a:fld id="{59A308AB-D456-8642-9E9E-3EA30CE204CA}" type="slidenum">
              <a:rPr lang="en-US" smtClean="0"/>
              <a:t>‹#›</a:t>
            </a:fld>
            <a:endParaRPr lang="en-US"/>
          </a:p>
        </p:txBody>
      </p:sp>
    </p:spTree>
    <p:extLst>
      <p:ext uri="{BB962C8B-B14F-4D97-AF65-F5344CB8AC3E}">
        <p14:creationId xmlns:p14="http://schemas.microsoft.com/office/powerpoint/2010/main" val="2294404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342324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5" Type="http://schemas.microsoft.com/office/2007/relationships/hdphoto" Target="../media/hdphoto1.wdp"/><Relationship Id="rId16" Type="http://schemas.microsoft.com/office/2007/relationships/hdphoto" Target="../media/hdphoto2.wdp"/><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theme" Target="../theme/theme2.xml"/><Relationship Id="rId9" Type="http://schemas.openxmlformats.org/officeDocument/2006/relationships/image" Target="../media/image4.jpeg"/><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slideLayout" Target="../slideLayouts/slideLayout31.xml"/><Relationship Id="rId13" Type="http://schemas.openxmlformats.org/officeDocument/2006/relationships/slideLayout" Target="../slideLayouts/slideLayout32.xml"/><Relationship Id="rId14" Type="http://schemas.openxmlformats.org/officeDocument/2006/relationships/slideLayout" Target="../slideLayouts/slideLayout33.xml"/><Relationship Id="rId15" Type="http://schemas.openxmlformats.org/officeDocument/2006/relationships/slideLayout" Target="../slideLayouts/slideLayout34.xml"/><Relationship Id="rId16" Type="http://schemas.openxmlformats.org/officeDocument/2006/relationships/slideLayout" Target="../slideLayouts/slideLayout35.xml"/><Relationship Id="rId17" Type="http://schemas.openxmlformats.org/officeDocument/2006/relationships/theme" Target="../theme/theme3.xml"/><Relationship Id="rId18" Type="http://schemas.openxmlformats.org/officeDocument/2006/relationships/image" Target="../media/image6.png"/><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6.xml"/><Relationship Id="rId12" Type="http://schemas.openxmlformats.org/officeDocument/2006/relationships/theme" Target="../theme/theme4.xml"/><Relationship Id="rId13" Type="http://schemas.openxmlformats.org/officeDocument/2006/relationships/image" Target="../media/image7.png"/><Relationship Id="rId1" Type="http://schemas.openxmlformats.org/officeDocument/2006/relationships/slideLayout" Target="../slideLayouts/slideLayout36.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theme" Target="../theme/theme5.xml"/><Relationship Id="rId6" Type="http://schemas.openxmlformats.org/officeDocument/2006/relationships/image" Target="../media/image8.jpeg"/><Relationship Id="rId7" Type="http://schemas.openxmlformats.org/officeDocument/2006/relationships/image" Target="../media/image9.png"/><Relationship Id="rId1" Type="http://schemas.openxmlformats.org/officeDocument/2006/relationships/slideLayout" Target="../slideLayouts/slideLayout47.xml"/><Relationship Id="rId2"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3.xml"/><Relationship Id="rId4" Type="http://schemas.openxmlformats.org/officeDocument/2006/relationships/slideLayout" Target="../slideLayouts/slideLayout54.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theme" Target="../theme/theme6.xml"/><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 Type="http://schemas.openxmlformats.org/officeDocument/2006/relationships/slideLayout" Target="../slideLayouts/slideLayout51.xml"/><Relationship Id="rId2"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7.xml"/><Relationship Id="rId13" Type="http://schemas.openxmlformats.org/officeDocument/2006/relationships/image" Target="../media/image14.png"/><Relationship Id="rId14" Type="http://schemas.openxmlformats.org/officeDocument/2006/relationships/image" Target="../media/image15.png"/><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8.xml"/><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9.xml"/><Relationship Id="rId13" Type="http://schemas.openxmlformats.org/officeDocument/2006/relationships/image" Target="../media/image1.jpeg"/><Relationship Id="rId14" Type="http://schemas.microsoft.com/office/2007/relationships/hdphoto" Target="../media/hdphoto1.wdp"/><Relationship Id="rId15" Type="http://schemas.microsoft.com/office/2007/relationships/hdphoto" Target="../media/hdphoto2.wdp"/><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14">
            <a:alphaModFix amt="13000"/>
            <a:extLst>
              <a:ext uri="{BEBA8EAE-BF5A-486C-A8C5-ECC9F3942E4B}">
                <a14:imgProps xmlns:a14="http://schemas.microsoft.com/office/drawing/2010/main">
                  <a14:imgLayer r:embed="rId15">
                    <a14:imgEffect>
                      <a14:brightnessContrast bright="54000"/>
                    </a14:imgEffect>
                  </a14:imgLayer>
                </a14:imgProps>
              </a:ext>
            </a:extLst>
          </a:blip>
          <a:srcRect b="7800"/>
          <a:stretch/>
        </p:blipFill>
        <p:spPr>
          <a:xfrm>
            <a:off x="-13474" y="0"/>
            <a:ext cx="5367265" cy="6323028"/>
          </a:xfrm>
          <a:prstGeom prst="rect">
            <a:avLst/>
          </a:prstGeom>
        </p:spPr>
      </p:pic>
      <p:pic>
        <p:nvPicPr>
          <p:cNvPr id="11" name="Picture 10"/>
          <p:cNvPicPr>
            <a:picLocks noChangeAspect="1"/>
          </p:cNvPicPr>
          <p:nvPr userDrawn="1"/>
        </p:nvPicPr>
        <p:blipFill rotWithShape="1">
          <a:blip r:embed="rId14">
            <a:alphaModFix amt="13000"/>
            <a:extLst>
              <a:ext uri="{BEBA8EAE-BF5A-486C-A8C5-ECC9F3942E4B}">
                <a14:imgProps xmlns:a14="http://schemas.microsoft.com/office/drawing/2010/main">
                  <a14:imgLayer r:embed="rId16">
                    <a14:imgEffect>
                      <a14:brightnessContrast bright="54000"/>
                    </a14:imgEffect>
                  </a14:imgLayer>
                </a14:imgProps>
              </a:ext>
            </a:extLst>
          </a:blip>
          <a:srcRect l="90600" r="2713" b="14600"/>
          <a:stretch/>
        </p:blipFill>
        <p:spPr>
          <a:xfrm>
            <a:off x="5334000" y="0"/>
            <a:ext cx="3810000" cy="6324600"/>
          </a:xfrm>
          <a:prstGeom prst="rect">
            <a:avLst/>
          </a:prstGeom>
        </p:spPr>
      </p:pic>
      <p:sp>
        <p:nvSpPr>
          <p:cNvPr id="1026" name="Rectangle 2"/>
          <p:cNvSpPr>
            <a:spLocks noGrp="1" noChangeArrowheads="1"/>
          </p:cNvSpPr>
          <p:nvPr>
            <p:ph type="title"/>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endParaRPr lang="en-US" dirty="0" smtClean="0"/>
          </a:p>
          <a:p>
            <a:pPr marL="2057400" marR="0" lvl="4" indent="-228600" algn="l" defTabSz="914400" rtl="0" eaLnBrk="0" fontAlgn="base" latinLnBrk="0" hangingPunct="0">
              <a:lnSpc>
                <a:spcPct val="100000"/>
              </a:lnSpc>
              <a:spcBef>
                <a:spcPct val="20000"/>
              </a:spcBef>
              <a:spcAft>
                <a:spcPct val="0"/>
              </a:spcAft>
              <a:buClrTx/>
              <a:buSzTx/>
              <a:buFontTx/>
              <a:buChar char="»"/>
              <a:tabLst/>
              <a:defRPr/>
            </a:pPr>
            <a:endParaRPr lang="en-US" dirty="0" smtClean="0"/>
          </a:p>
        </p:txBody>
      </p:sp>
      <p:sp>
        <p:nvSpPr>
          <p:cNvPr id="1028" name="Rectangle 4"/>
          <p:cNvSpPr>
            <a:spLocks noGrp="1" noChangeArrowheads="1"/>
          </p:cNvSpPr>
          <p:nvPr>
            <p:ph type="dt" sz="half" idx="2"/>
          </p:nvPr>
        </p:nvSpPr>
        <p:spPr bwMode="auto">
          <a:xfrm>
            <a:off x="4572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3055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a:defRPr/>
            </a:pPr>
            <a:endParaRPr lang="en-US"/>
          </a:p>
        </p:txBody>
      </p:sp>
      <p:sp>
        <p:nvSpPr>
          <p:cNvPr id="1031" name="Text Box 7"/>
          <p:cNvSpPr txBox="1">
            <a:spLocks noChangeArrowheads="1"/>
          </p:cNvSpPr>
          <p:nvPr userDrawn="1"/>
        </p:nvSpPr>
        <p:spPr bwMode="auto">
          <a:xfrm>
            <a:off x="6400800" y="6324600"/>
            <a:ext cx="2209800" cy="366713"/>
          </a:xfrm>
          <a:prstGeom prst="rect">
            <a:avLst/>
          </a:prstGeom>
          <a:noFill/>
          <a:ln w="9525">
            <a:noFill/>
            <a:miter lim="800000"/>
            <a:headEnd/>
            <a:tailEnd/>
          </a:ln>
          <a:effectLst/>
        </p:spPr>
        <p:txBody>
          <a:bodyPr>
            <a:spAutoFit/>
          </a:bodyPr>
          <a:lstStyle/>
          <a:p>
            <a:pPr>
              <a:spcBef>
                <a:spcPct val="50000"/>
              </a:spcBef>
              <a:defRPr/>
            </a:pPr>
            <a:endParaRPr lang="en-US">
              <a:latin typeface="Arial" charset="0"/>
            </a:endParaRPr>
          </a:p>
        </p:txBody>
      </p:sp>
      <p:sp>
        <p:nvSpPr>
          <p:cNvPr id="1032" name="Text Box 8"/>
          <p:cNvSpPr txBox="1">
            <a:spLocks noChangeArrowheads="1"/>
          </p:cNvSpPr>
          <p:nvPr userDrawn="1"/>
        </p:nvSpPr>
        <p:spPr bwMode="auto">
          <a:xfrm>
            <a:off x="6324600" y="6324600"/>
            <a:ext cx="2301875" cy="304800"/>
          </a:xfrm>
          <a:prstGeom prst="rect">
            <a:avLst/>
          </a:prstGeom>
          <a:noFill/>
          <a:ln w="9525">
            <a:noFill/>
            <a:miter lim="800000"/>
            <a:headEnd/>
            <a:tailEnd/>
          </a:ln>
          <a:effectLst/>
        </p:spPr>
        <p:txBody>
          <a:bodyPr>
            <a:spAutoFit/>
          </a:bodyPr>
          <a:lstStyle/>
          <a:p>
            <a:pPr algn="ctr">
              <a:defRPr/>
            </a:pPr>
            <a:endParaRPr lang="en-US" sz="1400">
              <a:solidFill>
                <a:schemeClr val="bg1"/>
              </a:solidFill>
              <a:latin typeface="Arial"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xmlns:p14="http://schemas.microsoft.com/office/powerpoint/2010/main" id="1" dur="indefinite" restart="never" nodeType="tmRoot"/>
      </p:par>
    </p:tnLst>
  </p:timing>
  <p:hf sldNum="0" hdr="0" ftr="0" dt="0"/>
  <p:txStyles>
    <p:titleStyle>
      <a:lvl1pPr algn="ctr" rtl="0" eaLnBrk="0" fontAlgn="base" hangingPunct="0">
        <a:spcBef>
          <a:spcPct val="0"/>
        </a:spcBef>
        <a:spcAft>
          <a:spcPct val="0"/>
        </a:spcAft>
        <a:defRPr sz="3200">
          <a:solidFill>
            <a:schemeClr val="tx1"/>
          </a:solidFill>
          <a:latin typeface="Arial"/>
          <a:ea typeface="+mj-ea"/>
          <a:cs typeface="+mj-cs"/>
        </a:defRPr>
      </a:lvl1pPr>
      <a:lvl2pPr algn="ctr" rtl="0" eaLnBrk="0" fontAlgn="base" hangingPunct="0">
        <a:spcBef>
          <a:spcPct val="0"/>
        </a:spcBef>
        <a:spcAft>
          <a:spcPct val="0"/>
        </a:spcAft>
        <a:defRPr sz="3200">
          <a:solidFill>
            <a:schemeClr val="bg1"/>
          </a:solidFill>
          <a:latin typeface="Comic Sans MS" pitchFamily="66" charset="0"/>
        </a:defRPr>
      </a:lvl2pPr>
      <a:lvl3pPr algn="ctr" rtl="0" eaLnBrk="0" fontAlgn="base" hangingPunct="0">
        <a:spcBef>
          <a:spcPct val="0"/>
        </a:spcBef>
        <a:spcAft>
          <a:spcPct val="0"/>
        </a:spcAft>
        <a:defRPr sz="3200">
          <a:solidFill>
            <a:schemeClr val="bg1"/>
          </a:solidFill>
          <a:latin typeface="Comic Sans MS" pitchFamily="66" charset="0"/>
        </a:defRPr>
      </a:lvl3pPr>
      <a:lvl4pPr algn="ctr" rtl="0" eaLnBrk="0" fontAlgn="base" hangingPunct="0">
        <a:spcBef>
          <a:spcPct val="0"/>
        </a:spcBef>
        <a:spcAft>
          <a:spcPct val="0"/>
        </a:spcAft>
        <a:defRPr sz="3200">
          <a:solidFill>
            <a:schemeClr val="bg1"/>
          </a:solidFill>
          <a:latin typeface="Comic Sans MS" pitchFamily="66" charset="0"/>
        </a:defRPr>
      </a:lvl4pPr>
      <a:lvl5pPr algn="ctr" rtl="0" eaLnBrk="0" fontAlgn="base" hangingPunct="0">
        <a:spcBef>
          <a:spcPct val="0"/>
        </a:spcBef>
        <a:spcAft>
          <a:spcPct val="0"/>
        </a:spcAft>
        <a:defRPr sz="3200">
          <a:solidFill>
            <a:schemeClr val="bg1"/>
          </a:solidFill>
          <a:latin typeface="Comic Sans MS" pitchFamily="66" charset="0"/>
        </a:defRPr>
      </a:lvl5pPr>
      <a:lvl6pPr marL="457200" algn="ctr" rtl="0" fontAlgn="base">
        <a:spcBef>
          <a:spcPct val="0"/>
        </a:spcBef>
        <a:spcAft>
          <a:spcPct val="0"/>
        </a:spcAft>
        <a:defRPr sz="3200">
          <a:solidFill>
            <a:schemeClr val="bg1"/>
          </a:solidFill>
          <a:latin typeface="Comic Sans MS" pitchFamily="66" charset="0"/>
        </a:defRPr>
      </a:lvl6pPr>
      <a:lvl7pPr marL="914400" algn="ctr" rtl="0" fontAlgn="base">
        <a:spcBef>
          <a:spcPct val="0"/>
        </a:spcBef>
        <a:spcAft>
          <a:spcPct val="0"/>
        </a:spcAft>
        <a:defRPr sz="3200">
          <a:solidFill>
            <a:schemeClr val="bg1"/>
          </a:solidFill>
          <a:latin typeface="Comic Sans MS" pitchFamily="66" charset="0"/>
        </a:defRPr>
      </a:lvl7pPr>
      <a:lvl8pPr marL="1371600" algn="ctr" rtl="0" fontAlgn="base">
        <a:spcBef>
          <a:spcPct val="0"/>
        </a:spcBef>
        <a:spcAft>
          <a:spcPct val="0"/>
        </a:spcAft>
        <a:defRPr sz="3200">
          <a:solidFill>
            <a:schemeClr val="bg1"/>
          </a:solidFill>
          <a:latin typeface="Comic Sans MS" pitchFamily="66" charset="0"/>
        </a:defRPr>
      </a:lvl8pPr>
      <a:lvl9pPr marL="1828800" algn="ctr" rtl="0" fontAlgn="base">
        <a:spcBef>
          <a:spcPct val="0"/>
        </a:spcBef>
        <a:spcAft>
          <a:spcPct val="0"/>
        </a:spcAft>
        <a:defRPr sz="3200">
          <a:solidFill>
            <a:schemeClr val="bg1"/>
          </a:solidFill>
          <a:latin typeface="Comic Sans MS" pitchFamily="66" charset="0"/>
        </a:defRPr>
      </a:lvl9pPr>
    </p:titleStyle>
    <p:bodyStyle>
      <a:lvl1pPr marL="0" indent="0" algn="l" rtl="0" eaLnBrk="0" fontAlgn="base" hangingPunct="0">
        <a:spcBef>
          <a:spcPct val="20000"/>
        </a:spcBef>
        <a:spcAft>
          <a:spcPct val="0"/>
        </a:spcAft>
        <a:buNone/>
        <a:defRPr sz="2800">
          <a:solidFill>
            <a:schemeClr val="tx1"/>
          </a:solidFill>
          <a:latin typeface="Arial"/>
          <a:ea typeface="+mn-ea"/>
          <a:cs typeface="+mn-cs"/>
        </a:defRPr>
      </a:lvl1pPr>
      <a:lvl2pPr marL="742950" indent="-285750" algn="l" rtl="0" eaLnBrk="0" fontAlgn="base" hangingPunct="0">
        <a:spcBef>
          <a:spcPct val="20000"/>
        </a:spcBef>
        <a:spcAft>
          <a:spcPct val="0"/>
        </a:spcAft>
        <a:buChar char="–"/>
        <a:defRPr sz="2400">
          <a:solidFill>
            <a:srgbClr val="000000"/>
          </a:solidFill>
          <a:latin typeface="Arial"/>
        </a:defRPr>
      </a:lvl2pPr>
      <a:lvl3pPr marL="1143000" indent="-228600" algn="l" rtl="0" eaLnBrk="0" fontAlgn="base" hangingPunct="0">
        <a:spcBef>
          <a:spcPct val="20000"/>
        </a:spcBef>
        <a:spcAft>
          <a:spcPct val="0"/>
        </a:spcAft>
        <a:buChar char="•"/>
        <a:defRPr sz="2000">
          <a:solidFill>
            <a:srgbClr val="000000"/>
          </a:solidFill>
          <a:latin typeface="Arial"/>
        </a:defRPr>
      </a:lvl3pPr>
      <a:lvl4pPr marL="1600200" indent="-228600" algn="l" rtl="0" eaLnBrk="0" fontAlgn="base" hangingPunct="0">
        <a:spcBef>
          <a:spcPct val="20000"/>
        </a:spcBef>
        <a:spcAft>
          <a:spcPct val="0"/>
        </a:spcAft>
        <a:buChar char="–"/>
        <a:defRPr>
          <a:solidFill>
            <a:srgbClr val="000000"/>
          </a:solidFill>
          <a:latin typeface="Arial"/>
        </a:defRPr>
      </a:lvl4pPr>
      <a:lvl5pPr marL="2057400" marR="0" indent="-228600" algn="l" defTabSz="914400" rtl="0" eaLnBrk="0" fontAlgn="base" latinLnBrk="0" hangingPunct="0">
        <a:lnSpc>
          <a:spcPct val="100000"/>
        </a:lnSpc>
        <a:spcBef>
          <a:spcPct val="20000"/>
        </a:spcBef>
        <a:spcAft>
          <a:spcPct val="0"/>
        </a:spcAft>
        <a:buClrTx/>
        <a:buSzTx/>
        <a:buFontTx/>
        <a:buChar char="»"/>
        <a:tabLst/>
        <a:defRPr sz="1600">
          <a:solidFill>
            <a:srgbClr val="FFFFFF"/>
          </a:solidFill>
          <a:latin typeface="+mn-lt"/>
        </a:defRPr>
      </a:lvl5pPr>
      <a:lvl6pPr marL="2514600" indent="-228600" algn="l" rtl="0" fontAlgn="base">
        <a:spcBef>
          <a:spcPct val="20000"/>
        </a:spcBef>
        <a:spcAft>
          <a:spcPct val="0"/>
        </a:spcAft>
        <a:buChar char="»"/>
        <a:defRPr sz="1600">
          <a:solidFill>
            <a:schemeClr val="bg1"/>
          </a:solidFill>
          <a:latin typeface="+mn-lt"/>
        </a:defRPr>
      </a:lvl6pPr>
      <a:lvl7pPr marL="2971800" indent="-228600" algn="l" rtl="0" fontAlgn="base">
        <a:spcBef>
          <a:spcPct val="20000"/>
        </a:spcBef>
        <a:spcAft>
          <a:spcPct val="0"/>
        </a:spcAft>
        <a:buChar char="»"/>
        <a:defRPr sz="1600">
          <a:solidFill>
            <a:schemeClr val="bg1"/>
          </a:solidFill>
          <a:latin typeface="+mn-lt"/>
        </a:defRPr>
      </a:lvl7pPr>
      <a:lvl8pPr marL="3429000" indent="-228600" algn="l" rtl="0" fontAlgn="base">
        <a:spcBef>
          <a:spcPct val="20000"/>
        </a:spcBef>
        <a:spcAft>
          <a:spcPct val="0"/>
        </a:spcAft>
        <a:buChar char="»"/>
        <a:defRPr sz="1600">
          <a:solidFill>
            <a:schemeClr val="bg1"/>
          </a:solidFill>
          <a:latin typeface="+mn-lt"/>
        </a:defRPr>
      </a:lvl8pPr>
      <a:lvl9pPr marL="3886200" indent="-228600" algn="l" rtl="0" fontAlgn="base">
        <a:spcBef>
          <a:spcPct val="20000"/>
        </a:spcBef>
        <a:spcAft>
          <a:spcPct val="0"/>
        </a:spcAft>
        <a:buChar char="»"/>
        <a:defRPr sz="16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564082" y="339725"/>
            <a:ext cx="7430567" cy="581025"/>
          </a:xfrm>
          <a:prstGeom prst="rect">
            <a:avLst/>
          </a:prstGeom>
        </p:spPr>
        <p:txBody>
          <a:bodyPr vert="horz" anchor="ctr">
            <a:noAutofit/>
          </a:bodyPr>
          <a:lstStyle/>
          <a:p>
            <a:r>
              <a:rPr kumimoji="0" lang="en-US" smtClean="0"/>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pic>
        <p:nvPicPr>
          <p:cNvPr id="16" name="Picture 9" descr="Ball frame"/>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640260" y="6369872"/>
            <a:ext cx="408785" cy="418905"/>
          </a:xfrm>
          <a:prstGeom prst="rect">
            <a:avLst/>
          </a:prstGeom>
          <a:noFill/>
        </p:spPr>
      </p:pic>
      <p:sp>
        <p:nvSpPr>
          <p:cNvPr id="17" name="Footer Placeholder 16"/>
          <p:cNvSpPr>
            <a:spLocks noGrp="1"/>
          </p:cNvSpPr>
          <p:nvPr>
            <p:ph type="ftr" sz="quarter" idx="3"/>
          </p:nvPr>
        </p:nvSpPr>
        <p:spPr>
          <a:xfrm>
            <a:off x="1014396" y="6443121"/>
            <a:ext cx="7547429" cy="318212"/>
          </a:xfrm>
          <a:prstGeom prst="rect">
            <a:avLst/>
          </a:prstGeom>
        </p:spPr>
        <p:txBody>
          <a:bodyPr vert="horz" lIns="91440" tIns="45720" rIns="91440" bIns="45720" rtlCol="0" anchor="ctr"/>
          <a:lstStyle>
            <a:lvl1pPr algn="r">
              <a:defRPr sz="1000" b="0" i="0">
                <a:solidFill>
                  <a:schemeClr val="tx1"/>
                </a:solidFill>
              </a:defRPr>
            </a:lvl1pPr>
          </a:lstStyle>
          <a:p>
            <a:endParaRPr lang="en-US" dirty="0" smtClean="0">
              <a:solidFill>
                <a:prstClr val="black"/>
              </a:solidFill>
              <a:latin typeface="Arial" charset="0"/>
            </a:endParaRPr>
          </a:p>
        </p:txBody>
      </p:sp>
      <p:sp>
        <p:nvSpPr>
          <p:cNvPr id="7" name="Slide Number Placeholder 7"/>
          <p:cNvSpPr txBox="1">
            <a:spLocks/>
          </p:cNvSpPr>
          <p:nvPr userDrawn="1"/>
        </p:nvSpPr>
        <p:spPr>
          <a:xfrm>
            <a:off x="15627" y="6598150"/>
            <a:ext cx="360874" cy="194449"/>
          </a:xfrm>
          <a:prstGeom prst="rect">
            <a:avLst/>
          </a:prstGeom>
        </p:spPr>
        <p:txBody>
          <a:bodyPr vert="horz" lIns="0" tIns="0" rIns="0" bIns="0" rtlCol="0" anchor="ctr"/>
          <a:lstStyle>
            <a:defPPr>
              <a:defRPr lang="en-US"/>
            </a:defPPr>
            <a:lvl1pPr algn="ctr" rtl="0" fontAlgn="base">
              <a:spcBef>
                <a:spcPct val="0"/>
              </a:spcBef>
              <a:spcAft>
                <a:spcPct val="0"/>
              </a:spcAft>
              <a:defRPr sz="900" b="0" kern="1200">
                <a:solidFill>
                  <a:schemeClr val="tx1"/>
                </a:solidFill>
                <a:latin typeface="Arial Narrow" pitchFamily="34" charset="0"/>
                <a:ea typeface="+mn-ea"/>
                <a:cs typeface="+mn-cs"/>
              </a:defRPr>
            </a:lvl1pPr>
            <a:lvl2pPr marL="457200" algn="r" rtl="0" fontAlgn="base">
              <a:spcBef>
                <a:spcPct val="0"/>
              </a:spcBef>
              <a:spcAft>
                <a:spcPct val="0"/>
              </a:spcAft>
              <a:defRPr sz="2000" kern="1200">
                <a:solidFill>
                  <a:schemeClr val="tx1"/>
                </a:solidFill>
                <a:latin typeface="Arial" charset="0"/>
                <a:ea typeface="+mn-ea"/>
                <a:cs typeface="+mn-cs"/>
              </a:defRPr>
            </a:lvl2pPr>
            <a:lvl3pPr marL="914400" algn="r" rtl="0" fontAlgn="base">
              <a:spcBef>
                <a:spcPct val="0"/>
              </a:spcBef>
              <a:spcAft>
                <a:spcPct val="0"/>
              </a:spcAft>
              <a:defRPr sz="2000" kern="1200">
                <a:solidFill>
                  <a:schemeClr val="tx1"/>
                </a:solidFill>
                <a:latin typeface="Arial" charset="0"/>
                <a:ea typeface="+mn-ea"/>
                <a:cs typeface="+mn-cs"/>
              </a:defRPr>
            </a:lvl3pPr>
            <a:lvl4pPr marL="1371600" algn="r" rtl="0" fontAlgn="base">
              <a:spcBef>
                <a:spcPct val="0"/>
              </a:spcBef>
              <a:spcAft>
                <a:spcPct val="0"/>
              </a:spcAft>
              <a:defRPr sz="2000" kern="1200">
                <a:solidFill>
                  <a:schemeClr val="tx1"/>
                </a:solidFill>
                <a:latin typeface="Arial" charset="0"/>
                <a:ea typeface="+mn-ea"/>
                <a:cs typeface="+mn-cs"/>
              </a:defRPr>
            </a:lvl4pPr>
            <a:lvl5pPr marL="1828800" algn="r"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a:lstStyle>
          <a:p>
            <a:pPr>
              <a:defRPr/>
            </a:pPr>
            <a:fld id="{45ED0021-C3A7-4D0F-9105-B4BD49998D8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01726403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Lst>
  <p:timing>
    <p:tnLst>
      <p:par>
        <p:cTn xmlns:p14="http://schemas.microsoft.com/office/powerpoint/2010/main" id="1" dur="indefinite" restart="never" nodeType="tmRoot"/>
      </p:par>
    </p:tnLst>
  </p:timing>
  <p:hf sldNum="0" hdr="0" ftr="0" dt="0"/>
  <p:txStyles>
    <p:titleStyle>
      <a:lvl1pPr algn="l" rtl="0" eaLnBrk="1" latinLnBrk="0" hangingPunct="1">
        <a:spcBef>
          <a:spcPct val="0"/>
        </a:spcBef>
        <a:buNone/>
        <a:defRPr kumimoji="0" sz="3200" kern="1200">
          <a:solidFill>
            <a:schemeClr val="tx2"/>
          </a:solidFill>
          <a:latin typeface="Calibri" panose="020F0502020204030204" pitchFamily="34" charset="0"/>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Calibri" panose="020F0502020204030204" pitchFamily="34"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Calibri" panose="020F0502020204030204" pitchFamily="34" charset="0"/>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Calibri" panose="020F0502020204030204" pitchFamily="34" charset="0"/>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Calibri" panose="020F0502020204030204" pitchFamily="34" charset="0"/>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Calibri" panose="020F0502020204030204"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9144000" cy="922338"/>
          </a:xfrm>
          <a:prstGeom prst="rect">
            <a:avLst/>
          </a:prstGeom>
          <a:gradFill rotWithShape="0">
            <a:gsLst>
              <a:gs pos="0">
                <a:schemeClr val="bg1"/>
              </a:gs>
              <a:gs pos="100000">
                <a:srgbClr val="E1F0FF"/>
              </a:gs>
            </a:gsLst>
            <a:lin ang="0" scaled="1"/>
          </a:gradFill>
          <a:ln w="12700">
            <a:noFill/>
            <a:miter lim="800000"/>
            <a:headEnd/>
            <a:tailEnd/>
          </a:ln>
          <a:effectLst/>
        </p:spPr>
        <p:txBody>
          <a:bodyPr wrap="none" anchor="ctr"/>
          <a:lstStyle/>
          <a:p>
            <a:pPr eaLnBrk="0" hangingPunct="0">
              <a:defRPr/>
            </a:pPr>
            <a:endParaRPr lang="en-US" sz="2400">
              <a:solidFill>
                <a:srgbClr val="000000"/>
              </a:solidFill>
              <a:latin typeface="Times New Roman" pitchFamily="18" charset="0"/>
            </a:endParaRPr>
          </a:p>
        </p:txBody>
      </p:sp>
      <p:sp>
        <p:nvSpPr>
          <p:cNvPr id="4099" name="Rectangle 3"/>
          <p:cNvSpPr>
            <a:spLocks noGrp="1" noChangeArrowheads="1"/>
          </p:cNvSpPr>
          <p:nvPr>
            <p:ph type="title"/>
          </p:nvPr>
        </p:nvSpPr>
        <p:spPr bwMode="auto">
          <a:xfrm>
            <a:off x="0" y="0"/>
            <a:ext cx="8388754"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dirty="0" smtClean="0"/>
              <a:t>Lidar Algorithm Peer Review</a:t>
            </a:r>
          </a:p>
        </p:txBody>
      </p:sp>
      <p:sp>
        <p:nvSpPr>
          <p:cNvPr id="4100" name="Rectangle 4"/>
          <p:cNvSpPr>
            <a:spLocks noGrp="1" noChangeArrowheads="1"/>
          </p:cNvSpPr>
          <p:nvPr>
            <p:ph type="body" idx="1"/>
          </p:nvPr>
        </p:nvSpPr>
        <p:spPr bwMode="auto">
          <a:xfrm>
            <a:off x="609600" y="1311275"/>
            <a:ext cx="8251825" cy="5149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grpSp>
        <p:nvGrpSpPr>
          <p:cNvPr id="4101" name="Group 13"/>
          <p:cNvGrpSpPr>
            <a:grpSpLocks/>
          </p:cNvGrpSpPr>
          <p:nvPr/>
        </p:nvGrpSpPr>
        <p:grpSpPr bwMode="auto">
          <a:xfrm>
            <a:off x="0" y="914400"/>
            <a:ext cx="9144000" cy="68263"/>
            <a:chOff x="0" y="576"/>
            <a:chExt cx="5760" cy="43"/>
          </a:xfrm>
        </p:grpSpPr>
        <p:sp>
          <p:nvSpPr>
            <p:cNvPr id="3078" name="Line 6"/>
            <p:cNvSpPr>
              <a:spLocks noChangeShapeType="1"/>
            </p:cNvSpPr>
            <p:nvPr/>
          </p:nvSpPr>
          <p:spPr bwMode="auto">
            <a:xfrm>
              <a:off x="0" y="576"/>
              <a:ext cx="5760" cy="0"/>
            </a:xfrm>
            <a:prstGeom prst="line">
              <a:avLst/>
            </a:prstGeom>
            <a:noFill/>
            <a:ln w="50800">
              <a:solidFill>
                <a:srgbClr val="0000FF"/>
              </a:solidFill>
              <a:round/>
              <a:headEnd/>
              <a:tailEnd/>
            </a:ln>
            <a:effectLst/>
          </p:spPr>
          <p:txBody>
            <a:bodyPr wrap="none" anchor="ctr"/>
            <a:lstStyle/>
            <a:p>
              <a:pPr eaLnBrk="0" hangingPunct="0">
                <a:defRPr/>
              </a:pPr>
              <a:endParaRPr lang="en-US" sz="2400">
                <a:solidFill>
                  <a:srgbClr val="000000"/>
                </a:solidFill>
                <a:latin typeface="Times New Roman" pitchFamily="18" charset="0"/>
              </a:endParaRPr>
            </a:p>
          </p:txBody>
        </p:sp>
        <p:sp>
          <p:nvSpPr>
            <p:cNvPr id="2" name="Line 7"/>
            <p:cNvSpPr>
              <a:spLocks noChangeShapeType="1"/>
            </p:cNvSpPr>
            <p:nvPr/>
          </p:nvSpPr>
          <p:spPr bwMode="auto">
            <a:xfrm>
              <a:off x="0" y="619"/>
              <a:ext cx="5760" cy="0"/>
            </a:xfrm>
            <a:prstGeom prst="line">
              <a:avLst/>
            </a:prstGeom>
            <a:noFill/>
            <a:ln w="19050">
              <a:solidFill>
                <a:srgbClr val="0000FF"/>
              </a:solidFill>
              <a:round/>
              <a:headEnd/>
              <a:tailEnd/>
            </a:ln>
            <a:effectLst/>
          </p:spPr>
          <p:txBody>
            <a:bodyPr wrap="none" anchor="ctr"/>
            <a:lstStyle/>
            <a:p>
              <a:pPr eaLnBrk="0" hangingPunct="0">
                <a:defRPr/>
              </a:pPr>
              <a:endParaRPr lang="en-US" sz="2400">
                <a:solidFill>
                  <a:srgbClr val="000000"/>
                </a:solidFill>
                <a:latin typeface="Times New Roman" pitchFamily="18" charset="0"/>
              </a:endParaRPr>
            </a:p>
          </p:txBody>
        </p:sp>
      </p:grpSp>
      <p:sp>
        <p:nvSpPr>
          <p:cNvPr id="3083" name="Text Box 11"/>
          <p:cNvSpPr txBox="1">
            <a:spLocks noChangeArrowheads="1"/>
          </p:cNvSpPr>
          <p:nvPr/>
        </p:nvSpPr>
        <p:spPr bwMode="auto">
          <a:xfrm>
            <a:off x="49213" y="6581775"/>
            <a:ext cx="184150" cy="274638"/>
          </a:xfrm>
          <a:prstGeom prst="rect">
            <a:avLst/>
          </a:prstGeom>
          <a:noFill/>
          <a:ln w="12700">
            <a:noFill/>
            <a:miter lim="800000"/>
            <a:headEnd/>
            <a:tailEnd/>
          </a:ln>
          <a:effectLst/>
        </p:spPr>
        <p:txBody>
          <a:bodyPr wrap="none" anchor="ctr">
            <a:spAutoFit/>
          </a:bodyPr>
          <a:lstStyle/>
          <a:p>
            <a:pPr eaLnBrk="0" hangingPunct="0">
              <a:defRPr/>
            </a:pPr>
            <a:endParaRPr lang="en-US" sz="1200">
              <a:solidFill>
                <a:srgbClr val="000000"/>
              </a:solidFill>
              <a:latin typeface="Times New Roman" pitchFamily="18" charset="0"/>
            </a:endParaRPr>
          </a:p>
        </p:txBody>
      </p:sp>
      <p:pic>
        <p:nvPicPr>
          <p:cNvPr id="4103" name="Picture 12" descr="NASA logo-small-transparent"/>
          <p:cNvPicPr>
            <a:picLocks noChangeAspect="1" noChangeArrowheads="1"/>
          </p:cNvPicPr>
          <p:nvPr/>
        </p:nvPicPr>
        <p:blipFill>
          <a:blip r:embed="rId18" cstate="print"/>
          <a:srcRect/>
          <a:stretch>
            <a:fillRect/>
          </a:stretch>
        </p:blipFill>
        <p:spPr bwMode="auto">
          <a:xfrm>
            <a:off x="8388754" y="145733"/>
            <a:ext cx="763819" cy="630872"/>
          </a:xfrm>
          <a:prstGeom prst="rect">
            <a:avLst/>
          </a:prstGeom>
          <a:noFill/>
          <a:ln w="9525">
            <a:noFill/>
            <a:miter lim="800000"/>
            <a:headEnd/>
            <a:tailEnd/>
          </a:ln>
        </p:spPr>
      </p:pic>
    </p:spTree>
    <p:extLst>
      <p:ext uri="{BB962C8B-B14F-4D97-AF65-F5344CB8AC3E}">
        <p14:creationId xmlns:p14="http://schemas.microsoft.com/office/powerpoint/2010/main" val="141955228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6" r:id="rId16"/>
  </p:sldLayoutIdLst>
  <p:hf sldNum="0" hdr="0" ftr="0" dt="0"/>
  <p:txStyles>
    <p:titleStyle>
      <a:lvl1pPr algn="l" rtl="0" eaLnBrk="0" fontAlgn="base" hangingPunct="0">
        <a:spcBef>
          <a:spcPct val="0"/>
        </a:spcBef>
        <a:spcAft>
          <a:spcPct val="0"/>
        </a:spcAft>
        <a:defRPr sz="2800" b="1">
          <a:solidFill>
            <a:schemeClr val="accent2"/>
          </a:solidFill>
          <a:latin typeface="+mj-lt"/>
          <a:ea typeface="+mj-ea"/>
          <a:cs typeface="+mj-cs"/>
        </a:defRPr>
      </a:lvl1pPr>
      <a:lvl2pPr algn="l" rtl="0" eaLnBrk="0" fontAlgn="base" hangingPunct="0">
        <a:spcBef>
          <a:spcPct val="0"/>
        </a:spcBef>
        <a:spcAft>
          <a:spcPct val="0"/>
        </a:spcAft>
        <a:defRPr sz="2800" b="1">
          <a:solidFill>
            <a:schemeClr val="accent2"/>
          </a:solidFill>
          <a:latin typeface="Tahoma" pitchFamily="34" charset="0"/>
        </a:defRPr>
      </a:lvl2pPr>
      <a:lvl3pPr algn="l" rtl="0" eaLnBrk="0" fontAlgn="base" hangingPunct="0">
        <a:spcBef>
          <a:spcPct val="0"/>
        </a:spcBef>
        <a:spcAft>
          <a:spcPct val="0"/>
        </a:spcAft>
        <a:defRPr sz="2800" b="1">
          <a:solidFill>
            <a:schemeClr val="accent2"/>
          </a:solidFill>
          <a:latin typeface="Tahoma" pitchFamily="34" charset="0"/>
        </a:defRPr>
      </a:lvl3pPr>
      <a:lvl4pPr algn="l" rtl="0" eaLnBrk="0" fontAlgn="base" hangingPunct="0">
        <a:spcBef>
          <a:spcPct val="0"/>
        </a:spcBef>
        <a:spcAft>
          <a:spcPct val="0"/>
        </a:spcAft>
        <a:defRPr sz="2800" b="1">
          <a:solidFill>
            <a:schemeClr val="accent2"/>
          </a:solidFill>
          <a:latin typeface="Tahoma" pitchFamily="34" charset="0"/>
        </a:defRPr>
      </a:lvl4pPr>
      <a:lvl5pPr algn="l" rtl="0" eaLnBrk="0" fontAlgn="base" hangingPunct="0">
        <a:spcBef>
          <a:spcPct val="0"/>
        </a:spcBef>
        <a:spcAft>
          <a:spcPct val="0"/>
        </a:spcAft>
        <a:defRPr sz="2800" b="1">
          <a:solidFill>
            <a:schemeClr val="accent2"/>
          </a:solidFill>
          <a:latin typeface="Tahoma" pitchFamily="34" charset="0"/>
        </a:defRPr>
      </a:lvl5pPr>
      <a:lvl6pPr marL="457200" algn="l" rtl="0" eaLnBrk="0" fontAlgn="base" hangingPunct="0">
        <a:spcBef>
          <a:spcPct val="0"/>
        </a:spcBef>
        <a:spcAft>
          <a:spcPct val="0"/>
        </a:spcAft>
        <a:defRPr sz="2800" b="1">
          <a:solidFill>
            <a:schemeClr val="accent2"/>
          </a:solidFill>
          <a:latin typeface="Tahoma" pitchFamily="34" charset="0"/>
        </a:defRPr>
      </a:lvl6pPr>
      <a:lvl7pPr marL="914400" algn="l" rtl="0" eaLnBrk="0" fontAlgn="base" hangingPunct="0">
        <a:spcBef>
          <a:spcPct val="0"/>
        </a:spcBef>
        <a:spcAft>
          <a:spcPct val="0"/>
        </a:spcAft>
        <a:defRPr sz="2800" b="1">
          <a:solidFill>
            <a:schemeClr val="accent2"/>
          </a:solidFill>
          <a:latin typeface="Tahoma" pitchFamily="34" charset="0"/>
        </a:defRPr>
      </a:lvl7pPr>
      <a:lvl8pPr marL="1371600" algn="l" rtl="0" eaLnBrk="0" fontAlgn="base" hangingPunct="0">
        <a:spcBef>
          <a:spcPct val="0"/>
        </a:spcBef>
        <a:spcAft>
          <a:spcPct val="0"/>
        </a:spcAft>
        <a:defRPr sz="2800" b="1">
          <a:solidFill>
            <a:schemeClr val="accent2"/>
          </a:solidFill>
          <a:latin typeface="Tahoma" pitchFamily="34" charset="0"/>
        </a:defRPr>
      </a:lvl8pPr>
      <a:lvl9pPr marL="1828800" algn="l" rtl="0" eaLnBrk="0" fontAlgn="base" hangingPunct="0">
        <a:spcBef>
          <a:spcPct val="0"/>
        </a:spcBef>
        <a:spcAft>
          <a:spcPct val="0"/>
        </a:spcAft>
        <a:defRPr sz="2800" b="1">
          <a:solidFill>
            <a:schemeClr val="accent2"/>
          </a:solidFill>
          <a:latin typeface="Tahoma" pitchFamily="34" charset="0"/>
        </a:defRPr>
      </a:lvl9pPr>
    </p:titleStyle>
    <p:bodyStyle>
      <a:lvl1pPr marL="342900" indent="-34290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Font typeface="Wingdings" pitchFamily="2" charset="2"/>
        <a:buChar char="Ø"/>
        <a:defRPr sz="2000">
          <a:solidFill>
            <a:schemeClr val="tx1"/>
          </a:solidFill>
          <a:latin typeface="+mn-lt"/>
        </a:defRPr>
      </a:lvl4pPr>
      <a:lvl5pPr marL="2057400" indent="-228600" algn="l" rtl="0" eaLnBrk="0" fontAlgn="base" hangingPunct="0">
        <a:spcBef>
          <a:spcPct val="20000"/>
        </a:spcBef>
        <a:spcAft>
          <a:spcPct val="0"/>
        </a:spcAft>
        <a:buChar char="o"/>
        <a:defRPr sz="2000">
          <a:solidFill>
            <a:schemeClr val="tx1"/>
          </a:solidFill>
          <a:latin typeface="+mn-lt"/>
        </a:defRPr>
      </a:lvl5pPr>
      <a:lvl6pPr marL="2514600" indent="-228600" algn="l" rtl="0" eaLnBrk="0" fontAlgn="base" hangingPunct="0">
        <a:spcBef>
          <a:spcPct val="20000"/>
        </a:spcBef>
        <a:spcAft>
          <a:spcPct val="0"/>
        </a:spcAft>
        <a:buChar char="o"/>
        <a:defRPr>
          <a:solidFill>
            <a:schemeClr val="tx1"/>
          </a:solidFill>
          <a:latin typeface="+mn-lt"/>
        </a:defRPr>
      </a:lvl6pPr>
      <a:lvl7pPr marL="2971800" indent="-228600" algn="l" rtl="0" eaLnBrk="0" fontAlgn="base" hangingPunct="0">
        <a:spcBef>
          <a:spcPct val="20000"/>
        </a:spcBef>
        <a:spcAft>
          <a:spcPct val="0"/>
        </a:spcAft>
        <a:buChar char="o"/>
        <a:defRPr>
          <a:solidFill>
            <a:schemeClr val="tx1"/>
          </a:solidFill>
          <a:latin typeface="+mn-lt"/>
        </a:defRPr>
      </a:lvl7pPr>
      <a:lvl8pPr marL="3429000" indent="-228600" algn="l" rtl="0" eaLnBrk="0" fontAlgn="base" hangingPunct="0">
        <a:spcBef>
          <a:spcPct val="20000"/>
        </a:spcBef>
        <a:spcAft>
          <a:spcPct val="0"/>
        </a:spcAft>
        <a:buChar char="o"/>
        <a:defRPr>
          <a:solidFill>
            <a:schemeClr val="tx1"/>
          </a:solidFill>
          <a:latin typeface="+mn-lt"/>
        </a:defRPr>
      </a:lvl8pPr>
      <a:lvl9pPr marL="3886200" indent="-228600" algn="l" rtl="0" eaLnBrk="0" fontAlgn="base" hangingPunct="0">
        <a:spcBef>
          <a:spcPct val="20000"/>
        </a:spcBef>
        <a:spcAft>
          <a:spcPct val="0"/>
        </a:spcAft>
        <a:buChar char="o"/>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p:cNvCxnSpPr/>
          <p:nvPr userDrawn="1"/>
        </p:nvCxnSpPr>
        <p:spPr bwMode="auto">
          <a:xfrm>
            <a:off x="402771" y="789214"/>
            <a:ext cx="8343900" cy="1588"/>
          </a:xfrm>
          <a:prstGeom prst="line">
            <a:avLst/>
          </a:prstGeom>
          <a:solidFill>
            <a:schemeClr val="accent1"/>
          </a:solidFill>
          <a:ln w="50800" cap="flat" cmpd="sng" algn="ctr">
            <a:gradFill flip="none" rotWithShape="1">
              <a:gsLst>
                <a:gs pos="0">
                  <a:srgbClr val="660066"/>
                </a:gs>
                <a:gs pos="100000">
                  <a:srgbClr val="D7293B"/>
                </a:gs>
                <a:gs pos="20000">
                  <a:srgbClr val="0000FF"/>
                </a:gs>
                <a:gs pos="41000">
                  <a:srgbClr val="008000"/>
                </a:gs>
                <a:gs pos="60000">
                  <a:srgbClr val="FFFF00"/>
                </a:gs>
                <a:gs pos="80000">
                  <a:srgbClr val="FF6600"/>
                </a:gs>
                <a:gs pos="93000">
                  <a:srgbClr val="FF0000"/>
                </a:gs>
              </a:gsLst>
              <a:lin ang="0" scaled="1"/>
              <a:tileRect/>
            </a:gradFill>
            <a:prstDash val="solid"/>
            <a:round/>
            <a:headEnd type="none" w="med" len="med"/>
            <a:tailEnd type="none" w="med" len="med"/>
          </a:ln>
          <a:effectLst/>
        </p:spPr>
      </p:cxnSp>
      <p:pic>
        <p:nvPicPr>
          <p:cNvPr id="1028" name="Picture 9" descr="meatball"/>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04800" y="38100"/>
            <a:ext cx="8143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836122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ftr="0" dt="0"/>
  <p:txStyles>
    <p:titleStyle>
      <a:lvl1pPr algn="ctr" rtl="0" eaLnBrk="0" fontAlgn="base" hangingPunct="0">
        <a:spcBef>
          <a:spcPct val="0"/>
        </a:spcBef>
        <a:spcAft>
          <a:spcPct val="0"/>
        </a:spcAft>
        <a:defRPr sz="3600" b="1">
          <a:solidFill>
            <a:schemeClr val="tx2"/>
          </a:solidFill>
          <a:effectLst>
            <a:outerShdw blurRad="38100" dist="38100" dir="2700000" algn="tl">
              <a:srgbClr val="DDDDDD"/>
            </a:outerShdw>
          </a:effectLst>
          <a:latin typeface="+mj-lt"/>
          <a:ea typeface="ヒラギノ角ゴ Pro W3" pitchFamily="-106" charset="-128"/>
          <a:cs typeface="ヒラギノ角ゴ Pro W3" pitchFamily="-106" charset="-128"/>
        </a:defRPr>
      </a:lvl1pPr>
      <a:lvl2pPr algn="ctr" rtl="0" eaLnBrk="0" fontAlgn="base" hangingPunct="0">
        <a:spcBef>
          <a:spcPct val="0"/>
        </a:spcBef>
        <a:spcAft>
          <a:spcPct val="0"/>
        </a:spcAft>
        <a:defRPr sz="3600" b="1">
          <a:solidFill>
            <a:schemeClr val="tx2"/>
          </a:solidFill>
          <a:effectLst>
            <a:outerShdw blurRad="38100" dist="38100" dir="2700000" algn="tl">
              <a:srgbClr val="DDDDDD"/>
            </a:outerShdw>
          </a:effectLst>
          <a:latin typeface="Times New Roman" pitchFamily="29" charset="0"/>
          <a:ea typeface="ヒラギノ角ゴ Pro W3" pitchFamily="-106" charset="-128"/>
          <a:cs typeface="ヒラギノ角ゴ Pro W3" pitchFamily="-106" charset="-128"/>
        </a:defRPr>
      </a:lvl2pPr>
      <a:lvl3pPr algn="ctr" rtl="0" eaLnBrk="0" fontAlgn="base" hangingPunct="0">
        <a:spcBef>
          <a:spcPct val="0"/>
        </a:spcBef>
        <a:spcAft>
          <a:spcPct val="0"/>
        </a:spcAft>
        <a:defRPr sz="3600" b="1">
          <a:solidFill>
            <a:schemeClr val="tx2"/>
          </a:solidFill>
          <a:effectLst>
            <a:outerShdw blurRad="38100" dist="38100" dir="2700000" algn="tl">
              <a:srgbClr val="DDDDDD"/>
            </a:outerShdw>
          </a:effectLst>
          <a:latin typeface="Times New Roman" pitchFamily="29" charset="0"/>
          <a:ea typeface="ヒラギノ角ゴ Pro W3" pitchFamily="-106" charset="-128"/>
          <a:cs typeface="ヒラギノ角ゴ Pro W3" pitchFamily="-106" charset="-128"/>
        </a:defRPr>
      </a:lvl3pPr>
      <a:lvl4pPr algn="ctr" rtl="0" eaLnBrk="0" fontAlgn="base" hangingPunct="0">
        <a:spcBef>
          <a:spcPct val="0"/>
        </a:spcBef>
        <a:spcAft>
          <a:spcPct val="0"/>
        </a:spcAft>
        <a:defRPr sz="3600" b="1">
          <a:solidFill>
            <a:schemeClr val="tx2"/>
          </a:solidFill>
          <a:effectLst>
            <a:outerShdw blurRad="38100" dist="38100" dir="2700000" algn="tl">
              <a:srgbClr val="DDDDDD"/>
            </a:outerShdw>
          </a:effectLst>
          <a:latin typeface="Times New Roman" pitchFamily="29" charset="0"/>
          <a:ea typeface="ヒラギノ角ゴ Pro W3" pitchFamily="-106" charset="-128"/>
          <a:cs typeface="ヒラギノ角ゴ Pro W3" pitchFamily="-106" charset="-128"/>
        </a:defRPr>
      </a:lvl4pPr>
      <a:lvl5pPr algn="ctr" rtl="0" eaLnBrk="0" fontAlgn="base" hangingPunct="0">
        <a:spcBef>
          <a:spcPct val="0"/>
        </a:spcBef>
        <a:spcAft>
          <a:spcPct val="0"/>
        </a:spcAft>
        <a:defRPr sz="3600" b="1">
          <a:solidFill>
            <a:schemeClr val="tx2"/>
          </a:solidFill>
          <a:effectLst>
            <a:outerShdw blurRad="38100" dist="38100" dir="2700000" algn="tl">
              <a:srgbClr val="DDDDDD"/>
            </a:outerShdw>
          </a:effectLst>
          <a:latin typeface="Times New Roman" pitchFamily="29" charset="0"/>
          <a:ea typeface="ヒラギノ角ゴ Pro W3" pitchFamily="-106" charset="-128"/>
          <a:cs typeface="ヒラギノ角ゴ Pro W3" pitchFamily="-106" charset="-128"/>
        </a:defRPr>
      </a:lvl5pPr>
      <a:lvl6pPr marL="457200" algn="ctr" rtl="0" fontAlgn="base">
        <a:spcBef>
          <a:spcPct val="0"/>
        </a:spcBef>
        <a:spcAft>
          <a:spcPct val="0"/>
        </a:spcAft>
        <a:defRPr sz="3600" b="1">
          <a:solidFill>
            <a:schemeClr val="tx2"/>
          </a:solidFill>
          <a:effectLst>
            <a:outerShdw blurRad="38100" dist="38100" dir="2700000" algn="tl">
              <a:srgbClr val="DDDDDD"/>
            </a:outerShdw>
          </a:effectLst>
          <a:latin typeface="Times New Roman" pitchFamily="29" charset="0"/>
        </a:defRPr>
      </a:lvl6pPr>
      <a:lvl7pPr marL="914400" algn="ctr" rtl="0" fontAlgn="base">
        <a:spcBef>
          <a:spcPct val="0"/>
        </a:spcBef>
        <a:spcAft>
          <a:spcPct val="0"/>
        </a:spcAft>
        <a:defRPr sz="3600" b="1">
          <a:solidFill>
            <a:schemeClr val="tx2"/>
          </a:solidFill>
          <a:effectLst>
            <a:outerShdw blurRad="38100" dist="38100" dir="2700000" algn="tl">
              <a:srgbClr val="DDDDDD"/>
            </a:outerShdw>
          </a:effectLst>
          <a:latin typeface="Times New Roman" pitchFamily="29" charset="0"/>
        </a:defRPr>
      </a:lvl7pPr>
      <a:lvl8pPr marL="1371600" algn="ctr" rtl="0" fontAlgn="base">
        <a:spcBef>
          <a:spcPct val="0"/>
        </a:spcBef>
        <a:spcAft>
          <a:spcPct val="0"/>
        </a:spcAft>
        <a:defRPr sz="3600" b="1">
          <a:solidFill>
            <a:schemeClr val="tx2"/>
          </a:solidFill>
          <a:effectLst>
            <a:outerShdw blurRad="38100" dist="38100" dir="2700000" algn="tl">
              <a:srgbClr val="DDDDDD"/>
            </a:outerShdw>
          </a:effectLst>
          <a:latin typeface="Times New Roman" pitchFamily="29" charset="0"/>
        </a:defRPr>
      </a:lvl8pPr>
      <a:lvl9pPr marL="1828800" algn="ctr" rtl="0" fontAlgn="base">
        <a:spcBef>
          <a:spcPct val="0"/>
        </a:spcBef>
        <a:spcAft>
          <a:spcPct val="0"/>
        </a:spcAft>
        <a:defRPr sz="3600" b="1">
          <a:solidFill>
            <a:schemeClr val="tx2"/>
          </a:solidFill>
          <a:effectLst>
            <a:outerShdw blurRad="38100" dist="38100" dir="2700000" algn="tl">
              <a:srgbClr val="DDDDDD"/>
            </a:outerShdw>
          </a:effectLst>
          <a:latin typeface="Times New Roman" pitchFamily="2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ヒラギノ角ゴ Pro W3" pitchFamily="-106" charset="-128"/>
          <a:cs typeface="ヒラギノ角ゴ Pro W3"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ヒラギノ角ゴ Pro W3" pitchFamily="29" charset="-128"/>
          <a:cs typeface="ヒラギノ角ゴ Pro W3" charset="0"/>
        </a:defRPr>
      </a:lvl2pPr>
      <a:lvl3pPr marL="1143000" indent="-228600" algn="l" rtl="0" eaLnBrk="0" fontAlgn="base" hangingPunct="0">
        <a:spcBef>
          <a:spcPct val="20000"/>
        </a:spcBef>
        <a:spcAft>
          <a:spcPct val="0"/>
        </a:spcAft>
        <a:buChar char="•"/>
        <a:defRPr sz="2400">
          <a:solidFill>
            <a:schemeClr val="tx1"/>
          </a:solidFill>
          <a:latin typeface="+mn-lt"/>
          <a:ea typeface="ヒラギノ角ゴ Pro W3" pitchFamily="29" charset="-128"/>
          <a:cs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ヒラギノ角ゴ Pro W3" pitchFamily="29" charset="-128"/>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ヒラギノ角ゴ Pro W3" pitchFamily="29" charset="-128"/>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ヒラギノ角ゴ Pro W3" pitchFamily="29" charset="-128"/>
        </a:defRPr>
      </a:lvl6pPr>
      <a:lvl7pPr marL="2971800" indent="-228600" algn="l" rtl="0" fontAlgn="base">
        <a:spcBef>
          <a:spcPct val="20000"/>
        </a:spcBef>
        <a:spcAft>
          <a:spcPct val="0"/>
        </a:spcAft>
        <a:buChar char="»"/>
        <a:defRPr sz="2000">
          <a:solidFill>
            <a:schemeClr val="tx1"/>
          </a:solidFill>
          <a:latin typeface="+mn-lt"/>
          <a:ea typeface="ヒラギノ角ゴ Pro W3" pitchFamily="29" charset="-128"/>
        </a:defRPr>
      </a:lvl7pPr>
      <a:lvl8pPr marL="3429000" indent="-228600" algn="l" rtl="0" fontAlgn="base">
        <a:spcBef>
          <a:spcPct val="20000"/>
        </a:spcBef>
        <a:spcAft>
          <a:spcPct val="0"/>
        </a:spcAft>
        <a:buChar char="»"/>
        <a:defRPr sz="2000">
          <a:solidFill>
            <a:schemeClr val="tx1"/>
          </a:solidFill>
          <a:latin typeface="+mn-lt"/>
          <a:ea typeface="ヒラギノ角ゴ Pro W3" pitchFamily="29" charset="-128"/>
        </a:defRPr>
      </a:lvl8pPr>
      <a:lvl9pPr marL="3886200" indent="-228600" algn="l" rtl="0" fontAlgn="base">
        <a:spcBef>
          <a:spcPct val="20000"/>
        </a:spcBef>
        <a:spcAft>
          <a:spcPct val="0"/>
        </a:spcAft>
        <a:buChar char="»"/>
        <a:defRPr sz="2000">
          <a:solidFill>
            <a:schemeClr val="tx1"/>
          </a:solidFill>
          <a:latin typeface="+mn-lt"/>
          <a:ea typeface="ヒラギノ角ゴ Pro W3" pitchFamily="2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6" cstate="print"/>
          <a:srcRect/>
          <a:tile tx="0" ty="0" sx="100000" sy="100000" flip="none" algn="tl"/>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38150" y="15621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Aaaa</a:t>
            </a:r>
          </a:p>
          <a:p>
            <a:pPr lvl="0"/>
            <a:r>
              <a:rPr lang="en-US" smtClean="0"/>
              <a:t>Bbbb</a:t>
            </a:r>
          </a:p>
          <a:p>
            <a:pPr lvl="0"/>
            <a:r>
              <a:rPr lang="en-US" smtClean="0"/>
              <a:t>cc</a:t>
            </a:r>
          </a:p>
        </p:txBody>
      </p:sp>
      <p:sp>
        <p:nvSpPr>
          <p:cNvPr id="1028" name="Rectangle 4"/>
          <p:cNvSpPr>
            <a:spLocks noGrp="1" noChangeArrowheads="1"/>
          </p:cNvSpPr>
          <p:nvPr>
            <p:ph type="dt" sz="half" idx="2"/>
          </p:nvPr>
        </p:nvSpPr>
        <p:spPr bwMode="auto">
          <a:xfrm>
            <a:off x="0" y="6673850"/>
            <a:ext cx="2133600" cy="184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800">
                <a:latin typeface="+mj-lt"/>
              </a:defRPr>
            </a:lvl1pPr>
          </a:lstStyle>
          <a:p>
            <a:pPr>
              <a:defRPr/>
            </a:pPr>
            <a:endParaRPr lang="en-US">
              <a:solidFill>
                <a:srgbClr val="000000"/>
              </a:solidFill>
              <a:latin typeface="Aria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a:latin typeface="+mj-lt"/>
              </a:defRPr>
            </a:lvl1pPr>
          </a:lstStyle>
          <a:p>
            <a:pPr>
              <a:defRPr/>
            </a:pPr>
            <a:endParaRPr lang="en-US">
              <a:solidFill>
                <a:srgbClr val="000000"/>
              </a:solidFill>
              <a:latin typeface="Arial"/>
            </a:endParaRPr>
          </a:p>
        </p:txBody>
      </p:sp>
      <p:sp>
        <p:nvSpPr>
          <p:cNvPr id="1030" name="Rectangle 6"/>
          <p:cNvSpPr>
            <a:spLocks noGrp="1" noChangeArrowheads="1"/>
          </p:cNvSpPr>
          <p:nvPr>
            <p:ph type="sldNum" sz="quarter" idx="4"/>
          </p:nvPr>
        </p:nvSpPr>
        <p:spPr bwMode="auto">
          <a:xfrm>
            <a:off x="7010400" y="6686550"/>
            <a:ext cx="2133600" cy="171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800">
                <a:latin typeface="+mj-lt"/>
              </a:defRPr>
            </a:lvl1pPr>
          </a:lstStyle>
          <a:p>
            <a:pPr>
              <a:defRPr/>
            </a:pPr>
            <a:fld id="{87A43B15-4CEE-4E4E-BC29-A7B21706EDEA}" type="slidenum">
              <a:rPr lang="en-US" smtClean="0">
                <a:solidFill>
                  <a:srgbClr val="000000"/>
                </a:solidFill>
                <a:latin typeface="Arial"/>
              </a:rPr>
              <a:pPr>
                <a:defRPr/>
              </a:pPr>
              <a:t>‹#›</a:t>
            </a:fld>
            <a:endParaRPr lang="en-US" dirty="0">
              <a:solidFill>
                <a:srgbClr val="000000"/>
              </a:solidFill>
              <a:latin typeface="Arial"/>
            </a:endParaRPr>
          </a:p>
        </p:txBody>
      </p:sp>
      <p:pic>
        <p:nvPicPr>
          <p:cNvPr id="3079" name="Picture 7" descr="nasa-logo-shadow"/>
          <p:cNvPicPr>
            <a:picLocks noChangeAspect="1" noChangeArrowheads="1"/>
          </p:cNvPicPr>
          <p:nvPr userDrawn="1"/>
        </p:nvPicPr>
        <p:blipFill>
          <a:blip r:embed="rId7" cstate="print"/>
          <a:srcRect/>
          <a:stretch>
            <a:fillRect/>
          </a:stretch>
        </p:blipFill>
        <p:spPr bwMode="auto">
          <a:xfrm>
            <a:off x="50800" y="50800"/>
            <a:ext cx="952500" cy="952500"/>
          </a:xfrm>
          <a:prstGeom prst="rect">
            <a:avLst/>
          </a:prstGeom>
          <a:noFill/>
          <a:ln w="9525">
            <a:noFill/>
            <a:miter lim="800000"/>
            <a:headEnd/>
            <a:tailEnd/>
          </a:ln>
        </p:spPr>
      </p:pic>
      <p:sp>
        <p:nvSpPr>
          <p:cNvPr id="1032" name="Text Box 8"/>
          <p:cNvSpPr txBox="1">
            <a:spLocks noChangeArrowheads="1"/>
          </p:cNvSpPr>
          <p:nvPr userDrawn="1"/>
        </p:nvSpPr>
        <p:spPr bwMode="auto">
          <a:xfrm>
            <a:off x="2660650" y="4441825"/>
            <a:ext cx="184150" cy="385763"/>
          </a:xfrm>
          <a:prstGeom prst="rect">
            <a:avLst/>
          </a:prstGeom>
          <a:noFill/>
          <a:ln w="9525" algn="ctr">
            <a:noFill/>
            <a:miter lim="800000"/>
            <a:headEnd/>
            <a:tailEnd/>
          </a:ln>
          <a:effectLst/>
        </p:spPr>
        <p:txBody>
          <a:bodyPr wrap="none">
            <a:spAutoFit/>
          </a:bodyPr>
          <a:lstStyle/>
          <a:p>
            <a:pPr>
              <a:lnSpc>
                <a:spcPct val="120000"/>
              </a:lnSpc>
              <a:defRPr/>
            </a:pPr>
            <a:endParaRPr lang="en-US" sz="1600">
              <a:solidFill>
                <a:srgbClr val="0033CC"/>
              </a:solidFill>
              <a:latin typeface="Times New Roman" pitchFamily="18" charset="0"/>
            </a:endParaRPr>
          </a:p>
        </p:txBody>
      </p:sp>
      <p:sp>
        <p:nvSpPr>
          <p:cNvPr id="1034" name="Text Box 10"/>
          <p:cNvSpPr txBox="1">
            <a:spLocks noChangeArrowheads="1"/>
          </p:cNvSpPr>
          <p:nvPr userDrawn="1"/>
        </p:nvSpPr>
        <p:spPr bwMode="auto">
          <a:xfrm>
            <a:off x="1374775" y="6165850"/>
            <a:ext cx="184150" cy="385763"/>
          </a:xfrm>
          <a:prstGeom prst="rect">
            <a:avLst/>
          </a:prstGeom>
          <a:noFill/>
          <a:ln w="9525" algn="ctr">
            <a:noFill/>
            <a:miter lim="800000"/>
            <a:headEnd/>
            <a:tailEnd/>
          </a:ln>
          <a:effectLst/>
        </p:spPr>
        <p:txBody>
          <a:bodyPr wrap="none">
            <a:spAutoFit/>
          </a:bodyPr>
          <a:lstStyle/>
          <a:p>
            <a:pPr>
              <a:lnSpc>
                <a:spcPct val="120000"/>
              </a:lnSpc>
              <a:defRPr/>
            </a:pPr>
            <a:endParaRPr lang="en-US" sz="1600">
              <a:solidFill>
                <a:srgbClr val="000000"/>
              </a:solidFill>
              <a:latin typeface="Times New Roman" pitchFamily="18" charset="0"/>
            </a:endParaRPr>
          </a:p>
        </p:txBody>
      </p:sp>
    </p:spTree>
    <p:extLst>
      <p:ext uri="{BB962C8B-B14F-4D97-AF65-F5344CB8AC3E}">
        <p14:creationId xmlns:p14="http://schemas.microsoft.com/office/powerpoint/2010/main" val="28539536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171450" indent="-171450" algn="l" rtl="0" eaLnBrk="0" fontAlgn="base" hangingPunct="0">
        <a:lnSpc>
          <a:spcPct val="120000"/>
        </a:lnSpc>
        <a:spcBef>
          <a:spcPct val="20000"/>
        </a:spcBef>
        <a:spcAft>
          <a:spcPct val="0"/>
        </a:spcAft>
        <a:buChar char="•"/>
        <a:defRPr>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j-lt"/>
        </a:defRPr>
      </a:lvl2pPr>
      <a:lvl3pPr marL="1143000" indent="-228600" algn="l" rtl="0" eaLnBrk="0" fontAlgn="base" hangingPunct="0">
        <a:spcBef>
          <a:spcPct val="20000"/>
        </a:spcBef>
        <a:spcAft>
          <a:spcPct val="0"/>
        </a:spcAft>
        <a:defRPr sz="1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j-lt"/>
        </a:defRPr>
      </a:lvl4pPr>
      <a:lvl5pPr marL="2057400" indent="-228600" algn="l" rtl="0" eaLnBrk="0" fontAlgn="base" hangingPunct="0">
        <a:spcBef>
          <a:spcPct val="20000"/>
        </a:spcBef>
        <a:spcAft>
          <a:spcPct val="0"/>
        </a:spcAft>
        <a:buChar char="»"/>
        <a:defRPr sz="2000">
          <a:solidFill>
            <a:schemeClr val="tx1"/>
          </a:solidFill>
          <a:latin typeface="+mj-lt"/>
        </a:defRPr>
      </a:lvl5pPr>
      <a:lvl6pPr marL="2514600" indent="-228600" algn="l" rtl="0" fontAlgn="base">
        <a:spcBef>
          <a:spcPct val="20000"/>
        </a:spcBef>
        <a:spcAft>
          <a:spcPct val="0"/>
        </a:spcAft>
        <a:buChar char="»"/>
        <a:defRPr sz="2000">
          <a:solidFill>
            <a:schemeClr val="tx1"/>
          </a:solidFill>
          <a:latin typeface="+mj-lt"/>
        </a:defRPr>
      </a:lvl6pPr>
      <a:lvl7pPr marL="2971800" indent="-228600" algn="l" rtl="0" fontAlgn="base">
        <a:spcBef>
          <a:spcPct val="20000"/>
        </a:spcBef>
        <a:spcAft>
          <a:spcPct val="0"/>
        </a:spcAft>
        <a:buChar char="»"/>
        <a:defRPr sz="2000">
          <a:solidFill>
            <a:schemeClr val="tx1"/>
          </a:solidFill>
          <a:latin typeface="+mj-lt"/>
        </a:defRPr>
      </a:lvl7pPr>
      <a:lvl8pPr marL="3429000" indent="-228600" algn="l" rtl="0" fontAlgn="base">
        <a:spcBef>
          <a:spcPct val="20000"/>
        </a:spcBef>
        <a:spcAft>
          <a:spcPct val="0"/>
        </a:spcAft>
        <a:buChar char="»"/>
        <a:defRPr sz="2000">
          <a:solidFill>
            <a:schemeClr val="tx1"/>
          </a:solidFill>
          <a:latin typeface="+mj-lt"/>
        </a:defRPr>
      </a:lvl8pPr>
      <a:lvl9pPr marL="3886200" indent="-228600" algn="l" rtl="0" fontAlgn="base">
        <a:spcBef>
          <a:spcPct val="20000"/>
        </a:spcBef>
        <a:spcAft>
          <a:spcPct val="0"/>
        </a:spcAft>
        <a:buChar char="»"/>
        <a:defRPr sz="2000">
          <a:solidFill>
            <a:schemeClr val="tx1"/>
          </a:solidFill>
          <a:latin typeface="+mj-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CBE8FF"/>
            </a:gs>
            <a:gs pos="100000">
              <a:srgbClr val="FFFFFF"/>
            </a:gs>
          </a:gsLst>
          <a:lin ang="2700000" scaled="1"/>
        </a:gradFill>
        <a:effectLst/>
      </p:bgPr>
    </p:bg>
    <p:spTree>
      <p:nvGrpSpPr>
        <p:cNvPr id="1" name=""/>
        <p:cNvGrpSpPr/>
        <p:nvPr/>
      </p:nvGrpSpPr>
      <p:grpSpPr>
        <a:xfrm>
          <a:off x="0" y="0"/>
          <a:ext cx="0" cy="0"/>
          <a:chOff x="0" y="0"/>
          <a:chExt cx="0" cy="0"/>
        </a:xfrm>
      </p:grpSpPr>
      <p:sp>
        <p:nvSpPr>
          <p:cNvPr id="1039" name="Rectangle 15"/>
          <p:cNvSpPr>
            <a:spLocks noChangeArrowheads="1"/>
          </p:cNvSpPr>
          <p:nvPr userDrawn="1"/>
        </p:nvSpPr>
        <p:spPr bwMode="auto">
          <a:xfrm>
            <a:off x="373063" y="1520825"/>
            <a:ext cx="8770937" cy="4867275"/>
          </a:xfrm>
          <a:prstGeom prst="rect">
            <a:avLst/>
          </a:prstGeom>
          <a:gradFill rotWithShape="0">
            <a:gsLst>
              <a:gs pos="0">
                <a:srgbClr val="CBE8FF">
                  <a:gamma/>
                  <a:tint val="0"/>
                  <a:invGamma/>
                </a:srgbClr>
              </a:gs>
              <a:gs pos="100000">
                <a:srgbClr val="CBE8FF"/>
              </a:gs>
            </a:gsLst>
            <a:lin ang="0" scaled="1"/>
          </a:gradFill>
          <a:ln w="9525">
            <a:noFill/>
            <a:miter lim="800000"/>
            <a:headEnd/>
            <a:tailEnd/>
          </a:ln>
          <a:effectLst/>
        </p:spPr>
        <p:txBody>
          <a:bodyPr wrap="none" anchor="ctr"/>
          <a:lstStyle/>
          <a:p>
            <a:pPr eaLnBrk="0" hangingPunct="0">
              <a:defRPr/>
            </a:pPr>
            <a:endParaRPr lang="en-US" sz="1600">
              <a:solidFill>
                <a:srgbClr val="000000"/>
              </a:solidFill>
              <a:latin typeface="Book Antiqua"/>
            </a:endParaRPr>
          </a:p>
        </p:txBody>
      </p:sp>
      <p:sp>
        <p:nvSpPr>
          <p:cNvPr id="1036" name="Rectangle 12"/>
          <p:cNvSpPr>
            <a:spLocks noChangeArrowheads="1"/>
          </p:cNvSpPr>
          <p:nvPr userDrawn="1"/>
        </p:nvSpPr>
        <p:spPr bwMode="auto">
          <a:xfrm>
            <a:off x="728663" y="242888"/>
            <a:ext cx="8415337" cy="879475"/>
          </a:xfrm>
          <a:prstGeom prst="rect">
            <a:avLst/>
          </a:prstGeom>
          <a:gradFill rotWithShape="0">
            <a:gsLst>
              <a:gs pos="0">
                <a:srgbClr val="CBE8FF">
                  <a:gamma/>
                  <a:tint val="0"/>
                  <a:invGamma/>
                </a:srgbClr>
              </a:gs>
              <a:gs pos="100000">
                <a:srgbClr val="CBE8FF"/>
              </a:gs>
            </a:gsLst>
            <a:lin ang="0" scaled="1"/>
          </a:gradFill>
          <a:ln w="9525">
            <a:noFill/>
            <a:miter lim="800000"/>
            <a:headEnd/>
            <a:tailEnd/>
          </a:ln>
          <a:effectLst/>
        </p:spPr>
        <p:txBody>
          <a:bodyPr wrap="none" anchor="ctr"/>
          <a:lstStyle/>
          <a:p>
            <a:pPr eaLnBrk="0" hangingPunct="0">
              <a:defRPr/>
            </a:pPr>
            <a:endParaRPr lang="en-US" sz="1600">
              <a:solidFill>
                <a:srgbClr val="000000"/>
              </a:solidFill>
              <a:latin typeface="Book Antiqua"/>
            </a:endParaRPr>
          </a:p>
        </p:txBody>
      </p:sp>
      <p:sp>
        <p:nvSpPr>
          <p:cNvPr id="1026" name="Rectangle 2"/>
          <p:cNvSpPr>
            <a:spLocks noGrp="1" noChangeArrowheads="1"/>
          </p:cNvSpPr>
          <p:nvPr>
            <p:ph type="title"/>
          </p:nvPr>
        </p:nvSpPr>
        <p:spPr bwMode="auto">
          <a:xfrm>
            <a:off x="1362075" y="152400"/>
            <a:ext cx="6105525" cy="1143000"/>
          </a:xfrm>
          <a:prstGeom prst="rect">
            <a:avLst/>
          </a:prstGeom>
          <a:noFill/>
          <a:ln w="9525">
            <a:noFill/>
            <a:miter lim="800000"/>
            <a:headEnd/>
            <a:tailEnd/>
          </a:ln>
          <a:effectLst>
            <a:outerShdw dist="35921" dir="2700000" algn="ctr" rotWithShape="0">
              <a:srgbClr val="B3DCFF">
                <a:alpha val="50000"/>
              </a:srgbClr>
            </a:outerShdw>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4102" name="Rectangle 3"/>
          <p:cNvSpPr>
            <a:spLocks noGrp="1" noChangeArrowheads="1"/>
          </p:cNvSpPr>
          <p:nvPr>
            <p:ph type="body" idx="1"/>
          </p:nvPr>
        </p:nvSpPr>
        <p:spPr bwMode="auto">
          <a:xfrm>
            <a:off x="685800" y="1668463"/>
            <a:ext cx="7772400" cy="47164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6"/>
          <p:cNvSpPr>
            <a:spLocks noGrp="1" noChangeArrowheads="1"/>
          </p:cNvSpPr>
          <p:nvPr>
            <p:ph type="sldNum" sz="quarter" idx="4"/>
          </p:nvPr>
        </p:nvSpPr>
        <p:spPr bwMode="auto">
          <a:xfrm>
            <a:off x="4419600" y="64770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a:solidFill>
                  <a:srgbClr val="000000"/>
                </a:solidFill>
                <a:latin typeface="+mn-lt"/>
              </a:defRPr>
            </a:lvl1pPr>
          </a:lstStyle>
          <a:p>
            <a:pPr>
              <a:defRPr/>
            </a:pPr>
            <a:fld id="{024A3B5A-7EF3-427A-A738-C6ED0D70EC47}" type="slidenum">
              <a:rPr lang="en-US">
                <a:latin typeface="Book Antiqua"/>
              </a:rPr>
              <a:pPr>
                <a:defRPr/>
              </a:pPr>
              <a:t>‹#›</a:t>
            </a:fld>
            <a:endParaRPr lang="en-US">
              <a:latin typeface="Book Antiqua"/>
            </a:endParaRPr>
          </a:p>
        </p:txBody>
      </p:sp>
      <p:grpSp>
        <p:nvGrpSpPr>
          <p:cNvPr id="13" name="Group 12"/>
          <p:cNvGrpSpPr/>
          <p:nvPr userDrawn="1"/>
        </p:nvGrpSpPr>
        <p:grpSpPr>
          <a:xfrm>
            <a:off x="228600" y="6209177"/>
            <a:ext cx="471612" cy="593725"/>
            <a:chOff x="312738" y="160338"/>
            <a:chExt cx="889000" cy="1119187"/>
          </a:xfrm>
        </p:grpSpPr>
        <p:sp>
          <p:nvSpPr>
            <p:cNvPr id="1033" name="Oval 9"/>
            <p:cNvSpPr>
              <a:spLocks noChangeArrowheads="1"/>
            </p:cNvSpPr>
            <p:nvPr userDrawn="1"/>
          </p:nvSpPr>
          <p:spPr bwMode="auto">
            <a:xfrm>
              <a:off x="312738" y="390525"/>
              <a:ext cx="889000" cy="889000"/>
            </a:xfrm>
            <a:prstGeom prst="ellipse">
              <a:avLst/>
            </a:prstGeom>
            <a:gradFill rotWithShape="0">
              <a:gsLst>
                <a:gs pos="0">
                  <a:srgbClr val="67A3FF">
                    <a:gamma/>
                    <a:tint val="0"/>
                    <a:invGamma/>
                  </a:srgbClr>
                </a:gs>
                <a:gs pos="100000">
                  <a:srgbClr val="67A3FF"/>
                </a:gs>
              </a:gsLst>
              <a:lin ang="2700000" scaled="1"/>
            </a:gradFill>
            <a:ln w="22225">
              <a:noFill/>
              <a:round/>
              <a:headEnd/>
              <a:tailEnd/>
            </a:ln>
            <a:effectLst/>
          </p:spPr>
          <p:txBody>
            <a:bodyPr wrap="none" anchor="ctr"/>
            <a:lstStyle/>
            <a:p>
              <a:pPr eaLnBrk="0" hangingPunct="0">
                <a:defRPr/>
              </a:pPr>
              <a:endParaRPr lang="en-US" sz="1600">
                <a:solidFill>
                  <a:srgbClr val="000000"/>
                </a:solidFill>
                <a:latin typeface="Book Antiqua"/>
              </a:endParaRPr>
            </a:p>
          </p:txBody>
        </p:sp>
        <p:pic>
          <p:nvPicPr>
            <p:cNvPr id="4104" name="Picture 14"/>
            <p:cNvPicPr>
              <a:picLocks noChangeAspect="1" noChangeArrowheads="1"/>
            </p:cNvPicPr>
            <p:nvPr userDrawn="1"/>
          </p:nvPicPr>
          <p:blipFill>
            <a:blip r:embed="rId8" cstate="print"/>
            <a:srcRect/>
            <a:stretch>
              <a:fillRect/>
            </a:stretch>
          </p:blipFill>
          <p:spPr bwMode="auto">
            <a:xfrm>
              <a:off x="425450" y="160338"/>
              <a:ext cx="709613" cy="1068387"/>
            </a:xfrm>
            <a:prstGeom prst="rect">
              <a:avLst/>
            </a:prstGeom>
            <a:noFill/>
            <a:ln w="9525">
              <a:noFill/>
              <a:miter lim="800000"/>
              <a:headEnd/>
              <a:tailEnd/>
            </a:ln>
          </p:spPr>
        </p:pic>
      </p:grpSp>
      <p:pic>
        <p:nvPicPr>
          <p:cNvPr id="4105" name="Picture 16"/>
          <p:cNvPicPr>
            <a:picLocks noChangeAspect="1" noChangeArrowheads="1"/>
          </p:cNvPicPr>
          <p:nvPr userDrawn="1"/>
        </p:nvPicPr>
        <p:blipFill>
          <a:blip r:embed="rId9" cstate="print"/>
          <a:srcRect/>
          <a:stretch>
            <a:fillRect/>
          </a:stretch>
        </p:blipFill>
        <p:spPr bwMode="auto">
          <a:xfrm>
            <a:off x="228600" y="208224"/>
            <a:ext cx="1114425" cy="934776"/>
          </a:xfrm>
          <a:prstGeom prst="rect">
            <a:avLst/>
          </a:prstGeom>
          <a:noFill/>
          <a:ln w="9525">
            <a:noFill/>
            <a:miter lim="800000"/>
            <a:headEnd/>
            <a:tailEnd/>
          </a:ln>
        </p:spPr>
      </p:pic>
      <p:sp>
        <p:nvSpPr>
          <p:cNvPr id="1041" name="Text Box 17"/>
          <p:cNvSpPr txBox="1">
            <a:spLocks noChangeArrowheads="1"/>
          </p:cNvSpPr>
          <p:nvPr userDrawn="1"/>
        </p:nvSpPr>
        <p:spPr bwMode="auto">
          <a:xfrm>
            <a:off x="704850" y="6447781"/>
            <a:ext cx="2876550" cy="228600"/>
          </a:xfrm>
          <a:prstGeom prst="rect">
            <a:avLst/>
          </a:prstGeom>
          <a:noFill/>
          <a:ln w="9525">
            <a:noFill/>
            <a:miter lim="800000"/>
            <a:headEnd/>
            <a:tailEnd/>
          </a:ln>
          <a:effectLst/>
        </p:spPr>
        <p:txBody>
          <a:bodyPr wrap="none">
            <a:spAutoFit/>
          </a:bodyPr>
          <a:lstStyle/>
          <a:p>
            <a:pPr eaLnBrk="0" hangingPunct="0">
              <a:defRPr/>
            </a:pPr>
            <a:r>
              <a:rPr lang="en-US" sz="900" dirty="0">
                <a:solidFill>
                  <a:srgbClr val="000000"/>
                </a:solidFill>
                <a:latin typeface="Book Antiqua"/>
              </a:rPr>
              <a:t>G O D </a:t>
            </a:r>
            <a:r>
              <a:rPr lang="en-US" sz="900" dirty="0" err="1">
                <a:solidFill>
                  <a:srgbClr val="000000"/>
                </a:solidFill>
                <a:latin typeface="Book Antiqua"/>
              </a:rPr>
              <a:t>D</a:t>
            </a:r>
            <a:r>
              <a:rPr lang="en-US" sz="900" dirty="0">
                <a:solidFill>
                  <a:srgbClr val="000000"/>
                </a:solidFill>
                <a:latin typeface="Book Antiqua"/>
              </a:rPr>
              <a:t> A R D   S P A C E   F L I G H T   C E N T E R</a:t>
            </a:r>
          </a:p>
        </p:txBody>
      </p:sp>
      <p:pic>
        <p:nvPicPr>
          <p:cNvPr id="12" name="Picture 102" descr="esto-logo"/>
          <p:cNvPicPr>
            <a:picLocks noChangeAspect="1" noChangeArrowheads="1"/>
          </p:cNvPicPr>
          <p:nvPr userDrawn="1"/>
        </p:nvPicPr>
        <p:blipFill>
          <a:blip r:embed="rId10" cstate="print"/>
          <a:srcRect/>
          <a:stretch>
            <a:fillRect/>
          </a:stretch>
        </p:blipFill>
        <p:spPr bwMode="auto">
          <a:xfrm>
            <a:off x="7772400" y="6362700"/>
            <a:ext cx="1295400" cy="647700"/>
          </a:xfrm>
          <a:prstGeom prst="rect">
            <a:avLst/>
          </a:prstGeom>
          <a:noFill/>
        </p:spPr>
      </p:pic>
      <p:pic>
        <p:nvPicPr>
          <p:cNvPr id="14" name="Picture 13" descr="Draft-1.8b.png"/>
          <p:cNvPicPr>
            <a:picLocks noChangeAspect="1"/>
          </p:cNvPicPr>
          <p:nvPr userDrawn="1"/>
        </p:nvPicPr>
        <p:blipFill>
          <a:blip r:embed="rId11" cstate="print"/>
          <a:srcRect l="9212" t="15628" r="8388" b="13263"/>
          <a:stretch>
            <a:fillRect/>
          </a:stretch>
        </p:blipFill>
        <p:spPr>
          <a:xfrm>
            <a:off x="7924800" y="0"/>
            <a:ext cx="1143000" cy="1164597"/>
          </a:xfrm>
          <a:prstGeom prst="rect">
            <a:avLst/>
          </a:prstGeom>
        </p:spPr>
      </p:pic>
    </p:spTree>
    <p:extLst>
      <p:ext uri="{BB962C8B-B14F-4D97-AF65-F5344CB8AC3E}">
        <p14:creationId xmlns:p14="http://schemas.microsoft.com/office/powerpoint/2010/main" val="117193254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Lst>
  <p:hf sldNum="0" hdr="0" ftr="0" dt="0"/>
  <p:txStyles>
    <p:titleStyle>
      <a:lvl1pPr algn="l" rtl="0" eaLnBrk="0" fontAlgn="base" hangingPunct="0">
        <a:lnSpc>
          <a:spcPct val="75000"/>
        </a:lnSpc>
        <a:spcBef>
          <a:spcPct val="0"/>
        </a:spcBef>
        <a:spcAft>
          <a:spcPct val="0"/>
        </a:spcAft>
        <a:defRPr sz="3400" b="1">
          <a:solidFill>
            <a:srgbClr val="3F73DA"/>
          </a:solidFill>
          <a:latin typeface="+mj-lt"/>
          <a:ea typeface="+mj-ea"/>
          <a:cs typeface="+mj-cs"/>
        </a:defRPr>
      </a:lvl1pPr>
      <a:lvl2pPr algn="l" rtl="0" eaLnBrk="0" fontAlgn="base" hangingPunct="0">
        <a:lnSpc>
          <a:spcPct val="75000"/>
        </a:lnSpc>
        <a:spcBef>
          <a:spcPct val="0"/>
        </a:spcBef>
        <a:spcAft>
          <a:spcPct val="0"/>
        </a:spcAft>
        <a:defRPr sz="3400" b="1">
          <a:solidFill>
            <a:srgbClr val="3F73DA"/>
          </a:solidFill>
          <a:latin typeface="Book Antiqua" pitchFamily="18" charset="0"/>
        </a:defRPr>
      </a:lvl2pPr>
      <a:lvl3pPr algn="l" rtl="0" eaLnBrk="0" fontAlgn="base" hangingPunct="0">
        <a:lnSpc>
          <a:spcPct val="75000"/>
        </a:lnSpc>
        <a:spcBef>
          <a:spcPct val="0"/>
        </a:spcBef>
        <a:spcAft>
          <a:spcPct val="0"/>
        </a:spcAft>
        <a:defRPr sz="3400" b="1">
          <a:solidFill>
            <a:srgbClr val="3F73DA"/>
          </a:solidFill>
          <a:latin typeface="Book Antiqua" pitchFamily="18" charset="0"/>
        </a:defRPr>
      </a:lvl3pPr>
      <a:lvl4pPr algn="l" rtl="0" eaLnBrk="0" fontAlgn="base" hangingPunct="0">
        <a:lnSpc>
          <a:spcPct val="75000"/>
        </a:lnSpc>
        <a:spcBef>
          <a:spcPct val="0"/>
        </a:spcBef>
        <a:spcAft>
          <a:spcPct val="0"/>
        </a:spcAft>
        <a:defRPr sz="3400" b="1">
          <a:solidFill>
            <a:srgbClr val="3F73DA"/>
          </a:solidFill>
          <a:latin typeface="Book Antiqua" pitchFamily="18" charset="0"/>
        </a:defRPr>
      </a:lvl4pPr>
      <a:lvl5pPr algn="l" rtl="0" eaLnBrk="0" fontAlgn="base" hangingPunct="0">
        <a:lnSpc>
          <a:spcPct val="75000"/>
        </a:lnSpc>
        <a:spcBef>
          <a:spcPct val="0"/>
        </a:spcBef>
        <a:spcAft>
          <a:spcPct val="0"/>
        </a:spcAft>
        <a:defRPr sz="3400" b="1">
          <a:solidFill>
            <a:srgbClr val="3F73DA"/>
          </a:solidFill>
          <a:latin typeface="Book Antiqua" pitchFamily="18" charset="0"/>
        </a:defRPr>
      </a:lvl5pPr>
      <a:lvl6pPr marL="457200" algn="l" rtl="0" eaLnBrk="0" fontAlgn="base" hangingPunct="0">
        <a:lnSpc>
          <a:spcPct val="75000"/>
        </a:lnSpc>
        <a:spcBef>
          <a:spcPct val="0"/>
        </a:spcBef>
        <a:spcAft>
          <a:spcPct val="0"/>
        </a:spcAft>
        <a:defRPr sz="3400" b="1">
          <a:solidFill>
            <a:srgbClr val="3F73DA"/>
          </a:solidFill>
          <a:latin typeface="Book Antiqua" pitchFamily="18" charset="0"/>
        </a:defRPr>
      </a:lvl6pPr>
      <a:lvl7pPr marL="914400" algn="l" rtl="0" eaLnBrk="0" fontAlgn="base" hangingPunct="0">
        <a:lnSpc>
          <a:spcPct val="75000"/>
        </a:lnSpc>
        <a:spcBef>
          <a:spcPct val="0"/>
        </a:spcBef>
        <a:spcAft>
          <a:spcPct val="0"/>
        </a:spcAft>
        <a:defRPr sz="3400" b="1">
          <a:solidFill>
            <a:srgbClr val="3F73DA"/>
          </a:solidFill>
          <a:latin typeface="Book Antiqua" pitchFamily="18" charset="0"/>
        </a:defRPr>
      </a:lvl7pPr>
      <a:lvl8pPr marL="1371600" algn="l" rtl="0" eaLnBrk="0" fontAlgn="base" hangingPunct="0">
        <a:lnSpc>
          <a:spcPct val="75000"/>
        </a:lnSpc>
        <a:spcBef>
          <a:spcPct val="0"/>
        </a:spcBef>
        <a:spcAft>
          <a:spcPct val="0"/>
        </a:spcAft>
        <a:defRPr sz="3400" b="1">
          <a:solidFill>
            <a:srgbClr val="3F73DA"/>
          </a:solidFill>
          <a:latin typeface="Book Antiqua" pitchFamily="18" charset="0"/>
        </a:defRPr>
      </a:lvl8pPr>
      <a:lvl9pPr marL="1828800" algn="l" rtl="0" eaLnBrk="0" fontAlgn="base" hangingPunct="0">
        <a:lnSpc>
          <a:spcPct val="75000"/>
        </a:lnSpc>
        <a:spcBef>
          <a:spcPct val="0"/>
        </a:spcBef>
        <a:spcAft>
          <a:spcPct val="0"/>
        </a:spcAft>
        <a:defRPr sz="3400" b="1">
          <a:solidFill>
            <a:srgbClr val="3F73DA"/>
          </a:solidFill>
          <a:latin typeface="Book Antiqua" pitchFamily="18" charset="0"/>
        </a:defRPr>
      </a:lvl9pPr>
    </p:titleStyle>
    <p:bodyStyle>
      <a:lvl1pPr marL="228600" indent="-228600"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ea typeface="+mn-ea"/>
          <a:cs typeface="+mn-cs"/>
        </a:defRPr>
      </a:lvl1pPr>
      <a:lvl2pPr marL="576263" indent="-233363"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defRPr>
      </a:lvl2pPr>
      <a:lvl3pPr marL="9144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defRPr>
      </a:lvl3pPr>
      <a:lvl4pPr marL="1262063" indent="-233363"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defRPr>
      </a:lvl4pPr>
      <a:lvl5pPr marL="16002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defRPr>
      </a:lvl5pPr>
      <a:lvl6pPr marL="20574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defRPr>
      </a:lvl6pPr>
      <a:lvl7pPr marL="25146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defRPr>
      </a:lvl7pPr>
      <a:lvl8pPr marL="29718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defRPr>
      </a:lvl8pPr>
      <a:lvl9pPr marL="3429000" indent="-223838" algn="l" rtl="0" eaLnBrk="0" fontAlgn="base" hangingPunct="0">
        <a:lnSpc>
          <a:spcPct val="85000"/>
        </a:lnSpc>
        <a:spcBef>
          <a:spcPct val="20000"/>
        </a:spcBef>
        <a:spcAft>
          <a:spcPct val="0"/>
        </a:spcAft>
        <a:buClr>
          <a:srgbClr val="DA0202"/>
        </a:buClr>
        <a:buChar char="»"/>
        <a:tabLst>
          <a:tab pos="914400" algn="l"/>
        </a:tabLst>
        <a:defRPr sz="22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64463" cy="1135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smtClean="0"/>
              <a:t>Click to edit the title text format</a:t>
            </a:r>
          </a:p>
        </p:txBody>
      </p:sp>
      <p:sp>
        <p:nvSpPr>
          <p:cNvPr id="1026" name="Rectangle 2"/>
          <p:cNvSpPr>
            <a:spLocks noGrp="1" noChangeArrowheads="1"/>
          </p:cNvSpPr>
          <p:nvPr>
            <p:ph type="body" idx="1"/>
          </p:nvPr>
        </p:nvSpPr>
        <p:spPr bwMode="auto">
          <a:xfrm>
            <a:off x="685800" y="1981200"/>
            <a:ext cx="7764463" cy="4108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smtClean="0"/>
              <a:t>Click to edit the outline text format</a:t>
            </a:r>
          </a:p>
          <a:p>
            <a:pPr lvl="1"/>
            <a:r>
              <a:rPr lang="en-GB" altLang="en-US" smtClean="0"/>
              <a:t>Second Outline Level</a:t>
            </a:r>
          </a:p>
          <a:p>
            <a:pPr lvl="2"/>
            <a:r>
              <a:rPr lang="en-GB" altLang="en-US" smtClean="0"/>
              <a:t>Third Outline Level</a:t>
            </a:r>
          </a:p>
          <a:p>
            <a:pPr lvl="3"/>
            <a:r>
              <a:rPr lang="en-GB" altLang="en-US" smtClean="0"/>
              <a:t>Fourth Outline Level</a:t>
            </a:r>
          </a:p>
          <a:p>
            <a:pPr lvl="4"/>
            <a:r>
              <a:rPr lang="en-GB" altLang="en-US" smtClean="0"/>
              <a:t>Fifth Outline Level</a:t>
            </a:r>
          </a:p>
          <a:p>
            <a:pPr lvl="4"/>
            <a:r>
              <a:rPr lang="en-GB" altLang="en-US" smtClean="0"/>
              <a:t>Sixth Outline Level</a:t>
            </a:r>
          </a:p>
          <a:p>
            <a:pPr lvl="4"/>
            <a:r>
              <a:rPr lang="en-GB" altLang="en-US" smtClean="0"/>
              <a:t>Seventh Outline Level</a:t>
            </a:r>
          </a:p>
        </p:txBody>
      </p:sp>
      <p:sp>
        <p:nvSpPr>
          <p:cNvPr id="1027" name="Text Box 3"/>
          <p:cNvSpPr txBox="1">
            <a:spLocks noChangeArrowheads="1"/>
          </p:cNvSpPr>
          <p:nvPr/>
        </p:nvSpPr>
        <p:spPr bwMode="auto">
          <a:xfrm>
            <a:off x="685800" y="6248400"/>
            <a:ext cx="1901825"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z="2400">
              <a:solidFill>
                <a:srgbClr val="FFFFFF"/>
              </a:solidFill>
              <a:latin typeface="Times New Roman" pitchFamily="16" charset="0"/>
              <a:ea typeface="Microsoft YaHei"/>
            </a:endParaRPr>
          </a:p>
        </p:txBody>
      </p:sp>
      <p:sp>
        <p:nvSpPr>
          <p:cNvPr id="1028" name="Text Box 4"/>
          <p:cNvSpPr txBox="1">
            <a:spLocks noChangeArrowheads="1"/>
          </p:cNvSpPr>
          <p:nvPr/>
        </p:nvSpPr>
        <p:spPr bwMode="auto">
          <a:xfrm>
            <a:off x="3124200" y="6248400"/>
            <a:ext cx="2892425" cy="458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a:buClr>
                <a:srgbClr val="000000"/>
              </a:buClr>
              <a:buSzPct val="100000"/>
              <a:buFont typeface="Times New Roman" pitchFamily="16" charset="0"/>
              <a:buNone/>
            </a:pPr>
            <a:endParaRPr lang="en-US" sz="2400">
              <a:solidFill>
                <a:srgbClr val="FFFFFF"/>
              </a:solidFill>
              <a:latin typeface="Times New Roman" pitchFamily="16" charset="0"/>
              <a:ea typeface="Microsoft YaHei"/>
            </a:endParaRPr>
          </a:p>
        </p:txBody>
      </p:sp>
      <p:sp>
        <p:nvSpPr>
          <p:cNvPr id="1029" name="Rectangle 5"/>
          <p:cNvSpPr>
            <a:spLocks noGrp="1" noChangeArrowheads="1"/>
          </p:cNvSpPr>
          <p:nvPr>
            <p:ph type="sldNum"/>
          </p:nvPr>
        </p:nvSpPr>
        <p:spPr bwMode="auto">
          <a:xfrm>
            <a:off x="6553200" y="6248400"/>
            <a:ext cx="1897063"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defRPr>
            </a:lvl1pPr>
          </a:lstStyle>
          <a:p>
            <a:pPr defTabSz="457200">
              <a:buSzPct val="100000"/>
            </a:pPr>
            <a:fld id="{6BB75162-3157-4F89-A14D-612FB7CC0DFA}" type="slidenum">
              <a:rPr lang="en-US" altLang="en-US" sz="2400">
                <a:latin typeface="Times New Roman" pitchFamily="16" charset="0"/>
                <a:ea typeface="Microsoft YaHei"/>
              </a:rPr>
              <a:pPr defTabSz="457200">
                <a:buSzPct val="100000"/>
              </a:pPr>
              <a:t>‹#›</a:t>
            </a:fld>
            <a:endParaRPr lang="en-US" altLang="en-US" sz="2400">
              <a:latin typeface="Times New Roman" pitchFamily="16" charset="0"/>
              <a:ea typeface="Microsoft YaHei"/>
            </a:endParaRPr>
          </a:p>
        </p:txBody>
      </p:sp>
      <p:pic>
        <p:nvPicPr>
          <p:cNvPr id="103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7000" y="109538"/>
            <a:ext cx="1092200" cy="857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31"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89913" y="0"/>
            <a:ext cx="954087" cy="91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1563939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ftr="0" dt="0"/>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icrosoft YaHei" charset="-122"/>
        </a:defRPr>
      </a:lvl2pPr>
      <a:lvl3pPr marL="1143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icrosoft YaHei" charset="-122"/>
        </a:defRPr>
      </a:lvl3pPr>
      <a:lvl4pPr marL="1600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icrosoft YaHei" charset="-122"/>
        </a:defRPr>
      </a:lvl4pPr>
      <a:lvl5pPr marL="20574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icrosoft YaHei" charset="-122"/>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icrosoft YaHei"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icrosoft YaHei"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icrosoft YaHei"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Microsoft YaHei"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27663862-4BEA-384A-B7F9-75CBE0340C87}"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0109474"/>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308AB-D456-8642-9E9E-3EA30CE204CA}" type="slidenum">
              <a:rPr lang="en-US" smtClean="0"/>
              <a:t>‹#›</a:t>
            </a:fld>
            <a:endParaRPr lang="en-US"/>
          </a:p>
        </p:txBody>
      </p:sp>
      <p:pic>
        <p:nvPicPr>
          <p:cNvPr id="7" name="Picture 6"/>
          <p:cNvPicPr>
            <a:picLocks noChangeAspect="1"/>
          </p:cNvPicPr>
          <p:nvPr userDrawn="1"/>
        </p:nvPicPr>
        <p:blipFill rotWithShape="1">
          <a:blip r:embed="rId13">
            <a:alphaModFix amt="13000"/>
            <a:extLst>
              <a:ext uri="{BEBA8EAE-BF5A-486C-A8C5-ECC9F3942E4B}">
                <a14:imgProps xmlns:a14="http://schemas.microsoft.com/office/drawing/2010/main">
                  <a14:imgLayer r:embed="rId14">
                    <a14:imgEffect>
                      <a14:brightnessContrast bright="54000"/>
                    </a14:imgEffect>
                  </a14:imgLayer>
                </a14:imgProps>
              </a:ext>
            </a:extLst>
          </a:blip>
          <a:srcRect b="7800"/>
          <a:stretch/>
        </p:blipFill>
        <p:spPr>
          <a:xfrm>
            <a:off x="-13474" y="0"/>
            <a:ext cx="5367265" cy="6323028"/>
          </a:xfrm>
          <a:prstGeom prst="rect">
            <a:avLst/>
          </a:prstGeom>
        </p:spPr>
      </p:pic>
      <p:pic>
        <p:nvPicPr>
          <p:cNvPr id="8" name="Picture 7"/>
          <p:cNvPicPr>
            <a:picLocks noChangeAspect="1"/>
          </p:cNvPicPr>
          <p:nvPr userDrawn="1"/>
        </p:nvPicPr>
        <p:blipFill rotWithShape="1">
          <a:blip r:embed="rId13">
            <a:alphaModFix amt="13000"/>
            <a:extLst>
              <a:ext uri="{BEBA8EAE-BF5A-486C-A8C5-ECC9F3942E4B}">
                <a14:imgProps xmlns:a14="http://schemas.microsoft.com/office/drawing/2010/main">
                  <a14:imgLayer r:embed="rId15">
                    <a14:imgEffect>
                      <a14:brightnessContrast bright="54000"/>
                    </a14:imgEffect>
                  </a14:imgLayer>
                </a14:imgProps>
              </a:ext>
            </a:extLst>
          </a:blip>
          <a:srcRect l="90600" r="2713" b="14600"/>
          <a:stretch/>
        </p:blipFill>
        <p:spPr>
          <a:xfrm>
            <a:off x="5334000" y="0"/>
            <a:ext cx="3810000" cy="6324600"/>
          </a:xfrm>
          <a:prstGeom prst="rect">
            <a:avLst/>
          </a:prstGeom>
        </p:spPr>
      </p:pic>
      <p:sp>
        <p:nvSpPr>
          <p:cNvPr id="9" name="Text Box 7"/>
          <p:cNvSpPr txBox="1">
            <a:spLocks noChangeArrowheads="1"/>
          </p:cNvSpPr>
          <p:nvPr userDrawn="1"/>
        </p:nvSpPr>
        <p:spPr bwMode="auto">
          <a:xfrm>
            <a:off x="6400800" y="6324600"/>
            <a:ext cx="2209800" cy="366713"/>
          </a:xfrm>
          <a:prstGeom prst="rect">
            <a:avLst/>
          </a:prstGeom>
          <a:noFill/>
          <a:ln w="9525">
            <a:noFill/>
            <a:miter lim="800000"/>
            <a:headEnd/>
            <a:tailEnd/>
          </a:ln>
          <a:effectLst/>
        </p:spPr>
        <p:txBody>
          <a:bodyPr>
            <a:spAutoFit/>
          </a:bodyPr>
          <a:lstStyle/>
          <a:p>
            <a:pPr>
              <a:spcBef>
                <a:spcPct val="50000"/>
              </a:spcBef>
              <a:defRPr/>
            </a:pPr>
            <a:endParaRPr lang="en-US">
              <a:solidFill>
                <a:prstClr val="black"/>
              </a:solidFill>
              <a:latin typeface="Arial" charset="0"/>
            </a:endParaRPr>
          </a:p>
        </p:txBody>
      </p:sp>
      <p:sp>
        <p:nvSpPr>
          <p:cNvPr id="10" name="Text Box 8"/>
          <p:cNvSpPr txBox="1">
            <a:spLocks noChangeArrowheads="1"/>
          </p:cNvSpPr>
          <p:nvPr userDrawn="1"/>
        </p:nvSpPr>
        <p:spPr bwMode="auto">
          <a:xfrm>
            <a:off x="6324600" y="6324600"/>
            <a:ext cx="2301875" cy="304800"/>
          </a:xfrm>
          <a:prstGeom prst="rect">
            <a:avLst/>
          </a:prstGeom>
          <a:noFill/>
          <a:ln w="9525">
            <a:noFill/>
            <a:miter lim="800000"/>
            <a:headEnd/>
            <a:tailEnd/>
          </a:ln>
          <a:effectLst/>
        </p:spPr>
        <p:txBody>
          <a:bodyPr>
            <a:spAutoFit/>
          </a:bodyPr>
          <a:lstStyle/>
          <a:p>
            <a:pPr algn="ctr">
              <a:defRPr/>
            </a:pPr>
            <a:endParaRPr lang="en-US" sz="1400">
              <a:solidFill>
                <a:prstClr val="white"/>
              </a:solidFill>
              <a:latin typeface="Arial" charset="0"/>
            </a:endParaRPr>
          </a:p>
        </p:txBody>
      </p:sp>
    </p:spTree>
    <p:extLst>
      <p:ext uri="{BB962C8B-B14F-4D97-AF65-F5344CB8AC3E}">
        <p14:creationId xmlns:p14="http://schemas.microsoft.com/office/powerpoint/2010/main" val="331859241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1" Type="http://schemas.openxmlformats.org/officeDocument/2006/relationships/slideLayout" Target="../slideLayouts/slideLayout23.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38.jpg"/><Relationship Id="rId3"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jpeg"/><Relationship Id="rId7" Type="http://schemas.openxmlformats.org/officeDocument/2006/relationships/image" Target="../media/image44.jpeg"/><Relationship Id="rId1" Type="http://schemas.openxmlformats.org/officeDocument/2006/relationships/slideLayout" Target="../slideLayouts/slideLayout4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png"/><Relationship Id="rId1" Type="http://schemas.openxmlformats.org/officeDocument/2006/relationships/slideLayout" Target="../slideLayouts/slideLayout36.xml"/><Relationship Id="rId2"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63.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50.xml"/><Relationship Id="rId2" Type="http://schemas.openxmlformats.org/officeDocument/2006/relationships/image" Target="../media/image16.emf"/></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jpeg"/><Relationship Id="rId1" Type="http://schemas.openxmlformats.org/officeDocument/2006/relationships/slideLayout" Target="../slideLayouts/slideLayout54.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4" Type="http://schemas.microsoft.com/office/2007/relationships/hdphoto" Target="../media/hdphoto3.wdp"/><Relationship Id="rId1" Type="http://schemas.openxmlformats.org/officeDocument/2006/relationships/slideLayout" Target="../slideLayouts/slideLayout15.xml"/><Relationship Id="rId2" Type="http://schemas.openxmlformats.org/officeDocument/2006/relationships/hyperlink" Target="http://www.google.com/url?sa=i&amp;rct=j&amp;q=&amp;esrc=s&amp;frm=1&amp;source=images&amp;cd=&amp;cad=rja&amp;docid=0WobnGnNslgQYM&amp;tbnid=_DPpHYgBZAH4LM:&amp;ved=0CAUQjRw&amp;url=http://fineartamerica.com/featured/air-breaks--northern-hawk-owl-gary-fairhead.html&amp;ei=WFD9UrmiKcf4yAGT7IHIDg&amp;bvm=bv.61190604,d.aWc&amp;psig=AFQjCNFGYIhpu5t5oBKpURLu0osXacJseQ&amp;ust=1392419240406389"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4.png"/><Relationship Id="rId3"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5.xml"/><Relationship Id="rId2"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eg"/><Relationship Id="rId1" Type="http://schemas.openxmlformats.org/officeDocument/2006/relationships/slideLayout" Target="../slideLayouts/slideLayout22.xml"/><Relationship Id="rId2" Type="http://schemas.openxmlformats.org/officeDocument/2006/relationships/image" Target="../media/image29.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31.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11"/>
          <p:cNvSpPr>
            <a:spLocks noGrp="1" noChangeArrowheads="1"/>
          </p:cNvSpPr>
          <p:nvPr>
            <p:ph type="subTitle" idx="1"/>
          </p:nvPr>
        </p:nvSpPr>
        <p:spPr>
          <a:xfrm>
            <a:off x="381000" y="2286000"/>
            <a:ext cx="8382000" cy="1905000"/>
          </a:xfrm>
        </p:spPr>
        <p:txBody>
          <a:bodyPr/>
          <a:lstStyle/>
          <a:p>
            <a:r>
              <a:rPr lang="en-US" sz="2400" dirty="0" smtClean="0">
                <a:latin typeface="Arial" pitchFamily="34" charset="0"/>
                <a:cs typeface="Arial" pitchFamily="34" charset="0"/>
              </a:rPr>
              <a:t>M.</a:t>
            </a:r>
            <a:r>
              <a:rPr lang="en-US" sz="2400" dirty="0" smtClean="0">
                <a:solidFill>
                  <a:schemeClr val="tx1"/>
                </a:solidFill>
                <a:latin typeface="Arial" pitchFamily="34" charset="0"/>
                <a:cs typeface="Arial" pitchFamily="34" charset="0"/>
              </a:rPr>
              <a:t> Hardesty, S. </a:t>
            </a:r>
            <a:r>
              <a:rPr lang="en-US" sz="2400" dirty="0" err="1" smtClean="0">
                <a:solidFill>
                  <a:schemeClr val="tx1"/>
                </a:solidFill>
                <a:latin typeface="Arial" pitchFamily="34" charset="0"/>
                <a:cs typeface="Arial" pitchFamily="34" charset="0"/>
              </a:rPr>
              <a:t>Boukabara</a:t>
            </a:r>
            <a:r>
              <a:rPr lang="en-US" sz="2400" dirty="0" smtClean="0">
                <a:solidFill>
                  <a:schemeClr val="tx1"/>
                </a:solidFill>
                <a:latin typeface="Arial" pitchFamily="34" charset="0"/>
                <a:cs typeface="Arial" pitchFamily="34" charset="0"/>
              </a:rPr>
              <a:t>, A. Brewer, J. </a:t>
            </a:r>
            <a:r>
              <a:rPr lang="en-US" sz="2400" dirty="0" err="1" smtClean="0">
                <a:solidFill>
                  <a:schemeClr val="tx1"/>
                </a:solidFill>
                <a:latin typeface="Arial" pitchFamily="34" charset="0"/>
                <a:cs typeface="Arial" pitchFamily="34" charset="0"/>
              </a:rPr>
              <a:t>Dunion</a:t>
            </a:r>
            <a:r>
              <a:rPr lang="en-US" sz="2400" dirty="0" smtClean="0">
                <a:solidFill>
                  <a:schemeClr val="tx1"/>
                </a:solidFill>
                <a:latin typeface="Arial" pitchFamily="34" charset="0"/>
                <a:cs typeface="Arial" pitchFamily="34" charset="0"/>
              </a:rPr>
              <a:t>,</a:t>
            </a:r>
          </a:p>
          <a:p>
            <a:r>
              <a:rPr lang="en-US" sz="2400" dirty="0" smtClean="0">
                <a:solidFill>
                  <a:schemeClr val="tx1"/>
                </a:solidFill>
                <a:latin typeface="Arial" pitchFamily="34" charset="0"/>
                <a:cs typeface="Arial" pitchFamily="34" charset="0"/>
              </a:rPr>
              <a:t> D. Emmitt, R. </a:t>
            </a:r>
            <a:r>
              <a:rPr lang="en-US" sz="2400" dirty="0" err="1" smtClean="0">
                <a:solidFill>
                  <a:schemeClr val="tx1"/>
                </a:solidFill>
                <a:latin typeface="Arial" pitchFamily="34" charset="0"/>
                <a:cs typeface="Arial" pitchFamily="34" charset="0"/>
              </a:rPr>
              <a:t>Ferrare</a:t>
            </a:r>
            <a:r>
              <a:rPr lang="en-US" sz="2400" dirty="0" smtClean="0">
                <a:solidFill>
                  <a:schemeClr val="tx1"/>
                </a:solidFill>
                <a:latin typeface="Arial" pitchFamily="34" charset="0"/>
                <a:cs typeface="Arial" pitchFamily="34" charset="0"/>
              </a:rPr>
              <a:t>, I. </a:t>
            </a:r>
            <a:r>
              <a:rPr lang="en-US" sz="2400" dirty="0" err="1" smtClean="0">
                <a:solidFill>
                  <a:schemeClr val="tx1"/>
                </a:solidFill>
                <a:latin typeface="Arial" pitchFamily="34" charset="0"/>
                <a:cs typeface="Arial" pitchFamily="34" charset="0"/>
              </a:rPr>
              <a:t>Genkova</a:t>
            </a:r>
            <a:r>
              <a:rPr lang="en-US" sz="2400" dirty="0" smtClean="0">
                <a:solidFill>
                  <a:schemeClr val="tx1"/>
                </a:solidFill>
                <a:latin typeface="Arial" pitchFamily="34" charset="0"/>
                <a:cs typeface="Arial" pitchFamily="34" charset="0"/>
              </a:rPr>
              <a:t>, B. Gentry,</a:t>
            </a:r>
          </a:p>
          <a:p>
            <a:r>
              <a:rPr lang="en-US" sz="2400" dirty="0" smtClean="0">
                <a:solidFill>
                  <a:schemeClr val="tx1"/>
                </a:solidFill>
                <a:latin typeface="Arial" pitchFamily="34" charset="0"/>
                <a:cs typeface="Arial" pitchFamily="34" charset="0"/>
              </a:rPr>
              <a:t> G. </a:t>
            </a:r>
            <a:r>
              <a:rPr lang="en-US" sz="2400" dirty="0" err="1" smtClean="0">
                <a:solidFill>
                  <a:schemeClr val="tx1"/>
                </a:solidFill>
                <a:latin typeface="Arial" pitchFamily="34" charset="0"/>
                <a:cs typeface="Arial" pitchFamily="34" charset="0"/>
              </a:rPr>
              <a:t>Gimmestad</a:t>
            </a:r>
            <a:r>
              <a:rPr lang="en-US" sz="2400" dirty="0" smtClean="0">
                <a:solidFill>
                  <a:schemeClr val="tx1"/>
                </a:solidFill>
                <a:latin typeface="Arial" pitchFamily="34" charset="0"/>
                <a:cs typeface="Arial" pitchFamily="34" charset="0"/>
              </a:rPr>
              <a:t>, J. Hair, R. Hoffman, C. Hostetler,</a:t>
            </a:r>
          </a:p>
          <a:p>
            <a:r>
              <a:rPr lang="en-US" sz="2400" dirty="0" smtClean="0">
                <a:solidFill>
                  <a:schemeClr val="tx1"/>
                </a:solidFill>
                <a:latin typeface="Arial" pitchFamily="34" charset="0"/>
                <a:cs typeface="Arial" pitchFamily="34" charset="0"/>
              </a:rPr>
              <a:t> M. </a:t>
            </a:r>
            <a:r>
              <a:rPr lang="en-US" sz="2400" dirty="0" err="1" smtClean="0">
                <a:solidFill>
                  <a:schemeClr val="tx1"/>
                </a:solidFill>
                <a:latin typeface="Arial" pitchFamily="34" charset="0"/>
                <a:cs typeface="Arial" pitchFamily="34" charset="0"/>
              </a:rPr>
              <a:t>Kavaya</a:t>
            </a:r>
            <a:r>
              <a:rPr lang="en-US" sz="2400" dirty="0" smtClean="0">
                <a:solidFill>
                  <a:schemeClr val="tx1"/>
                </a:solidFill>
                <a:latin typeface="Arial" pitchFamily="34" charset="0"/>
                <a:cs typeface="Arial" pitchFamily="34" charset="0"/>
              </a:rPr>
              <a:t>, M. McGill, Z. </a:t>
            </a:r>
            <a:r>
              <a:rPr lang="en-US" sz="2400" dirty="0" err="1" smtClean="0">
                <a:solidFill>
                  <a:schemeClr val="tx1"/>
                </a:solidFill>
                <a:latin typeface="Arial" pitchFamily="34" charset="0"/>
                <a:cs typeface="Arial" pitchFamily="34" charset="0"/>
              </a:rPr>
              <a:t>Pu</a:t>
            </a:r>
            <a:r>
              <a:rPr lang="en-US" sz="2400" dirty="0" smtClean="0">
                <a:solidFill>
                  <a:schemeClr val="tx1"/>
                </a:solidFill>
                <a:latin typeface="Arial" pitchFamily="34" charset="0"/>
                <a:cs typeface="Arial" pitchFamily="34" charset="0"/>
              </a:rPr>
              <a:t>, S. Tucker, C. </a:t>
            </a:r>
            <a:r>
              <a:rPr lang="en-US" sz="2400" dirty="0" err="1" smtClean="0">
                <a:solidFill>
                  <a:schemeClr val="tx1"/>
                </a:solidFill>
                <a:latin typeface="Arial" pitchFamily="34" charset="0"/>
                <a:cs typeface="Arial" pitchFamily="34" charset="0"/>
              </a:rPr>
              <a:t>Velden</a:t>
            </a:r>
            <a:r>
              <a:rPr lang="en-US" sz="2400" dirty="0" smtClean="0">
                <a:solidFill>
                  <a:schemeClr val="tx1"/>
                </a:solidFill>
                <a:latin typeface="Arial" pitchFamily="34" charset="0"/>
                <a:cs typeface="Arial" pitchFamily="34" charset="0"/>
              </a:rPr>
              <a:t>, J. </a:t>
            </a:r>
            <a:r>
              <a:rPr lang="en-US" sz="2400" dirty="0" err="1" smtClean="0">
                <a:solidFill>
                  <a:schemeClr val="tx1"/>
                </a:solidFill>
                <a:latin typeface="Arial" pitchFamily="34" charset="0"/>
                <a:cs typeface="Arial" pitchFamily="34" charset="0"/>
              </a:rPr>
              <a:t>Yoe</a:t>
            </a:r>
            <a:endParaRPr lang="en-US" sz="2400" dirty="0">
              <a:solidFill>
                <a:schemeClr val="tx1"/>
              </a:solidFill>
              <a:latin typeface="Arial" pitchFamily="34" charset="0"/>
              <a:cs typeface="Arial" pitchFamily="34" charset="0"/>
            </a:endParaRPr>
          </a:p>
        </p:txBody>
      </p:sp>
      <p:sp>
        <p:nvSpPr>
          <p:cNvPr id="2052" name="Text Box 14"/>
          <p:cNvSpPr txBox="1">
            <a:spLocks noChangeArrowheads="1"/>
          </p:cNvSpPr>
          <p:nvPr/>
        </p:nvSpPr>
        <p:spPr bwMode="auto">
          <a:xfrm>
            <a:off x="381000" y="228600"/>
            <a:ext cx="84124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3200" b="1" dirty="0" smtClean="0"/>
              <a:t>A US Effort for ADM/Aeolus Calibration and Validation</a:t>
            </a:r>
            <a:endParaRPr lang="en-US" sz="3200" b="1" dirty="0"/>
          </a:p>
        </p:txBody>
      </p:sp>
      <p:sp>
        <p:nvSpPr>
          <p:cNvPr id="6" name="Rectangle 11"/>
          <p:cNvSpPr txBox="1">
            <a:spLocks noChangeArrowheads="1"/>
          </p:cNvSpPr>
          <p:nvPr/>
        </p:nvSpPr>
        <p:spPr bwMode="auto">
          <a:xfrm>
            <a:off x="2743200" y="5486400"/>
            <a:ext cx="3657600" cy="87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2800">
                <a:solidFill>
                  <a:schemeClr val="bg1"/>
                </a:solidFill>
                <a:latin typeface="+mn-lt"/>
                <a:ea typeface="+mn-ea"/>
                <a:cs typeface="+mn-cs"/>
              </a:defRPr>
            </a:lvl1pPr>
            <a:lvl2pPr marL="457200" indent="0" algn="ctr" rtl="0" eaLnBrk="0" fontAlgn="base" hangingPunct="0">
              <a:spcBef>
                <a:spcPct val="20000"/>
              </a:spcBef>
              <a:spcAft>
                <a:spcPct val="0"/>
              </a:spcAft>
              <a:buNone/>
              <a:defRPr sz="2400">
                <a:solidFill>
                  <a:schemeClr val="bg1"/>
                </a:solidFill>
                <a:latin typeface="+mn-lt"/>
              </a:defRPr>
            </a:lvl2pPr>
            <a:lvl3pPr marL="914400" indent="0" algn="ctr" rtl="0" eaLnBrk="0" fontAlgn="base" hangingPunct="0">
              <a:spcBef>
                <a:spcPct val="20000"/>
              </a:spcBef>
              <a:spcAft>
                <a:spcPct val="0"/>
              </a:spcAft>
              <a:buNone/>
              <a:defRPr sz="2000">
                <a:solidFill>
                  <a:schemeClr val="bg1"/>
                </a:solidFill>
                <a:latin typeface="+mn-lt"/>
              </a:defRPr>
            </a:lvl3pPr>
            <a:lvl4pPr marL="1371600" indent="0" algn="ctr" rtl="0" eaLnBrk="0" fontAlgn="base" hangingPunct="0">
              <a:spcBef>
                <a:spcPct val="20000"/>
              </a:spcBef>
              <a:spcAft>
                <a:spcPct val="0"/>
              </a:spcAft>
              <a:buNone/>
              <a:defRPr>
                <a:solidFill>
                  <a:schemeClr val="bg1"/>
                </a:solidFill>
                <a:latin typeface="+mn-lt"/>
              </a:defRPr>
            </a:lvl4pPr>
            <a:lvl5pPr marL="1828800" indent="0" algn="ctr" rtl="0" eaLnBrk="0" fontAlgn="base" hangingPunct="0">
              <a:spcBef>
                <a:spcPct val="20000"/>
              </a:spcBef>
              <a:spcAft>
                <a:spcPct val="0"/>
              </a:spcAft>
              <a:buNone/>
              <a:defRPr sz="1600">
                <a:solidFill>
                  <a:schemeClr val="bg1"/>
                </a:solidFill>
                <a:latin typeface="+mn-lt"/>
              </a:defRPr>
            </a:lvl5pPr>
            <a:lvl6pPr marL="2286000" indent="0" algn="ctr" rtl="0" fontAlgn="base">
              <a:spcBef>
                <a:spcPct val="20000"/>
              </a:spcBef>
              <a:spcAft>
                <a:spcPct val="0"/>
              </a:spcAft>
              <a:buNone/>
              <a:defRPr sz="1600">
                <a:solidFill>
                  <a:schemeClr val="bg1"/>
                </a:solidFill>
                <a:latin typeface="+mn-lt"/>
              </a:defRPr>
            </a:lvl6pPr>
            <a:lvl7pPr marL="2743200" indent="0" algn="ctr" rtl="0" fontAlgn="base">
              <a:spcBef>
                <a:spcPct val="20000"/>
              </a:spcBef>
              <a:spcAft>
                <a:spcPct val="0"/>
              </a:spcAft>
              <a:buNone/>
              <a:defRPr sz="1600">
                <a:solidFill>
                  <a:schemeClr val="bg1"/>
                </a:solidFill>
                <a:latin typeface="+mn-lt"/>
              </a:defRPr>
            </a:lvl7pPr>
            <a:lvl8pPr marL="3200400" indent="0" algn="ctr" rtl="0" fontAlgn="base">
              <a:spcBef>
                <a:spcPct val="20000"/>
              </a:spcBef>
              <a:spcAft>
                <a:spcPct val="0"/>
              </a:spcAft>
              <a:buNone/>
              <a:defRPr sz="1600">
                <a:solidFill>
                  <a:schemeClr val="bg1"/>
                </a:solidFill>
                <a:latin typeface="+mn-lt"/>
              </a:defRPr>
            </a:lvl8pPr>
            <a:lvl9pPr marL="3657600" indent="0" algn="ctr" rtl="0" fontAlgn="base">
              <a:spcBef>
                <a:spcPct val="20000"/>
              </a:spcBef>
              <a:spcAft>
                <a:spcPct val="0"/>
              </a:spcAft>
              <a:buNone/>
              <a:defRPr sz="1600">
                <a:solidFill>
                  <a:schemeClr val="bg1"/>
                </a:solidFill>
                <a:latin typeface="+mn-lt"/>
              </a:defRPr>
            </a:lvl9pPr>
          </a:lstStyle>
          <a:p>
            <a:pPr eaLnBrk="1" hangingPunct="1"/>
            <a:r>
              <a:rPr lang="en-US" sz="2200" dirty="0" smtClean="0">
                <a:solidFill>
                  <a:schemeClr val="tx1"/>
                </a:solidFill>
                <a:latin typeface="Arial" pitchFamily="34" charset="0"/>
              </a:rPr>
              <a:t>Aeolus Cal-Val Workshop</a:t>
            </a:r>
            <a:endParaRPr lang="en-US" sz="2200" dirty="0" smtClean="0">
              <a:solidFill>
                <a:schemeClr val="tx1"/>
              </a:solidFill>
              <a:latin typeface="Arial" pitchFamily="34" charset="0"/>
              <a:cs typeface="Arial" pitchFamily="34" charset="0"/>
            </a:endParaRPr>
          </a:p>
          <a:p>
            <a:pPr eaLnBrk="1" hangingPunct="1"/>
            <a:r>
              <a:rPr lang="en-US" sz="2200" dirty="0" smtClean="0">
                <a:solidFill>
                  <a:schemeClr val="tx1"/>
                </a:solidFill>
                <a:latin typeface="Arial" pitchFamily="34" charset="0"/>
              </a:rPr>
              <a:t>9 </a:t>
            </a:r>
            <a:r>
              <a:rPr lang="en-US" sz="2200" dirty="0" smtClean="0">
                <a:solidFill>
                  <a:schemeClr val="tx1"/>
                </a:solidFill>
                <a:latin typeface="Arial" pitchFamily="34" charset="0"/>
              </a:rPr>
              <a:t>-13 Feb 2015</a:t>
            </a:r>
            <a:endParaRPr lang="en-US" sz="2200" dirty="0" smtClean="0">
              <a:solidFill>
                <a:schemeClr val="tx1"/>
              </a:solidFill>
              <a:latin typeface="Arial" pitchFamily="34" charset="0"/>
            </a:endParaRPr>
          </a:p>
        </p:txBody>
      </p:sp>
    </p:spTree>
    <p:extLst>
      <p:ext uri="{BB962C8B-B14F-4D97-AF65-F5344CB8AC3E}">
        <p14:creationId xmlns:p14="http://schemas.microsoft.com/office/powerpoint/2010/main" val="245333390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6"/>
          <p:cNvSpPr>
            <a:spLocks noGrp="1"/>
          </p:cNvSpPr>
          <p:nvPr>
            <p:ph type="title"/>
          </p:nvPr>
        </p:nvSpPr>
        <p:spPr/>
        <p:txBody>
          <a:bodyPr/>
          <a:lstStyle/>
          <a:p>
            <a:r>
              <a:rPr lang="en-US" sz="2400" dirty="0" smtClean="0">
                <a:solidFill>
                  <a:srgbClr val="000000"/>
                </a:solidFill>
              </a:rPr>
              <a:t>Second Generation HSRL-2:  </a:t>
            </a:r>
            <a:r>
              <a:rPr lang="en-US" sz="2400" i="1" dirty="0" smtClean="0">
                <a:solidFill>
                  <a:srgbClr val="000000"/>
                </a:solidFill>
              </a:rPr>
              <a:t>3</a:t>
            </a:r>
            <a:r>
              <a:rPr lang="el-GR" sz="2400" i="1" dirty="0">
                <a:solidFill>
                  <a:srgbClr val="000000"/>
                </a:solidFill>
              </a:rPr>
              <a:t>β</a:t>
            </a:r>
            <a:r>
              <a:rPr lang="en-US" sz="2400" i="1" dirty="0">
                <a:solidFill>
                  <a:srgbClr val="000000"/>
                </a:solidFill>
              </a:rPr>
              <a:t>+2</a:t>
            </a:r>
            <a:r>
              <a:rPr lang="el-GR" sz="2400" i="1" dirty="0">
                <a:solidFill>
                  <a:srgbClr val="000000"/>
                </a:solidFill>
                <a:cs typeface="Arial" pitchFamily="34" charset="0"/>
              </a:rPr>
              <a:t>α</a:t>
            </a:r>
            <a:r>
              <a:rPr lang="en-US" sz="2400" i="1" dirty="0" smtClean="0">
                <a:solidFill>
                  <a:srgbClr val="000000"/>
                </a:solidFill>
                <a:cs typeface="Arial" pitchFamily="34" charset="0"/>
              </a:rPr>
              <a:t>+3</a:t>
            </a:r>
            <a:r>
              <a:rPr lang="el-GR" sz="2400" i="1" dirty="0" smtClean="0">
                <a:solidFill>
                  <a:srgbClr val="000000"/>
                </a:solidFill>
                <a:cs typeface="Arial" pitchFamily="34" charset="0"/>
              </a:rPr>
              <a:t>δ</a:t>
            </a:r>
            <a:r>
              <a:rPr lang="en-US" sz="2400" i="1" dirty="0" smtClean="0">
                <a:solidFill>
                  <a:srgbClr val="000000"/>
                </a:solidFill>
                <a:cs typeface="Arial" pitchFamily="34" charset="0"/>
              </a:rPr>
              <a:t> </a:t>
            </a:r>
            <a:r>
              <a:rPr lang="en-US" sz="2400" dirty="0" smtClean="0">
                <a:solidFill>
                  <a:srgbClr val="000000"/>
                </a:solidFill>
              </a:rPr>
              <a:t>Lidar</a:t>
            </a:r>
          </a:p>
        </p:txBody>
      </p:sp>
      <p:sp>
        <p:nvSpPr>
          <p:cNvPr id="23555" name="Text Placeholder 7"/>
          <p:cNvSpPr>
            <a:spLocks noGrp="1"/>
          </p:cNvSpPr>
          <p:nvPr>
            <p:ph sz="half" idx="1"/>
          </p:nvPr>
        </p:nvSpPr>
        <p:spPr>
          <a:xfrm>
            <a:off x="63501" y="4780800"/>
            <a:ext cx="4595812" cy="2077200"/>
          </a:xfrm>
        </p:spPr>
        <p:txBody>
          <a:bodyPr/>
          <a:lstStyle/>
          <a:p>
            <a:pPr marL="230188" indent="-230188"/>
            <a:r>
              <a:rPr lang="en-US" sz="2000" dirty="0" smtClean="0"/>
              <a:t>Measurements</a:t>
            </a:r>
          </a:p>
          <a:p>
            <a:pPr marL="511175" lvl="1">
              <a:lnSpc>
                <a:spcPct val="80000"/>
              </a:lnSpc>
              <a:defRPr/>
            </a:pPr>
            <a:r>
              <a:rPr lang="en-US" sz="1800" dirty="0" smtClean="0"/>
              <a:t>Backscatter: 355</a:t>
            </a:r>
            <a:r>
              <a:rPr lang="en-US" sz="1800" dirty="0"/>
              <a:t>, 532, 1064 nm </a:t>
            </a:r>
            <a:r>
              <a:rPr lang="en-US" sz="1800" b="1" dirty="0">
                <a:solidFill>
                  <a:srgbClr val="0000CC"/>
                </a:solidFill>
              </a:rPr>
              <a:t>(3</a:t>
            </a:r>
            <a:r>
              <a:rPr lang="el-GR" sz="1800" b="1" dirty="0">
                <a:solidFill>
                  <a:srgbClr val="0000CC"/>
                </a:solidFill>
              </a:rPr>
              <a:t>β</a:t>
            </a:r>
            <a:r>
              <a:rPr lang="en-US" sz="1800" b="1" dirty="0">
                <a:solidFill>
                  <a:srgbClr val="0000CC"/>
                </a:solidFill>
              </a:rPr>
              <a:t>)</a:t>
            </a:r>
          </a:p>
          <a:p>
            <a:pPr marL="511175" lvl="1">
              <a:lnSpc>
                <a:spcPct val="80000"/>
              </a:lnSpc>
              <a:defRPr/>
            </a:pPr>
            <a:r>
              <a:rPr lang="en-US" sz="1800" dirty="0"/>
              <a:t>Extinction 355 and 532 nm </a:t>
            </a:r>
            <a:r>
              <a:rPr lang="en-US" sz="1800" b="1" dirty="0">
                <a:solidFill>
                  <a:srgbClr val="0000CC"/>
                </a:solidFill>
              </a:rPr>
              <a:t>(2</a:t>
            </a:r>
            <a:r>
              <a:rPr lang="el-GR" sz="1800" b="1" dirty="0">
                <a:solidFill>
                  <a:srgbClr val="0000CC"/>
                </a:solidFill>
              </a:rPr>
              <a:t>α</a:t>
            </a:r>
            <a:r>
              <a:rPr lang="en-US" sz="1800" b="1" dirty="0">
                <a:solidFill>
                  <a:srgbClr val="0000CC"/>
                </a:solidFill>
              </a:rPr>
              <a:t>)</a:t>
            </a:r>
            <a:endParaRPr lang="en-US" sz="1800" dirty="0">
              <a:solidFill>
                <a:srgbClr val="0000CC"/>
              </a:solidFill>
            </a:endParaRPr>
          </a:p>
          <a:p>
            <a:pPr marL="511175" lvl="1">
              <a:lnSpc>
                <a:spcPct val="80000"/>
              </a:lnSpc>
              <a:defRPr/>
            </a:pPr>
            <a:r>
              <a:rPr lang="en-US" sz="1800" dirty="0"/>
              <a:t>Depolarization at </a:t>
            </a:r>
            <a:r>
              <a:rPr lang="en-US" sz="1800" dirty="0" smtClean="0"/>
              <a:t>3 </a:t>
            </a:r>
            <a:r>
              <a:rPr lang="en-US" sz="1800" dirty="0"/>
              <a:t>wavelengths </a:t>
            </a:r>
            <a:r>
              <a:rPr lang="en-US" sz="1800" b="1" dirty="0" smtClean="0">
                <a:solidFill>
                  <a:srgbClr val="0000CC"/>
                </a:solidFill>
              </a:rPr>
              <a:t>(3</a:t>
            </a:r>
            <a:r>
              <a:rPr lang="el-GR" sz="1800" b="1" dirty="0" smtClean="0">
                <a:solidFill>
                  <a:srgbClr val="0000CC"/>
                </a:solidFill>
              </a:rPr>
              <a:t>δ</a:t>
            </a:r>
            <a:r>
              <a:rPr lang="en-US" sz="1800" b="1" dirty="0" smtClean="0">
                <a:solidFill>
                  <a:srgbClr val="0000CC"/>
                </a:solidFill>
              </a:rPr>
              <a:t>)</a:t>
            </a:r>
            <a:endParaRPr lang="en-US" sz="1800" dirty="0" smtClean="0"/>
          </a:p>
        </p:txBody>
      </p:sp>
      <p:sp>
        <p:nvSpPr>
          <p:cNvPr id="2" name="Content Placeholder 1"/>
          <p:cNvSpPr>
            <a:spLocks noGrp="1"/>
          </p:cNvSpPr>
          <p:nvPr>
            <p:ph sz="half" idx="2"/>
          </p:nvPr>
        </p:nvSpPr>
        <p:spPr>
          <a:xfrm>
            <a:off x="4795200" y="4759199"/>
            <a:ext cx="4305600" cy="1922785"/>
          </a:xfrm>
        </p:spPr>
        <p:txBody>
          <a:bodyPr/>
          <a:lstStyle/>
          <a:p>
            <a:pPr marL="230188" indent="-230188"/>
            <a:r>
              <a:rPr lang="en-US" sz="2000" dirty="0" smtClean="0"/>
              <a:t>Deploys on </a:t>
            </a:r>
            <a:r>
              <a:rPr lang="en-US" sz="2000" dirty="0"/>
              <a:t>ER-2 and other aircraft</a:t>
            </a:r>
          </a:p>
          <a:p>
            <a:pPr marL="230188" indent="-230188"/>
            <a:r>
              <a:rPr lang="en-US" sz="2000" dirty="0"/>
              <a:t>Flown on 4 field </a:t>
            </a:r>
            <a:r>
              <a:rPr lang="en-US" sz="2000" dirty="0" smtClean="0"/>
              <a:t>missions to-date </a:t>
            </a:r>
          </a:p>
          <a:p>
            <a:pPr marL="230188" indent="-230188"/>
            <a:r>
              <a:rPr lang="en-US" sz="2000" dirty="0" smtClean="0"/>
              <a:t>Fully </a:t>
            </a:r>
            <a:r>
              <a:rPr lang="en-US" sz="2000" dirty="0"/>
              <a:t>operational data processing code</a:t>
            </a:r>
            <a:endParaRPr lang="en-US" sz="1800" dirty="0"/>
          </a:p>
          <a:p>
            <a:endParaRPr lang="en-US" sz="2000" dirty="0"/>
          </a:p>
        </p:txBody>
      </p:sp>
      <p:pic>
        <p:nvPicPr>
          <p:cNvPr id="23556" name="Picture 2" descr="ER-2 In Flight"/>
          <p:cNvPicPr>
            <a:picLocks noChangeAspect="1" noChangeArrowheads="1"/>
          </p:cNvPicPr>
          <p:nvPr/>
        </p:nvPicPr>
        <p:blipFill rotWithShape="1">
          <a:blip r:embed="rId3" cstate="print"/>
          <a:srcRect l="2929" t="26815" r="6980" b="22028"/>
          <a:stretch/>
        </p:blipFill>
        <p:spPr bwMode="auto">
          <a:xfrm>
            <a:off x="5233469" y="2670250"/>
            <a:ext cx="3594647" cy="1844504"/>
          </a:xfrm>
          <a:prstGeom prst="rect">
            <a:avLst/>
          </a:prstGeom>
          <a:noFill/>
          <a:ln w="9525">
            <a:noFill/>
            <a:miter lim="800000"/>
            <a:headEnd/>
            <a:tailEnd/>
          </a:ln>
        </p:spPr>
      </p:pic>
      <p:sp>
        <p:nvSpPr>
          <p:cNvPr id="6" name="TextBox 5"/>
          <p:cNvSpPr txBox="1"/>
          <p:nvPr/>
        </p:nvSpPr>
        <p:spPr>
          <a:xfrm>
            <a:off x="190500" y="927100"/>
            <a:ext cx="2121222" cy="369332"/>
          </a:xfrm>
          <a:prstGeom prst="rect">
            <a:avLst/>
          </a:prstGeom>
          <a:noFill/>
        </p:spPr>
        <p:txBody>
          <a:bodyPr wrap="none" rtlCol="0">
            <a:spAutoFit/>
          </a:bodyPr>
          <a:lstStyle/>
          <a:p>
            <a:r>
              <a:rPr lang="en-US" dirty="0" smtClean="0">
                <a:solidFill>
                  <a:srgbClr val="FFFFFF"/>
                </a:solidFill>
              </a:rPr>
              <a:t>IIP-04 and AITT-07</a:t>
            </a:r>
            <a:endParaRPr lang="en-US" dirty="0">
              <a:solidFill>
                <a:srgbClr val="FFFFFF"/>
              </a:solidFill>
            </a:endParaRPr>
          </a:p>
        </p:txBody>
      </p:sp>
      <p:grpSp>
        <p:nvGrpSpPr>
          <p:cNvPr id="7" name="Group 16"/>
          <p:cNvGrpSpPr/>
          <p:nvPr/>
        </p:nvGrpSpPr>
        <p:grpSpPr>
          <a:xfrm>
            <a:off x="0" y="990600"/>
            <a:ext cx="4584701" cy="3327400"/>
            <a:chOff x="6096000" y="914400"/>
            <a:chExt cx="2627188" cy="1658635"/>
          </a:xfrm>
        </p:grpSpPr>
        <p:pic>
          <p:nvPicPr>
            <p:cNvPr id="8" name="Picture 2" descr="Y:\HSRL-2 DOCUMENTATION\Pictures\B1250 ground testing 20120609-10\DSCN1587.JPG"/>
            <p:cNvPicPr>
              <a:picLocks noChangeAspect="1" noChangeArrowheads="1"/>
            </p:cNvPicPr>
            <p:nvPr/>
          </p:nvPicPr>
          <p:blipFill>
            <a:blip r:embed="rId4" cstate="print"/>
            <a:srcRect t="10906" b="4552"/>
            <a:stretch>
              <a:fillRect/>
            </a:stretch>
          </p:blipFill>
          <p:spPr bwMode="auto">
            <a:xfrm>
              <a:off x="6132388" y="930302"/>
              <a:ext cx="2590800" cy="1642733"/>
            </a:xfrm>
            <a:prstGeom prst="rect">
              <a:avLst/>
            </a:prstGeom>
            <a:noFill/>
          </p:spPr>
        </p:pic>
        <p:sp>
          <p:nvSpPr>
            <p:cNvPr id="9" name="TextBox 8"/>
            <p:cNvSpPr txBox="1"/>
            <p:nvPr/>
          </p:nvSpPr>
          <p:spPr>
            <a:xfrm>
              <a:off x="6096000" y="914400"/>
              <a:ext cx="859531" cy="307777"/>
            </a:xfrm>
            <a:prstGeom prst="rect">
              <a:avLst/>
            </a:prstGeom>
            <a:noFill/>
          </p:spPr>
          <p:txBody>
            <a:bodyPr wrap="none" rtlCol="0">
              <a:spAutoFit/>
            </a:bodyPr>
            <a:lstStyle/>
            <a:p>
              <a:r>
                <a:rPr lang="en-US" sz="1400" b="1" dirty="0">
                  <a:solidFill>
                    <a:srgbClr val="FFFFFF"/>
                  </a:solidFill>
                </a:rPr>
                <a:t>HSRL-2</a:t>
              </a:r>
            </a:p>
          </p:txBody>
        </p:sp>
      </p:grpSp>
      <p:grpSp>
        <p:nvGrpSpPr>
          <p:cNvPr id="10" name="Group 9"/>
          <p:cNvGrpSpPr/>
          <p:nvPr/>
        </p:nvGrpSpPr>
        <p:grpSpPr>
          <a:xfrm>
            <a:off x="5196062" y="1014002"/>
            <a:ext cx="3632054" cy="1529541"/>
            <a:chOff x="131109" y="4122650"/>
            <a:chExt cx="2570765" cy="929689"/>
          </a:xfrm>
        </p:grpSpPr>
        <p:pic>
          <p:nvPicPr>
            <p:cNvPr id="11" name="Picture 2"/>
            <p:cNvPicPr>
              <a:picLocks noChangeAspect="1" noChangeArrowheads="1"/>
            </p:cNvPicPr>
            <p:nvPr/>
          </p:nvPicPr>
          <p:blipFill rotWithShape="1">
            <a:blip r:embed="rId5" cstate="print"/>
            <a:srcRect l="6944" t="23347" r="3125" b="35866"/>
            <a:stretch/>
          </p:blipFill>
          <p:spPr bwMode="auto">
            <a:xfrm>
              <a:off x="131109" y="4122650"/>
              <a:ext cx="2570765" cy="929689"/>
            </a:xfrm>
            <a:prstGeom prst="rect">
              <a:avLst/>
            </a:prstGeom>
            <a:noFill/>
            <a:ln w="9525">
              <a:noFill/>
              <a:miter lim="800000"/>
              <a:headEnd/>
              <a:tailEnd/>
            </a:ln>
            <a:effectLst/>
          </p:spPr>
        </p:pic>
        <p:sp>
          <p:nvSpPr>
            <p:cNvPr id="12" name="TextBox 11"/>
            <p:cNvSpPr txBox="1"/>
            <p:nvPr/>
          </p:nvSpPr>
          <p:spPr>
            <a:xfrm>
              <a:off x="1024660" y="4172718"/>
              <a:ext cx="1349552" cy="205781"/>
            </a:xfrm>
            <a:prstGeom prst="rect">
              <a:avLst/>
            </a:prstGeom>
            <a:noFill/>
          </p:spPr>
          <p:txBody>
            <a:bodyPr wrap="square" rtlCol="0">
              <a:spAutoFit/>
            </a:bodyPr>
            <a:lstStyle/>
            <a:p>
              <a:pPr algn="r"/>
              <a:r>
                <a:rPr lang="en-US" sz="1600" b="1" dirty="0" smtClean="0">
                  <a:solidFill>
                    <a:srgbClr val="000000"/>
                  </a:solidFill>
                </a:rPr>
                <a:t>B200 King Air</a:t>
              </a:r>
              <a:endParaRPr lang="en-US" sz="1600" b="1" dirty="0">
                <a:solidFill>
                  <a:srgbClr val="000000"/>
                </a:solidFill>
              </a:endParaRPr>
            </a:p>
          </p:txBody>
        </p:sp>
      </p:grpSp>
      <p:sp>
        <p:nvSpPr>
          <p:cNvPr id="13" name="TextBox 12"/>
          <p:cNvSpPr txBox="1"/>
          <p:nvPr/>
        </p:nvSpPr>
        <p:spPr>
          <a:xfrm>
            <a:off x="6921428" y="2670250"/>
            <a:ext cx="1906688" cy="338555"/>
          </a:xfrm>
          <a:prstGeom prst="rect">
            <a:avLst/>
          </a:prstGeom>
          <a:noFill/>
        </p:spPr>
        <p:txBody>
          <a:bodyPr wrap="square" rtlCol="0">
            <a:spAutoFit/>
          </a:bodyPr>
          <a:lstStyle/>
          <a:p>
            <a:pPr algn="ctr"/>
            <a:r>
              <a:rPr lang="en-US" sz="1600" b="1" dirty="0" smtClean="0">
                <a:solidFill>
                  <a:srgbClr val="000000"/>
                </a:solidFill>
              </a:rPr>
              <a:t>ER-2</a:t>
            </a:r>
            <a:endParaRPr lang="en-US" sz="1600" b="1" dirty="0">
              <a:solidFill>
                <a:srgbClr val="000000"/>
              </a:solidFill>
            </a:endParaRPr>
          </a:p>
        </p:txBody>
      </p:sp>
    </p:spTree>
    <p:extLst>
      <p:ext uri="{BB962C8B-B14F-4D97-AF65-F5344CB8AC3E}">
        <p14:creationId xmlns:p14="http://schemas.microsoft.com/office/powerpoint/2010/main" val="3321754195"/>
      </p:ext>
    </p:extLst>
  </p:cSld>
  <p:clrMapOvr>
    <a:masterClrMapping/>
  </p:clrMapOvr>
  <p:transition xmlns:p14="http://schemas.microsoft.com/office/powerpoint/2010/main" advTm="41783"/>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9EB8FF"/>
            </a:gs>
            <a:gs pos="100000">
              <a:srgbClr val="FFFFFF"/>
            </a:gs>
          </a:gsLst>
          <a:lin ang="16200000" scaled="0"/>
          <a:tileRect/>
        </a:gradFill>
        <a:effectLst/>
      </p:bgPr>
    </p:bg>
    <p:spTree>
      <p:nvGrpSpPr>
        <p:cNvPr id="1" name=""/>
        <p:cNvGrpSpPr/>
        <p:nvPr/>
      </p:nvGrpSpPr>
      <p:grpSpPr>
        <a:xfrm>
          <a:off x="0" y="0"/>
          <a:ext cx="0" cy="0"/>
          <a:chOff x="0" y="0"/>
          <a:chExt cx="0" cy="0"/>
        </a:xfrm>
      </p:grpSpPr>
      <p:sp>
        <p:nvSpPr>
          <p:cNvPr id="4" name="TextBox 3"/>
          <p:cNvSpPr txBox="1"/>
          <p:nvPr/>
        </p:nvSpPr>
        <p:spPr>
          <a:xfrm>
            <a:off x="1" y="0"/>
            <a:ext cx="9144000" cy="523220"/>
          </a:xfrm>
          <a:prstGeom prst="rect">
            <a:avLst/>
          </a:prstGeom>
          <a:noFill/>
        </p:spPr>
        <p:txBody>
          <a:bodyPr wrap="square" rtlCol="0">
            <a:spAutoFit/>
          </a:bodyPr>
          <a:lstStyle/>
          <a:p>
            <a:pPr algn="ctr" defTabSz="457200" fontAlgn="auto">
              <a:spcBef>
                <a:spcPts val="0"/>
              </a:spcBef>
              <a:spcAft>
                <a:spcPts val="0"/>
              </a:spcAft>
            </a:pPr>
            <a:r>
              <a:rPr lang="en-US" sz="2800" b="1" dirty="0" smtClean="0">
                <a:solidFill>
                  <a:prstClr val="black"/>
                </a:solidFill>
                <a:latin typeface="Calibri"/>
              </a:rPr>
              <a:t>Aeolus Cal/Val: Saharan Aerosol Layer (</a:t>
            </a:r>
            <a:r>
              <a:rPr lang="en-US" sz="2800" b="1" dirty="0" err="1" smtClean="0">
                <a:solidFill>
                  <a:prstClr val="black"/>
                </a:solidFill>
                <a:latin typeface="Calibri"/>
              </a:rPr>
              <a:t>Dunion</a:t>
            </a:r>
            <a:r>
              <a:rPr lang="en-US" sz="2800" b="1" dirty="0" smtClean="0">
                <a:solidFill>
                  <a:prstClr val="black"/>
                </a:solidFill>
                <a:latin typeface="Calibri"/>
              </a:rPr>
              <a:t>)</a:t>
            </a:r>
            <a:endParaRPr lang="en-US" sz="2800" b="1" dirty="0">
              <a:solidFill>
                <a:prstClr val="black"/>
              </a:solidFill>
              <a:latin typeface="Calibri"/>
            </a:endParaRPr>
          </a:p>
        </p:txBody>
      </p:sp>
      <p:pic>
        <p:nvPicPr>
          <p:cNvPr id="6" name="Picture 5" descr="sal.jpg"/>
          <p:cNvPicPr>
            <a:picLocks noChangeAspect="1"/>
          </p:cNvPicPr>
          <p:nvPr/>
        </p:nvPicPr>
        <p:blipFill rotWithShape="1">
          <a:blip r:embed="rId2">
            <a:extLst>
              <a:ext uri="{28A0092B-C50C-407E-A947-70E740481C1C}">
                <a14:useLocalDpi xmlns:a14="http://schemas.microsoft.com/office/drawing/2010/main" val="0"/>
              </a:ext>
            </a:extLst>
          </a:blip>
          <a:srcRect t="17495"/>
          <a:stretch/>
        </p:blipFill>
        <p:spPr>
          <a:xfrm>
            <a:off x="0" y="4011794"/>
            <a:ext cx="5029200" cy="2846206"/>
          </a:xfrm>
          <a:prstGeom prst="rect">
            <a:avLst/>
          </a:prstGeom>
        </p:spPr>
      </p:pic>
      <p:sp>
        <p:nvSpPr>
          <p:cNvPr id="7" name="TextBox 6"/>
          <p:cNvSpPr txBox="1"/>
          <p:nvPr/>
        </p:nvSpPr>
        <p:spPr>
          <a:xfrm>
            <a:off x="870792" y="4602680"/>
            <a:ext cx="1011289" cy="646331"/>
          </a:xfrm>
          <a:prstGeom prst="rect">
            <a:avLst/>
          </a:prstGeom>
          <a:noFill/>
        </p:spPr>
        <p:txBody>
          <a:bodyPr wrap="none" rtlCol="0">
            <a:spAutoFit/>
          </a:bodyPr>
          <a:lstStyle/>
          <a:p>
            <a:pPr algn="ctr" defTabSz="457200" fontAlgn="auto">
              <a:spcBef>
                <a:spcPts val="0"/>
              </a:spcBef>
              <a:spcAft>
                <a:spcPts val="0"/>
              </a:spcAft>
            </a:pPr>
            <a:r>
              <a:rPr lang="en-US" dirty="0" smtClean="0">
                <a:solidFill>
                  <a:prstClr val="white"/>
                </a:solidFill>
                <a:latin typeface="Calibri"/>
              </a:rPr>
              <a:t>Saharan </a:t>
            </a:r>
          </a:p>
          <a:p>
            <a:pPr algn="ctr" defTabSz="457200" fontAlgn="auto">
              <a:spcBef>
                <a:spcPts val="0"/>
              </a:spcBef>
              <a:spcAft>
                <a:spcPts val="0"/>
              </a:spcAft>
            </a:pPr>
            <a:r>
              <a:rPr lang="en-US" dirty="0" smtClean="0">
                <a:solidFill>
                  <a:prstClr val="white"/>
                </a:solidFill>
                <a:latin typeface="Calibri"/>
              </a:rPr>
              <a:t>Air Layer</a:t>
            </a:r>
            <a:endParaRPr lang="en-US" dirty="0">
              <a:solidFill>
                <a:prstClr val="white"/>
              </a:solidFill>
              <a:latin typeface="Calibri"/>
            </a:endParaRPr>
          </a:p>
        </p:txBody>
      </p:sp>
      <p:sp>
        <p:nvSpPr>
          <p:cNvPr id="12" name="TextBox 11"/>
          <p:cNvSpPr txBox="1"/>
          <p:nvPr/>
        </p:nvSpPr>
        <p:spPr>
          <a:xfrm>
            <a:off x="-8830" y="3694947"/>
            <a:ext cx="5038030" cy="338554"/>
          </a:xfrm>
          <a:prstGeom prst="rect">
            <a:avLst/>
          </a:prstGeom>
          <a:noFill/>
        </p:spPr>
        <p:txBody>
          <a:bodyPr wrap="square" rtlCol="0">
            <a:spAutoFit/>
          </a:bodyPr>
          <a:lstStyle/>
          <a:p>
            <a:pPr algn="ctr" defTabSz="457200" fontAlgn="auto">
              <a:spcBef>
                <a:spcPts val="0"/>
              </a:spcBef>
              <a:spcAft>
                <a:spcPts val="0"/>
              </a:spcAft>
            </a:pPr>
            <a:r>
              <a:rPr lang="en-US" sz="1600" i="1" dirty="0" smtClean="0">
                <a:solidFill>
                  <a:prstClr val="black"/>
                </a:solidFill>
                <a:latin typeface="Calibri"/>
              </a:rPr>
              <a:t>NASA Global Hawk Mission: 24 August 2013  </a:t>
            </a:r>
            <a:endParaRPr lang="en-US" sz="1600" i="1" dirty="0">
              <a:solidFill>
                <a:prstClr val="black"/>
              </a:solidFill>
              <a:latin typeface="Calibri"/>
            </a:endParaRPr>
          </a:p>
        </p:txBody>
      </p:sp>
      <p:sp>
        <p:nvSpPr>
          <p:cNvPr id="13" name="TextBox 12"/>
          <p:cNvSpPr txBox="1"/>
          <p:nvPr/>
        </p:nvSpPr>
        <p:spPr>
          <a:xfrm>
            <a:off x="5029201" y="3694947"/>
            <a:ext cx="4114800" cy="338554"/>
          </a:xfrm>
          <a:prstGeom prst="rect">
            <a:avLst/>
          </a:prstGeom>
          <a:noFill/>
        </p:spPr>
        <p:txBody>
          <a:bodyPr wrap="square" rtlCol="0">
            <a:spAutoFit/>
          </a:bodyPr>
          <a:lstStyle/>
          <a:p>
            <a:pPr algn="ctr" defTabSz="457200" fontAlgn="auto">
              <a:spcBef>
                <a:spcPts val="0"/>
              </a:spcBef>
              <a:spcAft>
                <a:spcPts val="0"/>
              </a:spcAft>
            </a:pPr>
            <a:r>
              <a:rPr lang="en-US" sz="1600" i="1" dirty="0" smtClean="0">
                <a:solidFill>
                  <a:prstClr val="black"/>
                </a:solidFill>
                <a:latin typeface="Calibri"/>
              </a:rPr>
              <a:t>GPS </a:t>
            </a:r>
            <a:r>
              <a:rPr lang="en-US" sz="1600" i="1" dirty="0" err="1" smtClean="0">
                <a:solidFill>
                  <a:prstClr val="black"/>
                </a:solidFill>
                <a:latin typeface="Calibri"/>
              </a:rPr>
              <a:t>Dropsonde</a:t>
            </a:r>
            <a:r>
              <a:rPr lang="en-US" sz="1600" i="1" dirty="0" smtClean="0">
                <a:solidFill>
                  <a:prstClr val="black"/>
                </a:solidFill>
                <a:latin typeface="Calibri"/>
              </a:rPr>
              <a:t> Profile: 1833 UTC</a:t>
            </a:r>
            <a:endParaRPr lang="en-US" sz="1600" i="1" dirty="0">
              <a:solidFill>
                <a:prstClr val="black"/>
              </a:solidFill>
              <a:latin typeface="Calibri"/>
            </a:endParaRPr>
          </a:p>
        </p:txBody>
      </p:sp>
      <p:grpSp>
        <p:nvGrpSpPr>
          <p:cNvPr id="29" name="Group 28"/>
          <p:cNvGrpSpPr/>
          <p:nvPr/>
        </p:nvGrpSpPr>
        <p:grpSpPr>
          <a:xfrm>
            <a:off x="5029201" y="4011793"/>
            <a:ext cx="4114800" cy="2848635"/>
            <a:chOff x="4991101" y="3911996"/>
            <a:chExt cx="4114800" cy="2848635"/>
          </a:xfrm>
        </p:grpSpPr>
        <p:pic>
          <p:nvPicPr>
            <p:cNvPr id="10" name="Picture 9" descr="D20130824_183250_Pskewt.png"/>
            <p:cNvPicPr>
              <a:picLocks noChangeAspect="1"/>
            </p:cNvPicPr>
            <p:nvPr/>
          </p:nvPicPr>
          <p:blipFill rotWithShape="1">
            <a:blip r:embed="rId3">
              <a:extLst>
                <a:ext uri="{28A0092B-C50C-407E-A947-70E740481C1C}">
                  <a14:useLocalDpi xmlns:a14="http://schemas.microsoft.com/office/drawing/2010/main" val="0"/>
                </a:ext>
              </a:extLst>
            </a:blip>
            <a:srcRect t="17424"/>
            <a:stretch/>
          </p:blipFill>
          <p:spPr>
            <a:xfrm>
              <a:off x="4991101" y="3911996"/>
              <a:ext cx="4114800" cy="2848635"/>
            </a:xfrm>
            <a:prstGeom prst="rect">
              <a:avLst/>
            </a:prstGeom>
          </p:spPr>
        </p:pic>
        <p:sp>
          <p:nvSpPr>
            <p:cNvPr id="22" name="TextBox 21"/>
            <p:cNvSpPr txBox="1"/>
            <p:nvPr/>
          </p:nvSpPr>
          <p:spPr>
            <a:xfrm>
              <a:off x="5248757" y="6011741"/>
              <a:ext cx="2331588" cy="338554"/>
            </a:xfrm>
            <a:prstGeom prst="rect">
              <a:avLst/>
            </a:prstGeom>
            <a:noFill/>
          </p:spPr>
          <p:txBody>
            <a:bodyPr wrap="none" rtlCol="0">
              <a:spAutoFit/>
            </a:bodyPr>
            <a:lstStyle/>
            <a:p>
              <a:pPr defTabSz="457200" fontAlgn="auto">
                <a:spcBef>
                  <a:spcPts val="0"/>
                </a:spcBef>
                <a:spcAft>
                  <a:spcPts val="0"/>
                </a:spcAft>
              </a:pPr>
              <a:r>
                <a:rPr lang="en-US" sz="1600" dirty="0" smtClean="0">
                  <a:solidFill>
                    <a:prstClr val="black"/>
                  </a:solidFill>
                  <a:latin typeface="Calibri"/>
                </a:rPr>
                <a:t>African Easterly Jet:  38 </a:t>
              </a:r>
              <a:r>
                <a:rPr lang="en-US" sz="1600" dirty="0" err="1" smtClean="0">
                  <a:solidFill>
                    <a:prstClr val="black"/>
                  </a:solidFill>
                  <a:latin typeface="Calibri"/>
                </a:rPr>
                <a:t>kt</a:t>
              </a:r>
              <a:endParaRPr lang="en-US" sz="1600" dirty="0">
                <a:solidFill>
                  <a:prstClr val="black"/>
                </a:solidFill>
                <a:latin typeface="Calibri"/>
              </a:endParaRPr>
            </a:p>
          </p:txBody>
        </p:sp>
        <p:grpSp>
          <p:nvGrpSpPr>
            <p:cNvPr id="25" name="Group 24"/>
            <p:cNvGrpSpPr/>
            <p:nvPr/>
          </p:nvGrpSpPr>
          <p:grpSpPr>
            <a:xfrm>
              <a:off x="7984062" y="5909731"/>
              <a:ext cx="698499" cy="459031"/>
              <a:chOff x="7984062" y="5909731"/>
              <a:chExt cx="698499" cy="459031"/>
            </a:xfrm>
          </p:grpSpPr>
          <p:sp>
            <p:nvSpPr>
              <p:cNvPr id="21" name="Freeform 20"/>
              <p:cNvSpPr/>
              <p:nvPr/>
            </p:nvSpPr>
            <p:spPr>
              <a:xfrm>
                <a:off x="7984062" y="5909731"/>
                <a:ext cx="698499" cy="457200"/>
              </a:xfrm>
              <a:custGeom>
                <a:avLst/>
                <a:gdLst>
                  <a:gd name="connsiteX0" fmla="*/ 203200 w 677333"/>
                  <a:gd name="connsiteY0" fmla="*/ 29633 h 482600"/>
                  <a:gd name="connsiteX1" fmla="*/ 118533 w 677333"/>
                  <a:gd name="connsiteY1" fmla="*/ 67733 h 482600"/>
                  <a:gd name="connsiteX2" fmla="*/ 156633 w 677333"/>
                  <a:gd name="connsiteY2" fmla="*/ 88900 h 482600"/>
                  <a:gd name="connsiteX3" fmla="*/ 139700 w 677333"/>
                  <a:gd name="connsiteY3" fmla="*/ 127000 h 482600"/>
                  <a:gd name="connsiteX4" fmla="*/ 80433 w 677333"/>
                  <a:gd name="connsiteY4" fmla="*/ 148167 h 482600"/>
                  <a:gd name="connsiteX5" fmla="*/ 46567 w 677333"/>
                  <a:gd name="connsiteY5" fmla="*/ 224367 h 482600"/>
                  <a:gd name="connsiteX6" fmla="*/ 0 w 677333"/>
                  <a:gd name="connsiteY6" fmla="*/ 258233 h 482600"/>
                  <a:gd name="connsiteX7" fmla="*/ 0 w 677333"/>
                  <a:gd name="connsiteY7" fmla="*/ 317500 h 482600"/>
                  <a:gd name="connsiteX8" fmla="*/ 0 w 677333"/>
                  <a:gd name="connsiteY8" fmla="*/ 317500 h 482600"/>
                  <a:gd name="connsiteX9" fmla="*/ 101600 w 677333"/>
                  <a:gd name="connsiteY9" fmla="*/ 376767 h 482600"/>
                  <a:gd name="connsiteX10" fmla="*/ 135467 w 677333"/>
                  <a:gd name="connsiteY10" fmla="*/ 389467 h 482600"/>
                  <a:gd name="connsiteX11" fmla="*/ 84667 w 677333"/>
                  <a:gd name="connsiteY11" fmla="*/ 427567 h 482600"/>
                  <a:gd name="connsiteX12" fmla="*/ 232833 w 677333"/>
                  <a:gd name="connsiteY12" fmla="*/ 436033 h 482600"/>
                  <a:gd name="connsiteX13" fmla="*/ 313267 w 677333"/>
                  <a:gd name="connsiteY13" fmla="*/ 457200 h 482600"/>
                  <a:gd name="connsiteX14" fmla="*/ 389467 w 677333"/>
                  <a:gd name="connsiteY14" fmla="*/ 461433 h 482600"/>
                  <a:gd name="connsiteX15" fmla="*/ 444500 w 677333"/>
                  <a:gd name="connsiteY15" fmla="*/ 482600 h 482600"/>
                  <a:gd name="connsiteX16" fmla="*/ 491067 w 677333"/>
                  <a:gd name="connsiteY16" fmla="*/ 457200 h 482600"/>
                  <a:gd name="connsiteX17" fmla="*/ 533400 w 677333"/>
                  <a:gd name="connsiteY17" fmla="*/ 444500 h 482600"/>
                  <a:gd name="connsiteX18" fmla="*/ 605367 w 677333"/>
                  <a:gd name="connsiteY18" fmla="*/ 440267 h 482600"/>
                  <a:gd name="connsiteX19" fmla="*/ 626533 w 677333"/>
                  <a:gd name="connsiteY19" fmla="*/ 397933 h 482600"/>
                  <a:gd name="connsiteX20" fmla="*/ 677333 w 677333"/>
                  <a:gd name="connsiteY20" fmla="*/ 355600 h 482600"/>
                  <a:gd name="connsiteX21" fmla="*/ 677333 w 677333"/>
                  <a:gd name="connsiteY21" fmla="*/ 355600 h 482600"/>
                  <a:gd name="connsiteX22" fmla="*/ 275167 w 677333"/>
                  <a:gd name="connsiteY22" fmla="*/ 0 h 482600"/>
                  <a:gd name="connsiteX23" fmla="*/ 203200 w 677333"/>
                  <a:gd name="connsiteY23" fmla="*/ 29633 h 482600"/>
                  <a:gd name="connsiteX0" fmla="*/ 203200 w 677333"/>
                  <a:gd name="connsiteY0" fmla="*/ 4233 h 457200"/>
                  <a:gd name="connsiteX1" fmla="*/ 118533 w 677333"/>
                  <a:gd name="connsiteY1" fmla="*/ 42333 h 457200"/>
                  <a:gd name="connsiteX2" fmla="*/ 156633 w 677333"/>
                  <a:gd name="connsiteY2" fmla="*/ 63500 h 457200"/>
                  <a:gd name="connsiteX3" fmla="*/ 139700 w 677333"/>
                  <a:gd name="connsiteY3" fmla="*/ 101600 h 457200"/>
                  <a:gd name="connsiteX4" fmla="*/ 80433 w 677333"/>
                  <a:gd name="connsiteY4" fmla="*/ 122767 h 457200"/>
                  <a:gd name="connsiteX5" fmla="*/ 46567 w 677333"/>
                  <a:gd name="connsiteY5" fmla="*/ 198967 h 457200"/>
                  <a:gd name="connsiteX6" fmla="*/ 0 w 677333"/>
                  <a:gd name="connsiteY6" fmla="*/ 232833 h 457200"/>
                  <a:gd name="connsiteX7" fmla="*/ 0 w 677333"/>
                  <a:gd name="connsiteY7" fmla="*/ 292100 h 457200"/>
                  <a:gd name="connsiteX8" fmla="*/ 0 w 677333"/>
                  <a:gd name="connsiteY8" fmla="*/ 292100 h 457200"/>
                  <a:gd name="connsiteX9" fmla="*/ 101600 w 677333"/>
                  <a:gd name="connsiteY9" fmla="*/ 351367 h 457200"/>
                  <a:gd name="connsiteX10" fmla="*/ 135467 w 677333"/>
                  <a:gd name="connsiteY10" fmla="*/ 364067 h 457200"/>
                  <a:gd name="connsiteX11" fmla="*/ 84667 w 677333"/>
                  <a:gd name="connsiteY11" fmla="*/ 402167 h 457200"/>
                  <a:gd name="connsiteX12" fmla="*/ 232833 w 677333"/>
                  <a:gd name="connsiteY12" fmla="*/ 410633 h 457200"/>
                  <a:gd name="connsiteX13" fmla="*/ 313267 w 677333"/>
                  <a:gd name="connsiteY13" fmla="*/ 431800 h 457200"/>
                  <a:gd name="connsiteX14" fmla="*/ 389467 w 677333"/>
                  <a:gd name="connsiteY14" fmla="*/ 436033 h 457200"/>
                  <a:gd name="connsiteX15" fmla="*/ 444500 w 677333"/>
                  <a:gd name="connsiteY15" fmla="*/ 457200 h 457200"/>
                  <a:gd name="connsiteX16" fmla="*/ 491067 w 677333"/>
                  <a:gd name="connsiteY16" fmla="*/ 431800 h 457200"/>
                  <a:gd name="connsiteX17" fmla="*/ 533400 w 677333"/>
                  <a:gd name="connsiteY17" fmla="*/ 419100 h 457200"/>
                  <a:gd name="connsiteX18" fmla="*/ 605367 w 677333"/>
                  <a:gd name="connsiteY18" fmla="*/ 414867 h 457200"/>
                  <a:gd name="connsiteX19" fmla="*/ 626533 w 677333"/>
                  <a:gd name="connsiteY19" fmla="*/ 372533 h 457200"/>
                  <a:gd name="connsiteX20" fmla="*/ 677333 w 677333"/>
                  <a:gd name="connsiteY20" fmla="*/ 330200 h 457200"/>
                  <a:gd name="connsiteX21" fmla="*/ 677333 w 677333"/>
                  <a:gd name="connsiteY21" fmla="*/ 330200 h 457200"/>
                  <a:gd name="connsiteX22" fmla="*/ 304800 w 677333"/>
                  <a:gd name="connsiteY22" fmla="*/ 0 h 457200"/>
                  <a:gd name="connsiteX23" fmla="*/ 203200 w 677333"/>
                  <a:gd name="connsiteY23" fmla="*/ 4233 h 457200"/>
                  <a:gd name="connsiteX0" fmla="*/ 203200 w 677333"/>
                  <a:gd name="connsiteY0" fmla="*/ 4233 h 457200"/>
                  <a:gd name="connsiteX1" fmla="*/ 118533 w 677333"/>
                  <a:gd name="connsiteY1" fmla="*/ 42333 h 457200"/>
                  <a:gd name="connsiteX2" fmla="*/ 156633 w 677333"/>
                  <a:gd name="connsiteY2" fmla="*/ 63500 h 457200"/>
                  <a:gd name="connsiteX3" fmla="*/ 139700 w 677333"/>
                  <a:gd name="connsiteY3" fmla="*/ 101600 h 457200"/>
                  <a:gd name="connsiteX4" fmla="*/ 80433 w 677333"/>
                  <a:gd name="connsiteY4" fmla="*/ 122767 h 457200"/>
                  <a:gd name="connsiteX5" fmla="*/ 46567 w 677333"/>
                  <a:gd name="connsiteY5" fmla="*/ 198967 h 457200"/>
                  <a:gd name="connsiteX6" fmla="*/ 0 w 677333"/>
                  <a:gd name="connsiteY6" fmla="*/ 232833 h 457200"/>
                  <a:gd name="connsiteX7" fmla="*/ 0 w 677333"/>
                  <a:gd name="connsiteY7" fmla="*/ 292100 h 457200"/>
                  <a:gd name="connsiteX8" fmla="*/ 0 w 677333"/>
                  <a:gd name="connsiteY8" fmla="*/ 292100 h 457200"/>
                  <a:gd name="connsiteX9" fmla="*/ 101600 w 677333"/>
                  <a:gd name="connsiteY9" fmla="*/ 351367 h 457200"/>
                  <a:gd name="connsiteX10" fmla="*/ 135467 w 677333"/>
                  <a:gd name="connsiteY10" fmla="*/ 364067 h 457200"/>
                  <a:gd name="connsiteX11" fmla="*/ 84667 w 677333"/>
                  <a:gd name="connsiteY11" fmla="*/ 402167 h 457200"/>
                  <a:gd name="connsiteX12" fmla="*/ 232833 w 677333"/>
                  <a:gd name="connsiteY12" fmla="*/ 410633 h 457200"/>
                  <a:gd name="connsiteX13" fmla="*/ 313267 w 677333"/>
                  <a:gd name="connsiteY13" fmla="*/ 431800 h 457200"/>
                  <a:gd name="connsiteX14" fmla="*/ 389467 w 677333"/>
                  <a:gd name="connsiteY14" fmla="*/ 436033 h 457200"/>
                  <a:gd name="connsiteX15" fmla="*/ 444500 w 677333"/>
                  <a:gd name="connsiteY15" fmla="*/ 457200 h 457200"/>
                  <a:gd name="connsiteX16" fmla="*/ 491067 w 677333"/>
                  <a:gd name="connsiteY16" fmla="*/ 431800 h 457200"/>
                  <a:gd name="connsiteX17" fmla="*/ 533400 w 677333"/>
                  <a:gd name="connsiteY17" fmla="*/ 419100 h 457200"/>
                  <a:gd name="connsiteX18" fmla="*/ 605367 w 677333"/>
                  <a:gd name="connsiteY18" fmla="*/ 414867 h 457200"/>
                  <a:gd name="connsiteX19" fmla="*/ 626533 w 677333"/>
                  <a:gd name="connsiteY19" fmla="*/ 372533 h 457200"/>
                  <a:gd name="connsiteX20" fmla="*/ 677333 w 677333"/>
                  <a:gd name="connsiteY20" fmla="*/ 330200 h 457200"/>
                  <a:gd name="connsiteX21" fmla="*/ 677333 w 677333"/>
                  <a:gd name="connsiteY21" fmla="*/ 330200 h 457200"/>
                  <a:gd name="connsiteX22" fmla="*/ 571500 w 677333"/>
                  <a:gd name="connsiteY22" fmla="*/ 228600 h 457200"/>
                  <a:gd name="connsiteX23" fmla="*/ 304800 w 677333"/>
                  <a:gd name="connsiteY23" fmla="*/ 0 h 457200"/>
                  <a:gd name="connsiteX24" fmla="*/ 203200 w 677333"/>
                  <a:gd name="connsiteY24" fmla="*/ 4233 h 457200"/>
                  <a:gd name="connsiteX0" fmla="*/ 203200 w 677333"/>
                  <a:gd name="connsiteY0" fmla="*/ 4233 h 457200"/>
                  <a:gd name="connsiteX1" fmla="*/ 118533 w 677333"/>
                  <a:gd name="connsiteY1" fmla="*/ 42333 h 457200"/>
                  <a:gd name="connsiteX2" fmla="*/ 156633 w 677333"/>
                  <a:gd name="connsiteY2" fmla="*/ 63500 h 457200"/>
                  <a:gd name="connsiteX3" fmla="*/ 139700 w 677333"/>
                  <a:gd name="connsiteY3" fmla="*/ 101600 h 457200"/>
                  <a:gd name="connsiteX4" fmla="*/ 80433 w 677333"/>
                  <a:gd name="connsiteY4" fmla="*/ 122767 h 457200"/>
                  <a:gd name="connsiteX5" fmla="*/ 46567 w 677333"/>
                  <a:gd name="connsiteY5" fmla="*/ 198967 h 457200"/>
                  <a:gd name="connsiteX6" fmla="*/ 0 w 677333"/>
                  <a:gd name="connsiteY6" fmla="*/ 232833 h 457200"/>
                  <a:gd name="connsiteX7" fmla="*/ 0 w 677333"/>
                  <a:gd name="connsiteY7" fmla="*/ 292100 h 457200"/>
                  <a:gd name="connsiteX8" fmla="*/ 0 w 677333"/>
                  <a:gd name="connsiteY8" fmla="*/ 292100 h 457200"/>
                  <a:gd name="connsiteX9" fmla="*/ 101600 w 677333"/>
                  <a:gd name="connsiteY9" fmla="*/ 351367 h 457200"/>
                  <a:gd name="connsiteX10" fmla="*/ 135467 w 677333"/>
                  <a:gd name="connsiteY10" fmla="*/ 364067 h 457200"/>
                  <a:gd name="connsiteX11" fmla="*/ 84667 w 677333"/>
                  <a:gd name="connsiteY11" fmla="*/ 402167 h 457200"/>
                  <a:gd name="connsiteX12" fmla="*/ 232833 w 677333"/>
                  <a:gd name="connsiteY12" fmla="*/ 410633 h 457200"/>
                  <a:gd name="connsiteX13" fmla="*/ 313267 w 677333"/>
                  <a:gd name="connsiteY13" fmla="*/ 431800 h 457200"/>
                  <a:gd name="connsiteX14" fmla="*/ 389467 w 677333"/>
                  <a:gd name="connsiteY14" fmla="*/ 436033 h 457200"/>
                  <a:gd name="connsiteX15" fmla="*/ 444500 w 677333"/>
                  <a:gd name="connsiteY15" fmla="*/ 457200 h 457200"/>
                  <a:gd name="connsiteX16" fmla="*/ 491067 w 677333"/>
                  <a:gd name="connsiteY16" fmla="*/ 431800 h 457200"/>
                  <a:gd name="connsiteX17" fmla="*/ 533400 w 677333"/>
                  <a:gd name="connsiteY17" fmla="*/ 419100 h 457200"/>
                  <a:gd name="connsiteX18" fmla="*/ 605367 w 677333"/>
                  <a:gd name="connsiteY18" fmla="*/ 414867 h 457200"/>
                  <a:gd name="connsiteX19" fmla="*/ 626533 w 677333"/>
                  <a:gd name="connsiteY19" fmla="*/ 372533 h 457200"/>
                  <a:gd name="connsiteX20" fmla="*/ 677333 w 677333"/>
                  <a:gd name="connsiteY20" fmla="*/ 330200 h 457200"/>
                  <a:gd name="connsiteX21" fmla="*/ 677333 w 677333"/>
                  <a:gd name="connsiteY21" fmla="*/ 330200 h 457200"/>
                  <a:gd name="connsiteX22" fmla="*/ 571500 w 677333"/>
                  <a:gd name="connsiteY22" fmla="*/ 211667 h 457200"/>
                  <a:gd name="connsiteX23" fmla="*/ 304800 w 677333"/>
                  <a:gd name="connsiteY23" fmla="*/ 0 h 457200"/>
                  <a:gd name="connsiteX24" fmla="*/ 203200 w 677333"/>
                  <a:gd name="connsiteY24" fmla="*/ 4233 h 457200"/>
                  <a:gd name="connsiteX0" fmla="*/ 203200 w 698499"/>
                  <a:gd name="connsiteY0" fmla="*/ 4233 h 457200"/>
                  <a:gd name="connsiteX1" fmla="*/ 118533 w 698499"/>
                  <a:gd name="connsiteY1" fmla="*/ 42333 h 457200"/>
                  <a:gd name="connsiteX2" fmla="*/ 156633 w 698499"/>
                  <a:gd name="connsiteY2" fmla="*/ 63500 h 457200"/>
                  <a:gd name="connsiteX3" fmla="*/ 139700 w 698499"/>
                  <a:gd name="connsiteY3" fmla="*/ 101600 h 457200"/>
                  <a:gd name="connsiteX4" fmla="*/ 80433 w 698499"/>
                  <a:gd name="connsiteY4" fmla="*/ 122767 h 457200"/>
                  <a:gd name="connsiteX5" fmla="*/ 46567 w 698499"/>
                  <a:gd name="connsiteY5" fmla="*/ 198967 h 457200"/>
                  <a:gd name="connsiteX6" fmla="*/ 0 w 698499"/>
                  <a:gd name="connsiteY6" fmla="*/ 232833 h 457200"/>
                  <a:gd name="connsiteX7" fmla="*/ 0 w 698499"/>
                  <a:gd name="connsiteY7" fmla="*/ 292100 h 457200"/>
                  <a:gd name="connsiteX8" fmla="*/ 0 w 698499"/>
                  <a:gd name="connsiteY8" fmla="*/ 292100 h 457200"/>
                  <a:gd name="connsiteX9" fmla="*/ 101600 w 698499"/>
                  <a:gd name="connsiteY9" fmla="*/ 351367 h 457200"/>
                  <a:gd name="connsiteX10" fmla="*/ 135467 w 698499"/>
                  <a:gd name="connsiteY10" fmla="*/ 364067 h 457200"/>
                  <a:gd name="connsiteX11" fmla="*/ 84667 w 698499"/>
                  <a:gd name="connsiteY11" fmla="*/ 402167 h 457200"/>
                  <a:gd name="connsiteX12" fmla="*/ 232833 w 698499"/>
                  <a:gd name="connsiteY12" fmla="*/ 410633 h 457200"/>
                  <a:gd name="connsiteX13" fmla="*/ 313267 w 698499"/>
                  <a:gd name="connsiteY13" fmla="*/ 431800 h 457200"/>
                  <a:gd name="connsiteX14" fmla="*/ 389467 w 698499"/>
                  <a:gd name="connsiteY14" fmla="*/ 436033 h 457200"/>
                  <a:gd name="connsiteX15" fmla="*/ 444500 w 698499"/>
                  <a:gd name="connsiteY15" fmla="*/ 457200 h 457200"/>
                  <a:gd name="connsiteX16" fmla="*/ 491067 w 698499"/>
                  <a:gd name="connsiteY16" fmla="*/ 431800 h 457200"/>
                  <a:gd name="connsiteX17" fmla="*/ 533400 w 698499"/>
                  <a:gd name="connsiteY17" fmla="*/ 419100 h 457200"/>
                  <a:gd name="connsiteX18" fmla="*/ 605367 w 698499"/>
                  <a:gd name="connsiteY18" fmla="*/ 414867 h 457200"/>
                  <a:gd name="connsiteX19" fmla="*/ 626533 w 698499"/>
                  <a:gd name="connsiteY19" fmla="*/ 372533 h 457200"/>
                  <a:gd name="connsiteX20" fmla="*/ 677333 w 698499"/>
                  <a:gd name="connsiteY20" fmla="*/ 330200 h 457200"/>
                  <a:gd name="connsiteX21" fmla="*/ 698499 w 698499"/>
                  <a:gd name="connsiteY21" fmla="*/ 330200 h 457200"/>
                  <a:gd name="connsiteX22" fmla="*/ 571500 w 698499"/>
                  <a:gd name="connsiteY22" fmla="*/ 211667 h 457200"/>
                  <a:gd name="connsiteX23" fmla="*/ 304800 w 698499"/>
                  <a:gd name="connsiteY23" fmla="*/ 0 h 457200"/>
                  <a:gd name="connsiteX24" fmla="*/ 203200 w 698499"/>
                  <a:gd name="connsiteY24" fmla="*/ 4233 h 457200"/>
                  <a:gd name="connsiteX0" fmla="*/ 203200 w 698499"/>
                  <a:gd name="connsiteY0" fmla="*/ 4233 h 457200"/>
                  <a:gd name="connsiteX1" fmla="*/ 118533 w 698499"/>
                  <a:gd name="connsiteY1" fmla="*/ 42333 h 457200"/>
                  <a:gd name="connsiteX2" fmla="*/ 156633 w 698499"/>
                  <a:gd name="connsiteY2" fmla="*/ 63500 h 457200"/>
                  <a:gd name="connsiteX3" fmla="*/ 139700 w 698499"/>
                  <a:gd name="connsiteY3" fmla="*/ 101600 h 457200"/>
                  <a:gd name="connsiteX4" fmla="*/ 80433 w 698499"/>
                  <a:gd name="connsiteY4" fmla="*/ 122767 h 457200"/>
                  <a:gd name="connsiteX5" fmla="*/ 46567 w 698499"/>
                  <a:gd name="connsiteY5" fmla="*/ 198967 h 457200"/>
                  <a:gd name="connsiteX6" fmla="*/ 0 w 698499"/>
                  <a:gd name="connsiteY6" fmla="*/ 232833 h 457200"/>
                  <a:gd name="connsiteX7" fmla="*/ 0 w 698499"/>
                  <a:gd name="connsiteY7" fmla="*/ 292100 h 457200"/>
                  <a:gd name="connsiteX8" fmla="*/ 0 w 698499"/>
                  <a:gd name="connsiteY8" fmla="*/ 292100 h 457200"/>
                  <a:gd name="connsiteX9" fmla="*/ 101600 w 698499"/>
                  <a:gd name="connsiteY9" fmla="*/ 351367 h 457200"/>
                  <a:gd name="connsiteX10" fmla="*/ 135467 w 698499"/>
                  <a:gd name="connsiteY10" fmla="*/ 364067 h 457200"/>
                  <a:gd name="connsiteX11" fmla="*/ 84667 w 698499"/>
                  <a:gd name="connsiteY11" fmla="*/ 402167 h 457200"/>
                  <a:gd name="connsiteX12" fmla="*/ 232833 w 698499"/>
                  <a:gd name="connsiteY12" fmla="*/ 410633 h 457200"/>
                  <a:gd name="connsiteX13" fmla="*/ 313267 w 698499"/>
                  <a:gd name="connsiteY13" fmla="*/ 431800 h 457200"/>
                  <a:gd name="connsiteX14" fmla="*/ 389467 w 698499"/>
                  <a:gd name="connsiteY14" fmla="*/ 436033 h 457200"/>
                  <a:gd name="connsiteX15" fmla="*/ 444500 w 698499"/>
                  <a:gd name="connsiteY15" fmla="*/ 457200 h 457200"/>
                  <a:gd name="connsiteX16" fmla="*/ 491067 w 698499"/>
                  <a:gd name="connsiteY16" fmla="*/ 431800 h 457200"/>
                  <a:gd name="connsiteX17" fmla="*/ 533400 w 698499"/>
                  <a:gd name="connsiteY17" fmla="*/ 419100 h 457200"/>
                  <a:gd name="connsiteX18" fmla="*/ 605367 w 698499"/>
                  <a:gd name="connsiteY18" fmla="*/ 414867 h 457200"/>
                  <a:gd name="connsiteX19" fmla="*/ 626533 w 698499"/>
                  <a:gd name="connsiteY19" fmla="*/ 372533 h 457200"/>
                  <a:gd name="connsiteX20" fmla="*/ 673100 w 698499"/>
                  <a:gd name="connsiteY20" fmla="*/ 351366 h 457200"/>
                  <a:gd name="connsiteX21" fmla="*/ 698499 w 698499"/>
                  <a:gd name="connsiteY21" fmla="*/ 330200 h 457200"/>
                  <a:gd name="connsiteX22" fmla="*/ 571500 w 698499"/>
                  <a:gd name="connsiteY22" fmla="*/ 211667 h 457200"/>
                  <a:gd name="connsiteX23" fmla="*/ 304800 w 698499"/>
                  <a:gd name="connsiteY23" fmla="*/ 0 h 457200"/>
                  <a:gd name="connsiteX24" fmla="*/ 203200 w 698499"/>
                  <a:gd name="connsiteY24" fmla="*/ 4233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8499" h="457200">
                    <a:moveTo>
                      <a:pt x="203200" y="4233"/>
                    </a:moveTo>
                    <a:lnTo>
                      <a:pt x="118533" y="42333"/>
                    </a:lnTo>
                    <a:lnTo>
                      <a:pt x="156633" y="63500"/>
                    </a:lnTo>
                    <a:lnTo>
                      <a:pt x="139700" y="101600"/>
                    </a:lnTo>
                    <a:lnTo>
                      <a:pt x="80433" y="122767"/>
                    </a:lnTo>
                    <a:lnTo>
                      <a:pt x="46567" y="198967"/>
                    </a:lnTo>
                    <a:lnTo>
                      <a:pt x="0" y="232833"/>
                    </a:lnTo>
                    <a:lnTo>
                      <a:pt x="0" y="292100"/>
                    </a:lnTo>
                    <a:lnTo>
                      <a:pt x="0" y="292100"/>
                    </a:lnTo>
                    <a:lnTo>
                      <a:pt x="101600" y="351367"/>
                    </a:lnTo>
                    <a:lnTo>
                      <a:pt x="135467" y="364067"/>
                    </a:lnTo>
                    <a:lnTo>
                      <a:pt x="84667" y="402167"/>
                    </a:lnTo>
                    <a:lnTo>
                      <a:pt x="232833" y="410633"/>
                    </a:lnTo>
                    <a:lnTo>
                      <a:pt x="313267" y="431800"/>
                    </a:lnTo>
                    <a:lnTo>
                      <a:pt x="389467" y="436033"/>
                    </a:lnTo>
                    <a:lnTo>
                      <a:pt x="444500" y="457200"/>
                    </a:lnTo>
                    <a:lnTo>
                      <a:pt x="491067" y="431800"/>
                    </a:lnTo>
                    <a:lnTo>
                      <a:pt x="533400" y="419100"/>
                    </a:lnTo>
                    <a:lnTo>
                      <a:pt x="605367" y="414867"/>
                    </a:lnTo>
                    <a:lnTo>
                      <a:pt x="626533" y="372533"/>
                    </a:lnTo>
                    <a:cubicBezTo>
                      <a:pt x="643466" y="358422"/>
                      <a:pt x="661106" y="358421"/>
                      <a:pt x="673100" y="351366"/>
                    </a:cubicBezTo>
                    <a:cubicBezTo>
                      <a:pt x="685094" y="344311"/>
                      <a:pt x="691444" y="330200"/>
                      <a:pt x="698499" y="330200"/>
                    </a:cubicBezTo>
                    <a:lnTo>
                      <a:pt x="571500" y="211667"/>
                    </a:lnTo>
                    <a:lnTo>
                      <a:pt x="304800" y="0"/>
                    </a:lnTo>
                    <a:lnTo>
                      <a:pt x="203200" y="4233"/>
                    </a:lnTo>
                    <a:close/>
                  </a:path>
                </a:pathLst>
              </a:custGeom>
              <a:solidFill>
                <a:schemeClr val="accent2">
                  <a:lumMod val="20000"/>
                  <a:lumOff val="80000"/>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24" name="TextBox 23"/>
              <p:cNvSpPr txBox="1"/>
              <p:nvPr/>
            </p:nvSpPr>
            <p:spPr>
              <a:xfrm>
                <a:off x="8045450" y="5962497"/>
                <a:ext cx="530915" cy="406265"/>
              </a:xfrm>
              <a:prstGeom prst="rect">
                <a:avLst/>
              </a:prstGeom>
              <a:noFill/>
            </p:spPr>
            <p:txBody>
              <a:bodyPr wrap="none" rtlCol="0">
                <a:spAutoFit/>
              </a:bodyPr>
              <a:lstStyle/>
              <a:p>
                <a:pPr defTabSz="457200" fontAlgn="auto">
                  <a:spcBef>
                    <a:spcPts val="0"/>
                  </a:spcBef>
                  <a:spcAft>
                    <a:spcPts val="0"/>
                  </a:spcAft>
                </a:pPr>
                <a:r>
                  <a:rPr lang="en-US" dirty="0" smtClean="0">
                    <a:solidFill>
                      <a:prstClr val="black"/>
                    </a:solidFill>
                    <a:latin typeface="Calibri"/>
                  </a:rPr>
                  <a:t>SAL</a:t>
                </a:r>
                <a:endParaRPr lang="en-US" dirty="0">
                  <a:solidFill>
                    <a:prstClr val="black"/>
                  </a:solidFill>
                  <a:latin typeface="Calibri"/>
                </a:endParaRPr>
              </a:p>
            </p:txBody>
          </p:sp>
        </p:grpSp>
        <p:cxnSp>
          <p:nvCxnSpPr>
            <p:cNvPr id="27" name="Straight Arrow Connector 26"/>
            <p:cNvCxnSpPr/>
            <p:nvPr/>
          </p:nvCxnSpPr>
          <p:spPr>
            <a:xfrm>
              <a:off x="7548595" y="6203950"/>
              <a:ext cx="368300" cy="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28" name="TextBox 27"/>
          <p:cNvSpPr txBox="1"/>
          <p:nvPr/>
        </p:nvSpPr>
        <p:spPr>
          <a:xfrm>
            <a:off x="2733402" y="4490155"/>
            <a:ext cx="1011289" cy="646331"/>
          </a:xfrm>
          <a:prstGeom prst="rect">
            <a:avLst/>
          </a:prstGeom>
          <a:noFill/>
        </p:spPr>
        <p:txBody>
          <a:bodyPr wrap="none" rtlCol="0">
            <a:spAutoFit/>
          </a:bodyPr>
          <a:lstStyle/>
          <a:p>
            <a:pPr algn="ctr" defTabSz="457200" fontAlgn="auto">
              <a:spcBef>
                <a:spcPts val="0"/>
              </a:spcBef>
              <a:spcAft>
                <a:spcPts val="0"/>
              </a:spcAft>
            </a:pPr>
            <a:r>
              <a:rPr lang="en-US" dirty="0" smtClean="0">
                <a:solidFill>
                  <a:prstClr val="white"/>
                </a:solidFill>
                <a:latin typeface="Calibri"/>
              </a:rPr>
              <a:t>Saharan </a:t>
            </a:r>
          </a:p>
          <a:p>
            <a:pPr algn="ctr" defTabSz="457200" fontAlgn="auto">
              <a:spcBef>
                <a:spcPts val="0"/>
              </a:spcBef>
              <a:spcAft>
                <a:spcPts val="0"/>
              </a:spcAft>
            </a:pPr>
            <a:r>
              <a:rPr lang="en-US" dirty="0" smtClean="0">
                <a:solidFill>
                  <a:prstClr val="white"/>
                </a:solidFill>
                <a:latin typeface="Calibri"/>
              </a:rPr>
              <a:t>Air Layer</a:t>
            </a:r>
            <a:endParaRPr lang="en-US" dirty="0">
              <a:solidFill>
                <a:prstClr val="white"/>
              </a:solidFill>
              <a:latin typeface="Calibri"/>
            </a:endParaRPr>
          </a:p>
        </p:txBody>
      </p:sp>
      <p:sp>
        <p:nvSpPr>
          <p:cNvPr id="30" name="TextBox 29"/>
          <p:cNvSpPr txBox="1"/>
          <p:nvPr/>
        </p:nvSpPr>
        <p:spPr>
          <a:xfrm>
            <a:off x="25825" y="475761"/>
            <a:ext cx="8694836" cy="3108544"/>
          </a:xfrm>
          <a:prstGeom prst="rect">
            <a:avLst/>
          </a:prstGeom>
          <a:noFill/>
        </p:spPr>
        <p:txBody>
          <a:bodyPr wrap="square" rtlCol="0">
            <a:spAutoFit/>
          </a:bodyPr>
          <a:lstStyle/>
          <a:p>
            <a:pPr defTabSz="457200" fontAlgn="auto">
              <a:spcBef>
                <a:spcPts val="0"/>
              </a:spcBef>
              <a:spcAft>
                <a:spcPts val="0"/>
              </a:spcAft>
            </a:pPr>
            <a:r>
              <a:rPr lang="en-US" sz="2400" u="sng" dirty="0" smtClean="0">
                <a:solidFill>
                  <a:prstClr val="black"/>
                </a:solidFill>
                <a:latin typeface="Calibri"/>
              </a:rPr>
              <a:t>Objectives:</a:t>
            </a:r>
          </a:p>
          <a:p>
            <a:pPr marL="285750" indent="-285750" defTabSz="457200" fontAlgn="auto">
              <a:spcBef>
                <a:spcPts val="0"/>
              </a:spcBef>
              <a:spcAft>
                <a:spcPts val="0"/>
              </a:spcAft>
              <a:buFont typeface="Arial"/>
              <a:buChar char="•"/>
            </a:pPr>
            <a:r>
              <a:rPr lang="en-US" dirty="0" smtClean="0">
                <a:solidFill>
                  <a:prstClr val="black"/>
                </a:solidFill>
                <a:latin typeface="Calibri"/>
              </a:rPr>
              <a:t>Obtain aircraft measurements of wind speed and  aerosol structure/backscatter/extinction under the Aeolus flight track using GPS </a:t>
            </a:r>
            <a:r>
              <a:rPr lang="en-US" dirty="0" err="1" smtClean="0">
                <a:solidFill>
                  <a:prstClr val="black"/>
                </a:solidFill>
                <a:latin typeface="Calibri"/>
              </a:rPr>
              <a:t>dropsondes</a:t>
            </a:r>
            <a:r>
              <a:rPr lang="en-US" dirty="0" smtClean="0">
                <a:solidFill>
                  <a:prstClr val="black"/>
                </a:solidFill>
                <a:latin typeface="Calibri"/>
              </a:rPr>
              <a:t> and the NOAA P-3 Doppler Wind </a:t>
            </a:r>
            <a:r>
              <a:rPr lang="en-US" dirty="0" err="1" smtClean="0">
                <a:solidFill>
                  <a:prstClr val="black"/>
                </a:solidFill>
                <a:latin typeface="Calibri"/>
              </a:rPr>
              <a:t>Lidar</a:t>
            </a:r>
            <a:r>
              <a:rPr lang="en-US" dirty="0" smtClean="0">
                <a:solidFill>
                  <a:prstClr val="black"/>
                </a:solidFill>
                <a:latin typeface="Calibri"/>
              </a:rPr>
              <a:t>;</a:t>
            </a:r>
          </a:p>
          <a:p>
            <a:pPr marL="285750" indent="-285750" defTabSz="457200" fontAlgn="auto">
              <a:spcBef>
                <a:spcPts val="0"/>
              </a:spcBef>
              <a:spcAft>
                <a:spcPts val="0"/>
              </a:spcAft>
              <a:buFont typeface="Arial"/>
              <a:buChar char="•"/>
            </a:pPr>
            <a:endParaRPr lang="en-US" sz="500" dirty="0">
              <a:solidFill>
                <a:prstClr val="black"/>
              </a:solidFill>
              <a:latin typeface="Calibri"/>
            </a:endParaRPr>
          </a:p>
          <a:p>
            <a:pPr marL="285750" indent="-285750" defTabSz="457200" fontAlgn="auto">
              <a:spcBef>
                <a:spcPts val="0"/>
              </a:spcBef>
              <a:spcAft>
                <a:spcPts val="0"/>
              </a:spcAft>
              <a:buFont typeface="Arial"/>
              <a:buChar char="•"/>
            </a:pPr>
            <a:r>
              <a:rPr lang="en-US" dirty="0" smtClean="0">
                <a:solidFill>
                  <a:prstClr val="black"/>
                </a:solidFill>
                <a:latin typeface="Calibri"/>
              </a:rPr>
              <a:t>Analyze aircraft measurements to assess precision, bias, errors, sources of error, and representativeness of Aeolus measurements &gt;&gt; improve Aeolus methods &amp; algorithms;</a:t>
            </a:r>
          </a:p>
          <a:p>
            <a:pPr marL="285750" indent="-285750" defTabSz="457200" fontAlgn="auto">
              <a:spcBef>
                <a:spcPts val="0"/>
              </a:spcBef>
              <a:spcAft>
                <a:spcPts val="0"/>
              </a:spcAft>
              <a:buFont typeface="Arial"/>
              <a:buChar char="•"/>
            </a:pPr>
            <a:endParaRPr lang="en-US" sz="500" dirty="0" smtClean="0">
              <a:solidFill>
                <a:prstClr val="black"/>
              </a:solidFill>
              <a:latin typeface="Calibri"/>
            </a:endParaRPr>
          </a:p>
          <a:p>
            <a:pPr marL="285750" indent="-285750" defTabSz="457200" fontAlgn="auto">
              <a:spcBef>
                <a:spcPts val="0"/>
              </a:spcBef>
              <a:spcAft>
                <a:spcPts val="0"/>
              </a:spcAft>
              <a:buFont typeface="Arial"/>
              <a:buChar char="•"/>
            </a:pPr>
            <a:r>
              <a:rPr lang="en-US" dirty="0" smtClean="0">
                <a:solidFill>
                  <a:prstClr val="black"/>
                </a:solidFill>
                <a:latin typeface="Calibri"/>
              </a:rPr>
              <a:t>Compare Aeolus retrieved radial winds with collocated GPS </a:t>
            </a:r>
            <a:r>
              <a:rPr lang="en-US" dirty="0" err="1" smtClean="0">
                <a:solidFill>
                  <a:prstClr val="black"/>
                </a:solidFill>
                <a:latin typeface="Calibri"/>
              </a:rPr>
              <a:t>dropsonde</a:t>
            </a:r>
            <a:r>
              <a:rPr lang="en-US" dirty="0" smtClean="0">
                <a:solidFill>
                  <a:prstClr val="black"/>
                </a:solidFill>
                <a:latin typeface="Calibri"/>
              </a:rPr>
              <a:t> observations made by the NOAA G-IV high altitude jet and P-3 </a:t>
            </a:r>
            <a:r>
              <a:rPr lang="en-US" dirty="0" err="1" smtClean="0">
                <a:solidFill>
                  <a:prstClr val="black"/>
                </a:solidFill>
                <a:latin typeface="Calibri"/>
              </a:rPr>
              <a:t>Orions</a:t>
            </a:r>
            <a:r>
              <a:rPr lang="en-US" dirty="0" smtClean="0">
                <a:solidFill>
                  <a:prstClr val="black"/>
                </a:solidFill>
                <a:latin typeface="Calibri"/>
              </a:rPr>
              <a:t> flying in the environments of the SAL and TCs, and examine the capability of Aeolus to measure important dynamical features in these regions;</a:t>
            </a:r>
          </a:p>
        </p:txBody>
      </p:sp>
      <p:sp>
        <p:nvSpPr>
          <p:cNvPr id="2" name="TextBox 1"/>
          <p:cNvSpPr txBox="1"/>
          <p:nvPr/>
        </p:nvSpPr>
        <p:spPr>
          <a:xfrm rot="4255620">
            <a:off x="7463852" y="4841044"/>
            <a:ext cx="1146468" cy="307777"/>
          </a:xfrm>
          <a:prstGeom prst="rect">
            <a:avLst/>
          </a:prstGeom>
          <a:noFill/>
        </p:spPr>
        <p:txBody>
          <a:bodyPr wrap="none" rtlCol="0">
            <a:spAutoFit/>
          </a:bodyPr>
          <a:lstStyle/>
          <a:p>
            <a:pPr defTabSz="457200" fontAlgn="auto">
              <a:spcBef>
                <a:spcPts val="0"/>
              </a:spcBef>
              <a:spcAft>
                <a:spcPts val="0"/>
              </a:spcAft>
            </a:pPr>
            <a:r>
              <a:rPr lang="en-US" sz="1400" dirty="0" smtClean="0">
                <a:solidFill>
                  <a:srgbClr val="FF0000"/>
                </a:solidFill>
                <a:latin typeface="Calibri"/>
              </a:rPr>
              <a:t>Temperature</a:t>
            </a:r>
            <a:endParaRPr lang="en-US" sz="1400" dirty="0">
              <a:solidFill>
                <a:srgbClr val="FF0000"/>
              </a:solidFill>
              <a:latin typeface="Calibri"/>
            </a:endParaRPr>
          </a:p>
        </p:txBody>
      </p:sp>
      <p:sp>
        <p:nvSpPr>
          <p:cNvPr id="17" name="TextBox 16"/>
          <p:cNvSpPr txBox="1"/>
          <p:nvPr/>
        </p:nvSpPr>
        <p:spPr>
          <a:xfrm rot="4255620">
            <a:off x="6640911" y="4874167"/>
            <a:ext cx="897464" cy="307777"/>
          </a:xfrm>
          <a:prstGeom prst="rect">
            <a:avLst/>
          </a:prstGeom>
          <a:noFill/>
        </p:spPr>
        <p:txBody>
          <a:bodyPr wrap="none" rtlCol="0">
            <a:spAutoFit/>
          </a:bodyPr>
          <a:lstStyle/>
          <a:p>
            <a:pPr defTabSz="457200" fontAlgn="auto">
              <a:spcBef>
                <a:spcPts val="0"/>
              </a:spcBef>
              <a:spcAft>
                <a:spcPts val="0"/>
              </a:spcAft>
            </a:pPr>
            <a:r>
              <a:rPr lang="en-US" sz="1400" dirty="0" err="1" smtClean="0">
                <a:solidFill>
                  <a:srgbClr val="0000FF"/>
                </a:solidFill>
                <a:latin typeface="Calibri"/>
              </a:rPr>
              <a:t>Dewpoint</a:t>
            </a:r>
            <a:endParaRPr lang="en-US" sz="1400" dirty="0">
              <a:solidFill>
                <a:srgbClr val="0000FF"/>
              </a:solidFill>
              <a:latin typeface="Calibri"/>
            </a:endParaRPr>
          </a:p>
        </p:txBody>
      </p:sp>
    </p:spTree>
    <p:extLst>
      <p:ext uri="{BB962C8B-B14F-4D97-AF65-F5344CB8AC3E}">
        <p14:creationId xmlns:p14="http://schemas.microsoft.com/office/powerpoint/2010/main" val="301856413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371600"/>
            <a:ext cx="35179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24475" y="1568450"/>
            <a:ext cx="33289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4"/>
          <p:cNvSpPr txBox="1">
            <a:spLocks noChangeArrowheads="1"/>
          </p:cNvSpPr>
          <p:nvPr/>
        </p:nvSpPr>
        <p:spPr bwMode="auto">
          <a:xfrm>
            <a:off x="3135313" y="1023938"/>
            <a:ext cx="48752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Tahoma" charset="0"/>
                <a:ea typeface="ヒラギノ角ゴ Pro W3" charset="0"/>
                <a:cs typeface="ヒラギノ角ゴ Pro W3" charset="0"/>
              </a:defRPr>
            </a:lvl1pPr>
            <a:lvl2pPr marL="742950" indent="-285750" eaLnBrk="0" hangingPunct="0">
              <a:defRPr sz="1000">
                <a:solidFill>
                  <a:schemeClr val="tx1"/>
                </a:solidFill>
                <a:latin typeface="Tahoma" charset="0"/>
                <a:ea typeface="ヒラギノ角ゴ Pro W3" charset="0"/>
                <a:cs typeface="ヒラギノ角ゴ Pro W3" charset="0"/>
              </a:defRPr>
            </a:lvl2pPr>
            <a:lvl3pPr marL="1143000" indent="-228600" eaLnBrk="0" hangingPunct="0">
              <a:defRPr sz="1000">
                <a:solidFill>
                  <a:schemeClr val="tx1"/>
                </a:solidFill>
                <a:latin typeface="Tahoma" charset="0"/>
                <a:ea typeface="ヒラギノ角ゴ Pro W3" charset="0"/>
                <a:cs typeface="ヒラギノ角ゴ Pro W3" charset="0"/>
              </a:defRPr>
            </a:lvl3pPr>
            <a:lvl4pPr marL="1600200" indent="-228600" eaLnBrk="0" hangingPunct="0">
              <a:defRPr sz="1000">
                <a:solidFill>
                  <a:schemeClr val="tx1"/>
                </a:solidFill>
                <a:latin typeface="Tahoma" charset="0"/>
                <a:ea typeface="ヒラギノ角ゴ Pro W3" charset="0"/>
                <a:cs typeface="ヒラギノ角ゴ Pro W3" charset="0"/>
              </a:defRPr>
            </a:lvl4pPr>
            <a:lvl5pPr marL="2057400" indent="-228600" eaLnBrk="0" hangingPunct="0">
              <a:defRPr sz="1000">
                <a:solidFill>
                  <a:schemeClr val="tx1"/>
                </a:solidFill>
                <a:latin typeface="Tahoma" charset="0"/>
                <a:ea typeface="ヒラギノ角ゴ Pro W3" charset="0"/>
                <a:cs typeface="ヒラギノ角ゴ Pro W3" charset="0"/>
              </a:defRPr>
            </a:lvl5pPr>
            <a:lvl6pPr marL="25146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6pPr>
            <a:lvl7pPr marL="29718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7pPr>
            <a:lvl8pPr marL="34290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8pPr>
            <a:lvl9pPr marL="38862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9pPr>
          </a:lstStyle>
          <a:p>
            <a:r>
              <a:rPr lang="en-US" sz="1600" b="1" dirty="0" smtClean="0">
                <a:solidFill>
                  <a:srgbClr val="000000"/>
                </a:solidFill>
                <a:latin typeface="Times" charset="0"/>
              </a:rPr>
              <a:t>CPL is a self-contained, autonomous backscatter lidar</a:t>
            </a:r>
          </a:p>
        </p:txBody>
      </p:sp>
      <p:sp>
        <p:nvSpPr>
          <p:cNvPr id="3076" name="Freeform 5"/>
          <p:cNvSpPr>
            <a:spLocks/>
          </p:cNvSpPr>
          <p:nvPr/>
        </p:nvSpPr>
        <p:spPr bwMode="auto">
          <a:xfrm>
            <a:off x="3771900" y="3138488"/>
            <a:ext cx="3367088" cy="692150"/>
          </a:xfrm>
          <a:custGeom>
            <a:avLst/>
            <a:gdLst>
              <a:gd name="T0" fmla="*/ 0 w 2489"/>
              <a:gd name="T1" fmla="*/ 2147483647 h 356"/>
              <a:gd name="T2" fmla="*/ 2147483647 w 2489"/>
              <a:gd name="T3" fmla="*/ 2147483647 h 356"/>
              <a:gd name="T4" fmla="*/ 2147483647 w 2489"/>
              <a:gd name="T5" fmla="*/ 0 h 356"/>
              <a:gd name="T6" fmla="*/ 0 60000 65536"/>
              <a:gd name="T7" fmla="*/ 0 60000 65536"/>
              <a:gd name="T8" fmla="*/ 0 60000 65536"/>
              <a:gd name="T9" fmla="*/ 0 w 2489"/>
              <a:gd name="T10" fmla="*/ 0 h 356"/>
              <a:gd name="T11" fmla="*/ 2489 w 2489"/>
              <a:gd name="T12" fmla="*/ 356 h 356"/>
            </a:gdLst>
            <a:ahLst/>
            <a:cxnLst>
              <a:cxn ang="T6">
                <a:pos x="T0" y="T1"/>
              </a:cxn>
              <a:cxn ang="T7">
                <a:pos x="T2" y="T3"/>
              </a:cxn>
              <a:cxn ang="T8">
                <a:pos x="T4" y="T5"/>
              </a:cxn>
            </a:cxnLst>
            <a:rect l="T9" t="T10" r="T11" b="T12"/>
            <a:pathLst>
              <a:path w="2489" h="356">
                <a:moveTo>
                  <a:pt x="0" y="120"/>
                </a:moveTo>
                <a:cubicBezTo>
                  <a:pt x="835" y="238"/>
                  <a:pt x="1671" y="356"/>
                  <a:pt x="2080" y="336"/>
                </a:cubicBezTo>
                <a:cubicBezTo>
                  <a:pt x="2489" y="316"/>
                  <a:pt x="2393" y="56"/>
                  <a:pt x="2456" y="0"/>
                </a:cubicBezTo>
              </a:path>
            </a:pathLst>
          </a:custGeom>
          <a:noFill/>
          <a:ln w="57150">
            <a:solidFill>
              <a:srgbClr val="D40C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sz="1000" smtClean="0">
              <a:solidFill>
                <a:srgbClr val="000000"/>
              </a:solidFill>
              <a:latin typeface="Tahoma" charset="0"/>
              <a:ea typeface="ヒラギノ角ゴ Pro W3" charset="0"/>
              <a:cs typeface="ヒラギノ角ゴ Pro W3" charset="0"/>
            </a:endParaRPr>
          </a:p>
        </p:txBody>
      </p:sp>
      <p:sp>
        <p:nvSpPr>
          <p:cNvPr id="3079" name="Text Box 9"/>
          <p:cNvSpPr txBox="1">
            <a:spLocks noChangeArrowheads="1"/>
          </p:cNvSpPr>
          <p:nvPr/>
        </p:nvSpPr>
        <p:spPr bwMode="auto">
          <a:xfrm>
            <a:off x="1817080" y="152400"/>
            <a:ext cx="54050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Tahoma" charset="0"/>
                <a:ea typeface="ヒラギノ角ゴ Pro W3" charset="0"/>
                <a:cs typeface="ヒラギノ角ゴ Pro W3" charset="0"/>
              </a:defRPr>
            </a:lvl1pPr>
            <a:lvl2pPr marL="742950" indent="-285750" eaLnBrk="0" hangingPunct="0">
              <a:defRPr sz="1000">
                <a:solidFill>
                  <a:schemeClr val="tx1"/>
                </a:solidFill>
                <a:latin typeface="Tahoma" charset="0"/>
                <a:ea typeface="ヒラギノ角ゴ Pro W3" charset="0"/>
                <a:cs typeface="ヒラギノ角ゴ Pro W3" charset="0"/>
              </a:defRPr>
            </a:lvl2pPr>
            <a:lvl3pPr marL="1143000" indent="-228600" eaLnBrk="0" hangingPunct="0">
              <a:defRPr sz="1000">
                <a:solidFill>
                  <a:schemeClr val="tx1"/>
                </a:solidFill>
                <a:latin typeface="Tahoma" charset="0"/>
                <a:ea typeface="ヒラギノ角ゴ Pro W3" charset="0"/>
                <a:cs typeface="ヒラギノ角ゴ Pro W3" charset="0"/>
              </a:defRPr>
            </a:lvl3pPr>
            <a:lvl4pPr marL="1600200" indent="-228600" eaLnBrk="0" hangingPunct="0">
              <a:defRPr sz="1000">
                <a:solidFill>
                  <a:schemeClr val="tx1"/>
                </a:solidFill>
                <a:latin typeface="Tahoma" charset="0"/>
                <a:ea typeface="ヒラギノ角ゴ Pro W3" charset="0"/>
                <a:cs typeface="ヒラギノ角ゴ Pro W3" charset="0"/>
              </a:defRPr>
            </a:lvl4pPr>
            <a:lvl5pPr marL="2057400" indent="-228600" eaLnBrk="0" hangingPunct="0">
              <a:defRPr sz="1000">
                <a:solidFill>
                  <a:schemeClr val="tx1"/>
                </a:solidFill>
                <a:latin typeface="Tahoma" charset="0"/>
                <a:ea typeface="ヒラギノ角ゴ Pro W3" charset="0"/>
                <a:cs typeface="ヒラギノ角ゴ Pro W3" charset="0"/>
              </a:defRPr>
            </a:lvl5pPr>
            <a:lvl6pPr marL="25146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6pPr>
            <a:lvl7pPr marL="29718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7pPr>
            <a:lvl8pPr marL="34290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8pPr>
            <a:lvl9pPr marL="38862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9pPr>
          </a:lstStyle>
          <a:p>
            <a:pPr algn="ctr"/>
            <a:r>
              <a:rPr lang="en-US" sz="2800" b="1" dirty="0" smtClean="0">
                <a:solidFill>
                  <a:srgbClr val="000000"/>
                </a:solidFill>
                <a:latin typeface="Times" charset="0"/>
              </a:rPr>
              <a:t>The Cloud Physics Lidar (McGill)</a:t>
            </a:r>
          </a:p>
        </p:txBody>
      </p:sp>
      <p:pic>
        <p:nvPicPr>
          <p:cNvPr id="308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0" y="915988"/>
            <a:ext cx="17573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a:xfrm>
            <a:off x="533400" y="3962400"/>
            <a:ext cx="8453438" cy="2627312"/>
            <a:chOff x="317500" y="957263"/>
            <a:chExt cx="8453438" cy="2627312"/>
          </a:xfrm>
        </p:grpSpPr>
        <p:pic>
          <p:nvPicPr>
            <p:cNvPr id="11" name="Picture 9" descr="cpl_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00" y="957263"/>
              <a:ext cx="8453438"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
            <p:cNvSpPr txBox="1">
              <a:spLocks noChangeArrowheads="1"/>
            </p:cNvSpPr>
            <p:nvPr/>
          </p:nvSpPr>
          <p:spPr bwMode="auto">
            <a:xfrm>
              <a:off x="5741988" y="2987675"/>
              <a:ext cx="12144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Tahoma" charset="0"/>
                  <a:ea typeface="ヒラギノ角ゴ Pro W3" charset="0"/>
                  <a:cs typeface="ヒラギノ角ゴ Pro W3" charset="0"/>
                </a:defRPr>
              </a:lvl1pPr>
              <a:lvl2pPr marL="742950" indent="-285750" eaLnBrk="0" hangingPunct="0">
                <a:defRPr sz="1000">
                  <a:solidFill>
                    <a:schemeClr val="tx1"/>
                  </a:solidFill>
                  <a:latin typeface="Tahoma" charset="0"/>
                  <a:ea typeface="ヒラギノ角ゴ Pro W3" charset="0"/>
                  <a:cs typeface="ヒラギノ角ゴ Pro W3" charset="0"/>
                </a:defRPr>
              </a:lvl2pPr>
              <a:lvl3pPr marL="1143000" indent="-228600" eaLnBrk="0" hangingPunct="0">
                <a:defRPr sz="1000">
                  <a:solidFill>
                    <a:schemeClr val="tx1"/>
                  </a:solidFill>
                  <a:latin typeface="Tahoma" charset="0"/>
                  <a:ea typeface="ヒラギノ角ゴ Pro W3" charset="0"/>
                  <a:cs typeface="ヒラギノ角ゴ Pro W3" charset="0"/>
                </a:defRPr>
              </a:lvl3pPr>
              <a:lvl4pPr marL="1600200" indent="-228600" eaLnBrk="0" hangingPunct="0">
                <a:defRPr sz="1000">
                  <a:solidFill>
                    <a:schemeClr val="tx1"/>
                  </a:solidFill>
                  <a:latin typeface="Tahoma" charset="0"/>
                  <a:ea typeface="ヒラギノ角ゴ Pro W3" charset="0"/>
                  <a:cs typeface="ヒラギノ角ゴ Pro W3" charset="0"/>
                </a:defRPr>
              </a:lvl4pPr>
              <a:lvl5pPr marL="2057400" indent="-228600" eaLnBrk="0" hangingPunct="0">
                <a:defRPr sz="1000">
                  <a:solidFill>
                    <a:schemeClr val="tx1"/>
                  </a:solidFill>
                  <a:latin typeface="Tahoma" charset="0"/>
                  <a:ea typeface="ヒラギノ角ゴ Pro W3" charset="0"/>
                  <a:cs typeface="ヒラギノ角ゴ Pro W3" charset="0"/>
                </a:defRPr>
              </a:lvl5pPr>
              <a:lvl6pPr marL="25146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6pPr>
              <a:lvl7pPr marL="29718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7pPr>
              <a:lvl8pPr marL="34290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8pPr>
              <a:lvl9pPr marL="38862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9pPr>
            </a:lstStyle>
            <a:p>
              <a:r>
                <a:rPr lang="en-US" sz="1400" smtClean="0">
                  <a:solidFill>
                    <a:srgbClr val="000000"/>
                  </a:solidFill>
                  <a:latin typeface="Book Antiqua" charset="0"/>
                </a:rPr>
                <a:t>Saharan dust</a:t>
              </a:r>
            </a:p>
          </p:txBody>
        </p:sp>
        <p:sp>
          <p:nvSpPr>
            <p:cNvPr id="13" name="Text Box 11"/>
            <p:cNvSpPr txBox="1">
              <a:spLocks noChangeArrowheads="1"/>
            </p:cNvSpPr>
            <p:nvPr/>
          </p:nvSpPr>
          <p:spPr bwMode="auto">
            <a:xfrm>
              <a:off x="5622925" y="3263900"/>
              <a:ext cx="200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Tahoma" charset="0"/>
                  <a:ea typeface="ヒラギノ角ゴ Pro W3" charset="0"/>
                  <a:cs typeface="ヒラギノ角ゴ Pro W3" charset="0"/>
                </a:defRPr>
              </a:lvl1pPr>
              <a:lvl2pPr marL="742950" indent="-285750" eaLnBrk="0" hangingPunct="0">
                <a:defRPr sz="1000">
                  <a:solidFill>
                    <a:schemeClr val="tx1"/>
                  </a:solidFill>
                  <a:latin typeface="Tahoma" charset="0"/>
                  <a:ea typeface="ヒラギノ角ゴ Pro W3" charset="0"/>
                  <a:cs typeface="ヒラギノ角ゴ Pro W3" charset="0"/>
                </a:defRPr>
              </a:lvl2pPr>
              <a:lvl3pPr marL="1143000" indent="-228600" eaLnBrk="0" hangingPunct="0">
                <a:defRPr sz="1000">
                  <a:solidFill>
                    <a:schemeClr val="tx1"/>
                  </a:solidFill>
                  <a:latin typeface="Tahoma" charset="0"/>
                  <a:ea typeface="ヒラギノ角ゴ Pro W3" charset="0"/>
                  <a:cs typeface="ヒラギノ角ゴ Pro W3" charset="0"/>
                </a:defRPr>
              </a:lvl3pPr>
              <a:lvl4pPr marL="1600200" indent="-228600" eaLnBrk="0" hangingPunct="0">
                <a:defRPr sz="1000">
                  <a:solidFill>
                    <a:schemeClr val="tx1"/>
                  </a:solidFill>
                  <a:latin typeface="Tahoma" charset="0"/>
                  <a:ea typeface="ヒラギノ角ゴ Pro W3" charset="0"/>
                  <a:cs typeface="ヒラギノ角ゴ Pro W3" charset="0"/>
                </a:defRPr>
              </a:lvl4pPr>
              <a:lvl5pPr marL="2057400" indent="-228600" eaLnBrk="0" hangingPunct="0">
                <a:defRPr sz="1000">
                  <a:solidFill>
                    <a:schemeClr val="tx1"/>
                  </a:solidFill>
                  <a:latin typeface="Tahoma" charset="0"/>
                  <a:ea typeface="ヒラギノ角ゴ Pro W3" charset="0"/>
                  <a:cs typeface="ヒラギノ角ゴ Pro W3" charset="0"/>
                </a:defRPr>
              </a:lvl5pPr>
              <a:lvl6pPr marL="25146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6pPr>
              <a:lvl7pPr marL="29718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7pPr>
              <a:lvl8pPr marL="34290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8pPr>
              <a:lvl9pPr marL="38862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9pPr>
            </a:lstStyle>
            <a:p>
              <a:r>
                <a:rPr lang="en-US" sz="1400" smtClean="0">
                  <a:solidFill>
                    <a:srgbClr val="000000"/>
                  </a:solidFill>
                  <a:latin typeface="Book Antiqua" charset="0"/>
                </a:rPr>
                <a:t>boundary layer aerosol</a:t>
              </a:r>
            </a:p>
          </p:txBody>
        </p:sp>
        <p:sp>
          <p:nvSpPr>
            <p:cNvPr id="14" name="Text Box 13"/>
            <p:cNvSpPr txBox="1">
              <a:spLocks noChangeArrowheads="1"/>
            </p:cNvSpPr>
            <p:nvPr/>
          </p:nvSpPr>
          <p:spPr bwMode="auto">
            <a:xfrm>
              <a:off x="3814763" y="3000375"/>
              <a:ext cx="6381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Tahoma" charset="0"/>
                  <a:ea typeface="ヒラギノ角ゴ Pro W3" charset="0"/>
                  <a:cs typeface="ヒラギノ角ゴ Pro W3" charset="0"/>
                </a:defRPr>
              </a:lvl1pPr>
              <a:lvl2pPr marL="742950" indent="-285750" eaLnBrk="0" hangingPunct="0">
                <a:defRPr sz="1000">
                  <a:solidFill>
                    <a:schemeClr val="tx1"/>
                  </a:solidFill>
                  <a:latin typeface="Tahoma" charset="0"/>
                  <a:ea typeface="ヒラギノ角ゴ Pro W3" charset="0"/>
                  <a:cs typeface="ヒラギノ角ゴ Pro W3" charset="0"/>
                </a:defRPr>
              </a:lvl2pPr>
              <a:lvl3pPr marL="1143000" indent="-228600" eaLnBrk="0" hangingPunct="0">
                <a:defRPr sz="1000">
                  <a:solidFill>
                    <a:schemeClr val="tx1"/>
                  </a:solidFill>
                  <a:latin typeface="Tahoma" charset="0"/>
                  <a:ea typeface="ヒラギノ角ゴ Pro W3" charset="0"/>
                  <a:cs typeface="ヒラギノ角ゴ Pro W3" charset="0"/>
                </a:defRPr>
              </a:lvl3pPr>
              <a:lvl4pPr marL="1600200" indent="-228600" eaLnBrk="0" hangingPunct="0">
                <a:defRPr sz="1000">
                  <a:solidFill>
                    <a:schemeClr val="tx1"/>
                  </a:solidFill>
                  <a:latin typeface="Tahoma" charset="0"/>
                  <a:ea typeface="ヒラギノ角ゴ Pro W3" charset="0"/>
                  <a:cs typeface="ヒラギノ角ゴ Pro W3" charset="0"/>
                </a:defRPr>
              </a:lvl4pPr>
              <a:lvl5pPr marL="2057400" indent="-228600" eaLnBrk="0" hangingPunct="0">
                <a:defRPr sz="1000">
                  <a:solidFill>
                    <a:schemeClr val="tx1"/>
                  </a:solidFill>
                  <a:latin typeface="Tahoma" charset="0"/>
                  <a:ea typeface="ヒラギノ角ゴ Pro W3" charset="0"/>
                  <a:cs typeface="ヒラギノ角ゴ Pro W3" charset="0"/>
                </a:defRPr>
              </a:lvl5pPr>
              <a:lvl6pPr marL="25146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6pPr>
              <a:lvl7pPr marL="29718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7pPr>
              <a:lvl8pPr marL="34290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8pPr>
              <a:lvl9pPr marL="38862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9pPr>
            </a:lstStyle>
            <a:p>
              <a:r>
                <a:rPr lang="en-US" sz="1400" dirty="0" smtClean="0">
                  <a:solidFill>
                    <a:srgbClr val="000000"/>
                  </a:solidFill>
                  <a:latin typeface="Book Antiqua" charset="0"/>
                </a:rPr>
                <a:t>cirrus</a:t>
              </a:r>
            </a:p>
          </p:txBody>
        </p:sp>
        <p:sp>
          <p:nvSpPr>
            <p:cNvPr id="15" name="Text Box 14"/>
            <p:cNvSpPr txBox="1">
              <a:spLocks noChangeArrowheads="1"/>
            </p:cNvSpPr>
            <p:nvPr/>
          </p:nvSpPr>
          <p:spPr bwMode="auto">
            <a:xfrm>
              <a:off x="1474788" y="3276600"/>
              <a:ext cx="1643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Tahoma" charset="0"/>
                  <a:ea typeface="ヒラギノ角ゴ Pro W3" charset="0"/>
                  <a:cs typeface="ヒラギノ角ゴ Pro W3" charset="0"/>
                </a:defRPr>
              </a:lvl1pPr>
              <a:lvl2pPr marL="742950" indent="-285750" eaLnBrk="0" hangingPunct="0">
                <a:defRPr sz="1000">
                  <a:solidFill>
                    <a:schemeClr val="tx1"/>
                  </a:solidFill>
                  <a:latin typeface="Tahoma" charset="0"/>
                  <a:ea typeface="ヒラギノ角ゴ Pro W3" charset="0"/>
                  <a:cs typeface="ヒラギノ角ゴ Pro W3" charset="0"/>
                </a:defRPr>
              </a:lvl2pPr>
              <a:lvl3pPr marL="1143000" indent="-228600" eaLnBrk="0" hangingPunct="0">
                <a:defRPr sz="1000">
                  <a:solidFill>
                    <a:schemeClr val="tx1"/>
                  </a:solidFill>
                  <a:latin typeface="Tahoma" charset="0"/>
                  <a:ea typeface="ヒラギノ角ゴ Pro W3" charset="0"/>
                  <a:cs typeface="ヒラギノ角ゴ Pro W3" charset="0"/>
                </a:defRPr>
              </a:lvl3pPr>
              <a:lvl4pPr marL="1600200" indent="-228600" eaLnBrk="0" hangingPunct="0">
                <a:defRPr sz="1000">
                  <a:solidFill>
                    <a:schemeClr val="tx1"/>
                  </a:solidFill>
                  <a:latin typeface="Tahoma" charset="0"/>
                  <a:ea typeface="ヒラギノ角ゴ Pro W3" charset="0"/>
                  <a:cs typeface="ヒラギノ角ゴ Pro W3" charset="0"/>
                </a:defRPr>
              </a:lvl4pPr>
              <a:lvl5pPr marL="2057400" indent="-228600" eaLnBrk="0" hangingPunct="0">
                <a:defRPr sz="1000">
                  <a:solidFill>
                    <a:schemeClr val="tx1"/>
                  </a:solidFill>
                  <a:latin typeface="Tahoma" charset="0"/>
                  <a:ea typeface="ヒラギノ角ゴ Pro W3" charset="0"/>
                  <a:cs typeface="ヒラギノ角ゴ Pro W3" charset="0"/>
                </a:defRPr>
              </a:lvl5pPr>
              <a:lvl6pPr marL="25146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6pPr>
              <a:lvl7pPr marL="29718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7pPr>
              <a:lvl8pPr marL="34290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8pPr>
              <a:lvl9pPr marL="38862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9pPr>
            </a:lstStyle>
            <a:p>
              <a:r>
                <a:rPr lang="en-US" sz="1400" dirty="0" smtClean="0">
                  <a:solidFill>
                    <a:srgbClr val="000000"/>
                  </a:solidFill>
                  <a:latin typeface="Book Antiqua" charset="0"/>
                </a:rPr>
                <a:t>low-level cumulus</a:t>
              </a:r>
            </a:p>
          </p:txBody>
        </p:sp>
        <p:sp>
          <p:nvSpPr>
            <p:cNvPr id="16" name="Text Box 15"/>
            <p:cNvSpPr txBox="1">
              <a:spLocks noChangeArrowheads="1"/>
            </p:cNvSpPr>
            <p:nvPr/>
          </p:nvSpPr>
          <p:spPr bwMode="auto">
            <a:xfrm>
              <a:off x="3382963" y="3279775"/>
              <a:ext cx="1587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Tahoma" charset="0"/>
                  <a:ea typeface="ヒラギノ角ゴ Pro W3" charset="0"/>
                  <a:cs typeface="ヒラギノ角ゴ Pro W3" charset="0"/>
                </a:defRPr>
              </a:lvl1pPr>
              <a:lvl2pPr marL="742950" indent="-285750" eaLnBrk="0" hangingPunct="0">
                <a:defRPr sz="1000">
                  <a:solidFill>
                    <a:schemeClr val="tx1"/>
                  </a:solidFill>
                  <a:latin typeface="Tahoma" charset="0"/>
                  <a:ea typeface="ヒラギノ角ゴ Pro W3" charset="0"/>
                  <a:cs typeface="ヒラギノ角ゴ Pro W3" charset="0"/>
                </a:defRPr>
              </a:lvl2pPr>
              <a:lvl3pPr marL="1143000" indent="-228600" eaLnBrk="0" hangingPunct="0">
                <a:defRPr sz="1000">
                  <a:solidFill>
                    <a:schemeClr val="tx1"/>
                  </a:solidFill>
                  <a:latin typeface="Tahoma" charset="0"/>
                  <a:ea typeface="ヒラギノ角ゴ Pro W3" charset="0"/>
                  <a:cs typeface="ヒラギノ角ゴ Pro W3" charset="0"/>
                </a:defRPr>
              </a:lvl3pPr>
              <a:lvl4pPr marL="1600200" indent="-228600" eaLnBrk="0" hangingPunct="0">
                <a:defRPr sz="1000">
                  <a:solidFill>
                    <a:schemeClr val="tx1"/>
                  </a:solidFill>
                  <a:latin typeface="Tahoma" charset="0"/>
                  <a:ea typeface="ヒラギノ角ゴ Pro W3" charset="0"/>
                  <a:cs typeface="ヒラギノ角ゴ Pro W3" charset="0"/>
                </a:defRPr>
              </a:lvl4pPr>
              <a:lvl5pPr marL="2057400" indent="-228600" eaLnBrk="0" hangingPunct="0">
                <a:defRPr sz="1000">
                  <a:solidFill>
                    <a:schemeClr val="tx1"/>
                  </a:solidFill>
                  <a:latin typeface="Tahoma" charset="0"/>
                  <a:ea typeface="ヒラギノ角ゴ Pro W3" charset="0"/>
                  <a:cs typeface="ヒラギノ角ゴ Pro W3" charset="0"/>
                </a:defRPr>
              </a:lvl5pPr>
              <a:lvl6pPr marL="25146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6pPr>
              <a:lvl7pPr marL="29718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7pPr>
              <a:lvl8pPr marL="34290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8pPr>
              <a:lvl9pPr marL="38862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9pPr>
            </a:lstStyle>
            <a:p>
              <a:r>
                <a:rPr lang="en-US" sz="1400" smtClean="0">
                  <a:solidFill>
                    <a:srgbClr val="000000"/>
                  </a:solidFill>
                  <a:latin typeface="Book Antiqua" charset="0"/>
                </a:rPr>
                <a:t>convective clouds</a:t>
              </a:r>
            </a:p>
          </p:txBody>
        </p:sp>
        <p:sp>
          <p:nvSpPr>
            <p:cNvPr id="17" name="Freeform 17"/>
            <p:cNvSpPr>
              <a:spLocks/>
            </p:cNvSpPr>
            <p:nvPr/>
          </p:nvSpPr>
          <p:spPr bwMode="auto">
            <a:xfrm>
              <a:off x="5360988" y="2400300"/>
              <a:ext cx="303212" cy="731838"/>
            </a:xfrm>
            <a:custGeom>
              <a:avLst/>
              <a:gdLst>
                <a:gd name="T0" fmla="*/ 2147483647 w 191"/>
                <a:gd name="T1" fmla="*/ 0 h 461"/>
                <a:gd name="T2" fmla="*/ 2147483647 w 191"/>
                <a:gd name="T3" fmla="*/ 2147483647 h 461"/>
                <a:gd name="T4" fmla="*/ 2147483647 w 191"/>
                <a:gd name="T5" fmla="*/ 2147483647 h 461"/>
                <a:gd name="T6" fmla="*/ 2147483647 w 191"/>
                <a:gd name="T7" fmla="*/ 2147483647 h 461"/>
                <a:gd name="T8" fmla="*/ 0 60000 65536"/>
                <a:gd name="T9" fmla="*/ 0 60000 65536"/>
                <a:gd name="T10" fmla="*/ 0 60000 65536"/>
                <a:gd name="T11" fmla="*/ 0 60000 65536"/>
                <a:gd name="T12" fmla="*/ 0 w 191"/>
                <a:gd name="T13" fmla="*/ 0 h 461"/>
                <a:gd name="T14" fmla="*/ 191 w 191"/>
                <a:gd name="T15" fmla="*/ 461 h 461"/>
              </a:gdLst>
              <a:ahLst/>
              <a:cxnLst>
                <a:cxn ang="T8">
                  <a:pos x="T0" y="T1"/>
                </a:cxn>
                <a:cxn ang="T9">
                  <a:pos x="T2" y="T3"/>
                </a:cxn>
                <a:cxn ang="T10">
                  <a:pos x="T4" y="T5"/>
                </a:cxn>
                <a:cxn ang="T11">
                  <a:pos x="T6" y="T7"/>
                </a:cxn>
              </a:cxnLst>
              <a:rect l="T12" t="T13" r="T14" b="T15"/>
              <a:pathLst>
                <a:path w="191" h="461">
                  <a:moveTo>
                    <a:pt x="39" y="0"/>
                  </a:moveTo>
                  <a:cubicBezTo>
                    <a:pt x="23" y="104"/>
                    <a:pt x="8" y="208"/>
                    <a:pt x="7" y="280"/>
                  </a:cubicBezTo>
                  <a:cubicBezTo>
                    <a:pt x="6" y="352"/>
                    <a:pt x="0" y="403"/>
                    <a:pt x="31" y="432"/>
                  </a:cubicBezTo>
                  <a:cubicBezTo>
                    <a:pt x="62" y="461"/>
                    <a:pt x="126" y="458"/>
                    <a:pt x="191" y="456"/>
                  </a:cubicBezTo>
                </a:path>
              </a:pathLst>
            </a:custGeom>
            <a:noFill/>
            <a:ln w="19050">
              <a:solidFill>
                <a:srgbClr val="F41E26"/>
              </a:solidFill>
              <a:round/>
              <a:headEnd type="stealth"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sz="1000" smtClean="0">
                <a:solidFill>
                  <a:srgbClr val="000000"/>
                </a:solidFill>
                <a:latin typeface="Tahoma" charset="0"/>
                <a:ea typeface="ヒラギノ角ゴ Pro W3" charset="0"/>
                <a:cs typeface="ヒラギノ角ゴ Pro W3" charset="0"/>
              </a:endParaRPr>
            </a:p>
          </p:txBody>
        </p:sp>
        <p:sp>
          <p:nvSpPr>
            <p:cNvPr id="18" name="Freeform 18"/>
            <p:cNvSpPr>
              <a:spLocks/>
            </p:cNvSpPr>
            <p:nvPr/>
          </p:nvSpPr>
          <p:spPr bwMode="auto">
            <a:xfrm>
              <a:off x="1676400" y="1511300"/>
              <a:ext cx="165100" cy="1714500"/>
            </a:xfrm>
            <a:custGeom>
              <a:avLst/>
              <a:gdLst>
                <a:gd name="T0" fmla="*/ 0 w 104"/>
                <a:gd name="T1" fmla="*/ 0 h 1080"/>
                <a:gd name="T2" fmla="*/ 2147483647 w 104"/>
                <a:gd name="T3" fmla="*/ 2147483647 h 1080"/>
                <a:gd name="T4" fmla="*/ 2147483647 w 104"/>
                <a:gd name="T5" fmla="*/ 2147483647 h 1080"/>
                <a:gd name="T6" fmla="*/ 2147483647 w 104"/>
                <a:gd name="T7" fmla="*/ 2147483647 h 1080"/>
                <a:gd name="T8" fmla="*/ 0 60000 65536"/>
                <a:gd name="T9" fmla="*/ 0 60000 65536"/>
                <a:gd name="T10" fmla="*/ 0 60000 65536"/>
                <a:gd name="T11" fmla="*/ 0 60000 65536"/>
                <a:gd name="T12" fmla="*/ 0 w 104"/>
                <a:gd name="T13" fmla="*/ 0 h 1080"/>
                <a:gd name="T14" fmla="*/ 104 w 104"/>
                <a:gd name="T15" fmla="*/ 1080 h 1080"/>
              </a:gdLst>
              <a:ahLst/>
              <a:cxnLst>
                <a:cxn ang="T8">
                  <a:pos x="T0" y="T1"/>
                </a:cxn>
                <a:cxn ang="T9">
                  <a:pos x="T2" y="T3"/>
                </a:cxn>
                <a:cxn ang="T10">
                  <a:pos x="T4" y="T5"/>
                </a:cxn>
                <a:cxn ang="T11">
                  <a:pos x="T6" y="T7"/>
                </a:cxn>
              </a:cxnLst>
              <a:rect l="T12" t="T13" r="T14" b="T15"/>
              <a:pathLst>
                <a:path w="104" h="1080">
                  <a:moveTo>
                    <a:pt x="0" y="0"/>
                  </a:moveTo>
                  <a:cubicBezTo>
                    <a:pt x="2" y="372"/>
                    <a:pt x="4" y="744"/>
                    <a:pt x="8" y="912"/>
                  </a:cubicBezTo>
                  <a:cubicBezTo>
                    <a:pt x="12" y="1080"/>
                    <a:pt x="8" y="989"/>
                    <a:pt x="24" y="1008"/>
                  </a:cubicBezTo>
                  <a:cubicBezTo>
                    <a:pt x="40" y="1027"/>
                    <a:pt x="92" y="1023"/>
                    <a:pt x="104" y="1024"/>
                  </a:cubicBezTo>
                </a:path>
              </a:pathLst>
            </a:custGeom>
            <a:noFill/>
            <a:ln w="19050">
              <a:solidFill>
                <a:srgbClr val="F41E26"/>
              </a:solidFill>
              <a:round/>
              <a:headEnd type="stealth"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sz="1000" smtClean="0">
                <a:solidFill>
                  <a:srgbClr val="000000"/>
                </a:solidFill>
                <a:latin typeface="Tahoma" charset="0"/>
                <a:ea typeface="ヒラギノ角ゴ Pro W3" charset="0"/>
                <a:cs typeface="ヒラギノ角ゴ Pro W3" charset="0"/>
              </a:endParaRPr>
            </a:p>
          </p:txBody>
        </p:sp>
        <p:sp>
          <p:nvSpPr>
            <p:cNvPr id="19" name="Freeform 19"/>
            <p:cNvSpPr>
              <a:spLocks/>
            </p:cNvSpPr>
            <p:nvPr/>
          </p:nvSpPr>
          <p:spPr bwMode="auto">
            <a:xfrm>
              <a:off x="3186113" y="1524000"/>
              <a:ext cx="598487" cy="1663700"/>
            </a:xfrm>
            <a:custGeom>
              <a:avLst/>
              <a:gdLst>
                <a:gd name="T0" fmla="*/ 2147483647 w 377"/>
                <a:gd name="T1" fmla="*/ 0 h 1048"/>
                <a:gd name="T2" fmla="*/ 2147483647 w 377"/>
                <a:gd name="T3" fmla="*/ 2147483647 h 1048"/>
                <a:gd name="T4" fmla="*/ 2147483647 w 377"/>
                <a:gd name="T5" fmla="*/ 2147483647 h 1048"/>
                <a:gd name="T6" fmla="*/ 2147483647 w 377"/>
                <a:gd name="T7" fmla="*/ 2147483647 h 1048"/>
                <a:gd name="T8" fmla="*/ 0 60000 65536"/>
                <a:gd name="T9" fmla="*/ 0 60000 65536"/>
                <a:gd name="T10" fmla="*/ 0 60000 65536"/>
                <a:gd name="T11" fmla="*/ 0 60000 65536"/>
                <a:gd name="T12" fmla="*/ 0 w 377"/>
                <a:gd name="T13" fmla="*/ 0 h 1048"/>
                <a:gd name="T14" fmla="*/ 377 w 377"/>
                <a:gd name="T15" fmla="*/ 1048 h 1048"/>
              </a:gdLst>
              <a:ahLst/>
              <a:cxnLst>
                <a:cxn ang="T8">
                  <a:pos x="T0" y="T1"/>
                </a:cxn>
                <a:cxn ang="T9">
                  <a:pos x="T2" y="T3"/>
                </a:cxn>
                <a:cxn ang="T10">
                  <a:pos x="T4" y="T5"/>
                </a:cxn>
                <a:cxn ang="T11">
                  <a:pos x="T6" y="T7"/>
                </a:cxn>
              </a:cxnLst>
              <a:rect l="T12" t="T13" r="T14" b="T15"/>
              <a:pathLst>
                <a:path w="377" h="1048">
                  <a:moveTo>
                    <a:pt x="153" y="0"/>
                  </a:moveTo>
                  <a:cubicBezTo>
                    <a:pt x="76" y="164"/>
                    <a:pt x="0" y="329"/>
                    <a:pt x="1" y="488"/>
                  </a:cubicBezTo>
                  <a:cubicBezTo>
                    <a:pt x="2" y="647"/>
                    <a:pt x="98" y="859"/>
                    <a:pt x="161" y="952"/>
                  </a:cubicBezTo>
                  <a:cubicBezTo>
                    <a:pt x="224" y="1045"/>
                    <a:pt x="300" y="1046"/>
                    <a:pt x="377" y="1048"/>
                  </a:cubicBezTo>
                </a:path>
              </a:pathLst>
            </a:custGeom>
            <a:noFill/>
            <a:ln w="19050">
              <a:solidFill>
                <a:srgbClr val="F41E26"/>
              </a:solidFill>
              <a:round/>
              <a:headEnd type="stealth"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sz="1000" smtClean="0">
                <a:solidFill>
                  <a:srgbClr val="000000"/>
                </a:solidFill>
                <a:latin typeface="Tahoma" charset="0"/>
                <a:ea typeface="ヒラギノ角ゴ Pro W3" charset="0"/>
                <a:cs typeface="ヒラギノ角ゴ Pro W3" charset="0"/>
              </a:endParaRPr>
            </a:p>
          </p:txBody>
        </p:sp>
        <p:sp>
          <p:nvSpPr>
            <p:cNvPr id="20" name="Freeform 20"/>
            <p:cNvSpPr>
              <a:spLocks/>
            </p:cNvSpPr>
            <p:nvPr/>
          </p:nvSpPr>
          <p:spPr bwMode="auto">
            <a:xfrm>
              <a:off x="4102100" y="2146300"/>
              <a:ext cx="1179513" cy="1312863"/>
            </a:xfrm>
            <a:custGeom>
              <a:avLst/>
              <a:gdLst>
                <a:gd name="T0" fmla="*/ 0 w 743"/>
                <a:gd name="T1" fmla="*/ 0 h 827"/>
                <a:gd name="T2" fmla="*/ 2147483647 w 743"/>
                <a:gd name="T3" fmla="*/ 2147483647 h 827"/>
                <a:gd name="T4" fmla="*/ 2147483647 w 743"/>
                <a:gd name="T5" fmla="*/ 2147483647 h 827"/>
                <a:gd name="T6" fmla="*/ 2147483647 w 743"/>
                <a:gd name="T7" fmla="*/ 2147483647 h 827"/>
                <a:gd name="T8" fmla="*/ 2147483647 w 743"/>
                <a:gd name="T9" fmla="*/ 2147483647 h 827"/>
                <a:gd name="T10" fmla="*/ 0 60000 65536"/>
                <a:gd name="T11" fmla="*/ 0 60000 65536"/>
                <a:gd name="T12" fmla="*/ 0 60000 65536"/>
                <a:gd name="T13" fmla="*/ 0 60000 65536"/>
                <a:gd name="T14" fmla="*/ 0 60000 65536"/>
                <a:gd name="T15" fmla="*/ 0 w 743"/>
                <a:gd name="T16" fmla="*/ 0 h 827"/>
                <a:gd name="T17" fmla="*/ 743 w 743"/>
                <a:gd name="T18" fmla="*/ 827 h 827"/>
              </a:gdLst>
              <a:ahLst/>
              <a:cxnLst>
                <a:cxn ang="T10">
                  <a:pos x="T0" y="T1"/>
                </a:cxn>
                <a:cxn ang="T11">
                  <a:pos x="T2" y="T3"/>
                </a:cxn>
                <a:cxn ang="T12">
                  <a:pos x="T4" y="T5"/>
                </a:cxn>
                <a:cxn ang="T13">
                  <a:pos x="T6" y="T7"/>
                </a:cxn>
                <a:cxn ang="T14">
                  <a:pos x="T8" y="T9"/>
                </a:cxn>
              </a:cxnLst>
              <a:rect l="T15" t="T16" r="T17" b="T18"/>
              <a:pathLst>
                <a:path w="743" h="827">
                  <a:moveTo>
                    <a:pt x="0" y="0"/>
                  </a:moveTo>
                  <a:cubicBezTo>
                    <a:pt x="103" y="49"/>
                    <a:pt x="207" y="99"/>
                    <a:pt x="320" y="200"/>
                  </a:cubicBezTo>
                  <a:cubicBezTo>
                    <a:pt x="433" y="301"/>
                    <a:pt x="617" y="509"/>
                    <a:pt x="680" y="608"/>
                  </a:cubicBezTo>
                  <a:cubicBezTo>
                    <a:pt x="743" y="707"/>
                    <a:pt x="719" y="757"/>
                    <a:pt x="696" y="792"/>
                  </a:cubicBezTo>
                  <a:cubicBezTo>
                    <a:pt x="673" y="827"/>
                    <a:pt x="608" y="821"/>
                    <a:pt x="544" y="816"/>
                  </a:cubicBezTo>
                </a:path>
              </a:pathLst>
            </a:custGeom>
            <a:noFill/>
            <a:ln w="19050">
              <a:solidFill>
                <a:srgbClr val="F41E26"/>
              </a:solidFill>
              <a:round/>
              <a:headEnd type="stealth"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sz="1000" smtClean="0">
                <a:solidFill>
                  <a:srgbClr val="000000"/>
                </a:solidFill>
                <a:latin typeface="Tahoma" charset="0"/>
                <a:ea typeface="ヒラギノ角ゴ Pro W3" charset="0"/>
                <a:cs typeface="ヒラギノ角ゴ Pro W3" charset="0"/>
              </a:endParaRPr>
            </a:p>
          </p:txBody>
        </p:sp>
        <p:sp>
          <p:nvSpPr>
            <p:cNvPr id="21" name="Freeform 21"/>
            <p:cNvSpPr>
              <a:spLocks/>
            </p:cNvSpPr>
            <p:nvPr/>
          </p:nvSpPr>
          <p:spPr bwMode="auto">
            <a:xfrm>
              <a:off x="969963" y="2476500"/>
              <a:ext cx="503237" cy="939800"/>
            </a:xfrm>
            <a:custGeom>
              <a:avLst/>
              <a:gdLst>
                <a:gd name="T0" fmla="*/ 2147483647 w 317"/>
                <a:gd name="T1" fmla="*/ 0 h 592"/>
                <a:gd name="T2" fmla="*/ 2147483647 w 317"/>
                <a:gd name="T3" fmla="*/ 2147483647 h 592"/>
                <a:gd name="T4" fmla="*/ 2147483647 w 317"/>
                <a:gd name="T5" fmla="*/ 2147483647 h 592"/>
                <a:gd name="T6" fmla="*/ 2147483647 w 317"/>
                <a:gd name="T7" fmla="*/ 2147483647 h 592"/>
                <a:gd name="T8" fmla="*/ 0 60000 65536"/>
                <a:gd name="T9" fmla="*/ 0 60000 65536"/>
                <a:gd name="T10" fmla="*/ 0 60000 65536"/>
                <a:gd name="T11" fmla="*/ 0 60000 65536"/>
                <a:gd name="T12" fmla="*/ 0 w 317"/>
                <a:gd name="T13" fmla="*/ 0 h 592"/>
                <a:gd name="T14" fmla="*/ 317 w 317"/>
                <a:gd name="T15" fmla="*/ 592 h 592"/>
              </a:gdLst>
              <a:ahLst/>
              <a:cxnLst>
                <a:cxn ang="T8">
                  <a:pos x="T0" y="T1"/>
                </a:cxn>
                <a:cxn ang="T9">
                  <a:pos x="T2" y="T3"/>
                </a:cxn>
                <a:cxn ang="T10">
                  <a:pos x="T4" y="T5"/>
                </a:cxn>
                <a:cxn ang="T11">
                  <a:pos x="T6" y="T7"/>
                </a:cxn>
              </a:cxnLst>
              <a:rect l="T12" t="T13" r="T14" b="T15"/>
              <a:pathLst>
                <a:path w="317" h="592">
                  <a:moveTo>
                    <a:pt x="285" y="0"/>
                  </a:moveTo>
                  <a:cubicBezTo>
                    <a:pt x="234" y="40"/>
                    <a:pt x="184" y="81"/>
                    <a:pt x="141" y="168"/>
                  </a:cubicBezTo>
                  <a:cubicBezTo>
                    <a:pt x="98" y="255"/>
                    <a:pt x="0" y="449"/>
                    <a:pt x="29" y="520"/>
                  </a:cubicBezTo>
                  <a:cubicBezTo>
                    <a:pt x="58" y="591"/>
                    <a:pt x="187" y="591"/>
                    <a:pt x="317" y="592"/>
                  </a:cubicBezTo>
                </a:path>
              </a:pathLst>
            </a:custGeom>
            <a:noFill/>
            <a:ln w="19050">
              <a:solidFill>
                <a:srgbClr val="F41E26"/>
              </a:solidFill>
              <a:round/>
              <a:headEnd type="stealth" w="med" len="med"/>
              <a:tailEnd/>
            </a:ln>
            <a:extLst>
              <a:ext uri="{909E8E84-426E-40dd-AFC4-6F175D3DCCD1}">
                <a14:hiddenFill xmlns:a14="http://schemas.microsoft.com/office/drawing/2010/main">
                  <a:solidFill>
                    <a:srgbClr val="FFFFFF"/>
                  </a:solidFill>
                </a14:hiddenFill>
              </a:ext>
            </a:extLst>
          </p:spPr>
          <p:txBody>
            <a:bodyPr wrap="none" anchor="ctr"/>
            <a:lstStyle/>
            <a:p>
              <a:endParaRPr lang="en-US" sz="1000" smtClean="0">
                <a:solidFill>
                  <a:srgbClr val="000000"/>
                </a:solidFill>
                <a:latin typeface="Tahoma" charset="0"/>
                <a:ea typeface="ヒラギノ角ゴ Pro W3" charset="0"/>
                <a:cs typeface="ヒラギノ角ゴ Pro W3" charset="0"/>
              </a:endParaRPr>
            </a:p>
          </p:txBody>
        </p:sp>
      </p:grpSp>
      <p:sp>
        <p:nvSpPr>
          <p:cNvPr id="22" name="Text Box 12"/>
          <p:cNvSpPr txBox="1">
            <a:spLocks noChangeArrowheads="1"/>
          </p:cNvSpPr>
          <p:nvPr/>
        </p:nvSpPr>
        <p:spPr bwMode="auto">
          <a:xfrm>
            <a:off x="2066925" y="5943600"/>
            <a:ext cx="1438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Tahoma" charset="0"/>
                <a:ea typeface="ヒラギノ角ゴ Pro W3" charset="0"/>
                <a:cs typeface="ヒラギノ角ゴ Pro W3" charset="0"/>
              </a:defRPr>
            </a:lvl1pPr>
            <a:lvl2pPr marL="742950" indent="-285750" eaLnBrk="0" hangingPunct="0">
              <a:defRPr sz="1000">
                <a:solidFill>
                  <a:schemeClr val="tx1"/>
                </a:solidFill>
                <a:latin typeface="Tahoma" charset="0"/>
                <a:ea typeface="ヒラギノ角ゴ Pro W3" charset="0"/>
                <a:cs typeface="ヒラギノ角ゴ Pro W3" charset="0"/>
              </a:defRPr>
            </a:lvl2pPr>
            <a:lvl3pPr marL="1143000" indent="-228600" eaLnBrk="0" hangingPunct="0">
              <a:defRPr sz="1000">
                <a:solidFill>
                  <a:schemeClr val="tx1"/>
                </a:solidFill>
                <a:latin typeface="Tahoma" charset="0"/>
                <a:ea typeface="ヒラギノ角ゴ Pro W3" charset="0"/>
                <a:cs typeface="ヒラギノ角ゴ Pro W3" charset="0"/>
              </a:defRPr>
            </a:lvl3pPr>
            <a:lvl4pPr marL="1600200" indent="-228600" eaLnBrk="0" hangingPunct="0">
              <a:defRPr sz="1000">
                <a:solidFill>
                  <a:schemeClr val="tx1"/>
                </a:solidFill>
                <a:latin typeface="Tahoma" charset="0"/>
                <a:ea typeface="ヒラギノ角ゴ Pro W3" charset="0"/>
                <a:cs typeface="ヒラギノ角ゴ Pro W3" charset="0"/>
              </a:defRPr>
            </a:lvl4pPr>
            <a:lvl5pPr marL="2057400" indent="-228600" eaLnBrk="0" hangingPunct="0">
              <a:defRPr sz="1000">
                <a:solidFill>
                  <a:schemeClr val="tx1"/>
                </a:solidFill>
                <a:latin typeface="Tahoma" charset="0"/>
                <a:ea typeface="ヒラギノ角ゴ Pro W3" charset="0"/>
                <a:cs typeface="ヒラギノ角ゴ Pro W3" charset="0"/>
              </a:defRPr>
            </a:lvl5pPr>
            <a:lvl6pPr marL="25146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6pPr>
            <a:lvl7pPr marL="29718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7pPr>
            <a:lvl8pPr marL="34290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8pPr>
            <a:lvl9pPr marL="38862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9pPr>
          </a:lstStyle>
          <a:p>
            <a:r>
              <a:rPr lang="en-US" sz="1400" dirty="0" err="1" smtClean="0">
                <a:solidFill>
                  <a:srgbClr val="000000"/>
                </a:solidFill>
                <a:latin typeface="Book Antiqua" charset="0"/>
              </a:rPr>
              <a:t>subvisual</a:t>
            </a:r>
            <a:r>
              <a:rPr lang="en-US" sz="1400" dirty="0" smtClean="0">
                <a:solidFill>
                  <a:srgbClr val="000000"/>
                </a:solidFill>
                <a:latin typeface="Book Antiqua" charset="0"/>
              </a:rPr>
              <a:t> cirrus</a:t>
            </a:r>
          </a:p>
        </p:txBody>
      </p:sp>
      <p:sp>
        <p:nvSpPr>
          <p:cNvPr id="3" name="TextBox 2"/>
          <p:cNvSpPr txBox="1"/>
          <p:nvPr/>
        </p:nvSpPr>
        <p:spPr>
          <a:xfrm>
            <a:off x="152400" y="1981200"/>
            <a:ext cx="1828800" cy="830997"/>
          </a:xfrm>
          <a:prstGeom prst="rect">
            <a:avLst/>
          </a:prstGeom>
          <a:noFill/>
        </p:spPr>
        <p:txBody>
          <a:bodyPr wrap="square" rtlCol="0">
            <a:spAutoFit/>
          </a:bodyPr>
          <a:lstStyle/>
          <a:p>
            <a:pPr marL="285750" indent="-285750">
              <a:buFont typeface="Arial"/>
              <a:buChar char="•"/>
            </a:pPr>
            <a:r>
              <a:rPr lang="en-US" sz="1600" dirty="0">
                <a:solidFill>
                  <a:srgbClr val="000000"/>
                </a:solidFill>
                <a:latin typeface="Book Antiqua" charset="0"/>
              </a:rPr>
              <a:t>optical </a:t>
            </a:r>
            <a:r>
              <a:rPr lang="en-US" sz="1600" dirty="0" smtClean="0">
                <a:solidFill>
                  <a:srgbClr val="000000"/>
                </a:solidFill>
                <a:latin typeface="Book Antiqua" charset="0"/>
              </a:rPr>
              <a:t>depth</a:t>
            </a:r>
            <a:endParaRPr lang="en-US" sz="1600" dirty="0">
              <a:solidFill>
                <a:srgbClr val="000000"/>
              </a:solidFill>
              <a:latin typeface="Book Antiqua" charset="0"/>
            </a:endParaRPr>
          </a:p>
          <a:p>
            <a:pPr marL="285750" indent="-285750">
              <a:buFont typeface="Arial"/>
              <a:buChar char="•"/>
            </a:pPr>
            <a:r>
              <a:rPr lang="en-US" sz="1600" dirty="0" smtClean="0">
                <a:solidFill>
                  <a:srgbClr val="000000"/>
                </a:solidFill>
                <a:latin typeface="Book Antiqua" charset="0"/>
              </a:rPr>
              <a:t>extinction</a:t>
            </a:r>
          </a:p>
          <a:p>
            <a:pPr marL="285750" indent="-285750">
              <a:buFont typeface="Arial"/>
              <a:buChar char="•"/>
            </a:pPr>
            <a:r>
              <a:rPr lang="en-US" sz="1600" dirty="0" smtClean="0">
                <a:solidFill>
                  <a:srgbClr val="000000"/>
                </a:solidFill>
                <a:latin typeface="Book Antiqua" charset="0"/>
              </a:rPr>
              <a:t>depolarization</a:t>
            </a:r>
            <a:endParaRPr lang="en-US" sz="1600" dirty="0"/>
          </a:p>
        </p:txBody>
      </p:sp>
      <p:pic>
        <p:nvPicPr>
          <p:cNvPr id="25" name="Picture 8" descr="GH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1524000"/>
            <a:ext cx="3856037"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27262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Untitled-1.jpg"/>
          <p:cNvPicPr>
            <a:picLocks noChangeAspect="1"/>
          </p:cNvPicPr>
          <p:nvPr/>
        </p:nvPicPr>
        <p:blipFill>
          <a:blip r:embed="rId2"/>
          <a:srcRect/>
          <a:stretch>
            <a:fillRect/>
          </a:stretch>
        </p:blipFill>
        <p:spPr bwMode="auto">
          <a:xfrm>
            <a:off x="228600" y="1219200"/>
            <a:ext cx="2895600" cy="1754312"/>
          </a:xfrm>
          <a:prstGeom prst="rect">
            <a:avLst/>
          </a:prstGeom>
          <a:noFill/>
          <a:ln w="38100">
            <a:solidFill>
              <a:schemeClr val="accent1">
                <a:lumMod val="50000"/>
              </a:schemeClr>
            </a:solidFill>
            <a:miter lim="800000"/>
            <a:headEnd/>
            <a:tailEnd/>
          </a:ln>
        </p:spPr>
      </p:pic>
      <p:pic>
        <p:nvPicPr>
          <p:cNvPr id="9219" name="Picture 116" descr="C:\Documents and Settings\jyorks\My Documents\CATS\Misc\CATS_Recei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495800"/>
            <a:ext cx="2499628" cy="18764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222" name="TextBox 16"/>
          <p:cNvSpPr txBox="1">
            <a:spLocks noChangeArrowheads="1"/>
          </p:cNvSpPr>
          <p:nvPr/>
        </p:nvSpPr>
        <p:spPr bwMode="auto">
          <a:xfrm>
            <a:off x="4572000" y="6477000"/>
            <a:ext cx="22526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Tahoma" charset="0"/>
                <a:ea typeface="ヒラギノ角ゴ Pro W3" charset="0"/>
                <a:cs typeface="ヒラギノ角ゴ Pro W3" charset="0"/>
              </a:defRPr>
            </a:lvl1pPr>
            <a:lvl2pPr marL="742950" indent="-285750" eaLnBrk="0" hangingPunct="0">
              <a:defRPr sz="1000">
                <a:solidFill>
                  <a:schemeClr val="tx1"/>
                </a:solidFill>
                <a:latin typeface="Tahoma" charset="0"/>
                <a:ea typeface="ヒラギノ角ゴ Pro W3" charset="0"/>
                <a:cs typeface="ヒラギノ角ゴ Pro W3" charset="0"/>
              </a:defRPr>
            </a:lvl2pPr>
            <a:lvl3pPr marL="1143000" indent="-228600" eaLnBrk="0" hangingPunct="0">
              <a:defRPr sz="1000">
                <a:solidFill>
                  <a:schemeClr val="tx1"/>
                </a:solidFill>
                <a:latin typeface="Tahoma" charset="0"/>
                <a:ea typeface="ヒラギノ角ゴ Pro W3" charset="0"/>
                <a:cs typeface="ヒラギノ角ゴ Pro W3" charset="0"/>
              </a:defRPr>
            </a:lvl3pPr>
            <a:lvl4pPr marL="1600200" indent="-228600" eaLnBrk="0" hangingPunct="0">
              <a:defRPr sz="1000">
                <a:solidFill>
                  <a:schemeClr val="tx1"/>
                </a:solidFill>
                <a:latin typeface="Tahoma" charset="0"/>
                <a:ea typeface="ヒラギノ角ゴ Pro W3" charset="0"/>
                <a:cs typeface="ヒラギノ角ゴ Pro W3" charset="0"/>
              </a:defRPr>
            </a:lvl4pPr>
            <a:lvl5pPr marL="2057400" indent="-228600" eaLnBrk="0" hangingPunct="0">
              <a:defRPr sz="1000">
                <a:solidFill>
                  <a:schemeClr val="tx1"/>
                </a:solidFill>
                <a:latin typeface="Tahoma" charset="0"/>
                <a:ea typeface="ヒラギノ角ゴ Pro W3" charset="0"/>
                <a:cs typeface="ヒラギノ角ゴ Pro W3" charset="0"/>
              </a:defRPr>
            </a:lvl5pPr>
            <a:lvl6pPr marL="25146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6pPr>
            <a:lvl7pPr marL="29718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7pPr>
            <a:lvl8pPr marL="34290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8pPr>
            <a:lvl9pPr marL="38862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9pPr>
          </a:lstStyle>
          <a:p>
            <a:pPr eaLnBrk="1" hangingPunct="1"/>
            <a:r>
              <a:rPr lang="en-US" sz="1200" b="1" dirty="0" smtClean="0">
                <a:solidFill>
                  <a:srgbClr val="FF0000"/>
                </a:solidFill>
              </a:rPr>
              <a:t>Receiver Optics and Etalon</a:t>
            </a:r>
          </a:p>
        </p:txBody>
      </p:sp>
      <p:sp>
        <p:nvSpPr>
          <p:cNvPr id="9223" name="TextBox 18"/>
          <p:cNvSpPr txBox="1">
            <a:spLocks noChangeArrowheads="1"/>
          </p:cNvSpPr>
          <p:nvPr/>
        </p:nvSpPr>
        <p:spPr bwMode="auto">
          <a:xfrm>
            <a:off x="914400" y="6400800"/>
            <a:ext cx="20939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Tahoma" charset="0"/>
                <a:ea typeface="ヒラギノ角ゴ Pro W3" charset="0"/>
                <a:cs typeface="ヒラギノ角ゴ Pro W3" charset="0"/>
              </a:defRPr>
            </a:lvl1pPr>
            <a:lvl2pPr marL="742950" indent="-285750" eaLnBrk="0" hangingPunct="0">
              <a:defRPr sz="1000">
                <a:solidFill>
                  <a:schemeClr val="tx1"/>
                </a:solidFill>
                <a:latin typeface="Tahoma" charset="0"/>
                <a:ea typeface="ヒラギノ角ゴ Pro W3" charset="0"/>
                <a:cs typeface="ヒラギノ角ゴ Pro W3" charset="0"/>
              </a:defRPr>
            </a:lvl2pPr>
            <a:lvl3pPr marL="1143000" indent="-228600" eaLnBrk="0" hangingPunct="0">
              <a:defRPr sz="1000">
                <a:solidFill>
                  <a:schemeClr val="tx1"/>
                </a:solidFill>
                <a:latin typeface="Tahoma" charset="0"/>
                <a:ea typeface="ヒラギノ角ゴ Pro W3" charset="0"/>
                <a:cs typeface="ヒラギノ角ゴ Pro W3" charset="0"/>
              </a:defRPr>
            </a:lvl3pPr>
            <a:lvl4pPr marL="1600200" indent="-228600" eaLnBrk="0" hangingPunct="0">
              <a:defRPr sz="1000">
                <a:solidFill>
                  <a:schemeClr val="tx1"/>
                </a:solidFill>
                <a:latin typeface="Tahoma" charset="0"/>
                <a:ea typeface="ヒラギノ角ゴ Pro W3" charset="0"/>
                <a:cs typeface="ヒラギノ角ゴ Pro W3" charset="0"/>
              </a:defRPr>
            </a:lvl4pPr>
            <a:lvl5pPr marL="2057400" indent="-228600" eaLnBrk="0" hangingPunct="0">
              <a:defRPr sz="1000">
                <a:solidFill>
                  <a:schemeClr val="tx1"/>
                </a:solidFill>
                <a:latin typeface="Tahoma" charset="0"/>
                <a:ea typeface="ヒラギノ角ゴ Pro W3" charset="0"/>
                <a:cs typeface="ヒラギノ角ゴ Pro W3" charset="0"/>
              </a:defRPr>
            </a:lvl5pPr>
            <a:lvl6pPr marL="25146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6pPr>
            <a:lvl7pPr marL="29718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7pPr>
            <a:lvl8pPr marL="34290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8pPr>
            <a:lvl9pPr marL="38862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9pPr>
          </a:lstStyle>
          <a:p>
            <a:pPr eaLnBrk="1" hangingPunct="1"/>
            <a:r>
              <a:rPr lang="en-US" sz="1200" b="1" dirty="0" smtClean="0">
                <a:solidFill>
                  <a:srgbClr val="0000FF"/>
                </a:solidFill>
              </a:rPr>
              <a:t>Telescope Subsystem</a:t>
            </a:r>
          </a:p>
        </p:txBody>
      </p:sp>
      <p:sp>
        <p:nvSpPr>
          <p:cNvPr id="9224" name="Text Box 11"/>
          <p:cNvSpPr txBox="1">
            <a:spLocks noChangeArrowheads="1"/>
          </p:cNvSpPr>
          <p:nvPr/>
        </p:nvSpPr>
        <p:spPr bwMode="auto">
          <a:xfrm>
            <a:off x="1653519" y="0"/>
            <a:ext cx="58020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Tahoma" charset="0"/>
                <a:ea typeface="ヒラギノ角ゴ Pro W3" charset="0"/>
                <a:cs typeface="ヒラギノ角ゴ Pro W3" charset="0"/>
              </a:defRPr>
            </a:lvl1pPr>
            <a:lvl2pPr marL="742950" indent="-285750" eaLnBrk="0" hangingPunct="0">
              <a:defRPr sz="1000">
                <a:solidFill>
                  <a:schemeClr val="tx1"/>
                </a:solidFill>
                <a:latin typeface="Tahoma" charset="0"/>
                <a:ea typeface="ヒラギノ角ゴ Pro W3" charset="0"/>
                <a:cs typeface="ヒラギノ角ゴ Pro W3" charset="0"/>
              </a:defRPr>
            </a:lvl2pPr>
            <a:lvl3pPr marL="1143000" indent="-228600" eaLnBrk="0" hangingPunct="0">
              <a:defRPr sz="1000">
                <a:solidFill>
                  <a:schemeClr val="tx1"/>
                </a:solidFill>
                <a:latin typeface="Tahoma" charset="0"/>
                <a:ea typeface="ヒラギノ角ゴ Pro W3" charset="0"/>
                <a:cs typeface="ヒラギノ角ゴ Pro W3" charset="0"/>
              </a:defRPr>
            </a:lvl3pPr>
            <a:lvl4pPr marL="1600200" indent="-228600" eaLnBrk="0" hangingPunct="0">
              <a:defRPr sz="1000">
                <a:solidFill>
                  <a:schemeClr val="tx1"/>
                </a:solidFill>
                <a:latin typeface="Tahoma" charset="0"/>
                <a:ea typeface="ヒラギノ角ゴ Pro W3" charset="0"/>
                <a:cs typeface="ヒラギノ角ゴ Pro W3" charset="0"/>
              </a:defRPr>
            </a:lvl4pPr>
            <a:lvl5pPr marL="2057400" indent="-228600" eaLnBrk="0" hangingPunct="0">
              <a:defRPr sz="1000">
                <a:solidFill>
                  <a:schemeClr val="tx1"/>
                </a:solidFill>
                <a:latin typeface="Tahoma" charset="0"/>
                <a:ea typeface="ヒラギノ角ゴ Pro W3" charset="0"/>
                <a:cs typeface="ヒラギノ角ゴ Pro W3" charset="0"/>
              </a:defRPr>
            </a:lvl5pPr>
            <a:lvl6pPr marL="25146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6pPr>
            <a:lvl7pPr marL="29718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7pPr>
            <a:lvl8pPr marL="34290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8pPr>
            <a:lvl9pPr marL="3886200" indent="-228600" eaLnBrk="0" fontAlgn="base" hangingPunct="0">
              <a:spcBef>
                <a:spcPct val="0"/>
              </a:spcBef>
              <a:spcAft>
                <a:spcPct val="0"/>
              </a:spcAft>
              <a:defRPr sz="1000">
                <a:solidFill>
                  <a:schemeClr val="tx1"/>
                </a:solidFill>
                <a:latin typeface="Tahoma" charset="0"/>
                <a:ea typeface="ヒラギノ角ゴ Pro W3" charset="0"/>
                <a:cs typeface="ヒラギノ角ゴ Pro W3" charset="0"/>
              </a:defRPr>
            </a:lvl9pPr>
          </a:lstStyle>
          <a:p>
            <a:pPr algn="ctr"/>
            <a:r>
              <a:rPr lang="en-US" sz="2400" b="1" dirty="0" smtClean="0">
                <a:solidFill>
                  <a:srgbClr val="000000"/>
                </a:solidFill>
                <a:latin typeface="Times" charset="0"/>
              </a:rPr>
              <a:t>Airborne </a:t>
            </a:r>
            <a:r>
              <a:rPr lang="en-US" sz="2400" b="1" dirty="0" smtClean="0">
                <a:solidFill>
                  <a:srgbClr val="000000"/>
                </a:solidFill>
                <a:latin typeface="Times" charset="0"/>
              </a:rPr>
              <a:t>Cloud-Aerosol Transport System </a:t>
            </a:r>
          </a:p>
          <a:p>
            <a:pPr algn="ctr"/>
            <a:r>
              <a:rPr lang="en-US" sz="2400" b="1" dirty="0" smtClean="0">
                <a:solidFill>
                  <a:srgbClr val="000000"/>
                </a:solidFill>
                <a:latin typeface="Times" charset="0"/>
              </a:rPr>
              <a:t>(ACATS) instrument</a:t>
            </a:r>
          </a:p>
        </p:txBody>
      </p:sp>
      <p:pic>
        <p:nvPicPr>
          <p:cNvPr id="92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3505200"/>
            <a:ext cx="1720850" cy="2778125"/>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429000" y="914400"/>
            <a:ext cx="5622052" cy="3108544"/>
          </a:xfrm>
          <a:prstGeom prst="rect">
            <a:avLst/>
          </a:prstGeom>
          <a:noFill/>
        </p:spPr>
        <p:txBody>
          <a:bodyPr wrap="none">
            <a:spAutoFit/>
          </a:bodyPr>
          <a:lstStyle/>
          <a:p>
            <a:pPr>
              <a:defRPr/>
            </a:pPr>
            <a:r>
              <a:rPr lang="en-US" sz="1400" dirty="0">
                <a:solidFill>
                  <a:srgbClr val="000000"/>
                </a:solidFill>
                <a:latin typeface="Arial"/>
                <a:ea typeface="ヒラギノ角ゴ Pro W3" charset="0"/>
                <a:cs typeface="Arial"/>
              </a:rPr>
              <a:t>From single wavelength (532 nm) profiling at 45 degrees:</a:t>
            </a:r>
          </a:p>
          <a:p>
            <a:pPr>
              <a:defRPr/>
            </a:pPr>
            <a:endParaRPr lang="en-US" sz="1400" dirty="0">
              <a:solidFill>
                <a:srgbClr val="000000"/>
              </a:solidFill>
              <a:latin typeface="Arial"/>
              <a:ea typeface="ヒラギノ角ゴ Pro W3" charset="0"/>
              <a:cs typeface="Arial"/>
            </a:endParaRPr>
          </a:p>
          <a:p>
            <a:pPr>
              <a:defRPr/>
            </a:pPr>
            <a:r>
              <a:rPr lang="en-US" sz="1400" dirty="0">
                <a:solidFill>
                  <a:srgbClr val="000000"/>
                </a:solidFill>
                <a:latin typeface="Arial"/>
                <a:ea typeface="ヒラギノ角ゴ Pro W3" charset="0"/>
                <a:cs typeface="Arial"/>
              </a:rPr>
              <a:t>1)  Direct measurements:</a:t>
            </a:r>
          </a:p>
          <a:p>
            <a:pPr>
              <a:defRPr/>
            </a:pPr>
            <a:r>
              <a:rPr lang="en-US" sz="1400" dirty="0">
                <a:solidFill>
                  <a:srgbClr val="000000"/>
                </a:solidFill>
                <a:latin typeface="Arial"/>
                <a:ea typeface="ヒラギノ角ゴ Pro W3" charset="0"/>
                <a:cs typeface="Arial"/>
              </a:rPr>
              <a:t>	a)  Line-of-sight wind profile</a:t>
            </a:r>
          </a:p>
          <a:p>
            <a:pPr>
              <a:defRPr/>
            </a:pPr>
            <a:r>
              <a:rPr lang="en-US" sz="1400" dirty="0">
                <a:solidFill>
                  <a:srgbClr val="000000"/>
                </a:solidFill>
                <a:latin typeface="Arial"/>
                <a:ea typeface="ヒラギノ角ゴ Pro W3" charset="0"/>
                <a:cs typeface="Arial"/>
              </a:rPr>
              <a:t>	</a:t>
            </a:r>
            <a:r>
              <a:rPr lang="en-US" sz="1400" dirty="0" err="1">
                <a:solidFill>
                  <a:srgbClr val="000000"/>
                </a:solidFill>
                <a:latin typeface="Arial"/>
                <a:ea typeface="ヒラギノ角ゴ Pro W3" charset="0"/>
                <a:cs typeface="Arial"/>
              </a:rPr>
              <a:t>b</a:t>
            </a:r>
            <a:r>
              <a:rPr lang="en-US" sz="1400" dirty="0">
                <a:solidFill>
                  <a:srgbClr val="000000"/>
                </a:solidFill>
                <a:latin typeface="Arial"/>
                <a:ea typeface="ヒラギノ角ゴ Pro W3" charset="0"/>
                <a:cs typeface="Arial"/>
              </a:rPr>
              <a:t>)  Corrected backscatter ratio profile</a:t>
            </a:r>
          </a:p>
          <a:p>
            <a:pPr>
              <a:defRPr/>
            </a:pPr>
            <a:r>
              <a:rPr lang="en-US" sz="1400" dirty="0">
                <a:solidFill>
                  <a:srgbClr val="000000"/>
                </a:solidFill>
                <a:latin typeface="Arial"/>
                <a:ea typeface="ヒラギノ角ゴ Pro W3" charset="0"/>
                <a:cs typeface="Arial"/>
              </a:rPr>
              <a:t>	</a:t>
            </a:r>
            <a:r>
              <a:rPr lang="en-US" sz="1400" dirty="0" err="1">
                <a:solidFill>
                  <a:srgbClr val="000000"/>
                </a:solidFill>
                <a:latin typeface="Arial"/>
                <a:ea typeface="ヒラギノ角ゴ Pro W3" charset="0"/>
                <a:cs typeface="Arial"/>
              </a:rPr>
              <a:t>c</a:t>
            </a:r>
            <a:r>
              <a:rPr lang="en-US" sz="1400" dirty="0">
                <a:solidFill>
                  <a:srgbClr val="000000"/>
                </a:solidFill>
                <a:latin typeface="Arial"/>
                <a:ea typeface="ヒラギノ角ゴ Pro W3" charset="0"/>
                <a:cs typeface="Arial"/>
              </a:rPr>
              <a:t>)  Layer and surface locations </a:t>
            </a:r>
          </a:p>
          <a:p>
            <a:pPr>
              <a:defRPr/>
            </a:pPr>
            <a:endParaRPr lang="en-US" sz="1400" dirty="0">
              <a:solidFill>
                <a:srgbClr val="000000"/>
              </a:solidFill>
              <a:latin typeface="Arial"/>
              <a:ea typeface="ヒラギノ角ゴ Pro W3" charset="0"/>
              <a:cs typeface="Arial"/>
            </a:endParaRPr>
          </a:p>
          <a:p>
            <a:pPr marL="342900" indent="-342900">
              <a:buFontTx/>
              <a:buAutoNum type="arabicParenR" startAt="2"/>
              <a:defRPr/>
            </a:pPr>
            <a:r>
              <a:rPr lang="en-US" sz="1400" dirty="0">
                <a:solidFill>
                  <a:srgbClr val="000000"/>
                </a:solidFill>
                <a:latin typeface="Arial"/>
                <a:ea typeface="ヒラギノ角ゴ Pro W3" charset="0"/>
                <a:cs typeface="Arial"/>
              </a:rPr>
              <a:t>Semi-direct measurements assuming atmospheric density profile </a:t>
            </a:r>
          </a:p>
          <a:p>
            <a:pPr marL="342900" indent="-342900">
              <a:defRPr/>
            </a:pPr>
            <a:r>
              <a:rPr lang="en-US" sz="1400" dirty="0">
                <a:solidFill>
                  <a:srgbClr val="000000"/>
                </a:solidFill>
                <a:latin typeface="Arial"/>
                <a:ea typeface="ヒラギノ角ゴ Pro W3" charset="0"/>
                <a:cs typeface="Arial"/>
              </a:rPr>
              <a:t>	(from </a:t>
            </a:r>
            <a:r>
              <a:rPr lang="en-US" sz="1400" dirty="0" err="1">
                <a:solidFill>
                  <a:srgbClr val="000000"/>
                </a:solidFill>
                <a:latin typeface="Arial"/>
                <a:ea typeface="ヒラギノ角ゴ Pro W3" charset="0"/>
                <a:cs typeface="Arial"/>
              </a:rPr>
              <a:t>radiosonde</a:t>
            </a:r>
            <a:r>
              <a:rPr lang="en-US" sz="1400" dirty="0">
                <a:solidFill>
                  <a:srgbClr val="000000"/>
                </a:solidFill>
                <a:latin typeface="Arial"/>
                <a:ea typeface="ヒラギノ角ゴ Pro W3" charset="0"/>
                <a:cs typeface="Arial"/>
              </a:rPr>
              <a:t> or similar):</a:t>
            </a:r>
          </a:p>
          <a:p>
            <a:pPr>
              <a:defRPr/>
            </a:pPr>
            <a:r>
              <a:rPr lang="en-US" sz="1400" dirty="0">
                <a:solidFill>
                  <a:srgbClr val="000000"/>
                </a:solidFill>
                <a:latin typeface="Arial"/>
                <a:ea typeface="ヒラギノ角ゴ Pro W3" charset="0"/>
                <a:cs typeface="Arial"/>
              </a:rPr>
              <a:t>	a)  Corrected particulate backscatter profile</a:t>
            </a:r>
          </a:p>
          <a:p>
            <a:pPr>
              <a:defRPr/>
            </a:pPr>
            <a:r>
              <a:rPr lang="en-US" sz="1400" dirty="0">
                <a:solidFill>
                  <a:srgbClr val="000000"/>
                </a:solidFill>
                <a:latin typeface="Arial"/>
                <a:ea typeface="ヒラギノ角ゴ Pro W3" charset="0"/>
                <a:cs typeface="Arial"/>
              </a:rPr>
              <a:t>	</a:t>
            </a:r>
            <a:r>
              <a:rPr lang="en-US" sz="1400" dirty="0" err="1">
                <a:solidFill>
                  <a:srgbClr val="000000"/>
                </a:solidFill>
                <a:latin typeface="Arial"/>
                <a:ea typeface="ヒラギノ角ゴ Pro W3" charset="0"/>
                <a:cs typeface="Arial"/>
              </a:rPr>
              <a:t>b</a:t>
            </a:r>
            <a:r>
              <a:rPr lang="en-US" sz="1400" dirty="0">
                <a:solidFill>
                  <a:srgbClr val="000000"/>
                </a:solidFill>
                <a:latin typeface="Arial"/>
                <a:ea typeface="ヒラギノ角ゴ Pro W3" charset="0"/>
                <a:cs typeface="Arial"/>
              </a:rPr>
              <a:t>)  Particulate extinction profile</a:t>
            </a:r>
          </a:p>
          <a:p>
            <a:pPr>
              <a:defRPr/>
            </a:pPr>
            <a:r>
              <a:rPr lang="en-US" sz="1400" dirty="0">
                <a:solidFill>
                  <a:srgbClr val="000000"/>
                </a:solidFill>
                <a:latin typeface="Arial"/>
                <a:ea typeface="ヒラギノ角ゴ Pro W3" charset="0"/>
                <a:cs typeface="Arial"/>
              </a:rPr>
              <a:t>	</a:t>
            </a:r>
            <a:r>
              <a:rPr lang="en-US" sz="1400" dirty="0" err="1">
                <a:solidFill>
                  <a:srgbClr val="000000"/>
                </a:solidFill>
                <a:latin typeface="Arial"/>
                <a:ea typeface="ヒラギノ角ゴ Pro W3" charset="0"/>
                <a:cs typeface="Arial"/>
              </a:rPr>
              <a:t>c</a:t>
            </a:r>
            <a:r>
              <a:rPr lang="en-US" sz="1400" dirty="0">
                <a:solidFill>
                  <a:srgbClr val="000000"/>
                </a:solidFill>
                <a:latin typeface="Arial"/>
                <a:ea typeface="ヒラギノ角ゴ Pro W3" charset="0"/>
                <a:cs typeface="Arial"/>
              </a:rPr>
              <a:t>)  Cumulative particulate optical depth profile</a:t>
            </a:r>
          </a:p>
          <a:p>
            <a:pPr>
              <a:defRPr/>
            </a:pPr>
            <a:r>
              <a:rPr lang="en-US" sz="1400" dirty="0">
                <a:solidFill>
                  <a:srgbClr val="000000"/>
                </a:solidFill>
                <a:latin typeface="Arial"/>
                <a:ea typeface="ヒラギノ角ゴ Pro W3" charset="0"/>
                <a:cs typeface="Arial"/>
              </a:rPr>
              <a:t>	</a:t>
            </a:r>
            <a:r>
              <a:rPr lang="en-US" sz="1400" dirty="0" err="1">
                <a:solidFill>
                  <a:srgbClr val="000000"/>
                </a:solidFill>
                <a:latin typeface="Arial"/>
                <a:ea typeface="ヒラギノ角ゴ Pro W3" charset="0"/>
                <a:cs typeface="Arial"/>
              </a:rPr>
              <a:t>d</a:t>
            </a:r>
            <a:r>
              <a:rPr lang="en-US" sz="1400" dirty="0">
                <a:solidFill>
                  <a:srgbClr val="000000"/>
                </a:solidFill>
                <a:latin typeface="Arial"/>
                <a:ea typeface="ヒラギノ角ゴ Pro W3" charset="0"/>
                <a:cs typeface="Arial"/>
              </a:rPr>
              <a:t>)  Particulate extinction-to-backscatter ratio (S) profile</a:t>
            </a:r>
          </a:p>
          <a:p>
            <a:pPr>
              <a:defRPr/>
            </a:pPr>
            <a:r>
              <a:rPr lang="en-US" sz="1400" dirty="0">
                <a:solidFill>
                  <a:srgbClr val="000000"/>
                </a:solidFill>
                <a:latin typeface="Arial"/>
                <a:ea typeface="ヒラギノ角ゴ Pro W3" charset="0"/>
                <a:cs typeface="Arial"/>
              </a:rPr>
              <a:t>	e)  Aerosol/cloud </a:t>
            </a:r>
            <a:r>
              <a:rPr lang="en-US" sz="1400" dirty="0" smtClean="0">
                <a:solidFill>
                  <a:srgbClr val="000000"/>
                </a:solidFill>
                <a:latin typeface="Arial"/>
                <a:ea typeface="ヒラギノ角ゴ Pro W3" charset="0"/>
                <a:cs typeface="Arial"/>
              </a:rPr>
              <a:t>discrimination</a:t>
            </a:r>
            <a:endParaRPr lang="en-US" sz="1400" dirty="0">
              <a:solidFill>
                <a:srgbClr val="000000"/>
              </a:solidFill>
              <a:latin typeface="Arial"/>
              <a:ea typeface="ヒラギノ角ゴ Pro W3" charset="0"/>
              <a:cs typeface="Arial"/>
            </a:endParaRPr>
          </a:p>
        </p:txBody>
      </p:sp>
    </p:spTree>
    <p:extLst>
      <p:ext uri="{BB962C8B-B14F-4D97-AF65-F5344CB8AC3E}">
        <p14:creationId xmlns:p14="http://schemas.microsoft.com/office/powerpoint/2010/main" val="35128819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5715000" cy="990600"/>
          </a:xfrm>
        </p:spPr>
        <p:txBody>
          <a:bodyPr/>
          <a:lstStyle/>
          <a:p>
            <a:r>
              <a:rPr lang="en-US" sz="2800" dirty="0" smtClean="0">
                <a:latin typeface="Arial"/>
                <a:cs typeface="Arial"/>
              </a:rPr>
              <a:t>NOAA surface wind measurements (Brewer)</a:t>
            </a:r>
            <a:endParaRPr lang="en-US" sz="2800" dirty="0">
              <a:latin typeface="Arial"/>
              <a:cs typeface="Arial"/>
            </a:endParaRPr>
          </a:p>
        </p:txBody>
      </p:sp>
      <p:pic>
        <p:nvPicPr>
          <p:cNvPr id="5" name="Picture 4"/>
          <p:cNvPicPr>
            <a:picLocks noChangeAspect="1"/>
          </p:cNvPicPr>
          <p:nvPr/>
        </p:nvPicPr>
        <p:blipFill>
          <a:blip r:embed="rId2"/>
          <a:stretch>
            <a:fillRect/>
          </a:stretch>
        </p:blipFill>
        <p:spPr>
          <a:xfrm>
            <a:off x="5867400" y="1981200"/>
            <a:ext cx="2946400" cy="2209800"/>
          </a:xfrm>
          <a:prstGeom prst="rect">
            <a:avLst/>
          </a:prstGeom>
        </p:spPr>
      </p:pic>
      <p:pic>
        <p:nvPicPr>
          <p:cNvPr id="7" name="Picture 5"/>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t="8444" b="8444"/>
          <a:stretch>
            <a:fillRect/>
          </a:stretch>
        </p:blipFill>
        <p:spPr bwMode="auto">
          <a:xfrm>
            <a:off x="5867400" y="152400"/>
            <a:ext cx="3062165" cy="1684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P1060341.jpg"/>
          <p:cNvPicPr>
            <a:picLocks noChangeAspect="1"/>
          </p:cNvPicPr>
          <p:nvPr/>
        </p:nvPicPr>
        <p:blipFill rotWithShape="1">
          <a:blip r:embed="rId4" cstate="print"/>
          <a:srcRect l="11978" t="10160" r="10402" b="6547"/>
          <a:stretch/>
        </p:blipFill>
        <p:spPr>
          <a:xfrm>
            <a:off x="5983111" y="4419600"/>
            <a:ext cx="2779889" cy="1989667"/>
          </a:xfrm>
          <a:prstGeom prst="rect">
            <a:avLst/>
          </a:prstGeom>
        </p:spPr>
      </p:pic>
      <p:pic>
        <p:nvPicPr>
          <p:cNvPr id="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7959" r="8479" b="3125"/>
          <a:stretch>
            <a:fillRect/>
          </a:stretch>
        </p:blipFill>
        <p:spPr bwMode="auto">
          <a:xfrm>
            <a:off x="298655" y="3370218"/>
            <a:ext cx="5263945" cy="3108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rot="10800000" flipH="1" flipV="1">
            <a:off x="228600" y="1004501"/>
            <a:ext cx="5181600" cy="2308324"/>
          </a:xfrm>
          <a:prstGeom prst="rect">
            <a:avLst/>
          </a:prstGeom>
          <a:noFill/>
        </p:spPr>
        <p:txBody>
          <a:bodyPr wrap="square" rtlCol="0">
            <a:spAutoFit/>
          </a:bodyPr>
          <a:lstStyle/>
          <a:p>
            <a:pPr marL="285750" indent="-285750">
              <a:buFont typeface="Arial"/>
              <a:buChar char="•"/>
            </a:pPr>
            <a:r>
              <a:rPr lang="en-US" dirty="0" smtClean="0"/>
              <a:t>NOAA operates four coherent Doppler lidars for ground-based, boundary layer studies</a:t>
            </a:r>
          </a:p>
          <a:p>
            <a:pPr marL="285750" indent="-285750">
              <a:buFont typeface="Arial"/>
              <a:buChar char="•"/>
            </a:pPr>
            <a:r>
              <a:rPr lang="en-US" dirty="0" smtClean="0"/>
              <a:t>These lidars operate unattended for extended periods of time, generating several profiles per hour </a:t>
            </a:r>
          </a:p>
          <a:p>
            <a:pPr marL="285750" indent="-285750">
              <a:buFont typeface="Arial"/>
              <a:buChar char="•"/>
            </a:pPr>
            <a:r>
              <a:rPr lang="en-US" dirty="0" smtClean="0"/>
              <a:t>During Spring 2016 the instruments will be deployed in Washington, Colorado, and Indiana</a:t>
            </a:r>
            <a:endParaRPr lang="en-US" dirty="0"/>
          </a:p>
        </p:txBody>
      </p:sp>
    </p:spTree>
    <p:extLst>
      <p:ext uri="{BB962C8B-B14F-4D97-AF65-F5344CB8AC3E}">
        <p14:creationId xmlns:p14="http://schemas.microsoft.com/office/powerpoint/2010/main" val="255566654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2368550" y="0"/>
            <a:ext cx="6775450" cy="837794"/>
          </a:xfrm>
          <a:prstGeom prst="rect">
            <a:avLst/>
          </a:prstGeom>
          <a:solidFill>
            <a:srgbClr val="FFFFFF"/>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9pPr>
          </a:lstStyle>
          <a:p>
            <a:pPr algn="ctr" defTabSz="457200">
              <a:lnSpc>
                <a:spcPct val="85000"/>
              </a:lnSpc>
              <a:spcBef>
                <a:spcPts val="2000"/>
              </a:spcBef>
              <a:buSzPct val="100000"/>
            </a:pPr>
            <a:r>
              <a:rPr lang="en-US" altLang="en-US" sz="2800" b="1" dirty="0">
                <a:solidFill>
                  <a:srgbClr val="000000"/>
                </a:solidFill>
                <a:latin typeface="Arial" charset="0"/>
              </a:rPr>
              <a:t>Goddard Lidar Observatory for Winds (GLOW</a:t>
            </a:r>
            <a:r>
              <a:rPr lang="en-US" altLang="en-US" sz="2800" b="1" dirty="0" smtClean="0">
                <a:solidFill>
                  <a:srgbClr val="000000"/>
                </a:solidFill>
                <a:latin typeface="Arial" charset="0"/>
              </a:rPr>
              <a:t>) (Gentry)</a:t>
            </a:r>
            <a:endParaRPr lang="en-US" altLang="en-US" sz="2800" b="1" dirty="0">
              <a:solidFill>
                <a:srgbClr val="000000"/>
              </a:solidFill>
              <a:latin typeface="Arial"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4495800" cy="3370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Text Box 3"/>
          <p:cNvSpPr txBox="1">
            <a:spLocks noChangeArrowheads="1"/>
          </p:cNvSpPr>
          <p:nvPr/>
        </p:nvSpPr>
        <p:spPr bwMode="auto">
          <a:xfrm>
            <a:off x="228600" y="4267200"/>
            <a:ext cx="8580438" cy="2464393"/>
          </a:xfrm>
          <a:prstGeom prst="rect">
            <a:avLst/>
          </a:prstGeom>
          <a:noFill/>
          <a:ln w="324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9pPr>
          </a:lstStyle>
          <a:p>
            <a:pPr defTabSz="457200">
              <a:buSzPct val="100000"/>
            </a:pPr>
            <a:r>
              <a:rPr lang="en-US" altLang="en-US" sz="2200" u="sng" dirty="0">
                <a:solidFill>
                  <a:srgbClr val="000000"/>
                </a:solidFill>
              </a:rPr>
              <a:t>Data Products:</a:t>
            </a:r>
          </a:p>
          <a:p>
            <a:pPr defTabSz="457200">
              <a:buClr>
                <a:srgbClr val="000000"/>
              </a:buClr>
              <a:buSzPct val="100000"/>
              <a:buFont typeface="Times New Roman" pitchFamily="16" charset="0"/>
              <a:buChar char="•"/>
            </a:pPr>
            <a:r>
              <a:rPr lang="en-US" altLang="en-US" sz="2200" dirty="0">
                <a:solidFill>
                  <a:srgbClr val="000000"/>
                </a:solidFill>
              </a:rPr>
              <a:t> Radial wind speed profiles</a:t>
            </a:r>
          </a:p>
          <a:p>
            <a:pPr defTabSz="457200">
              <a:buClr>
                <a:srgbClr val="000000"/>
              </a:buClr>
              <a:buSzPct val="100000"/>
              <a:buFont typeface="Times New Roman" pitchFamily="16" charset="0"/>
              <a:buChar char="•"/>
            </a:pPr>
            <a:r>
              <a:rPr lang="en-US" altLang="en-US" sz="2200" dirty="0">
                <a:solidFill>
                  <a:srgbClr val="000000"/>
                </a:solidFill>
              </a:rPr>
              <a:t> Wind speed and direction profiles derived from multiple LOS </a:t>
            </a:r>
          </a:p>
          <a:p>
            <a:pPr defTabSz="457200">
              <a:buClr>
                <a:srgbClr val="000000"/>
              </a:buClr>
              <a:buSzPct val="100000"/>
              <a:buFont typeface="Times New Roman" pitchFamily="16" charset="0"/>
              <a:buChar char="•"/>
            </a:pPr>
            <a:r>
              <a:rPr lang="en-US" altLang="en-US" sz="2200" dirty="0">
                <a:solidFill>
                  <a:srgbClr val="000000"/>
                </a:solidFill>
              </a:rPr>
              <a:t> Useful altitude </a:t>
            </a:r>
            <a:r>
              <a:rPr lang="en-US" altLang="en-US" sz="2200" dirty="0" smtClean="0">
                <a:solidFill>
                  <a:srgbClr val="000000"/>
                </a:solidFill>
              </a:rPr>
              <a:t>range:</a:t>
            </a:r>
            <a:r>
              <a:rPr lang="en-US" altLang="en-US" sz="2200" dirty="0">
                <a:solidFill>
                  <a:srgbClr val="000000"/>
                </a:solidFill>
              </a:rPr>
              <a:t>			0.1 to 30 km</a:t>
            </a:r>
          </a:p>
          <a:p>
            <a:pPr defTabSz="457200">
              <a:buClr>
                <a:srgbClr val="000000"/>
              </a:buClr>
              <a:buSzPct val="100000"/>
              <a:buFont typeface="Times New Roman" pitchFamily="16" charset="0"/>
              <a:buChar char="•"/>
            </a:pPr>
            <a:r>
              <a:rPr lang="en-US" altLang="en-US" sz="2200" dirty="0">
                <a:solidFill>
                  <a:srgbClr val="000000"/>
                </a:solidFill>
              </a:rPr>
              <a:t> Minimum range </a:t>
            </a:r>
            <a:r>
              <a:rPr lang="en-US" altLang="en-US" sz="2200" dirty="0" smtClean="0">
                <a:solidFill>
                  <a:srgbClr val="000000"/>
                </a:solidFill>
              </a:rPr>
              <a:t>res:</a:t>
            </a:r>
            <a:r>
              <a:rPr lang="en-US" altLang="en-US" sz="2200" dirty="0">
                <a:solidFill>
                  <a:srgbClr val="000000"/>
                </a:solidFill>
              </a:rPr>
              <a:t>			45 m</a:t>
            </a:r>
          </a:p>
          <a:p>
            <a:pPr defTabSz="457200">
              <a:buClr>
                <a:srgbClr val="000000"/>
              </a:buClr>
              <a:buSzPct val="100000"/>
              <a:buFont typeface="Times New Roman" pitchFamily="16" charset="0"/>
              <a:buChar char="•"/>
            </a:pPr>
            <a:r>
              <a:rPr lang="en-US" altLang="en-US" sz="2200" dirty="0">
                <a:solidFill>
                  <a:srgbClr val="000000"/>
                </a:solidFill>
              </a:rPr>
              <a:t> Azimuth/Elevation </a:t>
            </a:r>
            <a:r>
              <a:rPr lang="en-US" altLang="en-US" sz="2200" dirty="0" smtClean="0">
                <a:solidFill>
                  <a:srgbClr val="000000"/>
                </a:solidFill>
              </a:rPr>
              <a:t>range:</a:t>
            </a:r>
            <a:r>
              <a:rPr lang="en-US" altLang="en-US" sz="2200" dirty="0">
                <a:solidFill>
                  <a:srgbClr val="000000"/>
                </a:solidFill>
              </a:rPr>
              <a:t>		0-360 </a:t>
            </a:r>
            <a:r>
              <a:rPr lang="en-US" altLang="en-US" sz="2200" dirty="0" err="1">
                <a:solidFill>
                  <a:srgbClr val="000000"/>
                </a:solidFill>
              </a:rPr>
              <a:t>deg</a:t>
            </a:r>
            <a:r>
              <a:rPr lang="en-US" altLang="en-US" sz="2200" dirty="0">
                <a:solidFill>
                  <a:srgbClr val="000000"/>
                </a:solidFill>
              </a:rPr>
              <a:t>/ 0-90 </a:t>
            </a:r>
            <a:r>
              <a:rPr lang="en-US" altLang="en-US" sz="2200" dirty="0" err="1">
                <a:solidFill>
                  <a:srgbClr val="000000"/>
                </a:solidFill>
              </a:rPr>
              <a:t>deg</a:t>
            </a:r>
            <a:endParaRPr lang="en-US" altLang="en-US" sz="2200" dirty="0">
              <a:solidFill>
                <a:srgbClr val="000000"/>
              </a:solidFill>
            </a:endParaRPr>
          </a:p>
          <a:p>
            <a:pPr defTabSz="457200">
              <a:buClr>
                <a:srgbClr val="000000"/>
              </a:buClr>
              <a:buSzPct val="100000"/>
              <a:buFont typeface="Times New Roman" pitchFamily="16" charset="0"/>
              <a:buChar char="•"/>
            </a:pPr>
            <a:r>
              <a:rPr lang="en-US" altLang="en-US" sz="2200" dirty="0">
                <a:solidFill>
                  <a:srgbClr val="000000"/>
                </a:solidFill>
              </a:rPr>
              <a:t> Velocity Accuracy (</a:t>
            </a:r>
            <a:r>
              <a:rPr lang="en-US" altLang="en-US" sz="2200" dirty="0" err="1">
                <a:solidFill>
                  <a:srgbClr val="000000"/>
                </a:solidFill>
              </a:rPr>
              <a:t>typ</a:t>
            </a:r>
            <a:r>
              <a:rPr lang="en-US" altLang="en-US" sz="2200" dirty="0" smtClean="0">
                <a:solidFill>
                  <a:srgbClr val="000000"/>
                </a:solidFill>
              </a:rPr>
              <a:t>):</a:t>
            </a:r>
            <a:r>
              <a:rPr lang="en-US" altLang="en-US" sz="2200" dirty="0">
                <a:solidFill>
                  <a:srgbClr val="000000"/>
                </a:solidFill>
              </a:rPr>
              <a:t>		0.3 to 5 m/s </a:t>
            </a:r>
            <a:r>
              <a:rPr lang="en-US" altLang="en-US" sz="1800" dirty="0">
                <a:solidFill>
                  <a:srgbClr val="000000"/>
                </a:solidFill>
              </a:rPr>
              <a:t>(signal dependent)</a:t>
            </a:r>
          </a:p>
        </p:txBody>
      </p:sp>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l="14999" t="17332" r="9000" b="10666"/>
          <a:stretch>
            <a:fillRect/>
          </a:stretch>
        </p:blipFill>
        <p:spPr bwMode="auto">
          <a:xfrm>
            <a:off x="4945063" y="822325"/>
            <a:ext cx="3886200" cy="2954338"/>
          </a:xfrm>
          <a:prstGeom prst="rect">
            <a:avLst/>
          </a:prstGeom>
          <a:noFill/>
          <a:ln>
            <a:noFill/>
          </a:ln>
          <a:effectLst/>
          <a:extLst>
            <a:ext uri="{909E8E84-426E-40dd-AFC4-6F175D3DCCD1}">
              <a14:hiddenFill xmlns:a14="http://schemas.microsoft.com/office/drawing/2010/main">
                <a:blipFill dpi="0" rotWithShape="0">
                  <a:blip/>
                  <a:srcRect l="14999" t="17332" r="9000" b="10666"/>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5" name="Text Box 5"/>
          <p:cNvSpPr txBox="1">
            <a:spLocks noChangeArrowheads="1"/>
          </p:cNvSpPr>
          <p:nvPr/>
        </p:nvSpPr>
        <p:spPr bwMode="auto">
          <a:xfrm>
            <a:off x="4772025" y="3581400"/>
            <a:ext cx="4371975" cy="5561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5pPr>
            <a:lvl6pPr marL="25146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6pPr>
            <a:lvl7pPr marL="29718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7pPr>
            <a:lvl8pPr marL="34290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8pPr>
            <a:lvl9pPr marL="3886200" indent="-228600" defTabSz="457200" fontAlgn="base">
              <a:spcBef>
                <a:spcPct val="0"/>
              </a:spcBef>
              <a:spcAft>
                <a:spcPct val="0"/>
              </a:spcAft>
              <a:buClr>
                <a:srgbClr val="000000"/>
              </a:buClr>
              <a:buSzPct val="100000"/>
              <a:buFont typeface="Times New Roman" pitchFamily="16"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FFFFFF"/>
                </a:solidFill>
                <a:latin typeface="Times New Roman" pitchFamily="16" charset="0"/>
                <a:ea typeface="Microsoft YaHei" charset="-122"/>
              </a:defRPr>
            </a:lvl9pPr>
          </a:lstStyle>
          <a:p>
            <a:pPr defTabSz="457200">
              <a:buSzPct val="100000"/>
            </a:pPr>
            <a:r>
              <a:rPr lang="en-US" altLang="en-US" sz="1500" dirty="0">
                <a:solidFill>
                  <a:srgbClr val="000000"/>
                </a:solidFill>
                <a:latin typeface="Arial"/>
                <a:cs typeface="Arial"/>
              </a:rPr>
              <a:t>Time series of GLOW lidar profiles of wind speed and direction from IHOP_2002. June 20, 2002.</a:t>
            </a:r>
          </a:p>
        </p:txBody>
      </p:sp>
    </p:spTree>
    <p:extLst>
      <p:ext uri="{BB962C8B-B14F-4D97-AF65-F5344CB8AC3E}">
        <p14:creationId xmlns:p14="http://schemas.microsoft.com/office/powerpoint/2010/main" val="206386258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762000"/>
          </a:xfrm>
        </p:spPr>
        <p:txBody>
          <a:bodyPr/>
          <a:lstStyle/>
          <a:p>
            <a:pPr algn="l"/>
            <a:r>
              <a:rPr lang="en-US" b="1" dirty="0" smtClean="0">
                <a:solidFill>
                  <a:srgbClr val="000000"/>
                </a:solidFill>
                <a:cs typeface="Arial"/>
              </a:rPr>
              <a:t>Ground-based aerosol studies: GTRI H</a:t>
            </a:r>
            <a:r>
              <a:rPr lang="en-US" b="1" baseline="-25000" dirty="0" smtClean="0">
                <a:solidFill>
                  <a:srgbClr val="000000"/>
                </a:solidFill>
                <a:cs typeface="Arial"/>
              </a:rPr>
              <a:t>2</a:t>
            </a:r>
            <a:r>
              <a:rPr lang="en-US" b="1" dirty="0" smtClean="0">
                <a:solidFill>
                  <a:srgbClr val="000000"/>
                </a:solidFill>
                <a:cs typeface="Arial"/>
              </a:rPr>
              <a:t>O Raman lidar (</a:t>
            </a:r>
            <a:r>
              <a:rPr lang="en-US" b="1" dirty="0" err="1" smtClean="0">
                <a:solidFill>
                  <a:srgbClr val="000000"/>
                </a:solidFill>
                <a:cs typeface="Arial"/>
              </a:rPr>
              <a:t>Gimmestad</a:t>
            </a:r>
            <a:r>
              <a:rPr lang="en-US" b="1" dirty="0" smtClean="0">
                <a:solidFill>
                  <a:srgbClr val="000000"/>
                </a:solidFill>
                <a:cs typeface="Arial"/>
              </a:rPr>
              <a:t>)</a:t>
            </a:r>
            <a:endParaRPr lang="en-US" b="1" dirty="0">
              <a:solidFill>
                <a:srgbClr val="000000"/>
              </a:solidFill>
              <a:cs typeface="Arial"/>
            </a:endParaRPr>
          </a:p>
        </p:txBody>
      </p:sp>
      <p:sp>
        <p:nvSpPr>
          <p:cNvPr id="3" name="Content Placeholder 2"/>
          <p:cNvSpPr>
            <a:spLocks noGrp="1"/>
          </p:cNvSpPr>
          <p:nvPr>
            <p:ph idx="1"/>
          </p:nvPr>
        </p:nvSpPr>
        <p:spPr>
          <a:xfrm>
            <a:off x="457200" y="1219200"/>
            <a:ext cx="8229600" cy="5181600"/>
          </a:xfrm>
        </p:spPr>
        <p:txBody>
          <a:bodyPr>
            <a:normAutofit fontScale="92500" lnSpcReduction="20000"/>
          </a:bodyPr>
          <a:lstStyle/>
          <a:p>
            <a:pPr marL="342900" indent="-342900">
              <a:buFont typeface="Wingdings" charset="2"/>
              <a:buChar char="§"/>
            </a:pPr>
            <a:r>
              <a:rPr lang="en-US" sz="2000" dirty="0" smtClean="0"/>
              <a:t>Transportable, in modified 20-foot </a:t>
            </a:r>
          </a:p>
          <a:p>
            <a:pPr marL="342900" indent="-342900">
              <a:buFont typeface="Wingdings" charset="2"/>
              <a:buChar char="§"/>
            </a:pPr>
            <a:r>
              <a:rPr lang="en-US" sz="2000" dirty="0" smtClean="0"/>
              <a:t>shipping container.</a:t>
            </a:r>
          </a:p>
          <a:p>
            <a:pPr marL="342900" indent="-342900">
              <a:buFont typeface="Wingdings" charset="2"/>
              <a:buChar char="§"/>
            </a:pPr>
            <a:r>
              <a:rPr lang="en-US" sz="2000" dirty="0" smtClean="0"/>
              <a:t>On two-axis mount, with elevation angles </a:t>
            </a:r>
          </a:p>
          <a:p>
            <a:pPr marL="342900" indent="-342900">
              <a:buFont typeface="Wingdings" charset="2"/>
              <a:buChar char="§"/>
            </a:pPr>
            <a:r>
              <a:rPr lang="en-US" sz="2000" dirty="0" smtClean="0"/>
              <a:t>from horizontal to vertical.</a:t>
            </a:r>
          </a:p>
          <a:p>
            <a:pPr marL="342900" indent="-342900">
              <a:buFont typeface="Wingdings" charset="2"/>
              <a:buChar char="§"/>
            </a:pPr>
            <a:r>
              <a:rPr lang="en-US" sz="2000" dirty="0" smtClean="0"/>
              <a:t>Based on NASA GSFC designs:</a:t>
            </a:r>
          </a:p>
          <a:p>
            <a:pPr marL="0" indent="0">
              <a:buNone/>
            </a:pPr>
            <a:endParaRPr lang="en-US" sz="2000" dirty="0" smtClean="0"/>
          </a:p>
          <a:p>
            <a:pPr marL="0" indent="0">
              <a:buNone/>
            </a:pPr>
            <a:endParaRPr lang="en-US" sz="2000" dirty="0"/>
          </a:p>
          <a:p>
            <a:pPr marL="0" indent="0">
              <a:buNone/>
            </a:pPr>
            <a:endParaRPr lang="en-US" sz="2000" dirty="0" smtClean="0"/>
          </a:p>
          <a:p>
            <a:pPr lvl="1">
              <a:spcBef>
                <a:spcPts val="575"/>
              </a:spcBef>
              <a:buFont typeface="Arial" charset="0"/>
              <a:buChar char="•"/>
              <a:defRPr/>
            </a:pPr>
            <a:r>
              <a:rPr lang="en-US" sz="1900" dirty="0"/>
              <a:t>Pulse </a:t>
            </a:r>
            <a:r>
              <a:rPr lang="en-US" sz="1900" dirty="0" smtClean="0"/>
              <a:t>Energy:		300 </a:t>
            </a:r>
            <a:r>
              <a:rPr lang="en-US" sz="1900" dirty="0" err="1"/>
              <a:t>mJ</a:t>
            </a:r>
            <a:endParaRPr lang="en-US" sz="1900" dirty="0"/>
          </a:p>
          <a:p>
            <a:pPr lvl="1">
              <a:spcBef>
                <a:spcPts val="575"/>
              </a:spcBef>
              <a:buFont typeface="Arial" charset="0"/>
              <a:buChar char="•"/>
              <a:defRPr/>
            </a:pPr>
            <a:r>
              <a:rPr lang="en-US" sz="1900" dirty="0" smtClean="0"/>
              <a:t>Wavelengths:		0.3547 </a:t>
            </a:r>
            <a:r>
              <a:rPr lang="en-US" sz="1900" dirty="0">
                <a:sym typeface="Symbol"/>
              </a:rPr>
              <a:t>m </a:t>
            </a:r>
            <a:r>
              <a:rPr lang="en-US" sz="1900" dirty="0" smtClean="0"/>
              <a:t>transmitted</a:t>
            </a:r>
          </a:p>
          <a:p>
            <a:pPr marL="3657600" lvl="8" indent="0">
              <a:spcBef>
                <a:spcPts val="575"/>
              </a:spcBef>
              <a:buNone/>
              <a:defRPr/>
            </a:pPr>
            <a:r>
              <a:rPr lang="en-US" sz="1900" dirty="0" smtClean="0">
                <a:solidFill>
                  <a:srgbClr val="000000"/>
                </a:solidFill>
              </a:rPr>
              <a:t>0.3547 </a:t>
            </a:r>
            <a:r>
              <a:rPr lang="en-US" sz="1900" dirty="0">
                <a:solidFill>
                  <a:srgbClr val="000000"/>
                </a:solidFill>
                <a:sym typeface="Symbol"/>
              </a:rPr>
              <a:t>m </a:t>
            </a:r>
            <a:r>
              <a:rPr lang="en-US" sz="1900" dirty="0">
                <a:solidFill>
                  <a:srgbClr val="000000"/>
                </a:solidFill>
              </a:rPr>
              <a:t>received </a:t>
            </a:r>
            <a:r>
              <a:rPr lang="en-US" sz="1900" dirty="0" smtClean="0">
                <a:solidFill>
                  <a:srgbClr val="000000"/>
                </a:solidFill>
              </a:rPr>
              <a:t>(elastic)</a:t>
            </a:r>
          </a:p>
          <a:p>
            <a:pPr marL="2743200" lvl="6" indent="0">
              <a:spcBef>
                <a:spcPts val="575"/>
              </a:spcBef>
              <a:buNone/>
              <a:defRPr/>
            </a:pPr>
            <a:r>
              <a:rPr lang="en-US" sz="1900" dirty="0" smtClean="0">
                <a:solidFill>
                  <a:srgbClr val="000000"/>
                </a:solidFill>
              </a:rPr>
              <a:t>	0.3867 </a:t>
            </a:r>
            <a:r>
              <a:rPr lang="en-US" sz="1900" dirty="0">
                <a:solidFill>
                  <a:srgbClr val="000000"/>
                </a:solidFill>
                <a:sym typeface="Symbol"/>
              </a:rPr>
              <a:t>m </a:t>
            </a:r>
            <a:r>
              <a:rPr lang="en-US" sz="1900" dirty="0">
                <a:solidFill>
                  <a:srgbClr val="000000"/>
                </a:solidFill>
              </a:rPr>
              <a:t>received (N2)</a:t>
            </a:r>
          </a:p>
          <a:p>
            <a:pPr marL="2686050" lvl="6" indent="0">
              <a:buNone/>
              <a:defRPr/>
            </a:pPr>
            <a:r>
              <a:rPr lang="en-US" sz="1900" dirty="0" smtClean="0">
                <a:solidFill>
                  <a:srgbClr val="000000"/>
                </a:solidFill>
              </a:rPr>
              <a:t>		0.4075 </a:t>
            </a:r>
            <a:r>
              <a:rPr lang="en-US" sz="1900" dirty="0">
                <a:solidFill>
                  <a:srgbClr val="000000"/>
                </a:solidFill>
                <a:sym typeface="Symbol"/>
              </a:rPr>
              <a:t>m </a:t>
            </a:r>
            <a:r>
              <a:rPr lang="en-US" sz="1900" dirty="0">
                <a:solidFill>
                  <a:srgbClr val="000000"/>
                </a:solidFill>
              </a:rPr>
              <a:t>received (H2O)</a:t>
            </a:r>
          </a:p>
          <a:p>
            <a:pPr lvl="1">
              <a:spcBef>
                <a:spcPts val="575"/>
              </a:spcBef>
              <a:buFont typeface="Arial" charset="0"/>
              <a:buChar char="•"/>
              <a:defRPr/>
            </a:pPr>
            <a:r>
              <a:rPr lang="en-US" sz="1900" dirty="0" smtClean="0"/>
              <a:t>PRF:			50 </a:t>
            </a:r>
            <a:r>
              <a:rPr lang="en-US" sz="1900" dirty="0"/>
              <a:t>Hz</a:t>
            </a:r>
          </a:p>
          <a:p>
            <a:pPr lvl="1">
              <a:spcBef>
                <a:spcPts val="575"/>
              </a:spcBef>
              <a:buFont typeface="Arial" charset="0"/>
              <a:buChar char="•"/>
              <a:defRPr/>
            </a:pPr>
            <a:r>
              <a:rPr lang="en-US" sz="1900" dirty="0"/>
              <a:t>Receiver aperture </a:t>
            </a:r>
            <a:r>
              <a:rPr lang="en-US" sz="1900" dirty="0" smtClean="0"/>
              <a:t>diameter:	50.8 </a:t>
            </a:r>
            <a:r>
              <a:rPr lang="en-US" sz="1900" dirty="0"/>
              <a:t>cm</a:t>
            </a:r>
          </a:p>
          <a:p>
            <a:pPr lvl="1">
              <a:spcBef>
                <a:spcPts val="575"/>
              </a:spcBef>
              <a:buFont typeface="Arial" charset="0"/>
              <a:buChar char="•"/>
              <a:defRPr/>
            </a:pPr>
            <a:r>
              <a:rPr lang="en-US" sz="1900" dirty="0" smtClean="0"/>
              <a:t>Detectors			Hamamatsu R9880 PMTs </a:t>
            </a:r>
          </a:p>
          <a:p>
            <a:pPr lvl="1">
              <a:spcBef>
                <a:spcPts val="575"/>
              </a:spcBef>
              <a:buFont typeface="Arial" charset="0"/>
              <a:buChar char="•"/>
              <a:defRPr/>
            </a:pPr>
            <a:r>
              <a:rPr lang="en-US" sz="1900" dirty="0" smtClean="0"/>
              <a:t>Data acquisition		</a:t>
            </a:r>
            <a:r>
              <a:rPr lang="en-US" sz="1900" dirty="0" err="1" smtClean="0"/>
              <a:t>Licel</a:t>
            </a:r>
            <a:r>
              <a:rPr lang="en-US" sz="1900" dirty="0" smtClean="0"/>
              <a:t> </a:t>
            </a:r>
            <a:r>
              <a:rPr lang="en-US" sz="1900" dirty="0"/>
              <a:t>hybrid analog/photon counting system</a:t>
            </a:r>
          </a:p>
          <a:p>
            <a:pPr lvl="1"/>
            <a:endParaRPr lang="en-US" sz="14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2815" y="914400"/>
            <a:ext cx="342498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523942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762000"/>
          </a:xfrm>
        </p:spPr>
        <p:txBody>
          <a:bodyPr>
            <a:normAutofit/>
          </a:bodyPr>
          <a:lstStyle/>
          <a:p>
            <a:r>
              <a:rPr lang="en-US" b="1" dirty="0" smtClean="0"/>
              <a:t> JCSDA Data Assimilation (</a:t>
            </a:r>
            <a:r>
              <a:rPr lang="en-US" b="1" dirty="0" err="1" smtClean="0"/>
              <a:t>Boukabara</a:t>
            </a:r>
            <a:r>
              <a:rPr lang="en-US" b="1" dirty="0" smtClean="0"/>
              <a:t>, </a:t>
            </a:r>
            <a:r>
              <a:rPr lang="en-US" b="1" dirty="0" err="1" smtClean="0"/>
              <a:t>Yoe</a:t>
            </a:r>
            <a:r>
              <a:rPr lang="en-US" b="1" dirty="0" smtClean="0"/>
              <a:t>)</a:t>
            </a:r>
            <a:endParaRPr lang="en-US" b="1" dirty="0"/>
          </a:p>
        </p:txBody>
      </p:sp>
      <p:sp>
        <p:nvSpPr>
          <p:cNvPr id="5" name="Content Placeholder 4"/>
          <p:cNvSpPr>
            <a:spLocks noGrp="1"/>
          </p:cNvSpPr>
          <p:nvPr>
            <p:ph idx="1"/>
          </p:nvPr>
        </p:nvSpPr>
        <p:spPr>
          <a:xfrm>
            <a:off x="457200" y="838200"/>
            <a:ext cx="8229600" cy="5562600"/>
          </a:xfrm>
        </p:spPr>
        <p:txBody>
          <a:bodyPr/>
          <a:lstStyle/>
          <a:p>
            <a:r>
              <a:rPr lang="en-US" dirty="0" smtClean="0"/>
              <a:t>Via Joint Center for Satellite Data Assimilation</a:t>
            </a:r>
          </a:p>
          <a:p>
            <a:pPr lvl="1"/>
            <a:r>
              <a:rPr lang="en-US" dirty="0" smtClean="0"/>
              <a:t>NASA’s Global Modeling and Assimilation Office</a:t>
            </a:r>
          </a:p>
          <a:p>
            <a:pPr lvl="2"/>
            <a:r>
              <a:rPr lang="en-US" dirty="0" smtClean="0"/>
              <a:t>GEOS-5 Model and GSI analysis</a:t>
            </a:r>
          </a:p>
          <a:p>
            <a:pPr lvl="1"/>
            <a:r>
              <a:rPr lang="en-US" dirty="0" smtClean="0"/>
              <a:t>NOAA’s NESDIS/STAR and NWS/NCEP</a:t>
            </a:r>
          </a:p>
          <a:p>
            <a:pPr lvl="2"/>
            <a:r>
              <a:rPr lang="en-US" dirty="0" smtClean="0"/>
              <a:t>GFS Model and GSI, 4D Hybrid DAS</a:t>
            </a:r>
          </a:p>
          <a:p>
            <a:r>
              <a:rPr lang="en-US" dirty="0" smtClean="0"/>
              <a:t>JCSDA will investigate ADM/Aeolus DWL wind assimilation as well as that for AMVs</a:t>
            </a:r>
          </a:p>
          <a:p>
            <a:r>
              <a:rPr lang="en-US" dirty="0" smtClean="0"/>
              <a:t>	- </a:t>
            </a:r>
            <a:r>
              <a:rPr lang="en-US" sz="2400" dirty="0" smtClean="0"/>
              <a:t>Compile </a:t>
            </a:r>
            <a:r>
              <a:rPr lang="en-US" sz="2400" dirty="0"/>
              <a:t>Innovation Statistics</a:t>
            </a:r>
          </a:p>
          <a:p>
            <a:pPr lvl="3"/>
            <a:r>
              <a:rPr lang="en-US" dirty="0"/>
              <a:t>L2b products from ECMWF, KNMI processors</a:t>
            </a:r>
          </a:p>
          <a:p>
            <a:r>
              <a:rPr lang="en-US" dirty="0" smtClean="0"/>
              <a:t>	- </a:t>
            </a:r>
            <a:r>
              <a:rPr lang="en-US" sz="2400" dirty="0" smtClean="0"/>
              <a:t>Perform </a:t>
            </a:r>
            <a:r>
              <a:rPr lang="en-US" sz="2400" dirty="0"/>
              <a:t>Data Impact Experiments LOS </a:t>
            </a:r>
            <a:r>
              <a:rPr lang="en-US" dirty="0"/>
              <a:t>winds</a:t>
            </a:r>
          </a:p>
          <a:p>
            <a:pPr lvl="3"/>
            <a:r>
              <a:rPr lang="en-US" dirty="0"/>
              <a:t>Use multiple standard forecast diagnostics</a:t>
            </a:r>
          </a:p>
          <a:p>
            <a:pPr lvl="3"/>
            <a:r>
              <a:rPr lang="en-US" dirty="0"/>
              <a:t>Data selection criteria, </a:t>
            </a:r>
            <a:r>
              <a:rPr lang="en-US" dirty="0" smtClean="0"/>
              <a:t>observations </a:t>
            </a:r>
            <a:r>
              <a:rPr lang="en-US" dirty="0"/>
              <a:t>error statistics based on innovations initially</a:t>
            </a:r>
          </a:p>
          <a:p>
            <a:endParaRPr lang="en-US" dirty="0" smtClean="0"/>
          </a:p>
        </p:txBody>
      </p:sp>
    </p:spTree>
    <p:extLst>
      <p:ext uri="{BB962C8B-B14F-4D97-AF65-F5344CB8AC3E}">
        <p14:creationId xmlns:p14="http://schemas.microsoft.com/office/powerpoint/2010/main" val="150839702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152400"/>
            <a:ext cx="8458200" cy="6278641"/>
          </a:xfrm>
          <a:prstGeom prst="rect">
            <a:avLst/>
          </a:prstGeom>
          <a:noFill/>
        </p:spPr>
        <p:txBody>
          <a:bodyPr wrap="square" rtlCol="0">
            <a:spAutoFit/>
          </a:bodyPr>
          <a:lstStyle/>
          <a:p>
            <a:pPr algn="ctr" defTabSz="457200" fontAlgn="auto">
              <a:spcBef>
                <a:spcPts val="0"/>
              </a:spcBef>
              <a:spcAft>
                <a:spcPts val="0"/>
              </a:spcAft>
            </a:pPr>
            <a:r>
              <a:rPr lang="en-US" sz="2600" b="1" dirty="0" smtClean="0">
                <a:solidFill>
                  <a:prstClr val="black"/>
                </a:solidFill>
                <a:latin typeface="Calibri"/>
              </a:rPr>
              <a:t>Comparing ADM</a:t>
            </a:r>
            <a:r>
              <a:rPr lang="en-US" sz="2600" b="1" dirty="0" smtClean="0">
                <a:solidFill>
                  <a:prstClr val="black"/>
                </a:solidFill>
                <a:latin typeface="Calibri"/>
              </a:rPr>
              <a:t>-Aeolus winds to conventional Atmospheric </a:t>
            </a:r>
            <a:r>
              <a:rPr lang="en-US" sz="2600" b="1" dirty="0" smtClean="0">
                <a:solidFill>
                  <a:prstClr val="black"/>
                </a:solidFill>
                <a:latin typeface="Calibri"/>
              </a:rPr>
              <a:t>Motion</a:t>
            </a:r>
            <a:r>
              <a:rPr lang="en-US" sz="2600" b="1" dirty="0">
                <a:solidFill>
                  <a:prstClr val="black"/>
                </a:solidFill>
                <a:latin typeface="Calibri"/>
              </a:rPr>
              <a:t> </a:t>
            </a:r>
            <a:r>
              <a:rPr lang="en-US" sz="2600" b="1" dirty="0" smtClean="0">
                <a:solidFill>
                  <a:prstClr val="black"/>
                </a:solidFill>
                <a:latin typeface="Calibri"/>
              </a:rPr>
              <a:t>Vectors </a:t>
            </a:r>
            <a:r>
              <a:rPr lang="en-US" sz="2600" b="1" dirty="0">
                <a:solidFill>
                  <a:prstClr val="black"/>
                </a:solidFill>
                <a:latin typeface="Calibri"/>
              </a:rPr>
              <a:t>(</a:t>
            </a:r>
            <a:r>
              <a:rPr lang="en-US" sz="2600" b="1" dirty="0" smtClean="0">
                <a:solidFill>
                  <a:prstClr val="black"/>
                </a:solidFill>
                <a:latin typeface="Calibri"/>
              </a:rPr>
              <a:t>AMVs) (</a:t>
            </a:r>
            <a:r>
              <a:rPr lang="en-US" sz="2600" b="1" dirty="0" err="1" smtClean="0">
                <a:solidFill>
                  <a:prstClr val="black"/>
                </a:solidFill>
                <a:latin typeface="Calibri"/>
              </a:rPr>
              <a:t>Velden</a:t>
            </a:r>
            <a:r>
              <a:rPr lang="en-US" sz="2600" b="1" dirty="0" smtClean="0">
                <a:solidFill>
                  <a:prstClr val="black"/>
                </a:solidFill>
                <a:latin typeface="Calibri"/>
              </a:rPr>
              <a:t> and </a:t>
            </a:r>
            <a:r>
              <a:rPr lang="en-US" sz="2600" b="1" dirty="0" err="1" smtClean="0">
                <a:solidFill>
                  <a:prstClr val="black"/>
                </a:solidFill>
                <a:latin typeface="Calibri"/>
              </a:rPr>
              <a:t>Genkova</a:t>
            </a:r>
            <a:r>
              <a:rPr lang="en-US" sz="2600" b="1" dirty="0" smtClean="0">
                <a:solidFill>
                  <a:prstClr val="black"/>
                </a:solidFill>
                <a:latin typeface="Calibri"/>
              </a:rPr>
              <a:t>)</a:t>
            </a:r>
            <a:endParaRPr lang="en-US" sz="2600" b="1" dirty="0" smtClean="0">
              <a:solidFill>
                <a:prstClr val="black"/>
              </a:solidFill>
              <a:latin typeface="Calibri"/>
            </a:endParaRPr>
          </a:p>
          <a:p>
            <a:pPr algn="just" defTabSz="457200" fontAlgn="auto">
              <a:spcBef>
                <a:spcPts val="0"/>
              </a:spcBef>
              <a:spcAft>
                <a:spcPts val="0"/>
              </a:spcAft>
            </a:pPr>
            <a:endParaRPr lang="en-US" dirty="0" smtClean="0">
              <a:solidFill>
                <a:prstClr val="black"/>
              </a:solidFill>
              <a:latin typeface="Calibri"/>
            </a:endParaRPr>
          </a:p>
          <a:p>
            <a:pPr algn="just" defTabSz="457200" fontAlgn="auto">
              <a:spcBef>
                <a:spcPts val="0"/>
              </a:spcBef>
              <a:spcAft>
                <a:spcPts val="0"/>
              </a:spcAft>
              <a:buFont typeface="Arial"/>
              <a:buChar char="•"/>
            </a:pPr>
            <a:r>
              <a:rPr lang="en-US" i="1" dirty="0" smtClean="0">
                <a:solidFill>
                  <a:prstClr val="black"/>
                </a:solidFill>
                <a:latin typeface="Calibri"/>
              </a:rPr>
              <a:t> </a:t>
            </a:r>
            <a:r>
              <a:rPr lang="en-US" sz="2400" i="1" dirty="0" smtClean="0">
                <a:latin typeface="Calibri"/>
              </a:rPr>
              <a:t>Compare ADM Aeolus </a:t>
            </a:r>
            <a:r>
              <a:rPr lang="en-US" sz="2400" i="1" dirty="0">
                <a:latin typeface="Calibri"/>
              </a:rPr>
              <a:t>global-coverage line-of-sight wind profiles with current state of the art feature-tracked AMVs</a:t>
            </a:r>
            <a:r>
              <a:rPr lang="en-US" sz="2400" i="1" dirty="0" smtClean="0">
                <a:latin typeface="Calibri"/>
              </a:rPr>
              <a:t>.</a:t>
            </a:r>
          </a:p>
          <a:p>
            <a:pPr lvl="1" algn="just" defTabSz="457200" fontAlgn="auto">
              <a:spcBef>
                <a:spcPts val="0"/>
              </a:spcBef>
              <a:spcAft>
                <a:spcPts val="0"/>
              </a:spcAft>
              <a:buFont typeface="Arial"/>
              <a:buChar char="•"/>
            </a:pPr>
            <a:r>
              <a:rPr lang="en-US" sz="2000" i="1" dirty="0" smtClean="0">
                <a:solidFill>
                  <a:schemeClr val="tx2"/>
                </a:solidFill>
                <a:latin typeface="Calibri"/>
              </a:rPr>
              <a:t> </a:t>
            </a:r>
            <a:r>
              <a:rPr lang="en-US" sz="2000" i="1" dirty="0">
                <a:solidFill>
                  <a:schemeClr val="tx2"/>
                </a:solidFill>
                <a:latin typeface="Calibri"/>
              </a:rPr>
              <a:t>By comparing the ADM</a:t>
            </a:r>
            <a:r>
              <a:rPr lang="en-US" sz="2000" i="1" dirty="0" smtClean="0">
                <a:solidFill>
                  <a:schemeClr val="tx2"/>
                </a:solidFill>
                <a:latin typeface="Calibri"/>
              </a:rPr>
              <a:t> wind </a:t>
            </a:r>
            <a:r>
              <a:rPr lang="en-US" sz="2000" i="1" dirty="0">
                <a:solidFill>
                  <a:schemeClr val="tx2"/>
                </a:solidFill>
                <a:latin typeface="Calibri"/>
              </a:rPr>
              <a:t>profiles with this global AMV data set, ADM vector coverage, quality and differences with AMVs will be documented, thus assessing the complementary value of the ADM winds to the existing upper-air winds observing system</a:t>
            </a:r>
            <a:r>
              <a:rPr lang="en-US" sz="2000" i="1" dirty="0" smtClean="0">
                <a:solidFill>
                  <a:schemeClr val="tx2"/>
                </a:solidFill>
                <a:latin typeface="Calibri"/>
              </a:rPr>
              <a:t>.</a:t>
            </a:r>
          </a:p>
          <a:p>
            <a:pPr algn="just" defTabSz="457200" fontAlgn="auto">
              <a:spcBef>
                <a:spcPts val="0"/>
              </a:spcBef>
              <a:spcAft>
                <a:spcPts val="0"/>
              </a:spcAft>
              <a:buFont typeface="Arial"/>
              <a:buChar char="•"/>
            </a:pPr>
            <a:endParaRPr lang="en-US" sz="2400" i="1" dirty="0" smtClean="0">
              <a:solidFill>
                <a:prstClr val="black"/>
              </a:solidFill>
              <a:latin typeface="Calibri"/>
            </a:endParaRPr>
          </a:p>
          <a:p>
            <a:pPr algn="just" defTabSz="457200" fontAlgn="auto">
              <a:spcBef>
                <a:spcPts val="0"/>
              </a:spcBef>
              <a:spcAft>
                <a:spcPts val="0"/>
              </a:spcAft>
              <a:buFont typeface="Arial"/>
              <a:buChar char="•"/>
            </a:pPr>
            <a:r>
              <a:rPr lang="en-US" sz="2400" i="1" dirty="0" smtClean="0">
                <a:solidFill>
                  <a:prstClr val="black"/>
                </a:solidFill>
                <a:latin typeface="Calibri"/>
              </a:rPr>
              <a:t> Investigate </a:t>
            </a:r>
            <a:r>
              <a:rPr lang="en-US" sz="2400" i="1" dirty="0">
                <a:solidFill>
                  <a:prstClr val="black"/>
                </a:solidFill>
                <a:latin typeface="Calibri"/>
              </a:rPr>
              <a:t>how </a:t>
            </a:r>
            <a:r>
              <a:rPr lang="en-US" sz="2400" i="1" dirty="0" smtClean="0">
                <a:solidFill>
                  <a:prstClr val="black"/>
                </a:solidFill>
                <a:latin typeface="Calibri"/>
              </a:rPr>
              <a:t>ADM-Aeolus </a:t>
            </a:r>
            <a:r>
              <a:rPr lang="en-US" sz="2400" i="1" dirty="0">
                <a:solidFill>
                  <a:prstClr val="black"/>
                </a:solidFill>
                <a:latin typeface="Calibri"/>
              </a:rPr>
              <a:t>wind profiles can be used to assess the uncertainty introduced by the assumption that cloud and water features are ideal tracers, and additionally interpret how the ADM cloud top heights</a:t>
            </a:r>
            <a:r>
              <a:rPr lang="en-US" sz="2400" i="1" dirty="0" smtClean="0">
                <a:solidFill>
                  <a:prstClr val="black"/>
                </a:solidFill>
                <a:latin typeface="Calibri"/>
              </a:rPr>
              <a:t> and </a:t>
            </a:r>
            <a:r>
              <a:rPr lang="en-US" sz="2400" i="1" dirty="0">
                <a:solidFill>
                  <a:prstClr val="black"/>
                </a:solidFill>
                <a:latin typeface="Calibri"/>
              </a:rPr>
              <a:t>cloud-independent wind vector altitudes </a:t>
            </a:r>
            <a:r>
              <a:rPr lang="en-US" sz="2400" i="1" dirty="0" smtClean="0">
                <a:solidFill>
                  <a:prstClr val="black"/>
                </a:solidFill>
                <a:latin typeface="Calibri"/>
              </a:rPr>
              <a:t>correlate.</a:t>
            </a:r>
          </a:p>
          <a:p>
            <a:pPr lvl="1" algn="just" defTabSz="457200" fontAlgn="auto">
              <a:spcBef>
                <a:spcPts val="0"/>
              </a:spcBef>
              <a:spcAft>
                <a:spcPts val="0"/>
              </a:spcAft>
              <a:buFont typeface="Arial"/>
              <a:buChar char="•"/>
            </a:pPr>
            <a:r>
              <a:rPr lang="en-US" sz="2000" i="1" dirty="0" smtClean="0">
                <a:solidFill>
                  <a:schemeClr val="tx2"/>
                </a:solidFill>
                <a:latin typeface="Calibri"/>
              </a:rPr>
              <a:t>Such </a:t>
            </a:r>
            <a:r>
              <a:rPr lang="en-US" sz="2000" i="1" dirty="0">
                <a:solidFill>
                  <a:schemeClr val="tx2"/>
                </a:solidFill>
                <a:latin typeface="Calibri"/>
              </a:rPr>
              <a:t>study would be most valuable over ocean where limited RAOBs are available for similar type studies</a:t>
            </a:r>
            <a:r>
              <a:rPr lang="en-US" sz="2000" i="1" dirty="0" smtClean="0">
                <a:solidFill>
                  <a:schemeClr val="tx2"/>
                </a:solidFill>
                <a:latin typeface="Calibri"/>
              </a:rPr>
              <a:t>. Further analysis </a:t>
            </a:r>
            <a:r>
              <a:rPr lang="en-US" sz="2000" i="1" dirty="0" smtClean="0">
                <a:solidFill>
                  <a:schemeClr val="tx2"/>
                </a:solidFill>
                <a:latin typeface="Calibri"/>
              </a:rPr>
              <a:t>will</a:t>
            </a:r>
            <a:r>
              <a:rPr lang="en-US" sz="2000" i="1" dirty="0" smtClean="0">
                <a:solidFill>
                  <a:schemeClr val="tx2"/>
                </a:solidFill>
                <a:latin typeface="Calibri"/>
              </a:rPr>
              <a:t> </a:t>
            </a:r>
            <a:r>
              <a:rPr lang="en-US" sz="2000" i="1" dirty="0" smtClean="0">
                <a:solidFill>
                  <a:schemeClr val="tx2"/>
                </a:solidFill>
                <a:latin typeface="Calibri"/>
              </a:rPr>
              <a:t>improve </a:t>
            </a:r>
            <a:r>
              <a:rPr lang="en-US" sz="2000" i="1" dirty="0" smtClean="0">
                <a:solidFill>
                  <a:schemeClr val="tx2"/>
                </a:solidFill>
                <a:latin typeface="Calibri"/>
              </a:rPr>
              <a:t>utilization of </a:t>
            </a:r>
            <a:r>
              <a:rPr lang="en-US" sz="2000" i="1" dirty="0" smtClean="0">
                <a:solidFill>
                  <a:schemeClr val="tx2"/>
                </a:solidFill>
                <a:latin typeface="Calibri"/>
              </a:rPr>
              <a:t>the U and V winds components separately in NWP models. </a:t>
            </a:r>
            <a:endParaRPr lang="en-US" sz="2000" i="1" dirty="0">
              <a:solidFill>
                <a:schemeClr val="tx2"/>
              </a:solidFill>
              <a:latin typeface="Calibri"/>
            </a:endParaRPr>
          </a:p>
        </p:txBody>
      </p:sp>
    </p:spTree>
    <p:extLst>
      <p:ext uri="{BB962C8B-B14F-4D97-AF65-F5344CB8AC3E}">
        <p14:creationId xmlns:p14="http://schemas.microsoft.com/office/powerpoint/2010/main" val="343771139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lstStyle/>
          <a:p>
            <a:r>
              <a:rPr lang="en-US" b="1" dirty="0" smtClean="0"/>
              <a:t>Aeolus data for optimizing</a:t>
            </a:r>
            <a:br>
              <a:rPr lang="en-US" b="1" dirty="0" smtClean="0"/>
            </a:br>
            <a:r>
              <a:rPr lang="en-US" b="1" dirty="0" smtClean="0"/>
              <a:t> AMV’s (</a:t>
            </a:r>
            <a:r>
              <a:rPr lang="en-US" b="1" dirty="0" smtClean="0"/>
              <a:t>Hoffman)</a:t>
            </a:r>
            <a:endParaRPr lang="en-US" b="1" dirty="0"/>
          </a:p>
        </p:txBody>
      </p:sp>
      <p:sp>
        <p:nvSpPr>
          <p:cNvPr id="3" name="Content Placeholder 2"/>
          <p:cNvSpPr>
            <a:spLocks noGrp="1"/>
          </p:cNvSpPr>
          <p:nvPr>
            <p:ph idx="1"/>
          </p:nvPr>
        </p:nvSpPr>
        <p:spPr>
          <a:xfrm>
            <a:off x="533400" y="1036637"/>
            <a:ext cx="8458200" cy="5516563"/>
          </a:xfrm>
        </p:spPr>
        <p:txBody>
          <a:bodyPr/>
          <a:lstStyle/>
          <a:p>
            <a:pPr marL="342900" indent="-342900">
              <a:buFont typeface="Arial"/>
              <a:buChar char="•"/>
            </a:pPr>
            <a:r>
              <a:rPr lang="en-US" sz="2400" dirty="0"/>
              <a:t>Optimize use of AMVs by comparing to AEOLUS winds and cloud tops</a:t>
            </a:r>
          </a:p>
          <a:p>
            <a:pPr marL="342900" indent="-342900">
              <a:buFont typeface="Arial"/>
              <a:buChar char="•"/>
            </a:pPr>
            <a:r>
              <a:rPr lang="en-US" sz="2400" dirty="0" smtClean="0"/>
              <a:t>Co-location </a:t>
            </a:r>
            <a:r>
              <a:rPr lang="en-US" sz="2400" dirty="0"/>
              <a:t>of AEOLUS and AMVs to develop </a:t>
            </a:r>
            <a:r>
              <a:rPr lang="en-US" sz="2400" dirty="0" smtClean="0"/>
              <a:t>joint statistics </a:t>
            </a:r>
            <a:endParaRPr lang="en-US" sz="2400" dirty="0"/>
          </a:p>
          <a:p>
            <a:pPr lvl="1"/>
            <a:r>
              <a:rPr lang="en-US" sz="2200" dirty="0"/>
              <a:t>Identify and possible correct cloud top assignment errors.</a:t>
            </a:r>
          </a:p>
          <a:p>
            <a:pPr lvl="1"/>
            <a:r>
              <a:rPr lang="en-US" sz="2200" dirty="0"/>
              <a:t>Determine best vertical averaging of analysis system first guess (background) by testing versus DWL profiles.</a:t>
            </a:r>
          </a:p>
          <a:p>
            <a:pPr marL="342900" indent="-342900">
              <a:buFont typeface="Arial"/>
              <a:buChar char="•"/>
            </a:pPr>
            <a:r>
              <a:rPr lang="en-US" sz="2400" dirty="0"/>
              <a:t>Test these ideas in data impact studies with </a:t>
            </a:r>
            <a:r>
              <a:rPr lang="en-US" sz="2400" dirty="0" smtClean="0"/>
              <a:t>the Research to Operations </a:t>
            </a:r>
            <a:r>
              <a:rPr lang="en-US" sz="2400" dirty="0"/>
              <a:t>DA system at JCSDA. </a:t>
            </a:r>
            <a:endParaRPr lang="en-US" sz="2400" dirty="0" smtClean="0"/>
          </a:p>
          <a:p>
            <a:endParaRPr lang="en-US" sz="2400" dirty="0" smtClean="0"/>
          </a:p>
          <a:p>
            <a:r>
              <a:rPr lang="en-US" sz="2400" dirty="0" smtClean="0"/>
              <a:t>Use </a:t>
            </a:r>
            <a:r>
              <a:rPr lang="en-US" sz="2400" dirty="0" smtClean="0"/>
              <a:t>Aeolus data </a:t>
            </a:r>
            <a:r>
              <a:rPr lang="en-US" sz="2400" dirty="0"/>
              <a:t>to improve the AMVs in an analogous way that </a:t>
            </a:r>
            <a:r>
              <a:rPr lang="en-US" sz="2400" dirty="0" smtClean="0"/>
              <a:t>the Global Precipitation Measurement Mission Precipitation Radar is </a:t>
            </a:r>
            <a:r>
              <a:rPr lang="en-US" sz="2400" dirty="0"/>
              <a:t>used as the standard to improve </a:t>
            </a:r>
            <a:r>
              <a:rPr lang="en-US" sz="2400" dirty="0" smtClean="0"/>
              <a:t>precipitation </a:t>
            </a:r>
            <a:r>
              <a:rPr lang="en-US" sz="2400" dirty="0"/>
              <a:t>retrieved from IR/MW.</a:t>
            </a:r>
          </a:p>
          <a:p>
            <a:endParaRPr lang="en-US" dirty="0"/>
          </a:p>
        </p:txBody>
      </p:sp>
    </p:spTree>
    <p:extLst>
      <p:ext uri="{BB962C8B-B14F-4D97-AF65-F5344CB8AC3E}">
        <p14:creationId xmlns:p14="http://schemas.microsoft.com/office/powerpoint/2010/main" val="333952490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839200" cy="609600"/>
          </a:xfrm>
        </p:spPr>
        <p:txBody>
          <a:bodyPr/>
          <a:lstStyle/>
          <a:p>
            <a:r>
              <a:rPr lang="en-US" b="1" dirty="0" smtClean="0"/>
              <a:t>Elements of the US Cal-Val Effort for Aeolus</a:t>
            </a:r>
            <a:endParaRPr lang="en-US" b="1" dirty="0"/>
          </a:p>
        </p:txBody>
      </p:sp>
      <p:sp>
        <p:nvSpPr>
          <p:cNvPr id="3" name="Content Placeholder 2"/>
          <p:cNvSpPr>
            <a:spLocks noGrp="1"/>
          </p:cNvSpPr>
          <p:nvPr>
            <p:ph idx="1"/>
          </p:nvPr>
        </p:nvSpPr>
        <p:spPr>
          <a:xfrm>
            <a:off x="457200" y="914400"/>
            <a:ext cx="8229600" cy="5211763"/>
          </a:xfrm>
        </p:spPr>
        <p:txBody>
          <a:bodyPr/>
          <a:lstStyle/>
          <a:p>
            <a:pPr marL="457200" indent="-457200">
              <a:buFont typeface="Arial"/>
              <a:buChar char="•"/>
            </a:pPr>
            <a:r>
              <a:rPr lang="en-US" dirty="0" smtClean="0"/>
              <a:t>A broad proposal for the US </a:t>
            </a:r>
            <a:r>
              <a:rPr lang="en-US" dirty="0" err="1" smtClean="0"/>
              <a:t>cal-val</a:t>
            </a:r>
            <a:r>
              <a:rPr lang="en-US" dirty="0" smtClean="0"/>
              <a:t> effort includes multiple organizations, investigators, and instruments</a:t>
            </a:r>
          </a:p>
          <a:p>
            <a:pPr marL="457200" indent="-457200">
              <a:buFont typeface="Arial"/>
              <a:buChar char="•"/>
            </a:pPr>
            <a:r>
              <a:rPr lang="en-US" dirty="0" smtClean="0"/>
              <a:t>Major components of the efforts are:</a:t>
            </a:r>
          </a:p>
          <a:p>
            <a:pPr marL="1200150" lvl="1" indent="-457200">
              <a:buFont typeface="Arial"/>
              <a:buChar char="•"/>
            </a:pPr>
            <a:r>
              <a:rPr lang="en-US" dirty="0" smtClean="0"/>
              <a:t>Airborne lidar </a:t>
            </a:r>
            <a:r>
              <a:rPr lang="en-US" dirty="0" err="1" smtClean="0"/>
              <a:t>underflights</a:t>
            </a:r>
            <a:endParaRPr lang="en-US" dirty="0" smtClean="0"/>
          </a:p>
          <a:p>
            <a:pPr marL="1600200" lvl="2" indent="-457200">
              <a:buFont typeface="Arial"/>
              <a:buChar char="•"/>
            </a:pPr>
            <a:r>
              <a:rPr lang="en-US" dirty="0" smtClean="0"/>
              <a:t>Direct and coherent detection lidars</a:t>
            </a:r>
          </a:p>
          <a:p>
            <a:pPr marL="1600200" lvl="2" indent="-457200">
              <a:buFont typeface="Arial"/>
              <a:buChar char="•"/>
            </a:pPr>
            <a:r>
              <a:rPr lang="en-US" dirty="0" smtClean="0"/>
              <a:t>Multi-wavelength, HSRL aerosol lidars</a:t>
            </a:r>
          </a:p>
          <a:p>
            <a:pPr marL="1200150" lvl="1" indent="-457200">
              <a:buFont typeface="Arial"/>
              <a:buChar char="•"/>
            </a:pPr>
            <a:r>
              <a:rPr lang="en-US" dirty="0" smtClean="0"/>
              <a:t>Surface observations during overpasses</a:t>
            </a:r>
          </a:p>
          <a:p>
            <a:pPr marL="1600200" lvl="2" indent="-457200">
              <a:buFont typeface="Arial"/>
              <a:buChar char="•"/>
            </a:pPr>
            <a:r>
              <a:rPr lang="en-US" dirty="0" smtClean="0"/>
              <a:t>Upward-looking Doppler and aerosol lidars</a:t>
            </a:r>
          </a:p>
          <a:p>
            <a:pPr marL="1200150" lvl="1" indent="-457200">
              <a:buFont typeface="Arial"/>
              <a:buChar char="•"/>
            </a:pPr>
            <a:r>
              <a:rPr lang="en-US" dirty="0" smtClean="0"/>
              <a:t>Atmospheric Motion Vector Studies</a:t>
            </a:r>
          </a:p>
          <a:p>
            <a:pPr marL="1200150" lvl="1" indent="-457200">
              <a:buFont typeface="Arial"/>
              <a:buChar char="•"/>
            </a:pPr>
            <a:r>
              <a:rPr lang="en-US" dirty="0" smtClean="0"/>
              <a:t>Data Assimilation Studies</a:t>
            </a:r>
          </a:p>
        </p:txBody>
      </p:sp>
    </p:spTree>
    <p:extLst>
      <p:ext uri="{BB962C8B-B14F-4D97-AF65-F5344CB8AC3E}">
        <p14:creationId xmlns:p14="http://schemas.microsoft.com/office/powerpoint/2010/main" val="16698313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Summary and Future Plans</a:t>
            </a:r>
            <a:endParaRPr lang="en-US" b="1" dirty="0"/>
          </a:p>
        </p:txBody>
      </p:sp>
      <p:sp>
        <p:nvSpPr>
          <p:cNvPr id="3" name="Content Placeholder 2"/>
          <p:cNvSpPr>
            <a:spLocks noGrp="1"/>
          </p:cNvSpPr>
          <p:nvPr>
            <p:ph idx="1"/>
          </p:nvPr>
        </p:nvSpPr>
        <p:spPr/>
        <p:txBody>
          <a:bodyPr/>
          <a:lstStyle/>
          <a:p>
            <a:pPr marL="457200" indent="-457200">
              <a:buFont typeface="Arial"/>
              <a:buChar char="•"/>
            </a:pPr>
            <a:r>
              <a:rPr lang="en-US" dirty="0" smtClean="0"/>
              <a:t>A variety of assets from the US can potentially be brought to bear for Aeolus calibration and validation: airborne, surface-based, AMV studies, assimilation and modeling</a:t>
            </a:r>
          </a:p>
          <a:p>
            <a:endParaRPr lang="en-US" dirty="0" smtClean="0"/>
          </a:p>
          <a:p>
            <a:pPr marL="457200" indent="-457200">
              <a:buFont typeface="Arial"/>
              <a:buChar char="•"/>
            </a:pPr>
            <a:r>
              <a:rPr lang="en-US" dirty="0" smtClean="0"/>
              <a:t>After this workshop we will move forward to develop the implementation plan for the efforts</a:t>
            </a:r>
          </a:p>
          <a:p>
            <a:endParaRPr lang="en-US" dirty="0" smtClean="0"/>
          </a:p>
          <a:p>
            <a:pPr marL="457200" indent="-457200">
              <a:buFont typeface="Arial"/>
              <a:buChar char="•"/>
            </a:pPr>
            <a:r>
              <a:rPr lang="en-US" dirty="0" smtClean="0"/>
              <a:t>Key aspect: prioritize the efforts and secure funding</a:t>
            </a:r>
          </a:p>
          <a:p>
            <a:pPr marL="457200" indent="-457200">
              <a:buFont typeface="Arial"/>
              <a:buChar char="•"/>
            </a:pPr>
            <a:endParaRPr lang="en-US" dirty="0"/>
          </a:p>
        </p:txBody>
      </p:sp>
    </p:spTree>
    <p:extLst>
      <p:ext uri="{BB962C8B-B14F-4D97-AF65-F5344CB8AC3E}">
        <p14:creationId xmlns:p14="http://schemas.microsoft.com/office/powerpoint/2010/main" val="259510465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49444" y="71579"/>
            <a:ext cx="8546956" cy="595035"/>
          </a:xfrm>
          <a:prstGeom prst="rect">
            <a:avLst/>
          </a:prstGeom>
          <a:noFill/>
        </p:spPr>
        <p:txBody>
          <a:bodyPr wrap="none" rtlCol="0">
            <a:spAutoFit/>
          </a:bodyPr>
          <a:lstStyle/>
          <a:p>
            <a:pPr algn="ctr">
              <a:lnSpc>
                <a:spcPct val="120000"/>
              </a:lnSpc>
              <a:spcBef>
                <a:spcPts val="0"/>
              </a:spcBef>
              <a:tabLst>
                <a:tab pos="108000" algn="l"/>
              </a:tabLst>
            </a:pPr>
            <a:r>
              <a:rPr lang="en-US" sz="2800" b="1" dirty="0" smtClean="0">
                <a:solidFill>
                  <a:srgbClr val="000000"/>
                </a:solidFill>
                <a:latin typeface="+mj-lt"/>
                <a:cs typeface="Times New Roman" pitchFamily="18" charset="0"/>
              </a:rPr>
              <a:t>NASA DC-8:</a:t>
            </a:r>
            <a:r>
              <a:rPr lang="en-US" sz="2800" b="1" dirty="0" smtClean="0">
                <a:solidFill>
                  <a:srgbClr val="000000"/>
                </a:solidFill>
                <a:latin typeface="+mj-lt"/>
                <a:cs typeface="Times New Roman" pitchFamily="18" charset="0"/>
              </a:rPr>
              <a:t> </a:t>
            </a:r>
            <a:r>
              <a:rPr lang="en-US" sz="2800" b="1" dirty="0" smtClean="0">
                <a:solidFill>
                  <a:srgbClr val="000000"/>
                </a:solidFill>
                <a:latin typeface="+mj-lt"/>
                <a:cs typeface="Times New Roman" pitchFamily="18" charset="0"/>
              </a:rPr>
              <a:t>DAWN Wind Profiling </a:t>
            </a:r>
            <a:r>
              <a:rPr lang="en-US" sz="2800" b="1" dirty="0" smtClean="0">
                <a:solidFill>
                  <a:srgbClr val="000000"/>
                </a:solidFill>
                <a:latin typeface="+mj-lt"/>
                <a:cs typeface="Times New Roman" pitchFamily="18" charset="0"/>
              </a:rPr>
              <a:t>Lidar (</a:t>
            </a:r>
            <a:r>
              <a:rPr lang="en-US" sz="2800" b="1" dirty="0" err="1" smtClean="0">
                <a:solidFill>
                  <a:srgbClr val="000000"/>
                </a:solidFill>
                <a:latin typeface="+mj-lt"/>
                <a:cs typeface="Times New Roman" pitchFamily="18" charset="0"/>
              </a:rPr>
              <a:t>Kavaya</a:t>
            </a:r>
            <a:r>
              <a:rPr lang="en-US" sz="2800" b="1" dirty="0" smtClean="0">
                <a:solidFill>
                  <a:srgbClr val="000000"/>
                </a:solidFill>
                <a:latin typeface="+mj-lt"/>
                <a:cs typeface="Times New Roman" pitchFamily="18" charset="0"/>
              </a:rPr>
              <a:t>)</a:t>
            </a:r>
            <a:endParaRPr lang="en-US" sz="2800" b="1" dirty="0" smtClean="0">
              <a:solidFill>
                <a:srgbClr val="000000"/>
              </a:solidFill>
              <a:latin typeface="+mj-lt"/>
              <a:cs typeface="Times New Roman" pitchFamily="18" charset="0"/>
            </a:endParaRPr>
          </a:p>
        </p:txBody>
      </p:sp>
      <p:pic>
        <p:nvPicPr>
          <p:cNvPr id="9" name="Picture 8"/>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3733800"/>
            <a:ext cx="4343400" cy="2590800"/>
          </a:xfrm>
          <a:prstGeom prst="rect">
            <a:avLst/>
          </a:prstGeom>
          <a:noFill/>
          <a:ln>
            <a:noFill/>
          </a:ln>
        </p:spPr>
      </p:pic>
      <p:pic>
        <p:nvPicPr>
          <p:cNvPr id="8" name="Picture 4" descr="EC04-0047-006"/>
          <p:cNvPicPr>
            <a:picLocks noChangeAspect="1" noChangeArrowheads="1"/>
          </p:cNvPicPr>
          <p:nvPr/>
        </p:nvPicPr>
        <p:blipFill>
          <a:blip r:embed="rId3">
            <a:extLst>
              <a:ext uri="{28A0092B-C50C-407E-A947-70E740481C1C}">
                <a14:useLocalDpi xmlns:a14="http://schemas.microsoft.com/office/drawing/2010/main" val="0"/>
              </a:ext>
            </a:extLst>
          </a:blip>
          <a:srcRect t="22206" b="25883"/>
          <a:stretch>
            <a:fillRect/>
          </a:stretch>
        </p:blipFill>
        <p:spPr bwMode="auto">
          <a:xfrm>
            <a:off x="4800600" y="1295400"/>
            <a:ext cx="4191000" cy="2038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22641"/>
          <a:stretch/>
        </p:blipFill>
        <p:spPr>
          <a:xfrm>
            <a:off x="4800600" y="1295400"/>
            <a:ext cx="4114800" cy="2122098"/>
          </a:xfrm>
          <a:prstGeom prst="rect">
            <a:avLst/>
          </a:prstGeom>
        </p:spPr>
      </p:pic>
      <p:sp>
        <p:nvSpPr>
          <p:cNvPr id="10" name="TextBox 9"/>
          <p:cNvSpPr txBox="1"/>
          <p:nvPr/>
        </p:nvSpPr>
        <p:spPr>
          <a:xfrm>
            <a:off x="5105400" y="3886200"/>
            <a:ext cx="2899351" cy="970522"/>
          </a:xfrm>
          <a:prstGeom prst="rect">
            <a:avLst/>
          </a:prstGeom>
          <a:noFill/>
        </p:spPr>
        <p:txBody>
          <a:bodyPr wrap="none" rtlCol="0">
            <a:spAutoFit/>
          </a:bodyPr>
          <a:lstStyle/>
          <a:p>
            <a:pPr>
              <a:lnSpc>
                <a:spcPct val="120000"/>
              </a:lnSpc>
              <a:spcBef>
                <a:spcPts val="0"/>
              </a:spcBef>
              <a:tabLst>
                <a:tab pos="108000" algn="l"/>
              </a:tabLst>
            </a:pPr>
            <a:r>
              <a:rPr lang="en-US" sz="1600" dirty="0" smtClean="0">
                <a:solidFill>
                  <a:srgbClr val="000000"/>
                </a:solidFill>
                <a:latin typeface="+mj-lt"/>
                <a:cs typeface="Times New Roman" pitchFamily="18" charset="0"/>
              </a:rPr>
              <a:t>DAWN Lidar vs. dropsonde</a:t>
            </a:r>
          </a:p>
          <a:p>
            <a:pPr>
              <a:lnSpc>
                <a:spcPct val="120000"/>
              </a:lnSpc>
              <a:spcBef>
                <a:spcPts val="0"/>
              </a:spcBef>
              <a:tabLst>
                <a:tab pos="108000" algn="l"/>
              </a:tabLst>
            </a:pPr>
            <a:r>
              <a:rPr lang="en-US" sz="1600" dirty="0" smtClean="0">
                <a:solidFill>
                  <a:srgbClr val="000000"/>
                </a:solidFill>
                <a:latin typeface="+mj-lt"/>
                <a:cs typeface="Times New Roman" pitchFamily="18" charset="0"/>
              </a:rPr>
              <a:t>1 Sept. 2010, DC-8</a:t>
            </a:r>
          </a:p>
          <a:p>
            <a:pPr>
              <a:lnSpc>
                <a:spcPct val="120000"/>
              </a:lnSpc>
              <a:spcBef>
                <a:spcPts val="0"/>
              </a:spcBef>
              <a:tabLst>
                <a:tab pos="108000" algn="l"/>
              </a:tabLst>
            </a:pPr>
            <a:r>
              <a:rPr lang="en-US" sz="1600" dirty="0" smtClean="0">
                <a:solidFill>
                  <a:srgbClr val="000000"/>
                </a:solidFill>
                <a:latin typeface="+mj-lt"/>
                <a:cs typeface="Times New Roman" pitchFamily="18" charset="0"/>
              </a:rPr>
              <a:t>Lidar 33 s; dropsonde 13 min.</a:t>
            </a:r>
          </a:p>
        </p:txBody>
      </p:sp>
      <p:sp>
        <p:nvSpPr>
          <p:cNvPr id="11" name="TextBox 10"/>
          <p:cNvSpPr txBox="1"/>
          <p:nvPr/>
        </p:nvSpPr>
        <p:spPr>
          <a:xfrm>
            <a:off x="5056507" y="5181600"/>
            <a:ext cx="2868293" cy="970522"/>
          </a:xfrm>
          <a:prstGeom prst="rect">
            <a:avLst/>
          </a:prstGeom>
          <a:noFill/>
        </p:spPr>
        <p:txBody>
          <a:bodyPr wrap="none" rtlCol="0">
            <a:spAutoFit/>
          </a:bodyPr>
          <a:lstStyle/>
          <a:p>
            <a:pPr>
              <a:lnSpc>
                <a:spcPct val="120000"/>
              </a:lnSpc>
              <a:spcBef>
                <a:spcPts val="0"/>
              </a:spcBef>
              <a:tabLst>
                <a:tab pos="108000" algn="l"/>
              </a:tabLst>
            </a:pPr>
            <a:r>
              <a:rPr lang="en-US" sz="1600" dirty="0" smtClean="0">
                <a:solidFill>
                  <a:srgbClr val="000000"/>
                </a:solidFill>
                <a:latin typeface="+mj-lt"/>
                <a:cs typeface="Times New Roman" pitchFamily="18" charset="0"/>
              </a:rPr>
              <a:t>DAWN Lidar vs. ground radar</a:t>
            </a:r>
          </a:p>
          <a:p>
            <a:pPr>
              <a:lnSpc>
                <a:spcPct val="120000"/>
              </a:lnSpc>
              <a:spcBef>
                <a:spcPts val="0"/>
              </a:spcBef>
              <a:tabLst>
                <a:tab pos="108000" algn="l"/>
              </a:tabLst>
            </a:pPr>
            <a:r>
              <a:rPr lang="en-US" sz="1600" dirty="0" smtClean="0">
                <a:solidFill>
                  <a:srgbClr val="000000"/>
                </a:solidFill>
                <a:latin typeface="+mj-lt"/>
                <a:cs typeface="Times New Roman" pitchFamily="18" charset="0"/>
              </a:rPr>
              <a:t>12 June 2013, UC-12B</a:t>
            </a:r>
          </a:p>
          <a:p>
            <a:pPr>
              <a:lnSpc>
                <a:spcPct val="120000"/>
              </a:lnSpc>
              <a:spcBef>
                <a:spcPts val="0"/>
              </a:spcBef>
              <a:tabLst>
                <a:tab pos="108000" algn="l"/>
              </a:tabLst>
            </a:pPr>
            <a:r>
              <a:rPr lang="en-US" sz="1600" dirty="0" smtClean="0">
                <a:solidFill>
                  <a:srgbClr val="000000"/>
                </a:solidFill>
                <a:latin typeface="+mj-lt"/>
                <a:cs typeface="Times New Roman" pitchFamily="18" charset="0"/>
              </a:rPr>
              <a:t>Lidar 23 s; radar 30 min.</a:t>
            </a:r>
          </a:p>
        </p:txBody>
      </p:sp>
      <p:sp>
        <p:nvSpPr>
          <p:cNvPr id="4" name="TextBox 3"/>
          <p:cNvSpPr txBox="1"/>
          <p:nvPr/>
        </p:nvSpPr>
        <p:spPr>
          <a:xfrm>
            <a:off x="152401" y="990600"/>
            <a:ext cx="4572000" cy="2308324"/>
          </a:xfrm>
          <a:prstGeom prst="rect">
            <a:avLst/>
          </a:prstGeom>
          <a:noFill/>
        </p:spPr>
        <p:txBody>
          <a:bodyPr wrap="square" rtlCol="0">
            <a:spAutoFit/>
          </a:bodyPr>
          <a:lstStyle/>
          <a:p>
            <a:pPr marL="285750" indent="-285750">
              <a:spcBef>
                <a:spcPts val="0"/>
              </a:spcBef>
              <a:buFont typeface="Arial"/>
              <a:buChar char="•"/>
              <a:tabLst>
                <a:tab pos="108000" algn="l"/>
              </a:tabLst>
            </a:pPr>
            <a:r>
              <a:rPr lang="en-US" dirty="0" smtClean="0">
                <a:latin typeface="+mj-lt"/>
                <a:cs typeface="Times New Roman" pitchFamily="18" charset="0"/>
              </a:rPr>
              <a:t>NASA/Langley DAWN system is a 250 </a:t>
            </a:r>
            <a:r>
              <a:rPr lang="en-US" dirty="0" err="1" smtClean="0">
                <a:latin typeface="+mj-lt"/>
                <a:cs typeface="Times New Roman" pitchFamily="18" charset="0"/>
              </a:rPr>
              <a:t>mJ</a:t>
            </a:r>
            <a:r>
              <a:rPr lang="en-US" dirty="0" smtClean="0">
                <a:latin typeface="+mj-lt"/>
                <a:cs typeface="Times New Roman" pitchFamily="18" charset="0"/>
              </a:rPr>
              <a:t>/pulse, 10 Hz nadir-pointing coherent lidar</a:t>
            </a:r>
          </a:p>
          <a:p>
            <a:pPr marL="285750" indent="-285750">
              <a:spcBef>
                <a:spcPts val="0"/>
              </a:spcBef>
              <a:buFont typeface="Arial"/>
              <a:buChar char="•"/>
              <a:tabLst>
                <a:tab pos="108000" algn="l"/>
              </a:tabLst>
            </a:pPr>
            <a:r>
              <a:rPr lang="en-US" dirty="0" smtClean="0">
                <a:latin typeface="+mj-lt"/>
                <a:cs typeface="Times New Roman" pitchFamily="18" charset="0"/>
              </a:rPr>
              <a:t>Wedge scanner provides conical scans</a:t>
            </a:r>
          </a:p>
          <a:p>
            <a:pPr marL="285750" indent="-285750">
              <a:spcBef>
                <a:spcPts val="0"/>
              </a:spcBef>
              <a:buFont typeface="Arial"/>
              <a:buChar char="•"/>
              <a:tabLst>
                <a:tab pos="108000" algn="l"/>
              </a:tabLst>
            </a:pPr>
            <a:r>
              <a:rPr lang="en-US" dirty="0" smtClean="0">
                <a:latin typeface="+mj-lt"/>
                <a:cs typeface="Times New Roman" pitchFamily="18" charset="0"/>
              </a:rPr>
              <a:t>Operated previously on DC-8 for hurricane and arctic studies</a:t>
            </a:r>
          </a:p>
          <a:p>
            <a:pPr marL="285750" indent="-285750">
              <a:spcBef>
                <a:spcPts val="0"/>
              </a:spcBef>
              <a:buFont typeface="Arial"/>
              <a:buChar char="•"/>
              <a:tabLst>
                <a:tab pos="108000" algn="l"/>
              </a:tabLst>
            </a:pPr>
            <a:r>
              <a:rPr lang="en-US" dirty="0" smtClean="0">
                <a:latin typeface="+mj-lt"/>
                <a:cs typeface="Times New Roman" pitchFamily="18" charset="0"/>
              </a:rPr>
              <a:t>More </a:t>
            </a:r>
            <a:r>
              <a:rPr lang="en-US" dirty="0" smtClean="0">
                <a:latin typeface="+mj-lt"/>
                <a:cs typeface="Times New Roman" pitchFamily="18" charset="0"/>
              </a:rPr>
              <a:t>details on DAWN capability in the next talk (Emmitt)</a:t>
            </a:r>
            <a:endParaRPr lang="en-US" dirty="0" smtClean="0">
              <a:latin typeface="+mj-lt"/>
              <a:cs typeface="Times New Roman" pitchFamily="18" charset="0"/>
            </a:endParaRPr>
          </a:p>
        </p:txBody>
      </p:sp>
    </p:spTree>
    <p:extLst>
      <p:ext uri="{BB962C8B-B14F-4D97-AF65-F5344CB8AC3E}">
        <p14:creationId xmlns:p14="http://schemas.microsoft.com/office/powerpoint/2010/main" val="19886777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143000" y="0"/>
            <a:ext cx="7467600" cy="914400"/>
          </a:xfrm>
          <a:prstGeom prst="rect">
            <a:avLst/>
          </a:prstGeom>
          <a:noFill/>
          <a:ln w="9525">
            <a:noFill/>
            <a:miter lim="800000"/>
            <a:headEnd/>
            <a:tailEnd/>
          </a:ln>
        </p:spPr>
        <p:txBody>
          <a:bodyPr anchor="ctr"/>
          <a:lstStyle/>
          <a:p>
            <a:pPr algn="ctr"/>
            <a:endParaRPr lang="en-US" sz="4400">
              <a:solidFill>
                <a:srgbClr val="000000"/>
              </a:solidFill>
              <a:latin typeface="Arial" charset="0"/>
            </a:endParaRPr>
          </a:p>
        </p:txBody>
      </p:sp>
      <p:sp>
        <p:nvSpPr>
          <p:cNvPr id="28675" name="Text Box 3"/>
          <p:cNvSpPr txBox="1">
            <a:spLocks noChangeArrowheads="1"/>
          </p:cNvSpPr>
          <p:nvPr/>
        </p:nvSpPr>
        <p:spPr bwMode="auto">
          <a:xfrm>
            <a:off x="381000" y="1143000"/>
            <a:ext cx="4419600" cy="3000821"/>
          </a:xfrm>
          <a:prstGeom prst="rect">
            <a:avLst/>
          </a:prstGeom>
          <a:noFill/>
          <a:ln w="12700">
            <a:solidFill>
              <a:schemeClr val="accent2"/>
            </a:solidFill>
            <a:miter lim="800000"/>
            <a:headEnd/>
            <a:tailEnd/>
          </a:ln>
        </p:spPr>
        <p:txBody>
          <a:bodyPr wrap="square">
            <a:spAutoFit/>
          </a:bodyPr>
          <a:lstStyle/>
          <a:p>
            <a:pPr>
              <a:spcBef>
                <a:spcPct val="50000"/>
              </a:spcBef>
              <a:buFontTx/>
              <a:buChar char="•"/>
            </a:pPr>
            <a:r>
              <a:rPr lang="en-US" sz="1400" dirty="0" smtClean="0">
                <a:solidFill>
                  <a:srgbClr val="0033CC"/>
                </a:solidFill>
                <a:latin typeface="Arial" charset="0"/>
                <a:ea typeface="ＭＳ Ｐゴシック" pitchFamily="1" charset="-128"/>
              </a:rPr>
              <a:t> </a:t>
            </a:r>
            <a:r>
              <a:rPr lang="en-US" sz="1400" dirty="0" err="1">
                <a:solidFill>
                  <a:srgbClr val="0033CC"/>
                </a:solidFill>
                <a:latin typeface="Arial" charset="0"/>
                <a:ea typeface="ＭＳ Ｐゴシック" pitchFamily="1" charset="-128"/>
              </a:rPr>
              <a:t>TWiLiTE</a:t>
            </a:r>
            <a:r>
              <a:rPr lang="en-US" sz="1400" dirty="0">
                <a:solidFill>
                  <a:srgbClr val="0033CC"/>
                </a:solidFill>
                <a:latin typeface="Arial" charset="0"/>
                <a:ea typeface="ＭＳ Ｐゴシック" pitchFamily="1" charset="-128"/>
              </a:rPr>
              <a:t> </a:t>
            </a:r>
            <a:r>
              <a:rPr lang="en-US" sz="1400" dirty="0" smtClean="0">
                <a:solidFill>
                  <a:srgbClr val="0033CC"/>
                </a:solidFill>
                <a:latin typeface="Arial" charset="0"/>
                <a:ea typeface="ＭＳ Ｐゴシック" pitchFamily="1" charset="-128"/>
              </a:rPr>
              <a:t>is </a:t>
            </a:r>
            <a:r>
              <a:rPr lang="en-US" sz="1400" dirty="0">
                <a:solidFill>
                  <a:srgbClr val="0033CC"/>
                </a:solidFill>
                <a:latin typeface="Arial" charset="0"/>
                <a:ea typeface="ＭＳ Ｐゴシック" pitchFamily="1" charset="-128"/>
              </a:rPr>
              <a:t>a compact, </a:t>
            </a:r>
            <a:r>
              <a:rPr lang="en-US" sz="1400" dirty="0" smtClean="0">
                <a:solidFill>
                  <a:srgbClr val="0033CC"/>
                </a:solidFill>
                <a:latin typeface="Arial" charset="0"/>
                <a:ea typeface="ＭＳ Ｐゴシック" pitchFamily="1" charset="-128"/>
              </a:rPr>
              <a:t>molecular direct </a:t>
            </a:r>
            <a:r>
              <a:rPr lang="en-US" sz="1400" dirty="0">
                <a:solidFill>
                  <a:srgbClr val="0033CC"/>
                </a:solidFill>
                <a:latin typeface="Arial" charset="0"/>
                <a:ea typeface="ＭＳ Ｐゴシック" pitchFamily="1" charset="-128"/>
              </a:rPr>
              <a:t>detection scanning Doppler </a:t>
            </a:r>
            <a:r>
              <a:rPr lang="en-US" sz="1400" dirty="0" err="1">
                <a:solidFill>
                  <a:srgbClr val="0033CC"/>
                </a:solidFill>
                <a:latin typeface="Arial" charset="0"/>
                <a:ea typeface="ＭＳ Ｐゴシック" pitchFamily="1" charset="-128"/>
              </a:rPr>
              <a:t>lidar</a:t>
            </a:r>
            <a:r>
              <a:rPr lang="en-US" sz="1400" dirty="0">
                <a:solidFill>
                  <a:srgbClr val="0033CC"/>
                </a:solidFill>
                <a:latin typeface="Arial" charset="0"/>
                <a:ea typeface="ＭＳ Ｐゴシック" pitchFamily="1" charset="-128"/>
              </a:rPr>
              <a:t> designed to measure wind profiles in clear air from 20 km to the surface. </a:t>
            </a:r>
          </a:p>
          <a:p>
            <a:pPr>
              <a:spcBef>
                <a:spcPct val="50000"/>
              </a:spcBef>
              <a:buFontTx/>
              <a:buChar char="•"/>
            </a:pPr>
            <a:r>
              <a:rPr lang="en-US" sz="1400" dirty="0">
                <a:solidFill>
                  <a:srgbClr val="0033CC"/>
                </a:solidFill>
                <a:latin typeface="Arial" charset="0"/>
                <a:ea typeface="ＭＳ Ｐゴシック" pitchFamily="1" charset="-128"/>
              </a:rPr>
              <a:t> </a:t>
            </a:r>
            <a:r>
              <a:rPr lang="en-US" sz="1400" dirty="0" err="1">
                <a:solidFill>
                  <a:srgbClr val="0033CC"/>
                </a:solidFill>
                <a:latin typeface="Arial" charset="0"/>
                <a:ea typeface="ＭＳ Ｐゴシック" pitchFamily="1" charset="-128"/>
              </a:rPr>
              <a:t>TWiLiTE</a:t>
            </a:r>
            <a:r>
              <a:rPr lang="en-US" sz="1400" dirty="0">
                <a:solidFill>
                  <a:srgbClr val="0033CC"/>
                </a:solidFill>
                <a:latin typeface="Arial" charset="0"/>
                <a:ea typeface="ＭＳ Ｐゴシック" pitchFamily="1" charset="-128"/>
              </a:rPr>
              <a:t> </a:t>
            </a:r>
            <a:r>
              <a:rPr lang="en-US" sz="1400" dirty="0" smtClean="0">
                <a:solidFill>
                  <a:srgbClr val="0033CC"/>
                </a:solidFill>
                <a:latin typeface="Arial" charset="0"/>
                <a:ea typeface="ＭＳ Ｐゴシック" pitchFamily="1" charset="-128"/>
              </a:rPr>
              <a:t>is modular and </a:t>
            </a:r>
            <a:r>
              <a:rPr lang="en-US" sz="1400" dirty="0">
                <a:solidFill>
                  <a:srgbClr val="0033CC"/>
                </a:solidFill>
                <a:latin typeface="Arial" charset="0"/>
                <a:ea typeface="ＭＳ Ｐゴシック" pitchFamily="1" charset="-128"/>
              </a:rPr>
              <a:t>operates autonomously on NASA research aircraft (ER-2, DC-8, WB-57, Global Hawk).  </a:t>
            </a:r>
          </a:p>
          <a:p>
            <a:pPr>
              <a:spcBef>
                <a:spcPct val="50000"/>
              </a:spcBef>
              <a:buFontTx/>
              <a:buChar char="•"/>
            </a:pPr>
            <a:r>
              <a:rPr lang="en-US" sz="1400" dirty="0">
                <a:solidFill>
                  <a:srgbClr val="0033CC"/>
                </a:solidFill>
                <a:latin typeface="Arial" charset="0"/>
                <a:ea typeface="ＭＳ Ｐゴシック" pitchFamily="1" charset="-128"/>
              </a:rPr>
              <a:t> </a:t>
            </a:r>
            <a:r>
              <a:rPr lang="en-US" sz="1400" dirty="0" smtClean="0">
                <a:solidFill>
                  <a:srgbClr val="0033CC"/>
                </a:solidFill>
                <a:latin typeface="Arial" charset="0"/>
                <a:ea typeface="ＭＳ Ｐゴシック" pitchFamily="1" charset="-128"/>
              </a:rPr>
              <a:t>Engineering </a:t>
            </a:r>
            <a:r>
              <a:rPr lang="en-US" sz="1400" dirty="0">
                <a:solidFill>
                  <a:srgbClr val="0033CC"/>
                </a:solidFill>
                <a:latin typeface="Arial" charset="0"/>
                <a:ea typeface="ＭＳ Ｐゴシック" pitchFamily="1" charset="-128"/>
              </a:rPr>
              <a:t>flight tests on the NASA ER-2 in </a:t>
            </a:r>
            <a:r>
              <a:rPr lang="en-US" sz="1400" dirty="0" smtClean="0">
                <a:solidFill>
                  <a:srgbClr val="0033CC"/>
                </a:solidFill>
                <a:latin typeface="Arial" charset="0"/>
                <a:ea typeface="ＭＳ Ｐゴシック" pitchFamily="1" charset="-128"/>
              </a:rPr>
              <a:t>2009, 2011 and 2012 </a:t>
            </a:r>
            <a:r>
              <a:rPr lang="en-US" sz="1400" dirty="0">
                <a:solidFill>
                  <a:srgbClr val="0033CC"/>
                </a:solidFill>
                <a:latin typeface="Arial" charset="0"/>
                <a:ea typeface="ＭＳ Ｐゴシック" pitchFamily="1" charset="-128"/>
              </a:rPr>
              <a:t>demonstrated autonomous operation of all major systems.</a:t>
            </a:r>
          </a:p>
          <a:p>
            <a:pPr>
              <a:spcBef>
                <a:spcPct val="50000"/>
              </a:spcBef>
              <a:buFontTx/>
              <a:buChar char="•"/>
            </a:pPr>
            <a:r>
              <a:rPr lang="en-US" sz="1400" dirty="0">
                <a:solidFill>
                  <a:srgbClr val="0033CC"/>
                </a:solidFill>
                <a:latin typeface="Arial" charset="0"/>
                <a:ea typeface="ＭＳ Ｐゴシック" pitchFamily="1" charset="-128"/>
              </a:rPr>
              <a:t> </a:t>
            </a:r>
            <a:r>
              <a:rPr lang="en-US" sz="1400" dirty="0" err="1">
                <a:solidFill>
                  <a:srgbClr val="0033CC"/>
                </a:solidFill>
                <a:latin typeface="Arial" charset="0"/>
                <a:ea typeface="ＭＳ Ｐゴシック" pitchFamily="1" charset="-128"/>
              </a:rPr>
              <a:t>TWiLiTE</a:t>
            </a:r>
            <a:r>
              <a:rPr lang="en-US" sz="1400" dirty="0">
                <a:solidFill>
                  <a:srgbClr val="0033CC"/>
                </a:solidFill>
                <a:latin typeface="Arial" charset="0"/>
                <a:ea typeface="ＭＳ Ｐゴシック" pitchFamily="1" charset="-128"/>
              </a:rPr>
              <a:t> </a:t>
            </a:r>
            <a:r>
              <a:rPr lang="en-US" sz="1400" dirty="0" smtClean="0">
                <a:solidFill>
                  <a:srgbClr val="0033CC"/>
                </a:solidFill>
                <a:latin typeface="Arial" charset="0"/>
                <a:ea typeface="ＭＳ Ｐゴシック" pitchFamily="1" charset="-128"/>
              </a:rPr>
              <a:t>was recently configured </a:t>
            </a:r>
            <a:r>
              <a:rPr lang="en-US" sz="1400" dirty="0">
                <a:solidFill>
                  <a:srgbClr val="0033CC"/>
                </a:solidFill>
                <a:latin typeface="Arial" charset="0"/>
                <a:ea typeface="ＭＳ Ｐゴシック" pitchFamily="1" charset="-128"/>
              </a:rPr>
              <a:t>to fly </a:t>
            </a:r>
            <a:r>
              <a:rPr lang="en-US" sz="1400" dirty="0" smtClean="0">
                <a:solidFill>
                  <a:srgbClr val="0033CC"/>
                </a:solidFill>
                <a:latin typeface="Arial" charset="0"/>
                <a:ea typeface="ＭＳ Ｐゴシック" pitchFamily="1" charset="-128"/>
              </a:rPr>
              <a:t>in Zone 25 of the NASA Global Hawk (AV6) and is now being modified to install in the DC-8. </a:t>
            </a:r>
            <a:endParaRPr lang="en-US" sz="1400" dirty="0">
              <a:solidFill>
                <a:srgbClr val="0033CC"/>
              </a:solidFill>
              <a:latin typeface="Arial" charset="0"/>
              <a:ea typeface="ＭＳ Ｐゴシック" pitchFamily="1" charset="-128"/>
            </a:endParaRPr>
          </a:p>
        </p:txBody>
      </p:sp>
      <p:sp>
        <p:nvSpPr>
          <p:cNvPr id="44036" name="Text Box 4"/>
          <p:cNvSpPr txBox="1">
            <a:spLocks noChangeArrowheads="1"/>
          </p:cNvSpPr>
          <p:nvPr/>
        </p:nvSpPr>
        <p:spPr bwMode="auto">
          <a:xfrm>
            <a:off x="914400" y="238780"/>
            <a:ext cx="7315200" cy="523220"/>
          </a:xfrm>
          <a:prstGeom prst="rect">
            <a:avLst/>
          </a:prstGeom>
          <a:noFill/>
          <a:ln w="9525">
            <a:noFill/>
            <a:miter lim="800000"/>
            <a:headEnd/>
            <a:tailEnd/>
          </a:ln>
        </p:spPr>
        <p:txBody>
          <a:bodyPr wrap="square">
            <a:spAutoFit/>
          </a:bodyPr>
          <a:lstStyle/>
          <a:p>
            <a:pPr algn="ctr">
              <a:defRPr/>
            </a:pPr>
            <a:r>
              <a:rPr lang="en-US" sz="2800" dirty="0" smtClean="0">
                <a:solidFill>
                  <a:srgbClr val="0033CC"/>
                </a:solidFill>
                <a:ea typeface="ＭＳ Ｐゴシック" charset="-128"/>
                <a:cs typeface="Arial" pitchFamily="34" charset="0"/>
              </a:rPr>
              <a:t> </a:t>
            </a:r>
            <a:r>
              <a:rPr lang="en-US" sz="2800" b="1" dirty="0" smtClean="0">
                <a:solidFill>
                  <a:srgbClr val="000000"/>
                </a:solidFill>
                <a:ea typeface="ＭＳ Ｐゴシック" charset="-128"/>
                <a:cs typeface="Arial" pitchFamily="34" charset="0"/>
              </a:rPr>
              <a:t>Potential NASA DC-8 </a:t>
            </a:r>
            <a:r>
              <a:rPr lang="en-US" sz="2800" b="1" dirty="0" smtClean="0">
                <a:solidFill>
                  <a:srgbClr val="000000"/>
                </a:solidFill>
                <a:ea typeface="ＭＳ Ｐゴシック" charset="-128"/>
                <a:cs typeface="Arial" pitchFamily="34" charset="0"/>
              </a:rPr>
              <a:t>– </a:t>
            </a:r>
            <a:r>
              <a:rPr lang="en-US" sz="2800" b="1" dirty="0" err="1" smtClean="0">
                <a:solidFill>
                  <a:srgbClr val="000000"/>
                </a:solidFill>
                <a:ea typeface="ＭＳ Ｐゴシック" charset="-128"/>
                <a:cs typeface="Arial" pitchFamily="34" charset="0"/>
              </a:rPr>
              <a:t>TWiLiTE</a:t>
            </a:r>
            <a:r>
              <a:rPr lang="en-US" sz="2800" b="1" dirty="0" smtClean="0">
                <a:solidFill>
                  <a:srgbClr val="000000"/>
                </a:solidFill>
                <a:ea typeface="ＭＳ Ｐゴシック" charset="-128"/>
                <a:cs typeface="Arial" pitchFamily="34" charset="0"/>
              </a:rPr>
              <a:t> (Gentry)</a:t>
            </a:r>
            <a:endParaRPr lang="en-US" sz="2800" b="1" dirty="0">
              <a:solidFill>
                <a:srgbClr val="000000"/>
              </a:solidFill>
              <a:ea typeface="ＭＳ Ｐゴシック" charset="-128"/>
              <a:cs typeface="Arial" pitchFamily="34" charset="0"/>
            </a:endParaRPr>
          </a:p>
        </p:txBody>
      </p:sp>
      <p:sp>
        <p:nvSpPr>
          <p:cNvPr id="44037" name="Text Box 5"/>
          <p:cNvSpPr txBox="1">
            <a:spLocks noChangeArrowheads="1"/>
          </p:cNvSpPr>
          <p:nvPr/>
        </p:nvSpPr>
        <p:spPr bwMode="auto">
          <a:xfrm>
            <a:off x="4724400" y="1143000"/>
            <a:ext cx="4551246" cy="338554"/>
          </a:xfrm>
          <a:prstGeom prst="rect">
            <a:avLst/>
          </a:prstGeom>
          <a:noFill/>
          <a:ln w="9525">
            <a:noFill/>
            <a:miter lim="800000"/>
            <a:headEnd/>
            <a:tailEnd/>
          </a:ln>
        </p:spPr>
        <p:txBody>
          <a:bodyPr wrap="none">
            <a:spAutoFit/>
          </a:bodyPr>
          <a:lstStyle/>
          <a:p>
            <a:pPr>
              <a:defRPr/>
            </a:pPr>
            <a:r>
              <a:rPr lang="en-US" sz="1600" dirty="0" err="1">
                <a:solidFill>
                  <a:srgbClr val="2D2DB9"/>
                </a:solidFill>
                <a:latin typeface="Arial" charset="0"/>
                <a:ea typeface="ＭＳ Ｐゴシック" charset="-128"/>
              </a:rPr>
              <a:t>TWiLiTE</a:t>
            </a:r>
            <a:r>
              <a:rPr lang="en-US" sz="1600" dirty="0">
                <a:solidFill>
                  <a:srgbClr val="2D2DB9"/>
                </a:solidFill>
                <a:latin typeface="Arial" charset="0"/>
                <a:ea typeface="ＭＳ Ｐゴシック" charset="-128"/>
              </a:rPr>
              <a:t> system configured for </a:t>
            </a:r>
            <a:r>
              <a:rPr lang="en-US" sz="1600" dirty="0" smtClean="0">
                <a:solidFill>
                  <a:srgbClr val="2D2DB9"/>
                </a:solidFill>
                <a:latin typeface="Arial" charset="0"/>
                <a:ea typeface="ＭＳ Ｐゴシック" charset="-128"/>
              </a:rPr>
              <a:t>the Global Hawk</a:t>
            </a:r>
            <a:endParaRPr lang="en-US" sz="1600" dirty="0">
              <a:solidFill>
                <a:srgbClr val="2D2DB9"/>
              </a:solidFill>
              <a:latin typeface="Arial" charset="0"/>
              <a:ea typeface="ＭＳ Ｐゴシック" charset="-128"/>
            </a:endParaRPr>
          </a:p>
        </p:txBody>
      </p:sp>
      <p:pic>
        <p:nvPicPr>
          <p:cNvPr id="15" name="Picture 5" descr="PG 32.JPG"/>
          <p:cNvPicPr>
            <a:picLocks noChangeAspect="1"/>
          </p:cNvPicPr>
          <p:nvPr/>
        </p:nvPicPr>
        <p:blipFill>
          <a:blip r:embed="rId3" cstate="print"/>
          <a:srcRect/>
          <a:stretch>
            <a:fillRect/>
          </a:stretch>
        </p:blipFill>
        <p:spPr bwMode="auto">
          <a:xfrm>
            <a:off x="5029200" y="1447800"/>
            <a:ext cx="3924664" cy="2286000"/>
          </a:xfrm>
          <a:prstGeom prst="rect">
            <a:avLst/>
          </a:prstGeom>
          <a:noFill/>
          <a:ln w="9525">
            <a:noFill/>
            <a:miter lim="800000"/>
            <a:headEnd/>
            <a:tailEnd/>
          </a:ln>
        </p:spPr>
      </p:pic>
      <p:grpSp>
        <p:nvGrpSpPr>
          <p:cNvPr id="18" name="Group 17"/>
          <p:cNvGrpSpPr/>
          <p:nvPr/>
        </p:nvGrpSpPr>
        <p:grpSpPr>
          <a:xfrm>
            <a:off x="4876800" y="3962400"/>
            <a:ext cx="4140528" cy="2371057"/>
            <a:chOff x="4876800" y="3962400"/>
            <a:chExt cx="4140528" cy="2371057"/>
          </a:xfrm>
        </p:grpSpPr>
        <p:pic>
          <p:nvPicPr>
            <p:cNvPr id="16" name="Picture 30" descr="Measurement"/>
            <p:cNvPicPr>
              <a:picLocks noChangeAspect="1" noChangeArrowheads="1"/>
            </p:cNvPicPr>
            <p:nvPr/>
          </p:nvPicPr>
          <p:blipFill>
            <a:blip r:embed="rId4" cstate="print"/>
            <a:srcRect/>
            <a:stretch>
              <a:fillRect/>
            </a:stretch>
          </p:blipFill>
          <p:spPr bwMode="auto">
            <a:xfrm>
              <a:off x="4876800" y="4343400"/>
              <a:ext cx="4140528" cy="1990057"/>
            </a:xfrm>
            <a:prstGeom prst="rect">
              <a:avLst/>
            </a:prstGeom>
            <a:noFill/>
            <a:ln w="9525">
              <a:noFill/>
              <a:miter lim="800000"/>
              <a:headEnd/>
              <a:tailEnd/>
            </a:ln>
          </p:spPr>
        </p:pic>
        <p:sp>
          <p:nvSpPr>
            <p:cNvPr id="17" name="Rectangle 16"/>
            <p:cNvSpPr>
              <a:spLocks noChangeArrowheads="1"/>
            </p:cNvSpPr>
            <p:nvPr/>
          </p:nvSpPr>
          <p:spPr bwMode="auto">
            <a:xfrm>
              <a:off x="5486400" y="3962400"/>
              <a:ext cx="3276600" cy="381000"/>
            </a:xfrm>
            <a:prstGeom prst="rect">
              <a:avLst/>
            </a:prstGeom>
            <a:noFill/>
            <a:ln w="9525">
              <a:noFill/>
              <a:miter lim="800000"/>
              <a:headEnd/>
              <a:tailEnd/>
            </a:ln>
            <a:effectLst/>
          </p:spPr>
          <p:txBody>
            <a:bodyPr anchor="b"/>
            <a:lstStyle/>
            <a:p>
              <a:pPr>
                <a:lnSpc>
                  <a:spcPct val="75000"/>
                </a:lnSpc>
              </a:pPr>
              <a:r>
                <a:rPr lang="en-US" sz="1600" b="1" dirty="0" err="1">
                  <a:solidFill>
                    <a:srgbClr val="3333CC"/>
                  </a:solidFill>
                  <a:latin typeface="Arial" charset="0"/>
                </a:rPr>
                <a:t>TWiLiTE</a:t>
              </a:r>
              <a:r>
                <a:rPr lang="en-US" sz="1600" b="1" dirty="0">
                  <a:solidFill>
                    <a:srgbClr val="3333CC"/>
                  </a:solidFill>
                  <a:latin typeface="Arial" charset="0"/>
                </a:rPr>
                <a:t> </a:t>
              </a:r>
              <a:r>
                <a:rPr lang="en-US" sz="1600" b="1" dirty="0" smtClean="0">
                  <a:solidFill>
                    <a:srgbClr val="3333CC"/>
                  </a:solidFill>
                  <a:latin typeface="Arial" charset="0"/>
                </a:rPr>
                <a:t>Performance Summary</a:t>
              </a:r>
              <a:endParaRPr lang="en-US" sz="1600" b="1" dirty="0">
                <a:solidFill>
                  <a:srgbClr val="3333CC"/>
                </a:solidFill>
                <a:latin typeface="Arial" charset="0"/>
              </a:endParaRPr>
            </a:p>
          </p:txBody>
        </p:sp>
      </p:grpSp>
      <p:grpSp>
        <p:nvGrpSpPr>
          <p:cNvPr id="11" name="Group 10"/>
          <p:cNvGrpSpPr/>
          <p:nvPr/>
        </p:nvGrpSpPr>
        <p:grpSpPr>
          <a:xfrm>
            <a:off x="609600" y="4267200"/>
            <a:ext cx="3657600" cy="2127218"/>
            <a:chOff x="5410200" y="4038600"/>
            <a:chExt cx="3657600" cy="2127218"/>
          </a:xfrm>
        </p:grpSpPr>
        <p:pic>
          <p:nvPicPr>
            <p:cNvPr id="12" name="Picture 11" descr="Horizontal Wind.png"/>
            <p:cNvPicPr>
              <a:picLocks noChangeAspect="1"/>
            </p:cNvPicPr>
            <p:nvPr/>
          </p:nvPicPr>
          <p:blipFill>
            <a:blip r:embed="rId5" cstate="print"/>
            <a:stretch>
              <a:fillRect/>
            </a:stretch>
          </p:blipFill>
          <p:spPr>
            <a:xfrm>
              <a:off x="5486400" y="4038600"/>
              <a:ext cx="3581400" cy="2127218"/>
            </a:xfrm>
            <a:prstGeom prst="rect">
              <a:avLst/>
            </a:prstGeom>
          </p:spPr>
        </p:pic>
        <p:sp>
          <p:nvSpPr>
            <p:cNvPr id="13" name="TextBox 12"/>
            <p:cNvSpPr txBox="1"/>
            <p:nvPr/>
          </p:nvSpPr>
          <p:spPr>
            <a:xfrm>
              <a:off x="5410200" y="4114800"/>
              <a:ext cx="1302159" cy="338554"/>
            </a:xfrm>
            <a:prstGeom prst="rect">
              <a:avLst/>
            </a:prstGeom>
            <a:solidFill>
              <a:schemeClr val="bg1"/>
            </a:solidFill>
          </p:spPr>
          <p:txBody>
            <a:bodyPr wrap="none" rtlCol="0">
              <a:spAutoFit/>
            </a:bodyPr>
            <a:lstStyle/>
            <a:p>
              <a:r>
                <a:rPr lang="en-US" sz="1600" dirty="0" smtClean="0">
                  <a:solidFill>
                    <a:srgbClr val="000000"/>
                  </a:solidFill>
                  <a:latin typeface="Arial" charset="0"/>
                </a:rPr>
                <a:t>Speed (m/s)</a:t>
              </a:r>
              <a:endParaRPr lang="en-US" sz="1600" dirty="0">
                <a:solidFill>
                  <a:srgbClr val="000000"/>
                </a:solidFill>
                <a:latin typeface="Arial" charset="0"/>
              </a:endParaRPr>
            </a:p>
          </p:txBody>
        </p:sp>
        <p:sp>
          <p:nvSpPr>
            <p:cNvPr id="14" name="TextBox 13"/>
            <p:cNvSpPr txBox="1"/>
            <p:nvPr/>
          </p:nvSpPr>
          <p:spPr>
            <a:xfrm>
              <a:off x="7616317" y="4126468"/>
              <a:ext cx="994283" cy="338554"/>
            </a:xfrm>
            <a:prstGeom prst="rect">
              <a:avLst/>
            </a:prstGeom>
            <a:solidFill>
              <a:schemeClr val="bg1"/>
            </a:solidFill>
          </p:spPr>
          <p:txBody>
            <a:bodyPr wrap="none" rtlCol="0">
              <a:spAutoFit/>
            </a:bodyPr>
            <a:lstStyle/>
            <a:p>
              <a:r>
                <a:rPr lang="en-US" sz="1600" dirty="0" smtClean="0">
                  <a:solidFill>
                    <a:srgbClr val="000000"/>
                  </a:solidFill>
                  <a:latin typeface="Arial" charset="0"/>
                </a:rPr>
                <a:t>Direction</a:t>
              </a:r>
              <a:endParaRPr lang="en-US" sz="1600" dirty="0">
                <a:solidFill>
                  <a:srgbClr val="000000"/>
                </a:solidFill>
                <a:latin typeface="Arial" charset="0"/>
              </a:endParaRPr>
            </a:p>
          </p:txBody>
        </p:sp>
      </p:gr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7600" y="1447800"/>
            <a:ext cx="4063999" cy="2286000"/>
          </a:xfrm>
          <a:prstGeom prst="rect">
            <a:avLst/>
          </a:prstGeom>
        </p:spPr>
      </p:pic>
    </p:spTree>
    <p:extLst>
      <p:ext uri="{BB962C8B-B14F-4D97-AF65-F5344CB8AC3E}">
        <p14:creationId xmlns:p14="http://schemas.microsoft.com/office/powerpoint/2010/main" val="31909321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2019" y="4010025"/>
            <a:ext cx="5236598" cy="561975"/>
          </a:xfrm>
        </p:spPr>
        <p:txBody>
          <a:bodyPr/>
          <a:lstStyle/>
          <a:p>
            <a:r>
              <a:rPr lang="en-US" sz="2400" b="1" dirty="0" smtClean="0"/>
              <a:t>HAWC-OAWL (“HAWC”) </a:t>
            </a:r>
            <a:endParaRPr lang="en-US" sz="2400" b="1" dirty="0"/>
          </a:p>
        </p:txBody>
      </p:sp>
      <p:sp>
        <p:nvSpPr>
          <p:cNvPr id="3" name="Content Placeholder 2"/>
          <p:cNvSpPr>
            <a:spLocks noGrp="1"/>
          </p:cNvSpPr>
          <p:nvPr>
            <p:ph sz="quarter" idx="1"/>
          </p:nvPr>
        </p:nvSpPr>
        <p:spPr>
          <a:xfrm>
            <a:off x="228600" y="4484018"/>
            <a:ext cx="7671196" cy="1992982"/>
          </a:xfrm>
        </p:spPr>
        <p:txBody>
          <a:bodyPr>
            <a:normAutofit fontScale="62500" lnSpcReduction="20000"/>
          </a:bodyPr>
          <a:lstStyle/>
          <a:p>
            <a:pPr>
              <a:spcBef>
                <a:spcPts val="1200"/>
              </a:spcBef>
              <a:buClr>
                <a:srgbClr val="0000FF"/>
              </a:buClr>
            </a:pPr>
            <a:r>
              <a:rPr lang="en-US" sz="2400" b="1" dirty="0" smtClean="0"/>
              <a:t>H</a:t>
            </a:r>
            <a:r>
              <a:rPr lang="en-US" sz="2400" dirty="0" smtClean="0"/>
              <a:t>SRL (</a:t>
            </a:r>
            <a:r>
              <a:rPr lang="en-US" sz="2400" dirty="0" smtClean="0">
                <a:solidFill>
                  <a:prstClr val="black"/>
                </a:solidFill>
              </a:rPr>
              <a:t>High </a:t>
            </a:r>
            <a:r>
              <a:rPr lang="en-US" sz="2400" dirty="0">
                <a:solidFill>
                  <a:prstClr val="black"/>
                </a:solidFill>
              </a:rPr>
              <a:t>Spectral Resolution </a:t>
            </a:r>
            <a:r>
              <a:rPr lang="en-US" sz="2400" dirty="0" smtClean="0">
                <a:solidFill>
                  <a:prstClr val="black"/>
                </a:solidFill>
              </a:rPr>
              <a:t>Lidar</a:t>
            </a:r>
            <a:r>
              <a:rPr lang="en-US" sz="2400" dirty="0" smtClean="0"/>
              <a:t>) for </a:t>
            </a:r>
            <a:r>
              <a:rPr lang="en-US" sz="2400" b="1" dirty="0" smtClean="0"/>
              <a:t>A</a:t>
            </a:r>
            <a:r>
              <a:rPr lang="en-US" sz="2400" dirty="0" smtClean="0"/>
              <a:t>erosols, </a:t>
            </a:r>
            <a:r>
              <a:rPr lang="en-US" sz="2400" b="1" dirty="0" smtClean="0"/>
              <a:t>W</a:t>
            </a:r>
            <a:r>
              <a:rPr lang="en-US" sz="2400" dirty="0" smtClean="0"/>
              <a:t>inds, and </a:t>
            </a:r>
            <a:r>
              <a:rPr lang="en-US" sz="2400" b="1" dirty="0" smtClean="0"/>
              <a:t>C</a:t>
            </a:r>
            <a:r>
              <a:rPr lang="en-US" sz="2400" dirty="0" smtClean="0"/>
              <a:t>louds </a:t>
            </a:r>
            <a:br>
              <a:rPr lang="en-US" sz="2400" dirty="0" smtClean="0"/>
            </a:br>
            <a:r>
              <a:rPr lang="en-US" sz="2400" dirty="0" smtClean="0"/>
              <a:t>(HAWC) using Optical Autocovariance Wind Lidar (OAWL)</a:t>
            </a:r>
          </a:p>
          <a:p>
            <a:pPr lvl="1">
              <a:spcBef>
                <a:spcPts val="600"/>
              </a:spcBef>
              <a:buClr>
                <a:srgbClr val="0000FF"/>
              </a:buClr>
            </a:pPr>
            <a:r>
              <a:rPr lang="en-US" sz="2100" b="1" dirty="0"/>
              <a:t>OAWL</a:t>
            </a:r>
            <a:r>
              <a:rPr lang="en-US" sz="2100" dirty="0"/>
              <a:t>:  Wind measurements at </a:t>
            </a:r>
            <a:r>
              <a:rPr lang="en-US" sz="2100" dirty="0">
                <a:solidFill>
                  <a:srgbClr val="00B050"/>
                </a:solidFill>
              </a:rPr>
              <a:t>532 nm </a:t>
            </a:r>
            <a:r>
              <a:rPr lang="en-US" sz="2100" dirty="0"/>
              <a:t>&amp; </a:t>
            </a:r>
            <a:r>
              <a:rPr lang="en-US" sz="2100" dirty="0">
                <a:solidFill>
                  <a:srgbClr val="0000FF"/>
                </a:solidFill>
              </a:rPr>
              <a:t>355 nm </a:t>
            </a:r>
            <a:r>
              <a:rPr lang="en-US" sz="2100" dirty="0"/>
              <a:t>wavelengths</a:t>
            </a:r>
          </a:p>
          <a:p>
            <a:pPr lvl="1">
              <a:spcBef>
                <a:spcPts val="600"/>
              </a:spcBef>
              <a:buClr>
                <a:srgbClr val="0000FF"/>
              </a:buClr>
            </a:pPr>
            <a:r>
              <a:rPr lang="en-US" sz="2100" b="1" dirty="0"/>
              <a:t>HAWC</a:t>
            </a:r>
            <a:r>
              <a:rPr lang="en-US" sz="2100" dirty="0"/>
              <a:t>:  Adding concurrent HSRL (aerosol backscatter (</a:t>
            </a:r>
            <a:r>
              <a:rPr lang="en-US" sz="2100" dirty="0">
                <a:sym typeface="Symbol"/>
              </a:rPr>
              <a:t></a:t>
            </a:r>
            <a:r>
              <a:rPr lang="en-US" sz="2100" dirty="0"/>
              <a:t>), extinction (</a:t>
            </a:r>
            <a:r>
              <a:rPr lang="en-US" sz="2100" dirty="0">
                <a:sym typeface="Symbol"/>
              </a:rPr>
              <a:t></a:t>
            </a:r>
            <a:r>
              <a:rPr lang="en-US" sz="2100" dirty="0"/>
              <a:t>),  and </a:t>
            </a:r>
            <a:r>
              <a:rPr lang="en-US" sz="2100" dirty="0" smtClean="0"/>
              <a:t/>
            </a:r>
            <a:br>
              <a:rPr lang="en-US" sz="2100" dirty="0" smtClean="0"/>
            </a:br>
            <a:r>
              <a:rPr lang="en-US" sz="2100" dirty="0" smtClean="0"/>
              <a:t>depolarization </a:t>
            </a:r>
            <a:r>
              <a:rPr lang="en-US" sz="2100" dirty="0"/>
              <a:t>(</a:t>
            </a:r>
            <a:r>
              <a:rPr lang="en-US" sz="2100" dirty="0">
                <a:sym typeface="Symbol"/>
              </a:rPr>
              <a:t></a:t>
            </a:r>
            <a:r>
              <a:rPr lang="en-US" sz="2100" dirty="0"/>
              <a:t>) ) retrievals to OAWL winds</a:t>
            </a:r>
          </a:p>
          <a:p>
            <a:pPr>
              <a:spcBef>
                <a:spcPts val="1200"/>
              </a:spcBef>
              <a:buClr>
                <a:srgbClr val="0000FF"/>
              </a:buClr>
            </a:pPr>
            <a:r>
              <a:rPr lang="en-US" sz="2400" dirty="0"/>
              <a:t>A NASA Earth Science Technology Office Instrument Incubator Program (IIP)</a:t>
            </a:r>
          </a:p>
          <a:p>
            <a:pPr>
              <a:spcBef>
                <a:spcPts val="1200"/>
              </a:spcBef>
              <a:buClr>
                <a:srgbClr val="0000FF"/>
              </a:buClr>
            </a:pPr>
            <a:r>
              <a:rPr lang="en-US" sz="2400" dirty="0" smtClean="0"/>
              <a:t>Additional flights tentatively late 2016/Early 2017:   </a:t>
            </a:r>
            <a:r>
              <a:rPr lang="en-US" sz="2400" dirty="0"/>
              <a:t>Focus on wind + HSRL </a:t>
            </a:r>
            <a:r>
              <a:rPr lang="en-US" sz="2400" dirty="0" smtClean="0"/>
              <a:t>data</a:t>
            </a:r>
            <a:br>
              <a:rPr lang="en-US" sz="2400" dirty="0" smtClean="0"/>
            </a:br>
            <a:r>
              <a:rPr lang="en-US" sz="2400" dirty="0" smtClean="0"/>
              <a:t>Flight </a:t>
            </a:r>
            <a:r>
              <a:rPr lang="en-US" sz="2400" dirty="0"/>
              <a:t>location </a:t>
            </a:r>
            <a:r>
              <a:rPr lang="en-US" sz="2400" dirty="0" smtClean="0"/>
              <a:t>TBD</a:t>
            </a:r>
            <a:endParaRPr lang="en-US" sz="2400" dirty="0"/>
          </a:p>
        </p:txBody>
      </p:sp>
      <p:sp>
        <p:nvSpPr>
          <p:cNvPr id="6" name="Title 1"/>
          <p:cNvSpPr txBox="1">
            <a:spLocks/>
          </p:cNvSpPr>
          <p:nvPr/>
        </p:nvSpPr>
        <p:spPr>
          <a:xfrm>
            <a:off x="552019" y="885825"/>
            <a:ext cx="7410450" cy="561975"/>
          </a:xfrm>
          <a:prstGeom prst="rect">
            <a:avLst/>
          </a:prstGeom>
        </p:spPr>
        <p:txBody>
          <a:bodyPr vert="horz" anchor="ctr">
            <a:noAutofit/>
          </a:bodyPr>
          <a:lstStyle>
            <a:lvl1pPr algn="l" rtl="0" eaLnBrk="1" latinLnBrk="0" hangingPunct="1">
              <a:spcBef>
                <a:spcPct val="0"/>
              </a:spcBef>
              <a:buNone/>
              <a:defRPr kumimoji="0" sz="3200" kern="1200">
                <a:solidFill>
                  <a:srgbClr val="3558BB"/>
                </a:solidFill>
                <a:latin typeface="Calibri" panose="020F0502020204030204" pitchFamily="34" charset="0"/>
                <a:ea typeface="+mj-ea"/>
                <a:cs typeface="+mj-cs"/>
              </a:defRPr>
            </a:lvl1pPr>
          </a:lstStyle>
          <a:p>
            <a:pPr fontAlgn="auto">
              <a:spcAft>
                <a:spcPts val="0"/>
              </a:spcAft>
            </a:pPr>
            <a:r>
              <a:rPr lang="en-US" sz="2400" b="1" dirty="0" smtClean="0">
                <a:solidFill>
                  <a:srgbClr val="00B050"/>
                </a:solidFill>
              </a:rPr>
              <a:t>ATHENA-OAWL Venture-</a:t>
            </a:r>
            <a:r>
              <a:rPr lang="en-US" sz="2400" b="1" dirty="0" smtClean="0">
                <a:solidFill>
                  <a:srgbClr val="00B050"/>
                </a:solidFill>
              </a:rPr>
              <a:t>Tech  </a:t>
            </a:r>
            <a:endParaRPr lang="en-US" sz="2400" b="1" dirty="0">
              <a:solidFill>
                <a:srgbClr val="00B050"/>
              </a:solidFill>
            </a:endParaRPr>
          </a:p>
        </p:txBody>
      </p:sp>
      <p:sp>
        <p:nvSpPr>
          <p:cNvPr id="7" name="Content Placeholder 2"/>
          <p:cNvSpPr txBox="1">
            <a:spLocks/>
          </p:cNvSpPr>
          <p:nvPr/>
        </p:nvSpPr>
        <p:spPr>
          <a:xfrm>
            <a:off x="650175" y="853453"/>
            <a:ext cx="7671196" cy="2416015"/>
          </a:xfrm>
          <a:prstGeom prst="rect">
            <a:avLst/>
          </a:prstGeom>
        </p:spPr>
        <p:txBody>
          <a:bodyPr vert="horz">
            <a:normAutofit/>
          </a:bodyPr>
          <a:lstStyle>
            <a:lvl1pPr marL="320040" indent="-320040" algn="l" rtl="0" eaLnBrk="1" latinLnBrk="0" hangingPunct="1">
              <a:spcBef>
                <a:spcPts val="700"/>
              </a:spcBef>
              <a:buClr>
                <a:schemeClr val="accent3">
                  <a:lumMod val="75000"/>
                </a:schemeClr>
              </a:buClr>
              <a:buSzPct val="60000"/>
              <a:buFont typeface="Wingdings"/>
              <a:buChar char=""/>
              <a:defRPr kumimoji="0" sz="2900" kern="1200">
                <a:solidFill>
                  <a:schemeClr val="tx1"/>
                </a:solidFill>
                <a:latin typeface="Calibri" panose="020F0502020204030204" pitchFamily="34"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Calibri" panose="020F0502020204030204" pitchFamily="34" charset="0"/>
                <a:ea typeface="+mn-ea"/>
                <a:cs typeface="+mn-cs"/>
              </a:defRPr>
            </a:lvl2pPr>
            <a:lvl3pPr marL="914400" indent="-228600" algn="l" rtl="0" eaLnBrk="1" latinLnBrk="0" hangingPunct="1">
              <a:spcBef>
                <a:spcPts val="500"/>
              </a:spcBef>
              <a:buClr>
                <a:schemeClr val="accent3">
                  <a:lumMod val="75000"/>
                </a:schemeClr>
              </a:buClr>
              <a:buSzPct val="75000"/>
              <a:buFont typeface="Wingdings"/>
              <a:buChar char=""/>
              <a:defRPr kumimoji="0" sz="2300" kern="1200">
                <a:solidFill>
                  <a:schemeClr val="tx1"/>
                </a:solidFill>
                <a:latin typeface="Calibri" panose="020F0502020204030204" pitchFamily="34" charset="0"/>
                <a:ea typeface="+mn-ea"/>
                <a:cs typeface="+mn-cs"/>
              </a:defRPr>
            </a:lvl3pPr>
            <a:lvl4pPr marL="1371600" indent="-228600" algn="l" rtl="0" eaLnBrk="1" latinLnBrk="0" hangingPunct="1">
              <a:spcBef>
                <a:spcPts val="400"/>
              </a:spcBef>
              <a:buClr>
                <a:schemeClr val="tx2"/>
              </a:buClr>
              <a:buSzPct val="75000"/>
              <a:buFont typeface="Wingdings"/>
              <a:buChar char=""/>
              <a:defRPr kumimoji="0" sz="2000" kern="1200">
                <a:solidFill>
                  <a:schemeClr val="tx1"/>
                </a:solidFill>
                <a:latin typeface="Calibri" panose="020F0502020204030204" pitchFamily="34" charset="0"/>
                <a:ea typeface="+mn-ea"/>
                <a:cs typeface="+mn-cs"/>
              </a:defRPr>
            </a:lvl4pPr>
            <a:lvl5pPr marL="1828800" indent="-228600" algn="l" rtl="0" eaLnBrk="1" latinLnBrk="0" hangingPunct="1">
              <a:spcBef>
                <a:spcPts val="400"/>
              </a:spcBef>
              <a:buClr>
                <a:schemeClr val="accent6"/>
              </a:buClr>
              <a:buSzPct val="65000"/>
              <a:buFont typeface="Wingdings"/>
              <a:buChar char=""/>
              <a:defRPr kumimoji="0" sz="2000" kern="1200">
                <a:solidFill>
                  <a:schemeClr val="tx1"/>
                </a:solidFill>
                <a:latin typeface="Calibri" panose="020F0502020204030204"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fontAlgn="auto">
              <a:spcBef>
                <a:spcPts val="1200"/>
              </a:spcBef>
              <a:spcAft>
                <a:spcPts val="0"/>
              </a:spcAft>
              <a:buClr>
                <a:srgbClr val="00B050"/>
              </a:buClr>
            </a:pPr>
            <a:endParaRPr lang="en-US" dirty="0">
              <a:solidFill>
                <a:prstClr val="black"/>
              </a:solidFill>
            </a:endParaRPr>
          </a:p>
        </p:txBody>
      </p:sp>
      <p:sp>
        <p:nvSpPr>
          <p:cNvPr id="9" name="Content Placeholder 2"/>
          <p:cNvSpPr txBox="1">
            <a:spLocks/>
          </p:cNvSpPr>
          <p:nvPr/>
        </p:nvSpPr>
        <p:spPr>
          <a:xfrm>
            <a:off x="228600" y="1375866"/>
            <a:ext cx="7671196" cy="2815134"/>
          </a:xfrm>
          <a:prstGeom prst="rect">
            <a:avLst/>
          </a:prstGeom>
        </p:spPr>
        <p:txBody>
          <a:bodyPr vert="horz">
            <a:normAutofit fontScale="70000" lnSpcReduction="20000"/>
          </a:bodyPr>
          <a:lstStyle>
            <a:lvl1pPr marL="320040" indent="-320040" algn="l" rtl="0" eaLnBrk="1" latinLnBrk="0" hangingPunct="1">
              <a:spcBef>
                <a:spcPts val="700"/>
              </a:spcBef>
              <a:buClr>
                <a:schemeClr val="accent3">
                  <a:lumMod val="75000"/>
                </a:schemeClr>
              </a:buClr>
              <a:buSzPct val="60000"/>
              <a:buFont typeface="Wingdings"/>
              <a:buChar char=""/>
              <a:defRPr kumimoji="0" sz="2900" kern="1200">
                <a:solidFill>
                  <a:schemeClr val="tx1"/>
                </a:solidFill>
                <a:latin typeface="Calibri" panose="020F0502020204030204" pitchFamily="34"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Calibri" panose="020F0502020204030204" pitchFamily="34" charset="0"/>
                <a:ea typeface="+mn-ea"/>
                <a:cs typeface="+mn-cs"/>
              </a:defRPr>
            </a:lvl2pPr>
            <a:lvl3pPr marL="914400" indent="-228600" algn="l" rtl="0" eaLnBrk="1" latinLnBrk="0" hangingPunct="1">
              <a:spcBef>
                <a:spcPts val="500"/>
              </a:spcBef>
              <a:buClr>
                <a:schemeClr val="accent3">
                  <a:lumMod val="75000"/>
                </a:schemeClr>
              </a:buClr>
              <a:buSzPct val="75000"/>
              <a:buFont typeface="Wingdings"/>
              <a:buChar char=""/>
              <a:defRPr kumimoji="0" sz="2300" kern="1200">
                <a:solidFill>
                  <a:schemeClr val="tx1"/>
                </a:solidFill>
                <a:latin typeface="Calibri" panose="020F0502020204030204" pitchFamily="34" charset="0"/>
                <a:ea typeface="+mn-ea"/>
                <a:cs typeface="+mn-cs"/>
              </a:defRPr>
            </a:lvl3pPr>
            <a:lvl4pPr marL="1371600" indent="-228600" algn="l" rtl="0" eaLnBrk="1" latinLnBrk="0" hangingPunct="1">
              <a:spcBef>
                <a:spcPts val="400"/>
              </a:spcBef>
              <a:buClr>
                <a:schemeClr val="tx2"/>
              </a:buClr>
              <a:buSzPct val="75000"/>
              <a:buFont typeface="Wingdings"/>
              <a:buChar char=""/>
              <a:defRPr kumimoji="0" sz="2000" kern="1200">
                <a:solidFill>
                  <a:schemeClr val="tx1"/>
                </a:solidFill>
                <a:latin typeface="Calibri" panose="020F0502020204030204" pitchFamily="34" charset="0"/>
                <a:ea typeface="+mn-ea"/>
                <a:cs typeface="+mn-cs"/>
              </a:defRPr>
            </a:lvl4pPr>
            <a:lvl5pPr marL="1828800" indent="-228600" algn="l" rtl="0" eaLnBrk="1" latinLnBrk="0" hangingPunct="1">
              <a:spcBef>
                <a:spcPts val="400"/>
              </a:spcBef>
              <a:buClr>
                <a:schemeClr val="accent6"/>
              </a:buClr>
              <a:buSzPct val="65000"/>
              <a:buFont typeface="Wingdings"/>
              <a:buChar char=""/>
              <a:defRPr kumimoji="0" sz="2000" kern="1200">
                <a:solidFill>
                  <a:schemeClr val="tx1"/>
                </a:solidFill>
                <a:latin typeface="Calibri" panose="020F0502020204030204"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fontAlgn="auto">
              <a:spcBef>
                <a:spcPts val="1200"/>
              </a:spcBef>
              <a:spcAft>
                <a:spcPts val="0"/>
              </a:spcAft>
              <a:buClr>
                <a:srgbClr val="00B050"/>
              </a:buClr>
            </a:pPr>
            <a:r>
              <a:rPr lang="en-US" sz="2400" dirty="0">
                <a:solidFill>
                  <a:prstClr val="black"/>
                </a:solidFill>
              </a:rPr>
              <a:t>Green-OAWL (</a:t>
            </a:r>
            <a:r>
              <a:rPr lang="en-US" sz="2400" dirty="0" err="1" smtClean="0">
                <a:solidFill>
                  <a:prstClr val="black"/>
                </a:solidFill>
              </a:rPr>
              <a:t>GrOAWL</a:t>
            </a:r>
            <a:r>
              <a:rPr lang="en-US" sz="2400" dirty="0" smtClean="0">
                <a:solidFill>
                  <a:prstClr val="black"/>
                </a:solidFill>
              </a:rPr>
              <a:t>):  wind </a:t>
            </a:r>
            <a:r>
              <a:rPr lang="en-US" sz="2400" dirty="0">
                <a:solidFill>
                  <a:prstClr val="black"/>
                </a:solidFill>
              </a:rPr>
              <a:t>measurements at the </a:t>
            </a:r>
            <a:r>
              <a:rPr lang="en-US" sz="2400" dirty="0">
                <a:solidFill>
                  <a:srgbClr val="00B050"/>
                </a:solidFill>
              </a:rPr>
              <a:t>532 nm </a:t>
            </a:r>
            <a:r>
              <a:rPr lang="en-US" sz="2400" dirty="0" smtClean="0">
                <a:solidFill>
                  <a:prstClr val="black"/>
                </a:solidFill>
              </a:rPr>
              <a:t>wavelength</a:t>
            </a:r>
            <a:endParaRPr lang="en-US" sz="2400" dirty="0">
              <a:solidFill>
                <a:prstClr val="black"/>
              </a:solidFill>
            </a:endParaRPr>
          </a:p>
          <a:p>
            <a:pPr fontAlgn="auto">
              <a:spcBef>
                <a:spcPts val="1200"/>
              </a:spcBef>
              <a:spcAft>
                <a:spcPts val="0"/>
              </a:spcAft>
              <a:buClr>
                <a:srgbClr val="00B050"/>
              </a:buClr>
            </a:pPr>
            <a:r>
              <a:rPr lang="en-US" sz="2400" dirty="0">
                <a:solidFill>
                  <a:prstClr val="black"/>
                </a:solidFill>
              </a:rPr>
              <a:t>High altitude (15-20 km) NASA WB-57 flights out of Houston: Johnson </a:t>
            </a:r>
            <a:r>
              <a:rPr lang="en-US" sz="2600" dirty="0">
                <a:solidFill>
                  <a:prstClr val="black"/>
                </a:solidFill>
              </a:rPr>
              <a:t>Space</a:t>
            </a:r>
            <a:r>
              <a:rPr lang="en-US" sz="2400" dirty="0">
                <a:solidFill>
                  <a:prstClr val="black"/>
                </a:solidFill>
              </a:rPr>
              <a:t> </a:t>
            </a:r>
            <a:r>
              <a:rPr lang="en-US" sz="2400" dirty="0" smtClean="0">
                <a:solidFill>
                  <a:prstClr val="black"/>
                </a:solidFill>
              </a:rPr>
              <a:t>Center Ellington Field</a:t>
            </a:r>
            <a:endParaRPr lang="en-US" sz="2400" dirty="0">
              <a:solidFill>
                <a:prstClr val="black"/>
              </a:solidFill>
            </a:endParaRPr>
          </a:p>
          <a:p>
            <a:pPr lvl="1" fontAlgn="auto">
              <a:spcBef>
                <a:spcPts val="600"/>
              </a:spcBef>
              <a:spcAft>
                <a:spcPts val="0"/>
              </a:spcAft>
              <a:buClr>
                <a:srgbClr val="00B050"/>
              </a:buClr>
            </a:pPr>
            <a:r>
              <a:rPr lang="en-US" sz="2100" dirty="0" smtClean="0">
                <a:solidFill>
                  <a:prstClr val="black"/>
                </a:solidFill>
              </a:rPr>
              <a:t>Develop robust airborne platform/data system and demonstrate performance</a:t>
            </a:r>
          </a:p>
          <a:p>
            <a:pPr lvl="1" fontAlgn="auto">
              <a:spcBef>
                <a:spcPts val="600"/>
              </a:spcBef>
              <a:spcAft>
                <a:spcPts val="0"/>
              </a:spcAft>
              <a:buClr>
                <a:srgbClr val="00B050"/>
              </a:buClr>
            </a:pPr>
            <a:r>
              <a:rPr lang="en-US" sz="2100" dirty="0">
                <a:solidFill>
                  <a:prstClr val="black"/>
                </a:solidFill>
              </a:rPr>
              <a:t>First flights planned for April/May </a:t>
            </a:r>
            <a:r>
              <a:rPr lang="en-US" sz="2100" dirty="0" smtClean="0">
                <a:solidFill>
                  <a:prstClr val="black"/>
                </a:solidFill>
              </a:rPr>
              <a:t>2016:    Aiming </a:t>
            </a:r>
            <a:r>
              <a:rPr lang="en-US" sz="2100" dirty="0">
                <a:solidFill>
                  <a:prstClr val="black"/>
                </a:solidFill>
              </a:rPr>
              <a:t>to have 355 nm HAWC channels online for these flights, </a:t>
            </a:r>
            <a:r>
              <a:rPr lang="en-US" sz="2100" dirty="0" smtClean="0">
                <a:solidFill>
                  <a:prstClr val="black"/>
                </a:solidFill>
              </a:rPr>
              <a:t>TBD.  (best </a:t>
            </a:r>
            <a:r>
              <a:rPr lang="en-US" sz="2100" dirty="0">
                <a:solidFill>
                  <a:prstClr val="black"/>
                </a:solidFill>
              </a:rPr>
              <a:t>comparison for </a:t>
            </a:r>
            <a:r>
              <a:rPr lang="en-US" sz="2100" dirty="0" smtClean="0">
                <a:solidFill>
                  <a:prstClr val="black"/>
                </a:solidFill>
              </a:rPr>
              <a:t>Aeolus) </a:t>
            </a:r>
            <a:endParaRPr lang="en-US" sz="2100" dirty="0">
              <a:solidFill>
                <a:prstClr val="black"/>
              </a:solidFill>
            </a:endParaRPr>
          </a:p>
          <a:p>
            <a:pPr lvl="1" fontAlgn="auto">
              <a:spcBef>
                <a:spcPts val="600"/>
              </a:spcBef>
              <a:spcAft>
                <a:spcPts val="0"/>
              </a:spcAft>
              <a:buClr>
                <a:srgbClr val="00B050"/>
              </a:buClr>
            </a:pPr>
            <a:r>
              <a:rPr lang="en-US" sz="2100" dirty="0" smtClean="0">
                <a:solidFill>
                  <a:prstClr val="black"/>
                </a:solidFill>
              </a:rPr>
              <a:t>Primary focus:  OAWL validation.  Flight plans around ground-based radiosondes, potential for automated </a:t>
            </a:r>
            <a:r>
              <a:rPr lang="en-US" sz="2100" dirty="0" err="1">
                <a:solidFill>
                  <a:prstClr val="black"/>
                </a:solidFill>
              </a:rPr>
              <a:t>dropsonde</a:t>
            </a:r>
            <a:r>
              <a:rPr lang="en-US" sz="2100" dirty="0">
                <a:solidFill>
                  <a:prstClr val="black"/>
                </a:solidFill>
              </a:rPr>
              <a:t> system </a:t>
            </a:r>
            <a:r>
              <a:rPr lang="en-US" sz="2100" dirty="0" smtClean="0">
                <a:solidFill>
                  <a:prstClr val="black"/>
                </a:solidFill>
              </a:rPr>
              <a:t>on WB-57</a:t>
            </a:r>
          </a:p>
          <a:p>
            <a:pPr lvl="1" fontAlgn="auto">
              <a:spcBef>
                <a:spcPts val="600"/>
              </a:spcBef>
              <a:spcAft>
                <a:spcPts val="0"/>
              </a:spcAft>
              <a:buClr>
                <a:srgbClr val="00B050"/>
              </a:buClr>
            </a:pPr>
            <a:r>
              <a:rPr lang="en-US" sz="2100" dirty="0">
                <a:solidFill>
                  <a:prstClr val="black"/>
                </a:solidFill>
              </a:rPr>
              <a:t>Secondary </a:t>
            </a:r>
            <a:r>
              <a:rPr lang="en-US" sz="2100" dirty="0" smtClean="0">
                <a:solidFill>
                  <a:prstClr val="black"/>
                </a:solidFill>
              </a:rPr>
              <a:t>focus:  </a:t>
            </a:r>
            <a:r>
              <a:rPr lang="en-US" sz="2100" dirty="0" err="1">
                <a:solidFill>
                  <a:prstClr val="black"/>
                </a:solidFill>
              </a:rPr>
              <a:t>U</a:t>
            </a:r>
            <a:r>
              <a:rPr lang="en-US" sz="2100" dirty="0" err="1" smtClean="0">
                <a:solidFill>
                  <a:prstClr val="black"/>
                </a:solidFill>
              </a:rPr>
              <a:t>nderfly</a:t>
            </a:r>
            <a:r>
              <a:rPr lang="en-US" sz="2100" dirty="0" smtClean="0">
                <a:solidFill>
                  <a:prstClr val="black"/>
                </a:solidFill>
              </a:rPr>
              <a:t> </a:t>
            </a:r>
            <a:r>
              <a:rPr lang="en-US" sz="2100" dirty="0">
                <a:solidFill>
                  <a:prstClr val="black"/>
                </a:solidFill>
              </a:rPr>
              <a:t>Aeolus for </a:t>
            </a:r>
            <a:r>
              <a:rPr lang="en-US" sz="2100" dirty="0" smtClean="0">
                <a:solidFill>
                  <a:prstClr val="black"/>
                </a:solidFill>
              </a:rPr>
              <a:t>comparison.</a:t>
            </a:r>
          </a:p>
          <a:p>
            <a:pPr fontAlgn="auto">
              <a:spcBef>
                <a:spcPts val="600"/>
              </a:spcBef>
              <a:spcAft>
                <a:spcPts val="0"/>
              </a:spcAft>
              <a:buClr>
                <a:srgbClr val="00B050"/>
              </a:buClr>
            </a:pPr>
            <a:r>
              <a:rPr lang="en-US" sz="2400" dirty="0" smtClean="0">
                <a:solidFill>
                  <a:prstClr val="black"/>
                </a:solidFill>
              </a:rPr>
              <a:t>Team:  </a:t>
            </a:r>
            <a:r>
              <a:rPr lang="en-US" sz="2100" dirty="0" smtClean="0">
                <a:solidFill>
                  <a:prstClr val="black"/>
                </a:solidFill>
              </a:rPr>
              <a:t>University of Colorado-Mike Hardesty (PI), Ball-Sara Tucker, </a:t>
            </a:r>
            <a:r>
              <a:rPr lang="en-US" sz="2100" dirty="0" err="1" smtClean="0">
                <a:solidFill>
                  <a:prstClr val="black"/>
                </a:solidFill>
              </a:rPr>
              <a:t>Fibertek</a:t>
            </a:r>
            <a:r>
              <a:rPr lang="en-US" sz="2100" dirty="0" smtClean="0">
                <a:solidFill>
                  <a:prstClr val="black"/>
                </a:solidFill>
              </a:rPr>
              <a:t> -Floyd Hovis.</a:t>
            </a:r>
            <a:endParaRPr lang="en-US" sz="2100" dirty="0">
              <a:solidFill>
                <a:prstClr val="black"/>
              </a:solidFill>
            </a:endParaRPr>
          </a:p>
        </p:txBody>
      </p:sp>
      <p:grpSp>
        <p:nvGrpSpPr>
          <p:cNvPr id="13" name="Group 12"/>
          <p:cNvGrpSpPr/>
          <p:nvPr/>
        </p:nvGrpSpPr>
        <p:grpSpPr>
          <a:xfrm>
            <a:off x="6140364" y="4446239"/>
            <a:ext cx="3119874" cy="1649761"/>
            <a:chOff x="5675414" y="3138407"/>
            <a:chExt cx="3269042" cy="1803421"/>
          </a:xfrm>
        </p:grpSpPr>
        <p:pic>
          <p:nvPicPr>
            <p:cNvPr id="5" name="Picture 4" descr="http://images.fineartamerica.com/images-medium-large/air-breaks--northern-hawk-owl-gary-fairhead.jpg">
              <a:hlinkClick r:id="rId2"/>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Effect>
                        <a14:colorTemperature colorTemp="9000"/>
                      </a14:imgEffect>
                    </a14:imgLayer>
                  </a14:imgProps>
                </a:ext>
                <a:ext uri="{28A0092B-C50C-407E-A947-70E740481C1C}">
                  <a14:useLocalDpi xmlns:a14="http://schemas.microsoft.com/office/drawing/2010/main"/>
                </a:ext>
              </a:extLst>
            </a:blip>
            <a:srcRect l="8724" t="14032" r="13373" b="22347"/>
            <a:stretch/>
          </p:blipFill>
          <p:spPr bwMode="auto">
            <a:xfrm>
              <a:off x="5675414" y="3138407"/>
              <a:ext cx="3269042" cy="180342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306742" y="3305294"/>
              <a:ext cx="1580882" cy="302799"/>
            </a:xfrm>
            <a:prstGeom prst="rect">
              <a:avLst/>
            </a:prstGeom>
            <a:noFill/>
          </p:spPr>
          <p:txBody>
            <a:bodyPr wrap="none" rtlCol="0">
              <a:spAutoFit/>
            </a:bodyPr>
            <a:lstStyle/>
            <a:p>
              <a:r>
                <a:rPr lang="en-US" sz="1200" dirty="0" smtClean="0">
                  <a:solidFill>
                    <a:prstClr val="black"/>
                  </a:solidFill>
                  <a:latin typeface="Calibri" panose="020F0502020204030204" pitchFamily="34" charset="0"/>
                  <a:cs typeface="Arial" panose="020B0604020202020204" pitchFamily="34" charset="0"/>
                </a:rPr>
                <a:t>A northern hawk-owl</a:t>
              </a:r>
            </a:p>
          </p:txBody>
        </p:sp>
      </p:grpSp>
      <p:sp>
        <p:nvSpPr>
          <p:cNvPr id="11" name="Rectangle 4"/>
          <p:cNvSpPr txBox="1">
            <a:spLocks noChangeArrowheads="1"/>
          </p:cNvSpPr>
          <p:nvPr/>
        </p:nvSpPr>
        <p:spPr>
          <a:xfrm>
            <a:off x="457200" y="-70970"/>
            <a:ext cx="8537863" cy="985370"/>
          </a:xfrm>
          <a:prstGeom prst="rect">
            <a:avLst/>
          </a:prstGeom>
          <a:effectLst>
            <a:outerShdw dist="28398" dir="1593903" algn="ctr" rotWithShape="0">
              <a:srgbClr val="777777">
                <a:alpha val="50000"/>
              </a:srgbClr>
            </a:outerShdw>
          </a:effectLst>
        </p:spPr>
        <p:txBody>
          <a:bodyPr vert="horz" anchor="ctr">
            <a:noAutofit/>
          </a:bodyPr>
          <a:lstStyle>
            <a:lvl1pPr algn="l" rtl="0" eaLnBrk="1" latinLnBrk="0" hangingPunct="1">
              <a:spcBef>
                <a:spcPct val="0"/>
              </a:spcBef>
              <a:buNone/>
              <a:defRPr kumimoji="0" sz="3200" kern="1200">
                <a:solidFill>
                  <a:srgbClr val="3558BB"/>
                </a:solidFill>
                <a:latin typeface="Calibri" panose="020F0502020204030204" pitchFamily="34" charset="0"/>
                <a:ea typeface="+mj-ea"/>
                <a:cs typeface="+mj-cs"/>
              </a:defRPr>
            </a:lvl1pPr>
          </a:lstStyle>
          <a:p>
            <a:pPr algn="ctr">
              <a:defRPr/>
            </a:pPr>
            <a:r>
              <a:rPr lang="en-US" sz="2800" b="1" dirty="0" smtClean="0">
                <a:ln w="12700">
                  <a:noFill/>
                  <a:prstDash val="solid"/>
                </a:ln>
                <a:solidFill>
                  <a:schemeClr val="tx1"/>
                </a:solidFill>
                <a:effectLst/>
                <a:latin typeface="Arial" panose="020B0604020202020204" pitchFamily="34" charset="0"/>
                <a:cs typeface="Arial" panose="020B0604020202020204" pitchFamily="34" charset="0"/>
              </a:rPr>
              <a:t>NASA WB-57: ATHENA-OAWL  and HAWC-OAWL</a:t>
            </a:r>
            <a:br>
              <a:rPr lang="en-US" sz="2800" b="1" dirty="0" smtClean="0">
                <a:ln w="12700">
                  <a:noFill/>
                  <a:prstDash val="solid"/>
                </a:ln>
                <a:solidFill>
                  <a:schemeClr val="tx1"/>
                </a:solidFill>
                <a:effectLst/>
                <a:latin typeface="Arial" panose="020B0604020202020204" pitchFamily="34" charset="0"/>
                <a:cs typeface="Arial" panose="020B0604020202020204" pitchFamily="34" charset="0"/>
              </a:rPr>
            </a:br>
            <a:r>
              <a:rPr lang="en-US" sz="2800" b="1" dirty="0" smtClean="0">
                <a:ln w="12700">
                  <a:noFill/>
                  <a:prstDash val="solid"/>
                </a:ln>
                <a:solidFill>
                  <a:schemeClr val="tx1"/>
                </a:solidFill>
                <a:effectLst/>
                <a:latin typeface="Arial" panose="020B0604020202020204" pitchFamily="34" charset="0"/>
                <a:cs typeface="Arial" panose="020B0604020202020204" pitchFamily="34" charset="0"/>
              </a:rPr>
              <a:t>Airborne OAWL demonstrations (Tucker)</a:t>
            </a:r>
            <a:endParaRPr lang="en-US" sz="2800" b="1" dirty="0">
              <a:ln w="12700">
                <a:noFill/>
                <a:prstDash val="solid"/>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544812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883" y="225534"/>
            <a:ext cx="7410450" cy="561975"/>
          </a:xfrm>
        </p:spPr>
        <p:txBody>
          <a:bodyPr/>
          <a:lstStyle/>
          <a:p>
            <a:r>
              <a:rPr lang="en-US" sz="2800" b="1" dirty="0" smtClean="0">
                <a:solidFill>
                  <a:srgbClr val="000000"/>
                </a:solidFill>
              </a:rPr>
              <a:t>Two Looks from the NASA WB-57 aircraft</a:t>
            </a:r>
            <a:endParaRPr lang="en-US" sz="2800" b="1" dirty="0">
              <a:solidFill>
                <a:srgbClr val="000000"/>
              </a:solidFill>
            </a:endParaRPr>
          </a:p>
        </p:txBody>
      </p:sp>
      <p:sp>
        <p:nvSpPr>
          <p:cNvPr id="3" name="Content Placeholder 2"/>
          <p:cNvSpPr>
            <a:spLocks noGrp="1"/>
          </p:cNvSpPr>
          <p:nvPr>
            <p:ph sz="quarter" idx="1"/>
          </p:nvPr>
        </p:nvSpPr>
        <p:spPr>
          <a:xfrm>
            <a:off x="279314" y="1108127"/>
            <a:ext cx="4067962" cy="4928464"/>
          </a:xfrm>
        </p:spPr>
        <p:txBody>
          <a:bodyPr>
            <a:normAutofit fontScale="55000" lnSpcReduction="20000"/>
          </a:bodyPr>
          <a:lstStyle/>
          <a:p>
            <a:pPr marL="203200" indent="-203200"/>
            <a:r>
              <a:rPr lang="en-US" b="1" dirty="0" smtClean="0"/>
              <a:t>AOVT &amp; HAWC</a:t>
            </a:r>
            <a:r>
              <a:rPr lang="en-US" dirty="0" smtClean="0"/>
              <a:t>:  Airborne Systems  </a:t>
            </a:r>
          </a:p>
          <a:p>
            <a:pPr marL="523240" lvl="1" indent="-203200"/>
            <a:r>
              <a:rPr lang="en-US" dirty="0" smtClean="0"/>
              <a:t>Two telescopes </a:t>
            </a:r>
          </a:p>
          <a:p>
            <a:pPr marL="523240" lvl="1" indent="-203200"/>
            <a:r>
              <a:rPr lang="en-US" dirty="0" smtClean="0"/>
              <a:t>Two looks</a:t>
            </a:r>
          </a:p>
          <a:p>
            <a:pPr marL="133985" indent="-222250">
              <a:spcBef>
                <a:spcPts val="1800"/>
              </a:spcBef>
              <a:buClr>
                <a:srgbClr val="0070C0"/>
              </a:buClr>
            </a:pPr>
            <a:r>
              <a:rPr lang="en-US" b="1" dirty="0" smtClean="0"/>
              <a:t>AOVT</a:t>
            </a:r>
            <a:r>
              <a:rPr lang="en-US" dirty="0" smtClean="0"/>
              <a:t>:  Two lasers  for an ATHENA-like configuration - one per direction.</a:t>
            </a:r>
          </a:p>
          <a:p>
            <a:pPr marL="454025" lvl="1" indent="-222250">
              <a:spcBef>
                <a:spcPts val="600"/>
              </a:spcBef>
              <a:buClr>
                <a:srgbClr val="0070C0"/>
              </a:buClr>
            </a:pPr>
            <a:r>
              <a:rPr lang="en-US" dirty="0"/>
              <a:t>Existing OAWL laser </a:t>
            </a:r>
          </a:p>
          <a:p>
            <a:pPr marL="728345" lvl="2" indent="-222250">
              <a:buClr>
                <a:srgbClr val="0070C0"/>
              </a:buClr>
            </a:pPr>
            <a:r>
              <a:rPr lang="en-US" dirty="0" smtClean="0"/>
              <a:t>Runs at both 355 nm &amp; 532 nm wavelengths – use 532 nm only</a:t>
            </a:r>
            <a:endParaRPr lang="en-US" dirty="0"/>
          </a:p>
          <a:p>
            <a:pPr marL="454025" lvl="1" indent="-222250">
              <a:spcBef>
                <a:spcPts val="600"/>
              </a:spcBef>
              <a:buClr>
                <a:srgbClr val="0070C0"/>
              </a:buClr>
            </a:pPr>
            <a:r>
              <a:rPr lang="en-US" dirty="0" smtClean="0"/>
              <a:t>Second (new) </a:t>
            </a:r>
            <a:r>
              <a:rPr lang="en-US" dirty="0" err="1" smtClean="0"/>
              <a:t>Fibertek</a:t>
            </a:r>
            <a:r>
              <a:rPr lang="en-US" dirty="0" smtClean="0"/>
              <a:t> </a:t>
            </a:r>
            <a:r>
              <a:rPr lang="en-US" dirty="0"/>
              <a:t>laser </a:t>
            </a:r>
            <a:endParaRPr lang="en-US" dirty="0" smtClean="0"/>
          </a:p>
          <a:p>
            <a:pPr marL="728345" lvl="2" indent="-222250">
              <a:buClr>
                <a:srgbClr val="0070C0"/>
              </a:buClr>
            </a:pPr>
            <a:r>
              <a:rPr lang="en-US" dirty="0" smtClean="0"/>
              <a:t>532 </a:t>
            </a:r>
            <a:r>
              <a:rPr lang="en-US" dirty="0"/>
              <a:t>nm </a:t>
            </a:r>
            <a:r>
              <a:rPr lang="en-US" dirty="0" smtClean="0"/>
              <a:t>wavelength only </a:t>
            </a:r>
          </a:p>
          <a:p>
            <a:pPr marL="728345" lvl="2" indent="-222250">
              <a:buClr>
                <a:srgbClr val="0070C0"/>
              </a:buClr>
            </a:pPr>
            <a:r>
              <a:rPr lang="en-US" dirty="0" smtClean="0"/>
              <a:t>355 nm compatible with future upgrades</a:t>
            </a:r>
          </a:p>
          <a:p>
            <a:pPr marL="454025" lvl="1" indent="-222250">
              <a:spcBef>
                <a:spcPts val="600"/>
              </a:spcBef>
              <a:buClr>
                <a:srgbClr val="0070C0"/>
              </a:buClr>
            </a:pPr>
            <a:r>
              <a:rPr lang="en-US" dirty="0" smtClean="0"/>
              <a:t>Lasers with alternate pulses (looks)</a:t>
            </a:r>
          </a:p>
          <a:p>
            <a:pPr marL="728345" lvl="2" indent="-222250">
              <a:spcBef>
                <a:spcPts val="600"/>
              </a:spcBef>
              <a:buClr>
                <a:srgbClr val="0070C0"/>
              </a:buClr>
            </a:pPr>
            <a:r>
              <a:rPr lang="en-US" dirty="0" smtClean="0"/>
              <a:t>2x200 Hz PRF = 400 Hz PRF for the data system</a:t>
            </a:r>
          </a:p>
          <a:p>
            <a:pPr marL="728345" lvl="2" indent="-222250">
              <a:spcBef>
                <a:spcPts val="600"/>
              </a:spcBef>
              <a:buClr>
                <a:srgbClr val="0070C0"/>
              </a:buClr>
            </a:pPr>
            <a:r>
              <a:rPr lang="en-US" dirty="0" smtClean="0"/>
              <a:t>2x150 Hz planned for </a:t>
            </a:r>
            <a:r>
              <a:rPr lang="en-US" smtClean="0"/>
              <a:t>space version</a:t>
            </a:r>
            <a:endParaRPr lang="en-US" dirty="0" smtClean="0"/>
          </a:p>
          <a:p>
            <a:pPr marL="133985" indent="-222250">
              <a:spcBef>
                <a:spcPts val="1800"/>
              </a:spcBef>
              <a:buClr>
                <a:srgbClr val="0070C0"/>
              </a:buClr>
            </a:pPr>
            <a:r>
              <a:rPr lang="en-US" b="1" dirty="0" smtClean="0"/>
              <a:t>HAWC</a:t>
            </a:r>
            <a:r>
              <a:rPr lang="en-US" dirty="0" smtClean="0"/>
              <a:t>:  adds 355 nm wavelength channels</a:t>
            </a:r>
            <a:endParaRPr lang="en-US" dirty="0"/>
          </a:p>
          <a:p>
            <a:pPr marL="454025" lvl="1" indent="-222250">
              <a:spcBef>
                <a:spcPts val="600"/>
              </a:spcBef>
              <a:buClr>
                <a:srgbClr val="0070C0"/>
              </a:buClr>
            </a:pPr>
            <a:r>
              <a:rPr lang="en-US" dirty="0"/>
              <a:t>Existing OAWL laser </a:t>
            </a:r>
            <a:r>
              <a:rPr lang="en-US" dirty="0" smtClean="0"/>
              <a:t>still used</a:t>
            </a:r>
          </a:p>
          <a:p>
            <a:pPr marL="454025" lvl="1" indent="-222250">
              <a:spcBef>
                <a:spcPts val="600"/>
              </a:spcBef>
              <a:buClr>
                <a:srgbClr val="0070C0"/>
              </a:buClr>
            </a:pPr>
            <a:r>
              <a:rPr lang="en-US" dirty="0" smtClean="0"/>
              <a:t>Add 355 nm data channels and processors</a:t>
            </a:r>
          </a:p>
          <a:p>
            <a:pPr marL="454025" lvl="1" indent="-222250">
              <a:spcBef>
                <a:spcPts val="600"/>
              </a:spcBef>
              <a:buClr>
                <a:srgbClr val="0070C0"/>
              </a:buClr>
            </a:pPr>
            <a:r>
              <a:rPr lang="en-US" dirty="0" smtClean="0"/>
              <a:t>Data acquisition is 50% higher rate (two processor boards)</a:t>
            </a:r>
          </a:p>
          <a:p>
            <a:pPr marL="454025" lvl="1" indent="-222250">
              <a:spcBef>
                <a:spcPts val="600"/>
              </a:spcBef>
              <a:buClr>
                <a:srgbClr val="0070C0"/>
              </a:buClr>
            </a:pPr>
            <a:endParaRPr lang="en-US" dirty="0" smtClean="0"/>
          </a:p>
          <a:p>
            <a:pPr marL="231775" lvl="1" indent="0">
              <a:spcBef>
                <a:spcPts val="600"/>
              </a:spcBef>
              <a:buClr>
                <a:srgbClr val="0070C0"/>
              </a:buClr>
              <a:buNone/>
            </a:pPr>
            <a:endParaRPr lang="en-US" dirty="0"/>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21017" t="40285" r="41187" b="7215"/>
          <a:stretch/>
        </p:blipFill>
        <p:spPr>
          <a:xfrm>
            <a:off x="4698565" y="1031556"/>
            <a:ext cx="4119467" cy="246514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0510" t="40353" r="41694" b="7896"/>
          <a:stretch/>
        </p:blipFill>
        <p:spPr>
          <a:xfrm>
            <a:off x="4699592" y="3655062"/>
            <a:ext cx="4119468" cy="2429972"/>
          </a:xfrm>
          <a:prstGeom prst="rect">
            <a:avLst/>
          </a:prstGeom>
        </p:spPr>
      </p:pic>
      <p:sp>
        <p:nvSpPr>
          <p:cNvPr id="15" name="TextBox 14"/>
          <p:cNvSpPr txBox="1"/>
          <p:nvPr/>
        </p:nvSpPr>
        <p:spPr>
          <a:xfrm>
            <a:off x="7743333" y="1145273"/>
            <a:ext cx="833981" cy="369332"/>
          </a:xfrm>
          <a:prstGeom prst="rect">
            <a:avLst/>
          </a:prstGeom>
          <a:noFill/>
        </p:spPr>
        <p:txBody>
          <a:bodyPr wrap="square" rtlCol="0">
            <a:spAutoFit/>
          </a:bodyPr>
          <a:lstStyle/>
          <a:p>
            <a:r>
              <a:rPr lang="en-US" dirty="0" smtClean="0">
                <a:solidFill>
                  <a:prstClr val="black"/>
                </a:solidFill>
                <a:latin typeface="Calibri" panose="020F0502020204030204" pitchFamily="34" charset="0"/>
              </a:rPr>
              <a:t>AOVT</a:t>
            </a:r>
          </a:p>
        </p:txBody>
      </p:sp>
      <p:sp>
        <p:nvSpPr>
          <p:cNvPr id="16" name="TextBox 15"/>
          <p:cNvSpPr txBox="1"/>
          <p:nvPr/>
        </p:nvSpPr>
        <p:spPr>
          <a:xfrm>
            <a:off x="7306424" y="3776416"/>
            <a:ext cx="1503859" cy="369332"/>
          </a:xfrm>
          <a:prstGeom prst="rect">
            <a:avLst/>
          </a:prstGeom>
          <a:noFill/>
        </p:spPr>
        <p:txBody>
          <a:bodyPr wrap="square" rtlCol="0">
            <a:spAutoFit/>
          </a:bodyPr>
          <a:lstStyle/>
          <a:p>
            <a:r>
              <a:rPr lang="en-US" dirty="0" smtClean="0">
                <a:solidFill>
                  <a:prstClr val="black"/>
                </a:solidFill>
                <a:latin typeface="Calibri" panose="020F0502020204030204" pitchFamily="34" charset="0"/>
              </a:rPr>
              <a:t>HAWC-OAWL</a:t>
            </a:r>
          </a:p>
        </p:txBody>
      </p:sp>
    </p:spTree>
    <p:extLst>
      <p:ext uri="{BB962C8B-B14F-4D97-AF65-F5344CB8AC3E}">
        <p14:creationId xmlns:p14="http://schemas.microsoft.com/office/powerpoint/2010/main" val="55818802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smtClean="0">
                <a:solidFill>
                  <a:srgbClr val="000000"/>
                </a:solidFill>
                <a:latin typeface="Arial"/>
                <a:cs typeface="Arial"/>
              </a:rPr>
              <a:t>355 &amp; 532 nm Winds using OAWL</a:t>
            </a:r>
            <a:endParaRPr lang="en-US" sz="1800" b="1" dirty="0">
              <a:solidFill>
                <a:srgbClr val="000000"/>
              </a:solidFill>
              <a:latin typeface="Arial"/>
              <a:cs typeface="Arial"/>
            </a:endParaRPr>
          </a:p>
        </p:txBody>
      </p:sp>
      <p:pic>
        <p:nvPicPr>
          <p:cNvPr id="11268" name="Picture 4" descr="\\asdfiler2\css\Active Sensing Initiative\Optical Autocovariance\HOAWL\modeling &amp; algorithms\images\HSRL_output\16-Jul-2014_1200_10-Anlg_PC_LOS_WinSpeed_532.png"/>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t="53855" r="8646"/>
          <a:stretch/>
        </p:blipFill>
        <p:spPr bwMode="auto">
          <a:xfrm>
            <a:off x="3374468" y="3730752"/>
            <a:ext cx="5760388" cy="2572893"/>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asdfiler2\css\Active Sensing Initiative\Optical Autocovariance\HOAWL\modeling &amp; algorithms\images\HSRL_output\16-Jul-2014_1200_10-Anlg_PC_LOS_WinSpeed_355.png"/>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t="53715" r="8073"/>
          <a:stretch/>
        </p:blipFill>
        <p:spPr bwMode="auto">
          <a:xfrm>
            <a:off x="3365704" y="1187860"/>
            <a:ext cx="5796584" cy="25807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52918" y="1437079"/>
            <a:ext cx="962138" cy="707862"/>
          </a:xfrm>
          <a:prstGeom prst="rect">
            <a:avLst/>
          </a:prstGeom>
          <a:solidFill>
            <a:schemeClr val="bg1"/>
          </a:solidFill>
        </p:spPr>
        <p:txBody>
          <a:bodyPr wrap="none" lIns="91416" tIns="45708" rIns="91416" bIns="45708" rtlCol="0">
            <a:spAutoFit/>
          </a:bodyPr>
          <a:lstStyle/>
          <a:p>
            <a:pPr algn="ctr"/>
            <a:r>
              <a:rPr lang="en-US" sz="2000" dirty="0" smtClean="0">
                <a:solidFill>
                  <a:prstClr val="black"/>
                </a:solidFill>
                <a:latin typeface="Tw Cen MT"/>
              </a:rPr>
              <a:t>355 nm</a:t>
            </a:r>
          </a:p>
          <a:p>
            <a:pPr algn="ctr"/>
            <a:r>
              <a:rPr lang="en-US" sz="2000" dirty="0" smtClean="0">
                <a:solidFill>
                  <a:prstClr val="black"/>
                </a:solidFill>
                <a:latin typeface="Tw Cen MT"/>
              </a:rPr>
              <a:t>~ 4W</a:t>
            </a:r>
          </a:p>
        </p:txBody>
      </p:sp>
      <p:sp>
        <p:nvSpPr>
          <p:cNvPr id="12" name="TextBox 11"/>
          <p:cNvSpPr txBox="1"/>
          <p:nvPr/>
        </p:nvSpPr>
        <p:spPr>
          <a:xfrm>
            <a:off x="4275383" y="3945564"/>
            <a:ext cx="1021385" cy="707862"/>
          </a:xfrm>
          <a:prstGeom prst="rect">
            <a:avLst/>
          </a:prstGeom>
          <a:solidFill>
            <a:schemeClr val="bg1"/>
          </a:solidFill>
        </p:spPr>
        <p:txBody>
          <a:bodyPr wrap="none" lIns="91416" tIns="45708" rIns="91416" bIns="45708" rtlCol="0">
            <a:spAutoFit/>
          </a:bodyPr>
          <a:lstStyle/>
          <a:p>
            <a:pPr algn="ctr"/>
            <a:r>
              <a:rPr lang="en-US" sz="2000" dirty="0" smtClean="0">
                <a:solidFill>
                  <a:prstClr val="black"/>
                </a:solidFill>
                <a:latin typeface="Tw Cen MT"/>
              </a:rPr>
              <a:t>532 nm</a:t>
            </a:r>
          </a:p>
          <a:p>
            <a:pPr algn="ctr"/>
            <a:r>
              <a:rPr lang="en-US" sz="2000" dirty="0" smtClean="0">
                <a:solidFill>
                  <a:prstClr val="black"/>
                </a:solidFill>
                <a:latin typeface="Tw Cen MT"/>
              </a:rPr>
              <a:t>&lt;0.4 W</a:t>
            </a:r>
          </a:p>
        </p:txBody>
      </p:sp>
      <p:grpSp>
        <p:nvGrpSpPr>
          <p:cNvPr id="5" name="Group 4"/>
          <p:cNvGrpSpPr/>
          <p:nvPr/>
        </p:nvGrpSpPr>
        <p:grpSpPr>
          <a:xfrm>
            <a:off x="75503" y="3950156"/>
            <a:ext cx="3454793" cy="1483713"/>
            <a:chOff x="38927" y="3126451"/>
            <a:chExt cx="3454793" cy="1348830"/>
          </a:xfrm>
        </p:grpSpPr>
        <p:sp>
          <p:nvSpPr>
            <p:cNvPr id="3" name="TextBox 2"/>
            <p:cNvSpPr txBox="1"/>
            <p:nvPr/>
          </p:nvSpPr>
          <p:spPr>
            <a:xfrm rot="16200000">
              <a:off x="-317354" y="3497327"/>
              <a:ext cx="1018752" cy="276999"/>
            </a:xfrm>
            <a:prstGeom prst="rect">
              <a:avLst/>
            </a:prstGeom>
            <a:solidFill>
              <a:schemeClr val="bg1"/>
            </a:solidFill>
          </p:spPr>
          <p:txBody>
            <a:bodyPr wrap="none" rtlCol="0">
              <a:spAutoFit/>
            </a:bodyPr>
            <a:lstStyle/>
            <a:p>
              <a:pPr algn="ctr"/>
              <a:r>
                <a:rPr lang="en-US" sz="1200" dirty="0" smtClean="0">
                  <a:solidFill>
                    <a:prstClr val="black"/>
                  </a:solidFill>
                  <a:latin typeface="Calibri" panose="020F0502020204030204" pitchFamily="34" charset="0"/>
                </a:rPr>
                <a:t>Precision (m/s)</a:t>
              </a:r>
            </a:p>
          </p:txBody>
        </p:sp>
        <p:pic>
          <p:nvPicPr>
            <p:cNvPr id="9" name="Picture 3" descr="\\asdfiler2\css\Active Sensing Initiative\Optical Autocovariance\HOAWL\modeling &amp; algorithms\images\HSRL_output\16-Jul-2014_1200_10-LOS_speed_precision_.png"/>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l="4511" t="63610" r="12974"/>
            <a:stretch/>
          </p:blipFill>
          <p:spPr bwMode="auto">
            <a:xfrm>
              <a:off x="38927" y="3171192"/>
              <a:ext cx="3454793" cy="1304089"/>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p:cNvSpPr/>
          <p:nvPr/>
        </p:nvSpPr>
        <p:spPr>
          <a:xfrm>
            <a:off x="291239" y="1553905"/>
            <a:ext cx="3239057" cy="1938992"/>
          </a:xfrm>
          <a:prstGeom prst="rect">
            <a:avLst/>
          </a:prstGeom>
        </p:spPr>
        <p:txBody>
          <a:bodyPr wrap="square">
            <a:spAutoFit/>
          </a:bodyPr>
          <a:lstStyle/>
          <a:p>
            <a:pPr marL="285750" indent="-285750">
              <a:buFont typeface="Arial" panose="020B0604020202020204" pitchFamily="34" charset="0"/>
              <a:buChar char="•"/>
            </a:pPr>
            <a:r>
              <a:rPr lang="en-US" sz="2400" dirty="0">
                <a:solidFill>
                  <a:srgbClr val="297FD5">
                    <a:lumMod val="75000"/>
                  </a:srgbClr>
                </a:solidFill>
                <a:latin typeface="Calibri" panose="020F0502020204030204" pitchFamily="34" charset="0"/>
              </a:rPr>
              <a:t>Horizontal views out to &gt; 11km (analog)</a:t>
            </a:r>
          </a:p>
          <a:p>
            <a:pPr marL="285750" indent="-285750">
              <a:buFont typeface="Arial" panose="020B0604020202020204" pitchFamily="34" charset="0"/>
              <a:buChar char="•"/>
            </a:pPr>
            <a:r>
              <a:rPr lang="en-US" sz="2400" dirty="0">
                <a:solidFill>
                  <a:srgbClr val="297FD5">
                    <a:lumMod val="75000"/>
                  </a:srgbClr>
                </a:solidFill>
                <a:latin typeface="Calibri" panose="020F0502020204030204" pitchFamily="34" charset="0"/>
              </a:rPr>
              <a:t>75m, 6s accumulation</a:t>
            </a:r>
          </a:p>
          <a:p>
            <a:pPr marL="285750" indent="-285750">
              <a:buFont typeface="Arial" panose="020B0604020202020204" pitchFamily="34" charset="0"/>
              <a:buChar char="•"/>
            </a:pPr>
            <a:r>
              <a:rPr lang="en-US" sz="2400" dirty="0" smtClean="0">
                <a:solidFill>
                  <a:srgbClr val="297FD5">
                    <a:lumMod val="75000"/>
                  </a:srgbClr>
                </a:solidFill>
                <a:latin typeface="Calibri" panose="020F0502020204030204" pitchFamily="34" charset="0"/>
              </a:rPr>
              <a:t>Strong extinction (~</a:t>
            </a:r>
            <a:r>
              <a:rPr lang="en-US" sz="2400" dirty="0">
                <a:solidFill>
                  <a:srgbClr val="297FD5">
                    <a:lumMod val="75000"/>
                  </a:srgbClr>
                </a:solidFill>
                <a:latin typeface="Calibri" panose="020F0502020204030204" pitchFamily="34" charset="0"/>
              </a:rPr>
              <a:t>0.3 km</a:t>
            </a:r>
            <a:r>
              <a:rPr lang="en-US" sz="2400" baseline="30000" dirty="0">
                <a:solidFill>
                  <a:srgbClr val="297FD5">
                    <a:lumMod val="75000"/>
                  </a:srgbClr>
                </a:solidFill>
                <a:latin typeface="Calibri" panose="020F0502020204030204" pitchFamily="34" charset="0"/>
              </a:rPr>
              <a:t>-1</a:t>
            </a:r>
            <a:r>
              <a:rPr lang="en-US" sz="2400" dirty="0">
                <a:solidFill>
                  <a:srgbClr val="297FD5">
                    <a:lumMod val="75000"/>
                  </a:srgbClr>
                </a:solidFill>
                <a:latin typeface="Calibri" panose="020F0502020204030204" pitchFamily="34" charset="0"/>
              </a:rPr>
              <a:t>) </a:t>
            </a:r>
            <a:endParaRPr lang="en-US" sz="2400" dirty="0" smtClean="0">
              <a:solidFill>
                <a:srgbClr val="297FD5">
                  <a:lumMod val="75000"/>
                </a:srgbClr>
              </a:solidFill>
              <a:latin typeface="Calibri" panose="020F0502020204030204" pitchFamily="34" charset="0"/>
            </a:endParaRPr>
          </a:p>
        </p:txBody>
      </p:sp>
    </p:spTree>
    <p:extLst>
      <p:ext uri="{BB962C8B-B14F-4D97-AF65-F5344CB8AC3E}">
        <p14:creationId xmlns:p14="http://schemas.microsoft.com/office/powerpoint/2010/main" val="157918571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ChangeArrowheads="1"/>
          </p:cNvSpPr>
          <p:nvPr/>
        </p:nvSpPr>
        <p:spPr bwMode="auto">
          <a:xfrm>
            <a:off x="4357687" y="4458811"/>
            <a:ext cx="4705350" cy="2185214"/>
          </a:xfrm>
          <a:prstGeom prst="rect">
            <a:avLst/>
          </a:prstGeom>
          <a:noFill/>
          <a:ln w="9525">
            <a:noFill/>
            <a:miter lim="800000"/>
            <a:headEnd/>
            <a:tailEnd/>
          </a:ln>
        </p:spPr>
        <p:txBody>
          <a:bodyPr wrap="square">
            <a:spAutoFit/>
          </a:bodyPr>
          <a:lstStyle/>
          <a:p>
            <a:pPr marL="228600" indent="-228600" eaLnBrk="0" hangingPunct="0">
              <a:lnSpc>
                <a:spcPct val="80000"/>
              </a:lnSpc>
              <a:spcBef>
                <a:spcPct val="20000"/>
              </a:spcBef>
            </a:pPr>
            <a:r>
              <a:rPr lang="en-US" sz="2000" u="sng" dirty="0" smtClean="0">
                <a:solidFill>
                  <a:srgbClr val="000000"/>
                </a:solidFill>
                <a:latin typeface="Tahoma"/>
                <a:cs typeface="Arial" charset="0"/>
              </a:rPr>
              <a:t>HSRL-1 Aerosol Data </a:t>
            </a:r>
            <a:r>
              <a:rPr lang="en-US" sz="2000" u="sng" dirty="0">
                <a:solidFill>
                  <a:srgbClr val="000000"/>
                </a:solidFill>
                <a:latin typeface="Tahoma"/>
                <a:cs typeface="Arial" charset="0"/>
              </a:rPr>
              <a:t>Products:</a:t>
            </a:r>
          </a:p>
          <a:p>
            <a:pPr marL="228600" indent="-228600">
              <a:lnSpc>
                <a:spcPct val="80000"/>
              </a:lnSpc>
              <a:spcBef>
                <a:spcPct val="20000"/>
              </a:spcBef>
              <a:buFont typeface="Wingdings" pitchFamily="2" charset="2"/>
              <a:buChar char="§"/>
            </a:pPr>
            <a:r>
              <a:rPr lang="en-US" sz="2000" dirty="0" smtClean="0">
                <a:solidFill>
                  <a:srgbClr val="000000"/>
                </a:solidFill>
                <a:latin typeface="Tahoma"/>
                <a:cs typeface="Arial" charset="0"/>
              </a:rPr>
              <a:t>Backscatter coefficient (532,1064 nm)</a:t>
            </a:r>
          </a:p>
          <a:p>
            <a:pPr marL="228600" indent="-228600">
              <a:lnSpc>
                <a:spcPct val="80000"/>
              </a:lnSpc>
              <a:spcBef>
                <a:spcPct val="20000"/>
              </a:spcBef>
              <a:buFont typeface="Wingdings" pitchFamily="2" charset="2"/>
              <a:buChar char="§"/>
            </a:pPr>
            <a:r>
              <a:rPr lang="en-US" sz="2000" dirty="0" smtClean="0">
                <a:solidFill>
                  <a:srgbClr val="000000"/>
                </a:solidFill>
                <a:latin typeface="Tahoma"/>
                <a:cs typeface="Arial" charset="0"/>
              </a:rPr>
              <a:t>Depolarization (532, 1064 nm)</a:t>
            </a:r>
          </a:p>
          <a:p>
            <a:pPr marL="228600" indent="-228600" eaLnBrk="0" hangingPunct="0">
              <a:lnSpc>
                <a:spcPct val="80000"/>
              </a:lnSpc>
              <a:spcBef>
                <a:spcPct val="20000"/>
              </a:spcBef>
              <a:buFont typeface="Wingdings" pitchFamily="2" charset="2"/>
              <a:buChar char="§"/>
            </a:pPr>
            <a:r>
              <a:rPr lang="en-US" sz="2000" dirty="0" smtClean="0">
                <a:solidFill>
                  <a:srgbClr val="000000"/>
                </a:solidFill>
                <a:latin typeface="Tahoma"/>
                <a:cs typeface="Arial" charset="0"/>
              </a:rPr>
              <a:t>Extinction </a:t>
            </a:r>
            <a:r>
              <a:rPr lang="en-US" sz="2000" dirty="0">
                <a:solidFill>
                  <a:srgbClr val="000000"/>
                </a:solidFill>
                <a:latin typeface="Tahoma"/>
                <a:cs typeface="Arial" charset="0"/>
              </a:rPr>
              <a:t>Coefficient (532 nm)</a:t>
            </a:r>
          </a:p>
          <a:p>
            <a:pPr marL="228600" indent="-228600" eaLnBrk="0" hangingPunct="0">
              <a:lnSpc>
                <a:spcPct val="80000"/>
              </a:lnSpc>
              <a:spcBef>
                <a:spcPct val="20000"/>
              </a:spcBef>
              <a:buFont typeface="Wingdings" pitchFamily="2" charset="2"/>
              <a:buChar char="§"/>
            </a:pPr>
            <a:r>
              <a:rPr lang="en-US" sz="2000" dirty="0">
                <a:solidFill>
                  <a:srgbClr val="000000"/>
                </a:solidFill>
                <a:latin typeface="Tahoma"/>
                <a:cs typeface="Arial" charset="0"/>
              </a:rPr>
              <a:t>Optical Depth (AOD) (532 nm)</a:t>
            </a:r>
          </a:p>
          <a:p>
            <a:pPr marL="228600" indent="-228600" eaLnBrk="0" hangingPunct="0">
              <a:lnSpc>
                <a:spcPct val="80000"/>
              </a:lnSpc>
              <a:spcBef>
                <a:spcPct val="20000"/>
              </a:spcBef>
              <a:buFont typeface="Wingdings" pitchFamily="2" charset="2"/>
              <a:buChar char="§"/>
            </a:pPr>
            <a:r>
              <a:rPr lang="en-US" sz="2000" dirty="0" smtClean="0">
                <a:solidFill>
                  <a:srgbClr val="000000"/>
                </a:solidFill>
                <a:latin typeface="Tahoma"/>
                <a:cs typeface="Arial" charset="0"/>
              </a:rPr>
              <a:t>Mixed Layer (ML) Height</a:t>
            </a:r>
          </a:p>
          <a:p>
            <a:pPr marL="228600" indent="-228600" eaLnBrk="0" hangingPunct="0">
              <a:lnSpc>
                <a:spcPct val="80000"/>
              </a:lnSpc>
              <a:spcBef>
                <a:spcPct val="20000"/>
              </a:spcBef>
              <a:buFont typeface="Wingdings" pitchFamily="2" charset="2"/>
              <a:buChar char="§"/>
            </a:pPr>
            <a:r>
              <a:rPr lang="en-US" sz="2000" dirty="0" smtClean="0">
                <a:solidFill>
                  <a:srgbClr val="000000"/>
                </a:solidFill>
                <a:latin typeface="Tahoma"/>
                <a:cs typeface="Arial" charset="0"/>
              </a:rPr>
              <a:t>Aerosol Classification</a:t>
            </a:r>
          </a:p>
        </p:txBody>
      </p:sp>
      <p:sp>
        <p:nvSpPr>
          <p:cNvPr id="5" name="Rectangle 4"/>
          <p:cNvSpPr/>
          <p:nvPr/>
        </p:nvSpPr>
        <p:spPr>
          <a:xfrm>
            <a:off x="4357687" y="3192800"/>
            <a:ext cx="4457700" cy="1141595"/>
          </a:xfrm>
          <a:prstGeom prst="rect">
            <a:avLst/>
          </a:prstGeom>
        </p:spPr>
        <p:txBody>
          <a:bodyPr wrap="square">
            <a:spAutoFit/>
          </a:bodyPr>
          <a:lstStyle/>
          <a:p>
            <a:pPr defTabSz="5016124" eaLnBrk="0" fontAlgn="auto" hangingPunct="0">
              <a:lnSpc>
                <a:spcPct val="80000"/>
              </a:lnSpc>
              <a:spcBef>
                <a:spcPct val="20000"/>
              </a:spcBef>
              <a:spcAft>
                <a:spcPts val="0"/>
              </a:spcAft>
              <a:defRPr/>
            </a:pPr>
            <a:r>
              <a:rPr lang="en-US" sz="2000" u="sng" dirty="0">
                <a:solidFill>
                  <a:srgbClr val="000000"/>
                </a:solidFill>
                <a:latin typeface="Tahoma"/>
                <a:cs typeface="Arial" pitchFamily="34" charset="0"/>
              </a:rPr>
              <a:t>HSRL Technique:</a:t>
            </a:r>
          </a:p>
          <a:p>
            <a:pPr marL="228600" indent="-228600" defTabSz="5016124" eaLnBrk="0" fontAlgn="auto" hangingPunct="0">
              <a:lnSpc>
                <a:spcPct val="80000"/>
              </a:lnSpc>
              <a:spcBef>
                <a:spcPct val="20000"/>
              </a:spcBef>
              <a:spcAft>
                <a:spcPts val="0"/>
              </a:spcAft>
              <a:buFont typeface="Wingdings" pitchFamily="2" charset="2"/>
              <a:buChar char="§"/>
              <a:defRPr/>
            </a:pPr>
            <a:r>
              <a:rPr lang="en-US" sz="2000" dirty="0">
                <a:solidFill>
                  <a:srgbClr val="000000"/>
                </a:solidFill>
                <a:latin typeface="Tahoma"/>
                <a:cs typeface="Arial" pitchFamily="34" charset="0"/>
              </a:rPr>
              <a:t>Independently measures aerosol backscatter, extinction, and optical thickness</a:t>
            </a:r>
          </a:p>
        </p:txBody>
      </p:sp>
      <p:pic>
        <p:nvPicPr>
          <p:cNvPr id="6" name="Picture 6" descr="DSC01197"/>
          <p:cNvPicPr>
            <a:picLocks noChangeAspect="1" noChangeArrowheads="1"/>
          </p:cNvPicPr>
          <p:nvPr/>
        </p:nvPicPr>
        <p:blipFill>
          <a:blip r:embed="rId2" cstate="print"/>
          <a:stretch>
            <a:fillRect/>
          </a:stretch>
        </p:blipFill>
        <p:spPr bwMode="auto">
          <a:xfrm>
            <a:off x="190500" y="1150937"/>
            <a:ext cx="3771900" cy="1666875"/>
          </a:xfrm>
          <a:prstGeom prst="rect">
            <a:avLst/>
          </a:prstGeom>
          <a:noFill/>
          <a:ln w="9525">
            <a:noFill/>
            <a:miter lim="800000"/>
            <a:headEnd/>
            <a:tailEnd/>
          </a:ln>
        </p:spPr>
      </p:pic>
      <p:sp>
        <p:nvSpPr>
          <p:cNvPr id="7" name="Rectangle 6"/>
          <p:cNvSpPr/>
          <p:nvPr/>
        </p:nvSpPr>
        <p:spPr>
          <a:xfrm>
            <a:off x="3948112" y="1100419"/>
            <a:ext cx="5114925" cy="1569660"/>
          </a:xfrm>
          <a:prstGeom prst="rect">
            <a:avLst/>
          </a:prstGeom>
        </p:spPr>
        <p:txBody>
          <a:bodyPr wrap="square">
            <a:spAutoFit/>
          </a:bodyPr>
          <a:lstStyle/>
          <a:p>
            <a:pPr marL="228600" indent="-228600" defTabSz="5016124" eaLnBrk="0" fontAlgn="auto" hangingPunct="0">
              <a:lnSpc>
                <a:spcPct val="80000"/>
              </a:lnSpc>
              <a:spcBef>
                <a:spcPct val="20000"/>
              </a:spcBef>
              <a:spcAft>
                <a:spcPts val="0"/>
              </a:spcAft>
              <a:buFont typeface="Wingdings" pitchFamily="2" charset="2"/>
              <a:buChar char="§"/>
              <a:defRPr/>
            </a:pPr>
            <a:r>
              <a:rPr lang="en-US" sz="2000" dirty="0" smtClean="0">
                <a:solidFill>
                  <a:srgbClr val="000000"/>
                </a:solidFill>
                <a:latin typeface="Tahoma"/>
                <a:cs typeface="Arial" pitchFamily="34" charset="0"/>
              </a:rPr>
              <a:t>Typically deployed on NASA/LaRC King Air</a:t>
            </a:r>
          </a:p>
          <a:p>
            <a:pPr marL="228600" indent="-228600" defTabSz="5016124" eaLnBrk="0" fontAlgn="auto" hangingPunct="0">
              <a:lnSpc>
                <a:spcPct val="80000"/>
              </a:lnSpc>
              <a:spcBef>
                <a:spcPct val="20000"/>
              </a:spcBef>
              <a:spcAft>
                <a:spcPts val="0"/>
              </a:spcAft>
              <a:buFont typeface="Wingdings" pitchFamily="2" charset="2"/>
              <a:buChar char="§"/>
              <a:defRPr/>
            </a:pPr>
            <a:r>
              <a:rPr lang="en-US" sz="2000" dirty="0" smtClean="0">
                <a:solidFill>
                  <a:srgbClr val="000000"/>
                </a:solidFill>
                <a:latin typeface="Tahoma"/>
                <a:cs typeface="Arial" pitchFamily="34" charset="0"/>
              </a:rPr>
              <a:t>Also flown on NASA P-3</a:t>
            </a:r>
          </a:p>
          <a:p>
            <a:pPr marL="228600" indent="-228600" defTabSz="5016124" eaLnBrk="0" fontAlgn="auto" hangingPunct="0">
              <a:lnSpc>
                <a:spcPct val="80000"/>
              </a:lnSpc>
              <a:spcBef>
                <a:spcPct val="20000"/>
              </a:spcBef>
              <a:spcAft>
                <a:spcPts val="0"/>
              </a:spcAft>
              <a:buFont typeface="Wingdings" pitchFamily="2" charset="2"/>
              <a:buChar char="§"/>
              <a:defRPr/>
            </a:pPr>
            <a:r>
              <a:rPr lang="en-US" sz="2000" dirty="0" smtClean="0">
                <a:solidFill>
                  <a:srgbClr val="000000"/>
                </a:solidFill>
                <a:latin typeface="Tahoma"/>
                <a:cs typeface="Arial" pitchFamily="34" charset="0"/>
              </a:rPr>
              <a:t>Flight altitude ~ 9 km</a:t>
            </a:r>
            <a:endParaRPr lang="en-US" sz="2000" dirty="0">
              <a:solidFill>
                <a:srgbClr val="000000"/>
              </a:solidFill>
              <a:latin typeface="Tahoma"/>
              <a:cs typeface="Arial" pitchFamily="34" charset="0"/>
            </a:endParaRPr>
          </a:p>
          <a:p>
            <a:pPr marL="228600" indent="-228600" defTabSz="5016124" eaLnBrk="0" fontAlgn="auto" hangingPunct="0">
              <a:lnSpc>
                <a:spcPct val="80000"/>
              </a:lnSpc>
              <a:spcBef>
                <a:spcPct val="20000"/>
              </a:spcBef>
              <a:spcAft>
                <a:spcPts val="0"/>
              </a:spcAft>
              <a:buFont typeface="Wingdings" pitchFamily="2" charset="2"/>
              <a:buChar char="§"/>
              <a:defRPr/>
            </a:pPr>
            <a:r>
              <a:rPr lang="en-US" sz="2000" dirty="0" smtClean="0">
                <a:solidFill>
                  <a:srgbClr val="000000"/>
                </a:solidFill>
                <a:latin typeface="Tahoma"/>
                <a:cs typeface="Arial" pitchFamily="34" charset="0"/>
              </a:rPr>
              <a:t>Nadir pointing </a:t>
            </a:r>
            <a:r>
              <a:rPr lang="en-US" sz="2000" dirty="0" err="1" smtClean="0">
                <a:solidFill>
                  <a:srgbClr val="000000"/>
                </a:solidFill>
                <a:latin typeface="Tahoma"/>
                <a:cs typeface="Arial" pitchFamily="34" charset="0"/>
              </a:rPr>
              <a:t>lidar</a:t>
            </a:r>
            <a:r>
              <a:rPr lang="en-US" sz="2000" dirty="0" smtClean="0">
                <a:solidFill>
                  <a:srgbClr val="000000"/>
                </a:solidFill>
                <a:latin typeface="Tahoma"/>
                <a:cs typeface="Arial" pitchFamily="34" charset="0"/>
              </a:rPr>
              <a:t> </a:t>
            </a:r>
          </a:p>
          <a:p>
            <a:pPr marL="400050" lvl="1" indent="-171450" defTabSz="5016124" fontAlgn="auto">
              <a:lnSpc>
                <a:spcPct val="80000"/>
              </a:lnSpc>
              <a:spcBef>
                <a:spcPct val="20000"/>
              </a:spcBef>
              <a:spcAft>
                <a:spcPts val="0"/>
              </a:spcAft>
              <a:buFont typeface="Wingdings" pitchFamily="2" charset="2"/>
              <a:buChar char="§"/>
              <a:defRPr/>
            </a:pPr>
            <a:endParaRPr lang="en-US" sz="2000" b="1" dirty="0">
              <a:solidFill>
                <a:srgbClr val="000000"/>
              </a:solidFill>
              <a:latin typeface="Comic Sans MS" pitchFamily="66" charset="0"/>
              <a:cs typeface="Arial" pitchFamily="34" charset="0"/>
            </a:endParaRPr>
          </a:p>
        </p:txBody>
      </p:sp>
      <p:sp>
        <p:nvSpPr>
          <p:cNvPr id="14" name="Title 1"/>
          <p:cNvSpPr txBox="1">
            <a:spLocks/>
          </p:cNvSpPr>
          <p:nvPr/>
        </p:nvSpPr>
        <p:spPr>
          <a:xfrm>
            <a:off x="0" y="0"/>
            <a:ext cx="8381999" cy="914400"/>
          </a:xfrm>
          <a:prstGeom prst="rect">
            <a:avLst/>
          </a:prstGeom>
        </p:spPr>
        <p:txBody>
          <a:bodyPr/>
          <a:lstStyle/>
          <a:p>
            <a:pPr eaLnBrk="0" hangingPunct="0">
              <a:defRPr/>
            </a:pPr>
            <a:r>
              <a:rPr lang="en-US" sz="2800" b="1" kern="0" dirty="0" smtClean="0">
                <a:solidFill>
                  <a:srgbClr val="000000"/>
                </a:solidFill>
                <a:latin typeface="Tahoma"/>
              </a:rPr>
              <a:t>NASA Langley Airborne HSRL-</a:t>
            </a:r>
            <a:r>
              <a:rPr lang="en-US" sz="2800" b="1" kern="0" dirty="0" smtClean="0">
                <a:solidFill>
                  <a:srgbClr val="000000"/>
                </a:solidFill>
                <a:latin typeface="Tahoma"/>
              </a:rPr>
              <a:t>1 (Hostetler, Hair, </a:t>
            </a:r>
            <a:r>
              <a:rPr lang="en-US" sz="2800" b="1" kern="0" dirty="0" err="1" smtClean="0">
                <a:solidFill>
                  <a:srgbClr val="000000"/>
                </a:solidFill>
                <a:latin typeface="Tahoma"/>
              </a:rPr>
              <a:t>Ferrare</a:t>
            </a:r>
            <a:r>
              <a:rPr lang="en-US" sz="2800" b="1" kern="0" dirty="0" smtClean="0">
                <a:solidFill>
                  <a:srgbClr val="000000"/>
                </a:solidFill>
                <a:latin typeface="Tahoma"/>
              </a:rPr>
              <a:t>)</a:t>
            </a:r>
            <a:endParaRPr lang="en-US" sz="2800" b="1" kern="0" dirty="0">
              <a:solidFill>
                <a:srgbClr val="000000"/>
              </a:solidFill>
              <a:latin typeface="Tahoma"/>
            </a:endParaRPr>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183"/>
          <a:stretch>
            <a:fillRect/>
          </a:stretch>
        </p:blipFill>
        <p:spPr bwMode="auto">
          <a:xfrm>
            <a:off x="7313993" y="1454842"/>
            <a:ext cx="1830007" cy="2033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92800"/>
            <a:ext cx="4215505" cy="3451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2011071"/>
      </p:ext>
    </p:extLst>
  </p:cSld>
  <p:clrMapOvr>
    <a:masterClrMapping/>
  </p:clrMapOvr>
  <p:transition xmlns:p14="http://schemas.microsoft.com/office/powerpoint/2010/main" advTm="35014"/>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0" y="0"/>
            <a:ext cx="8305799" cy="914400"/>
          </a:xfrm>
        </p:spPr>
        <p:txBody>
          <a:bodyPr/>
          <a:lstStyle/>
          <a:p>
            <a:r>
              <a:rPr lang="en-US" sz="2400" dirty="0" smtClean="0">
                <a:solidFill>
                  <a:srgbClr val="000000"/>
                </a:solidFill>
              </a:rPr>
              <a:t>The NASA Langley HSRL-1 instrument has flown extensively in diverse regions and different seasons </a:t>
            </a:r>
          </a:p>
        </p:txBody>
      </p:sp>
      <p:pic>
        <p:nvPicPr>
          <p:cNvPr id="11" name="Picture 2" descr="C:\Users\chostetl\Documents\EarthCARE validation\2014 EarthCARE workshop\mission_flight_track_hsrl1_V5.png"/>
          <p:cNvPicPr>
            <a:picLocks noChangeAspect="1" noChangeArrowheads="1"/>
          </p:cNvPicPr>
          <p:nvPr/>
        </p:nvPicPr>
        <p:blipFill rotWithShape="1">
          <a:blip r:embed="rId3">
            <a:extLst>
              <a:ext uri="{28A0092B-C50C-407E-A947-70E740481C1C}">
                <a14:useLocalDpi xmlns:a14="http://schemas.microsoft.com/office/drawing/2010/main" val="0"/>
              </a:ext>
            </a:extLst>
          </a:blip>
          <a:srcRect l="12496" t="21231" r="7444" b="22039"/>
          <a:stretch/>
        </p:blipFill>
        <p:spPr bwMode="auto">
          <a:xfrm>
            <a:off x="2025130" y="1013458"/>
            <a:ext cx="7118870" cy="40233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P-3B Banner"/>
          <p:cNvPicPr>
            <a:picLocks noChangeAspect="1" noChangeArrowheads="1"/>
          </p:cNvPicPr>
          <p:nvPr/>
        </p:nvPicPr>
        <p:blipFill>
          <a:blip r:embed="rId4" cstate="print"/>
          <a:srcRect/>
          <a:stretch>
            <a:fillRect/>
          </a:stretch>
        </p:blipFill>
        <p:spPr bwMode="auto">
          <a:xfrm>
            <a:off x="7340052" y="4600072"/>
            <a:ext cx="1721175" cy="388144"/>
          </a:xfrm>
          <a:prstGeom prst="rect">
            <a:avLst/>
          </a:prstGeom>
          <a:noFill/>
          <a:ln w="9525">
            <a:noFill/>
            <a:miter lim="800000"/>
            <a:headEnd/>
            <a:tailEnd/>
          </a:ln>
        </p:spPr>
      </p:pic>
      <p:pic>
        <p:nvPicPr>
          <p:cNvPr id="14" name="Picture 13"/>
          <p:cNvPicPr>
            <a:picLocks noChangeAspect="1" noChangeArrowheads="1"/>
          </p:cNvPicPr>
          <p:nvPr/>
        </p:nvPicPr>
        <p:blipFill rotWithShape="1">
          <a:blip r:embed="rId5" cstate="print">
            <a:extLst>
              <a:ext uri="{28A0092B-C50C-407E-A947-70E740481C1C}">
                <a14:useLocalDpi xmlns:a14="http://schemas.microsoft.com/office/drawing/2010/main" val="0"/>
              </a:ext>
            </a:extLst>
          </a:blip>
          <a:stretch/>
        </p:blipFill>
        <p:spPr bwMode="auto">
          <a:xfrm>
            <a:off x="7551370" y="1107955"/>
            <a:ext cx="1508857" cy="714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3581400" y="4047363"/>
            <a:ext cx="1031308" cy="307777"/>
          </a:xfrm>
          <a:prstGeom prst="rect">
            <a:avLst/>
          </a:prstGeom>
          <a:noFill/>
        </p:spPr>
        <p:txBody>
          <a:bodyPr wrap="none" rtlCol="0">
            <a:spAutoFit/>
          </a:bodyPr>
          <a:lstStyle/>
          <a:p>
            <a:r>
              <a:rPr lang="en-US" sz="1400" b="1" dirty="0" smtClean="0">
                <a:solidFill>
                  <a:srgbClr val="000000"/>
                </a:solidFill>
              </a:rPr>
              <a:t>LaRC UC-12</a:t>
            </a:r>
            <a:endParaRPr lang="en-US" sz="1400" b="1" dirty="0">
              <a:solidFill>
                <a:srgbClr val="000000"/>
              </a:solidFill>
            </a:endParaRPr>
          </a:p>
        </p:txBody>
      </p:sp>
      <p:sp>
        <p:nvSpPr>
          <p:cNvPr id="13" name="Content Placeholder 2"/>
          <p:cNvSpPr>
            <a:spLocks noGrp="1"/>
          </p:cNvSpPr>
          <p:nvPr>
            <p:ph idx="1"/>
          </p:nvPr>
        </p:nvSpPr>
        <p:spPr>
          <a:xfrm>
            <a:off x="-28800" y="1465226"/>
            <a:ext cx="2428875" cy="3616142"/>
          </a:xfrm>
        </p:spPr>
        <p:txBody>
          <a:bodyPr/>
          <a:lstStyle/>
          <a:p>
            <a:pPr marL="230188" indent="-230188"/>
            <a:r>
              <a:rPr lang="en-US" sz="2000" dirty="0" smtClean="0"/>
              <a:t>NASA LaRC Airborne HSRL-1 has flown on 26 field missions since 2006</a:t>
            </a:r>
          </a:p>
          <a:p>
            <a:pPr marL="230188" indent="-230188"/>
            <a:r>
              <a:rPr lang="en-US" sz="2000" dirty="0" smtClean="0"/>
              <a:t>During this time, it has acquired &gt;1000 hours of data on &gt;350 flights </a:t>
            </a:r>
          </a:p>
          <a:p>
            <a:pPr marL="0" indent="0">
              <a:buNone/>
            </a:pPr>
            <a:endParaRPr lang="en-US" dirty="0" smtClean="0"/>
          </a:p>
        </p:txBody>
      </p:sp>
      <p:sp>
        <p:nvSpPr>
          <p:cNvPr id="15" name="Content Placeholder 2"/>
          <p:cNvSpPr txBox="1">
            <a:spLocks/>
          </p:cNvSpPr>
          <p:nvPr/>
        </p:nvSpPr>
        <p:spPr bwMode="auto">
          <a:xfrm>
            <a:off x="1" y="4988216"/>
            <a:ext cx="8391524" cy="119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Wingdings" pitchFamily="2" charset="2"/>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Font typeface="Wingdings" pitchFamily="2" charset="2"/>
              <a:buChar char="Ø"/>
              <a:defRPr sz="2000">
                <a:solidFill>
                  <a:schemeClr val="tx1"/>
                </a:solidFill>
                <a:latin typeface="+mn-lt"/>
              </a:defRPr>
            </a:lvl4pPr>
            <a:lvl5pPr marL="2057400" indent="-228600" algn="l" rtl="0" eaLnBrk="0" fontAlgn="base" hangingPunct="0">
              <a:spcBef>
                <a:spcPct val="20000"/>
              </a:spcBef>
              <a:spcAft>
                <a:spcPct val="0"/>
              </a:spcAft>
              <a:buChar char="o"/>
              <a:defRPr sz="2000">
                <a:solidFill>
                  <a:schemeClr val="tx1"/>
                </a:solidFill>
                <a:latin typeface="+mn-lt"/>
              </a:defRPr>
            </a:lvl5pPr>
            <a:lvl6pPr marL="2514600" indent="-228600" algn="l" rtl="0" eaLnBrk="0" fontAlgn="base" hangingPunct="0">
              <a:spcBef>
                <a:spcPct val="20000"/>
              </a:spcBef>
              <a:spcAft>
                <a:spcPct val="0"/>
              </a:spcAft>
              <a:buChar char="o"/>
              <a:defRPr>
                <a:solidFill>
                  <a:schemeClr val="tx1"/>
                </a:solidFill>
                <a:latin typeface="+mn-lt"/>
              </a:defRPr>
            </a:lvl6pPr>
            <a:lvl7pPr marL="2971800" indent="-228600" algn="l" rtl="0" eaLnBrk="0" fontAlgn="base" hangingPunct="0">
              <a:spcBef>
                <a:spcPct val="20000"/>
              </a:spcBef>
              <a:spcAft>
                <a:spcPct val="0"/>
              </a:spcAft>
              <a:buChar char="o"/>
              <a:defRPr>
                <a:solidFill>
                  <a:schemeClr val="tx1"/>
                </a:solidFill>
                <a:latin typeface="+mn-lt"/>
              </a:defRPr>
            </a:lvl7pPr>
            <a:lvl8pPr marL="3429000" indent="-228600" algn="l" rtl="0" eaLnBrk="0" fontAlgn="base" hangingPunct="0">
              <a:spcBef>
                <a:spcPct val="20000"/>
              </a:spcBef>
              <a:spcAft>
                <a:spcPct val="0"/>
              </a:spcAft>
              <a:buChar char="o"/>
              <a:defRPr>
                <a:solidFill>
                  <a:schemeClr val="tx1"/>
                </a:solidFill>
                <a:latin typeface="+mn-lt"/>
              </a:defRPr>
            </a:lvl8pPr>
            <a:lvl9pPr marL="3886200" indent="-228600" algn="l" rtl="0" eaLnBrk="0" fontAlgn="base" hangingPunct="0">
              <a:spcBef>
                <a:spcPct val="20000"/>
              </a:spcBef>
              <a:spcAft>
                <a:spcPct val="0"/>
              </a:spcAft>
              <a:buChar char="o"/>
              <a:defRPr>
                <a:solidFill>
                  <a:schemeClr val="tx1"/>
                </a:solidFill>
                <a:latin typeface="+mn-lt"/>
              </a:defRPr>
            </a:lvl9pPr>
          </a:lstStyle>
          <a:p>
            <a:pPr marL="230188" indent="-230188"/>
            <a:r>
              <a:rPr lang="en-US" sz="2000" kern="0" dirty="0" smtClean="0">
                <a:solidFill>
                  <a:srgbClr val="000000"/>
                </a:solidFill>
                <a:latin typeface="Tahoma"/>
              </a:rPr>
              <a:t>Airborne HSRL-1 data have been used to:</a:t>
            </a:r>
          </a:p>
          <a:p>
            <a:pPr lvl="1"/>
            <a:r>
              <a:rPr lang="en-US" sz="1600" kern="0" dirty="0" smtClean="0">
                <a:solidFill>
                  <a:srgbClr val="000000"/>
                </a:solidFill>
                <a:latin typeface="Tahoma"/>
              </a:rPr>
              <a:t>Validate satellite measurements (CALIPSO, MODIS, MISR)</a:t>
            </a:r>
          </a:p>
          <a:p>
            <a:pPr lvl="1"/>
            <a:r>
              <a:rPr lang="en-US" sz="1600" kern="0" dirty="0" smtClean="0">
                <a:solidFill>
                  <a:srgbClr val="000000"/>
                </a:solidFill>
                <a:latin typeface="Tahoma"/>
              </a:rPr>
              <a:t>Provide detailed aerosol measurements for air quality studies</a:t>
            </a:r>
          </a:p>
          <a:p>
            <a:pPr lvl="1"/>
            <a:r>
              <a:rPr lang="en-US" sz="1600" kern="0" dirty="0" smtClean="0">
                <a:solidFill>
                  <a:srgbClr val="000000"/>
                </a:solidFill>
                <a:latin typeface="Tahoma"/>
              </a:rPr>
              <a:t>Evaluate regional (WRF-</a:t>
            </a:r>
            <a:r>
              <a:rPr lang="en-US" sz="1600" kern="0" dirty="0" err="1" smtClean="0">
                <a:solidFill>
                  <a:srgbClr val="000000"/>
                </a:solidFill>
                <a:latin typeface="Tahoma"/>
              </a:rPr>
              <a:t>Chem</a:t>
            </a:r>
            <a:r>
              <a:rPr lang="en-US" sz="1600" kern="0" dirty="0" smtClean="0">
                <a:solidFill>
                  <a:srgbClr val="000000"/>
                </a:solidFill>
                <a:latin typeface="Tahoma"/>
              </a:rPr>
              <a:t>) and global (GEOS-5, ECMWF) aerosol models</a:t>
            </a:r>
          </a:p>
          <a:p>
            <a:pPr lvl="1"/>
            <a:r>
              <a:rPr lang="en-US" sz="1600" kern="0" dirty="0" smtClean="0">
                <a:solidFill>
                  <a:srgbClr val="000000"/>
                </a:solidFill>
                <a:latin typeface="Tahoma"/>
              </a:rPr>
              <a:t>Evaluate aerosol measurements from airborne in situ instruments</a:t>
            </a:r>
          </a:p>
          <a:p>
            <a:pPr lvl="1"/>
            <a:r>
              <a:rPr lang="en-US" sz="1600" kern="0" dirty="0" smtClean="0">
                <a:solidFill>
                  <a:srgbClr val="000000"/>
                </a:solidFill>
                <a:latin typeface="Tahoma"/>
              </a:rPr>
              <a:t>Classify aerosol types for evaluating models and satellite retrievals </a:t>
            </a:r>
          </a:p>
          <a:p>
            <a:pPr lvl="1"/>
            <a:endParaRPr lang="en-US" sz="1600" kern="0" dirty="0" smtClean="0">
              <a:solidFill>
                <a:srgbClr val="000000"/>
              </a:solidFill>
              <a:latin typeface="Tahoma"/>
            </a:endParaRPr>
          </a:p>
          <a:p>
            <a:pPr lvl="1"/>
            <a:endParaRPr lang="en-US" sz="1600" kern="0" dirty="0" smtClean="0">
              <a:solidFill>
                <a:srgbClr val="000000"/>
              </a:solidFill>
              <a:latin typeface="Tahoma"/>
            </a:endParaRPr>
          </a:p>
          <a:p>
            <a:pPr marL="0" indent="0">
              <a:buFont typeface="Wingdings" pitchFamily="2" charset="2"/>
              <a:buNone/>
            </a:pPr>
            <a:endParaRPr lang="en-US" kern="0" dirty="0" smtClean="0">
              <a:solidFill>
                <a:srgbClr val="000000"/>
              </a:solidFill>
              <a:latin typeface="Tahoma"/>
            </a:endParaRPr>
          </a:p>
        </p:txBody>
      </p:sp>
    </p:spTree>
    <p:extLst>
      <p:ext uri="{BB962C8B-B14F-4D97-AF65-F5344CB8AC3E}">
        <p14:creationId xmlns:p14="http://schemas.microsoft.com/office/powerpoint/2010/main" val="1231028047"/>
      </p:ext>
    </p:extLst>
  </p:cSld>
  <p:clrMapOvr>
    <a:masterClrMapping/>
  </p:clrMapOvr>
  <p:transition xmlns:p14="http://schemas.microsoft.com/office/powerpoint/2010/main" advTm="37324"/>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s>
</file>

<file path=ppt/theme/theme1.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IDDL_template">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solidFill>
          <a:schemeClr val="bg1">
            <a:lumMod val="50000"/>
          </a:schemeClr>
        </a:solidFill>
      </a:spPr>
      <a:bodyPr wrap="square" rtlCol="0" anchor="ctr">
        <a:spAutoFit/>
      </a:bodyPr>
      <a:lstStyle>
        <a:defPPr algn="l">
          <a:defRPr dirty="0" smtClean="0">
            <a:latin typeface="+mn-lt"/>
            <a:sym typeface="Wingdings" pitchFamily="2" charset="2"/>
          </a:defRPr>
        </a:defPPr>
      </a:lstStyle>
    </a:spDef>
    <a:lnDef>
      <a:spPr>
        <a:ln w="19050">
          <a:solidFill>
            <a:schemeClr val="tx1"/>
          </a:solidFill>
          <a:headEnd type="none" w="med" len="med"/>
          <a:tailEnd type="triangl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dirty="0" smtClean="0">
            <a:latin typeface="+mn-lt"/>
          </a:defRPr>
        </a:defPPr>
      </a:lstStyle>
    </a:txDef>
  </a:objectDefaults>
  <a:extraClrSchemeLst/>
</a:theme>
</file>

<file path=ppt/theme/theme3.xml><?xml version="1.0" encoding="utf-8"?>
<a:theme xmlns:a="http://schemas.openxmlformats.org/drawingml/2006/main" name="HSRL">
  <a:themeElements>
    <a:clrScheme name="HSRL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B2B2B2"/>
      </a:folHlink>
    </a:clrScheme>
    <a:fontScheme name="HSR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HSR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HSR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HSR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HSR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SR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HSR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HSR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HSRL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171450" marR="0" indent="-171450" algn="l" defTabSz="914400" rtl="0" eaLnBrk="1" fontAlgn="base" latinLnBrk="0" hangingPunct="1">
          <a:lnSpc>
            <a:spcPct val="120000"/>
          </a:lnSpc>
          <a:spcBef>
            <a:spcPct val="20000"/>
          </a:spcBef>
          <a:spcAft>
            <a:spcPct val="0"/>
          </a:spcAft>
          <a:buClrTx/>
          <a:buSzTx/>
          <a:buFontTx/>
          <a:buChar char="•"/>
          <a:tabLst/>
          <a:defRPr kumimoji="0" sz="1800" b="0" i="0" u="none" strike="noStrike" cap="none" normalizeH="0" baseline="0" smtClean="0">
            <a:ln>
              <a:noFill/>
            </a:ln>
            <a:solidFill>
              <a:schemeClr val="tx1"/>
            </a:solidFill>
            <a:effectLst/>
            <a:latin typeface="Times New Roman" pitchFamily="18" charset="0"/>
          </a:defRPr>
        </a:defPPr>
      </a:lstStyle>
    </a:spDef>
    <a:lnDef>
      <a:spPr bwMode="auto">
        <a:no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spcBef>
            <a:spcPts val="0"/>
          </a:spcBef>
          <a:buNone/>
          <a:tabLst>
            <a:tab pos="108000" algn="l"/>
          </a:tabLst>
          <a:defRPr sz="1400" dirty="0" smtClean="0">
            <a:latin typeface="Times New Roman" pitchFamily="18" charset="0"/>
            <a:cs typeface="Times New Roman" pitchFamily="18"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Book Antiqua"/>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Book Antiqua"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smtClean="0">
            <a:ln>
              <a:noFill/>
            </a:ln>
            <a:solidFill>
              <a:schemeClr val="tx1"/>
            </a:solidFill>
            <a:effectLst/>
            <a:latin typeface="Book Antiqua"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en-US" sz="2400" b="0" i="0" u="none" strike="noStrike" cap="none" normalizeH="0" baseline="0" smtClean="0">
            <a:ln>
              <a:noFill/>
            </a:ln>
            <a:solidFill>
              <a:schemeClr val="bg1"/>
            </a:solidFill>
            <a:effectLst/>
            <a:latin typeface="Times New Roman" pitchFamily="16"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en-US" sz="2400" b="0" i="0" u="none" strike="noStrike" cap="none" normalizeH="0" baseline="0" smtClean="0">
            <a:ln>
              <a:noFill/>
            </a:ln>
            <a:solidFill>
              <a:schemeClr val="bg1"/>
            </a:solidFill>
            <a:effectLst/>
            <a:latin typeface="Times New Roman" pitchFamily="16" charset="0"/>
            <a:ea typeface="Microsoft YaHei"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111684</TotalTime>
  <Words>2403</Words>
  <Application>Microsoft Macintosh PowerPoint</Application>
  <PresentationFormat>On-screen Show (4:3)</PresentationFormat>
  <Paragraphs>262</Paragraphs>
  <Slides>20</Slides>
  <Notes>7</Notes>
  <HiddenSlides>0</HiddenSlides>
  <MMClips>0</MMClips>
  <ScaleCrop>false</ScaleCrop>
  <HeadingPairs>
    <vt:vector size="4" baseType="variant">
      <vt:variant>
        <vt:lpstr>Theme</vt:lpstr>
      </vt:variant>
      <vt:variant>
        <vt:i4>9</vt:i4>
      </vt:variant>
      <vt:variant>
        <vt:lpstr>Slide Titles</vt:lpstr>
      </vt:variant>
      <vt:variant>
        <vt:i4>20</vt:i4>
      </vt:variant>
    </vt:vector>
  </HeadingPairs>
  <TitlesOfParts>
    <vt:vector size="29" baseType="lpstr">
      <vt:lpstr>Default Design</vt:lpstr>
      <vt:lpstr>FIDDL_template</vt:lpstr>
      <vt:lpstr>HSRL</vt:lpstr>
      <vt:lpstr>1_Default Design</vt:lpstr>
      <vt:lpstr>2_Default Design</vt:lpstr>
      <vt:lpstr>2_Blank Presentation</vt:lpstr>
      <vt:lpstr>1_Office Theme</vt:lpstr>
      <vt:lpstr>3_Office Theme</vt:lpstr>
      <vt:lpstr>4_Office Theme</vt:lpstr>
      <vt:lpstr>PowerPoint Presentation</vt:lpstr>
      <vt:lpstr>Elements of the US Cal-Val Effort for Aeolus</vt:lpstr>
      <vt:lpstr>PowerPoint Presentation</vt:lpstr>
      <vt:lpstr>PowerPoint Presentation</vt:lpstr>
      <vt:lpstr>HAWC-OAWL (“HAWC”) </vt:lpstr>
      <vt:lpstr>Two Looks from the NASA WB-57 aircraft</vt:lpstr>
      <vt:lpstr>355 &amp; 532 nm Winds using OAWL</vt:lpstr>
      <vt:lpstr>PowerPoint Presentation</vt:lpstr>
      <vt:lpstr>The NASA Langley HSRL-1 instrument has flown extensively in diverse regions and different seasons </vt:lpstr>
      <vt:lpstr>Second Generation HSRL-2:  3β+2α+3δ Lidar</vt:lpstr>
      <vt:lpstr>PowerPoint Presentation</vt:lpstr>
      <vt:lpstr>PowerPoint Presentation</vt:lpstr>
      <vt:lpstr>PowerPoint Presentation</vt:lpstr>
      <vt:lpstr>NOAA surface wind measurements (Brewer)</vt:lpstr>
      <vt:lpstr>PowerPoint Presentation</vt:lpstr>
      <vt:lpstr>Ground-based aerosol studies: GTRI H2O Raman lidar (Gimmestad)</vt:lpstr>
      <vt:lpstr> JCSDA Data Assimilation (Boukabara, Yoe)</vt:lpstr>
      <vt:lpstr>PowerPoint Presentation</vt:lpstr>
      <vt:lpstr>Aeolus data for optimizing  AMV’s (Hoffman)</vt:lpstr>
      <vt:lpstr>Summary and Future Plans</vt:lpstr>
    </vt:vector>
  </TitlesOfParts>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csenff</dc:creator>
  <cp:lastModifiedBy>Mike Hardesty</cp:lastModifiedBy>
  <cp:revision>2770</cp:revision>
  <dcterms:created xsi:type="dcterms:W3CDTF">2006-10-09T20:50:18Z</dcterms:created>
  <dcterms:modified xsi:type="dcterms:W3CDTF">2015-02-12T08:46:38Z</dcterms:modified>
</cp:coreProperties>
</file>