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8" r:id="rId2"/>
    <p:sldId id="314" r:id="rId3"/>
    <p:sldId id="271" r:id="rId4"/>
    <p:sldId id="272" r:id="rId5"/>
    <p:sldId id="263" r:id="rId6"/>
    <p:sldId id="273" r:id="rId7"/>
    <p:sldId id="259" r:id="rId8"/>
    <p:sldId id="260" r:id="rId9"/>
    <p:sldId id="291" r:id="rId10"/>
    <p:sldId id="292" r:id="rId11"/>
    <p:sldId id="294" r:id="rId12"/>
    <p:sldId id="295" r:id="rId13"/>
    <p:sldId id="296" r:id="rId14"/>
    <p:sldId id="297" r:id="rId15"/>
    <p:sldId id="285" r:id="rId16"/>
    <p:sldId id="286" r:id="rId17"/>
    <p:sldId id="300" r:id="rId18"/>
    <p:sldId id="301" r:id="rId19"/>
    <p:sldId id="311" r:id="rId20"/>
    <p:sldId id="312" r:id="rId21"/>
    <p:sldId id="313" r:id="rId22"/>
    <p:sldId id="302" r:id="rId23"/>
    <p:sldId id="287" r:id="rId24"/>
    <p:sldId id="304" r:id="rId25"/>
    <p:sldId id="289" r:id="rId26"/>
    <p:sldId id="279" r:id="rId27"/>
    <p:sldId id="281" r:id="rId28"/>
    <p:sldId id="284" r:id="rId29"/>
    <p:sldId id="282" r:id="rId30"/>
    <p:sldId id="319" r:id="rId31"/>
    <p:sldId id="280" r:id="rId32"/>
    <p:sldId id="317" r:id="rId33"/>
    <p:sldId id="316" r:id="rId34"/>
    <p:sldId id="26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F4979-0251-43B4-93CC-FE48F7B7417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6F590-7A98-4C68-8412-BE9DBCACDB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5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2D8D-3048-47EE-98B0-5FD1FD35E82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90E6-9240-4BFB-A502-C972CD9B2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2D8D-3048-47EE-98B0-5FD1FD35E82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90E6-9240-4BFB-A502-C972CD9B2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2D8D-3048-47EE-98B0-5FD1FD35E82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90E6-9240-4BFB-A502-C972CD9B2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 txBox="1">
            <a:spLocks noChangeArrowheads="1"/>
          </p:cNvSpPr>
          <p:nvPr userDrawn="1"/>
        </p:nvSpPr>
        <p:spPr bwMode="auto">
          <a:xfrm>
            <a:off x="8748465" y="6524624"/>
            <a:ext cx="288031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de-DE" sz="1000" b="1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2917C3B-CD55-4701-84F9-F08C458EA711}" type="slidenum">
              <a:rPr lang="de-DE" smtClean="0"/>
              <a:pPr algn="ctr">
                <a:defRPr/>
              </a:pPr>
              <a:t>‹#›</a:t>
            </a:fld>
            <a:endParaRPr lang="de-DE" dirty="0"/>
          </a:p>
        </p:txBody>
      </p:sp>
      <p:sp>
        <p:nvSpPr>
          <p:cNvPr id="6" name="Rectangle 52"/>
          <p:cNvSpPr txBox="1">
            <a:spLocks noChangeArrowheads="1"/>
          </p:cNvSpPr>
          <p:nvPr userDrawn="1"/>
        </p:nvSpPr>
        <p:spPr bwMode="auto">
          <a:xfrm>
            <a:off x="3975189" y="6524624"/>
            <a:ext cx="414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sz="1000" kern="1200">
                <a:solidFill>
                  <a:srgbClr val="686868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mtClean="0"/>
              <a:t>Aeolus Cal/Val</a:t>
            </a:r>
            <a:r>
              <a:rPr lang="en-US" baseline="0" smtClean="0"/>
              <a:t> – ESA ESRIN – </a:t>
            </a:r>
            <a:r>
              <a:rPr lang="en-US" smtClean="0"/>
              <a:t>February 10</a:t>
            </a:r>
            <a:r>
              <a:rPr lang="en-US" baseline="30000" smtClean="0"/>
              <a:t>th</a:t>
            </a:r>
            <a:r>
              <a:rPr lang="en-US" smtClean="0"/>
              <a:t>, 2015 – Uwe Marksteiner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2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2D8D-3048-47EE-98B0-5FD1FD35E82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90E6-9240-4BFB-A502-C972CD9B2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2D8D-3048-47EE-98B0-5FD1FD35E82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90E6-9240-4BFB-A502-C972CD9B2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2D8D-3048-47EE-98B0-5FD1FD35E82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90E6-9240-4BFB-A502-C972CD9B2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2D8D-3048-47EE-98B0-5FD1FD35E82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90E6-9240-4BFB-A502-C972CD9B2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2D8D-3048-47EE-98B0-5FD1FD35E82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90E6-9240-4BFB-A502-C972CD9B2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2D8D-3048-47EE-98B0-5FD1FD35E82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90E6-9240-4BFB-A502-C972CD9B2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2D8D-3048-47EE-98B0-5FD1FD35E82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90E6-9240-4BFB-A502-C972CD9B2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2D8D-3048-47EE-98B0-5FD1FD35E82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90E6-9240-4BFB-A502-C972CD9B2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2D8D-3048-47EE-98B0-5FD1FD35E82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90E6-9240-4BFB-A502-C972CD9B2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924800" cy="2133600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dirty="0" smtClean="0"/>
              <a:t>Preparing for ADM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using DAWN and </a:t>
            </a:r>
            <a:r>
              <a:rPr lang="en-US" dirty="0" err="1" smtClean="0"/>
              <a:t>TWiLiTE</a:t>
            </a:r>
            <a:r>
              <a:rPr lang="en-US" dirty="0" smtClean="0"/>
              <a:t> in two arctic campaigns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19400"/>
            <a:ext cx="6858000" cy="2676426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G. D. Emmitt and S. Greco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Simpson Weather Associates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M. J. Kavaya, G. Koch and U. Singh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NASA LaRC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B. Gentry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NASA GSFC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Wind Lidar Working Group Meeting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Boulder, 2015</a:t>
            </a: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1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/>
              <a:t>Changing integration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Post flight processing coherent wind observations with a range of vertical and horizontal resolutions.</a:t>
            </a:r>
          </a:p>
          <a:p>
            <a:r>
              <a:rPr lang="en-US" dirty="0" smtClean="0"/>
              <a:t>Computing average winds over 50 -75 km flight segments in an Aeolus manner and comparing to the non-SNR weighted coherent measurements</a:t>
            </a:r>
          </a:p>
          <a:p>
            <a:pPr lvl="1"/>
            <a:r>
              <a:rPr lang="en-US" dirty="0" smtClean="0"/>
              <a:t>Coherent (&lt;50m vertical, 200m – 1km horizontal)</a:t>
            </a:r>
          </a:p>
          <a:p>
            <a:pPr lvl="1"/>
            <a:r>
              <a:rPr lang="en-US" dirty="0" smtClean="0"/>
              <a:t>Direct (250m vertical, 1km -75km horizontal)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gde\Documents\Lidar Related\Polar Winds\ADM Cases 2\VLOS ADM Wind 20141107_153945 2 Integrations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23931" y="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gde\Documents\Lidar Related\Polar Winds\ADM Cases 2\VLOS ADM Wind 20141107_153945 10 Integrations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23931" y="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gde\Documents\Lidar Related\Polar Winds\ADM Cases 2\VLOS ADM Wind 20141107_153945 100 Integrations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06911" y="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gde\Documents\Lidar Related\Polar Winds\ADM Cases 2\VLOS ADM Wind 20141107_153945 500 Integrations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06911" y="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5000m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/>
              <a:t>CALIPSO under flights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 near surface winds for comparison with CALIPSO derived wind speeds</a:t>
            </a:r>
          </a:p>
          <a:p>
            <a:r>
              <a:rPr lang="en-US" dirty="0" smtClean="0"/>
              <a:t>Fly DAWN near CALIPSO track for backscatter comparisons</a:t>
            </a:r>
          </a:p>
          <a:p>
            <a:r>
              <a:rPr lang="en-US" dirty="0" smtClean="0"/>
              <a:t>Three underpasses during Campaign 1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Off shore cloud forecasts (imagery) not reliable</a:t>
            </a:r>
          </a:p>
          <a:p>
            <a:pPr lvl="1"/>
            <a:r>
              <a:rPr lang="en-US" dirty="0" smtClean="0"/>
              <a:t>Get only “snapshots” (a few seconds) of near coincidence</a:t>
            </a:r>
          </a:p>
          <a:p>
            <a:pPr lvl="1"/>
            <a:r>
              <a:rPr lang="en-US" dirty="0" smtClean="0"/>
              <a:t>Range of aircraft limited intercepts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/>
              <a:t>CALIPSO Case Study 11/03/15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IP_BS_Flight_1103_green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8610600" cy="54863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P_BS_Flight_1103_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8763000" cy="5410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733800"/>
            <a:ext cx="4523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rot="16200000" flipH="1">
            <a:off x="1464958" y="4512957"/>
            <a:ext cx="344269" cy="786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5000" y="3429000"/>
            <a:ext cx="4363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209798" y="4191002"/>
            <a:ext cx="457202" cy="3047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3505200"/>
            <a:ext cx="43152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752599" y="4343401"/>
            <a:ext cx="609600" cy="1523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73152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CALIPSO AND DAWN at Point A</a:t>
            </a:r>
            <a:endParaRPr lang="en-US" sz="2400" dirty="0"/>
          </a:p>
        </p:txBody>
      </p:sp>
      <p:pic>
        <p:nvPicPr>
          <p:cNvPr id="5" name="Picture 4" descr="CALIP_DAWN_P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7575"/>
            <a:ext cx="8686800" cy="5022850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1352656"/>
            <a:ext cx="5257799" cy="425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dirty="0" smtClean="0"/>
              <a:t>NASA’s </a:t>
            </a:r>
            <a:r>
              <a:rPr lang="en-US" dirty="0" err="1" smtClean="0"/>
              <a:t>PolarWinds</a:t>
            </a:r>
            <a:r>
              <a:rPr lang="en-US" dirty="0" smtClean="0"/>
              <a:t> and ADM Cal/Val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Two Campaigns:</a:t>
            </a:r>
          </a:p>
          <a:p>
            <a:pPr lvl="1"/>
            <a:r>
              <a:rPr lang="en-US" dirty="0" smtClean="0"/>
              <a:t>Campaign 1  November 2014 on UC-12B based </a:t>
            </a:r>
            <a:r>
              <a:rPr lang="en-US" dirty="0" err="1" smtClean="0"/>
              <a:t>Kangerlussuaq</a:t>
            </a:r>
            <a:r>
              <a:rPr lang="en-US" dirty="0" smtClean="0"/>
              <a:t>, Greenland</a:t>
            </a:r>
          </a:p>
          <a:p>
            <a:pPr lvl="1"/>
            <a:r>
              <a:rPr lang="en-US" dirty="0" smtClean="0"/>
              <a:t>Campaign 2  May 2015 on DC-8 based Keflavik, Iceland</a:t>
            </a:r>
          </a:p>
          <a:p>
            <a:r>
              <a:rPr lang="en-US" dirty="0" smtClean="0"/>
              <a:t>Purposes are to conduct  basic polar science investigations and to demonstrate technology readiness for ADM Cal/Val </a:t>
            </a:r>
          </a:p>
          <a:p>
            <a:r>
              <a:rPr lang="en-US" dirty="0" smtClean="0"/>
              <a:t>Critical support from NASA Headquarters (Kakar) and </a:t>
            </a:r>
            <a:r>
              <a:rPr lang="en-US" dirty="0" err="1" smtClean="0"/>
              <a:t>LaRC</a:t>
            </a:r>
            <a:r>
              <a:rPr lang="en-US" dirty="0" smtClean="0"/>
              <a:t>(Singh)</a:t>
            </a:r>
          </a:p>
          <a:p>
            <a:r>
              <a:rPr lang="en-US" dirty="0" smtClean="0"/>
              <a:t>Science and Instrument Team</a:t>
            </a:r>
          </a:p>
          <a:p>
            <a:pPr lvl="1"/>
            <a:r>
              <a:rPr lang="en-US" dirty="0" smtClean="0"/>
              <a:t>Emmitt (SWA) , Principal Investigator</a:t>
            </a:r>
          </a:p>
          <a:p>
            <a:pPr lvl="1"/>
            <a:r>
              <a:rPr lang="en-US" dirty="0" smtClean="0"/>
              <a:t>M. </a:t>
            </a:r>
            <a:r>
              <a:rPr lang="en-US" dirty="0" err="1" smtClean="0"/>
              <a:t>Kavaya</a:t>
            </a:r>
            <a:r>
              <a:rPr lang="en-US" dirty="0" smtClean="0"/>
              <a:t>(NASA/</a:t>
            </a:r>
            <a:r>
              <a:rPr lang="en-US" dirty="0" err="1" smtClean="0"/>
              <a:t>LaRC</a:t>
            </a:r>
            <a:r>
              <a:rPr lang="en-US" dirty="0" smtClean="0"/>
              <a:t>), Technology Lead</a:t>
            </a:r>
          </a:p>
          <a:p>
            <a:pPr lvl="1"/>
            <a:r>
              <a:rPr lang="en-US" dirty="0" smtClean="0"/>
              <a:t>G. Koch (NASA/</a:t>
            </a:r>
            <a:r>
              <a:rPr lang="en-US" dirty="0" err="1" smtClean="0"/>
              <a:t>LaRC</a:t>
            </a:r>
            <a:r>
              <a:rPr lang="en-US" dirty="0" smtClean="0"/>
              <a:t>), Instrument Chief Engineer</a:t>
            </a:r>
          </a:p>
          <a:p>
            <a:pPr lvl="1"/>
            <a:r>
              <a:rPr lang="en-US" dirty="0" smtClean="0"/>
              <a:t>S. Greco (SWA)</a:t>
            </a:r>
          </a:p>
          <a:p>
            <a:pPr lvl="1"/>
            <a:r>
              <a:rPr lang="en-US" dirty="0" err="1" smtClean="0"/>
              <a:t>K.Godwin</a:t>
            </a:r>
            <a:r>
              <a:rPr lang="en-US" dirty="0" smtClean="0"/>
              <a:t> (SWA)</a:t>
            </a:r>
          </a:p>
          <a:p>
            <a:pPr lvl="1"/>
            <a:r>
              <a:rPr lang="en-US" dirty="0" smtClean="0"/>
              <a:t>D. Bromwich (OSU)</a:t>
            </a:r>
          </a:p>
          <a:p>
            <a:pPr lvl="1"/>
            <a:r>
              <a:rPr lang="en-US" dirty="0" smtClean="0"/>
              <a:t>K. </a:t>
            </a:r>
            <a:r>
              <a:rPr lang="en-US" dirty="0" err="1" smtClean="0"/>
              <a:t>Heins</a:t>
            </a:r>
            <a:r>
              <a:rPr lang="en-US" dirty="0" smtClean="0"/>
              <a:t> (OSU)</a:t>
            </a:r>
          </a:p>
          <a:p>
            <a:pPr lvl="1"/>
            <a:r>
              <a:rPr lang="en-US" dirty="0" smtClean="0"/>
              <a:t>J. </a:t>
            </a:r>
            <a:r>
              <a:rPr lang="en-US" dirty="0" err="1" smtClean="0"/>
              <a:t>Cassano</a:t>
            </a:r>
            <a:r>
              <a:rPr lang="en-US" dirty="0" smtClean="0"/>
              <a:t> (CU)</a:t>
            </a:r>
          </a:p>
          <a:p>
            <a:pPr lvl="1"/>
            <a:r>
              <a:rPr lang="en-US" dirty="0" smtClean="0"/>
              <a:t>R. Foster (U Wash)</a:t>
            </a:r>
          </a:p>
          <a:p>
            <a:pPr lvl="1"/>
            <a:r>
              <a:rPr lang="en-US" dirty="0" smtClean="0"/>
              <a:t>M. Shapiro (NCAR)</a:t>
            </a:r>
          </a:p>
          <a:p>
            <a:pPr lvl="1"/>
            <a:r>
              <a:rPr lang="en-US" dirty="0" smtClean="0"/>
              <a:t>D. Winker (NASA/LaRC)</a:t>
            </a:r>
          </a:p>
          <a:p>
            <a:pPr lvl="1"/>
            <a:r>
              <a:rPr lang="en-US" dirty="0" smtClean="0"/>
              <a:t>B. Gentry (NASA/GSFC), </a:t>
            </a:r>
            <a:r>
              <a:rPr lang="en-US" dirty="0" err="1" smtClean="0"/>
              <a:t>TWiLiTE</a:t>
            </a:r>
            <a:r>
              <a:rPr lang="en-US" dirty="0" smtClean="0"/>
              <a:t>  Lead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P_DAWN_PT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7575"/>
            <a:ext cx="8686800" cy="502285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1143000"/>
            <a:ext cx="49529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228600"/>
            <a:ext cx="73152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CALIPSO AND DAWN at Point B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P_DAWN_P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7575"/>
            <a:ext cx="8686800" cy="502285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495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228600"/>
            <a:ext cx="73152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CALIPSO AND DAWN at Point C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228600"/>
          <a:ext cx="3862387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lot" r:id="rId3" imgW="6642000" imgH="6868800" progId="">
                  <p:embed/>
                </p:oleObj>
              </mc:Choice>
              <mc:Fallback>
                <p:oleObj name="Plot" r:id="rId3" imgW="6642000" imgH="6868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3862387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648200" y="228600"/>
          <a:ext cx="4014787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lot" r:id="rId5" imgW="6642000" imgH="6868800" progId="">
                  <p:embed/>
                </p:oleObj>
              </mc:Choice>
              <mc:Fallback>
                <p:oleObj name="Plot" r:id="rId5" imgW="6642000" imgH="6868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8600"/>
                        <a:ext cx="4014787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514600" y="3505200"/>
          <a:ext cx="4114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lot" r:id="rId7" imgW="6642000" imgH="6868800" progId="">
                  <p:embed/>
                </p:oleObj>
              </mc:Choice>
              <mc:Fallback>
                <p:oleObj name="Plot" r:id="rId7" imgW="6642000" imgH="6868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41148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/>
              <a:t>MODIS under flights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525963"/>
          </a:xfrm>
        </p:spPr>
        <p:txBody>
          <a:bodyPr/>
          <a:lstStyle/>
          <a:p>
            <a:r>
              <a:rPr lang="en-US" dirty="0" smtClean="0"/>
              <a:t>More than 10 under flights</a:t>
            </a:r>
          </a:p>
          <a:p>
            <a:r>
              <a:rPr lang="en-US" dirty="0" smtClean="0"/>
              <a:t>Both cloud and water vapor AMVs</a:t>
            </a:r>
          </a:p>
          <a:p>
            <a:r>
              <a:rPr lang="en-US" dirty="0" smtClean="0"/>
              <a:t>Case study 11/07/2014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954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Flight Track: 1420-1650 GMT; DMI Sat: 1528 GMT; MODIS Winds : 1500 – 1600 GMT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9726" y="6400800"/>
            <a:ext cx="9054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Triangle: AQUA Low; Yellow Square: Terra </a:t>
            </a:r>
            <a:r>
              <a:rPr lang="en-US" sz="1600" dirty="0" err="1" smtClean="0"/>
              <a:t>Low;White</a:t>
            </a:r>
            <a:r>
              <a:rPr lang="en-US" sz="1600" dirty="0" smtClean="0"/>
              <a:t> Triangle: AQUA High; White Square: Terra High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04800"/>
            <a:ext cx="7467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MODIS AMVs, Aircraft Track and DMI Satellite Imagery</a:t>
            </a:r>
          </a:p>
          <a:p>
            <a:pPr algn="ctr"/>
            <a:r>
              <a:rPr lang="en-US" sz="2400" dirty="0" smtClean="0"/>
              <a:t> 11/07/14</a:t>
            </a:r>
            <a:endParaRPr lang="en-US" sz="2400" dirty="0"/>
          </a:p>
        </p:txBody>
      </p:sp>
      <p:pic>
        <p:nvPicPr>
          <p:cNvPr id="6" name="Picture 5" descr="MODIS_DMISAT_ACTRACK_1107_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7239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n-US" dirty="0" smtClean="0"/>
              <a:t>ASCAT under flights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11 occasions</a:t>
            </a:r>
          </a:p>
          <a:p>
            <a:r>
              <a:rPr lang="en-US" dirty="0" smtClean="0"/>
              <a:t>Significant differences found</a:t>
            </a:r>
          </a:p>
          <a:p>
            <a:r>
              <a:rPr lang="en-US" dirty="0" smtClean="0"/>
              <a:t>Time syncs are difficult</a:t>
            </a:r>
          </a:p>
          <a:p>
            <a:r>
              <a:rPr lang="en-US" dirty="0" smtClean="0"/>
              <a:t>Near coast environment quite variable</a:t>
            </a:r>
          </a:p>
          <a:p>
            <a:r>
              <a:rPr lang="en-US" dirty="0" smtClean="0"/>
              <a:t>Footprints are different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en-US" dirty="0" smtClean="0"/>
              <a:t>NASA’s </a:t>
            </a:r>
            <a:r>
              <a:rPr lang="en-US" dirty="0" err="1" smtClean="0"/>
              <a:t>PolarWinds</a:t>
            </a:r>
            <a:r>
              <a:rPr lang="en-US" dirty="0" smtClean="0"/>
              <a:t> and ADM Cal/Val</a:t>
            </a:r>
            <a:br>
              <a:rPr lang="en-US" dirty="0" smtClean="0"/>
            </a:br>
            <a:r>
              <a:rPr lang="en-US" dirty="0" smtClean="0"/>
              <a:t>Campaign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Based out of Keflavik, Iceland</a:t>
            </a:r>
          </a:p>
          <a:p>
            <a:r>
              <a:rPr lang="en-US" dirty="0" smtClean="0"/>
              <a:t>May 11 – 29, 2015</a:t>
            </a:r>
          </a:p>
          <a:p>
            <a:r>
              <a:rPr lang="en-US" dirty="0" smtClean="0"/>
              <a:t>NASA DC-8 core instrument suite</a:t>
            </a:r>
          </a:p>
          <a:p>
            <a:pPr lvl="1"/>
            <a:r>
              <a:rPr lang="en-US" dirty="0" smtClean="0"/>
              <a:t>DAWN (Nadir port 7)</a:t>
            </a:r>
          </a:p>
          <a:p>
            <a:pPr lvl="1"/>
            <a:r>
              <a:rPr lang="en-US" dirty="0" smtClean="0"/>
              <a:t>Yankee </a:t>
            </a:r>
            <a:r>
              <a:rPr lang="en-US" dirty="0" err="1" smtClean="0"/>
              <a:t>dropsondes</a:t>
            </a:r>
            <a:r>
              <a:rPr lang="en-US" dirty="0" smtClean="0"/>
              <a:t> (50 -100)</a:t>
            </a:r>
          </a:p>
          <a:p>
            <a:pPr lvl="1"/>
            <a:r>
              <a:rPr lang="en-US" dirty="0" err="1" smtClean="0"/>
              <a:t>TWiLiTE</a:t>
            </a:r>
            <a:r>
              <a:rPr lang="en-US" dirty="0" smtClean="0"/>
              <a:t> (Nadir port 5)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ADM Cal/Val Campaign 2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ADM Calibration/Validation Preparations</a:t>
            </a:r>
          </a:p>
          <a:p>
            <a:pPr lvl="1"/>
            <a:r>
              <a:rPr lang="en-US" dirty="0" smtClean="0"/>
              <a:t>Coordinated flights with DLR Falcon equipped with Coherent DWL and A2D</a:t>
            </a:r>
          </a:p>
          <a:p>
            <a:pPr lvl="1"/>
            <a:r>
              <a:rPr lang="en-US" dirty="0" smtClean="0"/>
              <a:t>ADM simulated sampling using fixed starboard stare at 30 degrees off nadir </a:t>
            </a:r>
          </a:p>
          <a:p>
            <a:pPr lvl="2"/>
            <a:r>
              <a:rPr lang="en-US" dirty="0" smtClean="0"/>
              <a:t>Flight altitude of ~ 35000’</a:t>
            </a:r>
          </a:p>
          <a:p>
            <a:pPr lvl="2"/>
            <a:r>
              <a:rPr lang="en-US" dirty="0" smtClean="0"/>
              <a:t>Flight legs on order of 250 km</a:t>
            </a:r>
          </a:p>
          <a:p>
            <a:pPr lvl="2"/>
            <a:r>
              <a:rPr lang="en-US" dirty="0" smtClean="0"/>
              <a:t>Cloud free and partly cloudy conditions</a:t>
            </a:r>
          </a:p>
          <a:p>
            <a:r>
              <a:rPr lang="en-US" dirty="0" smtClean="0"/>
              <a:t>Under flights of ASCAT, CALIPSO and MODIS as practice for ADM as well building collaborations with these other wind and aerosol instrument teams.</a:t>
            </a:r>
          </a:p>
          <a:p>
            <a:r>
              <a:rPr lang="en-US" dirty="0" smtClean="0"/>
              <a:t>Detailed mission scenarios available.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DC-8 Aircraft Arrives at Ellington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01000" cy="6010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7802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  <a:tabLst>
                <a:tab pos="1080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NASA Langley DAWN Wind Profiling Lidar on NASA DC-8</a:t>
            </a:r>
          </a:p>
        </p:txBody>
      </p:sp>
      <p:pic>
        <p:nvPicPr>
          <p:cNvPr id="4" name="Picture 2" descr="C:\Users\mkavaya\Documents\Projects\GRIP DC-8\Pictures\Bo\DA_100803_DC8_integration_done\IMG_5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31" y="4438324"/>
            <a:ext cx="3383280" cy="2255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218" y="4103779"/>
            <a:ext cx="3386568" cy="294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  <a:tabLst>
                <a:tab pos="108000" algn="l"/>
              </a:tabLs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Laser, Optics, and Some Electronics in Cargo Level</a:t>
            </a:r>
          </a:p>
        </p:txBody>
      </p:sp>
      <p:pic>
        <p:nvPicPr>
          <p:cNvPr id="6" name="Picture 2" descr="C:\Documents and Settings\mkavaya\My Documents\Projects\GRIP DC-8\Pictures\Fort Lauderdale\201008150002HQ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31" y="1147109"/>
            <a:ext cx="3383280" cy="24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mkavaya\Documents\Projects\GRIP DC-8\Pictures\Fort Lauderdale photos\IMG_0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4671" y="1102249"/>
            <a:ext cx="3383280" cy="2537315"/>
          </a:xfrm>
          <a:prstGeom prst="rect">
            <a:avLst/>
          </a:prstGeom>
          <a:noFill/>
        </p:spPr>
      </p:pic>
      <p:pic>
        <p:nvPicPr>
          <p:cNvPr id="8" name="Picture 6" descr="C:\Documents and Settings\bctrieu\My Documents\0Projects\Flight_Missions\Pictures\100726_DC8_LEOS_installation\IMG_5593 (Custom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4671" y="4438324"/>
            <a:ext cx="3383280" cy="225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42339" y="4124392"/>
            <a:ext cx="278794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  <a:tabLst>
                <a:tab pos="108000" algn="l"/>
              </a:tabLs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Centered Nadir Port #7 with Shutter Open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4366" y="761667"/>
            <a:ext cx="225895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  <a:tabLst>
                <a:tab pos="108000" algn="l"/>
              </a:tabLs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Laser Chillers in Passenger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426" y="788317"/>
            <a:ext cx="247215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  <a:tabLst>
                <a:tab pos="108000" algn="l"/>
              </a:tabLs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Operator Stations in Passenger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7950" y="1147109"/>
            <a:ext cx="1271984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SzPct val="80000"/>
              <a:buNone/>
              <a:tabLst>
                <a:tab pos="108000" algn="l"/>
              </a:tabLs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2-micron</a:t>
            </a:r>
          </a:p>
          <a:p>
            <a:pPr algn="ctr">
              <a:spcBef>
                <a:spcPts val="0"/>
              </a:spcBef>
              <a:buSzPct val="80000"/>
              <a:buNone/>
              <a:tabLst>
                <a:tab pos="108000" algn="l"/>
              </a:tabLst>
            </a:pPr>
            <a:r>
              <a:rPr lang="en-US" sz="1400" dirty="0" smtClean="0">
                <a:cs typeface="Times New Roman" pitchFamily="18" charset="0"/>
              </a:rPr>
              <a:t>Pulsed</a:t>
            </a:r>
          </a:p>
          <a:p>
            <a:pPr algn="ctr">
              <a:spcBef>
                <a:spcPts val="0"/>
              </a:spcBef>
              <a:buSzPct val="80000"/>
              <a:buNone/>
              <a:tabLst>
                <a:tab pos="108000" algn="l"/>
              </a:tabLst>
            </a:pPr>
            <a:r>
              <a:rPr lang="en-US" sz="1400" dirty="0" smtClean="0">
                <a:cs typeface="Times New Roman" pitchFamily="18" charset="0"/>
              </a:rPr>
              <a:t>MOPA</a:t>
            </a:r>
          </a:p>
          <a:p>
            <a:pPr algn="ctr">
              <a:spcBef>
                <a:spcPts val="0"/>
              </a:spcBef>
              <a:buSzPct val="80000"/>
              <a:buNone/>
              <a:tabLst>
                <a:tab pos="108000" algn="l"/>
              </a:tabLst>
            </a:pPr>
            <a:r>
              <a:rPr lang="en-US" sz="1400" dirty="0" smtClean="0">
                <a:cs typeface="Times New Roman" pitchFamily="18" charset="0"/>
              </a:rPr>
              <a:t>0.25 J</a:t>
            </a:r>
          </a:p>
          <a:p>
            <a:pPr algn="ctr">
              <a:spcBef>
                <a:spcPts val="0"/>
              </a:spcBef>
              <a:buSzPct val="80000"/>
              <a:buNone/>
              <a:tabLst>
                <a:tab pos="108000" algn="l"/>
              </a:tabLs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Hz</a:t>
            </a:r>
          </a:p>
          <a:p>
            <a:pPr algn="ctr">
              <a:spcBef>
                <a:spcPts val="0"/>
              </a:spcBef>
              <a:buSzPct val="80000"/>
              <a:buNone/>
              <a:tabLst>
                <a:tab pos="108000" algn="l"/>
              </a:tabLst>
            </a:pPr>
            <a:r>
              <a:rPr lang="en-US" sz="1400" dirty="0" smtClean="0">
                <a:cs typeface="Times New Roman" pitchFamily="18" charset="0"/>
              </a:rPr>
              <a:t>200 ns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SzPct val="80000"/>
              <a:buNone/>
              <a:tabLst>
                <a:tab pos="108000" algn="l"/>
              </a:tabLst>
            </a:pPr>
            <a:r>
              <a:rPr lang="en-US" sz="1400" dirty="0" smtClean="0">
                <a:cs typeface="Times New Roman" pitchFamily="18" charset="0"/>
              </a:rPr>
              <a:t>15 cm</a:t>
            </a:r>
          </a:p>
          <a:p>
            <a:pPr algn="ctr">
              <a:spcBef>
                <a:spcPts val="0"/>
              </a:spcBef>
              <a:buSzPct val="80000"/>
              <a:buNone/>
              <a:tabLst>
                <a:tab pos="108000" algn="l"/>
              </a:tabLs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Step-stare conical scan</a:t>
            </a:r>
          </a:p>
          <a:p>
            <a:pPr algn="ctr">
              <a:spcBef>
                <a:spcPts val="0"/>
              </a:spcBef>
              <a:buSzPct val="80000"/>
              <a:buNone/>
              <a:tabLst>
                <a:tab pos="108000" algn="l"/>
              </a:tabLst>
            </a:pPr>
            <a:r>
              <a:rPr lang="en-US" sz="1400" dirty="0" smtClean="0">
                <a:cs typeface="Times New Roman" pitchFamily="18" charset="0"/>
              </a:rPr>
              <a:t>30-deg nadir</a:t>
            </a:r>
          </a:p>
          <a:p>
            <a:pPr algn="ctr">
              <a:spcBef>
                <a:spcPts val="0"/>
              </a:spcBef>
              <a:buSzPct val="80000"/>
              <a:buNone/>
              <a:tabLst>
                <a:tab pos="108000" algn="l"/>
              </a:tabLs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Dual-balanced heterodyne detection</a:t>
            </a:r>
          </a:p>
        </p:txBody>
      </p:sp>
    </p:spTree>
    <p:extLst>
      <p:ext uri="{BB962C8B-B14F-4D97-AF65-F5344CB8AC3E}">
        <p14:creationId xmlns:p14="http://schemas.microsoft.com/office/powerpoint/2010/main" val="278845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launch of ESA's wind measuring Atmospheric Dynamics Mission (ADM) is currently scheduled for 2016-2017. </a:t>
            </a:r>
          </a:p>
          <a:p>
            <a:r>
              <a:rPr lang="en-US" sz="2400" dirty="0" smtClean="0"/>
              <a:t>Although ESA has conducted preliminary studies of the predicted instrument performance utilizing ground-based </a:t>
            </a:r>
            <a:r>
              <a:rPr lang="en-US" sz="2400" dirty="0" err="1" smtClean="0"/>
              <a:t>lidars</a:t>
            </a:r>
            <a:r>
              <a:rPr lang="en-US" sz="2400" dirty="0" smtClean="0"/>
              <a:t> (2006, 2007) and airborne </a:t>
            </a:r>
            <a:r>
              <a:rPr lang="en-US" sz="2400" dirty="0" err="1" smtClean="0"/>
              <a:t>lidars</a:t>
            </a:r>
            <a:r>
              <a:rPr lang="en-US" sz="2400" dirty="0" smtClean="0"/>
              <a:t> (2007, 2008, and 2009), they have also expressed a desire for </a:t>
            </a:r>
            <a:r>
              <a:rPr lang="en-US" sz="2400" u="sng" dirty="0" smtClean="0"/>
              <a:t>additional pre-launch exercises </a:t>
            </a:r>
            <a:r>
              <a:rPr lang="en-US" sz="2400" dirty="0" smtClean="0"/>
              <a:t>beginning this spring (2015) that would include joint USA-ESA airborne DWL flights near Iceland/Greenland. </a:t>
            </a:r>
          </a:p>
          <a:p>
            <a:r>
              <a:rPr lang="en-US" sz="2400" dirty="0" smtClean="0"/>
              <a:t>The combination of ESA's airborne A2D and 2um Doppler </a:t>
            </a:r>
            <a:r>
              <a:rPr lang="en-US" sz="2400" dirty="0" err="1" smtClean="0"/>
              <a:t>lidars</a:t>
            </a:r>
            <a:r>
              <a:rPr lang="en-US" sz="2400" dirty="0" smtClean="0"/>
              <a:t> coupled with NASA's coherent detection DAWN (Doppler Aerosol </a:t>
            </a:r>
            <a:r>
              <a:rPr lang="en-US" sz="2400" dirty="0" err="1" smtClean="0"/>
              <a:t>WiNd</a:t>
            </a:r>
            <a:r>
              <a:rPr lang="en-US" sz="2400" dirty="0" smtClean="0"/>
              <a:t> </a:t>
            </a:r>
            <a:r>
              <a:rPr lang="en-US" sz="2400" dirty="0" err="1" smtClean="0"/>
              <a:t>lidar</a:t>
            </a:r>
            <a:r>
              <a:rPr lang="en-US" sz="2400" dirty="0" smtClean="0"/>
              <a:t>) and direct detection </a:t>
            </a:r>
            <a:r>
              <a:rPr lang="en-US" sz="2400" dirty="0" err="1" smtClean="0"/>
              <a:t>TWiLiTE</a:t>
            </a:r>
            <a:r>
              <a:rPr lang="en-US" sz="2400" dirty="0" smtClean="0"/>
              <a:t> would provide the critical combination of </a:t>
            </a:r>
            <a:r>
              <a:rPr lang="en-US" sz="2400" u="sng" dirty="0" smtClean="0"/>
              <a:t>similar and dissimilar technologies appropriate for cross technology calibrations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04" y="1524000"/>
            <a:ext cx="6680791" cy="4953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err="1" smtClean="0"/>
              <a:t>TWiLiTE</a:t>
            </a:r>
            <a:r>
              <a:rPr lang="en-US" dirty="0" smtClean="0"/>
              <a:t> on ER2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50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982663"/>
            <a:ext cx="80613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78287"/>
              </p:ext>
            </p:extLst>
          </p:nvPr>
        </p:nvGraphicFramePr>
        <p:xfrm>
          <a:off x="457200" y="2506821"/>
          <a:ext cx="8229599" cy="3947160"/>
        </p:xfrm>
        <a:graphic>
          <a:graphicData uri="http://schemas.openxmlformats.org/drawingml/2006/table">
            <a:tbl>
              <a:tblPr firstRow="1" firstCol="1" bandRow="1"/>
              <a:tblGrid>
                <a:gridCol w="1630629"/>
                <a:gridCol w="789620"/>
                <a:gridCol w="789620"/>
                <a:gridCol w="1635642"/>
                <a:gridCol w="1692044"/>
                <a:gridCol w="1692044"/>
              </a:tblGrid>
              <a:tr h="360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ADM Mission 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Falcon altitude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DC-8 altitude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Falcon operations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DC-8  operations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Spiral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38000’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37000’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 degree bank for </a:t>
                      </a:r>
                      <a:r>
                        <a:rPr lang="en-US" sz="1400" dirty="0" smtClean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&gt; 10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minutes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Race track pattern keeping Falcon within 25 nm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Instrument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comparisons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(FL &gt; 35000’)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&gt;35000’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&gt;35000’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Straight and level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Straight and level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Legs &gt; 100km with a dropsonde at each end.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Instrument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comparisons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(FL ~ 10000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agl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~ 10000’ agl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~10000’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agl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Straight and level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Straight and level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Legs &gt;100km too low to use dropsondes (</a:t>
                      </a: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?)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Water surface and near surface returns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&gt;35000’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~10000’agl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Straight and level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Straight and level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Legs &gt; 100 km with no dropsondes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Ice surface and near surface returns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&gt;35000’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~10000’agl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Straight and level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Straight and level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Legs &gt; 100 km with no dropsondes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Cloud top returns (broken cloud coverage preferred)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&gt;35000’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~10000’ above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cloud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Straight and level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Straight and level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Legs &gt; 100 km with no dropsondes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7682" marR="67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dirty="0" smtClean="0"/>
              <a:t>ADM dedicated missions using both DC-8 and Falcon aircraft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28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0" y="1135046"/>
            <a:ext cx="8640000" cy="4946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872000" y="72000"/>
            <a:ext cx="5400000" cy="4642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2900"/>
              </a:lnSpc>
              <a:buFontTx/>
              <a:buNone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de-DE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Aeolus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ampaign in Sept. 2009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523052" y="1993530"/>
            <a:ext cx="1864068" cy="497133"/>
            <a:chOff x="606177" y="1946030"/>
            <a:chExt cx="1864068" cy="497133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606177" y="1946030"/>
              <a:ext cx="1391728" cy="33855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/>
                  <a:ea typeface="ヒラギノ角ゴ Pro W3"/>
                  <a:cs typeface="Times New Roman" pitchFamily="18" charset="0"/>
                </a:rPr>
                <a:t>2 calibrations</a:t>
              </a:r>
              <a:endParaRPr lang="en-US" sz="1600" dirty="0">
                <a:solidFill>
                  <a:srgbClr val="000000"/>
                </a:solidFill>
                <a:latin typeface="Arial"/>
                <a:ea typeface="ヒラギノ角ゴ Pro W3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2074460" y="2047163"/>
              <a:ext cx="395785" cy="396000"/>
            </a:xfrm>
            <a:prstGeom prst="ellipse">
              <a:avLst/>
            </a:prstGeom>
            <a:solidFill>
              <a:srgbClr val="E46C0A">
                <a:alpha val="50196"/>
              </a:srgbClr>
            </a:solidFill>
            <a:ln>
              <a:solidFill>
                <a:srgbClr val="E46C0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353989" y="4830332"/>
            <a:ext cx="182453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wind observations</a:t>
            </a:r>
            <a:endParaRPr lang="en-US" sz="160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1377186" y="2790701"/>
            <a:ext cx="1201002" cy="21600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ihandform 4"/>
          <p:cNvSpPr/>
          <p:nvPr/>
        </p:nvSpPr>
        <p:spPr>
          <a:xfrm>
            <a:off x="4512623" y="4571998"/>
            <a:ext cx="2434441" cy="1223159"/>
          </a:xfrm>
          <a:custGeom>
            <a:avLst/>
            <a:gdLst>
              <a:gd name="connsiteX0" fmla="*/ 0 w 2398816"/>
              <a:gd name="connsiteY0" fmla="*/ 0 h 1163782"/>
              <a:gd name="connsiteX1" fmla="*/ 914400 w 2398816"/>
              <a:gd name="connsiteY1" fmla="*/ 391886 h 1163782"/>
              <a:gd name="connsiteX2" fmla="*/ 1401289 w 2398816"/>
              <a:gd name="connsiteY2" fmla="*/ 570016 h 1163782"/>
              <a:gd name="connsiteX3" fmla="*/ 1745673 w 2398816"/>
              <a:gd name="connsiteY3" fmla="*/ 712520 h 1163782"/>
              <a:gd name="connsiteX4" fmla="*/ 1959429 w 2398816"/>
              <a:gd name="connsiteY4" fmla="*/ 831273 h 1163782"/>
              <a:gd name="connsiteX5" fmla="*/ 2244437 w 2398816"/>
              <a:gd name="connsiteY5" fmla="*/ 1056904 h 1163782"/>
              <a:gd name="connsiteX6" fmla="*/ 2398816 w 2398816"/>
              <a:gd name="connsiteY6" fmla="*/ 1163782 h 1163782"/>
              <a:gd name="connsiteX0" fmla="*/ 0 w 2398816"/>
              <a:gd name="connsiteY0" fmla="*/ 0 h 1163782"/>
              <a:gd name="connsiteX1" fmla="*/ 427513 w 2398816"/>
              <a:gd name="connsiteY1" fmla="*/ 142506 h 1163782"/>
              <a:gd name="connsiteX2" fmla="*/ 914400 w 2398816"/>
              <a:gd name="connsiteY2" fmla="*/ 391886 h 1163782"/>
              <a:gd name="connsiteX3" fmla="*/ 1401289 w 2398816"/>
              <a:gd name="connsiteY3" fmla="*/ 570016 h 1163782"/>
              <a:gd name="connsiteX4" fmla="*/ 1745673 w 2398816"/>
              <a:gd name="connsiteY4" fmla="*/ 712520 h 1163782"/>
              <a:gd name="connsiteX5" fmla="*/ 1959429 w 2398816"/>
              <a:gd name="connsiteY5" fmla="*/ 831273 h 1163782"/>
              <a:gd name="connsiteX6" fmla="*/ 2244437 w 2398816"/>
              <a:gd name="connsiteY6" fmla="*/ 1056904 h 1163782"/>
              <a:gd name="connsiteX7" fmla="*/ 2398816 w 2398816"/>
              <a:gd name="connsiteY7" fmla="*/ 1163782 h 1163782"/>
              <a:gd name="connsiteX0" fmla="*/ 0 w 2398816"/>
              <a:gd name="connsiteY0" fmla="*/ 0 h 1163782"/>
              <a:gd name="connsiteX1" fmla="*/ 498765 w 2398816"/>
              <a:gd name="connsiteY1" fmla="*/ 190007 h 1163782"/>
              <a:gd name="connsiteX2" fmla="*/ 914400 w 2398816"/>
              <a:gd name="connsiteY2" fmla="*/ 391886 h 1163782"/>
              <a:gd name="connsiteX3" fmla="*/ 1401289 w 2398816"/>
              <a:gd name="connsiteY3" fmla="*/ 570016 h 1163782"/>
              <a:gd name="connsiteX4" fmla="*/ 1745673 w 2398816"/>
              <a:gd name="connsiteY4" fmla="*/ 712520 h 1163782"/>
              <a:gd name="connsiteX5" fmla="*/ 1959429 w 2398816"/>
              <a:gd name="connsiteY5" fmla="*/ 831273 h 1163782"/>
              <a:gd name="connsiteX6" fmla="*/ 2244437 w 2398816"/>
              <a:gd name="connsiteY6" fmla="*/ 1056904 h 1163782"/>
              <a:gd name="connsiteX7" fmla="*/ 2398816 w 2398816"/>
              <a:gd name="connsiteY7" fmla="*/ 1163782 h 1163782"/>
              <a:gd name="connsiteX0" fmla="*/ 0 w 2398816"/>
              <a:gd name="connsiteY0" fmla="*/ 0 h 1163782"/>
              <a:gd name="connsiteX1" fmla="*/ 498765 w 2398816"/>
              <a:gd name="connsiteY1" fmla="*/ 213758 h 1163782"/>
              <a:gd name="connsiteX2" fmla="*/ 914400 w 2398816"/>
              <a:gd name="connsiteY2" fmla="*/ 391886 h 1163782"/>
              <a:gd name="connsiteX3" fmla="*/ 1401289 w 2398816"/>
              <a:gd name="connsiteY3" fmla="*/ 570016 h 1163782"/>
              <a:gd name="connsiteX4" fmla="*/ 1745673 w 2398816"/>
              <a:gd name="connsiteY4" fmla="*/ 712520 h 1163782"/>
              <a:gd name="connsiteX5" fmla="*/ 1959429 w 2398816"/>
              <a:gd name="connsiteY5" fmla="*/ 831273 h 1163782"/>
              <a:gd name="connsiteX6" fmla="*/ 2244437 w 2398816"/>
              <a:gd name="connsiteY6" fmla="*/ 1056904 h 1163782"/>
              <a:gd name="connsiteX7" fmla="*/ 2398816 w 2398816"/>
              <a:gd name="connsiteY7" fmla="*/ 1163782 h 1163782"/>
              <a:gd name="connsiteX0" fmla="*/ 0 w 2398816"/>
              <a:gd name="connsiteY0" fmla="*/ 0 h 1163782"/>
              <a:gd name="connsiteX1" fmla="*/ 498765 w 2398816"/>
              <a:gd name="connsiteY1" fmla="*/ 213758 h 1163782"/>
              <a:gd name="connsiteX2" fmla="*/ 914400 w 2398816"/>
              <a:gd name="connsiteY2" fmla="*/ 391886 h 1163782"/>
              <a:gd name="connsiteX3" fmla="*/ 1377538 w 2398816"/>
              <a:gd name="connsiteY3" fmla="*/ 581891 h 1163782"/>
              <a:gd name="connsiteX4" fmla="*/ 1745673 w 2398816"/>
              <a:gd name="connsiteY4" fmla="*/ 712520 h 1163782"/>
              <a:gd name="connsiteX5" fmla="*/ 1959429 w 2398816"/>
              <a:gd name="connsiteY5" fmla="*/ 831273 h 1163782"/>
              <a:gd name="connsiteX6" fmla="*/ 2244437 w 2398816"/>
              <a:gd name="connsiteY6" fmla="*/ 1056904 h 1163782"/>
              <a:gd name="connsiteX7" fmla="*/ 2398816 w 2398816"/>
              <a:gd name="connsiteY7" fmla="*/ 1163782 h 1163782"/>
              <a:gd name="connsiteX0" fmla="*/ 0 w 2398816"/>
              <a:gd name="connsiteY0" fmla="*/ 0 h 1163782"/>
              <a:gd name="connsiteX1" fmla="*/ 498765 w 2398816"/>
              <a:gd name="connsiteY1" fmla="*/ 213758 h 1163782"/>
              <a:gd name="connsiteX2" fmla="*/ 914400 w 2398816"/>
              <a:gd name="connsiteY2" fmla="*/ 391886 h 1163782"/>
              <a:gd name="connsiteX3" fmla="*/ 1377538 w 2398816"/>
              <a:gd name="connsiteY3" fmla="*/ 581891 h 1163782"/>
              <a:gd name="connsiteX4" fmla="*/ 1745673 w 2398816"/>
              <a:gd name="connsiteY4" fmla="*/ 748146 h 1163782"/>
              <a:gd name="connsiteX5" fmla="*/ 1959429 w 2398816"/>
              <a:gd name="connsiteY5" fmla="*/ 831273 h 1163782"/>
              <a:gd name="connsiteX6" fmla="*/ 2244437 w 2398816"/>
              <a:gd name="connsiteY6" fmla="*/ 1056904 h 1163782"/>
              <a:gd name="connsiteX7" fmla="*/ 2398816 w 2398816"/>
              <a:gd name="connsiteY7" fmla="*/ 1163782 h 1163782"/>
              <a:gd name="connsiteX0" fmla="*/ 0 w 2398816"/>
              <a:gd name="connsiteY0" fmla="*/ 0 h 1163782"/>
              <a:gd name="connsiteX1" fmla="*/ 498765 w 2398816"/>
              <a:gd name="connsiteY1" fmla="*/ 213758 h 1163782"/>
              <a:gd name="connsiteX2" fmla="*/ 914400 w 2398816"/>
              <a:gd name="connsiteY2" fmla="*/ 391886 h 1163782"/>
              <a:gd name="connsiteX3" fmla="*/ 1377538 w 2398816"/>
              <a:gd name="connsiteY3" fmla="*/ 581891 h 1163782"/>
              <a:gd name="connsiteX4" fmla="*/ 1745673 w 2398816"/>
              <a:gd name="connsiteY4" fmla="*/ 748146 h 1163782"/>
              <a:gd name="connsiteX5" fmla="*/ 2006931 w 2398816"/>
              <a:gd name="connsiteY5" fmla="*/ 878775 h 1163782"/>
              <a:gd name="connsiteX6" fmla="*/ 2244437 w 2398816"/>
              <a:gd name="connsiteY6" fmla="*/ 1056904 h 1163782"/>
              <a:gd name="connsiteX7" fmla="*/ 2398816 w 2398816"/>
              <a:gd name="connsiteY7" fmla="*/ 1163782 h 1163782"/>
              <a:gd name="connsiteX0" fmla="*/ 0 w 2398816"/>
              <a:gd name="connsiteY0" fmla="*/ 0 h 1199408"/>
              <a:gd name="connsiteX1" fmla="*/ 498765 w 2398816"/>
              <a:gd name="connsiteY1" fmla="*/ 213758 h 1199408"/>
              <a:gd name="connsiteX2" fmla="*/ 914400 w 2398816"/>
              <a:gd name="connsiteY2" fmla="*/ 391886 h 1199408"/>
              <a:gd name="connsiteX3" fmla="*/ 1377538 w 2398816"/>
              <a:gd name="connsiteY3" fmla="*/ 581891 h 1199408"/>
              <a:gd name="connsiteX4" fmla="*/ 1745673 w 2398816"/>
              <a:gd name="connsiteY4" fmla="*/ 748146 h 1199408"/>
              <a:gd name="connsiteX5" fmla="*/ 2006931 w 2398816"/>
              <a:gd name="connsiteY5" fmla="*/ 878775 h 1199408"/>
              <a:gd name="connsiteX6" fmla="*/ 2244437 w 2398816"/>
              <a:gd name="connsiteY6" fmla="*/ 1056904 h 1199408"/>
              <a:gd name="connsiteX7" fmla="*/ 2398816 w 2398816"/>
              <a:gd name="connsiteY7" fmla="*/ 1199408 h 1199408"/>
              <a:gd name="connsiteX0" fmla="*/ 0 w 2398816"/>
              <a:gd name="connsiteY0" fmla="*/ 0 h 1199408"/>
              <a:gd name="connsiteX1" fmla="*/ 498765 w 2398816"/>
              <a:gd name="connsiteY1" fmla="*/ 213758 h 1199408"/>
              <a:gd name="connsiteX2" fmla="*/ 914400 w 2398816"/>
              <a:gd name="connsiteY2" fmla="*/ 391886 h 1199408"/>
              <a:gd name="connsiteX3" fmla="*/ 1377538 w 2398816"/>
              <a:gd name="connsiteY3" fmla="*/ 581891 h 1199408"/>
              <a:gd name="connsiteX4" fmla="*/ 1745673 w 2398816"/>
              <a:gd name="connsiteY4" fmla="*/ 748146 h 1199408"/>
              <a:gd name="connsiteX5" fmla="*/ 2006931 w 2398816"/>
              <a:gd name="connsiteY5" fmla="*/ 878775 h 1199408"/>
              <a:gd name="connsiteX6" fmla="*/ 2208811 w 2398816"/>
              <a:gd name="connsiteY6" fmla="*/ 1021278 h 1199408"/>
              <a:gd name="connsiteX7" fmla="*/ 2398816 w 2398816"/>
              <a:gd name="connsiteY7" fmla="*/ 1199408 h 1199408"/>
              <a:gd name="connsiteX0" fmla="*/ 0 w 2398816"/>
              <a:gd name="connsiteY0" fmla="*/ 0 h 1199408"/>
              <a:gd name="connsiteX1" fmla="*/ 498765 w 2398816"/>
              <a:gd name="connsiteY1" fmla="*/ 213758 h 1199408"/>
              <a:gd name="connsiteX2" fmla="*/ 914400 w 2398816"/>
              <a:gd name="connsiteY2" fmla="*/ 391886 h 1199408"/>
              <a:gd name="connsiteX3" fmla="*/ 1377538 w 2398816"/>
              <a:gd name="connsiteY3" fmla="*/ 581891 h 1199408"/>
              <a:gd name="connsiteX4" fmla="*/ 1745673 w 2398816"/>
              <a:gd name="connsiteY4" fmla="*/ 748146 h 1199408"/>
              <a:gd name="connsiteX5" fmla="*/ 2006931 w 2398816"/>
              <a:gd name="connsiteY5" fmla="*/ 878775 h 1199408"/>
              <a:gd name="connsiteX6" fmla="*/ 2185061 w 2398816"/>
              <a:gd name="connsiteY6" fmla="*/ 1056904 h 1199408"/>
              <a:gd name="connsiteX7" fmla="*/ 2398816 w 2398816"/>
              <a:gd name="connsiteY7" fmla="*/ 1199408 h 1199408"/>
              <a:gd name="connsiteX0" fmla="*/ 0 w 2410691"/>
              <a:gd name="connsiteY0" fmla="*/ 0 h 1235034"/>
              <a:gd name="connsiteX1" fmla="*/ 498765 w 2410691"/>
              <a:gd name="connsiteY1" fmla="*/ 213758 h 1235034"/>
              <a:gd name="connsiteX2" fmla="*/ 914400 w 2410691"/>
              <a:gd name="connsiteY2" fmla="*/ 391886 h 1235034"/>
              <a:gd name="connsiteX3" fmla="*/ 1377538 w 2410691"/>
              <a:gd name="connsiteY3" fmla="*/ 581891 h 1235034"/>
              <a:gd name="connsiteX4" fmla="*/ 1745673 w 2410691"/>
              <a:gd name="connsiteY4" fmla="*/ 748146 h 1235034"/>
              <a:gd name="connsiteX5" fmla="*/ 2006931 w 2410691"/>
              <a:gd name="connsiteY5" fmla="*/ 878775 h 1235034"/>
              <a:gd name="connsiteX6" fmla="*/ 2185061 w 2410691"/>
              <a:gd name="connsiteY6" fmla="*/ 1056904 h 1235034"/>
              <a:gd name="connsiteX7" fmla="*/ 2410691 w 2410691"/>
              <a:gd name="connsiteY7" fmla="*/ 1235034 h 1235034"/>
              <a:gd name="connsiteX0" fmla="*/ 0 w 2410691"/>
              <a:gd name="connsiteY0" fmla="*/ 0 h 1235034"/>
              <a:gd name="connsiteX1" fmla="*/ 498765 w 2410691"/>
              <a:gd name="connsiteY1" fmla="*/ 213758 h 1235034"/>
              <a:gd name="connsiteX2" fmla="*/ 914400 w 2410691"/>
              <a:gd name="connsiteY2" fmla="*/ 391886 h 1235034"/>
              <a:gd name="connsiteX3" fmla="*/ 1377538 w 2410691"/>
              <a:gd name="connsiteY3" fmla="*/ 581891 h 1235034"/>
              <a:gd name="connsiteX4" fmla="*/ 1745673 w 2410691"/>
              <a:gd name="connsiteY4" fmla="*/ 748146 h 1235034"/>
              <a:gd name="connsiteX5" fmla="*/ 2006931 w 2410691"/>
              <a:gd name="connsiteY5" fmla="*/ 878775 h 1235034"/>
              <a:gd name="connsiteX6" fmla="*/ 2185061 w 2410691"/>
              <a:gd name="connsiteY6" fmla="*/ 1021278 h 1235034"/>
              <a:gd name="connsiteX7" fmla="*/ 2410691 w 2410691"/>
              <a:gd name="connsiteY7" fmla="*/ 1235034 h 1235034"/>
              <a:gd name="connsiteX0" fmla="*/ 0 w 2410691"/>
              <a:gd name="connsiteY0" fmla="*/ 0 h 1235034"/>
              <a:gd name="connsiteX1" fmla="*/ 498765 w 2410691"/>
              <a:gd name="connsiteY1" fmla="*/ 213758 h 1235034"/>
              <a:gd name="connsiteX2" fmla="*/ 914400 w 2410691"/>
              <a:gd name="connsiteY2" fmla="*/ 391886 h 1235034"/>
              <a:gd name="connsiteX3" fmla="*/ 1377538 w 2410691"/>
              <a:gd name="connsiteY3" fmla="*/ 581891 h 1235034"/>
              <a:gd name="connsiteX4" fmla="*/ 1745673 w 2410691"/>
              <a:gd name="connsiteY4" fmla="*/ 748146 h 1235034"/>
              <a:gd name="connsiteX5" fmla="*/ 1947555 w 2410691"/>
              <a:gd name="connsiteY5" fmla="*/ 843149 h 1235034"/>
              <a:gd name="connsiteX6" fmla="*/ 2185061 w 2410691"/>
              <a:gd name="connsiteY6" fmla="*/ 1021278 h 1235034"/>
              <a:gd name="connsiteX7" fmla="*/ 2410691 w 2410691"/>
              <a:gd name="connsiteY7" fmla="*/ 1235034 h 1235034"/>
              <a:gd name="connsiteX0" fmla="*/ 0 w 2410691"/>
              <a:gd name="connsiteY0" fmla="*/ 0 h 1235034"/>
              <a:gd name="connsiteX1" fmla="*/ 498765 w 2410691"/>
              <a:gd name="connsiteY1" fmla="*/ 213758 h 1235034"/>
              <a:gd name="connsiteX2" fmla="*/ 914400 w 2410691"/>
              <a:gd name="connsiteY2" fmla="*/ 391886 h 1235034"/>
              <a:gd name="connsiteX3" fmla="*/ 1377538 w 2410691"/>
              <a:gd name="connsiteY3" fmla="*/ 581891 h 1235034"/>
              <a:gd name="connsiteX4" fmla="*/ 1745673 w 2410691"/>
              <a:gd name="connsiteY4" fmla="*/ 748146 h 1235034"/>
              <a:gd name="connsiteX5" fmla="*/ 1947555 w 2410691"/>
              <a:gd name="connsiteY5" fmla="*/ 843149 h 1235034"/>
              <a:gd name="connsiteX6" fmla="*/ 2137560 w 2410691"/>
              <a:gd name="connsiteY6" fmla="*/ 1021278 h 1235034"/>
              <a:gd name="connsiteX7" fmla="*/ 2410691 w 2410691"/>
              <a:gd name="connsiteY7" fmla="*/ 1235034 h 1235034"/>
              <a:gd name="connsiteX0" fmla="*/ 0 w 2375065"/>
              <a:gd name="connsiteY0" fmla="*/ 0 h 1235034"/>
              <a:gd name="connsiteX1" fmla="*/ 498765 w 2375065"/>
              <a:gd name="connsiteY1" fmla="*/ 213758 h 1235034"/>
              <a:gd name="connsiteX2" fmla="*/ 914400 w 2375065"/>
              <a:gd name="connsiteY2" fmla="*/ 391886 h 1235034"/>
              <a:gd name="connsiteX3" fmla="*/ 1377538 w 2375065"/>
              <a:gd name="connsiteY3" fmla="*/ 581891 h 1235034"/>
              <a:gd name="connsiteX4" fmla="*/ 1745673 w 2375065"/>
              <a:gd name="connsiteY4" fmla="*/ 748146 h 1235034"/>
              <a:gd name="connsiteX5" fmla="*/ 1947555 w 2375065"/>
              <a:gd name="connsiteY5" fmla="*/ 843149 h 1235034"/>
              <a:gd name="connsiteX6" fmla="*/ 2137560 w 2375065"/>
              <a:gd name="connsiteY6" fmla="*/ 1021278 h 1235034"/>
              <a:gd name="connsiteX7" fmla="*/ 2375065 w 2375065"/>
              <a:gd name="connsiteY7" fmla="*/ 1235034 h 1235034"/>
              <a:gd name="connsiteX0" fmla="*/ 0 w 2375065"/>
              <a:gd name="connsiteY0" fmla="*/ 0 h 1235034"/>
              <a:gd name="connsiteX1" fmla="*/ 498765 w 2375065"/>
              <a:gd name="connsiteY1" fmla="*/ 213758 h 1235034"/>
              <a:gd name="connsiteX2" fmla="*/ 914400 w 2375065"/>
              <a:gd name="connsiteY2" fmla="*/ 391886 h 1235034"/>
              <a:gd name="connsiteX3" fmla="*/ 1377538 w 2375065"/>
              <a:gd name="connsiteY3" fmla="*/ 581891 h 1235034"/>
              <a:gd name="connsiteX4" fmla="*/ 1745673 w 2375065"/>
              <a:gd name="connsiteY4" fmla="*/ 748146 h 1235034"/>
              <a:gd name="connsiteX5" fmla="*/ 1947555 w 2375065"/>
              <a:gd name="connsiteY5" fmla="*/ 843149 h 1235034"/>
              <a:gd name="connsiteX6" fmla="*/ 2137560 w 2375065"/>
              <a:gd name="connsiteY6" fmla="*/ 997528 h 1235034"/>
              <a:gd name="connsiteX7" fmla="*/ 2375065 w 2375065"/>
              <a:gd name="connsiteY7" fmla="*/ 1235034 h 1235034"/>
              <a:gd name="connsiteX0" fmla="*/ 0 w 2138406"/>
              <a:gd name="connsiteY0" fmla="*/ 0 h 1341912"/>
              <a:gd name="connsiteX1" fmla="*/ 498765 w 2138406"/>
              <a:gd name="connsiteY1" fmla="*/ 213758 h 1341912"/>
              <a:gd name="connsiteX2" fmla="*/ 914400 w 2138406"/>
              <a:gd name="connsiteY2" fmla="*/ 391886 h 1341912"/>
              <a:gd name="connsiteX3" fmla="*/ 1377538 w 2138406"/>
              <a:gd name="connsiteY3" fmla="*/ 581891 h 1341912"/>
              <a:gd name="connsiteX4" fmla="*/ 1745673 w 2138406"/>
              <a:gd name="connsiteY4" fmla="*/ 748146 h 1341912"/>
              <a:gd name="connsiteX5" fmla="*/ 1947555 w 2138406"/>
              <a:gd name="connsiteY5" fmla="*/ 843149 h 1341912"/>
              <a:gd name="connsiteX6" fmla="*/ 2137560 w 2138406"/>
              <a:gd name="connsiteY6" fmla="*/ 997528 h 1341912"/>
              <a:gd name="connsiteX7" fmla="*/ 2030680 w 2138406"/>
              <a:gd name="connsiteY7" fmla="*/ 1341912 h 1341912"/>
              <a:gd name="connsiteX0" fmla="*/ 0 w 2434441"/>
              <a:gd name="connsiteY0" fmla="*/ 0 h 1223159"/>
              <a:gd name="connsiteX1" fmla="*/ 498765 w 2434441"/>
              <a:gd name="connsiteY1" fmla="*/ 213758 h 1223159"/>
              <a:gd name="connsiteX2" fmla="*/ 914400 w 2434441"/>
              <a:gd name="connsiteY2" fmla="*/ 391886 h 1223159"/>
              <a:gd name="connsiteX3" fmla="*/ 1377538 w 2434441"/>
              <a:gd name="connsiteY3" fmla="*/ 581891 h 1223159"/>
              <a:gd name="connsiteX4" fmla="*/ 1745673 w 2434441"/>
              <a:gd name="connsiteY4" fmla="*/ 748146 h 1223159"/>
              <a:gd name="connsiteX5" fmla="*/ 1947555 w 2434441"/>
              <a:gd name="connsiteY5" fmla="*/ 843149 h 1223159"/>
              <a:gd name="connsiteX6" fmla="*/ 2137560 w 2434441"/>
              <a:gd name="connsiteY6" fmla="*/ 997528 h 1223159"/>
              <a:gd name="connsiteX7" fmla="*/ 2434441 w 2434441"/>
              <a:gd name="connsiteY7" fmla="*/ 1223159 h 122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4441" h="1223159">
                <a:moveTo>
                  <a:pt x="0" y="0"/>
                </a:moveTo>
                <a:cubicBezTo>
                  <a:pt x="150421" y="67294"/>
                  <a:pt x="348344" y="146464"/>
                  <a:pt x="498765" y="213758"/>
                </a:cubicBezTo>
                <a:cubicBezTo>
                  <a:pt x="661061" y="296885"/>
                  <a:pt x="767938" y="330531"/>
                  <a:pt x="914400" y="391886"/>
                </a:cubicBezTo>
                <a:lnTo>
                  <a:pt x="1377538" y="581891"/>
                </a:lnTo>
                <a:cubicBezTo>
                  <a:pt x="1516083" y="641268"/>
                  <a:pt x="1650670" y="704603"/>
                  <a:pt x="1745673" y="748146"/>
                </a:cubicBezTo>
                <a:cubicBezTo>
                  <a:pt x="1840676" y="791689"/>
                  <a:pt x="1882240" y="801585"/>
                  <a:pt x="1947555" y="843149"/>
                </a:cubicBezTo>
                <a:cubicBezTo>
                  <a:pt x="2012870" y="884713"/>
                  <a:pt x="2056412" y="934193"/>
                  <a:pt x="2137560" y="997528"/>
                </a:cubicBezTo>
                <a:cubicBezTo>
                  <a:pt x="2218708" y="1060863"/>
                  <a:pt x="2393867" y="1197429"/>
                  <a:pt x="2434441" y="1223159"/>
                </a:cubicBezTo>
              </a:path>
            </a:pathLst>
          </a:custGeom>
          <a:noFill/>
          <a:ln w="76200">
            <a:solidFill>
              <a:srgbClr val="00B0F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2049296" y="629393"/>
            <a:ext cx="6955675" cy="3800103"/>
            <a:chOff x="2049296" y="629393"/>
            <a:chExt cx="6955675" cy="3800103"/>
          </a:xfrm>
        </p:grpSpPr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3318546" y="637234"/>
              <a:ext cx="5686425" cy="3776663"/>
              <a:chOff x="2132" y="348"/>
              <a:chExt cx="3582" cy="2379"/>
            </a:xfrm>
          </p:grpSpPr>
          <p:pic>
            <p:nvPicPr>
              <p:cNvPr id="16" name="Picture 21" descr="21092009 - LonLa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" y="348"/>
                <a:ext cx="3582" cy="2379"/>
              </a:xfrm>
              <a:prstGeom prst="rect">
                <a:avLst/>
              </a:prstGeom>
              <a:noFill/>
              <a:ln w="38100">
                <a:solidFill>
                  <a:srgbClr val="E46C0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 flipH="1" flipV="1">
                <a:off x="3538" y="1638"/>
                <a:ext cx="136" cy="68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H="1" flipV="1">
                <a:off x="3809" y="1797"/>
                <a:ext cx="136" cy="68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9" name="Group 56"/>
              <p:cNvGrpSpPr>
                <a:grpSpLocks/>
              </p:cNvGrpSpPr>
              <p:nvPr/>
            </p:nvGrpSpPr>
            <p:grpSpPr bwMode="auto">
              <a:xfrm>
                <a:off x="3650" y="436"/>
                <a:ext cx="864" cy="1406"/>
                <a:chOff x="3672" y="1752"/>
                <a:chExt cx="864" cy="1406"/>
              </a:xfrm>
            </p:grpSpPr>
            <p:pic>
              <p:nvPicPr>
                <p:cNvPr id="31" name="Picture 43" descr="Falcon Frontansicht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200000">
                  <a:off x="3672" y="1752"/>
                  <a:ext cx="864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105" y="1888"/>
                  <a:ext cx="0" cy="1270"/>
                </a:xfrm>
                <a:prstGeom prst="line">
                  <a:avLst/>
                </a:prstGeom>
                <a:noFill/>
                <a:ln w="28575">
                  <a:solidFill>
                    <a:srgbClr val="80008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0" name="Group 53"/>
              <p:cNvGrpSpPr>
                <a:grpSpLocks/>
              </p:cNvGrpSpPr>
              <p:nvPr/>
            </p:nvGrpSpPr>
            <p:grpSpPr bwMode="auto">
              <a:xfrm>
                <a:off x="2563" y="436"/>
                <a:ext cx="864" cy="1513"/>
                <a:chOff x="1200" y="851"/>
                <a:chExt cx="864" cy="1513"/>
              </a:xfrm>
            </p:grpSpPr>
            <p:pic>
              <p:nvPicPr>
                <p:cNvPr id="27" name="Picture 51" descr="Falcon Frontansicht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851"/>
                  <a:ext cx="864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Line 52"/>
                <p:cNvSpPr>
                  <a:spLocks noChangeShapeType="1"/>
                </p:cNvSpPr>
                <p:nvPr/>
              </p:nvSpPr>
              <p:spPr bwMode="auto">
                <a:xfrm rot="1200000" flipH="1">
                  <a:off x="1384" y="935"/>
                  <a:ext cx="1" cy="1429"/>
                </a:xfrm>
                <a:prstGeom prst="line">
                  <a:avLst/>
                </a:prstGeom>
                <a:noFill/>
                <a:ln w="28575">
                  <a:solidFill>
                    <a:srgbClr val="80008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22" name="AutoShape 57"/>
              <p:cNvSpPr>
                <a:spLocks noChangeArrowheads="1"/>
              </p:cNvSpPr>
              <p:nvPr/>
            </p:nvSpPr>
            <p:spPr bwMode="auto">
              <a:xfrm>
                <a:off x="3493" y="504"/>
                <a:ext cx="227" cy="136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rgbClr val="E46C0A"/>
              </a:solidFill>
              <a:ln w="952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lIns="54000" rIns="5400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de-DE"/>
              </a:p>
            </p:txBody>
          </p:sp>
          <p:sp>
            <p:nvSpPr>
              <p:cNvPr id="24" name="Line 62"/>
              <p:cNvSpPr>
                <a:spLocks noChangeShapeType="1"/>
              </p:cNvSpPr>
              <p:nvPr/>
            </p:nvSpPr>
            <p:spPr bwMode="auto">
              <a:xfrm>
                <a:off x="4513" y="1049"/>
                <a:ext cx="8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5" name="Text Box 63"/>
              <p:cNvSpPr txBox="1">
                <a:spLocks noChangeArrowheads="1"/>
              </p:cNvSpPr>
              <p:nvPr/>
            </p:nvSpPr>
            <p:spPr bwMode="auto">
              <a:xfrm>
                <a:off x="4585" y="845"/>
                <a:ext cx="745" cy="17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lIns="54000" rIns="54000">
                <a:spAutoFit/>
              </a:bodyPr>
              <a:lstStyle>
                <a:lvl1pPr marL="180975" indent="-180975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sz="1200"/>
                  <a:t>26 km </a:t>
                </a:r>
                <a:r>
                  <a:rPr lang="de-DE" sz="1200">
                    <a:sym typeface="Wingdings" pitchFamily="2" charset="2"/>
                  </a:rPr>
                  <a:t></a:t>
                </a:r>
                <a:r>
                  <a:rPr lang="de-DE" sz="1200"/>
                  <a:t> 6 min</a:t>
                </a:r>
              </a:p>
            </p:txBody>
          </p:sp>
        </p:grpSp>
        <p:cxnSp>
          <p:nvCxnSpPr>
            <p:cNvPr id="9" name="Gerade Verbindung 8"/>
            <p:cNvCxnSpPr>
              <a:stCxn id="8" idx="1"/>
            </p:cNvCxnSpPr>
            <p:nvPr/>
          </p:nvCxnSpPr>
          <p:spPr>
            <a:xfrm flipV="1">
              <a:off x="2049296" y="629393"/>
              <a:ext cx="1240169" cy="1523263"/>
            </a:xfrm>
            <a:prstGeom prst="line">
              <a:avLst/>
            </a:prstGeom>
            <a:ln w="19050">
              <a:solidFill>
                <a:srgbClr val="E46C0A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>
              <a:stCxn id="8" idx="3"/>
            </p:cNvCxnSpPr>
            <p:nvPr/>
          </p:nvCxnSpPr>
          <p:spPr>
            <a:xfrm>
              <a:off x="2049296" y="2432670"/>
              <a:ext cx="1252044" cy="1996826"/>
            </a:xfrm>
            <a:prstGeom prst="line">
              <a:avLst/>
            </a:prstGeom>
            <a:ln w="19050">
              <a:solidFill>
                <a:srgbClr val="E46C0A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48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project</a:t>
            </a:r>
            <a:r>
              <a:rPr lang="en-US" dirty="0" smtClean="0"/>
              <a:t> </a:t>
            </a:r>
            <a:r>
              <a:rPr lang="en-US" dirty="0" smtClean="0"/>
              <a:t>is being funded by NASA</a:t>
            </a:r>
          </a:p>
          <a:p>
            <a:pPr lvl="1"/>
            <a:r>
              <a:rPr lang="en-US" dirty="0" smtClean="0"/>
              <a:t>Ramesh Kakar (PM)</a:t>
            </a:r>
          </a:p>
          <a:p>
            <a:r>
              <a:rPr lang="en-US" dirty="0" smtClean="0"/>
              <a:t>Credit goes to the DAWN instrument team at NASA/LaRC and the UC-12B crew that flew in challenging weather conditions during Campaign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/>
              <a:t>Campaign 1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/>
              <a:t>Demonstrate the readiness </a:t>
            </a:r>
            <a:r>
              <a:rPr lang="en-US" dirty="0"/>
              <a:t>of DAWN to participate in the joint ESA/NASA exercises in the spring of 2015</a:t>
            </a:r>
          </a:p>
          <a:p>
            <a:r>
              <a:rPr lang="en-US" u="sng" dirty="0" smtClean="0"/>
              <a:t>Conduct </a:t>
            </a:r>
            <a:r>
              <a:rPr lang="en-US" u="sng" dirty="0"/>
              <a:t>underflights </a:t>
            </a:r>
            <a:r>
              <a:rPr lang="en-US" dirty="0"/>
              <a:t>of currently orbiting </a:t>
            </a:r>
            <a:r>
              <a:rPr lang="en-US" dirty="0" smtClean="0"/>
              <a:t>sensors (MODIS, ASCAT and CALIPSO) </a:t>
            </a:r>
            <a:r>
              <a:rPr lang="en-US" dirty="0"/>
              <a:t>to refine techniques for cal/</a:t>
            </a:r>
            <a:r>
              <a:rPr lang="en-US" dirty="0" err="1"/>
              <a:t>val</a:t>
            </a:r>
            <a:r>
              <a:rPr lang="en-US" dirty="0"/>
              <a:t> between a space-based </a:t>
            </a:r>
            <a:r>
              <a:rPr lang="en-US" dirty="0" err="1"/>
              <a:t>lidar</a:t>
            </a:r>
            <a:r>
              <a:rPr lang="en-US" dirty="0"/>
              <a:t> and an airborne set of sensors</a:t>
            </a:r>
          </a:p>
          <a:p>
            <a:r>
              <a:rPr lang="en-US" dirty="0" smtClean="0"/>
              <a:t>Conduct </a:t>
            </a:r>
            <a:r>
              <a:rPr lang="en-US" dirty="0"/>
              <a:t>tests to </a:t>
            </a:r>
            <a:r>
              <a:rPr lang="en-US" u="sng" dirty="0"/>
              <a:t>evaluate the optimal scanning configurations </a:t>
            </a:r>
            <a:r>
              <a:rPr lang="en-US" dirty="0"/>
              <a:t>of the DAWN to support ADM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smtClean="0"/>
              <a:t>questions to be addressed in May 2015.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this opportunity </a:t>
            </a:r>
            <a:r>
              <a:rPr lang="en-US" u="sng" dirty="0"/>
              <a:t>to conduct a subset of the Polar Winds and Arctic science objectives</a:t>
            </a:r>
            <a:r>
              <a:rPr lang="en-US" dirty="0"/>
              <a:t> such as model validation and the documentation and analysis of lower level atmospheric phenomenon such as low-level jets, organized large eddies and other boundary layer </a:t>
            </a:r>
            <a:r>
              <a:rPr lang="en-US" dirty="0" smtClean="0"/>
              <a:t>flows.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4419600"/>
            <a:ext cx="3398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Tomorrow morning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2926080" cy="1154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2442334" cy="1371600"/>
          </a:xfrm>
          <a:prstGeom prst="rect">
            <a:avLst/>
          </a:prstGeom>
        </p:spPr>
      </p:pic>
      <p:pic>
        <p:nvPicPr>
          <p:cNvPr id="9" name="Picture 2" descr="C:\Users\gde\Documents\Lidar Related\Polar Winds\Rick pictures\Confluence of glaci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828800"/>
            <a:ext cx="3352800" cy="2477864"/>
          </a:xfrm>
          <a:prstGeom prst="rect">
            <a:avLst/>
          </a:prstGeom>
          <a:noFill/>
        </p:spPr>
      </p:pic>
      <p:pic>
        <p:nvPicPr>
          <p:cNvPr id="10" name="Picture 2" descr="C:\Users\gde\Documents\Lidar Related\Polar Winds\Rick pictures\Wave wave interacti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038600"/>
            <a:ext cx="3429000" cy="2561166"/>
          </a:xfrm>
          <a:prstGeom prst="rect">
            <a:avLst/>
          </a:prstGeom>
          <a:noFill/>
        </p:spPr>
      </p:pic>
      <p:pic>
        <p:nvPicPr>
          <p:cNvPr id="11" name="Picture 2" descr="C:\Users\gde\Documents\Lidar Related\Polar Winds\C1F10\Pictures\DSCN5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572000"/>
            <a:ext cx="2743200" cy="2057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" y="762000"/>
            <a:ext cx="1839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NASA/LaRC UC-12B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51460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DAWN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286000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um </a:t>
            </a:r>
          </a:p>
          <a:p>
            <a:r>
              <a:rPr lang="en-US" sz="2000" dirty="0" smtClean="0"/>
              <a:t>220 </a:t>
            </a:r>
            <a:r>
              <a:rPr lang="en-US" sz="2000" dirty="0" err="1" smtClean="0"/>
              <a:t>mJ</a:t>
            </a:r>
            <a:endParaRPr lang="en-US" sz="2000" dirty="0" smtClean="0"/>
          </a:p>
          <a:p>
            <a:r>
              <a:rPr lang="en-US" sz="2000" dirty="0" smtClean="0"/>
              <a:t>10 Hz</a:t>
            </a:r>
          </a:p>
          <a:p>
            <a:r>
              <a:rPr lang="en-US" sz="2000" dirty="0" smtClean="0"/>
              <a:t>15 cm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3276600"/>
            <a:ext cx="1764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Complex terrain </a:t>
            </a:r>
          </a:p>
          <a:p>
            <a:r>
              <a:rPr lang="en-US" b="1" dirty="0" smtClean="0"/>
              <a:t>and surfaces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4724400"/>
            <a:ext cx="194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Coastal transitions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4267200"/>
            <a:ext cx="341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Stable Boundary Layer Laboratory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69378" y="685800"/>
            <a:ext cx="51746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ADM/</a:t>
            </a:r>
            <a:r>
              <a:rPr lang="en-US" sz="3200" b="1" dirty="0" err="1" smtClean="0"/>
              <a:t>PolarWinds</a:t>
            </a:r>
            <a:r>
              <a:rPr lang="en-US" sz="3200" b="1" dirty="0" smtClean="0"/>
              <a:t> Campaign1</a:t>
            </a:r>
          </a:p>
          <a:p>
            <a:pPr algn="ctr"/>
            <a:r>
              <a:rPr lang="en-US" sz="3200" b="1" dirty="0" smtClean="0"/>
              <a:t>2014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/>
              <a:t>Mission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Satellite Under Pass (SUP) missions</a:t>
            </a:r>
          </a:p>
          <a:p>
            <a:r>
              <a:rPr lang="en-US" dirty="0"/>
              <a:t>	Model Validation (MVAL) missions</a:t>
            </a:r>
          </a:p>
          <a:p>
            <a:r>
              <a:rPr lang="en-US" dirty="0"/>
              <a:t>	</a:t>
            </a:r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ADM Cal/Val (ADM_CV) missions</a:t>
            </a:r>
          </a:p>
          <a:p>
            <a:r>
              <a:rPr lang="en-US" dirty="0"/>
              <a:t>	OLE experiments</a:t>
            </a:r>
          </a:p>
          <a:p>
            <a:r>
              <a:rPr lang="en-US" dirty="0"/>
              <a:t>	Tip Jet missions</a:t>
            </a:r>
          </a:p>
          <a:p>
            <a:r>
              <a:rPr lang="en-US" dirty="0"/>
              <a:t>	Ice Cap Missions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/>
              <a:t>General Missions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14 </a:t>
            </a:r>
            <a:r>
              <a:rPr lang="en-US" dirty="0"/>
              <a:t>flights on 13 days </a:t>
            </a:r>
          </a:p>
          <a:p>
            <a:r>
              <a:rPr lang="en-US" dirty="0" smtClean="0"/>
              <a:t>~ </a:t>
            </a:r>
            <a:r>
              <a:rPr lang="en-US" dirty="0"/>
              <a:t>45.5 science flight hours</a:t>
            </a:r>
          </a:p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22 </a:t>
            </a:r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ADM simulation segments</a:t>
            </a:r>
          </a:p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 </a:t>
            </a:r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CALIPSO segments</a:t>
            </a:r>
          </a:p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~ </a:t>
            </a:r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10 MODIS segments</a:t>
            </a:r>
          </a:p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~ 10 </a:t>
            </a:r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ASCAT segments</a:t>
            </a:r>
          </a:p>
          <a:p>
            <a:r>
              <a:rPr lang="en-US" dirty="0" smtClean="0"/>
              <a:t>2 </a:t>
            </a:r>
            <a:r>
              <a:rPr lang="en-US" dirty="0"/>
              <a:t>“Tip Jet” missions</a:t>
            </a:r>
          </a:p>
          <a:p>
            <a:r>
              <a:rPr lang="en-US" dirty="0" smtClean="0"/>
              <a:t>Numerous </a:t>
            </a:r>
            <a:r>
              <a:rPr lang="en-US" dirty="0"/>
              <a:t>missions overflying the Ice Cap and regions of </a:t>
            </a:r>
            <a:r>
              <a:rPr lang="en-US" dirty="0" smtClean="0"/>
              <a:t>BL rolls/waves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de\Documents\Lidar\Polar Winds\Track files\Composite tracks on GE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838201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152400"/>
            <a:ext cx="496264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Composite of flight tracks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/>
              <a:t>ADM Cal/Val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Primary issues addressed</a:t>
            </a:r>
          </a:p>
          <a:p>
            <a:pPr lvl="1"/>
            <a:r>
              <a:rPr lang="en-US" dirty="0" smtClean="0"/>
              <a:t>Heterogeneous  backscatter situations with wind shear.</a:t>
            </a:r>
          </a:p>
          <a:p>
            <a:pPr lvl="1"/>
            <a:r>
              <a:rPr lang="en-US" dirty="0" smtClean="0"/>
              <a:t>Blowing snow/ice adjacent to the surface</a:t>
            </a:r>
          </a:p>
          <a:p>
            <a:pPr lvl="1"/>
            <a:r>
              <a:rPr lang="en-US" dirty="0" smtClean="0"/>
              <a:t>Water/salt sprays adjacent to the sea surface during white cap situations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22  cases of 50 -75 km legs with single perspective stare</a:t>
            </a:r>
          </a:p>
          <a:p>
            <a:pPr lvl="1"/>
            <a:r>
              <a:rPr lang="en-US" dirty="0" smtClean="0"/>
              <a:t>6 over ice</a:t>
            </a:r>
          </a:p>
          <a:p>
            <a:pPr lvl="1"/>
            <a:r>
              <a:rPr lang="en-US" dirty="0" smtClean="0"/>
              <a:t>4 snow/land</a:t>
            </a:r>
          </a:p>
          <a:p>
            <a:pPr lvl="1"/>
            <a:r>
              <a:rPr lang="en-US" dirty="0" smtClean="0"/>
              <a:t>12 over water</a:t>
            </a:r>
          </a:p>
          <a:p>
            <a:pPr lvl="2"/>
            <a:r>
              <a:rPr lang="en-US" dirty="0" smtClean="0"/>
              <a:t>2 visible cloud free</a:t>
            </a:r>
          </a:p>
          <a:p>
            <a:pPr lvl="2"/>
            <a:r>
              <a:rPr lang="en-US" dirty="0" smtClean="0"/>
              <a:t>7 partly cloudy</a:t>
            </a:r>
          </a:p>
          <a:p>
            <a:pPr lvl="2"/>
            <a:r>
              <a:rPr lang="en-US" dirty="0" smtClean="0"/>
              <a:t>3 clouds below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26821</TotalTime>
  <Words>1203</Words>
  <Application>Microsoft Office PowerPoint</Application>
  <PresentationFormat>On-screen Show (4:3)</PresentationFormat>
  <Paragraphs>214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ヒラギノ角ゴ Pro W3</vt:lpstr>
      <vt:lpstr>Office Theme</vt:lpstr>
      <vt:lpstr>Plot</vt:lpstr>
      <vt:lpstr>Preparing for ADM cal/val using DAWN and TWiLiTE in two arctic campaigns</vt:lpstr>
      <vt:lpstr>NASA’s PolarWinds and ADM Cal/Val</vt:lpstr>
      <vt:lpstr>Background</vt:lpstr>
      <vt:lpstr>Campaign 1 Objectives</vt:lpstr>
      <vt:lpstr>PowerPoint Presentation</vt:lpstr>
      <vt:lpstr>Mission Types</vt:lpstr>
      <vt:lpstr>General Missions Summary</vt:lpstr>
      <vt:lpstr>PowerPoint Presentation</vt:lpstr>
      <vt:lpstr>ADM Cal/Val practice</vt:lpstr>
      <vt:lpstr>Changing integration parameters</vt:lpstr>
      <vt:lpstr>PowerPoint Presentation</vt:lpstr>
      <vt:lpstr>PowerPoint Presentation</vt:lpstr>
      <vt:lpstr>PowerPoint Presentation</vt:lpstr>
      <vt:lpstr>PowerPoint Presentation</vt:lpstr>
      <vt:lpstr>CALIPSO under flights</vt:lpstr>
      <vt:lpstr>CALIPSO Case Study 11/03/15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MODIS under flights</vt:lpstr>
      <vt:lpstr>PowerPoint Presentation</vt:lpstr>
      <vt:lpstr>ASCAT under flights</vt:lpstr>
      <vt:lpstr>NASA’s PolarWinds and ADM Cal/Val Campaign 2</vt:lpstr>
      <vt:lpstr>ADM Cal/Val Campaign 2 Plans</vt:lpstr>
      <vt:lpstr>PowerPoint Presentation</vt:lpstr>
      <vt:lpstr>PowerPoint Presentation</vt:lpstr>
      <vt:lpstr>TWiLiTE on ER2</vt:lpstr>
      <vt:lpstr>PowerPoint Presentation</vt:lpstr>
      <vt:lpstr>ADM dedicated missions using both DC-8 and Falcon aircraft</vt:lpstr>
      <vt:lpstr>PowerPoint Presentation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Airborne Participation in ADM Cal/Val and Lessons Learnt from Earlier Satellite Validation Campaigns</dc:title>
  <dc:creator>Dave Emmitt</dc:creator>
  <cp:lastModifiedBy>Dave Emmitt</cp:lastModifiedBy>
  <cp:revision>1612</cp:revision>
  <dcterms:created xsi:type="dcterms:W3CDTF">2015-02-06T14:16:57Z</dcterms:created>
  <dcterms:modified xsi:type="dcterms:W3CDTF">2015-04-28T12:14:09Z</dcterms:modified>
</cp:coreProperties>
</file>