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65" r:id="rId2"/>
    <p:sldId id="734" r:id="rId3"/>
    <p:sldId id="735" r:id="rId4"/>
    <p:sldId id="736" r:id="rId5"/>
    <p:sldId id="693" r:id="rId6"/>
    <p:sldId id="694" r:id="rId7"/>
    <p:sldId id="695" r:id="rId8"/>
    <p:sldId id="733" r:id="rId9"/>
    <p:sldId id="699" r:id="rId10"/>
    <p:sldId id="701" r:id="rId11"/>
    <p:sldId id="675" r:id="rId12"/>
    <p:sldId id="707" r:id="rId13"/>
    <p:sldId id="708" r:id="rId14"/>
    <p:sldId id="709" r:id="rId15"/>
    <p:sldId id="680" r:id="rId16"/>
    <p:sldId id="662" r:id="rId17"/>
    <p:sldId id="726" r:id="rId18"/>
    <p:sldId id="727" r:id="rId19"/>
    <p:sldId id="728" r:id="rId20"/>
    <p:sldId id="730" r:id="rId21"/>
    <p:sldId id="681" r:id="rId22"/>
    <p:sldId id="683" r:id="rId23"/>
    <p:sldId id="731" r:id="rId24"/>
    <p:sldId id="732" r:id="rId25"/>
    <p:sldId id="685" r:id="rId26"/>
    <p:sldId id="686" r:id="rId27"/>
    <p:sldId id="689" r:id="rId28"/>
    <p:sldId id="702" r:id="rId29"/>
    <p:sldId id="714" r:id="rId30"/>
    <p:sldId id="718" r:id="rId31"/>
    <p:sldId id="719" r:id="rId32"/>
    <p:sldId id="720" r:id="rId33"/>
    <p:sldId id="721" r:id="rId34"/>
    <p:sldId id="722" r:id="rId35"/>
    <p:sldId id="723" r:id="rId36"/>
    <p:sldId id="724" r:id="rId37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600" b="1" kern="1200">
        <a:solidFill>
          <a:schemeClr val="accent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600" b="1" kern="1200">
        <a:solidFill>
          <a:schemeClr val="accent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600" b="1" kern="1200">
        <a:solidFill>
          <a:schemeClr val="accent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600" b="1" kern="1200">
        <a:solidFill>
          <a:schemeClr val="accent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600" b="1" kern="1200">
        <a:solidFill>
          <a:schemeClr val="accent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600" b="1" kern="1200">
        <a:solidFill>
          <a:schemeClr val="accent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600" b="1" kern="1200">
        <a:solidFill>
          <a:schemeClr val="accent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600" b="1" kern="1200">
        <a:solidFill>
          <a:schemeClr val="accent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600" b="1" kern="1200">
        <a:solidFill>
          <a:schemeClr val="accent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FCC66"/>
    <a:srgbClr val="FFFF00"/>
    <a:srgbClr val="2C4B9B"/>
    <a:srgbClr val="00FFFF"/>
    <a:srgbClr val="33CCFF"/>
    <a:srgbClr val="FF6699"/>
    <a:srgbClr val="FF99CC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76" autoAdjust="0"/>
    <p:restoredTop sz="88241" autoAdjust="0"/>
  </p:normalViewPr>
  <p:slideViewPr>
    <p:cSldViewPr snapToGrid="0">
      <p:cViewPr varScale="1">
        <p:scale>
          <a:sx n="61" d="100"/>
          <a:sy n="61" d="100"/>
        </p:scale>
        <p:origin x="-1512" y="-78"/>
      </p:cViewPr>
      <p:guideLst>
        <p:guide orient="horz" pos="686"/>
        <p:guide orient="horz" pos="1344"/>
        <p:guide orient="horz" pos="890"/>
        <p:guide orient="horz" pos="3929"/>
        <p:guide orient="horz" pos="4294"/>
        <p:guide orient="horz" pos="959"/>
        <p:guide orient="horz" pos="3347"/>
        <p:guide orient="horz" pos="4087"/>
        <p:guide pos="2880"/>
        <p:guide pos="295"/>
        <p:guide pos="5486"/>
        <p:guide pos="526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-2232" y="-78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3" tIns="47382" rIns="94763" bIns="47382" numCol="1" anchor="t" anchorCtr="0" compatLnSpc="1">
            <a:prstTxWarp prst="textNoShape">
              <a:avLst/>
            </a:prstTxWarp>
          </a:bodyPr>
          <a:lstStyle>
            <a:lvl1pPr defTabSz="947738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955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3" tIns="47382" rIns="94763" bIns="47382" numCol="1" anchor="t" anchorCtr="0" compatLnSpc="1">
            <a:prstTxWarp prst="textNoShape">
              <a:avLst/>
            </a:prstTxWarp>
          </a:bodyPr>
          <a:lstStyle>
            <a:lvl1pPr algn="r" defTabSz="947738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3" tIns="47382" rIns="94763" bIns="47382" numCol="1" anchor="b" anchorCtr="0" compatLnSpc="1">
            <a:prstTxWarp prst="textNoShape">
              <a:avLst/>
            </a:prstTxWarp>
          </a:bodyPr>
          <a:lstStyle>
            <a:lvl1pPr defTabSz="947738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9550" y="972185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3" tIns="47382" rIns="94763" bIns="47382" numCol="1" anchor="b" anchorCtr="0" compatLnSpc="1">
            <a:prstTxWarp prst="textNoShape">
              <a:avLst/>
            </a:prstTxWarp>
          </a:bodyPr>
          <a:lstStyle>
            <a:lvl1pPr algn="r" defTabSz="947738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50FA4FB-4A61-48DC-B270-D1F04A19B2E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4979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3" tIns="47382" rIns="94763" bIns="47382" numCol="1" anchor="t" anchorCtr="0" compatLnSpc="1">
            <a:prstTxWarp prst="textNoShape">
              <a:avLst/>
            </a:prstTxWarp>
          </a:bodyPr>
          <a:lstStyle>
            <a:lvl1pPr defTabSz="947738"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451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8162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3" tIns="47382" rIns="94763" bIns="47382" numCol="1" anchor="t" anchorCtr="0" compatLnSpc="1">
            <a:prstTxWarp prst="textNoShape">
              <a:avLst/>
            </a:prstTxWarp>
          </a:bodyPr>
          <a:lstStyle>
            <a:lvl1pPr algn="r" defTabSz="947738"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451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8225" y="803275"/>
            <a:ext cx="5022850" cy="3767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92675"/>
            <a:ext cx="5203825" cy="45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3" tIns="47382" rIns="94763" bIns="473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smtClean="0"/>
              <a:t>Klicken Sie, um die Formate des Vorlagentextes zu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</a:p>
        </p:txBody>
      </p:sp>
      <p:sp>
        <p:nvSpPr>
          <p:cNvPr id="6451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04388"/>
            <a:ext cx="3078163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3" tIns="47382" rIns="94763" bIns="47382" numCol="1" anchor="b" anchorCtr="0" compatLnSpc="1">
            <a:prstTxWarp prst="textNoShape">
              <a:avLst/>
            </a:prstTxWarp>
          </a:bodyPr>
          <a:lstStyle>
            <a:lvl1pPr defTabSz="947738"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451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04388"/>
            <a:ext cx="3078162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3" tIns="47382" rIns="94763" bIns="47382" numCol="1" anchor="b" anchorCtr="0" compatLnSpc="1">
            <a:prstTxWarp prst="textNoShape">
              <a:avLst/>
            </a:prstTxWarp>
          </a:bodyPr>
          <a:lstStyle>
            <a:lvl1pPr algn="r" defTabSz="947738"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7C1724A-72E5-41FF-91D8-2EF1E8766EC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531493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41</a:t>
            </a:r>
            <a:r>
              <a:rPr lang="en-US" baseline="0" dirty="0" smtClean="0"/>
              <a:t> soundings over 37 days from two different </a:t>
            </a:r>
            <a:r>
              <a:rPr lang="en-US" baseline="0" dirty="0" err="1" smtClean="0"/>
              <a:t>driftsonde</a:t>
            </a:r>
            <a:r>
              <a:rPr lang="en-US" baseline="0" dirty="0" smtClean="0"/>
              <a:t> balloons in the Western Indian Ocean. </a:t>
            </a:r>
          </a:p>
          <a:p>
            <a:r>
              <a:rPr lang="en-US" baseline="0" dirty="0" smtClean="0"/>
              <a:t>It took both payloads about three weeks to reach the African coast.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C1724A-72E5-41FF-91D8-2EF1E8766EC9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96888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 by </a:t>
            </a:r>
            <a:r>
              <a:rPr lang="en-US" dirty="0" err="1" smtClean="0"/>
              <a:t>Aurélien</a:t>
            </a:r>
            <a:r>
              <a:rPr lang="en-US" dirty="0" smtClean="0"/>
              <a:t> </a:t>
            </a:r>
            <a:r>
              <a:rPr lang="en-US" dirty="0" err="1" smtClean="0"/>
              <a:t>Podglajen</a:t>
            </a:r>
            <a:r>
              <a:rPr lang="en-US" baseline="0" dirty="0" smtClean="0"/>
              <a:t> et 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C1724A-72E5-41FF-91D8-2EF1E8766EC9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23508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Challenge:</a:t>
            </a:r>
          </a:p>
          <a:p>
            <a:r>
              <a:rPr lang="en-US" dirty="0" smtClean="0"/>
              <a:t>Identify</a:t>
            </a:r>
            <a:r>
              <a:rPr lang="en-US" baseline="0" dirty="0" smtClean="0"/>
              <a:t> and quantify regions, that contribute to dehydration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Quantify the importance of the different dehydration processes:</a:t>
            </a:r>
          </a:p>
          <a:p>
            <a:r>
              <a:rPr lang="en-US" baseline="0" dirty="0" smtClean="0"/>
              <a:t>Convective dehydration</a:t>
            </a:r>
          </a:p>
          <a:p>
            <a:r>
              <a:rPr lang="en-US" baseline="0" dirty="0" smtClean="0"/>
              <a:t>Slow scale dehydration</a:t>
            </a:r>
          </a:p>
          <a:p>
            <a:r>
              <a:rPr lang="en-US" baseline="0" dirty="0" smtClean="0"/>
              <a:t>Wave driven dehydration</a:t>
            </a:r>
          </a:p>
          <a:p>
            <a:r>
              <a:rPr lang="en-US" baseline="0" dirty="0" err="1" smtClean="0"/>
              <a:t>Superstaturation</a:t>
            </a:r>
            <a:r>
              <a:rPr lang="en-US" baseline="0" dirty="0" smtClean="0"/>
              <a:t> in clouds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Increase the reliability in water vapor observations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Increase the number of observations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Validate global scale systems</a:t>
            </a:r>
          </a:p>
          <a:p>
            <a:endParaRPr lang="en-US" dirty="0" smtClean="0"/>
          </a:p>
          <a:p>
            <a:r>
              <a:rPr lang="en-US" dirty="0" smtClean="0"/>
              <a:t>Provide</a:t>
            </a:r>
            <a:r>
              <a:rPr lang="en-US" baseline="0" dirty="0" smtClean="0"/>
              <a:t> continuity to these observations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C1724A-72E5-41FF-91D8-2EF1E8766EC9}" type="slidenum">
              <a:rPr lang="de-DE" altLang="de-DE" smtClean="0"/>
              <a:pPr>
                <a:defRPr/>
              </a:pPr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02218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Challenge:</a:t>
            </a:r>
          </a:p>
          <a:p>
            <a:r>
              <a:rPr lang="en-US" dirty="0" smtClean="0"/>
              <a:t>Identify</a:t>
            </a:r>
            <a:r>
              <a:rPr lang="en-US" baseline="0" dirty="0" smtClean="0"/>
              <a:t> and quantify regions, that contribute to dehydration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Quantify the importance of the different dehydration processes:</a:t>
            </a:r>
          </a:p>
          <a:p>
            <a:r>
              <a:rPr lang="en-US" baseline="0" dirty="0" smtClean="0"/>
              <a:t>Convective dehydration</a:t>
            </a:r>
          </a:p>
          <a:p>
            <a:r>
              <a:rPr lang="en-US" baseline="0" dirty="0" smtClean="0"/>
              <a:t>Slow scale dehydration</a:t>
            </a:r>
          </a:p>
          <a:p>
            <a:r>
              <a:rPr lang="en-US" baseline="0" dirty="0" smtClean="0"/>
              <a:t>Wave driven dehydration</a:t>
            </a:r>
          </a:p>
          <a:p>
            <a:r>
              <a:rPr lang="en-US" baseline="0" dirty="0" err="1" smtClean="0"/>
              <a:t>Superstaturation</a:t>
            </a:r>
            <a:r>
              <a:rPr lang="en-US" baseline="0" dirty="0" smtClean="0"/>
              <a:t> in clouds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Increase the reliability in water vapor observations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Increase the number of observations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Validate global scale systems</a:t>
            </a:r>
          </a:p>
          <a:p>
            <a:endParaRPr lang="en-US" dirty="0" smtClean="0"/>
          </a:p>
          <a:p>
            <a:r>
              <a:rPr lang="en-US" dirty="0" smtClean="0"/>
              <a:t>Provide</a:t>
            </a:r>
            <a:r>
              <a:rPr lang="en-US" baseline="0" dirty="0" smtClean="0"/>
              <a:t> continuity to these observations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C1724A-72E5-41FF-91D8-2EF1E8766EC9}" type="slidenum">
              <a:rPr lang="de-DE" altLang="de-DE" smtClean="0"/>
              <a:pPr>
                <a:defRPr/>
              </a:pPr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02218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sz="1200" dirty="0" smtClean="0"/>
              <a:t>Scientific payload weight up to 24 kg</a:t>
            </a:r>
            <a:r>
              <a:rPr lang="en-US" sz="1200" baseline="0" dirty="0" smtClean="0"/>
              <a:t> including power.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C1724A-72E5-41FF-91D8-2EF1E8766EC9}" type="slidenum">
              <a:rPr lang="de-DE" altLang="de-DE" smtClean="0"/>
              <a:pPr>
                <a:defRPr/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54772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GSMA : (Groupe de Spectrométrie Moléculaire et Atmosphérique, Université de Reims</a:t>
            </a:r>
          </a:p>
          <a:p>
            <a:r>
              <a:rPr lang="en-US" dirty="0" smtClean="0"/>
              <a:t>LPC2E-CNRS: </a:t>
            </a:r>
            <a:r>
              <a:rPr lang="fr-FR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Laboratoire de Physique et Chimie de l'Environnement et de l'Espace  </a:t>
            </a:r>
            <a:r>
              <a:rPr lang="en-US" dirty="0" err="1" smtClean="0"/>
              <a:t>Université</a:t>
            </a:r>
            <a:r>
              <a:rPr lang="en-US" dirty="0" smtClean="0"/>
              <a:t> </a:t>
            </a:r>
            <a:r>
              <a:rPr lang="en-US" dirty="0" err="1" smtClean="0"/>
              <a:t>d’Orléans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C1724A-72E5-41FF-91D8-2EF1E8766EC9}" type="slidenum">
              <a:rPr lang="de-DE" altLang="de-DE" smtClean="0"/>
              <a:pPr>
                <a:defRPr/>
              </a:pPr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76155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GSMA : (Groupe de Spectrométrie Moléculaire et Atmosphérique, Université de Reims</a:t>
            </a:r>
          </a:p>
          <a:p>
            <a:r>
              <a:rPr lang="en-US" dirty="0" smtClean="0"/>
              <a:t>LPC2E-CNRS: </a:t>
            </a:r>
            <a:r>
              <a:rPr lang="fr-FR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Laboratoire de Physique et Chimie de l'Environnement et de l'Espace  </a:t>
            </a:r>
            <a:r>
              <a:rPr lang="en-US" dirty="0" err="1" smtClean="0"/>
              <a:t>Université</a:t>
            </a:r>
            <a:r>
              <a:rPr lang="en-US" dirty="0" smtClean="0"/>
              <a:t> </a:t>
            </a:r>
            <a:r>
              <a:rPr lang="en-US" dirty="0" err="1" smtClean="0"/>
              <a:t>d’Orléans</a:t>
            </a:r>
            <a:endParaRPr lang="en-US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C1724A-72E5-41FF-91D8-2EF1E8766EC9}" type="slidenum">
              <a:rPr lang="de-DE" altLang="de-DE" smtClean="0"/>
              <a:pPr>
                <a:defRPr/>
              </a:pPr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76155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 soundings across the</a:t>
            </a:r>
            <a:r>
              <a:rPr lang="en-US" baseline="0" dirty="0" smtClean="0"/>
              <a:t> Atlantic on the </a:t>
            </a:r>
            <a:r>
              <a:rPr lang="en-US" baseline="0" dirty="0" err="1" smtClean="0"/>
              <a:t>driftsonde</a:t>
            </a:r>
            <a:r>
              <a:rPr lang="en-US" baseline="0" dirty="0" smtClean="0"/>
              <a:t>, which was pulled out of the equatorial belt. The Atlantic crossing took 10 days, which means we have about twice daily soundings across this region.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C1724A-72E5-41FF-91D8-2EF1E8766EC9}" type="slidenum">
              <a:rPr lang="de-DE" altLang="de-DE" smtClean="0"/>
              <a:pPr>
                <a:defRPr/>
              </a:pPr>
              <a:t>33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68590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350628" y="1761688"/>
            <a:ext cx="6264275" cy="162746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363663" y="6550025"/>
            <a:ext cx="6416675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NCAR EOL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3671211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752" y="0"/>
            <a:ext cx="7069541" cy="81915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363663" y="6550025"/>
            <a:ext cx="6416675" cy="26035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5309359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 userDrawn="1"/>
        </p:nvSpPr>
        <p:spPr bwMode="auto">
          <a:xfrm>
            <a:off x="8377238" y="6381750"/>
            <a:ext cx="309562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600" b="1">
                <a:solidFill>
                  <a:schemeClr val="accent1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chemeClr val="accent1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chemeClr val="accent1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chemeClr val="accent1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chemeClr val="accent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sp>
        <p:nvSpPr>
          <p:cNvPr id="1027" name="Line 20"/>
          <p:cNvSpPr>
            <a:spLocks noChangeShapeType="1"/>
          </p:cNvSpPr>
          <p:nvPr userDrawn="1"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439862" y="0"/>
            <a:ext cx="626427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de-DE" dirty="0" err="1" smtClean="0"/>
              <a:t>Titelmasterformat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durch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Klicken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bearbeiten</a:t>
            </a:r>
            <a:endParaRPr lang="en-US" altLang="de-DE" dirty="0" smtClean="0"/>
          </a:p>
        </p:txBody>
      </p:sp>
      <p:sp>
        <p:nvSpPr>
          <p:cNvPr id="1030" name="Rectangle 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4013" y="1046163"/>
            <a:ext cx="8435975" cy="502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Textmasterformate durch Klicken bearbeiten</a:t>
            </a:r>
          </a:p>
          <a:p>
            <a:pPr lvl="1"/>
            <a:r>
              <a:rPr lang="en-US" altLang="de-DE" smtClean="0"/>
              <a:t>Zweite Ebene</a:t>
            </a:r>
          </a:p>
          <a:p>
            <a:pPr lvl="2"/>
            <a:r>
              <a:rPr lang="en-US" altLang="de-DE" smtClean="0"/>
              <a:t>Dritte Ebene</a:t>
            </a:r>
          </a:p>
          <a:p>
            <a:pPr lvl="3"/>
            <a:r>
              <a:rPr lang="en-US" altLang="de-DE" smtClean="0"/>
              <a:t>Vierte Ebene</a:t>
            </a:r>
          </a:p>
          <a:p>
            <a:pPr lvl="4"/>
            <a:r>
              <a:rPr lang="en-US" altLang="de-DE" smtClean="0"/>
              <a:t>Fünfte Ebene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1363663" y="6550025"/>
            <a:ext cx="6416675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dirty="0" smtClean="0"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NCAR EOL</a:t>
            </a:r>
            <a:endParaRPr lang="en-US" altLang="de-DE"/>
          </a:p>
        </p:txBody>
      </p:sp>
      <p:pic>
        <p:nvPicPr>
          <p:cNvPr id="1032" name="Picture 27" descr="NCAR-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0"/>
            <a:ext cx="116046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EOL.png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0" y="10232"/>
            <a:ext cx="996287" cy="8410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Font typeface="Symbol" pitchFamily="18" charset="2"/>
        <a:defRPr sz="24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Font typeface="Symbol" pitchFamily="18" charset="2"/>
        <a:buChar char="·"/>
        <a:defRPr sz="2400">
          <a:solidFill>
            <a:srgbClr val="003399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Font typeface="Symbol" pitchFamily="18" charset="2"/>
        <a:buChar char="·"/>
        <a:defRPr sz="2400">
          <a:solidFill>
            <a:srgbClr val="003399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Font typeface="Symbol" pitchFamily="18" charset="2"/>
        <a:buChar char="·"/>
        <a:defRPr sz="2400">
          <a:solidFill>
            <a:srgbClr val="003399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Font typeface="Symbol" pitchFamily="18" charset="2"/>
        <a:buChar char="·"/>
        <a:defRPr sz="2400">
          <a:solidFill>
            <a:srgbClr val="003399"/>
          </a:solidFill>
          <a:latin typeface="+mn-lt"/>
        </a:defRPr>
      </a:lvl5pPr>
      <a:lvl6pPr marL="2514600" indent="-228600" algn="l" rtl="0" fontAlgn="base">
        <a:spcBef>
          <a:spcPct val="40000"/>
        </a:spcBef>
        <a:spcAft>
          <a:spcPct val="0"/>
        </a:spcAft>
        <a:buClr>
          <a:srgbClr val="FF0000"/>
        </a:buClr>
        <a:buFont typeface="Symbol" pitchFamily="18" charset="2"/>
        <a:buChar char="·"/>
        <a:defRPr sz="2400">
          <a:solidFill>
            <a:srgbClr val="003399"/>
          </a:solidFill>
          <a:latin typeface="+mn-lt"/>
        </a:defRPr>
      </a:lvl6pPr>
      <a:lvl7pPr marL="2971800" indent="-228600" algn="l" rtl="0" fontAlgn="base">
        <a:spcBef>
          <a:spcPct val="40000"/>
        </a:spcBef>
        <a:spcAft>
          <a:spcPct val="0"/>
        </a:spcAft>
        <a:buClr>
          <a:srgbClr val="FF0000"/>
        </a:buClr>
        <a:buFont typeface="Symbol" pitchFamily="18" charset="2"/>
        <a:buChar char="·"/>
        <a:defRPr sz="2400">
          <a:solidFill>
            <a:srgbClr val="003399"/>
          </a:solidFill>
          <a:latin typeface="+mn-lt"/>
        </a:defRPr>
      </a:lvl7pPr>
      <a:lvl8pPr marL="3429000" indent="-228600" algn="l" rtl="0" fontAlgn="base">
        <a:spcBef>
          <a:spcPct val="40000"/>
        </a:spcBef>
        <a:spcAft>
          <a:spcPct val="0"/>
        </a:spcAft>
        <a:buClr>
          <a:srgbClr val="FF0000"/>
        </a:buClr>
        <a:buFont typeface="Symbol" pitchFamily="18" charset="2"/>
        <a:buChar char="·"/>
        <a:defRPr sz="2400">
          <a:solidFill>
            <a:srgbClr val="003399"/>
          </a:solidFill>
          <a:latin typeface="+mn-lt"/>
        </a:defRPr>
      </a:lvl8pPr>
      <a:lvl9pPr marL="3886200" indent="-228600" algn="l" rtl="0" fontAlgn="base">
        <a:spcBef>
          <a:spcPct val="40000"/>
        </a:spcBef>
        <a:spcAft>
          <a:spcPct val="0"/>
        </a:spcAft>
        <a:buClr>
          <a:srgbClr val="FF0000"/>
        </a:buClr>
        <a:buFont typeface="Symbol" pitchFamily="18" charset="2"/>
        <a:buChar char="·"/>
        <a:defRPr sz="2400">
          <a:solidFill>
            <a:srgbClr val="003399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974" y="942515"/>
            <a:ext cx="4295775" cy="546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Untertitel 10"/>
          <p:cNvSpPr>
            <a:spLocks noGrp="1"/>
          </p:cNvSpPr>
          <p:nvPr>
            <p:ph type="subTitle" idx="1"/>
          </p:nvPr>
        </p:nvSpPr>
        <p:spPr>
          <a:xfrm>
            <a:off x="347838" y="2619462"/>
            <a:ext cx="4098022" cy="3680670"/>
          </a:xfrm>
        </p:spPr>
        <p:txBody>
          <a:bodyPr/>
          <a:lstStyle/>
          <a:p>
            <a:r>
              <a:rPr lang="en-US" altLang="de-DE" dirty="0" smtClean="0"/>
              <a:t>Holger Vömel, Terry Hock</a:t>
            </a:r>
          </a:p>
          <a:p>
            <a:r>
              <a:rPr lang="en-US" altLang="de-DE" dirty="0" smtClean="0"/>
              <a:t>NCAR EOL</a:t>
            </a:r>
          </a:p>
          <a:p>
            <a:endParaRPr lang="en-US" altLang="de-DE" dirty="0" smtClean="0"/>
          </a:p>
          <a:p>
            <a:endParaRPr lang="en-US" altLang="de-DE" dirty="0"/>
          </a:p>
          <a:p>
            <a:r>
              <a:rPr lang="en-US" altLang="de-DE" sz="2000" dirty="0" smtClean="0"/>
              <a:t>Working Group Meeting on </a:t>
            </a:r>
            <a:br>
              <a:rPr lang="en-US" altLang="de-DE" sz="2000" dirty="0" smtClean="0"/>
            </a:br>
            <a:r>
              <a:rPr lang="en-US" altLang="de-DE" sz="2000" dirty="0" smtClean="0"/>
              <a:t>Space‐based Lidar Winds</a:t>
            </a:r>
          </a:p>
          <a:p>
            <a:r>
              <a:rPr lang="en-US" altLang="de-DE" dirty="0"/>
              <a:t/>
            </a:r>
            <a:br>
              <a:rPr lang="en-US" altLang="de-DE" dirty="0"/>
            </a:br>
            <a:r>
              <a:rPr lang="en-US" altLang="de-DE" dirty="0" smtClean="0"/>
              <a:t>28 April </a:t>
            </a:r>
            <a:r>
              <a:rPr lang="en-US" altLang="de-DE" dirty="0"/>
              <a:t>2015</a:t>
            </a:r>
          </a:p>
          <a:p>
            <a:endParaRPr lang="de-DE" altLang="en-US" dirty="0" smtClean="0"/>
          </a:p>
        </p:txBody>
      </p:sp>
      <p:sp>
        <p:nvSpPr>
          <p:cNvPr id="2051" name="Titel 9"/>
          <p:cNvSpPr>
            <a:spLocks noGrp="1"/>
          </p:cNvSpPr>
          <p:nvPr>
            <p:ph type="title"/>
          </p:nvPr>
        </p:nvSpPr>
        <p:spPr>
          <a:xfrm>
            <a:off x="67112" y="1132951"/>
            <a:ext cx="4681058" cy="1627188"/>
          </a:xfrm>
        </p:spPr>
        <p:txBody>
          <a:bodyPr/>
          <a:lstStyle/>
          <a:p>
            <a:r>
              <a:rPr lang="en-US" altLang="de-DE" dirty="0" smtClean="0"/>
              <a:t>Driftsondes and Dropsondes</a:t>
            </a:r>
            <a:r>
              <a:rPr lang="en-US" altLang="de-DE" dirty="0"/>
              <a:t/>
            </a:r>
            <a:br>
              <a:rPr lang="en-US" altLang="de-DE" dirty="0"/>
            </a:br>
            <a:r>
              <a:rPr lang="en-US" altLang="de-DE" dirty="0" smtClean="0"/>
              <a:t>for Wind Measurements</a:t>
            </a:r>
            <a:endParaRPr lang="de-DE" alt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2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Dropsondes on other platforms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2" name="Gruppieren 21"/>
          <p:cNvGrpSpPr/>
          <p:nvPr/>
        </p:nvGrpSpPr>
        <p:grpSpPr>
          <a:xfrm>
            <a:off x="828907" y="994029"/>
            <a:ext cx="7486186" cy="5389540"/>
            <a:chOff x="1234440" y="1163660"/>
            <a:chExt cx="7486186" cy="5389540"/>
          </a:xfrm>
        </p:grpSpPr>
        <p:grpSp>
          <p:nvGrpSpPr>
            <p:cNvPr id="5" name="Group 42"/>
            <p:cNvGrpSpPr>
              <a:grpSpLocks noChangeAspect="1"/>
            </p:cNvGrpSpPr>
            <p:nvPr/>
          </p:nvGrpSpPr>
          <p:grpSpPr>
            <a:xfrm>
              <a:off x="1234440" y="1163660"/>
              <a:ext cx="7486186" cy="5389540"/>
              <a:chOff x="977900" y="768350"/>
              <a:chExt cx="7391400" cy="5321300"/>
            </a:xfrm>
          </p:grpSpPr>
          <p:grpSp>
            <p:nvGrpSpPr>
              <p:cNvPr id="6" name="Group 32"/>
              <p:cNvGrpSpPr>
                <a:grpSpLocks/>
              </p:cNvGrpSpPr>
              <p:nvPr/>
            </p:nvGrpSpPr>
            <p:grpSpPr bwMode="auto">
              <a:xfrm>
                <a:off x="977900" y="768350"/>
                <a:ext cx="7391400" cy="5321300"/>
                <a:chOff x="592" y="864"/>
                <a:chExt cx="4656" cy="3352"/>
              </a:xfrm>
            </p:grpSpPr>
            <p:pic>
              <p:nvPicPr>
                <p:cNvPr id="9" name="Picture 8" descr="Temp vs Alt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92" y="864"/>
                  <a:ext cx="4656" cy="3352"/>
                </a:xfrm>
                <a:prstGeom prst="rect">
                  <a:avLst/>
                </a:prstGeom>
                <a:noFill/>
                <a:ln/>
                <a:effectLst/>
              </p:spPr>
            </p:pic>
            <p:sp>
              <p:nvSpPr>
                <p:cNvPr id="10" name="Line 5"/>
                <p:cNvSpPr>
                  <a:spLocks noChangeShapeType="1"/>
                </p:cNvSpPr>
                <p:nvPr/>
              </p:nvSpPr>
              <p:spPr bwMode="auto">
                <a:xfrm>
                  <a:off x="3840" y="369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ysClr val="window" lastClr="FF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 sz="1800" b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" name="Line 6"/>
                <p:cNvSpPr>
                  <a:spLocks noChangeShapeType="1"/>
                </p:cNvSpPr>
                <p:nvPr/>
              </p:nvSpPr>
              <p:spPr bwMode="auto">
                <a:xfrm flipH="1">
                  <a:off x="3008" y="3024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ysClr val="window" lastClr="FF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 sz="1800" b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3412" y="2936"/>
                  <a:ext cx="981" cy="211"/>
                </a:xfrm>
                <a:prstGeom prst="rect">
                  <a:avLst/>
                </a:prstGeom>
                <a:noFill/>
                <a:ln w="9525">
                  <a:solidFill>
                    <a:sysClr val="window" lastClr="FFFFFF"/>
                  </a:solidFill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en-US" sz="1600" b="0" dirty="0" smtClean="0">
                      <a:solidFill>
                        <a:sysClr val="window" lastClr="FFFFFF"/>
                      </a:solidFill>
                    </a:rPr>
                    <a:t>C-130 Aircraft</a:t>
                  </a:r>
                  <a:endParaRPr lang="en-US" sz="1600" b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13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3085" y="3616"/>
                  <a:ext cx="753" cy="211"/>
                </a:xfrm>
                <a:prstGeom prst="rect">
                  <a:avLst/>
                </a:prstGeom>
                <a:noFill/>
                <a:ln w="9525">
                  <a:solidFill>
                    <a:sysClr val="window" lastClr="FFFFFF"/>
                  </a:solidFill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r">
                    <a:defRPr/>
                  </a:pPr>
                  <a:r>
                    <a:rPr lang="en-US" sz="1600" b="0" dirty="0" smtClean="0">
                      <a:solidFill>
                        <a:sysClr val="window" lastClr="FFFFFF"/>
                      </a:solidFill>
                    </a:rPr>
                    <a:t>P-3 Aircraft</a:t>
                  </a:r>
                  <a:endParaRPr lang="en-US" sz="1600" b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14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688" y="1056"/>
                  <a:ext cx="1217" cy="364"/>
                </a:xfrm>
                <a:prstGeom prst="rect">
                  <a:avLst/>
                </a:prstGeom>
                <a:noFill/>
                <a:ln w="9525">
                  <a:solidFill>
                    <a:sysClr val="window" lastClr="FFFFFF"/>
                  </a:solidFill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en-US" sz="1600" b="0" dirty="0" err="1" smtClean="0">
                      <a:solidFill>
                        <a:sysClr val="window" lastClr="FFFFFF"/>
                      </a:solidFill>
                    </a:rPr>
                    <a:t>Driftsonde</a:t>
                  </a:r>
                  <a:r>
                    <a:rPr lang="en-US" sz="1600" b="0" dirty="0" smtClean="0">
                      <a:solidFill>
                        <a:sysClr val="window" lastClr="FFFFFF"/>
                      </a:solidFill>
                    </a:rPr>
                    <a:t> - Zero Pressure balloon</a:t>
                  </a:r>
                  <a:endParaRPr lang="en-US" sz="1600" b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15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264" y="1152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ysClr val="window" lastClr="FF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 sz="1800" b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7" name="Line 11"/>
              <p:cNvSpPr>
                <a:spLocks noChangeShapeType="1"/>
              </p:cNvSpPr>
              <p:nvPr/>
            </p:nvSpPr>
            <p:spPr bwMode="auto">
              <a:xfrm flipH="1">
                <a:off x="3467100" y="3740150"/>
                <a:ext cx="711200" cy="0"/>
              </a:xfrm>
              <a:prstGeom prst="line">
                <a:avLst/>
              </a:prstGeom>
              <a:noFill/>
              <a:ln w="28575">
                <a:solidFill>
                  <a:sysClr val="window" lastClr="FFFF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1800" b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" name="Text Box 12"/>
              <p:cNvSpPr txBox="1">
                <a:spLocks noChangeArrowheads="1"/>
              </p:cNvSpPr>
              <p:nvPr/>
            </p:nvSpPr>
            <p:spPr bwMode="auto">
              <a:xfrm>
                <a:off x="4178300" y="3585022"/>
                <a:ext cx="1244599" cy="334267"/>
              </a:xfrm>
              <a:prstGeom prst="rect">
                <a:avLst/>
              </a:prstGeom>
              <a:noFill/>
              <a:ln w="9525">
                <a:solidFill>
                  <a:sysClr val="window" lastClr="FFFFFF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sz="1600" b="0" dirty="0" smtClean="0">
                    <a:solidFill>
                      <a:sysClr val="window" lastClr="FFFFFF"/>
                    </a:solidFill>
                  </a:rPr>
                  <a:t>G-5 Aircraft</a:t>
                </a:r>
                <a:endParaRPr lang="en-US" sz="1600" b="0" dirty="0">
                  <a:solidFill>
                    <a:sysClr val="window" lastClr="FFFFFF"/>
                  </a:solidFill>
                </a:endParaRPr>
              </a:p>
            </p:txBody>
          </p:sp>
        </p:grpSp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3992722" y="2562968"/>
              <a:ext cx="2170287" cy="830997"/>
            </a:xfrm>
            <a:prstGeom prst="rect">
              <a:avLst/>
            </a:prstGeom>
            <a:noFill/>
            <a:ln w="9525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600" b="0" dirty="0" err="1" smtClean="0">
                  <a:solidFill>
                    <a:sysClr val="window" lastClr="FFFFFF"/>
                  </a:solidFill>
                </a:rPr>
                <a:t>Driftsonde</a:t>
              </a:r>
              <a:r>
                <a:rPr lang="en-US" sz="1600" b="0" dirty="0" smtClean="0">
                  <a:solidFill>
                    <a:sysClr val="window" lastClr="FFFFFF"/>
                  </a:solidFill>
                </a:rPr>
                <a:t> –Super Pressure Balloon</a:t>
              </a:r>
            </a:p>
            <a:p>
              <a:pPr>
                <a:defRPr/>
              </a:pPr>
              <a:r>
                <a:rPr lang="en-US" sz="1600" b="0" dirty="0" smtClean="0">
                  <a:solidFill>
                    <a:sysClr val="window" lastClr="FFFFFF"/>
                  </a:solidFill>
                </a:rPr>
                <a:t>&amp; UAS Global Hawk</a:t>
              </a:r>
            </a:p>
          </p:txBody>
        </p:sp>
        <p:sp>
          <p:nvSpPr>
            <p:cNvPr id="18" name="Line 10"/>
            <p:cNvSpPr>
              <a:spLocks noChangeShapeType="1"/>
            </p:cNvSpPr>
            <p:nvPr/>
          </p:nvSpPr>
          <p:spPr bwMode="auto">
            <a:xfrm flipH="1">
              <a:off x="3325303" y="3108960"/>
              <a:ext cx="615885" cy="0"/>
            </a:xfrm>
            <a:prstGeom prst="line">
              <a:avLst/>
            </a:prstGeom>
            <a:noFill/>
            <a:ln w="28575">
              <a:solidFill>
                <a:sysClr val="window" lastClr="FFFF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1800" b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619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</a:t>
            </a:r>
            <a:r>
              <a:rPr lang="en-US" dirty="0" err="1"/>
              <a:t>Concordiasi</a:t>
            </a:r>
            <a:r>
              <a:rPr lang="en-US" dirty="0"/>
              <a:t> Feb – May 2010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t="24701" r="3309" b="14502"/>
          <a:stretch/>
        </p:blipFill>
        <p:spPr bwMode="auto">
          <a:xfrm>
            <a:off x="115959" y="1555974"/>
            <a:ext cx="8912082" cy="450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invGray">
          <a:xfrm>
            <a:off x="6853805" y="6062196"/>
            <a:ext cx="191029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0" dirty="0" smtClean="0">
                <a:solidFill>
                  <a:schemeClr val="accent1"/>
                </a:solidFill>
              </a:rPr>
              <a:t>Courtesy of CNES</a:t>
            </a:r>
            <a:endParaRPr lang="en-US" altLang="de-DE" sz="1400" b="0" dirty="0">
              <a:solidFill>
                <a:schemeClr val="accent1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invGray">
          <a:xfrm>
            <a:off x="738230" y="1032754"/>
            <a:ext cx="51172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0" dirty="0" smtClean="0">
                <a:solidFill>
                  <a:schemeClr val="accent1"/>
                </a:solidFill>
              </a:rPr>
              <a:t>Launch at Seychelles: 8, 19 and 21 February 2010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0" dirty="0" smtClean="0">
                <a:solidFill>
                  <a:schemeClr val="accent1"/>
                </a:solidFill>
              </a:rPr>
              <a:t>3 balloons, 3 months each</a:t>
            </a:r>
            <a:endParaRPr lang="en-US" altLang="de-DE" sz="14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8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</a:t>
            </a:r>
            <a:r>
              <a:rPr lang="en-US" dirty="0" err="1"/>
              <a:t>Concordiasi</a:t>
            </a:r>
            <a:r>
              <a:rPr lang="en-US" dirty="0"/>
              <a:t> Feb – May 2010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"/>
          <a:stretch/>
        </p:blipFill>
        <p:spPr bwMode="auto">
          <a:xfrm>
            <a:off x="1073836" y="1294363"/>
            <a:ext cx="6996329" cy="512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invGray">
          <a:xfrm>
            <a:off x="142612" y="986586"/>
            <a:ext cx="51172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0" dirty="0" smtClean="0">
                <a:solidFill>
                  <a:schemeClr val="accent1"/>
                </a:solidFill>
              </a:rPr>
              <a:t>Dropsondes Western Indian Ocean:</a:t>
            </a:r>
            <a:endParaRPr lang="en-US" altLang="de-DE" sz="14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89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S:\idl\plots\pre_concordiasi.indian.windu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04" y="1046163"/>
            <a:ext cx="7227192" cy="50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1586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S:\idl\plots\pre_concordiasi.indian.rh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04" y="1046163"/>
            <a:ext cx="7227192" cy="50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0922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 of measured and analyzed winds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92"/>
          <a:stretch/>
        </p:blipFill>
        <p:spPr bwMode="auto">
          <a:xfrm>
            <a:off x="1069840" y="3483997"/>
            <a:ext cx="7081375" cy="256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invGray">
          <a:xfrm>
            <a:off x="3456264" y="6120648"/>
            <a:ext cx="56877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0" dirty="0" err="1">
                <a:solidFill>
                  <a:schemeClr val="accent1"/>
                </a:solidFill>
              </a:rPr>
              <a:t>Podglajen</a:t>
            </a:r>
            <a:r>
              <a:rPr lang="en-US" altLang="de-DE" sz="1400" b="0" dirty="0">
                <a:solidFill>
                  <a:schemeClr val="accent1"/>
                </a:solidFill>
              </a:rPr>
              <a:t>, A., </a:t>
            </a:r>
            <a:r>
              <a:rPr lang="en-US" altLang="de-DE" sz="1400" b="0" dirty="0" smtClean="0">
                <a:solidFill>
                  <a:schemeClr val="accent1"/>
                </a:solidFill>
              </a:rPr>
              <a:t>et al., </a:t>
            </a:r>
            <a:r>
              <a:rPr lang="en-US" altLang="de-DE" sz="1400" b="0" dirty="0">
                <a:solidFill>
                  <a:schemeClr val="accent1"/>
                </a:solidFill>
              </a:rPr>
              <a:t>J. </a:t>
            </a:r>
            <a:r>
              <a:rPr lang="en-US" altLang="de-DE" sz="1400" b="0" dirty="0" err="1">
                <a:solidFill>
                  <a:schemeClr val="accent1"/>
                </a:solidFill>
              </a:rPr>
              <a:t>Geophys</a:t>
            </a:r>
            <a:r>
              <a:rPr lang="en-US" altLang="de-DE" sz="1400" b="0" dirty="0" smtClean="0">
                <a:solidFill>
                  <a:schemeClr val="accent1"/>
                </a:solidFill>
              </a:rPr>
              <a:t>. Res</a:t>
            </a:r>
            <a:r>
              <a:rPr lang="en-US" altLang="de-DE" sz="1400" b="0" dirty="0">
                <a:solidFill>
                  <a:schemeClr val="accent1"/>
                </a:solidFill>
              </a:rPr>
              <a:t>. Atmos., 119, </a:t>
            </a:r>
            <a:r>
              <a:rPr lang="en-US" altLang="de-DE" sz="1400" b="0" dirty="0" smtClean="0">
                <a:solidFill>
                  <a:schemeClr val="accent1"/>
                </a:solidFill>
              </a:rPr>
              <a:t>11,166–11,188</a:t>
            </a:r>
            <a:endParaRPr lang="en-US" altLang="de-DE" sz="1400" b="0" dirty="0">
              <a:solidFill>
                <a:schemeClr val="accent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99" y="957924"/>
            <a:ext cx="7077456" cy="252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75049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Comparisons of measured and analyzed winds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" t="34101" r="7326" b="11215"/>
          <a:stretch/>
        </p:blipFill>
        <p:spPr bwMode="auto">
          <a:xfrm>
            <a:off x="776909" y="897622"/>
            <a:ext cx="7590183" cy="354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invGray">
          <a:xfrm>
            <a:off x="3456264" y="6120648"/>
            <a:ext cx="56877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0" dirty="0" err="1">
                <a:solidFill>
                  <a:schemeClr val="accent1"/>
                </a:solidFill>
              </a:rPr>
              <a:t>Podglajen</a:t>
            </a:r>
            <a:r>
              <a:rPr lang="en-US" altLang="de-DE" sz="1400" b="0" dirty="0">
                <a:solidFill>
                  <a:schemeClr val="accent1"/>
                </a:solidFill>
              </a:rPr>
              <a:t>, A., </a:t>
            </a:r>
            <a:r>
              <a:rPr lang="en-US" altLang="de-DE" sz="1400" b="0" dirty="0" smtClean="0">
                <a:solidFill>
                  <a:schemeClr val="accent1"/>
                </a:solidFill>
              </a:rPr>
              <a:t>et al., </a:t>
            </a:r>
            <a:r>
              <a:rPr lang="en-US" altLang="de-DE" sz="1400" b="0" dirty="0">
                <a:solidFill>
                  <a:schemeClr val="accent1"/>
                </a:solidFill>
              </a:rPr>
              <a:t>J. </a:t>
            </a:r>
            <a:r>
              <a:rPr lang="en-US" altLang="de-DE" sz="1400" b="0" dirty="0" err="1">
                <a:solidFill>
                  <a:schemeClr val="accent1"/>
                </a:solidFill>
              </a:rPr>
              <a:t>Geophys</a:t>
            </a:r>
            <a:r>
              <a:rPr lang="en-US" altLang="de-DE" sz="1400" b="0" dirty="0" smtClean="0">
                <a:solidFill>
                  <a:schemeClr val="accent1"/>
                </a:solidFill>
              </a:rPr>
              <a:t>. Res</a:t>
            </a:r>
            <a:r>
              <a:rPr lang="en-US" altLang="de-DE" sz="1400" b="0" dirty="0">
                <a:solidFill>
                  <a:schemeClr val="accent1"/>
                </a:solidFill>
              </a:rPr>
              <a:t>. Atmos., 119, </a:t>
            </a:r>
            <a:r>
              <a:rPr lang="en-US" altLang="de-DE" sz="1400" b="0" dirty="0" smtClean="0">
                <a:solidFill>
                  <a:schemeClr val="accent1"/>
                </a:solidFill>
              </a:rPr>
              <a:t>11,166–11,188</a:t>
            </a:r>
            <a:endParaRPr lang="en-US" altLang="de-DE" sz="1400" b="0" dirty="0">
              <a:solidFill>
                <a:schemeClr val="accent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48126" y="4571571"/>
            <a:ext cx="7447749" cy="17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+mn-lt"/>
              </a:defRPr>
            </a:lvl5pPr>
            <a:lvl6pPr marL="25146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+mn-lt"/>
              </a:defRPr>
            </a:lvl6pPr>
            <a:lvl7pPr marL="29718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+mn-lt"/>
              </a:defRPr>
            </a:lvl7pPr>
            <a:lvl8pPr marL="34290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+mn-lt"/>
              </a:defRPr>
            </a:lvl8pPr>
            <a:lvl9pPr marL="38862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b="0" kern="0" dirty="0" smtClean="0"/>
              <a:t>Large, long-lasting errors in the equatorial dynamics in current NWP products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kern="0" dirty="0" smtClean="0"/>
              <a:t>Mostly due to poorly simulated equatorial waves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kern="0" dirty="0" smtClean="0"/>
              <a:t>Main cause of error is the lack of wind observations</a:t>
            </a:r>
            <a:endParaRPr lang="en-US" sz="2000" b="0" kern="0" dirty="0"/>
          </a:p>
        </p:txBody>
      </p:sp>
    </p:spTree>
    <p:extLst>
      <p:ext uri="{BB962C8B-B14F-4D97-AF65-F5344CB8AC3E}">
        <p14:creationId xmlns:p14="http://schemas.microsoft.com/office/powerpoint/2010/main" val="170015422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Strateole-2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1276349"/>
            <a:ext cx="7999413" cy="456651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Strateole-2 long duration drift sonde campaign focuses on tropics</a:t>
            </a:r>
            <a:br>
              <a:rPr lang="en-US" sz="2000" dirty="0" smtClean="0"/>
            </a:br>
            <a:r>
              <a:rPr lang="en-US" sz="2000" dirty="0" smtClean="0"/>
              <a:t>	in particular tropical tropopause layer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Validation flights planned 2017/2018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Main campaigns planned for 2018/2019</a:t>
            </a:r>
            <a:br>
              <a:rPr lang="en-US" sz="2000" dirty="0" smtClean="0"/>
            </a:br>
            <a:r>
              <a:rPr lang="en-US" sz="2000" dirty="0" smtClean="0"/>
              <a:t>	season and launch site TBD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Two campaigns scheduled </a:t>
            </a:r>
            <a:r>
              <a:rPr lang="en-US" sz="2000" dirty="0"/>
              <a:t>about one year </a:t>
            </a:r>
            <a:r>
              <a:rPr lang="en-US" sz="2000" dirty="0" smtClean="0"/>
              <a:t>apart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Funding not </a:t>
            </a:r>
            <a:r>
              <a:rPr lang="en-US" sz="2000" dirty="0"/>
              <a:t>y</a:t>
            </a:r>
            <a:r>
              <a:rPr lang="en-US" sz="2000" dirty="0" smtClean="0"/>
              <a:t>et secure</a:t>
            </a:r>
          </a:p>
        </p:txBody>
      </p:sp>
    </p:spTree>
    <p:extLst>
      <p:ext uri="{BB962C8B-B14F-4D97-AF65-F5344CB8AC3E}">
        <p14:creationId xmlns:p14="http://schemas.microsoft.com/office/powerpoint/2010/main" val="611488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regions in the tropics</a:t>
            </a:r>
            <a:endParaRPr lang="en-US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8" t="12931" r="12394" b="4741"/>
          <a:stretch/>
        </p:blipFill>
        <p:spPr bwMode="auto">
          <a:xfrm>
            <a:off x="1080040" y="945930"/>
            <a:ext cx="7726871" cy="474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invGray">
          <a:xfrm>
            <a:off x="5866531" y="6046808"/>
            <a:ext cx="28975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600" b="0" dirty="0">
                <a:solidFill>
                  <a:schemeClr val="accent1"/>
                </a:solidFill>
              </a:rPr>
              <a:t>From </a:t>
            </a:r>
            <a:r>
              <a:rPr lang="en-US" altLang="de-DE" sz="1600" b="0" dirty="0" smtClean="0">
                <a:solidFill>
                  <a:schemeClr val="accent1"/>
                </a:solidFill>
              </a:rPr>
              <a:t>Vömel et al., 2002</a:t>
            </a:r>
            <a:endParaRPr lang="en-US" altLang="de-DE" sz="1600" b="0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592" y="2657475"/>
            <a:ext cx="1131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Tropopause</a:t>
            </a:r>
            <a:endParaRPr lang="en-US" sz="1400" b="0" dirty="0"/>
          </a:p>
        </p:txBody>
      </p:sp>
      <p:sp>
        <p:nvSpPr>
          <p:cNvPr id="7" name="TextBox 6"/>
          <p:cNvSpPr txBox="1"/>
          <p:nvPr/>
        </p:nvSpPr>
        <p:spPr>
          <a:xfrm>
            <a:off x="180592" y="3226862"/>
            <a:ext cx="164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Level of mean </a:t>
            </a:r>
            <a:br>
              <a:rPr lang="en-US" sz="1400" b="0" dirty="0" smtClean="0"/>
            </a:br>
            <a:r>
              <a:rPr lang="en-US" sz="1400" b="0" dirty="0" smtClean="0"/>
              <a:t>convective outflow</a:t>
            </a:r>
            <a:endParaRPr lang="en-US" sz="14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180592" y="1943755"/>
            <a:ext cx="1665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Top of tropopause </a:t>
            </a:r>
            <a:br>
              <a:rPr lang="en-US" sz="1400" b="0" dirty="0" smtClean="0"/>
            </a:br>
            <a:r>
              <a:rPr lang="en-US" sz="1400" b="0" dirty="0" smtClean="0"/>
              <a:t>layer</a:t>
            </a:r>
            <a:endParaRPr lang="en-US" sz="1400" b="0" dirty="0"/>
          </a:p>
        </p:txBody>
      </p:sp>
      <p:cxnSp>
        <p:nvCxnSpPr>
          <p:cNvPr id="9" name="Straight Arrow Connector 8"/>
          <p:cNvCxnSpPr>
            <a:stCxn id="3" idx="3"/>
          </p:cNvCxnSpPr>
          <p:nvPr/>
        </p:nvCxnSpPr>
        <p:spPr bwMode="auto">
          <a:xfrm flipV="1">
            <a:off x="1312377" y="2811363"/>
            <a:ext cx="449748" cy="1"/>
          </a:xfrm>
          <a:prstGeom prst="straightConnector1">
            <a:avLst/>
          </a:prstGeom>
          <a:noFill/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1379435" y="3048000"/>
            <a:ext cx="449365" cy="270651"/>
          </a:xfrm>
          <a:prstGeom prst="straightConnector1">
            <a:avLst/>
          </a:prstGeom>
          <a:noFill/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746484" y="2286000"/>
            <a:ext cx="1082316" cy="227439"/>
          </a:xfrm>
          <a:prstGeom prst="straightConnector1">
            <a:avLst/>
          </a:prstGeom>
          <a:noFill/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33287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8" t="12931" r="12394" b="4741"/>
          <a:stretch/>
        </p:blipFill>
        <p:spPr bwMode="auto">
          <a:xfrm>
            <a:off x="1080040" y="945930"/>
            <a:ext cx="7726871" cy="474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regions in the tropics</a:t>
            </a:r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invGray">
          <a:xfrm>
            <a:off x="5866531" y="6046808"/>
            <a:ext cx="28975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600" b="0" dirty="0">
                <a:solidFill>
                  <a:schemeClr val="accent1"/>
                </a:solidFill>
              </a:rPr>
              <a:t>From </a:t>
            </a:r>
            <a:r>
              <a:rPr lang="en-US" altLang="de-DE" sz="1600" b="0" dirty="0" smtClean="0">
                <a:solidFill>
                  <a:schemeClr val="accent1"/>
                </a:solidFill>
              </a:rPr>
              <a:t>Vömel et al., 2002</a:t>
            </a:r>
            <a:endParaRPr lang="en-US" altLang="de-DE" sz="1600" b="0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592" y="2657475"/>
            <a:ext cx="1131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Tropopause</a:t>
            </a:r>
            <a:endParaRPr lang="en-US" sz="1400" b="0" dirty="0"/>
          </a:p>
        </p:txBody>
      </p:sp>
      <p:sp>
        <p:nvSpPr>
          <p:cNvPr id="7" name="TextBox 6"/>
          <p:cNvSpPr txBox="1"/>
          <p:nvPr/>
        </p:nvSpPr>
        <p:spPr>
          <a:xfrm>
            <a:off x="180592" y="3226862"/>
            <a:ext cx="164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Level of mean </a:t>
            </a:r>
            <a:br>
              <a:rPr lang="en-US" sz="1400" b="0" dirty="0" smtClean="0"/>
            </a:br>
            <a:r>
              <a:rPr lang="en-US" sz="1400" b="0" dirty="0" smtClean="0"/>
              <a:t>convective outflow</a:t>
            </a:r>
            <a:endParaRPr lang="en-US" sz="14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180592" y="1943755"/>
            <a:ext cx="1665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Top of tropopause </a:t>
            </a:r>
            <a:br>
              <a:rPr lang="en-US" sz="1400" b="0" dirty="0" smtClean="0"/>
            </a:br>
            <a:r>
              <a:rPr lang="en-US" sz="1400" b="0" dirty="0" smtClean="0"/>
              <a:t>layer</a:t>
            </a:r>
            <a:endParaRPr lang="en-US" sz="1400" b="0" dirty="0"/>
          </a:p>
        </p:txBody>
      </p:sp>
      <p:cxnSp>
        <p:nvCxnSpPr>
          <p:cNvPr id="9" name="Straight Arrow Connector 8"/>
          <p:cNvCxnSpPr>
            <a:stCxn id="3" idx="3"/>
          </p:cNvCxnSpPr>
          <p:nvPr/>
        </p:nvCxnSpPr>
        <p:spPr bwMode="auto">
          <a:xfrm flipV="1">
            <a:off x="1312377" y="2811363"/>
            <a:ext cx="449748" cy="1"/>
          </a:xfrm>
          <a:prstGeom prst="straightConnector1">
            <a:avLst/>
          </a:prstGeom>
          <a:noFill/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1379435" y="3048000"/>
            <a:ext cx="449365" cy="270651"/>
          </a:xfrm>
          <a:prstGeom prst="straightConnector1">
            <a:avLst/>
          </a:prstGeom>
          <a:noFill/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746484" y="2286000"/>
            <a:ext cx="1082316" cy="227439"/>
          </a:xfrm>
          <a:prstGeom prst="straightConnector1">
            <a:avLst/>
          </a:prstGeom>
          <a:noFill/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 bwMode="auto">
          <a:xfrm>
            <a:off x="1695450" y="2286001"/>
            <a:ext cx="6334125" cy="52536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37350" y="1789866"/>
            <a:ext cx="1606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FF0000"/>
                </a:solidFill>
              </a:rPr>
              <a:t>Strateole-2 region</a:t>
            </a:r>
            <a:endParaRPr lang="en-US" sz="1400" b="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695449" y="2811362"/>
            <a:ext cx="6334125" cy="246531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559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Hawk as Platform</a:t>
            </a:r>
            <a:endParaRPr lang="en-US" dirty="0"/>
          </a:p>
        </p:txBody>
      </p:sp>
      <p:pic>
        <p:nvPicPr>
          <p:cNvPr id="2052" name="Picture 4"/>
          <p:cNvPicPr>
            <a:picLocks noGrp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" t="6223" r="5120" b="4841"/>
          <a:stretch/>
        </p:blipFill>
        <p:spPr bwMode="auto">
          <a:xfrm>
            <a:off x="972000" y="1022400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022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Campaign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3" y="1046163"/>
            <a:ext cx="8713787" cy="5027612"/>
          </a:xfrm>
        </p:spPr>
        <p:txBody>
          <a:bodyPr/>
          <a:lstStyle/>
          <a:p>
            <a:r>
              <a:rPr lang="en-US" dirty="0" smtClean="0"/>
              <a:t>Lower altitude in situ flights: </a:t>
            </a:r>
            <a:r>
              <a:rPr lang="en-US" dirty="0"/>
              <a:t>70 </a:t>
            </a:r>
            <a:r>
              <a:rPr lang="en-US" dirty="0" err="1"/>
              <a:t>hPa</a:t>
            </a:r>
            <a:r>
              <a:rPr lang="en-US" dirty="0"/>
              <a:t>, 18.5 km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4 times: </a:t>
            </a:r>
            <a:r>
              <a:rPr lang="en-US" sz="2000" dirty="0"/>
              <a:t>Meteorology, particle, ozone, water </a:t>
            </a:r>
            <a:r>
              <a:rPr lang="en-US" sz="2000" dirty="0" smtClean="0"/>
              <a:t>vapor (TTL1)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4 times: </a:t>
            </a:r>
            <a:r>
              <a:rPr lang="en-US" sz="2000" dirty="0"/>
              <a:t>Meteorology, particle, tracer, water </a:t>
            </a:r>
            <a:r>
              <a:rPr lang="en-US" sz="2000" dirty="0" smtClean="0"/>
              <a:t>vapor (TTL2)</a:t>
            </a:r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Higher altitude profiling flights: 50 </a:t>
            </a:r>
            <a:r>
              <a:rPr lang="en-US" dirty="0" err="1"/>
              <a:t>hPa</a:t>
            </a:r>
            <a:r>
              <a:rPr lang="en-US" dirty="0"/>
              <a:t>, 20 km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4 times: </a:t>
            </a:r>
            <a:r>
              <a:rPr lang="en-US" sz="2000" dirty="0" smtClean="0"/>
              <a:t>Meteorology, Lidar, fiber optic, GPS ROC (Strat-1)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12 times: Meteorology</a:t>
            </a:r>
            <a:r>
              <a:rPr lang="en-US" sz="2000" dirty="0"/>
              <a:t>, </a:t>
            </a:r>
            <a:r>
              <a:rPr lang="en-US" sz="2000" dirty="0" err="1" smtClean="0"/>
              <a:t>driftsondes</a:t>
            </a:r>
            <a:r>
              <a:rPr lang="en-US" sz="2000" dirty="0" smtClean="0"/>
              <a:t> (Strat-2)</a:t>
            </a:r>
          </a:p>
          <a:p>
            <a:pPr marL="0" indent="0"/>
            <a:endParaRPr lang="en-US" dirty="0" smtClean="0"/>
          </a:p>
          <a:p>
            <a:pPr marL="0" indent="0"/>
            <a:r>
              <a:rPr lang="en-US" dirty="0" smtClean="0"/>
              <a:t>Second campaign roughly one year later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6743220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3" y="1046163"/>
            <a:ext cx="8435975" cy="514491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Dropsondes provide in situ profiles of winds and PTU on demand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Airborne platforms: NCAR G-V, C130, NOAA G-IV, Global Hawk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 smtClean="0"/>
              <a:t>Driftsondes</a:t>
            </a:r>
            <a:r>
              <a:rPr lang="en-US" sz="2000" dirty="0" smtClean="0"/>
              <a:t> carry up to 54 dropsondes per payload.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 smtClean="0"/>
              <a:t>Driftsondes</a:t>
            </a:r>
            <a:r>
              <a:rPr lang="en-US" sz="2000" dirty="0" smtClean="0"/>
              <a:t> highly suitable for tropical region and very remote regions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 smtClean="0"/>
              <a:t>Driftsondes</a:t>
            </a:r>
            <a:r>
              <a:rPr lang="en-US" sz="2000" dirty="0" smtClean="0"/>
              <a:t> provide profiles between ~20 km and surface</a:t>
            </a:r>
          </a:p>
        </p:txBody>
      </p:sp>
    </p:spTree>
    <p:extLst>
      <p:ext uri="{BB962C8B-B14F-4D97-AF65-F5344CB8AC3E}">
        <p14:creationId xmlns:p14="http://schemas.microsoft.com/office/powerpoint/2010/main" val="405336700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1532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situ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3" y="1046163"/>
            <a:ext cx="8685212" cy="5027612"/>
          </a:xfrm>
        </p:spPr>
        <p:txBody>
          <a:bodyPr/>
          <a:lstStyle/>
          <a:p>
            <a:pPr marL="3657600" indent="-3657600">
              <a:tabLst>
                <a:tab pos="3657600" algn="l"/>
              </a:tabLst>
            </a:pPr>
            <a:r>
              <a:rPr lang="en-US" dirty="0" smtClean="0"/>
              <a:t>Meteorology:	</a:t>
            </a:r>
            <a:r>
              <a:rPr lang="en-US" sz="2000" dirty="0" smtClean="0"/>
              <a:t>GPS position </a:t>
            </a:r>
            <a:r>
              <a:rPr lang="en-US" sz="2000" dirty="0"/>
              <a:t>and horizontal </a:t>
            </a:r>
            <a:r>
              <a:rPr lang="en-US" sz="2000" dirty="0" smtClean="0"/>
              <a:t>wind (CNES)</a:t>
            </a:r>
            <a:br>
              <a:rPr lang="en-US" sz="2000" dirty="0" smtClean="0"/>
            </a:br>
            <a:r>
              <a:rPr lang="en-US" sz="2000" dirty="0" smtClean="0"/>
              <a:t>Pressure and Temperature (LMD)</a:t>
            </a:r>
            <a:endParaRPr lang="en-US" sz="2000" dirty="0"/>
          </a:p>
          <a:p>
            <a:pPr marL="3657600" indent="-3657600">
              <a:tabLst>
                <a:tab pos="3657600" algn="l"/>
              </a:tabLst>
            </a:pPr>
            <a:r>
              <a:rPr lang="en-US" dirty="0" smtClean="0"/>
              <a:t>Water Vapor: 	</a:t>
            </a:r>
            <a:r>
              <a:rPr lang="en-US" sz="2000" dirty="0" smtClean="0"/>
              <a:t>Tunable diode laser hygrometer (GSMA)</a:t>
            </a:r>
            <a:br>
              <a:rPr lang="en-US" sz="2000" dirty="0" smtClean="0"/>
            </a:br>
            <a:r>
              <a:rPr lang="en-US" sz="2000" dirty="0" smtClean="0"/>
              <a:t>Frost point hygrometer (</a:t>
            </a:r>
            <a:r>
              <a:rPr lang="en-US" sz="2000" dirty="0"/>
              <a:t>LMD</a:t>
            </a:r>
            <a:r>
              <a:rPr lang="en-US" sz="2000" dirty="0" smtClean="0"/>
              <a:t>)</a:t>
            </a:r>
          </a:p>
          <a:p>
            <a:pPr marL="3657600" indent="-3657600">
              <a:tabLst>
                <a:tab pos="3657600" algn="l"/>
              </a:tabLst>
            </a:pPr>
            <a:r>
              <a:rPr lang="en-US" dirty="0"/>
              <a:t>Ozone:	</a:t>
            </a:r>
            <a:r>
              <a:rPr lang="en-US" sz="2000" dirty="0"/>
              <a:t>UV Ozone photometer (LMD and LASP</a:t>
            </a:r>
            <a:r>
              <a:rPr lang="en-US" sz="2000" dirty="0" smtClean="0"/>
              <a:t>)</a:t>
            </a:r>
            <a:endParaRPr lang="en-US" sz="2000" dirty="0"/>
          </a:p>
          <a:p>
            <a:pPr marL="3657600" indent="-3657600">
              <a:tabLst>
                <a:tab pos="3657600" algn="l"/>
              </a:tabLst>
            </a:pPr>
            <a:r>
              <a:rPr lang="en-US" dirty="0" smtClean="0"/>
              <a:t>Particle counters:	</a:t>
            </a:r>
            <a:r>
              <a:rPr lang="en-US" sz="2000" dirty="0" smtClean="0"/>
              <a:t>WPC </a:t>
            </a:r>
            <a:r>
              <a:rPr lang="en-US" sz="2000" dirty="0"/>
              <a:t>(U. Wyoming</a:t>
            </a:r>
            <a:r>
              <a:rPr lang="en-US" sz="2000" dirty="0" smtClean="0"/>
              <a:t>)</a:t>
            </a:r>
            <a:r>
              <a:rPr lang="en-US" sz="2000" dirty="0"/>
              <a:t>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LOAC </a:t>
            </a:r>
            <a:r>
              <a:rPr lang="en-US" sz="2000" dirty="0"/>
              <a:t>(LPC2E</a:t>
            </a:r>
            <a:r>
              <a:rPr lang="en-US" sz="2000" dirty="0" smtClean="0"/>
              <a:t>)</a:t>
            </a:r>
          </a:p>
          <a:p>
            <a:pPr marL="3657600" indent="-3657600">
              <a:tabLst>
                <a:tab pos="3657600" algn="l"/>
              </a:tabLst>
            </a:pPr>
            <a:r>
              <a:rPr lang="en-US" dirty="0"/>
              <a:t>Carbon dioxide/Methane:	</a:t>
            </a:r>
            <a:r>
              <a:rPr lang="en-US" sz="2000" dirty="0"/>
              <a:t>Tunable diode laser (GSMA)</a:t>
            </a:r>
          </a:p>
          <a:p>
            <a:pPr marL="3657600" indent="-3657600">
              <a:tabLst>
                <a:tab pos="3657600" algn="l"/>
              </a:tabLst>
            </a:pPr>
            <a:r>
              <a:rPr lang="en-US" dirty="0" smtClean="0"/>
              <a:t>Radiative </a:t>
            </a:r>
            <a:r>
              <a:rPr lang="en-US" dirty="0"/>
              <a:t>fluxes: 	</a:t>
            </a:r>
            <a:r>
              <a:rPr lang="en-US" sz="2000" dirty="0" smtClean="0"/>
              <a:t>Upward </a:t>
            </a:r>
            <a:r>
              <a:rPr lang="en-US" sz="2000" dirty="0"/>
              <a:t>infrared and visible fluxes (LATMOS)</a:t>
            </a:r>
          </a:p>
          <a:p>
            <a:pPr marL="3657600" indent="-3657600">
              <a:tabLst>
                <a:tab pos="3657600" algn="l"/>
              </a:tabLst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 smtClean="0"/>
              <a:t>NCAR EOL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885339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752" y="8389"/>
            <a:ext cx="7069541" cy="819150"/>
          </a:xfrm>
        </p:spPr>
        <p:txBody>
          <a:bodyPr/>
          <a:lstStyle/>
          <a:p>
            <a:r>
              <a:rPr lang="en-US" dirty="0" smtClean="0"/>
              <a:t>Profiling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3" y="1046163"/>
            <a:ext cx="8685212" cy="5027612"/>
          </a:xfrm>
        </p:spPr>
        <p:txBody>
          <a:bodyPr/>
          <a:lstStyle/>
          <a:p>
            <a:pPr marL="3657600" indent="-3657600">
              <a:tabLst>
                <a:tab pos="3657600" algn="l"/>
              </a:tabLst>
            </a:pPr>
            <a:r>
              <a:rPr lang="en-US" dirty="0" err="1" smtClean="0"/>
              <a:t>Driftsonde</a:t>
            </a:r>
            <a:r>
              <a:rPr lang="en-US" dirty="0" smtClean="0"/>
              <a:t>: </a:t>
            </a:r>
            <a:r>
              <a:rPr lang="en-US" dirty="0"/>
              <a:t>	</a:t>
            </a:r>
            <a:r>
              <a:rPr lang="en-US" sz="2000" dirty="0"/>
              <a:t>T, wind, </a:t>
            </a:r>
            <a:r>
              <a:rPr lang="en-US" sz="2000" dirty="0" smtClean="0"/>
              <a:t>P, humidity </a:t>
            </a:r>
            <a:r>
              <a:rPr lang="en-US" sz="2000" dirty="0"/>
              <a:t>from </a:t>
            </a:r>
            <a:r>
              <a:rPr lang="en-US" sz="2000" dirty="0" smtClean="0"/>
              <a:t>balloon altitude</a:t>
            </a:r>
            <a:br>
              <a:rPr lang="en-US" sz="2000" dirty="0" smtClean="0"/>
            </a:br>
            <a:r>
              <a:rPr lang="en-US" sz="2000" dirty="0"/>
              <a:t>to ground  (NCAR)</a:t>
            </a:r>
          </a:p>
          <a:p>
            <a:pPr marL="3657600" indent="-3657600">
              <a:tabLst>
                <a:tab pos="3657600" algn="l"/>
              </a:tabLst>
            </a:pPr>
            <a:r>
              <a:rPr lang="en-US" dirty="0"/>
              <a:t>Fiber Optic:	</a:t>
            </a:r>
            <a:r>
              <a:rPr lang="en-US" sz="2000" dirty="0" smtClean="0"/>
              <a:t>Continuous temperature profile </a:t>
            </a:r>
            <a:r>
              <a:rPr lang="en-US" sz="2000" dirty="0"/>
              <a:t>measurements </a:t>
            </a:r>
            <a:r>
              <a:rPr lang="en-US" sz="2000" dirty="0" smtClean="0"/>
              <a:t>within </a:t>
            </a:r>
            <a:r>
              <a:rPr lang="en-US" sz="2000" dirty="0"/>
              <a:t>a few </a:t>
            </a:r>
            <a:r>
              <a:rPr lang="en-US" sz="2000" dirty="0" smtClean="0"/>
              <a:t>kilometers </a:t>
            </a:r>
            <a:r>
              <a:rPr lang="en-US" sz="2000" dirty="0"/>
              <a:t>below the balloon </a:t>
            </a:r>
            <a:r>
              <a:rPr lang="en-US" sz="2000" dirty="0" smtClean="0"/>
              <a:t>(</a:t>
            </a:r>
            <a:r>
              <a:rPr lang="en-US" sz="2000" dirty="0"/>
              <a:t>LASP)</a:t>
            </a:r>
          </a:p>
          <a:p>
            <a:pPr marL="3657600" indent="-3657600">
              <a:tabLst>
                <a:tab pos="3657600" algn="l"/>
              </a:tabLst>
            </a:pPr>
            <a:r>
              <a:rPr lang="en-US" dirty="0"/>
              <a:t>GPS Radio-Occultation:	</a:t>
            </a:r>
            <a:r>
              <a:rPr lang="en-US" dirty="0" smtClean="0"/>
              <a:t>T</a:t>
            </a:r>
            <a:r>
              <a:rPr lang="en-US" sz="2000" dirty="0" smtClean="0"/>
              <a:t>emperature and </a:t>
            </a:r>
            <a:r>
              <a:rPr lang="en-US" sz="2000" dirty="0"/>
              <a:t>humidity </a:t>
            </a:r>
            <a:r>
              <a:rPr lang="en-US" sz="2000" dirty="0" smtClean="0"/>
              <a:t>profiles from balloon altitude to ground </a:t>
            </a:r>
            <a:r>
              <a:rPr lang="en-US" sz="2000" dirty="0"/>
              <a:t>(Scripps)</a:t>
            </a:r>
          </a:p>
          <a:p>
            <a:pPr marL="3657600" indent="-3657600">
              <a:tabLst>
                <a:tab pos="3657600" algn="l"/>
              </a:tabLst>
            </a:pPr>
            <a:r>
              <a:rPr lang="en-US" dirty="0"/>
              <a:t>Lidar: 	</a:t>
            </a:r>
            <a:r>
              <a:rPr lang="en-US" sz="2000" dirty="0"/>
              <a:t>D</a:t>
            </a:r>
            <a:r>
              <a:rPr lang="en-US" sz="2000" dirty="0" smtClean="0"/>
              <a:t>ownward looking backscatter profiles at </a:t>
            </a:r>
            <a:r>
              <a:rPr lang="en-US" sz="2000" dirty="0"/>
              <a:t>532 nm </a:t>
            </a:r>
            <a:r>
              <a:rPr lang="en-US" sz="2000" dirty="0" smtClean="0"/>
              <a:t>(CNR)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 smtClean="0"/>
              <a:t>NCAR EOL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496553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pic>
        <p:nvPicPr>
          <p:cNvPr id="5122" name="Picture 2" descr="S:\idl\plots\pre_concordiasi.indian.temp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04" y="1046163"/>
            <a:ext cx="7227192" cy="50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invGray">
          <a:xfrm>
            <a:off x="142612" y="986586"/>
            <a:ext cx="51172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0" dirty="0" smtClean="0">
                <a:solidFill>
                  <a:schemeClr val="accent1"/>
                </a:solidFill>
              </a:rPr>
              <a:t>Dropsondes Western Indian Ocean:</a:t>
            </a:r>
            <a:endParaRPr lang="en-US" altLang="de-DE" sz="14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8375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pic>
        <p:nvPicPr>
          <p:cNvPr id="6148" name="Picture 4" descr="S:\idl\plots\pre_concordiasi.indian.rh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04" y="1046163"/>
            <a:ext cx="7227192" cy="50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invGray">
          <a:xfrm>
            <a:off x="142612" y="986586"/>
            <a:ext cx="51172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0" dirty="0" smtClean="0">
                <a:solidFill>
                  <a:schemeClr val="accent1"/>
                </a:solidFill>
              </a:rPr>
              <a:t>Dropsondes Western Indian Ocean:</a:t>
            </a:r>
            <a:endParaRPr lang="en-US" altLang="de-DE" sz="14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55187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</a:t>
            </a:r>
            <a:r>
              <a:rPr lang="en-US" dirty="0" err="1"/>
              <a:t>Concordiasi</a:t>
            </a:r>
            <a:r>
              <a:rPr lang="en-US" dirty="0"/>
              <a:t> Feb – May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sp>
        <p:nvSpPr>
          <p:cNvPr id="7" name="Textfeld 6"/>
          <p:cNvSpPr txBox="1"/>
          <p:nvPr/>
        </p:nvSpPr>
        <p:spPr>
          <a:xfrm>
            <a:off x="268941" y="1918447"/>
            <a:ext cx="1467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NCAR</a:t>
            </a:r>
          </a:p>
          <a:p>
            <a:r>
              <a:rPr lang="en-US" sz="2000" dirty="0" err="1" smtClean="0"/>
              <a:t>Driftsonde</a:t>
            </a:r>
            <a:endParaRPr lang="en-US" sz="2000" dirty="0" smtClean="0"/>
          </a:p>
          <a:p>
            <a:r>
              <a:rPr lang="en-US" sz="2000" dirty="0" smtClean="0"/>
              <a:t>Payload</a:t>
            </a:r>
            <a:endParaRPr lang="en-US" sz="20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942516"/>
            <a:ext cx="4295775" cy="546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495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8" b="8609"/>
          <a:stretch/>
        </p:blipFill>
        <p:spPr bwMode="auto">
          <a:xfrm>
            <a:off x="188269" y="1014402"/>
            <a:ext cx="5650468" cy="417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" t="6057" r="4031" b="6510"/>
          <a:stretch/>
        </p:blipFill>
        <p:spPr bwMode="auto">
          <a:xfrm>
            <a:off x="4346106" y="3271706"/>
            <a:ext cx="4621725" cy="312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71159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Driftsonde Gondola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17447" y="1046163"/>
            <a:ext cx="8672542" cy="5027612"/>
          </a:xfrm>
        </p:spPr>
        <p:txBody>
          <a:bodyPr/>
          <a:lstStyle/>
          <a:p>
            <a:pPr lvl="0" fontAlgn="base">
              <a:spcAft>
                <a:spcPct val="0"/>
              </a:spcAft>
              <a:buFontTx/>
              <a:buChar char="•"/>
              <a:defRPr/>
            </a:pPr>
            <a:r>
              <a:rPr lang="en-US" sz="1600" kern="0" dirty="0"/>
              <a:t>MIST Sonde Capacity:  54 units</a:t>
            </a:r>
          </a:p>
          <a:p>
            <a:pPr fontAlgn="base">
              <a:spcAft>
                <a:spcPct val="0"/>
              </a:spcAft>
              <a:buFontTx/>
              <a:buChar char="•"/>
              <a:defRPr/>
            </a:pPr>
            <a:r>
              <a:rPr lang="en-US" sz="1600" kern="0" dirty="0"/>
              <a:t>Operational Life: ~ 6+ weeks</a:t>
            </a:r>
          </a:p>
          <a:p>
            <a:pPr lvl="0" fontAlgn="base">
              <a:spcAft>
                <a:spcPct val="0"/>
              </a:spcAft>
              <a:buFontTx/>
              <a:buChar char="•"/>
              <a:defRPr/>
            </a:pPr>
            <a:r>
              <a:rPr lang="en-US" sz="1600" kern="0" dirty="0"/>
              <a:t>Mass:  ~24kg (with sondes)</a:t>
            </a:r>
          </a:p>
          <a:p>
            <a:pPr lvl="0" fontAlgn="base">
              <a:spcAft>
                <a:spcPct val="0"/>
              </a:spcAft>
              <a:buFontTx/>
              <a:buChar char="•"/>
              <a:defRPr/>
            </a:pPr>
            <a:r>
              <a:rPr lang="en-US" sz="1600" kern="0" dirty="0"/>
              <a:t>Size:  71 cm x 71 cm x 45 cm</a:t>
            </a:r>
          </a:p>
          <a:p>
            <a:pPr lvl="0" fontAlgn="base">
              <a:spcAft>
                <a:spcPct val="0"/>
              </a:spcAft>
              <a:buFontTx/>
              <a:buChar char="•"/>
              <a:defRPr/>
            </a:pPr>
            <a:r>
              <a:rPr lang="en-US" sz="1600" kern="0" dirty="0"/>
              <a:t>Power:  Lithium SO</a:t>
            </a:r>
            <a:r>
              <a:rPr lang="en-US" sz="1600" kern="0" baseline="-25000" dirty="0"/>
              <a:t>2</a:t>
            </a:r>
            <a:r>
              <a:rPr lang="en-US" sz="1600" kern="0" dirty="0"/>
              <a:t> Batteries</a:t>
            </a:r>
          </a:p>
          <a:p>
            <a:pPr lvl="0" fontAlgn="base">
              <a:spcAft>
                <a:spcPct val="0"/>
              </a:spcAft>
              <a:buFontTx/>
              <a:buChar char="•"/>
              <a:defRPr/>
            </a:pPr>
            <a:r>
              <a:rPr lang="en-US" sz="1600" kern="0" dirty="0"/>
              <a:t>Solar Panel Heaters for batteries and electronics</a:t>
            </a:r>
          </a:p>
          <a:p>
            <a:pPr lvl="0" fontAlgn="base">
              <a:spcAft>
                <a:spcPct val="0"/>
              </a:spcAft>
              <a:buFontTx/>
              <a:buChar char="•"/>
              <a:defRPr/>
            </a:pPr>
            <a:r>
              <a:rPr lang="en-US" sz="1600" kern="0" dirty="0" smtClean="0"/>
              <a:t>Automated </a:t>
            </a:r>
            <a:r>
              <a:rPr lang="en-US" sz="1600" kern="0" dirty="0"/>
              <a:t>Radiosonde Sounding System</a:t>
            </a:r>
          </a:p>
          <a:p>
            <a:pPr lvl="0" fontAlgn="base">
              <a:spcAft>
                <a:spcPct val="0"/>
              </a:spcAft>
              <a:buFontTx/>
              <a:buChar char="•"/>
              <a:defRPr/>
            </a:pPr>
            <a:r>
              <a:rPr lang="en-US" sz="1600" kern="0" dirty="0"/>
              <a:t>Iridium Satellite Communications</a:t>
            </a:r>
          </a:p>
          <a:p>
            <a:pPr lvl="0" fontAlgn="base">
              <a:spcAft>
                <a:spcPct val="0"/>
              </a:spcAft>
              <a:buFontTx/>
              <a:buChar char="•"/>
              <a:defRPr/>
            </a:pPr>
            <a:r>
              <a:rPr lang="en-US" sz="1600" kern="0" dirty="0"/>
              <a:t>System Health Engineering Monitoring </a:t>
            </a:r>
          </a:p>
          <a:p>
            <a:pPr marL="800100" lvl="1" indent="-342900" fontAlgn="base">
              <a:spcAft>
                <a:spcPct val="0"/>
              </a:spcAft>
              <a:buFont typeface="Courier New" pitchFamily="49" charset="0"/>
              <a:buChar char="o"/>
            </a:pPr>
            <a:r>
              <a:rPr lang="en-US" sz="1400" kern="0" dirty="0"/>
              <a:t>Position &amp; Velocity - GPS Receiver</a:t>
            </a:r>
          </a:p>
          <a:p>
            <a:pPr marL="800100" lvl="1" indent="-342900" fontAlgn="base">
              <a:spcAft>
                <a:spcPct val="0"/>
              </a:spcAft>
              <a:buFont typeface="Courier New" pitchFamily="49" charset="0"/>
              <a:buChar char="o"/>
            </a:pPr>
            <a:r>
              <a:rPr lang="en-US" sz="1400" kern="0" dirty="0"/>
              <a:t>Pressure Sensor</a:t>
            </a:r>
          </a:p>
          <a:p>
            <a:pPr marL="800100" lvl="1" indent="-342900" fontAlgn="base">
              <a:spcAft>
                <a:spcPct val="0"/>
              </a:spcAft>
              <a:buFont typeface="Courier New" pitchFamily="49" charset="0"/>
              <a:buChar char="o"/>
            </a:pPr>
            <a:r>
              <a:rPr lang="en-US" sz="1400" kern="0" dirty="0"/>
              <a:t>Battery voltages</a:t>
            </a:r>
          </a:p>
          <a:p>
            <a:pPr marL="800100" lvl="1" indent="-342900" fontAlgn="base">
              <a:spcAft>
                <a:spcPct val="0"/>
              </a:spcAft>
              <a:buFont typeface="Courier New" pitchFamily="49" charset="0"/>
              <a:buChar char="o"/>
            </a:pPr>
            <a:r>
              <a:rPr lang="en-US" sz="1400" kern="0" dirty="0"/>
              <a:t>Solar Panel voltage</a:t>
            </a:r>
          </a:p>
          <a:p>
            <a:pPr marL="800100" lvl="1" indent="-342900" fontAlgn="base">
              <a:spcAft>
                <a:spcPct val="0"/>
              </a:spcAft>
              <a:buFont typeface="Courier New" pitchFamily="49" charset="0"/>
              <a:buChar char="o"/>
            </a:pPr>
            <a:r>
              <a:rPr lang="en-US" sz="1400" kern="0" dirty="0"/>
              <a:t>Component </a:t>
            </a:r>
            <a:r>
              <a:rPr lang="en-US" sz="1400" kern="0" dirty="0" smtClean="0"/>
              <a:t>Temperatures</a:t>
            </a:r>
            <a:endParaRPr lang="en-US" sz="1600" kern="0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5020733" y="1295400"/>
            <a:ext cx="3818467" cy="5388990"/>
            <a:chOff x="5020733" y="1295400"/>
            <a:chExt cx="3818467" cy="5388990"/>
          </a:xfrm>
        </p:grpSpPr>
        <p:pic>
          <p:nvPicPr>
            <p:cNvPr id="11" name="Picture 8" descr="IMG_7403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5520266" y="3886200"/>
              <a:ext cx="2819400" cy="2798190"/>
            </a:xfrm>
            <a:prstGeom prst="rect">
              <a:avLst/>
            </a:prstGeom>
            <a:noFill/>
          </p:spPr>
        </p:pic>
        <p:pic>
          <p:nvPicPr>
            <p:cNvPr id="3074" name="Picture 2" descr="H:\Seychelles 2010\IMG_8967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020733" y="1295400"/>
              <a:ext cx="3818467" cy="25146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078830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Hawk as Platform</a:t>
            </a:r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6057" r="4031" b="6510"/>
          <a:stretch/>
        </p:blipFill>
        <p:spPr bwMode="auto">
          <a:xfrm>
            <a:off x="972000" y="1022400"/>
            <a:ext cx="720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137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Sonde</a:t>
            </a:r>
            <a:r>
              <a:rPr lang="en-US" dirty="0" smtClean="0"/>
              <a:t> Fall Velocity</a:t>
            </a:r>
            <a:endParaRPr lang="en-US" dirty="0"/>
          </a:p>
        </p:txBody>
      </p:sp>
      <p:pic>
        <p:nvPicPr>
          <p:cNvPr id="9" name="Picture 2" descr="C:\Users\hock\Desktop\GH Mini Dropsonde Fall Velocity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tretch/>
        </p:blipFill>
        <p:spPr bwMode="auto">
          <a:xfrm>
            <a:off x="736835" y="1046163"/>
            <a:ext cx="7670330" cy="5027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0122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Miniature In-situ Sounding Technology </a:t>
            </a:r>
            <a:br>
              <a:rPr lang="en-US" dirty="0"/>
            </a:br>
            <a:r>
              <a:rPr lang="en-US" dirty="0"/>
              <a:t>(MIST Sonde)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432807" y="1046163"/>
            <a:ext cx="6357181" cy="5027612"/>
          </a:xfrm>
        </p:spPr>
        <p:txBody>
          <a:bodyPr>
            <a:noAutofit/>
          </a:bodyPr>
          <a:lstStyle/>
          <a:p>
            <a:pPr lvl="0"/>
            <a:r>
              <a:rPr lang="en-US" sz="1800" dirty="0" smtClean="0"/>
              <a:t>Size</a:t>
            </a:r>
            <a:r>
              <a:rPr lang="en-US" sz="1800" dirty="0"/>
              <a:t>: 30.5 cm height x 4.40 </a:t>
            </a:r>
            <a:r>
              <a:rPr lang="en-US" sz="1800" dirty="0" smtClean="0"/>
              <a:t>cm diameter</a:t>
            </a:r>
            <a:endParaRPr lang="en-US" sz="1800" dirty="0"/>
          </a:p>
          <a:p>
            <a:pPr lvl="0"/>
            <a:r>
              <a:rPr lang="en-US" sz="1800" dirty="0"/>
              <a:t>Mass: 182 grams</a:t>
            </a:r>
          </a:p>
          <a:p>
            <a:pPr eaLnBrk="0" hangingPunct="0">
              <a:defRPr/>
            </a:pPr>
            <a:r>
              <a:rPr lang="en-US" sz="1800" dirty="0">
                <a:effectLst>
                  <a:outerShdw sx="1000" sy="1000" algn="tl">
                    <a:srgbClr val="C0C0C0"/>
                  </a:outerShdw>
                </a:effectLst>
                <a:cs typeface="Arial" charset="0"/>
              </a:rPr>
              <a:t>Fall time: ~ 17 minutes from 60 </a:t>
            </a:r>
            <a:r>
              <a:rPr lang="en-US" sz="1800" dirty="0" err="1">
                <a:effectLst>
                  <a:outerShdw sx="1000" sy="1000" algn="tl">
                    <a:srgbClr val="C0C0C0"/>
                  </a:outerShdw>
                </a:effectLst>
                <a:cs typeface="Arial" charset="0"/>
              </a:rPr>
              <a:t>mb</a:t>
            </a:r>
            <a:endParaRPr lang="en-US" sz="1800" dirty="0">
              <a:effectLst>
                <a:outerShdw sx="1000" sy="1000" algn="tl">
                  <a:srgbClr val="C0C0C0"/>
                </a:outerShdw>
              </a:effectLst>
              <a:cs typeface="Arial" charset="0"/>
            </a:endParaRPr>
          </a:p>
          <a:p>
            <a:pPr eaLnBrk="0" hangingPunct="0">
              <a:defRPr/>
            </a:pPr>
            <a:r>
              <a:rPr lang="en-US" sz="1800" dirty="0">
                <a:effectLst>
                  <a:outerShdw sx="1000" sy="1000" algn="tl">
                    <a:srgbClr val="C0C0C0"/>
                  </a:outerShdw>
                </a:effectLst>
                <a:cs typeface="Arial" charset="0"/>
              </a:rPr>
              <a:t>Fall Velocity: ~40 m/s @ 60 </a:t>
            </a:r>
            <a:r>
              <a:rPr lang="en-US" sz="1800" dirty="0" err="1" smtClean="0">
                <a:effectLst>
                  <a:outerShdw sx="1000" sy="1000" algn="tl">
                    <a:srgbClr val="C0C0C0"/>
                  </a:outerShdw>
                </a:effectLst>
                <a:cs typeface="Arial" charset="0"/>
              </a:rPr>
              <a:t>mb</a:t>
            </a:r>
            <a:r>
              <a:rPr lang="en-US" sz="1800" dirty="0" smtClean="0">
                <a:effectLst>
                  <a:outerShdw sx="1000" sy="1000" algn="tl">
                    <a:srgbClr val="C0C0C0"/>
                  </a:outerShdw>
                </a:effectLst>
                <a:cs typeface="Arial" charset="0"/>
              </a:rPr>
              <a:t>,  ~10 </a:t>
            </a:r>
            <a:r>
              <a:rPr lang="en-US" sz="1800" dirty="0">
                <a:effectLst>
                  <a:outerShdw sx="1000" sy="1000" algn="tl">
                    <a:srgbClr val="C0C0C0"/>
                  </a:outerShdw>
                </a:effectLst>
                <a:cs typeface="Arial" charset="0"/>
              </a:rPr>
              <a:t>m/s @ </a:t>
            </a:r>
            <a:r>
              <a:rPr lang="en-US" sz="1800" dirty="0" smtClean="0">
                <a:effectLst>
                  <a:outerShdw sx="1000" sy="1000" algn="tl">
                    <a:srgbClr val="C0C0C0"/>
                  </a:outerShdw>
                </a:effectLst>
                <a:cs typeface="Arial" charset="0"/>
              </a:rPr>
              <a:t>surface</a:t>
            </a:r>
            <a:endParaRPr lang="en-US" sz="1800" dirty="0">
              <a:effectLst>
                <a:outerShdw sx="1000" sy="1000" algn="tl">
                  <a:srgbClr val="C0C0C0"/>
                </a:outerShdw>
              </a:effectLst>
              <a:cs typeface="Arial" charset="0"/>
            </a:endParaRPr>
          </a:p>
          <a:p>
            <a:pPr lvl="0"/>
            <a:r>
              <a:rPr lang="en-US" sz="1800" dirty="0" smtClean="0"/>
              <a:t>Vaisala </a:t>
            </a:r>
            <a:r>
              <a:rPr lang="en-US" sz="1800" dirty="0"/>
              <a:t>RS-92 radiosonde sensor module </a:t>
            </a:r>
          </a:p>
          <a:p>
            <a:pPr lvl="1"/>
            <a:r>
              <a:rPr lang="en-US" sz="1800" i="1" dirty="0" smtClean="0"/>
              <a:t>Pressure, Temperature, Humidity </a:t>
            </a:r>
          </a:p>
          <a:p>
            <a:pPr lvl="1"/>
            <a:r>
              <a:rPr lang="en-US" sz="1800" i="1" dirty="0" smtClean="0"/>
              <a:t>Update rate 0.5 sec</a:t>
            </a:r>
          </a:p>
          <a:p>
            <a:pPr lvl="0"/>
            <a:r>
              <a:rPr lang="en-US" sz="1800" dirty="0" smtClean="0"/>
              <a:t>Winds based upon OEM GPS receiver </a:t>
            </a:r>
          </a:p>
          <a:p>
            <a:pPr lvl="1"/>
            <a:r>
              <a:rPr lang="en-US" sz="1800" i="1" dirty="0" smtClean="0"/>
              <a:t>0.1 </a:t>
            </a:r>
            <a:r>
              <a:rPr lang="en-US" sz="1800" i="1" dirty="0"/>
              <a:t>m/s resolution </a:t>
            </a:r>
          </a:p>
          <a:p>
            <a:pPr lvl="1"/>
            <a:r>
              <a:rPr lang="en-US" sz="1800" i="1" dirty="0"/>
              <a:t>0.25 sec (4 Hz) update rate for wind data  </a:t>
            </a:r>
          </a:p>
          <a:p>
            <a:pPr lvl="0"/>
            <a:r>
              <a:rPr lang="en-US" sz="1800" dirty="0" smtClean="0"/>
              <a:t>Cone parachute</a:t>
            </a:r>
            <a:endParaRPr lang="en-US" sz="1800" dirty="0"/>
          </a:p>
          <a:p>
            <a:pPr lvl="0"/>
            <a:r>
              <a:rPr lang="en-US" sz="1800" dirty="0" smtClean="0"/>
              <a:t>Transmission at </a:t>
            </a:r>
            <a:r>
              <a:rPr lang="en-US" sz="1800" dirty="0"/>
              <a:t>403-406 </a:t>
            </a:r>
            <a:r>
              <a:rPr lang="en-US" sz="1800" dirty="0" smtClean="0"/>
              <a:t>MHz</a:t>
            </a:r>
            <a:endParaRPr lang="en-US" sz="1800" dirty="0"/>
          </a:p>
        </p:txBody>
      </p:sp>
      <p:pic>
        <p:nvPicPr>
          <p:cNvPr id="10" name="Picture 1" descr="P101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28599" y="1108134"/>
            <a:ext cx="2049463" cy="50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6282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Global </a:t>
            </a:r>
            <a:r>
              <a:rPr lang="en-US" dirty="0" smtClean="0"/>
              <a:t>Operations</a:t>
            </a:r>
            <a:endParaRPr lang="en-US" dirty="0"/>
          </a:p>
        </p:txBody>
      </p:sp>
      <p:pic>
        <p:nvPicPr>
          <p:cNvPr id="1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1047207" y="1046163"/>
            <a:ext cx="7049586" cy="50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1182114" y="1902553"/>
            <a:ext cx="6912523" cy="2745795"/>
            <a:chOff x="1182114" y="1902553"/>
            <a:chExt cx="6912523" cy="2745795"/>
          </a:xfrm>
        </p:grpSpPr>
        <p:sp>
          <p:nvSpPr>
            <p:cNvPr id="11" name="Oval 18"/>
            <p:cNvSpPr>
              <a:spLocks noChangeArrowheads="1"/>
            </p:cNvSpPr>
            <p:nvPr/>
          </p:nvSpPr>
          <p:spPr bwMode="auto">
            <a:xfrm>
              <a:off x="5468092" y="2818296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3158420" y="2513496"/>
              <a:ext cx="2133600" cy="762000"/>
            </a:xfrm>
            <a:prstGeom prst="wedgeRoundRectCallout">
              <a:avLst>
                <a:gd name="adj1" fmla="val 59417"/>
                <a:gd name="adj2" fmla="val -4507"/>
                <a:gd name="adj3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0" dirty="0">
                  <a:solidFill>
                    <a:prstClr val="black"/>
                  </a:solidFill>
                  <a:latin typeface="Calibri"/>
                </a:rPr>
                <a:t>Scientific Flight Operations Center &amp; Flight Control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>
                  <a:solidFill>
                    <a:prstClr val="black"/>
                  </a:solidFill>
                  <a:latin typeface="Calibri"/>
                </a:rPr>
                <a:t> Toulouse, France</a:t>
              </a: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1182114" y="1902553"/>
              <a:ext cx="1828800" cy="609600"/>
            </a:xfrm>
            <a:prstGeom prst="wedgeRoundRectCallout">
              <a:avLst>
                <a:gd name="adj1" fmla="val -324"/>
                <a:gd name="adj2" fmla="val 123639"/>
                <a:gd name="adj3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0" dirty="0">
                  <a:solidFill>
                    <a:prstClr val="black"/>
                  </a:solidFill>
                  <a:latin typeface="Calibri"/>
                </a:rPr>
                <a:t>Engineering Monitoring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>
                  <a:solidFill>
                    <a:prstClr val="black"/>
                  </a:solidFill>
                  <a:latin typeface="Calibri"/>
                </a:rPr>
                <a:t>Boulder, USA</a:t>
              </a: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6035562" y="3725695"/>
              <a:ext cx="2059075" cy="609600"/>
            </a:xfrm>
            <a:prstGeom prst="wedgeRoundRectCallout">
              <a:avLst>
                <a:gd name="adj1" fmla="val 16727"/>
                <a:gd name="adj2" fmla="val 93685"/>
                <a:gd name="adj3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0" dirty="0">
                  <a:solidFill>
                    <a:prstClr val="black"/>
                  </a:solidFill>
                  <a:latin typeface="Calibri"/>
                </a:rPr>
                <a:t>Balloon Launch Location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>
                  <a:solidFill>
                    <a:prstClr val="black"/>
                  </a:solidFill>
                  <a:latin typeface="Calibri"/>
                </a:rPr>
                <a:t>Victoria, Seychelles</a:t>
              </a:r>
            </a:p>
          </p:txBody>
        </p:sp>
        <p:sp>
          <p:nvSpPr>
            <p:cNvPr id="10" name="Oval 17"/>
            <p:cNvSpPr>
              <a:spLocks noChangeArrowheads="1"/>
            </p:cNvSpPr>
            <p:nvPr/>
          </p:nvSpPr>
          <p:spPr bwMode="auto">
            <a:xfrm>
              <a:off x="2058414" y="2931253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val 19"/>
            <p:cNvSpPr>
              <a:spLocks noChangeArrowheads="1"/>
            </p:cNvSpPr>
            <p:nvPr/>
          </p:nvSpPr>
          <p:spPr bwMode="auto">
            <a:xfrm>
              <a:off x="7370742" y="4572148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651510" y="5641181"/>
            <a:ext cx="800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Past Launch </a:t>
            </a:r>
            <a:r>
              <a:rPr lang="en-US" sz="2400" b="0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and Flight Operations Locations</a:t>
            </a:r>
          </a:p>
        </p:txBody>
      </p:sp>
    </p:spTree>
    <p:extLst>
      <p:ext uri="{BB962C8B-B14F-4D97-AF65-F5344CB8AC3E}">
        <p14:creationId xmlns:p14="http://schemas.microsoft.com/office/powerpoint/2010/main" val="2741762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</a:t>
            </a:r>
            <a:r>
              <a:rPr lang="en-US" dirty="0" err="1"/>
              <a:t>Concordiasi</a:t>
            </a:r>
            <a:r>
              <a:rPr lang="en-US" dirty="0"/>
              <a:t> Feb – May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"/>
          <a:stretch/>
        </p:blipFill>
        <p:spPr bwMode="auto">
          <a:xfrm>
            <a:off x="1220259" y="1510018"/>
            <a:ext cx="6703482" cy="490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invGray">
          <a:xfrm>
            <a:off x="142612" y="986586"/>
            <a:ext cx="51172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0" dirty="0" smtClean="0">
                <a:solidFill>
                  <a:schemeClr val="accent1"/>
                </a:solidFill>
              </a:rPr>
              <a:t>Dropsondes Atlantic crossing:</a:t>
            </a:r>
            <a:endParaRPr lang="en-US" altLang="de-DE" sz="14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10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pic>
        <p:nvPicPr>
          <p:cNvPr id="5123" name="Picture 3" descr="S:\idl\plots\pre_concordiasi.windv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04" y="1046163"/>
            <a:ext cx="7227192" cy="50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46981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pic>
        <p:nvPicPr>
          <p:cNvPr id="6146" name="Picture 2" descr="S:\idl\plots\pre_concordiasi.windu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04" y="1046163"/>
            <a:ext cx="7227192" cy="50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08837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pic>
        <p:nvPicPr>
          <p:cNvPr id="7170" name="Picture 2" descr="S:\idl\plots\pre_concordiasi.rh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04" y="1046163"/>
            <a:ext cx="7227192" cy="50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invGray">
          <a:xfrm>
            <a:off x="142612" y="986586"/>
            <a:ext cx="51172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0" dirty="0" smtClean="0">
                <a:solidFill>
                  <a:schemeClr val="accent1"/>
                </a:solidFill>
              </a:rPr>
              <a:t>Dropsondes Atlantic crossing:</a:t>
            </a:r>
            <a:endParaRPr lang="en-US" altLang="de-DE" sz="14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78865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Drops during HS3, 2011 - 2014</a:t>
            </a:r>
            <a:endParaRPr lang="en-US" dirty="0"/>
          </a:p>
        </p:txBody>
      </p:sp>
      <p:pic>
        <p:nvPicPr>
          <p:cNvPr id="5" name="Content Placeholder 4" descr="Google Earth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8"/>
          <a:stretch/>
        </p:blipFill>
        <p:spPr>
          <a:xfrm>
            <a:off x="817696" y="991892"/>
            <a:ext cx="7508609" cy="5362413"/>
          </a:xfrm>
        </p:spPr>
      </p:pic>
    </p:spTree>
    <p:extLst>
      <p:ext uri="{BB962C8B-B14F-4D97-AF65-F5344CB8AC3E}">
        <p14:creationId xmlns:p14="http://schemas.microsoft.com/office/powerpoint/2010/main" val="557517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Driftsonde</a:t>
            </a:r>
            <a:endParaRPr lang="en-US" dirty="0"/>
          </a:p>
        </p:txBody>
      </p:sp>
      <p:pic>
        <p:nvPicPr>
          <p:cNvPr id="18" name="Picture 2" descr="\\cit\eol\EOL Documents Folders\hock\My Documents\1 NCAR Projects\Driftsonde\2010\Power Point\Driftsonde Overview no Text Rev D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12450" y="1046163"/>
            <a:ext cx="6519100" cy="502761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324600" y="202066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8064A2">
                    <a:lumMod val="75000"/>
                  </a:srgbClr>
                </a:solidFill>
                <a:latin typeface="Calibri"/>
              </a:rPr>
              <a:t>Iridium Satellite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151826" y="4615377"/>
            <a:ext cx="1866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8064A2">
                    <a:lumMod val="75000"/>
                  </a:srgbClr>
                </a:solidFill>
                <a:latin typeface="Calibri"/>
              </a:rPr>
              <a:t>Ground station </a:t>
            </a:r>
            <a:endParaRPr lang="en-US" sz="1600" dirty="0" smtClean="0">
              <a:solidFill>
                <a:srgbClr val="8064A2">
                  <a:lumMod val="75000"/>
                </a:srgbClr>
              </a:solidFill>
              <a:latin typeface="Calibri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8064A2">
                    <a:lumMod val="75000"/>
                  </a:srgbClr>
                </a:solidFill>
                <a:latin typeface="Calibri"/>
              </a:rPr>
              <a:t>(</a:t>
            </a:r>
            <a:r>
              <a:rPr lang="en-US" sz="1600" dirty="0">
                <a:solidFill>
                  <a:srgbClr val="8064A2">
                    <a:lumMod val="75000"/>
                  </a:srgbClr>
                </a:solidFill>
                <a:latin typeface="Calibri"/>
              </a:rPr>
              <a:t>web based </a:t>
            </a:r>
            <a:endParaRPr lang="en-US" sz="1600" dirty="0" smtClean="0">
              <a:solidFill>
                <a:srgbClr val="8064A2">
                  <a:lumMod val="75000"/>
                </a:srgbClr>
              </a:solidFill>
              <a:latin typeface="Calibri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8064A2">
                    <a:lumMod val="75000"/>
                  </a:srgbClr>
                </a:solidFill>
                <a:latin typeface="Calibri"/>
              </a:rPr>
              <a:t>remote </a:t>
            </a:r>
            <a:r>
              <a:rPr lang="en-US" sz="1600" dirty="0">
                <a:solidFill>
                  <a:srgbClr val="8064A2">
                    <a:lumMod val="75000"/>
                  </a:srgbClr>
                </a:solidFill>
                <a:latin typeface="Calibri"/>
              </a:rPr>
              <a:t>operation)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600200" y="3733800"/>
            <a:ext cx="236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err="1" smtClean="0">
                <a:solidFill>
                  <a:srgbClr val="8064A2">
                    <a:lumMod val="75000"/>
                  </a:srgbClr>
                </a:solidFill>
                <a:latin typeface="Calibri"/>
              </a:rPr>
              <a:t>Driftsonde</a:t>
            </a:r>
            <a:r>
              <a:rPr lang="en-US" sz="1800" dirty="0" smtClean="0">
                <a:solidFill>
                  <a:srgbClr val="8064A2">
                    <a:lumMod val="75000"/>
                  </a:srgbClr>
                </a:solidFill>
                <a:latin typeface="Calibri"/>
              </a:rPr>
              <a:t> Gondola </a:t>
            </a:r>
          </a:p>
          <a:p>
            <a:pPr>
              <a:defRPr/>
            </a:pPr>
            <a:r>
              <a:rPr lang="en-US" sz="1800" dirty="0" smtClean="0">
                <a:solidFill>
                  <a:srgbClr val="8064A2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</a:t>
            </a:r>
            <a:r>
              <a:rPr lang="en-US" sz="1800" dirty="0" smtClean="0">
                <a:solidFill>
                  <a:srgbClr val="8064A2">
                    <a:lumMod val="75000"/>
                  </a:srgbClr>
                </a:solidFill>
                <a:latin typeface="Calibri"/>
              </a:rPr>
              <a:t>54 </a:t>
            </a:r>
            <a:r>
              <a:rPr lang="en-US" sz="1800" dirty="0">
                <a:solidFill>
                  <a:srgbClr val="8064A2">
                    <a:lumMod val="75000"/>
                  </a:srgbClr>
                </a:solidFill>
                <a:latin typeface="Calibri"/>
              </a:rPr>
              <a:t>dropsondes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054314" y="3572370"/>
            <a:ext cx="1752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8064A2">
                    <a:lumMod val="75000"/>
                  </a:srgbClr>
                </a:solidFill>
                <a:latin typeface="Calibri"/>
              </a:rPr>
              <a:t>Float altitude</a:t>
            </a:r>
          </a:p>
          <a:p>
            <a:pPr>
              <a:defRPr/>
            </a:pPr>
            <a:r>
              <a:rPr lang="en-US" sz="1800" dirty="0">
                <a:solidFill>
                  <a:srgbClr val="8064A2">
                    <a:lumMod val="75000"/>
                  </a:srgbClr>
                </a:solidFill>
                <a:latin typeface="Calibri"/>
              </a:rPr>
              <a:t>~18 to 30 km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62000" y="1362670"/>
            <a:ext cx="2971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8064A2">
                    <a:lumMod val="75000"/>
                  </a:srgbClr>
                </a:solidFill>
                <a:latin typeface="Calibri"/>
              </a:rPr>
              <a:t>Large </a:t>
            </a:r>
            <a:r>
              <a:rPr lang="en-US" sz="1800" dirty="0" smtClean="0">
                <a:solidFill>
                  <a:srgbClr val="8064A2">
                    <a:lumMod val="75000"/>
                  </a:srgbClr>
                </a:solidFill>
                <a:latin typeface="Calibri"/>
              </a:rPr>
              <a:t>zero-pressure </a:t>
            </a:r>
            <a:r>
              <a:rPr lang="en-US" sz="1800" dirty="0">
                <a:solidFill>
                  <a:srgbClr val="8064A2">
                    <a:lumMod val="75000"/>
                  </a:srgbClr>
                </a:solidFill>
                <a:latin typeface="Calibri"/>
              </a:rPr>
              <a:t>or </a:t>
            </a:r>
            <a:endParaRPr lang="en-US" sz="1800" dirty="0" smtClean="0">
              <a:solidFill>
                <a:srgbClr val="8064A2">
                  <a:lumMod val="75000"/>
                </a:srgbClr>
              </a:solidFill>
              <a:latin typeface="Calibri"/>
            </a:endParaRPr>
          </a:p>
          <a:p>
            <a:pPr>
              <a:defRPr/>
            </a:pPr>
            <a:r>
              <a:rPr lang="en-US" sz="1800" dirty="0">
                <a:solidFill>
                  <a:srgbClr val="8064A2">
                    <a:lumMod val="75000"/>
                  </a:srgbClr>
                </a:solidFill>
                <a:latin typeface="Calibri"/>
              </a:rPr>
              <a:t>s</a:t>
            </a:r>
            <a:r>
              <a:rPr lang="en-US" sz="1800" dirty="0" smtClean="0">
                <a:solidFill>
                  <a:srgbClr val="8064A2">
                    <a:lumMod val="75000"/>
                  </a:srgbClr>
                </a:solidFill>
                <a:latin typeface="Calibri"/>
              </a:rPr>
              <a:t>uper-pressure balloon</a:t>
            </a:r>
          </a:p>
          <a:p>
            <a:pPr>
              <a:defRPr/>
            </a:pPr>
            <a:r>
              <a:rPr lang="en-US" sz="1800" dirty="0" smtClean="0">
                <a:solidFill>
                  <a:srgbClr val="8064A2">
                    <a:lumMod val="75000"/>
                  </a:srgbClr>
                </a:solidFill>
                <a:latin typeface="Calibri"/>
              </a:rPr>
              <a:t>aloft </a:t>
            </a:r>
            <a:r>
              <a:rPr lang="en-US" sz="1800" dirty="0">
                <a:solidFill>
                  <a:srgbClr val="8064A2">
                    <a:lumMod val="75000"/>
                  </a:srgbClr>
                </a:solidFill>
                <a:latin typeface="Calibri"/>
              </a:rPr>
              <a:t>for days to months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8600" y="4355028"/>
            <a:ext cx="2057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err="1" smtClean="0">
                <a:solidFill>
                  <a:srgbClr val="8064A2">
                    <a:lumMod val="75000"/>
                  </a:srgbClr>
                </a:solidFill>
                <a:latin typeface="Calibri"/>
              </a:rPr>
              <a:t>Dropssonde</a:t>
            </a:r>
            <a:r>
              <a:rPr lang="en-US" sz="1800" dirty="0" smtClean="0">
                <a:solidFill>
                  <a:srgbClr val="8064A2">
                    <a:lumMod val="75000"/>
                  </a:srgbClr>
                </a:solidFill>
                <a:latin typeface="Calibri"/>
              </a:rPr>
              <a:t> :</a:t>
            </a:r>
            <a:endParaRPr lang="en-US" sz="1800" dirty="0">
              <a:solidFill>
                <a:srgbClr val="8064A2">
                  <a:lumMod val="75000"/>
                </a:srgbClr>
              </a:solidFill>
              <a:latin typeface="Calibri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7030A0"/>
                </a:solidFill>
                <a:latin typeface="Calibri"/>
              </a:rPr>
              <a:t> </a:t>
            </a:r>
            <a:r>
              <a:rPr lang="en-US" sz="1800" dirty="0">
                <a:solidFill>
                  <a:srgbClr val="8064A2">
                    <a:lumMod val="75000"/>
                  </a:srgbClr>
                </a:solidFill>
                <a:latin typeface="Calibri"/>
              </a:rPr>
              <a:t>Pressure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8064A2">
                    <a:lumMod val="75000"/>
                  </a:srgbClr>
                </a:solidFill>
                <a:latin typeface="Calibri"/>
              </a:rPr>
              <a:t> Temperature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8064A2">
                    <a:lumMod val="75000"/>
                  </a:srgbClr>
                </a:solidFill>
                <a:latin typeface="Calibri"/>
              </a:rPr>
              <a:t> Relative humidity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8064A2">
                    <a:lumMod val="75000"/>
                  </a:srgbClr>
                </a:solidFill>
                <a:latin typeface="Calibri"/>
              </a:rPr>
              <a:t> Wind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810352" y="5426988"/>
            <a:ext cx="320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solidFill>
                  <a:srgbClr val="8064A2">
                    <a:lumMod val="75000"/>
                  </a:srgbClr>
                </a:solidFill>
                <a:latin typeface="Calibri"/>
              </a:rPr>
              <a:t>Sondes dropped on command or a pre-programmed schedule</a:t>
            </a:r>
            <a:endParaRPr lang="en-US" sz="1800" dirty="0">
              <a:solidFill>
                <a:srgbClr val="8064A2">
                  <a:lumMod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9659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Past</a:t>
            </a:r>
            <a:r>
              <a:rPr lang="de-DE" dirty="0" smtClean="0"/>
              <a:t> </a:t>
            </a:r>
            <a:r>
              <a:rPr lang="de-DE" dirty="0" err="1" smtClean="0"/>
              <a:t>campaigns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18407" y="2281805"/>
            <a:ext cx="7271581" cy="3791969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AMMA </a:t>
            </a:r>
            <a:r>
              <a:rPr lang="en-US" dirty="0"/>
              <a:t>(2006</a:t>
            </a:r>
            <a:r>
              <a:rPr lang="en-US" dirty="0" smtClean="0"/>
              <a:t>)</a:t>
            </a:r>
          </a:p>
          <a:p>
            <a:pPr>
              <a:defRPr/>
            </a:pPr>
            <a:r>
              <a:rPr lang="en-US" dirty="0" smtClean="0"/>
              <a:t>T-PARC </a:t>
            </a:r>
            <a:r>
              <a:rPr lang="en-US" dirty="0"/>
              <a:t>(2008</a:t>
            </a:r>
            <a:r>
              <a:rPr lang="en-US" dirty="0" smtClean="0"/>
              <a:t>)</a:t>
            </a:r>
          </a:p>
          <a:p>
            <a:pPr>
              <a:defRPr/>
            </a:pPr>
            <a:r>
              <a:rPr lang="en-US" dirty="0" smtClean="0"/>
              <a:t>Pre-</a:t>
            </a:r>
            <a:r>
              <a:rPr lang="en-US" dirty="0" err="1" smtClean="0"/>
              <a:t>Concordiasi</a:t>
            </a:r>
            <a:r>
              <a:rPr lang="en-US" dirty="0" smtClean="0"/>
              <a:t> (2010)</a:t>
            </a:r>
          </a:p>
          <a:p>
            <a:pPr>
              <a:defRPr/>
            </a:pPr>
            <a:r>
              <a:rPr lang="en-US" dirty="0" err="1"/>
              <a:t>Concordiasi</a:t>
            </a:r>
            <a:r>
              <a:rPr lang="en-US" dirty="0"/>
              <a:t>(2010)</a:t>
            </a:r>
          </a:p>
        </p:txBody>
      </p:sp>
    </p:spTree>
    <p:extLst>
      <p:ext uri="{BB962C8B-B14F-4D97-AF65-F5344CB8AC3E}">
        <p14:creationId xmlns:p14="http://schemas.microsoft.com/office/powerpoint/2010/main" val="4239885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Miniature In-situ Sounding Technology </a:t>
            </a:r>
            <a:br>
              <a:rPr lang="en-US" dirty="0"/>
            </a:br>
            <a:r>
              <a:rPr lang="en-US" dirty="0"/>
              <a:t>(MIST Sonde)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228599" y="1108134"/>
            <a:ext cx="8675233" cy="5181601"/>
            <a:chOff x="228599" y="1123632"/>
            <a:chExt cx="8675233" cy="5181601"/>
          </a:xfrm>
        </p:grpSpPr>
        <p:pic>
          <p:nvPicPr>
            <p:cNvPr id="19458" name="Picture 2" descr="C:\Users\hock\Desktop\Temp File Folder\P1010049.JPG"/>
            <p:cNvPicPr>
              <a:picLocks noChangeAspect="1" noChangeArrowheads="1"/>
            </p:cNvPicPr>
            <p:nvPr/>
          </p:nvPicPr>
          <p:blipFill>
            <a:blip r:embed="rId2" cstate="print"/>
            <a:srcRect l="6667" t="37778" r="5833" b="43333"/>
            <a:stretch>
              <a:fillRect/>
            </a:stretch>
          </p:blipFill>
          <p:spPr bwMode="auto">
            <a:xfrm rot="16200000" flipV="1">
              <a:off x="3889797" y="3294970"/>
              <a:ext cx="5181601" cy="838926"/>
            </a:xfrm>
            <a:prstGeom prst="rect">
              <a:avLst/>
            </a:prstGeom>
            <a:noFill/>
          </p:spPr>
        </p:pic>
        <p:pic>
          <p:nvPicPr>
            <p:cNvPr id="6" name="Picture 1" descr="P101000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228599" y="1123632"/>
              <a:ext cx="2049463" cy="5013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362200" y="1504632"/>
              <a:ext cx="1661673" cy="369332"/>
            </a:xfrm>
            <a:prstGeom prst="rect">
              <a:avLst/>
            </a:prstGeom>
            <a:noFill/>
            <a:ln w="12700" cap="rnd">
              <a:solidFill>
                <a:srgbClr val="1752F9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 smtClean="0">
                  <a:solidFill>
                    <a:prstClr val="black"/>
                  </a:solidFill>
                  <a:latin typeface="Calibri"/>
                </a:rPr>
                <a:t>Cone Parachute</a:t>
              </a:r>
              <a:endParaRPr lang="en-US" sz="1800" b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22734" y="3943032"/>
              <a:ext cx="2150782" cy="369332"/>
            </a:xfrm>
            <a:prstGeom prst="rect">
              <a:avLst/>
            </a:prstGeom>
            <a:noFill/>
            <a:ln w="12700" cap="rnd">
              <a:solidFill>
                <a:srgbClr val="1752F9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 smtClean="0">
                  <a:solidFill>
                    <a:prstClr val="black"/>
                  </a:solidFill>
                  <a:latin typeface="Calibri"/>
                </a:rPr>
                <a:t>400 MHz Transmitter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66784" y="1885632"/>
              <a:ext cx="1406732" cy="369332"/>
            </a:xfrm>
            <a:prstGeom prst="rect">
              <a:avLst/>
            </a:prstGeom>
            <a:noFill/>
            <a:ln w="12700" cap="rnd">
              <a:solidFill>
                <a:srgbClr val="1752F9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 smtClean="0">
                  <a:solidFill>
                    <a:prstClr val="black"/>
                  </a:solidFill>
                  <a:latin typeface="Calibri"/>
                </a:rPr>
                <a:t>GPS Receiver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68772" y="1123632"/>
              <a:ext cx="1404744" cy="369332"/>
            </a:xfrm>
            <a:prstGeom prst="rect">
              <a:avLst/>
            </a:prstGeom>
            <a:noFill/>
            <a:ln w="12700" cap="rnd">
              <a:solidFill>
                <a:srgbClr val="1752F9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 smtClean="0">
                  <a:solidFill>
                    <a:prstClr val="black"/>
                  </a:solidFill>
                  <a:latin typeface="Calibri"/>
                </a:rPr>
                <a:t>GPS Antenna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97242" y="5695632"/>
              <a:ext cx="2076274" cy="369332"/>
            </a:xfrm>
            <a:prstGeom prst="rect">
              <a:avLst/>
            </a:prstGeom>
            <a:noFill/>
            <a:ln w="12700" cap="rnd">
              <a:solidFill>
                <a:srgbClr val="1752F9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 smtClean="0">
                  <a:solidFill>
                    <a:prstClr val="black"/>
                  </a:solidFill>
                  <a:latin typeface="Calibri"/>
                </a:rPr>
                <a:t>Temperature Sensor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56159" y="5162232"/>
              <a:ext cx="1817357" cy="369332"/>
            </a:xfrm>
            <a:prstGeom prst="rect">
              <a:avLst/>
            </a:prstGeom>
            <a:noFill/>
            <a:ln w="12700" cap="rnd">
              <a:solidFill>
                <a:srgbClr val="1752F9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 smtClean="0">
                  <a:solidFill>
                    <a:prstClr val="black"/>
                  </a:solidFill>
                  <a:latin typeface="Calibri"/>
                </a:rPr>
                <a:t>Humidity Sensors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62200" y="4542702"/>
              <a:ext cx="1871218" cy="369332"/>
            </a:xfrm>
            <a:prstGeom prst="rect">
              <a:avLst/>
            </a:prstGeom>
            <a:noFill/>
            <a:ln w="12700" cap="rnd">
              <a:solidFill>
                <a:srgbClr val="1752F9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 smtClean="0">
                  <a:solidFill>
                    <a:prstClr val="black"/>
                  </a:solidFill>
                  <a:latin typeface="Calibri"/>
                </a:rPr>
                <a:t>400 MHz Antenna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42978" y="3028632"/>
              <a:ext cx="1730538" cy="369332"/>
            </a:xfrm>
            <a:prstGeom prst="rect">
              <a:avLst/>
            </a:prstGeom>
            <a:noFill/>
            <a:ln w="12700" cap="rnd">
              <a:solidFill>
                <a:srgbClr val="1752F9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 smtClean="0">
                  <a:solidFill>
                    <a:prstClr val="black"/>
                  </a:solidFill>
                  <a:latin typeface="Calibri"/>
                </a:rPr>
                <a:t>Microcontrollers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51734" y="2077501"/>
              <a:ext cx="893193" cy="646331"/>
            </a:xfrm>
            <a:prstGeom prst="rect">
              <a:avLst/>
            </a:prstGeom>
            <a:noFill/>
            <a:ln w="12700" cap="rnd">
              <a:solidFill>
                <a:srgbClr val="1752F9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 smtClean="0">
                  <a:solidFill>
                    <a:prstClr val="black"/>
                  </a:solidFill>
                  <a:latin typeface="Calibri"/>
                </a:rPr>
                <a:t>Lithium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 smtClean="0">
                  <a:solidFill>
                    <a:prstClr val="black"/>
                  </a:solidFill>
                  <a:latin typeface="Calibri"/>
                </a:rPr>
                <a:t>Battery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51734" y="4095432"/>
              <a:ext cx="1677447" cy="369332"/>
            </a:xfrm>
            <a:prstGeom prst="rect">
              <a:avLst/>
            </a:prstGeom>
            <a:noFill/>
            <a:ln w="12700" cap="rnd">
              <a:solidFill>
                <a:srgbClr val="1752F9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 smtClean="0">
                  <a:solidFill>
                    <a:prstClr val="black"/>
                  </a:solidFill>
                  <a:latin typeface="Calibri"/>
                </a:rPr>
                <a:t>Pressure Sensor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23134" y="1199832"/>
              <a:ext cx="2080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u="sng" dirty="0" smtClean="0">
                  <a:solidFill>
                    <a:prstClr val="black"/>
                  </a:solidFill>
                  <a:latin typeface="Calibri"/>
                </a:rPr>
                <a:t>Back Side Components</a:t>
              </a:r>
              <a:endParaRPr lang="en-US" sz="1600" b="0" u="sng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9" name="Straight Connector 18"/>
            <p:cNvCxnSpPr>
              <a:stCxn id="10" idx="3"/>
            </p:cNvCxnSpPr>
            <p:nvPr/>
          </p:nvCxnSpPr>
          <p:spPr>
            <a:xfrm flipV="1">
              <a:off x="5773516" y="1276032"/>
              <a:ext cx="592418" cy="3226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9" idx="3"/>
            </p:cNvCxnSpPr>
            <p:nvPr/>
          </p:nvCxnSpPr>
          <p:spPr>
            <a:xfrm>
              <a:off x="5773516" y="2070298"/>
              <a:ext cx="744818" cy="4393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4" idx="3"/>
            </p:cNvCxnSpPr>
            <p:nvPr/>
          </p:nvCxnSpPr>
          <p:spPr>
            <a:xfrm flipV="1">
              <a:off x="5773516" y="2800032"/>
              <a:ext cx="592418" cy="41326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4" idx="3"/>
            </p:cNvCxnSpPr>
            <p:nvPr/>
          </p:nvCxnSpPr>
          <p:spPr>
            <a:xfrm>
              <a:off x="5773516" y="3213298"/>
              <a:ext cx="744818" cy="19633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8" idx="3"/>
            </p:cNvCxnSpPr>
            <p:nvPr/>
          </p:nvCxnSpPr>
          <p:spPr>
            <a:xfrm flipV="1">
              <a:off x="5773516" y="4095432"/>
              <a:ext cx="668618" cy="3226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2" idx="3"/>
            </p:cNvCxnSpPr>
            <p:nvPr/>
          </p:nvCxnSpPr>
          <p:spPr>
            <a:xfrm flipV="1">
              <a:off x="5773516" y="5314632"/>
              <a:ext cx="592418" cy="3226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12" idx="3"/>
            </p:cNvCxnSpPr>
            <p:nvPr/>
          </p:nvCxnSpPr>
          <p:spPr>
            <a:xfrm>
              <a:off x="5773516" y="5346898"/>
              <a:ext cx="668618" cy="19633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1" idx="3"/>
            </p:cNvCxnSpPr>
            <p:nvPr/>
          </p:nvCxnSpPr>
          <p:spPr>
            <a:xfrm>
              <a:off x="5773516" y="5880298"/>
              <a:ext cx="668618" cy="12013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13" idx="1"/>
            </p:cNvCxnSpPr>
            <p:nvPr/>
          </p:nvCxnSpPr>
          <p:spPr>
            <a:xfrm flipH="1">
              <a:off x="1676400" y="4727368"/>
              <a:ext cx="685800" cy="434864"/>
            </a:xfrm>
            <a:prstGeom prst="line">
              <a:avLst/>
            </a:prstGeom>
            <a:ln w="127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7" idx="1"/>
            </p:cNvCxnSpPr>
            <p:nvPr/>
          </p:nvCxnSpPr>
          <p:spPr>
            <a:xfrm flipH="1" flipV="1">
              <a:off x="1447800" y="1657032"/>
              <a:ext cx="914400" cy="3226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0043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Miniature In-situ Sounding Technology </a:t>
            </a:r>
            <a:br>
              <a:rPr lang="en-US" dirty="0"/>
            </a:br>
            <a:r>
              <a:rPr lang="en-US" dirty="0"/>
              <a:t>(MIST Sonde)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432807" y="1046163"/>
            <a:ext cx="6357181" cy="5027612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Vaisala </a:t>
            </a:r>
            <a:r>
              <a:rPr lang="en-US" dirty="0"/>
              <a:t>RS-92 radiosonde sensor module </a:t>
            </a:r>
          </a:p>
          <a:p>
            <a:pPr lvl="1"/>
            <a:r>
              <a:rPr lang="en-US" i="1" dirty="0" smtClean="0"/>
              <a:t>Pressure, Temperature, Humidity </a:t>
            </a:r>
          </a:p>
          <a:p>
            <a:pPr lvl="1"/>
            <a:r>
              <a:rPr lang="en-US" i="1" dirty="0" smtClean="0"/>
              <a:t>Update rate 0.5 sec</a:t>
            </a:r>
          </a:p>
          <a:p>
            <a:pPr lvl="0"/>
            <a:r>
              <a:rPr lang="en-US" dirty="0" smtClean="0"/>
              <a:t>Winds based upon OEM GPS receiver </a:t>
            </a:r>
          </a:p>
          <a:p>
            <a:pPr lvl="1"/>
            <a:r>
              <a:rPr lang="en-US" i="1" dirty="0" smtClean="0"/>
              <a:t>0.1 </a:t>
            </a:r>
            <a:r>
              <a:rPr lang="en-US" i="1" dirty="0"/>
              <a:t>m/s resolution </a:t>
            </a:r>
          </a:p>
          <a:p>
            <a:pPr lvl="1"/>
            <a:r>
              <a:rPr lang="en-US" i="1" dirty="0"/>
              <a:t>0.25 sec (4 Hz) update rate for wind data  </a:t>
            </a:r>
          </a:p>
          <a:p>
            <a:pPr marL="0" lvl="1" indent="0">
              <a:buNone/>
            </a:pPr>
            <a:r>
              <a:rPr lang="en-US" dirty="0" smtClean="0"/>
              <a:t>Mass</a:t>
            </a:r>
            <a:r>
              <a:rPr lang="en-US" dirty="0"/>
              <a:t>: 182 grams</a:t>
            </a:r>
          </a:p>
          <a:p>
            <a:pPr lvl="1"/>
            <a:endParaRPr lang="en-US" i="1" dirty="0" smtClean="0"/>
          </a:p>
        </p:txBody>
      </p:sp>
      <p:pic>
        <p:nvPicPr>
          <p:cNvPr id="10" name="Picture 1" descr="P101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28599" y="1108134"/>
            <a:ext cx="2049463" cy="50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62191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System Communications and Data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8468" name="Gruppieren 18467"/>
          <p:cNvGrpSpPr/>
          <p:nvPr/>
        </p:nvGrpSpPr>
        <p:grpSpPr>
          <a:xfrm>
            <a:off x="266700" y="926405"/>
            <a:ext cx="8648700" cy="5586248"/>
            <a:chOff x="266700" y="1119352"/>
            <a:chExt cx="8648700" cy="5586248"/>
          </a:xfrm>
        </p:grpSpPr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066800" y="2486818"/>
              <a:ext cx="1371600" cy="762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>
                  <a:solidFill>
                    <a:prstClr val="black"/>
                  </a:solidFill>
                  <a:latin typeface="Calibri"/>
                </a:rPr>
                <a:t>Driftsonde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>
                  <a:solidFill>
                    <a:prstClr val="black"/>
                  </a:solidFill>
                  <a:latin typeface="Calibri"/>
                </a:rPr>
                <a:t>Gondola</a:t>
              </a:r>
            </a:p>
          </p:txBody>
        </p:sp>
        <p:cxnSp>
          <p:nvCxnSpPr>
            <p:cNvPr id="16" name="AutoShape 21"/>
            <p:cNvCxnSpPr>
              <a:cxnSpLocks noChangeShapeType="1"/>
              <a:stCxn id="12" idx="0"/>
              <a:endCxn id="18434" idx="3"/>
            </p:cNvCxnSpPr>
            <p:nvPr/>
          </p:nvCxnSpPr>
          <p:spPr bwMode="auto">
            <a:xfrm rot="16200000" flipV="1">
              <a:off x="5800949" y="771749"/>
              <a:ext cx="247202" cy="1562100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7" name="AutoShape 22"/>
            <p:cNvCxnSpPr>
              <a:cxnSpLocks noChangeShapeType="1"/>
              <a:stCxn id="18434" idx="1"/>
              <a:endCxn id="10" idx="0"/>
            </p:cNvCxnSpPr>
            <p:nvPr/>
          </p:nvCxnSpPr>
          <p:spPr bwMode="auto">
            <a:xfrm rot="10800000" flipV="1">
              <a:off x="1752600" y="1429198"/>
              <a:ext cx="1355238" cy="1057620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8" name="AutoShape 23"/>
            <p:cNvCxnSpPr>
              <a:cxnSpLocks noChangeShapeType="1"/>
              <a:stCxn id="38" idx="0"/>
              <a:endCxn id="10" idx="2"/>
            </p:cNvCxnSpPr>
            <p:nvPr/>
          </p:nvCxnSpPr>
          <p:spPr bwMode="auto">
            <a:xfrm rot="16200000" flipV="1">
              <a:off x="1218625" y="3782794"/>
              <a:ext cx="1150937" cy="82985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2" name="Text Box 27"/>
            <p:cNvSpPr txBox="1">
              <a:spLocks noChangeArrowheads="1"/>
            </p:cNvSpPr>
            <p:nvPr/>
          </p:nvSpPr>
          <p:spPr bwMode="auto">
            <a:xfrm>
              <a:off x="5715000" y="5348287"/>
              <a:ext cx="9588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>
                  <a:solidFill>
                    <a:prstClr val="black"/>
                  </a:solidFill>
                  <a:latin typeface="Calibri"/>
                </a:rPr>
                <a:t>Internet</a:t>
              </a:r>
            </a:p>
          </p:txBody>
        </p:sp>
        <p:sp>
          <p:nvSpPr>
            <p:cNvPr id="23" name="Text Box 28"/>
            <p:cNvSpPr txBox="1">
              <a:spLocks noChangeArrowheads="1"/>
            </p:cNvSpPr>
            <p:nvPr/>
          </p:nvSpPr>
          <p:spPr bwMode="auto">
            <a:xfrm>
              <a:off x="1066800" y="3477418"/>
              <a:ext cx="69056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0" dirty="0">
                  <a:solidFill>
                    <a:prstClr val="black"/>
                  </a:solidFill>
                  <a:latin typeface="Calibri"/>
                </a:rPr>
                <a:t>RF Link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0" dirty="0">
                  <a:solidFill>
                    <a:prstClr val="black"/>
                  </a:solidFill>
                  <a:latin typeface="Calibri"/>
                </a:rPr>
                <a:t>400 MHz</a:t>
              </a:r>
            </a:p>
          </p:txBody>
        </p:sp>
        <p:sp>
          <p:nvSpPr>
            <p:cNvPr id="25" name="Text Box 30"/>
            <p:cNvSpPr txBox="1">
              <a:spLocks noChangeArrowheads="1"/>
            </p:cNvSpPr>
            <p:nvPr/>
          </p:nvSpPr>
          <p:spPr bwMode="auto">
            <a:xfrm>
              <a:off x="6688137" y="2574668"/>
              <a:ext cx="77946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0" dirty="0">
                  <a:solidFill>
                    <a:prstClr val="black"/>
                  </a:solidFill>
                  <a:latin typeface="Calibri"/>
                </a:rPr>
                <a:t>Telephone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0" dirty="0">
                  <a:solidFill>
                    <a:prstClr val="black"/>
                  </a:solidFill>
                  <a:latin typeface="Calibri"/>
                </a:rPr>
                <a:t>Lines</a:t>
              </a:r>
            </a:p>
          </p:txBody>
        </p:sp>
        <p:grpSp>
          <p:nvGrpSpPr>
            <p:cNvPr id="18451" name="Gruppieren 18450"/>
            <p:cNvGrpSpPr/>
            <p:nvPr/>
          </p:nvGrpSpPr>
          <p:grpSpPr>
            <a:xfrm>
              <a:off x="4495800" y="1676400"/>
              <a:ext cx="4419600" cy="5029200"/>
              <a:chOff x="4495800" y="1676400"/>
              <a:chExt cx="4419600" cy="5029200"/>
            </a:xfrm>
          </p:grpSpPr>
          <p:pic>
            <p:nvPicPr>
              <p:cNvPr id="18436" name="Picture 4" descr="http://www.jenniferegbert.com/wp-content/uploads/2013/09/BEpyK.jpe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6395" y="3048000"/>
                <a:ext cx="3258410" cy="21748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>
                <a:off x="5829300" y="1676400"/>
                <a:ext cx="1752600" cy="762000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0" dirty="0">
                    <a:solidFill>
                      <a:prstClr val="black"/>
                    </a:solidFill>
                    <a:latin typeface="Calibri"/>
                  </a:rPr>
                  <a:t>Iridium Ground System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0" dirty="0">
                    <a:solidFill>
                      <a:prstClr val="black"/>
                    </a:solidFill>
                    <a:latin typeface="Calibri"/>
                  </a:rPr>
                  <a:t>Arizona U.S.</a:t>
                </a:r>
              </a:p>
            </p:txBody>
          </p:sp>
          <p:grpSp>
            <p:nvGrpSpPr>
              <p:cNvPr id="18443" name="Gruppieren 18442"/>
              <p:cNvGrpSpPr/>
              <p:nvPr/>
            </p:nvGrpSpPr>
            <p:grpSpPr>
              <a:xfrm>
                <a:off x="4495800" y="5689363"/>
                <a:ext cx="4419600" cy="533400"/>
                <a:chOff x="4242510" y="5418932"/>
                <a:chExt cx="4419600" cy="533400"/>
              </a:xfrm>
            </p:grpSpPr>
            <p:sp>
              <p:nvSpPr>
                <p:cNvPr id="6" name="Rectangle 3"/>
                <p:cNvSpPr>
                  <a:spLocks noChangeArrowheads="1"/>
                </p:cNvSpPr>
                <p:nvPr/>
              </p:nvSpPr>
              <p:spPr bwMode="auto">
                <a:xfrm>
                  <a:off x="4242510" y="5418932"/>
                  <a:ext cx="1295400" cy="533400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0" dirty="0">
                      <a:solidFill>
                        <a:prstClr val="black"/>
                      </a:solidFill>
                      <a:latin typeface="Calibri"/>
                    </a:rPr>
                    <a:t>Web Interface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0" dirty="0">
                      <a:solidFill>
                        <a:prstClr val="black"/>
                      </a:solidFill>
                      <a:latin typeface="Calibri"/>
                    </a:rPr>
                    <a:t> and Control</a:t>
                  </a:r>
                </a:p>
              </p:txBody>
            </p:sp>
            <p:sp>
              <p:nvSpPr>
                <p:cNvPr id="13" name="Rectangle 10"/>
                <p:cNvSpPr>
                  <a:spLocks noChangeArrowheads="1"/>
                </p:cNvSpPr>
                <p:nvPr/>
              </p:nvSpPr>
              <p:spPr bwMode="auto">
                <a:xfrm>
                  <a:off x="5804610" y="5418932"/>
                  <a:ext cx="1295400" cy="533400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0" dirty="0">
                      <a:solidFill>
                        <a:prstClr val="black"/>
                      </a:solidFill>
                      <a:latin typeface="Calibri"/>
                    </a:rPr>
                    <a:t>Web Interface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0" dirty="0">
                      <a:solidFill>
                        <a:prstClr val="black"/>
                      </a:solidFill>
                      <a:latin typeface="Calibri"/>
                    </a:rPr>
                    <a:t> and Control</a:t>
                  </a:r>
                </a:p>
              </p:txBody>
            </p:sp>
            <p:sp>
              <p:nvSpPr>
                <p:cNvPr id="14" name="Rectangle 11"/>
                <p:cNvSpPr>
                  <a:spLocks noChangeArrowheads="1"/>
                </p:cNvSpPr>
                <p:nvPr/>
              </p:nvSpPr>
              <p:spPr bwMode="auto">
                <a:xfrm>
                  <a:off x="7366710" y="5418932"/>
                  <a:ext cx="1295400" cy="533400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0" dirty="0">
                      <a:solidFill>
                        <a:prstClr val="black"/>
                      </a:solidFill>
                      <a:latin typeface="Calibri"/>
                    </a:rPr>
                    <a:t>Web Interface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0" dirty="0">
                      <a:solidFill>
                        <a:prstClr val="black"/>
                      </a:solidFill>
                      <a:latin typeface="Calibri"/>
                    </a:rPr>
                    <a:t> and Control</a:t>
                  </a:r>
                </a:p>
              </p:txBody>
            </p:sp>
          </p:grpSp>
          <p:grpSp>
            <p:nvGrpSpPr>
              <p:cNvPr id="18435" name="Gruppieren 18434"/>
              <p:cNvGrpSpPr/>
              <p:nvPr/>
            </p:nvGrpSpPr>
            <p:grpSpPr>
              <a:xfrm>
                <a:off x="4626941" y="6336268"/>
                <a:ext cx="4157319" cy="369332"/>
                <a:chOff x="4434724" y="5318920"/>
                <a:chExt cx="4157319" cy="369332"/>
              </a:xfrm>
            </p:grpSpPr>
            <p:sp>
              <p:nvSpPr>
                <p:cNvPr id="19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7468093" y="5318920"/>
                  <a:ext cx="1123950" cy="3667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b="0" dirty="0">
                      <a:solidFill>
                        <a:prstClr val="black"/>
                      </a:solidFill>
                      <a:latin typeface="Calibri"/>
                    </a:rPr>
                    <a:t>Toulouse</a:t>
                  </a:r>
                </a:p>
              </p:txBody>
            </p:sp>
            <p:sp>
              <p:nvSpPr>
                <p:cNvPr id="20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5842493" y="5318920"/>
                  <a:ext cx="1151662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b="0" dirty="0" smtClean="0">
                      <a:solidFill>
                        <a:prstClr val="black"/>
                      </a:solidFill>
                      <a:latin typeface="Calibri"/>
                    </a:rPr>
                    <a:t>Seychelles</a:t>
                  </a:r>
                  <a:endParaRPr lang="en-US" sz="1800" b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4434724" y="5318920"/>
                  <a:ext cx="971550" cy="3667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b="0" dirty="0">
                      <a:solidFill>
                        <a:prstClr val="black"/>
                      </a:solidFill>
                      <a:latin typeface="Calibri"/>
                    </a:rPr>
                    <a:t>Boulder</a:t>
                  </a:r>
                </a:p>
              </p:txBody>
            </p:sp>
          </p:grpSp>
          <p:sp>
            <p:nvSpPr>
              <p:cNvPr id="7" name="Rectangle 4"/>
              <p:cNvSpPr>
                <a:spLocks noChangeArrowheads="1"/>
              </p:cNvSpPr>
              <p:nvPr/>
            </p:nvSpPr>
            <p:spPr bwMode="auto">
              <a:xfrm>
                <a:off x="5829300" y="3136662"/>
                <a:ext cx="1752600" cy="762000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0" dirty="0">
                    <a:solidFill>
                      <a:prstClr val="black"/>
                    </a:solidFill>
                    <a:latin typeface="Calibri"/>
                  </a:rPr>
                  <a:t>Boulder Telephone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0" dirty="0">
                    <a:solidFill>
                      <a:prstClr val="black"/>
                    </a:solidFill>
                    <a:latin typeface="Calibri"/>
                  </a:rPr>
                  <a:t>Modems (min qty 4)</a:t>
                </a:r>
              </a:p>
            </p:txBody>
          </p:sp>
          <p:sp>
            <p:nvSpPr>
              <p:cNvPr id="8" name="Rectangle 5"/>
              <p:cNvSpPr>
                <a:spLocks noChangeArrowheads="1"/>
              </p:cNvSpPr>
              <p:nvPr/>
            </p:nvSpPr>
            <p:spPr bwMode="auto">
              <a:xfrm>
                <a:off x="5829300" y="4275258"/>
                <a:ext cx="1752600" cy="762000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0" dirty="0">
                    <a:solidFill>
                      <a:prstClr val="black"/>
                    </a:solidFill>
                    <a:latin typeface="Calibri"/>
                  </a:rPr>
                  <a:t>Boulder Servers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0" dirty="0">
                    <a:solidFill>
                      <a:prstClr val="black"/>
                    </a:solidFill>
                    <a:latin typeface="Calibri"/>
                  </a:rPr>
                  <a:t>Back End control &amp;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0" dirty="0">
                    <a:solidFill>
                      <a:prstClr val="black"/>
                    </a:solidFill>
                    <a:latin typeface="Calibri"/>
                  </a:rPr>
                  <a:t> Data Storage</a:t>
                </a:r>
              </a:p>
            </p:txBody>
          </p:sp>
        </p:grpSp>
        <p:cxnSp>
          <p:nvCxnSpPr>
            <p:cNvPr id="26" name="AutoShape 31"/>
            <p:cNvCxnSpPr>
              <a:cxnSpLocks noChangeShapeType="1"/>
              <a:stCxn id="8" idx="0"/>
              <a:endCxn id="7" idx="2"/>
            </p:cNvCxnSpPr>
            <p:nvPr/>
          </p:nvCxnSpPr>
          <p:spPr bwMode="auto">
            <a:xfrm flipV="1">
              <a:off x="6705600" y="3898662"/>
              <a:ext cx="0" cy="376596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27" name="AutoShape 32"/>
            <p:cNvCxnSpPr>
              <a:cxnSpLocks noChangeShapeType="1"/>
              <a:stCxn id="8" idx="2"/>
              <a:endCxn id="13" idx="0"/>
            </p:cNvCxnSpPr>
            <p:nvPr/>
          </p:nvCxnSpPr>
          <p:spPr bwMode="auto">
            <a:xfrm>
              <a:off x="6705600" y="5037258"/>
              <a:ext cx="0" cy="65210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5" name="AutoShape 19"/>
            <p:cNvCxnSpPr>
              <a:cxnSpLocks noChangeShapeType="1"/>
              <a:stCxn id="7" idx="0"/>
              <a:endCxn id="12" idx="2"/>
            </p:cNvCxnSpPr>
            <p:nvPr/>
          </p:nvCxnSpPr>
          <p:spPr bwMode="auto">
            <a:xfrm rot="5400000" flipH="1" flipV="1">
              <a:off x="6356469" y="2787531"/>
              <a:ext cx="698262" cy="12700"/>
            </a:xfrm>
            <a:prstGeom prst="curvedConnector3">
              <a:avLst/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8" name="AutoShape 34"/>
            <p:cNvCxnSpPr>
              <a:cxnSpLocks noChangeShapeType="1"/>
              <a:stCxn id="6" idx="0"/>
              <a:endCxn id="8" idx="2"/>
            </p:cNvCxnSpPr>
            <p:nvPr/>
          </p:nvCxnSpPr>
          <p:spPr bwMode="auto">
            <a:xfrm flipV="1">
              <a:off x="5143500" y="5037258"/>
              <a:ext cx="1562100" cy="65210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9" name="AutoShape 35"/>
            <p:cNvCxnSpPr>
              <a:cxnSpLocks noChangeShapeType="1"/>
              <a:stCxn id="14" idx="0"/>
              <a:endCxn id="8" idx="2"/>
            </p:cNvCxnSpPr>
            <p:nvPr/>
          </p:nvCxnSpPr>
          <p:spPr bwMode="auto">
            <a:xfrm flipH="1" flipV="1">
              <a:off x="6705600" y="5037258"/>
              <a:ext cx="1562100" cy="65210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33" name="Text Box 40"/>
            <p:cNvSpPr txBox="1">
              <a:spLocks noChangeArrowheads="1"/>
            </p:cNvSpPr>
            <p:nvPr/>
          </p:nvSpPr>
          <p:spPr bwMode="auto">
            <a:xfrm>
              <a:off x="3915932" y="4257193"/>
              <a:ext cx="1160463" cy="942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dirty="0">
                  <a:solidFill>
                    <a:prstClr val="black"/>
                  </a:solidFill>
                  <a:latin typeface="Calibri"/>
                </a:rPr>
                <a:t>NCAR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dirty="0">
                  <a:solidFill>
                    <a:prstClr val="black"/>
                  </a:solidFill>
                  <a:latin typeface="Calibri"/>
                </a:rPr>
                <a:t>Ground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dirty="0">
                  <a:solidFill>
                    <a:prstClr val="black"/>
                  </a:solidFill>
                  <a:latin typeface="Calibri"/>
                </a:rPr>
                <a:t>Control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dirty="0">
                  <a:solidFill>
                    <a:prstClr val="black"/>
                  </a:solidFill>
                  <a:latin typeface="Calibri"/>
                </a:rPr>
                <a:t>Boulder, CO</a:t>
              </a:r>
            </a:p>
          </p:txBody>
        </p:sp>
        <p:grpSp>
          <p:nvGrpSpPr>
            <p:cNvPr id="18463" name="Gruppieren 18462"/>
            <p:cNvGrpSpPr/>
            <p:nvPr/>
          </p:nvGrpSpPr>
          <p:grpSpPr>
            <a:xfrm>
              <a:off x="3107838" y="1119352"/>
              <a:ext cx="2035662" cy="938049"/>
              <a:chOff x="3107838" y="1119352"/>
              <a:chExt cx="2035662" cy="938049"/>
            </a:xfrm>
          </p:grpSpPr>
          <p:pic>
            <p:nvPicPr>
              <p:cNvPr id="18434" name="Picture 2" descr="http://gigaom2.files.wordpress.com/2012/08/thales47492_cc2012-e1345068011954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8" t="21119" r="8266" b="10705"/>
              <a:stretch/>
            </p:blipFill>
            <p:spPr bwMode="auto">
              <a:xfrm>
                <a:off x="3107838" y="1119352"/>
                <a:ext cx="2035662" cy="6196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Rectangle 34"/>
              <p:cNvSpPr/>
              <p:nvPr/>
            </p:nvSpPr>
            <p:spPr>
              <a:xfrm>
                <a:off x="3249369" y="1688069"/>
                <a:ext cx="17526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 dirty="0">
                    <a:solidFill>
                      <a:prstClr val="black"/>
                    </a:solidFill>
                    <a:latin typeface="Calibri"/>
                  </a:rPr>
                  <a:t>Iridium </a:t>
                </a:r>
                <a:r>
                  <a:rPr lang="en-US" sz="1800" b="0" dirty="0" smtClean="0">
                    <a:solidFill>
                      <a:prstClr val="black"/>
                    </a:solidFill>
                    <a:latin typeface="Calibri"/>
                  </a:rPr>
                  <a:t>Satellite</a:t>
                </a:r>
                <a:endParaRPr lang="en-US" sz="1800" b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4" name="Text Box 29"/>
            <p:cNvSpPr txBox="1">
              <a:spLocks noChangeArrowheads="1"/>
            </p:cNvSpPr>
            <p:nvPr/>
          </p:nvSpPr>
          <p:spPr bwMode="auto">
            <a:xfrm>
              <a:off x="1959743" y="1688069"/>
              <a:ext cx="103265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>
                  <a:solidFill>
                    <a:prstClr val="black"/>
                  </a:solidFill>
                  <a:latin typeface="Calibri"/>
                </a:rPr>
                <a:t>    RF </a:t>
              </a:r>
              <a:r>
                <a:rPr lang="en-US" sz="1600" b="0" dirty="0" smtClean="0">
                  <a:solidFill>
                    <a:prstClr val="black"/>
                  </a:solidFill>
                  <a:latin typeface="Calibri"/>
                </a:rPr>
                <a:t>Link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dirty="0" smtClean="0">
                  <a:solidFill>
                    <a:prstClr val="black"/>
                  </a:solidFill>
                  <a:latin typeface="Calibri"/>
                </a:rPr>
                <a:t>1620 MHz</a:t>
              </a:r>
              <a:endParaRPr lang="en-US" sz="1600" b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 Box 38"/>
            <p:cNvSpPr txBox="1">
              <a:spLocks noChangeArrowheads="1"/>
            </p:cNvSpPr>
            <p:nvPr/>
          </p:nvSpPr>
          <p:spPr bwMode="auto">
            <a:xfrm>
              <a:off x="5059910" y="1414046"/>
              <a:ext cx="73129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>
                  <a:solidFill>
                    <a:prstClr val="black"/>
                  </a:solidFill>
                  <a:latin typeface="Calibri"/>
                </a:rPr>
                <a:t>RF link</a:t>
              </a:r>
            </a:p>
          </p:txBody>
        </p:sp>
        <p:pic>
          <p:nvPicPr>
            <p:cNvPr id="38" name="Picture 1" descr="P101000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447800" y="4399755"/>
              <a:ext cx="775570" cy="1897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Rectangle 35"/>
            <p:cNvSpPr/>
            <p:nvPr/>
          </p:nvSpPr>
          <p:spPr>
            <a:xfrm>
              <a:off x="266700" y="4468018"/>
              <a:ext cx="11811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u="sng" dirty="0">
                  <a:solidFill>
                    <a:prstClr val="black"/>
                  </a:solidFill>
                  <a:latin typeface="Calibri"/>
                </a:rPr>
                <a:t>Dropsonde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dirty="0" smtClean="0">
                  <a:solidFill>
                    <a:prstClr val="black"/>
                  </a:solidFill>
                  <a:latin typeface="Calibri"/>
                </a:rPr>
                <a:t>PTU &amp; Winds</a:t>
              </a:r>
              <a:endParaRPr lang="en-US" sz="1400" b="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00" name="AutoShape 31"/>
            <p:cNvCxnSpPr>
              <a:cxnSpLocks noChangeShapeType="1"/>
            </p:cNvCxnSpPr>
            <p:nvPr/>
          </p:nvCxnSpPr>
          <p:spPr bwMode="auto">
            <a:xfrm flipV="1">
              <a:off x="6705600" y="3898662"/>
              <a:ext cx="0" cy="37659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998032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D4B9B"/>
      </a:accent1>
      <a:accent2>
        <a:srgbClr val="6278B4"/>
      </a:accent2>
      <a:accent3>
        <a:srgbClr val="FFFFFF"/>
      </a:accent3>
      <a:accent4>
        <a:srgbClr val="000000"/>
      </a:accent4>
      <a:accent5>
        <a:srgbClr val="ADB1CB"/>
      </a:accent5>
      <a:accent6>
        <a:srgbClr val="586CA3"/>
      </a:accent6>
      <a:hlink>
        <a:srgbClr val="96A5CD"/>
      </a:hlink>
      <a:folHlink>
        <a:srgbClr val="CBD3E6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600" b="1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600" b="1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1055</Words>
  <Application>Microsoft Office PowerPoint</Application>
  <PresentationFormat>Bildschirmpräsentation (4:3)</PresentationFormat>
  <Paragraphs>263</Paragraphs>
  <Slides>36</Slides>
  <Notes>8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37" baseType="lpstr">
      <vt:lpstr>Standarddesign</vt:lpstr>
      <vt:lpstr>Driftsondes and Dropsondes for Wind Measurements</vt:lpstr>
      <vt:lpstr>Global Hawk as Platform</vt:lpstr>
      <vt:lpstr>Global Hawk as Platform</vt:lpstr>
      <vt:lpstr>Drops during HS3, 2011 - 2014</vt:lpstr>
      <vt:lpstr>Driftsonde</vt:lpstr>
      <vt:lpstr>Past campaigns</vt:lpstr>
      <vt:lpstr>Miniature In-situ Sounding Technology  (MIST Sonde)</vt:lpstr>
      <vt:lpstr>Miniature In-situ Sounding Technology  (MIST Sonde)</vt:lpstr>
      <vt:lpstr>System Communications and Data Flow</vt:lpstr>
      <vt:lpstr>Dropsondes on other platforms</vt:lpstr>
      <vt:lpstr>Pre-Concordiasi Feb – May 2010</vt:lpstr>
      <vt:lpstr>Pre-Concordiasi Feb – May 2010</vt:lpstr>
      <vt:lpstr>PowerPoint-Präsentation</vt:lpstr>
      <vt:lpstr>PowerPoint-Präsentation</vt:lpstr>
      <vt:lpstr>Comparisons of measured and analyzed winds</vt:lpstr>
      <vt:lpstr>Comparisons of measured and analyzed winds</vt:lpstr>
      <vt:lpstr>Strateole-2</vt:lpstr>
      <vt:lpstr>Different regions in the tropics</vt:lpstr>
      <vt:lpstr>Different regions in the tropics</vt:lpstr>
      <vt:lpstr>Campaign plan</vt:lpstr>
      <vt:lpstr>Summary</vt:lpstr>
      <vt:lpstr>PowerPoint-Präsentation</vt:lpstr>
      <vt:lpstr>In situ Instruments</vt:lpstr>
      <vt:lpstr>Profiling Instruments</vt:lpstr>
      <vt:lpstr>PowerPoint-Präsentation</vt:lpstr>
      <vt:lpstr>PowerPoint-Präsentation</vt:lpstr>
      <vt:lpstr>Pre-Concordiasi Feb – May 2010</vt:lpstr>
      <vt:lpstr>PowerPoint-Präsentation</vt:lpstr>
      <vt:lpstr>Driftsonde Gondola</vt:lpstr>
      <vt:lpstr>Sonde Fall Velocity</vt:lpstr>
      <vt:lpstr>Miniature In-situ Sounding Technology  (MIST Sonde)</vt:lpstr>
      <vt:lpstr>Global Operations</vt:lpstr>
      <vt:lpstr>Pre-Concordiasi Feb – May 2010</vt:lpstr>
      <vt:lpstr>PowerPoint-Präsentation</vt:lpstr>
      <vt:lpstr>PowerPoint-Präsentation</vt:lpstr>
      <vt:lpstr>PowerPoint-Präsentation</vt:lpstr>
    </vt:vector>
  </TitlesOfParts>
  <Company>mpm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Administrator</dc:creator>
  <cp:lastModifiedBy>Holger Vömel</cp:lastModifiedBy>
  <cp:revision>486</cp:revision>
  <cp:lastPrinted>2006-12-13T10:14:45Z</cp:lastPrinted>
  <dcterms:created xsi:type="dcterms:W3CDTF">2006-12-01T09:57:45Z</dcterms:created>
  <dcterms:modified xsi:type="dcterms:W3CDTF">2015-04-28T20:49:18Z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0008001401000000000001024120</vt:lpwstr>
  </property>
</Properties>
</file>