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727" r:id="rId3"/>
    <p:sldMasterId id="2147483747" r:id="rId4"/>
    <p:sldMasterId id="2147483749" r:id="rId5"/>
  </p:sldMasterIdLst>
  <p:notesMasterIdLst>
    <p:notesMasterId r:id="rId10"/>
  </p:notesMasterIdLst>
  <p:sldIdLst>
    <p:sldId id="325" r:id="rId6"/>
    <p:sldId id="377" r:id="rId7"/>
    <p:sldId id="376" r:id="rId8"/>
    <p:sldId id="375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1D170"/>
    <a:srgbClr val="EBFDFF"/>
    <a:srgbClr val="B1D7FF"/>
    <a:srgbClr val="7CB9FE"/>
    <a:srgbClr val="6496CC"/>
    <a:srgbClr val="6393CB"/>
    <a:srgbClr val="98B7DD"/>
    <a:srgbClr val="99B9DD"/>
    <a:srgbClr val="9ABBDD"/>
    <a:srgbClr val="B8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 autoAdjust="0"/>
    <p:restoredTop sz="99624" autoAdjust="0"/>
  </p:normalViewPr>
  <p:slideViewPr>
    <p:cSldViewPr snapToGrid="0">
      <p:cViewPr varScale="1">
        <p:scale>
          <a:sx n="132" d="100"/>
          <a:sy n="132" d="100"/>
        </p:scale>
        <p:origin x="76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7" d="100"/>
          <a:sy n="107" d="100"/>
        </p:scale>
        <p:origin x="-4216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1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1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F99018-4257-48E8-B642-875BD9FF166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67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78B8C49-BD00-46EA-969B-6B3EAA376DED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147B50-6140-4989-9C3F-5DA50263AD10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C4BAB6-01DF-4FB1-9200-77D2104BE377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C82305-3B11-48DF-9C76-E1E025C2603A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7221-989E-4B97-BF13-1AB2524656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2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C0A1E-AF4C-4DDE-8621-DAB0D3194E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52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2C88-2758-491A-A2B1-FD51021352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8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97F2C-BEAA-4306-A5C8-FF95787E8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43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0CDF9-EA29-4BEB-85F6-F95D092EB3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22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2BA7A-1EFB-491E-89A4-EA21F75D86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23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CB2CC-1E15-4BB8-9ABC-BA6E2A650A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6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AA2515-396A-4D82-8D16-106984A223B0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35C37-E8E9-4CC0-84C2-F1330C2B4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45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34327-2800-4E8B-A765-6BA91BA5B3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14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D07CB-6B56-4D6F-88AA-B694E0FB51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94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F2F5-5252-4DB7-A632-2258F89847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42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9E41-F260-41F8-B073-D7A610CF6E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5C89-9F05-440B-ACD3-9B25370B74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91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B24B4-2A5D-A942-B2F8-0D7DD8E49C3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592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4CB909-3068-458D-8EC3-84601953832B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59F893-6FF6-4007-A622-74F5D6CF0E94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778ED8-9FC7-4643-9BE1-B1BEC0F9B56E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E3C74A-C6E9-45F0-9FCE-D44D003574A3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AC2C22-5744-4BD0-B1CA-8E40CCBC1408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A644B97-A183-49BF-AD33-61B8C95CC5E1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9538" y="6456369"/>
            <a:ext cx="2895600" cy="2809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9A5E8A-801E-42AA-968F-141C0455AD4F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A-logo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457" y="190632"/>
            <a:ext cx="783496" cy="647166"/>
          </a:xfrm>
          <a:prstGeom prst="rect">
            <a:avLst/>
          </a:prstGeom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838200"/>
            <a:ext cx="7620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5" name="Picture 11" descr="NASAmeatball_transp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6263" y="187329"/>
            <a:ext cx="752475" cy="625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1E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54F7A20-823F-4022-8037-ECFF4F5D68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32" name="Group 7"/>
          <p:cNvGrpSpPr>
            <a:grpSpLocks/>
          </p:cNvGrpSpPr>
          <p:nvPr userDrawn="1"/>
        </p:nvGrpSpPr>
        <p:grpSpPr bwMode="auto">
          <a:xfrm>
            <a:off x="103190" y="106369"/>
            <a:ext cx="1114425" cy="909637"/>
            <a:chOff x="65" y="67"/>
            <a:chExt cx="702" cy="573"/>
          </a:xfrm>
        </p:grpSpPr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116" y="80"/>
              <a:ext cx="546" cy="54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pic>
          <p:nvPicPr>
            <p:cNvPr id="1037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" y="67"/>
              <a:ext cx="702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3" name="Group 10"/>
          <p:cNvGrpSpPr>
            <a:grpSpLocks/>
          </p:cNvGrpSpPr>
          <p:nvPr userDrawn="1"/>
        </p:nvGrpSpPr>
        <p:grpSpPr bwMode="auto">
          <a:xfrm>
            <a:off x="8305800" y="76200"/>
            <a:ext cx="762000" cy="890588"/>
            <a:chOff x="197" y="101"/>
            <a:chExt cx="560" cy="705"/>
          </a:xfrm>
        </p:grpSpPr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197" y="246"/>
              <a:ext cx="560" cy="560"/>
            </a:xfrm>
            <a:prstGeom prst="ellipse">
              <a:avLst/>
            </a:prstGeom>
            <a:gradFill rotWithShape="0">
              <a:gsLst>
                <a:gs pos="0">
                  <a:srgbClr val="67A3FF">
                    <a:gamma/>
                    <a:tint val="0"/>
                    <a:invGamma/>
                  </a:srgbClr>
                </a:gs>
                <a:gs pos="100000">
                  <a:srgbClr val="67A3FF"/>
                </a:gs>
              </a:gsLst>
              <a:lin ang="27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pic>
          <p:nvPicPr>
            <p:cNvPr id="1035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68" y="101"/>
              <a:ext cx="447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8820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21"/>
          <p:cNvSpPr>
            <a:spLocks noGrp="1"/>
          </p:cNvSpPr>
          <p:nvPr>
            <p:ph type="title"/>
          </p:nvPr>
        </p:nvSpPr>
        <p:spPr bwMode="auto">
          <a:xfrm>
            <a:off x="563563" y="339725"/>
            <a:ext cx="74310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6" name="Picture 9" descr="Ball fr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267450"/>
            <a:ext cx="503237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762000" y="6400800"/>
            <a:ext cx="7673975" cy="317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 b="0" i="0" smtClean="0">
                <a:solidFill>
                  <a:prstClr val="black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fr-FR"/>
              <a:t>IEEE-GRSS Space-Based Lidar, Paris, France 8-12 September 2014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37575" y="6556375"/>
            <a:ext cx="606425" cy="3127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pg </a:t>
            </a:r>
            <a:fld id="{FEE2BD8B-1D30-4992-96A2-B1BB23C5BE58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1F5FA0"/>
          </a:solidFill>
          <a:latin typeface="Calibri" panose="020F050202020403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1F5FA0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7F8FA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4A66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A59E41-F260-41F8-B073-D7A610CF6E1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4/27/2015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675C89-9F05-440B-ACD3-9B25370B740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83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Arial" charset="0"/>
                <a:cs typeface="+mn-cs"/>
              </a:defRPr>
            </a:lvl1pPr>
          </a:lstStyle>
          <a:p>
            <a:pPr defTabSz="457200" fontAlgn="auto"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3200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 defTabSz="457200" fontAlgn="auto">
              <a:spcAft>
                <a:spcPts val="0"/>
              </a:spcAft>
            </a:pPr>
            <a:fld id="{578B24B4-2A5D-A942-B2F8-0D7DD8E49C3A}" type="slidenum">
              <a:rPr lang="en-US" smtClean="0">
                <a:solidFill>
                  <a:srgbClr val="000000"/>
                </a:solidFill>
              </a:rPr>
              <a:pPr defTabSz="457200" fontAlgn="auto">
                <a:spcAft>
                  <a:spcPts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76200"/>
            <a:ext cx="652462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167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5" Type="http://schemas.openxmlformats.org/officeDocument/2006/relationships/image" Target="../media/image15.tif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7539"/>
            <a:ext cx="7772400" cy="1641432"/>
          </a:xfrm>
        </p:spPr>
        <p:txBody>
          <a:bodyPr/>
          <a:lstStyle/>
          <a:p>
            <a:r>
              <a:rPr lang="en-US" dirty="0" smtClean="0"/>
              <a:t>NASA Science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665" y="3349256"/>
            <a:ext cx="7134447" cy="2289544"/>
          </a:xfrm>
        </p:spPr>
        <p:txBody>
          <a:bodyPr/>
          <a:lstStyle/>
          <a:p>
            <a:r>
              <a:rPr lang="en-US" sz="2800" dirty="0" smtClean="0"/>
              <a:t>Ramesh Kakar</a:t>
            </a:r>
          </a:p>
          <a:p>
            <a:r>
              <a:rPr lang="en-US" sz="2800" dirty="0" smtClean="0"/>
              <a:t>NASA Program Scientist for Wind </a:t>
            </a:r>
            <a:r>
              <a:rPr lang="en-US" sz="2800" dirty="0" err="1" smtClean="0"/>
              <a:t>Lidar</a:t>
            </a:r>
            <a:endParaRPr lang="en-US" sz="2800" dirty="0" smtClean="0"/>
          </a:p>
          <a:p>
            <a:r>
              <a:rPr lang="en-US" sz="2800" dirty="0" smtClean="0"/>
              <a:t>(also, Aqua, TRMM, GPM and CYGNSS)</a:t>
            </a:r>
          </a:p>
          <a:p>
            <a:r>
              <a:rPr lang="en-US" sz="2800" dirty="0" smtClean="0"/>
              <a:t>28 April, 2015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78B8C49-BD00-46EA-969B-6B3EAA376DED}" type="slidenum">
              <a:rPr lang="en-US" smtClean="0"/>
              <a:pPr/>
              <a:t>1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4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822"/>
            <a:ext cx="9144000" cy="763729"/>
          </a:xfrm>
        </p:spPr>
        <p:txBody>
          <a:bodyPr/>
          <a:lstStyle/>
          <a:p>
            <a:r>
              <a:rPr lang="en-US" sz="3600" dirty="0" smtClean="0"/>
              <a:t>NASA Weather Focus Area Workshop</a:t>
            </a:r>
            <a:br>
              <a:rPr lang="en-US" sz="3600" dirty="0" smtClean="0"/>
            </a:br>
            <a:r>
              <a:rPr lang="en-US" sz="2400" dirty="0" smtClean="0"/>
              <a:t>Preliminary Result, </a:t>
            </a:r>
            <a:r>
              <a:rPr lang="en-US" sz="2400" dirty="0"/>
              <a:t>April 7 – 9, </a:t>
            </a:r>
            <a:r>
              <a:rPr lang="en-US" sz="2400" dirty="0" smtClean="0"/>
              <a:t>Arlington</a:t>
            </a:r>
            <a:r>
              <a:rPr lang="en-US" sz="2400" dirty="0"/>
              <a:t>, 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046" y="1093103"/>
            <a:ext cx="5153017" cy="5226134"/>
          </a:xfrm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About 80 people attended the two and a half days NASA weather focus area workshop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Top phenomena: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2000" dirty="0" smtClean="0"/>
              <a:t>Extreme events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Top observations: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high 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res wind profile 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obs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 in all </a:t>
            </a:r>
            <a:r>
              <a:rPr lang="en-US" sz="2000" dirty="0" smtClean="0">
                <a:solidFill>
                  <a:srgbClr val="000000"/>
                </a:solidFill>
                <a:ea typeface="Lucida Grande"/>
                <a:cs typeface="Lucida Grande"/>
              </a:rPr>
              <a:t>weather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2000" dirty="0"/>
              <a:t>high res temp and moisture </a:t>
            </a:r>
            <a:r>
              <a:rPr lang="en-US" sz="2000" dirty="0" smtClean="0"/>
              <a:t>profiles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2000" dirty="0" smtClean="0"/>
              <a:t>Atmosphere – Land fluxes</a:t>
            </a:r>
          </a:p>
          <a:p>
            <a:pPr marL="457200" indent="-457200" algn="l">
              <a:buFont typeface="Arial"/>
              <a:buChar char="•"/>
            </a:pPr>
            <a:r>
              <a:rPr lang="en-US" sz="2400" dirty="0" smtClean="0"/>
              <a:t>Top </a:t>
            </a:r>
            <a:r>
              <a:rPr lang="en-US" sz="2400" dirty="0"/>
              <a:t>s</a:t>
            </a:r>
            <a:r>
              <a:rPr lang="en-US" sz="2400" dirty="0" smtClean="0"/>
              <a:t>ystem </a:t>
            </a:r>
            <a:r>
              <a:rPr lang="en-US" sz="2400" dirty="0"/>
              <a:t>c</a:t>
            </a:r>
            <a:r>
              <a:rPr lang="en-US" sz="2400" dirty="0" smtClean="0"/>
              <a:t>apability development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advanced DA (including coupled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high res global </a:t>
            </a:r>
            <a:r>
              <a:rPr lang="en-US" sz="2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models</a:t>
            </a:r>
          </a:p>
          <a:p>
            <a:pPr marL="914400" lvl="1" indent="-457200" algn="l">
              <a:buFont typeface="Wingdings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OSSE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063" y="4047128"/>
            <a:ext cx="3532937" cy="2810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54" y="1274565"/>
            <a:ext cx="3528926" cy="277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684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Brief Points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2629"/>
            <a:ext cx="8229600" cy="5464627"/>
          </a:xfrm>
        </p:spPr>
        <p:txBody>
          <a:bodyPr/>
          <a:lstStyle/>
          <a:p>
            <a:pPr lvl="0"/>
            <a:r>
              <a:rPr lang="en-US" sz="1600" dirty="0">
                <a:solidFill>
                  <a:srgbClr val="FF0000"/>
                </a:solidFill>
              </a:rPr>
              <a:t>A coordinated airborne wind </a:t>
            </a:r>
            <a:r>
              <a:rPr lang="en-US" sz="1600" dirty="0" err="1">
                <a:solidFill>
                  <a:srgbClr val="FF0000"/>
                </a:solidFill>
              </a:rPr>
              <a:t>lidar</a:t>
            </a:r>
            <a:r>
              <a:rPr lang="en-US" sz="1600" dirty="0">
                <a:solidFill>
                  <a:srgbClr val="FF0000"/>
                </a:solidFill>
              </a:rPr>
              <a:t> campaign is scheduled for May 11-27, 2015 from Keflavik, Iceland. </a:t>
            </a:r>
            <a:r>
              <a:rPr lang="en-US" sz="1600" dirty="0"/>
              <a:t>Both ESA- and NASA-provided instruments and platforms will be flying coordinated trajectories to get information of 3-dimensional atmospheric wind profiles that will be useful in the final planning of ESA’s ADM-AEOLUS mission, in processing the ADM-AEOLUS wind data, and in conducting </a:t>
            </a:r>
            <a:r>
              <a:rPr lang="en-US" sz="1600" dirty="0" err="1"/>
              <a:t>cal</a:t>
            </a:r>
            <a:r>
              <a:rPr lang="en-US" sz="1600" dirty="0"/>
              <a:t>/</a:t>
            </a:r>
            <a:r>
              <a:rPr lang="en-US" sz="1600" dirty="0" err="1"/>
              <a:t>val</a:t>
            </a:r>
            <a:r>
              <a:rPr lang="en-US" sz="1600" dirty="0"/>
              <a:t> activities when it is in orbit. </a:t>
            </a:r>
          </a:p>
          <a:p>
            <a:pPr lvl="0"/>
            <a:r>
              <a:rPr lang="en-US" sz="1600" dirty="0" err="1">
                <a:solidFill>
                  <a:srgbClr val="FF0000"/>
                </a:solidFill>
              </a:rPr>
              <a:t>Underflights</a:t>
            </a:r>
            <a:r>
              <a:rPr lang="en-US" sz="1600" dirty="0">
                <a:solidFill>
                  <a:srgbClr val="FF0000"/>
                </a:solidFill>
              </a:rPr>
              <a:t> of MODIS, CALIPSO and ASCAT will provide </a:t>
            </a:r>
            <a:r>
              <a:rPr lang="en-US" sz="1600" dirty="0" err="1">
                <a:solidFill>
                  <a:srgbClr val="FF0000"/>
                </a:solidFill>
              </a:rPr>
              <a:t>lidar</a:t>
            </a:r>
            <a:r>
              <a:rPr lang="en-US" sz="1600" dirty="0">
                <a:solidFill>
                  <a:srgbClr val="FF0000"/>
                </a:solidFill>
              </a:rPr>
              <a:t> winds and cloud/aerosol information useful to these instruments’ science teams</a:t>
            </a:r>
            <a:r>
              <a:rPr lang="en-US" sz="1600" dirty="0"/>
              <a:t>. The planned measurements will also aid longer-term studies by NASA for the 3D WINDS mission called for in the 2007 Decadal Survey for Earth Science.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</a:rPr>
              <a:t>The ESA and NASA aircraft will be the DLR Falcon and the DC-8, respectively. </a:t>
            </a:r>
            <a:r>
              <a:rPr lang="en-US" sz="1600" dirty="0"/>
              <a:t>NASA’s DC-8 will carry the Doppler Aerosol </a:t>
            </a:r>
            <a:r>
              <a:rPr lang="en-US" sz="1600" dirty="0" err="1"/>
              <a:t>WiNd</a:t>
            </a:r>
            <a:r>
              <a:rPr lang="en-US" sz="1600" dirty="0"/>
              <a:t> (DAWN) pulsed wind-profiling coherent-detection </a:t>
            </a:r>
            <a:r>
              <a:rPr lang="en-US" sz="1600" dirty="0" err="1"/>
              <a:t>lidar</a:t>
            </a:r>
            <a:r>
              <a:rPr lang="en-US" sz="1600" dirty="0"/>
              <a:t> system from Langley Research Center, the Tropospheric Wind </a:t>
            </a:r>
            <a:r>
              <a:rPr lang="en-US" sz="1600" dirty="0" err="1"/>
              <a:t>Lidar</a:t>
            </a:r>
            <a:r>
              <a:rPr lang="en-US" sz="1600" dirty="0"/>
              <a:t> Technology Experiment (</a:t>
            </a:r>
            <a:r>
              <a:rPr lang="en-US" sz="1600" dirty="0" err="1"/>
              <a:t>TWiLiTE</a:t>
            </a:r>
            <a:r>
              <a:rPr lang="en-US" sz="1600" dirty="0"/>
              <a:t>) pulsed wind-profiling direct-detection </a:t>
            </a:r>
            <a:r>
              <a:rPr lang="en-US" sz="1600" dirty="0" err="1"/>
              <a:t>lidar</a:t>
            </a:r>
            <a:r>
              <a:rPr lang="en-US" sz="1600" dirty="0"/>
              <a:t> system from Goddard Space Flight Center, and parachute-less </a:t>
            </a:r>
            <a:r>
              <a:rPr lang="en-US" sz="1600" dirty="0" err="1"/>
              <a:t>dropsondes</a:t>
            </a:r>
            <a:r>
              <a:rPr lang="en-US" sz="1600" dirty="0"/>
              <a:t> from Yankee Environmental Systems, Inc. </a:t>
            </a:r>
          </a:p>
          <a:p>
            <a:pPr lvl="0"/>
            <a:r>
              <a:rPr lang="en-US" sz="1600" dirty="0">
                <a:solidFill>
                  <a:srgbClr val="FF0000"/>
                </a:solidFill>
              </a:rPr>
              <a:t>NASA demonstrated the viability of its primary payload, the DAWN </a:t>
            </a:r>
            <a:r>
              <a:rPr lang="en-US" sz="1600" dirty="0" err="1">
                <a:solidFill>
                  <a:srgbClr val="FF0000"/>
                </a:solidFill>
              </a:rPr>
              <a:t>lidar</a:t>
            </a:r>
            <a:r>
              <a:rPr lang="en-US" sz="1600" dirty="0"/>
              <a:t>, using the NASA UC-12B aircraft, in an October-November 2014 airborne campaign from </a:t>
            </a:r>
            <a:r>
              <a:rPr lang="en-US" sz="1600" dirty="0" err="1"/>
              <a:t>Kangerlussuaq</a:t>
            </a:r>
            <a:r>
              <a:rPr lang="en-US" sz="1600" dirty="0"/>
              <a:t>, Greenland</a:t>
            </a:r>
            <a:r>
              <a:rPr lang="en-US" sz="1600" dirty="0" smtClean="0"/>
              <a:t>.</a:t>
            </a:r>
          </a:p>
          <a:p>
            <a:pPr lvl="0"/>
            <a:r>
              <a:rPr lang="en-US" sz="1600" dirty="0" smtClean="0">
                <a:solidFill>
                  <a:srgbClr val="FF0000"/>
                </a:solidFill>
              </a:rPr>
              <a:t>Evaluation of ATHENA-OAWL is ongoing.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70AA2515-396A-4D82-8D16-106984A223B0}" type="slidenum">
              <a:rPr lang="en-US" smtClean="0"/>
              <a:pPr/>
              <a:t>3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6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1606" y="1063883"/>
            <a:ext cx="59591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PolarWinds and ADM Cal/Val Preparatory Campaigns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063" y="1471613"/>
            <a:ext cx="53319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Campaign 1: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10/26 – 11/14/14;  LaRC’s UC-12B; Kangerlussaq, Greenland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Campaign 2: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05/11 – 05/29/15;  NASA DC-8; Keflavik, Iceland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37" y="2035969"/>
            <a:ext cx="6001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Leads: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NASA LaRC and Simpson Weather Associates (PI)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Science Team: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Colorado University, Ohio State University, University of Washington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NASA LaRC, Simpson Weather Associates.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881" y="3121819"/>
            <a:ext cx="6647974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Campaign Objectives: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1350" u="sng" dirty="0">
                <a:solidFill>
                  <a:prstClr val="black"/>
                </a:solidFill>
                <a:latin typeface="Calibri"/>
              </a:rPr>
              <a:t>PolarWinds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      Mesoscale model validation/development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      Stable boundary layers;  katabatic flows;  marginal ice zone dynamics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ESA </a:t>
            </a:r>
            <a:r>
              <a:rPr lang="en-US" sz="1350" u="sng" dirty="0">
                <a:solidFill>
                  <a:prstClr val="black"/>
                </a:solidFill>
                <a:latin typeface="Calibri"/>
              </a:rPr>
              <a:t>ADM Cal/Val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      Obtain DWL LOS observations that mimic those expected with ADM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      Co-fly with DLR Falcon in Campaign 2 to </a:t>
            </a:r>
            <a:r>
              <a:rPr lang="en-US" sz="1350">
                <a:solidFill>
                  <a:prstClr val="black"/>
                </a:solidFill>
                <a:latin typeface="Calibri"/>
              </a:rPr>
              <a:t>calibrate Aeolus 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simulator (A2D)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032" y="4736306"/>
            <a:ext cx="33143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b="1" dirty="0">
                <a:solidFill>
                  <a:prstClr val="black"/>
                </a:solidFill>
                <a:latin typeface="Calibri"/>
              </a:rPr>
              <a:t>Instrumentation: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 Campaign 1: DAWN only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       Campaign 2: DAWN, Yankee dropsondes,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		</a:t>
            </a:r>
            <a:r>
              <a:rPr lang="en-US" sz="1350" dirty="0" err="1" smtClean="0">
                <a:solidFill>
                  <a:prstClr val="black"/>
                </a:solidFill>
                <a:latin typeface="Calibri"/>
              </a:rPr>
              <a:t>TWiLiTE</a:t>
            </a:r>
            <a:endParaRPr lang="en-US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11" y="4936522"/>
            <a:ext cx="2194560" cy="865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38" y="3253052"/>
            <a:ext cx="2194560" cy="1232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38" y="4569928"/>
            <a:ext cx="2194560" cy="1232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" y="942976"/>
            <a:ext cx="710429" cy="592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6589">
            <a:off x="6961833" y="1366576"/>
            <a:ext cx="1463897" cy="104979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1359282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IDDL_templat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bg1">
            <a:lumMod val="50000"/>
          </a:schemeClr>
        </a:solidFill>
      </a:spPr>
      <a:bodyPr wrap="square" rtlCol="0" anchor="ctr">
        <a:spAutoFit/>
      </a:bodyPr>
      <a:lstStyle>
        <a:defPPr algn="l">
          <a:defRPr dirty="0" smtClean="0">
            <a:latin typeface="+mn-lt"/>
            <a:sym typeface="Wingdings" pitchFamily="2" charset="2"/>
          </a:defRPr>
        </a:defPPr>
      </a:lstStyle>
    </a:spDef>
    <a:lnDef>
      <a:spPr>
        <a:ln w="19050"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none" rtlCol="0">
        <a:spAutoFit/>
      </a:bodyPr>
      <a:lstStyle>
        <a:defPPr algn="ctr">
          <a:defRPr sz="1800" dirty="0" smtClean="0"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cientific_Computing_monthly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5000"/>
          </a:lnSpc>
          <a:spcBef>
            <a:spcPct val="35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5000"/>
          </a:lnSpc>
          <a:spcBef>
            <a:spcPct val="35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9035</TotalTime>
  <Words>442</Words>
  <Application>Microsoft Office PowerPoint</Application>
  <PresentationFormat>On-screen Show (4:3)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Calibri</vt:lpstr>
      <vt:lpstr>Calibri Light</vt:lpstr>
      <vt:lpstr>Lucida Grande</vt:lpstr>
      <vt:lpstr>Wingdings</vt:lpstr>
      <vt:lpstr>Wingdings 2</vt:lpstr>
      <vt:lpstr>Default Design</vt:lpstr>
      <vt:lpstr>1_Default Design</vt:lpstr>
      <vt:lpstr>1_FIDDL_template</vt:lpstr>
      <vt:lpstr>1_Office Theme</vt:lpstr>
      <vt:lpstr>Scientific_Computing_monthly</vt:lpstr>
      <vt:lpstr>NASA Science Overview</vt:lpstr>
      <vt:lpstr>NASA Weather Focus Area Workshop Preliminary Result, April 7 – 9, Arlington, VA</vt:lpstr>
      <vt:lpstr>Brief Points</vt:lpstr>
      <vt:lpstr>PowerPoint Presentation</vt:lpstr>
    </vt:vector>
  </TitlesOfParts>
  <Company>ODIN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 Technology Office</dc:title>
  <dc:creator>PLarkin</dc:creator>
  <cp:lastModifiedBy>Kakar, Ramesh K. (HQ-DK000)</cp:lastModifiedBy>
  <cp:revision>582</cp:revision>
  <cp:lastPrinted>2015-04-27T16:59:22Z</cp:lastPrinted>
  <dcterms:created xsi:type="dcterms:W3CDTF">2012-01-20T22:24:11Z</dcterms:created>
  <dcterms:modified xsi:type="dcterms:W3CDTF">2015-04-27T17:03:41Z</dcterms:modified>
</cp:coreProperties>
</file>