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412" r:id="rId3"/>
    <p:sldId id="336" r:id="rId4"/>
    <p:sldId id="287" r:id="rId5"/>
    <p:sldId id="339" r:id="rId6"/>
    <p:sldId id="413" r:id="rId7"/>
    <p:sldId id="391" r:id="rId8"/>
    <p:sldId id="354" r:id="rId9"/>
    <p:sldId id="407" r:id="rId10"/>
    <p:sldId id="288" r:id="rId11"/>
    <p:sldId id="348" r:id="rId12"/>
    <p:sldId id="334" r:id="rId13"/>
    <p:sldId id="395" r:id="rId14"/>
    <p:sldId id="384" r:id="rId15"/>
    <p:sldId id="387" r:id="rId16"/>
    <p:sldId id="385" r:id="rId17"/>
    <p:sldId id="398" r:id="rId18"/>
    <p:sldId id="400" r:id="rId19"/>
    <p:sldId id="399" r:id="rId20"/>
    <p:sldId id="383" r:id="rId21"/>
    <p:sldId id="388" r:id="rId22"/>
    <p:sldId id="380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0C1"/>
    <a:srgbClr val="E74EFA"/>
    <a:srgbClr val="FCED94"/>
    <a:srgbClr val="339A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099" autoAdjust="0"/>
  </p:normalViewPr>
  <p:slideViewPr>
    <p:cSldViewPr snapToGrid="0" snapToObjects="1">
      <p:cViewPr>
        <p:scale>
          <a:sx n="100" d="100"/>
          <a:sy n="100" d="100"/>
        </p:scale>
        <p:origin x="-224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F9B05-F1CC-6547-B621-A0BE4FFA40ED}" type="datetimeFigureOut">
              <a:rPr lang="en-US" smtClean="0"/>
              <a:t>5/20/15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F7819-AC6F-0441-88C9-F609C7109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529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FDE20-8C76-F040-8033-493071C4C313}" type="datetimeFigureOut">
              <a:rPr lang="en-US" smtClean="0"/>
              <a:pPr/>
              <a:t>5/20/15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E885D-823F-9147-97BD-70360D7409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95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ヒラギノ角ゴ Pro W3" charset="0"/>
                <a:cs typeface="ヒラギノ角ゴ Pro W3" charset="0"/>
              </a:rPr>
              <a:t>Always remember</a:t>
            </a:r>
            <a:r>
              <a:rPr lang="en-US" baseline="0" dirty="0" smtClean="0">
                <a:latin typeface="Calibri" charset="0"/>
                <a:ea typeface="ヒラギノ角ゴ Pro W3" charset="0"/>
                <a:cs typeface="ヒラギノ角ゴ Pro W3" charset="0"/>
              </a:rPr>
              <a:t> what CATS is:  a demo, a forcing function, an experiment in management….NOT an operational science mission, nor high-reliability.</a:t>
            </a: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10BF1A-2B10-D14E-A078-87A6C897D413}" type="slidenum">
              <a:rPr lang="en-US" sz="1200">
                <a:latin typeface="Calibri" charset="0"/>
              </a:rPr>
              <a:pPr eaLnBrk="1" hangingPunct="1"/>
              <a:t>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12651-01DB-254A-AED9-9AFF843949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31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12651-01DB-254A-AED9-9AFF843949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31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12651-01DB-254A-AED9-9AFF843949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31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customer’s standpoint, we met our goals</a:t>
            </a:r>
            <a:r>
              <a:rPr lang="en-US" baseline="0" dirty="0" smtClean="0"/>
              <a:t> before </a:t>
            </a:r>
            <a:r>
              <a:rPr lang="en-US" baseline="0" smtClean="0"/>
              <a:t>even launched.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E885D-823F-9147-97BD-70360D74091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74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Although</a:t>
            </a:r>
            <a:r>
              <a:rPr lang="en-US" baseline="0" dirty="0" smtClean="0"/>
              <a:t> CATS is highly programmatic in nature, we DO have real science goals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12651-01DB-254A-AED9-9AFF843949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31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17375E"/>
                </a:solidFill>
              </a:rPr>
              <a:t>Layer Typing is important because:</a:t>
            </a:r>
          </a:p>
          <a:p>
            <a:pPr lvl="1"/>
            <a:r>
              <a:rPr lang="en-US" sz="1800" dirty="0" smtClean="0">
                <a:solidFill>
                  <a:srgbClr val="17375E"/>
                </a:solidFill>
              </a:rPr>
              <a:t>Current climate models do not accurately predict the vertical structure of cloud and aerosol layers</a:t>
            </a:r>
          </a:p>
          <a:p>
            <a:pPr lvl="1"/>
            <a:r>
              <a:rPr lang="en-US" sz="1800" dirty="0" smtClean="0">
                <a:solidFill>
                  <a:srgbClr val="17375E"/>
                </a:solidFill>
              </a:rPr>
              <a:t>Lidar data can be used to initialize models for better vertical structure in model output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12651-01DB-254A-AED9-9AFF843949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84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12651-01DB-254A-AED9-9AFF843949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31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5EEE45B5-69EA-1247-866B-A45E89C33C63}" type="slidenum">
              <a:rPr lang="en-US" sz="1200">
                <a:latin typeface="Tahoma" charset="0"/>
              </a:rPr>
              <a:pPr eaLnBrk="1" hangingPunct="1"/>
              <a:t>14</a:t>
            </a:fld>
            <a:endParaRPr lang="en-US" sz="1200">
              <a:latin typeface="Tahoma" charset="0"/>
            </a:endParaRPr>
          </a:p>
        </p:txBody>
      </p:sp>
      <p:sp>
        <p:nvSpPr>
          <p:cNvPr id="327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5EEE45B5-69EA-1247-866B-A45E89C33C63}" type="slidenum">
              <a:rPr lang="en-US" sz="1200">
                <a:latin typeface="Tahoma" charset="0"/>
              </a:rPr>
              <a:pPr eaLnBrk="1" hangingPunct="1"/>
              <a:t>15</a:t>
            </a:fld>
            <a:endParaRPr lang="en-US" sz="1200">
              <a:latin typeface="Tahoma" charset="0"/>
            </a:endParaRPr>
          </a:p>
        </p:txBody>
      </p:sp>
      <p:sp>
        <p:nvSpPr>
          <p:cNvPr id="327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12651-01DB-254A-AED9-9AFF843949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31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12651-01DB-254A-AED9-9AFF843949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31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12651-01DB-254A-AED9-9AFF843949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31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441B-9029-C441-9245-905B3D28358E}" type="datetime1">
              <a:rPr lang="en-US" smtClean="0"/>
              <a:t>5/20/15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E3A4-D464-B14E-8955-3AFA0C49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32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D63F-F21D-F647-945F-19E7304BF280}" type="datetime1">
              <a:rPr lang="en-US" smtClean="0"/>
              <a:t>5/20/15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E3A4-D464-B14E-8955-3AFA0C49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98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F545-9918-D94A-B43A-3170BBE0BF5E}" type="datetime1">
              <a:rPr lang="en-US" smtClean="0"/>
              <a:t>5/20/15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E3A4-D464-B14E-8955-3AFA0C49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32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FF7E0-6E9B-D14B-AC1C-824C2222FF1E}" type="datetime1">
              <a:rPr lang="en-US" smtClean="0"/>
              <a:t>5/20/15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E3A4-D464-B14E-8955-3AFA0C49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67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6C734-DD83-9F4C-928F-C29CD5A23330}" type="datetime1">
              <a:rPr lang="en-US" smtClean="0"/>
              <a:t>5/20/15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E3A4-D464-B14E-8955-3AFA0C49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2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FC998-18E0-7344-8829-F5F6440D6497}" type="datetime1">
              <a:rPr lang="en-US" smtClean="0"/>
              <a:t>5/20/15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E3A4-D464-B14E-8955-3AFA0C49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77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2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DF21-9C91-1747-8CF5-D95A76F57116}" type="datetime1">
              <a:rPr lang="en-US" smtClean="0"/>
              <a:t>5/20/15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E3A4-D464-B14E-8955-3AFA0C49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45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65AAC-15D5-9F48-BF76-42D178B011E8}" type="datetime1">
              <a:rPr lang="en-US" smtClean="0"/>
              <a:t>5/20/15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E3A4-D464-B14E-8955-3AFA0C49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86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FD97-F386-AF4D-9FED-B805FA74CDB8}" type="datetime1">
              <a:rPr lang="en-US" smtClean="0"/>
              <a:t>5/20/15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E3A4-D464-B14E-8955-3AFA0C49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7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E5064-62FB-BE4C-BC57-F38E603ABD73}" type="datetime1">
              <a:rPr lang="en-US" smtClean="0"/>
              <a:t>5/20/15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E3A4-D464-B14E-8955-3AFA0C49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66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2945F-051D-1F47-9693-E93A8F8FFF6D}" type="datetime1">
              <a:rPr lang="en-US" smtClean="0"/>
              <a:t>5/20/15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E3A4-D464-B14E-8955-3AFA0C49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07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A41A0-ED73-E14D-BAD9-D9666E016CFF}" type="datetime1">
              <a:rPr lang="en-US" smtClean="0"/>
              <a:t>5/20/15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5E3A4-D464-B14E-8955-3AFA0C49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Relationship Id="rId3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4" Type="http://schemas.openxmlformats.org/officeDocument/2006/relationships/image" Target="../media/image28.gif"/><Relationship Id="rId5" Type="http://schemas.openxmlformats.org/officeDocument/2006/relationships/image" Target="../media/image2.jpeg"/><Relationship Id="rId6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0.gif"/><Relationship Id="rId5" Type="http://schemas.openxmlformats.org/officeDocument/2006/relationships/image" Target="../media/image31.gif"/><Relationship Id="rId6" Type="http://schemas.openxmlformats.org/officeDocument/2006/relationships/image" Target="../media/image32.gif"/><Relationship Id="rId7" Type="http://schemas.openxmlformats.org/officeDocument/2006/relationships/image" Target="../media/image33.gif"/><Relationship Id="rId8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4" Type="http://schemas.openxmlformats.org/officeDocument/2006/relationships/image" Target="../media/image41.gif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0" Type="http://schemas.openxmlformats.org/officeDocument/2006/relationships/image" Target="../media/image14.jpeg"/><Relationship Id="rId11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3999" cy="10470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ATSGraph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53194"/>
            <a:ext cx="9144001" cy="590480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6200" y="-228600"/>
            <a:ext cx="8959055" cy="1371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The Cloud-Aerosol Transport System (CATS)</a:t>
            </a:r>
          </a:p>
          <a:p>
            <a:r>
              <a:rPr lang="en-US" sz="2400" b="1" i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A New Earth Science Capability for ISS</a:t>
            </a:r>
            <a:endParaRPr lang="en-US" sz="2400" b="1" i="1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Subtitle 2"/>
          <p:cNvSpPr>
            <a:spLocks noGrp="1"/>
          </p:cNvSpPr>
          <p:nvPr/>
        </p:nvSpPr>
        <p:spPr>
          <a:xfrm>
            <a:off x="98636" y="5294448"/>
            <a:ext cx="6420736" cy="753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400" b="1" i="1" kern="1200" dirty="0" smtClean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Matthew McGill, Goddard Space Flight Center, Principal Investigator</a:t>
            </a:r>
          </a:p>
          <a:p>
            <a:pPr>
              <a:lnSpc>
                <a:spcPct val="90000"/>
              </a:lnSpc>
            </a:pPr>
            <a:r>
              <a:rPr lang="en-US" sz="1400" b="1" i="1" kern="1200" dirty="0" smtClean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John Yorks, Goddard Space Flight Center, Science Lead &amp; Algorithms</a:t>
            </a:r>
          </a:p>
          <a:p>
            <a:pPr>
              <a:lnSpc>
                <a:spcPct val="90000"/>
              </a:lnSpc>
            </a:pPr>
            <a:r>
              <a:rPr lang="en-US" sz="1400" b="1" i="1" dirty="0" smtClean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Charles </a:t>
            </a:r>
            <a:r>
              <a:rPr lang="en-US" sz="1400" b="1" i="1" dirty="0" err="1" smtClean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Trepte</a:t>
            </a:r>
            <a:r>
              <a:rPr lang="en-US" sz="1400" b="1" i="1" dirty="0" smtClean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, Langley Research Center, Algorithm Support</a:t>
            </a:r>
          </a:p>
          <a:p>
            <a:pPr>
              <a:lnSpc>
                <a:spcPct val="90000"/>
              </a:lnSpc>
            </a:pPr>
            <a:r>
              <a:rPr lang="en-US" sz="1400" b="1" i="1" kern="1200" dirty="0" smtClean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Hal </a:t>
            </a:r>
            <a:r>
              <a:rPr lang="en-US" sz="1400" b="1" i="1" kern="1200" dirty="0" err="1" smtClean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Maring</a:t>
            </a:r>
            <a:r>
              <a:rPr lang="en-US" sz="1400" b="1" i="1" kern="1200" dirty="0" smtClean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, NASA HQ, Program Scientist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E3A4-D464-B14E-8955-3AFA0C49484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03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499001"/>
              </p:ext>
            </p:extLst>
          </p:nvPr>
        </p:nvGraphicFramePr>
        <p:xfrm>
          <a:off x="4950703" y="953768"/>
          <a:ext cx="4107201" cy="2346960"/>
        </p:xfrm>
        <a:graphic>
          <a:graphicData uri="http://schemas.openxmlformats.org/drawingml/2006/table">
            <a:tbl>
              <a:tblPr/>
              <a:tblGrid>
                <a:gridCol w="2000223"/>
                <a:gridCol w="2106978"/>
              </a:tblGrid>
              <a:tr h="21336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Laser 1 </a:t>
                      </a:r>
                      <a:r>
                        <a:rPr lang="en-US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ype</a:t>
                      </a:r>
                      <a:endParaRPr lang="en-US" sz="1400" b="1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 err="1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Nd</a:t>
                      </a:r>
                      <a:r>
                        <a:rPr lang="en-US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: </a:t>
                      </a: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YVO</a:t>
                      </a:r>
                      <a:r>
                        <a:rPr lang="en-US" sz="1400" b="1" baseline="-250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1400" b="1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Laser</a:t>
                      </a:r>
                      <a:r>
                        <a:rPr lang="en-US" sz="1400" b="1" baseline="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Wavelengths</a:t>
                      </a:r>
                      <a:endParaRPr lang="en-US" sz="1400" b="1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532, 1064 </a:t>
                      </a:r>
                      <a:r>
                        <a:rPr lang="en-US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nm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Laser 1 Rep. </a:t>
                      </a:r>
                      <a:r>
                        <a:rPr lang="en-US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ate</a:t>
                      </a:r>
                      <a:endParaRPr lang="en-US" sz="1400" b="1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5000 </a:t>
                      </a:r>
                      <a:r>
                        <a:rPr lang="en-US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Hz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Laser 1 </a:t>
                      </a:r>
                      <a:r>
                        <a:rPr lang="en-US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utput </a:t>
                      </a:r>
                      <a:r>
                        <a:rPr lang="en-US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nergy</a:t>
                      </a:r>
                      <a:endParaRPr lang="en-US" sz="1400" b="1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~1 </a:t>
                      </a:r>
                      <a:r>
                        <a:rPr lang="en-US" sz="1400" b="1" dirty="0" err="1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mJ</a:t>
                      </a:r>
                      <a:r>
                        <a:rPr lang="en-US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pulse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Laser 2 </a:t>
                      </a:r>
                      <a:r>
                        <a:rPr lang="en-US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ype</a:t>
                      </a:r>
                      <a:endParaRPr lang="en-US" sz="1400" b="1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 err="1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Nd</a:t>
                      </a:r>
                      <a:r>
                        <a:rPr lang="en-US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: </a:t>
                      </a: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YVO</a:t>
                      </a:r>
                      <a:r>
                        <a:rPr lang="en-US" sz="1400" b="1" baseline="-250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seeded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Laser 2 Wavelengths</a:t>
                      </a:r>
                      <a:endParaRPr lang="en-US" sz="1400" b="1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355, 532, 1064 </a:t>
                      </a:r>
                      <a:r>
                        <a:rPr lang="en-US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nm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Laser 2 Rep. </a:t>
                      </a:r>
                      <a:r>
                        <a:rPr lang="en-US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ate</a:t>
                      </a:r>
                      <a:endParaRPr lang="en-US" sz="1400" b="1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4000 </a:t>
                      </a:r>
                      <a:r>
                        <a:rPr lang="en-US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Hz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Laser 2 </a:t>
                      </a:r>
                      <a:r>
                        <a:rPr lang="en-US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utput </a:t>
                      </a:r>
                      <a:r>
                        <a:rPr lang="en-US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nergy</a:t>
                      </a:r>
                      <a:endParaRPr lang="en-US" sz="1400" b="1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~2 </a:t>
                      </a:r>
                      <a:r>
                        <a:rPr lang="en-US" sz="1400" b="1" dirty="0" err="1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mJ</a:t>
                      </a:r>
                      <a:r>
                        <a:rPr lang="en-US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pulse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elescope </a:t>
                      </a:r>
                      <a:r>
                        <a:rPr lang="en-US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</a:t>
                      </a: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iameter</a:t>
                      </a:r>
                      <a:endParaRPr lang="en-US" sz="1400" b="1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 cm</a:t>
                      </a:r>
                      <a:endParaRPr lang="en-US" sz="1400" b="1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View </a:t>
                      </a:r>
                      <a:r>
                        <a:rPr lang="en-US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ngle</a:t>
                      </a:r>
                      <a:endParaRPr lang="en-US" sz="1400" b="1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0.5 </a:t>
                      </a:r>
                      <a:r>
                        <a:rPr lang="en-US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degrees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Telescope FOV</a:t>
                      </a:r>
                      <a:endParaRPr lang="en-US" sz="1400" b="1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110 </a:t>
                      </a:r>
                      <a:r>
                        <a:rPr lang="en-US" sz="1400" b="1" dirty="0" err="1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microradians</a:t>
                      </a:r>
                      <a:endParaRPr lang="en-US" sz="1400" b="1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421" y="872440"/>
            <a:ext cx="4940282" cy="2811575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>
                <a:solidFill>
                  <a:srgbClr val="17375E"/>
                </a:solidFill>
              </a:rPr>
              <a:t>CATS employs </a:t>
            </a:r>
            <a:r>
              <a:rPr lang="en-US" b="1" dirty="0">
                <a:solidFill>
                  <a:srgbClr val="17375E"/>
                </a:solidFill>
              </a:rPr>
              <a:t>2 high repetition rate lasers </a:t>
            </a:r>
            <a:endParaRPr lang="en-US" b="1" dirty="0" smtClean="0">
              <a:solidFill>
                <a:srgbClr val="17375E"/>
              </a:solidFill>
            </a:endParaRPr>
          </a:p>
          <a:p>
            <a:pPr lvl="1"/>
            <a:r>
              <a:rPr lang="en-US" b="1" dirty="0" smtClean="0">
                <a:solidFill>
                  <a:srgbClr val="17375E"/>
                </a:solidFill>
              </a:rPr>
              <a:t>One operates at 532, 1064 nm</a:t>
            </a:r>
          </a:p>
          <a:p>
            <a:pPr lvl="1"/>
            <a:r>
              <a:rPr lang="en-US" b="1" dirty="0" smtClean="0">
                <a:solidFill>
                  <a:srgbClr val="17375E"/>
                </a:solidFill>
              </a:rPr>
              <a:t>Second is seeded to provide narrow </a:t>
            </a:r>
            <a:r>
              <a:rPr lang="en-US" b="1" dirty="0" err="1" smtClean="0">
                <a:solidFill>
                  <a:srgbClr val="17375E"/>
                </a:solidFill>
              </a:rPr>
              <a:t>linewidth</a:t>
            </a:r>
            <a:r>
              <a:rPr lang="en-US" b="1" dirty="0" smtClean="0">
                <a:solidFill>
                  <a:srgbClr val="17375E"/>
                </a:solidFill>
              </a:rPr>
              <a:t> for HSRL measurements and frequency-tripled for use at 355 nm</a:t>
            </a:r>
          </a:p>
          <a:p>
            <a:r>
              <a:rPr lang="en-US" b="1" dirty="0" smtClean="0">
                <a:solidFill>
                  <a:srgbClr val="17375E"/>
                </a:solidFill>
              </a:rPr>
              <a:t>CATS has a 60 cm beryllium telescope with narrow field-of-view (FOV)</a:t>
            </a:r>
          </a:p>
          <a:p>
            <a:pPr lvl="1"/>
            <a:r>
              <a:rPr lang="en-US" b="1" dirty="0" smtClean="0">
                <a:solidFill>
                  <a:srgbClr val="17375E"/>
                </a:solidFill>
              </a:rPr>
              <a:t>4 </a:t>
            </a:r>
            <a:r>
              <a:rPr lang="en-US" b="1" dirty="0">
                <a:solidFill>
                  <a:srgbClr val="17375E"/>
                </a:solidFill>
              </a:rPr>
              <a:t>instantaneous </a:t>
            </a:r>
            <a:r>
              <a:rPr lang="en-US" b="1" dirty="0" smtClean="0">
                <a:solidFill>
                  <a:srgbClr val="17375E"/>
                </a:solidFill>
              </a:rPr>
              <a:t>fields </a:t>
            </a:r>
            <a:r>
              <a:rPr lang="en-US" b="1" dirty="0">
                <a:solidFill>
                  <a:srgbClr val="17375E"/>
                </a:solidFill>
              </a:rPr>
              <a:t>of view (IFOV</a:t>
            </a:r>
            <a:r>
              <a:rPr lang="en-US" b="1" dirty="0" smtClean="0">
                <a:solidFill>
                  <a:srgbClr val="17375E"/>
                </a:solidFill>
              </a:rPr>
              <a:t>)</a:t>
            </a:r>
          </a:p>
        </p:txBody>
      </p:sp>
      <p:pic>
        <p:nvPicPr>
          <p:cNvPr id="4" name="Picture 3" descr="factshee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380" y="3650119"/>
            <a:ext cx="5055621" cy="2877684"/>
          </a:xfrm>
          <a:prstGeom prst="rect">
            <a:avLst/>
          </a:prstGeom>
        </p:spPr>
      </p:pic>
      <p:pic>
        <p:nvPicPr>
          <p:cNvPr id="10" name="Picture 9" descr="factshee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" y="3650118"/>
            <a:ext cx="5115883" cy="28776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15" y="3610824"/>
            <a:ext cx="91237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Primary Power Supply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819597" y="3837297"/>
            <a:ext cx="1127169" cy="19545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3545706" y="5876703"/>
            <a:ext cx="126558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Telescope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 flipV="1">
            <a:off x="2790364" y="4690976"/>
            <a:ext cx="936301" cy="126081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10422" y="4802071"/>
            <a:ext cx="1040815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Payload Interface Unit (PIU)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849121" y="4761104"/>
            <a:ext cx="380083" cy="33374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331458" y="5138039"/>
            <a:ext cx="95966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HSRL Detector Box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 flipV="1">
            <a:off x="3856449" y="4690976"/>
            <a:ext cx="523585" cy="57766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12895" y="6056770"/>
            <a:ext cx="124543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Telescope Cover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1215945" y="6083846"/>
            <a:ext cx="1083092" cy="38029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4088379" y="3650118"/>
            <a:ext cx="95966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Other Detector Boxes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2790363" y="3972846"/>
            <a:ext cx="1327878" cy="21751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378806" y="5696050"/>
            <a:ext cx="124543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Laser 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1051236" y="4565703"/>
            <a:ext cx="1247800" cy="122108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5" name="Picture 25" descr="ISS_Ban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6781800" y="228600"/>
            <a:ext cx="2286623" cy="3398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522" tIns="48261" rIns="96522" bIns="48261">
            <a:spAutoFit/>
          </a:bodyPr>
          <a:lstStyle/>
          <a:p>
            <a:pPr defTabSz="866675" eaLnBrk="0" hangingPunct="0">
              <a:lnSpc>
                <a:spcPct val="85000"/>
              </a:lnSpc>
              <a:buClr>
                <a:srgbClr val="005DAA"/>
              </a:buCl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FFFFFF"/>
                </a:solidFill>
                <a:latin typeface="Arial" charset="0"/>
              </a:rPr>
              <a:t>ISS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 |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Earth Science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133600" y="110606"/>
            <a:ext cx="4648200" cy="627880"/>
          </a:xfrm>
          <a:prstGeom prst="rect">
            <a:avLst/>
          </a:prstGeom>
          <a:noFill/>
          <a:ln w="25400"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CATS Instrument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E3A4-D464-B14E-8955-3AFA0C49484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05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stan_telesco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930275"/>
            <a:ext cx="42005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" descr="transceiver_ass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256540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 descr="transceiver_assy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505200"/>
            <a:ext cx="30575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ISS_Band-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6781800" y="228600"/>
            <a:ext cx="2286623" cy="3398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522" tIns="48261" rIns="96522" bIns="48261">
            <a:spAutoFit/>
          </a:bodyPr>
          <a:lstStyle/>
          <a:p>
            <a:pPr defTabSz="866675" eaLnBrk="0" hangingPunct="0">
              <a:lnSpc>
                <a:spcPct val="85000"/>
              </a:lnSpc>
              <a:buClr>
                <a:srgbClr val="005DAA"/>
              </a:buCl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FFFFFF"/>
                </a:solidFill>
                <a:latin typeface="Arial" charset="0"/>
              </a:rPr>
              <a:t>ISS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 |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Earth Science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33600" y="110606"/>
            <a:ext cx="4648200" cy="627880"/>
          </a:xfrm>
          <a:prstGeom prst="rect">
            <a:avLst/>
          </a:prstGeom>
          <a:noFill/>
          <a:ln w="25400"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Building the Transceiver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81257" y="4156076"/>
            <a:ext cx="2706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 cm beryllium telescope,</a:t>
            </a:r>
          </a:p>
          <a:p>
            <a:r>
              <a:rPr lang="en-US" dirty="0" smtClean="0"/>
              <a:t>110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rad</a:t>
            </a:r>
            <a:r>
              <a:rPr lang="en-US" dirty="0" smtClean="0"/>
              <a:t> field of view</a:t>
            </a:r>
            <a:endParaRPr lang="en-US" dirty="0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5453177" y="6219131"/>
            <a:ext cx="198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600" dirty="0">
                <a:latin typeface="Times New Roman" charset="0"/>
                <a:cs typeface="Times New Roman" charset="0"/>
              </a:rPr>
              <a:t>Laser 2 b</a:t>
            </a:r>
            <a:r>
              <a:rPr lang="en-US" sz="1600" dirty="0" smtClean="0">
                <a:latin typeface="Times New Roman" charset="0"/>
                <a:cs typeface="Times New Roman" charset="0"/>
              </a:rPr>
              <a:t>ench subassembly </a:t>
            </a:r>
            <a:r>
              <a:rPr lang="en-US" sz="1600" dirty="0">
                <a:latin typeface="Times New Roman" charset="0"/>
                <a:cs typeface="Times New Roman" charset="0"/>
              </a:rPr>
              <a:t>side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33400" y="4156076"/>
            <a:ext cx="198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600" dirty="0">
                <a:latin typeface="Times New Roman" charset="0"/>
                <a:cs typeface="Times New Roman" charset="0"/>
              </a:rPr>
              <a:t>Laser 1 b</a:t>
            </a:r>
            <a:r>
              <a:rPr lang="en-US" sz="1600" dirty="0" smtClean="0">
                <a:latin typeface="Times New Roman" charset="0"/>
                <a:cs typeface="Times New Roman" charset="0"/>
              </a:rPr>
              <a:t>ench subassembly </a:t>
            </a:r>
            <a:r>
              <a:rPr lang="en-US" sz="1600" dirty="0">
                <a:latin typeface="Times New Roman" charset="0"/>
                <a:cs typeface="Times New Roman" charset="0"/>
              </a:rPr>
              <a:t>side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E3A4-D464-B14E-8955-3AFA0C49484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40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37" y="1860135"/>
            <a:ext cx="7357989" cy="4905325"/>
          </a:xfrm>
          <a:prstGeom prst="rect">
            <a:avLst/>
          </a:prstGeom>
        </p:spPr>
      </p:pic>
      <p:pic>
        <p:nvPicPr>
          <p:cNvPr id="4" name="Picture 25" descr="ISS_Ban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6781800" y="228600"/>
            <a:ext cx="2286623" cy="3398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522" tIns="48261" rIns="96522" bIns="48261">
            <a:spAutoFit/>
          </a:bodyPr>
          <a:lstStyle/>
          <a:p>
            <a:pPr defTabSz="866675" eaLnBrk="0" hangingPunct="0">
              <a:lnSpc>
                <a:spcPct val="85000"/>
              </a:lnSpc>
              <a:buClr>
                <a:srgbClr val="005DAA"/>
              </a:buCl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FFFFFF"/>
                </a:solidFill>
                <a:latin typeface="Arial" charset="0"/>
              </a:rPr>
              <a:t>ISS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 |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Earth Science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33600" y="110606"/>
            <a:ext cx="4648200" cy="627880"/>
          </a:xfrm>
          <a:prstGeom prst="rect">
            <a:avLst/>
          </a:prstGeom>
          <a:noFill/>
          <a:ln w="25400"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Integrated and DONE!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72235" y="866023"/>
            <a:ext cx="8176186" cy="1988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0"/>
              </a:spcBef>
              <a:buFont typeface="Arial"/>
              <a:buChar char="•"/>
            </a:pP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The instrument shipped to </a:t>
            </a:r>
            <a:r>
              <a:rPr lang="en-US" sz="1800" b="1" dirty="0" err="1" smtClean="0">
                <a:solidFill>
                  <a:schemeClr val="tx2">
                    <a:lumMod val="75000"/>
                  </a:schemeClr>
                </a:solidFill>
              </a:rPr>
              <a:t>SpaceX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 for integration on Sep 30, 2014</a:t>
            </a:r>
          </a:p>
          <a:p>
            <a:pPr marL="342900" indent="-342900" algn="l">
              <a:spcBef>
                <a:spcPts val="0"/>
              </a:spcBef>
              <a:buFont typeface="Arial"/>
              <a:buChar char="•"/>
            </a:pP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Integration to the </a:t>
            </a:r>
            <a:r>
              <a:rPr lang="en-US" sz="1800" b="1" dirty="0" err="1" smtClean="0">
                <a:solidFill>
                  <a:schemeClr val="tx2">
                    <a:lumMod val="75000"/>
                  </a:schemeClr>
                </a:solidFill>
              </a:rPr>
              <a:t>SpaceX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 Dragon Trunk completed Oct 8, 2014</a:t>
            </a:r>
          </a:p>
          <a:p>
            <a:pPr marL="342900" indent="-342900" algn="l">
              <a:spcBef>
                <a:spcPts val="0"/>
              </a:spcBef>
              <a:buFont typeface="Arial"/>
              <a:buChar char="•"/>
            </a:pP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Expected launch date was Dec 16, 2014; actual was Jan 10, 2015</a:t>
            </a:r>
            <a:endParaRPr lang="en-US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E3A4-D464-B14E-8955-3AFA0C49484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4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27220" y="1007542"/>
            <a:ext cx="4259580" cy="49309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68443" y="997266"/>
            <a:ext cx="4258777" cy="3354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The </a:t>
            </a:r>
            <a:r>
              <a:rPr lang="en-US" sz="1200" b="1" dirty="0"/>
              <a:t>Cloud-Aerosol Transport System (CATS) </a:t>
            </a:r>
            <a:r>
              <a:rPr lang="en-US" sz="1200" b="1" dirty="0" smtClean="0"/>
              <a:t>is a lidar remote sensing payload utilizing ISS as an affordable Earth Science observing platform.</a:t>
            </a:r>
          </a:p>
          <a:p>
            <a:pPr marL="0" lvl="1"/>
            <a:endParaRPr lang="en-US" sz="800" b="1" dirty="0" smtClean="0"/>
          </a:p>
          <a:p>
            <a:r>
              <a:rPr lang="en-US" sz="1200" b="1" dirty="0" smtClean="0"/>
              <a:t>CATS is </a:t>
            </a:r>
            <a:r>
              <a:rPr lang="en-US" sz="1200" b="1" dirty="0"/>
              <a:t>designed to study clouds and aerosol properties in the Earth’s atmosphere to  </a:t>
            </a:r>
          </a:p>
          <a:p>
            <a:pPr marL="628650" lvl="1" indent="-171450">
              <a:buFont typeface="Arial"/>
              <a:buChar char="•"/>
            </a:pPr>
            <a:r>
              <a:rPr lang="en-US" sz="1200" b="1" dirty="0"/>
              <a:t>Monitor effects of climate change</a:t>
            </a:r>
          </a:p>
          <a:p>
            <a:pPr marL="628650" lvl="1" indent="-171450">
              <a:buFont typeface="Arial"/>
              <a:buChar char="•"/>
            </a:pPr>
            <a:r>
              <a:rPr lang="en-US" sz="1200" b="1" dirty="0"/>
              <a:t>Monitor dynamic events</a:t>
            </a:r>
          </a:p>
          <a:p>
            <a:pPr marL="628650" lvl="1" indent="-171450">
              <a:buFont typeface="Arial"/>
              <a:buChar char="•"/>
            </a:pPr>
            <a:r>
              <a:rPr lang="en-US" sz="1200" b="1" dirty="0"/>
              <a:t>Demonstrate pathfinder instrument for earth science</a:t>
            </a:r>
          </a:p>
          <a:p>
            <a:pPr marL="0" lvl="1"/>
            <a:endParaRPr lang="en-US" sz="1200" b="1" dirty="0" smtClean="0"/>
          </a:p>
          <a:p>
            <a:pPr marL="0" lvl="1"/>
            <a:r>
              <a:rPr lang="en-US" sz="1200" b="1" dirty="0" smtClean="0"/>
              <a:t>CATS is not an operational science mission -- is an experiment.</a:t>
            </a:r>
          </a:p>
          <a:p>
            <a:pPr marL="0" lvl="1"/>
            <a:endParaRPr lang="en-US" sz="1200" b="1" dirty="0"/>
          </a:p>
          <a:p>
            <a:pPr marL="0" lvl="1"/>
            <a:r>
              <a:rPr lang="en-US" sz="1200" b="1" dirty="0"/>
              <a:t>CATS provides in-space demonstration of technologies for future satellite missions (e.g., ACE) while demonstrating build-to-cost project development with streamlined management structure.</a:t>
            </a:r>
          </a:p>
          <a:p>
            <a:pPr marL="0" lvl="1"/>
            <a:endParaRPr lang="en-US" sz="1200" b="1" dirty="0" smtClean="0"/>
          </a:p>
          <a:p>
            <a:pPr marL="0" lvl="1"/>
            <a:endParaRPr lang="en-US" sz="1200" b="1" dirty="0"/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402771" y="789214"/>
            <a:ext cx="8343900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660066"/>
                </a:gs>
                <a:gs pos="100000">
                  <a:srgbClr val="D7293B"/>
                </a:gs>
                <a:gs pos="20000">
                  <a:srgbClr val="0000FF"/>
                </a:gs>
                <a:gs pos="41000">
                  <a:srgbClr val="008000"/>
                </a:gs>
                <a:gs pos="60000">
                  <a:srgbClr val="FFFF00"/>
                </a:gs>
                <a:gs pos="80000">
                  <a:srgbClr val="FF6600"/>
                </a:gs>
                <a:gs pos="93000">
                  <a:srgbClr val="FF00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Picture 25" descr="ISS_Ban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6781800" y="228600"/>
            <a:ext cx="2286623" cy="3398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522" tIns="48261" rIns="96522" bIns="48261">
            <a:spAutoFit/>
          </a:bodyPr>
          <a:lstStyle/>
          <a:p>
            <a:pPr defTabSz="866675" eaLnBrk="0" hangingPunct="0">
              <a:lnSpc>
                <a:spcPct val="85000"/>
              </a:lnSpc>
              <a:buClr>
                <a:srgbClr val="005DAA"/>
              </a:buCl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FFFFFF"/>
                </a:solidFill>
                <a:latin typeface="Arial" charset="0"/>
              </a:rPr>
              <a:t>ISS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 |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Earth Science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133600" y="110606"/>
            <a:ext cx="4648200" cy="627880"/>
          </a:xfrm>
          <a:prstGeom prst="rect">
            <a:avLst/>
          </a:prstGeom>
          <a:noFill/>
          <a:ln w="25400"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CATS Status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52950" y="1106404"/>
            <a:ext cx="40005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TIMELINE</a:t>
            </a:r>
          </a:p>
          <a:p>
            <a:endParaRPr lang="en-US" sz="1400" b="1" dirty="0"/>
          </a:p>
          <a:p>
            <a:r>
              <a:rPr lang="en-US" sz="1400" b="1" dirty="0" smtClean="0"/>
              <a:t>Jan 10:  CATS launched on SpaceX5</a:t>
            </a:r>
          </a:p>
          <a:p>
            <a:r>
              <a:rPr lang="en-US" sz="1400" b="1" dirty="0" smtClean="0"/>
              <a:t>Jan 22:  installed to JEM-EF</a:t>
            </a:r>
          </a:p>
          <a:p>
            <a:r>
              <a:rPr lang="en-US" sz="1400" b="1" dirty="0" smtClean="0"/>
              <a:t>Feb 5:   “first light” with laser</a:t>
            </a:r>
          </a:p>
          <a:p>
            <a:r>
              <a:rPr lang="en-US" sz="1400" b="1" dirty="0" smtClean="0"/>
              <a:t>Feb 10:  first “science quality” data</a:t>
            </a:r>
          </a:p>
          <a:p>
            <a:r>
              <a:rPr lang="en-US" sz="1400" b="1" dirty="0" smtClean="0"/>
              <a:t>Feb 10:  first </a:t>
            </a:r>
            <a:r>
              <a:rPr lang="en-US" sz="1400" b="1" dirty="0" err="1" smtClean="0"/>
              <a:t>underflight</a:t>
            </a:r>
            <a:r>
              <a:rPr lang="en-US" sz="1400" b="1" dirty="0" smtClean="0"/>
              <a:t> with aircraft</a:t>
            </a:r>
          </a:p>
          <a:p>
            <a:r>
              <a:rPr lang="en-US" sz="1400" b="1" dirty="0" smtClean="0"/>
              <a:t>Feb 12:  first continuous 24-hr operation</a:t>
            </a:r>
          </a:p>
          <a:p>
            <a:r>
              <a:rPr lang="en-US" sz="1400" b="1" dirty="0" smtClean="0"/>
              <a:t>Feb 17 &amp; 20:  additional aircraft </a:t>
            </a:r>
            <a:r>
              <a:rPr lang="en-US" sz="1400" b="1" dirty="0" err="1" smtClean="0"/>
              <a:t>underflights</a:t>
            </a:r>
            <a:endParaRPr lang="en-US" sz="1400" b="1" dirty="0" smtClean="0"/>
          </a:p>
          <a:p>
            <a:endParaRPr lang="en-US" sz="1400" b="1" dirty="0"/>
          </a:p>
          <a:p>
            <a:r>
              <a:rPr lang="en-US" sz="1400" b="1" dirty="0" smtClean="0"/>
              <a:t>Feb 12- present:  continuing operations, as continuously as possible, within operational constraints</a:t>
            </a:r>
          </a:p>
          <a:p>
            <a:endParaRPr lang="en-US" sz="1400" b="1" dirty="0"/>
          </a:p>
          <a:p>
            <a:endParaRPr lang="en-US" sz="1400" b="1" dirty="0" smtClean="0"/>
          </a:p>
          <a:p>
            <a:pPr marL="0" lvl="1"/>
            <a:r>
              <a:rPr lang="en-US" sz="1400" b="1" dirty="0"/>
              <a:t>To-date on-orbit:</a:t>
            </a:r>
          </a:p>
          <a:p>
            <a:pPr marL="0" lvl="1"/>
            <a:r>
              <a:rPr lang="en-US" sz="1400" b="1" dirty="0"/>
              <a:t>Laser #1:  13 billion laser shots, 730+ </a:t>
            </a:r>
            <a:r>
              <a:rPr lang="en-US" sz="1400" b="1" dirty="0" err="1"/>
              <a:t>hrs</a:t>
            </a:r>
            <a:r>
              <a:rPr lang="en-US" sz="1400" b="1" dirty="0"/>
              <a:t> operation</a:t>
            </a:r>
          </a:p>
          <a:p>
            <a:pPr marL="0" lvl="1"/>
            <a:r>
              <a:rPr lang="en-US" sz="1400" b="1" dirty="0"/>
              <a:t>Laser #2:  </a:t>
            </a:r>
            <a:r>
              <a:rPr lang="en-US" sz="1400" b="1" dirty="0" smtClean="0"/>
              <a:t>3</a:t>
            </a:r>
            <a:r>
              <a:rPr lang="en-US" sz="1400" b="1" dirty="0"/>
              <a:t> </a:t>
            </a:r>
            <a:r>
              <a:rPr lang="en-US" sz="1400" b="1" dirty="0" smtClean="0"/>
              <a:t>½ billion </a:t>
            </a:r>
            <a:r>
              <a:rPr lang="en-US" sz="1400" b="1" dirty="0"/>
              <a:t>laser shots, 250+ </a:t>
            </a:r>
            <a:r>
              <a:rPr lang="en-US" sz="1400" b="1" dirty="0" err="1"/>
              <a:t>hrs</a:t>
            </a:r>
            <a:r>
              <a:rPr lang="en-US" sz="1400" b="1" dirty="0"/>
              <a:t> </a:t>
            </a:r>
            <a:r>
              <a:rPr lang="en-US" sz="1400" b="1" dirty="0" smtClean="0"/>
              <a:t>operation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(that’s abut 65% availability to-date, which is not bad at all for just getting started and dealing with operational constraints of ISS)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E3A4-D464-B14E-8955-3AFA0C494847}" type="slidenum">
              <a:rPr lang="en-US" smtClean="0"/>
              <a:t>13</a:t>
            </a:fld>
            <a:endParaRPr lang="en-US"/>
          </a:p>
        </p:txBody>
      </p:sp>
      <p:pic>
        <p:nvPicPr>
          <p:cNvPr id="17" name="Picture 16" descr="cats_logo_we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4" y="3946205"/>
            <a:ext cx="2707751" cy="254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21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S_ATB_532_rfov_11feb15_Afric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6004560" cy="3002280"/>
          </a:xfrm>
          <a:prstGeom prst="rect">
            <a:avLst/>
          </a:prstGeom>
        </p:spPr>
      </p:pic>
      <p:pic>
        <p:nvPicPr>
          <p:cNvPr id="7" name="Picture 6" descr="CATS_ATB_1064_rfov_11feb15_Afric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09604"/>
            <a:ext cx="6035040" cy="3017520"/>
          </a:xfrm>
          <a:prstGeom prst="rect">
            <a:avLst/>
          </a:prstGeom>
        </p:spPr>
      </p:pic>
      <p:pic>
        <p:nvPicPr>
          <p:cNvPr id="22" name="Picture 25" descr="ISS_Band-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6781800" y="228600"/>
            <a:ext cx="2286623" cy="3398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522" tIns="48261" rIns="96522" bIns="48261">
            <a:spAutoFit/>
          </a:bodyPr>
          <a:lstStyle/>
          <a:p>
            <a:pPr defTabSz="866675" eaLnBrk="0" hangingPunct="0">
              <a:lnSpc>
                <a:spcPct val="85000"/>
              </a:lnSpc>
              <a:buClr>
                <a:srgbClr val="005DAA"/>
              </a:buCl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FFFFFF"/>
                </a:solidFill>
                <a:latin typeface="Arial" charset="0"/>
              </a:rPr>
              <a:t>ISS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 |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Earth Science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133600" y="110606"/>
            <a:ext cx="4648200" cy="627880"/>
          </a:xfrm>
          <a:prstGeom prst="rect">
            <a:avLst/>
          </a:prstGeom>
          <a:noFill/>
          <a:ln w="25400"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First Science Data!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68720" y="4593861"/>
            <a:ext cx="2717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L1a data from Feb 11, 1830-1915 UTC.  Top image is 532 nm attenuated total backscatter, bottom image is 1064 nm attenuated total backscatter, and the ISS track corresponding to the data.</a:t>
            </a:r>
          </a:p>
        </p:txBody>
      </p:sp>
      <p:pic>
        <p:nvPicPr>
          <p:cNvPr id="25" name="Picture 24" descr="CATS-ISS_L1A-M7.1-V1-11.2015-02-11T00-46-01T01-32-20UTC_RFOV_summar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168" y="1609582"/>
            <a:ext cx="2892516" cy="175337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E3A4-D464-B14E-8955-3AFA0C4948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30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5" descr="ISS_Ban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6781800" y="228600"/>
            <a:ext cx="2286623" cy="3398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522" tIns="48261" rIns="96522" bIns="48261">
            <a:spAutoFit/>
          </a:bodyPr>
          <a:lstStyle/>
          <a:p>
            <a:pPr defTabSz="866675" eaLnBrk="0" hangingPunct="0">
              <a:lnSpc>
                <a:spcPct val="85000"/>
              </a:lnSpc>
              <a:buClr>
                <a:srgbClr val="005DAA"/>
              </a:buCl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FFFFFF"/>
                </a:solidFill>
                <a:latin typeface="Arial" charset="0"/>
              </a:rPr>
              <a:t>ISS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 |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Earth Science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133600" y="110606"/>
            <a:ext cx="4648200" cy="627880"/>
          </a:xfrm>
          <a:prstGeom prst="rect">
            <a:avLst/>
          </a:prstGeom>
          <a:noFill/>
          <a:ln w="25400"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Airborne Validation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50459" y="4483642"/>
            <a:ext cx="2717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</a:t>
            </a:r>
            <a:r>
              <a:rPr lang="en-US" sz="1200" b="1" dirty="0" smtClean="0"/>
              <a:t>ata from Feb 11.  Top image is 532 nm normalized relative backscatter (i.e., not yet calibrated) from CATS, bottom image is same for CPL on the ER-2 – the visual correspondence is spectacular.</a:t>
            </a:r>
          </a:p>
        </p:txBody>
      </p:sp>
      <p:pic>
        <p:nvPicPr>
          <p:cNvPr id="2" name="Picture 1" descr="CATS_ATB_532_rfov_11feb15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6129528" cy="2918823"/>
          </a:xfrm>
          <a:prstGeom prst="rect">
            <a:avLst/>
          </a:prstGeom>
        </p:spPr>
      </p:pic>
      <p:pic>
        <p:nvPicPr>
          <p:cNvPr id="7" name="Picture 6" descr="ATB_Prof_Compare_11feb15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240" y="1061720"/>
            <a:ext cx="3032760" cy="303276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494298" y="1972054"/>
            <a:ext cx="14122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c</a:t>
            </a:r>
            <a:r>
              <a:rPr lang="en-US" sz="900" b="1" dirty="0" smtClean="0"/>
              <a:t>irrus cloud heights agree</a:t>
            </a:r>
            <a:endParaRPr lang="en-US" sz="9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494298" y="2855974"/>
            <a:ext cx="13650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mid-cloud heights agree</a:t>
            </a:r>
            <a:endParaRPr lang="en-US" sz="9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494298" y="3191254"/>
            <a:ext cx="8643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s</a:t>
            </a:r>
            <a:r>
              <a:rPr lang="en-US" sz="900" b="1" dirty="0" smtClean="0"/>
              <a:t>urface return</a:t>
            </a:r>
            <a:endParaRPr lang="en-US" sz="9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858000" y="2082800"/>
            <a:ext cx="636298" cy="50800"/>
          </a:xfrm>
          <a:prstGeom prst="straightConnector1">
            <a:avLst/>
          </a:prstGeom>
          <a:ln>
            <a:solidFill>
              <a:srgbClr val="008000"/>
            </a:solidFill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7091680" y="2855974"/>
            <a:ext cx="402618" cy="110746"/>
          </a:xfrm>
          <a:prstGeom prst="straightConnector1">
            <a:avLst/>
          </a:prstGeom>
          <a:ln>
            <a:solidFill>
              <a:srgbClr val="008000"/>
            </a:solidFill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376160" y="3322320"/>
            <a:ext cx="118138" cy="223520"/>
          </a:xfrm>
          <a:prstGeom prst="straightConnector1">
            <a:avLst/>
          </a:prstGeom>
          <a:ln>
            <a:solidFill>
              <a:srgbClr val="008000"/>
            </a:solidFill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E3A4-D464-B14E-8955-3AFA0C494847}" type="slidenum">
              <a:rPr lang="en-US" smtClean="0"/>
              <a:t>15</a:t>
            </a:fld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0" y="3757023"/>
            <a:ext cx="6200871" cy="2952796"/>
            <a:chOff x="0" y="3757023"/>
            <a:chExt cx="6200871" cy="2952796"/>
          </a:xfrm>
        </p:grpSpPr>
        <p:pic>
          <p:nvPicPr>
            <p:cNvPr id="6" name="Picture 5" descr="CPL_ATB_532_11feb15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57023"/>
              <a:ext cx="6200871" cy="2952796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429682" y="4197350"/>
              <a:ext cx="5771189" cy="2076449"/>
              <a:chOff x="429682" y="4197350"/>
              <a:chExt cx="5771189" cy="2076449"/>
            </a:xfrm>
          </p:grpSpPr>
          <p:pic>
            <p:nvPicPr>
              <p:cNvPr id="20" name="Picture 19" descr="ER2CPL_ATB532lin_11Feb15_001720-005137.gi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682" y="4394199"/>
                <a:ext cx="4904317" cy="1805349"/>
              </a:xfrm>
              <a:prstGeom prst="rect">
                <a:avLst/>
              </a:prstGeom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5943600" y="4197350"/>
                <a:ext cx="257271" cy="1930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test.gi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3835" y="4275666"/>
                <a:ext cx="585016" cy="199813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53339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 bwMode="auto">
          <a:xfrm>
            <a:off x="402771" y="789214"/>
            <a:ext cx="8343900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660066"/>
                </a:gs>
                <a:gs pos="100000">
                  <a:srgbClr val="D7293B"/>
                </a:gs>
                <a:gs pos="20000">
                  <a:srgbClr val="0000FF"/>
                </a:gs>
                <a:gs pos="41000">
                  <a:srgbClr val="008000"/>
                </a:gs>
                <a:gs pos="60000">
                  <a:srgbClr val="FFFF00"/>
                </a:gs>
                <a:gs pos="80000">
                  <a:srgbClr val="FF6600"/>
                </a:gs>
                <a:gs pos="93000">
                  <a:srgbClr val="FF00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Picture 25" descr="ISS_Ban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6781800" y="228600"/>
            <a:ext cx="2286623" cy="3398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522" tIns="48261" rIns="96522" bIns="48261">
            <a:spAutoFit/>
          </a:bodyPr>
          <a:lstStyle/>
          <a:p>
            <a:pPr defTabSz="866675" eaLnBrk="0" hangingPunct="0">
              <a:lnSpc>
                <a:spcPct val="85000"/>
              </a:lnSpc>
              <a:buClr>
                <a:srgbClr val="005DAA"/>
              </a:buCl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FFFFFF"/>
                </a:solidFill>
                <a:latin typeface="Arial" charset="0"/>
              </a:rPr>
              <a:t>ISS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 |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Earth Science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133600" y="110606"/>
            <a:ext cx="4648200" cy="627880"/>
          </a:xfrm>
          <a:prstGeom prst="rect">
            <a:avLst/>
          </a:prstGeom>
          <a:noFill/>
          <a:ln w="25400"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High Rep Rate Works!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13070" y="6492875"/>
            <a:ext cx="2133600" cy="365125"/>
          </a:xfrm>
        </p:spPr>
        <p:txBody>
          <a:bodyPr/>
          <a:lstStyle/>
          <a:p>
            <a:fld id="{E925E3A4-D464-B14E-8955-3AFA0C494847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0" y="6096000"/>
            <a:ext cx="6644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This is raw, 350 m x 60 m profile data (1064 nm) – spectacular detail!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CATS_rawcounts_13mar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142"/>
            <a:ext cx="9144000" cy="42504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97000" y="949712"/>
            <a:ext cx="6644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This is raw, 350 m x 60 m profile data (1064 nm) – spectacular detail!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2171" y="5780564"/>
            <a:ext cx="806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CATS is the first on-orbit demonstration of high repetition-rate, photon-counting lidar.  This raw data shows excellent detail and fine structure at raw resolution with a paltry 1-2 </a:t>
            </a:r>
            <a:r>
              <a:rPr lang="en-US" dirty="0" err="1" smtClean="0"/>
              <a:t>mJ</a:t>
            </a:r>
            <a:r>
              <a:rPr lang="en-US" dirty="0" smtClean="0"/>
              <a:t> pulse energy (at least at night).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397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 bwMode="auto">
          <a:xfrm>
            <a:off x="402771" y="789214"/>
            <a:ext cx="8343900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660066"/>
                </a:gs>
                <a:gs pos="100000">
                  <a:srgbClr val="D7293B"/>
                </a:gs>
                <a:gs pos="20000">
                  <a:srgbClr val="0000FF"/>
                </a:gs>
                <a:gs pos="41000">
                  <a:srgbClr val="008000"/>
                </a:gs>
                <a:gs pos="60000">
                  <a:srgbClr val="FFFF00"/>
                </a:gs>
                <a:gs pos="80000">
                  <a:srgbClr val="FF6600"/>
                </a:gs>
                <a:gs pos="93000">
                  <a:srgbClr val="FF00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Picture 25" descr="ISS_Ban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6781800" y="228600"/>
            <a:ext cx="2286623" cy="3398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522" tIns="48261" rIns="96522" bIns="48261">
            <a:spAutoFit/>
          </a:bodyPr>
          <a:lstStyle/>
          <a:p>
            <a:pPr defTabSz="866675" eaLnBrk="0" hangingPunct="0">
              <a:lnSpc>
                <a:spcPct val="85000"/>
              </a:lnSpc>
              <a:buClr>
                <a:srgbClr val="005DAA"/>
              </a:buCl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FFFFFF"/>
                </a:solidFill>
                <a:latin typeface="Arial" charset="0"/>
              </a:rPr>
              <a:t>ISS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 |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Earth Science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133600" y="110606"/>
            <a:ext cx="4648200" cy="627880"/>
          </a:xfrm>
          <a:prstGeom prst="rect">
            <a:avLst/>
          </a:prstGeom>
          <a:noFill/>
          <a:ln w="25400"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Spectacular Cirrus!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13070" y="6492875"/>
            <a:ext cx="2133600" cy="365125"/>
          </a:xfrm>
        </p:spPr>
        <p:txBody>
          <a:bodyPr/>
          <a:lstStyle/>
          <a:p>
            <a:fld id="{E925E3A4-D464-B14E-8955-3AFA0C494847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0" y="6096000"/>
            <a:ext cx="6644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This is raw, 350 m x 60 m profile data (1064 nm) – spectacular detail!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CATS_L0_1064_2015-04-02T13-27-55-T13-31-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25" y="1582563"/>
            <a:ext cx="6400175" cy="469346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1625" y="969010"/>
            <a:ext cx="2482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Exceptional cirrus, April 2, 2015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9175" y="1757621"/>
            <a:ext cx="2051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We just happened to be watching the real-time data feed and saw this wonderful cirrus structure.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35206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 bwMode="auto">
          <a:xfrm>
            <a:off x="402771" y="789214"/>
            <a:ext cx="8343900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660066"/>
                </a:gs>
                <a:gs pos="100000">
                  <a:srgbClr val="D7293B"/>
                </a:gs>
                <a:gs pos="20000">
                  <a:srgbClr val="0000FF"/>
                </a:gs>
                <a:gs pos="41000">
                  <a:srgbClr val="008000"/>
                </a:gs>
                <a:gs pos="60000">
                  <a:srgbClr val="FFFF00"/>
                </a:gs>
                <a:gs pos="80000">
                  <a:srgbClr val="FF6600"/>
                </a:gs>
                <a:gs pos="93000">
                  <a:srgbClr val="FF00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Picture 25" descr="ISS_Ban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6781800" y="228600"/>
            <a:ext cx="2286623" cy="3398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522" tIns="48261" rIns="96522" bIns="48261">
            <a:spAutoFit/>
          </a:bodyPr>
          <a:lstStyle/>
          <a:p>
            <a:pPr defTabSz="866675" eaLnBrk="0" hangingPunct="0">
              <a:lnSpc>
                <a:spcPct val="85000"/>
              </a:lnSpc>
              <a:buClr>
                <a:srgbClr val="005DAA"/>
              </a:buCl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FFFFFF"/>
                </a:solidFill>
                <a:latin typeface="Arial" charset="0"/>
              </a:rPr>
              <a:t>ISS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 |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Earth Science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133600" y="110606"/>
            <a:ext cx="4648200" cy="627880"/>
          </a:xfrm>
          <a:prstGeom prst="rect">
            <a:avLst/>
          </a:prstGeom>
          <a:noFill/>
          <a:ln w="25400"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Spectacular Cirrus!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13070" y="6492875"/>
            <a:ext cx="2133600" cy="365125"/>
          </a:xfrm>
        </p:spPr>
        <p:txBody>
          <a:bodyPr/>
          <a:lstStyle/>
          <a:p>
            <a:fld id="{E925E3A4-D464-B14E-8955-3AFA0C494847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0" y="6096000"/>
            <a:ext cx="6644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This is raw, 350 m x 60 m profile data (1064 nm) – spectacular detail!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1800" y="3561021"/>
            <a:ext cx="2254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ISS nadir(-</a:t>
            </a:r>
            <a:r>
              <a:rPr lang="en-US" sz="1200" dirty="0" err="1" smtClean="0"/>
              <a:t>ish</a:t>
            </a:r>
            <a:r>
              <a:rPr lang="en-US" sz="1200" dirty="0" smtClean="0"/>
              <a:t>) video camera view at 13:30:42 UTC, spans ~700 km distance</a:t>
            </a:r>
            <a:endParaRPr lang="en-US" sz="1200" dirty="0"/>
          </a:p>
        </p:txBody>
      </p:sp>
      <p:pic>
        <p:nvPicPr>
          <p:cNvPr id="6" name="Picture 5" descr="CATS_L0_1064_2015-04-02T13-27-55-T13-31-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25" y="1582563"/>
            <a:ext cx="6400175" cy="4693462"/>
          </a:xfrm>
          <a:prstGeom prst="rect">
            <a:avLst/>
          </a:prstGeom>
        </p:spPr>
      </p:pic>
      <p:pic>
        <p:nvPicPr>
          <p:cNvPr id="3" name="Picture 2" descr="vlcsnap-2015-04-02-09h30m42s6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949712"/>
            <a:ext cx="4617025" cy="25414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26000" y="3613149"/>
            <a:ext cx="1787070" cy="2602171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19599" y="958850"/>
            <a:ext cx="4617025" cy="2532343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419599" y="3491193"/>
            <a:ext cx="406401" cy="121956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613070" y="3491193"/>
            <a:ext cx="2423554" cy="121956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81625" y="969010"/>
            <a:ext cx="2482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Exceptional cirrus, April 2, 2015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87884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 bwMode="auto">
          <a:xfrm>
            <a:off x="402771" y="789214"/>
            <a:ext cx="8343900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660066"/>
                </a:gs>
                <a:gs pos="100000">
                  <a:srgbClr val="D7293B"/>
                </a:gs>
                <a:gs pos="20000">
                  <a:srgbClr val="0000FF"/>
                </a:gs>
                <a:gs pos="41000">
                  <a:srgbClr val="008000"/>
                </a:gs>
                <a:gs pos="60000">
                  <a:srgbClr val="FFFF00"/>
                </a:gs>
                <a:gs pos="80000">
                  <a:srgbClr val="FF6600"/>
                </a:gs>
                <a:gs pos="93000">
                  <a:srgbClr val="FF00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Picture 25" descr="ISS_Ban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6781800" y="228600"/>
            <a:ext cx="2286623" cy="3398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522" tIns="48261" rIns="96522" bIns="48261">
            <a:spAutoFit/>
          </a:bodyPr>
          <a:lstStyle/>
          <a:p>
            <a:pPr defTabSz="866675" eaLnBrk="0" hangingPunct="0">
              <a:lnSpc>
                <a:spcPct val="85000"/>
              </a:lnSpc>
              <a:buClr>
                <a:srgbClr val="005DAA"/>
              </a:buCl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FFFFFF"/>
                </a:solidFill>
                <a:latin typeface="Arial" charset="0"/>
              </a:rPr>
              <a:t>ISS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 |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Earth Science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133600" y="110606"/>
            <a:ext cx="4648200" cy="627880"/>
          </a:xfrm>
          <a:prstGeom prst="rect">
            <a:avLst/>
          </a:prstGeom>
          <a:noFill/>
          <a:ln w="25400"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Spectacular Cirrus!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13070" y="6492875"/>
            <a:ext cx="2133600" cy="365125"/>
          </a:xfrm>
        </p:spPr>
        <p:txBody>
          <a:bodyPr/>
          <a:lstStyle/>
          <a:p>
            <a:fld id="{E925E3A4-D464-B14E-8955-3AFA0C494847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0" y="6096000"/>
            <a:ext cx="6644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This is raw, 350 m x 60 m profile data (1064 nm) – spectacular detail!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1800" y="3561021"/>
            <a:ext cx="2254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ISS nadir(-</a:t>
            </a:r>
            <a:r>
              <a:rPr lang="en-US" sz="1200" dirty="0" err="1" smtClean="0"/>
              <a:t>ish</a:t>
            </a:r>
            <a:r>
              <a:rPr lang="en-US" sz="1200" dirty="0" smtClean="0"/>
              <a:t>) video camera view at 13:30:42 UTC, spans ~700 km distance</a:t>
            </a:r>
            <a:endParaRPr lang="en-US" sz="1200" dirty="0"/>
          </a:p>
        </p:txBody>
      </p:sp>
      <p:pic>
        <p:nvPicPr>
          <p:cNvPr id="6" name="Picture 5" descr="CATS_L0_1064_2015-04-02T13-27-55-T13-31-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25" y="1582563"/>
            <a:ext cx="6400175" cy="4693462"/>
          </a:xfrm>
          <a:prstGeom prst="rect">
            <a:avLst/>
          </a:prstGeom>
        </p:spPr>
      </p:pic>
      <p:pic>
        <p:nvPicPr>
          <p:cNvPr id="3" name="Picture 2" descr="vlcsnap-2015-04-02-09h30m42s6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949712"/>
            <a:ext cx="4617025" cy="25414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26000" y="3613149"/>
            <a:ext cx="1787070" cy="2602171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19599" y="958850"/>
            <a:ext cx="4617025" cy="2532343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6613070" y="3491193"/>
            <a:ext cx="2423554" cy="121956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CATS_L0_1064_2015-04-02T13-29-42-T13-31-42_zoo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89962"/>
            <a:ext cx="8992222" cy="323359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1625" y="969010"/>
            <a:ext cx="2482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Exceptional cirrus, April 2, 2015</a:t>
            </a:r>
            <a:endParaRPr lang="en-US" sz="1400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723899" y="3491193"/>
            <a:ext cx="3695700" cy="431800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839200" y="3535642"/>
            <a:ext cx="101599" cy="261658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033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783" y="995340"/>
            <a:ext cx="8211932" cy="5682153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</a:pPr>
            <a:r>
              <a:rPr lang="en-US" sz="1600" b="1" dirty="0" smtClean="0"/>
              <a:t>The </a:t>
            </a:r>
            <a:r>
              <a:rPr lang="en-US" sz="1600" b="1" dirty="0"/>
              <a:t>Cloud-Aerosol Transport System (CATS) </a:t>
            </a:r>
            <a:r>
              <a:rPr lang="en-US" sz="1600" b="1" dirty="0" smtClean="0"/>
              <a:t>is a lidar remote sensing instrument built for use on the International Space Station.  CATS </a:t>
            </a:r>
            <a:r>
              <a:rPr lang="en-US" sz="1600" b="1" dirty="0"/>
              <a:t>is a directed </a:t>
            </a:r>
            <a:r>
              <a:rPr lang="en-US" sz="1600" b="1" dirty="0" smtClean="0"/>
              <a:t>opportunity </a:t>
            </a:r>
            <a:r>
              <a:rPr lang="en-US" sz="1600" b="1" dirty="0"/>
              <a:t>funded by the ISS Program.</a:t>
            </a:r>
          </a:p>
          <a:p>
            <a:pPr lvl="2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  Payload Developer is NASA-Goddard Space Flight Center</a:t>
            </a:r>
          </a:p>
          <a:p>
            <a:pPr lvl="2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  </a:t>
            </a:r>
            <a:r>
              <a:rPr lang="ja-JP" altLang="en-US" sz="1600" dirty="0"/>
              <a:t>“</a:t>
            </a:r>
            <a:r>
              <a:rPr lang="en-US" sz="1600" dirty="0"/>
              <a:t>customer</a:t>
            </a:r>
            <a:r>
              <a:rPr lang="ja-JP" altLang="en-US" sz="1600" dirty="0"/>
              <a:t>”</a:t>
            </a:r>
            <a:r>
              <a:rPr lang="en-US" sz="1600" dirty="0"/>
              <a:t> is the ISS Program </a:t>
            </a:r>
            <a:r>
              <a:rPr lang="en-US" sz="1600" dirty="0" smtClean="0"/>
              <a:t>(HEOMD</a:t>
            </a:r>
            <a:r>
              <a:rPr lang="en-US" sz="1600" dirty="0"/>
              <a:t>)</a:t>
            </a:r>
          </a:p>
          <a:p>
            <a:pPr lvl="2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  SMD is assisting with funding algorithm/processing development (which is a joint 	effort with </a:t>
            </a:r>
            <a:r>
              <a:rPr lang="en-US" sz="1600" dirty="0" err="1"/>
              <a:t>LaRC</a:t>
            </a:r>
            <a:r>
              <a:rPr lang="en-US" sz="1600" dirty="0"/>
              <a:t>/CALIPSO team)</a:t>
            </a:r>
            <a:endParaRPr lang="en-US" sz="1600" b="1" dirty="0" smtClean="0"/>
          </a:p>
          <a:p>
            <a:pPr marL="342900" lvl="1" indent="-342900">
              <a:spcAft>
                <a:spcPts val="600"/>
              </a:spcAft>
              <a:buFont typeface="Arial"/>
              <a:buChar char="•"/>
            </a:pPr>
            <a:r>
              <a:rPr lang="en-US" sz="1600" b="1" dirty="0" smtClean="0"/>
              <a:t>CATS was designed to provide vertical </a:t>
            </a:r>
            <a:r>
              <a:rPr lang="en-US" sz="1600" b="1" dirty="0"/>
              <a:t>profiles of cloud and aerosol properties at </a:t>
            </a:r>
            <a:r>
              <a:rPr lang="en-US" sz="1600" b="1" dirty="0" smtClean="0"/>
              <a:t>up to 3 </a:t>
            </a:r>
            <a:r>
              <a:rPr lang="en-US" sz="1600" b="1" dirty="0"/>
              <a:t>wavelengths (355, 532, 1064 nm)</a:t>
            </a:r>
          </a:p>
          <a:p>
            <a:pPr>
              <a:spcAft>
                <a:spcPts val="600"/>
              </a:spcAft>
            </a:pPr>
            <a:r>
              <a:rPr lang="en-US" sz="1600" b="1" dirty="0" smtClean="0"/>
              <a:t>CATS </a:t>
            </a:r>
            <a:r>
              <a:rPr lang="en-US" sz="1600" b="1" dirty="0"/>
              <a:t>is based on existing instrumentation built and operated </a:t>
            </a:r>
            <a:r>
              <a:rPr lang="en-US" sz="1600" b="1" dirty="0" smtClean="0"/>
              <a:t>on the high-altitude NASA </a:t>
            </a:r>
            <a:r>
              <a:rPr lang="en-US" sz="1600" b="1" dirty="0"/>
              <a:t>ER-</a:t>
            </a:r>
            <a:r>
              <a:rPr lang="en-US" sz="1600" b="1" dirty="0" smtClean="0"/>
              <a:t>2 aircraft</a:t>
            </a:r>
            <a:endParaRPr lang="en-US" sz="1600" dirty="0"/>
          </a:p>
          <a:p>
            <a:pPr>
              <a:buFont typeface="Arial" charset="0"/>
              <a:buChar char="•"/>
            </a:pPr>
            <a:r>
              <a:rPr lang="en-US" sz="1600" b="1" dirty="0"/>
              <a:t> </a:t>
            </a:r>
            <a:r>
              <a:rPr lang="en-US" sz="1600" b="1" dirty="0" smtClean="0"/>
              <a:t>The </a:t>
            </a:r>
            <a:r>
              <a:rPr lang="en-US" sz="1600" b="1" dirty="0"/>
              <a:t>CATS project has three simultaneous goals:</a:t>
            </a:r>
          </a:p>
          <a:p>
            <a:pPr marL="1257300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  Provide long-term (6 months to 3 years) </a:t>
            </a:r>
            <a:r>
              <a:rPr lang="en-US" sz="1600" dirty="0" smtClean="0"/>
              <a:t>science </a:t>
            </a:r>
            <a:r>
              <a:rPr lang="en-US" sz="1600" dirty="0"/>
              <a:t>from ISS</a:t>
            </a:r>
          </a:p>
          <a:p>
            <a:pPr marL="1257300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  Prove that low-cost, streamlined project approach can work</a:t>
            </a:r>
          </a:p>
          <a:p>
            <a:pPr marL="1257300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  Provide tech demo on-orbit (target ACE mission</a:t>
            </a:r>
            <a:r>
              <a:rPr lang="en-US" sz="1600" dirty="0" smtClean="0"/>
              <a:t>)</a:t>
            </a:r>
          </a:p>
          <a:p>
            <a:pPr marL="1892300" lvl="3" indent="-177800">
              <a:spcBef>
                <a:spcPts val="0"/>
              </a:spcBef>
            </a:pPr>
            <a:r>
              <a:rPr lang="en-US" sz="1600" dirty="0"/>
              <a:t>  high rep rate laser</a:t>
            </a:r>
          </a:p>
          <a:p>
            <a:pPr marL="1892300" lvl="3" indent="-177800">
              <a:spcBef>
                <a:spcPts val="0"/>
              </a:spcBef>
            </a:pPr>
            <a:r>
              <a:rPr lang="en-US" sz="1600" dirty="0"/>
              <a:t>  photon-counting detection</a:t>
            </a:r>
          </a:p>
          <a:p>
            <a:pPr marL="1892300" lvl="3" indent="-177800">
              <a:spcBef>
                <a:spcPts val="0"/>
              </a:spcBef>
            </a:pPr>
            <a:r>
              <a:rPr lang="en-US" sz="1600" dirty="0"/>
              <a:t>  UV (355 nm) laser operation in space</a:t>
            </a:r>
          </a:p>
          <a:p>
            <a:pPr marL="1892300" lvl="3" indent="-177800">
              <a:spcBef>
                <a:spcPts val="0"/>
              </a:spcBef>
            </a:pPr>
            <a:r>
              <a:rPr lang="en-US" sz="1600" dirty="0"/>
              <a:t>  HSRL receiver </a:t>
            </a:r>
            <a:r>
              <a:rPr lang="en-US" sz="1600" dirty="0" smtClean="0"/>
              <a:t>concept</a:t>
            </a:r>
            <a:endParaRPr lang="en-US" sz="1600" dirty="0"/>
          </a:p>
        </p:txBody>
      </p:sp>
      <p:pic>
        <p:nvPicPr>
          <p:cNvPr id="8" name="Picture 25" descr="ISS_Ban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6781800" y="228600"/>
            <a:ext cx="2286623" cy="3398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522" tIns="48261" rIns="96522" bIns="48261">
            <a:spAutoFit/>
          </a:bodyPr>
          <a:lstStyle/>
          <a:p>
            <a:pPr defTabSz="866675" eaLnBrk="0" hangingPunct="0">
              <a:lnSpc>
                <a:spcPct val="85000"/>
              </a:lnSpc>
              <a:buClr>
                <a:srgbClr val="005DAA"/>
              </a:buCl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FFFFFF"/>
                </a:solidFill>
                <a:latin typeface="Arial" charset="0"/>
              </a:rPr>
              <a:t>ISS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 |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Earth Science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33600" y="110606"/>
            <a:ext cx="4648200" cy="627880"/>
          </a:xfrm>
          <a:prstGeom prst="rect">
            <a:avLst/>
          </a:prstGeom>
          <a:noFill/>
          <a:ln w="25400"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CATS Overview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E3A4-D464-B14E-8955-3AFA0C49484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93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 bwMode="auto">
          <a:xfrm>
            <a:off x="402771" y="789214"/>
            <a:ext cx="8343900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660066"/>
                </a:gs>
                <a:gs pos="100000">
                  <a:srgbClr val="D7293B"/>
                </a:gs>
                <a:gs pos="20000">
                  <a:srgbClr val="0000FF"/>
                </a:gs>
                <a:gs pos="41000">
                  <a:srgbClr val="008000"/>
                </a:gs>
                <a:gs pos="60000">
                  <a:srgbClr val="FFFF00"/>
                </a:gs>
                <a:gs pos="80000">
                  <a:srgbClr val="FF6600"/>
                </a:gs>
                <a:gs pos="93000">
                  <a:srgbClr val="FF00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Picture 25" descr="ISS_Ban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6781800" y="228600"/>
            <a:ext cx="2286623" cy="3398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522" tIns="48261" rIns="96522" bIns="48261">
            <a:spAutoFit/>
          </a:bodyPr>
          <a:lstStyle/>
          <a:p>
            <a:pPr defTabSz="866675" eaLnBrk="0" hangingPunct="0">
              <a:lnSpc>
                <a:spcPct val="85000"/>
              </a:lnSpc>
              <a:buClr>
                <a:srgbClr val="005DAA"/>
              </a:buCl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FFFFFF"/>
                </a:solidFill>
                <a:latin typeface="Arial" charset="0"/>
              </a:rPr>
              <a:t>ISS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 |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Earth Science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133600" y="110606"/>
            <a:ext cx="4648200" cy="627880"/>
          </a:xfrm>
          <a:prstGeom prst="rect">
            <a:avLst/>
          </a:prstGeom>
          <a:noFill/>
          <a:ln w="25400">
            <a:noFill/>
          </a:ln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Excellent On-Orbit Demonstration!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13070" y="6492875"/>
            <a:ext cx="2133600" cy="365125"/>
          </a:xfrm>
        </p:spPr>
        <p:txBody>
          <a:bodyPr/>
          <a:lstStyle/>
          <a:p>
            <a:fld id="{E925E3A4-D464-B14E-8955-3AFA0C494847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 descr="CATS_ATB_1064_rfov_11feb15_Africa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9044"/>
            <a:ext cx="9144000" cy="457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97000" y="949712"/>
            <a:ext cx="6369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This is 350 m x 60 m profile data (1064 nm) – spectacular detail!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578" y="5665683"/>
            <a:ext cx="806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Again, excellent structure and detail in the cirrus cloud.  Aerosol below is resolved. </a:t>
            </a:r>
            <a:r>
              <a:rPr lang="en-US" dirty="0"/>
              <a:t> </a:t>
            </a:r>
            <a:r>
              <a:rPr lang="en-US" dirty="0" smtClean="0"/>
              <a:t>This is near</a:t>
            </a:r>
            <a:r>
              <a:rPr lang="en-US" dirty="0"/>
              <a:t>-</a:t>
            </a:r>
            <a:r>
              <a:rPr lang="en-US" dirty="0" smtClean="0"/>
              <a:t>aircraft-quality resolution.  </a:t>
            </a:r>
            <a:r>
              <a:rPr lang="en-US" b="1" dirty="0" smtClean="0"/>
              <a:t>Preliminary data indicates excellent detection sensitivity using the photon-counting detection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970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TS_ATB_1064_rfov_11feb15_Africa3_high_CAT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836" y="838200"/>
            <a:ext cx="6235163" cy="3117582"/>
          </a:xfrm>
          <a:prstGeom prst="rect">
            <a:avLst/>
          </a:prstGeom>
        </p:spPr>
      </p:pic>
      <p:pic>
        <p:nvPicPr>
          <p:cNvPr id="5" name="Picture 4" descr="CATS_VFM_rfov_11feb15_Africa3_high_CAT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23" y="3787212"/>
            <a:ext cx="6141576" cy="3070788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 bwMode="auto">
          <a:xfrm>
            <a:off x="402771" y="789214"/>
            <a:ext cx="8343900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660066"/>
                </a:gs>
                <a:gs pos="100000">
                  <a:srgbClr val="D7293B"/>
                </a:gs>
                <a:gs pos="20000">
                  <a:srgbClr val="0000FF"/>
                </a:gs>
                <a:gs pos="41000">
                  <a:srgbClr val="008000"/>
                </a:gs>
                <a:gs pos="60000">
                  <a:srgbClr val="FFFF00"/>
                </a:gs>
                <a:gs pos="80000">
                  <a:srgbClr val="FF6600"/>
                </a:gs>
                <a:gs pos="93000">
                  <a:srgbClr val="FF00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Picture 25" descr="ISS_Band-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6781800" y="228600"/>
            <a:ext cx="2286623" cy="3398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522" tIns="48261" rIns="96522" bIns="48261">
            <a:spAutoFit/>
          </a:bodyPr>
          <a:lstStyle/>
          <a:p>
            <a:pPr defTabSz="866675" eaLnBrk="0" hangingPunct="0">
              <a:lnSpc>
                <a:spcPct val="85000"/>
              </a:lnSpc>
              <a:buClr>
                <a:srgbClr val="005DAA"/>
              </a:buCl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FFFFFF"/>
                </a:solidFill>
                <a:latin typeface="Arial" charset="0"/>
              </a:rPr>
              <a:t>ISS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 |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Earth Science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133600" y="110606"/>
            <a:ext cx="4648200" cy="627880"/>
          </a:xfrm>
          <a:prstGeom prst="rect">
            <a:avLst/>
          </a:prstGeom>
          <a:noFill/>
          <a:ln w="25400"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CATS Level-2 Data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13070" y="6492875"/>
            <a:ext cx="2133600" cy="365125"/>
          </a:xfrm>
        </p:spPr>
        <p:txBody>
          <a:bodyPr/>
          <a:lstStyle/>
          <a:p>
            <a:fld id="{E925E3A4-D464-B14E-8955-3AFA0C494847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0" y="6096000"/>
            <a:ext cx="6644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This is raw, 350 m x 60 m profile data (1064 nm) – spectacular detail!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6319" y="1514406"/>
            <a:ext cx="24353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Hot off press.</a:t>
            </a: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First attempt at cramming data through Level-2 processing to retrieve vertical feature mask.</a:t>
            </a: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For first attempt, not bad at all – now moving towards processing backlog of data and settling in to regular processing routine.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849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Box 48"/>
          <p:cNvSpPr txBox="1">
            <a:spLocks noChangeArrowheads="1"/>
          </p:cNvSpPr>
          <p:nvPr/>
        </p:nvSpPr>
        <p:spPr bwMode="auto">
          <a:xfrm>
            <a:off x="457200" y="1170439"/>
            <a:ext cx="8267700" cy="473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233363" indent="-23336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1600" dirty="0" smtClean="0"/>
              <a:t>CATS is a spectacular opportunity, and the latitude given by the ISS Program to apply sound engineering and management judgment in the pursuit of generating good science has been demonstrated to work</a:t>
            </a:r>
            <a:r>
              <a:rPr lang="en-US" sz="1600" dirty="0"/>
              <a:t>.</a:t>
            </a:r>
            <a:endParaRPr lang="en-US" sz="1600" dirty="0" smtClean="0"/>
          </a:p>
          <a:p>
            <a:pPr marL="1085850" lvl="3" indent="-169863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1600" dirty="0" smtClean="0"/>
              <a:t>ISS </a:t>
            </a:r>
            <a:r>
              <a:rPr lang="en-US" sz="1600" dirty="0"/>
              <a:t>Program trusted the Payload Developer to derive our own science requirements instead of subjecting the project </a:t>
            </a:r>
            <a:r>
              <a:rPr lang="en-US" sz="1600" dirty="0">
                <a:solidFill>
                  <a:srgbClr val="000000"/>
                </a:solidFill>
              </a:rPr>
              <a:t>to externally-derived requirements and </a:t>
            </a:r>
            <a:r>
              <a:rPr lang="en-US" sz="1600" dirty="0" smtClean="0">
                <a:solidFill>
                  <a:srgbClr val="000000"/>
                </a:solidFill>
              </a:rPr>
              <a:t>oversight</a:t>
            </a:r>
            <a:endParaRPr lang="en-US" sz="1600" dirty="0" smtClean="0"/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1600" dirty="0" smtClean="0"/>
              <a:t>Instrument </a:t>
            </a:r>
            <a:r>
              <a:rPr lang="en-US" sz="1600" dirty="0"/>
              <a:t>design and requirements are consistent with the [self-generated] science requirements</a:t>
            </a:r>
            <a:r>
              <a:rPr lang="en-US" sz="1600" dirty="0" smtClean="0"/>
              <a:t>.</a:t>
            </a:r>
          </a:p>
          <a:p>
            <a:pPr marL="222250" indent="-222250" defTabSz="-55563">
              <a:buFont typeface="Arial" charset="0"/>
              <a:buChar char="•"/>
            </a:pPr>
            <a:r>
              <a:rPr lang="en-US" sz="1600" dirty="0" smtClean="0"/>
              <a:t>CATS </a:t>
            </a:r>
            <a:r>
              <a:rPr lang="en-US" sz="1600" dirty="0"/>
              <a:t>team </a:t>
            </a:r>
            <a:r>
              <a:rPr lang="en-US" sz="1600" dirty="0" smtClean="0"/>
              <a:t>has proven </a:t>
            </a:r>
            <a:r>
              <a:rPr lang="en-US" sz="1600" dirty="0"/>
              <a:t>that a large attached payload can be built for </a:t>
            </a:r>
            <a:r>
              <a:rPr lang="en-US" sz="1600" dirty="0" smtClean="0"/>
              <a:t>~$</a:t>
            </a:r>
            <a:r>
              <a:rPr lang="en-US" sz="1600" dirty="0"/>
              <a:t>15M and ~2 years development </a:t>
            </a:r>
            <a:r>
              <a:rPr lang="en-US" sz="1600" dirty="0" smtClean="0"/>
              <a:t>time.</a:t>
            </a:r>
          </a:p>
          <a:p>
            <a:pPr marL="1136650" lvl="2" indent="-222250" defTabSz="-55563">
              <a:buFont typeface="Arial" charset="0"/>
              <a:buChar char="•"/>
            </a:pPr>
            <a:r>
              <a:rPr lang="en-US" sz="1600" dirty="0" smtClean="0"/>
              <a:t>On-time/on-cost completion</a:t>
            </a:r>
          </a:p>
          <a:p>
            <a:pPr marL="1136650" lvl="2" indent="-222250" defTabSz="-55563">
              <a:buFont typeface="Arial" charset="0"/>
              <a:buChar char="•"/>
            </a:pPr>
            <a:r>
              <a:rPr lang="en-US" sz="1600" dirty="0" err="1" smtClean="0"/>
              <a:t>Succesfully</a:t>
            </a:r>
            <a:r>
              <a:rPr lang="en-US" sz="1600" dirty="0" smtClean="0"/>
              <a:t> launched and operating</a:t>
            </a:r>
          </a:p>
          <a:p>
            <a:pPr marL="457200" lvl="1" indent="0" defTabSz="-55563"/>
            <a:endParaRPr lang="en-US" sz="1600" dirty="0" smtClean="0"/>
          </a:p>
          <a:p>
            <a:pPr marL="222250" lvl="1" indent="-222250" defTabSz="-55563">
              <a:buFont typeface="Arial" charset="0"/>
              <a:buChar char="•"/>
            </a:pPr>
            <a:r>
              <a:rPr lang="en-US" sz="1600" dirty="0"/>
              <a:t>The CATS </a:t>
            </a:r>
            <a:r>
              <a:rPr lang="en-US" sz="1600" dirty="0" smtClean="0">
                <a:solidFill>
                  <a:srgbClr val="000000"/>
                </a:solidFill>
              </a:rPr>
              <a:t>experience and approach </a:t>
            </a:r>
            <a:r>
              <a:rPr lang="en-US" sz="1600" dirty="0">
                <a:solidFill>
                  <a:srgbClr val="000000"/>
                </a:solidFill>
              </a:rPr>
              <a:t>is </a:t>
            </a:r>
            <a:r>
              <a:rPr lang="en-US" sz="1600" i="1" dirty="0">
                <a:solidFill>
                  <a:srgbClr val="000000"/>
                </a:solidFill>
              </a:rPr>
              <a:t>directly</a:t>
            </a:r>
            <a:r>
              <a:rPr lang="en-US" sz="1600" dirty="0">
                <a:solidFill>
                  <a:srgbClr val="000000"/>
                </a:solidFill>
              </a:rPr>
              <a:t> applicable to Earth Venture Instrument (</a:t>
            </a:r>
            <a:r>
              <a:rPr lang="en-US" sz="1600" dirty="0" err="1">
                <a:solidFill>
                  <a:srgbClr val="000000"/>
                </a:solidFill>
              </a:rPr>
              <a:t>EVi</a:t>
            </a:r>
            <a:r>
              <a:rPr lang="en-US" sz="1600" dirty="0">
                <a:solidFill>
                  <a:srgbClr val="000000"/>
                </a:solidFill>
              </a:rPr>
              <a:t>) and Earth Venture Mission (</a:t>
            </a:r>
            <a:r>
              <a:rPr lang="en-US" sz="1600" dirty="0" err="1">
                <a:solidFill>
                  <a:srgbClr val="000000"/>
                </a:solidFill>
              </a:rPr>
              <a:t>EVm</a:t>
            </a:r>
            <a:r>
              <a:rPr lang="en-US" sz="1600" dirty="0">
                <a:solidFill>
                  <a:srgbClr val="000000"/>
                </a:solidFill>
              </a:rPr>
              <a:t>) competitive </a:t>
            </a:r>
            <a:r>
              <a:rPr lang="en-US" sz="1600" dirty="0" smtClean="0">
                <a:solidFill>
                  <a:srgbClr val="000000"/>
                </a:solidFill>
              </a:rPr>
              <a:t>opportunities.</a:t>
            </a:r>
          </a:p>
          <a:p>
            <a:pPr marL="222250" lvl="1" indent="-222250" defTabSz="-55563">
              <a:buFont typeface="Arial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22250" lvl="1" indent="-222250" defTabSz="-55563"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The GSFC </a:t>
            </a:r>
            <a:r>
              <a:rPr lang="en-US" sz="1600" i="1" dirty="0" smtClean="0">
                <a:solidFill>
                  <a:srgbClr val="000000"/>
                </a:solidFill>
              </a:rPr>
              <a:t>Class D Constitution</a:t>
            </a:r>
            <a:r>
              <a:rPr lang="en-US" sz="1600" dirty="0" smtClean="0">
                <a:solidFill>
                  <a:srgbClr val="000000"/>
                </a:solidFill>
              </a:rPr>
              <a:t> has been an important outcome of the CATS effort. 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" name="Picture 25" descr="ISS_Ban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6781800" y="228600"/>
            <a:ext cx="2286623" cy="3398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522" tIns="48261" rIns="96522" bIns="48261">
            <a:spAutoFit/>
          </a:bodyPr>
          <a:lstStyle/>
          <a:p>
            <a:pPr defTabSz="866675" eaLnBrk="0" hangingPunct="0">
              <a:lnSpc>
                <a:spcPct val="85000"/>
              </a:lnSpc>
              <a:buClr>
                <a:srgbClr val="005DAA"/>
              </a:buCl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FFFFFF"/>
                </a:solidFill>
                <a:latin typeface="Arial" charset="0"/>
              </a:rPr>
              <a:t>ISS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 |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Earth Science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33600" y="110606"/>
            <a:ext cx="4648200" cy="627880"/>
          </a:xfrm>
          <a:prstGeom prst="rect">
            <a:avLst/>
          </a:prstGeom>
          <a:noFill/>
          <a:ln w="25400"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Summary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76171" y="6257169"/>
            <a:ext cx="3366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http://</a:t>
            </a:r>
            <a:r>
              <a:rPr lang="en-US" sz="2400" b="1" dirty="0" err="1" smtClean="0">
                <a:solidFill>
                  <a:srgbClr val="000090"/>
                </a:solidFill>
              </a:rPr>
              <a:t>cats.gsfc.nasa.gov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E3A4-D464-B14E-8955-3AFA0C49484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62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413691" y="1584961"/>
            <a:ext cx="8382000" cy="3851275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080"/>
              </a:spcBef>
            </a:pPr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Use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what we already have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i.e.,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ISS)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to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achieve rapid results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within an affordable 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budget – essential in our cost-constrained environment</a:t>
            </a:r>
          </a:p>
          <a:p>
            <a:pPr>
              <a:spcBef>
                <a:spcPts val="1080"/>
              </a:spcBef>
            </a:pP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ISS payloads can easily trade mass for cost – the impact on cost can be huge</a:t>
            </a:r>
          </a:p>
          <a:p>
            <a:pPr>
              <a:spcBef>
                <a:spcPts val="1080"/>
              </a:spcBef>
            </a:pP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Embrace strict </a:t>
            </a:r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build-to-cost/build-to-schedule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 mentality to minimize development cycle and cost – multiple lower-cost Class D instruments can accomplish more than one giant Class B instrument</a:t>
            </a:r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ts val="1080"/>
              </a:spcBef>
            </a:pP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Incrementally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enhance the ISS E</a:t>
            </a:r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arth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bserving capability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, and grow it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to become a vital 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part of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the Earth Science system</a:t>
            </a:r>
          </a:p>
          <a:p>
            <a:pPr>
              <a:spcBef>
                <a:spcPts val="1080"/>
              </a:spcBef>
            </a:pP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Build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international partnerships for collaborative climate monitoring and 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exploration</a:t>
            </a:r>
          </a:p>
          <a:p>
            <a:pPr>
              <a:spcBef>
                <a:spcPts val="1080"/>
              </a:spcBef>
            </a:pP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ISS orbit covers significant portion of the Earth’s surface, land area, and populated areas</a:t>
            </a:r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835B0D-2057-074B-889F-47D173AB80E9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" name="Picture 25" descr="ISS_Ban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6781800" y="228600"/>
            <a:ext cx="2286623" cy="3398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522" tIns="48261" rIns="96522" bIns="48261">
            <a:spAutoFit/>
          </a:bodyPr>
          <a:lstStyle/>
          <a:p>
            <a:pPr defTabSz="866675" eaLnBrk="0" hangingPunct="0">
              <a:lnSpc>
                <a:spcPct val="85000"/>
              </a:lnSpc>
              <a:buClr>
                <a:srgbClr val="005DAA"/>
              </a:buCl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FFFFFF"/>
                </a:solidFill>
                <a:latin typeface="Arial" charset="0"/>
              </a:rPr>
              <a:t>ISS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 |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Earth Science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990600"/>
            <a:ext cx="559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Why the ISS makes sense for Earth Science:</a:t>
            </a:r>
            <a:endParaRPr lang="en-US" sz="24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33600" y="110606"/>
            <a:ext cx="4648200" cy="627880"/>
          </a:xfrm>
          <a:prstGeom prst="rect">
            <a:avLst/>
          </a:prstGeom>
          <a:noFill/>
          <a:ln w="25400"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Why ISS and Why CATS?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2904" y="5369701"/>
            <a:ext cx="8382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With that rationale, CATS was funded to be a forcing function for Earth Science from ISS and to be a pathfinder for NASA-developed ISS payloads.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09889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0" y="872439"/>
            <a:ext cx="5483802" cy="3478853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rgbClr val="17375E"/>
                </a:solidFill>
              </a:rPr>
              <a:t>ISS provides a low-cost platform for earth science capabilities</a:t>
            </a:r>
          </a:p>
          <a:p>
            <a:r>
              <a:rPr lang="en-US" b="1" dirty="0">
                <a:solidFill>
                  <a:srgbClr val="17375E"/>
                </a:solidFill>
              </a:rPr>
              <a:t>CATS will be installed on the Japanese Experiment Module – Exposed Facility (JEM-EF) </a:t>
            </a:r>
            <a:endParaRPr lang="en-US" b="1" dirty="0" smtClean="0">
              <a:solidFill>
                <a:srgbClr val="17375E"/>
              </a:solidFill>
            </a:endParaRPr>
          </a:p>
          <a:p>
            <a:r>
              <a:rPr lang="en-US" b="1" dirty="0" smtClean="0">
                <a:solidFill>
                  <a:srgbClr val="17375E"/>
                </a:solidFill>
              </a:rPr>
              <a:t>Orbit </a:t>
            </a:r>
            <a:r>
              <a:rPr lang="en-US" b="1" dirty="0">
                <a:solidFill>
                  <a:srgbClr val="17375E"/>
                </a:solidFill>
              </a:rPr>
              <a:t>is a </a:t>
            </a:r>
            <a:r>
              <a:rPr lang="en-US" b="1" dirty="0" smtClean="0">
                <a:solidFill>
                  <a:srgbClr val="17375E"/>
                </a:solidFill>
              </a:rPr>
              <a:t>51</a:t>
            </a:r>
            <a:r>
              <a:rPr lang="en-US" b="1" baseline="30000" dirty="0" smtClean="0">
                <a:solidFill>
                  <a:srgbClr val="17375E"/>
                </a:solidFill>
              </a:rPr>
              <a:t>o</a:t>
            </a:r>
            <a:r>
              <a:rPr lang="en-US" b="1" dirty="0" smtClean="0">
                <a:solidFill>
                  <a:srgbClr val="17375E"/>
                </a:solidFill>
              </a:rPr>
              <a:t> inclination </a:t>
            </a:r>
            <a:r>
              <a:rPr lang="en-US" b="1" dirty="0">
                <a:solidFill>
                  <a:srgbClr val="17375E"/>
                </a:solidFill>
              </a:rPr>
              <a:t>orbit at an altitude of about 405 </a:t>
            </a:r>
            <a:r>
              <a:rPr lang="en-US" b="1" dirty="0" smtClean="0">
                <a:solidFill>
                  <a:srgbClr val="17375E"/>
                </a:solidFill>
              </a:rPr>
              <a:t>km  </a:t>
            </a:r>
          </a:p>
          <a:p>
            <a:pPr lvl="1"/>
            <a:r>
              <a:rPr lang="en-US" b="1" dirty="0" smtClean="0">
                <a:solidFill>
                  <a:srgbClr val="17375E"/>
                </a:solidFill>
              </a:rPr>
              <a:t>Provides </a:t>
            </a:r>
            <a:r>
              <a:rPr lang="en-US" b="1" dirty="0">
                <a:solidFill>
                  <a:srgbClr val="17375E"/>
                </a:solidFill>
              </a:rPr>
              <a:t>comprehensive coverage </a:t>
            </a:r>
            <a:r>
              <a:rPr lang="en-US" b="1" dirty="0" smtClean="0">
                <a:solidFill>
                  <a:srgbClr val="17375E"/>
                </a:solidFill>
              </a:rPr>
              <a:t>of </a:t>
            </a:r>
            <a:r>
              <a:rPr lang="en-US" b="1" dirty="0">
                <a:solidFill>
                  <a:srgbClr val="17375E"/>
                </a:solidFill>
              </a:rPr>
              <a:t>tropics and mid-latitudes </a:t>
            </a:r>
            <a:endParaRPr lang="en-US" b="1" dirty="0" smtClean="0">
              <a:solidFill>
                <a:srgbClr val="17375E"/>
              </a:solidFill>
            </a:endParaRPr>
          </a:p>
          <a:p>
            <a:pPr lvl="2"/>
            <a:r>
              <a:rPr lang="en-US" b="1" dirty="0" smtClean="0">
                <a:solidFill>
                  <a:srgbClr val="17375E"/>
                </a:solidFill>
              </a:rPr>
              <a:t>Primary aerosol transport paths</a:t>
            </a:r>
          </a:p>
          <a:p>
            <a:pPr lvl="1"/>
            <a:r>
              <a:rPr lang="en-US" b="1" dirty="0" smtClean="0">
                <a:solidFill>
                  <a:srgbClr val="17375E"/>
                </a:solidFill>
              </a:rPr>
              <a:t>Permits </a:t>
            </a:r>
            <a:r>
              <a:rPr lang="en-US" b="1" dirty="0">
                <a:solidFill>
                  <a:srgbClr val="17375E"/>
                </a:solidFill>
              </a:rPr>
              <a:t>study of </a:t>
            </a:r>
            <a:r>
              <a:rPr lang="en-US" b="1" dirty="0" smtClean="0">
                <a:solidFill>
                  <a:srgbClr val="17375E"/>
                </a:solidFill>
              </a:rPr>
              <a:t>diurnal </a:t>
            </a:r>
            <a:r>
              <a:rPr lang="en-US" b="1" dirty="0">
                <a:solidFill>
                  <a:srgbClr val="17375E"/>
                </a:solidFill>
              </a:rPr>
              <a:t>changes in </a:t>
            </a:r>
            <a:r>
              <a:rPr lang="en-US" b="1" dirty="0" smtClean="0">
                <a:solidFill>
                  <a:srgbClr val="17375E"/>
                </a:solidFill>
              </a:rPr>
              <a:t>clouds/aerosols</a:t>
            </a:r>
          </a:p>
        </p:txBody>
      </p:sp>
      <p:pic>
        <p:nvPicPr>
          <p:cNvPr id="8" name="Picture 13" descr="ISS_Orbit_Calgar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670" y="4351292"/>
            <a:ext cx="4785954" cy="2388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iss021e0306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51383" y="2025295"/>
            <a:ext cx="5316500" cy="363082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747190" y="5640228"/>
            <a:ext cx="3040992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200" b="1" dirty="0">
                <a:solidFill>
                  <a:srgbClr val="17375E"/>
                </a:solidFill>
              </a:rPr>
              <a:t>Japanese Experiment Module-Exposed </a:t>
            </a:r>
          </a:p>
          <a:p>
            <a:pPr algn="ctr"/>
            <a:r>
              <a:rPr lang="en-US" sz="1200" b="1" dirty="0">
                <a:solidFill>
                  <a:srgbClr val="17375E"/>
                </a:solidFill>
              </a:rPr>
              <a:t>Facility (JEM-EF) </a:t>
            </a:r>
            <a:r>
              <a:rPr lang="en-US" sz="1200" b="1" dirty="0" smtClean="0">
                <a:solidFill>
                  <a:srgbClr val="17375E"/>
                </a:solidFill>
              </a:rPr>
              <a:t>on the</a:t>
            </a:r>
            <a:endParaRPr lang="en-US" sz="1200" b="1" dirty="0">
              <a:solidFill>
                <a:srgbClr val="17375E"/>
              </a:solidFill>
            </a:endParaRPr>
          </a:p>
          <a:p>
            <a:pPr algn="ctr"/>
            <a:r>
              <a:rPr lang="en-US" sz="1200" b="1" dirty="0">
                <a:solidFill>
                  <a:srgbClr val="17375E"/>
                </a:solidFill>
              </a:rPr>
              <a:t> International Space Station (ISS)</a:t>
            </a:r>
          </a:p>
        </p:txBody>
      </p:sp>
      <p:pic>
        <p:nvPicPr>
          <p:cNvPr id="11" name="Picture 25" descr="ISS_Ban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6781800" y="228600"/>
            <a:ext cx="2286623" cy="3398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522" tIns="48261" rIns="96522" bIns="48261">
            <a:spAutoFit/>
          </a:bodyPr>
          <a:lstStyle/>
          <a:p>
            <a:pPr defTabSz="866675" eaLnBrk="0" hangingPunct="0">
              <a:lnSpc>
                <a:spcPct val="85000"/>
              </a:lnSpc>
              <a:buClr>
                <a:srgbClr val="005DAA"/>
              </a:buCl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FFFFFF"/>
                </a:solidFill>
                <a:latin typeface="Arial" charset="0"/>
              </a:rPr>
              <a:t>ISS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 |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Earth Science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33600" y="110606"/>
            <a:ext cx="4648200" cy="627880"/>
          </a:xfrm>
          <a:prstGeom prst="rect">
            <a:avLst/>
          </a:prstGeom>
          <a:noFill/>
          <a:ln w="25400"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ISS Utilization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670" y="4351292"/>
            <a:ext cx="4863645" cy="238832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E3A4-D464-B14E-8955-3AFA0C49484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13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9" descr="s130e0122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9163"/>
            <a:ext cx="73628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8"/>
          <p:cNvSpPr txBox="1">
            <a:spLocks noChangeArrowheads="1"/>
          </p:cNvSpPr>
          <p:nvPr/>
        </p:nvSpPr>
        <p:spPr bwMode="auto">
          <a:xfrm>
            <a:off x="108313" y="3825875"/>
            <a:ext cx="851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200" b="1" dirty="0" smtClean="0"/>
              <a:t>JEM-EF</a:t>
            </a:r>
          </a:p>
          <a:p>
            <a:pPr algn="ctr" eaLnBrk="1" hangingPunct="1"/>
            <a:r>
              <a:rPr lang="en-US" sz="1200" b="1" dirty="0" smtClean="0"/>
              <a:t>payloads</a:t>
            </a:r>
            <a:endParaRPr lang="en-US" sz="12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2277105" y="4344936"/>
            <a:ext cx="1304295" cy="1164244"/>
          </a:xfrm>
          <a:prstGeom prst="roundRect">
            <a:avLst/>
          </a:prstGeom>
          <a:noFill/>
          <a:ln w="31750" cap="flat" cmpd="sng" algn="ctr">
            <a:solidFill>
              <a:srgbClr val="6BC63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2427288" y="5509180"/>
            <a:ext cx="671512" cy="688420"/>
          </a:xfrm>
          <a:custGeom>
            <a:avLst/>
            <a:gdLst>
              <a:gd name="connsiteX0" fmla="*/ 11853 w 672253"/>
              <a:gd name="connsiteY0" fmla="*/ 0 h 1005840"/>
              <a:gd name="connsiteX1" fmla="*/ 22013 w 672253"/>
              <a:gd name="connsiteY1" fmla="*/ 467360 h 1005840"/>
              <a:gd name="connsiteX2" fmla="*/ 143933 w 672253"/>
              <a:gd name="connsiteY2" fmla="*/ 934720 h 1005840"/>
              <a:gd name="connsiteX3" fmla="*/ 397933 w 672253"/>
              <a:gd name="connsiteY3" fmla="*/ 894080 h 1005840"/>
              <a:gd name="connsiteX4" fmla="*/ 672253 w 672253"/>
              <a:gd name="connsiteY4" fmla="*/ 88392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253" h="1005840">
                <a:moveTo>
                  <a:pt x="11853" y="0"/>
                </a:moveTo>
                <a:cubicBezTo>
                  <a:pt x="5926" y="155786"/>
                  <a:pt x="0" y="311573"/>
                  <a:pt x="22013" y="467360"/>
                </a:cubicBezTo>
                <a:cubicBezTo>
                  <a:pt x="44026" y="623147"/>
                  <a:pt x="81280" y="863600"/>
                  <a:pt x="143933" y="934720"/>
                </a:cubicBezTo>
                <a:cubicBezTo>
                  <a:pt x="206586" y="1005840"/>
                  <a:pt x="309880" y="902547"/>
                  <a:pt x="397933" y="894080"/>
                </a:cubicBezTo>
                <a:cubicBezTo>
                  <a:pt x="485986" y="885613"/>
                  <a:pt x="672253" y="883920"/>
                  <a:pt x="672253" y="883920"/>
                </a:cubicBezTo>
              </a:path>
            </a:pathLst>
          </a:custGeom>
          <a:ln w="31750" cap="flat" cmpd="sng" algn="ctr">
            <a:solidFill>
              <a:srgbClr val="6BC63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28" name="TextBox 12"/>
          <p:cNvSpPr txBox="1">
            <a:spLocks noChangeArrowheads="1"/>
          </p:cNvSpPr>
          <p:nvPr/>
        </p:nvSpPr>
        <p:spPr bwMode="auto">
          <a:xfrm>
            <a:off x="2743200" y="5943600"/>
            <a:ext cx="312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200" b="1"/>
              <a:t>Japanese Experiment Module – Exposed Facility (JEM-EF)</a:t>
            </a:r>
          </a:p>
        </p:txBody>
      </p:sp>
      <p:pic>
        <p:nvPicPr>
          <p:cNvPr id="10" name="Picture 25" descr="ISS_Ban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6781800" y="228600"/>
            <a:ext cx="2286623" cy="3398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522" tIns="48261" rIns="96522" bIns="48261">
            <a:spAutoFit/>
          </a:bodyPr>
          <a:lstStyle/>
          <a:p>
            <a:pPr defTabSz="866675" eaLnBrk="0" hangingPunct="0">
              <a:lnSpc>
                <a:spcPct val="85000"/>
              </a:lnSpc>
              <a:buClr>
                <a:srgbClr val="005DAA"/>
              </a:buCl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FFFFFF"/>
                </a:solidFill>
                <a:latin typeface="Arial" charset="0"/>
              </a:rPr>
              <a:t>ISS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 |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Earth Science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133600" y="110606"/>
            <a:ext cx="4648200" cy="627880"/>
          </a:xfrm>
          <a:prstGeom prst="rect">
            <a:avLst/>
          </a:prstGeom>
          <a:noFill/>
          <a:ln w="25400"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ISS &amp; JEM-EF</a:t>
            </a:r>
            <a:endParaRPr lang="en-US" sz="3600" b="1" dirty="0">
              <a:solidFill>
                <a:schemeClr val="bg1"/>
              </a:solidFill>
            </a:endParaRPr>
          </a:p>
        </p:txBody>
      </p:sp>
      <p:cxnSp>
        <p:nvCxnSpPr>
          <p:cNvPr id="3" name="Straight Arrow Connector 2"/>
          <p:cNvCxnSpPr>
            <a:stCxn id="30725" idx="3"/>
          </p:cNvCxnSpPr>
          <p:nvPr/>
        </p:nvCxnSpPr>
        <p:spPr>
          <a:xfrm>
            <a:off x="960079" y="4056708"/>
            <a:ext cx="1908198" cy="362892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30725" idx="3"/>
          </p:cNvCxnSpPr>
          <p:nvPr/>
        </p:nvCxnSpPr>
        <p:spPr>
          <a:xfrm>
            <a:off x="960079" y="4056708"/>
            <a:ext cx="1783121" cy="1277292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960079" y="4056708"/>
            <a:ext cx="1590717" cy="935905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E3A4-D464-B14E-8955-3AFA0C49484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597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ISS_CATS\CATS_logo\IS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18573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838200"/>
            <a:ext cx="1828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14"/>
          <p:cNvSpPr txBox="1">
            <a:spLocks noChangeArrowheads="1"/>
          </p:cNvSpPr>
          <p:nvPr/>
        </p:nvSpPr>
        <p:spPr bwMode="auto">
          <a:xfrm>
            <a:off x="3048000" y="2133600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200">
                <a:latin typeface="Arial Black" charset="0"/>
              </a:rPr>
              <a:t>CATS Processing Center</a:t>
            </a:r>
          </a:p>
          <a:p>
            <a:pPr algn="ctr" eaLnBrk="1" hangingPunct="1"/>
            <a:r>
              <a:rPr lang="en-US" sz="1200">
                <a:latin typeface="Arial Black" charset="0"/>
              </a:rPr>
              <a:t>NASA GSFC</a:t>
            </a:r>
          </a:p>
        </p:txBody>
      </p:sp>
      <p:sp>
        <p:nvSpPr>
          <p:cNvPr id="32773" name="TextBox 31"/>
          <p:cNvSpPr txBox="1">
            <a:spLocks noChangeArrowheads="1"/>
          </p:cNvSpPr>
          <p:nvPr/>
        </p:nvSpPr>
        <p:spPr bwMode="auto">
          <a:xfrm>
            <a:off x="1066800" y="1905000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200">
                <a:latin typeface="Arial Black" charset="0"/>
              </a:rPr>
              <a:t>ISS</a:t>
            </a:r>
          </a:p>
        </p:txBody>
      </p:sp>
      <p:sp>
        <p:nvSpPr>
          <p:cNvPr id="33" name="Lightning Bolt 32"/>
          <p:cNvSpPr/>
          <p:nvPr/>
        </p:nvSpPr>
        <p:spPr>
          <a:xfrm rot="21216665">
            <a:off x="1908175" y="1284288"/>
            <a:ext cx="1600200" cy="30797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2775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90600"/>
            <a:ext cx="2057400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Box 27"/>
          <p:cNvSpPr txBox="1">
            <a:spLocks noChangeArrowheads="1"/>
          </p:cNvSpPr>
          <p:nvPr/>
        </p:nvSpPr>
        <p:spPr bwMode="auto">
          <a:xfrm>
            <a:off x="6477000" y="2438400"/>
            <a:ext cx="23622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200">
                <a:latin typeface="Arial Black" charset="0"/>
              </a:rPr>
              <a:t>Operational Aerosol Forecast Models</a:t>
            </a:r>
          </a:p>
        </p:txBody>
      </p:sp>
      <p:sp>
        <p:nvSpPr>
          <p:cNvPr id="31" name="Notched Right Arrow 30"/>
          <p:cNvSpPr/>
          <p:nvPr/>
        </p:nvSpPr>
        <p:spPr>
          <a:xfrm>
            <a:off x="5334000" y="1295400"/>
            <a:ext cx="1066800" cy="304800"/>
          </a:xfrm>
          <a:prstGeom prst="notched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277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949825"/>
            <a:ext cx="254635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00400"/>
            <a:ext cx="22923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TextBox 34"/>
          <p:cNvSpPr txBox="1">
            <a:spLocks noChangeArrowheads="1"/>
          </p:cNvSpPr>
          <p:nvPr/>
        </p:nvSpPr>
        <p:spPr bwMode="auto">
          <a:xfrm>
            <a:off x="6169025" y="5943600"/>
            <a:ext cx="2819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FFFF00"/>
                </a:solidFill>
                <a:latin typeface="Arial Black" charset="0"/>
              </a:rPr>
              <a:t>VOLCANIC PLUME TRACKING</a:t>
            </a:r>
          </a:p>
        </p:txBody>
      </p:sp>
      <p:sp>
        <p:nvSpPr>
          <p:cNvPr id="32781" name="TextBox 35"/>
          <p:cNvSpPr txBox="1">
            <a:spLocks noChangeArrowheads="1"/>
          </p:cNvSpPr>
          <p:nvPr/>
        </p:nvSpPr>
        <p:spPr bwMode="auto">
          <a:xfrm>
            <a:off x="4953000" y="3200400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0000"/>
                </a:solidFill>
                <a:latin typeface="Arial Black" charset="0"/>
              </a:rPr>
              <a:t>AIR QUALITY MONITORING</a:t>
            </a:r>
          </a:p>
        </p:txBody>
      </p:sp>
      <p:pic>
        <p:nvPicPr>
          <p:cNvPr id="3278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105400"/>
            <a:ext cx="2057400" cy="1509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2362200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4" name="TextBox 38"/>
          <p:cNvSpPr txBox="1">
            <a:spLocks noChangeArrowheads="1"/>
          </p:cNvSpPr>
          <p:nvPr/>
        </p:nvSpPr>
        <p:spPr bwMode="auto">
          <a:xfrm>
            <a:off x="304800" y="2895600"/>
            <a:ext cx="2384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FF"/>
                </a:solidFill>
                <a:latin typeface="Arial Black" charset="0"/>
              </a:rPr>
              <a:t>CLOUD PROPERTIES</a:t>
            </a:r>
          </a:p>
        </p:txBody>
      </p:sp>
      <p:sp>
        <p:nvSpPr>
          <p:cNvPr id="32785" name="TextBox 39"/>
          <p:cNvSpPr txBox="1">
            <a:spLocks noChangeArrowheads="1"/>
          </p:cNvSpPr>
          <p:nvPr/>
        </p:nvSpPr>
        <p:spPr bwMode="auto">
          <a:xfrm>
            <a:off x="2971800" y="6324600"/>
            <a:ext cx="2286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6600"/>
                </a:solidFill>
                <a:latin typeface="Arial Black" charset="0"/>
              </a:rPr>
              <a:t>WILDFIRE DETECTION</a:t>
            </a:r>
          </a:p>
        </p:txBody>
      </p:sp>
      <p:pic>
        <p:nvPicPr>
          <p:cNvPr id="32786" name="Picture 3" descr="C:\Documents and Settings\jyorks\My Documents\My Pictures\Wallpaper\Others\SaharanDustStorm2000022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0"/>
            <a:ext cx="2362200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7" name="TextBox 41"/>
          <p:cNvSpPr txBox="1">
            <a:spLocks noChangeArrowheads="1"/>
          </p:cNvSpPr>
          <p:nvPr/>
        </p:nvSpPr>
        <p:spPr bwMode="auto">
          <a:xfrm>
            <a:off x="215900" y="5943600"/>
            <a:ext cx="2514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FF00"/>
                </a:solidFill>
                <a:latin typeface="Arial Black" charset="0"/>
              </a:rPr>
              <a:t>AEROSOL PROPERTIES</a:t>
            </a:r>
          </a:p>
        </p:txBody>
      </p:sp>
      <p:sp>
        <p:nvSpPr>
          <p:cNvPr id="43" name="Freeform 42"/>
          <p:cNvSpPr/>
          <p:nvPr/>
        </p:nvSpPr>
        <p:spPr>
          <a:xfrm>
            <a:off x="2857500" y="2657475"/>
            <a:ext cx="1270000" cy="1016000"/>
          </a:xfrm>
          <a:custGeom>
            <a:avLst/>
            <a:gdLst>
              <a:gd name="connsiteX0" fmla="*/ 1270000 w 1270000"/>
              <a:gd name="connsiteY0" fmla="*/ 0 h 1016000"/>
              <a:gd name="connsiteX1" fmla="*/ 1006929 w 1270000"/>
              <a:gd name="connsiteY1" fmla="*/ 816428 h 1016000"/>
              <a:gd name="connsiteX2" fmla="*/ 0 w 1270000"/>
              <a:gd name="connsiteY2" fmla="*/ 10160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00" h="1016000">
                <a:moveTo>
                  <a:pt x="1270000" y="0"/>
                </a:moveTo>
                <a:cubicBezTo>
                  <a:pt x="1244298" y="323547"/>
                  <a:pt x="1218596" y="647095"/>
                  <a:pt x="1006929" y="816428"/>
                </a:cubicBezTo>
                <a:cubicBezTo>
                  <a:pt x="795262" y="985761"/>
                  <a:pt x="0" y="1016000"/>
                  <a:pt x="0" y="1016000"/>
                </a:cubicBezTo>
              </a:path>
            </a:pathLst>
          </a:custGeom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2840038" y="2657475"/>
            <a:ext cx="1349375" cy="2178050"/>
          </a:xfrm>
          <a:custGeom>
            <a:avLst/>
            <a:gdLst>
              <a:gd name="connsiteX0" fmla="*/ 1297214 w 1350131"/>
              <a:gd name="connsiteY0" fmla="*/ 0 h 2177142"/>
              <a:gd name="connsiteX1" fmla="*/ 1133929 w 1350131"/>
              <a:gd name="connsiteY1" fmla="*/ 1306285 h 2177142"/>
              <a:gd name="connsiteX2" fmla="*/ 0 w 1350131"/>
              <a:gd name="connsiteY2" fmla="*/ 2177142 h 217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0131" h="2177142">
                <a:moveTo>
                  <a:pt x="1297214" y="0"/>
                </a:moveTo>
                <a:cubicBezTo>
                  <a:pt x="1323672" y="471714"/>
                  <a:pt x="1350131" y="943428"/>
                  <a:pt x="1133929" y="1306285"/>
                </a:cubicBezTo>
                <a:cubicBezTo>
                  <a:pt x="917727" y="1669142"/>
                  <a:pt x="0" y="2177142"/>
                  <a:pt x="0" y="2177142"/>
                </a:cubicBezTo>
              </a:path>
            </a:pathLst>
          </a:custGeom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4144963" y="2693988"/>
            <a:ext cx="46037" cy="2195512"/>
          </a:xfrm>
          <a:custGeom>
            <a:avLst/>
            <a:gdLst>
              <a:gd name="connsiteX0" fmla="*/ 0 w 9071"/>
              <a:gd name="connsiteY0" fmla="*/ 0 h 2068286"/>
              <a:gd name="connsiteX1" fmla="*/ 9071 w 9071"/>
              <a:gd name="connsiteY1" fmla="*/ 2068286 h 206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71" h="2068286">
                <a:moveTo>
                  <a:pt x="0" y="0"/>
                </a:moveTo>
                <a:cubicBezTo>
                  <a:pt x="3779" y="861786"/>
                  <a:pt x="9071" y="2068286"/>
                  <a:pt x="9071" y="2068286"/>
                </a:cubicBezTo>
              </a:path>
            </a:pathLst>
          </a:custGeom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7466013" y="2971800"/>
            <a:ext cx="839787" cy="1038225"/>
          </a:xfrm>
          <a:custGeom>
            <a:avLst/>
            <a:gdLst>
              <a:gd name="connsiteX0" fmla="*/ 553357 w 881440"/>
              <a:gd name="connsiteY0" fmla="*/ 0 h 1043214"/>
              <a:gd name="connsiteX1" fmla="*/ 789214 w 881440"/>
              <a:gd name="connsiteY1" fmla="*/ 526143 h 1043214"/>
              <a:gd name="connsiteX2" fmla="*/ 0 w 881440"/>
              <a:gd name="connsiteY2" fmla="*/ 1043214 h 10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1440" h="1043214">
                <a:moveTo>
                  <a:pt x="553357" y="0"/>
                </a:moveTo>
                <a:cubicBezTo>
                  <a:pt x="717398" y="176137"/>
                  <a:pt x="881440" y="352274"/>
                  <a:pt x="789214" y="526143"/>
                </a:cubicBezTo>
                <a:cubicBezTo>
                  <a:pt x="696988" y="700012"/>
                  <a:pt x="0" y="1043214"/>
                  <a:pt x="0" y="1043214"/>
                </a:cubicBezTo>
              </a:path>
            </a:pathLst>
          </a:custGeom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8001000" y="2971800"/>
            <a:ext cx="354013" cy="1905000"/>
          </a:xfrm>
          <a:custGeom>
            <a:avLst/>
            <a:gdLst>
              <a:gd name="connsiteX0" fmla="*/ 0 w 382512"/>
              <a:gd name="connsiteY0" fmla="*/ 0 h 1796142"/>
              <a:gd name="connsiteX1" fmla="*/ 344714 w 382512"/>
              <a:gd name="connsiteY1" fmla="*/ 435428 h 1796142"/>
              <a:gd name="connsiteX2" fmla="*/ 226786 w 382512"/>
              <a:gd name="connsiteY2" fmla="*/ 1796142 h 179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2512" h="1796142">
                <a:moveTo>
                  <a:pt x="0" y="0"/>
                </a:moveTo>
                <a:cubicBezTo>
                  <a:pt x="153458" y="68035"/>
                  <a:pt x="306916" y="136071"/>
                  <a:pt x="344714" y="435428"/>
                </a:cubicBezTo>
                <a:cubicBezTo>
                  <a:pt x="382512" y="734785"/>
                  <a:pt x="226786" y="1796142"/>
                  <a:pt x="226786" y="1796142"/>
                </a:cubicBezTo>
              </a:path>
            </a:pathLst>
          </a:custGeom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TextBox 38"/>
          <p:cNvSpPr txBox="1">
            <a:spLocks noChangeArrowheads="1"/>
          </p:cNvSpPr>
          <p:nvPr/>
        </p:nvSpPr>
        <p:spPr bwMode="auto">
          <a:xfrm>
            <a:off x="3581400" y="2819400"/>
            <a:ext cx="115379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400" b="1" dirty="0" smtClean="0">
                <a:latin typeface="Arial Black" charset="0"/>
              </a:rPr>
              <a:t>Research</a:t>
            </a:r>
            <a:endParaRPr lang="en-US" sz="1400" b="1" dirty="0">
              <a:latin typeface="Arial Black" charset="0"/>
            </a:endParaRPr>
          </a:p>
        </p:txBody>
      </p:sp>
      <p:sp>
        <p:nvSpPr>
          <p:cNvPr id="27" name="TextBox 38"/>
          <p:cNvSpPr txBox="1">
            <a:spLocks noChangeArrowheads="1"/>
          </p:cNvSpPr>
          <p:nvPr/>
        </p:nvSpPr>
        <p:spPr bwMode="auto">
          <a:xfrm>
            <a:off x="7543800" y="3124200"/>
            <a:ext cx="135588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400" b="1" dirty="0" smtClean="0">
                <a:latin typeface="Arial Black" charset="0"/>
              </a:rPr>
              <a:t>Forecasting</a:t>
            </a:r>
            <a:endParaRPr lang="en-US" sz="1400" b="1" dirty="0">
              <a:latin typeface="Arial Black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402771" y="789214"/>
            <a:ext cx="8343900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660066"/>
                </a:gs>
                <a:gs pos="100000">
                  <a:srgbClr val="D7293B"/>
                </a:gs>
                <a:gs pos="20000">
                  <a:srgbClr val="0000FF"/>
                </a:gs>
                <a:gs pos="41000">
                  <a:srgbClr val="008000"/>
                </a:gs>
                <a:gs pos="60000">
                  <a:srgbClr val="FFFF00"/>
                </a:gs>
                <a:gs pos="80000">
                  <a:srgbClr val="FF6600"/>
                </a:gs>
                <a:gs pos="93000">
                  <a:srgbClr val="FF00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Picture 25" descr="ISS_Band-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6781800" y="228600"/>
            <a:ext cx="2286623" cy="3398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522" tIns="48261" rIns="96522" bIns="48261">
            <a:spAutoFit/>
          </a:bodyPr>
          <a:lstStyle/>
          <a:p>
            <a:pPr defTabSz="866675" eaLnBrk="0" hangingPunct="0">
              <a:lnSpc>
                <a:spcPct val="85000"/>
              </a:lnSpc>
              <a:buClr>
                <a:srgbClr val="005DAA"/>
              </a:buCl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FFFFFF"/>
                </a:solidFill>
                <a:latin typeface="Arial" charset="0"/>
              </a:rPr>
              <a:t>ISS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 |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Earth Science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133600" y="110606"/>
            <a:ext cx="4648200" cy="627880"/>
          </a:xfrm>
          <a:prstGeom prst="rect">
            <a:avLst/>
          </a:prstGeom>
          <a:noFill/>
          <a:ln w="25400">
            <a:noFill/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CATS Science Applications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760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4021138" y="4578429"/>
            <a:ext cx="5122862" cy="2227725"/>
            <a:chOff x="4021759" y="4578429"/>
            <a:chExt cx="5122241" cy="2227725"/>
          </a:xfrm>
        </p:grpSpPr>
        <p:pic>
          <p:nvPicPr>
            <p:cNvPr id="19" name="Picture 7" descr="CATS_Feature_Mask_07Jun12_1km__60m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0" b="5760"/>
            <a:stretch>
              <a:fillRect/>
            </a:stretch>
          </p:blipFill>
          <p:spPr bwMode="auto">
            <a:xfrm>
              <a:off x="4021759" y="4578429"/>
              <a:ext cx="5122241" cy="222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12"/>
            <p:cNvSpPr txBox="1">
              <a:spLocks noChangeArrowheads="1"/>
            </p:cNvSpPr>
            <p:nvPr/>
          </p:nvSpPr>
          <p:spPr bwMode="auto">
            <a:xfrm>
              <a:off x="4371530" y="4953000"/>
              <a:ext cx="91563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chemeClr val="bg1"/>
                  </a:solidFill>
                </a:rPr>
                <a:t>Ice Clouds</a:t>
              </a:r>
            </a:p>
          </p:txBody>
        </p:sp>
        <p:sp>
          <p:nvSpPr>
            <p:cNvPr id="24" name="TextBox 13"/>
            <p:cNvSpPr txBox="1">
              <a:spLocks noChangeArrowheads="1"/>
            </p:cNvSpPr>
            <p:nvPr/>
          </p:nvSpPr>
          <p:spPr bwMode="auto">
            <a:xfrm>
              <a:off x="7391400" y="4953000"/>
              <a:ext cx="111115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FF"/>
                  </a:solidFill>
                </a:rPr>
                <a:t>Water Clouds</a:t>
              </a:r>
            </a:p>
          </p:txBody>
        </p:sp>
        <p:sp>
          <p:nvSpPr>
            <p:cNvPr id="25" name="TextBox 14"/>
            <p:cNvSpPr txBox="1">
              <a:spLocks noChangeArrowheads="1"/>
            </p:cNvSpPr>
            <p:nvPr/>
          </p:nvSpPr>
          <p:spPr bwMode="auto">
            <a:xfrm>
              <a:off x="6019800" y="4953000"/>
              <a:ext cx="50108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FFFF00"/>
                  </a:solidFill>
                </a:rPr>
                <a:t>Dust</a:t>
              </a:r>
            </a:p>
          </p:txBody>
        </p:sp>
        <p:sp>
          <p:nvSpPr>
            <p:cNvPr id="26" name="TextBox 15"/>
            <p:cNvSpPr txBox="1">
              <a:spLocks noChangeArrowheads="1"/>
            </p:cNvSpPr>
            <p:nvPr/>
          </p:nvSpPr>
          <p:spPr bwMode="auto">
            <a:xfrm>
              <a:off x="5334000" y="4953000"/>
              <a:ext cx="6636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FF0000"/>
                  </a:solidFill>
                </a:rPr>
                <a:t>Smoke</a:t>
              </a:r>
            </a:p>
          </p:txBody>
        </p:sp>
        <p:sp>
          <p:nvSpPr>
            <p:cNvPr id="27" name="TextBox 16"/>
            <p:cNvSpPr txBox="1">
              <a:spLocks noChangeArrowheads="1"/>
            </p:cNvSpPr>
            <p:nvPr/>
          </p:nvSpPr>
          <p:spPr bwMode="auto">
            <a:xfrm>
              <a:off x="6553200" y="4953000"/>
              <a:ext cx="76640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41FF66"/>
                  </a:solidFill>
                </a:rPr>
                <a:t>Sea Salt</a:t>
              </a:r>
            </a:p>
          </p:txBody>
        </p:sp>
      </p:grpSp>
      <p:pic>
        <p:nvPicPr>
          <p:cNvPr id="28" name="Picture 8" descr="CATS_ATB_532_par_07Jun12_1km__60m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" b="5760"/>
          <a:stretch>
            <a:fillRect/>
          </a:stretch>
        </p:blipFill>
        <p:spPr bwMode="auto">
          <a:xfrm>
            <a:off x="0" y="2737226"/>
            <a:ext cx="5122863" cy="22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Content Placeholder 2"/>
          <p:cNvSpPr txBox="1">
            <a:spLocks/>
          </p:cNvSpPr>
          <p:nvPr/>
        </p:nvSpPr>
        <p:spPr bwMode="auto">
          <a:xfrm>
            <a:off x="0" y="838200"/>
            <a:ext cx="9144000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cs typeface="Arial" charset="0"/>
              </a:rPr>
              <a:t>Vertical profiles of backscatter provide important climate information on Earth</a:t>
            </a:r>
            <a:r>
              <a:rPr lang="ja-JP" altLang="en-US" sz="1400" dirty="0">
                <a:cs typeface="Arial" charset="0"/>
              </a:rPr>
              <a:t>’</a:t>
            </a:r>
            <a:r>
              <a:rPr lang="en-US" sz="1400" dirty="0">
                <a:cs typeface="Arial" charset="0"/>
              </a:rPr>
              <a:t>s radiation budget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cs typeface="Arial" charset="0"/>
              </a:rPr>
              <a:t>However, layer </a:t>
            </a:r>
            <a:r>
              <a:rPr lang="en-US" sz="1400" u="sng" dirty="0">
                <a:cs typeface="Arial" charset="0"/>
              </a:rPr>
              <a:t>type</a:t>
            </a:r>
            <a:r>
              <a:rPr lang="en-US" sz="1400" dirty="0">
                <a:cs typeface="Arial" charset="0"/>
              </a:rPr>
              <a:t> (i.e., composition) cannot be determined using backscatter at a single wavelength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400" dirty="0"/>
              <a:t>Determining layer type is important because: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US" sz="1400" dirty="0"/>
              <a:t>Different layers have different microphysical properties which impact </a:t>
            </a:r>
            <a:r>
              <a:rPr lang="en-US" sz="1400" dirty="0" err="1"/>
              <a:t>radiative</a:t>
            </a:r>
            <a:r>
              <a:rPr lang="en-US" sz="1400" dirty="0"/>
              <a:t> balance in different ways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US" sz="1400" dirty="0"/>
              <a:t>Climate models need to know the vertical/horizontal distribution and properties of atmospheric layers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US" sz="1400" dirty="0"/>
              <a:t>Current climate models do not accurately predict the vertical structure of cloud and aerosol layers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US" sz="1400" dirty="0"/>
              <a:t>Lidar data can be used to initialize models for better vertical structure in model output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cs typeface="Arial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cs typeface="Arial" charset="0"/>
            </a:endParaRPr>
          </a:p>
        </p:txBody>
      </p:sp>
      <p:sp>
        <p:nvSpPr>
          <p:cNvPr id="35846" name="TextBox 18"/>
          <p:cNvSpPr txBox="1">
            <a:spLocks noChangeArrowheads="1"/>
          </p:cNvSpPr>
          <p:nvPr/>
        </p:nvSpPr>
        <p:spPr bwMode="auto">
          <a:xfrm>
            <a:off x="5410200" y="2971800"/>
            <a:ext cx="3554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400"/>
              <a:t>We want to take the measured profile data </a:t>
            </a:r>
          </a:p>
        </p:txBody>
      </p:sp>
      <p:sp>
        <p:nvSpPr>
          <p:cNvPr id="35847" name="TextBox 19"/>
          <p:cNvSpPr txBox="1">
            <a:spLocks noChangeArrowheads="1"/>
          </p:cNvSpPr>
          <p:nvPr/>
        </p:nvSpPr>
        <p:spPr bwMode="auto">
          <a:xfrm>
            <a:off x="5410200" y="3581400"/>
            <a:ext cx="3505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400"/>
              <a:t>And turn it into a vertically-resolved </a:t>
            </a:r>
            <a:r>
              <a:rPr lang="ja-JP" altLang="en-US" sz="1400"/>
              <a:t>“</a:t>
            </a:r>
            <a:r>
              <a:rPr lang="en-US" sz="1400"/>
              <a:t>feature mask</a:t>
            </a:r>
            <a:r>
              <a:rPr lang="ja-JP" altLang="en-US" sz="1400"/>
              <a:t>”</a:t>
            </a:r>
            <a:r>
              <a:rPr lang="en-US" sz="1400"/>
              <a:t> that identifies the different types of layers.</a:t>
            </a:r>
          </a:p>
        </p:txBody>
      </p:sp>
      <p:sp>
        <p:nvSpPr>
          <p:cNvPr id="21" name="Freeform 20"/>
          <p:cNvSpPr/>
          <p:nvPr/>
        </p:nvSpPr>
        <p:spPr>
          <a:xfrm>
            <a:off x="3779838" y="3271838"/>
            <a:ext cx="2132012" cy="619125"/>
          </a:xfrm>
          <a:custGeom>
            <a:avLst/>
            <a:gdLst>
              <a:gd name="connsiteX0" fmla="*/ 1879600 w 2131907"/>
              <a:gd name="connsiteY0" fmla="*/ 0 h 619760"/>
              <a:gd name="connsiteX1" fmla="*/ 1818640 w 2131907"/>
              <a:gd name="connsiteY1" fmla="*/ 182880 h 619760"/>
              <a:gd name="connsiteX2" fmla="*/ 0 w 2131907"/>
              <a:gd name="connsiteY2" fmla="*/ 619760 h 61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1907" h="619760">
                <a:moveTo>
                  <a:pt x="1879600" y="0"/>
                </a:moveTo>
                <a:cubicBezTo>
                  <a:pt x="2005753" y="39793"/>
                  <a:pt x="2131907" y="79587"/>
                  <a:pt x="1818640" y="182880"/>
                </a:cubicBezTo>
                <a:cubicBezTo>
                  <a:pt x="1505373" y="286173"/>
                  <a:pt x="0" y="619760"/>
                  <a:pt x="0" y="619760"/>
                </a:cubicBezTo>
              </a:path>
            </a:pathLst>
          </a:cu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6827838" y="4087813"/>
            <a:ext cx="541337" cy="798512"/>
          </a:xfrm>
          <a:custGeom>
            <a:avLst/>
            <a:gdLst>
              <a:gd name="connsiteX0" fmla="*/ 0 w 541867"/>
              <a:gd name="connsiteY0" fmla="*/ 88053 h 799253"/>
              <a:gd name="connsiteX1" fmla="*/ 477520 w 541867"/>
              <a:gd name="connsiteY1" fmla="*/ 118533 h 799253"/>
              <a:gd name="connsiteX2" fmla="*/ 386080 w 541867"/>
              <a:gd name="connsiteY2" fmla="*/ 799253 h 79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1867" h="799253">
                <a:moveTo>
                  <a:pt x="0" y="88053"/>
                </a:moveTo>
                <a:cubicBezTo>
                  <a:pt x="206586" y="44026"/>
                  <a:pt x="413173" y="0"/>
                  <a:pt x="477520" y="118533"/>
                </a:cubicBezTo>
                <a:cubicBezTo>
                  <a:pt x="541867" y="237066"/>
                  <a:pt x="386080" y="799253"/>
                  <a:pt x="386080" y="799253"/>
                </a:cubicBezTo>
              </a:path>
            </a:pathLst>
          </a:cu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Picture 25" descr="ISS_Band-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6781800" y="228600"/>
            <a:ext cx="2286623" cy="3398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522" tIns="48261" rIns="96522" bIns="48261">
            <a:spAutoFit/>
          </a:bodyPr>
          <a:lstStyle/>
          <a:p>
            <a:pPr defTabSz="866675" eaLnBrk="0" hangingPunct="0">
              <a:lnSpc>
                <a:spcPct val="85000"/>
              </a:lnSpc>
              <a:buClr>
                <a:srgbClr val="005DAA"/>
              </a:buCl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FFFFFF"/>
                </a:solidFill>
                <a:latin typeface="Arial" charset="0"/>
              </a:rPr>
              <a:t>ISS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 |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Earth Science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133600" y="110606"/>
            <a:ext cx="4648200" cy="627880"/>
          </a:xfrm>
          <a:prstGeom prst="rect">
            <a:avLst/>
          </a:prstGeom>
          <a:noFill/>
          <a:ln w="25400">
            <a:noFill/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Backscatter Measurements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E3A4-D464-B14E-8955-3AFA0C49484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86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4" descr="CATS_Depol_532_07Jun12_1km__60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1719263"/>
            <a:ext cx="58610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5" descr="CATS_Color_Ratio_07Jun12_1km__60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4067175"/>
            <a:ext cx="58610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838200"/>
            <a:ext cx="9144000" cy="1524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400"/>
              <a:t>Depolarization ratio (</a:t>
            </a:r>
            <a:r>
              <a:rPr lang="en-US" sz="1400">
                <a:latin typeface="Symbol" charset="0"/>
                <a:cs typeface="Symbol" charset="0"/>
              </a:rPr>
              <a:t>d</a:t>
            </a:r>
            <a:r>
              <a:rPr lang="en-US" sz="1400"/>
              <a:t>) provides information about particle shape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400"/>
              <a:t>Multiple wavelengths provide information about particle size by ratio of the backscatter (color ratio, </a:t>
            </a:r>
            <a:r>
              <a:rPr lang="en-US" sz="1400">
                <a:latin typeface="Symbol" charset="0"/>
                <a:cs typeface="Symbol" charset="0"/>
              </a:rPr>
              <a:t>c</a:t>
            </a:r>
            <a:r>
              <a:rPr lang="en-US" sz="1400"/>
              <a:t>)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400"/>
              <a:t>Both are needed to accurately determine layer type 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sz="1400"/>
          </a:p>
        </p:txBody>
      </p:sp>
      <p:sp>
        <p:nvSpPr>
          <p:cNvPr id="8" name="Oval 7"/>
          <p:cNvSpPr/>
          <p:nvPr/>
        </p:nvSpPr>
        <p:spPr>
          <a:xfrm>
            <a:off x="3435350" y="2427288"/>
            <a:ext cx="2519363" cy="869950"/>
          </a:xfrm>
          <a:prstGeom prst="ellipse">
            <a:avLst/>
          </a:pr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830263" y="3048000"/>
            <a:ext cx="2605087" cy="957263"/>
          </a:xfrm>
          <a:prstGeom prst="straightConnector1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3657600"/>
            <a:ext cx="18954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a typeface="ヒラギノ角ゴ Pro W3" charset="-128"/>
                <a:cs typeface="ヒラギノ角ゴ Pro W3" charset="-128"/>
              </a:rPr>
              <a:t>Ice Clouds:</a:t>
            </a:r>
          </a:p>
          <a:p>
            <a:pPr>
              <a:buFont typeface="Symbol" charset="2"/>
              <a:buChar char="d"/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a typeface="ヒラギノ角ゴ Pro W3" charset="-128"/>
                <a:cs typeface="ヒラギノ角ゴ Pro W3" charset="-128"/>
              </a:rPr>
              <a:t> &gt; 0.40</a:t>
            </a:r>
          </a:p>
          <a:p>
            <a:pPr>
              <a:defRPr/>
            </a:pP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latin typeface="Symbol" charset="2"/>
                <a:ea typeface="ヒラギノ角ゴ Pro W3" charset="-128"/>
                <a:cs typeface="Symbol" charset="2"/>
              </a:rPr>
              <a:t>c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a typeface="ヒラギノ角ゴ Pro W3" charset="-128"/>
                <a:cs typeface="ヒラギノ角ゴ Pro W3" charset="-128"/>
              </a:rPr>
              <a:t> &gt; 0.85</a:t>
            </a:r>
          </a:p>
        </p:txBody>
      </p:sp>
      <p:sp>
        <p:nvSpPr>
          <p:cNvPr id="13" name="Oval 12"/>
          <p:cNvSpPr/>
          <p:nvPr/>
        </p:nvSpPr>
        <p:spPr>
          <a:xfrm>
            <a:off x="3435350" y="3630613"/>
            <a:ext cx="647700" cy="452437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987425" y="2579688"/>
            <a:ext cx="2447925" cy="1160462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75" name="TextBox 14"/>
          <p:cNvSpPr txBox="1">
            <a:spLocks noChangeArrowheads="1"/>
          </p:cNvSpPr>
          <p:nvPr/>
        </p:nvSpPr>
        <p:spPr bwMode="auto">
          <a:xfrm>
            <a:off x="0" y="2439988"/>
            <a:ext cx="1895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200" b="1"/>
              <a:t>Dust:</a:t>
            </a:r>
          </a:p>
          <a:p>
            <a:pPr eaLnBrk="1" hangingPunct="1"/>
            <a:r>
              <a:rPr lang="en-US" sz="1200" b="1"/>
              <a:t>0.20 &lt; </a:t>
            </a:r>
            <a:r>
              <a:rPr lang="en-US" sz="1200" b="1">
                <a:latin typeface="Symbol" charset="0"/>
                <a:cs typeface="Symbol" charset="0"/>
              </a:rPr>
              <a:t>d</a:t>
            </a:r>
            <a:r>
              <a:rPr lang="en-US" sz="1200" b="1"/>
              <a:t> &lt; 0.30</a:t>
            </a:r>
          </a:p>
        </p:txBody>
      </p:sp>
      <p:sp>
        <p:nvSpPr>
          <p:cNvPr id="16" name="Oval 15"/>
          <p:cNvSpPr/>
          <p:nvPr/>
        </p:nvSpPr>
        <p:spPr>
          <a:xfrm>
            <a:off x="3435350" y="4894263"/>
            <a:ext cx="2519363" cy="869950"/>
          </a:xfrm>
          <a:prstGeom prst="ellipse">
            <a:avLst/>
          </a:pr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830263" y="4191000"/>
            <a:ext cx="2605087" cy="976313"/>
          </a:xfrm>
          <a:prstGeom prst="straightConnector1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618163" y="6061075"/>
            <a:ext cx="1260475" cy="390525"/>
          </a:xfrm>
          <a:prstGeom prst="ellipse">
            <a:avLst/>
          </a:prstGeom>
          <a:noFill/>
          <a:ln w="317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FF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6542881" y="4455319"/>
            <a:ext cx="1674813" cy="1514475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618163" y="3711575"/>
            <a:ext cx="1260475" cy="390525"/>
          </a:xfrm>
          <a:prstGeom prst="ellipse">
            <a:avLst/>
          </a:prstGeom>
          <a:noFill/>
          <a:ln w="317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FF"/>
              </a:solidFill>
            </a:endParaRPr>
          </a:p>
        </p:txBody>
      </p:sp>
      <p:cxnSp>
        <p:nvCxnSpPr>
          <p:cNvPr id="21" name="Straight Arrow Connector 20"/>
          <p:cNvCxnSpPr>
            <a:endCxn id="20" idx="5"/>
          </p:cNvCxnSpPr>
          <p:nvPr/>
        </p:nvCxnSpPr>
        <p:spPr>
          <a:xfrm rot="10800000">
            <a:off x="6694488" y="4044950"/>
            <a:ext cx="1258887" cy="15716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82" name="TextBox 21"/>
          <p:cNvSpPr txBox="1">
            <a:spLocks noChangeArrowheads="1"/>
          </p:cNvSpPr>
          <p:nvPr/>
        </p:nvSpPr>
        <p:spPr bwMode="auto">
          <a:xfrm>
            <a:off x="7861300" y="3881438"/>
            <a:ext cx="1282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stealth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200" b="1">
                <a:solidFill>
                  <a:srgbClr val="0000FF"/>
                </a:solidFill>
              </a:rPr>
              <a:t>Water Clouds:</a:t>
            </a:r>
          </a:p>
          <a:p>
            <a:pPr algn="ctr" eaLnBrk="1" hangingPunct="1">
              <a:buFont typeface="Symbol" charset="0"/>
              <a:buChar char="d"/>
            </a:pPr>
            <a:r>
              <a:rPr lang="en-US" sz="1200" b="1">
                <a:solidFill>
                  <a:srgbClr val="0000FF"/>
                </a:solidFill>
              </a:rPr>
              <a:t>~ 0.0</a:t>
            </a:r>
          </a:p>
          <a:p>
            <a:pPr algn="ctr" eaLnBrk="1" hangingPunct="1"/>
            <a:r>
              <a:rPr lang="en-US" sz="1200" b="1">
                <a:solidFill>
                  <a:srgbClr val="0000FF"/>
                </a:solidFill>
                <a:latin typeface="Symbol" charset="0"/>
                <a:cs typeface="Symbol" charset="0"/>
              </a:rPr>
              <a:t>c</a:t>
            </a:r>
            <a:r>
              <a:rPr lang="en-US" sz="1200" b="1">
                <a:solidFill>
                  <a:srgbClr val="0000FF"/>
                </a:solidFill>
              </a:rPr>
              <a:t> &gt; 0.85</a:t>
            </a:r>
          </a:p>
        </p:txBody>
      </p:sp>
      <p:sp>
        <p:nvSpPr>
          <p:cNvPr id="23" name="Oval 22"/>
          <p:cNvSpPr/>
          <p:nvPr/>
        </p:nvSpPr>
        <p:spPr>
          <a:xfrm>
            <a:off x="5099050" y="6013450"/>
            <a:ext cx="390525" cy="32702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987425" y="5827713"/>
            <a:ext cx="4111625" cy="233362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85" name="TextBox 24"/>
          <p:cNvSpPr txBox="1">
            <a:spLocks noChangeArrowheads="1"/>
          </p:cNvSpPr>
          <p:nvPr/>
        </p:nvSpPr>
        <p:spPr bwMode="auto">
          <a:xfrm>
            <a:off x="0" y="5538788"/>
            <a:ext cx="1895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0000"/>
                </a:solidFill>
              </a:rPr>
              <a:t>Smoke:</a:t>
            </a:r>
          </a:p>
          <a:p>
            <a:pPr eaLnBrk="1" hangingPunct="1"/>
            <a:r>
              <a:rPr lang="en-US" sz="1200" b="1">
                <a:solidFill>
                  <a:srgbClr val="FF0000"/>
                </a:solidFill>
                <a:latin typeface="Symbol" charset="0"/>
                <a:cs typeface="Symbol" charset="0"/>
              </a:rPr>
              <a:t>c</a:t>
            </a:r>
            <a:r>
              <a:rPr lang="en-US" sz="1200" b="1">
                <a:solidFill>
                  <a:srgbClr val="FF0000"/>
                </a:solidFill>
              </a:rPr>
              <a:t> ~ 0.20</a:t>
            </a:r>
          </a:p>
        </p:txBody>
      </p:sp>
      <p:pic>
        <p:nvPicPr>
          <p:cNvPr id="22" name="Picture 25" descr="ISS_Ban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6781800" y="228600"/>
            <a:ext cx="2286623" cy="3398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522" tIns="48261" rIns="96522" bIns="48261">
            <a:spAutoFit/>
          </a:bodyPr>
          <a:lstStyle/>
          <a:p>
            <a:pPr defTabSz="866675" eaLnBrk="0" hangingPunct="0">
              <a:lnSpc>
                <a:spcPct val="85000"/>
              </a:lnSpc>
              <a:buClr>
                <a:srgbClr val="005DAA"/>
              </a:buCl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FFFFFF"/>
                </a:solidFill>
                <a:latin typeface="Arial" charset="0"/>
              </a:rPr>
              <a:t>ISS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 |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Earth Science</a:t>
            </a:r>
            <a:endParaRPr lang="en-US" sz="1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133600" y="110606"/>
            <a:ext cx="4648200" cy="627880"/>
          </a:xfrm>
          <a:prstGeom prst="rect">
            <a:avLst/>
          </a:prstGeom>
          <a:noFill/>
          <a:ln w="25400">
            <a:noFill/>
          </a:ln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Multiple Wavelengths and Depolarization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E3A4-D464-B14E-8955-3AFA0C49484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42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414" y="0"/>
            <a:ext cx="7270607" cy="765905"/>
          </a:xfrm>
        </p:spPr>
        <p:txBody>
          <a:bodyPr/>
          <a:lstStyle/>
          <a:p>
            <a:r>
              <a:rPr lang="en-US" b="1" dirty="0" smtClean="0">
                <a:solidFill>
                  <a:srgbClr val="17375E"/>
                </a:solidFill>
              </a:rPr>
              <a:t>Science Modes</a:t>
            </a:r>
            <a:endParaRPr lang="en-US" b="1" dirty="0">
              <a:solidFill>
                <a:srgbClr val="17375E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69414" y="765905"/>
            <a:ext cx="7270607" cy="0"/>
          </a:xfrm>
          <a:prstGeom prst="line">
            <a:avLst/>
          </a:prstGeom>
          <a:ln>
            <a:solidFill>
              <a:srgbClr val="1737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47" descr="NASA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8974"/>
            <a:ext cx="919393" cy="68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ats_logo_we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022" y="1"/>
            <a:ext cx="903979" cy="84970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60270" y="1352500"/>
            <a:ext cx="7934242" cy="5355411"/>
            <a:chOff x="560270" y="1352498"/>
            <a:chExt cx="7934242" cy="5355411"/>
          </a:xfrm>
        </p:grpSpPr>
        <p:sp>
          <p:nvSpPr>
            <p:cNvPr id="8" name="Rectangle 7"/>
            <p:cNvSpPr/>
            <p:nvPr/>
          </p:nvSpPr>
          <p:spPr>
            <a:xfrm>
              <a:off x="560270" y="3212941"/>
              <a:ext cx="2634442" cy="34949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194713" y="3216461"/>
              <a:ext cx="2646066" cy="34914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840779" y="3211241"/>
              <a:ext cx="2653733" cy="34966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560270" y="1352498"/>
              <a:ext cx="2634442" cy="18639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 smtClean="0">
                <a:solidFill>
                  <a:srgbClr val="17375E"/>
                </a:solidFill>
              </a:endParaRPr>
            </a:p>
            <a:p>
              <a:r>
                <a:rPr lang="en-US" sz="1400" b="1" dirty="0" smtClean="0">
                  <a:solidFill>
                    <a:srgbClr val="17375E"/>
                  </a:solidFill>
                </a:rPr>
                <a:t>Backscatter: 532, 1064 nm</a:t>
              </a:r>
            </a:p>
            <a:p>
              <a:r>
                <a:rPr lang="en-US" sz="1400" b="1" dirty="0" smtClean="0">
                  <a:solidFill>
                    <a:srgbClr val="17375E"/>
                  </a:solidFill>
                </a:rPr>
                <a:t>No HSRL</a:t>
              </a:r>
            </a:p>
            <a:p>
              <a:r>
                <a:rPr lang="en-US" sz="1400" b="1" dirty="0" smtClean="0">
                  <a:solidFill>
                    <a:srgbClr val="17375E"/>
                  </a:solidFill>
                </a:rPr>
                <a:t>Depolarization: 532, 1064 nm</a:t>
              </a: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3195409" y="1352498"/>
              <a:ext cx="2645370" cy="18639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17375E"/>
                </a:solidFill>
              </a:endParaRPr>
            </a:p>
            <a:p>
              <a:r>
                <a:rPr lang="en-US" sz="1400" b="1" dirty="0" smtClean="0">
                  <a:solidFill>
                    <a:srgbClr val="17375E"/>
                  </a:solidFill>
                </a:rPr>
                <a:t>Backscatter: 532, 1064 nm</a:t>
              </a:r>
            </a:p>
            <a:p>
              <a:r>
                <a:rPr lang="en-US" sz="1400" b="1" dirty="0" smtClean="0">
                  <a:solidFill>
                    <a:srgbClr val="17375E"/>
                  </a:solidFill>
                </a:rPr>
                <a:t>HSRL: 532 nm</a:t>
              </a:r>
            </a:p>
            <a:p>
              <a:r>
                <a:rPr lang="en-US" sz="1400" b="1" dirty="0" smtClean="0">
                  <a:solidFill>
                    <a:srgbClr val="17375E"/>
                  </a:solidFill>
                </a:rPr>
                <a:t>Depolarization: 1064 nm</a:t>
              </a: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5840779" y="1352498"/>
              <a:ext cx="2652489" cy="18639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17375E"/>
                </a:solidFill>
              </a:endParaRPr>
            </a:p>
            <a:p>
              <a:r>
                <a:rPr lang="en-US" sz="1400" b="1" dirty="0" smtClean="0">
                  <a:solidFill>
                    <a:srgbClr val="17375E"/>
                  </a:solidFill>
                </a:rPr>
                <a:t>Backscatter: 355, 532, 1064 nm</a:t>
              </a:r>
            </a:p>
            <a:p>
              <a:r>
                <a:rPr lang="en-US" sz="1400" b="1" dirty="0" smtClean="0">
                  <a:solidFill>
                    <a:srgbClr val="17375E"/>
                  </a:solidFill>
                </a:rPr>
                <a:t>No HSRL</a:t>
              </a:r>
            </a:p>
            <a:p>
              <a:r>
                <a:rPr lang="en-US" sz="1400" b="1" dirty="0" smtClean="0">
                  <a:solidFill>
                    <a:srgbClr val="17375E"/>
                  </a:solidFill>
                </a:rPr>
                <a:t>Depolarization: 532, 1064 nm</a:t>
              </a: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560270" y="1360402"/>
              <a:ext cx="263513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u="sng" dirty="0" smtClean="0">
                  <a:solidFill>
                    <a:srgbClr val="17375E"/>
                  </a:solidFill>
                </a:rPr>
                <a:t>Mode 1: Multi-Beam</a:t>
              </a:r>
              <a:endParaRPr lang="en-US" b="1" u="sng" dirty="0">
                <a:solidFill>
                  <a:srgbClr val="17375E"/>
                </a:solidFill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3217222" y="1357710"/>
              <a:ext cx="26094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u="sng" dirty="0" smtClean="0">
                  <a:solidFill>
                    <a:srgbClr val="17375E"/>
                  </a:solidFill>
                </a:rPr>
                <a:t>Mode 2: HSRL Demo</a:t>
              </a:r>
              <a:endParaRPr lang="en-US" b="1" u="sng" dirty="0">
                <a:solidFill>
                  <a:srgbClr val="17375E"/>
                </a:solidFill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5840779" y="1357710"/>
              <a:ext cx="26524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u="sng" dirty="0" smtClean="0">
                  <a:solidFill>
                    <a:srgbClr val="17375E"/>
                  </a:solidFill>
                </a:rPr>
                <a:t>Mode 3: UV Demo</a:t>
              </a:r>
              <a:endParaRPr lang="en-US" b="1" u="sng" dirty="0">
                <a:solidFill>
                  <a:srgbClr val="17375E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60270" y="3245892"/>
            <a:ext cx="2740472" cy="3316058"/>
            <a:chOff x="560270" y="3245893"/>
            <a:chExt cx="2740472" cy="3316057"/>
          </a:xfrm>
        </p:grpSpPr>
        <p:cxnSp>
          <p:nvCxnSpPr>
            <p:cNvPr id="52" name="Straight Connector 51"/>
            <p:cNvCxnSpPr/>
            <p:nvPr/>
          </p:nvCxnSpPr>
          <p:spPr>
            <a:xfrm rot="5400000">
              <a:off x="763474" y="4962711"/>
              <a:ext cx="2471737" cy="11112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28"/>
            <p:cNvSpPr txBox="1">
              <a:spLocks noChangeArrowheads="1"/>
            </p:cNvSpPr>
            <p:nvPr/>
          </p:nvSpPr>
          <p:spPr bwMode="auto">
            <a:xfrm>
              <a:off x="2449842" y="4845088"/>
              <a:ext cx="8509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1200" dirty="0">
                  <a:latin typeface="Arial Black" charset="0"/>
                </a:rPr>
                <a:t>405 km</a:t>
              </a:r>
            </a:p>
          </p:txBody>
        </p:sp>
        <p:sp>
          <p:nvSpPr>
            <p:cNvPr id="59" name="TextBox 29"/>
            <p:cNvSpPr txBox="1">
              <a:spLocks noChangeArrowheads="1"/>
            </p:cNvSpPr>
            <p:nvPr/>
          </p:nvSpPr>
          <p:spPr bwMode="auto">
            <a:xfrm>
              <a:off x="560270" y="5375789"/>
              <a:ext cx="99536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US" sz="1200" dirty="0">
                  <a:solidFill>
                    <a:srgbClr val="000000"/>
                  </a:solidFill>
                  <a:latin typeface="Arial Black" charset="0"/>
                </a:rPr>
                <a:t>14.38 m diameter</a:t>
              </a:r>
            </a:p>
          </p:txBody>
        </p:sp>
        <p:sp>
          <p:nvSpPr>
            <p:cNvPr id="61" name="TextBox 30"/>
            <p:cNvSpPr txBox="1">
              <a:spLocks noChangeArrowheads="1"/>
            </p:cNvSpPr>
            <p:nvPr/>
          </p:nvSpPr>
          <p:spPr bwMode="auto">
            <a:xfrm>
              <a:off x="1228632" y="4577269"/>
              <a:ext cx="7159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1200" dirty="0">
                  <a:latin typeface="Arial Black" charset="0"/>
                </a:rPr>
                <a:t>-0.5</a:t>
              </a:r>
              <a:r>
                <a:rPr lang="en-US" sz="1200" baseline="30000" dirty="0">
                  <a:latin typeface="Arial Black" charset="0"/>
                </a:rPr>
                <a:t>o</a:t>
              </a:r>
            </a:p>
          </p:txBody>
        </p:sp>
        <p:sp>
          <p:nvSpPr>
            <p:cNvPr id="63" name="TextBox 31"/>
            <p:cNvSpPr txBox="1">
              <a:spLocks noChangeArrowheads="1"/>
            </p:cNvSpPr>
            <p:nvPr/>
          </p:nvSpPr>
          <p:spPr bwMode="auto">
            <a:xfrm>
              <a:off x="2199439" y="4580556"/>
              <a:ext cx="7159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1200" dirty="0">
                  <a:latin typeface="Arial Black" charset="0"/>
                </a:rPr>
                <a:t>+0.5</a:t>
              </a:r>
              <a:r>
                <a:rPr lang="en-US" sz="1200" baseline="30000" dirty="0">
                  <a:latin typeface="Arial Black" charset="0"/>
                </a:rPr>
                <a:t>o</a:t>
              </a:r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flipV="1">
              <a:off x="2913968" y="3856182"/>
              <a:ext cx="2" cy="988906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H="1">
              <a:off x="2913968" y="5122900"/>
              <a:ext cx="1434" cy="1081235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reeform 65"/>
            <p:cNvSpPr/>
            <p:nvPr/>
          </p:nvSpPr>
          <p:spPr>
            <a:xfrm>
              <a:off x="606451" y="6047695"/>
              <a:ext cx="2522366" cy="237255"/>
            </a:xfrm>
            <a:custGeom>
              <a:avLst/>
              <a:gdLst>
                <a:gd name="connsiteX0" fmla="*/ 0 w 4156364"/>
                <a:gd name="connsiteY0" fmla="*/ 297872 h 297872"/>
                <a:gd name="connsiteX1" fmla="*/ 1911927 w 4156364"/>
                <a:gd name="connsiteY1" fmla="*/ 6927 h 297872"/>
                <a:gd name="connsiteX2" fmla="*/ 4156364 w 4156364"/>
                <a:gd name="connsiteY2" fmla="*/ 256309 h 297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56364" h="297872">
                  <a:moveTo>
                    <a:pt x="0" y="297872"/>
                  </a:moveTo>
                  <a:cubicBezTo>
                    <a:pt x="609600" y="155863"/>
                    <a:pt x="1219200" y="13854"/>
                    <a:pt x="1911927" y="6927"/>
                  </a:cubicBezTo>
                  <a:cubicBezTo>
                    <a:pt x="2604654" y="0"/>
                    <a:pt x="3380509" y="128154"/>
                    <a:pt x="4156364" y="256309"/>
                  </a:cubicBezTo>
                </a:path>
              </a:pathLst>
            </a:cu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7" name="TextBox 69"/>
            <p:cNvSpPr txBox="1">
              <a:spLocks noChangeArrowheads="1"/>
            </p:cNvSpPr>
            <p:nvPr/>
          </p:nvSpPr>
          <p:spPr bwMode="auto">
            <a:xfrm>
              <a:off x="1694619" y="6284951"/>
              <a:ext cx="71437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1200" dirty="0">
                  <a:latin typeface="Arial Black" charset="0"/>
                </a:rPr>
                <a:t>7 km</a:t>
              </a:r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2848879" y="6204135"/>
              <a:ext cx="130175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2848879" y="3854594"/>
              <a:ext cx="130175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Isosceles Triangle 70"/>
            <p:cNvSpPr/>
            <p:nvPr/>
          </p:nvSpPr>
          <p:spPr>
            <a:xfrm>
              <a:off x="1539178" y="3740335"/>
              <a:ext cx="455612" cy="2505075"/>
            </a:xfrm>
            <a:prstGeom prst="triangle">
              <a:avLst>
                <a:gd name="adj" fmla="val 56921"/>
              </a:avLst>
            </a:prstGeom>
            <a:gradFill flip="none" rotWithShape="1">
              <a:gsLst>
                <a:gs pos="0">
                  <a:srgbClr val="CCFFCC">
                    <a:alpha val="78000"/>
                  </a:srgbClr>
                </a:gs>
                <a:gs pos="100000">
                  <a:srgbClr val="008000">
                    <a:alpha val="78000"/>
                  </a:srgbClr>
                </a:gs>
              </a:gsLst>
              <a:lin ang="16200000" scaled="0"/>
              <a:tileRect/>
            </a:gradFill>
            <a:ln>
              <a:noFill/>
            </a:ln>
            <a:scene3d>
              <a:camera prst="orthographicFront">
                <a:rot lat="0" lon="0" rev="2094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1308277" y="6137460"/>
              <a:ext cx="455612" cy="20002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rot="10800000">
              <a:off x="1525332" y="6418300"/>
              <a:ext cx="227012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rot="5400000" flipH="1" flipV="1">
              <a:off x="1461038" y="6419094"/>
              <a:ext cx="1349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Isosceles Triangle 80"/>
            <p:cNvSpPr/>
            <p:nvPr/>
          </p:nvSpPr>
          <p:spPr>
            <a:xfrm>
              <a:off x="1971140" y="3765735"/>
              <a:ext cx="455612" cy="2505075"/>
            </a:xfrm>
            <a:prstGeom prst="triangle">
              <a:avLst>
                <a:gd name="adj" fmla="val 56921"/>
              </a:avLst>
            </a:prstGeom>
            <a:gradFill flip="none" rotWithShape="1">
              <a:gsLst>
                <a:gs pos="0">
                  <a:srgbClr val="CCFFCC">
                    <a:alpha val="81000"/>
                  </a:srgbClr>
                </a:gs>
                <a:gs pos="100000">
                  <a:srgbClr val="008000">
                    <a:alpha val="81000"/>
                  </a:srgbClr>
                </a:gs>
              </a:gsLst>
              <a:lin ang="16200000" scaled="0"/>
              <a:tileRect/>
            </a:gradFill>
            <a:ln>
              <a:noFill/>
            </a:ln>
            <a:scene3d>
              <a:camera prst="orthographicFront">
                <a:rot lat="0" lon="0" rev="66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2207957" y="6149005"/>
              <a:ext cx="454025" cy="20002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>
              <a:off x="2207957" y="6418300"/>
              <a:ext cx="227012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rot="5400000" flipH="1" flipV="1">
              <a:off x="2366707" y="6418300"/>
              <a:ext cx="134938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6" name="Picture 2" descr="C:\ISS_CATS\CATS_logo\IS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647" y="3245893"/>
              <a:ext cx="1804987" cy="1085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7" name="Straight Arrow Connector 86"/>
            <p:cNvCxnSpPr/>
            <p:nvPr/>
          </p:nvCxnSpPr>
          <p:spPr>
            <a:xfrm rot="16200000" flipH="1">
              <a:off x="1019351" y="5812023"/>
              <a:ext cx="360363" cy="350838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69"/>
            <p:cNvSpPr txBox="1">
              <a:spLocks noChangeArrowheads="1"/>
            </p:cNvSpPr>
            <p:nvPr/>
          </p:nvSpPr>
          <p:spPr bwMode="auto">
            <a:xfrm>
              <a:off x="2196559" y="6137460"/>
              <a:ext cx="71437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800" dirty="0" smtClean="0">
                  <a:latin typeface="Arial Black" charset="0"/>
                </a:rPr>
                <a:t>LFOV</a:t>
              </a:r>
              <a:endParaRPr lang="en-US" sz="800" dirty="0">
                <a:latin typeface="Arial Black" charset="0"/>
              </a:endParaRPr>
            </a:p>
          </p:txBody>
        </p:sp>
        <p:sp>
          <p:nvSpPr>
            <p:cNvPr id="89" name="TextBox 69"/>
            <p:cNvSpPr txBox="1">
              <a:spLocks noChangeArrowheads="1"/>
            </p:cNvSpPr>
            <p:nvPr/>
          </p:nvSpPr>
          <p:spPr bwMode="auto">
            <a:xfrm>
              <a:off x="1284926" y="6131604"/>
              <a:ext cx="71437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800" dirty="0">
                  <a:latin typeface="Arial Black" charset="0"/>
                </a:rPr>
                <a:t>R</a:t>
              </a:r>
              <a:r>
                <a:rPr lang="en-US" sz="800" dirty="0" smtClean="0">
                  <a:latin typeface="Arial Black" charset="0"/>
                </a:rPr>
                <a:t>FOV</a:t>
              </a:r>
              <a:endParaRPr lang="en-US" sz="800" dirty="0">
                <a:latin typeface="Arial Black" charset="0"/>
              </a:endParaRPr>
            </a:p>
          </p:txBody>
        </p:sp>
      </p:grpSp>
      <p:cxnSp>
        <p:nvCxnSpPr>
          <p:cNvPr id="91" name="Straight Connector 90"/>
          <p:cNvCxnSpPr/>
          <p:nvPr/>
        </p:nvCxnSpPr>
        <p:spPr>
          <a:xfrm flipH="1">
            <a:off x="4646756" y="3825558"/>
            <a:ext cx="11113" cy="261987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28"/>
          <p:cNvSpPr txBox="1">
            <a:spLocks noChangeArrowheads="1"/>
          </p:cNvSpPr>
          <p:nvPr/>
        </p:nvSpPr>
        <p:spPr bwMode="auto">
          <a:xfrm>
            <a:off x="5102811" y="4938248"/>
            <a:ext cx="850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200" dirty="0">
                <a:latin typeface="Arial Black" charset="0"/>
              </a:rPr>
              <a:t>405 km</a:t>
            </a:r>
          </a:p>
        </p:txBody>
      </p:sp>
      <p:sp>
        <p:nvSpPr>
          <p:cNvPr id="93" name="TextBox 29"/>
          <p:cNvSpPr txBox="1">
            <a:spLocks noChangeArrowheads="1"/>
          </p:cNvSpPr>
          <p:nvPr/>
        </p:nvSpPr>
        <p:spPr bwMode="auto">
          <a:xfrm>
            <a:off x="3305599" y="5503586"/>
            <a:ext cx="9953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200" dirty="0">
                <a:solidFill>
                  <a:srgbClr val="000000"/>
                </a:solidFill>
                <a:latin typeface="Arial Black" charset="0"/>
              </a:rPr>
              <a:t>14.38 m diameter</a:t>
            </a:r>
          </a:p>
        </p:txBody>
      </p:sp>
      <p:cxnSp>
        <p:nvCxnSpPr>
          <p:cNvPr id="96" name="Straight Arrow Connector 95"/>
          <p:cNvCxnSpPr/>
          <p:nvPr/>
        </p:nvCxnSpPr>
        <p:spPr>
          <a:xfrm flipV="1">
            <a:off x="5566938" y="3949343"/>
            <a:ext cx="2" cy="98890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H="1">
            <a:off x="5566937" y="5216060"/>
            <a:ext cx="1434" cy="1081235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Freeform 97"/>
          <p:cNvSpPr/>
          <p:nvPr/>
        </p:nvSpPr>
        <p:spPr>
          <a:xfrm>
            <a:off x="3259420" y="6140855"/>
            <a:ext cx="2522366" cy="237255"/>
          </a:xfrm>
          <a:custGeom>
            <a:avLst/>
            <a:gdLst>
              <a:gd name="connsiteX0" fmla="*/ 0 w 4156364"/>
              <a:gd name="connsiteY0" fmla="*/ 297872 h 297872"/>
              <a:gd name="connsiteX1" fmla="*/ 1911927 w 4156364"/>
              <a:gd name="connsiteY1" fmla="*/ 6927 h 297872"/>
              <a:gd name="connsiteX2" fmla="*/ 4156364 w 4156364"/>
              <a:gd name="connsiteY2" fmla="*/ 256309 h 29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6364" h="297872">
                <a:moveTo>
                  <a:pt x="0" y="297872"/>
                </a:moveTo>
                <a:cubicBezTo>
                  <a:pt x="609600" y="155863"/>
                  <a:pt x="1219200" y="13854"/>
                  <a:pt x="1911927" y="6927"/>
                </a:cubicBezTo>
                <a:cubicBezTo>
                  <a:pt x="2604654" y="0"/>
                  <a:pt x="3380509" y="128154"/>
                  <a:pt x="4156364" y="256309"/>
                </a:cubicBezTo>
              </a:path>
            </a:pathLst>
          </a:cu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0" name="Straight Arrow Connector 99"/>
          <p:cNvCxnSpPr/>
          <p:nvPr/>
        </p:nvCxnSpPr>
        <p:spPr>
          <a:xfrm>
            <a:off x="5501849" y="6297295"/>
            <a:ext cx="130175" cy="1588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5501849" y="3947754"/>
            <a:ext cx="130175" cy="1588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Picture 2" descr="C:\ISS_CATS\CATS_logo\IS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617" y="3339053"/>
            <a:ext cx="180498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" name="Isosceles Triangle 119"/>
          <p:cNvSpPr/>
          <p:nvPr/>
        </p:nvSpPr>
        <p:spPr>
          <a:xfrm>
            <a:off x="4407405" y="3888409"/>
            <a:ext cx="455612" cy="2598154"/>
          </a:xfrm>
          <a:prstGeom prst="triangle">
            <a:avLst>
              <a:gd name="adj" fmla="val 56921"/>
            </a:avLst>
          </a:prstGeom>
          <a:gradFill>
            <a:gsLst>
              <a:gs pos="0">
                <a:srgbClr val="CCFFCC">
                  <a:alpha val="80000"/>
                </a:srgbClr>
              </a:gs>
              <a:gs pos="100000">
                <a:srgbClr val="008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4410672" y="6416140"/>
            <a:ext cx="454025" cy="200025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2" name="Straight Arrow Connector 121"/>
          <p:cNvCxnSpPr>
            <a:endCxn id="121" idx="1"/>
          </p:cNvCxnSpPr>
          <p:nvPr/>
        </p:nvCxnSpPr>
        <p:spPr>
          <a:xfrm>
            <a:off x="4092703" y="5965548"/>
            <a:ext cx="384458" cy="479885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69"/>
          <p:cNvSpPr txBox="1">
            <a:spLocks noChangeArrowheads="1"/>
          </p:cNvSpPr>
          <p:nvPr/>
        </p:nvSpPr>
        <p:spPr bwMode="auto">
          <a:xfrm>
            <a:off x="4385588" y="6412945"/>
            <a:ext cx="71437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800" dirty="0">
                <a:latin typeface="Arial Black" charset="0"/>
              </a:rPr>
              <a:t>F</a:t>
            </a:r>
            <a:r>
              <a:rPr lang="en-US" sz="800" dirty="0" smtClean="0">
                <a:latin typeface="Arial Black" charset="0"/>
              </a:rPr>
              <a:t>FOV</a:t>
            </a:r>
            <a:endParaRPr lang="en-US" sz="800" dirty="0">
              <a:latin typeface="Arial Black" charset="0"/>
            </a:endParaRPr>
          </a:p>
        </p:txBody>
      </p:sp>
      <p:cxnSp>
        <p:nvCxnSpPr>
          <p:cNvPr id="124" name="Straight Connector 123"/>
          <p:cNvCxnSpPr/>
          <p:nvPr/>
        </p:nvCxnSpPr>
        <p:spPr>
          <a:xfrm rot="5400000">
            <a:off x="6087455" y="5103715"/>
            <a:ext cx="2471738" cy="11112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29"/>
          <p:cNvSpPr txBox="1">
            <a:spLocks noChangeArrowheads="1"/>
          </p:cNvSpPr>
          <p:nvPr/>
        </p:nvSpPr>
        <p:spPr bwMode="auto">
          <a:xfrm>
            <a:off x="5976611" y="5551430"/>
            <a:ext cx="9953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200" dirty="0">
                <a:solidFill>
                  <a:srgbClr val="000000"/>
                </a:solidFill>
                <a:latin typeface="Arial Black" charset="0"/>
              </a:rPr>
              <a:t>14.38 m diameter</a:t>
            </a:r>
          </a:p>
        </p:txBody>
      </p:sp>
      <p:cxnSp>
        <p:nvCxnSpPr>
          <p:cNvPr id="126" name="Straight Arrow Connector 125"/>
          <p:cNvCxnSpPr/>
          <p:nvPr/>
        </p:nvCxnSpPr>
        <p:spPr>
          <a:xfrm flipV="1">
            <a:off x="8237950" y="3997187"/>
            <a:ext cx="2" cy="98890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 flipH="1">
            <a:off x="8237949" y="5263905"/>
            <a:ext cx="1434" cy="1081235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Freeform 127"/>
          <p:cNvSpPr/>
          <p:nvPr/>
        </p:nvSpPr>
        <p:spPr>
          <a:xfrm>
            <a:off x="5930432" y="6188700"/>
            <a:ext cx="2522366" cy="237255"/>
          </a:xfrm>
          <a:custGeom>
            <a:avLst/>
            <a:gdLst>
              <a:gd name="connsiteX0" fmla="*/ 0 w 4156364"/>
              <a:gd name="connsiteY0" fmla="*/ 297872 h 297872"/>
              <a:gd name="connsiteX1" fmla="*/ 1911927 w 4156364"/>
              <a:gd name="connsiteY1" fmla="*/ 6927 h 297872"/>
              <a:gd name="connsiteX2" fmla="*/ 4156364 w 4156364"/>
              <a:gd name="connsiteY2" fmla="*/ 256309 h 29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6364" h="297872">
                <a:moveTo>
                  <a:pt x="0" y="297872"/>
                </a:moveTo>
                <a:cubicBezTo>
                  <a:pt x="609600" y="155863"/>
                  <a:pt x="1219200" y="13854"/>
                  <a:pt x="1911927" y="6927"/>
                </a:cubicBezTo>
                <a:cubicBezTo>
                  <a:pt x="2604654" y="0"/>
                  <a:pt x="3380509" y="128154"/>
                  <a:pt x="4156364" y="256309"/>
                </a:cubicBezTo>
              </a:path>
            </a:pathLst>
          </a:cu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9" name="Straight Arrow Connector 128"/>
          <p:cNvCxnSpPr/>
          <p:nvPr/>
        </p:nvCxnSpPr>
        <p:spPr>
          <a:xfrm>
            <a:off x="8172861" y="6345139"/>
            <a:ext cx="130175" cy="1588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>
            <a:off x="8172861" y="3995599"/>
            <a:ext cx="130175" cy="1588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" name="Picture 2" descr="C:\ISS_CATS\CATS_logo\IS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629" y="3386898"/>
            <a:ext cx="180498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" name="Isosceles Triangle 131"/>
          <p:cNvSpPr/>
          <p:nvPr/>
        </p:nvSpPr>
        <p:spPr>
          <a:xfrm>
            <a:off x="7078416" y="3936252"/>
            <a:ext cx="455612" cy="2357003"/>
          </a:xfrm>
          <a:prstGeom prst="triangle">
            <a:avLst>
              <a:gd name="adj" fmla="val 56921"/>
            </a:avLst>
          </a:prstGeom>
          <a:gradFill>
            <a:gsLst>
              <a:gs pos="0">
                <a:srgbClr val="CCFFCC">
                  <a:alpha val="80000"/>
                </a:srgbClr>
              </a:gs>
              <a:gs pos="100000">
                <a:srgbClr val="008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7081684" y="6210016"/>
            <a:ext cx="454025" cy="200025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4" name="Straight Arrow Connector 133"/>
          <p:cNvCxnSpPr>
            <a:endCxn id="133" idx="1"/>
          </p:cNvCxnSpPr>
          <p:nvPr/>
        </p:nvCxnSpPr>
        <p:spPr>
          <a:xfrm>
            <a:off x="6763715" y="6005989"/>
            <a:ext cx="384458" cy="23332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69"/>
          <p:cNvSpPr txBox="1">
            <a:spLocks noChangeArrowheads="1"/>
          </p:cNvSpPr>
          <p:nvPr/>
        </p:nvSpPr>
        <p:spPr bwMode="auto">
          <a:xfrm>
            <a:off x="7056600" y="6196849"/>
            <a:ext cx="71437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800" dirty="0">
                <a:latin typeface="Arial Black" charset="0"/>
              </a:rPr>
              <a:t>A</a:t>
            </a:r>
            <a:r>
              <a:rPr lang="en-US" sz="800" dirty="0" smtClean="0">
                <a:latin typeface="Arial Black" charset="0"/>
              </a:rPr>
              <a:t>FOV</a:t>
            </a:r>
            <a:endParaRPr lang="en-US" sz="800" dirty="0">
              <a:latin typeface="Arial Black" charset="0"/>
            </a:endParaRPr>
          </a:p>
        </p:txBody>
      </p:sp>
      <p:sp>
        <p:nvSpPr>
          <p:cNvPr id="136" name="TextBox 28"/>
          <p:cNvSpPr txBox="1">
            <a:spLocks noChangeArrowheads="1"/>
          </p:cNvSpPr>
          <p:nvPr/>
        </p:nvSpPr>
        <p:spPr bwMode="auto">
          <a:xfrm>
            <a:off x="7757818" y="4997462"/>
            <a:ext cx="850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200" dirty="0">
                <a:latin typeface="Arial Black" charset="0"/>
              </a:rPr>
              <a:t>405 km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171629" y="1511300"/>
            <a:ext cx="2001232" cy="4975263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724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23729</TotalTime>
  <Words>2002</Words>
  <Application>Microsoft Macintosh PowerPoint</Application>
  <PresentationFormat>On-screen Show (4:3)</PresentationFormat>
  <Paragraphs>291</Paragraphs>
  <Slides>22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Science Modes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SSAI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Capabilities for Space-Based Cloud and Aerosols Measurements: The Cloud-Aerosol Transport System (CATS) </dc:title>
  <dc:creator>John Yorks</dc:creator>
  <cp:lastModifiedBy>Matthew McGill</cp:lastModifiedBy>
  <cp:revision>255</cp:revision>
  <dcterms:created xsi:type="dcterms:W3CDTF">2014-05-19T17:36:21Z</dcterms:created>
  <dcterms:modified xsi:type="dcterms:W3CDTF">2015-05-20T18:24:57Z</dcterms:modified>
</cp:coreProperties>
</file>