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  <p:sldMasterId id="2147484170" r:id="rId2"/>
  </p:sldMasterIdLst>
  <p:notesMasterIdLst>
    <p:notesMasterId r:id="rId11"/>
  </p:notesMasterIdLst>
  <p:handoutMasterIdLst>
    <p:handoutMasterId r:id="rId12"/>
  </p:handoutMasterIdLst>
  <p:sldIdLst>
    <p:sldId id="885" r:id="rId3"/>
    <p:sldId id="1012" r:id="rId4"/>
    <p:sldId id="1013" r:id="rId5"/>
    <p:sldId id="1015" r:id="rId6"/>
    <p:sldId id="982" r:id="rId7"/>
    <p:sldId id="993" r:id="rId8"/>
    <p:sldId id="1009" r:id="rId9"/>
    <p:sldId id="959" r:id="rId10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0">
          <p15:clr>
            <a:srgbClr val="A4A3A4"/>
          </p15:clr>
        </p15:guide>
        <p15:guide id="2" pos="20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EFEFEF"/>
    <a:srgbClr val="B3C9D9"/>
    <a:srgbClr val="CBFFCB"/>
    <a:srgbClr val="EF7222"/>
    <a:srgbClr val="127587"/>
    <a:srgbClr val="548BB6"/>
    <a:srgbClr val="E6A717"/>
    <a:srgbClr val="E6A817"/>
    <a:srgbClr val="558BB6"/>
    <a:srgbClr val="F07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96537" autoAdjust="0"/>
  </p:normalViewPr>
  <p:slideViewPr>
    <p:cSldViewPr snapToGrid="0">
      <p:cViewPr varScale="1">
        <p:scale>
          <a:sx n="46" d="100"/>
          <a:sy n="46" d="100"/>
        </p:scale>
        <p:origin x="1236" y="60"/>
      </p:cViewPr>
      <p:guideLst>
        <p:guide orient="horz" pos="2270"/>
        <p:guide pos="207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"/>
    </p:cViewPr>
  </p:sorterViewPr>
  <p:notesViewPr>
    <p:cSldViewPr snapToGrid="0">
      <p:cViewPr varScale="1">
        <p:scale>
          <a:sx n="108" d="100"/>
          <a:sy n="108" d="100"/>
        </p:scale>
        <p:origin x="-3680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3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300" b="1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B971E11-96ED-4B7E-AC66-735456BC8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2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8" tIns="47424" rIns="94848" bIns="47424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3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0FC64DC3-6097-47CF-B1CA-45EED3F44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76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B5CD-E268-4AB3-A72D-4A2741736322}" type="slidenum">
              <a:rPr lang="en-US" smtClean="0">
                <a:ea typeface="MS PGothic" pitchFamily="34" charset="-128"/>
              </a:rPr>
              <a:pPr/>
              <a:t>1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661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9EE72-446C-4E89-9D84-E30D697F6F6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9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663" eaLnBrk="0" hangingPunct="0"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8975577" indent="-38505795" defTabSz="965663" eaLnBrk="0" hangingPunct="0"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6978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39564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40934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79127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16CB14B5-F771-9741-A4FA-88D44EC783EA}" type="slidenum">
              <a:rPr lang="en-US" sz="1300">
                <a:solidFill>
                  <a:prstClr val="black"/>
                </a:solidFill>
              </a:rPr>
              <a:pPr eaLnBrk="1" hangingPunct="1"/>
              <a:t>3</a:t>
            </a:fld>
            <a:endParaRPr lang="en-US" sz="13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207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9EE72-446C-4E89-9D84-E30D697F6F6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49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0758C-0A5E-4B44-BC49-7370C82AEEF0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64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1F8DD-C217-014B-9E64-67B1EF0FDDC8}" type="slidenum">
              <a:rPr lang="en-US">
                <a:ea typeface="ＭＳ Ｐゴシック" charset="-128"/>
                <a:cs typeface="ＭＳ Ｐゴシック" charset="-128"/>
              </a:rPr>
              <a:pPr/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39" tIns="48320" rIns="96639" bIns="48320"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1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INAL_titleimage_3Dmeatball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INAL_titleimage_3Dmeatball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FINALslide image v2_3Dmeatball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6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-82550"/>
            <a:ext cx="6219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667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 Narrow" charset="0"/>
              <a:ea typeface="+mn-ea"/>
            </a:endParaRPr>
          </a:p>
        </p:txBody>
      </p:sp>
      <p:sp>
        <p:nvSpPr>
          <p:cNvPr id="1436679" name="Rectangle 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 Narrow" charset="0"/>
              <a:ea typeface="+mn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0063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FF0000"/>
                </a:solidFill>
                <a:latin typeface="Arial Narrow" charset="0"/>
                <a:ea typeface="ＭＳ Ｐゴシック" charset="-128"/>
              </a:defRPr>
            </a:lvl1pPr>
          </a:lstStyle>
          <a:p>
            <a:pPr>
              <a:defRPr/>
            </a:pPr>
            <a:fld id="{1C6B678D-8A2C-4599-BB10-1146C807E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</p:sldLayoutIdLst>
  <p:transition>
    <p:wipe dir="d"/>
  </p:transition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INALslide image v2_3Dmeatball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6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-82550"/>
            <a:ext cx="6219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667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36679" name="Rectangle 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0063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rgbClr val="FF0000"/>
                </a:solidFill>
                <a:latin typeface="Arial Narrow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9B826A1-E886-E340-A0B0-7EF182FD5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</p:sldLayoutIdLst>
  <p:transition>
    <p:wipe dir="d"/>
  </p:transition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charset="2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588580" y="4674796"/>
            <a:ext cx="6428420" cy="2056204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b="1" i="1" dirty="0" smtClean="0">
                <a:solidFill>
                  <a:schemeClr val="bg1"/>
                </a:solidFill>
                <a:latin typeface="Arial"/>
                <a:cs typeface="Arial"/>
              </a:rPr>
              <a:t>NASA Earth Science Technology </a:t>
            </a:r>
            <a:r>
              <a:rPr lang="en-US" sz="2400" b="1" i="1" dirty="0">
                <a:solidFill>
                  <a:schemeClr val="bg1"/>
                </a:solidFill>
                <a:latin typeface="Arial"/>
                <a:cs typeface="Arial"/>
              </a:rPr>
              <a:t>U</a:t>
            </a:r>
            <a:r>
              <a:rPr lang="en-US" sz="2400" b="1" i="1" dirty="0" smtClean="0">
                <a:solidFill>
                  <a:schemeClr val="bg1"/>
                </a:solidFill>
                <a:latin typeface="Arial"/>
                <a:cs typeface="Arial"/>
              </a:rPr>
              <a:t>pdate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Presented to Doppler Wind </a:t>
            </a:r>
            <a:r>
              <a:rPr lang="en-US" sz="1400" i="1" dirty="0" err="1" smtClean="0">
                <a:solidFill>
                  <a:schemeClr val="bg1"/>
                </a:solidFill>
                <a:latin typeface="Arial"/>
                <a:cs typeface="Arial"/>
              </a:rPr>
              <a:t>Lidar</a:t>
            </a:r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 Working Group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 i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April 28, 2015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509455" y="4191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5881055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000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 flipH="1">
            <a:off x="5269868" y="5846247"/>
            <a:ext cx="11456" cy="70695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21238" y="5759450"/>
            <a:ext cx="284425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chemeClr val="bg1"/>
                </a:solidFill>
              </a:rPr>
              <a:t>George J. </a:t>
            </a:r>
            <a:r>
              <a:rPr lang="en-US" sz="1200" i="1" dirty="0" err="1">
                <a:solidFill>
                  <a:schemeClr val="bg1"/>
                </a:solidFill>
              </a:rPr>
              <a:t>Komar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chemeClr val="bg1"/>
                </a:solidFill>
              </a:rPr>
              <a:t>Associate Director/Program Manager</a:t>
            </a:r>
          </a:p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chemeClr val="bg1"/>
                </a:solidFill>
              </a:rPr>
              <a:t>Earth Science Technology Office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334815" y="63500"/>
            <a:ext cx="8890000" cy="686955"/>
          </a:xfrm>
        </p:spPr>
        <p:txBody>
          <a:bodyPr/>
          <a:lstStyle/>
          <a:p>
            <a:r>
              <a:rPr lang="en-US" sz="2400" i="1" dirty="0" smtClean="0">
                <a:ea typeface="ＭＳ Ｐゴシック" pitchFamily="34" charset="-128"/>
              </a:rPr>
              <a:t>Earth Science Program</a:t>
            </a:r>
            <a:r>
              <a:rPr lang="en-US" sz="2400" i="1" dirty="0">
                <a:ea typeface="ＭＳ Ｐゴシック" pitchFamily="34" charset="-128"/>
              </a:rPr>
              <a:t> </a:t>
            </a:r>
            <a:r>
              <a:rPr lang="en-US" sz="2400" i="1" dirty="0" smtClean="0">
                <a:ea typeface="ＭＳ Ｐゴシック" pitchFamily="34" charset="-128"/>
              </a:rPr>
              <a:t>Overall Strategy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0" y="1336950"/>
            <a:ext cx="8720138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75"/>
              </a:spcBef>
              <a:buFontTx/>
              <a:buChar char="•"/>
            </a:pPr>
            <a:r>
              <a:rPr lang="en-US" sz="3200" dirty="0" smtClean="0">
                <a:ea typeface="ヒラギノ角ゴ Pro W3" charset="-128"/>
                <a:cs typeface="Arial" pitchFamily="34" charset="0"/>
              </a:rPr>
              <a:t>Maintain a </a:t>
            </a:r>
            <a:r>
              <a:rPr lang="en-US" sz="3200" b="1" i="1" dirty="0" smtClean="0">
                <a:ea typeface="ヒラギノ角ゴ Pro W3" charset="-128"/>
                <a:cs typeface="Arial" pitchFamily="34" charset="0"/>
              </a:rPr>
              <a:t>balanced program </a:t>
            </a:r>
            <a:r>
              <a:rPr lang="en-US" sz="3200" dirty="0" smtClean="0">
                <a:ea typeface="ヒラギノ角ゴ Pro W3" charset="-128"/>
                <a:cs typeface="Arial" pitchFamily="34" charset="0"/>
              </a:rPr>
              <a:t>that:</a:t>
            </a:r>
          </a:p>
          <a:p>
            <a:pPr lvl="1" eaLnBrk="1" hangingPunct="1">
              <a:lnSpc>
                <a:spcPct val="90000"/>
              </a:lnSpc>
              <a:spcBef>
                <a:spcPts val="1075"/>
              </a:spcBef>
              <a:buFontTx/>
              <a:buChar char="•"/>
            </a:pPr>
            <a:endParaRPr lang="en-US" u="sng" dirty="0" smtClean="0">
              <a:ea typeface="ヒラギノ角ゴ Pro W3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1075"/>
              </a:spcBef>
              <a:buFontTx/>
              <a:buChar char="•"/>
            </a:pPr>
            <a:r>
              <a:rPr lang="en-US" u="sng" dirty="0" smtClean="0">
                <a:ea typeface="ヒラギノ角ゴ Pro W3" charset="-128"/>
                <a:cs typeface="Arial" pitchFamily="34" charset="0"/>
              </a:rPr>
              <a:t>advances</a:t>
            </a:r>
            <a:r>
              <a:rPr lang="en-US" b="1" dirty="0" smtClean="0">
                <a:ea typeface="ヒラギノ角ゴ Pro W3" charset="-128"/>
                <a:cs typeface="Arial" pitchFamily="34" charset="0"/>
              </a:rPr>
              <a:t> Earth System Science</a:t>
            </a:r>
          </a:p>
          <a:p>
            <a:pPr lvl="1" eaLnBrk="1" hangingPunct="1">
              <a:lnSpc>
                <a:spcPct val="90000"/>
              </a:lnSpc>
              <a:spcBef>
                <a:spcPts val="1075"/>
              </a:spcBef>
              <a:buFontTx/>
              <a:buChar char="•"/>
            </a:pPr>
            <a:r>
              <a:rPr lang="en-US" u="sng" dirty="0" smtClean="0">
                <a:ea typeface="ヒラギノ角ゴ Pro W3" charset="-128"/>
                <a:cs typeface="Arial" pitchFamily="34" charset="0"/>
              </a:rPr>
              <a:t>delivers</a:t>
            </a:r>
            <a:r>
              <a:rPr lang="en-US" b="1" dirty="0" smtClean="0">
                <a:ea typeface="ヒラギノ角ゴ Pro W3" charset="-128"/>
                <a:cs typeface="Arial" pitchFamily="34" charset="0"/>
              </a:rPr>
              <a:t> societal benefit </a:t>
            </a:r>
            <a:r>
              <a:rPr lang="en-US" dirty="0" smtClean="0">
                <a:ea typeface="ヒラギノ角ゴ Pro W3" charset="-128"/>
                <a:cs typeface="Arial" pitchFamily="34" charset="0"/>
              </a:rPr>
              <a:t>through </a:t>
            </a:r>
            <a:r>
              <a:rPr lang="en-US" dirty="0">
                <a:ea typeface="ヒラギノ角ゴ Pro W3" charset="-128"/>
                <a:cs typeface="Arial" pitchFamily="34" charset="0"/>
              </a:rPr>
              <a:t>a</a:t>
            </a:r>
            <a:r>
              <a:rPr lang="en-US" dirty="0" smtClean="0">
                <a:ea typeface="ヒラギノ角ゴ Pro W3" charset="-128"/>
                <a:cs typeface="Arial" pitchFamily="34" charset="0"/>
              </a:rPr>
              <a:t>pplications development and </a:t>
            </a:r>
            <a:r>
              <a:rPr lang="en-US" dirty="0">
                <a:ea typeface="ヒラギノ角ゴ Pro W3" charset="-128"/>
                <a:cs typeface="Arial" pitchFamily="34" charset="0"/>
              </a:rPr>
              <a:t>c</a:t>
            </a:r>
            <a:r>
              <a:rPr lang="en-US" dirty="0" smtClean="0">
                <a:ea typeface="ヒラギノ角ゴ Pro W3" charset="-128"/>
                <a:cs typeface="Arial" pitchFamily="34" charset="0"/>
              </a:rPr>
              <a:t>apacity building</a:t>
            </a:r>
            <a:endParaRPr lang="en-US" b="1" dirty="0" smtClean="0">
              <a:ea typeface="ヒラギノ角ゴ Pro W3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1075"/>
              </a:spcBef>
              <a:buFontTx/>
              <a:buChar char="•"/>
            </a:pPr>
            <a:r>
              <a:rPr lang="en-US" u="sng" dirty="0" smtClean="0">
                <a:ea typeface="ヒラギノ角ゴ Pro W3" charset="-128"/>
                <a:cs typeface="Arial" pitchFamily="34" charset="0"/>
              </a:rPr>
              <a:t>provides</a:t>
            </a:r>
            <a:r>
              <a:rPr lang="en-US" b="1" dirty="0" smtClean="0">
                <a:ea typeface="ヒラギノ角ゴ Pro W3" charset="-128"/>
                <a:cs typeface="Arial" pitchFamily="34" charset="0"/>
              </a:rPr>
              <a:t> essential global </a:t>
            </a:r>
            <a:r>
              <a:rPr lang="en-US" b="1" dirty="0" err="1" smtClean="0">
                <a:ea typeface="ヒラギノ角ゴ Pro W3" charset="-128"/>
                <a:cs typeface="Arial" pitchFamily="34" charset="0"/>
              </a:rPr>
              <a:t>spaceborne</a:t>
            </a:r>
            <a:r>
              <a:rPr lang="en-US" b="1" dirty="0" smtClean="0">
                <a:ea typeface="ヒラギノ角ゴ Pro W3" charset="-128"/>
                <a:cs typeface="Arial" pitchFamily="34" charset="0"/>
              </a:rPr>
              <a:t> measurements</a:t>
            </a:r>
          </a:p>
          <a:p>
            <a:pPr lvl="1" eaLnBrk="1" hangingPunct="1">
              <a:lnSpc>
                <a:spcPct val="90000"/>
              </a:lnSpc>
              <a:spcBef>
                <a:spcPts val="1075"/>
              </a:spcBef>
              <a:buFontTx/>
              <a:buChar char="•"/>
            </a:pPr>
            <a:r>
              <a:rPr lang="en-US" u="sng" dirty="0" smtClean="0">
                <a:ea typeface="ヒラギノ角ゴ Pro W3" charset="-128"/>
                <a:cs typeface="Arial" pitchFamily="34" charset="0"/>
              </a:rPr>
              <a:t>develops and demonstrates </a:t>
            </a:r>
            <a:r>
              <a:rPr lang="en-US" b="1" dirty="0" smtClean="0">
                <a:ea typeface="ヒラギノ角ゴ Pro W3" charset="-128"/>
                <a:cs typeface="Arial" pitchFamily="34" charset="0"/>
              </a:rPr>
              <a:t>technologies</a:t>
            </a:r>
            <a:r>
              <a:rPr lang="en-US" dirty="0" smtClean="0">
                <a:ea typeface="ヒラギノ角ゴ Pro W3" charset="-128"/>
                <a:cs typeface="Arial" pitchFamily="34" charset="0"/>
              </a:rPr>
              <a:t> for next-generation measurements, and </a:t>
            </a:r>
          </a:p>
          <a:p>
            <a:pPr lvl="1" eaLnBrk="1" hangingPunct="1">
              <a:lnSpc>
                <a:spcPct val="90000"/>
              </a:lnSpc>
              <a:spcBef>
                <a:spcPts val="1075"/>
              </a:spcBef>
              <a:buFontTx/>
              <a:buChar char="•"/>
            </a:pPr>
            <a:r>
              <a:rPr lang="en-US" u="sng" dirty="0" smtClean="0">
                <a:ea typeface="ヒラギノ角ゴ Pro W3" charset="-128"/>
                <a:cs typeface="Arial" pitchFamily="34" charset="0"/>
              </a:rPr>
              <a:t>complements</a:t>
            </a:r>
            <a:r>
              <a:rPr lang="en-US" dirty="0" smtClean="0">
                <a:ea typeface="ヒラギノ角ゴ Pro W3" charset="-128"/>
                <a:cs typeface="Arial" pitchFamily="34" charset="0"/>
              </a:rPr>
              <a:t> and is </a:t>
            </a:r>
            <a:r>
              <a:rPr lang="en-US" u="sng" dirty="0" smtClean="0">
                <a:ea typeface="ヒラギノ角ゴ Pro W3" charset="-128"/>
                <a:cs typeface="Arial" pitchFamily="34" charset="0"/>
              </a:rPr>
              <a:t>coordinated</a:t>
            </a:r>
            <a:r>
              <a:rPr lang="en-US" dirty="0" smtClean="0">
                <a:ea typeface="ヒラギノ角ゴ Pro W3" charset="-128"/>
                <a:cs typeface="Arial" pitchFamily="34" charset="0"/>
              </a:rPr>
              <a:t> with activities of </a:t>
            </a:r>
            <a:r>
              <a:rPr lang="en-US" b="1" dirty="0" smtClean="0">
                <a:ea typeface="ヒラギノ角ゴ Pro W3" charset="-128"/>
                <a:cs typeface="Arial" pitchFamily="34" charset="0"/>
              </a:rPr>
              <a:t>other agencies </a:t>
            </a:r>
            <a:r>
              <a:rPr lang="en-US" dirty="0" smtClean="0">
                <a:ea typeface="ヒラギノ角ゴ Pro W3" charset="-128"/>
                <a:cs typeface="Arial" pitchFamily="34" charset="0"/>
              </a:rPr>
              <a:t>and</a:t>
            </a:r>
            <a:r>
              <a:rPr lang="en-US" b="1" dirty="0" smtClean="0">
                <a:ea typeface="ヒラギノ角ゴ Pro W3" charset="-128"/>
                <a:cs typeface="Arial" pitchFamily="34" charset="0"/>
              </a:rPr>
              <a:t> international partners   </a:t>
            </a:r>
          </a:p>
          <a:p>
            <a:pPr lvl="1" eaLnBrk="1" hangingPunct="1">
              <a:lnSpc>
                <a:spcPct val="90000"/>
              </a:lnSpc>
              <a:spcBef>
                <a:spcPts val="475"/>
              </a:spcBef>
              <a:buNone/>
            </a:pPr>
            <a:endParaRPr lang="en-US" sz="1600" b="1" dirty="0" smtClean="0">
              <a:ea typeface="ヒラギノ角ゴ Pro W3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134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77" y="1298054"/>
            <a:ext cx="8902504" cy="4782783"/>
          </a:xfrm>
          <a:prstGeom prst="rect">
            <a:avLst/>
          </a:prstGeom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696473" y="49644"/>
            <a:ext cx="8142287" cy="765711"/>
          </a:xfrm>
        </p:spPr>
        <p:txBody>
          <a:bodyPr>
            <a:noAutofit/>
          </a:bodyPr>
          <a:lstStyle/>
          <a:p>
            <a:r>
              <a:rPr lang="en-US" sz="2400" i="1" dirty="0">
                <a:latin typeface="Arial" charset="0"/>
                <a:ea typeface="ＭＳ Ｐゴシック" charset="0"/>
                <a:cs typeface="ＭＳ Ｐゴシック" charset="0"/>
              </a:rPr>
              <a:t>Earth Science </a:t>
            </a:r>
            <a:r>
              <a:rPr lang="en-US" sz="2400" i="1" dirty="0" smtClean="0">
                <a:latin typeface="Arial" charset="0"/>
                <a:ea typeface="ＭＳ Ｐゴシック" charset="0"/>
                <a:cs typeface="ＭＳ Ｐゴシック" charset="0"/>
              </a:rPr>
              <a:t>Budget: </a:t>
            </a:r>
            <a:r>
              <a:rPr lang="en-US" sz="2400" i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i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i="1" dirty="0" smtClean="0">
                <a:latin typeface="Arial" charset="0"/>
                <a:ea typeface="ＭＳ Ｐゴシック" charset="0"/>
                <a:cs typeface="ＭＳ Ｐゴシック" charset="0"/>
              </a:rPr>
              <a:t>FY16 Request/FY15 Appropriation</a:t>
            </a:r>
            <a:endParaRPr lang="en-US" sz="2400" i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4134588" y="3978000"/>
            <a:ext cx="13083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FY10 request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95572" y="1971521"/>
            <a:ext cx="12984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216921"/>
                </a:solidFill>
              </a:rPr>
              <a:t>FY11 </a:t>
            </a:r>
            <a:r>
              <a:rPr lang="en-US" sz="1400" b="1" dirty="0">
                <a:solidFill>
                  <a:srgbClr val="216921"/>
                </a:solidFill>
              </a:rPr>
              <a:t>request</a:t>
            </a: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3683496" y="5055535"/>
            <a:ext cx="13436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rgbClr val="F79646">
                    <a:lumMod val="75000"/>
                  </a:srgbClr>
                </a:solidFill>
              </a:rPr>
              <a:t>FY09 request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rgbClr val="F79646">
                    <a:lumMod val="75000"/>
                  </a:srgbClr>
                </a:solidFill>
              </a:rPr>
              <a:t>(previous Admin)</a:t>
            </a:r>
            <a:endParaRPr lang="en-US" sz="11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4355315" y="2722829"/>
            <a:ext cx="13083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FFFF00"/>
                </a:solidFill>
              </a:rPr>
              <a:t>FY14 </a:t>
            </a:r>
            <a:r>
              <a:rPr lang="en-US" sz="1400" b="1" dirty="0">
                <a:solidFill>
                  <a:srgbClr val="FFFF00"/>
                </a:solidFill>
              </a:rPr>
              <a:t>request</a:t>
            </a: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267079" y="3006994"/>
            <a:ext cx="13083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FY12 </a:t>
            </a:r>
            <a:r>
              <a:rPr lang="en-US" sz="1400" b="1" dirty="0">
                <a:solidFill>
                  <a:srgbClr val="1F497D">
                    <a:lumMod val="75000"/>
                  </a:srgbClr>
                </a:solidFill>
              </a:rPr>
              <a:t>request</a:t>
            </a:r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5663686" y="3624164"/>
            <a:ext cx="13083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7030A0"/>
                </a:solidFill>
              </a:rPr>
              <a:t>FY13 </a:t>
            </a:r>
            <a:r>
              <a:rPr lang="en-US" sz="1400" b="1" dirty="0">
                <a:solidFill>
                  <a:srgbClr val="7030A0"/>
                </a:solidFill>
              </a:rPr>
              <a:t>request</a:t>
            </a:r>
          </a:p>
        </p:txBody>
      </p: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1464297" y="3219530"/>
            <a:ext cx="1710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Appropriation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977296" y="3266805"/>
            <a:ext cx="432077" cy="484479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7119098" y="3204876"/>
            <a:ext cx="13083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B0F0"/>
                </a:solidFill>
              </a:rPr>
              <a:t>FY15 </a:t>
            </a:r>
            <a:r>
              <a:rPr lang="en-US" sz="1400" b="1" dirty="0">
                <a:solidFill>
                  <a:srgbClr val="00B0F0"/>
                </a:solidFill>
              </a:rPr>
              <a:t>request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6550943" y="2353497"/>
            <a:ext cx="1633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FFC000"/>
                </a:solidFill>
              </a:rPr>
              <a:t>FY16 </a:t>
            </a:r>
            <a:r>
              <a:rPr lang="en-US" sz="1800" b="1" dirty="0">
                <a:solidFill>
                  <a:srgbClr val="FFC000"/>
                </a:solidFill>
              </a:rPr>
              <a:t>request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59400" y="1485900"/>
            <a:ext cx="691031" cy="1319044"/>
          </a:xfrm>
          <a:prstGeom prst="straightConnector1">
            <a:avLst/>
          </a:prstGeom>
          <a:ln w="101600">
            <a:solidFill>
              <a:srgbClr val="FFAA1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2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19" y="1187925"/>
            <a:ext cx="7885178" cy="552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ts val="2275"/>
              </a:spcBef>
              <a:buFontTx/>
              <a:buChar char="•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NASA now has mandate for additional long-term measurements for the nation: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Font typeface="Lucida Grande"/>
              <a:buChar char="−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 Altimetry after Jason-3 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Font typeface="Lucida Grande"/>
              <a:buChar char="−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 Solar Irradiance, Ozone Profile, Earth Radiation Budget all starting in FY16</a:t>
            </a:r>
          </a:p>
          <a:p>
            <a:pPr marL="742950" lvl="1" indent="-285750">
              <a:lnSpc>
                <a:spcPct val="90000"/>
              </a:lnSpc>
              <a:spcBef>
                <a:spcPts val="1075"/>
              </a:spcBef>
              <a:buFont typeface="Arial"/>
              <a:buChar char="•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Sustainable Land Imaging Program (w/USGS; NASA funds flight hardware):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Font typeface="Lucida Grande"/>
              <a:buChar char="-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 TIR-FFD (2019)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Font typeface="Lucida Grande"/>
              <a:buChar char="-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 Upgraded Landsat-9 (2023)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Font typeface="Lucida Grande"/>
              <a:buChar char="-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 Focused technology development to inform designs of Landsat-10+</a:t>
            </a:r>
          </a:p>
          <a:p>
            <a:pPr marL="742950" lvl="1" indent="-285750">
              <a:lnSpc>
                <a:spcPct val="90000"/>
              </a:lnSpc>
              <a:spcBef>
                <a:spcPts val="1075"/>
              </a:spcBef>
              <a:buFont typeface="Arial"/>
              <a:buChar char="•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Continued development and launch of: SAGE-III/ISS, ECOSTRESS/ISS, GEDI/ISS, CYGNSS, TEMPO, GRACE-FO, ICESat-2, SWOT, NISAR, PACE </a:t>
            </a:r>
          </a:p>
          <a:p>
            <a:pPr marL="742950" lvl="1" indent="-285750">
              <a:lnSpc>
                <a:spcPct val="90000"/>
              </a:lnSpc>
              <a:spcBef>
                <a:spcPts val="1075"/>
              </a:spcBef>
              <a:buFont typeface="Arial"/>
              <a:buChar char="•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Continue Venture Class on schedule with full funding</a:t>
            </a:r>
          </a:p>
          <a:p>
            <a:pPr marL="742950" lvl="1" indent="-285750">
              <a:lnSpc>
                <a:spcPct val="90000"/>
              </a:lnSpc>
              <a:spcBef>
                <a:spcPts val="1075"/>
              </a:spcBef>
              <a:buFont typeface="Arial"/>
              <a:buChar char="•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OCO-3 completion and flight to ISS in late 2017 </a:t>
            </a:r>
          </a:p>
          <a:p>
            <a:pPr marL="742950" lvl="1" indent="-285750">
              <a:lnSpc>
                <a:spcPct val="90000"/>
              </a:lnSpc>
              <a:spcBef>
                <a:spcPts val="1075"/>
              </a:spcBef>
              <a:buFont typeface="Arial"/>
              <a:buChar char="•"/>
            </a:pP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CLARREO Technology Demonstration instruments on ISS - development and flight in late 2019 (2 instruments, Reflected Solar/</a:t>
            </a:r>
            <a:r>
              <a:rPr lang="en-US" sz="1800" dirty="0" err="1">
                <a:latin typeface="+mj-lt"/>
                <a:ea typeface="ヒラギノ角ゴ Pro W3" charset="-128"/>
                <a:cs typeface="Arial" pitchFamily="34" charset="0"/>
              </a:rPr>
              <a:t>HySICS</a:t>
            </a:r>
            <a:r>
              <a:rPr lang="en-US" sz="1800" dirty="0">
                <a:latin typeface="+mj-lt"/>
                <a:ea typeface="ヒラギノ角ゴ Pro W3" charset="-128"/>
                <a:cs typeface="Arial" pitchFamily="34" charset="0"/>
              </a:rPr>
              <a:t> and IR Pathfinder)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5538" y="255488"/>
            <a:ext cx="5918807" cy="49769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j-lt"/>
                <a:ea typeface="MS PGothic" pitchFamily="34" charset="-128"/>
                <a:cs typeface="ＭＳ Ｐゴシック" charset="-128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i="1" dirty="0" smtClean="0">
                <a:latin typeface="Arial" charset="0"/>
                <a:ea typeface="ＭＳ Ｐゴシック" charset="0"/>
                <a:cs typeface="ＭＳ Ｐゴシック" charset="0"/>
              </a:rPr>
              <a:t>Earth Science Budget Increase </a:t>
            </a:r>
            <a:br>
              <a:rPr lang="en-US" sz="2400" i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400" i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975989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74650" y="3721100"/>
            <a:ext cx="8510588" cy="869950"/>
          </a:xfrm>
          <a:prstGeom prst="rect">
            <a:avLst/>
          </a:prstGeom>
          <a:gradFill flip="none" rotWithShape="1">
            <a:gsLst>
              <a:gs pos="0">
                <a:srgbClr val="B1D170"/>
              </a:gs>
              <a:gs pos="100000">
                <a:srgbClr val="FFFFFF">
                  <a:alpha val="24000"/>
                </a:srgbClr>
              </a:gs>
            </a:gsLst>
            <a:lin ang="5400000" scaled="0"/>
            <a:tileRect/>
          </a:gradFill>
          <a:ln>
            <a:solidFill>
              <a:srgbClr val="008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74650" y="1828800"/>
            <a:ext cx="8510588" cy="866775"/>
          </a:xfrm>
          <a:prstGeom prst="rect">
            <a:avLst/>
          </a:prstGeom>
          <a:gradFill flip="none" rotWithShape="1">
            <a:gsLst>
              <a:gs pos="0">
                <a:srgbClr val="9ABBDD"/>
              </a:gs>
              <a:gs pos="100000">
                <a:srgbClr val="CFEDFF">
                  <a:alpha val="49000"/>
                </a:srgbClr>
              </a:gs>
            </a:gsLst>
            <a:lin ang="5400000" scaled="0"/>
            <a:tileRect/>
          </a:gradFill>
          <a:ln>
            <a:solidFill>
              <a:srgbClr val="127587"/>
            </a:solidFill>
            <a:headEnd/>
            <a:tailEnd/>
          </a:ln>
          <a:effectLst>
            <a:outerShdw blurRad="50800" dist="38100" dir="8100000" algn="b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579563" y="1879600"/>
            <a:ext cx="71358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cs typeface="Arial" charset="0"/>
              </a:rPr>
              <a:t>Instrument Incubator Program (IIP)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 </a:t>
            </a:r>
            <a:br>
              <a:rPr lang="en-US" sz="1400">
                <a:solidFill>
                  <a:srgbClr val="000000"/>
                </a:solidFill>
                <a:cs typeface="Arial" charset="0"/>
              </a:rPr>
            </a:br>
            <a:r>
              <a:rPr lang="en-US" sz="1400">
                <a:solidFill>
                  <a:srgbClr val="000000"/>
                </a:solidFill>
                <a:cs typeface="Arial" charset="0"/>
              </a:rPr>
              <a:t>robust new instruments and measurement techniques</a:t>
            </a:r>
            <a:br>
              <a:rPr lang="en-US" sz="1400">
                <a:solidFill>
                  <a:srgbClr val="000000"/>
                </a:solidFill>
                <a:cs typeface="Arial" charset="0"/>
              </a:rPr>
            </a:br>
            <a:r>
              <a:rPr lang="en-US" sz="1400" i="1">
                <a:solidFill>
                  <a:srgbClr val="000000"/>
                </a:solidFill>
                <a:cs typeface="Arial" charset="0"/>
              </a:rPr>
              <a:t>17 new projects added in FY14 (total funding approximately $71M over 3 years)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577975" y="3694113"/>
            <a:ext cx="75041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Advanced Information Systems Technology (AIST)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 </a:t>
            </a:r>
            <a:br>
              <a:rPr lang="en-US" sz="1400" dirty="0">
                <a:solidFill>
                  <a:srgbClr val="000000"/>
                </a:solidFill>
                <a:cs typeface="Arial" charset="0"/>
              </a:rPr>
            </a:br>
            <a:r>
              <a:rPr lang="en-US" sz="1400" dirty="0">
                <a:solidFill>
                  <a:srgbClr val="000000"/>
                </a:solidFill>
                <a:cs typeface="Arial" charset="0"/>
              </a:rPr>
              <a:t>innovative on-orbit and ground capabilities for communication, processing, and </a:t>
            </a:r>
            <a:br>
              <a:rPr lang="en-US" sz="1400" dirty="0">
                <a:solidFill>
                  <a:srgbClr val="000000"/>
                </a:solidFill>
                <a:cs typeface="Arial" charset="0"/>
              </a:rPr>
            </a:br>
            <a:r>
              <a:rPr lang="en-US" sz="1400" dirty="0">
                <a:solidFill>
                  <a:srgbClr val="000000"/>
                </a:solidFill>
                <a:cs typeface="Arial" charset="0"/>
              </a:rPr>
              <a:t>management of remotely sensed data and the efficient generation of data products </a:t>
            </a:r>
            <a:br>
              <a:rPr lang="en-US" sz="1400" dirty="0">
                <a:solidFill>
                  <a:srgbClr val="000000"/>
                </a:solidFill>
                <a:cs typeface="Arial" charset="0"/>
              </a:rPr>
            </a:br>
            <a:r>
              <a:rPr lang="en-US" sz="1400" i="1" dirty="0" smtClean="0">
                <a:solidFill>
                  <a:srgbClr val="000000"/>
                </a:solidFill>
                <a:cs typeface="Arial" charset="0"/>
              </a:rPr>
              <a:t>24 </a:t>
            </a:r>
            <a:r>
              <a:rPr lang="en-US" sz="1400" i="1" dirty="0">
                <a:solidFill>
                  <a:srgbClr val="000000"/>
                </a:solidFill>
                <a:cs typeface="Arial" charset="0"/>
              </a:rPr>
              <a:t>new projects added in </a:t>
            </a:r>
            <a:r>
              <a:rPr lang="en-US" sz="1400" i="1" dirty="0" smtClean="0">
                <a:solidFill>
                  <a:srgbClr val="000000"/>
                </a:solidFill>
                <a:cs typeface="Arial" charset="0"/>
              </a:rPr>
              <a:t>FY15 </a:t>
            </a:r>
            <a:r>
              <a:rPr lang="en-US" sz="1400" i="1" dirty="0">
                <a:solidFill>
                  <a:srgbClr val="000000"/>
                </a:solidFill>
                <a:cs typeface="Arial" charset="0"/>
              </a:rPr>
              <a:t>(total funding approximately $</a:t>
            </a:r>
            <a:r>
              <a:rPr lang="en-US" sz="1400" i="1" dirty="0" smtClean="0">
                <a:solidFill>
                  <a:srgbClr val="000000"/>
                </a:solidFill>
                <a:cs typeface="Arial" charset="0"/>
              </a:rPr>
              <a:t>25M </a:t>
            </a:r>
            <a:r>
              <a:rPr lang="en-US" sz="1400" i="1" dirty="0">
                <a:solidFill>
                  <a:srgbClr val="000000"/>
                </a:solidFill>
                <a:cs typeface="Arial" charset="0"/>
              </a:rPr>
              <a:t>over </a:t>
            </a:r>
            <a:r>
              <a:rPr lang="en-US" sz="1400" i="1" dirty="0" smtClean="0">
                <a:solidFill>
                  <a:srgbClr val="000000"/>
                </a:solidFill>
                <a:cs typeface="Arial" charset="0"/>
              </a:rPr>
              <a:t>2 </a:t>
            </a:r>
            <a:r>
              <a:rPr lang="en-US" sz="1400" i="1" dirty="0">
                <a:solidFill>
                  <a:srgbClr val="000000"/>
                </a:solidFill>
                <a:cs typeface="Arial" charset="0"/>
              </a:rPr>
              <a:t>years)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125456"/>
            <a:ext cx="8991600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defRPr/>
            </a:pPr>
            <a:r>
              <a:rPr lang="en-US" sz="1600" i="1" kern="0" dirty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The Earth Science Technology Office </a:t>
            </a:r>
            <a:r>
              <a:rPr lang="en-US" sz="1600" kern="0" dirty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is a </a:t>
            </a:r>
            <a:r>
              <a:rPr lang="en-US" sz="1600" b="1" i="1" kern="0" dirty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targeted</a:t>
            </a:r>
            <a:r>
              <a:rPr lang="en-US" sz="1600" b="1" kern="0" dirty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, </a:t>
            </a:r>
            <a:r>
              <a:rPr lang="en-US" sz="1600" b="1" i="1" kern="0" dirty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science-driven, competed, and actively managed technology program.</a:t>
            </a:r>
            <a:r>
              <a:rPr lang="en-US" sz="1600" kern="0" dirty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 The investment elements include: </a:t>
            </a:r>
          </a:p>
        </p:txBody>
      </p:sp>
      <p:sp>
        <p:nvSpPr>
          <p:cNvPr id="10" name="TextBox 87"/>
          <p:cNvSpPr txBox="1">
            <a:spLocks noChangeArrowheads="1"/>
          </p:cNvSpPr>
          <p:nvPr/>
        </p:nvSpPr>
        <p:spPr bwMode="auto">
          <a:xfrm rot="16200000">
            <a:off x="-431006" y="2496343"/>
            <a:ext cx="1252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1F497D"/>
                </a:solidFill>
                <a:latin typeface="Helvetica" charset="0"/>
                <a:cs typeface="Helvetica" charset="0"/>
              </a:rPr>
              <a:t>Observation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 rot="16200000">
            <a:off x="-483394" y="3877469"/>
            <a:ext cx="1357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1F497D"/>
                </a:solidFill>
                <a:latin typeface="Helvetica" charset="0"/>
                <a:cs typeface="Helvetica" charset="0"/>
              </a:rPr>
              <a:t>Information</a:t>
            </a:r>
          </a:p>
        </p:txBody>
      </p:sp>
      <p:pic>
        <p:nvPicPr>
          <p:cNvPr id="12" name="Picture 2" descr="ob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854200"/>
            <a:ext cx="114458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inf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3744913"/>
            <a:ext cx="11588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3063" y="2827338"/>
            <a:ext cx="8510587" cy="866775"/>
          </a:xfrm>
          <a:prstGeom prst="rect">
            <a:avLst/>
          </a:prstGeom>
          <a:gradFill flip="none" rotWithShape="1">
            <a:gsLst>
              <a:gs pos="0">
                <a:srgbClr val="9ABBDD"/>
              </a:gs>
              <a:gs pos="100000">
                <a:srgbClr val="CFEDFF">
                  <a:alpha val="49000"/>
                </a:srgbClr>
              </a:gs>
            </a:gsLst>
            <a:lin ang="5400000" scaled="0"/>
            <a:tileRect/>
          </a:gradFill>
          <a:ln>
            <a:solidFill>
              <a:srgbClr val="127587"/>
            </a:solidFill>
            <a:headEnd/>
            <a:tailEnd/>
          </a:ln>
          <a:effectLst>
            <a:outerShdw blurRad="50800" dist="38100" dir="8100000" algn="b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579563" y="2816225"/>
            <a:ext cx="7483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Advanced Component Technologies (ACT)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      </a:t>
            </a:r>
            <a:br>
              <a:rPr lang="en-US" sz="1400" dirty="0">
                <a:solidFill>
                  <a:srgbClr val="000000"/>
                </a:solidFill>
                <a:cs typeface="Arial" charset="0"/>
              </a:rPr>
            </a:br>
            <a:r>
              <a:rPr lang="en-US" sz="1400" dirty="0">
                <a:solidFill>
                  <a:srgbClr val="000000"/>
                </a:solidFill>
                <a:cs typeface="Arial" charset="0"/>
              </a:rPr>
              <a:t>development of critical components and subsystems for instruments and platforms</a:t>
            </a:r>
            <a:br>
              <a:rPr lang="en-US" sz="1400" dirty="0">
                <a:solidFill>
                  <a:srgbClr val="000000"/>
                </a:solidFill>
                <a:cs typeface="Arial" charset="0"/>
              </a:rPr>
            </a:br>
            <a:r>
              <a:rPr lang="en-US" sz="1400" i="1" dirty="0" smtClean="0">
                <a:solidFill>
                  <a:srgbClr val="000000"/>
                </a:solidFill>
                <a:cs typeface="Arial" charset="0"/>
              </a:rPr>
              <a:t>11 </a:t>
            </a:r>
            <a:r>
              <a:rPr lang="en-US" sz="1400" i="1" dirty="0">
                <a:solidFill>
                  <a:srgbClr val="000000"/>
                </a:solidFill>
                <a:cs typeface="Arial" charset="0"/>
              </a:rPr>
              <a:t>new projects added in </a:t>
            </a:r>
            <a:r>
              <a:rPr lang="en-US" sz="1400" i="1" dirty="0" smtClean="0">
                <a:solidFill>
                  <a:srgbClr val="000000"/>
                </a:solidFill>
                <a:cs typeface="Arial" charset="0"/>
              </a:rPr>
              <a:t>FY14 </a:t>
            </a:r>
            <a:r>
              <a:rPr lang="en-US" sz="1400" i="1" dirty="0">
                <a:solidFill>
                  <a:srgbClr val="000000"/>
                </a:solidFill>
                <a:cs typeface="Arial" charset="0"/>
              </a:rPr>
              <a:t>(total funding approximately $</a:t>
            </a:r>
            <a:r>
              <a:rPr lang="en-US" sz="1400" i="1" dirty="0" smtClean="0">
                <a:solidFill>
                  <a:srgbClr val="000000"/>
                </a:solidFill>
                <a:cs typeface="Arial" charset="0"/>
              </a:rPr>
              <a:t>13M </a:t>
            </a:r>
            <a:r>
              <a:rPr lang="en-US" sz="1400" i="1" dirty="0">
                <a:solidFill>
                  <a:srgbClr val="000000"/>
                </a:solidFill>
                <a:cs typeface="Arial" charset="0"/>
              </a:rPr>
              <a:t>over 3 years)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6" name="Picture 1" descr="ac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840037"/>
            <a:ext cx="11541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21"/>
          <p:cNvSpPr txBox="1">
            <a:spLocks noChangeArrowheads="1"/>
          </p:cNvSpPr>
          <p:nvPr/>
        </p:nvSpPr>
        <p:spPr bwMode="auto">
          <a:xfrm rot="16200000">
            <a:off x="-434181" y="4971257"/>
            <a:ext cx="1258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1F497D"/>
                </a:solidFill>
                <a:latin typeface="Helvetica" charset="0"/>
                <a:cs typeface="Helvetica" charset="0"/>
              </a:rPr>
              <a:t>Validation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69888" y="4724400"/>
            <a:ext cx="8510587" cy="1353473"/>
            <a:chOff x="369888" y="4953000"/>
            <a:chExt cx="8510587" cy="1353473"/>
          </a:xfrm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69888" y="4953000"/>
              <a:ext cx="8510587" cy="117475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rgbClr val="FFFFFF">
                    <a:alpha val="24000"/>
                  </a:srgbClr>
                </a:gs>
              </a:gsLst>
              <a:lin ang="5400000" scaled="0"/>
              <a:tileRect/>
            </a:gradFill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pic>
          <p:nvPicPr>
            <p:cNvPr id="20" name="Picture 4" descr="techval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76"/>
            <a:stretch>
              <a:fillRect/>
            </a:stretch>
          </p:blipFill>
          <p:spPr bwMode="auto">
            <a:xfrm>
              <a:off x="380999" y="4967287"/>
              <a:ext cx="1470153" cy="112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1828799" y="5029200"/>
              <a:ext cx="7010401" cy="1277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eaLnBrk="0" hangingPunct="0"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</a:rPr>
                <a:t>In-Space Validation of Earth Science Technologies (</a:t>
              </a:r>
              <a:r>
                <a:rPr lang="en-US" sz="1400" b="1" dirty="0" err="1">
                  <a:solidFill>
                    <a:srgbClr val="000000"/>
                  </a:solidFill>
                </a:rPr>
                <a:t>InVEST</a:t>
              </a:r>
              <a:r>
                <a:rPr lang="en-US" sz="1400" b="1" dirty="0">
                  <a:solidFill>
                    <a:srgbClr val="000000"/>
                  </a:solidFill>
                </a:rPr>
                <a:t>)</a:t>
              </a:r>
              <a:br>
                <a:rPr lang="en-US" sz="1400" b="1" dirty="0">
                  <a:solidFill>
                    <a:srgbClr val="000000"/>
                  </a:solidFill>
                </a:rPr>
              </a:br>
              <a:r>
                <a:rPr lang="en-US" sz="1400" dirty="0">
                  <a:solidFill>
                    <a:srgbClr val="000000"/>
                  </a:solidFill>
                  <a:cs typeface="Arial" charset="0"/>
                </a:rPr>
                <a:t>on-orbit technology validation and risk reduction for </a:t>
              </a:r>
              <a:r>
                <a:rPr lang="en-US" sz="1400" dirty="0">
                  <a:cs typeface="Arial" charset="0"/>
                </a:rPr>
                <a:t>small instruments and instrument systems</a:t>
              </a:r>
              <a:r>
                <a:rPr lang="en-US" sz="1400" dirty="0">
                  <a:solidFill>
                    <a:srgbClr val="000000"/>
                  </a:solidFill>
                  <a:cs typeface="Arial" charset="0"/>
                </a:rPr>
                <a:t> that could not otherwise be fully tested on the ground or airborne </a:t>
              </a:r>
              <a:r>
                <a:rPr lang="en-US" sz="1400" dirty="0" smtClean="0">
                  <a:solidFill>
                    <a:srgbClr val="000000"/>
                  </a:solidFill>
                  <a:cs typeface="Arial" charset="0"/>
                </a:rPr>
                <a:t>systems</a:t>
              </a:r>
              <a:r>
                <a:rPr lang="en-US" sz="1400" i="1" dirty="0" smtClean="0">
                  <a:solidFill>
                    <a:srgbClr val="000000"/>
                  </a:solidFill>
                  <a:cs typeface="Arial" charset="0"/>
                </a:rPr>
                <a:t>      5 projects </a:t>
              </a:r>
              <a:r>
                <a:rPr lang="en-US" sz="1400" i="1" dirty="0">
                  <a:solidFill>
                    <a:srgbClr val="000000"/>
                  </a:solidFill>
                  <a:cs typeface="Arial" charset="0"/>
                </a:rPr>
                <a:t>added in FY13/14 (total funding approximately $</a:t>
              </a:r>
              <a:r>
                <a:rPr lang="en-US" sz="1400" i="1" dirty="0" smtClean="0">
                  <a:solidFill>
                    <a:srgbClr val="000000"/>
                  </a:solidFill>
                  <a:cs typeface="Arial" charset="0"/>
                </a:rPr>
                <a:t>17M </a:t>
              </a:r>
              <a:r>
                <a:rPr lang="en-US" sz="1400" i="1" dirty="0">
                  <a:solidFill>
                    <a:srgbClr val="000000"/>
                  </a:solidFill>
                  <a:cs typeface="Arial" charset="0"/>
                </a:rPr>
                <a:t>over 3 years)</a:t>
              </a:r>
            </a:p>
            <a:p>
              <a:pPr>
                <a:spcBef>
                  <a:spcPct val="50000"/>
                </a:spcBef>
              </a:pPr>
              <a:endParaRPr lang="en-US" sz="1400" i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989001" y="5943600"/>
            <a:ext cx="80725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400" b="1" i="1" dirty="0">
                <a:solidFill>
                  <a:srgbClr val="154AA2"/>
                </a:solidFill>
                <a:cs typeface="Arial" charset="0"/>
              </a:rPr>
              <a:t>The current portfolio of active investments supports all of the 2007 NRC Decadal Survey mission concepts. 65% directly support Tier 1 and 2 missions, ~ 15% support Tier 3 missions, and the remainder are crosscutting.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10111" y="173886"/>
            <a:ext cx="6970571" cy="63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ヒラギノ角ゴ Pro W3" charset="0"/>
                <a:cs typeface="Arial"/>
              </a:rPr>
              <a:t>ESTO Product Lines</a:t>
            </a:r>
            <a:endParaRPr lang="en-US" sz="2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ヒラギノ角ゴ Pro W3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85992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521610" y="2266009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aphicFrame>
        <p:nvGraphicFramePr>
          <p:cNvPr id="90850" name="Group 7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88709"/>
              </p:ext>
            </p:extLst>
          </p:nvPr>
        </p:nvGraphicFramePr>
        <p:xfrm>
          <a:off x="406159" y="1145718"/>
          <a:ext cx="8237533" cy="4107314"/>
        </p:xfrm>
        <a:graphic>
          <a:graphicData uri="http://schemas.openxmlformats.org/drawingml/2006/table">
            <a:tbl>
              <a:tblPr/>
              <a:tblGrid>
                <a:gridCol w="2073210"/>
                <a:gridCol w="219800"/>
                <a:gridCol w="219800"/>
                <a:gridCol w="219800"/>
                <a:gridCol w="219800"/>
                <a:gridCol w="219800"/>
                <a:gridCol w="219799"/>
                <a:gridCol w="219800"/>
                <a:gridCol w="221218"/>
                <a:gridCol w="219799"/>
                <a:gridCol w="219800"/>
                <a:gridCol w="218382"/>
                <a:gridCol w="224054"/>
                <a:gridCol w="219799"/>
                <a:gridCol w="218382"/>
                <a:gridCol w="221218"/>
                <a:gridCol w="221218"/>
                <a:gridCol w="218382"/>
                <a:gridCol w="221218"/>
                <a:gridCol w="221218"/>
                <a:gridCol w="219800"/>
                <a:gridCol w="221218"/>
                <a:gridCol w="218382"/>
                <a:gridCol w="221218"/>
                <a:gridCol w="219799"/>
                <a:gridCol w="219800"/>
                <a:gridCol w="222637"/>
                <a:gridCol w="219800"/>
                <a:gridCol w="218382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($M)</a:t>
                      </a:r>
                      <a:endParaRPr kumimoji="0" lang="en-US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  FY15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  FY16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  FY17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  FY18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  FY19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  FY20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  FY21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Q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ROSES Solicitations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Times New Roman" charset="0"/>
                        </a:rPr>
                        <a:t>ATI/ACT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Times New Roman" charset="0"/>
                        </a:rPr>
                        <a:t>InVEST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Times New Roman" charset="0"/>
                        </a:rPr>
                        <a:t> Solicitation NRA Release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InVEST-15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ACT-17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InVEST-18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ACT-20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InVEST-21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671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Times New Roman" charset="0"/>
                        </a:rPr>
                        <a:t>Budget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18.4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18.1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18.8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18.2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17.9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18.8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19.1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8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Arial" charset="0"/>
                        </a:rPr>
                        <a:t>IIP Solicitation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Arial" charset="0"/>
                        </a:rPr>
                        <a:t>NRA Release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IIP-16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IIP-19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B9DD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Times New Roman" charset="0"/>
                        </a:rPr>
                        <a:t>Budget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27.8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28.3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28.6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28.6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28.6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29.5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29.9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Arial" charset="0"/>
                        </a:rPr>
                        <a:t>AIST Solicitation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Arial" charset="0"/>
                        </a:rPr>
                        <a:t>NRA Release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AIST-16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AIST-18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AIST-20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Times New Roman" charset="0"/>
                        </a:rPr>
                        <a:t>Budget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13.6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14.3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14.1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14.1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14.1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14.5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14.7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378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Arial" charset="0"/>
                        </a:rPr>
                        <a:t>In-Guide Totals ($M)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59.7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60.7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61.4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60.9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60.6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62.7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63.7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299" name="Rectangle 187"/>
          <p:cNvSpPr>
            <a:spLocks noChangeArrowheads="1"/>
          </p:cNvSpPr>
          <p:nvPr/>
        </p:nvSpPr>
        <p:spPr bwMode="auto">
          <a:xfrm>
            <a:off x="538368" y="135931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Technology Program Budget/Schedule</a:t>
            </a:r>
            <a:endParaRPr lang="en-US" sz="2400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0637" name="AutoShape 525"/>
          <p:cNvSpPr>
            <a:spLocks noChangeArrowheads="1"/>
          </p:cNvSpPr>
          <p:nvPr/>
        </p:nvSpPr>
        <p:spPr bwMode="auto">
          <a:xfrm>
            <a:off x="4562121" y="2313293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38" name="AutoShape 526"/>
          <p:cNvSpPr>
            <a:spLocks noChangeArrowheads="1"/>
          </p:cNvSpPr>
          <p:nvPr/>
        </p:nvSpPr>
        <p:spPr bwMode="auto">
          <a:xfrm>
            <a:off x="7149066" y="2318063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40" name="AutoShape 528"/>
          <p:cNvSpPr>
            <a:spLocks noChangeArrowheads="1"/>
          </p:cNvSpPr>
          <p:nvPr/>
        </p:nvSpPr>
        <p:spPr bwMode="auto">
          <a:xfrm>
            <a:off x="6288285" y="3245221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41" name="AutoShape 529"/>
          <p:cNvSpPr>
            <a:spLocks noChangeArrowheads="1"/>
          </p:cNvSpPr>
          <p:nvPr/>
        </p:nvSpPr>
        <p:spPr bwMode="auto">
          <a:xfrm>
            <a:off x="5416514" y="4144264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528"/>
          <p:cNvSpPr>
            <a:spLocks noChangeArrowheads="1"/>
          </p:cNvSpPr>
          <p:nvPr/>
        </p:nvSpPr>
        <p:spPr bwMode="auto">
          <a:xfrm>
            <a:off x="3611997" y="3245221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8579" y="6494101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</a:t>
            </a:r>
          </a:p>
        </p:txBody>
      </p:sp>
      <p:sp>
        <p:nvSpPr>
          <p:cNvPr id="20" name="AutoShape 529"/>
          <p:cNvSpPr>
            <a:spLocks noChangeArrowheads="1"/>
          </p:cNvSpPr>
          <p:nvPr/>
        </p:nvSpPr>
        <p:spPr bwMode="auto">
          <a:xfrm>
            <a:off x="7159809" y="4144264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74496"/>
              </p:ext>
            </p:extLst>
          </p:nvPr>
        </p:nvGraphicFramePr>
        <p:xfrm>
          <a:off x="768487" y="5606415"/>
          <a:ext cx="7965905" cy="548356"/>
        </p:xfrm>
        <a:graphic>
          <a:graphicData uri="http://schemas.openxmlformats.org/drawingml/2006/table">
            <a:tbl>
              <a:tblPr/>
              <a:tblGrid>
                <a:gridCol w="117962"/>
                <a:gridCol w="1625583"/>
                <a:gridCol w="880799"/>
                <a:gridCol w="880799"/>
                <a:gridCol w="889351"/>
                <a:gridCol w="889351"/>
                <a:gridCol w="885911"/>
                <a:gridCol w="875687"/>
                <a:gridCol w="920462"/>
              </a:tblGrid>
              <a:tr h="274178"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Total ESD Budget ($M)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1773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1947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1967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1988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2027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2027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78"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% of ESD Budget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3.4%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3.0%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Helvetica" pitchFamily="84" charset="0"/>
                        </a:rPr>
                        <a:t>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741517" y="1715373"/>
            <a:ext cx="5429338" cy="194634"/>
            <a:chOff x="2776989" y="1789515"/>
            <a:chExt cx="5429338" cy="194634"/>
          </a:xfrm>
        </p:grpSpPr>
        <p:sp>
          <p:nvSpPr>
            <p:cNvPr id="90091" name="AutoShape 1003"/>
            <p:cNvSpPr>
              <a:spLocks noChangeArrowheads="1"/>
            </p:cNvSpPr>
            <p:nvPr/>
          </p:nvSpPr>
          <p:spPr bwMode="auto">
            <a:xfrm>
              <a:off x="8050752" y="1806029"/>
              <a:ext cx="155575" cy="16986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93" name="AutoShape 1005"/>
            <p:cNvSpPr>
              <a:spLocks noChangeArrowheads="1"/>
            </p:cNvSpPr>
            <p:nvPr/>
          </p:nvSpPr>
          <p:spPr bwMode="auto">
            <a:xfrm>
              <a:off x="3643847" y="1814287"/>
              <a:ext cx="155575" cy="16986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95" name="AutoShape 1007"/>
            <p:cNvSpPr>
              <a:spLocks noChangeArrowheads="1"/>
            </p:cNvSpPr>
            <p:nvPr/>
          </p:nvSpPr>
          <p:spPr bwMode="auto">
            <a:xfrm>
              <a:off x="4526498" y="1789515"/>
              <a:ext cx="155575" cy="16986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96" name="AutoShape 1008"/>
            <p:cNvSpPr>
              <a:spLocks noChangeArrowheads="1"/>
            </p:cNvSpPr>
            <p:nvPr/>
          </p:nvSpPr>
          <p:spPr bwMode="auto">
            <a:xfrm>
              <a:off x="5412324" y="1806029"/>
              <a:ext cx="155575" cy="16986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97" name="AutoShape 1009"/>
            <p:cNvSpPr>
              <a:spLocks noChangeArrowheads="1"/>
            </p:cNvSpPr>
            <p:nvPr/>
          </p:nvSpPr>
          <p:spPr bwMode="auto">
            <a:xfrm>
              <a:off x="6301325" y="1806029"/>
              <a:ext cx="157163" cy="16986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99" name="AutoShape 1011"/>
            <p:cNvSpPr>
              <a:spLocks noChangeArrowheads="1"/>
            </p:cNvSpPr>
            <p:nvPr/>
          </p:nvSpPr>
          <p:spPr bwMode="auto">
            <a:xfrm>
              <a:off x="7172863" y="1806029"/>
              <a:ext cx="155575" cy="16986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005"/>
            <p:cNvSpPr>
              <a:spLocks noChangeArrowheads="1"/>
            </p:cNvSpPr>
            <p:nvPr/>
          </p:nvSpPr>
          <p:spPr bwMode="auto">
            <a:xfrm>
              <a:off x="2776989" y="1804894"/>
              <a:ext cx="155575" cy="16986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AutoShape 525"/>
          <p:cNvSpPr>
            <a:spLocks noChangeArrowheads="1"/>
          </p:cNvSpPr>
          <p:nvPr/>
        </p:nvSpPr>
        <p:spPr bwMode="auto">
          <a:xfrm>
            <a:off x="2764107" y="2322746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530"/>
          <p:cNvSpPr>
            <a:spLocks noChangeArrowheads="1"/>
          </p:cNvSpPr>
          <p:nvPr/>
        </p:nvSpPr>
        <p:spPr bwMode="auto">
          <a:xfrm>
            <a:off x="3617454" y="4131903"/>
            <a:ext cx="195262" cy="20161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25"/>
          <p:cNvSpPr>
            <a:spLocks noChangeArrowheads="1"/>
          </p:cNvSpPr>
          <p:nvPr/>
        </p:nvSpPr>
        <p:spPr bwMode="auto">
          <a:xfrm>
            <a:off x="5374178" y="2319269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526"/>
          <p:cNvSpPr>
            <a:spLocks noChangeArrowheads="1"/>
          </p:cNvSpPr>
          <p:nvPr/>
        </p:nvSpPr>
        <p:spPr bwMode="auto">
          <a:xfrm>
            <a:off x="8012664" y="2320553"/>
            <a:ext cx="195263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771" y="166915"/>
            <a:ext cx="4148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EVI-2 Technology Heritage</a:t>
            </a:r>
            <a:endParaRPr lang="en-US" sz="2400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24" y="1803283"/>
            <a:ext cx="2906312" cy="22261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42228" y="1284086"/>
            <a:ext cx="13901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 Black"/>
                <a:ea typeface="Arial" pitchFamily="-128" charset="0"/>
                <a:cs typeface="Arial Black"/>
              </a:rPr>
              <a:t>GEDI </a:t>
            </a:r>
            <a:r>
              <a:rPr lang="en-US" sz="1600" b="1" dirty="0" err="1" smtClean="0">
                <a:latin typeface="Arial Black"/>
                <a:ea typeface="Arial" pitchFamily="-128" charset="0"/>
                <a:cs typeface="Arial Black"/>
              </a:rPr>
              <a:t>Lidar</a:t>
            </a:r>
            <a:endParaRPr lang="en-US" sz="1600" dirty="0"/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53" y="4497731"/>
            <a:ext cx="2715325" cy="18326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91926" y="3845248"/>
            <a:ext cx="1563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 Black"/>
                <a:ea typeface="Arial" pitchFamily="-128" charset="0"/>
                <a:cs typeface="Arial Black"/>
              </a:rPr>
              <a:t>ECOSTRESS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431904" y="1432302"/>
            <a:ext cx="496055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P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rovide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the first global, high-resolution observations of forest vertical structure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ESTO investment - Laser Risk Reduction Program (LRRP05) the High-Output Maximum Efficiency Resonator (HOMER) Laser</a:t>
            </a:r>
            <a:endParaRPr lang="en-US" sz="1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681" y="4850644"/>
            <a:ext cx="5580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P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rovide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the first high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spatial temporal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resolution thermal infrared measurements of Earth’s surface from ISS. </a:t>
            </a:r>
            <a:endParaRPr lang="en-US" sz="1600" dirty="0" smtClean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ESTO investment – IIP07/10 </a:t>
            </a:r>
            <a:r>
              <a:rPr lang="en-US" sz="1600" dirty="0" err="1" smtClean="0">
                <a:solidFill>
                  <a:prstClr val="black"/>
                </a:solidFill>
                <a:latin typeface="+mn-lt"/>
              </a:rPr>
              <a:t>HyTES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 instrument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85388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150813"/>
            <a:ext cx="6675438" cy="4572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2800" i="1" dirty="0"/>
              <a:t>Conclusions and Current Status</a:t>
            </a:r>
            <a:endParaRPr lang="en-US" sz="2800" i="1" dirty="0">
              <a:solidFill>
                <a:srgbClr val="FFFF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782"/>
            <a:ext cx="7775575" cy="516949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600" dirty="0">
                <a:ea typeface="Arial Narrow" charset="0"/>
                <a:cs typeface="Arial Narrow" charset="0"/>
              </a:rPr>
              <a:t>A focused, </a:t>
            </a:r>
            <a:r>
              <a:rPr lang="en-US" sz="1600" dirty="0" smtClean="0">
                <a:ea typeface="Arial Narrow" charset="0"/>
                <a:cs typeface="Arial Narrow" charset="0"/>
              </a:rPr>
              <a:t>Earth science</a:t>
            </a:r>
            <a:r>
              <a:rPr lang="en-US" sz="1600" dirty="0">
                <a:ea typeface="Arial Narrow" charset="0"/>
                <a:cs typeface="Arial Narrow" charset="0"/>
              </a:rPr>
              <a:t>-driven </a:t>
            </a:r>
            <a:r>
              <a:rPr lang="en-US" sz="1600" dirty="0" smtClean="0">
                <a:ea typeface="Arial Narrow" charset="0"/>
                <a:cs typeface="Arial Narrow" charset="0"/>
              </a:rPr>
              <a:t>approach (technology investments guided by DS measurements and science </a:t>
            </a:r>
            <a:r>
              <a:rPr lang="en-US" sz="1600" dirty="0">
                <a:ea typeface="Arial Narrow" charset="0"/>
                <a:cs typeface="Arial Narrow" charset="0"/>
              </a:rPr>
              <a:t>q</a:t>
            </a:r>
            <a:r>
              <a:rPr lang="en-US" sz="1600" dirty="0" smtClean="0">
                <a:ea typeface="Arial Narrow" charset="0"/>
                <a:cs typeface="Arial Narrow" charset="0"/>
              </a:rPr>
              <a:t>uestions.</a:t>
            </a:r>
            <a:endParaRPr lang="en-US" sz="1600" dirty="0">
              <a:ea typeface="Arial Narrow" charset="0"/>
              <a:cs typeface="Arial Narrow" charset="0"/>
            </a:endParaRPr>
          </a:p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600" dirty="0">
                <a:ea typeface="Arial Narrow" charset="0"/>
                <a:cs typeface="Arial Narrow" charset="0"/>
              </a:rPr>
              <a:t>Peer-reviewed </a:t>
            </a:r>
            <a:r>
              <a:rPr lang="en-US" sz="1600" dirty="0" smtClean="0">
                <a:ea typeface="Arial Narrow" charset="0"/>
                <a:cs typeface="Arial Narrow" charset="0"/>
              </a:rPr>
              <a:t>process; </a:t>
            </a:r>
            <a:r>
              <a:rPr lang="en-US" sz="1600" dirty="0">
                <a:ea typeface="Arial Narrow" charset="0"/>
                <a:cs typeface="Arial Narrow" charset="0"/>
              </a:rPr>
              <a:t>o</a:t>
            </a:r>
            <a:r>
              <a:rPr lang="en-US" sz="1600" dirty="0" smtClean="0">
                <a:ea typeface="Arial Narrow" charset="0"/>
                <a:cs typeface="Arial Narrow" charset="0"/>
              </a:rPr>
              <a:t>pen</a:t>
            </a:r>
            <a:r>
              <a:rPr lang="en-US" sz="1600" dirty="0">
                <a:ea typeface="Arial Narrow" charset="0"/>
                <a:cs typeface="Arial Narrow" charset="0"/>
              </a:rPr>
              <a:t>, competitive </a:t>
            </a:r>
            <a:r>
              <a:rPr lang="en-US" sz="1600" dirty="0" smtClean="0">
                <a:ea typeface="Arial Narrow" charset="0"/>
                <a:cs typeface="Arial Narrow" charset="0"/>
              </a:rPr>
              <a:t>program.</a:t>
            </a:r>
            <a:endParaRPr lang="en-US" sz="1600" dirty="0">
              <a:ea typeface="Arial Narrow" charset="0"/>
              <a:cs typeface="Arial Narrow" charset="0"/>
            </a:endParaRPr>
          </a:p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600" dirty="0" smtClean="0">
                <a:ea typeface="Arial Narrow" charset="0"/>
                <a:cs typeface="Arial Narrow" charset="0"/>
              </a:rPr>
              <a:t>Regular solicitations </a:t>
            </a:r>
            <a:r>
              <a:rPr lang="en-US" sz="1600" dirty="0">
                <a:ea typeface="Arial Narrow" charset="0"/>
                <a:cs typeface="Arial Narrow" charset="0"/>
              </a:rPr>
              <a:t>ensure current </a:t>
            </a:r>
            <a:r>
              <a:rPr lang="en-US" sz="1600" dirty="0" smtClean="0">
                <a:ea typeface="Arial Narrow" charset="0"/>
                <a:cs typeface="Arial Narrow" charset="0"/>
              </a:rPr>
              <a:t>technology approaches </a:t>
            </a:r>
            <a:r>
              <a:rPr lang="en-US" sz="1600" dirty="0">
                <a:ea typeface="Arial Narrow" charset="0"/>
                <a:cs typeface="Arial Narrow" charset="0"/>
              </a:rPr>
              <a:t>and create </a:t>
            </a:r>
            <a:r>
              <a:rPr lang="en-US" sz="1600" dirty="0" smtClean="0">
                <a:ea typeface="Arial Narrow" charset="0"/>
                <a:cs typeface="Arial Narrow" charset="0"/>
              </a:rPr>
              <a:t>multiple opportunities </a:t>
            </a:r>
            <a:r>
              <a:rPr lang="en-US" sz="1600" dirty="0">
                <a:ea typeface="Arial Narrow" charset="0"/>
                <a:cs typeface="Arial Narrow" charset="0"/>
              </a:rPr>
              <a:t>for </a:t>
            </a:r>
            <a:r>
              <a:rPr lang="en-US" sz="1600" dirty="0" smtClean="0">
                <a:ea typeface="Arial Narrow" charset="0"/>
                <a:cs typeface="Arial Narrow" charset="0"/>
              </a:rPr>
              <a:t>PIs.</a:t>
            </a:r>
          </a:p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endParaRPr lang="en-US" sz="1600" dirty="0">
              <a:ea typeface="Arial Narrow" charset="0"/>
              <a:cs typeface="Arial Narrow" charset="0"/>
            </a:endParaRPr>
          </a:p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endParaRPr lang="en-US" sz="1600" dirty="0" smtClean="0">
              <a:ea typeface="Arial Narrow" charset="0"/>
              <a:cs typeface="Arial Narrow" charset="0"/>
            </a:endParaRPr>
          </a:p>
          <a:p>
            <a:pPr marL="0" indent="0"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</a:pPr>
            <a:endParaRPr lang="en-US" sz="1600" dirty="0" smtClean="0">
              <a:ea typeface="Arial Narrow" charset="0"/>
              <a:cs typeface="Arial Narrow" charset="0"/>
            </a:endParaRPr>
          </a:p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600" dirty="0" smtClean="0">
                <a:ea typeface="Arial Narrow" charset="0"/>
                <a:cs typeface="Arial Narrow" charset="0"/>
              </a:rPr>
              <a:t>Technology </a:t>
            </a:r>
            <a:r>
              <a:rPr lang="en-US" sz="1600" dirty="0">
                <a:ea typeface="Arial Narrow" charset="0"/>
                <a:cs typeface="Arial Narrow" charset="0"/>
              </a:rPr>
              <a:t>options rather than point </a:t>
            </a:r>
            <a:r>
              <a:rPr lang="en-US" sz="1600" dirty="0" smtClean="0">
                <a:ea typeface="Arial Narrow" charset="0"/>
                <a:cs typeface="Arial Narrow" charset="0"/>
              </a:rPr>
              <a:t>solutions.</a:t>
            </a:r>
            <a:endParaRPr lang="en-US" sz="1600" dirty="0">
              <a:ea typeface="Arial Narrow" charset="0"/>
              <a:cs typeface="Arial Narrow" charset="0"/>
            </a:endParaRPr>
          </a:p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600" dirty="0" smtClean="0">
                <a:ea typeface="Arial Narrow" charset="0"/>
                <a:cs typeface="Arial Narrow" charset="0"/>
              </a:rPr>
              <a:t>Currently </a:t>
            </a:r>
            <a:r>
              <a:rPr lang="en-US" sz="1600" dirty="0">
                <a:ea typeface="Arial Narrow" charset="0"/>
                <a:cs typeface="Arial Narrow" charset="0"/>
              </a:rPr>
              <a:t>funded technologies are providing state-of-the-art instruments, components</a:t>
            </a:r>
            <a:r>
              <a:rPr lang="en-US" sz="1600" dirty="0" smtClean="0">
                <a:ea typeface="Arial Narrow" charset="0"/>
                <a:cs typeface="Arial Narrow" charset="0"/>
              </a:rPr>
              <a:t>, information systems and tech space validation </a:t>
            </a:r>
            <a:r>
              <a:rPr lang="en-US" sz="1600" dirty="0">
                <a:ea typeface="Arial Narrow" charset="0"/>
                <a:cs typeface="Arial Narrow" charset="0"/>
              </a:rPr>
              <a:t>capabilities for a wide range of Earth science </a:t>
            </a:r>
            <a:r>
              <a:rPr lang="en-US" sz="1600" dirty="0" smtClean="0">
                <a:ea typeface="Arial Narrow" charset="0"/>
                <a:cs typeface="Arial Narrow" charset="0"/>
              </a:rPr>
              <a:t>measurements as well as all of the Earth Science Decadal Survey mission concepts.</a:t>
            </a:r>
          </a:p>
          <a:p>
            <a:pPr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600" dirty="0" smtClean="0">
                <a:ea typeface="Arial Narrow" charset="0"/>
                <a:cs typeface="Arial Narrow" charset="0"/>
              </a:rPr>
              <a:t>ESTO investments directly </a:t>
            </a:r>
            <a:r>
              <a:rPr lang="en-US" sz="1600" dirty="0" smtClean="0"/>
              <a:t>benefit the </a:t>
            </a:r>
            <a:r>
              <a:rPr lang="en-US" sz="1600" dirty="0"/>
              <a:t>Earth Science’s flight </a:t>
            </a:r>
            <a:r>
              <a:rPr lang="en-US" sz="1600" dirty="0" smtClean="0"/>
              <a:t>missions </a:t>
            </a:r>
            <a:r>
              <a:rPr lang="en-US" sz="1600" dirty="0"/>
              <a:t>and science campaigns.</a:t>
            </a:r>
            <a:endParaRPr lang="en-US" sz="1600" dirty="0">
              <a:ea typeface="Arial Narrow" charset="0"/>
              <a:cs typeface="Arial Narrow" charset="0"/>
            </a:endParaRPr>
          </a:p>
          <a:p>
            <a:pPr marL="0" indent="0">
              <a:lnSpc>
                <a:spcPct val="80000"/>
              </a:lnSpc>
              <a:spcBef>
                <a:spcPts val="1413"/>
              </a:spcBef>
              <a:spcAft>
                <a:spcPct val="10000"/>
              </a:spcAft>
              <a:buClr>
                <a:schemeClr val="tx1"/>
              </a:buClr>
            </a:pPr>
            <a:endParaRPr lang="en-US" sz="1600" dirty="0" smtClean="0">
              <a:ea typeface="Arial Narrow" charset="0"/>
              <a:cs typeface="Arial Narrow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16895"/>
              </p:ext>
            </p:extLst>
          </p:nvPr>
        </p:nvGraphicFramePr>
        <p:xfrm>
          <a:off x="1772985" y="2874238"/>
          <a:ext cx="4745916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7617"/>
                <a:gridCol w="3768299"/>
              </a:tblGrid>
              <a:tr h="2413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ACT/ATI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1999, 2002, 2005, 2008, 2010, 2013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13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1999, 2002, 2005, 2008, 2011, 2014</a:t>
                      </a:r>
                      <a:endParaRPr lang="en-US" sz="1200" dirty="0"/>
                    </a:p>
                  </a:txBody>
                  <a:tcPr/>
                </a:tc>
              </a:tr>
              <a:tr h="2413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IIP</a:t>
                      </a:r>
                      <a:endParaRPr lang="en-US" sz="12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1998,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2001, 2002, 2004, 2007, 2010, 2013</a:t>
                      </a:r>
                      <a:endParaRPr lang="en-US" sz="12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  <a:tr h="24130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InVEST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2011</a:t>
                      </a:r>
                      <a:r>
                        <a:rPr lang="en-US" sz="1200" baseline="0" dirty="0" smtClean="0"/>
                        <a:t> (RFI), </a:t>
                      </a:r>
                      <a:r>
                        <a:rPr lang="en-US" sz="1200" dirty="0" smtClean="0"/>
                        <a:t>2012, 2015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7289</TotalTime>
  <Words>688</Words>
  <Application>Microsoft Office PowerPoint</Application>
  <PresentationFormat>Letter Paper (8.5x11 in)</PresentationFormat>
  <Paragraphs>186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ＭＳ Ｐゴシック</vt:lpstr>
      <vt:lpstr>ＭＳ Ｐゴシック</vt:lpstr>
      <vt:lpstr>Arial</vt:lpstr>
      <vt:lpstr>Arial Black</vt:lpstr>
      <vt:lpstr>Arial Narrow</vt:lpstr>
      <vt:lpstr>Calibri</vt:lpstr>
      <vt:lpstr>Helvetica</vt:lpstr>
      <vt:lpstr>Lucida Grande</vt:lpstr>
      <vt:lpstr>Times</vt:lpstr>
      <vt:lpstr>Times New Roman</vt:lpstr>
      <vt:lpstr>Wingdings</vt:lpstr>
      <vt:lpstr>ヒラギノ角ゴ Pro W3</vt:lpstr>
      <vt:lpstr>Blank</vt:lpstr>
      <vt:lpstr>1_Blank</vt:lpstr>
      <vt:lpstr>PowerPoint Presentation</vt:lpstr>
      <vt:lpstr>Earth Science Program Overall Strategy</vt:lpstr>
      <vt:lpstr>Earth Science Budget:  FY16 Request/FY15 Appropriation</vt:lpstr>
      <vt:lpstr>PowerPoint Presentation</vt:lpstr>
      <vt:lpstr>PowerPoint Presentation</vt:lpstr>
      <vt:lpstr>PowerPoint Presentation</vt:lpstr>
      <vt:lpstr>PowerPoint Presentation</vt:lpstr>
      <vt:lpstr>Conclusions and Current Status</vt:lpstr>
    </vt:vector>
  </TitlesOfParts>
  <Company>ESTO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Bauer, Robert (GSFC-4070)</dc:creator>
  <cp:lastModifiedBy>Leonard Stieficus</cp:lastModifiedBy>
  <cp:revision>533</cp:revision>
  <cp:lastPrinted>2015-04-13T22:54:34Z</cp:lastPrinted>
  <dcterms:created xsi:type="dcterms:W3CDTF">2012-02-29T13:56:35Z</dcterms:created>
  <dcterms:modified xsi:type="dcterms:W3CDTF">2015-04-29T14:15:04Z</dcterms:modified>
</cp:coreProperties>
</file>