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403" r:id="rId3"/>
    <p:sldId id="456" r:id="rId4"/>
    <p:sldId id="404" r:id="rId5"/>
    <p:sldId id="476" r:id="rId6"/>
    <p:sldId id="448" r:id="rId7"/>
    <p:sldId id="449" r:id="rId8"/>
    <p:sldId id="478" r:id="rId9"/>
    <p:sldId id="450" r:id="rId10"/>
    <p:sldId id="457" r:id="rId11"/>
    <p:sldId id="451" r:id="rId12"/>
    <p:sldId id="459" r:id="rId13"/>
    <p:sldId id="466" r:id="rId14"/>
    <p:sldId id="468" r:id="rId15"/>
    <p:sldId id="470" r:id="rId16"/>
    <p:sldId id="471" r:id="rId17"/>
    <p:sldId id="472" r:id="rId18"/>
    <p:sldId id="473" r:id="rId19"/>
    <p:sldId id="479" r:id="rId20"/>
    <p:sldId id="453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E8E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1" autoAdjust="0"/>
    <p:restoredTop sz="94573" autoAdjust="0"/>
  </p:normalViewPr>
  <p:slideViewPr>
    <p:cSldViewPr snapToGrid="0" showGuides="1">
      <p:cViewPr varScale="1">
        <p:scale>
          <a:sx n="64" d="100"/>
          <a:sy n="64" d="100"/>
        </p:scale>
        <p:origin x="-1483" y="-72"/>
      </p:cViewPr>
      <p:guideLst>
        <p:guide orient="horz" pos="830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294" y="-82"/>
      </p:cViewPr>
      <p:guideLst>
        <p:guide orient="horz" pos="2928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D6E375B-2198-4D04-B278-B61DDCED9399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81F209F-5E96-4671-BD60-F44B5A084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8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F209F-5E96-4671-BD60-F44B5A084C0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AAE85-3078-4202-9F3E-96873D49101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A2E04-5C6D-478C-9DCD-5C90608346DC}" type="slidenum">
              <a:rPr lang="en-US"/>
              <a:pPr/>
              <a:t>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Fibertek-Red-Logo-201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8611" y="40945"/>
            <a:ext cx="2299139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esto-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988732"/>
            <a:ext cx="1905000" cy="11652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Fibertek-Red-Logo-201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390" y="4727938"/>
            <a:ext cx="3577226" cy="138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5"/>
          <p:cNvSpPr>
            <a:spLocks noGrp="1"/>
          </p:cNvSpPr>
          <p:nvPr userDrawn="1">
            <p:ph type="title" hasCustomPrompt="1"/>
          </p:nvPr>
        </p:nvSpPr>
        <p:spPr>
          <a:xfrm>
            <a:off x="567160" y="1147932"/>
            <a:ext cx="8055980" cy="2905244"/>
          </a:xfrm>
          <a:solidFill>
            <a:srgbClr val="800000"/>
          </a:solidFill>
        </p:spPr>
        <p:txBody>
          <a:bodyPr>
            <a:normAutofit/>
          </a:bodyPr>
          <a:lstStyle>
            <a:lvl1pPr>
              <a:defRPr sz="2400" b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defRPr/>
            </a:pPr>
            <a:r>
              <a:rPr lang="en-US" sz="2400" dirty="0" smtClean="0"/>
              <a:t>Title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00251"/>
            <a:ext cx="9144000" cy="6155139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5"/>
          <p:cNvSpPr>
            <a:spLocks noGrp="1"/>
          </p:cNvSpPr>
          <p:nvPr userDrawn="1">
            <p:ph type="title" hasCustomPrompt="1"/>
          </p:nvPr>
        </p:nvSpPr>
        <p:spPr>
          <a:xfrm>
            <a:off x="540265" y="2116120"/>
            <a:ext cx="8055980" cy="1729739"/>
          </a:xfrm>
          <a:solidFill>
            <a:srgbClr val="800000"/>
          </a:solidFill>
        </p:spPr>
        <p:txBody>
          <a:bodyPr>
            <a:normAutofit/>
          </a:bodyPr>
          <a:lstStyle>
            <a:lvl1pPr>
              <a:defRPr sz="2800" b="1" baseline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defRPr/>
            </a:pPr>
            <a:r>
              <a:rPr lang="en-US" sz="2400" dirty="0" smtClean="0"/>
              <a:t>Section Title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6486525" cy="10382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6519819" y="-1"/>
            <a:ext cx="2613069" cy="100584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96288"/>
            <a:ext cx="9144000" cy="585216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96334" cy="1005840"/>
          </a:xfrm>
          <a:noFill/>
        </p:spPr>
        <p:txBody>
          <a:bodyPr>
            <a:normAutofit/>
          </a:bodyPr>
          <a:lstStyle>
            <a:lvl1pPr marL="114300" indent="0" algn="l">
              <a:lnSpc>
                <a:spcPts val="3600"/>
              </a:lnSpc>
              <a:defRPr sz="28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5003800"/>
          </a:xfrm>
        </p:spPr>
        <p:txBody>
          <a:bodyPr>
            <a:normAutofit/>
          </a:bodyPr>
          <a:lstStyle>
            <a:lvl1pPr marL="344488" indent="-344488">
              <a:buClr>
                <a:srgbClr val="800000"/>
              </a:buClr>
              <a:buFont typeface="Wingdings" pitchFamily="2" charset="2"/>
              <a:buChar char="v"/>
              <a:defRPr sz="2200" b="1">
                <a:latin typeface="Arial" pitchFamily="34" charset="0"/>
                <a:cs typeface="Arial" pitchFamily="34" charset="0"/>
              </a:defRPr>
            </a:lvl1pPr>
            <a:lvl2pPr marL="628650" indent="-277813">
              <a:buClr>
                <a:srgbClr val="800000"/>
              </a:buClr>
              <a:buFont typeface="Wingdings" pitchFamily="2" charset="2"/>
              <a:buChar char="w"/>
              <a:defRPr sz="2000">
                <a:latin typeface="Arial" pitchFamily="34" charset="0"/>
                <a:cs typeface="Arial" pitchFamily="34" charset="0"/>
              </a:defRPr>
            </a:lvl2pPr>
            <a:lvl3pPr marL="976313" indent="-279400">
              <a:buClr>
                <a:srgbClr val="800000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258888" indent="-228600">
              <a:buClr>
                <a:srgbClr val="800000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1543050" indent="-287338">
              <a:buClr>
                <a:srgbClr val="800000"/>
              </a:buClr>
              <a:buFont typeface="Arial" pitchFamily="34" charset="0"/>
              <a:buChar char="−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 descr="Fibertek-Red-Logo-201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8611" y="40945"/>
            <a:ext cx="2299139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8518856" y="6562972"/>
            <a:ext cx="58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A4E4953-D873-4299-81DD-2A73BBE33538}" type="slidenum">
              <a:rPr lang="en-US" sz="1000" b="1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04248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5992091" y="502920"/>
            <a:ext cx="100584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6486525" cy="10382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6519819" y="-1"/>
            <a:ext cx="2613069" cy="100584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96288"/>
            <a:ext cx="9144000" cy="585216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96334" cy="1005840"/>
          </a:xfrm>
          <a:noFill/>
        </p:spPr>
        <p:txBody>
          <a:bodyPr>
            <a:normAutofit/>
          </a:bodyPr>
          <a:lstStyle>
            <a:lvl1pPr marL="114300" indent="0" algn="l">
              <a:lnSpc>
                <a:spcPts val="3600"/>
              </a:lnSpc>
              <a:defRPr sz="28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0" y="1320800"/>
            <a:ext cx="4147457" cy="5003800"/>
          </a:xfrm>
        </p:spPr>
        <p:txBody>
          <a:bodyPr>
            <a:normAutofit/>
          </a:bodyPr>
          <a:lstStyle>
            <a:lvl1pPr marL="344488" indent="-344488">
              <a:buClr>
                <a:srgbClr val="800000"/>
              </a:buClr>
              <a:buFont typeface="Wingdings" pitchFamily="2" charset="2"/>
              <a:buChar char="v"/>
              <a:defRPr sz="2200" b="1">
                <a:latin typeface="Arial" pitchFamily="34" charset="0"/>
                <a:cs typeface="Arial" pitchFamily="34" charset="0"/>
              </a:defRPr>
            </a:lvl1pPr>
            <a:lvl2pPr marL="628650" indent="-277813">
              <a:buClr>
                <a:srgbClr val="800000"/>
              </a:buClr>
              <a:buFont typeface="Wingdings" pitchFamily="2" charset="2"/>
              <a:buChar char="w"/>
              <a:defRPr sz="2000">
                <a:latin typeface="Arial" pitchFamily="34" charset="0"/>
                <a:cs typeface="Arial" pitchFamily="34" charset="0"/>
              </a:defRPr>
            </a:lvl2pPr>
            <a:lvl3pPr marL="976313" indent="-279400">
              <a:buClr>
                <a:srgbClr val="800000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258888" indent="-228600">
              <a:buClr>
                <a:srgbClr val="800000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1543050" indent="-287338">
              <a:buClr>
                <a:srgbClr val="800000"/>
              </a:buClr>
              <a:buFont typeface="Arial" pitchFamily="34" charset="0"/>
              <a:buChar char="−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 descr="Fibertek-Red-Logo-201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8611" y="40945"/>
            <a:ext cx="2299139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8518856" y="6562972"/>
            <a:ext cx="58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A4E4953-D873-4299-81DD-2A73BBE33538}" type="slidenum">
              <a:rPr lang="en-US" sz="1000" b="1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04248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5992091" y="502920"/>
            <a:ext cx="100584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713535" y="1331686"/>
            <a:ext cx="4147457" cy="5003800"/>
          </a:xfrm>
        </p:spPr>
        <p:txBody>
          <a:bodyPr>
            <a:normAutofit/>
          </a:bodyPr>
          <a:lstStyle>
            <a:lvl1pPr marL="344488" indent="-344488">
              <a:buClr>
                <a:srgbClr val="800000"/>
              </a:buClr>
              <a:buFont typeface="Wingdings" pitchFamily="2" charset="2"/>
              <a:buChar char="v"/>
              <a:defRPr sz="2200" b="1">
                <a:latin typeface="Arial" pitchFamily="34" charset="0"/>
                <a:cs typeface="Arial" pitchFamily="34" charset="0"/>
              </a:defRPr>
            </a:lvl1pPr>
            <a:lvl2pPr marL="628650" indent="-277813">
              <a:buClr>
                <a:srgbClr val="800000"/>
              </a:buClr>
              <a:buFont typeface="Wingdings" pitchFamily="2" charset="2"/>
              <a:buChar char="w"/>
              <a:defRPr sz="2000">
                <a:latin typeface="Arial" pitchFamily="34" charset="0"/>
                <a:cs typeface="Arial" pitchFamily="34" charset="0"/>
              </a:defRPr>
            </a:lvl2pPr>
            <a:lvl3pPr marL="976313" indent="-279400">
              <a:buClr>
                <a:srgbClr val="800000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258888" indent="-228600">
              <a:buClr>
                <a:srgbClr val="800000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1543050" indent="-287338">
              <a:buClr>
                <a:srgbClr val="800000"/>
              </a:buClr>
              <a:buFont typeface="Arial" pitchFamily="34" charset="0"/>
              <a:buChar char="−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5D78F-B673-4D7B-BB70-775B339760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hovis@fibertek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160" y="570016"/>
            <a:ext cx="8055980" cy="2707573"/>
          </a:xfrm>
        </p:spPr>
        <p:txBody>
          <a:bodyPr>
            <a:noAutofit/>
          </a:bodyPr>
          <a:lstStyle/>
          <a:p>
            <a:r>
              <a:rPr lang="en-US" sz="4000" dirty="0" smtClean="0"/>
              <a:t>Recent Progress on the ICESat-2 &amp; High Efficiency UV Demonstrator Lasers</a:t>
            </a:r>
            <a:endParaRPr lang="en-US" sz="4000" b="1" dirty="0" smtClean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550" y="3086100"/>
            <a:ext cx="82486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/>
          </a:p>
          <a:p>
            <a:r>
              <a:rPr lang="en-US" b="1" dirty="0"/>
              <a:t>Fibertek, Inc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13605 </a:t>
            </a:r>
            <a:r>
              <a:rPr lang="en-US" b="1" dirty="0"/>
              <a:t>Dulles Technology </a:t>
            </a:r>
            <a:r>
              <a:rPr lang="en-US" b="1" dirty="0" smtClean="0"/>
              <a:t>Drive</a:t>
            </a:r>
          </a:p>
          <a:p>
            <a:r>
              <a:rPr lang="en-US" b="1" dirty="0" smtClean="0"/>
              <a:t> </a:t>
            </a:r>
            <a:r>
              <a:rPr lang="en-US" b="1" dirty="0"/>
              <a:t>Herndon, VA </a:t>
            </a:r>
            <a:r>
              <a:rPr lang="en-US" b="1" dirty="0" smtClean="0"/>
              <a:t>20171</a:t>
            </a:r>
          </a:p>
          <a:p>
            <a:endParaRPr lang="en-US" i="1" dirty="0"/>
          </a:p>
          <a:p>
            <a:r>
              <a:rPr lang="en-US" i="1" dirty="0" smtClean="0">
                <a:hlinkClick r:id="rId3"/>
              </a:rPr>
              <a:t>fhovis@fibertek.com</a:t>
            </a:r>
            <a:endParaRPr lang="en-US" i="1" dirty="0" smtClean="0"/>
          </a:p>
          <a:p>
            <a:r>
              <a:rPr lang="en-US" i="1" dirty="0" smtClean="0"/>
              <a:t>703-471-7671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0426" y="1122792"/>
            <a:ext cx="8458200" cy="51347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Develop a 100 mJ, 150 Hz UV laser transmitter with a lifetime of &gt; 10</a:t>
            </a:r>
            <a:r>
              <a:rPr lang="en-US" sz="1800" baseline="30000" dirty="0" smtClean="0"/>
              <a:t>9</a:t>
            </a:r>
            <a:r>
              <a:rPr lang="en-US" sz="1800" dirty="0" smtClean="0"/>
              <a:t> shots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Design architecture &amp; critical componentry based on proven HSRL &amp; </a:t>
            </a:r>
            <a:br>
              <a:rPr lang="en-US" sz="1600" dirty="0" smtClean="0"/>
            </a:br>
            <a:r>
              <a:rPr lang="en-US" sz="1600" dirty="0" smtClean="0"/>
              <a:t>GOLD laser transmitters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Develop an </a:t>
            </a:r>
            <a:r>
              <a:rPr lang="en-US" sz="1600" dirty="0"/>
              <a:t>improved 1064 nm final power amplifier that can achieve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250 </a:t>
            </a:r>
            <a:r>
              <a:rPr lang="en-US" sz="1600" dirty="0"/>
              <a:t>mJ/pulse at </a:t>
            </a:r>
            <a:r>
              <a:rPr lang="en-US" sz="1600" dirty="0" smtClean="0"/>
              <a:t>150 </a:t>
            </a:r>
            <a:r>
              <a:rPr lang="en-US" sz="1600" dirty="0"/>
              <a:t>Hz with an M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  <a:r>
              <a:rPr lang="en-US" sz="1600" dirty="0" smtClean="0"/>
              <a:t>≤ </a:t>
            </a:r>
            <a:r>
              <a:rPr lang="en-US" sz="1600" dirty="0"/>
              <a:t>2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Develop a purely conductively cooled Laser Optics Module (LOM) design 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Develop </a:t>
            </a:r>
            <a:r>
              <a:rPr lang="en-US" sz="1600" dirty="0"/>
              <a:t>a UV </a:t>
            </a:r>
            <a:r>
              <a:rPr lang="en-US" sz="1600" dirty="0" smtClean="0"/>
              <a:t>module </a:t>
            </a:r>
            <a:r>
              <a:rPr lang="en-US" sz="1600" dirty="0"/>
              <a:t>design </a:t>
            </a:r>
            <a:r>
              <a:rPr lang="en-US" sz="1600" dirty="0" smtClean="0"/>
              <a:t>that </a:t>
            </a:r>
            <a:r>
              <a:rPr lang="en-US" sz="1600" dirty="0"/>
              <a:t>converts the </a:t>
            </a:r>
            <a:r>
              <a:rPr lang="en-US" sz="1600" dirty="0" smtClean="0"/>
              <a:t>250 </a:t>
            </a:r>
            <a:r>
              <a:rPr lang="en-US" sz="1600" dirty="0"/>
              <a:t>mJ pump to </a:t>
            </a:r>
            <a:r>
              <a:rPr lang="en-US" sz="1600" dirty="0" smtClean="0"/>
              <a:t>100 </a:t>
            </a:r>
            <a:r>
              <a:rPr lang="en-US" sz="1600" dirty="0"/>
              <a:t>mJ at </a:t>
            </a:r>
            <a:r>
              <a:rPr lang="en-US" sz="1600" dirty="0" smtClean="0"/>
              <a:t>355 nm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Conduct initial high repetition rate (20 kHz) UV testing of candidate LBO triplers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Conduct extended life testing of the laser transmitter to validate 532 nm lifetime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Conduct extended life testing of the laser transmitter to assess UV lifetime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Conduct environmental testing to advance design from TRL 4 to TRL 6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Thermal-vacuum &amp; vibration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Program Objectives &amp;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79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HEUVD Design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45949"/>
            <a:ext cx="7772400" cy="2352675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Flexure-mounted, dual compartment design</a:t>
            </a:r>
          </a:p>
          <a:p>
            <a:r>
              <a:rPr lang="en-US" sz="1800" dirty="0" smtClean="0"/>
              <a:t>All amplifiers conductively cooled to a single wall</a:t>
            </a:r>
          </a:p>
          <a:p>
            <a:r>
              <a:rPr lang="en-US" sz="1800" dirty="0" smtClean="0"/>
              <a:t>Ring oscillator and first two amps lifted from HSRL-2</a:t>
            </a:r>
          </a:p>
          <a:p>
            <a:r>
              <a:rPr lang="en-US" sz="1800" dirty="0" smtClean="0"/>
              <a:t>New final power amplifier design</a:t>
            </a:r>
          </a:p>
          <a:p>
            <a:pPr lvl="1"/>
            <a:r>
              <a:rPr lang="en-US" sz="1600" dirty="0" smtClean="0"/>
              <a:t>Higher power and beam quality pump on bounce design</a:t>
            </a:r>
          </a:p>
          <a:p>
            <a:r>
              <a:rPr lang="en-US" sz="1800" dirty="0" smtClean="0"/>
              <a:t>Near polymer free UV conversion module</a:t>
            </a:r>
          </a:p>
          <a:p>
            <a:pPr lvl="1"/>
            <a:r>
              <a:rPr lang="en-US" sz="1600" dirty="0" smtClean="0"/>
              <a:t>Only polymers are seal o-rings</a:t>
            </a:r>
          </a:p>
          <a:p>
            <a:pPr lvl="1"/>
            <a:r>
              <a:rPr lang="en-US" sz="1600" dirty="0" smtClean="0"/>
              <a:t>Includes an internal beam expander</a:t>
            </a:r>
          </a:p>
          <a:p>
            <a:r>
              <a:rPr lang="en-US" sz="1800" dirty="0"/>
              <a:t>Electronics are a mix of COTS and custom designs</a:t>
            </a:r>
          </a:p>
        </p:txBody>
      </p:sp>
      <p:pic>
        <p:nvPicPr>
          <p:cNvPr id="6" name="Picture 1" descr="C:\Users\malbert\AppData\Local\Microsoft\Windows\Temporary Internet Files\Content.Outlook\U67TATD8\SnipIma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7450" y="1136821"/>
            <a:ext cx="3979209" cy="2943224"/>
          </a:xfrm>
          <a:prstGeom prst="rect">
            <a:avLst/>
          </a:prstGeom>
          <a:noFill/>
        </p:spPr>
      </p:pic>
      <p:pic>
        <p:nvPicPr>
          <p:cNvPr id="7" name="Picture 2" descr="C:\Users\malbert\AppData\Local\Microsoft\Windows\Temporary Internet Files\Content.Outlook\U67TATD8\SnipImage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91426" y="1192683"/>
            <a:ext cx="4104441" cy="27842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34543" y="1371933"/>
            <a:ext cx="716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Amp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0006" y="1372272"/>
            <a:ext cx="716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Amp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93538" y="1445043"/>
            <a:ext cx="716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Amp 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72647" y="2603492"/>
            <a:ext cx="56825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SHG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36947" y="2648798"/>
            <a:ext cx="56825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31091" y="2187133"/>
            <a:ext cx="56825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Ring 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05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Background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00172" y="1096382"/>
            <a:ext cx="2697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400" b="1" u="sng">
                <a:solidFill>
                  <a:srgbClr val="000066"/>
                </a:solidFill>
                <a:cs typeface="Arial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 smtClean="0">
                <a:latin typeface="+mn-lt"/>
              </a:rPr>
              <a:t>Schedule Summary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1852" y="5868139"/>
            <a:ext cx="711101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 new schedule based on the updated SOW has been developed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34" y="1565836"/>
            <a:ext cx="8961120" cy="416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617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Assembly Status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52529" y="1066800"/>
            <a:ext cx="28434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400" b="1" u="sng">
                <a:solidFill>
                  <a:srgbClr val="000066"/>
                </a:solidFill>
                <a:cs typeface="Arial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 smtClean="0">
                <a:latin typeface="+mn-lt"/>
              </a:rPr>
              <a:t>LOM – Main Housing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3962400" cy="43891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/>
              <a:t>Assembly &amp; processing complete</a:t>
            </a:r>
          </a:p>
          <a:p>
            <a:pPr>
              <a:spcAft>
                <a:spcPts val="1200"/>
              </a:spcAft>
            </a:pPr>
            <a:r>
              <a:rPr lang="en-US" sz="1800" dirty="0" smtClean="0"/>
              <a:t>Major component fit checks completed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He leak check in vacuum environment completed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Harnessing of the housing is complete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All four laser pump heads have been installed and thermally balanced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Alignment of the ring oscillator and first two amplifier is complete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35138" y="4876800"/>
            <a:ext cx="3503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Main housing with diode-pumped heads and ring oscillator components installed</a:t>
            </a:r>
          </a:p>
        </p:txBody>
      </p:sp>
      <p:pic>
        <p:nvPicPr>
          <p:cNvPr id="2" name="Picture 2" descr="\\Backup\projects\599_HEUV\Pictures\150112-Dr. Hovis Report\20150112_105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638" y="2187766"/>
            <a:ext cx="4572000" cy="25717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705255" y="2521954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Oscillator head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5838" y="4120567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Amp 1</a:t>
            </a:r>
            <a:endParaRPr lang="en-US" sz="12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088438" y="4168966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Amp 2</a:t>
            </a:r>
            <a:endParaRPr lang="en-US" sz="1200" b="1" dirty="0" smtClean="0"/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6488258" y="3298644"/>
            <a:ext cx="1143000" cy="746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6893549" y="3290017"/>
            <a:ext cx="1160255" cy="746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22452" y="2747196"/>
            <a:ext cx="413917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235861" y="3877106"/>
            <a:ext cx="1275274" cy="16068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486768" y="2798880"/>
            <a:ext cx="412330" cy="3811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57655" y="329542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Ring oscillator bench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7670752" y="3566554"/>
            <a:ext cx="454295" cy="1560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48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3293837"/>
              </p:ext>
            </p:extLst>
          </p:nvPr>
        </p:nvGraphicFramePr>
        <p:xfrm>
          <a:off x="1234440" y="2377440"/>
          <a:ext cx="667512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188720"/>
                <a:gridCol w="1280160"/>
                <a:gridCol w="1280160"/>
                <a:gridCol w="128016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Demo’d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Wavelength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nm (air)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1064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en-US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nom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1064.393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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Pulse 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Hz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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Pulse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mJ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≥ 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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Pulse Width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– 20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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Quality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4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i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≤ 1.5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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Spectral Width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MHz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≤ 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≤ 70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</a:t>
                      </a:r>
                      <a:endParaRPr lang="en-US" sz="16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6496334" cy="1005840"/>
          </a:xfrm>
        </p:spPr>
        <p:txBody>
          <a:bodyPr/>
          <a:lstStyle/>
          <a:p>
            <a:r>
              <a:rPr lang="en-US" dirty="0"/>
              <a:t>Resonator Performance Summary</a:t>
            </a:r>
          </a:p>
        </p:txBody>
      </p:sp>
    </p:spTree>
    <p:extLst>
      <p:ext uri="{BB962C8B-B14F-4D97-AF65-F5344CB8AC3E}">
        <p14:creationId xmlns:p14="http://schemas.microsoft.com/office/powerpoint/2010/main" xmlns="" val="42268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Resonator Performance </a:t>
            </a:r>
            <a:r>
              <a:rPr lang="en-US" dirty="0"/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424" y="1379845"/>
            <a:ext cx="436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u="sng" dirty="0" smtClean="0">
                <a:solidFill>
                  <a:srgbClr val="000066"/>
                </a:solidFill>
                <a:latin typeface="+mn-lt"/>
              </a:rPr>
              <a:t>Resonator Temporal Pulse Width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8181"/>
            <a:ext cx="4572000" cy="339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446234" y="3835150"/>
            <a:ext cx="603504" cy="0"/>
          </a:xfrm>
          <a:prstGeom prst="line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00966" y="3921261"/>
            <a:ext cx="530593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14.4 ns</a:t>
            </a:r>
          </a:p>
        </p:txBody>
      </p:sp>
    </p:spTree>
    <p:extLst>
      <p:ext uri="{BB962C8B-B14F-4D97-AF65-F5344CB8AC3E}">
        <p14:creationId xmlns:p14="http://schemas.microsoft.com/office/powerpoint/2010/main" xmlns="" val="13149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Resonator Performance Summary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2440" y="2788920"/>
            <a:ext cx="2286000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98013" y="1379845"/>
            <a:ext cx="4092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u="sng" dirty="0" smtClean="0">
                <a:solidFill>
                  <a:srgbClr val="000066"/>
                </a:solidFill>
                <a:latin typeface="+mn-lt"/>
              </a:rPr>
              <a:t>Resonator Spatial Distribution </a:t>
            </a:r>
          </a:p>
        </p:txBody>
      </p:sp>
      <p:pic>
        <p:nvPicPr>
          <p:cNvPr id="410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2815" y="2743200"/>
            <a:ext cx="219456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74255" y="2286000"/>
            <a:ext cx="28023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400" b="1" u="sng">
                <a:solidFill>
                  <a:srgbClr val="000066"/>
                </a:solidFill>
                <a:cs typeface="Arial" pitchFamily="34" charset="0"/>
              </a:defRPr>
            </a:lvl1pPr>
          </a:lstStyle>
          <a:p>
            <a:r>
              <a:rPr lang="en-US" sz="1600" i="1" u="none" dirty="0" smtClean="0">
                <a:latin typeface="Times New Roman" pitchFamily="18" charset="0"/>
                <a:cs typeface="Times New Roman" pitchFamily="18" charset="0"/>
              </a:rPr>
              <a:t>Intra-Cavity Field Distribution</a:t>
            </a:r>
            <a:endParaRPr lang="en-US" sz="1600" i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549585" y="2286000"/>
            <a:ext cx="20810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400" b="1" u="sng">
                <a:solidFill>
                  <a:srgbClr val="000066"/>
                </a:solidFill>
                <a:cs typeface="Arial" pitchFamily="34" charset="0"/>
              </a:defRPr>
            </a:lvl1pPr>
          </a:lstStyle>
          <a:p>
            <a:r>
              <a:rPr lang="en-US" sz="1600" i="1" u="none" dirty="0" smtClean="0">
                <a:latin typeface="Times New Roman" pitchFamily="18" charset="0"/>
                <a:cs typeface="Times New Roman" pitchFamily="18" charset="0"/>
              </a:rPr>
              <a:t>Far Field Distribution</a:t>
            </a:r>
            <a:endParaRPr lang="en-US" sz="1600" i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164" y="5212080"/>
            <a:ext cx="279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Imaged Location</a:t>
            </a:r>
          </a:p>
          <a:p>
            <a:r>
              <a:rPr lang="en-US" sz="1600" b="1" i="1" dirty="0" smtClean="0">
                <a:latin typeface="+mn-lt"/>
              </a:rPr>
              <a:t>2.5 mm intra-cavity aperture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4295" y="5212080"/>
            <a:ext cx="1136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Divergence</a:t>
            </a:r>
          </a:p>
          <a:p>
            <a:r>
              <a:rPr lang="en-US" sz="1600" b="1" i="1" dirty="0" smtClean="0">
                <a:latin typeface="+mn-lt"/>
              </a:rPr>
              <a:t>890 </a:t>
            </a:r>
            <a:r>
              <a:rPr lang="el-GR" sz="1600" b="1" i="1" dirty="0" smtClean="0">
                <a:latin typeface="+mn-lt"/>
              </a:rPr>
              <a:t>μ</a:t>
            </a:r>
            <a:r>
              <a:rPr lang="en-US" sz="1600" b="1" i="1" dirty="0" smtClean="0">
                <a:latin typeface="+mn-lt"/>
              </a:rPr>
              <a:t>rad</a:t>
            </a:r>
          </a:p>
        </p:txBody>
      </p:sp>
    </p:spTree>
    <p:extLst>
      <p:ext uri="{BB962C8B-B14F-4D97-AF65-F5344CB8AC3E}">
        <p14:creationId xmlns:p14="http://schemas.microsoft.com/office/powerpoint/2010/main" xmlns="" val="36294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Resonator Performance Summary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965960"/>
            <a:ext cx="515143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60520" y="2743200"/>
            <a:ext cx="113204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baseline="-25000" dirty="0" smtClean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 =  1.28 </a:t>
            </a:r>
          </a:p>
          <a:p>
            <a:pPr algn="l"/>
            <a:r>
              <a:rPr lang="en-US" b="1" dirty="0" smtClean="0">
                <a:solidFill>
                  <a:srgbClr val="000066"/>
                </a:solidFill>
              </a:rPr>
              <a:t>M</a:t>
            </a:r>
            <a:r>
              <a:rPr lang="en-US" b="1" baseline="30000" dirty="0" smtClean="0">
                <a:solidFill>
                  <a:srgbClr val="000066"/>
                </a:solidFill>
              </a:rPr>
              <a:t>2</a:t>
            </a:r>
            <a:r>
              <a:rPr lang="en-US" b="1" baseline="-25000" dirty="0" smtClean="0">
                <a:solidFill>
                  <a:srgbClr val="000066"/>
                </a:solidFill>
              </a:rPr>
              <a:t>Y</a:t>
            </a:r>
            <a:r>
              <a:rPr lang="en-US" b="1" dirty="0" smtClean="0">
                <a:solidFill>
                  <a:srgbClr val="000066"/>
                </a:solidFill>
              </a:rPr>
              <a:t> =  1.29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7989" y="1379845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u="sng" dirty="0" smtClean="0">
                <a:solidFill>
                  <a:srgbClr val="000066"/>
                </a:solidFill>
                <a:latin typeface="+mn-lt"/>
              </a:rPr>
              <a:t>Resonator Beam Quality</a:t>
            </a:r>
          </a:p>
        </p:txBody>
      </p:sp>
    </p:spTree>
    <p:extLst>
      <p:ext uri="{BB962C8B-B14F-4D97-AF65-F5344CB8AC3E}">
        <p14:creationId xmlns:p14="http://schemas.microsoft.com/office/powerpoint/2010/main" xmlns="" val="8088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Resonator Performance 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4158" y="1379845"/>
            <a:ext cx="3679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u="sng" dirty="0" smtClean="0">
                <a:solidFill>
                  <a:srgbClr val="000066"/>
                </a:solidFill>
                <a:latin typeface="+mn-lt"/>
              </a:rPr>
              <a:t>Resonator Spectral Content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2697480" y="2606040"/>
            <a:ext cx="3657600" cy="2926080"/>
            <a:chOff x="2468880" y="2377440"/>
            <a:chExt cx="3657600" cy="292608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880" y="2377440"/>
              <a:ext cx="3657600" cy="2926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310926" y="2926080"/>
              <a:ext cx="1764792" cy="0"/>
            </a:xfrm>
            <a:prstGeom prst="line">
              <a:avLst/>
            </a:prstGeom>
            <a:ln w="31750">
              <a:solidFill>
                <a:srgbClr val="FF000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624191" y="2603361"/>
              <a:ext cx="1164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FSR = 1,500 MHz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959884" y="3840480"/>
              <a:ext cx="27432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4353608" y="3840480"/>
              <a:ext cx="27432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581953" y="2026457"/>
            <a:ext cx="18886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400" b="1" u="sng">
                <a:solidFill>
                  <a:srgbClr val="000066"/>
                </a:solidFill>
                <a:cs typeface="Arial" pitchFamily="34" charset="0"/>
              </a:defRPr>
            </a:lvl1pPr>
          </a:lstStyle>
          <a:p>
            <a:r>
              <a:rPr lang="en-US" sz="1600" i="1" u="none" dirty="0" smtClean="0">
                <a:latin typeface="Times New Roman" pitchFamily="18" charset="0"/>
                <a:cs typeface="Times New Roman" pitchFamily="18" charset="0"/>
              </a:rPr>
              <a:t>Spectral Histogram </a:t>
            </a:r>
            <a:endParaRPr lang="en-US" sz="1600" i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1161" y="3931920"/>
            <a:ext cx="110959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+mn-lt"/>
              </a:rPr>
              <a:t>Δν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~ 70 MHz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68612" y="5673744"/>
            <a:ext cx="4515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+mn-lt"/>
              </a:rPr>
              <a:t>Data collected with a scanning confocal </a:t>
            </a:r>
            <a:r>
              <a:rPr lang="en-US" sz="1200" b="1" i="1" dirty="0" err="1" smtClean="0">
                <a:latin typeface="+mn-lt"/>
              </a:rPr>
              <a:t>Fabry</a:t>
            </a:r>
            <a:r>
              <a:rPr lang="en-US" sz="1200" b="1" i="1" dirty="0" smtClean="0">
                <a:latin typeface="+mn-lt"/>
              </a:rPr>
              <a:t>-Perot interferometer </a:t>
            </a:r>
          </a:p>
        </p:txBody>
      </p:sp>
    </p:spTree>
    <p:extLst>
      <p:ext uri="{BB962C8B-B14F-4D97-AF65-F5344CB8AC3E}">
        <p14:creationId xmlns:p14="http://schemas.microsoft.com/office/powerpoint/2010/main" xmlns="" val="21010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1 &amp; 2 Performance </a:t>
            </a:r>
            <a:r>
              <a:rPr lang="en-US" dirty="0"/>
              <a:t>Summary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596427" y="3927291"/>
            <a:ext cx="11031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400" b="1" u="sng">
                <a:solidFill>
                  <a:srgbClr val="000066"/>
                </a:solidFill>
                <a:cs typeface="Arial" pitchFamily="34" charset="0"/>
              </a:defRPr>
            </a:lvl1pPr>
          </a:lstStyle>
          <a:p>
            <a:r>
              <a:rPr lang="en-US" sz="1600" i="1" u="none" dirty="0" smtClean="0">
                <a:latin typeface="Times New Roman" pitchFamily="18" charset="0"/>
                <a:cs typeface="Times New Roman" pitchFamily="18" charset="0"/>
              </a:rPr>
              <a:t>Near Field</a:t>
            </a:r>
            <a:endParaRPr lang="en-US" sz="1600" i="1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 l="19191" t="15858" r="46926" b="6472"/>
          <a:stretch>
            <a:fillRect/>
          </a:stretch>
        </p:blipFill>
        <p:spPr bwMode="auto">
          <a:xfrm>
            <a:off x="415637" y="1118720"/>
            <a:ext cx="3558036" cy="275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 l="18997" t="38208" r="55163" b="6760"/>
          <a:stretch>
            <a:fillRect/>
          </a:stretch>
        </p:blipFill>
        <p:spPr bwMode="auto">
          <a:xfrm>
            <a:off x="4619501" y="1215584"/>
            <a:ext cx="3595707" cy="258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728618" y="3793653"/>
            <a:ext cx="10005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400" b="1" u="sng">
                <a:solidFill>
                  <a:srgbClr val="000066"/>
                </a:solidFill>
                <a:cs typeface="Arial" pitchFamily="34" charset="0"/>
              </a:defRPr>
            </a:lvl1pPr>
          </a:lstStyle>
          <a:p>
            <a:r>
              <a:rPr lang="en-US" sz="1600" i="1" u="none" dirty="0" smtClean="0">
                <a:latin typeface="Times New Roman" pitchFamily="18" charset="0"/>
                <a:cs typeface="Times New Roman" pitchFamily="18" charset="0"/>
              </a:rPr>
              <a:t>Far Field</a:t>
            </a:r>
            <a:endParaRPr lang="en-US" sz="1600" i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2342594" y="4489271"/>
            <a:ext cx="4624252" cy="97971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/>
              <a:t>Power 26 W @ 150 Hz (173 mJ/pulse)</a:t>
            </a:r>
          </a:p>
          <a:p>
            <a:pPr>
              <a:spcAft>
                <a:spcPts val="1200"/>
              </a:spcAft>
            </a:pPr>
            <a:r>
              <a:rPr lang="en-US" sz="1800" dirty="0" smtClean="0"/>
              <a:t>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= 1.4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870852" y="5868139"/>
            <a:ext cx="76809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Results for Amps 1 &amp; 2 should allow final design goals to be met with margin</a:t>
            </a:r>
          </a:p>
        </p:txBody>
      </p:sp>
    </p:spTree>
    <p:extLst>
      <p:ext uri="{BB962C8B-B14F-4D97-AF65-F5344CB8AC3E}">
        <p14:creationId xmlns:p14="http://schemas.microsoft.com/office/powerpoint/2010/main" xmlns="" val="21010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1.jpg"/>
          <p:cNvPicPr>
            <a:picLocks noChangeAspect="1"/>
          </p:cNvPicPr>
          <p:nvPr/>
        </p:nvPicPr>
        <p:blipFill>
          <a:blip r:embed="rId2" cstate="print"/>
          <a:srcRect l="22604" r="22708"/>
          <a:stretch>
            <a:fillRect/>
          </a:stretch>
        </p:blipFill>
        <p:spPr>
          <a:xfrm>
            <a:off x="1676400" y="2730062"/>
            <a:ext cx="3074182" cy="3697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iso2.jpg"/>
          <p:cNvPicPr>
            <a:picLocks noChangeAspect="1"/>
          </p:cNvPicPr>
          <p:nvPr/>
        </p:nvPicPr>
        <p:blipFill>
          <a:blip r:embed="rId3" cstate="print"/>
          <a:srcRect l="18333" r="18438"/>
          <a:stretch>
            <a:fillRect/>
          </a:stretch>
        </p:blipFill>
        <p:spPr>
          <a:xfrm>
            <a:off x="186560" y="1497724"/>
            <a:ext cx="2099440" cy="170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845134" y="1150124"/>
            <a:ext cx="4251366" cy="5638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ATLAS instrument is a multi-beam, micro-pulse, laser altimeter with a dense along-track sampling of 70 cm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Science Objectives: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Quantifying </a:t>
            </a:r>
            <a:r>
              <a:rPr lang="en-US" dirty="0">
                <a:latin typeface="Arial" pitchFamily="34" charset="0"/>
                <a:cs typeface="Arial" pitchFamily="34" charset="0"/>
              </a:rPr>
              <a:t>polar ice-sheet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changes </a:t>
            </a:r>
            <a:r>
              <a:rPr lang="en-US" dirty="0">
                <a:latin typeface="Arial" pitchFamily="34" charset="0"/>
                <a:cs typeface="Arial" pitchFamily="34" charset="0"/>
              </a:rPr>
              <a:t>and the linkages to climate conditions.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Quantifying </a:t>
            </a:r>
            <a:r>
              <a:rPr lang="en-US" dirty="0">
                <a:latin typeface="Arial" pitchFamily="34" charset="0"/>
                <a:cs typeface="Arial" pitchFamily="34" charset="0"/>
              </a:rPr>
              <a:t>regional signatures of ice-sheet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changes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Estimating </a:t>
            </a:r>
            <a:r>
              <a:rPr lang="en-US" dirty="0">
                <a:latin typeface="Arial" pitchFamily="34" charset="0"/>
                <a:cs typeface="Arial" pitchFamily="34" charset="0"/>
              </a:rPr>
              <a:t>sea-ice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thickness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Measuring </a:t>
            </a:r>
            <a:r>
              <a:rPr lang="en-US" dirty="0">
                <a:latin typeface="Arial" pitchFamily="34" charset="0"/>
                <a:cs typeface="Arial" pitchFamily="34" charset="0"/>
              </a:rPr>
              <a:t>vegetation canopy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height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Enhancing </a:t>
            </a:r>
            <a:r>
              <a:rPr lang="en-US" dirty="0">
                <a:latin typeface="Arial" pitchFamily="34" charset="0"/>
                <a:cs typeface="Arial" pitchFamily="34" charset="0"/>
              </a:rPr>
              <a:t>the utility of other Earth observation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systems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96334" cy="1005840"/>
          </a:xfrm>
        </p:spPr>
        <p:txBody>
          <a:bodyPr>
            <a:normAutofit/>
          </a:bodyPr>
          <a:lstStyle/>
          <a:p>
            <a:r>
              <a:rPr lang="en-US" dirty="0" smtClean="0"/>
              <a:t>ICESat-2 Mission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68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HEUVD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3782"/>
            <a:ext cx="8318665" cy="510638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Begin high rep rate UV screening testing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 May 2015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Laser assembled through SHG and begin 532 nm lifetest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June 2015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Complete 532 nm lifetest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November 2015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Laser assembled through THG and begin low power UV lifetest 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November 2015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Complete low power UV lifetest and begin high power UV lifetest 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March 2016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Complete high power UV lifetest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August 2016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Environmental testing (vibe and TVAC)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September through August 2016</a:t>
            </a:r>
          </a:p>
        </p:txBody>
      </p:sp>
    </p:spTree>
    <p:extLst>
      <p:ext uri="{BB962C8B-B14F-4D97-AF65-F5344CB8AC3E}">
        <p14:creationId xmlns:p14="http://schemas.microsoft.com/office/powerpoint/2010/main" xmlns="" val="170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Fibertek ICESat-2  Deliverables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3709" y="4220084"/>
            <a:ext cx="2834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Laser Wavelength Control Electronics (Integrate and Test)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060" y="1469535"/>
            <a:ext cx="3135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lvl="1" indent="-5080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Photon Counting  CFD circuits (120 PMT Channels)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50391" y="1203230"/>
            <a:ext cx="26084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Start Pulse Detector</a:t>
            </a:r>
          </a:p>
          <a:p>
            <a:pPr lvl="1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Altimeter T</a:t>
            </a:r>
            <a:r>
              <a:rPr lang="en-US" sz="1600" b="1" baseline="-25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Signal</a:t>
            </a:r>
          </a:p>
          <a:p>
            <a:pPr lvl="1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(Integrate and Test)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30469" t="40659" r="27344" b="34065"/>
          <a:stretch>
            <a:fillRect/>
          </a:stretch>
        </p:blipFill>
        <p:spPr bwMode="auto">
          <a:xfrm>
            <a:off x="6379694" y="5127008"/>
            <a:ext cx="2226112" cy="94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>
            <a:off x="6146157" y="1562582"/>
            <a:ext cx="497713" cy="277793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2430684" y="3059574"/>
            <a:ext cx="666084" cy="171306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50" name="Picture 13"/>
          <p:cNvPicPr>
            <a:picLocks noChangeAspect="1" noChangeArrowheads="1"/>
          </p:cNvPicPr>
          <p:nvPr/>
        </p:nvPicPr>
        <p:blipFill>
          <a:blip r:embed="rId3" cstate="print"/>
          <a:srcRect l="8416" t="5290" r="7428" b="12521"/>
          <a:stretch>
            <a:fillRect/>
          </a:stretch>
        </p:blipFill>
        <p:spPr bwMode="auto">
          <a:xfrm>
            <a:off x="3073961" y="4532923"/>
            <a:ext cx="2199190" cy="164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3325436" y="4258599"/>
            <a:ext cx="845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Lasers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>
            <a:lum bright="9000"/>
          </a:blip>
          <a:srcRect/>
          <a:stretch>
            <a:fillRect/>
          </a:stretch>
        </p:blipFill>
        <p:spPr bwMode="auto">
          <a:xfrm>
            <a:off x="221765" y="3340781"/>
            <a:ext cx="2086630" cy="175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2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424" y="2123554"/>
            <a:ext cx="2115312" cy="1091184"/>
          </a:xfrm>
          <a:prstGeom prst="rect">
            <a:avLst/>
          </a:prstGeom>
        </p:spPr>
      </p:pic>
      <p:pic>
        <p:nvPicPr>
          <p:cNvPr id="22" name="Picture 21" descr="2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2576" y="1559846"/>
            <a:ext cx="2858353" cy="2535636"/>
          </a:xfrm>
          <a:prstGeom prst="rect">
            <a:avLst/>
          </a:prstGeom>
        </p:spPr>
      </p:pic>
      <p:pic>
        <p:nvPicPr>
          <p:cNvPr id="23" name="Picture 22" descr="2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5339" y="2013440"/>
            <a:ext cx="2249424" cy="1182624"/>
          </a:xfrm>
          <a:prstGeom prst="rect">
            <a:avLst/>
          </a:prstGeom>
        </p:spPr>
      </p:pic>
      <p:sp>
        <p:nvSpPr>
          <p:cNvPr id="24" name="Frame 23"/>
          <p:cNvSpPr/>
          <p:nvPr/>
        </p:nvSpPr>
        <p:spPr>
          <a:xfrm>
            <a:off x="213520" y="5183746"/>
            <a:ext cx="2103120" cy="365760"/>
          </a:xfrm>
          <a:prstGeom prst="frame">
            <a:avLst/>
          </a:prstGeom>
          <a:solidFill>
            <a:srgbClr val="8C26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itchFamily="34" charset="0"/>
              </a:rPr>
              <a:t>Delivery: June 2014</a:t>
            </a:r>
            <a:endParaRPr lang="en-US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" name="Frame 24"/>
          <p:cNvSpPr/>
          <p:nvPr/>
        </p:nvSpPr>
        <p:spPr>
          <a:xfrm>
            <a:off x="6577321" y="3275526"/>
            <a:ext cx="2171218" cy="365760"/>
          </a:xfrm>
          <a:prstGeom prst="frame">
            <a:avLst/>
          </a:prstGeom>
          <a:solidFill>
            <a:srgbClr val="8C26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itchFamily="34" charset="0"/>
              </a:rPr>
              <a:t>Delivery: June 2014</a:t>
            </a:r>
            <a:endParaRPr lang="en-US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6420020" y="6119611"/>
            <a:ext cx="2171218" cy="365760"/>
          </a:xfrm>
          <a:prstGeom prst="frame">
            <a:avLst/>
          </a:prstGeom>
          <a:solidFill>
            <a:srgbClr val="8C26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itchFamily="34" charset="0"/>
              </a:rPr>
              <a:t>Delivery: May 2014</a:t>
            </a:r>
            <a:endParaRPr lang="en-US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 flipV="1">
            <a:off x="5800461" y="4033547"/>
            <a:ext cx="612531" cy="404341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0" name="Frame 19"/>
          <p:cNvSpPr/>
          <p:nvPr/>
        </p:nvSpPr>
        <p:spPr>
          <a:xfrm>
            <a:off x="3132871" y="6214918"/>
            <a:ext cx="2103120" cy="643082"/>
          </a:xfrm>
          <a:prstGeom prst="frame">
            <a:avLst/>
          </a:prstGeom>
          <a:solidFill>
            <a:srgbClr val="8C26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itchFamily="34" charset="0"/>
              </a:rPr>
              <a:t>Final Flight Laser Delivery: May 2015</a:t>
            </a:r>
            <a:endParaRPr lang="en-US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4239609" y="3764989"/>
            <a:ext cx="220497" cy="771921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ICESat-2 Laser Driving Requirements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37"/>
          <a:stretch/>
        </p:blipFill>
        <p:spPr bwMode="auto">
          <a:xfrm>
            <a:off x="4902376" y="1190733"/>
            <a:ext cx="4087386" cy="44384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6552" y="5854195"/>
            <a:ext cx="7457120" cy="707886"/>
          </a:xfrm>
          <a:prstGeom prst="rect">
            <a:avLst/>
          </a:prstGeom>
          <a:solidFill>
            <a:srgbClr val="C6D9F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Qualification Unit and both flight lasers meet all requirements with margin</a:t>
            </a:r>
            <a:endParaRPr lang="en-US" sz="2000" dirty="0"/>
          </a:p>
        </p:txBody>
      </p:sp>
      <p:pic>
        <p:nvPicPr>
          <p:cNvPr id="33810" name="Picture 18"/>
          <p:cNvPicPr>
            <a:picLocks noChangeAspect="1" noChangeArrowheads="1"/>
          </p:cNvPicPr>
          <p:nvPr/>
        </p:nvPicPr>
        <p:blipFill>
          <a:blip r:embed="rId3" cstate="print"/>
          <a:srcRect r="60543"/>
          <a:stretch>
            <a:fillRect/>
          </a:stretch>
        </p:blipFill>
        <p:spPr bwMode="auto">
          <a:xfrm>
            <a:off x="370962" y="1082987"/>
            <a:ext cx="4572000" cy="4718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05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877574"/>
            <a:ext cx="2952983" cy="1913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47800" y="304803"/>
            <a:ext cx="5791200" cy="694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9320" y="-1"/>
            <a:ext cx="6115280" cy="98050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Flight Laser System Packaging Overview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04801" y="1446812"/>
            <a:ext cx="4038600" cy="4344389"/>
          </a:xfrm>
        </p:spPr>
        <p:txBody>
          <a:bodyPr>
            <a:normAutofit fontScale="92500" lnSpcReduction="10000"/>
          </a:bodyPr>
          <a:lstStyle/>
          <a:p>
            <a:r>
              <a:rPr lang="en-US" sz="1800" smtClean="0"/>
              <a:t>Integrated LOM/LEM with single thermal interface</a:t>
            </a:r>
          </a:p>
          <a:p>
            <a:pPr lvl="1"/>
            <a:r>
              <a:rPr lang="en-US" sz="1500" smtClean="0"/>
              <a:t>Mass &lt;</a:t>
            </a:r>
            <a:r>
              <a:rPr lang="en-US" sz="1500" smtClean="0">
                <a:solidFill>
                  <a:srgbClr val="000000"/>
                </a:solidFill>
              </a:rPr>
              <a:t> </a:t>
            </a:r>
            <a:r>
              <a:rPr lang="en-US" sz="1500" smtClean="0">
                <a:solidFill>
                  <a:schemeClr val="tx2">
                    <a:lumMod val="75000"/>
                  </a:schemeClr>
                </a:solidFill>
              </a:rPr>
              <a:t>19.85</a:t>
            </a:r>
            <a:r>
              <a:rPr lang="en-US" sz="1500" smtClean="0">
                <a:solidFill>
                  <a:srgbClr val="000000"/>
                </a:solidFill>
              </a:rPr>
              <a:t> </a:t>
            </a:r>
            <a:r>
              <a:rPr lang="en-US" sz="1500" smtClean="0"/>
              <a:t>kg</a:t>
            </a:r>
          </a:p>
          <a:p>
            <a:pPr lvl="1"/>
            <a:r>
              <a:rPr lang="en-US" sz="1500" smtClean="0"/>
              <a:t>&lt;50 cm x 30 cm x 15 cm</a:t>
            </a:r>
          </a:p>
          <a:p>
            <a:pPr lvl="1"/>
            <a:r>
              <a:rPr lang="en-US" sz="1500" smtClean="0"/>
              <a:t>Robust to GEVS random vibe</a:t>
            </a:r>
          </a:p>
          <a:p>
            <a:endParaRPr lang="en-US" sz="1800" smtClean="0"/>
          </a:p>
          <a:p>
            <a:r>
              <a:rPr lang="en-US" sz="1800" smtClean="0"/>
              <a:t>Wavy flexure mounts</a:t>
            </a:r>
          </a:p>
          <a:p>
            <a:pPr lvl="1"/>
            <a:r>
              <a:rPr lang="en-US" sz="1500" smtClean="0"/>
              <a:t>Filters high-frequency content of GEVS 14.1 g</a:t>
            </a:r>
            <a:r>
              <a:rPr lang="en-US" sz="1500" baseline="-25000" smtClean="0"/>
              <a:t>rms</a:t>
            </a:r>
            <a:r>
              <a:rPr lang="en-US" sz="1500" smtClean="0"/>
              <a:t> random vibe inputs</a:t>
            </a:r>
          </a:p>
          <a:p>
            <a:pPr lvl="1"/>
            <a:r>
              <a:rPr lang="en-US" sz="1500" smtClean="0"/>
              <a:t>Provides short-term &amp; long term pointing stability</a:t>
            </a:r>
          </a:p>
          <a:p>
            <a:endParaRPr lang="en-US" sz="1800" smtClean="0"/>
          </a:p>
          <a:p>
            <a:r>
              <a:rPr lang="en-US" sz="1800" smtClean="0"/>
              <a:t>Dual compartment LOM with pressure insensitive center plane</a:t>
            </a:r>
          </a:p>
          <a:p>
            <a:pPr lvl="1"/>
            <a:r>
              <a:rPr lang="en-US" sz="1500" smtClean="0"/>
              <a:t>Allows air pressurization for long optical reliability</a:t>
            </a:r>
          </a:p>
          <a:p>
            <a:pPr lvl="1"/>
            <a:r>
              <a:rPr lang="en-US" sz="1500" smtClean="0"/>
              <a:t>Short term &amp; long term pointing stability</a:t>
            </a:r>
            <a:endParaRPr lang="en-US" sz="15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914401" y="5943600"/>
            <a:ext cx="7440497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pPr algn="ctr"/>
            <a:r>
              <a:rPr lang="en-US" sz="2000" dirty="0" smtClean="0"/>
              <a:t>Packaging approach meets key mechanical driving requirements</a:t>
            </a:r>
            <a:endParaRPr lang="en-US" sz="2000" dirty="0"/>
          </a:p>
        </p:txBody>
      </p:sp>
      <p:pic>
        <p:nvPicPr>
          <p:cNvPr id="22" name="Picture 2" descr="Z:\558_ICESat_2_Flight\ITL\ITL Subs\1315-780\071414\IMG_19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98" r="29179"/>
          <a:stretch/>
        </p:blipFill>
        <p:spPr bwMode="auto">
          <a:xfrm>
            <a:off x="4419600" y="1233792"/>
            <a:ext cx="3048000" cy="258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14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851703" y="1172585"/>
            <a:ext cx="1979407" cy="283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Diode pump modules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570537" y="239871"/>
            <a:ext cx="5410125" cy="5334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Flight Optical Configuration</a:t>
            </a:r>
          </a:p>
        </p:txBody>
      </p:sp>
      <p:grpSp>
        <p:nvGrpSpPr>
          <p:cNvPr id="2" name="Group 59"/>
          <p:cNvGrpSpPr>
            <a:grpSpLocks noChangeAspect="1"/>
          </p:cNvGrpSpPr>
          <p:nvPr/>
        </p:nvGrpSpPr>
        <p:grpSpPr>
          <a:xfrm>
            <a:off x="3048000" y="1594053"/>
            <a:ext cx="6000572" cy="3690045"/>
            <a:chOff x="1330441" y="1899289"/>
            <a:chExt cx="7000267" cy="4304806"/>
          </a:xfrm>
        </p:grpSpPr>
        <p:pic>
          <p:nvPicPr>
            <p:cNvPr id="9" name="Picture 8" descr="to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0441" y="1899289"/>
              <a:ext cx="6530618" cy="4304806"/>
            </a:xfrm>
            <a:prstGeom prst="rect">
              <a:avLst/>
            </a:prstGeom>
          </p:spPr>
        </p:pic>
        <p:sp>
          <p:nvSpPr>
            <p:cNvPr id="54" name="Isosceles Triangle 53"/>
            <p:cNvSpPr/>
            <p:nvPr/>
          </p:nvSpPr>
          <p:spPr>
            <a:xfrm rot="16200000">
              <a:off x="4411354" y="2080051"/>
              <a:ext cx="166924" cy="3077778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8993" y="4534482"/>
              <a:ext cx="1225681" cy="394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chemeClr val="bg1"/>
                  </a:solidFill>
                  <a:latin typeface="Calibri"/>
                  <a:ea typeface="+mn-ea"/>
                </a:rPr>
                <a:t>Oscillator</a:t>
              </a:r>
              <a:endParaRPr lang="en-US" sz="1600" b="1" dirty="0">
                <a:solidFill>
                  <a:schemeClr val="bg1"/>
                </a:solidFill>
                <a:latin typeface="Calibri"/>
                <a:ea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7690" y="4136583"/>
              <a:ext cx="1066800" cy="394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chemeClr val="bg1"/>
                  </a:solidFill>
                  <a:latin typeface="Calibri"/>
                  <a:ea typeface="+mn-ea"/>
                </a:rPr>
                <a:t>Preamp</a:t>
              </a:r>
              <a:endParaRPr lang="en-US" sz="1600" b="1" dirty="0">
                <a:solidFill>
                  <a:schemeClr val="bg1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05293" y="2243784"/>
              <a:ext cx="1378893" cy="394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chemeClr val="bg1"/>
                  </a:solidFill>
                  <a:latin typeface="Calibri"/>
                  <a:ea typeface="+mn-ea"/>
                </a:rPr>
                <a:t>Power amp</a:t>
              </a:r>
              <a:endParaRPr lang="en-US" sz="1600" b="1" dirty="0">
                <a:solidFill>
                  <a:schemeClr val="bg1"/>
                </a:solidFill>
                <a:latin typeface="Calibri"/>
                <a:ea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0322" y="2758556"/>
              <a:ext cx="689447" cy="394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chemeClr val="bg1"/>
                  </a:solidFill>
                  <a:latin typeface="Calibri"/>
                  <a:ea typeface="+mn-ea"/>
                </a:rPr>
                <a:t>SHG</a:t>
              </a:r>
              <a:endParaRPr lang="en-US" sz="1600" b="1" dirty="0">
                <a:solidFill>
                  <a:schemeClr val="bg1"/>
                </a:solidFill>
                <a:latin typeface="Calibri"/>
                <a:ea typeface="+mn-ea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007690" y="2595005"/>
              <a:ext cx="76605" cy="64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3007690" y="3828916"/>
              <a:ext cx="954710" cy="3926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38277" y="2589694"/>
              <a:ext cx="2162523" cy="3926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34262" y="4534482"/>
              <a:ext cx="1115619" cy="69604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27714" y="3077670"/>
              <a:ext cx="667871" cy="3926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71387" y="3393069"/>
              <a:ext cx="3409772" cy="4738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3792071" y="4583668"/>
              <a:ext cx="6674" cy="43328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795585" y="5016955"/>
              <a:ext cx="2340295" cy="16133"/>
            </a:xfrm>
            <a:prstGeom prst="line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691783" y="3439854"/>
              <a:ext cx="2016807" cy="394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chemeClr val="bg1"/>
                  </a:solidFill>
                  <a:latin typeface="Calibri"/>
                  <a:ea typeface="+mn-ea"/>
                </a:rPr>
                <a:t>Output telescope</a:t>
              </a:r>
              <a:endParaRPr lang="en-US" sz="1600" b="1" dirty="0">
                <a:solidFill>
                  <a:schemeClr val="bg1"/>
                </a:solidFill>
                <a:latin typeface="Calibri"/>
                <a:ea typeface="+mn-ea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6136703" y="4421024"/>
              <a:ext cx="0" cy="640080"/>
            </a:xfrm>
            <a:prstGeom prst="line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485045" y="4388497"/>
              <a:ext cx="2649734" cy="16133"/>
            </a:xfrm>
            <a:prstGeom prst="line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485045" y="4038344"/>
              <a:ext cx="0" cy="369332"/>
            </a:xfrm>
            <a:prstGeom prst="line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3484228" y="4028364"/>
              <a:ext cx="372642" cy="122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856870" y="4025250"/>
              <a:ext cx="1851720" cy="868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>
              <a:off x="5062560" y="3397994"/>
              <a:ext cx="1280160" cy="868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4932240" y="2782885"/>
              <a:ext cx="762000" cy="8685"/>
            </a:xfrm>
            <a:prstGeom prst="line">
              <a:avLst/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4749360" y="2791571"/>
              <a:ext cx="182880" cy="4342"/>
            </a:xfrm>
            <a:prstGeom prst="line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V="1">
              <a:off x="4553502" y="3025269"/>
              <a:ext cx="438912" cy="4342"/>
            </a:xfrm>
            <a:prstGeom prst="line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3691783" y="3237628"/>
              <a:ext cx="1094585" cy="9268"/>
            </a:xfrm>
            <a:prstGeom prst="line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2501802" y="3228941"/>
              <a:ext cx="1188720" cy="868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2654202" y="3254535"/>
              <a:ext cx="1097280" cy="8685"/>
            </a:xfrm>
            <a:prstGeom prst="line">
              <a:avLst/>
            </a:prstGeom>
            <a:ln w="31750">
              <a:solidFill>
                <a:srgbClr val="008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V="1">
              <a:off x="2491614" y="3441615"/>
              <a:ext cx="365760" cy="8685"/>
            </a:xfrm>
            <a:prstGeom prst="line">
              <a:avLst/>
            </a:prstGeom>
            <a:ln w="31750">
              <a:solidFill>
                <a:srgbClr val="008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686470" y="3613829"/>
              <a:ext cx="274320" cy="8685"/>
            </a:xfrm>
            <a:prstGeom prst="line">
              <a:avLst/>
            </a:prstGeom>
            <a:ln w="317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033705" y="3616537"/>
              <a:ext cx="2089104" cy="13463"/>
            </a:xfrm>
            <a:prstGeom prst="line">
              <a:avLst/>
            </a:prstGeom>
            <a:ln w="184150">
              <a:solidFill>
                <a:srgbClr val="00800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Isosceles Triangle 58"/>
            <p:cNvSpPr/>
            <p:nvPr/>
          </p:nvSpPr>
          <p:spPr>
            <a:xfrm rot="5400000">
              <a:off x="8079893" y="3518329"/>
              <a:ext cx="286066" cy="215564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161365" y="1222373"/>
            <a:ext cx="3003431" cy="4543725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 smtClean="0"/>
              <a:t>Fiber-coupled diode pump modules</a:t>
            </a:r>
          </a:p>
          <a:p>
            <a:r>
              <a:rPr lang="en-US" sz="1900" dirty="0" smtClean="0"/>
              <a:t>Short, electro-optic (E-O) Q-switched oscillator</a:t>
            </a:r>
          </a:p>
          <a:p>
            <a:pPr lvl="1"/>
            <a:r>
              <a:rPr lang="en-US" sz="1700" dirty="0" smtClean="0"/>
              <a:t>1.3 ns pulse width</a:t>
            </a:r>
          </a:p>
          <a:p>
            <a:pPr lvl="1"/>
            <a:r>
              <a:rPr lang="en-US" sz="1700" dirty="0" smtClean="0"/>
              <a:t>100:1 linear polarization</a:t>
            </a:r>
            <a:endParaRPr lang="en-US" sz="1700" dirty="0"/>
          </a:p>
          <a:p>
            <a:r>
              <a:rPr lang="en-US" sz="1900" dirty="0" smtClean="0"/>
              <a:t>End-pumped gain medium</a:t>
            </a:r>
          </a:p>
          <a:p>
            <a:pPr lvl="1"/>
            <a:r>
              <a:rPr lang="en-US" sz="1700" dirty="0" smtClean="0">
                <a:solidFill>
                  <a:srgbClr val="00B050"/>
                </a:solidFill>
              </a:rPr>
              <a:t>M</a:t>
            </a:r>
            <a:r>
              <a:rPr lang="en-US" sz="1700" baseline="30000" dirty="0" smtClean="0">
                <a:solidFill>
                  <a:srgbClr val="00B050"/>
                </a:solidFill>
              </a:rPr>
              <a:t>2</a:t>
            </a:r>
            <a:r>
              <a:rPr lang="en-US" sz="1700" dirty="0" smtClean="0">
                <a:solidFill>
                  <a:srgbClr val="00B050"/>
                </a:solidFill>
              </a:rPr>
              <a:t> ~ 1.3</a:t>
            </a:r>
          </a:p>
          <a:p>
            <a:pPr lvl="1"/>
            <a:r>
              <a:rPr lang="en-US" sz="1700" dirty="0" smtClean="0">
                <a:solidFill>
                  <a:srgbClr val="00B050"/>
                </a:solidFill>
              </a:rPr>
              <a:t>7% wall plug efficiency @ 532 nm</a:t>
            </a:r>
          </a:p>
          <a:p>
            <a:r>
              <a:rPr lang="en-US" sz="1900" dirty="0" smtClean="0"/>
              <a:t>MOPA configuration </a:t>
            </a:r>
          </a:p>
          <a:p>
            <a:pPr lvl="1"/>
            <a:r>
              <a:rPr lang="en-US" sz="1700" dirty="0" smtClean="0"/>
              <a:t>250-900 µJ/pulse</a:t>
            </a:r>
          </a:p>
          <a:p>
            <a:r>
              <a:rPr lang="en-US" sz="1900" dirty="0" smtClean="0"/>
              <a:t>LBO doubled Nd:YVO4</a:t>
            </a:r>
          </a:p>
          <a:p>
            <a:pPr lvl="1"/>
            <a:r>
              <a:rPr lang="en-US" sz="1700" dirty="0" smtClean="0"/>
              <a:t>532 nm</a:t>
            </a:r>
          </a:p>
          <a:p>
            <a:r>
              <a:rPr lang="en-US" sz="1900" dirty="0" smtClean="0"/>
              <a:t>Internal telescope</a:t>
            </a:r>
          </a:p>
          <a:p>
            <a:pPr lvl="1"/>
            <a:r>
              <a:rPr lang="en-US" sz="1700" dirty="0" smtClean="0"/>
              <a:t>10 mm output beam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44379" y="5959084"/>
            <a:ext cx="8316860" cy="707886"/>
          </a:xfrm>
          <a:prstGeom prst="rect">
            <a:avLst/>
          </a:prstGeom>
          <a:solidFill>
            <a:srgbClr val="C6D9F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Frequency doubled Nd:YVO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MOPA achieves key optical requirements with margin</a:t>
            </a:r>
            <a:endParaRPr lang="en-US" sz="2000" dirty="0"/>
          </a:p>
        </p:txBody>
      </p:sp>
      <p:cxnSp>
        <p:nvCxnSpPr>
          <p:cNvPr id="39" name="Straight Arrow Connector 38"/>
          <p:cNvCxnSpPr>
            <a:stCxn id="3" idx="2"/>
          </p:cNvCxnSpPr>
          <p:nvPr/>
        </p:nvCxnSpPr>
        <p:spPr>
          <a:xfrm rot="5400000">
            <a:off x="5203151" y="1308878"/>
            <a:ext cx="491200" cy="7853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3" idx="2"/>
          </p:cNvCxnSpPr>
          <p:nvPr/>
        </p:nvCxnSpPr>
        <p:spPr>
          <a:xfrm rot="16200000" flipH="1">
            <a:off x="5972323" y="1325018"/>
            <a:ext cx="512715" cy="7745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71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7950" y="183290"/>
            <a:ext cx="5410200" cy="607545"/>
          </a:xfrm>
        </p:spPr>
        <p:txBody>
          <a:bodyPr lIns="91431" tIns="45715" rIns="91431" bIns="45715" anchor="t">
            <a:normAutofit/>
          </a:bodyPr>
          <a:lstStyle/>
          <a:p>
            <a:r>
              <a:rPr lang="en-US" altLang="en-US" sz="2800" dirty="0" smtClean="0"/>
              <a:t>ICESat-2 Laser Build Status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348" y="1078352"/>
            <a:ext cx="4356066" cy="26777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4710" y="1183388"/>
            <a:ext cx="4557638" cy="535745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100" dirty="0" smtClean="0"/>
              <a:t>Integration and Test Laser (qual unit)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Qualification testing complete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500" dirty="0" smtClean="0"/>
              <a:t>Meets all performance specs with margin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b="1" dirty="0" smtClean="0">
                <a:solidFill>
                  <a:srgbClr val="00B050"/>
                </a:solidFill>
              </a:rPr>
              <a:t>Laser has been delivered to GSFC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100" dirty="0" smtClean="0"/>
              <a:t>Flight SN2</a:t>
            </a:r>
            <a:endParaRPr lang="en-US" sz="21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Acceptance testing complete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500" dirty="0" smtClean="0"/>
              <a:t>Meets all performance specs with margin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b="1" dirty="0" smtClean="0">
                <a:solidFill>
                  <a:srgbClr val="00B050"/>
                </a:solidFill>
              </a:rPr>
              <a:t>Laser has been delivered to GSFC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100" dirty="0" smtClean="0"/>
              <a:t>Flight SN1</a:t>
            </a:r>
            <a:endParaRPr lang="en-US" sz="21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Acceptance testing complete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500" dirty="0" smtClean="0"/>
              <a:t>Meets all performance specs with margin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b="1" dirty="0" smtClean="0">
                <a:solidFill>
                  <a:srgbClr val="00B050"/>
                </a:solidFill>
              </a:rPr>
              <a:t>Final paperwork close-out is in work, laser will be delivered first week of May, 2015</a:t>
            </a:r>
            <a:endParaRPr lang="en-US" sz="1700" b="1" dirty="0">
              <a:solidFill>
                <a:srgbClr val="00B050"/>
              </a:solidFill>
            </a:endParaRPr>
          </a:p>
        </p:txBody>
      </p:sp>
      <p:pic>
        <p:nvPicPr>
          <p:cNvPr id="7" name="Picture 6" descr="Z:\558_ICESat_2_Flight\Laser #1\-750\140509 Flexture Install\IMG_306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6" t="12414" r="19796" b="39854"/>
          <a:stretch/>
        </p:blipFill>
        <p:spPr bwMode="auto">
          <a:xfrm>
            <a:off x="5181606" y="3756147"/>
            <a:ext cx="3272790" cy="2125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784" y="5964195"/>
            <a:ext cx="2949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Flight Laser SN1 after flexure installation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4207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5"/>
          <p:cNvSpPr txBox="1">
            <a:spLocks noChangeArrowheads="1"/>
          </p:cNvSpPr>
          <p:nvPr/>
        </p:nvSpPr>
        <p:spPr>
          <a:xfrm>
            <a:off x="1117599" y="173182"/>
            <a:ext cx="5622835" cy="381000"/>
          </a:xfrm>
          <a:prstGeom prst="rect">
            <a:avLst/>
          </a:prstGeom>
          <a:noFill/>
          <a:ln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High Efficiency UV Demonstrator</a:t>
            </a:r>
            <a:r>
              <a:rPr lang="en-US" sz="18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en-US" sz="18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3" name="Text Box 77"/>
          <p:cNvSpPr txBox="1">
            <a:spLocks noChangeArrowheads="1"/>
          </p:cNvSpPr>
          <p:nvPr/>
        </p:nvSpPr>
        <p:spPr bwMode="auto">
          <a:xfrm>
            <a:off x="2146299" y="531158"/>
            <a:ext cx="369715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latin typeface="Comic Sans MS" charset="0"/>
              </a:rPr>
              <a:t>PI:</a:t>
            </a:r>
            <a:r>
              <a:rPr lang="en-US" sz="1400" dirty="0" smtClean="0">
                <a:latin typeface="Comic Sans MS" charset="0"/>
              </a:rPr>
              <a:t> Floyd Hovis, Fibertek</a:t>
            </a:r>
            <a:endParaRPr lang="en-US" sz="1400" dirty="0">
              <a:latin typeface="Comic Sans MS" charset="0"/>
            </a:endParaRPr>
          </a:p>
        </p:txBody>
      </p:sp>
      <p:sp>
        <p:nvSpPr>
          <p:cNvPr id="4" name="Text Box 78"/>
          <p:cNvSpPr txBox="1">
            <a:spLocks noChangeArrowheads="1"/>
          </p:cNvSpPr>
          <p:nvPr/>
        </p:nvSpPr>
        <p:spPr bwMode="auto">
          <a:xfrm>
            <a:off x="144397" y="6266729"/>
            <a:ext cx="46735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339725" eaLnBrk="0" hangingPunct="0">
              <a:tabLst>
                <a:tab pos="574675" algn="l"/>
              </a:tabLst>
            </a:pPr>
            <a:r>
              <a:rPr lang="en-US" sz="1100" b="1" dirty="0" smtClean="0">
                <a:latin typeface="Comic Sans MS" charset="0"/>
              </a:rPr>
              <a:t>Co-Is/Partners: </a:t>
            </a:r>
            <a:r>
              <a:rPr lang="en-US" sz="1100" dirty="0" smtClean="0">
                <a:latin typeface="Comic Sans MS" charset="0"/>
              </a:rPr>
              <a:t>Mike Albert and Fran Fitzpatrick, Fibertek</a:t>
            </a:r>
            <a:r>
              <a:rPr lang="en-US" sz="1100" b="1" dirty="0" smtClean="0">
                <a:solidFill>
                  <a:srgbClr val="00B0F0"/>
                </a:solidFill>
                <a:latin typeface="Comic Sans MS" charset="0"/>
              </a:rPr>
              <a:t/>
            </a:r>
            <a:br>
              <a:rPr lang="en-US" sz="1100" b="1" dirty="0" smtClean="0">
                <a:solidFill>
                  <a:srgbClr val="00B0F0"/>
                </a:solidFill>
                <a:latin typeface="Comic Sans MS" charset="0"/>
              </a:rPr>
            </a:br>
            <a:endParaRPr lang="en-US" sz="1100" dirty="0">
              <a:solidFill>
                <a:srgbClr val="00B0F0"/>
              </a:solidFill>
              <a:latin typeface="Comic Sans MS" charset="0"/>
            </a:endParaRPr>
          </a:p>
        </p:txBody>
      </p:sp>
      <p:sp>
        <p:nvSpPr>
          <p:cNvPr id="6" name="Text Box 85"/>
          <p:cNvSpPr txBox="1">
            <a:spLocks noChangeArrowheads="1"/>
          </p:cNvSpPr>
          <p:nvPr/>
        </p:nvSpPr>
        <p:spPr bwMode="auto">
          <a:xfrm>
            <a:off x="41190" y="4008297"/>
            <a:ext cx="4411597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430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omic Sans MS" panose="030F0702030302020204" pitchFamily="66" charset="0"/>
              </a:rPr>
              <a:t>Develop an improved 1064 nm final power amplifier that can achieve </a:t>
            </a:r>
            <a:r>
              <a:rPr lang="en-US" sz="1100" dirty="0" smtClean="0">
                <a:latin typeface="Comic Sans MS" panose="030F0702030302020204" pitchFamily="66" charset="0"/>
              </a:rPr>
              <a:t>250 mJ/pulse at 150 </a:t>
            </a:r>
            <a:r>
              <a:rPr lang="en-US" sz="1100" dirty="0">
                <a:latin typeface="Comic Sans MS" panose="030F0702030302020204" pitchFamily="66" charset="0"/>
              </a:rPr>
              <a:t>Hz </a:t>
            </a:r>
            <a:r>
              <a:rPr lang="en-US" sz="1100" dirty="0" smtClean="0">
                <a:latin typeface="Comic Sans MS" panose="030F0702030302020204" pitchFamily="66" charset="0"/>
              </a:rPr>
              <a:t>repetition rate</a:t>
            </a:r>
          </a:p>
          <a:p>
            <a:pPr marL="11430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mic Sans MS" panose="030F0702030302020204" pitchFamily="66" charset="0"/>
              </a:rPr>
              <a:t>Develop </a:t>
            </a:r>
            <a:r>
              <a:rPr lang="en-US" sz="1100" dirty="0">
                <a:latin typeface="Comic Sans MS" panose="030F0702030302020204" pitchFamily="66" charset="0"/>
              </a:rPr>
              <a:t>a purely conductively cooled </a:t>
            </a:r>
            <a:r>
              <a:rPr lang="en-US" sz="1100" dirty="0" smtClean="0">
                <a:latin typeface="Comic Sans MS" panose="030F0702030302020204" pitchFamily="66" charset="0"/>
              </a:rPr>
              <a:t>laser optics module design </a:t>
            </a:r>
            <a:r>
              <a:rPr lang="en-US" sz="1100" dirty="0">
                <a:latin typeface="Comic Sans MS" panose="030F0702030302020204" pitchFamily="66" charset="0"/>
              </a:rPr>
              <a:t>for packaging the </a:t>
            </a:r>
            <a:r>
              <a:rPr lang="en-US" sz="1100" dirty="0" smtClean="0">
                <a:latin typeface="Comic Sans MS" panose="030F0702030302020204" pitchFamily="66" charset="0"/>
              </a:rPr>
              <a:t>150 </a:t>
            </a:r>
            <a:r>
              <a:rPr lang="en-US" sz="1100" dirty="0">
                <a:latin typeface="Comic Sans MS" panose="030F0702030302020204" pitchFamily="66" charset="0"/>
              </a:rPr>
              <a:t>Hz, </a:t>
            </a:r>
            <a:r>
              <a:rPr lang="en-US" sz="1100" dirty="0" smtClean="0">
                <a:latin typeface="Comic Sans MS" panose="030F0702030302020204" pitchFamily="66" charset="0"/>
              </a:rPr>
              <a:t>250 mJ, </a:t>
            </a:r>
            <a:r>
              <a:rPr lang="en-US" sz="1100" dirty="0">
                <a:latin typeface="Comic Sans MS" panose="030F0702030302020204" pitchFamily="66" charset="0"/>
              </a:rPr>
              <a:t>1064 nm pump laser</a:t>
            </a:r>
          </a:p>
          <a:p>
            <a:pPr marL="11430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mic Sans MS" panose="030F0702030302020204" pitchFamily="66" charset="0"/>
              </a:rPr>
              <a:t>Develop </a:t>
            </a:r>
            <a:r>
              <a:rPr lang="en-US" sz="1100" dirty="0">
                <a:latin typeface="Comic Sans MS" panose="030F0702030302020204" pitchFamily="66" charset="0"/>
              </a:rPr>
              <a:t>a UV conversion module design with a lifetime of &gt;10</a:t>
            </a:r>
            <a:r>
              <a:rPr lang="en-US" sz="1100" baseline="30000" dirty="0">
                <a:latin typeface="Comic Sans MS" panose="030F0702030302020204" pitchFamily="66" charset="0"/>
              </a:rPr>
              <a:t>9 </a:t>
            </a:r>
            <a:r>
              <a:rPr lang="en-US" sz="1100" dirty="0">
                <a:latin typeface="Comic Sans MS" panose="030F0702030302020204" pitchFamily="66" charset="0"/>
              </a:rPr>
              <a:t>shots that converts the </a:t>
            </a:r>
            <a:r>
              <a:rPr lang="en-US" sz="1100" dirty="0" smtClean="0">
                <a:latin typeface="Comic Sans MS" panose="030F0702030302020204" pitchFamily="66" charset="0"/>
              </a:rPr>
              <a:t>250 </a:t>
            </a:r>
            <a:r>
              <a:rPr lang="en-US" sz="1100" dirty="0">
                <a:latin typeface="Comic Sans MS" panose="030F0702030302020204" pitchFamily="66" charset="0"/>
              </a:rPr>
              <a:t>mJ pump to </a:t>
            </a:r>
            <a:r>
              <a:rPr lang="en-US" sz="1100" dirty="0" smtClean="0">
                <a:latin typeface="Comic Sans MS" panose="030F0702030302020204" pitchFamily="66" charset="0"/>
              </a:rPr>
              <a:t>100 </a:t>
            </a:r>
            <a:r>
              <a:rPr lang="en-US" sz="1100" dirty="0">
                <a:latin typeface="Comic Sans MS" panose="030F0702030302020204" pitchFamily="66" charset="0"/>
              </a:rPr>
              <a:t>mJ at 355 </a:t>
            </a:r>
            <a:r>
              <a:rPr lang="en-US" sz="1100" dirty="0" smtClean="0">
                <a:latin typeface="Comic Sans MS" panose="030F0702030302020204" pitchFamily="66" charset="0"/>
              </a:rPr>
              <a:t>nm</a:t>
            </a:r>
          </a:p>
          <a:p>
            <a:pPr marL="11430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mic Sans MS" panose="030F0702030302020204" pitchFamily="66" charset="0"/>
              </a:rPr>
              <a:t>Execute an initial 20 kHz UV lifetest to aid in the final LBO coating choice</a:t>
            </a:r>
            <a:endParaRPr lang="en-US" sz="1100" dirty="0">
              <a:latin typeface="Comic Sans MS" panose="030F0702030302020204" pitchFamily="66" charset="0"/>
            </a:endParaRPr>
          </a:p>
          <a:p>
            <a:pPr marL="11430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omic Sans MS" panose="030F0702030302020204" pitchFamily="66" charset="0"/>
              </a:rPr>
              <a:t>Build and test the pump laser and UV conversion </a:t>
            </a:r>
            <a:r>
              <a:rPr lang="en-US" sz="1100" dirty="0" smtClean="0">
                <a:latin typeface="Comic Sans MS" panose="030F0702030302020204" pitchFamily="66" charset="0"/>
              </a:rPr>
              <a:t>modules</a:t>
            </a:r>
          </a:p>
          <a:p>
            <a:pPr marL="11430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mic Sans MS" panose="030F0702030302020204" pitchFamily="66" charset="0"/>
              </a:rPr>
              <a:t>Execute a 4 month  life test of the pump laser  with only 532 nm generation</a:t>
            </a:r>
          </a:p>
          <a:p>
            <a:pPr marL="11430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mic Sans MS" panose="030F0702030302020204" pitchFamily="66" charset="0"/>
              </a:rPr>
              <a:t>Execute </a:t>
            </a:r>
            <a:r>
              <a:rPr lang="en-US" sz="1100" dirty="0">
                <a:latin typeface="Comic Sans MS" panose="030F0702030302020204" pitchFamily="66" charset="0"/>
              </a:rPr>
              <a:t>an 8 month life test of the pump laser and UV </a:t>
            </a:r>
            <a:r>
              <a:rPr lang="en-US" sz="1100" dirty="0" smtClean="0">
                <a:latin typeface="Comic Sans MS" panose="030F0702030302020204" pitchFamily="66" charset="0"/>
              </a:rPr>
              <a:t>conversion module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7" name="Text Box 87"/>
          <p:cNvSpPr txBox="1">
            <a:spLocks noChangeArrowheads="1"/>
          </p:cNvSpPr>
          <p:nvPr/>
        </p:nvSpPr>
        <p:spPr bwMode="auto">
          <a:xfrm>
            <a:off x="5071214" y="6002357"/>
            <a:ext cx="25400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latin typeface="Comic Sans MS" charset="0"/>
              </a:rPr>
              <a:t>TRL</a:t>
            </a:r>
            <a:r>
              <a:rPr lang="en-US" sz="1400" b="1" baseline="-25000" dirty="0">
                <a:latin typeface="Comic Sans MS" charset="0"/>
              </a:rPr>
              <a:t>in </a:t>
            </a:r>
            <a:r>
              <a:rPr lang="en-US" sz="1400" b="1" dirty="0">
                <a:latin typeface="Comic Sans MS" charset="0"/>
              </a:rPr>
              <a:t>=</a:t>
            </a:r>
            <a:r>
              <a:rPr lang="en-US" sz="1400" b="1" dirty="0" smtClean="0">
                <a:latin typeface="Comic Sans MS" charset="0"/>
              </a:rPr>
              <a:t> 4  </a:t>
            </a:r>
            <a:r>
              <a:rPr lang="en-US" sz="1400" b="1" dirty="0" err="1">
                <a:solidFill>
                  <a:srgbClr val="000000"/>
                </a:solidFill>
                <a:latin typeface="Comic Sans MS"/>
                <a:cs typeface="Comic Sans MS"/>
              </a:rPr>
              <a:t>TRL</a:t>
            </a:r>
            <a:r>
              <a:rPr lang="en-US" sz="1400" b="1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current</a:t>
            </a:r>
            <a:r>
              <a:rPr lang="en-US" sz="1400" b="1" baseline="-25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lang="en-US" sz="1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</a:t>
            </a:r>
            <a:endParaRPr lang="en-US" sz="14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88"/>
          <p:cNvSpPr>
            <a:spLocks noChangeArrowheads="1"/>
          </p:cNvSpPr>
          <p:nvPr/>
        </p:nvSpPr>
        <p:spPr bwMode="auto">
          <a:xfrm>
            <a:off x="4495800" y="4077729"/>
            <a:ext cx="4495800" cy="178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9063" indent="-119063" eaLnBrk="0" hangingPunct="0">
              <a:buFont typeface="Arial" pitchFamily="34" charset="0"/>
              <a:buChar char="•"/>
              <a:tabLst>
                <a:tab pos="4060825" algn="r"/>
              </a:tabLst>
            </a:pPr>
            <a:r>
              <a:rPr lang="en-US" sz="1100" dirty="0" smtClean="0">
                <a:latin typeface="Comic Sans MS" charset="0"/>
              </a:rPr>
              <a:t>Conclude power amplifier conceptual study	07/13</a:t>
            </a:r>
          </a:p>
          <a:p>
            <a:pPr marL="119063" indent="-119063" eaLnBrk="0" hangingPunct="0">
              <a:buFont typeface="Arial" pitchFamily="34" charset="0"/>
              <a:buChar char="•"/>
              <a:tabLst>
                <a:tab pos="4060825" algn="r"/>
              </a:tabLst>
            </a:pPr>
            <a:r>
              <a:rPr lang="en-US" sz="1100" dirty="0" smtClean="0">
                <a:latin typeface="Comic Sans MS" charset="0"/>
              </a:rPr>
              <a:t>Conclude power amplifier modeling	09/13</a:t>
            </a:r>
          </a:p>
          <a:p>
            <a:pPr marL="119063" indent="-119063" eaLnBrk="0" hangingPunct="0">
              <a:buFont typeface="Arial" pitchFamily="34" charset="0"/>
              <a:buChar char="•"/>
              <a:tabLst>
                <a:tab pos="4060825" algn="r"/>
              </a:tabLst>
            </a:pPr>
            <a:r>
              <a:rPr lang="en-US" sz="1100" dirty="0" smtClean="0">
                <a:latin typeface="Comic Sans MS" charset="0"/>
              </a:rPr>
              <a:t>Conclude final power amplifier </a:t>
            </a:r>
            <a:r>
              <a:rPr lang="en-US" sz="1100" dirty="0">
                <a:latin typeface="Comic Sans MS" charset="0"/>
              </a:rPr>
              <a:t>design and test 	</a:t>
            </a:r>
            <a:r>
              <a:rPr lang="en-US" sz="1100" dirty="0" smtClean="0">
                <a:latin typeface="Comic Sans MS" charset="0"/>
              </a:rPr>
              <a:t>02/14</a:t>
            </a:r>
            <a:endParaRPr lang="en-US" sz="1100" dirty="0">
              <a:latin typeface="Comic Sans MS" charset="0"/>
            </a:endParaRPr>
          </a:p>
          <a:p>
            <a:pPr marL="119063" indent="-119063" eaLnBrk="0" hangingPunct="0">
              <a:buFont typeface="Arial" pitchFamily="34" charset="0"/>
              <a:buChar char="•"/>
              <a:tabLst>
                <a:tab pos="4060825" algn="r"/>
              </a:tabLst>
            </a:pPr>
            <a:r>
              <a:rPr lang="en-US" sz="1100" dirty="0" smtClean="0">
                <a:latin typeface="Comic Sans MS" charset="0"/>
              </a:rPr>
              <a:t>Complete UV conversion module design	04/14</a:t>
            </a:r>
          </a:p>
          <a:p>
            <a:pPr marL="119063" indent="-119063" eaLnBrk="0" hangingPunct="0">
              <a:buFont typeface="Arial" pitchFamily="34" charset="0"/>
              <a:buChar char="•"/>
              <a:tabLst>
                <a:tab pos="4060825" algn="r"/>
              </a:tabLst>
            </a:pPr>
            <a:r>
              <a:rPr lang="en-US" sz="1100" dirty="0" smtClean="0">
                <a:latin typeface="Comic Sans MS" charset="0"/>
              </a:rPr>
              <a:t>Conclude pump laser opto-mechanical design	06/14</a:t>
            </a:r>
          </a:p>
          <a:p>
            <a:pPr marL="119063" indent="-119063" eaLnBrk="0" hangingPunct="0">
              <a:buFont typeface="Arial" pitchFamily="34" charset="0"/>
              <a:buChar char="•"/>
              <a:tabLst>
                <a:tab pos="4060825" algn="r"/>
              </a:tabLst>
            </a:pPr>
            <a:r>
              <a:rPr lang="en-US" sz="1100" dirty="0" smtClean="0">
                <a:latin typeface="Comic Sans MS" charset="0"/>
              </a:rPr>
              <a:t>Complete testing of electronics module 	10/14</a:t>
            </a:r>
          </a:p>
          <a:p>
            <a:pPr marL="119063" indent="-119063" eaLnBrk="0" hangingPunct="0">
              <a:buFont typeface="Arial" pitchFamily="34" charset="0"/>
              <a:buChar char="•"/>
              <a:tabLst>
                <a:tab pos="4060825" algn="r"/>
              </a:tabLst>
            </a:pPr>
            <a:r>
              <a:rPr lang="en-US" sz="1100" dirty="0" smtClean="0">
                <a:latin typeface="Comic Sans MS" charset="0"/>
              </a:rPr>
              <a:t>Complete integration of the laser system 	06/15</a:t>
            </a:r>
          </a:p>
          <a:p>
            <a:pPr marL="119063" indent="-119063" eaLnBrk="0" hangingPunct="0">
              <a:buFont typeface="Arial" pitchFamily="34" charset="0"/>
              <a:buChar char="•"/>
              <a:tabLst>
                <a:tab pos="4060825" algn="r"/>
              </a:tabLst>
            </a:pPr>
            <a:r>
              <a:rPr lang="en-US" sz="1100" dirty="0" smtClean="0">
                <a:latin typeface="Comic Sans MS" charset="0"/>
              </a:rPr>
              <a:t>532 nm lifetest complete	11/15</a:t>
            </a:r>
          </a:p>
          <a:p>
            <a:pPr marL="119063" indent="-119063" eaLnBrk="0" hangingPunct="0">
              <a:buFont typeface="Arial" pitchFamily="34" charset="0"/>
              <a:buChar char="•"/>
              <a:tabLst>
                <a:tab pos="4060825" algn="r"/>
              </a:tabLst>
            </a:pPr>
            <a:r>
              <a:rPr lang="en-US" sz="1100" dirty="0" smtClean="0">
                <a:latin typeface="Comic Sans MS" charset="0"/>
              </a:rPr>
              <a:t>Low power 355 nm lifetest complete	03/16</a:t>
            </a:r>
          </a:p>
          <a:p>
            <a:pPr marL="119063" indent="-119063" eaLnBrk="0" hangingPunct="0">
              <a:buFont typeface="Arial" pitchFamily="34" charset="0"/>
              <a:buChar char="•"/>
              <a:tabLst>
                <a:tab pos="4060825" algn="r"/>
              </a:tabLst>
            </a:pPr>
            <a:r>
              <a:rPr lang="en-US" sz="1100" dirty="0" smtClean="0">
                <a:latin typeface="Comic Sans MS" charset="0"/>
              </a:rPr>
              <a:t>High power 355 nm lifetest complete</a:t>
            </a:r>
            <a:r>
              <a:rPr lang="en-US" sz="1100" dirty="0">
                <a:latin typeface="Comic Sans MS" charset="0"/>
              </a:rPr>
              <a:t>	</a:t>
            </a:r>
            <a:r>
              <a:rPr lang="en-US" sz="1100" dirty="0" smtClean="0">
                <a:latin typeface="Comic Sans MS" charset="0"/>
              </a:rPr>
              <a:t>08/16</a:t>
            </a:r>
            <a:endParaRPr lang="en-US" sz="1100" dirty="0">
              <a:latin typeface="Comic Sans MS" charset="0"/>
            </a:endParaRPr>
          </a:p>
        </p:txBody>
      </p:sp>
      <p:sp>
        <p:nvSpPr>
          <p:cNvPr id="9" name="Text Box 92"/>
          <p:cNvSpPr txBox="1">
            <a:spLocks noChangeArrowheads="1"/>
          </p:cNvSpPr>
          <p:nvPr/>
        </p:nvSpPr>
        <p:spPr bwMode="auto">
          <a:xfrm>
            <a:off x="4797348" y="3295137"/>
            <a:ext cx="399105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>
                <a:latin typeface="Comic Sans MS" charset="0"/>
              </a:rPr>
              <a:t>Main housing with diode-pumped heads and ring oscillator components installed</a:t>
            </a:r>
            <a:endParaRPr lang="en-US" sz="1200" dirty="0">
              <a:latin typeface="Comic Sans M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397" y="1225408"/>
            <a:ext cx="418155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omic Sans MS" panose="030F0702030302020204" pitchFamily="66" charset="0"/>
              </a:rPr>
              <a:t>Develop and demonstrate a highly efficient, ruggedized </a:t>
            </a:r>
            <a:r>
              <a:rPr lang="en-US" sz="1200" dirty="0" err="1" smtClean="0">
                <a:latin typeface="Comic Sans MS" panose="030F0702030302020204" pitchFamily="66" charset="0"/>
              </a:rPr>
              <a:t>UltraViolet</a:t>
            </a:r>
            <a:r>
              <a:rPr lang="en-US" sz="1200" dirty="0" smtClean="0">
                <a:latin typeface="Comic Sans MS" panose="030F0702030302020204" pitchFamily="66" charset="0"/>
              </a:rPr>
              <a:t> (UV) laser with a lifetime in excess of a billion shots needed for many future space-based Earth Science active remote sensing measurements (ACE, 3D-WINDS, GACM).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omic Sans MS" panose="030F0702030302020204" pitchFamily="66" charset="0"/>
              </a:rPr>
              <a:t>Use the laser as a test bed for high energy 532 nm and UV conversion technologies and non-linear optical materials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omic Sans MS" panose="030F0702030302020204" pitchFamily="66" charset="0"/>
              </a:rPr>
              <a:t>Advance the space flight readiness of 532 nm and UV laser technology</a:t>
            </a:r>
          </a:p>
          <a:p>
            <a:endParaRPr lang="en-US" sz="11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08219" y="6584104"/>
            <a:ext cx="13269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omic Sans MS" pitchFamily="66" charset="0"/>
              </a:rPr>
              <a:t>ATI-QRS-13-0002</a:t>
            </a:r>
            <a:endParaRPr lang="en-US" sz="1000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32" y="1036352"/>
            <a:ext cx="405933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381000" y="901700"/>
            <a:ext cx="8301038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523875" y="949325"/>
            <a:ext cx="8301038" cy="0"/>
          </a:xfrm>
          <a:prstGeom prst="line">
            <a:avLst/>
          </a:prstGeom>
          <a:noFill/>
          <a:ln w="22225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323850" y="6561138"/>
            <a:ext cx="6686550" cy="1587"/>
          </a:xfrm>
          <a:prstGeom prst="line">
            <a:avLst/>
          </a:prstGeom>
          <a:noFill/>
          <a:ln w="2222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320675" y="6521450"/>
            <a:ext cx="7000875" cy="0"/>
          </a:xfrm>
          <a:prstGeom prst="line">
            <a:avLst/>
          </a:prstGeom>
          <a:noFill/>
          <a:ln w="2222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1" descr="NASA-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1288"/>
            <a:ext cx="762000" cy="628650"/>
          </a:xfrm>
          <a:prstGeom prst="rect">
            <a:avLst/>
          </a:prstGeom>
          <a:noFill/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54000" y="6589713"/>
            <a:ext cx="58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b="0" dirty="0" smtClean="0">
                <a:latin typeface="Comic Sans MS" pitchFamily="-112" charset="0"/>
              </a:rPr>
              <a:t>5/31</a:t>
            </a:r>
            <a:endParaRPr lang="en-US" b="0" dirty="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495800" y="1143000"/>
            <a:ext cx="0" cy="519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0" y="3746972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14300" y="977900"/>
            <a:ext cx="3468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u="sng" dirty="0">
                <a:latin typeface="Comic Sans MS" pitchFamily="-112" charset="0"/>
              </a:rPr>
              <a:t>Objective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611202" y="3759672"/>
            <a:ext cx="3395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u="sng" dirty="0">
                <a:latin typeface="Comic Sans MS" pitchFamily="-112" charset="0"/>
              </a:rPr>
              <a:t>Key Milestones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14300" y="3759672"/>
            <a:ext cx="184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u="sng" dirty="0">
                <a:latin typeface="Comic Sans MS" pitchFamily="-112" charset="0"/>
              </a:rPr>
              <a:t>Approach</a:t>
            </a:r>
          </a:p>
        </p:txBody>
      </p:sp>
    </p:spTree>
    <p:extLst>
      <p:ext uri="{BB962C8B-B14F-4D97-AF65-F5344CB8AC3E}">
        <p14:creationId xmlns="" xmlns:p14="http://schemas.microsoft.com/office/powerpoint/2010/main" val="15842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Efficiency UV Demonstrator (HEUVD) Original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070" y="1282534"/>
            <a:ext cx="3825040" cy="50232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ESTO funded risk reduction program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Improved 1064 nm final power amplifier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750 mJ/pulse @ 50 Hz with an M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&lt; 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Purely conductively cooled Laser Optics Module (LOM)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Long lived UV conversion module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Lifetime &gt;10</a:t>
            </a:r>
            <a:r>
              <a:rPr lang="en-US" sz="1600" b="1" baseline="30000" dirty="0" smtClean="0"/>
              <a:t>9</a:t>
            </a:r>
            <a:r>
              <a:rPr lang="en-US" sz="1600" b="1" dirty="0" smtClean="0"/>
              <a:t> shots for 350 mJ at 355n</a:t>
            </a:r>
            <a:r>
              <a:rPr lang="en-US" sz="1600" dirty="0" smtClean="0"/>
              <a:t>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Advance the design TRL from 4 to 6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8 month life test of the pump laser and UV conversion module</a:t>
            </a:r>
          </a:p>
        </p:txBody>
      </p:sp>
      <p:pic>
        <p:nvPicPr>
          <p:cNvPr id="4" name="Picture 3" descr="P:\599_HEUV\Optical design\Final AMP pictures\IMG_03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45479" y="1084122"/>
            <a:ext cx="2173920" cy="20272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34899" y="3145790"/>
            <a:ext cx="2706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Upgraded  power amp design</a:t>
            </a:r>
          </a:p>
        </p:txBody>
      </p:sp>
      <p:pic>
        <p:nvPicPr>
          <p:cNvPr id="6" name="Picture 5" descr="LOM botto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01149" y="4393093"/>
            <a:ext cx="2286000" cy="1574280"/>
          </a:xfrm>
          <a:prstGeom prst="rect">
            <a:avLst/>
          </a:prstGeom>
        </p:spPr>
      </p:pic>
      <p:pic>
        <p:nvPicPr>
          <p:cNvPr id="7" name="Picture 6" descr="LOM top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79871" y="4296891"/>
            <a:ext cx="2286000" cy="17060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3239" y="4103930"/>
            <a:ext cx="129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Power amp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23184" y="4113817"/>
            <a:ext cx="129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Amps 1 &amp; 2</a:t>
            </a:r>
            <a:endParaRPr lang="en-US" sz="16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95453" y="4412690"/>
            <a:ext cx="219695" cy="2543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16437" y="1303445"/>
            <a:ext cx="2085462" cy="210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449828" y="3399340"/>
            <a:ext cx="169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Single thermal interface</a:t>
            </a:r>
            <a:endParaRPr lang="en-US" sz="1600" b="1" dirty="0"/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V="1">
            <a:off x="8296914" y="2695699"/>
            <a:ext cx="150446" cy="703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86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6616</TotalTime>
  <Words>1114</Words>
  <Application>Microsoft Office PowerPoint</Application>
  <PresentationFormat>On-screen Show (4:3)</PresentationFormat>
  <Paragraphs>246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Recent Progress on the ICESat-2 &amp; High Efficiency UV Demonstrator Lasers</vt:lpstr>
      <vt:lpstr>ICESat-2 Mission Overview</vt:lpstr>
      <vt:lpstr>Fibertek ICESat-2  Deliverables</vt:lpstr>
      <vt:lpstr>ICESat-2 Laser Driving Requirements</vt:lpstr>
      <vt:lpstr>Flight Laser System Packaging Overview</vt:lpstr>
      <vt:lpstr>Flight Optical Configuration</vt:lpstr>
      <vt:lpstr>ICESat-2 Laser Build Status</vt:lpstr>
      <vt:lpstr>Slide 8</vt:lpstr>
      <vt:lpstr>High Efficiency UV Demonstrator (HEUVD) Original Objectives</vt:lpstr>
      <vt:lpstr>Updated Program Objectives &amp; Approach</vt:lpstr>
      <vt:lpstr>HEUVD Design Overview</vt:lpstr>
      <vt:lpstr>Program Background</vt:lpstr>
      <vt:lpstr>Hardware Assembly Status</vt:lpstr>
      <vt:lpstr>Resonator Performance Summary</vt:lpstr>
      <vt:lpstr>Resonator Performance Summary</vt:lpstr>
      <vt:lpstr>Resonator Performance Summary</vt:lpstr>
      <vt:lpstr>Resonator Performance Summary</vt:lpstr>
      <vt:lpstr>Resonator Performance Summary</vt:lpstr>
      <vt:lpstr>Amplifier 1 &amp; 2 Performance Summary</vt:lpstr>
      <vt:lpstr>Key HEUVD Milestones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</dc:creator>
  <cp:lastModifiedBy>fhovis</cp:lastModifiedBy>
  <cp:revision>405</cp:revision>
  <dcterms:created xsi:type="dcterms:W3CDTF">2011-02-22T13:42:22Z</dcterms:created>
  <dcterms:modified xsi:type="dcterms:W3CDTF">2015-04-28T04:53:26Z</dcterms:modified>
</cp:coreProperties>
</file>