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319" r:id="rId2"/>
    <p:sldId id="314" r:id="rId3"/>
    <p:sldId id="316" r:id="rId4"/>
    <p:sldId id="368" r:id="rId5"/>
    <p:sldId id="369" r:id="rId6"/>
    <p:sldId id="317" r:id="rId7"/>
    <p:sldId id="318" r:id="rId8"/>
    <p:sldId id="373" r:id="rId9"/>
    <p:sldId id="388" r:id="rId10"/>
    <p:sldId id="381" r:id="rId11"/>
    <p:sldId id="284" r:id="rId12"/>
    <p:sldId id="356" r:id="rId13"/>
    <p:sldId id="387" r:id="rId14"/>
    <p:sldId id="378" r:id="rId15"/>
    <p:sldId id="290" r:id="rId16"/>
    <p:sldId id="382" r:id="rId17"/>
    <p:sldId id="337" r:id="rId18"/>
    <p:sldId id="371" r:id="rId19"/>
    <p:sldId id="343" r:id="rId20"/>
    <p:sldId id="364" r:id="rId21"/>
    <p:sldId id="358" r:id="rId22"/>
    <p:sldId id="323" r:id="rId23"/>
    <p:sldId id="365" r:id="rId24"/>
    <p:sldId id="366" r:id="rId25"/>
    <p:sldId id="367" r:id="rId26"/>
    <p:sldId id="361" r:id="rId27"/>
    <p:sldId id="359" r:id="rId28"/>
    <p:sldId id="363" r:id="rId29"/>
    <p:sldId id="370" r:id="rId30"/>
    <p:sldId id="372" r:id="rId31"/>
    <p:sldId id="375" r:id="rId32"/>
    <p:sldId id="377" r:id="rId33"/>
    <p:sldId id="379" r:id="rId34"/>
    <p:sldId id="380" r:id="rId35"/>
    <p:sldId id="383" r:id="rId36"/>
    <p:sldId id="384" r:id="rId37"/>
    <p:sldId id="385" r:id="rId38"/>
    <p:sldId id="386" r:id="rId39"/>
    <p:sldId id="389" r:id="rId40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0000"/>
    <a:srgbClr val="9BBB59"/>
    <a:srgbClr val="FFC000"/>
    <a:srgbClr val="008000"/>
    <a:srgbClr val="1F497D"/>
    <a:srgbClr val="385D8A"/>
    <a:srgbClr val="95B3D7"/>
    <a:srgbClr val="99CCFF"/>
    <a:srgbClr val="1257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45119" autoAdjust="0"/>
  </p:normalViewPr>
  <p:slideViewPr>
    <p:cSldViewPr snapToGrid="0">
      <p:cViewPr>
        <p:scale>
          <a:sx n="90" d="100"/>
          <a:sy n="90" d="100"/>
        </p:scale>
        <p:origin x="-1056" y="-144"/>
      </p:cViewPr>
      <p:guideLst>
        <p:guide orient="horz" pos="816"/>
        <p:guide pos="287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5942FAF1-A69D-4921-A631-986A77B2A681}" type="datetimeFigureOut">
              <a:rPr lang="en-US"/>
              <a:pPr>
                <a:defRPr/>
              </a:pPr>
              <a:t>4/28/2015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BBB72EF2-AD49-4144-82B9-8BE0231981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030971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110AFC98-0B69-4D26-89DD-8028EFD0C6CF}" type="datetimeFigureOut">
              <a:rPr lang="en-US"/>
              <a:pPr>
                <a:defRPr/>
              </a:pPr>
              <a:t>4/28/2015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7578E7A9-CDD1-470E-92EA-2FA76504E9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426762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930CED-56D0-46AE-94D3-55B0546C0793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1" y="4560571"/>
            <a:ext cx="5364480" cy="432054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851" tIns="47425" rIns="94851" bIns="47425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930CED-56D0-46AE-94D3-55B0546C0793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5361" y="4560571"/>
            <a:ext cx="5364480" cy="432054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4852" tIns="47426" rIns="94852" bIns="47426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14B910-E219-42A3-AC6E-54A17C2EF073}" type="datetime1">
              <a:rPr lang="en-US"/>
              <a:pPr>
                <a:defRPr/>
              </a:pPr>
              <a:t>4/28/2015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9DFD2D-6005-46D9-99DB-9EAAE0D290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61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85C9E-8F7F-4F30-825D-2D476432A9D5}" type="datetime1">
              <a:rPr lang="en-US"/>
              <a:pPr>
                <a:defRPr/>
              </a:pPr>
              <a:t>4/28/2015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84EC00-20C9-40CF-A098-9F6137E3ED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09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754574-2205-43FC-807F-2B86ADD3B4BF}" type="datetime1">
              <a:rPr lang="en-US"/>
              <a:pPr>
                <a:defRPr/>
              </a:pPr>
              <a:t>4/28/2015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48149-E567-45C2-BC07-D167593E4B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022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0E9D3-907C-4A11-BD1D-6D199811AE1C}" type="datetime1">
              <a:rPr lang="en-US"/>
              <a:pPr>
                <a:defRPr/>
              </a:pPr>
              <a:t>4/28/2015</a:t>
            </a:fld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AA53D7-D84C-4D59-A123-CFE76A77C7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731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6CD9AD-41CD-493B-82FE-13A67EBB3F2E}" type="datetime1">
              <a:rPr lang="en-US"/>
              <a:pPr>
                <a:defRPr/>
              </a:pPr>
              <a:t>4/28/2015</a:t>
            </a:fld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8A4C22-27B8-46FE-95E2-4DFA3A41D0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934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F4B499-2C73-44E2-919B-D654993591FA}" type="datetime1">
              <a:rPr lang="en-US"/>
              <a:pPr>
                <a:defRPr/>
              </a:pPr>
              <a:t>4/28/2015</a:t>
            </a:fld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9143B9-EB5F-4B12-BD68-48C963533A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241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8E4A4D-1710-452D-A7B8-992D23F026B0}" type="datetime1">
              <a:rPr lang="en-US"/>
              <a:pPr>
                <a:defRPr/>
              </a:pPr>
              <a:t>4/28/2015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F5A838-0752-4A3B-9276-73AA966428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251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9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79925" y="6530975"/>
            <a:ext cx="184150" cy="276225"/>
          </a:xfrm>
          <a:prstGeom prst="rect">
            <a:avLst/>
          </a:prstGeom>
        </p:spPr>
        <p:txBody>
          <a:bodyPr vert="horz" wrap="none" lIns="91440" tIns="45720" rIns="91440" bIns="45720" rtlCol="0" anchor="b" anchorCtr="1">
            <a:sp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6666E05-F136-44EA-A94B-4375AADC13CD}" type="datetime1">
              <a:rPr lang="en-US"/>
              <a:pPr>
                <a:defRPr/>
              </a:pPr>
              <a:t>4/28/2015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BACC289-2B8A-42AF-9937-E747579010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31" name="Group 9"/>
          <p:cNvGrpSpPr>
            <a:grpSpLocks/>
          </p:cNvGrpSpPr>
          <p:nvPr userDrawn="1"/>
        </p:nvGrpSpPr>
        <p:grpSpPr bwMode="auto">
          <a:xfrm>
            <a:off x="5662613" y="157163"/>
            <a:ext cx="3252787" cy="528637"/>
            <a:chOff x="299" y="3352"/>
            <a:chExt cx="2313" cy="376"/>
          </a:xfrm>
        </p:grpSpPr>
        <p:sp>
          <p:nvSpPr>
            <p:cNvPr id="1032" name="Freeform 10"/>
            <p:cNvSpPr>
              <a:spLocks/>
            </p:cNvSpPr>
            <p:nvPr/>
          </p:nvSpPr>
          <p:spPr bwMode="black">
            <a:xfrm>
              <a:off x="1668" y="3352"/>
              <a:ext cx="944" cy="376"/>
            </a:xfrm>
            <a:custGeom>
              <a:avLst/>
              <a:gdLst>
                <a:gd name="T0" fmla="*/ 943 w 944"/>
                <a:gd name="T1" fmla="*/ 147 h 376"/>
                <a:gd name="T2" fmla="*/ 775 w 944"/>
                <a:gd name="T3" fmla="*/ 147 h 376"/>
                <a:gd name="T4" fmla="*/ 816 w 944"/>
                <a:gd name="T5" fmla="*/ 0 h 376"/>
                <a:gd name="T6" fmla="*/ 672 w 944"/>
                <a:gd name="T7" fmla="*/ 147 h 376"/>
                <a:gd name="T8" fmla="*/ 3 w 944"/>
                <a:gd name="T9" fmla="*/ 147 h 376"/>
                <a:gd name="T10" fmla="*/ 0 w 944"/>
                <a:gd name="T11" fmla="*/ 148 h 376"/>
                <a:gd name="T12" fmla="*/ 3 w 944"/>
                <a:gd name="T13" fmla="*/ 149 h 376"/>
                <a:gd name="T14" fmla="*/ 106 w 944"/>
                <a:gd name="T15" fmla="*/ 151 h 376"/>
                <a:gd name="T16" fmla="*/ 332 w 944"/>
                <a:gd name="T17" fmla="*/ 153 h 376"/>
                <a:gd name="T18" fmla="*/ 660 w 944"/>
                <a:gd name="T19" fmla="*/ 159 h 376"/>
                <a:gd name="T20" fmla="*/ 600 w 944"/>
                <a:gd name="T21" fmla="*/ 221 h 376"/>
                <a:gd name="T22" fmla="*/ 578 w 944"/>
                <a:gd name="T23" fmla="*/ 245 h 376"/>
                <a:gd name="T24" fmla="*/ 580 w 944"/>
                <a:gd name="T25" fmla="*/ 245 h 376"/>
                <a:gd name="T26" fmla="*/ 606 w 944"/>
                <a:gd name="T27" fmla="*/ 221 h 376"/>
                <a:gd name="T28" fmla="*/ 673 w 944"/>
                <a:gd name="T29" fmla="*/ 160 h 376"/>
                <a:gd name="T30" fmla="*/ 756 w 944"/>
                <a:gd name="T31" fmla="*/ 160 h 376"/>
                <a:gd name="T32" fmla="*/ 748 w 944"/>
                <a:gd name="T33" fmla="*/ 195 h 376"/>
                <a:gd name="T34" fmla="*/ 740 w 944"/>
                <a:gd name="T35" fmla="*/ 230 h 376"/>
                <a:gd name="T36" fmla="*/ 567 w 944"/>
                <a:gd name="T37" fmla="*/ 318 h 376"/>
                <a:gd name="T38" fmla="*/ 471 w 944"/>
                <a:gd name="T39" fmla="*/ 368 h 376"/>
                <a:gd name="T40" fmla="*/ 472 w 944"/>
                <a:gd name="T41" fmla="*/ 369 h 376"/>
                <a:gd name="T42" fmla="*/ 563 w 944"/>
                <a:gd name="T43" fmla="*/ 326 h 376"/>
                <a:gd name="T44" fmla="*/ 738 w 944"/>
                <a:gd name="T45" fmla="*/ 241 h 376"/>
                <a:gd name="T46" fmla="*/ 716 w 944"/>
                <a:gd name="T47" fmla="*/ 336 h 376"/>
                <a:gd name="T48" fmla="*/ 708 w 944"/>
                <a:gd name="T49" fmla="*/ 373 h 376"/>
                <a:gd name="T50" fmla="*/ 708 w 944"/>
                <a:gd name="T51" fmla="*/ 375 h 376"/>
                <a:gd name="T52" fmla="*/ 710 w 944"/>
                <a:gd name="T53" fmla="*/ 374 h 376"/>
                <a:gd name="T54" fmla="*/ 721 w 944"/>
                <a:gd name="T55" fmla="*/ 335 h 376"/>
                <a:gd name="T56" fmla="*/ 748 w 944"/>
                <a:gd name="T57" fmla="*/ 236 h 376"/>
                <a:gd name="T58" fmla="*/ 820 w 944"/>
                <a:gd name="T59" fmla="*/ 203 h 376"/>
                <a:gd name="T60" fmla="*/ 883 w 944"/>
                <a:gd name="T61" fmla="*/ 173 h 376"/>
                <a:gd name="T62" fmla="*/ 943 w 944"/>
                <a:gd name="T63" fmla="*/ 147 h 376"/>
                <a:gd name="T64" fmla="*/ 688 w 944"/>
                <a:gd name="T65" fmla="*/ 147 h 376"/>
                <a:gd name="T66" fmla="*/ 752 w 944"/>
                <a:gd name="T67" fmla="*/ 87 h 376"/>
                <a:gd name="T68" fmla="*/ 779 w 944"/>
                <a:gd name="T69" fmla="*/ 61 h 376"/>
                <a:gd name="T70" fmla="*/ 759 w 944"/>
                <a:gd name="T71" fmla="*/ 147 h 376"/>
                <a:gd name="T72" fmla="*/ 688 w 944"/>
                <a:gd name="T73" fmla="*/ 147 h 376"/>
                <a:gd name="T74" fmla="*/ 943 w 944"/>
                <a:gd name="T75" fmla="*/ 147 h 376"/>
                <a:gd name="T76" fmla="*/ 770 w 944"/>
                <a:gd name="T77" fmla="*/ 161 h 376"/>
                <a:gd name="T78" fmla="*/ 871 w 944"/>
                <a:gd name="T79" fmla="*/ 163 h 376"/>
                <a:gd name="T80" fmla="*/ 837 w 944"/>
                <a:gd name="T81" fmla="*/ 181 h 376"/>
                <a:gd name="T82" fmla="*/ 752 w 944"/>
                <a:gd name="T83" fmla="*/ 224 h 376"/>
                <a:gd name="T84" fmla="*/ 770 w 944"/>
                <a:gd name="T85" fmla="*/ 161 h 376"/>
                <a:gd name="T86" fmla="*/ 943 w 944"/>
                <a:gd name="T87" fmla="*/ 147 h 37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944" h="376">
                  <a:moveTo>
                    <a:pt x="943" y="147"/>
                  </a:moveTo>
                  <a:lnTo>
                    <a:pt x="775" y="147"/>
                  </a:lnTo>
                  <a:lnTo>
                    <a:pt x="816" y="0"/>
                  </a:lnTo>
                  <a:lnTo>
                    <a:pt x="672" y="147"/>
                  </a:lnTo>
                  <a:lnTo>
                    <a:pt x="3" y="147"/>
                  </a:lnTo>
                  <a:lnTo>
                    <a:pt x="0" y="148"/>
                  </a:lnTo>
                  <a:lnTo>
                    <a:pt x="3" y="149"/>
                  </a:lnTo>
                  <a:lnTo>
                    <a:pt x="106" y="151"/>
                  </a:lnTo>
                  <a:lnTo>
                    <a:pt x="332" y="153"/>
                  </a:lnTo>
                  <a:lnTo>
                    <a:pt x="660" y="159"/>
                  </a:lnTo>
                  <a:lnTo>
                    <a:pt x="600" y="221"/>
                  </a:lnTo>
                  <a:lnTo>
                    <a:pt x="578" y="245"/>
                  </a:lnTo>
                  <a:lnTo>
                    <a:pt x="580" y="245"/>
                  </a:lnTo>
                  <a:lnTo>
                    <a:pt x="606" y="221"/>
                  </a:lnTo>
                  <a:lnTo>
                    <a:pt x="673" y="160"/>
                  </a:lnTo>
                  <a:lnTo>
                    <a:pt x="756" y="160"/>
                  </a:lnTo>
                  <a:lnTo>
                    <a:pt x="748" y="195"/>
                  </a:lnTo>
                  <a:lnTo>
                    <a:pt x="740" y="230"/>
                  </a:lnTo>
                  <a:lnTo>
                    <a:pt x="567" y="318"/>
                  </a:lnTo>
                  <a:lnTo>
                    <a:pt x="471" y="368"/>
                  </a:lnTo>
                  <a:lnTo>
                    <a:pt x="472" y="369"/>
                  </a:lnTo>
                  <a:lnTo>
                    <a:pt x="563" y="326"/>
                  </a:lnTo>
                  <a:lnTo>
                    <a:pt x="738" y="241"/>
                  </a:lnTo>
                  <a:lnTo>
                    <a:pt x="716" y="336"/>
                  </a:lnTo>
                  <a:lnTo>
                    <a:pt x="708" y="373"/>
                  </a:lnTo>
                  <a:lnTo>
                    <a:pt x="708" y="375"/>
                  </a:lnTo>
                  <a:lnTo>
                    <a:pt x="710" y="374"/>
                  </a:lnTo>
                  <a:lnTo>
                    <a:pt x="721" y="335"/>
                  </a:lnTo>
                  <a:lnTo>
                    <a:pt x="748" y="236"/>
                  </a:lnTo>
                  <a:lnTo>
                    <a:pt x="820" y="203"/>
                  </a:lnTo>
                  <a:lnTo>
                    <a:pt x="883" y="173"/>
                  </a:lnTo>
                  <a:lnTo>
                    <a:pt x="943" y="147"/>
                  </a:lnTo>
                  <a:lnTo>
                    <a:pt x="688" y="147"/>
                  </a:lnTo>
                  <a:lnTo>
                    <a:pt x="752" y="87"/>
                  </a:lnTo>
                  <a:lnTo>
                    <a:pt x="779" y="61"/>
                  </a:lnTo>
                  <a:lnTo>
                    <a:pt x="759" y="147"/>
                  </a:lnTo>
                  <a:lnTo>
                    <a:pt x="688" y="147"/>
                  </a:lnTo>
                  <a:lnTo>
                    <a:pt x="943" y="147"/>
                  </a:lnTo>
                  <a:lnTo>
                    <a:pt x="770" y="161"/>
                  </a:lnTo>
                  <a:lnTo>
                    <a:pt x="871" y="163"/>
                  </a:lnTo>
                  <a:lnTo>
                    <a:pt x="837" y="181"/>
                  </a:lnTo>
                  <a:lnTo>
                    <a:pt x="752" y="224"/>
                  </a:lnTo>
                  <a:lnTo>
                    <a:pt x="770" y="161"/>
                  </a:lnTo>
                  <a:lnTo>
                    <a:pt x="943" y="147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3" name="Freeform 11"/>
            <p:cNvSpPr>
              <a:spLocks/>
            </p:cNvSpPr>
            <p:nvPr/>
          </p:nvSpPr>
          <p:spPr bwMode="black">
            <a:xfrm>
              <a:off x="299" y="3548"/>
              <a:ext cx="56" cy="69"/>
            </a:xfrm>
            <a:custGeom>
              <a:avLst/>
              <a:gdLst>
                <a:gd name="T0" fmla="*/ 14 w 56"/>
                <a:gd name="T1" fmla="*/ 0 h 68"/>
                <a:gd name="T2" fmla="*/ 40 w 56"/>
                <a:gd name="T3" fmla="*/ 0 h 68"/>
                <a:gd name="T4" fmla="*/ 30 w 56"/>
                <a:gd name="T5" fmla="*/ 50 h 68"/>
                <a:gd name="T6" fmla="*/ 55 w 56"/>
                <a:gd name="T7" fmla="*/ 50 h 68"/>
                <a:gd name="T8" fmla="*/ 50 w 56"/>
                <a:gd name="T9" fmla="*/ 68 h 68"/>
                <a:gd name="T10" fmla="*/ 0 w 56"/>
                <a:gd name="T11" fmla="*/ 68 h 68"/>
                <a:gd name="T12" fmla="*/ 14 w 56"/>
                <a:gd name="T13" fmla="*/ 0 h 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6" h="68">
                  <a:moveTo>
                    <a:pt x="14" y="0"/>
                  </a:moveTo>
                  <a:lnTo>
                    <a:pt x="40" y="0"/>
                  </a:lnTo>
                  <a:lnTo>
                    <a:pt x="30" y="49"/>
                  </a:lnTo>
                  <a:lnTo>
                    <a:pt x="55" y="49"/>
                  </a:lnTo>
                  <a:lnTo>
                    <a:pt x="50" y="67"/>
                  </a:lnTo>
                  <a:lnTo>
                    <a:pt x="0" y="67"/>
                  </a:lnTo>
                  <a:lnTo>
                    <a:pt x="14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black">
            <a:xfrm>
              <a:off x="415" y="3547"/>
              <a:ext cx="72" cy="71"/>
            </a:xfrm>
            <a:custGeom>
              <a:avLst/>
              <a:gdLst>
                <a:gd name="T0" fmla="*/ 43 w 74"/>
                <a:gd name="T1" fmla="*/ 0 h 72"/>
                <a:gd name="T2" fmla="*/ 57 w 74"/>
                <a:gd name="T3" fmla="*/ 3 h 72"/>
                <a:gd name="T4" fmla="*/ 67 w 74"/>
                <a:gd name="T5" fmla="*/ 10 h 72"/>
                <a:gd name="T6" fmla="*/ 71 w 74"/>
                <a:gd name="T7" fmla="*/ 21 h 72"/>
                <a:gd name="T8" fmla="*/ 70 w 74"/>
                <a:gd name="T9" fmla="*/ 36 h 72"/>
                <a:gd name="T10" fmla="*/ 64 w 74"/>
                <a:gd name="T11" fmla="*/ 49 h 72"/>
                <a:gd name="T12" fmla="*/ 55 w 74"/>
                <a:gd name="T13" fmla="*/ 60 h 72"/>
                <a:gd name="T14" fmla="*/ 43 w 74"/>
                <a:gd name="T15" fmla="*/ 67 h 72"/>
                <a:gd name="T16" fmla="*/ 28 w 74"/>
                <a:gd name="T17" fmla="*/ 70 h 72"/>
                <a:gd name="T18" fmla="*/ 13 w 74"/>
                <a:gd name="T19" fmla="*/ 67 h 72"/>
                <a:gd name="T20" fmla="*/ 4 w 74"/>
                <a:gd name="T21" fmla="*/ 60 h 72"/>
                <a:gd name="T22" fmla="*/ 0 w 74"/>
                <a:gd name="T23" fmla="*/ 49 h 72"/>
                <a:gd name="T24" fmla="*/ 1 w 74"/>
                <a:gd name="T25" fmla="*/ 36 h 72"/>
                <a:gd name="T26" fmla="*/ 6 w 74"/>
                <a:gd name="T27" fmla="*/ 21 h 72"/>
                <a:gd name="T28" fmla="*/ 15 w 74"/>
                <a:gd name="T29" fmla="*/ 10 h 72"/>
                <a:gd name="T30" fmla="*/ 28 w 74"/>
                <a:gd name="T31" fmla="*/ 3 h 72"/>
                <a:gd name="T32" fmla="*/ 43 w 74"/>
                <a:gd name="T33" fmla="*/ 0 h 72"/>
                <a:gd name="T34" fmla="*/ 31 w 74"/>
                <a:gd name="T35" fmla="*/ 52 h 72"/>
                <a:gd name="T36" fmla="*/ 38 w 74"/>
                <a:gd name="T37" fmla="*/ 49 h 72"/>
                <a:gd name="T38" fmla="*/ 43 w 74"/>
                <a:gd name="T39" fmla="*/ 36 h 72"/>
                <a:gd name="T40" fmla="*/ 44 w 74"/>
                <a:gd name="T41" fmla="*/ 21 h 72"/>
                <a:gd name="T42" fmla="*/ 39 w 74"/>
                <a:gd name="T43" fmla="*/ 19 h 72"/>
                <a:gd name="T44" fmla="*/ 33 w 74"/>
                <a:gd name="T45" fmla="*/ 21 h 72"/>
                <a:gd name="T46" fmla="*/ 28 w 74"/>
                <a:gd name="T47" fmla="*/ 36 h 72"/>
                <a:gd name="T48" fmla="*/ 27 w 74"/>
                <a:gd name="T49" fmla="*/ 49 h 72"/>
                <a:gd name="T50" fmla="*/ 31 w 74"/>
                <a:gd name="T51" fmla="*/ 52 h 72"/>
                <a:gd name="T52" fmla="*/ 43 w 74"/>
                <a:gd name="T53" fmla="*/ 0 h 7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4" h="72">
                  <a:moveTo>
                    <a:pt x="44" y="0"/>
                  </a:moveTo>
                  <a:lnTo>
                    <a:pt x="59" y="3"/>
                  </a:lnTo>
                  <a:lnTo>
                    <a:pt x="69" y="10"/>
                  </a:lnTo>
                  <a:lnTo>
                    <a:pt x="73" y="21"/>
                  </a:lnTo>
                  <a:lnTo>
                    <a:pt x="72" y="36"/>
                  </a:lnTo>
                  <a:lnTo>
                    <a:pt x="66" y="50"/>
                  </a:lnTo>
                  <a:lnTo>
                    <a:pt x="57" y="61"/>
                  </a:lnTo>
                  <a:lnTo>
                    <a:pt x="44" y="68"/>
                  </a:lnTo>
                  <a:lnTo>
                    <a:pt x="29" y="71"/>
                  </a:lnTo>
                  <a:lnTo>
                    <a:pt x="13" y="68"/>
                  </a:lnTo>
                  <a:lnTo>
                    <a:pt x="4" y="61"/>
                  </a:lnTo>
                  <a:lnTo>
                    <a:pt x="0" y="50"/>
                  </a:lnTo>
                  <a:lnTo>
                    <a:pt x="1" y="36"/>
                  </a:lnTo>
                  <a:lnTo>
                    <a:pt x="6" y="21"/>
                  </a:lnTo>
                  <a:lnTo>
                    <a:pt x="15" y="10"/>
                  </a:lnTo>
                  <a:lnTo>
                    <a:pt x="29" y="3"/>
                  </a:lnTo>
                  <a:lnTo>
                    <a:pt x="44" y="0"/>
                  </a:lnTo>
                  <a:lnTo>
                    <a:pt x="32" y="53"/>
                  </a:lnTo>
                  <a:lnTo>
                    <a:pt x="39" y="50"/>
                  </a:lnTo>
                  <a:lnTo>
                    <a:pt x="44" y="36"/>
                  </a:lnTo>
                  <a:lnTo>
                    <a:pt x="45" y="21"/>
                  </a:lnTo>
                  <a:lnTo>
                    <a:pt x="40" y="19"/>
                  </a:lnTo>
                  <a:lnTo>
                    <a:pt x="34" y="21"/>
                  </a:lnTo>
                  <a:lnTo>
                    <a:pt x="29" y="36"/>
                  </a:lnTo>
                  <a:lnTo>
                    <a:pt x="28" y="50"/>
                  </a:lnTo>
                  <a:lnTo>
                    <a:pt x="32" y="53"/>
                  </a:lnTo>
                  <a:lnTo>
                    <a:pt x="44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5" name="Freeform 13"/>
            <p:cNvSpPr>
              <a:spLocks/>
            </p:cNvSpPr>
            <p:nvPr/>
          </p:nvSpPr>
          <p:spPr bwMode="black">
            <a:xfrm>
              <a:off x="546" y="3547"/>
              <a:ext cx="72" cy="71"/>
            </a:xfrm>
            <a:custGeom>
              <a:avLst/>
              <a:gdLst>
                <a:gd name="T0" fmla="*/ 68 w 72"/>
                <a:gd name="T1" fmla="*/ 43 h 72"/>
                <a:gd name="T2" fmla="*/ 62 w 72"/>
                <a:gd name="T3" fmla="*/ 55 h 72"/>
                <a:gd name="T4" fmla="*/ 52 w 72"/>
                <a:gd name="T5" fmla="*/ 63 h 72"/>
                <a:gd name="T6" fmla="*/ 41 w 72"/>
                <a:gd name="T7" fmla="*/ 68 h 72"/>
                <a:gd name="T8" fmla="*/ 29 w 72"/>
                <a:gd name="T9" fmla="*/ 70 h 72"/>
                <a:gd name="T10" fmla="*/ 14 w 72"/>
                <a:gd name="T11" fmla="*/ 67 h 72"/>
                <a:gd name="T12" fmla="*/ 4 w 72"/>
                <a:gd name="T13" fmla="*/ 60 h 72"/>
                <a:gd name="T14" fmla="*/ 0 w 72"/>
                <a:gd name="T15" fmla="*/ 49 h 72"/>
                <a:gd name="T16" fmla="*/ 1 w 72"/>
                <a:gd name="T17" fmla="*/ 36 h 72"/>
                <a:gd name="T18" fmla="*/ 6 w 72"/>
                <a:gd name="T19" fmla="*/ 21 h 72"/>
                <a:gd name="T20" fmla="*/ 15 w 72"/>
                <a:gd name="T21" fmla="*/ 10 h 72"/>
                <a:gd name="T22" fmla="*/ 28 w 72"/>
                <a:gd name="T23" fmla="*/ 3 h 72"/>
                <a:gd name="T24" fmla="*/ 44 w 72"/>
                <a:gd name="T25" fmla="*/ 0 h 72"/>
                <a:gd name="T26" fmla="*/ 56 w 72"/>
                <a:gd name="T27" fmla="*/ 1 h 72"/>
                <a:gd name="T28" fmla="*/ 66 w 72"/>
                <a:gd name="T29" fmla="*/ 6 h 72"/>
                <a:gd name="T30" fmla="*/ 71 w 72"/>
                <a:gd name="T31" fmla="*/ 14 h 72"/>
                <a:gd name="T32" fmla="*/ 71 w 72"/>
                <a:gd name="T33" fmla="*/ 26 h 72"/>
                <a:gd name="T34" fmla="*/ 46 w 72"/>
                <a:gd name="T35" fmla="*/ 26 h 72"/>
                <a:gd name="T36" fmla="*/ 41 w 72"/>
                <a:gd name="T37" fmla="*/ 19 h 72"/>
                <a:gd name="T38" fmla="*/ 34 w 72"/>
                <a:gd name="T39" fmla="*/ 23 h 72"/>
                <a:gd name="T40" fmla="*/ 29 w 72"/>
                <a:gd name="T41" fmla="*/ 36 h 72"/>
                <a:gd name="T42" fmla="*/ 27 w 72"/>
                <a:gd name="T43" fmla="*/ 47 h 72"/>
                <a:gd name="T44" fmla="*/ 33 w 72"/>
                <a:gd name="T45" fmla="*/ 52 h 72"/>
                <a:gd name="T46" fmla="*/ 41 w 72"/>
                <a:gd name="T47" fmla="*/ 43 h 72"/>
                <a:gd name="T48" fmla="*/ 68 w 72"/>
                <a:gd name="T49" fmla="*/ 43 h 7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72" h="72">
                  <a:moveTo>
                    <a:pt x="68" y="44"/>
                  </a:moveTo>
                  <a:lnTo>
                    <a:pt x="62" y="56"/>
                  </a:lnTo>
                  <a:lnTo>
                    <a:pt x="52" y="64"/>
                  </a:lnTo>
                  <a:lnTo>
                    <a:pt x="41" y="69"/>
                  </a:lnTo>
                  <a:lnTo>
                    <a:pt x="29" y="71"/>
                  </a:lnTo>
                  <a:lnTo>
                    <a:pt x="14" y="68"/>
                  </a:lnTo>
                  <a:lnTo>
                    <a:pt x="4" y="61"/>
                  </a:lnTo>
                  <a:lnTo>
                    <a:pt x="0" y="50"/>
                  </a:lnTo>
                  <a:lnTo>
                    <a:pt x="1" y="36"/>
                  </a:lnTo>
                  <a:lnTo>
                    <a:pt x="6" y="21"/>
                  </a:lnTo>
                  <a:lnTo>
                    <a:pt x="15" y="10"/>
                  </a:lnTo>
                  <a:lnTo>
                    <a:pt x="28" y="3"/>
                  </a:lnTo>
                  <a:lnTo>
                    <a:pt x="44" y="0"/>
                  </a:lnTo>
                  <a:lnTo>
                    <a:pt x="56" y="1"/>
                  </a:lnTo>
                  <a:lnTo>
                    <a:pt x="66" y="6"/>
                  </a:lnTo>
                  <a:lnTo>
                    <a:pt x="71" y="14"/>
                  </a:lnTo>
                  <a:lnTo>
                    <a:pt x="71" y="26"/>
                  </a:lnTo>
                  <a:lnTo>
                    <a:pt x="46" y="26"/>
                  </a:lnTo>
                  <a:lnTo>
                    <a:pt x="41" y="19"/>
                  </a:lnTo>
                  <a:lnTo>
                    <a:pt x="34" y="23"/>
                  </a:lnTo>
                  <a:lnTo>
                    <a:pt x="29" y="36"/>
                  </a:lnTo>
                  <a:lnTo>
                    <a:pt x="27" y="48"/>
                  </a:lnTo>
                  <a:lnTo>
                    <a:pt x="33" y="53"/>
                  </a:lnTo>
                  <a:lnTo>
                    <a:pt x="41" y="44"/>
                  </a:lnTo>
                  <a:lnTo>
                    <a:pt x="68" y="4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6" name="Freeform 14"/>
            <p:cNvSpPr>
              <a:spLocks/>
            </p:cNvSpPr>
            <p:nvPr/>
          </p:nvSpPr>
          <p:spPr bwMode="black">
            <a:xfrm>
              <a:off x="681" y="3548"/>
              <a:ext cx="87" cy="69"/>
            </a:xfrm>
            <a:custGeom>
              <a:avLst/>
              <a:gdLst>
                <a:gd name="T0" fmla="*/ 15 w 87"/>
                <a:gd name="T1" fmla="*/ 0 h 68"/>
                <a:gd name="T2" fmla="*/ 42 w 87"/>
                <a:gd name="T3" fmla="*/ 0 h 68"/>
                <a:gd name="T4" fmla="*/ 35 w 87"/>
                <a:gd name="T5" fmla="*/ 28 h 68"/>
                <a:gd name="T6" fmla="*/ 56 w 87"/>
                <a:gd name="T7" fmla="*/ 0 h 68"/>
                <a:gd name="T8" fmla="*/ 86 w 87"/>
                <a:gd name="T9" fmla="*/ 0 h 68"/>
                <a:gd name="T10" fmla="*/ 60 w 87"/>
                <a:gd name="T11" fmla="*/ 32 h 68"/>
                <a:gd name="T12" fmla="*/ 73 w 87"/>
                <a:gd name="T13" fmla="*/ 68 h 68"/>
                <a:gd name="T14" fmla="*/ 44 w 87"/>
                <a:gd name="T15" fmla="*/ 68 h 68"/>
                <a:gd name="T16" fmla="*/ 34 w 87"/>
                <a:gd name="T17" fmla="*/ 38 h 68"/>
                <a:gd name="T18" fmla="*/ 27 w 87"/>
                <a:gd name="T19" fmla="*/ 68 h 68"/>
                <a:gd name="T20" fmla="*/ 0 w 87"/>
                <a:gd name="T21" fmla="*/ 68 h 68"/>
                <a:gd name="T22" fmla="*/ 15 w 87"/>
                <a:gd name="T23" fmla="*/ 0 h 6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7" h="68">
                  <a:moveTo>
                    <a:pt x="15" y="0"/>
                  </a:moveTo>
                  <a:lnTo>
                    <a:pt x="42" y="0"/>
                  </a:lnTo>
                  <a:lnTo>
                    <a:pt x="35" y="28"/>
                  </a:lnTo>
                  <a:lnTo>
                    <a:pt x="56" y="0"/>
                  </a:lnTo>
                  <a:lnTo>
                    <a:pt x="86" y="0"/>
                  </a:lnTo>
                  <a:lnTo>
                    <a:pt x="60" y="32"/>
                  </a:lnTo>
                  <a:lnTo>
                    <a:pt x="73" y="67"/>
                  </a:lnTo>
                  <a:lnTo>
                    <a:pt x="44" y="67"/>
                  </a:lnTo>
                  <a:lnTo>
                    <a:pt x="34" y="37"/>
                  </a:lnTo>
                  <a:lnTo>
                    <a:pt x="27" y="67"/>
                  </a:lnTo>
                  <a:lnTo>
                    <a:pt x="0" y="67"/>
                  </a:lnTo>
                  <a:lnTo>
                    <a:pt x="1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7" name="Freeform 15"/>
            <p:cNvSpPr>
              <a:spLocks/>
            </p:cNvSpPr>
            <p:nvPr/>
          </p:nvSpPr>
          <p:spPr bwMode="black">
            <a:xfrm>
              <a:off x="818" y="3548"/>
              <a:ext cx="81" cy="69"/>
            </a:xfrm>
            <a:custGeom>
              <a:avLst/>
              <a:gdLst>
                <a:gd name="T0" fmla="*/ 43 w 82"/>
                <a:gd name="T1" fmla="*/ 43 h 68"/>
                <a:gd name="T2" fmla="*/ 33 w 82"/>
                <a:gd name="T3" fmla="*/ 43 h 68"/>
                <a:gd name="T4" fmla="*/ 27 w 82"/>
                <a:gd name="T5" fmla="*/ 68 h 68"/>
                <a:gd name="T6" fmla="*/ 0 w 82"/>
                <a:gd name="T7" fmla="*/ 68 h 68"/>
                <a:gd name="T8" fmla="*/ 15 w 82"/>
                <a:gd name="T9" fmla="*/ 0 h 68"/>
                <a:gd name="T10" fmla="*/ 41 w 82"/>
                <a:gd name="T11" fmla="*/ 0 h 68"/>
                <a:gd name="T12" fmla="*/ 36 w 82"/>
                <a:gd name="T13" fmla="*/ 23 h 68"/>
                <a:gd name="T14" fmla="*/ 48 w 82"/>
                <a:gd name="T15" fmla="*/ 23 h 68"/>
                <a:gd name="T16" fmla="*/ 53 w 82"/>
                <a:gd name="T17" fmla="*/ 0 h 68"/>
                <a:gd name="T18" fmla="*/ 80 w 82"/>
                <a:gd name="T19" fmla="*/ 0 h 68"/>
                <a:gd name="T20" fmla="*/ 67 w 82"/>
                <a:gd name="T21" fmla="*/ 68 h 68"/>
                <a:gd name="T22" fmla="*/ 40 w 82"/>
                <a:gd name="T23" fmla="*/ 68 h 68"/>
                <a:gd name="T24" fmla="*/ 43 w 82"/>
                <a:gd name="T25" fmla="*/ 43 h 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2" h="68">
                  <a:moveTo>
                    <a:pt x="44" y="42"/>
                  </a:moveTo>
                  <a:lnTo>
                    <a:pt x="33" y="42"/>
                  </a:lnTo>
                  <a:lnTo>
                    <a:pt x="27" y="67"/>
                  </a:lnTo>
                  <a:lnTo>
                    <a:pt x="0" y="67"/>
                  </a:lnTo>
                  <a:lnTo>
                    <a:pt x="15" y="0"/>
                  </a:lnTo>
                  <a:lnTo>
                    <a:pt x="42" y="0"/>
                  </a:lnTo>
                  <a:lnTo>
                    <a:pt x="36" y="23"/>
                  </a:lnTo>
                  <a:lnTo>
                    <a:pt x="49" y="23"/>
                  </a:lnTo>
                  <a:lnTo>
                    <a:pt x="54" y="0"/>
                  </a:lnTo>
                  <a:lnTo>
                    <a:pt x="81" y="0"/>
                  </a:lnTo>
                  <a:lnTo>
                    <a:pt x="68" y="67"/>
                  </a:lnTo>
                  <a:lnTo>
                    <a:pt x="40" y="67"/>
                  </a:lnTo>
                  <a:lnTo>
                    <a:pt x="44" y="42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8" name="Freeform 16"/>
            <p:cNvSpPr>
              <a:spLocks/>
            </p:cNvSpPr>
            <p:nvPr/>
          </p:nvSpPr>
          <p:spPr bwMode="black">
            <a:xfrm>
              <a:off x="957" y="3548"/>
              <a:ext cx="68" cy="69"/>
            </a:xfrm>
            <a:custGeom>
              <a:avLst/>
              <a:gdLst>
                <a:gd name="T0" fmla="*/ 14 w 68"/>
                <a:gd name="T1" fmla="*/ 0 h 68"/>
                <a:gd name="T2" fmla="*/ 67 w 68"/>
                <a:gd name="T3" fmla="*/ 0 h 68"/>
                <a:gd name="T4" fmla="*/ 64 w 68"/>
                <a:gd name="T5" fmla="*/ 18 h 68"/>
                <a:gd name="T6" fmla="*/ 37 w 68"/>
                <a:gd name="T7" fmla="*/ 18 h 68"/>
                <a:gd name="T8" fmla="*/ 35 w 68"/>
                <a:gd name="T9" fmla="*/ 24 h 68"/>
                <a:gd name="T10" fmla="*/ 59 w 68"/>
                <a:gd name="T11" fmla="*/ 24 h 68"/>
                <a:gd name="T12" fmla="*/ 56 w 68"/>
                <a:gd name="T13" fmla="*/ 43 h 68"/>
                <a:gd name="T14" fmla="*/ 31 w 68"/>
                <a:gd name="T15" fmla="*/ 43 h 68"/>
                <a:gd name="T16" fmla="*/ 29 w 68"/>
                <a:gd name="T17" fmla="*/ 50 h 68"/>
                <a:gd name="T18" fmla="*/ 57 w 68"/>
                <a:gd name="T19" fmla="*/ 50 h 68"/>
                <a:gd name="T20" fmla="*/ 54 w 68"/>
                <a:gd name="T21" fmla="*/ 68 h 68"/>
                <a:gd name="T22" fmla="*/ 0 w 68"/>
                <a:gd name="T23" fmla="*/ 68 h 68"/>
                <a:gd name="T24" fmla="*/ 14 w 68"/>
                <a:gd name="T25" fmla="*/ 0 h 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8" h="68">
                  <a:moveTo>
                    <a:pt x="14" y="0"/>
                  </a:moveTo>
                  <a:lnTo>
                    <a:pt x="67" y="0"/>
                  </a:lnTo>
                  <a:lnTo>
                    <a:pt x="64" y="18"/>
                  </a:lnTo>
                  <a:lnTo>
                    <a:pt x="37" y="18"/>
                  </a:lnTo>
                  <a:lnTo>
                    <a:pt x="35" y="24"/>
                  </a:lnTo>
                  <a:lnTo>
                    <a:pt x="59" y="24"/>
                  </a:lnTo>
                  <a:lnTo>
                    <a:pt x="56" y="42"/>
                  </a:lnTo>
                  <a:lnTo>
                    <a:pt x="31" y="42"/>
                  </a:lnTo>
                  <a:lnTo>
                    <a:pt x="29" y="49"/>
                  </a:lnTo>
                  <a:lnTo>
                    <a:pt x="57" y="49"/>
                  </a:lnTo>
                  <a:lnTo>
                    <a:pt x="54" y="67"/>
                  </a:lnTo>
                  <a:lnTo>
                    <a:pt x="0" y="67"/>
                  </a:lnTo>
                  <a:lnTo>
                    <a:pt x="14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9" name="Freeform 17"/>
            <p:cNvSpPr>
              <a:spLocks/>
            </p:cNvSpPr>
            <p:nvPr/>
          </p:nvSpPr>
          <p:spPr bwMode="black">
            <a:xfrm>
              <a:off x="1085" y="3548"/>
              <a:ext cx="69" cy="69"/>
            </a:xfrm>
            <a:custGeom>
              <a:avLst/>
              <a:gdLst>
                <a:gd name="T0" fmla="*/ 15 w 66"/>
                <a:gd name="T1" fmla="*/ 0 h 68"/>
                <a:gd name="T2" fmla="*/ 68 w 66"/>
                <a:gd name="T3" fmla="*/ 0 h 68"/>
                <a:gd name="T4" fmla="*/ 65 w 66"/>
                <a:gd name="T5" fmla="*/ 18 h 68"/>
                <a:gd name="T6" fmla="*/ 37 w 66"/>
                <a:gd name="T7" fmla="*/ 18 h 68"/>
                <a:gd name="T8" fmla="*/ 37 w 66"/>
                <a:gd name="T9" fmla="*/ 24 h 68"/>
                <a:gd name="T10" fmla="*/ 61 w 66"/>
                <a:gd name="T11" fmla="*/ 24 h 68"/>
                <a:gd name="T12" fmla="*/ 56 w 66"/>
                <a:gd name="T13" fmla="*/ 43 h 68"/>
                <a:gd name="T14" fmla="*/ 31 w 66"/>
                <a:gd name="T15" fmla="*/ 43 h 68"/>
                <a:gd name="T16" fmla="*/ 29 w 66"/>
                <a:gd name="T17" fmla="*/ 50 h 68"/>
                <a:gd name="T18" fmla="*/ 59 w 66"/>
                <a:gd name="T19" fmla="*/ 50 h 68"/>
                <a:gd name="T20" fmla="*/ 54 w 66"/>
                <a:gd name="T21" fmla="*/ 68 h 68"/>
                <a:gd name="T22" fmla="*/ 0 w 66"/>
                <a:gd name="T23" fmla="*/ 68 h 68"/>
                <a:gd name="T24" fmla="*/ 15 w 66"/>
                <a:gd name="T25" fmla="*/ 0 h 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6" h="68">
                  <a:moveTo>
                    <a:pt x="14" y="0"/>
                  </a:moveTo>
                  <a:lnTo>
                    <a:pt x="65" y="0"/>
                  </a:lnTo>
                  <a:lnTo>
                    <a:pt x="62" y="18"/>
                  </a:lnTo>
                  <a:lnTo>
                    <a:pt x="35" y="18"/>
                  </a:lnTo>
                  <a:lnTo>
                    <a:pt x="35" y="24"/>
                  </a:lnTo>
                  <a:lnTo>
                    <a:pt x="58" y="24"/>
                  </a:lnTo>
                  <a:lnTo>
                    <a:pt x="54" y="42"/>
                  </a:lnTo>
                  <a:lnTo>
                    <a:pt x="30" y="42"/>
                  </a:lnTo>
                  <a:lnTo>
                    <a:pt x="28" y="49"/>
                  </a:lnTo>
                  <a:lnTo>
                    <a:pt x="56" y="49"/>
                  </a:lnTo>
                  <a:lnTo>
                    <a:pt x="52" y="67"/>
                  </a:lnTo>
                  <a:lnTo>
                    <a:pt x="0" y="67"/>
                  </a:lnTo>
                  <a:lnTo>
                    <a:pt x="14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" name="Freeform 18"/>
            <p:cNvSpPr>
              <a:spLocks/>
            </p:cNvSpPr>
            <p:nvPr/>
          </p:nvSpPr>
          <p:spPr bwMode="black">
            <a:xfrm>
              <a:off x="1213" y="3548"/>
              <a:ext cx="78" cy="69"/>
            </a:xfrm>
            <a:custGeom>
              <a:avLst/>
              <a:gdLst>
                <a:gd name="T0" fmla="*/ 14 w 78"/>
                <a:gd name="T1" fmla="*/ 0 h 68"/>
                <a:gd name="T2" fmla="*/ 46 w 78"/>
                <a:gd name="T3" fmla="*/ 0 h 68"/>
                <a:gd name="T4" fmla="*/ 63 w 78"/>
                <a:gd name="T5" fmla="*/ 3 h 68"/>
                <a:gd name="T6" fmla="*/ 72 w 78"/>
                <a:gd name="T7" fmla="*/ 10 h 68"/>
                <a:gd name="T8" fmla="*/ 77 w 78"/>
                <a:gd name="T9" fmla="*/ 21 h 68"/>
                <a:gd name="T10" fmla="*/ 75 w 78"/>
                <a:gd name="T11" fmla="*/ 35 h 68"/>
                <a:gd name="T12" fmla="*/ 69 w 78"/>
                <a:gd name="T13" fmla="*/ 49 h 68"/>
                <a:gd name="T14" fmla="*/ 60 w 78"/>
                <a:gd name="T15" fmla="*/ 59 h 68"/>
                <a:gd name="T16" fmla="*/ 48 w 78"/>
                <a:gd name="T17" fmla="*/ 65 h 68"/>
                <a:gd name="T18" fmla="*/ 33 w 78"/>
                <a:gd name="T19" fmla="*/ 68 h 68"/>
                <a:gd name="T20" fmla="*/ 0 w 78"/>
                <a:gd name="T21" fmla="*/ 68 h 68"/>
                <a:gd name="T22" fmla="*/ 14 w 78"/>
                <a:gd name="T23" fmla="*/ 0 h 68"/>
                <a:gd name="T24" fmla="*/ 29 w 78"/>
                <a:gd name="T25" fmla="*/ 52 h 68"/>
                <a:gd name="T26" fmla="*/ 33 w 78"/>
                <a:gd name="T27" fmla="*/ 52 h 68"/>
                <a:gd name="T28" fmla="*/ 42 w 78"/>
                <a:gd name="T29" fmla="*/ 48 h 68"/>
                <a:gd name="T30" fmla="*/ 47 w 78"/>
                <a:gd name="T31" fmla="*/ 35 h 68"/>
                <a:gd name="T32" fmla="*/ 48 w 78"/>
                <a:gd name="T33" fmla="*/ 20 h 68"/>
                <a:gd name="T34" fmla="*/ 40 w 78"/>
                <a:gd name="T35" fmla="*/ 15 h 68"/>
                <a:gd name="T36" fmla="*/ 37 w 78"/>
                <a:gd name="T37" fmla="*/ 15 h 68"/>
                <a:gd name="T38" fmla="*/ 29 w 78"/>
                <a:gd name="T39" fmla="*/ 52 h 68"/>
                <a:gd name="T40" fmla="*/ 14 w 78"/>
                <a:gd name="T41" fmla="*/ 0 h 6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78" h="68">
                  <a:moveTo>
                    <a:pt x="14" y="0"/>
                  </a:moveTo>
                  <a:lnTo>
                    <a:pt x="46" y="0"/>
                  </a:lnTo>
                  <a:lnTo>
                    <a:pt x="63" y="3"/>
                  </a:lnTo>
                  <a:lnTo>
                    <a:pt x="72" y="10"/>
                  </a:lnTo>
                  <a:lnTo>
                    <a:pt x="77" y="21"/>
                  </a:lnTo>
                  <a:lnTo>
                    <a:pt x="75" y="34"/>
                  </a:lnTo>
                  <a:lnTo>
                    <a:pt x="69" y="48"/>
                  </a:lnTo>
                  <a:lnTo>
                    <a:pt x="60" y="58"/>
                  </a:lnTo>
                  <a:lnTo>
                    <a:pt x="48" y="64"/>
                  </a:lnTo>
                  <a:lnTo>
                    <a:pt x="33" y="67"/>
                  </a:lnTo>
                  <a:lnTo>
                    <a:pt x="0" y="67"/>
                  </a:lnTo>
                  <a:lnTo>
                    <a:pt x="14" y="0"/>
                  </a:lnTo>
                  <a:lnTo>
                    <a:pt x="29" y="51"/>
                  </a:lnTo>
                  <a:lnTo>
                    <a:pt x="33" y="51"/>
                  </a:lnTo>
                  <a:lnTo>
                    <a:pt x="42" y="47"/>
                  </a:lnTo>
                  <a:lnTo>
                    <a:pt x="47" y="34"/>
                  </a:lnTo>
                  <a:lnTo>
                    <a:pt x="48" y="20"/>
                  </a:lnTo>
                  <a:lnTo>
                    <a:pt x="40" y="15"/>
                  </a:lnTo>
                  <a:lnTo>
                    <a:pt x="37" y="15"/>
                  </a:lnTo>
                  <a:lnTo>
                    <a:pt x="29" y="51"/>
                  </a:lnTo>
                  <a:lnTo>
                    <a:pt x="14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1" name="Freeform 19"/>
            <p:cNvSpPr>
              <a:spLocks/>
            </p:cNvSpPr>
            <p:nvPr/>
          </p:nvSpPr>
          <p:spPr bwMode="black">
            <a:xfrm>
              <a:off x="1405" y="3548"/>
              <a:ext cx="111" cy="69"/>
            </a:xfrm>
            <a:custGeom>
              <a:avLst/>
              <a:gdLst>
                <a:gd name="T0" fmla="*/ 81 w 111"/>
                <a:gd name="T1" fmla="*/ 19 h 68"/>
                <a:gd name="T2" fmla="*/ 61 w 111"/>
                <a:gd name="T3" fmla="*/ 68 h 68"/>
                <a:gd name="T4" fmla="*/ 34 w 111"/>
                <a:gd name="T5" fmla="*/ 68 h 68"/>
                <a:gd name="T6" fmla="*/ 36 w 111"/>
                <a:gd name="T7" fmla="*/ 19 h 68"/>
                <a:gd name="T8" fmla="*/ 35 w 111"/>
                <a:gd name="T9" fmla="*/ 19 h 68"/>
                <a:gd name="T10" fmla="*/ 24 w 111"/>
                <a:gd name="T11" fmla="*/ 68 h 68"/>
                <a:gd name="T12" fmla="*/ 0 w 111"/>
                <a:gd name="T13" fmla="*/ 68 h 68"/>
                <a:gd name="T14" fmla="*/ 16 w 111"/>
                <a:gd name="T15" fmla="*/ 0 h 68"/>
                <a:gd name="T16" fmla="*/ 54 w 111"/>
                <a:gd name="T17" fmla="*/ 0 h 68"/>
                <a:gd name="T18" fmla="*/ 53 w 111"/>
                <a:gd name="T19" fmla="*/ 40 h 68"/>
                <a:gd name="T20" fmla="*/ 54 w 111"/>
                <a:gd name="T21" fmla="*/ 40 h 68"/>
                <a:gd name="T22" fmla="*/ 70 w 111"/>
                <a:gd name="T23" fmla="*/ 0 h 68"/>
                <a:gd name="T24" fmla="*/ 110 w 111"/>
                <a:gd name="T25" fmla="*/ 0 h 68"/>
                <a:gd name="T26" fmla="*/ 94 w 111"/>
                <a:gd name="T27" fmla="*/ 68 h 68"/>
                <a:gd name="T28" fmla="*/ 71 w 111"/>
                <a:gd name="T29" fmla="*/ 68 h 68"/>
                <a:gd name="T30" fmla="*/ 81 w 111"/>
                <a:gd name="T31" fmla="*/ 19 h 6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11" h="68">
                  <a:moveTo>
                    <a:pt x="81" y="19"/>
                  </a:moveTo>
                  <a:lnTo>
                    <a:pt x="61" y="67"/>
                  </a:lnTo>
                  <a:lnTo>
                    <a:pt x="34" y="67"/>
                  </a:lnTo>
                  <a:lnTo>
                    <a:pt x="36" y="19"/>
                  </a:lnTo>
                  <a:lnTo>
                    <a:pt x="35" y="19"/>
                  </a:lnTo>
                  <a:lnTo>
                    <a:pt x="24" y="67"/>
                  </a:lnTo>
                  <a:lnTo>
                    <a:pt x="0" y="67"/>
                  </a:lnTo>
                  <a:lnTo>
                    <a:pt x="16" y="0"/>
                  </a:lnTo>
                  <a:lnTo>
                    <a:pt x="54" y="0"/>
                  </a:lnTo>
                  <a:lnTo>
                    <a:pt x="53" y="39"/>
                  </a:lnTo>
                  <a:lnTo>
                    <a:pt x="54" y="39"/>
                  </a:lnTo>
                  <a:lnTo>
                    <a:pt x="70" y="0"/>
                  </a:lnTo>
                  <a:lnTo>
                    <a:pt x="110" y="0"/>
                  </a:lnTo>
                  <a:lnTo>
                    <a:pt x="94" y="67"/>
                  </a:lnTo>
                  <a:lnTo>
                    <a:pt x="71" y="67"/>
                  </a:lnTo>
                  <a:lnTo>
                    <a:pt x="81" y="19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2" name="Freeform 20"/>
            <p:cNvSpPr>
              <a:spLocks/>
            </p:cNvSpPr>
            <p:nvPr/>
          </p:nvSpPr>
          <p:spPr bwMode="black">
            <a:xfrm>
              <a:off x="1562" y="3548"/>
              <a:ext cx="81" cy="69"/>
            </a:xfrm>
            <a:custGeom>
              <a:avLst/>
              <a:gdLst>
                <a:gd name="T0" fmla="*/ 37 w 82"/>
                <a:gd name="T1" fmla="*/ 0 h 68"/>
                <a:gd name="T2" fmla="*/ 72 w 82"/>
                <a:gd name="T3" fmla="*/ 0 h 68"/>
                <a:gd name="T4" fmla="*/ 80 w 82"/>
                <a:gd name="T5" fmla="*/ 68 h 68"/>
                <a:gd name="T6" fmla="*/ 51 w 82"/>
                <a:gd name="T7" fmla="*/ 68 h 68"/>
                <a:gd name="T8" fmla="*/ 50 w 82"/>
                <a:gd name="T9" fmla="*/ 56 h 68"/>
                <a:gd name="T10" fmla="*/ 32 w 82"/>
                <a:gd name="T11" fmla="*/ 56 h 68"/>
                <a:gd name="T12" fmla="*/ 27 w 82"/>
                <a:gd name="T13" fmla="*/ 68 h 68"/>
                <a:gd name="T14" fmla="*/ 0 w 82"/>
                <a:gd name="T15" fmla="*/ 68 h 68"/>
                <a:gd name="T16" fmla="*/ 37 w 82"/>
                <a:gd name="T17" fmla="*/ 0 h 68"/>
                <a:gd name="T18" fmla="*/ 50 w 82"/>
                <a:gd name="T19" fmla="*/ 40 h 68"/>
                <a:gd name="T20" fmla="*/ 50 w 82"/>
                <a:gd name="T21" fmla="*/ 14 h 68"/>
                <a:gd name="T22" fmla="*/ 41 w 82"/>
                <a:gd name="T23" fmla="*/ 40 h 68"/>
                <a:gd name="T24" fmla="*/ 50 w 82"/>
                <a:gd name="T25" fmla="*/ 40 h 68"/>
                <a:gd name="T26" fmla="*/ 37 w 82"/>
                <a:gd name="T27" fmla="*/ 0 h 6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82" h="68">
                  <a:moveTo>
                    <a:pt x="37" y="0"/>
                  </a:moveTo>
                  <a:lnTo>
                    <a:pt x="73" y="0"/>
                  </a:lnTo>
                  <a:lnTo>
                    <a:pt x="81" y="67"/>
                  </a:lnTo>
                  <a:lnTo>
                    <a:pt x="52" y="67"/>
                  </a:lnTo>
                  <a:lnTo>
                    <a:pt x="51" y="55"/>
                  </a:lnTo>
                  <a:lnTo>
                    <a:pt x="32" y="55"/>
                  </a:lnTo>
                  <a:lnTo>
                    <a:pt x="27" y="67"/>
                  </a:lnTo>
                  <a:lnTo>
                    <a:pt x="0" y="67"/>
                  </a:lnTo>
                  <a:lnTo>
                    <a:pt x="37" y="0"/>
                  </a:lnTo>
                  <a:lnTo>
                    <a:pt x="51" y="39"/>
                  </a:lnTo>
                  <a:lnTo>
                    <a:pt x="51" y="14"/>
                  </a:lnTo>
                  <a:lnTo>
                    <a:pt x="41" y="39"/>
                  </a:lnTo>
                  <a:lnTo>
                    <a:pt x="51" y="39"/>
                  </a:lnTo>
                  <a:lnTo>
                    <a:pt x="37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3" name="Freeform 21"/>
            <p:cNvSpPr>
              <a:spLocks/>
            </p:cNvSpPr>
            <p:nvPr/>
          </p:nvSpPr>
          <p:spPr bwMode="black">
            <a:xfrm>
              <a:off x="1713" y="3548"/>
              <a:ext cx="79" cy="69"/>
            </a:xfrm>
            <a:custGeom>
              <a:avLst/>
              <a:gdLst>
                <a:gd name="T0" fmla="*/ 15 w 78"/>
                <a:gd name="T1" fmla="*/ 0 h 68"/>
                <a:gd name="T2" fmla="*/ 57 w 78"/>
                <a:gd name="T3" fmla="*/ 0 h 68"/>
                <a:gd name="T4" fmla="*/ 74 w 78"/>
                <a:gd name="T5" fmla="*/ 4 h 68"/>
                <a:gd name="T6" fmla="*/ 78 w 78"/>
                <a:gd name="T7" fmla="*/ 18 h 68"/>
                <a:gd name="T8" fmla="*/ 72 w 78"/>
                <a:gd name="T9" fmla="*/ 27 h 68"/>
                <a:gd name="T10" fmla="*/ 59 w 78"/>
                <a:gd name="T11" fmla="*/ 35 h 68"/>
                <a:gd name="T12" fmla="*/ 70 w 78"/>
                <a:gd name="T13" fmla="*/ 42 h 68"/>
                <a:gd name="T14" fmla="*/ 70 w 78"/>
                <a:gd name="T15" fmla="*/ 53 h 68"/>
                <a:gd name="T16" fmla="*/ 70 w 78"/>
                <a:gd name="T17" fmla="*/ 68 h 68"/>
                <a:gd name="T18" fmla="*/ 42 w 78"/>
                <a:gd name="T19" fmla="*/ 68 h 68"/>
                <a:gd name="T20" fmla="*/ 43 w 78"/>
                <a:gd name="T21" fmla="*/ 48 h 68"/>
                <a:gd name="T22" fmla="*/ 36 w 78"/>
                <a:gd name="T23" fmla="*/ 43 h 68"/>
                <a:gd name="T24" fmla="*/ 33 w 78"/>
                <a:gd name="T25" fmla="*/ 43 h 68"/>
                <a:gd name="T26" fmla="*/ 28 w 78"/>
                <a:gd name="T27" fmla="*/ 68 h 68"/>
                <a:gd name="T28" fmla="*/ 0 w 78"/>
                <a:gd name="T29" fmla="*/ 68 h 68"/>
                <a:gd name="T30" fmla="*/ 15 w 78"/>
                <a:gd name="T31" fmla="*/ 0 h 68"/>
                <a:gd name="T32" fmla="*/ 38 w 78"/>
                <a:gd name="T33" fmla="*/ 28 h 68"/>
                <a:gd name="T34" fmla="*/ 47 w 78"/>
                <a:gd name="T35" fmla="*/ 26 h 68"/>
                <a:gd name="T36" fmla="*/ 49 w 78"/>
                <a:gd name="T37" fmla="*/ 21 h 68"/>
                <a:gd name="T38" fmla="*/ 42 w 78"/>
                <a:gd name="T39" fmla="*/ 15 h 68"/>
                <a:gd name="T40" fmla="*/ 40 w 78"/>
                <a:gd name="T41" fmla="*/ 15 h 68"/>
                <a:gd name="T42" fmla="*/ 36 w 78"/>
                <a:gd name="T43" fmla="*/ 28 h 68"/>
                <a:gd name="T44" fmla="*/ 38 w 78"/>
                <a:gd name="T45" fmla="*/ 28 h 68"/>
                <a:gd name="T46" fmla="*/ 15 w 78"/>
                <a:gd name="T47" fmla="*/ 0 h 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8" h="68">
                  <a:moveTo>
                    <a:pt x="15" y="0"/>
                  </a:moveTo>
                  <a:lnTo>
                    <a:pt x="56" y="0"/>
                  </a:lnTo>
                  <a:lnTo>
                    <a:pt x="73" y="4"/>
                  </a:lnTo>
                  <a:lnTo>
                    <a:pt x="77" y="18"/>
                  </a:lnTo>
                  <a:lnTo>
                    <a:pt x="71" y="27"/>
                  </a:lnTo>
                  <a:lnTo>
                    <a:pt x="58" y="34"/>
                  </a:lnTo>
                  <a:lnTo>
                    <a:pt x="69" y="41"/>
                  </a:lnTo>
                  <a:lnTo>
                    <a:pt x="69" y="52"/>
                  </a:lnTo>
                  <a:lnTo>
                    <a:pt x="69" y="67"/>
                  </a:lnTo>
                  <a:lnTo>
                    <a:pt x="41" y="67"/>
                  </a:lnTo>
                  <a:lnTo>
                    <a:pt x="42" y="47"/>
                  </a:lnTo>
                  <a:lnTo>
                    <a:pt x="36" y="42"/>
                  </a:lnTo>
                  <a:lnTo>
                    <a:pt x="33" y="42"/>
                  </a:lnTo>
                  <a:lnTo>
                    <a:pt x="28" y="67"/>
                  </a:lnTo>
                  <a:lnTo>
                    <a:pt x="0" y="67"/>
                  </a:lnTo>
                  <a:lnTo>
                    <a:pt x="15" y="0"/>
                  </a:lnTo>
                  <a:lnTo>
                    <a:pt x="38" y="28"/>
                  </a:lnTo>
                  <a:lnTo>
                    <a:pt x="46" y="26"/>
                  </a:lnTo>
                  <a:lnTo>
                    <a:pt x="48" y="21"/>
                  </a:lnTo>
                  <a:lnTo>
                    <a:pt x="41" y="15"/>
                  </a:lnTo>
                  <a:lnTo>
                    <a:pt x="39" y="15"/>
                  </a:lnTo>
                  <a:lnTo>
                    <a:pt x="36" y="28"/>
                  </a:lnTo>
                  <a:lnTo>
                    <a:pt x="38" y="28"/>
                  </a:lnTo>
                  <a:lnTo>
                    <a:pt x="1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" name="Freeform 22"/>
            <p:cNvSpPr>
              <a:spLocks/>
            </p:cNvSpPr>
            <p:nvPr/>
          </p:nvSpPr>
          <p:spPr bwMode="black">
            <a:xfrm>
              <a:off x="1862" y="3548"/>
              <a:ext cx="62" cy="69"/>
            </a:xfrm>
            <a:custGeom>
              <a:avLst/>
              <a:gdLst>
                <a:gd name="T0" fmla="*/ 15 w 65"/>
                <a:gd name="T1" fmla="*/ 18 h 68"/>
                <a:gd name="T2" fmla="*/ 0 w 65"/>
                <a:gd name="T3" fmla="*/ 18 h 68"/>
                <a:gd name="T4" fmla="*/ 4 w 65"/>
                <a:gd name="T5" fmla="*/ 0 h 68"/>
                <a:gd name="T6" fmla="*/ 61 w 65"/>
                <a:gd name="T7" fmla="*/ 0 h 68"/>
                <a:gd name="T8" fmla="*/ 57 w 65"/>
                <a:gd name="T9" fmla="*/ 18 h 68"/>
                <a:gd name="T10" fmla="*/ 41 w 65"/>
                <a:gd name="T11" fmla="*/ 18 h 68"/>
                <a:gd name="T12" fmla="*/ 31 w 65"/>
                <a:gd name="T13" fmla="*/ 68 h 68"/>
                <a:gd name="T14" fmla="*/ 6 w 65"/>
                <a:gd name="T15" fmla="*/ 68 h 68"/>
                <a:gd name="T16" fmla="*/ 15 w 65"/>
                <a:gd name="T17" fmla="*/ 18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5" h="68">
                  <a:moveTo>
                    <a:pt x="16" y="18"/>
                  </a:moveTo>
                  <a:lnTo>
                    <a:pt x="0" y="18"/>
                  </a:lnTo>
                  <a:lnTo>
                    <a:pt x="4" y="0"/>
                  </a:lnTo>
                  <a:lnTo>
                    <a:pt x="64" y="0"/>
                  </a:lnTo>
                  <a:lnTo>
                    <a:pt x="60" y="18"/>
                  </a:lnTo>
                  <a:lnTo>
                    <a:pt x="43" y="18"/>
                  </a:lnTo>
                  <a:lnTo>
                    <a:pt x="32" y="67"/>
                  </a:lnTo>
                  <a:lnTo>
                    <a:pt x="6" y="67"/>
                  </a:lnTo>
                  <a:lnTo>
                    <a:pt x="16" y="1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5" name="Freeform 23"/>
            <p:cNvSpPr>
              <a:spLocks/>
            </p:cNvSpPr>
            <p:nvPr/>
          </p:nvSpPr>
          <p:spPr bwMode="black">
            <a:xfrm>
              <a:off x="1985" y="3548"/>
              <a:ext cx="35" cy="69"/>
            </a:xfrm>
            <a:custGeom>
              <a:avLst/>
              <a:gdLst>
                <a:gd name="T0" fmla="*/ 11 w 39"/>
                <a:gd name="T1" fmla="*/ 0 h 68"/>
                <a:gd name="T2" fmla="*/ 34 w 39"/>
                <a:gd name="T3" fmla="*/ 0 h 68"/>
                <a:gd name="T4" fmla="*/ 22 w 39"/>
                <a:gd name="T5" fmla="*/ 68 h 68"/>
                <a:gd name="T6" fmla="*/ 0 w 39"/>
                <a:gd name="T7" fmla="*/ 68 h 68"/>
                <a:gd name="T8" fmla="*/ 11 w 39"/>
                <a:gd name="T9" fmla="*/ 0 h 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9" h="68">
                  <a:moveTo>
                    <a:pt x="12" y="0"/>
                  </a:moveTo>
                  <a:lnTo>
                    <a:pt x="38" y="0"/>
                  </a:lnTo>
                  <a:lnTo>
                    <a:pt x="24" y="67"/>
                  </a:lnTo>
                  <a:lnTo>
                    <a:pt x="0" y="67"/>
                  </a:lnTo>
                  <a:lnTo>
                    <a:pt x="12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6" name="Freeform 24"/>
            <p:cNvSpPr>
              <a:spLocks/>
            </p:cNvSpPr>
            <p:nvPr/>
          </p:nvSpPr>
          <p:spPr bwMode="black">
            <a:xfrm>
              <a:off x="2086" y="3548"/>
              <a:ext cx="87" cy="69"/>
            </a:xfrm>
            <a:custGeom>
              <a:avLst/>
              <a:gdLst>
                <a:gd name="T0" fmla="*/ 14 w 87"/>
                <a:gd name="T1" fmla="*/ 0 h 68"/>
                <a:gd name="T2" fmla="*/ 48 w 87"/>
                <a:gd name="T3" fmla="*/ 0 h 68"/>
                <a:gd name="T4" fmla="*/ 54 w 87"/>
                <a:gd name="T5" fmla="*/ 40 h 68"/>
                <a:gd name="T6" fmla="*/ 63 w 87"/>
                <a:gd name="T7" fmla="*/ 0 h 68"/>
                <a:gd name="T8" fmla="*/ 86 w 87"/>
                <a:gd name="T9" fmla="*/ 0 h 68"/>
                <a:gd name="T10" fmla="*/ 71 w 87"/>
                <a:gd name="T11" fmla="*/ 68 h 68"/>
                <a:gd name="T12" fmla="*/ 37 w 87"/>
                <a:gd name="T13" fmla="*/ 68 h 68"/>
                <a:gd name="T14" fmla="*/ 32 w 87"/>
                <a:gd name="T15" fmla="*/ 26 h 68"/>
                <a:gd name="T16" fmla="*/ 22 w 87"/>
                <a:gd name="T17" fmla="*/ 68 h 68"/>
                <a:gd name="T18" fmla="*/ 0 w 87"/>
                <a:gd name="T19" fmla="*/ 68 h 68"/>
                <a:gd name="T20" fmla="*/ 14 w 87"/>
                <a:gd name="T21" fmla="*/ 0 h 6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7" h="68">
                  <a:moveTo>
                    <a:pt x="14" y="0"/>
                  </a:moveTo>
                  <a:lnTo>
                    <a:pt x="48" y="0"/>
                  </a:lnTo>
                  <a:lnTo>
                    <a:pt x="54" y="39"/>
                  </a:lnTo>
                  <a:lnTo>
                    <a:pt x="63" y="0"/>
                  </a:lnTo>
                  <a:lnTo>
                    <a:pt x="86" y="0"/>
                  </a:lnTo>
                  <a:lnTo>
                    <a:pt x="71" y="67"/>
                  </a:lnTo>
                  <a:lnTo>
                    <a:pt x="37" y="67"/>
                  </a:lnTo>
                  <a:lnTo>
                    <a:pt x="32" y="26"/>
                  </a:lnTo>
                  <a:lnTo>
                    <a:pt x="22" y="67"/>
                  </a:lnTo>
                  <a:lnTo>
                    <a:pt x="0" y="67"/>
                  </a:lnTo>
                  <a:lnTo>
                    <a:pt x="14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80" r:id="rId4"/>
    <p:sldLayoutId id="2147483681" r:id="rId5"/>
    <p:sldLayoutId id="2147483682" r:id="rId6"/>
    <p:sldLayoutId id="2147483685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 Narrow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 Narrow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 Narrow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 Narrow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 Narrow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 Narrow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 Narrow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 Narrow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8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800" kern="1200">
          <a:solidFill>
            <a:schemeClr val="bg1"/>
          </a:solidFill>
          <a:latin typeface="Arial 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366100" y="6532662"/>
            <a:ext cx="4571701" cy="307777"/>
          </a:xfrm>
        </p:spPr>
        <p:txBody>
          <a:bodyPr wrap="none" anchor="b" anchorCtr="1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© </a:t>
            </a:r>
            <a:r>
              <a:rPr lang="en-US" sz="1400" b="1" dirty="0" smtClean="0">
                <a:solidFill>
                  <a:schemeClr val="bg1"/>
                </a:solidFill>
              </a:rPr>
              <a:t>2015 </a:t>
            </a:r>
            <a:r>
              <a:rPr lang="en-US" sz="1400" b="1" dirty="0">
                <a:solidFill>
                  <a:schemeClr val="bg1"/>
                </a:solidFill>
              </a:rPr>
              <a:t>Lockheed Martin Corporation.  All Rights Reserved</a:t>
            </a:r>
            <a:r>
              <a:rPr lang="en-US" sz="1400" b="1" dirty="0" smtClean="0">
                <a:solidFill>
                  <a:schemeClr val="bg1"/>
                </a:solidFill>
              </a:rPr>
              <a:t>.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22" name="Picture 21" descr="1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-4949"/>
            <a:ext cx="9144000" cy="37925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466" y="522388"/>
            <a:ext cx="8171322" cy="1470025"/>
          </a:xfrm>
        </p:spPr>
        <p:txBody>
          <a:bodyPr>
            <a:noAutofit/>
          </a:bodyPr>
          <a:lstStyle/>
          <a:p>
            <a:pPr algn="l"/>
            <a:r>
              <a:rPr lang="en-US" sz="4500" dirty="0" smtClean="0">
                <a:latin typeface="Arial" pitchFamily="34" charset="0"/>
                <a:cs typeface="Arial" pitchFamily="34" charset="0"/>
              </a:rPr>
              <a:t>WindTracer</a:t>
            </a:r>
            <a:r>
              <a:rPr lang="en-US" sz="4500" baseline="30000" dirty="0" smtClean="0">
                <a:latin typeface="Arial" pitchFamily="34" charset="0"/>
                <a:cs typeface="Arial" pitchFamily="34" charset="0"/>
              </a:rPr>
              <a:t>® </a:t>
            </a:r>
            <a:r>
              <a:rPr lang="en-US" sz="4500" baseline="30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smtClean="0">
                <a:latin typeface="Arial" pitchFamily="34" charset="0"/>
                <a:cs typeface="Arial" pitchFamily="34" charset="0"/>
              </a:rPr>
              <a:t>BAO Tower Experiment Results</a:t>
            </a:r>
            <a:endParaRPr lang="en-US" sz="45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124055" y="32469"/>
            <a:ext cx="3252788" cy="528638"/>
            <a:chOff x="299" y="3352"/>
            <a:chExt cx="2313" cy="376"/>
          </a:xfrm>
        </p:grpSpPr>
        <p:sp>
          <p:nvSpPr>
            <p:cNvPr id="6" name="Freeform 10"/>
            <p:cNvSpPr>
              <a:spLocks/>
            </p:cNvSpPr>
            <p:nvPr/>
          </p:nvSpPr>
          <p:spPr bwMode="black">
            <a:xfrm>
              <a:off x="1668" y="3352"/>
              <a:ext cx="944" cy="376"/>
            </a:xfrm>
            <a:custGeom>
              <a:avLst/>
              <a:gdLst/>
              <a:ahLst/>
              <a:cxnLst>
                <a:cxn ang="0">
                  <a:pos x="943" y="147"/>
                </a:cxn>
                <a:cxn ang="0">
                  <a:pos x="775" y="147"/>
                </a:cxn>
                <a:cxn ang="0">
                  <a:pos x="816" y="0"/>
                </a:cxn>
                <a:cxn ang="0">
                  <a:pos x="672" y="147"/>
                </a:cxn>
                <a:cxn ang="0">
                  <a:pos x="3" y="147"/>
                </a:cxn>
                <a:cxn ang="0">
                  <a:pos x="0" y="148"/>
                </a:cxn>
                <a:cxn ang="0">
                  <a:pos x="3" y="149"/>
                </a:cxn>
                <a:cxn ang="0">
                  <a:pos x="106" y="151"/>
                </a:cxn>
                <a:cxn ang="0">
                  <a:pos x="332" y="153"/>
                </a:cxn>
                <a:cxn ang="0">
                  <a:pos x="660" y="159"/>
                </a:cxn>
                <a:cxn ang="0">
                  <a:pos x="600" y="221"/>
                </a:cxn>
                <a:cxn ang="0">
                  <a:pos x="578" y="245"/>
                </a:cxn>
                <a:cxn ang="0">
                  <a:pos x="580" y="245"/>
                </a:cxn>
                <a:cxn ang="0">
                  <a:pos x="606" y="221"/>
                </a:cxn>
                <a:cxn ang="0">
                  <a:pos x="673" y="160"/>
                </a:cxn>
                <a:cxn ang="0">
                  <a:pos x="756" y="160"/>
                </a:cxn>
                <a:cxn ang="0">
                  <a:pos x="748" y="195"/>
                </a:cxn>
                <a:cxn ang="0">
                  <a:pos x="740" y="230"/>
                </a:cxn>
                <a:cxn ang="0">
                  <a:pos x="567" y="318"/>
                </a:cxn>
                <a:cxn ang="0">
                  <a:pos x="471" y="368"/>
                </a:cxn>
                <a:cxn ang="0">
                  <a:pos x="472" y="369"/>
                </a:cxn>
                <a:cxn ang="0">
                  <a:pos x="563" y="326"/>
                </a:cxn>
                <a:cxn ang="0">
                  <a:pos x="738" y="241"/>
                </a:cxn>
                <a:cxn ang="0">
                  <a:pos x="716" y="336"/>
                </a:cxn>
                <a:cxn ang="0">
                  <a:pos x="708" y="373"/>
                </a:cxn>
                <a:cxn ang="0">
                  <a:pos x="708" y="375"/>
                </a:cxn>
                <a:cxn ang="0">
                  <a:pos x="710" y="374"/>
                </a:cxn>
                <a:cxn ang="0">
                  <a:pos x="721" y="335"/>
                </a:cxn>
                <a:cxn ang="0">
                  <a:pos x="748" y="236"/>
                </a:cxn>
                <a:cxn ang="0">
                  <a:pos x="820" y="203"/>
                </a:cxn>
                <a:cxn ang="0">
                  <a:pos x="883" y="173"/>
                </a:cxn>
                <a:cxn ang="0">
                  <a:pos x="943" y="147"/>
                </a:cxn>
                <a:cxn ang="0">
                  <a:pos x="688" y="147"/>
                </a:cxn>
                <a:cxn ang="0">
                  <a:pos x="752" y="87"/>
                </a:cxn>
                <a:cxn ang="0">
                  <a:pos x="779" y="61"/>
                </a:cxn>
                <a:cxn ang="0">
                  <a:pos x="759" y="147"/>
                </a:cxn>
                <a:cxn ang="0">
                  <a:pos x="688" y="147"/>
                </a:cxn>
                <a:cxn ang="0">
                  <a:pos x="943" y="147"/>
                </a:cxn>
                <a:cxn ang="0">
                  <a:pos x="770" y="161"/>
                </a:cxn>
                <a:cxn ang="0">
                  <a:pos x="871" y="163"/>
                </a:cxn>
                <a:cxn ang="0">
                  <a:pos x="837" y="181"/>
                </a:cxn>
                <a:cxn ang="0">
                  <a:pos x="752" y="224"/>
                </a:cxn>
                <a:cxn ang="0">
                  <a:pos x="770" y="161"/>
                </a:cxn>
                <a:cxn ang="0">
                  <a:pos x="943" y="147"/>
                </a:cxn>
              </a:cxnLst>
              <a:rect l="0" t="0" r="r" b="b"/>
              <a:pathLst>
                <a:path w="944" h="376">
                  <a:moveTo>
                    <a:pt x="943" y="147"/>
                  </a:moveTo>
                  <a:lnTo>
                    <a:pt x="775" y="147"/>
                  </a:lnTo>
                  <a:lnTo>
                    <a:pt x="816" y="0"/>
                  </a:lnTo>
                  <a:lnTo>
                    <a:pt x="672" y="147"/>
                  </a:lnTo>
                  <a:lnTo>
                    <a:pt x="3" y="147"/>
                  </a:lnTo>
                  <a:lnTo>
                    <a:pt x="0" y="148"/>
                  </a:lnTo>
                  <a:lnTo>
                    <a:pt x="3" y="149"/>
                  </a:lnTo>
                  <a:lnTo>
                    <a:pt x="106" y="151"/>
                  </a:lnTo>
                  <a:lnTo>
                    <a:pt x="332" y="153"/>
                  </a:lnTo>
                  <a:lnTo>
                    <a:pt x="660" y="159"/>
                  </a:lnTo>
                  <a:lnTo>
                    <a:pt x="600" y="221"/>
                  </a:lnTo>
                  <a:lnTo>
                    <a:pt x="578" y="245"/>
                  </a:lnTo>
                  <a:lnTo>
                    <a:pt x="580" y="245"/>
                  </a:lnTo>
                  <a:lnTo>
                    <a:pt x="606" y="221"/>
                  </a:lnTo>
                  <a:lnTo>
                    <a:pt x="673" y="160"/>
                  </a:lnTo>
                  <a:lnTo>
                    <a:pt x="756" y="160"/>
                  </a:lnTo>
                  <a:lnTo>
                    <a:pt x="748" y="195"/>
                  </a:lnTo>
                  <a:lnTo>
                    <a:pt x="740" y="230"/>
                  </a:lnTo>
                  <a:lnTo>
                    <a:pt x="567" y="318"/>
                  </a:lnTo>
                  <a:lnTo>
                    <a:pt x="471" y="368"/>
                  </a:lnTo>
                  <a:lnTo>
                    <a:pt x="472" y="369"/>
                  </a:lnTo>
                  <a:lnTo>
                    <a:pt x="563" y="326"/>
                  </a:lnTo>
                  <a:lnTo>
                    <a:pt x="738" y="241"/>
                  </a:lnTo>
                  <a:lnTo>
                    <a:pt x="716" y="336"/>
                  </a:lnTo>
                  <a:lnTo>
                    <a:pt x="708" y="373"/>
                  </a:lnTo>
                  <a:lnTo>
                    <a:pt x="708" y="375"/>
                  </a:lnTo>
                  <a:lnTo>
                    <a:pt x="710" y="374"/>
                  </a:lnTo>
                  <a:lnTo>
                    <a:pt x="721" y="335"/>
                  </a:lnTo>
                  <a:lnTo>
                    <a:pt x="748" y="236"/>
                  </a:lnTo>
                  <a:lnTo>
                    <a:pt x="820" y="203"/>
                  </a:lnTo>
                  <a:lnTo>
                    <a:pt x="883" y="173"/>
                  </a:lnTo>
                  <a:lnTo>
                    <a:pt x="943" y="147"/>
                  </a:lnTo>
                  <a:lnTo>
                    <a:pt x="688" y="147"/>
                  </a:lnTo>
                  <a:lnTo>
                    <a:pt x="752" y="87"/>
                  </a:lnTo>
                  <a:lnTo>
                    <a:pt x="779" y="61"/>
                  </a:lnTo>
                  <a:lnTo>
                    <a:pt x="759" y="147"/>
                  </a:lnTo>
                  <a:lnTo>
                    <a:pt x="688" y="147"/>
                  </a:lnTo>
                  <a:lnTo>
                    <a:pt x="943" y="147"/>
                  </a:lnTo>
                  <a:lnTo>
                    <a:pt x="770" y="161"/>
                  </a:lnTo>
                  <a:lnTo>
                    <a:pt x="871" y="163"/>
                  </a:lnTo>
                  <a:lnTo>
                    <a:pt x="837" y="181"/>
                  </a:lnTo>
                  <a:lnTo>
                    <a:pt x="752" y="224"/>
                  </a:lnTo>
                  <a:lnTo>
                    <a:pt x="770" y="161"/>
                  </a:lnTo>
                  <a:lnTo>
                    <a:pt x="943" y="147"/>
                  </a:lnTo>
                </a:path>
              </a:pathLst>
            </a:custGeom>
            <a:solidFill>
              <a:srgbClr val="FFFFFF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800">
                <a:solidFill>
                  <a:prstClr val="black"/>
                </a:solidFill>
              </a:endParaRPr>
            </a:p>
          </p:txBody>
        </p:sp>
        <p:sp>
          <p:nvSpPr>
            <p:cNvPr id="7" name="Freeform 11"/>
            <p:cNvSpPr>
              <a:spLocks/>
            </p:cNvSpPr>
            <p:nvPr/>
          </p:nvSpPr>
          <p:spPr bwMode="black">
            <a:xfrm>
              <a:off x="299" y="3548"/>
              <a:ext cx="56" cy="69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40" y="0"/>
                </a:cxn>
                <a:cxn ang="0">
                  <a:pos x="30" y="49"/>
                </a:cxn>
                <a:cxn ang="0">
                  <a:pos x="55" y="49"/>
                </a:cxn>
                <a:cxn ang="0">
                  <a:pos x="50" y="67"/>
                </a:cxn>
                <a:cxn ang="0">
                  <a:pos x="0" y="67"/>
                </a:cxn>
                <a:cxn ang="0">
                  <a:pos x="14" y="0"/>
                </a:cxn>
              </a:cxnLst>
              <a:rect l="0" t="0" r="r" b="b"/>
              <a:pathLst>
                <a:path w="56" h="68">
                  <a:moveTo>
                    <a:pt x="14" y="0"/>
                  </a:moveTo>
                  <a:lnTo>
                    <a:pt x="40" y="0"/>
                  </a:lnTo>
                  <a:lnTo>
                    <a:pt x="30" y="49"/>
                  </a:lnTo>
                  <a:lnTo>
                    <a:pt x="55" y="49"/>
                  </a:lnTo>
                  <a:lnTo>
                    <a:pt x="50" y="67"/>
                  </a:lnTo>
                  <a:lnTo>
                    <a:pt x="0" y="67"/>
                  </a:lnTo>
                  <a:lnTo>
                    <a:pt x="14" y="0"/>
                  </a:lnTo>
                </a:path>
              </a:pathLst>
            </a:custGeom>
            <a:solidFill>
              <a:srgbClr val="FFFFFF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800">
                <a:solidFill>
                  <a:prstClr val="black"/>
                </a:solidFill>
              </a:endParaRPr>
            </a:p>
          </p:txBody>
        </p:sp>
        <p:sp>
          <p:nvSpPr>
            <p:cNvPr id="8" name="Freeform 12"/>
            <p:cNvSpPr>
              <a:spLocks/>
            </p:cNvSpPr>
            <p:nvPr/>
          </p:nvSpPr>
          <p:spPr bwMode="black">
            <a:xfrm>
              <a:off x="415" y="3547"/>
              <a:ext cx="72" cy="71"/>
            </a:xfrm>
            <a:custGeom>
              <a:avLst/>
              <a:gdLst/>
              <a:ahLst/>
              <a:cxnLst>
                <a:cxn ang="0">
                  <a:pos x="44" y="0"/>
                </a:cxn>
                <a:cxn ang="0">
                  <a:pos x="59" y="3"/>
                </a:cxn>
                <a:cxn ang="0">
                  <a:pos x="69" y="10"/>
                </a:cxn>
                <a:cxn ang="0">
                  <a:pos x="73" y="21"/>
                </a:cxn>
                <a:cxn ang="0">
                  <a:pos x="72" y="36"/>
                </a:cxn>
                <a:cxn ang="0">
                  <a:pos x="66" y="50"/>
                </a:cxn>
                <a:cxn ang="0">
                  <a:pos x="57" y="61"/>
                </a:cxn>
                <a:cxn ang="0">
                  <a:pos x="44" y="68"/>
                </a:cxn>
                <a:cxn ang="0">
                  <a:pos x="29" y="71"/>
                </a:cxn>
                <a:cxn ang="0">
                  <a:pos x="13" y="68"/>
                </a:cxn>
                <a:cxn ang="0">
                  <a:pos x="4" y="61"/>
                </a:cxn>
                <a:cxn ang="0">
                  <a:pos x="0" y="50"/>
                </a:cxn>
                <a:cxn ang="0">
                  <a:pos x="1" y="36"/>
                </a:cxn>
                <a:cxn ang="0">
                  <a:pos x="6" y="21"/>
                </a:cxn>
                <a:cxn ang="0">
                  <a:pos x="15" y="10"/>
                </a:cxn>
                <a:cxn ang="0">
                  <a:pos x="29" y="3"/>
                </a:cxn>
                <a:cxn ang="0">
                  <a:pos x="44" y="0"/>
                </a:cxn>
                <a:cxn ang="0">
                  <a:pos x="32" y="53"/>
                </a:cxn>
                <a:cxn ang="0">
                  <a:pos x="39" y="50"/>
                </a:cxn>
                <a:cxn ang="0">
                  <a:pos x="44" y="36"/>
                </a:cxn>
                <a:cxn ang="0">
                  <a:pos x="45" y="21"/>
                </a:cxn>
                <a:cxn ang="0">
                  <a:pos x="40" y="19"/>
                </a:cxn>
                <a:cxn ang="0">
                  <a:pos x="34" y="21"/>
                </a:cxn>
                <a:cxn ang="0">
                  <a:pos x="29" y="36"/>
                </a:cxn>
                <a:cxn ang="0">
                  <a:pos x="28" y="50"/>
                </a:cxn>
                <a:cxn ang="0">
                  <a:pos x="32" y="53"/>
                </a:cxn>
                <a:cxn ang="0">
                  <a:pos x="44" y="0"/>
                </a:cxn>
              </a:cxnLst>
              <a:rect l="0" t="0" r="r" b="b"/>
              <a:pathLst>
                <a:path w="74" h="72">
                  <a:moveTo>
                    <a:pt x="44" y="0"/>
                  </a:moveTo>
                  <a:lnTo>
                    <a:pt x="59" y="3"/>
                  </a:lnTo>
                  <a:lnTo>
                    <a:pt x="69" y="10"/>
                  </a:lnTo>
                  <a:lnTo>
                    <a:pt x="73" y="21"/>
                  </a:lnTo>
                  <a:lnTo>
                    <a:pt x="72" y="36"/>
                  </a:lnTo>
                  <a:lnTo>
                    <a:pt x="66" y="50"/>
                  </a:lnTo>
                  <a:lnTo>
                    <a:pt x="57" y="61"/>
                  </a:lnTo>
                  <a:lnTo>
                    <a:pt x="44" y="68"/>
                  </a:lnTo>
                  <a:lnTo>
                    <a:pt x="29" y="71"/>
                  </a:lnTo>
                  <a:lnTo>
                    <a:pt x="13" y="68"/>
                  </a:lnTo>
                  <a:lnTo>
                    <a:pt x="4" y="61"/>
                  </a:lnTo>
                  <a:lnTo>
                    <a:pt x="0" y="50"/>
                  </a:lnTo>
                  <a:lnTo>
                    <a:pt x="1" y="36"/>
                  </a:lnTo>
                  <a:lnTo>
                    <a:pt x="6" y="21"/>
                  </a:lnTo>
                  <a:lnTo>
                    <a:pt x="15" y="10"/>
                  </a:lnTo>
                  <a:lnTo>
                    <a:pt x="29" y="3"/>
                  </a:lnTo>
                  <a:lnTo>
                    <a:pt x="44" y="0"/>
                  </a:lnTo>
                  <a:lnTo>
                    <a:pt x="32" y="53"/>
                  </a:lnTo>
                  <a:lnTo>
                    <a:pt x="39" y="50"/>
                  </a:lnTo>
                  <a:lnTo>
                    <a:pt x="44" y="36"/>
                  </a:lnTo>
                  <a:lnTo>
                    <a:pt x="45" y="21"/>
                  </a:lnTo>
                  <a:lnTo>
                    <a:pt x="40" y="19"/>
                  </a:lnTo>
                  <a:lnTo>
                    <a:pt x="34" y="21"/>
                  </a:lnTo>
                  <a:lnTo>
                    <a:pt x="29" y="36"/>
                  </a:lnTo>
                  <a:lnTo>
                    <a:pt x="28" y="50"/>
                  </a:lnTo>
                  <a:lnTo>
                    <a:pt x="32" y="53"/>
                  </a:lnTo>
                  <a:lnTo>
                    <a:pt x="44" y="0"/>
                  </a:lnTo>
                </a:path>
              </a:pathLst>
            </a:custGeom>
            <a:solidFill>
              <a:srgbClr val="FFFFFF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800">
                <a:solidFill>
                  <a:prstClr val="black"/>
                </a:solidFill>
              </a:endParaRPr>
            </a:p>
          </p:txBody>
        </p:sp>
        <p:sp>
          <p:nvSpPr>
            <p:cNvPr id="9" name="Freeform 13"/>
            <p:cNvSpPr>
              <a:spLocks/>
            </p:cNvSpPr>
            <p:nvPr/>
          </p:nvSpPr>
          <p:spPr bwMode="black">
            <a:xfrm>
              <a:off x="546" y="3547"/>
              <a:ext cx="72" cy="71"/>
            </a:xfrm>
            <a:custGeom>
              <a:avLst/>
              <a:gdLst/>
              <a:ahLst/>
              <a:cxnLst>
                <a:cxn ang="0">
                  <a:pos x="68" y="44"/>
                </a:cxn>
                <a:cxn ang="0">
                  <a:pos x="62" y="56"/>
                </a:cxn>
                <a:cxn ang="0">
                  <a:pos x="52" y="64"/>
                </a:cxn>
                <a:cxn ang="0">
                  <a:pos x="41" y="69"/>
                </a:cxn>
                <a:cxn ang="0">
                  <a:pos x="29" y="71"/>
                </a:cxn>
                <a:cxn ang="0">
                  <a:pos x="14" y="68"/>
                </a:cxn>
                <a:cxn ang="0">
                  <a:pos x="4" y="61"/>
                </a:cxn>
                <a:cxn ang="0">
                  <a:pos x="0" y="50"/>
                </a:cxn>
                <a:cxn ang="0">
                  <a:pos x="1" y="36"/>
                </a:cxn>
                <a:cxn ang="0">
                  <a:pos x="6" y="21"/>
                </a:cxn>
                <a:cxn ang="0">
                  <a:pos x="15" y="10"/>
                </a:cxn>
                <a:cxn ang="0">
                  <a:pos x="28" y="3"/>
                </a:cxn>
                <a:cxn ang="0">
                  <a:pos x="44" y="0"/>
                </a:cxn>
                <a:cxn ang="0">
                  <a:pos x="56" y="1"/>
                </a:cxn>
                <a:cxn ang="0">
                  <a:pos x="66" y="6"/>
                </a:cxn>
                <a:cxn ang="0">
                  <a:pos x="71" y="14"/>
                </a:cxn>
                <a:cxn ang="0">
                  <a:pos x="71" y="26"/>
                </a:cxn>
                <a:cxn ang="0">
                  <a:pos x="46" y="26"/>
                </a:cxn>
                <a:cxn ang="0">
                  <a:pos x="41" y="19"/>
                </a:cxn>
                <a:cxn ang="0">
                  <a:pos x="34" y="23"/>
                </a:cxn>
                <a:cxn ang="0">
                  <a:pos x="29" y="36"/>
                </a:cxn>
                <a:cxn ang="0">
                  <a:pos x="27" y="48"/>
                </a:cxn>
                <a:cxn ang="0">
                  <a:pos x="33" y="53"/>
                </a:cxn>
                <a:cxn ang="0">
                  <a:pos x="41" y="44"/>
                </a:cxn>
                <a:cxn ang="0">
                  <a:pos x="68" y="44"/>
                </a:cxn>
              </a:cxnLst>
              <a:rect l="0" t="0" r="r" b="b"/>
              <a:pathLst>
                <a:path w="72" h="72">
                  <a:moveTo>
                    <a:pt x="68" y="44"/>
                  </a:moveTo>
                  <a:lnTo>
                    <a:pt x="62" y="56"/>
                  </a:lnTo>
                  <a:lnTo>
                    <a:pt x="52" y="64"/>
                  </a:lnTo>
                  <a:lnTo>
                    <a:pt x="41" y="69"/>
                  </a:lnTo>
                  <a:lnTo>
                    <a:pt x="29" y="71"/>
                  </a:lnTo>
                  <a:lnTo>
                    <a:pt x="14" y="68"/>
                  </a:lnTo>
                  <a:lnTo>
                    <a:pt x="4" y="61"/>
                  </a:lnTo>
                  <a:lnTo>
                    <a:pt x="0" y="50"/>
                  </a:lnTo>
                  <a:lnTo>
                    <a:pt x="1" y="36"/>
                  </a:lnTo>
                  <a:lnTo>
                    <a:pt x="6" y="21"/>
                  </a:lnTo>
                  <a:lnTo>
                    <a:pt x="15" y="10"/>
                  </a:lnTo>
                  <a:lnTo>
                    <a:pt x="28" y="3"/>
                  </a:lnTo>
                  <a:lnTo>
                    <a:pt x="44" y="0"/>
                  </a:lnTo>
                  <a:lnTo>
                    <a:pt x="56" y="1"/>
                  </a:lnTo>
                  <a:lnTo>
                    <a:pt x="66" y="6"/>
                  </a:lnTo>
                  <a:lnTo>
                    <a:pt x="71" y="14"/>
                  </a:lnTo>
                  <a:lnTo>
                    <a:pt x="71" y="26"/>
                  </a:lnTo>
                  <a:lnTo>
                    <a:pt x="46" y="26"/>
                  </a:lnTo>
                  <a:lnTo>
                    <a:pt x="41" y="19"/>
                  </a:lnTo>
                  <a:lnTo>
                    <a:pt x="34" y="23"/>
                  </a:lnTo>
                  <a:lnTo>
                    <a:pt x="29" y="36"/>
                  </a:lnTo>
                  <a:lnTo>
                    <a:pt x="27" y="48"/>
                  </a:lnTo>
                  <a:lnTo>
                    <a:pt x="33" y="53"/>
                  </a:lnTo>
                  <a:lnTo>
                    <a:pt x="41" y="44"/>
                  </a:lnTo>
                  <a:lnTo>
                    <a:pt x="68" y="44"/>
                  </a:lnTo>
                </a:path>
              </a:pathLst>
            </a:custGeom>
            <a:solidFill>
              <a:srgbClr val="FFFFFF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800">
                <a:solidFill>
                  <a:prstClr val="black"/>
                </a:solidFill>
              </a:endParaRPr>
            </a:p>
          </p:txBody>
        </p:sp>
        <p:sp>
          <p:nvSpPr>
            <p:cNvPr id="10" name="Freeform 14"/>
            <p:cNvSpPr>
              <a:spLocks/>
            </p:cNvSpPr>
            <p:nvPr/>
          </p:nvSpPr>
          <p:spPr bwMode="black">
            <a:xfrm>
              <a:off x="681" y="3548"/>
              <a:ext cx="87" cy="69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42" y="0"/>
                </a:cxn>
                <a:cxn ang="0">
                  <a:pos x="35" y="28"/>
                </a:cxn>
                <a:cxn ang="0">
                  <a:pos x="56" y="0"/>
                </a:cxn>
                <a:cxn ang="0">
                  <a:pos x="86" y="0"/>
                </a:cxn>
                <a:cxn ang="0">
                  <a:pos x="60" y="32"/>
                </a:cxn>
                <a:cxn ang="0">
                  <a:pos x="73" y="67"/>
                </a:cxn>
                <a:cxn ang="0">
                  <a:pos x="44" y="67"/>
                </a:cxn>
                <a:cxn ang="0">
                  <a:pos x="34" y="37"/>
                </a:cxn>
                <a:cxn ang="0">
                  <a:pos x="27" y="67"/>
                </a:cxn>
                <a:cxn ang="0">
                  <a:pos x="0" y="67"/>
                </a:cxn>
                <a:cxn ang="0">
                  <a:pos x="15" y="0"/>
                </a:cxn>
              </a:cxnLst>
              <a:rect l="0" t="0" r="r" b="b"/>
              <a:pathLst>
                <a:path w="87" h="68">
                  <a:moveTo>
                    <a:pt x="15" y="0"/>
                  </a:moveTo>
                  <a:lnTo>
                    <a:pt x="42" y="0"/>
                  </a:lnTo>
                  <a:lnTo>
                    <a:pt x="35" y="28"/>
                  </a:lnTo>
                  <a:lnTo>
                    <a:pt x="56" y="0"/>
                  </a:lnTo>
                  <a:lnTo>
                    <a:pt x="86" y="0"/>
                  </a:lnTo>
                  <a:lnTo>
                    <a:pt x="60" y="32"/>
                  </a:lnTo>
                  <a:lnTo>
                    <a:pt x="73" y="67"/>
                  </a:lnTo>
                  <a:lnTo>
                    <a:pt x="44" y="67"/>
                  </a:lnTo>
                  <a:lnTo>
                    <a:pt x="34" y="37"/>
                  </a:lnTo>
                  <a:lnTo>
                    <a:pt x="27" y="67"/>
                  </a:lnTo>
                  <a:lnTo>
                    <a:pt x="0" y="67"/>
                  </a:lnTo>
                  <a:lnTo>
                    <a:pt x="15" y="0"/>
                  </a:lnTo>
                </a:path>
              </a:pathLst>
            </a:custGeom>
            <a:solidFill>
              <a:srgbClr val="FFFFFF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800">
                <a:solidFill>
                  <a:prstClr val="black"/>
                </a:solidFill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black">
            <a:xfrm>
              <a:off x="818" y="3548"/>
              <a:ext cx="81" cy="69"/>
            </a:xfrm>
            <a:custGeom>
              <a:avLst/>
              <a:gdLst/>
              <a:ahLst/>
              <a:cxnLst>
                <a:cxn ang="0">
                  <a:pos x="44" y="42"/>
                </a:cxn>
                <a:cxn ang="0">
                  <a:pos x="33" y="42"/>
                </a:cxn>
                <a:cxn ang="0">
                  <a:pos x="27" y="67"/>
                </a:cxn>
                <a:cxn ang="0">
                  <a:pos x="0" y="67"/>
                </a:cxn>
                <a:cxn ang="0">
                  <a:pos x="15" y="0"/>
                </a:cxn>
                <a:cxn ang="0">
                  <a:pos x="42" y="0"/>
                </a:cxn>
                <a:cxn ang="0">
                  <a:pos x="36" y="23"/>
                </a:cxn>
                <a:cxn ang="0">
                  <a:pos x="49" y="23"/>
                </a:cxn>
                <a:cxn ang="0">
                  <a:pos x="54" y="0"/>
                </a:cxn>
                <a:cxn ang="0">
                  <a:pos x="81" y="0"/>
                </a:cxn>
                <a:cxn ang="0">
                  <a:pos x="68" y="67"/>
                </a:cxn>
                <a:cxn ang="0">
                  <a:pos x="40" y="67"/>
                </a:cxn>
                <a:cxn ang="0">
                  <a:pos x="44" y="42"/>
                </a:cxn>
              </a:cxnLst>
              <a:rect l="0" t="0" r="r" b="b"/>
              <a:pathLst>
                <a:path w="82" h="68">
                  <a:moveTo>
                    <a:pt x="44" y="42"/>
                  </a:moveTo>
                  <a:lnTo>
                    <a:pt x="33" y="42"/>
                  </a:lnTo>
                  <a:lnTo>
                    <a:pt x="27" y="67"/>
                  </a:lnTo>
                  <a:lnTo>
                    <a:pt x="0" y="67"/>
                  </a:lnTo>
                  <a:lnTo>
                    <a:pt x="15" y="0"/>
                  </a:lnTo>
                  <a:lnTo>
                    <a:pt x="42" y="0"/>
                  </a:lnTo>
                  <a:lnTo>
                    <a:pt x="36" y="23"/>
                  </a:lnTo>
                  <a:lnTo>
                    <a:pt x="49" y="23"/>
                  </a:lnTo>
                  <a:lnTo>
                    <a:pt x="54" y="0"/>
                  </a:lnTo>
                  <a:lnTo>
                    <a:pt x="81" y="0"/>
                  </a:lnTo>
                  <a:lnTo>
                    <a:pt x="68" y="67"/>
                  </a:lnTo>
                  <a:lnTo>
                    <a:pt x="40" y="67"/>
                  </a:lnTo>
                  <a:lnTo>
                    <a:pt x="44" y="42"/>
                  </a:lnTo>
                </a:path>
              </a:pathLst>
            </a:custGeom>
            <a:solidFill>
              <a:srgbClr val="FFFFFF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800">
                <a:solidFill>
                  <a:prstClr val="black"/>
                </a:solidFill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black">
            <a:xfrm>
              <a:off x="957" y="3548"/>
              <a:ext cx="68" cy="69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67" y="0"/>
                </a:cxn>
                <a:cxn ang="0">
                  <a:pos x="64" y="18"/>
                </a:cxn>
                <a:cxn ang="0">
                  <a:pos x="37" y="18"/>
                </a:cxn>
                <a:cxn ang="0">
                  <a:pos x="35" y="24"/>
                </a:cxn>
                <a:cxn ang="0">
                  <a:pos x="59" y="24"/>
                </a:cxn>
                <a:cxn ang="0">
                  <a:pos x="56" y="42"/>
                </a:cxn>
                <a:cxn ang="0">
                  <a:pos x="31" y="42"/>
                </a:cxn>
                <a:cxn ang="0">
                  <a:pos x="29" y="49"/>
                </a:cxn>
                <a:cxn ang="0">
                  <a:pos x="57" y="49"/>
                </a:cxn>
                <a:cxn ang="0">
                  <a:pos x="54" y="67"/>
                </a:cxn>
                <a:cxn ang="0">
                  <a:pos x="0" y="67"/>
                </a:cxn>
                <a:cxn ang="0">
                  <a:pos x="14" y="0"/>
                </a:cxn>
              </a:cxnLst>
              <a:rect l="0" t="0" r="r" b="b"/>
              <a:pathLst>
                <a:path w="68" h="68">
                  <a:moveTo>
                    <a:pt x="14" y="0"/>
                  </a:moveTo>
                  <a:lnTo>
                    <a:pt x="67" y="0"/>
                  </a:lnTo>
                  <a:lnTo>
                    <a:pt x="64" y="18"/>
                  </a:lnTo>
                  <a:lnTo>
                    <a:pt x="37" y="18"/>
                  </a:lnTo>
                  <a:lnTo>
                    <a:pt x="35" y="24"/>
                  </a:lnTo>
                  <a:lnTo>
                    <a:pt x="59" y="24"/>
                  </a:lnTo>
                  <a:lnTo>
                    <a:pt x="56" y="42"/>
                  </a:lnTo>
                  <a:lnTo>
                    <a:pt x="31" y="42"/>
                  </a:lnTo>
                  <a:lnTo>
                    <a:pt x="29" y="49"/>
                  </a:lnTo>
                  <a:lnTo>
                    <a:pt x="57" y="49"/>
                  </a:lnTo>
                  <a:lnTo>
                    <a:pt x="54" y="67"/>
                  </a:lnTo>
                  <a:lnTo>
                    <a:pt x="0" y="67"/>
                  </a:lnTo>
                  <a:lnTo>
                    <a:pt x="14" y="0"/>
                  </a:lnTo>
                </a:path>
              </a:pathLst>
            </a:custGeom>
            <a:solidFill>
              <a:srgbClr val="FFFFFF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800">
                <a:solidFill>
                  <a:prstClr val="black"/>
                </a:solidFill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black">
            <a:xfrm>
              <a:off x="1085" y="3548"/>
              <a:ext cx="69" cy="69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65" y="0"/>
                </a:cxn>
                <a:cxn ang="0">
                  <a:pos x="62" y="18"/>
                </a:cxn>
                <a:cxn ang="0">
                  <a:pos x="35" y="18"/>
                </a:cxn>
                <a:cxn ang="0">
                  <a:pos x="35" y="24"/>
                </a:cxn>
                <a:cxn ang="0">
                  <a:pos x="58" y="24"/>
                </a:cxn>
                <a:cxn ang="0">
                  <a:pos x="54" y="42"/>
                </a:cxn>
                <a:cxn ang="0">
                  <a:pos x="30" y="42"/>
                </a:cxn>
                <a:cxn ang="0">
                  <a:pos x="28" y="49"/>
                </a:cxn>
                <a:cxn ang="0">
                  <a:pos x="56" y="49"/>
                </a:cxn>
                <a:cxn ang="0">
                  <a:pos x="52" y="67"/>
                </a:cxn>
                <a:cxn ang="0">
                  <a:pos x="0" y="67"/>
                </a:cxn>
                <a:cxn ang="0">
                  <a:pos x="14" y="0"/>
                </a:cxn>
              </a:cxnLst>
              <a:rect l="0" t="0" r="r" b="b"/>
              <a:pathLst>
                <a:path w="66" h="68">
                  <a:moveTo>
                    <a:pt x="14" y="0"/>
                  </a:moveTo>
                  <a:lnTo>
                    <a:pt x="65" y="0"/>
                  </a:lnTo>
                  <a:lnTo>
                    <a:pt x="62" y="18"/>
                  </a:lnTo>
                  <a:lnTo>
                    <a:pt x="35" y="18"/>
                  </a:lnTo>
                  <a:lnTo>
                    <a:pt x="35" y="24"/>
                  </a:lnTo>
                  <a:lnTo>
                    <a:pt x="58" y="24"/>
                  </a:lnTo>
                  <a:lnTo>
                    <a:pt x="54" y="42"/>
                  </a:lnTo>
                  <a:lnTo>
                    <a:pt x="30" y="42"/>
                  </a:lnTo>
                  <a:lnTo>
                    <a:pt x="28" y="49"/>
                  </a:lnTo>
                  <a:lnTo>
                    <a:pt x="56" y="49"/>
                  </a:lnTo>
                  <a:lnTo>
                    <a:pt x="52" y="67"/>
                  </a:lnTo>
                  <a:lnTo>
                    <a:pt x="0" y="67"/>
                  </a:lnTo>
                  <a:lnTo>
                    <a:pt x="14" y="0"/>
                  </a:lnTo>
                </a:path>
              </a:pathLst>
            </a:custGeom>
            <a:solidFill>
              <a:srgbClr val="FFFFFF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800">
                <a:solidFill>
                  <a:prstClr val="black"/>
                </a:solidFill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black">
            <a:xfrm>
              <a:off x="1213" y="3548"/>
              <a:ext cx="78" cy="69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46" y="0"/>
                </a:cxn>
                <a:cxn ang="0">
                  <a:pos x="63" y="3"/>
                </a:cxn>
                <a:cxn ang="0">
                  <a:pos x="72" y="10"/>
                </a:cxn>
                <a:cxn ang="0">
                  <a:pos x="77" y="21"/>
                </a:cxn>
                <a:cxn ang="0">
                  <a:pos x="75" y="34"/>
                </a:cxn>
                <a:cxn ang="0">
                  <a:pos x="69" y="48"/>
                </a:cxn>
                <a:cxn ang="0">
                  <a:pos x="60" y="58"/>
                </a:cxn>
                <a:cxn ang="0">
                  <a:pos x="48" y="64"/>
                </a:cxn>
                <a:cxn ang="0">
                  <a:pos x="33" y="67"/>
                </a:cxn>
                <a:cxn ang="0">
                  <a:pos x="0" y="67"/>
                </a:cxn>
                <a:cxn ang="0">
                  <a:pos x="14" y="0"/>
                </a:cxn>
                <a:cxn ang="0">
                  <a:pos x="29" y="51"/>
                </a:cxn>
                <a:cxn ang="0">
                  <a:pos x="33" y="51"/>
                </a:cxn>
                <a:cxn ang="0">
                  <a:pos x="42" y="47"/>
                </a:cxn>
                <a:cxn ang="0">
                  <a:pos x="47" y="34"/>
                </a:cxn>
                <a:cxn ang="0">
                  <a:pos x="48" y="20"/>
                </a:cxn>
                <a:cxn ang="0">
                  <a:pos x="40" y="15"/>
                </a:cxn>
                <a:cxn ang="0">
                  <a:pos x="37" y="15"/>
                </a:cxn>
                <a:cxn ang="0">
                  <a:pos x="29" y="51"/>
                </a:cxn>
                <a:cxn ang="0">
                  <a:pos x="14" y="0"/>
                </a:cxn>
              </a:cxnLst>
              <a:rect l="0" t="0" r="r" b="b"/>
              <a:pathLst>
                <a:path w="78" h="68">
                  <a:moveTo>
                    <a:pt x="14" y="0"/>
                  </a:moveTo>
                  <a:lnTo>
                    <a:pt x="46" y="0"/>
                  </a:lnTo>
                  <a:lnTo>
                    <a:pt x="63" y="3"/>
                  </a:lnTo>
                  <a:lnTo>
                    <a:pt x="72" y="10"/>
                  </a:lnTo>
                  <a:lnTo>
                    <a:pt x="77" y="21"/>
                  </a:lnTo>
                  <a:lnTo>
                    <a:pt x="75" y="34"/>
                  </a:lnTo>
                  <a:lnTo>
                    <a:pt x="69" y="48"/>
                  </a:lnTo>
                  <a:lnTo>
                    <a:pt x="60" y="58"/>
                  </a:lnTo>
                  <a:lnTo>
                    <a:pt x="48" y="64"/>
                  </a:lnTo>
                  <a:lnTo>
                    <a:pt x="33" y="67"/>
                  </a:lnTo>
                  <a:lnTo>
                    <a:pt x="0" y="67"/>
                  </a:lnTo>
                  <a:lnTo>
                    <a:pt x="14" y="0"/>
                  </a:lnTo>
                  <a:lnTo>
                    <a:pt x="29" y="51"/>
                  </a:lnTo>
                  <a:lnTo>
                    <a:pt x="33" y="51"/>
                  </a:lnTo>
                  <a:lnTo>
                    <a:pt x="42" y="47"/>
                  </a:lnTo>
                  <a:lnTo>
                    <a:pt x="47" y="34"/>
                  </a:lnTo>
                  <a:lnTo>
                    <a:pt x="48" y="20"/>
                  </a:lnTo>
                  <a:lnTo>
                    <a:pt x="40" y="15"/>
                  </a:lnTo>
                  <a:lnTo>
                    <a:pt x="37" y="15"/>
                  </a:lnTo>
                  <a:lnTo>
                    <a:pt x="29" y="51"/>
                  </a:lnTo>
                  <a:lnTo>
                    <a:pt x="14" y="0"/>
                  </a:lnTo>
                </a:path>
              </a:pathLst>
            </a:custGeom>
            <a:solidFill>
              <a:srgbClr val="FFFFFF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800">
                <a:solidFill>
                  <a:prstClr val="black"/>
                </a:solidFill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black">
            <a:xfrm>
              <a:off x="1405" y="3548"/>
              <a:ext cx="111" cy="69"/>
            </a:xfrm>
            <a:custGeom>
              <a:avLst/>
              <a:gdLst/>
              <a:ahLst/>
              <a:cxnLst>
                <a:cxn ang="0">
                  <a:pos x="81" y="19"/>
                </a:cxn>
                <a:cxn ang="0">
                  <a:pos x="61" y="67"/>
                </a:cxn>
                <a:cxn ang="0">
                  <a:pos x="34" y="67"/>
                </a:cxn>
                <a:cxn ang="0">
                  <a:pos x="36" y="19"/>
                </a:cxn>
                <a:cxn ang="0">
                  <a:pos x="35" y="19"/>
                </a:cxn>
                <a:cxn ang="0">
                  <a:pos x="24" y="67"/>
                </a:cxn>
                <a:cxn ang="0">
                  <a:pos x="0" y="67"/>
                </a:cxn>
                <a:cxn ang="0">
                  <a:pos x="16" y="0"/>
                </a:cxn>
                <a:cxn ang="0">
                  <a:pos x="54" y="0"/>
                </a:cxn>
                <a:cxn ang="0">
                  <a:pos x="53" y="39"/>
                </a:cxn>
                <a:cxn ang="0">
                  <a:pos x="54" y="39"/>
                </a:cxn>
                <a:cxn ang="0">
                  <a:pos x="70" y="0"/>
                </a:cxn>
                <a:cxn ang="0">
                  <a:pos x="110" y="0"/>
                </a:cxn>
                <a:cxn ang="0">
                  <a:pos x="94" y="67"/>
                </a:cxn>
                <a:cxn ang="0">
                  <a:pos x="71" y="67"/>
                </a:cxn>
                <a:cxn ang="0">
                  <a:pos x="81" y="19"/>
                </a:cxn>
              </a:cxnLst>
              <a:rect l="0" t="0" r="r" b="b"/>
              <a:pathLst>
                <a:path w="111" h="68">
                  <a:moveTo>
                    <a:pt x="81" y="19"/>
                  </a:moveTo>
                  <a:lnTo>
                    <a:pt x="61" y="67"/>
                  </a:lnTo>
                  <a:lnTo>
                    <a:pt x="34" y="67"/>
                  </a:lnTo>
                  <a:lnTo>
                    <a:pt x="36" y="19"/>
                  </a:lnTo>
                  <a:lnTo>
                    <a:pt x="35" y="19"/>
                  </a:lnTo>
                  <a:lnTo>
                    <a:pt x="24" y="67"/>
                  </a:lnTo>
                  <a:lnTo>
                    <a:pt x="0" y="67"/>
                  </a:lnTo>
                  <a:lnTo>
                    <a:pt x="16" y="0"/>
                  </a:lnTo>
                  <a:lnTo>
                    <a:pt x="54" y="0"/>
                  </a:lnTo>
                  <a:lnTo>
                    <a:pt x="53" y="39"/>
                  </a:lnTo>
                  <a:lnTo>
                    <a:pt x="54" y="39"/>
                  </a:lnTo>
                  <a:lnTo>
                    <a:pt x="70" y="0"/>
                  </a:lnTo>
                  <a:lnTo>
                    <a:pt x="110" y="0"/>
                  </a:lnTo>
                  <a:lnTo>
                    <a:pt x="94" y="67"/>
                  </a:lnTo>
                  <a:lnTo>
                    <a:pt x="71" y="67"/>
                  </a:lnTo>
                  <a:lnTo>
                    <a:pt x="81" y="19"/>
                  </a:lnTo>
                </a:path>
              </a:pathLst>
            </a:custGeom>
            <a:solidFill>
              <a:srgbClr val="FFFFFF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800">
                <a:solidFill>
                  <a:prstClr val="black"/>
                </a:solidFill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black">
            <a:xfrm>
              <a:off x="1562" y="3548"/>
              <a:ext cx="81" cy="69"/>
            </a:xfrm>
            <a:custGeom>
              <a:avLst/>
              <a:gdLst/>
              <a:ahLst/>
              <a:cxnLst>
                <a:cxn ang="0">
                  <a:pos x="37" y="0"/>
                </a:cxn>
                <a:cxn ang="0">
                  <a:pos x="73" y="0"/>
                </a:cxn>
                <a:cxn ang="0">
                  <a:pos x="81" y="67"/>
                </a:cxn>
                <a:cxn ang="0">
                  <a:pos x="52" y="67"/>
                </a:cxn>
                <a:cxn ang="0">
                  <a:pos x="51" y="55"/>
                </a:cxn>
                <a:cxn ang="0">
                  <a:pos x="32" y="55"/>
                </a:cxn>
                <a:cxn ang="0">
                  <a:pos x="27" y="67"/>
                </a:cxn>
                <a:cxn ang="0">
                  <a:pos x="0" y="67"/>
                </a:cxn>
                <a:cxn ang="0">
                  <a:pos x="37" y="0"/>
                </a:cxn>
                <a:cxn ang="0">
                  <a:pos x="51" y="39"/>
                </a:cxn>
                <a:cxn ang="0">
                  <a:pos x="51" y="14"/>
                </a:cxn>
                <a:cxn ang="0">
                  <a:pos x="41" y="39"/>
                </a:cxn>
                <a:cxn ang="0">
                  <a:pos x="51" y="39"/>
                </a:cxn>
                <a:cxn ang="0">
                  <a:pos x="37" y="0"/>
                </a:cxn>
              </a:cxnLst>
              <a:rect l="0" t="0" r="r" b="b"/>
              <a:pathLst>
                <a:path w="82" h="68">
                  <a:moveTo>
                    <a:pt x="37" y="0"/>
                  </a:moveTo>
                  <a:lnTo>
                    <a:pt x="73" y="0"/>
                  </a:lnTo>
                  <a:lnTo>
                    <a:pt x="81" y="67"/>
                  </a:lnTo>
                  <a:lnTo>
                    <a:pt x="52" y="67"/>
                  </a:lnTo>
                  <a:lnTo>
                    <a:pt x="51" y="55"/>
                  </a:lnTo>
                  <a:lnTo>
                    <a:pt x="32" y="55"/>
                  </a:lnTo>
                  <a:lnTo>
                    <a:pt x="27" y="67"/>
                  </a:lnTo>
                  <a:lnTo>
                    <a:pt x="0" y="67"/>
                  </a:lnTo>
                  <a:lnTo>
                    <a:pt x="37" y="0"/>
                  </a:lnTo>
                  <a:lnTo>
                    <a:pt x="51" y="39"/>
                  </a:lnTo>
                  <a:lnTo>
                    <a:pt x="51" y="14"/>
                  </a:lnTo>
                  <a:lnTo>
                    <a:pt x="41" y="39"/>
                  </a:lnTo>
                  <a:lnTo>
                    <a:pt x="51" y="39"/>
                  </a:lnTo>
                  <a:lnTo>
                    <a:pt x="37" y="0"/>
                  </a:lnTo>
                </a:path>
              </a:pathLst>
            </a:custGeom>
            <a:solidFill>
              <a:srgbClr val="FFFFFF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800">
                <a:solidFill>
                  <a:prstClr val="black"/>
                </a:solidFill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black">
            <a:xfrm>
              <a:off x="1713" y="3548"/>
              <a:ext cx="79" cy="69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56" y="0"/>
                </a:cxn>
                <a:cxn ang="0">
                  <a:pos x="73" y="4"/>
                </a:cxn>
                <a:cxn ang="0">
                  <a:pos x="77" y="18"/>
                </a:cxn>
                <a:cxn ang="0">
                  <a:pos x="71" y="27"/>
                </a:cxn>
                <a:cxn ang="0">
                  <a:pos x="58" y="34"/>
                </a:cxn>
                <a:cxn ang="0">
                  <a:pos x="69" y="41"/>
                </a:cxn>
                <a:cxn ang="0">
                  <a:pos x="69" y="52"/>
                </a:cxn>
                <a:cxn ang="0">
                  <a:pos x="69" y="67"/>
                </a:cxn>
                <a:cxn ang="0">
                  <a:pos x="41" y="67"/>
                </a:cxn>
                <a:cxn ang="0">
                  <a:pos x="42" y="47"/>
                </a:cxn>
                <a:cxn ang="0">
                  <a:pos x="36" y="42"/>
                </a:cxn>
                <a:cxn ang="0">
                  <a:pos x="33" y="42"/>
                </a:cxn>
                <a:cxn ang="0">
                  <a:pos x="28" y="67"/>
                </a:cxn>
                <a:cxn ang="0">
                  <a:pos x="0" y="67"/>
                </a:cxn>
                <a:cxn ang="0">
                  <a:pos x="15" y="0"/>
                </a:cxn>
                <a:cxn ang="0">
                  <a:pos x="38" y="28"/>
                </a:cxn>
                <a:cxn ang="0">
                  <a:pos x="46" y="26"/>
                </a:cxn>
                <a:cxn ang="0">
                  <a:pos x="48" y="21"/>
                </a:cxn>
                <a:cxn ang="0">
                  <a:pos x="41" y="15"/>
                </a:cxn>
                <a:cxn ang="0">
                  <a:pos x="39" y="15"/>
                </a:cxn>
                <a:cxn ang="0">
                  <a:pos x="36" y="28"/>
                </a:cxn>
                <a:cxn ang="0">
                  <a:pos x="38" y="28"/>
                </a:cxn>
                <a:cxn ang="0">
                  <a:pos x="15" y="0"/>
                </a:cxn>
              </a:cxnLst>
              <a:rect l="0" t="0" r="r" b="b"/>
              <a:pathLst>
                <a:path w="78" h="68">
                  <a:moveTo>
                    <a:pt x="15" y="0"/>
                  </a:moveTo>
                  <a:lnTo>
                    <a:pt x="56" y="0"/>
                  </a:lnTo>
                  <a:lnTo>
                    <a:pt x="73" y="4"/>
                  </a:lnTo>
                  <a:lnTo>
                    <a:pt x="77" y="18"/>
                  </a:lnTo>
                  <a:lnTo>
                    <a:pt x="71" y="27"/>
                  </a:lnTo>
                  <a:lnTo>
                    <a:pt x="58" y="34"/>
                  </a:lnTo>
                  <a:lnTo>
                    <a:pt x="69" y="41"/>
                  </a:lnTo>
                  <a:lnTo>
                    <a:pt x="69" y="52"/>
                  </a:lnTo>
                  <a:lnTo>
                    <a:pt x="69" y="67"/>
                  </a:lnTo>
                  <a:lnTo>
                    <a:pt x="41" y="67"/>
                  </a:lnTo>
                  <a:lnTo>
                    <a:pt x="42" y="47"/>
                  </a:lnTo>
                  <a:lnTo>
                    <a:pt x="36" y="42"/>
                  </a:lnTo>
                  <a:lnTo>
                    <a:pt x="33" y="42"/>
                  </a:lnTo>
                  <a:lnTo>
                    <a:pt x="28" y="67"/>
                  </a:lnTo>
                  <a:lnTo>
                    <a:pt x="0" y="67"/>
                  </a:lnTo>
                  <a:lnTo>
                    <a:pt x="15" y="0"/>
                  </a:lnTo>
                  <a:lnTo>
                    <a:pt x="38" y="28"/>
                  </a:lnTo>
                  <a:lnTo>
                    <a:pt x="46" y="26"/>
                  </a:lnTo>
                  <a:lnTo>
                    <a:pt x="48" y="21"/>
                  </a:lnTo>
                  <a:lnTo>
                    <a:pt x="41" y="15"/>
                  </a:lnTo>
                  <a:lnTo>
                    <a:pt x="39" y="15"/>
                  </a:lnTo>
                  <a:lnTo>
                    <a:pt x="36" y="28"/>
                  </a:lnTo>
                  <a:lnTo>
                    <a:pt x="38" y="28"/>
                  </a:lnTo>
                  <a:lnTo>
                    <a:pt x="15" y="0"/>
                  </a:lnTo>
                </a:path>
              </a:pathLst>
            </a:custGeom>
            <a:solidFill>
              <a:srgbClr val="FFFFFF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800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black">
            <a:xfrm>
              <a:off x="1862" y="3548"/>
              <a:ext cx="62" cy="69"/>
            </a:xfrm>
            <a:custGeom>
              <a:avLst/>
              <a:gdLst/>
              <a:ahLst/>
              <a:cxnLst>
                <a:cxn ang="0">
                  <a:pos x="16" y="18"/>
                </a:cxn>
                <a:cxn ang="0">
                  <a:pos x="0" y="18"/>
                </a:cxn>
                <a:cxn ang="0">
                  <a:pos x="4" y="0"/>
                </a:cxn>
                <a:cxn ang="0">
                  <a:pos x="64" y="0"/>
                </a:cxn>
                <a:cxn ang="0">
                  <a:pos x="60" y="18"/>
                </a:cxn>
                <a:cxn ang="0">
                  <a:pos x="43" y="18"/>
                </a:cxn>
                <a:cxn ang="0">
                  <a:pos x="32" y="67"/>
                </a:cxn>
                <a:cxn ang="0">
                  <a:pos x="6" y="67"/>
                </a:cxn>
                <a:cxn ang="0">
                  <a:pos x="16" y="18"/>
                </a:cxn>
              </a:cxnLst>
              <a:rect l="0" t="0" r="r" b="b"/>
              <a:pathLst>
                <a:path w="65" h="68">
                  <a:moveTo>
                    <a:pt x="16" y="18"/>
                  </a:moveTo>
                  <a:lnTo>
                    <a:pt x="0" y="18"/>
                  </a:lnTo>
                  <a:lnTo>
                    <a:pt x="4" y="0"/>
                  </a:lnTo>
                  <a:lnTo>
                    <a:pt x="64" y="0"/>
                  </a:lnTo>
                  <a:lnTo>
                    <a:pt x="60" y="18"/>
                  </a:lnTo>
                  <a:lnTo>
                    <a:pt x="43" y="18"/>
                  </a:lnTo>
                  <a:lnTo>
                    <a:pt x="32" y="67"/>
                  </a:lnTo>
                  <a:lnTo>
                    <a:pt x="6" y="67"/>
                  </a:lnTo>
                  <a:lnTo>
                    <a:pt x="16" y="18"/>
                  </a:lnTo>
                </a:path>
              </a:pathLst>
            </a:custGeom>
            <a:solidFill>
              <a:srgbClr val="FFFFFF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800">
                <a:solidFill>
                  <a:prstClr val="black"/>
                </a:solidFill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black">
            <a:xfrm>
              <a:off x="1985" y="3548"/>
              <a:ext cx="35" cy="69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38" y="0"/>
                </a:cxn>
                <a:cxn ang="0">
                  <a:pos x="24" y="67"/>
                </a:cxn>
                <a:cxn ang="0">
                  <a:pos x="0" y="67"/>
                </a:cxn>
                <a:cxn ang="0">
                  <a:pos x="12" y="0"/>
                </a:cxn>
              </a:cxnLst>
              <a:rect l="0" t="0" r="r" b="b"/>
              <a:pathLst>
                <a:path w="39" h="68">
                  <a:moveTo>
                    <a:pt x="12" y="0"/>
                  </a:moveTo>
                  <a:lnTo>
                    <a:pt x="38" y="0"/>
                  </a:lnTo>
                  <a:lnTo>
                    <a:pt x="24" y="67"/>
                  </a:lnTo>
                  <a:lnTo>
                    <a:pt x="0" y="67"/>
                  </a:lnTo>
                  <a:lnTo>
                    <a:pt x="12" y="0"/>
                  </a:lnTo>
                </a:path>
              </a:pathLst>
            </a:custGeom>
            <a:solidFill>
              <a:srgbClr val="FFFFFF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800">
                <a:solidFill>
                  <a:prstClr val="black"/>
                </a:solidFill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black">
            <a:xfrm>
              <a:off x="2086" y="3548"/>
              <a:ext cx="87" cy="69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48" y="0"/>
                </a:cxn>
                <a:cxn ang="0">
                  <a:pos x="54" y="39"/>
                </a:cxn>
                <a:cxn ang="0">
                  <a:pos x="63" y="0"/>
                </a:cxn>
                <a:cxn ang="0">
                  <a:pos x="86" y="0"/>
                </a:cxn>
                <a:cxn ang="0">
                  <a:pos x="71" y="67"/>
                </a:cxn>
                <a:cxn ang="0">
                  <a:pos x="37" y="67"/>
                </a:cxn>
                <a:cxn ang="0">
                  <a:pos x="32" y="26"/>
                </a:cxn>
                <a:cxn ang="0">
                  <a:pos x="22" y="67"/>
                </a:cxn>
                <a:cxn ang="0">
                  <a:pos x="0" y="67"/>
                </a:cxn>
                <a:cxn ang="0">
                  <a:pos x="14" y="0"/>
                </a:cxn>
              </a:cxnLst>
              <a:rect l="0" t="0" r="r" b="b"/>
              <a:pathLst>
                <a:path w="87" h="68">
                  <a:moveTo>
                    <a:pt x="14" y="0"/>
                  </a:moveTo>
                  <a:lnTo>
                    <a:pt x="48" y="0"/>
                  </a:lnTo>
                  <a:lnTo>
                    <a:pt x="54" y="39"/>
                  </a:lnTo>
                  <a:lnTo>
                    <a:pt x="63" y="0"/>
                  </a:lnTo>
                  <a:lnTo>
                    <a:pt x="86" y="0"/>
                  </a:lnTo>
                  <a:lnTo>
                    <a:pt x="71" y="67"/>
                  </a:lnTo>
                  <a:lnTo>
                    <a:pt x="37" y="67"/>
                  </a:lnTo>
                  <a:lnTo>
                    <a:pt x="32" y="26"/>
                  </a:lnTo>
                  <a:lnTo>
                    <a:pt x="22" y="67"/>
                  </a:lnTo>
                  <a:lnTo>
                    <a:pt x="0" y="67"/>
                  </a:lnTo>
                  <a:lnTo>
                    <a:pt x="14" y="0"/>
                  </a:lnTo>
                </a:path>
              </a:pathLst>
            </a:custGeom>
            <a:solidFill>
              <a:srgbClr val="FFFFFF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800">
                <a:solidFill>
                  <a:prstClr val="black"/>
                </a:solidFill>
              </a:endParaRPr>
            </a:p>
          </p:txBody>
        </p:sp>
      </p:grpSp>
      <p:grpSp>
        <p:nvGrpSpPr>
          <p:cNvPr id="24" name="Group 23"/>
          <p:cNvGrpSpPr>
            <a:grpSpLocks noChangeAspect="1"/>
          </p:cNvGrpSpPr>
          <p:nvPr/>
        </p:nvGrpSpPr>
        <p:grpSpPr>
          <a:xfrm>
            <a:off x="480755" y="2302049"/>
            <a:ext cx="2431329" cy="3233150"/>
            <a:chOff x="0" y="0"/>
            <a:chExt cx="6858000" cy="9144000"/>
          </a:xfrm>
          <a:effectLst>
            <a:outerShdw blurRad="165100" dist="38100" dir="2700000" sx="106000" sy="106000" algn="tl" rotWithShape="0">
              <a:schemeClr val="bg1">
                <a:lumMod val="75000"/>
                <a:alpha val="50000"/>
              </a:schemeClr>
            </a:outerShdw>
          </a:effectLst>
        </p:grpSpPr>
        <p:pic>
          <p:nvPicPr>
            <p:cNvPr id="26" name="Picture 25" descr="Logo_Tagline_white.eps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9000" y="3657600"/>
              <a:ext cx="3173400" cy="589440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pic>
          <p:nvPicPr>
            <p:cNvPr id="27" name="Picture 26" descr="Logo_Tagline_white.eps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81400" y="3810000"/>
              <a:ext cx="3173400" cy="589440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grpSp>
          <p:nvGrpSpPr>
            <p:cNvPr id="28" name="Group 10"/>
            <p:cNvGrpSpPr>
              <a:grpSpLocks/>
            </p:cNvGrpSpPr>
            <p:nvPr/>
          </p:nvGrpSpPr>
          <p:grpSpPr bwMode="auto">
            <a:xfrm>
              <a:off x="4876800" y="4953000"/>
              <a:ext cx="776287" cy="377825"/>
              <a:chOff x="4311" y="3120"/>
              <a:chExt cx="489" cy="238"/>
            </a:xfrm>
          </p:grpSpPr>
          <p:sp>
            <p:nvSpPr>
              <p:cNvPr id="30" name="Line 8"/>
              <p:cNvSpPr>
                <a:spLocks noChangeAspect="1" noChangeShapeType="1"/>
              </p:cNvSpPr>
              <p:nvPr/>
            </p:nvSpPr>
            <p:spPr bwMode="auto">
              <a:xfrm rot="1124680" flipV="1">
                <a:off x="4311" y="3191"/>
                <a:ext cx="489" cy="16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diamond" w="med" len="med"/>
                <a:tailEnd type="diamond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Text Box 9"/>
              <p:cNvSpPr txBox="1">
                <a:spLocks noChangeArrowheads="1"/>
              </p:cNvSpPr>
              <p:nvPr/>
            </p:nvSpPr>
            <p:spPr bwMode="auto">
              <a:xfrm>
                <a:off x="4378" y="3120"/>
                <a:ext cx="334" cy="173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200" b="1">
                    <a:solidFill>
                      <a:prstClr val="white"/>
                    </a:solidFill>
                  </a:rPr>
                  <a:t>2 km</a:t>
                </a:r>
              </a:p>
            </p:txBody>
          </p:sp>
        </p:grpSp>
        <p:pic>
          <p:nvPicPr>
            <p:cNvPr id="29" name="Picture 28" descr="WindTracer Fact Sheet.jp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6858000" cy="9144000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</p:grpSp>
      <p:grpSp>
        <p:nvGrpSpPr>
          <p:cNvPr id="35" name="Group 34"/>
          <p:cNvGrpSpPr>
            <a:grpSpLocks noChangeAspect="1"/>
          </p:cNvGrpSpPr>
          <p:nvPr/>
        </p:nvGrpSpPr>
        <p:grpSpPr>
          <a:xfrm>
            <a:off x="3356335" y="2296743"/>
            <a:ext cx="2431329" cy="3233150"/>
            <a:chOff x="-103200" y="0"/>
            <a:chExt cx="6858000" cy="9144000"/>
          </a:xfrm>
          <a:effectLst>
            <a:outerShdw blurRad="165100" dist="38100" dir="2700000" sx="106000" sy="106000" algn="tl" rotWithShape="0">
              <a:schemeClr val="bg1">
                <a:lumMod val="75000"/>
                <a:alpha val="50000"/>
              </a:schemeClr>
            </a:outerShdw>
          </a:effectLst>
        </p:grpSpPr>
        <p:pic>
          <p:nvPicPr>
            <p:cNvPr id="36" name="Picture 35" descr="Logo_Tagline_white.eps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9000" y="3657600"/>
              <a:ext cx="3173400" cy="589440"/>
            </a:xfrm>
            <a:prstGeom prst="rect">
              <a:avLst/>
            </a:prstGeom>
            <a:ln w="28575">
              <a:solidFill>
                <a:schemeClr val="bg1"/>
              </a:solidFill>
            </a:ln>
          </p:spPr>
        </p:pic>
        <p:pic>
          <p:nvPicPr>
            <p:cNvPr id="37" name="Picture 36" descr="Logo_Tagline_white.eps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81400" y="3810000"/>
              <a:ext cx="3173400" cy="589440"/>
            </a:xfrm>
            <a:prstGeom prst="rect">
              <a:avLst/>
            </a:prstGeom>
            <a:ln w="28575">
              <a:solidFill>
                <a:schemeClr val="bg1"/>
              </a:solidFill>
            </a:ln>
          </p:spPr>
        </p:pic>
        <p:grpSp>
          <p:nvGrpSpPr>
            <p:cNvPr id="38" name="Group 10"/>
            <p:cNvGrpSpPr>
              <a:grpSpLocks/>
            </p:cNvGrpSpPr>
            <p:nvPr/>
          </p:nvGrpSpPr>
          <p:grpSpPr bwMode="auto">
            <a:xfrm>
              <a:off x="4876800" y="4953000"/>
              <a:ext cx="776287" cy="377825"/>
              <a:chOff x="4311" y="3120"/>
              <a:chExt cx="489" cy="238"/>
            </a:xfrm>
          </p:grpSpPr>
          <p:sp>
            <p:nvSpPr>
              <p:cNvPr id="40" name="Line 8"/>
              <p:cNvSpPr>
                <a:spLocks noChangeAspect="1" noChangeShapeType="1"/>
              </p:cNvSpPr>
              <p:nvPr/>
            </p:nvSpPr>
            <p:spPr bwMode="auto">
              <a:xfrm rot="1124680" flipV="1">
                <a:off x="4311" y="3191"/>
                <a:ext cx="489" cy="167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 type="diamond" w="med" len="med"/>
                <a:tailEnd type="diamond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Text Box 9"/>
              <p:cNvSpPr txBox="1">
                <a:spLocks noChangeArrowheads="1"/>
              </p:cNvSpPr>
              <p:nvPr/>
            </p:nvSpPr>
            <p:spPr bwMode="auto">
              <a:xfrm>
                <a:off x="4378" y="3120"/>
                <a:ext cx="334" cy="173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200" b="1">
                    <a:solidFill>
                      <a:prstClr val="white"/>
                    </a:solidFill>
                  </a:rPr>
                  <a:t>2 km</a:t>
                </a:r>
              </a:p>
            </p:txBody>
          </p:sp>
        </p:grpSp>
        <p:pic>
          <p:nvPicPr>
            <p:cNvPr id="39" name="Picture 38" descr="WindProspector Fact Sheet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03200" y="0"/>
              <a:ext cx="6858000" cy="9144000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</p:grp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042" y="2296743"/>
            <a:ext cx="2587199" cy="32331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>
            <a:outerShdw blurRad="165100" dist="38100" dir="2700000" sx="106000" sy="106000" algn="tl" rotWithShape="0">
              <a:schemeClr val="bg1">
                <a:lumMod val="75000"/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4072" y="5618396"/>
            <a:ext cx="5223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Keith Barr &amp; Phil Gatt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April 28, 2015</a:t>
            </a:r>
          </a:p>
          <a:p>
            <a:r>
              <a:rPr lang="en-US" dirty="0">
                <a:solidFill>
                  <a:srgbClr val="FFFF00"/>
                </a:solidFill>
              </a:rPr>
              <a:t>Working Group on Space-based Lidar Winds </a:t>
            </a:r>
          </a:p>
        </p:txBody>
      </p:sp>
    </p:spTree>
    <p:extLst>
      <p:ext uri="{BB962C8B-B14F-4D97-AF65-F5344CB8AC3E}">
        <p14:creationId xmlns:p14="http://schemas.microsoft.com/office/powerpoint/2010/main" val="365679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I:\Data\BAO2\Photos\BAO1-BAO2_Overvi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1" y="343997"/>
            <a:ext cx="8944316" cy="624824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851" y="79329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BAO1 and BAO2 Area Overview</a:t>
            </a:r>
          </a:p>
        </p:txBody>
      </p:sp>
      <p:sp>
        <p:nvSpPr>
          <p:cNvPr id="4" name="TextBox 8"/>
          <p:cNvSpPr txBox="1">
            <a:spLocks noChangeArrowheads="1"/>
          </p:cNvSpPr>
          <p:nvPr/>
        </p:nvSpPr>
        <p:spPr bwMode="auto">
          <a:xfrm>
            <a:off x="5654675" y="4368800"/>
            <a:ext cx="81785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FFFF00"/>
                </a:solidFill>
              </a:rPr>
              <a:t>BFWT</a:t>
            </a:r>
            <a:br>
              <a:rPr lang="en-US" altLang="en-US" dirty="0">
                <a:solidFill>
                  <a:srgbClr val="FFFF00"/>
                </a:solidFill>
              </a:rPr>
            </a:br>
            <a:r>
              <a:rPr lang="en-US" altLang="en-US" dirty="0">
                <a:solidFill>
                  <a:srgbClr val="FFFF00"/>
                </a:solidFill>
              </a:rPr>
              <a:t>2.2 </a:t>
            </a:r>
            <a:r>
              <a:rPr lang="en-US" altLang="en-US" dirty="0" smtClean="0">
                <a:solidFill>
                  <a:srgbClr val="FFFF00"/>
                </a:solidFill>
              </a:rPr>
              <a:t>km</a:t>
            </a:r>
            <a:endParaRPr lang="en-US" altLang="en-US" dirty="0">
              <a:solidFill>
                <a:srgbClr val="FFFF00"/>
              </a:solidFill>
            </a:endParaRPr>
          </a:p>
        </p:txBody>
      </p:sp>
      <p:sp>
        <p:nvSpPr>
          <p:cNvPr id="5" name="TextBox 9"/>
          <p:cNvSpPr txBox="1">
            <a:spLocks noChangeArrowheads="1"/>
          </p:cNvSpPr>
          <p:nvPr/>
        </p:nvSpPr>
        <p:spPr bwMode="auto">
          <a:xfrm>
            <a:off x="6546850" y="3826597"/>
            <a:ext cx="8386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FFFF00"/>
                </a:solidFill>
              </a:rPr>
              <a:t>SRFWT</a:t>
            </a:r>
            <a:br>
              <a:rPr lang="en-US" altLang="en-US" dirty="0">
                <a:solidFill>
                  <a:srgbClr val="FFFF00"/>
                </a:solidFill>
              </a:rPr>
            </a:br>
            <a:r>
              <a:rPr lang="en-US" altLang="en-US" dirty="0" smtClean="0">
                <a:solidFill>
                  <a:srgbClr val="FFFF00"/>
                </a:solidFill>
              </a:rPr>
              <a:t>2.1 km</a:t>
            </a:r>
            <a:endParaRPr lang="en-US" altLang="en-US" dirty="0">
              <a:solidFill>
                <a:srgbClr val="FFFF00"/>
              </a:solidFill>
            </a:endParaRPr>
          </a:p>
        </p:txBody>
      </p:sp>
      <p:sp>
        <p:nvSpPr>
          <p:cNvPr id="7" name="TextBox 13"/>
          <p:cNvSpPr txBox="1">
            <a:spLocks noChangeArrowheads="1"/>
          </p:cNvSpPr>
          <p:nvPr/>
        </p:nvSpPr>
        <p:spPr bwMode="auto">
          <a:xfrm>
            <a:off x="5987473" y="3283969"/>
            <a:ext cx="590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FFFF00"/>
                </a:solidFill>
              </a:rPr>
              <a:t>BAO</a:t>
            </a:r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112422" y="1331190"/>
            <a:ext cx="8114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dirty="0" smtClean="0">
                <a:solidFill>
                  <a:srgbClr val="FFFF00"/>
                </a:solidFill>
              </a:rPr>
              <a:t>TMWT</a:t>
            </a:r>
            <a:endParaRPr lang="en-US" altLang="en-US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267795" y="6167872"/>
            <a:ext cx="7970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dirty="0" smtClean="0">
                <a:solidFill>
                  <a:srgbClr val="FFFF00"/>
                </a:solidFill>
              </a:rPr>
              <a:t>LMWT</a:t>
            </a:r>
            <a:endParaRPr lang="en-US" altLang="en-US" dirty="0">
              <a:solidFill>
                <a:srgbClr val="FFFF00"/>
              </a:solidFill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5508048" y="1815617"/>
            <a:ext cx="819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FFFF00"/>
                </a:solidFill>
              </a:rPr>
              <a:t>4.5 km</a:t>
            </a:r>
          </a:p>
        </p:txBody>
      </p:sp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5282378" y="2169917"/>
            <a:ext cx="12009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600" dirty="0">
                <a:solidFill>
                  <a:srgbClr val="FFFF00"/>
                </a:solidFill>
              </a:rPr>
              <a:t>300 x 300 </a:t>
            </a:r>
            <a:r>
              <a:rPr lang="en-US" altLang="en-US" sz="1600" dirty="0" smtClean="0">
                <a:solidFill>
                  <a:srgbClr val="FFFF00"/>
                </a:solidFill>
              </a:rPr>
              <a:t>m</a:t>
            </a:r>
          </a:p>
          <a:p>
            <a:pPr algn="ctr" eaLnBrk="1" hangingPunct="1"/>
            <a:r>
              <a:rPr lang="en-US" altLang="en-US" sz="1600" dirty="0" smtClean="0">
                <a:solidFill>
                  <a:srgbClr val="FFFF00"/>
                </a:solidFill>
              </a:rPr>
              <a:t>Grid</a:t>
            </a:r>
            <a:endParaRPr lang="en-US" altLang="en-US" sz="1600" dirty="0">
              <a:solidFill>
                <a:srgbClr val="FFFF00"/>
              </a:solidFill>
            </a:endParaRPr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 rot="-5400000">
            <a:off x="4756728" y="2864282"/>
            <a:ext cx="642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FF00"/>
                </a:solidFill>
              </a:rPr>
              <a:t>6 km</a:t>
            </a:r>
          </a:p>
        </p:txBody>
      </p:sp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1971676" y="2114810"/>
            <a:ext cx="7601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dirty="0" smtClean="0">
                <a:solidFill>
                  <a:srgbClr val="FFFF00"/>
                </a:solidFill>
              </a:rPr>
              <a:t>23 </a:t>
            </a:r>
            <a:r>
              <a:rPr lang="en-US" altLang="en-US" dirty="0">
                <a:solidFill>
                  <a:srgbClr val="FFFF00"/>
                </a:solidFill>
              </a:rPr>
              <a:t>km</a:t>
            </a:r>
          </a:p>
        </p:txBody>
      </p:sp>
      <p:sp>
        <p:nvSpPr>
          <p:cNvPr id="14" name="TextBox 5"/>
          <p:cNvSpPr txBox="1">
            <a:spLocks noChangeArrowheads="1"/>
          </p:cNvSpPr>
          <p:nvPr/>
        </p:nvSpPr>
        <p:spPr bwMode="auto">
          <a:xfrm>
            <a:off x="4567436" y="5197446"/>
            <a:ext cx="7601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dirty="0" smtClean="0">
                <a:solidFill>
                  <a:srgbClr val="FFFF00"/>
                </a:solidFill>
              </a:rPr>
              <a:t>13 </a:t>
            </a:r>
            <a:r>
              <a:rPr lang="en-US" altLang="en-US" dirty="0">
                <a:solidFill>
                  <a:srgbClr val="FFFF00"/>
                </a:solidFill>
              </a:rPr>
              <a:t>km</a:t>
            </a:r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6264791" y="5467610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 dirty="0">
              <a:solidFill>
                <a:srgbClr val="FFFF00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6063601" y="3826597"/>
            <a:ext cx="219147" cy="412894"/>
          </a:xfrm>
          <a:prstGeom prst="line">
            <a:avLst/>
          </a:prstGeom>
          <a:ln w="28575">
            <a:solidFill>
              <a:srgbClr val="E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282748" y="3826597"/>
            <a:ext cx="575252" cy="0"/>
          </a:xfrm>
          <a:prstGeom prst="line">
            <a:avLst/>
          </a:prstGeom>
          <a:ln w="28575">
            <a:solidFill>
              <a:srgbClr val="E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328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BAO1 Project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1463" y="1467038"/>
            <a:ext cx="4033837" cy="497835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Project-sized area for a field of gridded measurements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Multi-month site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assessment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Multiple elevation PPI and starring beams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Comparisons with tower and vertical lidar measurements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Single- and Dual-Doppler vector retrievals from both scanned and staring beam data sets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CB3A25-CBE5-4086-97DD-E05B386E18F8}" type="slidenum">
              <a:rPr lang="en-US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5366" name="Picture 3" descr="F:\BAO\20130604_CLRC_PPT\Overvi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1557338"/>
            <a:ext cx="4684713" cy="4840287"/>
          </a:xfrm>
          <a:prstGeom prst="rect">
            <a:avLst/>
          </a:prstGeom>
          <a:noFill/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TextBox 5"/>
          <p:cNvSpPr txBox="1">
            <a:spLocks noChangeArrowheads="1"/>
          </p:cNvSpPr>
          <p:nvPr/>
        </p:nvSpPr>
        <p:spPr bwMode="auto">
          <a:xfrm>
            <a:off x="5829300" y="1631157"/>
            <a:ext cx="819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FFFF00"/>
                </a:solidFill>
              </a:rPr>
              <a:t>4.5 km</a:t>
            </a:r>
          </a:p>
        </p:txBody>
      </p:sp>
      <p:sp>
        <p:nvSpPr>
          <p:cNvPr id="15368" name="TextBox 6"/>
          <p:cNvSpPr txBox="1">
            <a:spLocks noChangeArrowheads="1"/>
          </p:cNvSpPr>
          <p:nvPr/>
        </p:nvSpPr>
        <p:spPr bwMode="auto">
          <a:xfrm rot="-5400000">
            <a:off x="4673600" y="3030538"/>
            <a:ext cx="642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FF00"/>
                </a:solidFill>
              </a:rPr>
              <a:t>6 km</a:t>
            </a:r>
          </a:p>
        </p:txBody>
      </p:sp>
      <p:sp>
        <p:nvSpPr>
          <p:cNvPr id="15369" name="TextBox 7"/>
          <p:cNvSpPr txBox="1">
            <a:spLocks noChangeArrowheads="1"/>
          </p:cNvSpPr>
          <p:nvPr/>
        </p:nvSpPr>
        <p:spPr bwMode="auto">
          <a:xfrm>
            <a:off x="5435600" y="2058194"/>
            <a:ext cx="1746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FF00"/>
                </a:solidFill>
              </a:rPr>
              <a:t>300 x 300 m grid</a:t>
            </a:r>
          </a:p>
        </p:txBody>
      </p:sp>
      <p:sp>
        <p:nvSpPr>
          <p:cNvPr id="15370" name="TextBox 8"/>
          <p:cNvSpPr txBox="1">
            <a:spLocks noChangeArrowheads="1"/>
          </p:cNvSpPr>
          <p:nvPr/>
        </p:nvSpPr>
        <p:spPr bwMode="auto">
          <a:xfrm>
            <a:off x="6546850" y="5486400"/>
            <a:ext cx="731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FFFF00"/>
                </a:solidFill>
              </a:rPr>
              <a:t>BFWT</a:t>
            </a:r>
          </a:p>
        </p:txBody>
      </p:sp>
      <p:sp>
        <p:nvSpPr>
          <p:cNvPr id="15371" name="TextBox 9"/>
          <p:cNvSpPr txBox="1">
            <a:spLocks noChangeArrowheads="1"/>
          </p:cNvSpPr>
          <p:nvPr/>
        </p:nvSpPr>
        <p:spPr bwMode="auto">
          <a:xfrm>
            <a:off x="8058150" y="4637088"/>
            <a:ext cx="8397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FF00"/>
                </a:solidFill>
              </a:rPr>
              <a:t>SRFWT</a:t>
            </a:r>
          </a:p>
        </p:txBody>
      </p:sp>
      <p:sp>
        <p:nvSpPr>
          <p:cNvPr id="15372" name="TextBox 10"/>
          <p:cNvSpPr txBox="1">
            <a:spLocks noChangeArrowheads="1"/>
          </p:cNvSpPr>
          <p:nvPr/>
        </p:nvSpPr>
        <p:spPr bwMode="auto">
          <a:xfrm>
            <a:off x="6105525" y="2608263"/>
            <a:ext cx="644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FF00"/>
                </a:solidFill>
              </a:rPr>
              <a:t>Z372</a:t>
            </a:r>
          </a:p>
        </p:txBody>
      </p:sp>
      <p:sp>
        <p:nvSpPr>
          <p:cNvPr id="15373" name="TextBox 11"/>
          <p:cNvSpPr txBox="1">
            <a:spLocks noChangeArrowheads="1"/>
          </p:cNvSpPr>
          <p:nvPr/>
        </p:nvSpPr>
        <p:spPr bwMode="auto">
          <a:xfrm>
            <a:off x="5078413" y="3608388"/>
            <a:ext cx="6429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FF00"/>
                </a:solidFill>
              </a:rPr>
              <a:t>Z373</a:t>
            </a:r>
          </a:p>
        </p:txBody>
      </p:sp>
      <p:sp>
        <p:nvSpPr>
          <p:cNvPr id="15374" name="TextBox 12"/>
          <p:cNvSpPr txBox="1">
            <a:spLocks noChangeArrowheads="1"/>
          </p:cNvSpPr>
          <p:nvPr/>
        </p:nvSpPr>
        <p:spPr bwMode="auto">
          <a:xfrm>
            <a:off x="6386513" y="4738688"/>
            <a:ext cx="642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FF00"/>
                </a:solidFill>
              </a:rPr>
              <a:t>Z375</a:t>
            </a:r>
          </a:p>
        </p:txBody>
      </p:sp>
      <p:sp>
        <p:nvSpPr>
          <p:cNvPr id="15375" name="TextBox 13"/>
          <p:cNvSpPr txBox="1">
            <a:spLocks noChangeArrowheads="1"/>
          </p:cNvSpPr>
          <p:nvPr/>
        </p:nvSpPr>
        <p:spPr bwMode="auto">
          <a:xfrm>
            <a:off x="6983413" y="4452938"/>
            <a:ext cx="590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FFFF00"/>
                </a:solidFill>
              </a:rPr>
              <a:t>BAO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9555"/>
            <a:ext cx="8229600" cy="1143000"/>
          </a:xfrm>
        </p:spPr>
        <p:txBody>
          <a:bodyPr/>
          <a:lstStyle/>
          <a:p>
            <a:r>
              <a:rPr lang="en-US" dirty="0" smtClean="0"/>
              <a:t>BAO1 Single Doppler to Dual-Doppler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425" y="1059868"/>
            <a:ext cx="8229600" cy="4525963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Multiple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PPI tilts from both systems combined to create terrain following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(e.g., 90 m AGL) radial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wind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velocity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Single-Doppler terrain following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radial velocity combine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produce Dual-Doppler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vector wind field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84EC00-20C9-40CF-A098-9F6137E3ED8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49154" name="Picture 2" descr="I:\Data\BAO1\FieldTest\BF\fields\20130109\Radial_Velocity\GRID_PNG\90m\20130109_220000_BFWT_Radial_Velocity_90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41" y="2772767"/>
            <a:ext cx="3310816" cy="248311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6" name="Picture 4" descr="I:\Data\BAO1\FieldTest\SRF\fields\20130109\Radial_Velocity\GRID_PNG\90m\20130109_220000_SRFWT_Radial_Velocity_90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28" y="3713042"/>
            <a:ext cx="3504521" cy="262839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1624614" y="2774729"/>
            <a:ext cx="1402672" cy="37684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768709" y="3717752"/>
            <a:ext cx="1655407" cy="37684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157" name="Picture 5" descr="I:\Data\BAO1\FieldTest\DualDoppler\20130109\Wind_Vectors\VECTOR_GRID_PNG\90m\20130109_220000_DD_Wind_Vectors_90m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112" y="2963151"/>
            <a:ext cx="4407980" cy="330598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3648456" y="428301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3311652" y="3228410"/>
            <a:ext cx="1315212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156990" y="3039988"/>
            <a:ext cx="1926306" cy="37684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>
            <a:off x="6365664" y="6252429"/>
            <a:ext cx="326876" cy="2654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325950" y="6412930"/>
            <a:ext cx="6631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Individual DD fields used to generate daily, weekly, monthly averages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46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BAO1 Scanning </a:t>
            </a:r>
            <a:r>
              <a:rPr lang="en-US" dirty="0" smtClean="0"/>
              <a:t>Single-Doppler Comparison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7732" y="1349995"/>
            <a:ext cx="2723593" cy="5186271"/>
          </a:xfrm>
        </p:spPr>
        <p:txBody>
          <a:bodyPr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SD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vector winds computed </a:t>
            </a:r>
            <a:r>
              <a:rPr lang="en-US" sz="2000" dirty="0"/>
              <a:t>+/- 15 deg </a:t>
            </a:r>
            <a:r>
              <a:rPr lang="en-US" sz="2000" dirty="0" smtClean="0"/>
              <a:t>PPI arc scanned at 10 deg/sec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Wind Speed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Average &lt;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cm/sec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Slope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.4%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tower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3.4%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ZephIR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Wind Direction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Average  difference 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deg tower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 1 deg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ZephIR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Slope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 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1.4%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tower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1%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ZephIR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E04C9-3459-4A0B-9056-546F53AB6CD0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954725" y="1716560"/>
            <a:ext cx="3139369" cy="4860086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815355" y="1716560"/>
            <a:ext cx="3139369" cy="4860086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018838" y="1716560"/>
            <a:ext cx="27728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Single-Doppler WindTracer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vs. NRG vane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09865" y="1716558"/>
            <a:ext cx="32290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Single-Doppler WindTracer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vs. ZephIR 375 (125m W of BAO)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3074" name="Picture 2" descr="F:\BAO\20130607_CLRC_PPT_Final\Direction_BFWTvsNR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932" y="4499995"/>
            <a:ext cx="2965212" cy="20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BAO\20130607_CLRC_PPT_Final\Direction_BFWTvsZ37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802" y="4499995"/>
            <a:ext cx="2965212" cy="20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F:\BAO\20130607_CLRC_PPT_Final\Speed_BFWTvsNR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379" y="2362889"/>
            <a:ext cx="2879442" cy="1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F:\BAO\20130607_CLRC_PPT_Final\Speed_BFWTvsZ37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687" y="2362891"/>
            <a:ext cx="2879442" cy="1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618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5760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BAO1 Scanning </a:t>
            </a:r>
            <a:r>
              <a:rPr lang="en-US" dirty="0" smtClean="0"/>
              <a:t>Dual-Doppler </a:t>
            </a:r>
            <a:r>
              <a:rPr lang="en-US" dirty="0"/>
              <a:t>Comparison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8263" y="1359766"/>
            <a:ext cx="2651125" cy="5186363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DD vector winds computed form 10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minute average radial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velocity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0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Wind Speed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Average &lt; 20 cm/sec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Slope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 2.3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 of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tower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 2.7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 of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ZephIR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0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Wind Direction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Average  difference 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 4 deg tower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 1 deg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ZephIR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Slope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  2.1% of tower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 0.3%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ZephIR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479925" y="6477810"/>
            <a:ext cx="184150" cy="2762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03185"/>
            <a:ext cx="2133600" cy="365125"/>
          </a:xfrm>
        </p:spPr>
        <p:txBody>
          <a:bodyPr/>
          <a:lstStyle/>
          <a:p>
            <a:pPr>
              <a:defRPr/>
            </a:pPr>
            <a:fld id="{465A704C-1F3D-4975-A180-38ED522DF23E}" type="slidenum">
              <a:rPr lang="en-US"/>
              <a:pPr>
                <a:defRPr/>
              </a:pPr>
              <a:t>14</a:t>
            </a:fld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941623" y="1736433"/>
            <a:ext cx="3138487" cy="4859337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801548" y="1736433"/>
            <a:ext cx="3140075" cy="4859337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560" name="TextBox 15"/>
          <p:cNvSpPr txBox="1">
            <a:spLocks noChangeArrowheads="1"/>
          </p:cNvSpPr>
          <p:nvPr/>
        </p:nvSpPr>
        <p:spPr bwMode="auto">
          <a:xfrm>
            <a:off x="2904735" y="1736433"/>
            <a:ext cx="27733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FF00"/>
                </a:solidFill>
              </a:rPr>
              <a:t>Dual-Doppler WindTracer</a:t>
            </a:r>
          </a:p>
          <a:p>
            <a:pPr algn="ctr" eaLnBrk="1" hangingPunct="1"/>
            <a:r>
              <a:rPr lang="en-US" altLang="en-US">
                <a:solidFill>
                  <a:srgbClr val="FFFF00"/>
                </a:solidFill>
              </a:rPr>
              <a:t>vs. NRG anemometer/vane </a:t>
            </a:r>
          </a:p>
        </p:txBody>
      </p:sp>
      <p:sp>
        <p:nvSpPr>
          <p:cNvPr id="23561" name="TextBox 18"/>
          <p:cNvSpPr txBox="1">
            <a:spLocks noChangeArrowheads="1"/>
          </p:cNvSpPr>
          <p:nvPr/>
        </p:nvSpPr>
        <p:spPr bwMode="auto">
          <a:xfrm>
            <a:off x="6124185" y="1736433"/>
            <a:ext cx="26193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FF00"/>
                </a:solidFill>
              </a:rPr>
              <a:t>Dual-Doppler WindTracer</a:t>
            </a:r>
          </a:p>
          <a:p>
            <a:pPr eaLnBrk="1" hangingPunct="1"/>
            <a:r>
              <a:rPr lang="en-US" altLang="en-US">
                <a:solidFill>
                  <a:srgbClr val="FFFF00"/>
                </a:solidFill>
              </a:rPr>
              <a:t>vs. ZephIR 375 (near BAO)</a:t>
            </a:r>
          </a:p>
        </p:txBody>
      </p:sp>
      <p:pic>
        <p:nvPicPr>
          <p:cNvPr id="23562" name="Picture 11" descr="F:\BAO\20130607_CLRC_PPT_Final\Speed_ScDDvsNR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085" y="2382545"/>
            <a:ext cx="2921000" cy="197167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3" name="Picture 12" descr="F:\BAO\20130607_CLRC_PPT_Final\Speed_ScDDvsZ37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560" y="2382545"/>
            <a:ext cx="2921000" cy="197167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4" name="Picture 14" descr="F:\BAO\20130607_CLRC_PPT_Final\Direction_ScDDvsNR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735" y="4460583"/>
            <a:ext cx="2927350" cy="197643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5" name="Picture 15" descr="F:\BAO\20130607_CLRC_PPT_Final\Direction_ScDDvsZ37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210" y="4460583"/>
            <a:ext cx="2927350" cy="197643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9487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BAO1 </a:t>
            </a:r>
            <a:r>
              <a:rPr lang="en-US" dirty="0" smtClean="0"/>
              <a:t>Staring Dual-Doppler Compared to Tower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988" y="1222375"/>
            <a:ext cx="4921250" cy="5476875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During the last 10 minutes of each hour both WindTracers were operated in staring beam mode at a high data rate (10 Hz).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data was averaged to one minute segments for this analysis and the BFWT and SRFWT streams combined to create these dual-Doppler measurements.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Speed performance is excellent with identical average speeds, slope within 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0.22%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and high R</a:t>
            </a:r>
            <a:r>
              <a:rPr lang="en-US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values.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Direction performance is also excellent with slopes within 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1.2%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high R</a:t>
            </a:r>
            <a:r>
              <a:rPr lang="en-US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values.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Correlation reduced due to tower effect meander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709991-FBAB-4EDF-9F80-47EFEEA1A654}" type="slidenum">
              <a:rPr lang="en-US"/>
              <a:pPr>
                <a:defRPr/>
              </a:pPr>
              <a:t>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25606" name="Picture 2" descr="F:\BAO\20130607_CLRC_PPT_Final\Speed_StDDvsNR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238" y="1169988"/>
            <a:ext cx="3895725" cy="262890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3" descr="F:\BAO\20130607_CLRC_PPT_Final\Direction_StDDvsNR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238" y="3908425"/>
            <a:ext cx="3895725" cy="262731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>
          <a:xfrm>
            <a:off x="6312024" y="1466294"/>
            <a:ext cx="949910" cy="46016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BAO 2 Geometry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 smtClean="0"/>
          </a:p>
        </p:txBody>
      </p:sp>
      <p:grpSp>
        <p:nvGrpSpPr>
          <p:cNvPr id="9" name="Group 8"/>
          <p:cNvGrpSpPr/>
          <p:nvPr/>
        </p:nvGrpSpPr>
        <p:grpSpPr>
          <a:xfrm>
            <a:off x="797727" y="1405214"/>
            <a:ext cx="7528918" cy="4894414"/>
            <a:chOff x="892977" y="1325411"/>
            <a:chExt cx="7528918" cy="4894414"/>
          </a:xfrm>
        </p:grpSpPr>
        <p:pic>
          <p:nvPicPr>
            <p:cNvPr id="41986" name="Picture 2" descr="I:\Data\BAO2\Photos\WestView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36"/>
            <a:stretch/>
          </p:blipFill>
          <p:spPr bwMode="auto">
            <a:xfrm>
              <a:off x="892977" y="1325411"/>
              <a:ext cx="7500343" cy="4894414"/>
            </a:xfrm>
            <a:prstGeom prst="rect">
              <a:avLst/>
            </a:prstGeom>
            <a:noFill/>
            <a:ln w="254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Group 3"/>
            <p:cNvGrpSpPr/>
            <p:nvPr/>
          </p:nvGrpSpPr>
          <p:grpSpPr>
            <a:xfrm>
              <a:off x="892977" y="1673328"/>
              <a:ext cx="7528918" cy="2311759"/>
              <a:chOff x="892977" y="1673328"/>
              <a:chExt cx="7528918" cy="2311759"/>
            </a:xfrm>
          </p:grpSpPr>
          <p:sp>
            <p:nvSpPr>
              <p:cNvPr id="5" name="TextBox 8"/>
              <p:cNvSpPr txBox="1">
                <a:spLocks noChangeArrowheads="1"/>
              </p:cNvSpPr>
              <p:nvPr/>
            </p:nvSpPr>
            <p:spPr bwMode="auto">
              <a:xfrm>
                <a:off x="7610454" y="1673328"/>
                <a:ext cx="811441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en-US" altLang="en-US" dirty="0" smtClean="0">
                    <a:solidFill>
                      <a:srgbClr val="FFFF00"/>
                    </a:solidFill>
                  </a:rPr>
                  <a:t>TMWT</a:t>
                </a:r>
              </a:p>
              <a:p>
                <a:pPr algn="ctr" eaLnBrk="1" hangingPunct="1"/>
                <a:r>
                  <a:rPr lang="en-US" altLang="en-US" dirty="0" smtClean="0">
                    <a:solidFill>
                      <a:srgbClr val="FFFF00"/>
                    </a:solidFill>
                  </a:rPr>
                  <a:t>23 km</a:t>
                </a:r>
                <a:endParaRPr lang="en-US" alt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6" name="TextBox 8"/>
              <p:cNvSpPr txBox="1">
                <a:spLocks noChangeArrowheads="1"/>
              </p:cNvSpPr>
              <p:nvPr/>
            </p:nvSpPr>
            <p:spPr bwMode="auto">
              <a:xfrm>
                <a:off x="892977" y="1942195"/>
                <a:ext cx="797013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en-US" altLang="en-US" dirty="0" smtClean="0">
                    <a:solidFill>
                      <a:srgbClr val="FFFF00"/>
                    </a:solidFill>
                  </a:rPr>
                  <a:t>LMWT</a:t>
                </a:r>
              </a:p>
              <a:p>
                <a:pPr algn="ctr" eaLnBrk="1" hangingPunct="1"/>
                <a:r>
                  <a:rPr lang="en-US" altLang="en-US" dirty="0" smtClean="0">
                    <a:solidFill>
                      <a:srgbClr val="FFFF00"/>
                    </a:solidFill>
                  </a:rPr>
                  <a:t>13 km</a:t>
                </a:r>
                <a:endParaRPr lang="en-US" alt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7" name="TextBox 8"/>
              <p:cNvSpPr txBox="1">
                <a:spLocks noChangeArrowheads="1"/>
              </p:cNvSpPr>
              <p:nvPr/>
            </p:nvSpPr>
            <p:spPr bwMode="auto">
              <a:xfrm>
                <a:off x="5438125" y="3338756"/>
                <a:ext cx="1214370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en-US" altLang="en-US" dirty="0" smtClean="0">
                    <a:solidFill>
                      <a:srgbClr val="FFFF00"/>
                    </a:solidFill>
                  </a:rPr>
                  <a:t>BAO Tower</a:t>
                </a:r>
              </a:p>
              <a:p>
                <a:pPr algn="ctr" eaLnBrk="1" hangingPunct="1"/>
                <a:r>
                  <a:rPr lang="en-US" altLang="en-US" dirty="0">
                    <a:solidFill>
                      <a:srgbClr val="FFFF00"/>
                    </a:solidFill>
                  </a:rPr>
                  <a:t>500 </a:t>
                </a:r>
                <a:r>
                  <a:rPr lang="en-US" altLang="en-US" dirty="0" smtClean="0">
                    <a:solidFill>
                      <a:srgbClr val="FFFF00"/>
                    </a:solidFill>
                  </a:rPr>
                  <a:t>m</a:t>
                </a:r>
                <a:endParaRPr lang="en-US" alt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8" name="TextBox 8"/>
              <p:cNvSpPr txBox="1">
                <a:spLocks noChangeArrowheads="1"/>
              </p:cNvSpPr>
              <p:nvPr/>
            </p:nvSpPr>
            <p:spPr bwMode="auto">
              <a:xfrm>
                <a:off x="4362429" y="3057083"/>
                <a:ext cx="83042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en-US" altLang="en-US" dirty="0" err="1" smtClean="0">
                    <a:solidFill>
                      <a:srgbClr val="FFFF00"/>
                    </a:solidFill>
                  </a:rPr>
                  <a:t>ZephIR</a:t>
                </a:r>
                <a:endParaRPr lang="en-US" altLang="en-US" dirty="0" smtClean="0">
                  <a:solidFill>
                    <a:srgbClr val="FFFF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4496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263" y="85725"/>
            <a:ext cx="7312025" cy="531813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sz="3600" dirty="0" smtClean="0"/>
              <a:t>BAO2 DD Wind Speed Comparison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0045" y="923925"/>
            <a:ext cx="4401705" cy="5757430"/>
          </a:xfrm>
        </p:spPr>
        <p:txBody>
          <a:bodyPr/>
          <a:lstStyle/>
          <a:p>
            <a:pPr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600 second average</a:t>
            </a:r>
          </a:p>
          <a:p>
            <a:pPr>
              <a:defRPr/>
            </a:pP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WTX vs Sonic Anemometer</a:t>
            </a:r>
          </a:p>
          <a:p>
            <a:pPr marL="742950" lvl="2" indent="-342900"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Slope ~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0.95, 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200150" lvl="3" indent="-342900"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tower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500m from the measurement point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R² value of 0.92</a:t>
            </a:r>
          </a:p>
          <a:p>
            <a:pPr>
              <a:defRPr/>
            </a:pP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WTX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ZephIR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300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lvl="2" indent="-342900"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Slope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 0.98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R² value of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0.89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defRPr/>
            </a:pPr>
            <a:endParaRPr lang="en-US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413" name="Picture 3" descr="I:\Data\BAO2\DualDoppler\20141217_Processing\DDvsBAO_WindSpeed_600s_102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93" y="854220"/>
            <a:ext cx="3954660" cy="292608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I:\Data\BAO2\DualDoppler\20141217_Processing\DDvsZephIR_WindSpeed_600s_102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93" y="3873817"/>
            <a:ext cx="3954623" cy="292608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92572" y="3221183"/>
            <a:ext cx="2326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Dual WT vs</a:t>
            </a:r>
            <a:r>
              <a:rPr lang="en-US" dirty="0"/>
              <a:t>. </a:t>
            </a:r>
            <a:r>
              <a:rPr lang="en-US" dirty="0" smtClean="0"/>
              <a:t>Sonic Ann.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30311" y="6199935"/>
            <a:ext cx="2389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Dual WT vs</a:t>
            </a:r>
            <a:r>
              <a:rPr lang="en-US" dirty="0"/>
              <a:t>. </a:t>
            </a:r>
            <a:r>
              <a:rPr lang="en-US" dirty="0" err="1"/>
              <a:t>ZephIR</a:t>
            </a:r>
            <a:r>
              <a:rPr lang="en-US" dirty="0"/>
              <a:t> 300</a:t>
            </a:r>
          </a:p>
        </p:txBody>
      </p:sp>
    </p:spTree>
    <p:extLst>
      <p:ext uri="{BB962C8B-B14F-4D97-AF65-F5344CB8AC3E}">
        <p14:creationId xmlns:p14="http://schemas.microsoft.com/office/powerpoint/2010/main" val="123108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263" y="85725"/>
            <a:ext cx="7312025" cy="531813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dirty="0"/>
              <a:t>BAO2 </a:t>
            </a:r>
            <a:r>
              <a:rPr lang="en-US" dirty="0" smtClean="0"/>
              <a:t>DD </a:t>
            </a:r>
            <a:r>
              <a:rPr lang="en-US" dirty="0"/>
              <a:t>Wind Direction Comparison</a:t>
            </a:r>
            <a:endParaRPr lang="en-US" sz="3600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0045" y="923925"/>
            <a:ext cx="4401705" cy="5757430"/>
          </a:xfrm>
        </p:spPr>
        <p:txBody>
          <a:bodyPr/>
          <a:lstStyle/>
          <a:p>
            <a:pPr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600 second average</a:t>
            </a:r>
          </a:p>
          <a:p>
            <a:pPr>
              <a:defRPr/>
            </a:pP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Overall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direction comparison is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good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WTX vs Sonic Anemometer</a:t>
            </a:r>
          </a:p>
          <a:p>
            <a:pPr marL="742950" lvl="2" indent="-342900"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degree offset</a:t>
            </a:r>
          </a:p>
          <a:p>
            <a:pPr marL="742950" lvl="2" indent="-342900"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Sonic alignment is “eye-balled”</a:t>
            </a:r>
          </a:p>
          <a:p>
            <a:pPr marL="400050" lvl="2" indent="0">
              <a:buNone/>
              <a:defRPr/>
            </a:pP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WTX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ZephIR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300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lvl="2" indent="-342900"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 0 degree offset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defRPr/>
            </a:pP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ZephIR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incorporates a high accuracy electronic</a:t>
            </a:r>
          </a:p>
          <a:p>
            <a:pPr lvl="1"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3" descr="I:\Data\BAO2\DualDoppler\20141217_Processing\DDvsBAO_WindDirection_600s_102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77" y="845415"/>
            <a:ext cx="3953287" cy="292608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I:\Data\BAO2\DualDoppler\20141217_Processing\DDvsZephIR_WindDirection_600s_102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17" y="3865014"/>
            <a:ext cx="3949818" cy="292608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792572" y="3221183"/>
            <a:ext cx="2326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Dual WT vs</a:t>
            </a:r>
            <a:r>
              <a:rPr lang="en-US" dirty="0"/>
              <a:t>. </a:t>
            </a:r>
            <a:r>
              <a:rPr lang="en-US" dirty="0" smtClean="0"/>
              <a:t>Sonic Ann.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79493" y="4152926"/>
            <a:ext cx="2389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Dual WT vs</a:t>
            </a:r>
            <a:r>
              <a:rPr lang="en-US" dirty="0"/>
              <a:t>. </a:t>
            </a:r>
            <a:r>
              <a:rPr lang="en-US" dirty="0" err="1"/>
              <a:t>ZephIR</a:t>
            </a:r>
            <a:r>
              <a:rPr lang="en-US" dirty="0"/>
              <a:t> 300</a:t>
            </a:r>
          </a:p>
        </p:txBody>
      </p:sp>
    </p:spTree>
    <p:extLst>
      <p:ext uri="{BB962C8B-B14F-4D97-AF65-F5344CB8AC3E}">
        <p14:creationId xmlns:p14="http://schemas.microsoft.com/office/powerpoint/2010/main" val="400546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BAO2 Wind Rose</a:t>
            </a:r>
          </a:p>
        </p:txBody>
      </p:sp>
      <p:pic>
        <p:nvPicPr>
          <p:cNvPr id="23555" name="Picture 2" descr="I:\Data\BAO2\DualDoppler\20141217_Processing\WindRose_600sec_102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738" y="1428750"/>
            <a:ext cx="7150100" cy="529113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Arrow 5"/>
          <p:cNvSpPr/>
          <p:nvPr/>
        </p:nvSpPr>
        <p:spPr bwMode="auto">
          <a:xfrm rot="10800000">
            <a:off x="3924300" y="3086100"/>
            <a:ext cx="1331913" cy="363538"/>
          </a:xfrm>
          <a:prstGeom prst="rightArrow">
            <a:avLst/>
          </a:prstGeom>
          <a:solidFill>
            <a:srgbClr val="FF0000"/>
          </a:solidFill>
          <a:ln w="12700" cap="flat" cmpd="sng" algn="ctr">
            <a:solidFill>
              <a:srgbClr val="669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56213" y="2952750"/>
            <a:ext cx="1090612" cy="7064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Tower</a:t>
            </a: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Effect!</a:t>
            </a:r>
          </a:p>
        </p:txBody>
      </p:sp>
    </p:spTree>
    <p:extLst>
      <p:ext uri="{BB962C8B-B14F-4D97-AF65-F5344CB8AC3E}">
        <p14:creationId xmlns:p14="http://schemas.microsoft.com/office/powerpoint/2010/main" val="4164389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9" name="Picture 3" descr="Cropper Operator_WT_TDWR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9753" y="2551814"/>
            <a:ext cx="2182220" cy="15357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84287" y="205726"/>
            <a:ext cx="5184559" cy="8382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WindTracer® </a:t>
            </a:r>
            <a:r>
              <a:rPr lang="en-US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Applications</a:t>
            </a:r>
            <a:endParaRPr lang="en-US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ea typeface="+mj-ea"/>
              <a:cs typeface="+mj-cs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18808" y="941163"/>
            <a:ext cx="6247306" cy="3084394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>
              <a:spcBef>
                <a:spcPct val="20000"/>
              </a:spcBef>
              <a:tabLst>
                <a:tab pos="2859088" algn="l"/>
              </a:tabLst>
              <a:defRPr/>
            </a:pPr>
            <a:r>
              <a:rPr 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WindTracer is a long-range scanning Doppler lidar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tabLst>
                <a:tab pos="2859088" algn="l"/>
              </a:tabLst>
              <a:defRPr/>
            </a:pPr>
            <a:r>
              <a:rPr lang="en-US" sz="2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Real-Time Wind Hazard Detection, Tracking, and Alerting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tabLst>
                <a:tab pos="2859088" algn="l"/>
              </a:tabLst>
              <a:defRPr/>
            </a:pPr>
            <a:r>
              <a:rPr lang="en-US" sz="2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Wake Vortex Characterization for Improved Aviatio</a:t>
            </a:r>
            <a:r>
              <a:rPr lang="en-US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n</a:t>
            </a:r>
            <a:r>
              <a:rPr lang="en-US" sz="2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Safety and Efficiency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tabLst>
                <a:tab pos="2859088" algn="l"/>
              </a:tabLst>
            </a:pPr>
            <a:r>
              <a:rPr lang="en-US" sz="2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Wind Energy Resource Assessment 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tabLst>
                <a:tab pos="2859088" algn="l"/>
              </a:tabLst>
            </a:pPr>
            <a:r>
              <a:rPr lang="en-US" sz="2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Boundary Layer Atmospheric Research, Aerosol Plume Detection and Tracking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tabLst>
                <a:tab pos="2859088" algn="l"/>
              </a:tabLst>
            </a:pPr>
            <a:r>
              <a:rPr lang="en-US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Precision </a:t>
            </a:r>
            <a:r>
              <a:rPr lang="en-US" sz="2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Airdrop and Ballistic Winds</a:t>
            </a:r>
            <a:endParaRPr lang="en-US" sz="2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8602" y="914399"/>
            <a:ext cx="6471686" cy="3189768"/>
          </a:xfrm>
          <a:prstGeom prst="roundRect">
            <a:avLst/>
          </a:prstGeom>
          <a:noFill/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E04C9-3459-4A0B-9056-546F53AB6C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11" descr="10deg_2310Local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1031" y="4066326"/>
            <a:ext cx="2005373" cy="184705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183" y="4366599"/>
            <a:ext cx="1890631" cy="2445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9704" y="4361285"/>
            <a:ext cx="2047036" cy="2456119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1857" y="4368944"/>
            <a:ext cx="2422310" cy="244080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28" descr="see_the_wind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2818" y="818707"/>
            <a:ext cx="1693690" cy="174374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800252"/>
      </p:ext>
    </p:extLst>
  </p:cSld>
  <p:clrMapOvr>
    <a:masterClrMapping/>
  </p:clrMapOvr>
  <p:transition advTm="12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0567" y="1378258"/>
            <a:ext cx="8229600" cy="5200095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WindTracer®  is a versatile tool wind energy applications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Virtual met tower array over complex terrain 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range vector winds for offshore  applications</a:t>
            </a:r>
          </a:p>
          <a:p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Dual-Doppler vector retrieval is more accurate than Single-Doppler 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SD Accuracy is subject to wind variability over measurement arc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SD speed errors are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greater when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wind is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perpendicular to arc LOS 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SD direction errors are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minimum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when wind is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parallel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</a:t>
            </a:r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 </a:t>
            </a:r>
            <a:r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Scanning and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staring beam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configurations both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compare well with currently accepted measurements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term averages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generally within a few cm/s</a:t>
            </a:r>
          </a:p>
          <a:p>
            <a:pPr lvl="1"/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84EC00-20C9-40CF-A098-9F6137E3ED8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56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Freeform 2"/>
          <p:cNvSpPr>
            <a:spLocks/>
          </p:cNvSpPr>
          <p:nvPr/>
        </p:nvSpPr>
        <p:spPr bwMode="black">
          <a:xfrm>
            <a:off x="969963" y="1962150"/>
            <a:ext cx="7204075" cy="2592388"/>
          </a:xfrm>
          <a:custGeom>
            <a:avLst/>
            <a:gdLst>
              <a:gd name="T0" fmla="*/ 7197859 w 1159"/>
              <a:gd name="T1" fmla="*/ 1013332 h 417"/>
              <a:gd name="T2" fmla="*/ 5904980 w 1159"/>
              <a:gd name="T3" fmla="*/ 1013332 h 417"/>
              <a:gd name="T4" fmla="*/ 6228199 w 1159"/>
              <a:gd name="T5" fmla="*/ 0 h 417"/>
              <a:gd name="T6" fmla="*/ 5128009 w 1159"/>
              <a:gd name="T7" fmla="*/ 1013332 h 417"/>
              <a:gd name="T8" fmla="*/ 24863 w 1159"/>
              <a:gd name="T9" fmla="*/ 1013332 h 417"/>
              <a:gd name="T10" fmla="*/ 0 w 1159"/>
              <a:gd name="T11" fmla="*/ 1019548 h 417"/>
              <a:gd name="T12" fmla="*/ 24863 w 1159"/>
              <a:gd name="T13" fmla="*/ 1025765 h 417"/>
              <a:gd name="T14" fmla="*/ 808050 w 1159"/>
              <a:gd name="T15" fmla="*/ 1038199 h 417"/>
              <a:gd name="T16" fmla="*/ 2536033 w 1159"/>
              <a:gd name="T17" fmla="*/ 1056849 h 417"/>
              <a:gd name="T18" fmla="*/ 5034772 w 1159"/>
              <a:gd name="T19" fmla="*/ 1094149 h 417"/>
              <a:gd name="T20" fmla="*/ 4574805 w 1159"/>
              <a:gd name="T21" fmla="*/ 1523106 h 417"/>
              <a:gd name="T22" fmla="*/ 4413195 w 1159"/>
              <a:gd name="T23" fmla="*/ 1690958 h 417"/>
              <a:gd name="T24" fmla="*/ 4425627 w 1159"/>
              <a:gd name="T25" fmla="*/ 1690958 h 417"/>
              <a:gd name="T26" fmla="*/ 4624531 w 1159"/>
              <a:gd name="T27" fmla="*/ 1523106 h 417"/>
              <a:gd name="T28" fmla="*/ 5134224 w 1159"/>
              <a:gd name="T29" fmla="*/ 1100366 h 417"/>
              <a:gd name="T30" fmla="*/ 5774448 w 1159"/>
              <a:gd name="T31" fmla="*/ 1100366 h 417"/>
              <a:gd name="T32" fmla="*/ 5706075 w 1159"/>
              <a:gd name="T33" fmla="*/ 1349036 h 417"/>
              <a:gd name="T34" fmla="*/ 5650133 w 1159"/>
              <a:gd name="T35" fmla="*/ 1585273 h 417"/>
              <a:gd name="T36" fmla="*/ 4326174 w 1159"/>
              <a:gd name="T37" fmla="*/ 2194516 h 417"/>
              <a:gd name="T38" fmla="*/ 3586498 w 1159"/>
              <a:gd name="T39" fmla="*/ 2536437 h 417"/>
              <a:gd name="T40" fmla="*/ 3605145 w 1159"/>
              <a:gd name="T41" fmla="*/ 2542654 h 417"/>
              <a:gd name="T42" fmla="*/ 4295096 w 1159"/>
              <a:gd name="T43" fmla="*/ 2244250 h 417"/>
              <a:gd name="T44" fmla="*/ 5631486 w 1159"/>
              <a:gd name="T45" fmla="*/ 1666091 h 417"/>
              <a:gd name="T46" fmla="*/ 5463660 w 1159"/>
              <a:gd name="T47" fmla="*/ 2325067 h 417"/>
              <a:gd name="T48" fmla="*/ 5395287 w 1159"/>
              <a:gd name="T49" fmla="*/ 2573738 h 417"/>
              <a:gd name="T50" fmla="*/ 5395287 w 1159"/>
              <a:gd name="T51" fmla="*/ 2586171 h 417"/>
              <a:gd name="T52" fmla="*/ 5413934 w 1159"/>
              <a:gd name="T53" fmla="*/ 2579954 h 417"/>
              <a:gd name="T54" fmla="*/ 5500955 w 1159"/>
              <a:gd name="T55" fmla="*/ 2318851 h 417"/>
              <a:gd name="T56" fmla="*/ 5706075 w 1159"/>
              <a:gd name="T57" fmla="*/ 1628791 h 417"/>
              <a:gd name="T58" fmla="*/ 6253063 w 1159"/>
              <a:gd name="T59" fmla="*/ 1398771 h 417"/>
              <a:gd name="T60" fmla="*/ 6737892 w 1159"/>
              <a:gd name="T61" fmla="*/ 1193617 h 417"/>
              <a:gd name="T62" fmla="*/ 7197859 w 1159"/>
              <a:gd name="T63" fmla="*/ 1013332 h 417"/>
              <a:gd name="T64" fmla="*/ 5239892 w 1159"/>
              <a:gd name="T65" fmla="*/ 1013332 h 417"/>
              <a:gd name="T66" fmla="*/ 5743370 w 1159"/>
              <a:gd name="T67" fmla="*/ 590592 h 417"/>
              <a:gd name="T68" fmla="*/ 5942274 w 1159"/>
              <a:gd name="T69" fmla="*/ 422740 h 417"/>
              <a:gd name="T70" fmla="*/ 5793096 w 1159"/>
              <a:gd name="T71" fmla="*/ 1013332 h 417"/>
              <a:gd name="T72" fmla="*/ 5239892 w 1159"/>
              <a:gd name="T73" fmla="*/ 1013332 h 417"/>
              <a:gd name="T74" fmla="*/ 7197859 w 1159"/>
              <a:gd name="T75" fmla="*/ 1013332 h 417"/>
              <a:gd name="T76" fmla="*/ 5873901 w 1159"/>
              <a:gd name="T77" fmla="*/ 1112800 h 417"/>
              <a:gd name="T78" fmla="*/ 6638440 w 1159"/>
              <a:gd name="T79" fmla="*/ 1125233 h 417"/>
              <a:gd name="T80" fmla="*/ 6389809 w 1159"/>
              <a:gd name="T81" fmla="*/ 1243352 h 417"/>
              <a:gd name="T82" fmla="*/ 5743370 w 1159"/>
              <a:gd name="T83" fmla="*/ 1541756 h 417"/>
              <a:gd name="T84" fmla="*/ 5873901 w 1159"/>
              <a:gd name="T85" fmla="*/ 1112800 h 417"/>
              <a:gd name="T86" fmla="*/ 7197859 w 1159"/>
              <a:gd name="T87" fmla="*/ 1013332 h 41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59" h="417">
                <a:moveTo>
                  <a:pt x="1158" y="163"/>
                </a:moveTo>
                <a:lnTo>
                  <a:pt x="950" y="163"/>
                </a:lnTo>
                <a:lnTo>
                  <a:pt x="1002" y="0"/>
                </a:lnTo>
                <a:lnTo>
                  <a:pt x="825" y="163"/>
                </a:lnTo>
                <a:lnTo>
                  <a:pt x="4" y="163"/>
                </a:lnTo>
                <a:lnTo>
                  <a:pt x="0" y="164"/>
                </a:lnTo>
                <a:lnTo>
                  <a:pt x="4" y="165"/>
                </a:lnTo>
                <a:lnTo>
                  <a:pt x="130" y="167"/>
                </a:lnTo>
                <a:lnTo>
                  <a:pt x="408" y="170"/>
                </a:lnTo>
                <a:lnTo>
                  <a:pt x="810" y="176"/>
                </a:lnTo>
                <a:lnTo>
                  <a:pt x="736" y="245"/>
                </a:lnTo>
                <a:lnTo>
                  <a:pt x="710" y="272"/>
                </a:lnTo>
                <a:lnTo>
                  <a:pt x="712" y="272"/>
                </a:lnTo>
                <a:lnTo>
                  <a:pt x="744" y="245"/>
                </a:lnTo>
                <a:lnTo>
                  <a:pt x="826" y="177"/>
                </a:lnTo>
                <a:lnTo>
                  <a:pt x="929" y="177"/>
                </a:lnTo>
                <a:lnTo>
                  <a:pt x="918" y="217"/>
                </a:lnTo>
                <a:lnTo>
                  <a:pt x="909" y="255"/>
                </a:lnTo>
                <a:lnTo>
                  <a:pt x="696" y="353"/>
                </a:lnTo>
                <a:lnTo>
                  <a:pt x="577" y="408"/>
                </a:lnTo>
                <a:lnTo>
                  <a:pt x="580" y="409"/>
                </a:lnTo>
                <a:lnTo>
                  <a:pt x="691" y="361"/>
                </a:lnTo>
                <a:lnTo>
                  <a:pt x="906" y="268"/>
                </a:lnTo>
                <a:lnTo>
                  <a:pt x="879" y="374"/>
                </a:lnTo>
                <a:lnTo>
                  <a:pt x="868" y="414"/>
                </a:lnTo>
                <a:lnTo>
                  <a:pt x="868" y="416"/>
                </a:lnTo>
                <a:lnTo>
                  <a:pt x="871" y="415"/>
                </a:lnTo>
                <a:lnTo>
                  <a:pt x="885" y="373"/>
                </a:lnTo>
                <a:lnTo>
                  <a:pt x="918" y="262"/>
                </a:lnTo>
                <a:lnTo>
                  <a:pt x="1006" y="225"/>
                </a:lnTo>
                <a:lnTo>
                  <a:pt x="1084" y="192"/>
                </a:lnTo>
                <a:lnTo>
                  <a:pt x="1158" y="163"/>
                </a:lnTo>
                <a:lnTo>
                  <a:pt x="843" y="163"/>
                </a:lnTo>
                <a:lnTo>
                  <a:pt x="924" y="95"/>
                </a:lnTo>
                <a:lnTo>
                  <a:pt x="956" y="68"/>
                </a:lnTo>
                <a:lnTo>
                  <a:pt x="932" y="163"/>
                </a:lnTo>
                <a:lnTo>
                  <a:pt x="843" y="163"/>
                </a:lnTo>
                <a:lnTo>
                  <a:pt x="1158" y="163"/>
                </a:lnTo>
                <a:lnTo>
                  <a:pt x="945" y="179"/>
                </a:lnTo>
                <a:lnTo>
                  <a:pt x="1068" y="181"/>
                </a:lnTo>
                <a:lnTo>
                  <a:pt x="1028" y="200"/>
                </a:lnTo>
                <a:lnTo>
                  <a:pt x="924" y="248"/>
                </a:lnTo>
                <a:lnTo>
                  <a:pt x="945" y="179"/>
                </a:lnTo>
                <a:lnTo>
                  <a:pt x="1158" y="163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49558F-3DA0-4E60-BC41-023B1B7B73DC}" type="slidenum">
              <a:rPr lang="en-US"/>
              <a:pPr>
                <a:defRPr/>
              </a:pPr>
              <a:t>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8677" name="TextBox 5"/>
          <p:cNvSpPr txBox="1">
            <a:spLocks noChangeArrowheads="1"/>
          </p:cNvSpPr>
          <p:nvPr/>
        </p:nvSpPr>
        <p:spPr bwMode="auto">
          <a:xfrm>
            <a:off x="2805113" y="6381750"/>
            <a:ext cx="353377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100" dirty="0">
                <a:solidFill>
                  <a:schemeClr val="bg1"/>
                </a:solidFill>
              </a:rPr>
              <a:t>© </a:t>
            </a:r>
            <a:r>
              <a:rPr lang="en-US" altLang="en-US" sz="1100" dirty="0" smtClean="0">
                <a:solidFill>
                  <a:schemeClr val="bg1"/>
                </a:solidFill>
              </a:rPr>
              <a:t>2015 </a:t>
            </a:r>
            <a:r>
              <a:rPr lang="en-US" altLang="en-US" sz="1100" dirty="0">
                <a:solidFill>
                  <a:schemeClr val="bg1"/>
                </a:solidFill>
              </a:rPr>
              <a:t>Lockheed Martin Corporation.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46347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Charts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848149-E567-45C2-BC07-D167593E4B24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22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Kansai Historical Range Performance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AA53D7-D84C-4D59-A123-CFE76A77C79F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56" y="1230594"/>
            <a:ext cx="7643243" cy="5540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05422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Haneda 2 Historical Range Performance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AA53D7-D84C-4D59-A123-CFE76A77C79F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51" y="1221494"/>
            <a:ext cx="7593283" cy="5525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4209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New Jersey Historical Range Availability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AA53D7-D84C-4D59-A123-CFE76A77C79F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76" y="1161026"/>
            <a:ext cx="7620623" cy="5554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30085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F:\BAO\20130604_CLRC_PPT\Terrai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82" y="144822"/>
            <a:ext cx="8060924" cy="657488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BAO1 Terrain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AA53D7-D84C-4D59-A123-CFE76A77C79F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8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W:\TrendMonitoring\Trends\FAA1_1015\10sec_33kmPerformance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75" y="0"/>
            <a:ext cx="8859915" cy="6880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8634" y="0"/>
            <a:ext cx="4358936" cy="683581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33 km Performance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84EC00-20C9-40CF-A098-9F6137E3ED86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50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Tower vs. Vertical Lidar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263" y="1168400"/>
            <a:ext cx="4630737" cy="54276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One vertical lidar was placed 125 meters west of the BAO tower to compare the two currently accepted measurement methods.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Overall correlations were good, with 2.1% difference in slope for speed.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Direction data filtered to remove flipped data and speeds &lt; 3 m/s.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4C9D1C-E818-4A64-BEFC-C109F2B944BB}" type="slidenum">
              <a:rPr lang="en-US"/>
              <a:pPr>
                <a:defRPr/>
              </a:pPr>
              <a:t>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8438" name="Picture 2" descr="F:\BAO\20130607_CLRC_PPT_Final\Speed_Z375vsNR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112838"/>
            <a:ext cx="3829050" cy="258286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3" descr="F:\BAO\20130607_CLRC_PPT_Final\Direction_Z375vsNR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816350"/>
            <a:ext cx="3829050" cy="258445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942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175" y="95250"/>
            <a:ext cx="7312025" cy="531813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sz="3600" dirty="0" smtClean="0"/>
              <a:t>Radial Velocity vs. ZephIR 300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0375" y="1208088"/>
            <a:ext cx="4678363" cy="5354637"/>
          </a:xfrm>
        </p:spPr>
        <p:txBody>
          <a:bodyPr/>
          <a:lstStyle/>
          <a:p>
            <a:pPr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 plot shows comparison with all points.</a:t>
            </a:r>
          </a:p>
          <a:p>
            <a:pPr>
              <a:defRPr/>
            </a:pP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is a known issue with ZephIR direction retrievals when the wind speed near the ground is low.</a:t>
            </a:r>
          </a:p>
          <a:p>
            <a:pPr lvl="1"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causes the sign on the radial component to be swapped</a:t>
            </a:r>
          </a:p>
          <a:p>
            <a:pPr>
              <a:defRPr/>
            </a:pP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Direction has been corrected using the BAO 300 m sonic direction</a:t>
            </a:r>
          </a:p>
          <a:p>
            <a:pPr>
              <a:defRPr/>
            </a:pP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bottom plot shows the ZephIR corrected data along with the removal of the 3 bad TMWT measurements.</a:t>
            </a:r>
          </a:p>
        </p:txBody>
      </p:sp>
      <p:pic>
        <p:nvPicPr>
          <p:cNvPr id="14340" name="Picture 2" descr="I:\Data\BAO2\DualDoppler\20141217_Processing\TMWTvsZephIR_RadialVelocit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3" y="669925"/>
            <a:ext cx="4010025" cy="297021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3" descr="I:\Data\BAO2\DualDoppler\20141217_Processing\TMWTvsZephIR_RadialVelocity_Correct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3" y="3719513"/>
            <a:ext cx="4010025" cy="297021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8237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 txBox="1">
            <a:spLocks/>
          </p:cNvSpPr>
          <p:nvPr/>
        </p:nvSpPr>
        <p:spPr>
          <a:xfrm>
            <a:off x="270160" y="110498"/>
            <a:ext cx="7162800" cy="83820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ct val="0"/>
              </a:spcBef>
            </a:pPr>
            <a:r>
              <a:rPr lang="en-US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WindTracer</a:t>
            </a:r>
            <a:r>
              <a:rPr lang="en-US" sz="3600" baseline="30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®</a:t>
            </a:r>
            <a:r>
              <a:rPr lang="en-US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 </a:t>
            </a:r>
            <a:r>
              <a:rPr lang="en-US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Overview</a:t>
            </a:r>
            <a:endParaRPr lang="en-US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ea typeface="+mj-ea"/>
              <a:cs typeface="+mj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E9E04C9-3459-4A0B-9056-546F53AB6C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5080" y="1034246"/>
            <a:ext cx="4568538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Coherent Doppler lidar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1.67 um, 2.3 mJ, 750 Hz, 300 ns, 12.5 cm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Wind </a:t>
            </a:r>
            <a:r>
              <a:rPr lang="en-US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measurement </a:t>
            </a:r>
            <a:r>
              <a:rPr lang="en-US" sz="2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range</a:t>
            </a:r>
            <a:endParaRPr lang="en-US" sz="2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Typically from 300 </a:t>
            </a:r>
            <a:r>
              <a:rPr lang="en-US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m to 20 </a:t>
            </a:r>
            <a:r>
              <a:rPr lang="en-US" sz="2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km</a:t>
            </a:r>
            <a:endParaRPr lang="en-US" sz="2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Demonstrated performance to 33 </a:t>
            </a:r>
            <a:r>
              <a:rPr lang="en-US" sz="2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km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Minimum range resolution &gt; 50 m</a:t>
            </a:r>
            <a:endParaRPr lang="en-US" sz="20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Demonstrated </a:t>
            </a:r>
            <a:r>
              <a:rPr lang="en-US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velocity accuracy better than </a:t>
            </a:r>
            <a:r>
              <a:rPr lang="en-US" sz="2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0.15 </a:t>
            </a:r>
            <a:r>
              <a:rPr lang="en-US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m/s for </a:t>
            </a:r>
            <a:r>
              <a:rPr lang="en-US" sz="2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modest averages</a:t>
            </a:r>
            <a:endParaRPr lang="en-US" sz="20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Full </a:t>
            </a:r>
            <a:r>
              <a:rPr lang="en-US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scanning capability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Slip </a:t>
            </a:r>
            <a:r>
              <a:rPr lang="en-US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rings </a:t>
            </a:r>
            <a:r>
              <a:rPr lang="en-US" sz="2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prevent cable winding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Multiple packaging options</a:t>
            </a:r>
            <a:endParaRPr lang="en-US" sz="2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</p:txBody>
      </p:sp>
      <p:pic>
        <p:nvPicPr>
          <p:cNvPr id="10" name="Picture 14" descr="C:\Airport\Pictures\2010-07-15 KIX Craning\IMG_0580 (Large)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6607" y="2309703"/>
            <a:ext cx="3255818" cy="2441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WindTracer_Transceiver_1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9873" y="4416951"/>
            <a:ext cx="3103159" cy="2332977"/>
          </a:xfrm>
          <a:prstGeom prst="rect">
            <a:avLst/>
          </a:prstGeom>
        </p:spPr>
      </p:pic>
      <p:pic>
        <p:nvPicPr>
          <p:cNvPr id="12" name="Picture 2" descr="Z:\Windtracer\WTX WindTracer\IRAD 2012\Shelter Flex Folder\Shelter Pics\091813\Plano-20130913-0046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5" t="15799" r="1202" b="1975"/>
          <a:stretch/>
        </p:blipFill>
        <p:spPr bwMode="auto">
          <a:xfrm>
            <a:off x="7370285" y="848588"/>
            <a:ext cx="1773715" cy="208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3281934"/>
      </p:ext>
    </p:extLst>
  </p:cSld>
  <p:clrMapOvr>
    <a:masterClrMapping/>
  </p:clrMapOvr>
  <p:transition advTm="12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BAO1 WTX WindTracers</a:t>
            </a:r>
            <a:r>
              <a:rPr lang="en-US" baseline="30000" dirty="0" smtClean="0"/>
              <a:t>®</a:t>
            </a:r>
            <a:endParaRPr lang="en-US" baseline="30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400" y="1287463"/>
            <a:ext cx="5122863" cy="5291137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 WindTracer units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Boulder Flatworks (BFWT) site 2.2 km southwest of BAO tower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Split Rail Fence (SRFWT) site 2.1 km east of BAO tower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 scan configurations every hour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 to 50 minutes:  Multi-tilt PPI scans to generate terrain following field data</a:t>
            </a:r>
          </a:p>
          <a:p>
            <a:pPr lvl="2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60, 90, and 120 meters AGL in full field</a:t>
            </a:r>
          </a:p>
          <a:p>
            <a:pPr lvl="2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60, 90, 100, 120, 150, 200, and 300 meters AGL at BAO tower</a:t>
            </a:r>
          </a:p>
          <a:p>
            <a:pPr lvl="2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PPI volume scan required 5 minutes to complete, guaranteeing at least two measurements at every point in each 10 minute average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 to 60 minutes: Staring beam near northwest 100m BAO anemometer/vane</a:t>
            </a:r>
          </a:p>
          <a:p>
            <a:pPr lvl="2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rate data (10 Hz) taken for future turbulence analysis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95F3D3-9C6E-46A7-8313-49BDDF961573}" type="slidenum">
              <a:rPr lang="en-US"/>
              <a:pPr>
                <a:defRPr/>
              </a:pPr>
              <a:t>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4099" name="Picture 3" descr="F:\BAO\Photos\Photos\2013-03-05 09.16.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5625" y="3878263"/>
            <a:ext cx="3376613" cy="25304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5" name="TextBox 8"/>
          <p:cNvSpPr txBox="1">
            <a:spLocks noChangeArrowheads="1"/>
          </p:cNvSpPr>
          <p:nvPr/>
        </p:nvSpPr>
        <p:spPr bwMode="auto">
          <a:xfrm>
            <a:off x="5680075" y="3954463"/>
            <a:ext cx="2727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FF00"/>
                </a:solidFill>
              </a:rPr>
              <a:t>Split Rail Fence WindTracer</a:t>
            </a:r>
          </a:p>
        </p:txBody>
      </p:sp>
      <p:pic>
        <p:nvPicPr>
          <p:cNvPr id="4098" name="Picture 2" descr="F:\BAO\Photos\Photos\2013-03-05 08.54.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0200" y="1606550"/>
            <a:ext cx="3130550" cy="23479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7" name="TextBox 5"/>
          <p:cNvSpPr txBox="1">
            <a:spLocks noChangeArrowheads="1"/>
          </p:cNvSpPr>
          <p:nvPr/>
        </p:nvSpPr>
        <p:spPr bwMode="auto">
          <a:xfrm>
            <a:off x="5397500" y="1606550"/>
            <a:ext cx="3009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FF00"/>
                </a:solidFill>
              </a:rPr>
              <a:t>Boulder Flatworks WindTracer</a:t>
            </a:r>
          </a:p>
        </p:txBody>
      </p:sp>
    </p:spTree>
    <p:extLst>
      <p:ext uri="{BB962C8B-B14F-4D97-AF65-F5344CB8AC3E}">
        <p14:creationId xmlns:p14="http://schemas.microsoft.com/office/powerpoint/2010/main" val="386998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Remote </a:t>
            </a:r>
            <a:r>
              <a:rPr lang="en-US" dirty="0"/>
              <a:t>Site Scanning Dual-Doppler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8263" y="1349375"/>
            <a:ext cx="2651125" cy="5186363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 though 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range is more than doubled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correlation is still similar.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Speed slopes within 2.2%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Direction slopes within 0.9%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Number of direction points reduced due to flipped direction filtering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Especially for Z373 which was in a backyard with privacy fences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25D9D-99E3-4885-B658-72DB63E1039A}" type="slidenum">
              <a:rPr lang="en-US"/>
              <a:pPr>
                <a:defRPr/>
              </a:pPr>
              <a:t>31</a:t>
            </a:fld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859463" y="1376363"/>
            <a:ext cx="3138487" cy="4859337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719388" y="1376363"/>
            <a:ext cx="3140075" cy="4859337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4584" name="TextBox 15"/>
          <p:cNvSpPr txBox="1">
            <a:spLocks noChangeArrowheads="1"/>
          </p:cNvSpPr>
          <p:nvPr/>
        </p:nvSpPr>
        <p:spPr bwMode="auto">
          <a:xfrm>
            <a:off x="2740025" y="1376363"/>
            <a:ext cx="29384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FF00"/>
                </a:solidFill>
              </a:rPr>
              <a:t>Dual-Doppler WindTracer</a:t>
            </a:r>
          </a:p>
          <a:p>
            <a:pPr algn="ctr" eaLnBrk="1" hangingPunct="1"/>
            <a:r>
              <a:rPr lang="en-US" altLang="en-US">
                <a:solidFill>
                  <a:srgbClr val="FFFF00"/>
                </a:solidFill>
              </a:rPr>
              <a:t>vs. ZephIR 372 (NNW of BAO)</a:t>
            </a:r>
          </a:p>
        </p:txBody>
      </p:sp>
      <p:sp>
        <p:nvSpPr>
          <p:cNvPr id="24585" name="TextBox 18"/>
          <p:cNvSpPr txBox="1">
            <a:spLocks noChangeArrowheads="1"/>
          </p:cNvSpPr>
          <p:nvPr/>
        </p:nvSpPr>
        <p:spPr bwMode="auto">
          <a:xfrm>
            <a:off x="5889625" y="1376363"/>
            <a:ext cx="29241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FF00"/>
                </a:solidFill>
              </a:rPr>
              <a:t>Dual-Doppler WindTracer</a:t>
            </a:r>
          </a:p>
          <a:p>
            <a:pPr algn="ctr" eaLnBrk="1" hangingPunct="1"/>
            <a:r>
              <a:rPr lang="en-US" altLang="en-US">
                <a:solidFill>
                  <a:srgbClr val="FFFF00"/>
                </a:solidFill>
              </a:rPr>
              <a:t>vs. ZephIR 373 (WNW of BAO</a:t>
            </a:r>
          </a:p>
        </p:txBody>
      </p:sp>
      <p:pic>
        <p:nvPicPr>
          <p:cNvPr id="24586" name="Picture 5" descr="F:\BAO\20130607_CLRC_PPT_Final\Direction_ScDDvsZ37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525" y="4121150"/>
            <a:ext cx="2933700" cy="197961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Picture 6" descr="F:\BAO\20130607_CLRC_PPT_Final\Direction_ScDDvsZ37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100" y="4121150"/>
            <a:ext cx="2933700" cy="197961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8" name="Picture 7" descr="F:\BAO\20130607_CLRC_PPT_Final\Speed_ScDDvsZ37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100" y="2022475"/>
            <a:ext cx="2933700" cy="197961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9" name="Picture 8" descr="F:\BAO\20130607_CLRC_PPT_Final\Speed_ScDDvsZ37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525" y="2022475"/>
            <a:ext cx="2933700" cy="197961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val 13"/>
          <p:cNvSpPr/>
          <p:nvPr/>
        </p:nvSpPr>
        <p:spPr>
          <a:xfrm>
            <a:off x="6844684" y="2254944"/>
            <a:ext cx="798990" cy="343235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650203" y="2254944"/>
            <a:ext cx="798990" cy="343235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5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Single-Doppler Terrain-Following Fields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Multiple PPI tilts from both systems combined to create terrain following radial wind field maps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84EC00-20C9-40CF-A098-9F6137E3ED86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48133" name="Picture 5" descr="I:\Data\BAO1\FieldTest\BF\fields\20130109\Radial_Velocity\PPI_PNG\0.285\20130109_220139_BFWT_Radial_Velocity_0.28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17" y="2700774"/>
            <a:ext cx="2707691" cy="203076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4" name="Picture 6" descr="I:\Data\BAO1\FieldTest\BF\fields\20130109\Radial_Velocity\PPI_PNG\0.486\20130109_220203_BFWT_Radial_Velocity_0.48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57" y="3641932"/>
            <a:ext cx="2707691" cy="203076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5" name="Picture 7" descr="I:\Data\BAO1\FieldTest\BF\fields\20130109\Radial_Velocity\PPI_PNG\0.734\20130109_220228_BFWT_Radial_Velocity_0.73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909" y="4657317"/>
            <a:ext cx="2707691" cy="203076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7" name="Picture 9" descr="I:\Data\BAO1\FieldTest\BF\fields\20130109\Radial_Velocity\GRID_PNG\90m\20130109_220000_BFWT_Radial_Velocity_90m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202" y="2805344"/>
            <a:ext cx="4716843" cy="353763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>
          <a:xfrm>
            <a:off x="3181984" y="4175304"/>
            <a:ext cx="1247972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313895" y="2700774"/>
            <a:ext cx="1402672" cy="29987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664562" y="3641932"/>
            <a:ext cx="1402672" cy="29987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015231" y="4657316"/>
            <a:ext cx="1402672" cy="29987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922884" y="2896581"/>
            <a:ext cx="2235695" cy="29987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>
            <a:off x="2912423" y="2967301"/>
            <a:ext cx="1517533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>
            <a:off x="3439216" y="5430385"/>
            <a:ext cx="99074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203094" y="6276513"/>
            <a:ext cx="4437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Cartesian grid, 300x300m spacing, 90 m AGL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49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:\Data\BAO2\Photos\20141120_0743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1198563"/>
            <a:ext cx="8836025" cy="497046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263" y="587638"/>
            <a:ext cx="8118475" cy="531812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en-US" dirty="0" smtClean="0"/>
              <a:t>Table Mountain WindTracer (TMWT)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125" y="1198563"/>
            <a:ext cx="7780338" cy="2511425"/>
          </a:xfrm>
        </p:spPr>
        <p:txBody>
          <a:bodyPr/>
          <a:lstStyle/>
          <a:p>
            <a:pPr>
              <a:defRPr/>
            </a:pP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Standard WTX WindTracer</a:t>
            </a:r>
          </a:p>
          <a:p>
            <a:pPr>
              <a:defRPr/>
            </a:pP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Configured to stare at a point 296 meters above the ZephIR 300</a:t>
            </a:r>
          </a:p>
          <a:p>
            <a:pPr lvl="1">
              <a:defRPr/>
            </a:pPr>
            <a:r>
              <a:rPr lang="en-U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Azimuth to ZephIR: 114.275°</a:t>
            </a:r>
          </a:p>
          <a:p>
            <a:pPr lvl="1">
              <a:defRPr/>
            </a:pPr>
            <a:r>
              <a:rPr lang="en-U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Range to ZephIR: 23,254 meters</a:t>
            </a:r>
          </a:p>
          <a:p>
            <a:pPr>
              <a:defRPr/>
            </a:pP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Available 8-May-2014 through 29-October-2014</a:t>
            </a:r>
          </a:p>
        </p:txBody>
      </p:sp>
    </p:spTree>
    <p:extLst>
      <p:ext uri="{BB962C8B-B14F-4D97-AF65-F5344CB8AC3E}">
        <p14:creationId xmlns:p14="http://schemas.microsoft.com/office/powerpoint/2010/main" val="210893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300038"/>
            <a:ext cx="7312025" cy="531812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en-US" dirty="0" smtClean="0"/>
              <a:t>LMCT WindTracer (LMWT)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2638" y="1166813"/>
            <a:ext cx="4383087" cy="3138487"/>
          </a:xfrm>
        </p:spPr>
        <p:txBody>
          <a:bodyPr/>
          <a:lstStyle/>
          <a:p>
            <a:pPr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Standard WTX WindTracer</a:t>
            </a:r>
          </a:p>
          <a:p>
            <a:pPr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Configured to stare at a point 296 meters above the ZephIR 300</a:t>
            </a:r>
          </a:p>
          <a:p>
            <a:pPr lvl="1"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Azimuth to ZephIR: 48.904°</a:t>
            </a:r>
          </a:p>
          <a:p>
            <a:pPr lvl="1"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Range to ZephIR: 12,720 meters</a:t>
            </a:r>
          </a:p>
          <a:p>
            <a:pPr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Available</a:t>
            </a:r>
          </a:p>
          <a:p>
            <a:pPr lvl="1"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12-Aug-2014 to 19-Aug-2014</a:t>
            </a:r>
          </a:p>
          <a:p>
            <a:pPr lvl="1"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25-Sept-2014 to 23-Oct-2014</a:t>
            </a:r>
          </a:p>
        </p:txBody>
      </p:sp>
      <p:pic>
        <p:nvPicPr>
          <p:cNvPr id="9220" name="Picture 2" descr="I:\Data\BAO2\Photos\IMG_15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1019175"/>
            <a:ext cx="4327525" cy="576897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177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Single-Doppler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150" y="1209675"/>
            <a:ext cx="4219575" cy="3448050"/>
          </a:xfrm>
        </p:spPr>
        <p:txBody>
          <a:bodyPr/>
          <a:lstStyle/>
          <a:p>
            <a:pPr>
              <a:defRPr/>
            </a:pPr>
            <a:r>
              <a:rPr lang="en-US" sz="2000" dirty="0" smtClean="0"/>
              <a:t>100 Days of data was collected from TMWT.</a:t>
            </a:r>
          </a:p>
          <a:p>
            <a:pPr>
              <a:defRPr/>
            </a:pPr>
            <a:endParaRPr lang="en-US" sz="2000" dirty="0" smtClean="0"/>
          </a:p>
          <a:p>
            <a:pPr>
              <a:defRPr/>
            </a:pPr>
            <a:r>
              <a:rPr lang="en-US" sz="2000" dirty="0" smtClean="0"/>
              <a:t>100 days of BAO data available.</a:t>
            </a:r>
          </a:p>
          <a:p>
            <a:pPr>
              <a:defRPr/>
            </a:pPr>
            <a:endParaRPr lang="en-US" sz="2000" dirty="0" smtClean="0"/>
          </a:p>
          <a:p>
            <a:pPr>
              <a:defRPr/>
            </a:pPr>
            <a:r>
              <a:rPr lang="en-US" sz="2000" dirty="0" smtClean="0"/>
              <a:t>Data recording problems reduced ZephIR availability to 65 days.</a:t>
            </a:r>
          </a:p>
          <a:p>
            <a:pPr>
              <a:defRPr/>
            </a:pPr>
            <a:endParaRPr lang="en-US" sz="2000" dirty="0" smtClean="0"/>
          </a:p>
          <a:p>
            <a:pPr>
              <a:defRPr/>
            </a:pPr>
            <a:endParaRPr lang="en-US" sz="2000" dirty="0" smtClean="0"/>
          </a:p>
        </p:txBody>
      </p:sp>
      <p:pic>
        <p:nvPicPr>
          <p:cNvPr id="12292" name="Picture 2" descr="I:\Data\BAO2\DualDoppler\20141217_Processing\TMWT_Availability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69"/>
          <a:stretch/>
        </p:blipFill>
        <p:spPr bwMode="auto">
          <a:xfrm>
            <a:off x="5003152" y="1295400"/>
            <a:ext cx="3805238" cy="265747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3" descr="I:\Data\BAO2\DualDoppler\20141217_Processing\BAO_Availability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462" y="4062413"/>
            <a:ext cx="3805238" cy="265747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4" descr="I:\Data\BAO2\DualDoppler\20141217_Processing\ZephIR_Availability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3" y="4062413"/>
            <a:ext cx="3803650" cy="265747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496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300" y="79375"/>
            <a:ext cx="7312025" cy="531813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en-US" dirty="0" smtClean="0"/>
              <a:t>Radial Velocity Comparison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1975" y="788988"/>
            <a:ext cx="4292600" cy="5613400"/>
          </a:xfrm>
        </p:spPr>
        <p:txBody>
          <a:bodyPr/>
          <a:lstStyle/>
          <a:p>
            <a:pPr>
              <a:defRPr/>
            </a:pPr>
            <a:r>
              <a:rPr lang="en-US" sz="2400" dirty="0" smtClean="0"/>
              <a:t>TMWT configured to stare at 296 meters over ZephIR</a:t>
            </a:r>
          </a:p>
          <a:p>
            <a:pPr lvl="1">
              <a:defRPr/>
            </a:pPr>
            <a:r>
              <a:rPr lang="en-US" sz="2000" dirty="0" smtClean="0">
                <a:solidFill>
                  <a:srgbClr val="FFFF00"/>
                </a:solidFill>
              </a:rPr>
              <a:t>500 meters from the sonic anemometer….expect looser correlation.</a:t>
            </a:r>
          </a:p>
          <a:p>
            <a:pPr lvl="1">
              <a:defRPr/>
            </a:pPr>
            <a:r>
              <a:rPr lang="en-US" sz="2000" dirty="0" smtClean="0"/>
              <a:t>296 meters above ZephIR is at the same height (MSL) as the 300 meter sonic.</a:t>
            </a:r>
          </a:p>
          <a:p>
            <a:pPr lvl="1">
              <a:defRPr/>
            </a:pPr>
            <a:r>
              <a:rPr lang="en-US" sz="2000" dirty="0" smtClean="0"/>
              <a:t>30 second integration periods</a:t>
            </a:r>
          </a:p>
          <a:p>
            <a:pPr lvl="1">
              <a:defRPr/>
            </a:pPr>
            <a:endParaRPr lang="en-US" sz="2000" dirty="0" smtClean="0"/>
          </a:p>
        </p:txBody>
      </p:sp>
      <p:pic>
        <p:nvPicPr>
          <p:cNvPr id="13316" name="Picture 3" descr="I:\Data\BAO2\DualDoppler\20141217_Processing\TMWTvsBAO_RadialVelocity_pm2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91" y="738764"/>
            <a:ext cx="3948112" cy="292258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I:\Data\BAO2\DualDoppler\20141217_Processing\TMWTvsZephIR_RadialVelocity_Correct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91" y="3801416"/>
            <a:ext cx="3950443" cy="292608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69219" y="3013363"/>
            <a:ext cx="2217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TMWT vs</a:t>
            </a:r>
            <a:r>
              <a:rPr lang="en-US" dirty="0"/>
              <a:t>. </a:t>
            </a:r>
            <a:r>
              <a:rPr lang="en-US" dirty="0" err="1"/>
              <a:t>ZephIR</a:t>
            </a:r>
            <a:r>
              <a:rPr lang="en-US" dirty="0"/>
              <a:t> 300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44972" y="6199935"/>
            <a:ext cx="2217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TMWT vs</a:t>
            </a:r>
            <a:r>
              <a:rPr lang="en-US" dirty="0"/>
              <a:t>. </a:t>
            </a:r>
            <a:r>
              <a:rPr lang="en-US" dirty="0" err="1"/>
              <a:t>ZephIR</a:t>
            </a:r>
            <a:r>
              <a:rPr lang="en-US" dirty="0"/>
              <a:t> 300</a:t>
            </a:r>
          </a:p>
        </p:txBody>
      </p:sp>
    </p:spTree>
    <p:extLst>
      <p:ext uri="{BB962C8B-B14F-4D97-AF65-F5344CB8AC3E}">
        <p14:creationId xmlns:p14="http://schemas.microsoft.com/office/powerpoint/2010/main" val="4162945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Dual Doppler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636" y="1357851"/>
            <a:ext cx="8193087" cy="5392738"/>
          </a:xfrm>
        </p:spPr>
        <p:txBody>
          <a:bodyPr/>
          <a:lstStyle/>
          <a:p>
            <a:pPr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following plots only show the timeframe when all devices were available to allow “apples-to-apples” comparison.</a:t>
            </a:r>
          </a:p>
          <a:p>
            <a:pPr lvl="1"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 Dual-Doppler WindTracer results do exist.</a:t>
            </a:r>
          </a:p>
          <a:p>
            <a:pPr lvl="1"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plots show one month of data from September 25 to October 23, 2014.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expect the correlation with BAO values to be lower because:</a:t>
            </a:r>
          </a:p>
          <a:p>
            <a:pPr lvl="1"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tower is 500 meters away from the measurement point above the ZephIR.</a:t>
            </a:r>
          </a:p>
          <a:p>
            <a:pPr lvl="1"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Tower effects alter measurements.</a:t>
            </a:r>
          </a:p>
          <a:p>
            <a:pPr>
              <a:defRPr/>
            </a:pPr>
            <a:endPara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242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Scatter Frequency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875" y="1576388"/>
            <a:ext cx="2274888" cy="2584450"/>
          </a:xfrm>
        </p:spPr>
        <p:txBody>
          <a:bodyPr/>
          <a:lstStyle/>
          <a:p>
            <a:pPr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While scatter exists, most points are tightly around the 1:1 correlation line.</a:t>
            </a:r>
          </a:p>
        </p:txBody>
      </p:sp>
      <p:pic>
        <p:nvPicPr>
          <p:cNvPr id="20484" name="Picture 2" descr="I:\Data\BAO2\DualDoppler\20141217_Processing\DDvsZephIR_WindSpeedFrequency_600s_al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713" y="1576388"/>
            <a:ext cx="6386512" cy="472598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044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Single-Doppler Terrain-Following Fields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Multiple PPI tilts from both systems combined to create terrain following radial wind field maps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84EC00-20C9-40CF-A098-9F6137E3ED86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48133" name="Picture 5" descr="I:\Data\BAO1\FieldTest\BF\fields\20130109\Radial_Velocity\PPI_PNG\0.285\20130109_220139_BFWT_Radial_Velocity_0.28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17" y="2700774"/>
            <a:ext cx="2707691" cy="203076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4" name="Picture 6" descr="I:\Data\BAO1\FieldTest\BF\fields\20130109\Radial_Velocity\PPI_PNG\0.486\20130109_220203_BFWT_Radial_Velocity_0.48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57" y="3641932"/>
            <a:ext cx="2707691" cy="203076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5" name="Picture 7" descr="I:\Data\BAO1\FieldTest\BF\fields\20130109\Radial_Velocity\PPI_PNG\0.734\20130109_220228_BFWT_Radial_Velocity_0.73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909" y="4657317"/>
            <a:ext cx="2707691" cy="203076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7" name="Picture 9" descr="I:\Data\BAO1\FieldTest\BF\fields\20130109\Radial_Velocity\GRID_PNG\90m\20130109_220000_BFWT_Radial_Velocity_90m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202" y="2805344"/>
            <a:ext cx="4716843" cy="353763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>
          <a:xfrm>
            <a:off x="3181984" y="4175304"/>
            <a:ext cx="1247972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313895" y="2700774"/>
            <a:ext cx="1402672" cy="29987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664562" y="3641932"/>
            <a:ext cx="1402672" cy="29987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015231" y="4657316"/>
            <a:ext cx="1402672" cy="29987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922884" y="2896581"/>
            <a:ext cx="2235695" cy="29987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>
            <a:off x="2912423" y="2967301"/>
            <a:ext cx="1517533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>
            <a:off x="3439216" y="5430385"/>
            <a:ext cx="99074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203094" y="6276513"/>
            <a:ext cx="4437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Cartesian grid, 300x300m spacing, 90 m AGL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42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dirty="0" smtClean="0"/>
              <a:t>New Jersey</a:t>
            </a:r>
            <a:br>
              <a:rPr lang="en-US" dirty="0" smtClean="0"/>
            </a:br>
            <a:r>
              <a:rPr lang="en-US" dirty="0" smtClean="0"/>
              <a:t>3.75 Year Historical Range Availability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AA53D7-D84C-4D59-A123-CFE76A77C79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585" y="1883238"/>
            <a:ext cx="6702680" cy="4885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03498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W:\TrendMonitoring\Trends\FAA1_1015\10sec_33kmPerformance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75" y="0"/>
            <a:ext cx="8859915" cy="6880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8634" y="0"/>
            <a:ext cx="4358936" cy="683581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&gt; 33 km Performance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84EC00-20C9-40CF-A098-9F6137E3ED8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208743" y="804528"/>
            <a:ext cx="962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33 km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69610" y="5354780"/>
            <a:ext cx="962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33 km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-108961" y="4014985"/>
            <a:ext cx="1204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Velocity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68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1493" y="152401"/>
            <a:ext cx="8022763" cy="838200"/>
          </a:xfrm>
        </p:spPr>
        <p:txBody>
          <a:bodyPr>
            <a:normAutofit/>
          </a:bodyPr>
          <a:lstStyle/>
          <a:p>
            <a:pPr algn="l"/>
            <a:r>
              <a:rPr lang="en-US" sz="4000" dirty="0" smtClean="0"/>
              <a:t>History of Airport Installations</a:t>
            </a:r>
            <a:endParaRPr lang="en-US" sz="4000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1371600" y="990601"/>
            <a:ext cx="6477000" cy="76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itchFamily="34" charset="0"/>
              </a:rPr>
              <a:t>12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itchFamily="34" charset="0"/>
              </a:rPr>
              <a:t> Years of Operational Wind Hazard Detection and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itchFamily="34" charset="0"/>
              </a:rPr>
              <a:t>Wake Measurements for Air Traffic Management 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arrow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371600" y="990600"/>
            <a:ext cx="6477000" cy="762000"/>
          </a:xfrm>
          <a:prstGeom prst="roundRect">
            <a:avLst/>
          </a:prstGeom>
          <a:noFill/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1591"/>
            <a:ext cx="2133600" cy="365125"/>
          </a:xfrm>
          <a:prstGeom prst="rect">
            <a:avLst/>
          </a:prstGeom>
        </p:spPr>
        <p:txBody>
          <a:bodyPr/>
          <a:lstStyle/>
          <a:p>
            <a:fld id="{0E9E04C9-3459-4A0B-9056-546F53AB6CD0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1"/>
          <a:stretch/>
        </p:blipFill>
        <p:spPr>
          <a:xfrm>
            <a:off x="0" y="1923897"/>
            <a:ext cx="9144000" cy="4945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33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381000" y="381000"/>
            <a:ext cx="7162800" cy="6858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en-US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Wind Energy Deployments</a:t>
            </a:r>
            <a:endParaRPr lang="en-US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ea typeface="+mj-ea"/>
              <a:cs typeface="+mj-cs"/>
            </a:endParaRPr>
          </a:p>
        </p:txBody>
      </p:sp>
      <p:grpSp>
        <p:nvGrpSpPr>
          <p:cNvPr id="14" name="Group 9"/>
          <p:cNvGrpSpPr>
            <a:grpSpLocks/>
          </p:cNvGrpSpPr>
          <p:nvPr/>
        </p:nvGrpSpPr>
        <p:grpSpPr bwMode="auto">
          <a:xfrm>
            <a:off x="5662612" y="157162"/>
            <a:ext cx="3252788" cy="528638"/>
            <a:chOff x="299" y="3352"/>
            <a:chExt cx="2313" cy="376"/>
          </a:xfrm>
        </p:grpSpPr>
        <p:sp>
          <p:nvSpPr>
            <p:cNvPr id="15" name="Freeform 10"/>
            <p:cNvSpPr>
              <a:spLocks/>
            </p:cNvSpPr>
            <p:nvPr/>
          </p:nvSpPr>
          <p:spPr bwMode="black">
            <a:xfrm>
              <a:off x="1668" y="3352"/>
              <a:ext cx="944" cy="376"/>
            </a:xfrm>
            <a:custGeom>
              <a:avLst/>
              <a:gdLst/>
              <a:ahLst/>
              <a:cxnLst>
                <a:cxn ang="0">
                  <a:pos x="943" y="147"/>
                </a:cxn>
                <a:cxn ang="0">
                  <a:pos x="775" y="147"/>
                </a:cxn>
                <a:cxn ang="0">
                  <a:pos x="816" y="0"/>
                </a:cxn>
                <a:cxn ang="0">
                  <a:pos x="672" y="147"/>
                </a:cxn>
                <a:cxn ang="0">
                  <a:pos x="3" y="147"/>
                </a:cxn>
                <a:cxn ang="0">
                  <a:pos x="0" y="148"/>
                </a:cxn>
                <a:cxn ang="0">
                  <a:pos x="3" y="149"/>
                </a:cxn>
                <a:cxn ang="0">
                  <a:pos x="106" y="151"/>
                </a:cxn>
                <a:cxn ang="0">
                  <a:pos x="332" y="153"/>
                </a:cxn>
                <a:cxn ang="0">
                  <a:pos x="660" y="159"/>
                </a:cxn>
                <a:cxn ang="0">
                  <a:pos x="600" y="221"/>
                </a:cxn>
                <a:cxn ang="0">
                  <a:pos x="578" y="245"/>
                </a:cxn>
                <a:cxn ang="0">
                  <a:pos x="580" y="245"/>
                </a:cxn>
                <a:cxn ang="0">
                  <a:pos x="606" y="221"/>
                </a:cxn>
                <a:cxn ang="0">
                  <a:pos x="673" y="160"/>
                </a:cxn>
                <a:cxn ang="0">
                  <a:pos x="756" y="160"/>
                </a:cxn>
                <a:cxn ang="0">
                  <a:pos x="748" y="195"/>
                </a:cxn>
                <a:cxn ang="0">
                  <a:pos x="740" y="230"/>
                </a:cxn>
                <a:cxn ang="0">
                  <a:pos x="567" y="318"/>
                </a:cxn>
                <a:cxn ang="0">
                  <a:pos x="471" y="368"/>
                </a:cxn>
                <a:cxn ang="0">
                  <a:pos x="472" y="369"/>
                </a:cxn>
                <a:cxn ang="0">
                  <a:pos x="563" y="326"/>
                </a:cxn>
                <a:cxn ang="0">
                  <a:pos x="738" y="241"/>
                </a:cxn>
                <a:cxn ang="0">
                  <a:pos x="716" y="336"/>
                </a:cxn>
                <a:cxn ang="0">
                  <a:pos x="708" y="373"/>
                </a:cxn>
                <a:cxn ang="0">
                  <a:pos x="708" y="375"/>
                </a:cxn>
                <a:cxn ang="0">
                  <a:pos x="710" y="374"/>
                </a:cxn>
                <a:cxn ang="0">
                  <a:pos x="721" y="335"/>
                </a:cxn>
                <a:cxn ang="0">
                  <a:pos x="748" y="236"/>
                </a:cxn>
                <a:cxn ang="0">
                  <a:pos x="820" y="203"/>
                </a:cxn>
                <a:cxn ang="0">
                  <a:pos x="883" y="173"/>
                </a:cxn>
                <a:cxn ang="0">
                  <a:pos x="943" y="147"/>
                </a:cxn>
                <a:cxn ang="0">
                  <a:pos x="688" y="147"/>
                </a:cxn>
                <a:cxn ang="0">
                  <a:pos x="752" y="87"/>
                </a:cxn>
                <a:cxn ang="0">
                  <a:pos x="779" y="61"/>
                </a:cxn>
                <a:cxn ang="0">
                  <a:pos x="759" y="147"/>
                </a:cxn>
                <a:cxn ang="0">
                  <a:pos x="688" y="147"/>
                </a:cxn>
                <a:cxn ang="0">
                  <a:pos x="943" y="147"/>
                </a:cxn>
                <a:cxn ang="0">
                  <a:pos x="770" y="161"/>
                </a:cxn>
                <a:cxn ang="0">
                  <a:pos x="871" y="163"/>
                </a:cxn>
                <a:cxn ang="0">
                  <a:pos x="837" y="181"/>
                </a:cxn>
                <a:cxn ang="0">
                  <a:pos x="752" y="224"/>
                </a:cxn>
                <a:cxn ang="0">
                  <a:pos x="770" y="161"/>
                </a:cxn>
                <a:cxn ang="0">
                  <a:pos x="943" y="147"/>
                </a:cxn>
              </a:cxnLst>
              <a:rect l="0" t="0" r="r" b="b"/>
              <a:pathLst>
                <a:path w="944" h="376">
                  <a:moveTo>
                    <a:pt x="943" y="147"/>
                  </a:moveTo>
                  <a:lnTo>
                    <a:pt x="775" y="147"/>
                  </a:lnTo>
                  <a:lnTo>
                    <a:pt x="816" y="0"/>
                  </a:lnTo>
                  <a:lnTo>
                    <a:pt x="672" y="147"/>
                  </a:lnTo>
                  <a:lnTo>
                    <a:pt x="3" y="147"/>
                  </a:lnTo>
                  <a:lnTo>
                    <a:pt x="0" y="148"/>
                  </a:lnTo>
                  <a:lnTo>
                    <a:pt x="3" y="149"/>
                  </a:lnTo>
                  <a:lnTo>
                    <a:pt x="106" y="151"/>
                  </a:lnTo>
                  <a:lnTo>
                    <a:pt x="332" y="153"/>
                  </a:lnTo>
                  <a:lnTo>
                    <a:pt x="660" y="159"/>
                  </a:lnTo>
                  <a:lnTo>
                    <a:pt x="600" y="221"/>
                  </a:lnTo>
                  <a:lnTo>
                    <a:pt x="578" y="245"/>
                  </a:lnTo>
                  <a:lnTo>
                    <a:pt x="580" y="245"/>
                  </a:lnTo>
                  <a:lnTo>
                    <a:pt x="606" y="221"/>
                  </a:lnTo>
                  <a:lnTo>
                    <a:pt x="673" y="160"/>
                  </a:lnTo>
                  <a:lnTo>
                    <a:pt x="756" y="160"/>
                  </a:lnTo>
                  <a:lnTo>
                    <a:pt x="748" y="195"/>
                  </a:lnTo>
                  <a:lnTo>
                    <a:pt x="740" y="230"/>
                  </a:lnTo>
                  <a:lnTo>
                    <a:pt x="567" y="318"/>
                  </a:lnTo>
                  <a:lnTo>
                    <a:pt x="471" y="368"/>
                  </a:lnTo>
                  <a:lnTo>
                    <a:pt x="472" y="369"/>
                  </a:lnTo>
                  <a:lnTo>
                    <a:pt x="563" y="326"/>
                  </a:lnTo>
                  <a:lnTo>
                    <a:pt x="738" y="241"/>
                  </a:lnTo>
                  <a:lnTo>
                    <a:pt x="716" y="336"/>
                  </a:lnTo>
                  <a:lnTo>
                    <a:pt x="708" y="373"/>
                  </a:lnTo>
                  <a:lnTo>
                    <a:pt x="708" y="375"/>
                  </a:lnTo>
                  <a:lnTo>
                    <a:pt x="710" y="374"/>
                  </a:lnTo>
                  <a:lnTo>
                    <a:pt x="721" y="335"/>
                  </a:lnTo>
                  <a:lnTo>
                    <a:pt x="748" y="236"/>
                  </a:lnTo>
                  <a:lnTo>
                    <a:pt x="820" y="203"/>
                  </a:lnTo>
                  <a:lnTo>
                    <a:pt x="883" y="173"/>
                  </a:lnTo>
                  <a:lnTo>
                    <a:pt x="943" y="147"/>
                  </a:lnTo>
                  <a:lnTo>
                    <a:pt x="688" y="147"/>
                  </a:lnTo>
                  <a:lnTo>
                    <a:pt x="752" y="87"/>
                  </a:lnTo>
                  <a:lnTo>
                    <a:pt x="779" y="61"/>
                  </a:lnTo>
                  <a:lnTo>
                    <a:pt x="759" y="147"/>
                  </a:lnTo>
                  <a:lnTo>
                    <a:pt x="688" y="147"/>
                  </a:lnTo>
                  <a:lnTo>
                    <a:pt x="943" y="147"/>
                  </a:lnTo>
                  <a:lnTo>
                    <a:pt x="770" y="161"/>
                  </a:lnTo>
                  <a:lnTo>
                    <a:pt x="871" y="163"/>
                  </a:lnTo>
                  <a:lnTo>
                    <a:pt x="837" y="181"/>
                  </a:lnTo>
                  <a:lnTo>
                    <a:pt x="752" y="224"/>
                  </a:lnTo>
                  <a:lnTo>
                    <a:pt x="770" y="161"/>
                  </a:lnTo>
                  <a:lnTo>
                    <a:pt x="943" y="147"/>
                  </a:lnTo>
                </a:path>
              </a:pathLst>
            </a:custGeom>
            <a:solidFill>
              <a:srgbClr val="FFFFFF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800">
                <a:solidFill>
                  <a:prstClr val="black"/>
                </a:solidFill>
              </a:endParaRPr>
            </a:p>
          </p:txBody>
        </p:sp>
        <p:sp>
          <p:nvSpPr>
            <p:cNvPr id="16" name="Freeform 11"/>
            <p:cNvSpPr>
              <a:spLocks/>
            </p:cNvSpPr>
            <p:nvPr/>
          </p:nvSpPr>
          <p:spPr bwMode="black">
            <a:xfrm>
              <a:off x="299" y="3548"/>
              <a:ext cx="56" cy="69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40" y="0"/>
                </a:cxn>
                <a:cxn ang="0">
                  <a:pos x="30" y="49"/>
                </a:cxn>
                <a:cxn ang="0">
                  <a:pos x="55" y="49"/>
                </a:cxn>
                <a:cxn ang="0">
                  <a:pos x="50" y="67"/>
                </a:cxn>
                <a:cxn ang="0">
                  <a:pos x="0" y="67"/>
                </a:cxn>
                <a:cxn ang="0">
                  <a:pos x="14" y="0"/>
                </a:cxn>
              </a:cxnLst>
              <a:rect l="0" t="0" r="r" b="b"/>
              <a:pathLst>
                <a:path w="56" h="68">
                  <a:moveTo>
                    <a:pt x="14" y="0"/>
                  </a:moveTo>
                  <a:lnTo>
                    <a:pt x="40" y="0"/>
                  </a:lnTo>
                  <a:lnTo>
                    <a:pt x="30" y="49"/>
                  </a:lnTo>
                  <a:lnTo>
                    <a:pt x="55" y="49"/>
                  </a:lnTo>
                  <a:lnTo>
                    <a:pt x="50" y="67"/>
                  </a:lnTo>
                  <a:lnTo>
                    <a:pt x="0" y="67"/>
                  </a:lnTo>
                  <a:lnTo>
                    <a:pt x="14" y="0"/>
                  </a:lnTo>
                </a:path>
              </a:pathLst>
            </a:custGeom>
            <a:solidFill>
              <a:srgbClr val="FFFFFF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800">
                <a:solidFill>
                  <a:prstClr val="black"/>
                </a:solidFill>
              </a:endParaRPr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black">
            <a:xfrm>
              <a:off x="415" y="3547"/>
              <a:ext cx="72" cy="71"/>
            </a:xfrm>
            <a:custGeom>
              <a:avLst/>
              <a:gdLst/>
              <a:ahLst/>
              <a:cxnLst>
                <a:cxn ang="0">
                  <a:pos x="44" y="0"/>
                </a:cxn>
                <a:cxn ang="0">
                  <a:pos x="59" y="3"/>
                </a:cxn>
                <a:cxn ang="0">
                  <a:pos x="69" y="10"/>
                </a:cxn>
                <a:cxn ang="0">
                  <a:pos x="73" y="21"/>
                </a:cxn>
                <a:cxn ang="0">
                  <a:pos x="72" y="36"/>
                </a:cxn>
                <a:cxn ang="0">
                  <a:pos x="66" y="50"/>
                </a:cxn>
                <a:cxn ang="0">
                  <a:pos x="57" y="61"/>
                </a:cxn>
                <a:cxn ang="0">
                  <a:pos x="44" y="68"/>
                </a:cxn>
                <a:cxn ang="0">
                  <a:pos x="29" y="71"/>
                </a:cxn>
                <a:cxn ang="0">
                  <a:pos x="13" y="68"/>
                </a:cxn>
                <a:cxn ang="0">
                  <a:pos x="4" y="61"/>
                </a:cxn>
                <a:cxn ang="0">
                  <a:pos x="0" y="50"/>
                </a:cxn>
                <a:cxn ang="0">
                  <a:pos x="1" y="36"/>
                </a:cxn>
                <a:cxn ang="0">
                  <a:pos x="6" y="21"/>
                </a:cxn>
                <a:cxn ang="0">
                  <a:pos x="15" y="10"/>
                </a:cxn>
                <a:cxn ang="0">
                  <a:pos x="29" y="3"/>
                </a:cxn>
                <a:cxn ang="0">
                  <a:pos x="44" y="0"/>
                </a:cxn>
                <a:cxn ang="0">
                  <a:pos x="32" y="53"/>
                </a:cxn>
                <a:cxn ang="0">
                  <a:pos x="39" y="50"/>
                </a:cxn>
                <a:cxn ang="0">
                  <a:pos x="44" y="36"/>
                </a:cxn>
                <a:cxn ang="0">
                  <a:pos x="45" y="21"/>
                </a:cxn>
                <a:cxn ang="0">
                  <a:pos x="40" y="19"/>
                </a:cxn>
                <a:cxn ang="0">
                  <a:pos x="34" y="21"/>
                </a:cxn>
                <a:cxn ang="0">
                  <a:pos x="29" y="36"/>
                </a:cxn>
                <a:cxn ang="0">
                  <a:pos x="28" y="50"/>
                </a:cxn>
                <a:cxn ang="0">
                  <a:pos x="32" y="53"/>
                </a:cxn>
                <a:cxn ang="0">
                  <a:pos x="44" y="0"/>
                </a:cxn>
              </a:cxnLst>
              <a:rect l="0" t="0" r="r" b="b"/>
              <a:pathLst>
                <a:path w="74" h="72">
                  <a:moveTo>
                    <a:pt x="44" y="0"/>
                  </a:moveTo>
                  <a:lnTo>
                    <a:pt x="59" y="3"/>
                  </a:lnTo>
                  <a:lnTo>
                    <a:pt x="69" y="10"/>
                  </a:lnTo>
                  <a:lnTo>
                    <a:pt x="73" y="21"/>
                  </a:lnTo>
                  <a:lnTo>
                    <a:pt x="72" y="36"/>
                  </a:lnTo>
                  <a:lnTo>
                    <a:pt x="66" y="50"/>
                  </a:lnTo>
                  <a:lnTo>
                    <a:pt x="57" y="61"/>
                  </a:lnTo>
                  <a:lnTo>
                    <a:pt x="44" y="68"/>
                  </a:lnTo>
                  <a:lnTo>
                    <a:pt x="29" y="71"/>
                  </a:lnTo>
                  <a:lnTo>
                    <a:pt x="13" y="68"/>
                  </a:lnTo>
                  <a:lnTo>
                    <a:pt x="4" y="61"/>
                  </a:lnTo>
                  <a:lnTo>
                    <a:pt x="0" y="50"/>
                  </a:lnTo>
                  <a:lnTo>
                    <a:pt x="1" y="36"/>
                  </a:lnTo>
                  <a:lnTo>
                    <a:pt x="6" y="21"/>
                  </a:lnTo>
                  <a:lnTo>
                    <a:pt x="15" y="10"/>
                  </a:lnTo>
                  <a:lnTo>
                    <a:pt x="29" y="3"/>
                  </a:lnTo>
                  <a:lnTo>
                    <a:pt x="44" y="0"/>
                  </a:lnTo>
                  <a:lnTo>
                    <a:pt x="32" y="53"/>
                  </a:lnTo>
                  <a:lnTo>
                    <a:pt x="39" y="50"/>
                  </a:lnTo>
                  <a:lnTo>
                    <a:pt x="44" y="36"/>
                  </a:lnTo>
                  <a:lnTo>
                    <a:pt x="45" y="21"/>
                  </a:lnTo>
                  <a:lnTo>
                    <a:pt x="40" y="19"/>
                  </a:lnTo>
                  <a:lnTo>
                    <a:pt x="34" y="21"/>
                  </a:lnTo>
                  <a:lnTo>
                    <a:pt x="29" y="36"/>
                  </a:lnTo>
                  <a:lnTo>
                    <a:pt x="28" y="50"/>
                  </a:lnTo>
                  <a:lnTo>
                    <a:pt x="32" y="53"/>
                  </a:lnTo>
                  <a:lnTo>
                    <a:pt x="44" y="0"/>
                  </a:lnTo>
                </a:path>
              </a:pathLst>
            </a:custGeom>
            <a:solidFill>
              <a:srgbClr val="FFFFFF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800">
                <a:solidFill>
                  <a:prstClr val="black"/>
                </a:solidFill>
              </a:endParaRPr>
            </a:p>
          </p:txBody>
        </p:sp>
        <p:sp>
          <p:nvSpPr>
            <p:cNvPr id="18" name="Freeform 13"/>
            <p:cNvSpPr>
              <a:spLocks/>
            </p:cNvSpPr>
            <p:nvPr/>
          </p:nvSpPr>
          <p:spPr bwMode="black">
            <a:xfrm>
              <a:off x="546" y="3547"/>
              <a:ext cx="72" cy="71"/>
            </a:xfrm>
            <a:custGeom>
              <a:avLst/>
              <a:gdLst/>
              <a:ahLst/>
              <a:cxnLst>
                <a:cxn ang="0">
                  <a:pos x="68" y="44"/>
                </a:cxn>
                <a:cxn ang="0">
                  <a:pos x="62" y="56"/>
                </a:cxn>
                <a:cxn ang="0">
                  <a:pos x="52" y="64"/>
                </a:cxn>
                <a:cxn ang="0">
                  <a:pos x="41" y="69"/>
                </a:cxn>
                <a:cxn ang="0">
                  <a:pos x="29" y="71"/>
                </a:cxn>
                <a:cxn ang="0">
                  <a:pos x="14" y="68"/>
                </a:cxn>
                <a:cxn ang="0">
                  <a:pos x="4" y="61"/>
                </a:cxn>
                <a:cxn ang="0">
                  <a:pos x="0" y="50"/>
                </a:cxn>
                <a:cxn ang="0">
                  <a:pos x="1" y="36"/>
                </a:cxn>
                <a:cxn ang="0">
                  <a:pos x="6" y="21"/>
                </a:cxn>
                <a:cxn ang="0">
                  <a:pos x="15" y="10"/>
                </a:cxn>
                <a:cxn ang="0">
                  <a:pos x="28" y="3"/>
                </a:cxn>
                <a:cxn ang="0">
                  <a:pos x="44" y="0"/>
                </a:cxn>
                <a:cxn ang="0">
                  <a:pos x="56" y="1"/>
                </a:cxn>
                <a:cxn ang="0">
                  <a:pos x="66" y="6"/>
                </a:cxn>
                <a:cxn ang="0">
                  <a:pos x="71" y="14"/>
                </a:cxn>
                <a:cxn ang="0">
                  <a:pos x="71" y="26"/>
                </a:cxn>
                <a:cxn ang="0">
                  <a:pos x="46" y="26"/>
                </a:cxn>
                <a:cxn ang="0">
                  <a:pos x="41" y="19"/>
                </a:cxn>
                <a:cxn ang="0">
                  <a:pos x="34" y="23"/>
                </a:cxn>
                <a:cxn ang="0">
                  <a:pos x="29" y="36"/>
                </a:cxn>
                <a:cxn ang="0">
                  <a:pos x="27" y="48"/>
                </a:cxn>
                <a:cxn ang="0">
                  <a:pos x="33" y="53"/>
                </a:cxn>
                <a:cxn ang="0">
                  <a:pos x="41" y="44"/>
                </a:cxn>
                <a:cxn ang="0">
                  <a:pos x="68" y="44"/>
                </a:cxn>
              </a:cxnLst>
              <a:rect l="0" t="0" r="r" b="b"/>
              <a:pathLst>
                <a:path w="72" h="72">
                  <a:moveTo>
                    <a:pt x="68" y="44"/>
                  </a:moveTo>
                  <a:lnTo>
                    <a:pt x="62" y="56"/>
                  </a:lnTo>
                  <a:lnTo>
                    <a:pt x="52" y="64"/>
                  </a:lnTo>
                  <a:lnTo>
                    <a:pt x="41" y="69"/>
                  </a:lnTo>
                  <a:lnTo>
                    <a:pt x="29" y="71"/>
                  </a:lnTo>
                  <a:lnTo>
                    <a:pt x="14" y="68"/>
                  </a:lnTo>
                  <a:lnTo>
                    <a:pt x="4" y="61"/>
                  </a:lnTo>
                  <a:lnTo>
                    <a:pt x="0" y="50"/>
                  </a:lnTo>
                  <a:lnTo>
                    <a:pt x="1" y="36"/>
                  </a:lnTo>
                  <a:lnTo>
                    <a:pt x="6" y="21"/>
                  </a:lnTo>
                  <a:lnTo>
                    <a:pt x="15" y="10"/>
                  </a:lnTo>
                  <a:lnTo>
                    <a:pt x="28" y="3"/>
                  </a:lnTo>
                  <a:lnTo>
                    <a:pt x="44" y="0"/>
                  </a:lnTo>
                  <a:lnTo>
                    <a:pt x="56" y="1"/>
                  </a:lnTo>
                  <a:lnTo>
                    <a:pt x="66" y="6"/>
                  </a:lnTo>
                  <a:lnTo>
                    <a:pt x="71" y="14"/>
                  </a:lnTo>
                  <a:lnTo>
                    <a:pt x="71" y="26"/>
                  </a:lnTo>
                  <a:lnTo>
                    <a:pt x="46" y="26"/>
                  </a:lnTo>
                  <a:lnTo>
                    <a:pt x="41" y="19"/>
                  </a:lnTo>
                  <a:lnTo>
                    <a:pt x="34" y="23"/>
                  </a:lnTo>
                  <a:lnTo>
                    <a:pt x="29" y="36"/>
                  </a:lnTo>
                  <a:lnTo>
                    <a:pt x="27" y="48"/>
                  </a:lnTo>
                  <a:lnTo>
                    <a:pt x="33" y="53"/>
                  </a:lnTo>
                  <a:lnTo>
                    <a:pt x="41" y="44"/>
                  </a:lnTo>
                  <a:lnTo>
                    <a:pt x="68" y="44"/>
                  </a:lnTo>
                </a:path>
              </a:pathLst>
            </a:custGeom>
            <a:solidFill>
              <a:srgbClr val="FFFFFF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800">
                <a:solidFill>
                  <a:prstClr val="black"/>
                </a:solidFill>
              </a:endParaRPr>
            </a:p>
          </p:txBody>
        </p:sp>
        <p:sp>
          <p:nvSpPr>
            <p:cNvPr id="19" name="Freeform 14"/>
            <p:cNvSpPr>
              <a:spLocks/>
            </p:cNvSpPr>
            <p:nvPr/>
          </p:nvSpPr>
          <p:spPr bwMode="black">
            <a:xfrm>
              <a:off x="681" y="3548"/>
              <a:ext cx="87" cy="69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42" y="0"/>
                </a:cxn>
                <a:cxn ang="0">
                  <a:pos x="35" y="28"/>
                </a:cxn>
                <a:cxn ang="0">
                  <a:pos x="56" y="0"/>
                </a:cxn>
                <a:cxn ang="0">
                  <a:pos x="86" y="0"/>
                </a:cxn>
                <a:cxn ang="0">
                  <a:pos x="60" y="32"/>
                </a:cxn>
                <a:cxn ang="0">
                  <a:pos x="73" y="67"/>
                </a:cxn>
                <a:cxn ang="0">
                  <a:pos x="44" y="67"/>
                </a:cxn>
                <a:cxn ang="0">
                  <a:pos x="34" y="37"/>
                </a:cxn>
                <a:cxn ang="0">
                  <a:pos x="27" y="67"/>
                </a:cxn>
                <a:cxn ang="0">
                  <a:pos x="0" y="67"/>
                </a:cxn>
                <a:cxn ang="0">
                  <a:pos x="15" y="0"/>
                </a:cxn>
              </a:cxnLst>
              <a:rect l="0" t="0" r="r" b="b"/>
              <a:pathLst>
                <a:path w="87" h="68">
                  <a:moveTo>
                    <a:pt x="15" y="0"/>
                  </a:moveTo>
                  <a:lnTo>
                    <a:pt x="42" y="0"/>
                  </a:lnTo>
                  <a:lnTo>
                    <a:pt x="35" y="28"/>
                  </a:lnTo>
                  <a:lnTo>
                    <a:pt x="56" y="0"/>
                  </a:lnTo>
                  <a:lnTo>
                    <a:pt x="86" y="0"/>
                  </a:lnTo>
                  <a:lnTo>
                    <a:pt x="60" y="32"/>
                  </a:lnTo>
                  <a:lnTo>
                    <a:pt x="73" y="67"/>
                  </a:lnTo>
                  <a:lnTo>
                    <a:pt x="44" y="67"/>
                  </a:lnTo>
                  <a:lnTo>
                    <a:pt x="34" y="37"/>
                  </a:lnTo>
                  <a:lnTo>
                    <a:pt x="27" y="67"/>
                  </a:lnTo>
                  <a:lnTo>
                    <a:pt x="0" y="67"/>
                  </a:lnTo>
                  <a:lnTo>
                    <a:pt x="15" y="0"/>
                  </a:lnTo>
                </a:path>
              </a:pathLst>
            </a:custGeom>
            <a:solidFill>
              <a:srgbClr val="FFFFFF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800">
                <a:solidFill>
                  <a:prstClr val="black"/>
                </a:solidFill>
              </a:endParaRPr>
            </a:p>
          </p:txBody>
        </p:sp>
        <p:sp>
          <p:nvSpPr>
            <p:cNvPr id="20" name="Freeform 15"/>
            <p:cNvSpPr>
              <a:spLocks/>
            </p:cNvSpPr>
            <p:nvPr/>
          </p:nvSpPr>
          <p:spPr bwMode="black">
            <a:xfrm>
              <a:off x="818" y="3548"/>
              <a:ext cx="81" cy="69"/>
            </a:xfrm>
            <a:custGeom>
              <a:avLst/>
              <a:gdLst/>
              <a:ahLst/>
              <a:cxnLst>
                <a:cxn ang="0">
                  <a:pos x="44" y="42"/>
                </a:cxn>
                <a:cxn ang="0">
                  <a:pos x="33" y="42"/>
                </a:cxn>
                <a:cxn ang="0">
                  <a:pos x="27" y="67"/>
                </a:cxn>
                <a:cxn ang="0">
                  <a:pos x="0" y="67"/>
                </a:cxn>
                <a:cxn ang="0">
                  <a:pos x="15" y="0"/>
                </a:cxn>
                <a:cxn ang="0">
                  <a:pos x="42" y="0"/>
                </a:cxn>
                <a:cxn ang="0">
                  <a:pos x="36" y="23"/>
                </a:cxn>
                <a:cxn ang="0">
                  <a:pos x="49" y="23"/>
                </a:cxn>
                <a:cxn ang="0">
                  <a:pos x="54" y="0"/>
                </a:cxn>
                <a:cxn ang="0">
                  <a:pos x="81" y="0"/>
                </a:cxn>
                <a:cxn ang="0">
                  <a:pos x="68" y="67"/>
                </a:cxn>
                <a:cxn ang="0">
                  <a:pos x="40" y="67"/>
                </a:cxn>
                <a:cxn ang="0">
                  <a:pos x="44" y="42"/>
                </a:cxn>
              </a:cxnLst>
              <a:rect l="0" t="0" r="r" b="b"/>
              <a:pathLst>
                <a:path w="82" h="68">
                  <a:moveTo>
                    <a:pt x="44" y="42"/>
                  </a:moveTo>
                  <a:lnTo>
                    <a:pt x="33" y="42"/>
                  </a:lnTo>
                  <a:lnTo>
                    <a:pt x="27" y="67"/>
                  </a:lnTo>
                  <a:lnTo>
                    <a:pt x="0" y="67"/>
                  </a:lnTo>
                  <a:lnTo>
                    <a:pt x="15" y="0"/>
                  </a:lnTo>
                  <a:lnTo>
                    <a:pt x="42" y="0"/>
                  </a:lnTo>
                  <a:lnTo>
                    <a:pt x="36" y="23"/>
                  </a:lnTo>
                  <a:lnTo>
                    <a:pt x="49" y="23"/>
                  </a:lnTo>
                  <a:lnTo>
                    <a:pt x="54" y="0"/>
                  </a:lnTo>
                  <a:lnTo>
                    <a:pt x="81" y="0"/>
                  </a:lnTo>
                  <a:lnTo>
                    <a:pt x="68" y="67"/>
                  </a:lnTo>
                  <a:lnTo>
                    <a:pt x="40" y="67"/>
                  </a:lnTo>
                  <a:lnTo>
                    <a:pt x="44" y="42"/>
                  </a:lnTo>
                </a:path>
              </a:pathLst>
            </a:custGeom>
            <a:solidFill>
              <a:srgbClr val="FFFFFF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800">
                <a:solidFill>
                  <a:prstClr val="black"/>
                </a:solidFill>
              </a:endParaRPr>
            </a:p>
          </p:txBody>
        </p:sp>
        <p:sp>
          <p:nvSpPr>
            <p:cNvPr id="21" name="Freeform 16"/>
            <p:cNvSpPr>
              <a:spLocks/>
            </p:cNvSpPr>
            <p:nvPr/>
          </p:nvSpPr>
          <p:spPr bwMode="black">
            <a:xfrm>
              <a:off x="957" y="3548"/>
              <a:ext cx="68" cy="69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67" y="0"/>
                </a:cxn>
                <a:cxn ang="0">
                  <a:pos x="64" y="18"/>
                </a:cxn>
                <a:cxn ang="0">
                  <a:pos x="37" y="18"/>
                </a:cxn>
                <a:cxn ang="0">
                  <a:pos x="35" y="24"/>
                </a:cxn>
                <a:cxn ang="0">
                  <a:pos x="59" y="24"/>
                </a:cxn>
                <a:cxn ang="0">
                  <a:pos x="56" y="42"/>
                </a:cxn>
                <a:cxn ang="0">
                  <a:pos x="31" y="42"/>
                </a:cxn>
                <a:cxn ang="0">
                  <a:pos x="29" y="49"/>
                </a:cxn>
                <a:cxn ang="0">
                  <a:pos x="57" y="49"/>
                </a:cxn>
                <a:cxn ang="0">
                  <a:pos x="54" y="67"/>
                </a:cxn>
                <a:cxn ang="0">
                  <a:pos x="0" y="67"/>
                </a:cxn>
                <a:cxn ang="0">
                  <a:pos x="14" y="0"/>
                </a:cxn>
              </a:cxnLst>
              <a:rect l="0" t="0" r="r" b="b"/>
              <a:pathLst>
                <a:path w="68" h="68">
                  <a:moveTo>
                    <a:pt x="14" y="0"/>
                  </a:moveTo>
                  <a:lnTo>
                    <a:pt x="67" y="0"/>
                  </a:lnTo>
                  <a:lnTo>
                    <a:pt x="64" y="18"/>
                  </a:lnTo>
                  <a:lnTo>
                    <a:pt x="37" y="18"/>
                  </a:lnTo>
                  <a:lnTo>
                    <a:pt x="35" y="24"/>
                  </a:lnTo>
                  <a:lnTo>
                    <a:pt x="59" y="24"/>
                  </a:lnTo>
                  <a:lnTo>
                    <a:pt x="56" y="42"/>
                  </a:lnTo>
                  <a:lnTo>
                    <a:pt x="31" y="42"/>
                  </a:lnTo>
                  <a:lnTo>
                    <a:pt x="29" y="49"/>
                  </a:lnTo>
                  <a:lnTo>
                    <a:pt x="57" y="49"/>
                  </a:lnTo>
                  <a:lnTo>
                    <a:pt x="54" y="67"/>
                  </a:lnTo>
                  <a:lnTo>
                    <a:pt x="0" y="67"/>
                  </a:lnTo>
                  <a:lnTo>
                    <a:pt x="14" y="0"/>
                  </a:lnTo>
                </a:path>
              </a:pathLst>
            </a:custGeom>
            <a:solidFill>
              <a:srgbClr val="FFFFFF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800">
                <a:solidFill>
                  <a:prstClr val="black"/>
                </a:solidFill>
              </a:endParaRPr>
            </a:p>
          </p:txBody>
        </p:sp>
        <p:sp>
          <p:nvSpPr>
            <p:cNvPr id="22" name="Freeform 17"/>
            <p:cNvSpPr>
              <a:spLocks/>
            </p:cNvSpPr>
            <p:nvPr/>
          </p:nvSpPr>
          <p:spPr bwMode="black">
            <a:xfrm>
              <a:off x="1085" y="3548"/>
              <a:ext cx="69" cy="69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65" y="0"/>
                </a:cxn>
                <a:cxn ang="0">
                  <a:pos x="62" y="18"/>
                </a:cxn>
                <a:cxn ang="0">
                  <a:pos x="35" y="18"/>
                </a:cxn>
                <a:cxn ang="0">
                  <a:pos x="35" y="24"/>
                </a:cxn>
                <a:cxn ang="0">
                  <a:pos x="58" y="24"/>
                </a:cxn>
                <a:cxn ang="0">
                  <a:pos x="54" y="42"/>
                </a:cxn>
                <a:cxn ang="0">
                  <a:pos x="30" y="42"/>
                </a:cxn>
                <a:cxn ang="0">
                  <a:pos x="28" y="49"/>
                </a:cxn>
                <a:cxn ang="0">
                  <a:pos x="56" y="49"/>
                </a:cxn>
                <a:cxn ang="0">
                  <a:pos x="52" y="67"/>
                </a:cxn>
                <a:cxn ang="0">
                  <a:pos x="0" y="67"/>
                </a:cxn>
                <a:cxn ang="0">
                  <a:pos x="14" y="0"/>
                </a:cxn>
              </a:cxnLst>
              <a:rect l="0" t="0" r="r" b="b"/>
              <a:pathLst>
                <a:path w="66" h="68">
                  <a:moveTo>
                    <a:pt x="14" y="0"/>
                  </a:moveTo>
                  <a:lnTo>
                    <a:pt x="65" y="0"/>
                  </a:lnTo>
                  <a:lnTo>
                    <a:pt x="62" y="18"/>
                  </a:lnTo>
                  <a:lnTo>
                    <a:pt x="35" y="18"/>
                  </a:lnTo>
                  <a:lnTo>
                    <a:pt x="35" y="24"/>
                  </a:lnTo>
                  <a:lnTo>
                    <a:pt x="58" y="24"/>
                  </a:lnTo>
                  <a:lnTo>
                    <a:pt x="54" y="42"/>
                  </a:lnTo>
                  <a:lnTo>
                    <a:pt x="30" y="42"/>
                  </a:lnTo>
                  <a:lnTo>
                    <a:pt x="28" y="49"/>
                  </a:lnTo>
                  <a:lnTo>
                    <a:pt x="56" y="49"/>
                  </a:lnTo>
                  <a:lnTo>
                    <a:pt x="52" y="67"/>
                  </a:lnTo>
                  <a:lnTo>
                    <a:pt x="0" y="67"/>
                  </a:lnTo>
                  <a:lnTo>
                    <a:pt x="14" y="0"/>
                  </a:lnTo>
                </a:path>
              </a:pathLst>
            </a:custGeom>
            <a:solidFill>
              <a:srgbClr val="FFFFFF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800">
                <a:solidFill>
                  <a:prstClr val="black"/>
                </a:solidFill>
              </a:endParaRPr>
            </a:p>
          </p:txBody>
        </p:sp>
        <p:sp>
          <p:nvSpPr>
            <p:cNvPr id="23" name="Freeform 18"/>
            <p:cNvSpPr>
              <a:spLocks/>
            </p:cNvSpPr>
            <p:nvPr/>
          </p:nvSpPr>
          <p:spPr bwMode="black">
            <a:xfrm>
              <a:off x="1213" y="3548"/>
              <a:ext cx="78" cy="69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46" y="0"/>
                </a:cxn>
                <a:cxn ang="0">
                  <a:pos x="63" y="3"/>
                </a:cxn>
                <a:cxn ang="0">
                  <a:pos x="72" y="10"/>
                </a:cxn>
                <a:cxn ang="0">
                  <a:pos x="77" y="21"/>
                </a:cxn>
                <a:cxn ang="0">
                  <a:pos x="75" y="34"/>
                </a:cxn>
                <a:cxn ang="0">
                  <a:pos x="69" y="48"/>
                </a:cxn>
                <a:cxn ang="0">
                  <a:pos x="60" y="58"/>
                </a:cxn>
                <a:cxn ang="0">
                  <a:pos x="48" y="64"/>
                </a:cxn>
                <a:cxn ang="0">
                  <a:pos x="33" y="67"/>
                </a:cxn>
                <a:cxn ang="0">
                  <a:pos x="0" y="67"/>
                </a:cxn>
                <a:cxn ang="0">
                  <a:pos x="14" y="0"/>
                </a:cxn>
                <a:cxn ang="0">
                  <a:pos x="29" y="51"/>
                </a:cxn>
                <a:cxn ang="0">
                  <a:pos x="33" y="51"/>
                </a:cxn>
                <a:cxn ang="0">
                  <a:pos x="42" y="47"/>
                </a:cxn>
                <a:cxn ang="0">
                  <a:pos x="47" y="34"/>
                </a:cxn>
                <a:cxn ang="0">
                  <a:pos x="48" y="20"/>
                </a:cxn>
                <a:cxn ang="0">
                  <a:pos x="40" y="15"/>
                </a:cxn>
                <a:cxn ang="0">
                  <a:pos x="37" y="15"/>
                </a:cxn>
                <a:cxn ang="0">
                  <a:pos x="29" y="51"/>
                </a:cxn>
                <a:cxn ang="0">
                  <a:pos x="14" y="0"/>
                </a:cxn>
              </a:cxnLst>
              <a:rect l="0" t="0" r="r" b="b"/>
              <a:pathLst>
                <a:path w="78" h="68">
                  <a:moveTo>
                    <a:pt x="14" y="0"/>
                  </a:moveTo>
                  <a:lnTo>
                    <a:pt x="46" y="0"/>
                  </a:lnTo>
                  <a:lnTo>
                    <a:pt x="63" y="3"/>
                  </a:lnTo>
                  <a:lnTo>
                    <a:pt x="72" y="10"/>
                  </a:lnTo>
                  <a:lnTo>
                    <a:pt x="77" y="21"/>
                  </a:lnTo>
                  <a:lnTo>
                    <a:pt x="75" y="34"/>
                  </a:lnTo>
                  <a:lnTo>
                    <a:pt x="69" y="48"/>
                  </a:lnTo>
                  <a:lnTo>
                    <a:pt x="60" y="58"/>
                  </a:lnTo>
                  <a:lnTo>
                    <a:pt x="48" y="64"/>
                  </a:lnTo>
                  <a:lnTo>
                    <a:pt x="33" y="67"/>
                  </a:lnTo>
                  <a:lnTo>
                    <a:pt x="0" y="67"/>
                  </a:lnTo>
                  <a:lnTo>
                    <a:pt x="14" y="0"/>
                  </a:lnTo>
                  <a:lnTo>
                    <a:pt x="29" y="51"/>
                  </a:lnTo>
                  <a:lnTo>
                    <a:pt x="33" y="51"/>
                  </a:lnTo>
                  <a:lnTo>
                    <a:pt x="42" y="47"/>
                  </a:lnTo>
                  <a:lnTo>
                    <a:pt x="47" y="34"/>
                  </a:lnTo>
                  <a:lnTo>
                    <a:pt x="48" y="20"/>
                  </a:lnTo>
                  <a:lnTo>
                    <a:pt x="40" y="15"/>
                  </a:lnTo>
                  <a:lnTo>
                    <a:pt x="37" y="15"/>
                  </a:lnTo>
                  <a:lnTo>
                    <a:pt x="29" y="51"/>
                  </a:lnTo>
                  <a:lnTo>
                    <a:pt x="14" y="0"/>
                  </a:lnTo>
                </a:path>
              </a:pathLst>
            </a:custGeom>
            <a:solidFill>
              <a:srgbClr val="FFFFFF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800">
                <a:solidFill>
                  <a:prstClr val="black"/>
                </a:solidFill>
              </a:endParaRPr>
            </a:p>
          </p:txBody>
        </p:sp>
        <p:sp>
          <p:nvSpPr>
            <p:cNvPr id="24" name="Freeform 19"/>
            <p:cNvSpPr>
              <a:spLocks/>
            </p:cNvSpPr>
            <p:nvPr/>
          </p:nvSpPr>
          <p:spPr bwMode="black">
            <a:xfrm>
              <a:off x="1405" y="3548"/>
              <a:ext cx="111" cy="69"/>
            </a:xfrm>
            <a:custGeom>
              <a:avLst/>
              <a:gdLst/>
              <a:ahLst/>
              <a:cxnLst>
                <a:cxn ang="0">
                  <a:pos x="81" y="19"/>
                </a:cxn>
                <a:cxn ang="0">
                  <a:pos x="61" y="67"/>
                </a:cxn>
                <a:cxn ang="0">
                  <a:pos x="34" y="67"/>
                </a:cxn>
                <a:cxn ang="0">
                  <a:pos x="36" y="19"/>
                </a:cxn>
                <a:cxn ang="0">
                  <a:pos x="35" y="19"/>
                </a:cxn>
                <a:cxn ang="0">
                  <a:pos x="24" y="67"/>
                </a:cxn>
                <a:cxn ang="0">
                  <a:pos x="0" y="67"/>
                </a:cxn>
                <a:cxn ang="0">
                  <a:pos x="16" y="0"/>
                </a:cxn>
                <a:cxn ang="0">
                  <a:pos x="54" y="0"/>
                </a:cxn>
                <a:cxn ang="0">
                  <a:pos x="53" y="39"/>
                </a:cxn>
                <a:cxn ang="0">
                  <a:pos x="54" y="39"/>
                </a:cxn>
                <a:cxn ang="0">
                  <a:pos x="70" y="0"/>
                </a:cxn>
                <a:cxn ang="0">
                  <a:pos x="110" y="0"/>
                </a:cxn>
                <a:cxn ang="0">
                  <a:pos x="94" y="67"/>
                </a:cxn>
                <a:cxn ang="0">
                  <a:pos x="71" y="67"/>
                </a:cxn>
                <a:cxn ang="0">
                  <a:pos x="81" y="19"/>
                </a:cxn>
              </a:cxnLst>
              <a:rect l="0" t="0" r="r" b="b"/>
              <a:pathLst>
                <a:path w="111" h="68">
                  <a:moveTo>
                    <a:pt x="81" y="19"/>
                  </a:moveTo>
                  <a:lnTo>
                    <a:pt x="61" y="67"/>
                  </a:lnTo>
                  <a:lnTo>
                    <a:pt x="34" y="67"/>
                  </a:lnTo>
                  <a:lnTo>
                    <a:pt x="36" y="19"/>
                  </a:lnTo>
                  <a:lnTo>
                    <a:pt x="35" y="19"/>
                  </a:lnTo>
                  <a:lnTo>
                    <a:pt x="24" y="67"/>
                  </a:lnTo>
                  <a:lnTo>
                    <a:pt x="0" y="67"/>
                  </a:lnTo>
                  <a:lnTo>
                    <a:pt x="16" y="0"/>
                  </a:lnTo>
                  <a:lnTo>
                    <a:pt x="54" y="0"/>
                  </a:lnTo>
                  <a:lnTo>
                    <a:pt x="53" y="39"/>
                  </a:lnTo>
                  <a:lnTo>
                    <a:pt x="54" y="39"/>
                  </a:lnTo>
                  <a:lnTo>
                    <a:pt x="70" y="0"/>
                  </a:lnTo>
                  <a:lnTo>
                    <a:pt x="110" y="0"/>
                  </a:lnTo>
                  <a:lnTo>
                    <a:pt x="94" y="67"/>
                  </a:lnTo>
                  <a:lnTo>
                    <a:pt x="71" y="67"/>
                  </a:lnTo>
                  <a:lnTo>
                    <a:pt x="81" y="19"/>
                  </a:lnTo>
                </a:path>
              </a:pathLst>
            </a:custGeom>
            <a:solidFill>
              <a:srgbClr val="FFFFFF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800">
                <a:solidFill>
                  <a:prstClr val="black"/>
                </a:solidFill>
              </a:endParaRPr>
            </a:p>
          </p:txBody>
        </p:sp>
        <p:sp>
          <p:nvSpPr>
            <p:cNvPr id="25" name="Freeform 20"/>
            <p:cNvSpPr>
              <a:spLocks/>
            </p:cNvSpPr>
            <p:nvPr/>
          </p:nvSpPr>
          <p:spPr bwMode="black">
            <a:xfrm>
              <a:off x="1562" y="3548"/>
              <a:ext cx="81" cy="69"/>
            </a:xfrm>
            <a:custGeom>
              <a:avLst/>
              <a:gdLst/>
              <a:ahLst/>
              <a:cxnLst>
                <a:cxn ang="0">
                  <a:pos x="37" y="0"/>
                </a:cxn>
                <a:cxn ang="0">
                  <a:pos x="73" y="0"/>
                </a:cxn>
                <a:cxn ang="0">
                  <a:pos x="81" y="67"/>
                </a:cxn>
                <a:cxn ang="0">
                  <a:pos x="52" y="67"/>
                </a:cxn>
                <a:cxn ang="0">
                  <a:pos x="51" y="55"/>
                </a:cxn>
                <a:cxn ang="0">
                  <a:pos x="32" y="55"/>
                </a:cxn>
                <a:cxn ang="0">
                  <a:pos x="27" y="67"/>
                </a:cxn>
                <a:cxn ang="0">
                  <a:pos x="0" y="67"/>
                </a:cxn>
                <a:cxn ang="0">
                  <a:pos x="37" y="0"/>
                </a:cxn>
                <a:cxn ang="0">
                  <a:pos x="51" y="39"/>
                </a:cxn>
                <a:cxn ang="0">
                  <a:pos x="51" y="14"/>
                </a:cxn>
                <a:cxn ang="0">
                  <a:pos x="41" y="39"/>
                </a:cxn>
                <a:cxn ang="0">
                  <a:pos x="51" y="39"/>
                </a:cxn>
                <a:cxn ang="0">
                  <a:pos x="37" y="0"/>
                </a:cxn>
              </a:cxnLst>
              <a:rect l="0" t="0" r="r" b="b"/>
              <a:pathLst>
                <a:path w="82" h="68">
                  <a:moveTo>
                    <a:pt x="37" y="0"/>
                  </a:moveTo>
                  <a:lnTo>
                    <a:pt x="73" y="0"/>
                  </a:lnTo>
                  <a:lnTo>
                    <a:pt x="81" y="67"/>
                  </a:lnTo>
                  <a:lnTo>
                    <a:pt x="52" y="67"/>
                  </a:lnTo>
                  <a:lnTo>
                    <a:pt x="51" y="55"/>
                  </a:lnTo>
                  <a:lnTo>
                    <a:pt x="32" y="55"/>
                  </a:lnTo>
                  <a:lnTo>
                    <a:pt x="27" y="67"/>
                  </a:lnTo>
                  <a:lnTo>
                    <a:pt x="0" y="67"/>
                  </a:lnTo>
                  <a:lnTo>
                    <a:pt x="37" y="0"/>
                  </a:lnTo>
                  <a:lnTo>
                    <a:pt x="51" y="39"/>
                  </a:lnTo>
                  <a:lnTo>
                    <a:pt x="51" y="14"/>
                  </a:lnTo>
                  <a:lnTo>
                    <a:pt x="41" y="39"/>
                  </a:lnTo>
                  <a:lnTo>
                    <a:pt x="51" y="39"/>
                  </a:lnTo>
                  <a:lnTo>
                    <a:pt x="37" y="0"/>
                  </a:lnTo>
                </a:path>
              </a:pathLst>
            </a:custGeom>
            <a:solidFill>
              <a:srgbClr val="FFFFFF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800">
                <a:solidFill>
                  <a:prstClr val="black"/>
                </a:solidFill>
              </a:endParaRPr>
            </a:p>
          </p:txBody>
        </p:sp>
        <p:sp>
          <p:nvSpPr>
            <p:cNvPr id="26" name="Freeform 21"/>
            <p:cNvSpPr>
              <a:spLocks/>
            </p:cNvSpPr>
            <p:nvPr/>
          </p:nvSpPr>
          <p:spPr bwMode="black">
            <a:xfrm>
              <a:off x="1713" y="3548"/>
              <a:ext cx="79" cy="69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56" y="0"/>
                </a:cxn>
                <a:cxn ang="0">
                  <a:pos x="73" y="4"/>
                </a:cxn>
                <a:cxn ang="0">
                  <a:pos x="77" y="18"/>
                </a:cxn>
                <a:cxn ang="0">
                  <a:pos x="71" y="27"/>
                </a:cxn>
                <a:cxn ang="0">
                  <a:pos x="58" y="34"/>
                </a:cxn>
                <a:cxn ang="0">
                  <a:pos x="69" y="41"/>
                </a:cxn>
                <a:cxn ang="0">
                  <a:pos x="69" y="52"/>
                </a:cxn>
                <a:cxn ang="0">
                  <a:pos x="69" y="67"/>
                </a:cxn>
                <a:cxn ang="0">
                  <a:pos x="41" y="67"/>
                </a:cxn>
                <a:cxn ang="0">
                  <a:pos x="42" y="47"/>
                </a:cxn>
                <a:cxn ang="0">
                  <a:pos x="36" y="42"/>
                </a:cxn>
                <a:cxn ang="0">
                  <a:pos x="33" y="42"/>
                </a:cxn>
                <a:cxn ang="0">
                  <a:pos x="28" y="67"/>
                </a:cxn>
                <a:cxn ang="0">
                  <a:pos x="0" y="67"/>
                </a:cxn>
                <a:cxn ang="0">
                  <a:pos x="15" y="0"/>
                </a:cxn>
                <a:cxn ang="0">
                  <a:pos x="38" y="28"/>
                </a:cxn>
                <a:cxn ang="0">
                  <a:pos x="46" y="26"/>
                </a:cxn>
                <a:cxn ang="0">
                  <a:pos x="48" y="21"/>
                </a:cxn>
                <a:cxn ang="0">
                  <a:pos x="41" y="15"/>
                </a:cxn>
                <a:cxn ang="0">
                  <a:pos x="39" y="15"/>
                </a:cxn>
                <a:cxn ang="0">
                  <a:pos x="36" y="28"/>
                </a:cxn>
                <a:cxn ang="0">
                  <a:pos x="38" y="28"/>
                </a:cxn>
                <a:cxn ang="0">
                  <a:pos x="15" y="0"/>
                </a:cxn>
              </a:cxnLst>
              <a:rect l="0" t="0" r="r" b="b"/>
              <a:pathLst>
                <a:path w="78" h="68">
                  <a:moveTo>
                    <a:pt x="15" y="0"/>
                  </a:moveTo>
                  <a:lnTo>
                    <a:pt x="56" y="0"/>
                  </a:lnTo>
                  <a:lnTo>
                    <a:pt x="73" y="4"/>
                  </a:lnTo>
                  <a:lnTo>
                    <a:pt x="77" y="18"/>
                  </a:lnTo>
                  <a:lnTo>
                    <a:pt x="71" y="27"/>
                  </a:lnTo>
                  <a:lnTo>
                    <a:pt x="58" y="34"/>
                  </a:lnTo>
                  <a:lnTo>
                    <a:pt x="69" y="41"/>
                  </a:lnTo>
                  <a:lnTo>
                    <a:pt x="69" y="52"/>
                  </a:lnTo>
                  <a:lnTo>
                    <a:pt x="69" y="67"/>
                  </a:lnTo>
                  <a:lnTo>
                    <a:pt x="41" y="67"/>
                  </a:lnTo>
                  <a:lnTo>
                    <a:pt x="42" y="47"/>
                  </a:lnTo>
                  <a:lnTo>
                    <a:pt x="36" y="42"/>
                  </a:lnTo>
                  <a:lnTo>
                    <a:pt x="33" y="42"/>
                  </a:lnTo>
                  <a:lnTo>
                    <a:pt x="28" y="67"/>
                  </a:lnTo>
                  <a:lnTo>
                    <a:pt x="0" y="67"/>
                  </a:lnTo>
                  <a:lnTo>
                    <a:pt x="15" y="0"/>
                  </a:lnTo>
                  <a:lnTo>
                    <a:pt x="38" y="28"/>
                  </a:lnTo>
                  <a:lnTo>
                    <a:pt x="46" y="26"/>
                  </a:lnTo>
                  <a:lnTo>
                    <a:pt x="48" y="21"/>
                  </a:lnTo>
                  <a:lnTo>
                    <a:pt x="41" y="15"/>
                  </a:lnTo>
                  <a:lnTo>
                    <a:pt x="39" y="15"/>
                  </a:lnTo>
                  <a:lnTo>
                    <a:pt x="36" y="28"/>
                  </a:lnTo>
                  <a:lnTo>
                    <a:pt x="38" y="28"/>
                  </a:lnTo>
                  <a:lnTo>
                    <a:pt x="15" y="0"/>
                  </a:lnTo>
                </a:path>
              </a:pathLst>
            </a:custGeom>
            <a:solidFill>
              <a:srgbClr val="FFFFFF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800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black">
            <a:xfrm>
              <a:off x="1862" y="3548"/>
              <a:ext cx="62" cy="69"/>
            </a:xfrm>
            <a:custGeom>
              <a:avLst/>
              <a:gdLst/>
              <a:ahLst/>
              <a:cxnLst>
                <a:cxn ang="0">
                  <a:pos x="16" y="18"/>
                </a:cxn>
                <a:cxn ang="0">
                  <a:pos x="0" y="18"/>
                </a:cxn>
                <a:cxn ang="0">
                  <a:pos x="4" y="0"/>
                </a:cxn>
                <a:cxn ang="0">
                  <a:pos x="64" y="0"/>
                </a:cxn>
                <a:cxn ang="0">
                  <a:pos x="60" y="18"/>
                </a:cxn>
                <a:cxn ang="0">
                  <a:pos x="43" y="18"/>
                </a:cxn>
                <a:cxn ang="0">
                  <a:pos x="32" y="67"/>
                </a:cxn>
                <a:cxn ang="0">
                  <a:pos x="6" y="67"/>
                </a:cxn>
                <a:cxn ang="0">
                  <a:pos x="16" y="18"/>
                </a:cxn>
              </a:cxnLst>
              <a:rect l="0" t="0" r="r" b="b"/>
              <a:pathLst>
                <a:path w="65" h="68">
                  <a:moveTo>
                    <a:pt x="16" y="18"/>
                  </a:moveTo>
                  <a:lnTo>
                    <a:pt x="0" y="18"/>
                  </a:lnTo>
                  <a:lnTo>
                    <a:pt x="4" y="0"/>
                  </a:lnTo>
                  <a:lnTo>
                    <a:pt x="64" y="0"/>
                  </a:lnTo>
                  <a:lnTo>
                    <a:pt x="60" y="18"/>
                  </a:lnTo>
                  <a:lnTo>
                    <a:pt x="43" y="18"/>
                  </a:lnTo>
                  <a:lnTo>
                    <a:pt x="32" y="67"/>
                  </a:lnTo>
                  <a:lnTo>
                    <a:pt x="6" y="67"/>
                  </a:lnTo>
                  <a:lnTo>
                    <a:pt x="16" y="18"/>
                  </a:lnTo>
                </a:path>
              </a:pathLst>
            </a:custGeom>
            <a:solidFill>
              <a:srgbClr val="FFFFFF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800">
                <a:solidFill>
                  <a:prstClr val="black"/>
                </a:solidFill>
              </a:endParaRPr>
            </a:p>
          </p:txBody>
        </p:sp>
        <p:sp>
          <p:nvSpPr>
            <p:cNvPr id="28" name="Freeform 23"/>
            <p:cNvSpPr>
              <a:spLocks/>
            </p:cNvSpPr>
            <p:nvPr/>
          </p:nvSpPr>
          <p:spPr bwMode="black">
            <a:xfrm>
              <a:off x="1985" y="3548"/>
              <a:ext cx="35" cy="69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38" y="0"/>
                </a:cxn>
                <a:cxn ang="0">
                  <a:pos x="24" y="67"/>
                </a:cxn>
                <a:cxn ang="0">
                  <a:pos x="0" y="67"/>
                </a:cxn>
                <a:cxn ang="0">
                  <a:pos x="12" y="0"/>
                </a:cxn>
              </a:cxnLst>
              <a:rect l="0" t="0" r="r" b="b"/>
              <a:pathLst>
                <a:path w="39" h="68">
                  <a:moveTo>
                    <a:pt x="12" y="0"/>
                  </a:moveTo>
                  <a:lnTo>
                    <a:pt x="38" y="0"/>
                  </a:lnTo>
                  <a:lnTo>
                    <a:pt x="24" y="67"/>
                  </a:lnTo>
                  <a:lnTo>
                    <a:pt x="0" y="67"/>
                  </a:lnTo>
                  <a:lnTo>
                    <a:pt x="12" y="0"/>
                  </a:lnTo>
                </a:path>
              </a:pathLst>
            </a:custGeom>
            <a:solidFill>
              <a:srgbClr val="FFFFFF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800">
                <a:solidFill>
                  <a:prstClr val="black"/>
                </a:solidFill>
              </a:endParaRPr>
            </a:p>
          </p:txBody>
        </p:sp>
        <p:sp>
          <p:nvSpPr>
            <p:cNvPr id="29" name="Freeform 24"/>
            <p:cNvSpPr>
              <a:spLocks/>
            </p:cNvSpPr>
            <p:nvPr/>
          </p:nvSpPr>
          <p:spPr bwMode="black">
            <a:xfrm>
              <a:off x="2086" y="3548"/>
              <a:ext cx="87" cy="69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48" y="0"/>
                </a:cxn>
                <a:cxn ang="0">
                  <a:pos x="54" y="39"/>
                </a:cxn>
                <a:cxn ang="0">
                  <a:pos x="63" y="0"/>
                </a:cxn>
                <a:cxn ang="0">
                  <a:pos x="86" y="0"/>
                </a:cxn>
                <a:cxn ang="0">
                  <a:pos x="71" y="67"/>
                </a:cxn>
                <a:cxn ang="0">
                  <a:pos x="37" y="67"/>
                </a:cxn>
                <a:cxn ang="0">
                  <a:pos x="32" y="26"/>
                </a:cxn>
                <a:cxn ang="0">
                  <a:pos x="22" y="67"/>
                </a:cxn>
                <a:cxn ang="0">
                  <a:pos x="0" y="67"/>
                </a:cxn>
                <a:cxn ang="0">
                  <a:pos x="14" y="0"/>
                </a:cxn>
              </a:cxnLst>
              <a:rect l="0" t="0" r="r" b="b"/>
              <a:pathLst>
                <a:path w="87" h="68">
                  <a:moveTo>
                    <a:pt x="14" y="0"/>
                  </a:moveTo>
                  <a:lnTo>
                    <a:pt x="48" y="0"/>
                  </a:lnTo>
                  <a:lnTo>
                    <a:pt x="54" y="39"/>
                  </a:lnTo>
                  <a:lnTo>
                    <a:pt x="63" y="0"/>
                  </a:lnTo>
                  <a:lnTo>
                    <a:pt x="86" y="0"/>
                  </a:lnTo>
                  <a:lnTo>
                    <a:pt x="71" y="67"/>
                  </a:lnTo>
                  <a:lnTo>
                    <a:pt x="37" y="67"/>
                  </a:lnTo>
                  <a:lnTo>
                    <a:pt x="32" y="26"/>
                  </a:lnTo>
                  <a:lnTo>
                    <a:pt x="22" y="67"/>
                  </a:lnTo>
                  <a:lnTo>
                    <a:pt x="0" y="67"/>
                  </a:lnTo>
                  <a:lnTo>
                    <a:pt x="14" y="0"/>
                  </a:lnTo>
                </a:path>
              </a:pathLst>
            </a:custGeom>
            <a:solidFill>
              <a:srgbClr val="FFFFFF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800">
                <a:solidFill>
                  <a:prstClr val="black"/>
                </a:solidFill>
              </a:endParaRPr>
            </a:p>
          </p:txBody>
        </p:sp>
      </p:grpSp>
      <p:sp>
        <p:nvSpPr>
          <p:cNvPr id="30" name="Rounded Rectangle 29"/>
          <p:cNvSpPr/>
          <p:nvPr/>
        </p:nvSpPr>
        <p:spPr>
          <a:xfrm>
            <a:off x="228600" y="1066800"/>
            <a:ext cx="2743200" cy="4876800"/>
          </a:xfrm>
          <a:prstGeom prst="roundRect">
            <a:avLst/>
          </a:prstGeom>
          <a:noFill/>
          <a:ln cmpd="sng">
            <a:solidFill>
              <a:srgbClr val="95B3D7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600" b="1" baseline="300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 pitchFamily="34" charset="0"/>
            </a:endParaRPr>
          </a:p>
          <a:p>
            <a:pPr algn="ctr"/>
            <a:endParaRPr lang="en-US" sz="1600" b="1" baseline="300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 pitchFamily="34" charset="0"/>
            </a:endParaRPr>
          </a:p>
          <a:p>
            <a:pPr algn="ctr"/>
            <a:endParaRPr lang="en-US" sz="1600" b="1" baseline="300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 pitchFamily="34" charset="0"/>
            </a:endParaRPr>
          </a:p>
          <a:p>
            <a:pPr algn="ctr"/>
            <a:endParaRPr lang="en-US" sz="1600" b="1" baseline="300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 pitchFamily="34" charset="0"/>
            </a:endParaRPr>
          </a:p>
          <a:p>
            <a:pPr algn="ctr"/>
            <a:endParaRPr lang="en-US" sz="1600" b="1" baseline="300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 pitchFamily="34" charset="0"/>
            </a:endParaRPr>
          </a:p>
          <a:p>
            <a:pPr algn="ctr"/>
            <a:endParaRPr lang="en-US" sz="1600" b="1" baseline="300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 pitchFamily="34" charset="0"/>
            </a:endParaRPr>
          </a:p>
          <a:p>
            <a:pPr algn="ctr"/>
            <a:endParaRPr lang="en-US" sz="1600" b="1" baseline="300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 pitchFamily="34" charset="0"/>
            </a:endParaRPr>
          </a:p>
          <a:p>
            <a:pPr algn="ctr"/>
            <a:endParaRPr lang="en-US" sz="1600" b="1" baseline="300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 pitchFamily="34" charset="0"/>
            </a:endParaRPr>
          </a:p>
          <a:p>
            <a:pPr algn="ctr"/>
            <a:endParaRPr lang="en-US" sz="1600" b="1" baseline="300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 pitchFamily="34" charset="0"/>
            </a:endParaRPr>
          </a:p>
          <a:p>
            <a:pPr algn="ctr"/>
            <a:endParaRPr lang="en-US" sz="1600" b="1" baseline="300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 pitchFamily="34" charset="0"/>
            </a:endParaRPr>
          </a:p>
          <a:p>
            <a:endParaRPr lang="en-US" sz="16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 pitchFamily="34" charset="0"/>
            </a:endParaRPr>
          </a:p>
          <a:p>
            <a:pPr algn="ctr"/>
            <a:r>
              <a:rPr lang="en-US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itchFamily="34" charset="0"/>
              </a:rPr>
              <a:t>Wind Farm Site Surveys in Western USA</a:t>
            </a:r>
            <a:endParaRPr lang="en-US" b="1" baseline="300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124200" y="1066800"/>
            <a:ext cx="2819400" cy="4876800"/>
          </a:xfrm>
          <a:prstGeom prst="roundRect">
            <a:avLst/>
          </a:prstGeom>
          <a:noFill/>
          <a:ln cmpd="sng">
            <a:solidFill>
              <a:srgbClr val="95B3D7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 pitchFamily="34" charset="0"/>
            </a:endParaRPr>
          </a:p>
          <a:p>
            <a:pPr algn="ctr"/>
            <a:endParaRPr lang="en-US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 pitchFamily="34" charset="0"/>
            </a:endParaRPr>
          </a:p>
          <a:p>
            <a:pPr algn="ctr"/>
            <a:endParaRPr lang="en-US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 pitchFamily="34" charset="0"/>
            </a:endParaRPr>
          </a:p>
          <a:p>
            <a:pPr algn="ctr"/>
            <a:endParaRPr lang="en-US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 pitchFamily="34" charset="0"/>
            </a:endParaRPr>
          </a:p>
          <a:p>
            <a:pPr algn="ctr"/>
            <a:endParaRPr lang="en-US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 pitchFamily="34" charset="0"/>
            </a:endParaRPr>
          </a:p>
          <a:p>
            <a:pPr algn="ctr"/>
            <a:endParaRPr lang="en-US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 pitchFamily="34" charset="0"/>
            </a:endParaRPr>
          </a:p>
          <a:p>
            <a:pPr algn="ctr"/>
            <a:endParaRPr lang="en-US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 pitchFamily="34" charset="0"/>
            </a:endParaRPr>
          </a:p>
          <a:p>
            <a:pPr algn="ctr"/>
            <a:r>
              <a:rPr lang="en-US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itchFamily="34" charset="0"/>
              </a:rPr>
              <a:t>Wind Forecasting at Wind Farm in Western USA</a:t>
            </a:r>
          </a:p>
          <a:p>
            <a:pPr algn="ctr"/>
            <a:endParaRPr lang="en-US" sz="16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 pitchFamily="34" charset="0"/>
            </a:endParaRPr>
          </a:p>
          <a:p>
            <a:pPr algn="ctr"/>
            <a:endParaRPr lang="en-US" sz="16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 pitchFamily="34" charset="0"/>
            </a:endParaRPr>
          </a:p>
          <a:p>
            <a:pPr algn="ctr"/>
            <a:endParaRPr lang="en-US" sz="16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 pitchFamily="34" charset="0"/>
            </a:endParaRPr>
          </a:p>
          <a:p>
            <a:pPr algn="ctr"/>
            <a:endParaRPr lang="en-US" sz="16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 pitchFamily="34" charset="0"/>
            </a:endParaRPr>
          </a:p>
          <a:p>
            <a:pPr algn="ctr"/>
            <a:endParaRPr lang="en-US" sz="16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 pitchFamily="34" charset="0"/>
            </a:endParaRPr>
          </a:p>
          <a:p>
            <a:pPr algn="ctr"/>
            <a:endParaRPr lang="en-US" sz="16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 pitchFamily="34" charset="0"/>
            </a:endParaRPr>
          </a:p>
          <a:p>
            <a:pPr algn="ctr"/>
            <a:endParaRPr lang="en-US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096000" y="1066800"/>
            <a:ext cx="2819400" cy="4876800"/>
          </a:xfrm>
          <a:prstGeom prst="roundRect">
            <a:avLst/>
          </a:prstGeom>
          <a:noFill/>
          <a:ln cmpd="sng">
            <a:solidFill>
              <a:srgbClr val="95B3D7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 pitchFamily="34" charset="0"/>
            </a:endParaRPr>
          </a:p>
          <a:p>
            <a:pPr algn="ctr"/>
            <a:endParaRPr lang="en-US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 pitchFamily="34" charset="0"/>
            </a:endParaRPr>
          </a:p>
          <a:p>
            <a:pPr algn="ctr"/>
            <a:endParaRPr lang="en-US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 pitchFamily="34" charset="0"/>
            </a:endParaRPr>
          </a:p>
          <a:p>
            <a:pPr algn="ctr"/>
            <a:endParaRPr lang="en-US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 pitchFamily="34" charset="0"/>
            </a:endParaRPr>
          </a:p>
          <a:p>
            <a:pPr algn="ctr"/>
            <a:endParaRPr lang="en-US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 pitchFamily="34" charset="0"/>
            </a:endParaRPr>
          </a:p>
          <a:p>
            <a:pPr algn="ctr"/>
            <a:endParaRPr lang="en-US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 pitchFamily="34" charset="0"/>
            </a:endParaRPr>
          </a:p>
          <a:p>
            <a:pPr algn="ctr"/>
            <a:endParaRPr lang="en-US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 pitchFamily="34" charset="0"/>
            </a:endParaRPr>
          </a:p>
          <a:p>
            <a:pPr algn="ctr"/>
            <a:r>
              <a:rPr lang="en-US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Offshore Wind Farm Site Survey in Eastern USA</a:t>
            </a:r>
          </a:p>
          <a:p>
            <a:pPr algn="ctr"/>
            <a:endParaRPr lang="en-US" sz="16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 pitchFamily="34" charset="0"/>
            </a:endParaRPr>
          </a:p>
          <a:p>
            <a:pPr algn="ctr"/>
            <a:endParaRPr lang="en-US" sz="16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 pitchFamily="34" charset="0"/>
            </a:endParaRPr>
          </a:p>
          <a:p>
            <a:pPr algn="ctr"/>
            <a:endParaRPr lang="en-US" sz="16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 pitchFamily="34" charset="0"/>
            </a:endParaRPr>
          </a:p>
          <a:p>
            <a:pPr algn="ctr"/>
            <a:endParaRPr lang="en-US" sz="16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 pitchFamily="34" charset="0"/>
            </a:endParaRPr>
          </a:p>
          <a:p>
            <a:pPr algn="ctr"/>
            <a:endParaRPr lang="en-US" sz="16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 pitchFamily="34" charset="0"/>
            </a:endParaRPr>
          </a:p>
          <a:p>
            <a:pPr algn="ctr"/>
            <a:endParaRPr lang="en-US" sz="16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 pitchFamily="34" charset="0"/>
            </a:endParaRPr>
          </a:p>
          <a:p>
            <a:pPr algn="ctr"/>
            <a:endParaRPr lang="en-US" sz="16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 pitchFamily="34" charset="0"/>
            </a:endParaRPr>
          </a:p>
          <a:p>
            <a:pPr algn="ctr"/>
            <a:endParaRPr lang="en-US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33" name="Picture 32" descr="IMG_1281.JPG"/>
          <p:cNvPicPr>
            <a:picLocks noChangeAspect="1"/>
          </p:cNvPicPr>
          <p:nvPr/>
        </p:nvPicPr>
        <p:blipFill>
          <a:blip r:embed="rId2" cstate="print"/>
          <a:srcRect l="28704" t="43519" r="27778" b="12963"/>
          <a:stretch>
            <a:fillRect/>
          </a:stretch>
        </p:blipFill>
        <p:spPr>
          <a:xfrm>
            <a:off x="533400" y="1295400"/>
            <a:ext cx="2209800" cy="16573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Picture 33" descr="10deg_2310Local.png"/>
          <p:cNvPicPr>
            <a:picLocks noChangeAspect="1"/>
          </p:cNvPicPr>
          <p:nvPr/>
        </p:nvPicPr>
        <p:blipFill>
          <a:blip r:embed="rId3" cstate="print"/>
          <a:srcRect l="1475" t="7777" r="12062" b="10000"/>
          <a:stretch>
            <a:fillRect/>
          </a:stretch>
        </p:blipFill>
        <p:spPr>
          <a:xfrm>
            <a:off x="457201" y="3810000"/>
            <a:ext cx="2286000" cy="17261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34" descr="d:\data\mmarguli\Desktop\DSCF4845 (Large).JPG"/>
          <p:cNvPicPr>
            <a:picLocks noChangeAspect="1" noChangeArrowheads="1"/>
          </p:cNvPicPr>
          <p:nvPr/>
        </p:nvPicPr>
        <p:blipFill>
          <a:blip r:embed="rId4" cstate="screen"/>
          <a:srcRect b="4612"/>
          <a:stretch>
            <a:fillRect/>
          </a:stretch>
        </p:blipFill>
        <p:spPr bwMode="auto">
          <a:xfrm>
            <a:off x="3438684" y="1295400"/>
            <a:ext cx="2200116" cy="16764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35" descr="Scan Screen Shot_WindOptimizer.png"/>
          <p:cNvPicPr>
            <a:picLocks noChangeAspect="1"/>
          </p:cNvPicPr>
          <p:nvPr/>
        </p:nvPicPr>
        <p:blipFill>
          <a:blip r:embed="rId5" cstate="print"/>
          <a:srcRect l="15000" r="15000"/>
          <a:stretch>
            <a:fillRect/>
          </a:stretch>
        </p:blipFill>
        <p:spPr>
          <a:xfrm>
            <a:off x="3276600" y="3810001"/>
            <a:ext cx="2514600" cy="17323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Picture 37" descr="18kmPerformance.png"/>
          <p:cNvPicPr>
            <a:picLocks noChangeAspect="1"/>
          </p:cNvPicPr>
          <p:nvPr/>
        </p:nvPicPr>
        <p:blipFill>
          <a:blip r:embed="rId6" cstate="print"/>
          <a:srcRect l="43991" t="7778" b="10000"/>
          <a:stretch>
            <a:fillRect/>
          </a:stretch>
        </p:blipFill>
        <p:spPr>
          <a:xfrm>
            <a:off x="6705600" y="3810000"/>
            <a:ext cx="1524000" cy="17284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39" name="Straight Arrow Connector 38"/>
          <p:cNvCxnSpPr/>
          <p:nvPr/>
        </p:nvCxnSpPr>
        <p:spPr>
          <a:xfrm>
            <a:off x="7488849" y="4581156"/>
            <a:ext cx="559776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366111" y="4247695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18 km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1" name="TextBox 9"/>
          <p:cNvSpPr txBox="1">
            <a:spLocks noChangeArrowheads="1"/>
          </p:cNvSpPr>
          <p:nvPr/>
        </p:nvSpPr>
        <p:spPr bwMode="auto">
          <a:xfrm>
            <a:off x="7038980" y="5538782"/>
            <a:ext cx="142858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Wind farm sites </a:t>
            </a:r>
            <a:endParaRPr lang="en-US" sz="1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cxnSp>
        <p:nvCxnSpPr>
          <p:cNvPr id="42" name="Straight Arrow Connector 41"/>
          <p:cNvCxnSpPr/>
          <p:nvPr/>
        </p:nvCxnSpPr>
        <p:spPr bwMode="auto">
          <a:xfrm flipH="1" flipV="1">
            <a:off x="7631369" y="4662754"/>
            <a:ext cx="109474" cy="913560"/>
          </a:xfrm>
          <a:prstGeom prst="straightConnector1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3" name="Straight Arrow Connector 42"/>
          <p:cNvCxnSpPr/>
          <p:nvPr/>
        </p:nvCxnSpPr>
        <p:spPr bwMode="auto">
          <a:xfrm flipV="1">
            <a:off x="7740842" y="4758810"/>
            <a:ext cx="218951" cy="822267"/>
          </a:xfrm>
          <a:prstGeom prst="straightConnector1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44" name="Picture 43" descr="IMG_1168.JPG"/>
          <p:cNvPicPr>
            <a:picLocks noChangeAspect="1"/>
          </p:cNvPicPr>
          <p:nvPr/>
        </p:nvPicPr>
        <p:blipFill>
          <a:blip r:embed="rId7" cstate="print"/>
          <a:srcRect l="29167" r="25000" b="59260"/>
          <a:stretch>
            <a:fillRect/>
          </a:stretch>
        </p:blipFill>
        <p:spPr>
          <a:xfrm>
            <a:off x="6248400" y="1295400"/>
            <a:ext cx="2514600" cy="1676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6" name="Right Arrow 45"/>
          <p:cNvSpPr/>
          <p:nvPr/>
        </p:nvSpPr>
        <p:spPr>
          <a:xfrm>
            <a:off x="7607268" y="1966179"/>
            <a:ext cx="165132" cy="91221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7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E9E04C9-3459-4A0B-9056-546F53AB6C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 rot="16200000">
            <a:off x="-252091" y="3913151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10 </a:t>
            </a:r>
            <a:r>
              <a:rPr lang="en-US" b="1" dirty="0" smtClean="0">
                <a:solidFill>
                  <a:srgbClr val="FF0000"/>
                </a:solidFill>
              </a:rPr>
              <a:t>km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97198" y="5640627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20 km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>
            <a:off x="412899" y="5619361"/>
            <a:ext cx="1129704" cy="0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16200000">
            <a:off x="96573" y="4089889"/>
            <a:ext cx="559776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3615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61" y="152400"/>
            <a:ext cx="8229600" cy="1143000"/>
          </a:xfrm>
        </p:spPr>
        <p:txBody>
          <a:bodyPr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dirty="0"/>
              <a:t>Boulder Atmospheric </a:t>
            </a:r>
            <a:r>
              <a:rPr lang="en-US" dirty="0" smtClean="0"/>
              <a:t>Observatory</a:t>
            </a:r>
            <a:br>
              <a:rPr lang="en-US" dirty="0" smtClean="0"/>
            </a:br>
            <a:r>
              <a:rPr lang="en-US" dirty="0" smtClean="0"/>
              <a:t>Experiments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324" y="1417444"/>
            <a:ext cx="6266876" cy="5248275"/>
          </a:xfrm>
        </p:spPr>
        <p:txBody>
          <a:bodyPr rtlCol="0">
            <a:noAutofit/>
          </a:bodyPr>
          <a:lstStyle/>
          <a:p>
            <a:pPr marL="0" lvl="1" indent="0" eaLnBrk="1" fontAlgn="auto" hangingPunct="1">
              <a:spcAft>
                <a:spcPts val="0"/>
              </a:spcAft>
              <a:buNone/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BAO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Experiments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designed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compare WindTracer performance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against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currently accepted measurement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techniques</a:t>
            </a:r>
          </a:p>
          <a:p>
            <a:pPr marL="342900" lvl="1" indent="-342900" eaLnBrk="1" fontAlgn="auto" hangingPunct="1"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Sonic anemometer &amp; Vane</a:t>
            </a:r>
          </a:p>
          <a:p>
            <a:pPr marL="342900" lvl="1" indent="-342900" eaLnBrk="1" fontAlgn="auto" hangingPunct="1"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Short-range fiber laser vertical wind lidar profiler (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ZephIR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300)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BAO1: 2013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Short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medium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range, rapid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volume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scanning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Demonstrate terrain following wind fields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a complete replacement to offshore met-towers</a:t>
            </a:r>
          </a:p>
          <a:p>
            <a:pPr lvl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reduce onshore siting risk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BAO2: 2014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US" alt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Longer range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(&gt;20 km) </a:t>
            </a:r>
            <a:r>
              <a:rPr lang="en-US" alt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consistent 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potential off-shore wind energy prospecting </a:t>
            </a:r>
            <a:r>
              <a:rPr lang="en-US" alt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programs</a:t>
            </a:r>
            <a:endParaRPr lang="en-US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Potential replacement of offshore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met-towers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037F8D-B5B9-422B-9D3D-489FB385E837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84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 descr="F:\BAO\Photos\2012-12-12 Erie Tower\small_2012-12-10 14.32.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436" y="1262063"/>
            <a:ext cx="2233902" cy="2978229"/>
          </a:xfrm>
          <a:prstGeom prst="rect">
            <a:avLst/>
          </a:prstGeom>
          <a:noFill/>
          <a:ln>
            <a:noFill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BAO1 and </a:t>
            </a:r>
            <a:r>
              <a:rPr lang="en-US" dirty="0"/>
              <a:t>BAO2 Instrumentation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33" y="1210108"/>
            <a:ext cx="5840846" cy="52482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Boulder Atmospheric Observatory Tower (BAO)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300 meter tall lattice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tower,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near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Erie,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Colorado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Triangular cross-section, 10 feet on each side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 foot retractable booms on NW and SE side of tower every 50 meters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instrumentation installed in late 2012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MEASNET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 1 Anemometers (NRG 5967)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NRG #200P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Vanes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100, 150, and 200 meters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both northwest and southeast sides of the tower to mitigate tower shadowing effects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037F8D-B5B9-422B-9D3D-489FB385E837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7" name="Picture 2" descr="F:\BAO\20130604_CLRC_PPT\Barr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60943" y="3206750"/>
            <a:ext cx="2252663" cy="300355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286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4506</TotalTime>
  <Words>1647</Words>
  <Application>Microsoft Office PowerPoint</Application>
  <PresentationFormat>On-screen Show (4:3)</PresentationFormat>
  <Paragraphs>344</Paragraphs>
  <Slides>39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WindTracer®  BAO Tower Experiment Results</vt:lpstr>
      <vt:lpstr>PowerPoint Presentation</vt:lpstr>
      <vt:lpstr>PowerPoint Presentation</vt:lpstr>
      <vt:lpstr>New Jersey 3.75 Year Historical Range Availability</vt:lpstr>
      <vt:lpstr>&gt; 33 km Performance</vt:lpstr>
      <vt:lpstr>History of Airport Installations</vt:lpstr>
      <vt:lpstr>PowerPoint Presentation</vt:lpstr>
      <vt:lpstr>Boulder Atmospheric Observatory Experiments Overview</vt:lpstr>
      <vt:lpstr>BAO1 and BAO2 Instrumentation </vt:lpstr>
      <vt:lpstr>BAO1 and BAO2 Area Overview</vt:lpstr>
      <vt:lpstr>BAO1 Project Layout</vt:lpstr>
      <vt:lpstr>BAO1 Single Doppler to Dual-Doppler</vt:lpstr>
      <vt:lpstr>BAO1 Scanning Single-Doppler Comparison</vt:lpstr>
      <vt:lpstr>BAO1 Scanning Dual-Doppler Comparison</vt:lpstr>
      <vt:lpstr>BAO1 Staring Dual-Doppler Compared to Tower</vt:lpstr>
      <vt:lpstr>BAO 2 Geometry</vt:lpstr>
      <vt:lpstr>BAO2 DD Wind Speed Comparison</vt:lpstr>
      <vt:lpstr>BAO2 DD Wind Direction Comparison</vt:lpstr>
      <vt:lpstr>BAO2 Wind Rose</vt:lpstr>
      <vt:lpstr>Summary</vt:lpstr>
      <vt:lpstr>PowerPoint Presentation</vt:lpstr>
      <vt:lpstr>Backup Charts</vt:lpstr>
      <vt:lpstr>Kansai Historical Range Performance</vt:lpstr>
      <vt:lpstr>Haneda 2 Historical Range Performance</vt:lpstr>
      <vt:lpstr>New Jersey Historical Range Availability</vt:lpstr>
      <vt:lpstr>BAO1 Terrain</vt:lpstr>
      <vt:lpstr>33 km Performance</vt:lpstr>
      <vt:lpstr>Tower vs. Vertical Lidar</vt:lpstr>
      <vt:lpstr>Radial Velocity vs. ZephIR 300</vt:lpstr>
      <vt:lpstr>BAO1 WTX WindTracers®</vt:lpstr>
      <vt:lpstr>Remote Site Scanning Dual-Doppler</vt:lpstr>
      <vt:lpstr>Single-Doppler Terrain-Following Fields</vt:lpstr>
      <vt:lpstr>Table Mountain WindTracer (TMWT)</vt:lpstr>
      <vt:lpstr>LMCT WindTracer (LMWT)</vt:lpstr>
      <vt:lpstr>Single-Doppler Results</vt:lpstr>
      <vt:lpstr>Radial Velocity Comparison</vt:lpstr>
      <vt:lpstr>Dual Doppler Results</vt:lpstr>
      <vt:lpstr>Scatter Frequency Analysis</vt:lpstr>
      <vt:lpstr>Single-Doppler Terrain-Following Fields</vt:lpstr>
    </vt:vector>
  </TitlesOfParts>
  <Company>Lockheed Martin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Hasmik Nikoghosyan</dc:creator>
  <cp:lastModifiedBy>Philip Gatt</cp:lastModifiedBy>
  <cp:revision>415</cp:revision>
  <cp:lastPrinted>2015-02-02T15:14:26Z</cp:lastPrinted>
  <dcterms:created xsi:type="dcterms:W3CDTF">2012-08-29T21:21:17Z</dcterms:created>
  <dcterms:modified xsi:type="dcterms:W3CDTF">2015-04-28T18:02:25Z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ument Author">
    <vt:lpwstr>ACCT02\gattp</vt:lpwstr>
  </property>
  <property fmtid="{D5CDD505-2E9C-101B-9397-08002B2CF9AE}" pid="3" name="Document Sensitivity">
    <vt:lpwstr>1</vt:lpwstr>
  </property>
  <property fmtid="{D5CDD505-2E9C-101B-9397-08002B2CF9AE}" pid="4" name="ThirdParty">
    <vt:lpwstr/>
  </property>
  <property fmtid="{D5CDD505-2E9C-101B-9397-08002B2CF9AE}" pid="5" name="OCI Restriction">
    <vt:bool>false</vt:bool>
  </property>
  <property fmtid="{D5CDD505-2E9C-101B-9397-08002B2CF9AE}" pid="6" name="OCI Additional Info">
    <vt:lpwstr/>
  </property>
  <property fmtid="{D5CDD505-2E9C-101B-9397-08002B2CF9AE}" pid="7" name="Allow Header Overwrite">
    <vt:bool>false</vt:bool>
  </property>
  <property fmtid="{D5CDD505-2E9C-101B-9397-08002B2CF9AE}" pid="8" name="Allow Footer Overwrite">
    <vt:bool>false</vt:bool>
  </property>
  <property fmtid="{D5CDD505-2E9C-101B-9397-08002B2CF9AE}" pid="9" name="Multiple Selected">
    <vt:lpwstr>-1</vt:lpwstr>
  </property>
  <property fmtid="{D5CDD505-2E9C-101B-9397-08002B2CF9AE}" pid="10" name="SIPLongWording">
    <vt:lpwstr/>
  </property>
  <property fmtid="{D5CDD505-2E9C-101B-9397-08002B2CF9AE}" pid="11" name="checkedProgramsCount">
    <vt:i4>0</vt:i4>
  </property>
  <property fmtid="{D5CDD505-2E9C-101B-9397-08002B2CF9AE}" pid="12" name="ExpCountry">
    <vt:lpwstr/>
  </property>
</Properties>
</file>