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3" r:id="rId1"/>
  </p:sldMasterIdLst>
  <p:notesMasterIdLst>
    <p:notesMasterId r:id="rId9"/>
  </p:notesMasterIdLst>
  <p:handoutMasterIdLst>
    <p:handoutMasterId r:id="rId10"/>
  </p:handoutMasterIdLst>
  <p:sldIdLst>
    <p:sldId id="473" r:id="rId2"/>
    <p:sldId id="596" r:id="rId3"/>
    <p:sldId id="597" r:id="rId4"/>
    <p:sldId id="598" r:id="rId5"/>
    <p:sldId id="599" r:id="rId6"/>
    <p:sldId id="600" r:id="rId7"/>
    <p:sldId id="601" r:id="rId8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7FF4B"/>
    <a:srgbClr val="012AF5"/>
    <a:srgbClr val="DBEEE7"/>
    <a:srgbClr val="BCBCBC"/>
    <a:srgbClr val="CEEDDC"/>
    <a:srgbClr val="A40047"/>
    <a:srgbClr val="4D6EA1"/>
    <a:srgbClr val="9A1B39"/>
    <a:srgbClr val="7D1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9631" autoAdjust="0"/>
  </p:normalViewPr>
  <p:slideViewPr>
    <p:cSldViewPr snapToGrid="0">
      <p:cViewPr>
        <p:scale>
          <a:sx n="100" d="100"/>
          <a:sy n="100" d="100"/>
        </p:scale>
        <p:origin x="-3200" y="-1560"/>
      </p:cViewPr>
      <p:guideLst>
        <p:guide orient="horz" pos="651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F18B4EB-DC4F-CB43-B27C-1634957B272B}" type="datetime1">
              <a:rPr lang="en-US"/>
              <a:pPr>
                <a:defRPr/>
              </a:pPr>
              <a:t>4/24/15</a:t>
            </a:fld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ECC449A-D391-D642-9DED-77BF27DE4A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28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E1AAA6D-AE86-BE4C-A7C8-A9DF16DE06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24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ＭＳ Ｐゴシック" pitchFamily="80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0C747E-9F0A-F546-8986-91BD2BFDDBC7}" type="slidenum">
              <a:rPr lang="en-US" sz="1200"/>
              <a:pPr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4EC666-60B5-2E4D-A172-AD223EFCBB54}" type="slidenum">
              <a:rPr lang="en-US" sz="1200"/>
              <a:pPr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173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4EC666-60B5-2E4D-A172-AD223EFCBB54}" type="slidenum">
              <a:rPr lang="en-US" sz="1200"/>
              <a:pPr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173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4EC666-60B5-2E4D-A172-AD223EFCBB54}" type="slidenum">
              <a:rPr lang="en-US" sz="1200"/>
              <a:pPr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173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4EC666-60B5-2E4D-A172-AD223EFCBB54}" type="slidenum">
              <a:rPr lang="en-US" sz="1200"/>
              <a:pPr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173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4EC666-60B5-2E4D-A172-AD223EFCBB54}" type="slidenum">
              <a:rPr lang="en-US" sz="1200"/>
              <a:pPr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173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4EC666-60B5-2E4D-A172-AD223EFCBB54}" type="slidenum">
              <a:rPr lang="en-US" sz="1200"/>
              <a:pPr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173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8638" y="6402388"/>
            <a:ext cx="34972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>
                <a:ea typeface="ＭＳ Ｐゴシック" pitchFamily="1" charset="-128"/>
                <a:cs typeface="+mn-cs"/>
              </a:defRPr>
            </a:lvl1pPr>
          </a:lstStyle>
          <a:p>
            <a:pPr marL="230188" indent="-230188"/>
            <a:r>
              <a:rPr lang="en-US" altLang="zh-CN" b="1" dirty="0" smtClean="0">
                <a:latin typeface="Times New Roman"/>
                <a:ea typeface="ＭＳ Ｐゴシック" charset="0"/>
                <a:cs typeface="Times New Roman"/>
              </a:rPr>
              <a:t>Working Group on Space-based </a:t>
            </a:r>
            <a:r>
              <a:rPr lang="en-US" altLang="zh-CN" b="1" dirty="0" err="1" smtClean="0">
                <a:latin typeface="Times New Roman"/>
                <a:ea typeface="ＭＳ Ｐゴシック" charset="0"/>
                <a:cs typeface="Times New Roman"/>
              </a:rPr>
              <a:t>Lidar</a:t>
            </a:r>
            <a:r>
              <a:rPr lang="en-US" altLang="zh-CN" b="1" dirty="0" smtClean="0">
                <a:latin typeface="Times New Roman"/>
                <a:ea typeface="ＭＳ Ｐゴシック" charset="0"/>
                <a:cs typeface="Times New Roman"/>
              </a:rPr>
              <a:t> Winds</a:t>
            </a:r>
          </a:p>
        </p:txBody>
      </p:sp>
    </p:spTree>
    <p:extLst>
      <p:ext uri="{BB962C8B-B14F-4D97-AF65-F5344CB8AC3E}">
        <p14:creationId xmlns:p14="http://schemas.microsoft.com/office/powerpoint/2010/main" val="330049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0513" y="171450"/>
            <a:ext cx="85169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831850"/>
            <a:ext cx="8475663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2413" y="6554788"/>
            <a:ext cx="23622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8C0A7B55-5FEC-DA4A-A5D6-751459E4D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4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8638" y="6516688"/>
            <a:ext cx="34972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>
                <a:ea typeface="ＭＳ Ｐゴシック" pitchFamily="1" charset="-128"/>
                <a:cs typeface="+mn-cs"/>
              </a:defRPr>
            </a:lvl1pPr>
          </a:lstStyle>
          <a:p>
            <a:pPr marL="230188" indent="-230188"/>
            <a:r>
              <a:rPr lang="en-US" altLang="zh-CN" b="1" dirty="0" smtClean="0">
                <a:latin typeface="Times New Roman"/>
                <a:ea typeface="ＭＳ Ｐゴシック" charset="0"/>
                <a:cs typeface="Times New Roman"/>
              </a:rPr>
              <a:t>Working Group on Space-based </a:t>
            </a:r>
            <a:r>
              <a:rPr lang="en-US" altLang="zh-CN" b="1" dirty="0" err="1" smtClean="0">
                <a:latin typeface="Times New Roman"/>
                <a:ea typeface="ＭＳ Ｐゴシック" charset="0"/>
                <a:cs typeface="Times New Roman"/>
              </a:rPr>
              <a:t>Lidar</a:t>
            </a:r>
            <a:r>
              <a:rPr lang="en-US" altLang="zh-CN" b="1" dirty="0" smtClean="0">
                <a:latin typeface="Times New Roman"/>
                <a:ea typeface="ＭＳ Ｐゴシック" charset="0"/>
                <a:cs typeface="Times New Roman"/>
              </a:rPr>
              <a:t> Winds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SzPct val="13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623888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+mn-lt"/>
          <a:ea typeface="+mn-ea"/>
        </a:defRPr>
      </a:lvl2pPr>
      <a:lvl3pPr marL="912813" indent="-166688" algn="l" rtl="0" eaLnBrk="0" fontAlgn="base" hangingPunct="0">
        <a:spcBef>
          <a:spcPct val="20000"/>
        </a:spcBef>
        <a:spcAft>
          <a:spcPct val="0"/>
        </a:spcAft>
        <a:buSzPct val="125000"/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314450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+mn-lt"/>
          <a:ea typeface="+mn-ea"/>
        </a:defRPr>
      </a:lvl4pPr>
      <a:lvl5pPr marL="1604963" indent="-176213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.ghuman@nasa.gov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2"/>
          <p:cNvSpPr>
            <a:spLocks noGrp="1"/>
          </p:cNvSpPr>
          <p:nvPr>
            <p:ph idx="1"/>
          </p:nvPr>
        </p:nvSpPr>
        <p:spPr>
          <a:xfrm>
            <a:off x="692149" y="1397000"/>
            <a:ext cx="8163983" cy="4673600"/>
          </a:xfrm>
        </p:spPr>
        <p:txBody>
          <a:bodyPr/>
          <a:lstStyle/>
          <a:p>
            <a:pPr marL="230188" indent="-230188" algn="ctr">
              <a:buFontTx/>
              <a:buNone/>
            </a:pPr>
            <a:r>
              <a:rPr lang="en-US" sz="2800" b="1" dirty="0" smtClean="0">
                <a:latin typeface="Times New Roman"/>
                <a:ea typeface="ＭＳ Ｐゴシック" charset="0"/>
                <a:cs typeface="Times New Roman"/>
              </a:rPr>
              <a:t>Laser Technology Investments by ESTO</a:t>
            </a:r>
            <a:endParaRPr lang="en-US" sz="2800" b="1" dirty="0">
              <a:latin typeface="Times New Roman"/>
              <a:ea typeface="ＭＳ Ｐゴシック" charset="0"/>
              <a:cs typeface="Times New Roman"/>
            </a:endParaRPr>
          </a:p>
          <a:p>
            <a:pPr marL="230188" indent="-230188" algn="ctr">
              <a:buFontTx/>
              <a:buNone/>
            </a:pPr>
            <a:endParaRPr lang="en-US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230188" indent="-230188" algn="ctr">
              <a:buNone/>
            </a:pPr>
            <a:r>
              <a:rPr lang="en-US" altLang="zh-CN" dirty="0">
                <a:latin typeface="Times New Roman"/>
                <a:ea typeface="ＭＳ Ｐゴシック" charset="0"/>
                <a:cs typeface="Times New Roman"/>
              </a:rPr>
              <a:t>Working Group on Space-based </a:t>
            </a:r>
            <a:r>
              <a:rPr lang="en-US" altLang="zh-CN" dirty="0" err="1">
                <a:latin typeface="Times New Roman"/>
                <a:ea typeface="ＭＳ Ｐゴシック" charset="0"/>
                <a:cs typeface="Times New Roman"/>
              </a:rPr>
              <a:t>Lidar</a:t>
            </a:r>
            <a:r>
              <a:rPr lang="en-US" altLang="zh-CN" dirty="0">
                <a:latin typeface="Times New Roman"/>
                <a:ea typeface="ＭＳ Ｐゴシック" charset="0"/>
                <a:cs typeface="Times New Roman"/>
              </a:rPr>
              <a:t> Winds</a:t>
            </a:r>
          </a:p>
          <a:p>
            <a:pPr marL="230188" indent="-230188" algn="ctr">
              <a:buFontTx/>
              <a:buNone/>
            </a:pPr>
            <a:endParaRPr lang="en-US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230188" indent="-230188" algn="ctr">
              <a:buFontTx/>
              <a:buNone/>
            </a:pPr>
            <a:endParaRPr lang="en-US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230188" indent="-230188" algn="ctr">
              <a:buFontTx/>
              <a:buNone/>
            </a:pP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Parminder Ghuman</a:t>
            </a:r>
          </a:p>
          <a:p>
            <a:pPr marL="230188" indent="-230188" algn="ctr">
              <a:buFontTx/>
              <a:buNone/>
            </a:pP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Earth Science Technology Office</a:t>
            </a:r>
          </a:p>
          <a:p>
            <a:pPr marL="230188" indent="-230188" algn="ctr">
              <a:buFontTx/>
              <a:buNone/>
            </a:pPr>
            <a:r>
              <a:rPr lang="en-US" dirty="0" smtClean="0">
                <a:latin typeface="Times New Roman"/>
                <a:ea typeface="ＭＳ Ｐゴシック" charset="0"/>
                <a:cs typeface="Times New Roman"/>
                <a:hlinkClick r:id="rId3"/>
              </a:rPr>
              <a:t>p.ghuman@nasa.gov</a:t>
            </a:r>
            <a:endParaRPr lang="en-US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230188" indent="-230188" algn="ctr">
              <a:buFontTx/>
              <a:buNone/>
            </a:pP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(301) 286-8001</a:t>
            </a:r>
          </a:p>
          <a:p>
            <a:pPr marL="230188" indent="-230188" algn="ctr">
              <a:buFontTx/>
              <a:buNone/>
            </a:pPr>
            <a:endParaRPr lang="en-US" dirty="0">
              <a:latin typeface="Times New Roman"/>
              <a:ea typeface="ＭＳ Ｐゴシック" charset="0"/>
              <a:cs typeface="Times New Roman"/>
            </a:endParaRPr>
          </a:p>
          <a:p>
            <a:pPr marL="230188" indent="-230188" algn="ctr">
              <a:buFontTx/>
              <a:buNone/>
            </a:pP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April 28, 2015</a:t>
            </a:r>
            <a:endParaRPr lang="en-US" dirty="0"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9218" name="Picture 7" descr="NASA-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Line 9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0" name="Line 10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221" name="Picture 6" descr="esto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3" name="Line 4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18"/>
          <p:cNvSpPr txBox="1">
            <a:spLocks noChangeArrowheads="1"/>
          </p:cNvSpPr>
          <p:nvPr/>
        </p:nvSpPr>
        <p:spPr bwMode="auto">
          <a:xfrm>
            <a:off x="5545138" y="230188"/>
            <a:ext cx="44751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230188" indent="-230188"/>
            <a:endParaRPr lang="en-US" altLang="zh-CN" sz="1800" dirty="0" smtClean="0">
              <a:latin typeface="Times New Roman"/>
              <a:ea typeface="ＭＳ Ｐゴシック" charset="0"/>
              <a:cs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NASA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5604" name="Picture 6" descr="esto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860895" y="151869"/>
            <a:ext cx="7688303" cy="5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lvl="1" algn="ctr"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Design and Fabrication of a Breadboard, Fully Conductively Cooled, 2-Micron, Pulsed Laser for the 3-D Winds Decadal Survey Mission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239" y="909464"/>
            <a:ext cx="4938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/>
                <a:cs typeface="Times New Roman"/>
              </a:rPr>
              <a:t>PI: </a:t>
            </a:r>
            <a:r>
              <a:rPr lang="en-US" sz="1600" dirty="0" err="1" smtClean="0">
                <a:latin typeface="Times New Roman"/>
                <a:cs typeface="Times New Roman"/>
              </a:rPr>
              <a:t>Upendra</a:t>
            </a:r>
            <a:r>
              <a:rPr lang="en-US" sz="1600" dirty="0" smtClean="0">
                <a:latin typeface="Times New Roman"/>
                <a:cs typeface="Times New Roman"/>
              </a:rPr>
              <a:t> Singh; </a:t>
            </a:r>
            <a:r>
              <a:rPr lang="en-US" sz="1600" i="1" dirty="0" smtClean="0">
                <a:latin typeface="Times New Roman"/>
                <a:cs typeface="Times New Roman"/>
              </a:rPr>
              <a:t>NASA </a:t>
            </a:r>
            <a:r>
              <a:rPr lang="en-US" sz="1600" i="1" dirty="0" err="1" smtClean="0">
                <a:latin typeface="Times New Roman"/>
                <a:cs typeface="Times New Roman"/>
              </a:rPr>
              <a:t>LaRC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algn="ctr"/>
            <a:r>
              <a:rPr lang="en-US" sz="1600" b="1" dirty="0" smtClean="0">
                <a:latin typeface="Times New Roman"/>
                <a:cs typeface="Times New Roman"/>
              </a:rPr>
              <a:t>Project Start/End Date</a:t>
            </a:r>
            <a:r>
              <a:rPr lang="en-US" sz="1600" dirty="0" smtClean="0">
                <a:latin typeface="Times New Roman"/>
                <a:cs typeface="Times New Roman"/>
              </a:rPr>
              <a:t>: May 2012 – Dec. 2015</a:t>
            </a:r>
            <a:endParaRPr lang="en-US" sz="1600" i="1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2 micron,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qualifiable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fully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conductively cooled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2-micron,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pulsed laser breadboard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enable space-based Doppler wind profiling</a:t>
            </a:r>
          </a:p>
          <a:p>
            <a:pPr marL="630238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Wavelength: 2.053 um</a:t>
            </a:r>
          </a:p>
          <a:p>
            <a:pPr marL="630238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Energy / Rep Rate: 250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10 Hz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changes from 1st generation system to achieves higher reliability, higher efficiency, lower weight and increased mechanical strength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3997" r="8711" b="13133"/>
          <a:stretch/>
        </p:blipFill>
        <p:spPr bwMode="auto">
          <a:xfrm>
            <a:off x="4765509" y="1305015"/>
            <a:ext cx="4200946" cy="220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498931" y="3511612"/>
            <a:ext cx="3050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micron, space-</a:t>
            </a:r>
            <a:r>
              <a:rPr lang="en-US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qualifiable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conductively-cooled pulsed laser design for 3D Winds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9318" y="4246695"/>
            <a:ext cx="84327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Simplify thermal design by replacing the 792 nm ambient temperature pump diodes with 804 nm pump diodes that are cooled to ~ -20˚C.</a:t>
            </a:r>
          </a:p>
          <a:p>
            <a:pPr marL="630238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 by replacing the current 6-bar diode stacks (based on 100 W bars) with a newer generation of lensed 3-bar stacks that use 300 W bars.</a:t>
            </a:r>
          </a:p>
          <a:p>
            <a:pPr marL="630238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pump efficiency and gain distribution by incorporating lensed arrays.</a:t>
            </a:r>
          </a:p>
          <a:p>
            <a:pPr marL="630238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Simplify the mechanical design and improve diode lifetime by operating the pump diodes at lower temperatures, similar to that of the rod, eliminating the need for diode heaters.</a:t>
            </a:r>
          </a:p>
          <a:p>
            <a:pPr marL="630238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Replacing the liquid cooled tubes with heat pipes.</a:t>
            </a:r>
          </a:p>
        </p:txBody>
      </p:sp>
    </p:spTree>
    <p:extLst>
      <p:ext uri="{BB962C8B-B14F-4D97-AF65-F5344CB8AC3E}">
        <p14:creationId xmlns:p14="http://schemas.microsoft.com/office/powerpoint/2010/main" val="2383449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NASA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5604" name="Picture 6" descr="esto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860895" y="151869"/>
            <a:ext cx="7688303" cy="5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lvl="1" algn="ctr"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High Efficiency UV Laser Demonstrator</a:t>
            </a:r>
            <a:endParaRPr lang="en-US" sz="20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239" y="909464"/>
            <a:ext cx="43257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/>
                <a:cs typeface="Times New Roman"/>
              </a:rPr>
              <a:t>PI: </a:t>
            </a:r>
            <a:r>
              <a:rPr lang="en-US" sz="1600" dirty="0" smtClean="0">
                <a:latin typeface="Times New Roman"/>
                <a:cs typeface="Times New Roman"/>
              </a:rPr>
              <a:t>Floyd </a:t>
            </a:r>
            <a:r>
              <a:rPr lang="en-US" sz="1600" dirty="0" err="1" smtClean="0">
                <a:latin typeface="Times New Roman"/>
                <a:cs typeface="Times New Roman"/>
              </a:rPr>
              <a:t>Hovis</a:t>
            </a:r>
            <a:r>
              <a:rPr lang="en-US" sz="1600" dirty="0" smtClean="0">
                <a:latin typeface="Times New Roman"/>
                <a:cs typeface="Times New Roman"/>
              </a:rPr>
              <a:t>; </a:t>
            </a:r>
            <a:r>
              <a:rPr lang="en-US" sz="1600" i="1" dirty="0" err="1" smtClean="0">
                <a:latin typeface="Times New Roman"/>
                <a:cs typeface="Times New Roman"/>
              </a:rPr>
              <a:t>Fibertek</a:t>
            </a:r>
            <a:r>
              <a:rPr lang="en-US" sz="1600" i="1" dirty="0" smtClean="0">
                <a:latin typeface="Times New Roman"/>
                <a:cs typeface="Times New Roman"/>
              </a:rPr>
              <a:t>, Inc.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algn="ctr"/>
            <a:r>
              <a:rPr lang="en-US" sz="1600" b="1" dirty="0" smtClean="0">
                <a:latin typeface="Times New Roman"/>
                <a:cs typeface="Times New Roman"/>
              </a:rPr>
              <a:t>Project Start/End Date</a:t>
            </a:r>
            <a:r>
              <a:rPr lang="en-US" sz="1600" dirty="0" smtClean="0">
                <a:latin typeface="Times New Roman"/>
                <a:cs typeface="Times New Roman"/>
              </a:rPr>
              <a:t>: Apr. 2013– Aug. 2016</a:t>
            </a:r>
            <a:endParaRPr lang="en-US" sz="1600" i="1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and demonstrate a highly efficient, ruggedized UV laser (100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150 Hz) with with a lifetime in excess of a billion shots needed for future Earth Science measurements of Tropospheric winds, clouds, and aerosols.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 a 4 month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lifetest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pump laser with 532 nm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 an 8 month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lifetest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pump laser and UV conversion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 environmental testing (TVAC) to advance the design from TRL 4 to TRL 6</a:t>
            </a: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2"/>
          <p:cNvSpPr txBox="1">
            <a:spLocks noChangeArrowheads="1"/>
          </p:cNvSpPr>
          <p:nvPr/>
        </p:nvSpPr>
        <p:spPr bwMode="auto">
          <a:xfrm>
            <a:off x="4723206" y="3102056"/>
            <a:ext cx="426839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 dirty="0" smtClean="0">
                <a:latin typeface="Times New Roman"/>
                <a:cs typeface="Times New Roman"/>
              </a:rPr>
              <a:t>Conceptual laser head design with ray tracing of exiting pump rays, and modeled laser spot following amplification</a:t>
            </a:r>
            <a:endParaRPr lang="en-US" sz="1100" dirty="0">
              <a:latin typeface="Times New Roman"/>
              <a:cs typeface="Times New Roman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 l="22188" t="12667" r="1771" b="13833"/>
          <a:stretch>
            <a:fillRect/>
          </a:stretch>
        </p:blipFill>
        <p:spPr bwMode="auto">
          <a:xfrm>
            <a:off x="4677352" y="1440323"/>
            <a:ext cx="2331223" cy="160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/>
          <a:srcRect l="31786" t="12619" r="27321" b="15000"/>
          <a:stretch>
            <a:fillRect/>
          </a:stretch>
        </p:blipFill>
        <p:spPr bwMode="auto">
          <a:xfrm>
            <a:off x="7242427" y="1440323"/>
            <a:ext cx="1210987" cy="160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3916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NASA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5604" name="Picture 6" descr="esto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860895" y="151869"/>
            <a:ext cx="7688303" cy="5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lvl="1" algn="ctr"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Fiber-based, Trace-gas, Laser Transmitter Technology Development for Space</a:t>
            </a:r>
            <a:endParaRPr lang="en-US" sz="20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43" y="927578"/>
            <a:ext cx="460384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Times New Roman"/>
                <a:cs typeface="Times New Roman"/>
              </a:rPr>
              <a:t>PI: </a:t>
            </a:r>
            <a:r>
              <a:rPr lang="en-US" sz="1800" dirty="0" smtClean="0">
                <a:latin typeface="Times New Roman"/>
                <a:cs typeface="Times New Roman"/>
              </a:rPr>
              <a:t>Mark Stephen; </a:t>
            </a:r>
            <a:r>
              <a:rPr lang="en-US" sz="1800" i="1" dirty="0" smtClean="0">
                <a:latin typeface="Times New Roman"/>
                <a:cs typeface="Times New Roman"/>
              </a:rPr>
              <a:t>NASA GSFC</a:t>
            </a:r>
          </a:p>
          <a:p>
            <a:pPr algn="ctr"/>
            <a:r>
              <a:rPr lang="en-US" sz="1600" b="1" dirty="0" smtClean="0">
                <a:latin typeface="Times New Roman"/>
                <a:cs typeface="Times New Roman"/>
              </a:rPr>
              <a:t>Project Start/End Date</a:t>
            </a:r>
            <a:r>
              <a:rPr lang="en-US" sz="1600" dirty="0" smtClean="0">
                <a:latin typeface="Times New Roman"/>
                <a:cs typeface="Times New Roman"/>
              </a:rPr>
              <a:t>:  Jan. 2015 – Jul. 2017</a:t>
            </a:r>
            <a:endParaRPr lang="en-US" sz="1600" i="1" dirty="0" smtClean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Develop the key laser technologies of a pulsed 1.57µm </a:t>
            </a:r>
            <a:r>
              <a:rPr lang="en-US" sz="1600" dirty="0" smtClean="0">
                <a:latin typeface="Times New Roman"/>
                <a:cs typeface="Times New Roman"/>
              </a:rPr>
              <a:t>fiber-laser to reduce the cost and risk of active CO</a:t>
            </a:r>
            <a:r>
              <a:rPr lang="en-US" sz="1600" baseline="-25000" dirty="0" smtClean="0"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latin typeface="Times New Roman"/>
                <a:cs typeface="Times New Roman"/>
              </a:rPr>
              <a:t> profiling from space</a:t>
            </a:r>
            <a:endParaRPr lang="en-US" sz="1600" dirty="0">
              <a:latin typeface="Times New Roman"/>
              <a:cs typeface="Times New Roman"/>
            </a:endParaRPr>
          </a:p>
          <a:p>
            <a:pPr marL="5143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Energy: &gt;2.5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</a:t>
            </a:r>
            <a:endPara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 Rate: 7.5 KHz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Linewidth: ≤100 MHz (each channel)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 Stability: &lt;0.3 MHz (each channel)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Wall-plug Efficiency: &gt;10 %</a:t>
            </a:r>
          </a:p>
        </p:txBody>
      </p:sp>
      <p:pic>
        <p:nvPicPr>
          <p:cNvPr id="18" name="Picture 17" descr="Screen Shot 2015-01-07 at 9.42.2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5" y="1242931"/>
            <a:ext cx="4655756" cy="20776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93390" y="3366970"/>
            <a:ext cx="3390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 of the fiber-based laser transmitter architecture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333" y="3899041"/>
            <a:ext cx="907758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Demonstrating </a:t>
            </a:r>
            <a:r>
              <a:rPr lang="en-US" sz="1600" dirty="0" smtClean="0">
                <a:latin typeface="Times New Roman"/>
                <a:cs typeface="Times New Roman"/>
              </a:rPr>
              <a:t>the </a:t>
            </a:r>
            <a:r>
              <a:rPr lang="en-US" sz="1600" dirty="0">
                <a:latin typeface="Times New Roman"/>
                <a:cs typeface="Times New Roman"/>
              </a:rPr>
              <a:t>technology readiness of a laser transmitter with full power and optical performance required for space will enable faster development for an active CO</a:t>
            </a:r>
            <a:r>
              <a:rPr lang="en-US" sz="1600" baseline="-25000" dirty="0">
                <a:latin typeface="Times New Roman"/>
                <a:cs typeface="Times New Roman"/>
              </a:rPr>
              <a:t>2 </a:t>
            </a:r>
            <a:r>
              <a:rPr lang="en-US" sz="1600" dirty="0">
                <a:latin typeface="Times New Roman"/>
                <a:cs typeface="Times New Roman"/>
              </a:rPr>
              <a:t>sensing </a:t>
            </a:r>
            <a:r>
              <a:rPr lang="en-US" sz="1600" dirty="0" smtClean="0">
                <a:latin typeface="Times New Roman"/>
                <a:cs typeface="Times New Roman"/>
              </a:rPr>
              <a:t>mission</a:t>
            </a:r>
            <a:endParaRPr lang="en-US" sz="1600" dirty="0">
              <a:latin typeface="Times New Roman"/>
              <a:cs typeface="Times New Roman"/>
            </a:endParaRP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The laser requirements are consistent with the needs of a space-based CO</a:t>
            </a:r>
            <a:r>
              <a:rPr lang="en-US" sz="1600" baseline="-25000" dirty="0">
                <a:latin typeface="Times New Roman"/>
                <a:cs typeface="Times New Roman"/>
              </a:rPr>
              <a:t>2</a:t>
            </a:r>
            <a:r>
              <a:rPr lang="en-US" sz="1600" dirty="0">
                <a:latin typeface="Times New Roman"/>
                <a:cs typeface="Times New Roman"/>
              </a:rPr>
              <a:t> IPDA lidar (the CO</a:t>
            </a:r>
            <a:r>
              <a:rPr lang="en-US" sz="1600" baseline="-25000" dirty="0">
                <a:latin typeface="Times New Roman"/>
                <a:cs typeface="Times New Roman"/>
              </a:rPr>
              <a:t>2</a:t>
            </a:r>
            <a:r>
              <a:rPr lang="en-US" sz="1600" dirty="0">
                <a:latin typeface="Times New Roman"/>
                <a:cs typeface="Times New Roman"/>
              </a:rPr>
              <a:t> Sounder), but the laser technology developed will be very useful for meeting other NASA Earth Science laser </a:t>
            </a:r>
            <a:r>
              <a:rPr lang="en-US" sz="1600" dirty="0" smtClean="0">
                <a:latin typeface="Times New Roman"/>
                <a:cs typeface="Times New Roman"/>
              </a:rPr>
              <a:t>needs</a:t>
            </a: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Uses </a:t>
            </a:r>
            <a:r>
              <a:rPr lang="en-US" sz="1600" dirty="0">
                <a:latin typeface="Times New Roman"/>
                <a:cs typeface="Times New Roman"/>
              </a:rPr>
              <a:t>a fiber-based master oscillator power amplifier (MOPA) architecture for modularity </a:t>
            </a:r>
            <a:r>
              <a:rPr lang="en-US" sz="1600" dirty="0" smtClean="0">
                <a:latin typeface="Times New Roman"/>
                <a:cs typeface="Times New Roman"/>
              </a:rPr>
              <a:t>and </a:t>
            </a:r>
            <a:r>
              <a:rPr lang="en-US" sz="1600" dirty="0">
                <a:latin typeface="Times New Roman"/>
                <a:cs typeface="Times New Roman"/>
              </a:rPr>
              <a:t>performance</a:t>
            </a:r>
          </a:p>
          <a:p>
            <a:pPr marL="168275" indent="-168275">
              <a:spcBef>
                <a:spcPts val="600"/>
              </a:spcBef>
              <a:buFont typeface="Arial" pitchFamily="-72" charset="0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The seed </a:t>
            </a:r>
            <a:r>
              <a:rPr lang="en-US" sz="1600" dirty="0">
                <a:latin typeface="Times New Roman"/>
                <a:cs typeface="Times New Roman"/>
              </a:rPr>
              <a:t>and pre-amplifier modules </a:t>
            </a:r>
            <a:r>
              <a:rPr lang="en-US" sz="1600" dirty="0" smtClean="0">
                <a:latin typeface="Times New Roman"/>
                <a:cs typeface="Times New Roman"/>
              </a:rPr>
              <a:t>will be built in-house </a:t>
            </a:r>
            <a:r>
              <a:rPr lang="en-US" sz="1600" dirty="0">
                <a:latin typeface="Times New Roman"/>
                <a:cs typeface="Times New Roman"/>
              </a:rPr>
              <a:t>at </a:t>
            </a:r>
            <a:r>
              <a:rPr lang="en-US" sz="1600" dirty="0" smtClean="0">
                <a:latin typeface="Times New Roman"/>
                <a:cs typeface="Times New Roman"/>
              </a:rPr>
              <a:t>GSFC, while the power amplifier will be developed by a commercial vendor</a:t>
            </a:r>
            <a:endParaRPr lang="en-US" sz="1600" dirty="0">
              <a:latin typeface="Times New Roman"/>
              <a:cs typeface="Times New Roman"/>
            </a:endParaRPr>
          </a:p>
          <a:p>
            <a:pPr marL="168275" indent="-168275">
              <a:spcBef>
                <a:spcPts val="600"/>
              </a:spcBef>
              <a:buFont typeface="Arial" pitchFamily="-72" charset="0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Build </a:t>
            </a:r>
            <a:r>
              <a:rPr lang="en-US" sz="1600" dirty="0">
                <a:latin typeface="Times New Roman"/>
                <a:cs typeface="Times New Roman"/>
              </a:rPr>
              <a:t>a prototype unit that meets all the performance requirements and take it through environmental testing to achieve TRL-6</a:t>
            </a:r>
            <a:r>
              <a:rPr lang="en-US" sz="1600" dirty="0" smtClean="0">
                <a:latin typeface="Times New Roman"/>
                <a:cs typeface="Times New Roman"/>
              </a:rPr>
              <a:t>.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981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NASA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5604" name="Picture 6" descr="esto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860895" y="151869"/>
            <a:ext cx="7688303" cy="5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lvl="1" algn="ctr"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Laser Source for Methane DIAL</a:t>
            </a:r>
            <a:endParaRPr lang="en-US" sz="20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239" y="909464"/>
            <a:ext cx="4325761" cy="347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/>
                <a:cs typeface="Times New Roman"/>
              </a:rPr>
              <a:t>PI: </a:t>
            </a:r>
            <a:r>
              <a:rPr lang="en-US" sz="1600" dirty="0" smtClean="0">
                <a:latin typeface="Times New Roman"/>
                <a:cs typeface="Times New Roman"/>
              </a:rPr>
              <a:t>Tim Shuman</a:t>
            </a:r>
            <a:r>
              <a:rPr lang="en-US" sz="1600" i="1" dirty="0" smtClean="0">
                <a:latin typeface="Times New Roman"/>
                <a:cs typeface="Times New Roman"/>
              </a:rPr>
              <a:t>; </a:t>
            </a:r>
            <a:r>
              <a:rPr lang="en-US" sz="1600" i="1" dirty="0" err="1" smtClean="0">
                <a:latin typeface="Times New Roman"/>
                <a:cs typeface="Times New Roman"/>
              </a:rPr>
              <a:t>Fibertek</a:t>
            </a:r>
            <a:r>
              <a:rPr lang="en-US" sz="1600" i="1" dirty="0" smtClean="0">
                <a:latin typeface="Times New Roman"/>
                <a:cs typeface="Times New Roman"/>
              </a:rPr>
              <a:t>, Inc.</a:t>
            </a:r>
          </a:p>
          <a:p>
            <a:pPr algn="ctr"/>
            <a:r>
              <a:rPr lang="en-US" sz="1600" dirty="0" smtClean="0">
                <a:latin typeface="Times New Roman"/>
                <a:cs typeface="Times New Roman"/>
              </a:rPr>
              <a:t>Technical Monitor: Amin </a:t>
            </a:r>
            <a:r>
              <a:rPr lang="en-US" sz="1600" dirty="0" err="1" smtClean="0">
                <a:latin typeface="Times New Roman"/>
                <a:cs typeface="Times New Roman"/>
              </a:rPr>
              <a:t>Nehrir</a:t>
            </a:r>
            <a:r>
              <a:rPr lang="en-US" sz="1600" i="1" dirty="0" smtClean="0">
                <a:latin typeface="Times New Roman"/>
                <a:cs typeface="Times New Roman"/>
              </a:rPr>
              <a:t>; </a:t>
            </a:r>
            <a:r>
              <a:rPr lang="en-US" sz="1600" i="1" dirty="0" err="1" smtClean="0">
                <a:latin typeface="Times New Roman"/>
                <a:cs typeface="Times New Roman"/>
              </a:rPr>
              <a:t>LaRC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Develop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a hardened, tunable single frequency OPO operating at 1.645 µm capable of airborne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operation to measure column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and multi-layer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methane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15 W, 1 kHz  PRF Injection seeded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Nd:YAG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oscillator as pump.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Injection seeded and locked ring 1.645 µm OPO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Residual pump energy used for HSRL measurements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Pump and OPO cavity w/ Pound-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Drever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-Hall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locking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Integrate into HALO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a new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mulit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-function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lidar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targeting methane, water vapor, and aerosol measurements from high altitude platforms</a:t>
            </a: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400" y="1460500"/>
            <a:ext cx="3352800" cy="173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81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NASA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5604" name="Picture 6" descr="esto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860895" y="151869"/>
            <a:ext cx="7688303" cy="5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lvl="1" algn="ctr"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Water Vapor and Ozone DIAL Transmitters</a:t>
            </a:r>
            <a:endParaRPr lang="en-US" sz="20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239" y="909464"/>
            <a:ext cx="3932061" cy="447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/>
                <a:cs typeface="Times New Roman"/>
              </a:rPr>
              <a:t>PI: </a:t>
            </a:r>
            <a:r>
              <a:rPr lang="en-US" sz="1600" dirty="0" smtClean="0">
                <a:latin typeface="Times New Roman"/>
                <a:cs typeface="Times New Roman"/>
              </a:rPr>
              <a:t>Ti Chuang</a:t>
            </a:r>
            <a:r>
              <a:rPr lang="en-US" sz="1600" i="1" dirty="0" smtClean="0">
                <a:latin typeface="Times New Roman"/>
                <a:cs typeface="Times New Roman"/>
              </a:rPr>
              <a:t>; </a:t>
            </a:r>
            <a:r>
              <a:rPr lang="en-US" sz="1600" i="1" dirty="0" err="1" smtClean="0">
                <a:latin typeface="Times New Roman"/>
                <a:cs typeface="Times New Roman"/>
              </a:rPr>
              <a:t>Fibertek</a:t>
            </a:r>
            <a:r>
              <a:rPr lang="en-US" sz="1600" i="1" dirty="0" smtClean="0">
                <a:latin typeface="Times New Roman"/>
                <a:cs typeface="Times New Roman"/>
              </a:rPr>
              <a:t>, Inc.</a:t>
            </a:r>
          </a:p>
          <a:p>
            <a:pPr algn="ctr"/>
            <a:r>
              <a:rPr lang="en-US" sz="1600" dirty="0" smtClean="0">
                <a:latin typeface="Times New Roman"/>
                <a:cs typeface="Times New Roman"/>
              </a:rPr>
              <a:t>Technical Monitor: Amin </a:t>
            </a:r>
            <a:r>
              <a:rPr lang="en-US" sz="1600" dirty="0" err="1" smtClean="0">
                <a:latin typeface="Times New Roman"/>
                <a:cs typeface="Times New Roman"/>
              </a:rPr>
              <a:t>Nehrir</a:t>
            </a:r>
            <a:r>
              <a:rPr lang="en-US" sz="1600" i="1" dirty="0" smtClean="0">
                <a:latin typeface="Times New Roman"/>
                <a:cs typeface="Times New Roman"/>
              </a:rPr>
              <a:t>; </a:t>
            </a:r>
            <a:r>
              <a:rPr lang="en-US" sz="1600" i="1" dirty="0" err="1" smtClean="0">
                <a:latin typeface="Times New Roman"/>
                <a:cs typeface="Times New Roman"/>
              </a:rPr>
              <a:t>LaRC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Design,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build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and test a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&gt;3 W water vapor DIAL transmitter based on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seeded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and locked OPO technology, pumped by a single-frequency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Nd:YAG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MOPA operating at 1 kHz PRF at 30 W average power.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Incorporate the design into an environmental housing compatible with airborne operation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Provide fiber coupled seed laser capable of locking to water vapor transitions near 935 nm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Design,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build and test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a UV converter for ozone DIAL compatible with operation with the NASA GOLD pump laser.  Target UV lines at 304 nm and 316 nm.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Incorporate the design into an environmental housing compatible with GOLD pump laser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Test wavelength converter using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Fibertek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-owned pump lasers or GOLD laser if available</a:t>
            </a: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1700" y="2475240"/>
            <a:ext cx="3848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Water Vapor DIAL Transmitter enclosure, expected performance</a:t>
            </a:r>
            <a:endParaRPr lang="en-US" sz="1100" dirty="0">
              <a:latin typeface="Times New Roman"/>
              <a:cs typeface="Times New Roman"/>
            </a:endParaRPr>
          </a:p>
        </p:txBody>
      </p:sp>
      <p:pic>
        <p:nvPicPr>
          <p:cNvPr id="16" name="Picture 7" descr="D:\Ti\WVOL_2\Mechanical\Water Vapor Transmitter\Screen Capture\1504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15" y="1532582"/>
            <a:ext cx="1700240" cy="8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46" y="1339848"/>
            <a:ext cx="1672663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98" y="1339849"/>
            <a:ext cx="1616929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D:\Ti\WVOL_2\Mechanical\Ozone Converter\Screen Capture\1504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657600"/>
            <a:ext cx="1694378" cy="103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915" y="3683571"/>
            <a:ext cx="1783302" cy="116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09" y="3692017"/>
            <a:ext cx="1562101" cy="11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84676" y="4800601"/>
            <a:ext cx="3737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Ozone UV DIAL Transmitter enclosure, expected performance</a:t>
            </a:r>
            <a:endParaRPr lang="en-US"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723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NASA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5604" name="Picture 6" descr="esto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860895" y="151869"/>
            <a:ext cx="7688303" cy="5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lvl="1" algn="ctr"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compact Trace Gas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Lidar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for Simultaneous Measurements of Methane and Water Vapor Column Abundance</a:t>
            </a:r>
            <a:endParaRPr lang="en-US" sz="20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239" y="909464"/>
            <a:ext cx="4414661" cy="4431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/>
                <a:cs typeface="Times New Roman"/>
              </a:rPr>
              <a:t>PI: </a:t>
            </a:r>
            <a:r>
              <a:rPr lang="en-US" sz="1600" dirty="0" smtClean="0">
                <a:latin typeface="Times New Roman"/>
                <a:cs typeface="Times New Roman"/>
              </a:rPr>
              <a:t>Harris </a:t>
            </a:r>
            <a:r>
              <a:rPr lang="en-US" sz="1600" dirty="0" err="1" smtClean="0">
                <a:latin typeface="Times New Roman"/>
                <a:cs typeface="Times New Roman"/>
              </a:rPr>
              <a:t>Riris</a:t>
            </a:r>
            <a:r>
              <a:rPr lang="en-US" sz="1600" i="1" dirty="0" smtClean="0">
                <a:latin typeface="Times New Roman"/>
                <a:cs typeface="Times New Roman"/>
              </a:rPr>
              <a:t>; NASA/GSFC</a:t>
            </a:r>
            <a:endParaRPr lang="en-US" sz="1600" i="1" dirty="0" smtClean="0">
              <a:latin typeface="Times New Roman"/>
              <a:cs typeface="Times New Roman"/>
            </a:endParaRPr>
          </a:p>
          <a:p>
            <a:pPr algn="ctr"/>
            <a:r>
              <a:rPr lang="en-US" sz="1600" b="1" dirty="0" smtClean="0">
                <a:latin typeface="Times New Roman"/>
                <a:cs typeface="Times New Roman"/>
              </a:rPr>
              <a:t>Project Start/End Date</a:t>
            </a:r>
            <a:r>
              <a:rPr lang="en-US" sz="1600" dirty="0" smtClean="0">
                <a:latin typeface="Times New Roman"/>
                <a:cs typeface="Times New Roman"/>
              </a:rPr>
              <a:t>: Mar. 2015 - Mar. 2018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Develop a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multi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-wavelength laser transmitter to enable CH</a:t>
            </a:r>
            <a:r>
              <a:rPr lang="en-US" sz="13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and H</a:t>
            </a:r>
            <a:r>
              <a:rPr lang="en-US" sz="13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O measurements at 1651 nm and 1652 nm respectively from airborne and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spaceborne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platforms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Pulse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Energy/Rep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Rate: 300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uJ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/ 10 KHz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Pulse Width: 30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nsec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Laser Divergence: 100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urad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Demonstrate and validate simultaneous, high precision CH</a:t>
            </a:r>
            <a:r>
              <a:rPr lang="en-US" sz="13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and H</a:t>
            </a:r>
            <a:r>
              <a:rPr lang="en-US" sz="13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O measurements with a CH</a:t>
            </a:r>
            <a:r>
              <a:rPr lang="en-US" sz="13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column abundance of 1% precision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Scale the power of the existing pump laser TRL and reducing its Stimulated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Brillouin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Scattering (SBS)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Using an Optical Parametric Oscillator (OPO), increase the laser transmitter energy to 300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μJ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per pulse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Add 2-6 additional seed lasers to span the CH</a:t>
            </a:r>
            <a:r>
              <a:rPr lang="en-US" sz="13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absorption line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Replace the inefficient PMT with a more sensitive e-APD detector having 70% quantum efficiency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248338" y="1099933"/>
            <a:ext cx="3234209" cy="2707477"/>
            <a:chOff x="6766107" y="1598193"/>
            <a:chExt cx="2219144" cy="1997670"/>
          </a:xfrm>
        </p:grpSpPr>
        <p:grpSp>
          <p:nvGrpSpPr>
            <p:cNvPr id="24" name="Group 28"/>
            <p:cNvGrpSpPr>
              <a:grpSpLocks/>
            </p:cNvGrpSpPr>
            <p:nvPr/>
          </p:nvGrpSpPr>
          <p:grpSpPr bwMode="auto">
            <a:xfrm>
              <a:off x="6766107" y="1598193"/>
              <a:ext cx="2219144" cy="1997670"/>
              <a:chOff x="4753151" y="838200"/>
              <a:chExt cx="3664181" cy="345747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964446" y="917935"/>
                <a:ext cx="815307" cy="567697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1003">
                <a:schemeClr val="dk2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bg1"/>
                    </a:solidFill>
                  </a:rPr>
                  <a:t>OPO</a:t>
                </a:r>
              </a:p>
            </p:txBody>
          </p:sp>
          <p:cxnSp>
            <p:nvCxnSpPr>
              <p:cNvPr id="27" name="Straight Arrow Connector 26"/>
              <p:cNvCxnSpPr>
                <a:cxnSpLocks noChangeShapeType="1"/>
              </p:cNvCxnSpPr>
              <p:nvPr/>
            </p:nvCxnSpPr>
            <p:spPr bwMode="auto">
              <a:xfrm flipV="1">
                <a:off x="5501486" y="1338290"/>
                <a:ext cx="462564" cy="5077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Arrow Connector 27"/>
              <p:cNvCxnSpPr>
                <a:cxnSpLocks noChangeShapeType="1"/>
              </p:cNvCxnSpPr>
              <p:nvPr/>
            </p:nvCxnSpPr>
            <p:spPr bwMode="auto">
              <a:xfrm flipH="1">
                <a:off x="6487976" y="2843635"/>
                <a:ext cx="2421" cy="731096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Rectangle 28"/>
              <p:cNvSpPr/>
              <p:nvPr/>
            </p:nvSpPr>
            <p:spPr>
              <a:xfrm>
                <a:off x="5873388" y="2393766"/>
                <a:ext cx="1089037" cy="487432"/>
              </a:xfrm>
              <a:prstGeom prst="rect">
                <a:avLst/>
              </a:prstGeom>
              <a:solidFill>
                <a:srgbClr val="1490E2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00" dirty="0"/>
                  <a:t>Transmit Optics</a:t>
                </a:r>
              </a:p>
            </p:txBody>
          </p:sp>
          <p:cxnSp>
            <p:nvCxnSpPr>
              <p:cNvPr id="30" name="Straight Arrow Connector 29"/>
              <p:cNvCxnSpPr>
                <a:cxnSpLocks noChangeShapeType="1"/>
              </p:cNvCxnSpPr>
              <p:nvPr/>
            </p:nvCxnSpPr>
            <p:spPr bwMode="auto">
              <a:xfrm>
                <a:off x="6455675" y="1526141"/>
                <a:ext cx="19374" cy="868176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Arrow Connector 30"/>
              <p:cNvCxnSpPr>
                <a:cxnSpLocks noChangeShapeType="1"/>
              </p:cNvCxnSpPr>
              <p:nvPr/>
            </p:nvCxnSpPr>
            <p:spPr bwMode="auto">
              <a:xfrm flipV="1">
                <a:off x="7608451" y="2115079"/>
                <a:ext cx="0" cy="492474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" name="Rectangle 31"/>
              <p:cNvSpPr/>
              <p:nvPr/>
            </p:nvSpPr>
            <p:spPr>
              <a:xfrm>
                <a:off x="7075302" y="838200"/>
                <a:ext cx="1228492" cy="471031"/>
              </a:xfrm>
              <a:prstGeom prst="rect">
                <a:avLst/>
              </a:prstGeom>
              <a:solidFill>
                <a:srgbClr val="FF66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/>
                  <a:t>Electronics</a:t>
                </a:r>
              </a:p>
            </p:txBody>
          </p:sp>
          <p:sp>
            <p:nvSpPr>
              <p:cNvPr id="33" name="TextBox 38"/>
              <p:cNvSpPr txBox="1">
                <a:spLocks noChangeArrowheads="1"/>
              </p:cNvSpPr>
              <p:nvPr/>
            </p:nvSpPr>
            <p:spPr bwMode="auto">
              <a:xfrm>
                <a:off x="4847752" y="1628385"/>
                <a:ext cx="1572967" cy="639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900" b="1">
                    <a:solidFill>
                      <a:srgbClr val="FF0000"/>
                    </a:solidFill>
                    <a:latin typeface="Symbol" charset="0"/>
                  </a:rPr>
                  <a:t>l </a:t>
                </a:r>
                <a:r>
                  <a:rPr lang="en-US" sz="900" b="1">
                    <a:solidFill>
                      <a:srgbClr val="FF0000"/>
                    </a:solidFill>
                  </a:rPr>
                  <a:t>Signal</a:t>
                </a:r>
              </a:p>
              <a:p>
                <a:pPr algn="ctr"/>
                <a:r>
                  <a:rPr lang="en-US" sz="900" b="1">
                    <a:solidFill>
                      <a:srgbClr val="FF0000"/>
                    </a:solidFill>
                  </a:rPr>
                  <a:t>(Amplified Seed</a:t>
                </a:r>
                <a:r>
                  <a:rPr lang="en-US" sz="1100" b="1">
                    <a:solidFill>
                      <a:srgbClr val="FF0000"/>
                    </a:solidFill>
                  </a:rPr>
                  <a:t>)</a:t>
                </a:r>
              </a:p>
            </p:txBody>
          </p:sp>
          <p:pic>
            <p:nvPicPr>
              <p:cNvPr id="34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9718" y="3107137"/>
                <a:ext cx="1256347" cy="489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Box 40"/>
              <p:cNvSpPr txBox="1">
                <a:spLocks noChangeArrowheads="1"/>
              </p:cNvSpPr>
              <p:nvPr/>
            </p:nvSpPr>
            <p:spPr bwMode="auto">
              <a:xfrm>
                <a:off x="5942915" y="3608426"/>
                <a:ext cx="1149412" cy="393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000" b="1"/>
                  <a:t>To surface</a:t>
                </a:r>
              </a:p>
            </p:txBody>
          </p:sp>
          <p:sp>
            <p:nvSpPr>
              <p:cNvPr id="36" name="TextBox 41"/>
              <p:cNvSpPr txBox="1">
                <a:spLocks noChangeArrowheads="1"/>
              </p:cNvSpPr>
              <p:nvPr/>
            </p:nvSpPr>
            <p:spPr bwMode="auto">
              <a:xfrm>
                <a:off x="7049464" y="3655823"/>
                <a:ext cx="1367868" cy="639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000" b="1"/>
                  <a:t>Reflection </a:t>
                </a:r>
              </a:p>
              <a:p>
                <a:r>
                  <a:rPr lang="en-US" sz="1000" b="1"/>
                  <a:t>from surface</a:t>
                </a:r>
              </a:p>
            </p:txBody>
          </p:sp>
          <p:sp>
            <p:nvSpPr>
              <p:cNvPr id="37" name="TextBox 15"/>
              <p:cNvSpPr txBox="1">
                <a:spLocks noChangeArrowheads="1"/>
              </p:cNvSpPr>
              <p:nvPr/>
            </p:nvSpPr>
            <p:spPr bwMode="auto">
              <a:xfrm flipH="1">
                <a:off x="5208906" y="3491467"/>
                <a:ext cx="849090" cy="393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000" b="1">
                    <a:solidFill>
                      <a:srgbClr val="FF0000"/>
                    </a:solidFill>
                    <a:latin typeface="Symbol" charset="0"/>
                  </a:rPr>
                  <a:t>l</a:t>
                </a:r>
                <a:r>
                  <a:rPr lang="en-US" sz="1000" b="1" baseline="-25000">
                    <a:solidFill>
                      <a:srgbClr val="FF0000"/>
                    </a:solidFill>
                    <a:latin typeface="Comic Sans MS" charset="0"/>
                  </a:rPr>
                  <a:t>1</a:t>
                </a:r>
                <a:r>
                  <a:rPr lang="en-US" sz="1000" b="1">
                    <a:solidFill>
                      <a:srgbClr val="FF0000"/>
                    </a:solidFill>
                    <a:latin typeface="Comic Sans MS" charset="0"/>
                  </a:rPr>
                  <a:t>…</a:t>
                </a:r>
                <a:r>
                  <a:rPr lang="en-US" sz="1000" b="1">
                    <a:solidFill>
                      <a:srgbClr val="FF0000"/>
                    </a:solidFill>
                    <a:latin typeface="Symbol" charset="0"/>
                  </a:rPr>
                  <a:t>l</a:t>
                </a:r>
                <a:r>
                  <a:rPr lang="en-US" sz="1000" b="1" baseline="-25000">
                    <a:solidFill>
                      <a:srgbClr val="FF0000"/>
                    </a:solidFill>
                    <a:latin typeface="Comic Sans MS" charset="0"/>
                  </a:rPr>
                  <a:t>N</a:t>
                </a:r>
              </a:p>
            </p:txBody>
          </p:sp>
          <p:sp>
            <p:nvSpPr>
              <p:cNvPr id="38" name="TextBox 43"/>
              <p:cNvSpPr txBox="1">
                <a:spLocks noChangeArrowheads="1"/>
              </p:cNvSpPr>
              <p:nvPr/>
            </p:nvSpPr>
            <p:spPr bwMode="auto">
              <a:xfrm>
                <a:off x="4753151" y="2826049"/>
                <a:ext cx="1494709" cy="369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900" b="1">
                    <a:solidFill>
                      <a:srgbClr val="7030A0"/>
                    </a:solidFill>
                  </a:rPr>
                  <a:t>CH</a:t>
                </a:r>
                <a:r>
                  <a:rPr lang="en-US" sz="900" b="1" baseline="-25000">
                    <a:solidFill>
                      <a:srgbClr val="7030A0"/>
                    </a:solidFill>
                  </a:rPr>
                  <a:t>4</a:t>
                </a:r>
                <a:r>
                  <a:rPr lang="en-US" sz="900" b="1">
                    <a:solidFill>
                      <a:srgbClr val="7030A0"/>
                    </a:solidFill>
                  </a:rPr>
                  <a:t> Absorption</a:t>
                </a:r>
                <a:endParaRPr lang="en-US" sz="900" b="1" baseline="-25000">
                  <a:solidFill>
                    <a:srgbClr val="7030A0"/>
                  </a:solidFill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 flipV="1">
                <a:off x="7517904" y="2843554"/>
                <a:ext cx="182429" cy="653142"/>
                <a:chOff x="3803735" y="2405601"/>
                <a:chExt cx="333358" cy="2545441"/>
              </a:xfrm>
              <a:gradFill>
                <a:gsLst>
                  <a:gs pos="0">
                    <a:srgbClr val="C00000"/>
                  </a:gs>
                  <a:gs pos="44000">
                    <a:srgbClr val="FF0000"/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path path="shape">
                  <a:fillToRect l="50000" t="50000" r="50000" b="50000"/>
                </a:path>
              </a:gradFill>
            </p:grpSpPr>
            <p:sp>
              <p:nvSpPr>
                <p:cNvPr id="43" name="Isosceles Triangle 42"/>
                <p:cNvSpPr/>
                <p:nvPr/>
              </p:nvSpPr>
              <p:spPr>
                <a:xfrm flipH="1">
                  <a:off x="3854833" y="2405601"/>
                  <a:ext cx="231165" cy="1748673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glow rad="101600">
                    <a:srgbClr val="FF0000">
                      <a:alpha val="40000"/>
                    </a:srgb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/>
                </a:p>
              </p:txBody>
            </p:sp>
            <p:sp>
              <p:nvSpPr>
                <p:cNvPr id="44" name="Oval 43"/>
                <p:cNvSpPr/>
                <p:nvPr/>
              </p:nvSpPr>
              <p:spPr bwMode="auto">
                <a:xfrm rot="251706">
                  <a:off x="3803735" y="4803593"/>
                  <a:ext cx="333358" cy="147449"/>
                </a:xfrm>
                <a:prstGeom prst="ellipse">
                  <a:avLst/>
                </a:prstGeom>
                <a:grpFill/>
                <a:ln w="12700">
                  <a:noFill/>
                  <a:prstDash val="solid"/>
                </a:ln>
                <a:effectLst>
                  <a:softEdge rad="31750"/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/>
                </a:p>
              </p:txBody>
            </p:sp>
          </p:grpSp>
          <p:sp>
            <p:nvSpPr>
              <p:cNvPr id="40" name="Rectangle 39"/>
              <p:cNvSpPr/>
              <p:nvPr/>
            </p:nvSpPr>
            <p:spPr>
              <a:xfrm>
                <a:off x="7220889" y="2612572"/>
                <a:ext cx="1082906" cy="398346"/>
              </a:xfrm>
              <a:prstGeom prst="rect">
                <a:avLst/>
              </a:prstGeom>
              <a:solidFill>
                <a:srgbClr val="1490E2"/>
              </a:solidFill>
              <a:ln>
                <a:solidFill>
                  <a:schemeClr val="accent1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00" dirty="0"/>
                  <a:t>Receiver Optics</a:t>
                </a:r>
              </a:p>
            </p:txBody>
          </p:sp>
          <p:sp>
            <p:nvSpPr>
              <p:cNvPr id="41" name="TextBox 65"/>
              <p:cNvSpPr txBox="1">
                <a:spLocks noChangeArrowheads="1"/>
              </p:cNvSpPr>
              <p:nvPr/>
            </p:nvSpPr>
            <p:spPr bwMode="auto">
              <a:xfrm>
                <a:off x="4786944" y="1113886"/>
                <a:ext cx="790397" cy="369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900" b="1">
                    <a:solidFill>
                      <a:srgbClr val="FF0000"/>
                    </a:solidFill>
                    <a:latin typeface="Symbol" charset="0"/>
                  </a:rPr>
                  <a:t>l </a:t>
                </a:r>
                <a:r>
                  <a:rPr lang="en-US" sz="900" b="1">
                    <a:solidFill>
                      <a:srgbClr val="FF0000"/>
                    </a:solidFill>
                  </a:rPr>
                  <a:t>Seed</a:t>
                </a:r>
                <a:endParaRPr lang="en-US" sz="1100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2" name="Straight Arrow Connector 41"/>
              <p:cNvCxnSpPr>
                <a:cxnSpLocks noChangeShapeType="1"/>
              </p:cNvCxnSpPr>
              <p:nvPr/>
            </p:nvCxnSpPr>
            <p:spPr bwMode="auto">
              <a:xfrm flipV="1">
                <a:off x="7608451" y="1315443"/>
                <a:ext cx="0" cy="49501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" name="Rectangle 24"/>
            <p:cNvSpPr/>
            <p:nvPr/>
          </p:nvSpPr>
          <p:spPr>
            <a:xfrm>
              <a:off x="8214015" y="2159233"/>
              <a:ext cx="617909" cy="233607"/>
            </a:xfrm>
            <a:prstGeom prst="rect">
              <a:avLst/>
            </a:prstGeom>
            <a:solidFill>
              <a:srgbClr val="660066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/>
                <a:t>Detector</a:t>
              </a:r>
            </a:p>
          </p:txBody>
        </p:sp>
      </p:grpSp>
      <p:sp>
        <p:nvSpPr>
          <p:cNvPr id="45" name="Text Box 125"/>
          <p:cNvSpPr txBox="1">
            <a:spLocks noChangeArrowheads="1"/>
          </p:cNvSpPr>
          <p:nvPr/>
        </p:nvSpPr>
        <p:spPr bwMode="auto">
          <a:xfrm>
            <a:off x="6276770" y="3698922"/>
            <a:ext cx="174931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Basic Instrument Concept </a:t>
            </a:r>
          </a:p>
        </p:txBody>
      </p:sp>
      <p:pic>
        <p:nvPicPr>
          <p:cNvPr id="46" name="Picture 45" descr="riris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97" y="3946487"/>
            <a:ext cx="2791428" cy="2095889"/>
          </a:xfrm>
          <a:prstGeom prst="rect">
            <a:avLst/>
          </a:prstGeom>
        </p:spPr>
      </p:pic>
      <p:sp>
        <p:nvSpPr>
          <p:cNvPr id="47" name="Text Box 125"/>
          <p:cNvSpPr txBox="1">
            <a:spLocks noChangeArrowheads="1"/>
          </p:cNvSpPr>
          <p:nvPr/>
        </p:nvSpPr>
        <p:spPr bwMode="auto">
          <a:xfrm>
            <a:off x="5067802" y="6011814"/>
            <a:ext cx="32379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Times New Roman"/>
                <a:cs typeface="Times New Roman"/>
              </a:rPr>
              <a:t>Atmospheric Transmittance Spectrum at 1650 – 1653 nm</a:t>
            </a:r>
            <a:endParaRPr lang="en-US" sz="1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2514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96EA2"/>
      </a:accent1>
      <a:accent2>
        <a:srgbClr val="F75824"/>
      </a:accent2>
      <a:accent3>
        <a:srgbClr val="FFFFFF"/>
      </a:accent3>
      <a:accent4>
        <a:srgbClr val="000000"/>
      </a:accent4>
      <a:accent5>
        <a:srgbClr val="B1BACE"/>
      </a:accent5>
      <a:accent6>
        <a:srgbClr val="E04F20"/>
      </a:accent6>
      <a:hlink>
        <a:srgbClr val="258492"/>
      </a:hlink>
      <a:folHlink>
        <a:srgbClr val="879861"/>
      </a:folHlink>
    </a:clrScheme>
    <a:fontScheme name="1_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0" charset="0"/>
            <a:ea typeface="ＭＳ Ｐゴシック" pitchFamily="80" charset="-128"/>
            <a:cs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0" charset="0"/>
            <a:ea typeface="ＭＳ Ｐゴシック" pitchFamily="80" charset="-128"/>
            <a:cs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7216</TotalTime>
  <Words>1119</Words>
  <Application>Microsoft Macintosh PowerPoint</Application>
  <PresentationFormat>On-screen Show (4:3)</PresentationFormat>
  <Paragraphs>107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Aerospace Corporation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Project IIP-07-0041 Interim Review</dc:title>
  <dc:subject>2008 Branding Guidelines for PowerPoint</dc:subject>
  <dc:creator>jlh18371</dc:creator>
  <cp:keywords/>
  <dc:description/>
  <cp:lastModifiedBy>Parminder Ghuman</cp:lastModifiedBy>
  <cp:revision>571</cp:revision>
  <cp:lastPrinted>2015-03-27T16:54:30Z</cp:lastPrinted>
  <dcterms:created xsi:type="dcterms:W3CDTF">2011-06-29T14:33:47Z</dcterms:created>
  <dcterms:modified xsi:type="dcterms:W3CDTF">2015-04-24T18:50:24Z</dcterms:modified>
  <cp:category/>
</cp:coreProperties>
</file>