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sldIdLst>
    <p:sldId id="451" r:id="rId2"/>
    <p:sldId id="428" r:id="rId3"/>
    <p:sldId id="452" r:id="rId4"/>
    <p:sldId id="429" r:id="rId5"/>
    <p:sldId id="430" r:id="rId6"/>
    <p:sldId id="454" r:id="rId7"/>
    <p:sldId id="455" r:id="rId8"/>
    <p:sldId id="432" r:id="rId9"/>
    <p:sldId id="431" r:id="rId10"/>
    <p:sldId id="433" r:id="rId11"/>
    <p:sldId id="434" r:id="rId12"/>
    <p:sldId id="450" r:id="rId13"/>
    <p:sldId id="436" r:id="rId14"/>
    <p:sldId id="437" r:id="rId15"/>
    <p:sldId id="456" r:id="rId16"/>
    <p:sldId id="438" r:id="rId17"/>
    <p:sldId id="439" r:id="rId18"/>
    <p:sldId id="440" r:id="rId19"/>
    <p:sldId id="460" r:id="rId20"/>
    <p:sldId id="457" r:id="rId21"/>
    <p:sldId id="458" r:id="rId22"/>
    <p:sldId id="441" r:id="rId23"/>
    <p:sldId id="442" r:id="rId24"/>
    <p:sldId id="443" r:id="rId25"/>
    <p:sldId id="444" r:id="rId26"/>
    <p:sldId id="445" r:id="rId27"/>
    <p:sldId id="446" r:id="rId28"/>
    <p:sldId id="447" r:id="rId29"/>
    <p:sldId id="459" r:id="rId30"/>
    <p:sldId id="449"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FF00"/>
    <a:srgbClr val="008000"/>
    <a:srgbClr val="FFFF00"/>
    <a:srgbClr val="F81B16"/>
    <a:srgbClr val="EBFC10"/>
    <a:srgbClr val="3399FF"/>
    <a:srgbClr val="996633"/>
    <a:srgbClr val="FA5614"/>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p:cViewPr varScale="1">
        <p:scale>
          <a:sx n="70" d="100"/>
          <a:sy n="70" d="100"/>
        </p:scale>
        <p:origin x="-1579"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3"/>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pPr>
              <a:defRPr/>
            </a:pPr>
            <a:fld id="{DF17E4B0-B8FB-4D30-B366-DD757561A51C}" type="datetimeFigureOut">
              <a:rPr lang="en-US"/>
              <a:pPr>
                <a:defRPr/>
              </a:pPr>
              <a:t>4/28/2015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pPr>
              <a:defRPr/>
            </a:pPr>
            <a:fld id="{EA9AF987-318C-4CA2-B829-FD346E53C4EC}" type="slidenum">
              <a:rPr lang="en-US"/>
              <a:pPr>
                <a:defRPr/>
              </a:pPr>
              <a:t>‹#›</a:t>
            </a:fld>
            <a:endParaRPr lang="en-US"/>
          </a:p>
        </p:txBody>
      </p:sp>
    </p:spTree>
    <p:extLst>
      <p:ext uri="{BB962C8B-B14F-4D97-AF65-F5344CB8AC3E}">
        <p14:creationId xmlns:p14="http://schemas.microsoft.com/office/powerpoint/2010/main" xmlns="" val="2652117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70662" indent="-296408">
              <a:defRPr>
                <a:solidFill>
                  <a:schemeClr val="tx1"/>
                </a:solidFill>
                <a:latin typeface="Arial" charset="0"/>
                <a:ea typeface="ヒラギノ角ゴ Pro W3" charset="-128"/>
              </a:defRPr>
            </a:lvl2pPr>
            <a:lvl3pPr marL="1185634" indent="-237127">
              <a:defRPr>
                <a:solidFill>
                  <a:schemeClr val="tx1"/>
                </a:solidFill>
                <a:latin typeface="Arial" charset="0"/>
                <a:ea typeface="ヒラギノ角ゴ Pro W3" charset="-128"/>
              </a:defRPr>
            </a:lvl3pPr>
            <a:lvl4pPr marL="1659887" indent="-237127">
              <a:defRPr>
                <a:solidFill>
                  <a:schemeClr val="tx1"/>
                </a:solidFill>
                <a:latin typeface="Arial" charset="0"/>
                <a:ea typeface="ヒラギノ角ゴ Pro W3" charset="-128"/>
              </a:defRPr>
            </a:lvl4pPr>
            <a:lvl5pPr marL="2134141" indent="-237127">
              <a:defRPr>
                <a:solidFill>
                  <a:schemeClr val="tx1"/>
                </a:solidFill>
                <a:latin typeface="Arial" charset="0"/>
                <a:ea typeface="ヒラギノ角ゴ Pro W3" charset="-128"/>
              </a:defRPr>
            </a:lvl5pPr>
            <a:lvl6pPr marL="2608395" indent="-237127" eaLnBrk="0" fontAlgn="base" hangingPunct="0">
              <a:spcBef>
                <a:spcPct val="0"/>
              </a:spcBef>
              <a:spcAft>
                <a:spcPct val="0"/>
              </a:spcAft>
              <a:defRPr>
                <a:solidFill>
                  <a:schemeClr val="tx1"/>
                </a:solidFill>
                <a:latin typeface="Arial" charset="0"/>
                <a:ea typeface="ヒラギノ角ゴ Pro W3" charset="-128"/>
              </a:defRPr>
            </a:lvl6pPr>
            <a:lvl7pPr marL="3082648" indent="-237127" eaLnBrk="0" fontAlgn="base" hangingPunct="0">
              <a:spcBef>
                <a:spcPct val="0"/>
              </a:spcBef>
              <a:spcAft>
                <a:spcPct val="0"/>
              </a:spcAft>
              <a:defRPr>
                <a:solidFill>
                  <a:schemeClr val="tx1"/>
                </a:solidFill>
                <a:latin typeface="Arial" charset="0"/>
                <a:ea typeface="ヒラギノ角ゴ Pro W3" charset="-128"/>
              </a:defRPr>
            </a:lvl7pPr>
            <a:lvl8pPr marL="3556902" indent="-237127" eaLnBrk="0" fontAlgn="base" hangingPunct="0">
              <a:spcBef>
                <a:spcPct val="0"/>
              </a:spcBef>
              <a:spcAft>
                <a:spcPct val="0"/>
              </a:spcAft>
              <a:defRPr>
                <a:solidFill>
                  <a:schemeClr val="tx1"/>
                </a:solidFill>
                <a:latin typeface="Arial" charset="0"/>
                <a:ea typeface="ヒラギノ角ゴ Pro W3" charset="-128"/>
              </a:defRPr>
            </a:lvl8pPr>
            <a:lvl9pPr marL="4031155" indent="-237127" eaLnBrk="0" fontAlgn="base" hangingPunct="0">
              <a:spcBef>
                <a:spcPct val="0"/>
              </a:spcBef>
              <a:spcAft>
                <a:spcPct val="0"/>
              </a:spcAft>
              <a:defRPr>
                <a:solidFill>
                  <a:schemeClr val="tx1"/>
                </a:solidFill>
                <a:latin typeface="Arial" charset="0"/>
                <a:ea typeface="ヒラギノ角ゴ Pro W3" charset="-128"/>
              </a:defRPr>
            </a:lvl9pPr>
          </a:lstStyle>
          <a:p>
            <a:fld id="{E2FA9F51-DFFA-451B-AB37-136930DB9D45}" type="slidenum">
              <a:rPr lang="en-US" altLang="en-US"/>
              <a:pPr/>
              <a:t>2</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ヒラギノ角ゴ Pro W3" charset="-128"/>
            </a:endParaRPr>
          </a:p>
        </p:txBody>
      </p:sp>
    </p:spTree>
    <p:extLst>
      <p:ext uri="{BB962C8B-B14F-4D97-AF65-F5344CB8AC3E}">
        <p14:creationId xmlns:p14="http://schemas.microsoft.com/office/powerpoint/2010/main" xmlns="" val="267070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ヒラギノ角ゴ Pro W3"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70662" indent="-296408">
              <a:defRPr>
                <a:solidFill>
                  <a:schemeClr val="tx1"/>
                </a:solidFill>
                <a:latin typeface="Arial" charset="0"/>
                <a:ea typeface="ヒラギノ角ゴ Pro W3" charset="-128"/>
              </a:defRPr>
            </a:lvl2pPr>
            <a:lvl3pPr marL="1185634" indent="-237127">
              <a:defRPr>
                <a:solidFill>
                  <a:schemeClr val="tx1"/>
                </a:solidFill>
                <a:latin typeface="Arial" charset="0"/>
                <a:ea typeface="ヒラギノ角ゴ Pro W3" charset="-128"/>
              </a:defRPr>
            </a:lvl3pPr>
            <a:lvl4pPr marL="1659887" indent="-237127">
              <a:defRPr>
                <a:solidFill>
                  <a:schemeClr val="tx1"/>
                </a:solidFill>
                <a:latin typeface="Arial" charset="0"/>
                <a:ea typeface="ヒラギノ角ゴ Pro W3" charset="-128"/>
              </a:defRPr>
            </a:lvl4pPr>
            <a:lvl5pPr marL="2134141" indent="-237127">
              <a:defRPr>
                <a:solidFill>
                  <a:schemeClr val="tx1"/>
                </a:solidFill>
                <a:latin typeface="Arial" charset="0"/>
                <a:ea typeface="ヒラギノ角ゴ Pro W3" charset="-128"/>
              </a:defRPr>
            </a:lvl5pPr>
            <a:lvl6pPr marL="2608395" indent="-237127" eaLnBrk="0" fontAlgn="base" hangingPunct="0">
              <a:spcBef>
                <a:spcPct val="0"/>
              </a:spcBef>
              <a:spcAft>
                <a:spcPct val="0"/>
              </a:spcAft>
              <a:defRPr>
                <a:solidFill>
                  <a:schemeClr val="tx1"/>
                </a:solidFill>
                <a:latin typeface="Arial" charset="0"/>
                <a:ea typeface="ヒラギノ角ゴ Pro W3" charset="-128"/>
              </a:defRPr>
            </a:lvl6pPr>
            <a:lvl7pPr marL="3082648" indent="-237127" eaLnBrk="0" fontAlgn="base" hangingPunct="0">
              <a:spcBef>
                <a:spcPct val="0"/>
              </a:spcBef>
              <a:spcAft>
                <a:spcPct val="0"/>
              </a:spcAft>
              <a:defRPr>
                <a:solidFill>
                  <a:schemeClr val="tx1"/>
                </a:solidFill>
                <a:latin typeface="Arial" charset="0"/>
                <a:ea typeface="ヒラギノ角ゴ Pro W3" charset="-128"/>
              </a:defRPr>
            </a:lvl7pPr>
            <a:lvl8pPr marL="3556902" indent="-237127" eaLnBrk="0" fontAlgn="base" hangingPunct="0">
              <a:spcBef>
                <a:spcPct val="0"/>
              </a:spcBef>
              <a:spcAft>
                <a:spcPct val="0"/>
              </a:spcAft>
              <a:defRPr>
                <a:solidFill>
                  <a:schemeClr val="tx1"/>
                </a:solidFill>
                <a:latin typeface="Arial" charset="0"/>
                <a:ea typeface="ヒラギノ角ゴ Pro W3" charset="-128"/>
              </a:defRPr>
            </a:lvl8pPr>
            <a:lvl9pPr marL="4031155" indent="-237127" eaLnBrk="0" fontAlgn="base" hangingPunct="0">
              <a:spcBef>
                <a:spcPct val="0"/>
              </a:spcBef>
              <a:spcAft>
                <a:spcPct val="0"/>
              </a:spcAft>
              <a:defRPr>
                <a:solidFill>
                  <a:schemeClr val="tx1"/>
                </a:solidFill>
                <a:latin typeface="Arial" charset="0"/>
                <a:ea typeface="ヒラギノ角ゴ Pro W3" charset="-128"/>
              </a:defRPr>
            </a:lvl9pPr>
          </a:lstStyle>
          <a:p>
            <a:fld id="{3554615B-A163-49FA-89B3-DF880583C500}" type="slidenum">
              <a:rPr lang="en-US" altLang="en-US">
                <a:latin typeface="Calibri" pitchFamily="34" charset="0"/>
              </a:rPr>
              <a:pPr/>
              <a:t>4</a:t>
            </a:fld>
            <a:endParaRPr lang="en-US" altLang="en-US">
              <a:latin typeface="Calibri" pitchFamily="34" charset="0"/>
            </a:endParaRPr>
          </a:p>
        </p:txBody>
      </p:sp>
    </p:spTree>
    <p:extLst>
      <p:ext uri="{BB962C8B-B14F-4D97-AF65-F5344CB8AC3E}">
        <p14:creationId xmlns:p14="http://schemas.microsoft.com/office/powerpoint/2010/main" xmlns="" val="245250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F9E9A3-208B-46A8-BBC6-32216564E792}" type="datetimeFigureOut">
              <a:rPr lang="en-US"/>
              <a:pPr>
                <a:defRPr/>
              </a:pPr>
              <a:t>4/28/2015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20EE4-F719-443A-8EC4-F0F3538730A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9D40E-6C2E-480C-AA35-4DD8CA6FE671}" type="datetimeFigureOut">
              <a:rPr lang="en-US"/>
              <a:pPr>
                <a:defRPr/>
              </a:pPr>
              <a:t>4/28/2015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25BE98-D367-4190-944F-05E0541045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8AB9EA-E171-4B82-8B18-B3CCEB114046}" type="datetimeFigureOut">
              <a:rPr lang="en-US"/>
              <a:pPr>
                <a:defRPr/>
              </a:pPr>
              <a:t>4/28/2015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C60FF5-946B-4D5C-A1C2-C841081040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06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DA6382-1D5A-4B2D-B2EC-A86056D4A661}" type="datetimeFigureOut">
              <a:rPr lang="en-US"/>
              <a:pPr>
                <a:defRPr/>
              </a:pPr>
              <a:t>4/28/2015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02BCA7-494A-4983-B14F-0314149B31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E223C3-4484-41A6-A656-EBF43A7196DA}" type="datetimeFigureOut">
              <a:rPr lang="en-US"/>
              <a:pPr>
                <a:defRPr/>
              </a:pPr>
              <a:t>4/28/2015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E90C79-76EB-447C-A4B2-6C8C1746E6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48230E-10CD-4138-8CEA-A5D9872DF3BD}" type="datetimeFigureOut">
              <a:rPr lang="en-US"/>
              <a:pPr>
                <a:defRPr/>
              </a:pPr>
              <a:t>4/28/2015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9862A2-C183-4616-8C48-9FF16A135F1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055287-72F1-45E4-9F60-61D00ADD7738}" type="datetimeFigureOut">
              <a:rPr lang="en-US"/>
              <a:pPr>
                <a:defRPr/>
              </a:pPr>
              <a:t>4/28/2015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E27ACF-8C15-4FDC-BD23-1563B49112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BB6EFB-024D-4C3E-AB0F-DD828E51FF05}" type="datetimeFigureOut">
              <a:rPr lang="en-US"/>
              <a:pPr>
                <a:defRPr/>
              </a:pPr>
              <a:t>4/28/2015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763F36-043C-43F9-B3FE-CA7106F867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CFB41C-340A-490B-B006-F7BC635DFBAD}" type="datetimeFigureOut">
              <a:rPr lang="en-US"/>
              <a:pPr>
                <a:defRPr/>
              </a:pPr>
              <a:t>4/28/2015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73B9B7-A6AF-419A-8332-2DB571057D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6E6206-EDC8-491C-9C58-5800CA1B2659}" type="datetimeFigureOut">
              <a:rPr lang="en-US"/>
              <a:pPr>
                <a:defRPr/>
              </a:pPr>
              <a:t>4/28/2015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4B150-95D1-44A8-A5DE-9F160050A5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47E60-E5F5-4336-A363-9C475A913C0C}" type="datetimeFigureOut">
              <a:rPr lang="en-US"/>
              <a:pPr>
                <a:defRPr/>
              </a:pPr>
              <a:t>4/28/2015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52CF7D-3E84-4F24-991C-672A857F62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4098" name="Picture 6" descr="nasa-logo-shadow.gif"/>
          <p:cNvPicPr>
            <a:picLocks noChangeAspect="1"/>
          </p:cNvPicPr>
          <p:nvPr userDrawn="1"/>
        </p:nvPicPr>
        <p:blipFill>
          <a:blip r:embed="rId15" cstate="print"/>
          <a:srcRect/>
          <a:stretch>
            <a:fillRect/>
          </a:stretch>
        </p:blipFill>
        <p:spPr bwMode="auto">
          <a:xfrm>
            <a:off x="168275" y="160338"/>
            <a:ext cx="1030288" cy="1030287"/>
          </a:xfrm>
          <a:prstGeom prst="rect">
            <a:avLst/>
          </a:prstGeom>
          <a:noFill/>
          <a:ln w="9525">
            <a:noFill/>
            <a:miter lim="800000"/>
            <a:headEnd/>
            <a:tailEnd/>
          </a:ln>
        </p:spPr>
      </p:pic>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7DE861AB-D686-4D52-8D3B-24CB6836850C}" type="datetimeFigureOut">
              <a:rPr lang="en-US"/>
              <a:pPr>
                <a:defRPr/>
              </a:pPr>
              <a:t>4/28/2015</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A1334C6-50A4-4C62-B943-97160EAA4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98"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pendra.N.Singh@nasa.gov"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80396" y="3181617"/>
            <a:ext cx="8606573" cy="1143093"/>
          </a:xfrm>
        </p:spPr>
        <p:txBody>
          <a:bodyPr/>
          <a:lstStyle/>
          <a:p>
            <a:pPr eaLnBrk="1" hangingPunct="1"/>
            <a:r>
              <a:rPr lang="en-US" sz="3200" b="1" dirty="0" smtClean="0">
                <a:latin typeface="Arial" charset="0"/>
                <a:cs typeface="Times New Roman" pitchFamily="18" charset="0"/>
              </a:rPr>
              <a:t/>
            </a:r>
            <a:br>
              <a:rPr lang="en-US" sz="3200" b="1" dirty="0" smtClean="0">
                <a:latin typeface="Arial"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2000" b="1" dirty="0" smtClean="0"/>
              <a:t>Upendra N. Singh, </a:t>
            </a:r>
            <a:r>
              <a:rPr lang="en-US" sz="2000" b="1" dirty="0"/>
              <a:t>Mulugeta </a:t>
            </a:r>
            <a:r>
              <a:rPr lang="en-US" sz="2000" b="1" dirty="0" smtClean="0"/>
              <a:t>Petros, Jirong </a:t>
            </a:r>
            <a:r>
              <a:rPr lang="en-US" sz="2000" b="1" dirty="0"/>
              <a:t>Yu, </a:t>
            </a:r>
            <a:r>
              <a:rPr lang="en-US" sz="2000" b="1" dirty="0" smtClean="0"/>
              <a:t>and Michael J. Kavaya</a:t>
            </a:r>
            <a:r>
              <a:rPr lang="en-US" sz="1800" dirty="0" smtClean="0"/>
              <a:t/>
            </a:r>
            <a:br>
              <a:rPr lang="en-US" sz="1800" dirty="0" smtClean="0"/>
            </a:br>
            <a:r>
              <a:rPr lang="en-US" sz="1600" i="1" dirty="0" smtClean="0">
                <a:latin typeface="Arial" pitchFamily="34" charset="0"/>
                <a:cs typeface="Times New Roman" pitchFamily="18" charset="0"/>
              </a:rPr>
              <a:t>NASA Langley Research Center, Hampton, Virginia 23681 USA</a:t>
            </a:r>
            <a:r>
              <a:rPr lang="en-US" sz="1600" i="1" dirty="0" smtClean="0">
                <a:latin typeface="Times New Roman" pitchFamily="18" charset="0"/>
                <a:cs typeface="Times New Roman" pitchFamily="18" charset="0"/>
              </a:rPr>
              <a:t/>
            </a:r>
            <a:br>
              <a:rPr lang="en-US" sz="1600" i="1" dirty="0" smtClean="0">
                <a:latin typeface="Times New Roman" pitchFamily="18" charset="0"/>
                <a:cs typeface="Times New Roman" pitchFamily="18" charset="0"/>
              </a:rPr>
            </a:br>
            <a:r>
              <a:rPr lang="en-US" sz="2000" b="1" dirty="0"/>
              <a:t>Timothy Shuman and Floyd Hovis</a:t>
            </a:r>
            <a:br>
              <a:rPr lang="en-US" sz="2000" b="1" dirty="0"/>
            </a:br>
            <a:r>
              <a:rPr lang="en-US" sz="1600" i="1" dirty="0">
                <a:latin typeface="Arial" pitchFamily="34" charset="0"/>
                <a:cs typeface="Times New Roman" pitchFamily="18" charset="0"/>
              </a:rPr>
              <a:t>Fibertek, Inc, Herndon, Virginia, </a:t>
            </a:r>
            <a:r>
              <a:rPr lang="en-US" sz="1600" i="1" dirty="0" smtClean="0">
                <a:latin typeface="Arial" pitchFamily="34" charset="0"/>
                <a:cs typeface="Times New Roman" pitchFamily="18" charset="0"/>
              </a:rPr>
              <a:t>USA</a:t>
            </a:r>
            <a:r>
              <a:rPr lang="en-US" sz="1600" i="1" dirty="0">
                <a:latin typeface="Arial" pitchFamily="34" charset="0"/>
                <a:cs typeface="Times New Roman" pitchFamily="18" charset="0"/>
              </a:rPr>
              <a:t/>
            </a:r>
            <a:br>
              <a:rPr lang="en-US" sz="1600" i="1" dirty="0">
                <a:latin typeface="Arial" pitchFamily="34" charset="0"/>
                <a:cs typeface="Times New Roman" pitchFamily="18" charset="0"/>
              </a:rPr>
            </a:br>
            <a:r>
              <a:rPr lang="en-US" sz="1600" i="1" dirty="0">
                <a:latin typeface="Arial" pitchFamily="34" charset="0"/>
                <a:cs typeface="Times New Roman" pitchFamily="18" charset="0"/>
              </a:rPr>
              <a:t>(757).864.1570</a:t>
            </a:r>
            <a:br>
              <a:rPr lang="en-US" sz="1600" i="1" dirty="0">
                <a:latin typeface="Arial" pitchFamily="34" charset="0"/>
                <a:cs typeface="Times New Roman" pitchFamily="18" charset="0"/>
              </a:rPr>
            </a:br>
            <a:r>
              <a:rPr lang="en-US" sz="1600" i="1" dirty="0" smtClean="0">
                <a:latin typeface="Arial" pitchFamily="34" charset="0"/>
                <a:cs typeface="Times New Roman" pitchFamily="18" charset="0"/>
                <a:hlinkClick r:id="rId2"/>
              </a:rPr>
              <a:t>Upendra.N.Singh@nasa.gov</a:t>
            </a:r>
            <a:r>
              <a:rPr lang="en-US" sz="1600" i="1" dirty="0" smtClean="0">
                <a:latin typeface="Arial" pitchFamily="34" charset="0"/>
                <a:cs typeface="Times New Roman" pitchFamily="18" charset="0"/>
              </a:rPr>
              <a:t/>
            </a:r>
            <a:br>
              <a:rPr lang="en-US" sz="1600" i="1" dirty="0" smtClean="0">
                <a:latin typeface="Arial" pitchFamily="34" charset="0"/>
                <a:cs typeface="Times New Roman" pitchFamily="18" charset="0"/>
              </a:rPr>
            </a:br>
            <a:r>
              <a:rPr lang="en-US" sz="1800" dirty="0" smtClean="0">
                <a:latin typeface="Times New Roman" pitchFamily="18" charset="0"/>
                <a:cs typeface="Times New Roman" pitchFamily="18" charset="0"/>
              </a:rPr>
              <a:t>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800" b="1" dirty="0" smtClean="0"/>
              <a:t/>
            </a:r>
            <a:br>
              <a:rPr lang="en-US" sz="1800" b="1" dirty="0" smtClean="0"/>
            </a:br>
            <a:r>
              <a:rPr lang="en-US" sz="4000" dirty="0" smtClean="0"/>
              <a:t/>
            </a:r>
            <a:br>
              <a:rPr lang="en-US" sz="4000" dirty="0" smtClean="0"/>
            </a:br>
            <a:endParaRPr lang="en-US" sz="4000" dirty="0" smtClean="0"/>
          </a:p>
        </p:txBody>
      </p:sp>
      <p:sp>
        <p:nvSpPr>
          <p:cNvPr id="7171" name="Text Box 3"/>
          <p:cNvSpPr txBox="1">
            <a:spLocks noChangeArrowheads="1"/>
          </p:cNvSpPr>
          <p:nvPr/>
        </p:nvSpPr>
        <p:spPr bwMode="auto">
          <a:xfrm>
            <a:off x="351313" y="337385"/>
            <a:ext cx="8664741" cy="2062103"/>
          </a:xfrm>
          <a:prstGeom prst="rect">
            <a:avLst/>
          </a:prstGeom>
          <a:noFill/>
          <a:ln w="9525">
            <a:noFill/>
            <a:miter lim="800000"/>
            <a:headEnd/>
            <a:tailEnd/>
          </a:ln>
        </p:spPr>
        <p:txBody>
          <a:bodyPr wrap="square">
            <a:spAutoFit/>
          </a:bodyPr>
          <a:lstStyle/>
          <a:p>
            <a:pPr algn="ctr"/>
            <a:r>
              <a:rPr lang="en-US" sz="3200" b="1" dirty="0" smtClean="0">
                <a:solidFill>
                  <a:srgbClr val="0000FF"/>
                </a:solidFill>
              </a:rPr>
              <a:t>Development </a:t>
            </a:r>
            <a:r>
              <a:rPr lang="en-US" sz="3200" b="1" dirty="0">
                <a:solidFill>
                  <a:srgbClr val="0000FF"/>
                </a:solidFill>
              </a:rPr>
              <a:t>of a Space-qualifiable, Conductively-cooled 2-micron Coherent Lidar Transmitter for Global Wind Measurements</a:t>
            </a:r>
          </a:p>
        </p:txBody>
      </p:sp>
      <p:sp>
        <p:nvSpPr>
          <p:cNvPr id="7172" name="Text Box 5"/>
          <p:cNvSpPr txBox="1">
            <a:spLocks noChangeArrowheads="1"/>
          </p:cNvSpPr>
          <p:nvPr/>
        </p:nvSpPr>
        <p:spPr bwMode="auto">
          <a:xfrm>
            <a:off x="95749" y="4591050"/>
            <a:ext cx="8775367" cy="584775"/>
          </a:xfrm>
          <a:prstGeom prst="rect">
            <a:avLst/>
          </a:prstGeom>
          <a:noFill/>
          <a:ln w="9525">
            <a:solidFill>
              <a:schemeClr val="tx1"/>
            </a:solidFill>
            <a:miter lim="800000"/>
            <a:headEnd/>
            <a:tailEnd/>
          </a:ln>
        </p:spPr>
        <p:txBody>
          <a:bodyPr wrap="square">
            <a:spAutoFit/>
          </a:bodyPr>
          <a:lstStyle/>
          <a:p>
            <a:pPr algn="ctr">
              <a:spcBef>
                <a:spcPct val="50000"/>
              </a:spcBef>
            </a:pPr>
            <a:r>
              <a:rPr lang="en-US" sz="1600" dirty="0">
                <a:solidFill>
                  <a:srgbClr val="000000"/>
                </a:solidFill>
                <a:latin typeface="Arial" pitchFamily="34" charset="0"/>
                <a:cs typeface="Arial" pitchFamily="34" charset="0"/>
              </a:rPr>
              <a:t>Acknowledgements: The authors appreciate the support of </a:t>
            </a:r>
            <a:r>
              <a:rPr lang="en-US" sz="1600" dirty="0" smtClean="0">
                <a:solidFill>
                  <a:srgbClr val="000000"/>
                </a:solidFill>
                <a:latin typeface="Arial" pitchFamily="34" charset="0"/>
                <a:cs typeface="Arial" pitchFamily="34" charset="0"/>
              </a:rPr>
              <a:t>George J. Komar, NASA Earth Science Technology Office and Ramesh </a:t>
            </a:r>
            <a:r>
              <a:rPr lang="en-US" sz="1600" dirty="0">
                <a:solidFill>
                  <a:srgbClr val="000000"/>
                </a:solidFill>
                <a:latin typeface="Arial" pitchFamily="34" charset="0"/>
                <a:cs typeface="Arial" pitchFamily="34" charset="0"/>
              </a:rPr>
              <a:t>K. </a:t>
            </a:r>
            <a:r>
              <a:rPr lang="en-US" sz="1600" dirty="0" smtClean="0">
                <a:solidFill>
                  <a:srgbClr val="000000"/>
                </a:solidFill>
                <a:latin typeface="Arial" pitchFamily="34" charset="0"/>
                <a:cs typeface="Arial" pitchFamily="34" charset="0"/>
              </a:rPr>
              <a:t>Kakar Science Mission Directorate at </a:t>
            </a:r>
            <a:r>
              <a:rPr lang="en-US" sz="1600" dirty="0">
                <a:solidFill>
                  <a:srgbClr val="000000"/>
                </a:solidFill>
                <a:latin typeface="Arial" pitchFamily="34" charset="0"/>
                <a:cs typeface="Arial" pitchFamily="34" charset="0"/>
              </a:rPr>
              <a:t>NASA </a:t>
            </a:r>
            <a:r>
              <a:rPr lang="en-US" sz="1600" dirty="0" smtClean="0">
                <a:solidFill>
                  <a:srgbClr val="000000"/>
                </a:solidFill>
                <a:latin typeface="Arial" pitchFamily="34" charset="0"/>
                <a:cs typeface="Arial" pitchFamily="34" charset="0"/>
              </a:rPr>
              <a:t>HQ</a:t>
            </a:r>
            <a:endParaRPr lang="en-US" sz="1600" dirty="0">
              <a:solidFill>
                <a:srgbClr val="000000"/>
              </a:solidFill>
              <a:latin typeface="Arial" pitchFamily="34" charset="0"/>
              <a:cs typeface="Arial" pitchFamily="34" charset="0"/>
            </a:endParaRPr>
          </a:p>
        </p:txBody>
      </p:sp>
      <p:sp>
        <p:nvSpPr>
          <p:cNvPr id="7173" name="TextBox 5"/>
          <p:cNvSpPr txBox="1">
            <a:spLocks noChangeArrowheads="1"/>
          </p:cNvSpPr>
          <p:nvPr/>
        </p:nvSpPr>
        <p:spPr bwMode="auto">
          <a:xfrm>
            <a:off x="2549270" y="5936284"/>
            <a:ext cx="3977307" cy="738664"/>
          </a:xfrm>
          <a:prstGeom prst="rect">
            <a:avLst/>
          </a:prstGeom>
          <a:solidFill>
            <a:srgbClr val="FFFF00"/>
          </a:solidFill>
          <a:ln w="9525">
            <a:noFill/>
            <a:miter lim="800000"/>
            <a:headEnd/>
            <a:tailEnd/>
          </a:ln>
        </p:spPr>
        <p:txBody>
          <a:bodyPr wrap="none">
            <a:spAutoFit/>
          </a:bodyPr>
          <a:lstStyle/>
          <a:p>
            <a:pPr algn="ctr"/>
            <a:r>
              <a:rPr lang="en-US" sz="1400" b="1" dirty="0" smtClean="0">
                <a:solidFill>
                  <a:srgbClr val="000000"/>
                </a:solidFill>
              </a:rPr>
              <a:t>Working </a:t>
            </a:r>
            <a:r>
              <a:rPr lang="en-US" sz="1400" b="1" dirty="0">
                <a:solidFill>
                  <a:srgbClr val="000000"/>
                </a:solidFill>
              </a:rPr>
              <a:t>Group on Space-based Lidar </a:t>
            </a:r>
            <a:r>
              <a:rPr lang="en-US" sz="1400" b="1" dirty="0" smtClean="0">
                <a:solidFill>
                  <a:srgbClr val="000000"/>
                </a:solidFill>
              </a:rPr>
              <a:t>Winds</a:t>
            </a:r>
          </a:p>
          <a:p>
            <a:pPr algn="ctr"/>
            <a:r>
              <a:rPr lang="en-US" sz="1400" b="1" dirty="0" smtClean="0">
                <a:solidFill>
                  <a:srgbClr val="000000"/>
                </a:solidFill>
              </a:rPr>
              <a:t>Boulder, Colorado</a:t>
            </a:r>
          </a:p>
          <a:p>
            <a:pPr algn="ctr"/>
            <a:r>
              <a:rPr lang="en-US" sz="1400" b="1" dirty="0" smtClean="0">
                <a:solidFill>
                  <a:srgbClr val="000000"/>
                </a:solidFill>
              </a:rPr>
              <a:t>April 28-29, </a:t>
            </a:r>
            <a:r>
              <a:rPr lang="en-US" sz="1400" b="1" dirty="0">
                <a:solidFill>
                  <a:srgbClr val="000000"/>
                </a:solidFill>
              </a:rPr>
              <a:t>2015, </a:t>
            </a:r>
          </a:p>
        </p:txBody>
      </p:sp>
    </p:spTree>
    <p:extLst>
      <p:ext uri="{BB962C8B-B14F-4D97-AF65-F5344CB8AC3E}">
        <p14:creationId xmlns:p14="http://schemas.microsoft.com/office/powerpoint/2010/main" xmlns="" val="987550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2"/>
          <p:cNvSpPr>
            <a:spLocks noChangeArrowheads="1"/>
          </p:cNvSpPr>
          <p:nvPr/>
        </p:nvSpPr>
        <p:spPr bwMode="auto">
          <a:xfrm>
            <a:off x="40257" y="4876800"/>
            <a:ext cx="2819400" cy="698500"/>
          </a:xfrm>
          <a:prstGeom prst="rect">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43" name="Text Box 3"/>
          <p:cNvSpPr txBox="1">
            <a:spLocks noChangeArrowheads="1"/>
          </p:cNvSpPr>
          <p:nvPr/>
        </p:nvSpPr>
        <p:spPr bwMode="auto">
          <a:xfrm>
            <a:off x="457200" y="1295400"/>
            <a:ext cx="2057400" cy="581025"/>
          </a:xfrm>
          <a:prstGeom prst="rect">
            <a:avLst/>
          </a:prstGeom>
          <a:noFill/>
          <a:ln w="12700">
            <a:noFill/>
            <a:miter lim="800000"/>
            <a:headEnd type="none" w="sm" len="sm"/>
            <a:tailEnd type="none" w="sm" len="sm"/>
          </a:ln>
          <a:effectLst/>
        </p:spPr>
        <p:txBody>
          <a:bodyPr wrap="none">
            <a:spAutoFit/>
          </a:bodyPr>
          <a:lstStyle/>
          <a:p>
            <a:pPr algn="ctr" eaLnBrk="0" hangingPunct="0"/>
            <a:r>
              <a:rPr lang="en-US" sz="1600" b="1">
                <a:solidFill>
                  <a:srgbClr val="FF3300"/>
                </a:solidFill>
                <a:latin typeface="Arial" charset="0"/>
              </a:rPr>
              <a:t>Pulsed</a:t>
            </a:r>
          </a:p>
          <a:p>
            <a:pPr algn="ctr" eaLnBrk="0" hangingPunct="0"/>
            <a:r>
              <a:rPr lang="en-US" sz="1600" b="1">
                <a:solidFill>
                  <a:srgbClr val="FF3300"/>
                </a:solidFill>
                <a:latin typeface="Arial" charset="0"/>
              </a:rPr>
              <a:t>Laser Development</a:t>
            </a:r>
            <a:endParaRPr lang="en-US" sz="1600">
              <a:solidFill>
                <a:srgbClr val="FF3300"/>
              </a:solidFill>
              <a:latin typeface="Times New Roman" pitchFamily="18" charset="0"/>
            </a:endParaRPr>
          </a:p>
        </p:txBody>
      </p:sp>
      <p:sp>
        <p:nvSpPr>
          <p:cNvPr id="144" name="Oval 4"/>
          <p:cNvSpPr>
            <a:spLocks noChangeArrowheads="1"/>
          </p:cNvSpPr>
          <p:nvPr/>
        </p:nvSpPr>
        <p:spPr bwMode="auto">
          <a:xfrm>
            <a:off x="6248400" y="2743200"/>
            <a:ext cx="2743200" cy="2743200"/>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145" name="Text Box 5"/>
          <p:cNvSpPr txBox="1">
            <a:spLocks noChangeArrowheads="1"/>
          </p:cNvSpPr>
          <p:nvPr/>
        </p:nvSpPr>
        <p:spPr bwMode="auto">
          <a:xfrm>
            <a:off x="7467600" y="2209800"/>
            <a:ext cx="1296988" cy="51752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Arial" charset="0"/>
              </a:rPr>
              <a:t>Atmosphere:</a:t>
            </a:r>
          </a:p>
          <a:p>
            <a:pPr eaLnBrk="0" hangingPunct="0"/>
            <a:r>
              <a:rPr lang="en-US" sz="1400">
                <a:latin typeface="Arial" charset="0"/>
              </a:rPr>
              <a:t>Lower   Upper</a:t>
            </a:r>
            <a:endParaRPr lang="en-US" sz="1400">
              <a:latin typeface="Times New Roman" pitchFamily="18" charset="0"/>
            </a:endParaRPr>
          </a:p>
        </p:txBody>
      </p:sp>
      <p:sp>
        <p:nvSpPr>
          <p:cNvPr id="146" name="Line 6"/>
          <p:cNvSpPr>
            <a:spLocks noChangeShapeType="1"/>
          </p:cNvSpPr>
          <p:nvPr/>
        </p:nvSpPr>
        <p:spPr bwMode="auto">
          <a:xfrm flipH="1">
            <a:off x="7454900" y="2667000"/>
            <a:ext cx="165100" cy="584200"/>
          </a:xfrm>
          <a:prstGeom prst="line">
            <a:avLst/>
          </a:prstGeom>
          <a:noFill/>
          <a:ln w="12700">
            <a:solidFill>
              <a:schemeClr val="tx1"/>
            </a:solidFill>
            <a:round/>
            <a:headEnd type="none" w="sm" len="sm"/>
            <a:tailEnd type="triangle" w="med" len="med"/>
          </a:ln>
          <a:effectLst/>
        </p:spPr>
        <p:txBody>
          <a:bodyPr/>
          <a:lstStyle/>
          <a:p>
            <a:endParaRPr lang="en-US"/>
          </a:p>
        </p:txBody>
      </p:sp>
      <p:sp>
        <p:nvSpPr>
          <p:cNvPr id="147" name="Line 7"/>
          <p:cNvSpPr>
            <a:spLocks noChangeShapeType="1"/>
          </p:cNvSpPr>
          <p:nvPr/>
        </p:nvSpPr>
        <p:spPr bwMode="auto">
          <a:xfrm flipH="1">
            <a:off x="8001000" y="2743200"/>
            <a:ext cx="76200" cy="228600"/>
          </a:xfrm>
          <a:prstGeom prst="line">
            <a:avLst/>
          </a:prstGeom>
          <a:noFill/>
          <a:ln w="12700">
            <a:solidFill>
              <a:schemeClr val="tx1"/>
            </a:solidFill>
            <a:round/>
            <a:headEnd type="none" w="sm" len="sm"/>
            <a:tailEnd type="triangle" w="med" len="med"/>
          </a:ln>
          <a:effectLst/>
        </p:spPr>
        <p:txBody>
          <a:bodyPr/>
          <a:lstStyle/>
          <a:p>
            <a:endParaRPr lang="en-US"/>
          </a:p>
        </p:txBody>
      </p:sp>
      <p:sp>
        <p:nvSpPr>
          <p:cNvPr id="148" name="Line 8"/>
          <p:cNvSpPr>
            <a:spLocks noChangeShapeType="1"/>
          </p:cNvSpPr>
          <p:nvPr/>
        </p:nvSpPr>
        <p:spPr bwMode="auto">
          <a:xfrm>
            <a:off x="6604000" y="4022725"/>
            <a:ext cx="196850" cy="28575"/>
          </a:xfrm>
          <a:prstGeom prst="line">
            <a:avLst/>
          </a:prstGeom>
          <a:noFill/>
          <a:ln w="28575">
            <a:solidFill>
              <a:srgbClr val="FF0000"/>
            </a:solidFill>
            <a:round/>
            <a:headEnd type="none" w="sm" len="sm"/>
            <a:tailEnd type="none" w="sm" len="sm"/>
          </a:ln>
          <a:effectLst/>
        </p:spPr>
        <p:txBody>
          <a:bodyPr/>
          <a:lstStyle/>
          <a:p>
            <a:endParaRPr lang="en-US"/>
          </a:p>
        </p:txBody>
      </p:sp>
      <p:pic>
        <p:nvPicPr>
          <p:cNvPr id="149" name="Picture 9" descr="freeflyer-rotate9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05600" y="1143000"/>
            <a:ext cx="503238" cy="628650"/>
          </a:xfrm>
          <a:prstGeom prst="rect">
            <a:avLst/>
          </a:prstGeom>
          <a:noFill/>
        </p:spPr>
      </p:pic>
      <p:sp>
        <p:nvSpPr>
          <p:cNvPr id="150" name="Line 10"/>
          <p:cNvSpPr>
            <a:spLocks noChangeShapeType="1"/>
          </p:cNvSpPr>
          <p:nvPr/>
        </p:nvSpPr>
        <p:spPr bwMode="auto">
          <a:xfrm>
            <a:off x="2819400" y="2514600"/>
            <a:ext cx="914400" cy="0"/>
          </a:xfrm>
          <a:prstGeom prst="line">
            <a:avLst/>
          </a:prstGeom>
          <a:noFill/>
          <a:ln w="28575">
            <a:solidFill>
              <a:srgbClr val="FF0000"/>
            </a:solidFill>
            <a:prstDash val="dash"/>
            <a:round/>
            <a:headEnd type="none" w="sm" len="sm"/>
            <a:tailEnd type="none" w="sm" len="sm"/>
          </a:ln>
          <a:effectLst/>
        </p:spPr>
        <p:txBody>
          <a:bodyPr/>
          <a:lstStyle/>
          <a:p>
            <a:endParaRPr lang="en-US"/>
          </a:p>
        </p:txBody>
      </p:sp>
      <p:sp>
        <p:nvSpPr>
          <p:cNvPr id="151" name="Line 11"/>
          <p:cNvSpPr>
            <a:spLocks noChangeShapeType="1"/>
          </p:cNvSpPr>
          <p:nvPr/>
        </p:nvSpPr>
        <p:spPr bwMode="auto">
          <a:xfrm flipV="1">
            <a:off x="3733800" y="1676400"/>
            <a:ext cx="0" cy="838200"/>
          </a:xfrm>
          <a:prstGeom prst="line">
            <a:avLst/>
          </a:prstGeom>
          <a:noFill/>
          <a:ln w="28575">
            <a:solidFill>
              <a:srgbClr val="ED181E"/>
            </a:solidFill>
            <a:prstDash val="dash"/>
            <a:round/>
            <a:headEnd type="none" w="sm" len="sm"/>
            <a:tailEnd type="none" w="sm" len="sm"/>
          </a:ln>
          <a:effectLst/>
        </p:spPr>
        <p:txBody>
          <a:bodyPr/>
          <a:lstStyle/>
          <a:p>
            <a:endParaRPr lang="en-US"/>
          </a:p>
        </p:txBody>
      </p:sp>
      <p:sp>
        <p:nvSpPr>
          <p:cNvPr id="152" name="Line 12"/>
          <p:cNvSpPr>
            <a:spLocks noChangeShapeType="1"/>
          </p:cNvSpPr>
          <p:nvPr/>
        </p:nvSpPr>
        <p:spPr bwMode="auto">
          <a:xfrm>
            <a:off x="3733800" y="1676400"/>
            <a:ext cx="2962275" cy="0"/>
          </a:xfrm>
          <a:prstGeom prst="line">
            <a:avLst/>
          </a:prstGeom>
          <a:noFill/>
          <a:ln w="28575">
            <a:solidFill>
              <a:srgbClr val="ED181E"/>
            </a:solidFill>
            <a:prstDash val="dash"/>
            <a:round/>
            <a:headEnd type="none" w="sm" len="sm"/>
            <a:tailEnd type="triangle" w="med" len="med"/>
          </a:ln>
          <a:effectLst/>
        </p:spPr>
        <p:txBody>
          <a:bodyPr/>
          <a:lstStyle/>
          <a:p>
            <a:endParaRPr lang="en-US"/>
          </a:p>
        </p:txBody>
      </p:sp>
      <p:pic>
        <p:nvPicPr>
          <p:cNvPr id="153" name="Picture 13" descr="freeflyer-rotate9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51425" y="2228850"/>
            <a:ext cx="503238" cy="628650"/>
          </a:xfrm>
          <a:prstGeom prst="rect">
            <a:avLst/>
          </a:prstGeom>
          <a:noFill/>
        </p:spPr>
      </p:pic>
      <p:sp>
        <p:nvSpPr>
          <p:cNvPr id="154" name="Line 14"/>
          <p:cNvSpPr>
            <a:spLocks noChangeShapeType="1"/>
          </p:cNvSpPr>
          <p:nvPr/>
        </p:nvSpPr>
        <p:spPr bwMode="auto">
          <a:xfrm>
            <a:off x="6889750" y="2943225"/>
            <a:ext cx="298450" cy="498475"/>
          </a:xfrm>
          <a:prstGeom prst="line">
            <a:avLst/>
          </a:prstGeom>
          <a:noFill/>
          <a:ln w="28575">
            <a:solidFill>
              <a:srgbClr val="ED181E"/>
            </a:solidFill>
            <a:round/>
            <a:headEnd type="none" w="sm" len="sm"/>
            <a:tailEnd type="none" w="sm" len="sm"/>
          </a:ln>
          <a:effectLst/>
        </p:spPr>
        <p:txBody>
          <a:bodyPr/>
          <a:lstStyle/>
          <a:p>
            <a:endParaRPr lang="en-US"/>
          </a:p>
        </p:txBody>
      </p:sp>
      <p:sp>
        <p:nvSpPr>
          <p:cNvPr id="155" name="Line 15"/>
          <p:cNvSpPr>
            <a:spLocks noChangeShapeType="1"/>
          </p:cNvSpPr>
          <p:nvPr/>
        </p:nvSpPr>
        <p:spPr bwMode="auto">
          <a:xfrm>
            <a:off x="5353050" y="2790825"/>
            <a:ext cx="1352550" cy="1228725"/>
          </a:xfrm>
          <a:prstGeom prst="line">
            <a:avLst/>
          </a:prstGeom>
          <a:noFill/>
          <a:ln w="28575">
            <a:solidFill>
              <a:srgbClr val="FF0000"/>
            </a:solidFill>
            <a:round/>
            <a:headEnd type="none" w="sm" len="sm"/>
            <a:tailEnd type="none" w="sm" len="sm"/>
          </a:ln>
          <a:effectLst/>
        </p:spPr>
        <p:txBody>
          <a:bodyPr/>
          <a:lstStyle/>
          <a:p>
            <a:endParaRPr lang="en-US"/>
          </a:p>
        </p:txBody>
      </p:sp>
      <p:sp>
        <p:nvSpPr>
          <p:cNvPr id="156" name="Line 16"/>
          <p:cNvSpPr>
            <a:spLocks noChangeShapeType="1"/>
          </p:cNvSpPr>
          <p:nvPr/>
        </p:nvSpPr>
        <p:spPr bwMode="auto">
          <a:xfrm>
            <a:off x="3752850" y="2505075"/>
            <a:ext cx="1323975" cy="0"/>
          </a:xfrm>
          <a:prstGeom prst="line">
            <a:avLst/>
          </a:prstGeom>
          <a:noFill/>
          <a:ln w="28575">
            <a:solidFill>
              <a:srgbClr val="FF0000"/>
            </a:solidFill>
            <a:prstDash val="dash"/>
            <a:round/>
            <a:headEnd type="none" w="sm" len="sm"/>
            <a:tailEnd type="triangle" w="med" len="med"/>
          </a:ln>
          <a:effectLst/>
        </p:spPr>
        <p:txBody>
          <a:bodyPr/>
          <a:lstStyle/>
          <a:p>
            <a:endParaRPr lang="en-US"/>
          </a:p>
        </p:txBody>
      </p:sp>
      <p:sp>
        <p:nvSpPr>
          <p:cNvPr id="157" name="Text Box 17"/>
          <p:cNvSpPr txBox="1">
            <a:spLocks noChangeArrowheads="1"/>
          </p:cNvSpPr>
          <p:nvPr/>
        </p:nvSpPr>
        <p:spPr bwMode="auto">
          <a:xfrm>
            <a:off x="7162800" y="1447800"/>
            <a:ext cx="1066800" cy="304800"/>
          </a:xfrm>
          <a:prstGeom prst="rect">
            <a:avLst/>
          </a:prstGeom>
          <a:noFill/>
          <a:ln w="12700">
            <a:noFill/>
            <a:miter lim="800000"/>
            <a:headEnd type="none" w="sm" len="sm"/>
            <a:tailEnd type="none" w="sm" len="sm"/>
          </a:ln>
          <a:effectLst/>
        </p:spPr>
        <p:txBody>
          <a:bodyPr>
            <a:spAutoFit/>
          </a:bodyPr>
          <a:lstStyle/>
          <a:p>
            <a:pPr algn="r" eaLnBrk="0" hangingPunct="0"/>
            <a:r>
              <a:rPr lang="en-US" sz="1400" b="1">
                <a:solidFill>
                  <a:srgbClr val="009900"/>
                </a:solidFill>
                <a:latin typeface="Arial" charset="0"/>
              </a:rPr>
              <a:t>DIAL:</a:t>
            </a:r>
            <a:r>
              <a:rPr lang="en-US" sz="1400" b="1">
                <a:solidFill>
                  <a:schemeClr val="hlink"/>
                </a:solidFill>
                <a:latin typeface="Arial" charset="0"/>
              </a:rPr>
              <a:t> </a:t>
            </a:r>
            <a:r>
              <a:rPr lang="en-US" sz="1400" b="1">
                <a:solidFill>
                  <a:schemeClr val="accent2"/>
                </a:solidFill>
                <a:latin typeface="Arial" charset="0"/>
              </a:rPr>
              <a:t>CO</a:t>
            </a:r>
            <a:r>
              <a:rPr lang="en-US" sz="1400" b="1" baseline="-25000">
                <a:solidFill>
                  <a:schemeClr val="accent2"/>
                </a:solidFill>
                <a:latin typeface="Arial" charset="0"/>
              </a:rPr>
              <a:t>2</a:t>
            </a:r>
          </a:p>
        </p:txBody>
      </p:sp>
      <p:sp>
        <p:nvSpPr>
          <p:cNvPr id="158" name="Rectangle 18"/>
          <p:cNvSpPr>
            <a:spLocks noChangeArrowheads="1"/>
          </p:cNvSpPr>
          <p:nvPr/>
        </p:nvSpPr>
        <p:spPr bwMode="auto">
          <a:xfrm>
            <a:off x="3295650" y="4657725"/>
            <a:ext cx="600075" cy="762000"/>
          </a:xfrm>
          <a:prstGeom prst="rect">
            <a:avLst/>
          </a:prstGeom>
          <a:solidFill>
            <a:srgbClr val="0000FF"/>
          </a:solidFill>
          <a:ln w="12700">
            <a:solidFill>
              <a:schemeClr val="tx1"/>
            </a:solidFill>
            <a:miter lim="800000"/>
            <a:headEnd type="none" w="sm" len="sm"/>
            <a:tailEnd type="none" w="sm" len="sm"/>
          </a:ln>
          <a:effectLst/>
        </p:spPr>
        <p:txBody>
          <a:bodyPr wrap="none" anchor="ctr"/>
          <a:lstStyle/>
          <a:p>
            <a:endParaRPr lang="en-US"/>
          </a:p>
        </p:txBody>
      </p:sp>
      <p:sp>
        <p:nvSpPr>
          <p:cNvPr id="159" name="Text Box 19"/>
          <p:cNvSpPr txBox="1">
            <a:spLocks noChangeArrowheads="1"/>
          </p:cNvSpPr>
          <p:nvPr/>
        </p:nvSpPr>
        <p:spPr bwMode="auto">
          <a:xfrm>
            <a:off x="3386138" y="4832350"/>
            <a:ext cx="431800" cy="336550"/>
          </a:xfrm>
          <a:prstGeom prst="rect">
            <a:avLst/>
          </a:prstGeom>
          <a:noFill/>
          <a:ln w="12700">
            <a:noFill/>
            <a:miter lim="800000"/>
            <a:headEnd type="none" w="sm" len="sm"/>
            <a:tailEnd type="none" w="sm" len="sm"/>
          </a:ln>
          <a:effectLst/>
        </p:spPr>
        <p:txBody>
          <a:bodyPr wrap="none">
            <a:spAutoFit/>
          </a:bodyPr>
          <a:lstStyle/>
          <a:p>
            <a:pPr algn="ctr" eaLnBrk="0" hangingPunct="0"/>
            <a:r>
              <a:rPr lang="en-US" sz="1600" b="1">
                <a:solidFill>
                  <a:schemeClr val="bg1"/>
                </a:solidFill>
                <a:latin typeface="Times New Roman" pitchFamily="18" charset="0"/>
              </a:rPr>
              <a:t>X3</a:t>
            </a:r>
          </a:p>
        </p:txBody>
      </p:sp>
      <p:sp>
        <p:nvSpPr>
          <p:cNvPr id="160" name="Line 20"/>
          <p:cNvSpPr>
            <a:spLocks noChangeShapeType="1"/>
          </p:cNvSpPr>
          <p:nvPr/>
        </p:nvSpPr>
        <p:spPr bwMode="auto">
          <a:xfrm>
            <a:off x="2847975" y="5000625"/>
            <a:ext cx="447675" cy="0"/>
          </a:xfrm>
          <a:prstGeom prst="line">
            <a:avLst/>
          </a:prstGeom>
          <a:noFill/>
          <a:ln w="28575">
            <a:solidFill>
              <a:schemeClr val="tx1"/>
            </a:solidFill>
            <a:prstDash val="dash"/>
            <a:round/>
            <a:headEnd type="none" w="sm" len="sm"/>
            <a:tailEnd type="triangle" w="med" len="med"/>
          </a:ln>
          <a:effectLst/>
        </p:spPr>
        <p:txBody>
          <a:bodyPr/>
          <a:lstStyle/>
          <a:p>
            <a:endParaRPr lang="en-US"/>
          </a:p>
        </p:txBody>
      </p:sp>
      <p:sp>
        <p:nvSpPr>
          <p:cNvPr id="161" name="Line 21"/>
          <p:cNvSpPr>
            <a:spLocks noChangeShapeType="1"/>
          </p:cNvSpPr>
          <p:nvPr/>
        </p:nvSpPr>
        <p:spPr bwMode="auto">
          <a:xfrm>
            <a:off x="3895725" y="5000625"/>
            <a:ext cx="1333500" cy="0"/>
          </a:xfrm>
          <a:prstGeom prst="line">
            <a:avLst/>
          </a:prstGeom>
          <a:noFill/>
          <a:ln w="28575">
            <a:solidFill>
              <a:srgbClr val="0000FF"/>
            </a:solidFill>
            <a:prstDash val="dash"/>
            <a:round/>
            <a:headEnd type="none" w="sm" len="sm"/>
            <a:tailEnd/>
          </a:ln>
          <a:effectLst/>
        </p:spPr>
        <p:txBody>
          <a:bodyPr/>
          <a:lstStyle/>
          <a:p>
            <a:endParaRPr lang="en-US"/>
          </a:p>
        </p:txBody>
      </p:sp>
      <p:sp>
        <p:nvSpPr>
          <p:cNvPr id="162" name="Line 22"/>
          <p:cNvSpPr>
            <a:spLocks noChangeShapeType="1"/>
          </p:cNvSpPr>
          <p:nvPr/>
        </p:nvSpPr>
        <p:spPr bwMode="auto">
          <a:xfrm>
            <a:off x="6261100" y="4171950"/>
            <a:ext cx="339725" cy="6350"/>
          </a:xfrm>
          <a:prstGeom prst="line">
            <a:avLst/>
          </a:prstGeom>
          <a:noFill/>
          <a:ln w="28575">
            <a:solidFill>
              <a:srgbClr val="0000FF"/>
            </a:solidFill>
            <a:round/>
            <a:headEnd type="none" w="sm" len="sm"/>
            <a:tailEnd type="none" w="sm" len="sm"/>
          </a:ln>
          <a:effectLst/>
        </p:spPr>
        <p:txBody>
          <a:bodyPr/>
          <a:lstStyle/>
          <a:p>
            <a:endParaRPr lang="en-US"/>
          </a:p>
        </p:txBody>
      </p:sp>
      <p:sp>
        <p:nvSpPr>
          <p:cNvPr id="163" name="Line 23"/>
          <p:cNvSpPr>
            <a:spLocks noChangeShapeType="1"/>
          </p:cNvSpPr>
          <p:nvPr/>
        </p:nvSpPr>
        <p:spPr bwMode="auto">
          <a:xfrm>
            <a:off x="5340350" y="2838450"/>
            <a:ext cx="1104900" cy="1333500"/>
          </a:xfrm>
          <a:prstGeom prst="line">
            <a:avLst/>
          </a:prstGeom>
          <a:noFill/>
          <a:ln w="28575">
            <a:solidFill>
              <a:srgbClr val="0000FF"/>
            </a:solidFill>
            <a:round/>
            <a:headEnd type="none" w="sm" len="sm"/>
            <a:tailEnd type="none" w="sm" len="sm"/>
          </a:ln>
          <a:effectLst/>
        </p:spPr>
        <p:txBody>
          <a:bodyPr/>
          <a:lstStyle/>
          <a:p>
            <a:endParaRPr lang="en-US"/>
          </a:p>
        </p:txBody>
      </p:sp>
      <p:sp>
        <p:nvSpPr>
          <p:cNvPr id="164" name="Rectangle 24"/>
          <p:cNvSpPr>
            <a:spLocks noChangeArrowheads="1"/>
          </p:cNvSpPr>
          <p:nvPr/>
        </p:nvSpPr>
        <p:spPr bwMode="auto">
          <a:xfrm>
            <a:off x="4953000" y="5943600"/>
            <a:ext cx="600075" cy="762000"/>
          </a:xfrm>
          <a:prstGeom prst="rect">
            <a:avLst/>
          </a:prstGeom>
          <a:solidFill>
            <a:srgbClr val="FF00FF"/>
          </a:solidFill>
          <a:ln w="12700">
            <a:solidFill>
              <a:schemeClr val="tx1"/>
            </a:solidFill>
            <a:miter lim="800000"/>
            <a:headEnd type="none" w="sm" len="sm"/>
            <a:tailEnd type="none" w="sm" len="sm"/>
          </a:ln>
          <a:effectLst/>
        </p:spPr>
        <p:txBody>
          <a:bodyPr wrap="none" anchor="ctr"/>
          <a:lstStyle/>
          <a:p>
            <a:endParaRPr lang="en-US"/>
          </a:p>
        </p:txBody>
      </p:sp>
      <p:sp>
        <p:nvSpPr>
          <p:cNvPr id="165" name="Text Box 25"/>
          <p:cNvSpPr txBox="1">
            <a:spLocks noChangeArrowheads="1"/>
          </p:cNvSpPr>
          <p:nvPr/>
        </p:nvSpPr>
        <p:spPr bwMode="auto">
          <a:xfrm>
            <a:off x="4953000" y="6172200"/>
            <a:ext cx="625475" cy="336550"/>
          </a:xfrm>
          <a:prstGeom prst="rect">
            <a:avLst/>
          </a:prstGeom>
          <a:noFill/>
          <a:ln w="12700">
            <a:noFill/>
            <a:miter lim="800000"/>
            <a:headEnd type="none" w="sm" len="sm"/>
            <a:tailEnd type="none" w="sm" len="sm"/>
          </a:ln>
          <a:effectLst/>
        </p:spPr>
        <p:txBody>
          <a:bodyPr wrap="none">
            <a:spAutoFit/>
          </a:bodyPr>
          <a:lstStyle/>
          <a:p>
            <a:pPr algn="ctr" eaLnBrk="0" hangingPunct="0"/>
            <a:r>
              <a:rPr lang="en-US" sz="1600" b="1">
                <a:solidFill>
                  <a:schemeClr val="bg1"/>
                </a:solidFill>
                <a:latin typeface="Times New Roman" pitchFamily="18" charset="0"/>
              </a:rPr>
              <a:t>OPO</a:t>
            </a:r>
          </a:p>
        </p:txBody>
      </p:sp>
      <p:pic>
        <p:nvPicPr>
          <p:cNvPr id="166" name="Picture 26" descr="freeflyer-rotate1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05600" y="5943600"/>
            <a:ext cx="639763" cy="514350"/>
          </a:xfrm>
          <a:prstGeom prst="rect">
            <a:avLst/>
          </a:prstGeom>
          <a:noFill/>
          <a:ln w="9525">
            <a:noFill/>
            <a:miter lim="800000"/>
            <a:headEnd/>
            <a:tailEnd/>
          </a:ln>
        </p:spPr>
      </p:pic>
      <p:sp>
        <p:nvSpPr>
          <p:cNvPr id="167" name="Line 27"/>
          <p:cNvSpPr>
            <a:spLocks noChangeShapeType="1"/>
          </p:cNvSpPr>
          <p:nvPr/>
        </p:nvSpPr>
        <p:spPr bwMode="auto">
          <a:xfrm>
            <a:off x="7696200" y="5029200"/>
            <a:ext cx="53975" cy="419100"/>
          </a:xfrm>
          <a:prstGeom prst="line">
            <a:avLst/>
          </a:prstGeom>
          <a:noFill/>
          <a:ln w="28575">
            <a:solidFill>
              <a:srgbClr val="FF00FF"/>
            </a:solidFill>
            <a:round/>
            <a:headEnd type="none" w="sm" len="sm"/>
            <a:tailEnd type="none" w="sm" len="sm"/>
          </a:ln>
          <a:effectLst/>
        </p:spPr>
        <p:txBody>
          <a:bodyPr/>
          <a:lstStyle/>
          <a:p>
            <a:endParaRPr lang="en-US"/>
          </a:p>
        </p:txBody>
      </p:sp>
      <p:sp>
        <p:nvSpPr>
          <p:cNvPr id="168" name="Line 28"/>
          <p:cNvSpPr>
            <a:spLocks noChangeShapeType="1"/>
          </p:cNvSpPr>
          <p:nvPr/>
        </p:nvSpPr>
        <p:spPr bwMode="auto">
          <a:xfrm flipV="1">
            <a:off x="5562600" y="6324600"/>
            <a:ext cx="1143000" cy="0"/>
          </a:xfrm>
          <a:prstGeom prst="line">
            <a:avLst/>
          </a:prstGeom>
          <a:noFill/>
          <a:ln w="28575">
            <a:solidFill>
              <a:srgbClr val="FF00FF"/>
            </a:solidFill>
            <a:prstDash val="dash"/>
            <a:round/>
            <a:headEnd type="none" w="sm" len="sm"/>
            <a:tailEnd type="triangle" w="med" len="med"/>
          </a:ln>
          <a:effectLst/>
        </p:spPr>
        <p:txBody>
          <a:bodyPr/>
          <a:lstStyle/>
          <a:p>
            <a:endParaRPr lang="en-US"/>
          </a:p>
        </p:txBody>
      </p:sp>
      <p:sp>
        <p:nvSpPr>
          <p:cNvPr id="169" name="Line 29"/>
          <p:cNvSpPr>
            <a:spLocks noChangeShapeType="1"/>
          </p:cNvSpPr>
          <p:nvPr/>
        </p:nvSpPr>
        <p:spPr bwMode="auto">
          <a:xfrm flipV="1">
            <a:off x="7315200" y="5334000"/>
            <a:ext cx="381000" cy="609600"/>
          </a:xfrm>
          <a:prstGeom prst="line">
            <a:avLst/>
          </a:prstGeom>
          <a:noFill/>
          <a:ln w="28575">
            <a:solidFill>
              <a:srgbClr val="FF00FF"/>
            </a:solidFill>
            <a:round/>
            <a:headEnd type="none" w="sm" len="sm"/>
            <a:tailEnd type="none" w="sm" len="sm"/>
          </a:ln>
          <a:effectLst/>
        </p:spPr>
        <p:txBody>
          <a:bodyPr/>
          <a:lstStyle/>
          <a:p>
            <a:endParaRPr lang="en-US"/>
          </a:p>
        </p:txBody>
      </p:sp>
      <p:sp>
        <p:nvSpPr>
          <p:cNvPr id="170" name="Text Box 30"/>
          <p:cNvSpPr txBox="1">
            <a:spLocks noChangeArrowheads="1"/>
          </p:cNvSpPr>
          <p:nvPr/>
        </p:nvSpPr>
        <p:spPr bwMode="auto">
          <a:xfrm>
            <a:off x="7369175" y="5738813"/>
            <a:ext cx="1433513" cy="304800"/>
          </a:xfrm>
          <a:prstGeom prst="rect">
            <a:avLst/>
          </a:prstGeom>
          <a:noFill/>
          <a:ln w="12700">
            <a:noFill/>
            <a:miter lim="800000"/>
            <a:headEnd type="none" w="sm" len="sm"/>
            <a:tailEnd type="none" w="sm" len="sm"/>
          </a:ln>
          <a:effectLst/>
        </p:spPr>
        <p:txBody>
          <a:bodyPr>
            <a:spAutoFit/>
          </a:bodyPr>
          <a:lstStyle/>
          <a:p>
            <a:pPr algn="r" eaLnBrk="0" hangingPunct="0"/>
            <a:r>
              <a:rPr lang="en-US" sz="1400" b="1">
                <a:solidFill>
                  <a:srgbClr val="009900"/>
                </a:solidFill>
                <a:latin typeface="Arial" charset="0"/>
              </a:rPr>
              <a:t>DIAL:</a:t>
            </a:r>
            <a:r>
              <a:rPr lang="en-US" sz="1400" b="1">
                <a:solidFill>
                  <a:srgbClr val="FF00FF"/>
                </a:solidFill>
                <a:latin typeface="Arial" charset="0"/>
              </a:rPr>
              <a:t> </a:t>
            </a:r>
            <a:r>
              <a:rPr lang="en-US" sz="1400" b="1">
                <a:solidFill>
                  <a:schemeClr val="accent2"/>
                </a:solidFill>
                <a:latin typeface="Arial" charset="0"/>
              </a:rPr>
              <a:t>Ozone</a:t>
            </a:r>
            <a:endParaRPr lang="en-US" sz="1400" baseline="-25000">
              <a:solidFill>
                <a:schemeClr val="accent2"/>
              </a:solidFill>
              <a:latin typeface="Arial" charset="0"/>
            </a:endParaRPr>
          </a:p>
        </p:txBody>
      </p:sp>
      <p:sp>
        <p:nvSpPr>
          <p:cNvPr id="171" name="Text Box 31"/>
          <p:cNvSpPr txBox="1">
            <a:spLocks noChangeArrowheads="1"/>
          </p:cNvSpPr>
          <p:nvPr/>
        </p:nvSpPr>
        <p:spPr bwMode="auto">
          <a:xfrm>
            <a:off x="1227274" y="883717"/>
            <a:ext cx="6689451" cy="366712"/>
          </a:xfrm>
          <a:prstGeom prst="rect">
            <a:avLst/>
          </a:prstGeom>
          <a:solidFill>
            <a:srgbClr val="FFFF00"/>
          </a:solidFill>
          <a:ln w="12700">
            <a:noFill/>
            <a:miter lim="800000"/>
            <a:headEnd type="none" w="sm" len="sm"/>
            <a:tailEnd type="none" w="sm" len="sm"/>
          </a:ln>
          <a:effectLst/>
        </p:spPr>
        <p:txBody>
          <a:bodyPr wrap="square">
            <a:spAutoFit/>
          </a:bodyPr>
          <a:lstStyle/>
          <a:p>
            <a:pPr algn="r" eaLnBrk="0" hangingPunct="0"/>
            <a:r>
              <a:rPr lang="en-US" b="1" dirty="0">
                <a:solidFill>
                  <a:srgbClr val="FF3300"/>
                </a:solidFill>
                <a:latin typeface="Arial" charset="0"/>
              </a:rPr>
              <a:t>2 Lasers,</a:t>
            </a:r>
            <a:r>
              <a:rPr lang="en-US" b="1" dirty="0">
                <a:solidFill>
                  <a:schemeClr val="accent2"/>
                </a:solidFill>
                <a:latin typeface="Arial" charset="0"/>
              </a:rPr>
              <a:t> </a:t>
            </a:r>
            <a:r>
              <a:rPr lang="en-US" b="1" dirty="0">
                <a:solidFill>
                  <a:srgbClr val="009900"/>
                </a:solidFill>
                <a:latin typeface="Arial" charset="0"/>
              </a:rPr>
              <a:t>4 Techniques,</a:t>
            </a:r>
            <a:r>
              <a:rPr lang="en-US" b="1" dirty="0">
                <a:solidFill>
                  <a:schemeClr val="accent2"/>
                </a:solidFill>
                <a:latin typeface="Arial" charset="0"/>
              </a:rPr>
              <a:t> 6 Priority Measurements</a:t>
            </a:r>
            <a:endParaRPr lang="en-US" sz="1400" dirty="0">
              <a:solidFill>
                <a:schemeClr val="accent2"/>
              </a:solidFill>
              <a:latin typeface="Times New Roman" pitchFamily="18" charset="0"/>
            </a:endParaRPr>
          </a:p>
        </p:txBody>
      </p:sp>
      <p:sp>
        <p:nvSpPr>
          <p:cNvPr id="172" name="Text Box 32"/>
          <p:cNvSpPr txBox="1">
            <a:spLocks noChangeArrowheads="1"/>
          </p:cNvSpPr>
          <p:nvPr/>
        </p:nvSpPr>
        <p:spPr bwMode="auto">
          <a:xfrm>
            <a:off x="3729038" y="2662238"/>
            <a:ext cx="184150" cy="579437"/>
          </a:xfrm>
          <a:prstGeom prst="rect">
            <a:avLst/>
          </a:prstGeom>
          <a:noFill/>
          <a:ln w="12700">
            <a:noFill/>
            <a:miter lim="800000"/>
            <a:headEnd type="none" w="sm" len="sm"/>
            <a:tailEnd type="none" w="sm" len="sm"/>
          </a:ln>
          <a:effectLst/>
        </p:spPr>
        <p:txBody>
          <a:bodyPr wrap="none">
            <a:spAutoFit/>
          </a:bodyPr>
          <a:lstStyle/>
          <a:p>
            <a:pPr algn="ctr" eaLnBrk="0" hangingPunct="0"/>
            <a:endParaRPr lang="en-US" sz="2000" i="1">
              <a:solidFill>
                <a:srgbClr val="FF0000"/>
              </a:solidFill>
              <a:latin typeface="Arial" charset="0"/>
            </a:endParaRPr>
          </a:p>
          <a:p>
            <a:pPr algn="ctr" eaLnBrk="0" hangingPunct="0"/>
            <a:endParaRPr lang="en-US" sz="1200" b="1" i="1">
              <a:solidFill>
                <a:srgbClr val="FF0000"/>
              </a:solidFill>
              <a:latin typeface="Times New Roman" pitchFamily="18" charset="0"/>
            </a:endParaRPr>
          </a:p>
        </p:txBody>
      </p:sp>
      <p:sp>
        <p:nvSpPr>
          <p:cNvPr id="173" name="Text Box 33"/>
          <p:cNvSpPr txBox="1">
            <a:spLocks noChangeArrowheads="1"/>
          </p:cNvSpPr>
          <p:nvPr/>
        </p:nvSpPr>
        <p:spPr bwMode="auto">
          <a:xfrm>
            <a:off x="5562600" y="6019800"/>
            <a:ext cx="1219200" cy="244475"/>
          </a:xfrm>
          <a:prstGeom prst="rect">
            <a:avLst/>
          </a:prstGeom>
          <a:noFill/>
          <a:ln w="12700">
            <a:noFill/>
            <a:miter lim="800000"/>
            <a:headEnd type="none" w="sm" len="sm"/>
            <a:tailEnd type="none" w="sm" len="sm"/>
          </a:ln>
          <a:effectLst/>
        </p:spPr>
        <p:txBody>
          <a:bodyPr>
            <a:spAutoFit/>
          </a:bodyPr>
          <a:lstStyle/>
          <a:p>
            <a:pPr eaLnBrk="0" hangingPunct="0"/>
            <a:r>
              <a:rPr lang="en-US" sz="1000" b="1">
                <a:solidFill>
                  <a:srgbClr val="FF33CC"/>
                </a:solidFill>
                <a:latin typeface="Arial" charset="0"/>
              </a:rPr>
              <a:t>0.30-0.32 micron</a:t>
            </a:r>
            <a:endParaRPr lang="en-US" sz="1000" b="1">
              <a:solidFill>
                <a:srgbClr val="FF33CC"/>
              </a:solidFill>
              <a:latin typeface="Times New Roman" pitchFamily="18" charset="0"/>
            </a:endParaRPr>
          </a:p>
        </p:txBody>
      </p:sp>
      <p:sp>
        <p:nvSpPr>
          <p:cNvPr id="174" name="Oval 34"/>
          <p:cNvSpPr>
            <a:spLocks noChangeArrowheads="1"/>
          </p:cNvSpPr>
          <p:nvPr/>
        </p:nvSpPr>
        <p:spPr bwMode="auto">
          <a:xfrm>
            <a:off x="6604000" y="3149600"/>
            <a:ext cx="2032000" cy="2032000"/>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175" name="Line 35"/>
          <p:cNvSpPr>
            <a:spLocks noChangeShapeType="1"/>
          </p:cNvSpPr>
          <p:nvPr/>
        </p:nvSpPr>
        <p:spPr bwMode="auto">
          <a:xfrm flipV="1">
            <a:off x="2984500" y="5016500"/>
            <a:ext cx="0" cy="1316038"/>
          </a:xfrm>
          <a:prstGeom prst="line">
            <a:avLst/>
          </a:prstGeom>
          <a:noFill/>
          <a:ln w="28575">
            <a:solidFill>
              <a:schemeClr val="tx1"/>
            </a:solidFill>
            <a:prstDash val="dash"/>
            <a:round/>
            <a:headEnd type="none" w="sm" len="sm"/>
            <a:tailEnd type="none" w="sm" len="sm"/>
          </a:ln>
          <a:effectLst/>
        </p:spPr>
        <p:txBody>
          <a:bodyPr/>
          <a:lstStyle/>
          <a:p>
            <a:endParaRPr lang="en-US"/>
          </a:p>
        </p:txBody>
      </p:sp>
      <p:sp>
        <p:nvSpPr>
          <p:cNvPr id="176" name="Line 36"/>
          <p:cNvSpPr>
            <a:spLocks noChangeShapeType="1"/>
          </p:cNvSpPr>
          <p:nvPr/>
        </p:nvSpPr>
        <p:spPr bwMode="auto">
          <a:xfrm flipV="1">
            <a:off x="5238750" y="2905125"/>
            <a:ext cx="0" cy="2095500"/>
          </a:xfrm>
          <a:prstGeom prst="line">
            <a:avLst/>
          </a:prstGeom>
          <a:noFill/>
          <a:ln w="28575">
            <a:solidFill>
              <a:srgbClr val="0000FF"/>
            </a:solidFill>
            <a:prstDash val="dash"/>
            <a:round/>
            <a:headEnd type="none" w="sm" len="sm"/>
            <a:tailEnd type="triangle" w="med" len="med"/>
          </a:ln>
          <a:effectLst/>
        </p:spPr>
        <p:txBody>
          <a:bodyPr/>
          <a:lstStyle/>
          <a:p>
            <a:endParaRPr lang="en-US"/>
          </a:p>
        </p:txBody>
      </p:sp>
      <p:sp>
        <p:nvSpPr>
          <p:cNvPr id="177" name="Rectangle 37"/>
          <p:cNvSpPr>
            <a:spLocks noChangeArrowheads="1"/>
          </p:cNvSpPr>
          <p:nvPr/>
        </p:nvSpPr>
        <p:spPr bwMode="auto">
          <a:xfrm>
            <a:off x="1905000" y="74613"/>
            <a:ext cx="180975" cy="454025"/>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pPr>
            <a:endParaRPr lang="en-US" sz="2400" b="1">
              <a:solidFill>
                <a:srgbClr val="114FFB"/>
              </a:solidFill>
              <a:latin typeface="Times New Roman" pitchFamily="18" charset="0"/>
            </a:endParaRPr>
          </a:p>
        </p:txBody>
      </p:sp>
      <p:sp>
        <p:nvSpPr>
          <p:cNvPr id="178" name="Rectangle 38"/>
          <p:cNvSpPr>
            <a:spLocks noChangeArrowheads="1"/>
          </p:cNvSpPr>
          <p:nvPr/>
        </p:nvSpPr>
        <p:spPr bwMode="auto">
          <a:xfrm>
            <a:off x="7086600" y="1752600"/>
            <a:ext cx="2057400" cy="51435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rgbClr val="009900"/>
                </a:solidFill>
                <a:latin typeface="Arial" charset="0"/>
              </a:rPr>
              <a:t>Backscatter Lidar:</a:t>
            </a:r>
            <a:r>
              <a:rPr lang="en-US" sz="1400" b="1">
                <a:solidFill>
                  <a:schemeClr val="hlink"/>
                </a:solidFill>
                <a:latin typeface="Arial" charset="0"/>
              </a:rPr>
              <a:t> </a:t>
            </a:r>
            <a:r>
              <a:rPr lang="en-US" sz="1400" b="1">
                <a:solidFill>
                  <a:schemeClr val="accent2"/>
                </a:solidFill>
                <a:latin typeface="Arial" charset="0"/>
              </a:rPr>
              <a:t>Aerosols/Clouds</a:t>
            </a:r>
            <a:endParaRPr lang="en-US" sz="1200" b="1">
              <a:solidFill>
                <a:schemeClr val="accent2"/>
              </a:solidFill>
              <a:latin typeface="Arial" charset="0"/>
            </a:endParaRPr>
          </a:p>
        </p:txBody>
      </p:sp>
      <p:pic>
        <p:nvPicPr>
          <p:cNvPr id="179" name="Picture 39" descr="freeflyer-rotate1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7400" y="5181600"/>
            <a:ext cx="639763" cy="514350"/>
          </a:xfrm>
          <a:prstGeom prst="rect">
            <a:avLst/>
          </a:prstGeom>
          <a:noFill/>
          <a:ln w="9525">
            <a:noFill/>
            <a:miter lim="800000"/>
            <a:headEnd/>
            <a:tailEnd/>
          </a:ln>
        </p:spPr>
      </p:pic>
      <p:sp>
        <p:nvSpPr>
          <p:cNvPr id="180" name="Line 40"/>
          <p:cNvSpPr>
            <a:spLocks noChangeShapeType="1"/>
          </p:cNvSpPr>
          <p:nvPr/>
        </p:nvSpPr>
        <p:spPr bwMode="auto">
          <a:xfrm flipV="1">
            <a:off x="6477000" y="4648200"/>
            <a:ext cx="533400" cy="609600"/>
          </a:xfrm>
          <a:prstGeom prst="line">
            <a:avLst/>
          </a:prstGeom>
          <a:noFill/>
          <a:ln w="28575">
            <a:solidFill>
              <a:srgbClr val="009900"/>
            </a:solidFill>
            <a:round/>
            <a:headEnd type="none" w="sm" len="sm"/>
            <a:tailEnd type="none" w="sm" len="sm"/>
          </a:ln>
          <a:effectLst/>
        </p:spPr>
        <p:txBody>
          <a:bodyPr/>
          <a:lstStyle/>
          <a:p>
            <a:endParaRPr lang="en-US"/>
          </a:p>
        </p:txBody>
      </p:sp>
      <p:sp>
        <p:nvSpPr>
          <p:cNvPr id="181" name="Rectangle 41"/>
          <p:cNvSpPr>
            <a:spLocks noChangeArrowheads="1"/>
          </p:cNvSpPr>
          <p:nvPr/>
        </p:nvSpPr>
        <p:spPr bwMode="auto">
          <a:xfrm>
            <a:off x="4114800" y="5257800"/>
            <a:ext cx="600075" cy="762000"/>
          </a:xfrm>
          <a:prstGeom prst="rect">
            <a:avLst/>
          </a:prstGeom>
          <a:solidFill>
            <a:srgbClr val="009900"/>
          </a:solidFill>
          <a:ln w="12700">
            <a:solidFill>
              <a:schemeClr val="tx1"/>
            </a:solidFill>
            <a:miter lim="800000"/>
            <a:headEnd type="none" w="sm" len="sm"/>
            <a:tailEnd type="none" w="sm" len="sm"/>
          </a:ln>
          <a:effectLst/>
        </p:spPr>
        <p:txBody>
          <a:bodyPr wrap="none" anchor="ctr"/>
          <a:lstStyle/>
          <a:p>
            <a:pPr algn="ctr" eaLnBrk="0" hangingPunct="0">
              <a:spcBef>
                <a:spcPct val="20000"/>
              </a:spcBef>
            </a:pPr>
            <a:r>
              <a:rPr lang="en-US" sz="1600" b="1">
                <a:solidFill>
                  <a:schemeClr val="bg1"/>
                </a:solidFill>
                <a:latin typeface="Arial" charset="0"/>
              </a:rPr>
              <a:t>X2</a:t>
            </a:r>
          </a:p>
        </p:txBody>
      </p:sp>
      <p:sp>
        <p:nvSpPr>
          <p:cNvPr id="182" name="Line 42"/>
          <p:cNvSpPr>
            <a:spLocks noChangeShapeType="1"/>
          </p:cNvSpPr>
          <p:nvPr/>
        </p:nvSpPr>
        <p:spPr bwMode="auto">
          <a:xfrm>
            <a:off x="2971800" y="5638800"/>
            <a:ext cx="1143000" cy="0"/>
          </a:xfrm>
          <a:prstGeom prst="line">
            <a:avLst/>
          </a:prstGeom>
          <a:noFill/>
          <a:ln w="28575">
            <a:solidFill>
              <a:schemeClr val="tx1"/>
            </a:solidFill>
            <a:prstDash val="dash"/>
            <a:round/>
            <a:headEnd type="none" w="sm" len="sm"/>
            <a:tailEnd type="triangle" w="med" len="med"/>
          </a:ln>
          <a:effectLst/>
        </p:spPr>
        <p:txBody>
          <a:bodyPr/>
          <a:lstStyle/>
          <a:p>
            <a:endParaRPr lang="en-US"/>
          </a:p>
        </p:txBody>
      </p:sp>
      <p:sp>
        <p:nvSpPr>
          <p:cNvPr id="183" name="Line 43"/>
          <p:cNvSpPr>
            <a:spLocks noChangeShapeType="1"/>
          </p:cNvSpPr>
          <p:nvPr/>
        </p:nvSpPr>
        <p:spPr bwMode="auto">
          <a:xfrm flipV="1">
            <a:off x="4724400" y="5638800"/>
            <a:ext cx="1143000" cy="0"/>
          </a:xfrm>
          <a:prstGeom prst="line">
            <a:avLst/>
          </a:prstGeom>
          <a:noFill/>
          <a:ln w="28575">
            <a:solidFill>
              <a:srgbClr val="009900"/>
            </a:solidFill>
            <a:prstDash val="dash"/>
            <a:round/>
            <a:headEnd type="none" w="sm" len="sm"/>
            <a:tailEnd type="triangle" w="med" len="med"/>
          </a:ln>
          <a:effectLst/>
        </p:spPr>
        <p:txBody>
          <a:bodyPr/>
          <a:lstStyle/>
          <a:p>
            <a:endParaRPr lang="en-US"/>
          </a:p>
        </p:txBody>
      </p:sp>
      <p:sp>
        <p:nvSpPr>
          <p:cNvPr id="184" name="Text Box 44"/>
          <p:cNvSpPr txBox="1">
            <a:spLocks noChangeArrowheads="1"/>
          </p:cNvSpPr>
          <p:nvPr/>
        </p:nvSpPr>
        <p:spPr bwMode="auto">
          <a:xfrm>
            <a:off x="4800600" y="5638800"/>
            <a:ext cx="3124200" cy="301625"/>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chemeClr val="accent2"/>
                </a:solidFill>
                <a:latin typeface="Arial" charset="0"/>
              </a:rPr>
              <a:t>Surface Mapping, Oceanography</a:t>
            </a:r>
          </a:p>
        </p:txBody>
      </p:sp>
      <p:sp>
        <p:nvSpPr>
          <p:cNvPr id="185" name="Rectangle 45"/>
          <p:cNvSpPr>
            <a:spLocks noChangeArrowheads="1"/>
          </p:cNvSpPr>
          <p:nvPr/>
        </p:nvSpPr>
        <p:spPr bwMode="auto">
          <a:xfrm>
            <a:off x="3429000" y="5943600"/>
            <a:ext cx="600075" cy="762000"/>
          </a:xfrm>
          <a:prstGeom prst="rect">
            <a:avLst/>
          </a:prstGeom>
          <a:solidFill>
            <a:srgbClr val="009900"/>
          </a:solidFill>
          <a:ln w="12700">
            <a:solidFill>
              <a:schemeClr val="tx1"/>
            </a:solidFill>
            <a:miter lim="800000"/>
            <a:headEnd type="none" w="sm" len="sm"/>
            <a:tailEnd type="none" w="sm" len="sm"/>
          </a:ln>
          <a:effectLst/>
        </p:spPr>
        <p:txBody>
          <a:bodyPr wrap="none" anchor="ctr"/>
          <a:lstStyle/>
          <a:p>
            <a:pPr algn="ctr" eaLnBrk="0" hangingPunct="0">
              <a:spcBef>
                <a:spcPct val="20000"/>
              </a:spcBef>
            </a:pPr>
            <a:r>
              <a:rPr lang="en-US" sz="1600" b="1">
                <a:solidFill>
                  <a:schemeClr val="bg1"/>
                </a:solidFill>
                <a:latin typeface="Arial" charset="0"/>
              </a:rPr>
              <a:t>X2</a:t>
            </a:r>
          </a:p>
        </p:txBody>
      </p:sp>
      <p:sp>
        <p:nvSpPr>
          <p:cNvPr id="186" name="Line 46"/>
          <p:cNvSpPr>
            <a:spLocks noChangeShapeType="1"/>
          </p:cNvSpPr>
          <p:nvPr/>
        </p:nvSpPr>
        <p:spPr bwMode="auto">
          <a:xfrm>
            <a:off x="2971800" y="6324600"/>
            <a:ext cx="447675" cy="0"/>
          </a:xfrm>
          <a:prstGeom prst="line">
            <a:avLst/>
          </a:prstGeom>
          <a:noFill/>
          <a:ln w="28575">
            <a:solidFill>
              <a:schemeClr val="tx1"/>
            </a:solidFill>
            <a:prstDash val="dash"/>
            <a:round/>
            <a:headEnd type="none" w="sm" len="sm"/>
            <a:tailEnd type="triangle" w="med" len="med"/>
          </a:ln>
          <a:effectLst/>
        </p:spPr>
        <p:txBody>
          <a:bodyPr/>
          <a:lstStyle/>
          <a:p>
            <a:endParaRPr lang="en-US"/>
          </a:p>
        </p:txBody>
      </p:sp>
      <p:sp>
        <p:nvSpPr>
          <p:cNvPr id="187" name="Line 47"/>
          <p:cNvSpPr>
            <a:spLocks noChangeShapeType="1"/>
          </p:cNvSpPr>
          <p:nvPr/>
        </p:nvSpPr>
        <p:spPr bwMode="auto">
          <a:xfrm flipV="1">
            <a:off x="4038600" y="6324600"/>
            <a:ext cx="914400" cy="0"/>
          </a:xfrm>
          <a:prstGeom prst="line">
            <a:avLst/>
          </a:prstGeom>
          <a:noFill/>
          <a:ln w="28575">
            <a:solidFill>
              <a:srgbClr val="009900"/>
            </a:solidFill>
            <a:prstDash val="dash"/>
            <a:round/>
            <a:headEnd type="none" w="sm" len="sm"/>
            <a:tailEnd type="triangle" w="med" len="med"/>
          </a:ln>
          <a:effectLst/>
        </p:spPr>
        <p:txBody>
          <a:bodyPr/>
          <a:lstStyle/>
          <a:p>
            <a:endParaRPr lang="en-US"/>
          </a:p>
        </p:txBody>
      </p:sp>
      <p:sp>
        <p:nvSpPr>
          <p:cNvPr id="188" name="Line 48"/>
          <p:cNvSpPr>
            <a:spLocks noChangeShapeType="1"/>
          </p:cNvSpPr>
          <p:nvPr/>
        </p:nvSpPr>
        <p:spPr bwMode="auto">
          <a:xfrm>
            <a:off x="7010400" y="1752600"/>
            <a:ext cx="0" cy="1371600"/>
          </a:xfrm>
          <a:prstGeom prst="line">
            <a:avLst/>
          </a:prstGeom>
          <a:noFill/>
          <a:ln w="28575">
            <a:solidFill>
              <a:srgbClr val="ED181E"/>
            </a:solidFill>
            <a:round/>
            <a:headEnd type="none" w="sm" len="sm"/>
            <a:tailEnd type="none" w="sm" len="sm"/>
          </a:ln>
          <a:effectLst/>
        </p:spPr>
        <p:txBody>
          <a:bodyPr/>
          <a:lstStyle/>
          <a:p>
            <a:endParaRPr lang="en-US"/>
          </a:p>
        </p:txBody>
      </p:sp>
      <p:sp>
        <p:nvSpPr>
          <p:cNvPr id="189" name="Text Box 49"/>
          <p:cNvSpPr txBox="1">
            <a:spLocks noChangeArrowheads="1"/>
          </p:cNvSpPr>
          <p:nvPr/>
        </p:nvSpPr>
        <p:spPr bwMode="auto">
          <a:xfrm>
            <a:off x="3886200" y="47244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0F26FA"/>
                </a:solidFill>
                <a:latin typeface="Arial" charset="0"/>
              </a:rPr>
              <a:t>0.355 micron</a:t>
            </a:r>
            <a:endParaRPr lang="en-US" sz="1600" b="1">
              <a:latin typeface="Arial" charset="0"/>
            </a:endParaRPr>
          </a:p>
        </p:txBody>
      </p:sp>
      <p:sp>
        <p:nvSpPr>
          <p:cNvPr id="190" name="Text Box 50"/>
          <p:cNvSpPr txBox="1">
            <a:spLocks noChangeArrowheads="1"/>
          </p:cNvSpPr>
          <p:nvPr/>
        </p:nvSpPr>
        <p:spPr bwMode="auto">
          <a:xfrm>
            <a:off x="4800600" y="5334000"/>
            <a:ext cx="1219200" cy="301625"/>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rgbClr val="009900"/>
                </a:solidFill>
                <a:latin typeface="Arial" charset="0"/>
              </a:rPr>
              <a:t>Altimetry:</a:t>
            </a:r>
          </a:p>
        </p:txBody>
      </p:sp>
      <p:sp>
        <p:nvSpPr>
          <p:cNvPr id="191" name="Text Box 51"/>
          <p:cNvSpPr txBox="1">
            <a:spLocks noChangeArrowheads="1"/>
          </p:cNvSpPr>
          <p:nvPr/>
        </p:nvSpPr>
        <p:spPr bwMode="auto">
          <a:xfrm>
            <a:off x="2971800" y="56388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latin typeface="Arial" charset="0"/>
              </a:rPr>
              <a:t>1.06 micron</a:t>
            </a:r>
          </a:p>
        </p:txBody>
      </p:sp>
      <p:sp>
        <p:nvSpPr>
          <p:cNvPr id="192" name="Text Box 52"/>
          <p:cNvSpPr txBox="1">
            <a:spLocks noChangeArrowheads="1"/>
          </p:cNvSpPr>
          <p:nvPr/>
        </p:nvSpPr>
        <p:spPr bwMode="auto">
          <a:xfrm>
            <a:off x="5334000" y="13716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ED181E"/>
                </a:solidFill>
                <a:latin typeface="Arial" charset="0"/>
              </a:rPr>
              <a:t>2.05 micron</a:t>
            </a:r>
          </a:p>
        </p:txBody>
      </p:sp>
      <p:sp>
        <p:nvSpPr>
          <p:cNvPr id="193" name="Text Box 53"/>
          <p:cNvSpPr txBox="1">
            <a:spLocks noChangeArrowheads="1"/>
          </p:cNvSpPr>
          <p:nvPr/>
        </p:nvSpPr>
        <p:spPr bwMode="auto">
          <a:xfrm>
            <a:off x="954657" y="5105400"/>
            <a:ext cx="1828801"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600" b="1">
                <a:solidFill>
                  <a:srgbClr val="FFFF99"/>
                </a:solidFill>
                <a:latin typeface="Arial" charset="0"/>
              </a:rPr>
              <a:t>1 MICRON</a:t>
            </a:r>
            <a:endParaRPr lang="en-US" sz="2400">
              <a:latin typeface="Arial" charset="0"/>
            </a:endParaRPr>
          </a:p>
        </p:txBody>
      </p:sp>
      <p:sp>
        <p:nvSpPr>
          <p:cNvPr id="194" name="Text Box 54"/>
          <p:cNvSpPr txBox="1">
            <a:spLocks noChangeArrowheads="1"/>
          </p:cNvSpPr>
          <p:nvPr/>
        </p:nvSpPr>
        <p:spPr bwMode="auto">
          <a:xfrm>
            <a:off x="3200400" y="2667000"/>
            <a:ext cx="1905000" cy="301625"/>
          </a:xfrm>
          <a:prstGeom prst="rect">
            <a:avLst/>
          </a:prstGeom>
          <a:noFill/>
          <a:ln w="12700">
            <a:noFill/>
            <a:miter lim="800000"/>
            <a:headEnd/>
            <a:tailEnd/>
          </a:ln>
          <a:effectLst/>
        </p:spPr>
        <p:txBody>
          <a:bodyPr lIns="90488" tIns="44450" rIns="90488" bIns="44450">
            <a:spAutoFit/>
          </a:bodyPr>
          <a:lstStyle/>
          <a:p>
            <a:pPr algn="r" eaLnBrk="0" hangingPunct="0">
              <a:spcBef>
                <a:spcPct val="20000"/>
              </a:spcBef>
            </a:pPr>
            <a:r>
              <a:rPr lang="en-US" sz="1400" b="1">
                <a:solidFill>
                  <a:srgbClr val="009900"/>
                </a:solidFill>
                <a:latin typeface="Arial" charset="0"/>
              </a:rPr>
              <a:t>Doppler Lidar:</a:t>
            </a:r>
            <a:r>
              <a:rPr lang="en-US" sz="1400" b="1">
                <a:solidFill>
                  <a:schemeClr val="hlink"/>
                </a:solidFill>
                <a:latin typeface="Arial" charset="0"/>
              </a:rPr>
              <a:t> </a:t>
            </a:r>
            <a:r>
              <a:rPr lang="en-US" sz="1400" b="1">
                <a:solidFill>
                  <a:schemeClr val="accent2"/>
                </a:solidFill>
                <a:latin typeface="Arial" charset="0"/>
              </a:rPr>
              <a:t>Wind</a:t>
            </a:r>
          </a:p>
        </p:txBody>
      </p:sp>
      <p:sp>
        <p:nvSpPr>
          <p:cNvPr id="195" name="Rectangle 55"/>
          <p:cNvSpPr>
            <a:spLocks noChangeArrowheads="1"/>
          </p:cNvSpPr>
          <p:nvPr/>
        </p:nvSpPr>
        <p:spPr bwMode="auto">
          <a:xfrm>
            <a:off x="7391400" y="6019800"/>
            <a:ext cx="1727200" cy="557213"/>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pPr>
            <a:r>
              <a:rPr lang="en-US" sz="1400" b="1">
                <a:solidFill>
                  <a:srgbClr val="009900"/>
                </a:solidFill>
                <a:latin typeface="Arial" charset="0"/>
              </a:rPr>
              <a:t>Backscatter Lidar:</a:t>
            </a:r>
          </a:p>
          <a:p>
            <a:pPr eaLnBrk="0" hangingPunct="0">
              <a:spcBef>
                <a:spcPct val="20000"/>
              </a:spcBef>
            </a:pPr>
            <a:r>
              <a:rPr lang="en-US" sz="1400" b="1">
                <a:solidFill>
                  <a:schemeClr val="accent2"/>
                </a:solidFill>
                <a:latin typeface="Arial" charset="0"/>
              </a:rPr>
              <a:t>Aerosols/Clouds</a:t>
            </a:r>
          </a:p>
        </p:txBody>
      </p:sp>
      <p:sp>
        <p:nvSpPr>
          <p:cNvPr id="196" name="Text Box 57"/>
          <p:cNvSpPr txBox="1">
            <a:spLocks noChangeArrowheads="1"/>
          </p:cNvSpPr>
          <p:nvPr/>
        </p:nvSpPr>
        <p:spPr bwMode="auto">
          <a:xfrm>
            <a:off x="5486400" y="3657600"/>
            <a:ext cx="644525"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Arial" charset="0"/>
              </a:rPr>
              <a:t>Direct</a:t>
            </a:r>
          </a:p>
        </p:txBody>
      </p:sp>
      <p:sp>
        <p:nvSpPr>
          <p:cNvPr id="197" name="Text Box 58"/>
          <p:cNvSpPr txBox="1">
            <a:spLocks noChangeArrowheads="1"/>
          </p:cNvSpPr>
          <p:nvPr/>
        </p:nvSpPr>
        <p:spPr bwMode="auto">
          <a:xfrm>
            <a:off x="4030663" y="6035675"/>
            <a:ext cx="1119187"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009900"/>
                </a:solidFill>
                <a:latin typeface="Arial" charset="0"/>
              </a:rPr>
              <a:t>0.532 micron</a:t>
            </a:r>
            <a:endParaRPr lang="en-US" sz="1600" b="1">
              <a:solidFill>
                <a:srgbClr val="009900"/>
              </a:solidFill>
              <a:latin typeface="Arial" charset="0"/>
            </a:endParaRPr>
          </a:p>
        </p:txBody>
      </p:sp>
      <p:sp>
        <p:nvSpPr>
          <p:cNvPr id="198" name="Rectangle 197"/>
          <p:cNvSpPr>
            <a:spLocks noChangeArrowheads="1"/>
          </p:cNvSpPr>
          <p:nvPr/>
        </p:nvSpPr>
        <p:spPr bwMode="auto">
          <a:xfrm>
            <a:off x="40257" y="1981200"/>
            <a:ext cx="2819400" cy="698500"/>
          </a:xfrm>
          <a:prstGeom prst="rect">
            <a:avLst/>
          </a:prstGeom>
          <a:solidFill>
            <a:srgbClr val="CC0000"/>
          </a:solidFill>
          <a:ln w="12700">
            <a:solidFill>
              <a:schemeClr val="tx1"/>
            </a:solidFill>
            <a:miter lim="800000"/>
            <a:headEnd type="none" w="sm" len="sm"/>
            <a:tailEnd type="none" w="sm" len="sm"/>
          </a:ln>
          <a:effectLst/>
        </p:spPr>
        <p:txBody>
          <a:bodyPr wrap="none" anchor="ctr"/>
          <a:lstStyle/>
          <a:p>
            <a:pPr algn="ctr" eaLnBrk="0" hangingPunct="0"/>
            <a:endParaRPr lang="en-US" sz="2400">
              <a:latin typeface="Arial" charset="0"/>
            </a:endParaRPr>
          </a:p>
        </p:txBody>
      </p:sp>
      <p:sp>
        <p:nvSpPr>
          <p:cNvPr id="199" name="Text Box 60"/>
          <p:cNvSpPr txBox="1">
            <a:spLocks noChangeArrowheads="1"/>
          </p:cNvSpPr>
          <p:nvPr/>
        </p:nvSpPr>
        <p:spPr bwMode="auto">
          <a:xfrm>
            <a:off x="954657" y="2133600"/>
            <a:ext cx="1330325" cy="336550"/>
          </a:xfrm>
          <a:prstGeom prst="rect">
            <a:avLst/>
          </a:prstGeom>
          <a:noFill/>
          <a:ln w="12700">
            <a:noFill/>
            <a:miter lim="800000"/>
            <a:headEnd type="none" w="sm" len="sm"/>
            <a:tailEnd type="none" w="sm" len="sm"/>
          </a:ln>
          <a:effectLst/>
        </p:spPr>
        <p:txBody>
          <a:bodyPr>
            <a:spAutoFit/>
          </a:bodyPr>
          <a:lstStyle/>
          <a:p>
            <a:pPr eaLnBrk="0" hangingPunct="0"/>
            <a:r>
              <a:rPr lang="en-US" sz="1600" b="1">
                <a:solidFill>
                  <a:srgbClr val="FFFF99"/>
                </a:solidFill>
                <a:latin typeface="Arial" charset="0"/>
              </a:rPr>
              <a:t>2 MICRON</a:t>
            </a:r>
            <a:endParaRPr lang="en-US" sz="1600" b="1">
              <a:solidFill>
                <a:schemeClr val="bg1"/>
              </a:solidFill>
              <a:latin typeface="Times New Roman" pitchFamily="18" charset="0"/>
            </a:endParaRPr>
          </a:p>
        </p:txBody>
      </p:sp>
      <p:sp>
        <p:nvSpPr>
          <p:cNvPr id="200" name="Rectangle 199"/>
          <p:cNvSpPr>
            <a:spLocks noChangeArrowheads="1"/>
          </p:cNvSpPr>
          <p:nvPr/>
        </p:nvSpPr>
        <p:spPr bwMode="auto">
          <a:xfrm>
            <a:off x="192657" y="2689225"/>
            <a:ext cx="2667000" cy="22098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01" name="Text Box 62"/>
          <p:cNvSpPr txBox="1">
            <a:spLocks noChangeArrowheads="1"/>
          </p:cNvSpPr>
          <p:nvPr/>
        </p:nvSpPr>
        <p:spPr bwMode="auto">
          <a:xfrm>
            <a:off x="40257" y="2679700"/>
            <a:ext cx="2819400" cy="2246769"/>
          </a:xfrm>
          <a:prstGeom prst="rect">
            <a:avLst/>
          </a:prstGeom>
          <a:solidFill>
            <a:srgbClr val="FFC000"/>
          </a:solidFill>
          <a:ln w="12700">
            <a:noFill/>
            <a:miter lim="800000"/>
            <a:headEnd type="none" w="sm" len="sm"/>
            <a:tailEnd type="none" w="sm" len="sm"/>
          </a:ln>
          <a:effectLst/>
        </p:spPr>
        <p:txBody>
          <a:bodyPr wrap="square">
            <a:spAutoFit/>
          </a:bodyPr>
          <a:lstStyle/>
          <a:p>
            <a:pPr eaLnBrk="0" hangingPunct="0"/>
            <a:r>
              <a:rPr lang="en-US" sz="1400" b="1" dirty="0"/>
              <a:t>Key Technologies </a:t>
            </a:r>
            <a:r>
              <a:rPr lang="en-US" sz="1400" b="1" dirty="0" smtClean="0"/>
              <a:t>in Common</a:t>
            </a:r>
            <a:endParaRPr lang="en-US" sz="1400" b="1" dirty="0"/>
          </a:p>
          <a:p>
            <a:pPr eaLnBrk="0" hangingPunct="0"/>
            <a:endParaRPr lang="en-US" sz="1400" b="1" dirty="0"/>
          </a:p>
          <a:p>
            <a:pPr eaLnBrk="0" hangingPunct="0"/>
            <a:r>
              <a:rPr lang="en-US" sz="1400" b="1" dirty="0"/>
              <a:t>Laser Diodes </a:t>
            </a:r>
          </a:p>
          <a:p>
            <a:pPr eaLnBrk="0" hangingPunct="0"/>
            <a:r>
              <a:rPr lang="en-US" sz="1400" b="1" dirty="0"/>
              <a:t>Laser Induced Damage</a:t>
            </a:r>
          </a:p>
          <a:p>
            <a:pPr eaLnBrk="0" hangingPunct="0"/>
            <a:r>
              <a:rPr lang="en-US" sz="1400" b="1" dirty="0"/>
              <a:t>Frequency Control</a:t>
            </a:r>
          </a:p>
          <a:p>
            <a:pPr eaLnBrk="0" hangingPunct="0"/>
            <a:r>
              <a:rPr lang="en-US" sz="1400" b="1" dirty="0"/>
              <a:t>Electrical Efficiency </a:t>
            </a:r>
          </a:p>
          <a:p>
            <a:pPr eaLnBrk="0" hangingPunct="0"/>
            <a:r>
              <a:rPr lang="en-US" sz="1400" b="1" dirty="0"/>
              <a:t>Heat Removal </a:t>
            </a:r>
          </a:p>
          <a:p>
            <a:pPr eaLnBrk="0" hangingPunct="0"/>
            <a:r>
              <a:rPr lang="en-US" sz="1400" b="1" dirty="0"/>
              <a:t>Ruggedness </a:t>
            </a:r>
          </a:p>
          <a:p>
            <a:pPr eaLnBrk="0" hangingPunct="0"/>
            <a:r>
              <a:rPr lang="en-US" sz="1400" b="1" dirty="0"/>
              <a:t>Lifetime</a:t>
            </a:r>
          </a:p>
          <a:p>
            <a:pPr eaLnBrk="0" hangingPunct="0"/>
            <a:r>
              <a:rPr lang="en-US" sz="1400" b="1" dirty="0"/>
              <a:t>Contamination Tolerance</a:t>
            </a:r>
            <a:endParaRPr lang="en-US" sz="1200" b="1" dirty="0">
              <a:latin typeface="Times New Roman" pitchFamily="18" charset="0"/>
            </a:endParaRPr>
          </a:p>
        </p:txBody>
      </p:sp>
      <p:sp>
        <p:nvSpPr>
          <p:cNvPr id="202" name="Rectangle 201"/>
          <p:cNvSpPr>
            <a:spLocks noChangeArrowheads="1"/>
          </p:cNvSpPr>
          <p:nvPr/>
        </p:nvSpPr>
        <p:spPr bwMode="auto">
          <a:xfrm>
            <a:off x="1503153" y="145053"/>
            <a:ext cx="6998571" cy="738664"/>
          </a:xfrm>
          <a:prstGeom prst="rect">
            <a:avLst/>
          </a:prstGeom>
          <a:noFill/>
          <a:ln w="9525" algn="ctr">
            <a:noFill/>
            <a:miter lim="800000"/>
            <a:headEnd/>
            <a:tailEnd/>
          </a:ln>
          <a:effectLst/>
        </p:spPr>
        <p:txBody>
          <a:bodyPr wrap="square">
            <a:spAutoFit/>
          </a:bodyPr>
          <a:lstStyle/>
          <a:p>
            <a:r>
              <a:rPr lang="en-US" sz="2400" b="1" dirty="0" smtClean="0">
                <a:solidFill>
                  <a:srgbClr val="0000FF"/>
                </a:solidFill>
                <a:cs typeface="Arial" charset="0"/>
              </a:rPr>
              <a:t>Laser Risk Reduction Program (LaRC-GSFC)</a:t>
            </a:r>
            <a:endParaRPr lang="en-US" sz="2400" b="1" dirty="0">
              <a:solidFill>
                <a:srgbClr val="0000FF"/>
              </a:solidFill>
              <a:cs typeface="Arial" charset="0"/>
            </a:endParaRPr>
          </a:p>
          <a:p>
            <a:pPr algn="ctr"/>
            <a:r>
              <a:rPr lang="en-US" b="1" dirty="0" smtClean="0">
                <a:solidFill>
                  <a:srgbClr val="0000FF"/>
                </a:solidFill>
                <a:cs typeface="Arial" charset="0"/>
              </a:rPr>
              <a:t>(NASA HQ Funded Directed Program 2001-2010)</a:t>
            </a:r>
            <a:endParaRPr lang="en-US" b="1" dirty="0">
              <a:solidFill>
                <a:srgbClr val="0000FF"/>
              </a:solidFill>
              <a:cs typeface="Arial" charset="0"/>
            </a:endParaRPr>
          </a:p>
        </p:txBody>
      </p:sp>
      <p:sp>
        <p:nvSpPr>
          <p:cNvPr id="203" name="Text Box 64"/>
          <p:cNvSpPr txBox="1">
            <a:spLocks noChangeArrowheads="1"/>
          </p:cNvSpPr>
          <p:nvPr/>
        </p:nvSpPr>
        <p:spPr bwMode="auto">
          <a:xfrm>
            <a:off x="3956050" y="2171700"/>
            <a:ext cx="1111250" cy="241300"/>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000" b="1">
                <a:solidFill>
                  <a:srgbClr val="ED181E"/>
                </a:solidFill>
                <a:latin typeface="Arial" charset="0"/>
              </a:rPr>
              <a:t>2.05 micron</a:t>
            </a:r>
          </a:p>
        </p:txBody>
      </p:sp>
      <p:sp>
        <p:nvSpPr>
          <p:cNvPr id="204" name="Line 66"/>
          <p:cNvSpPr>
            <a:spLocks noChangeShapeType="1"/>
          </p:cNvSpPr>
          <p:nvPr/>
        </p:nvSpPr>
        <p:spPr bwMode="auto">
          <a:xfrm>
            <a:off x="5373688" y="2738438"/>
            <a:ext cx="1516062" cy="1001712"/>
          </a:xfrm>
          <a:prstGeom prst="line">
            <a:avLst/>
          </a:prstGeom>
          <a:noFill/>
          <a:ln w="28575">
            <a:solidFill>
              <a:srgbClr val="FF0000"/>
            </a:solidFill>
            <a:round/>
            <a:headEnd type="none" w="sm" len="sm"/>
            <a:tailEnd type="none" w="sm" len="sm"/>
          </a:ln>
          <a:effectLst/>
        </p:spPr>
        <p:txBody>
          <a:bodyPr/>
          <a:lstStyle/>
          <a:p>
            <a:endParaRPr lang="en-US"/>
          </a:p>
        </p:txBody>
      </p:sp>
      <p:sp>
        <p:nvSpPr>
          <p:cNvPr id="205" name="Text Box 67"/>
          <p:cNvSpPr txBox="1">
            <a:spLocks noChangeArrowheads="1"/>
          </p:cNvSpPr>
          <p:nvPr/>
        </p:nvSpPr>
        <p:spPr bwMode="auto">
          <a:xfrm>
            <a:off x="4351338" y="2946400"/>
            <a:ext cx="184150" cy="304800"/>
          </a:xfrm>
          <a:prstGeom prst="rect">
            <a:avLst/>
          </a:prstGeom>
          <a:noFill/>
          <a:ln w="12700">
            <a:noFill/>
            <a:miter lim="800000"/>
            <a:headEnd type="none" w="sm" len="sm"/>
            <a:tailEnd type="none" w="sm" len="sm"/>
          </a:ln>
          <a:effectLst/>
        </p:spPr>
        <p:txBody>
          <a:bodyPr wrap="none">
            <a:spAutoFit/>
          </a:bodyPr>
          <a:lstStyle/>
          <a:p>
            <a:pPr algn="ctr" eaLnBrk="0" hangingPunct="0"/>
            <a:endParaRPr lang="en-US" sz="1400">
              <a:solidFill>
                <a:srgbClr val="FF0000"/>
              </a:solidFill>
              <a:latin typeface="Times New Roman" pitchFamily="18" charset="0"/>
            </a:endParaRPr>
          </a:p>
        </p:txBody>
      </p:sp>
      <p:pic>
        <p:nvPicPr>
          <p:cNvPr id="206" name="Picture 69"/>
          <p:cNvPicPr>
            <a:picLocks noGrp="1" noChangeAspect="1" noChangeArrowheads="1"/>
          </p:cNvPicPr>
          <p:nvPr>
            <p:ph/>
          </p:nvPr>
        </p:nvPicPr>
        <p:blipFill>
          <a:blip r:embed="rId4" cstate="print"/>
          <a:srcRect/>
          <a:stretch>
            <a:fillRect/>
          </a:stretch>
        </p:blipFill>
        <p:spPr>
          <a:xfrm>
            <a:off x="6781800" y="3276600"/>
            <a:ext cx="1698625" cy="1752600"/>
          </a:xfrm>
          <a:noFill/>
          <a:ln/>
        </p:spPr>
      </p:pic>
      <p:sp>
        <p:nvSpPr>
          <p:cNvPr id="207" name="Rectangle 70"/>
          <p:cNvSpPr>
            <a:spLocks noChangeArrowheads="1"/>
          </p:cNvSpPr>
          <p:nvPr/>
        </p:nvSpPr>
        <p:spPr bwMode="auto">
          <a:xfrm>
            <a:off x="3276600" y="1752600"/>
            <a:ext cx="3505200" cy="557213"/>
          </a:xfrm>
          <a:prstGeom prst="rect">
            <a:avLst/>
          </a:prstGeom>
          <a:noFill/>
          <a:ln w="12700">
            <a:noFill/>
            <a:miter lim="800000"/>
            <a:headEnd/>
            <a:tailEnd/>
          </a:ln>
          <a:effectLst/>
        </p:spPr>
        <p:txBody>
          <a:bodyPr lIns="90488" tIns="44450" rIns="90488" bIns="44450">
            <a:spAutoFit/>
          </a:bodyPr>
          <a:lstStyle/>
          <a:p>
            <a:pPr eaLnBrk="0" hangingPunct="0">
              <a:spcBef>
                <a:spcPct val="20000"/>
              </a:spcBef>
            </a:pPr>
            <a:r>
              <a:rPr lang="en-US" sz="1400" b="1">
                <a:solidFill>
                  <a:srgbClr val="009900"/>
                </a:solidFill>
                <a:latin typeface="Arial" charset="0"/>
              </a:rPr>
              <a:t>Doppler Lidar:</a:t>
            </a:r>
            <a:r>
              <a:rPr lang="en-US" sz="1400" b="1">
                <a:solidFill>
                  <a:schemeClr val="hlink"/>
                </a:solidFill>
                <a:latin typeface="Arial" charset="0"/>
              </a:rPr>
              <a:t> </a:t>
            </a:r>
            <a:r>
              <a:rPr lang="en-US" sz="1400" b="1">
                <a:solidFill>
                  <a:schemeClr val="accent2"/>
                </a:solidFill>
                <a:latin typeface="Arial" charset="0"/>
              </a:rPr>
              <a:t>Coherent Ocean/River</a:t>
            </a:r>
          </a:p>
          <a:p>
            <a:pPr eaLnBrk="0" hangingPunct="0">
              <a:spcBef>
                <a:spcPct val="20000"/>
              </a:spcBef>
            </a:pPr>
            <a:r>
              <a:rPr lang="en-US" sz="1400" b="1">
                <a:solidFill>
                  <a:schemeClr val="accent2"/>
                </a:solidFill>
                <a:latin typeface="Arial" charset="0"/>
              </a:rPr>
              <a:t>	       Surface Currents</a:t>
            </a:r>
          </a:p>
        </p:txBody>
      </p:sp>
      <p:sp>
        <p:nvSpPr>
          <p:cNvPr id="208" name="Text Box 71"/>
          <p:cNvSpPr txBox="1">
            <a:spLocks noChangeArrowheads="1"/>
          </p:cNvSpPr>
          <p:nvPr/>
        </p:nvSpPr>
        <p:spPr bwMode="auto">
          <a:xfrm>
            <a:off x="3962400" y="2946400"/>
            <a:ext cx="962025" cy="517525"/>
          </a:xfrm>
          <a:prstGeom prst="rect">
            <a:avLst/>
          </a:prstGeom>
          <a:noFill/>
          <a:ln w="12700">
            <a:noFill/>
            <a:miter lim="800000"/>
            <a:headEnd type="none" w="sm" len="sm"/>
            <a:tailEnd type="none" w="sm" len="sm"/>
          </a:ln>
          <a:effectLst/>
        </p:spPr>
        <p:txBody>
          <a:bodyPr wrap="none">
            <a:spAutoFit/>
          </a:bodyPr>
          <a:lstStyle/>
          <a:p>
            <a:pPr algn="ctr" eaLnBrk="0" hangingPunct="0"/>
            <a:r>
              <a:rPr lang="en-US" sz="1400" b="1">
                <a:solidFill>
                  <a:srgbClr val="FF0000"/>
                </a:solidFill>
                <a:latin typeface="Arial" charset="0"/>
              </a:rPr>
              <a:t>Coherent</a:t>
            </a:r>
            <a:endParaRPr lang="en-US" sz="1400">
              <a:solidFill>
                <a:srgbClr val="FF0000"/>
              </a:solidFill>
              <a:latin typeface="Arial" charset="0"/>
            </a:endParaRPr>
          </a:p>
          <a:p>
            <a:pPr algn="ctr" eaLnBrk="0" hangingPunct="0"/>
            <a:r>
              <a:rPr lang="en-US" sz="1400" b="1">
                <a:solidFill>
                  <a:srgbClr val="FF0000"/>
                </a:solidFill>
                <a:latin typeface="Arial" charset="0"/>
              </a:rPr>
              <a:t>Winds</a:t>
            </a:r>
            <a:endParaRPr lang="en-US" sz="1400">
              <a:solidFill>
                <a:srgbClr val="FF0000"/>
              </a:solidFill>
              <a:latin typeface="Arial" charset="0"/>
            </a:endParaRPr>
          </a:p>
        </p:txBody>
      </p:sp>
      <p:sp>
        <p:nvSpPr>
          <p:cNvPr id="209" name="Text Box 72"/>
          <p:cNvSpPr txBox="1">
            <a:spLocks noChangeArrowheads="1"/>
          </p:cNvSpPr>
          <p:nvPr/>
        </p:nvSpPr>
        <p:spPr bwMode="auto">
          <a:xfrm>
            <a:off x="3810000" y="4156075"/>
            <a:ext cx="1298575" cy="557213"/>
          </a:xfrm>
          <a:prstGeom prst="rect">
            <a:avLst/>
          </a:prstGeom>
          <a:noFill/>
          <a:ln w="12700">
            <a:noFill/>
            <a:miter lim="800000"/>
            <a:headEnd type="none" w="sm" len="sm"/>
            <a:tailEnd type="none" w="sm" len="sm"/>
          </a:ln>
          <a:effectLst/>
        </p:spPr>
        <p:txBody>
          <a:bodyPr lIns="90488" tIns="44450" rIns="90488" bIns="44450">
            <a:spAutoFit/>
          </a:bodyPr>
          <a:lstStyle/>
          <a:p>
            <a:pPr eaLnBrk="0" hangingPunct="0">
              <a:spcBef>
                <a:spcPct val="20000"/>
              </a:spcBef>
            </a:pPr>
            <a:r>
              <a:rPr lang="en-US" sz="1400" b="1">
                <a:solidFill>
                  <a:schemeClr val="accent2"/>
                </a:solidFill>
                <a:latin typeface="Arial" charset="0"/>
              </a:rPr>
              <a:t>Noncoherent</a:t>
            </a:r>
          </a:p>
          <a:p>
            <a:pPr eaLnBrk="0" hangingPunct="0">
              <a:spcBef>
                <a:spcPct val="20000"/>
              </a:spcBef>
            </a:pPr>
            <a:r>
              <a:rPr lang="en-US" sz="1400" b="1">
                <a:solidFill>
                  <a:schemeClr val="accent2"/>
                </a:solidFill>
                <a:latin typeface="Arial" charset="0"/>
              </a:rPr>
              <a:t>Winds</a:t>
            </a:r>
          </a:p>
        </p:txBody>
      </p:sp>
      <p:sp>
        <p:nvSpPr>
          <p:cNvPr id="210" name="Text Box 56"/>
          <p:cNvSpPr txBox="1">
            <a:spLocks noChangeArrowheads="1"/>
          </p:cNvSpPr>
          <p:nvPr/>
        </p:nvSpPr>
        <p:spPr bwMode="auto">
          <a:xfrm>
            <a:off x="5715000" y="2971800"/>
            <a:ext cx="909638"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Arial" charset="0"/>
              </a:rPr>
              <a:t>Coherent</a:t>
            </a:r>
          </a:p>
        </p:txBody>
      </p:sp>
    </p:spTree>
    <p:extLst>
      <p:ext uri="{BB962C8B-B14F-4D97-AF65-F5344CB8AC3E}">
        <p14:creationId xmlns:p14="http://schemas.microsoft.com/office/powerpoint/2010/main" xmlns="" val="212735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94"/>
          <p:cNvSpPr txBox="1">
            <a:spLocks noChangeArrowheads="1"/>
          </p:cNvSpPr>
          <p:nvPr/>
        </p:nvSpPr>
        <p:spPr bwMode="auto">
          <a:xfrm>
            <a:off x="437457" y="6627564"/>
            <a:ext cx="8232071" cy="246221"/>
          </a:xfrm>
          <a:prstGeom prst="rect">
            <a:avLst/>
          </a:prstGeom>
          <a:solidFill>
            <a:srgbClr val="99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a:solidFill>
                  <a:srgbClr val="000000"/>
                </a:solidFill>
                <a:latin typeface="Times New Roman" pitchFamily="18" charset="0"/>
                <a:cs typeface="Times New Roman" pitchFamily="18" charset="0"/>
              </a:rPr>
              <a:t>Technology</a:t>
            </a:r>
            <a:endParaRPr lang="en-US" altLang="en-US" sz="800" dirty="0">
              <a:solidFill>
                <a:srgbClr val="000000"/>
              </a:solidFill>
              <a:latin typeface="Times New Roman" pitchFamily="18" charset="0"/>
              <a:cs typeface="Times New Roman" pitchFamily="18" charset="0"/>
            </a:endParaRPr>
          </a:p>
        </p:txBody>
      </p:sp>
      <p:sp>
        <p:nvSpPr>
          <p:cNvPr id="20482" name="Title 1"/>
          <p:cNvSpPr>
            <a:spLocks noGrp="1"/>
          </p:cNvSpPr>
          <p:nvPr>
            <p:ph type="title"/>
          </p:nvPr>
        </p:nvSpPr>
        <p:spPr>
          <a:xfrm>
            <a:off x="920780" y="178159"/>
            <a:ext cx="7855250" cy="974725"/>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800" b="1" dirty="0" smtClean="0">
                <a:solidFill>
                  <a:srgbClr val="0000FF"/>
                </a:solidFill>
                <a:latin typeface="+mj-lt"/>
                <a:ea typeface="ヒラギノ角ゴ Pro W3" charset="-128"/>
                <a:cs typeface="+mj-cs"/>
              </a:rPr>
              <a:t>Technology Development, Validation,</a:t>
            </a:r>
            <a:br>
              <a:rPr lang="en-US" altLang="en-US" sz="2800" b="1" dirty="0" smtClean="0">
                <a:solidFill>
                  <a:srgbClr val="0000FF"/>
                </a:solidFill>
                <a:latin typeface="+mj-lt"/>
                <a:ea typeface="ヒラギノ角ゴ Pro W3" charset="-128"/>
                <a:cs typeface="+mj-cs"/>
              </a:rPr>
            </a:br>
            <a:r>
              <a:rPr lang="en-US" altLang="en-US" sz="2800" b="1" dirty="0" smtClean="0">
                <a:solidFill>
                  <a:srgbClr val="0000FF"/>
                </a:solidFill>
                <a:latin typeface="+mj-lt"/>
                <a:ea typeface="ヒラギノ角ゴ Pro W3" charset="-128"/>
                <a:cs typeface="+mj-cs"/>
              </a:rPr>
              <a:t>and Scientific Use</a:t>
            </a:r>
            <a:endParaRPr lang="en-US" altLang="en-US" sz="2800" b="1" dirty="0">
              <a:solidFill>
                <a:srgbClr val="0000FF"/>
              </a:solidFill>
              <a:latin typeface="+mj-lt"/>
              <a:ea typeface="ヒラギノ角ゴ Pro W3" charset="-128"/>
              <a:cs typeface="+mj-cs"/>
            </a:endParaRPr>
          </a:p>
        </p:txBody>
      </p:sp>
      <p:grpSp>
        <p:nvGrpSpPr>
          <p:cNvPr id="20483" name="Group 3"/>
          <p:cNvGrpSpPr>
            <a:grpSpLocks/>
          </p:cNvGrpSpPr>
          <p:nvPr/>
        </p:nvGrpSpPr>
        <p:grpSpPr bwMode="auto">
          <a:xfrm>
            <a:off x="135172" y="940683"/>
            <a:ext cx="8845549" cy="5845175"/>
            <a:chOff x="396875" y="625475"/>
            <a:chExt cx="8845549" cy="5845175"/>
          </a:xfrm>
        </p:grpSpPr>
        <p:sp>
          <p:nvSpPr>
            <p:cNvPr id="20486" name="TextBox 94"/>
            <p:cNvSpPr txBox="1">
              <a:spLocks noChangeArrowheads="1"/>
            </p:cNvSpPr>
            <p:nvPr/>
          </p:nvSpPr>
          <p:spPr bwMode="auto">
            <a:xfrm>
              <a:off x="3124824" y="1009650"/>
              <a:ext cx="5933451" cy="246063"/>
            </a:xfrm>
            <a:prstGeom prst="rect">
              <a:avLst/>
            </a:prstGeom>
            <a:solidFill>
              <a:srgbClr val="CC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r>
                <a:rPr lang="en-US" altLang="en-US" sz="1000" dirty="0">
                  <a:solidFill>
                    <a:srgbClr val="000000"/>
                  </a:solidFill>
                  <a:latin typeface="Times New Roman" pitchFamily="18" charset="0"/>
                  <a:cs typeface="Times New Roman" pitchFamily="18" charset="0"/>
                </a:rPr>
                <a:t>          Science				Science</a:t>
              </a:r>
            </a:p>
          </p:txBody>
        </p:sp>
        <p:sp>
          <p:nvSpPr>
            <p:cNvPr id="8" name="U-Turn Arrow 7"/>
            <p:cNvSpPr/>
            <p:nvPr/>
          </p:nvSpPr>
          <p:spPr bwMode="auto">
            <a:xfrm rot="5400000" flipH="1">
              <a:off x="8516144" y="3993357"/>
              <a:ext cx="679450" cy="461962"/>
            </a:xfrm>
            <a:prstGeom prst="uturnArrow">
              <a:avLst>
                <a:gd name="adj1" fmla="val 25000"/>
                <a:gd name="adj2" fmla="val 11135"/>
                <a:gd name="adj3" fmla="val 0"/>
                <a:gd name="adj4" fmla="val 45731"/>
                <a:gd name="adj5" fmla="val 75000"/>
              </a:avLst>
            </a:prstGeom>
            <a:solidFill>
              <a:srgbClr val="0066FF"/>
            </a:solidFill>
            <a:ln w="28575" cap="flat" cmpd="sng" algn="ctr">
              <a:solidFill>
                <a:srgbClr val="0066FF"/>
              </a:solidFill>
              <a:prstDash val="solid"/>
              <a:round/>
              <a:headEnd type="none" w="med" len="med"/>
              <a:tailEnd type="none" w="med" len="med"/>
            </a:ln>
            <a:effectLst/>
          </p:spPr>
          <p:txBody>
            <a:bodyPr>
              <a:spAutoFit/>
            </a:bodyPr>
            <a:lstStyle/>
            <a:p>
              <a:pPr algn="ctr">
                <a:defRPr/>
              </a:pPr>
              <a:endParaRPr lang="en-US" sz="2400">
                <a:solidFill>
                  <a:srgbClr val="000000"/>
                </a:solidFill>
                <a:latin typeface="Times New Roman" pitchFamily="18" charset="0"/>
                <a:cs typeface="Times New Roman" pitchFamily="18" charset="0"/>
              </a:endParaRPr>
            </a:p>
          </p:txBody>
        </p:sp>
        <p:sp>
          <p:nvSpPr>
            <p:cNvPr id="20489" name="Text Box 44"/>
            <p:cNvSpPr txBox="1">
              <a:spLocks noChangeArrowheads="1"/>
            </p:cNvSpPr>
            <p:nvPr/>
          </p:nvSpPr>
          <p:spPr bwMode="auto">
            <a:xfrm>
              <a:off x="2400300" y="5580063"/>
              <a:ext cx="1790700" cy="26670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dirty="0"/>
                <a:t>LRRP</a:t>
              </a:r>
            </a:p>
          </p:txBody>
        </p:sp>
        <p:sp>
          <p:nvSpPr>
            <p:cNvPr id="20490" name="Text Box 45"/>
            <p:cNvSpPr txBox="1">
              <a:spLocks noChangeArrowheads="1"/>
            </p:cNvSpPr>
            <p:nvPr/>
          </p:nvSpPr>
          <p:spPr bwMode="auto">
            <a:xfrm>
              <a:off x="4367213" y="5254625"/>
              <a:ext cx="1343025" cy="28575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dirty="0"/>
                <a:t>DAWN</a:t>
              </a:r>
            </a:p>
          </p:txBody>
        </p:sp>
        <p:sp>
          <p:nvSpPr>
            <p:cNvPr id="20491" name="Text Box 57"/>
            <p:cNvSpPr txBox="1">
              <a:spLocks noChangeArrowheads="1"/>
            </p:cNvSpPr>
            <p:nvPr/>
          </p:nvSpPr>
          <p:spPr bwMode="auto">
            <a:xfrm>
              <a:off x="7658099" y="1528813"/>
              <a:ext cx="1584325" cy="561975"/>
            </a:xfrm>
            <a:prstGeom prst="rect">
              <a:avLst/>
            </a:prstGeom>
            <a:noFill/>
            <a:ln w="28575" algn="ctr">
              <a:solidFill>
                <a:srgbClr val="00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NRC Decadal Survey</a:t>
              </a:r>
            </a:p>
            <a:p>
              <a:pPr algn="ctr"/>
              <a:r>
                <a:rPr lang="en-US" altLang="en-US" sz="1200" dirty="0">
                  <a:solidFill>
                    <a:srgbClr val="000000"/>
                  </a:solidFill>
                  <a:latin typeface="Times New Roman" pitchFamily="18" charset="0"/>
                  <a:cs typeface="Times New Roman" pitchFamily="18" charset="0"/>
                </a:rPr>
                <a:t>3-D Winds Space Mission</a:t>
              </a:r>
            </a:p>
          </p:txBody>
        </p:sp>
        <p:sp>
          <p:nvSpPr>
            <p:cNvPr id="20492" name="Text Box 45"/>
            <p:cNvSpPr txBox="1">
              <a:spLocks noChangeArrowheads="1"/>
            </p:cNvSpPr>
            <p:nvPr/>
          </p:nvSpPr>
          <p:spPr bwMode="auto">
            <a:xfrm>
              <a:off x="5821363" y="4843463"/>
              <a:ext cx="1343025" cy="28575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IPP</a:t>
              </a:r>
            </a:p>
          </p:txBody>
        </p:sp>
        <p:sp>
          <p:nvSpPr>
            <p:cNvPr id="20493" name="Text Box 44"/>
            <p:cNvSpPr txBox="1">
              <a:spLocks noChangeArrowheads="1"/>
            </p:cNvSpPr>
            <p:nvPr/>
          </p:nvSpPr>
          <p:spPr bwMode="auto">
            <a:xfrm>
              <a:off x="782638" y="5881688"/>
              <a:ext cx="1417637" cy="266700"/>
            </a:xfrm>
            <a:prstGeom prst="rect">
              <a:avLst/>
            </a:prstGeom>
            <a:solidFill>
              <a:srgbClr val="00FF00"/>
            </a:solidFill>
            <a:ln w="28575" algn="ctr">
              <a:solidFill>
                <a:srgbClr val="000000"/>
              </a:solidFill>
              <a:miter lim="800000"/>
              <a:headEnd/>
              <a:tailEnd/>
            </a:ln>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ATIP</a:t>
              </a:r>
            </a:p>
          </p:txBody>
        </p:sp>
        <p:sp>
          <p:nvSpPr>
            <p:cNvPr id="20494" name="Text Box 44"/>
            <p:cNvSpPr txBox="1">
              <a:spLocks noChangeArrowheads="1"/>
            </p:cNvSpPr>
            <p:nvPr/>
          </p:nvSpPr>
          <p:spPr bwMode="auto">
            <a:xfrm>
              <a:off x="760413" y="3695700"/>
              <a:ext cx="1092690" cy="26670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DAWN-AIR1</a:t>
              </a:r>
            </a:p>
          </p:txBody>
        </p:sp>
        <p:sp>
          <p:nvSpPr>
            <p:cNvPr id="20495" name="Text Box 44"/>
            <p:cNvSpPr txBox="1">
              <a:spLocks noChangeArrowheads="1"/>
            </p:cNvSpPr>
            <p:nvPr/>
          </p:nvSpPr>
          <p:spPr bwMode="auto">
            <a:xfrm>
              <a:off x="1963738" y="3348038"/>
              <a:ext cx="1121265" cy="26670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dirty="0"/>
                <a:t>DAWN-AIR2</a:t>
              </a:r>
            </a:p>
          </p:txBody>
        </p:sp>
        <p:sp>
          <p:nvSpPr>
            <p:cNvPr id="20496" name="Text Box 44"/>
            <p:cNvSpPr txBox="1">
              <a:spLocks noChangeArrowheads="1"/>
            </p:cNvSpPr>
            <p:nvPr/>
          </p:nvSpPr>
          <p:spPr bwMode="auto">
            <a:xfrm>
              <a:off x="3164682" y="2640246"/>
              <a:ext cx="1025525" cy="695325"/>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GRIP Hurricane Campaign</a:t>
              </a:r>
            </a:p>
          </p:txBody>
        </p:sp>
        <p:sp>
          <p:nvSpPr>
            <p:cNvPr id="20497" name="Text Box 44"/>
            <p:cNvSpPr txBox="1">
              <a:spLocks noChangeArrowheads="1"/>
            </p:cNvSpPr>
            <p:nvPr/>
          </p:nvSpPr>
          <p:spPr bwMode="auto">
            <a:xfrm>
              <a:off x="6678586" y="2022526"/>
              <a:ext cx="904875" cy="701675"/>
            </a:xfrm>
            <a:prstGeom prst="rect">
              <a:avLst/>
            </a:prstGeom>
            <a:noFill/>
            <a:ln w="28575" algn="ctr">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Venture Class Science Flights</a:t>
              </a:r>
            </a:p>
          </p:txBody>
        </p:sp>
        <p:sp>
          <p:nvSpPr>
            <p:cNvPr id="20498" name="TextBox 41"/>
            <p:cNvSpPr txBox="1">
              <a:spLocks noChangeArrowheads="1"/>
            </p:cNvSpPr>
            <p:nvPr/>
          </p:nvSpPr>
          <p:spPr bwMode="auto">
            <a:xfrm>
              <a:off x="687388" y="6192838"/>
              <a:ext cx="3381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98</a:t>
              </a:r>
            </a:p>
          </p:txBody>
        </p:sp>
        <p:sp>
          <p:nvSpPr>
            <p:cNvPr id="20499" name="TextBox 42"/>
            <p:cNvSpPr txBox="1">
              <a:spLocks noChangeArrowheads="1"/>
            </p:cNvSpPr>
            <p:nvPr/>
          </p:nvSpPr>
          <p:spPr bwMode="auto">
            <a:xfrm>
              <a:off x="1908175" y="6191250"/>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01</a:t>
              </a:r>
            </a:p>
          </p:txBody>
        </p:sp>
        <p:sp>
          <p:nvSpPr>
            <p:cNvPr id="20500" name="TextBox 43"/>
            <p:cNvSpPr txBox="1">
              <a:spLocks noChangeArrowheads="1"/>
            </p:cNvSpPr>
            <p:nvPr/>
          </p:nvSpPr>
          <p:spPr bwMode="auto">
            <a:xfrm>
              <a:off x="5805488" y="5272088"/>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1" name="TextBox 44"/>
            <p:cNvSpPr txBox="1">
              <a:spLocks noChangeArrowheads="1"/>
            </p:cNvSpPr>
            <p:nvPr/>
          </p:nvSpPr>
          <p:spPr bwMode="auto">
            <a:xfrm>
              <a:off x="1588294" y="4037012"/>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10</a:t>
              </a:r>
            </a:p>
          </p:txBody>
        </p:sp>
        <p:sp>
          <p:nvSpPr>
            <p:cNvPr id="20502" name="TextBox 45"/>
            <p:cNvSpPr txBox="1">
              <a:spLocks noChangeArrowheads="1"/>
            </p:cNvSpPr>
            <p:nvPr/>
          </p:nvSpPr>
          <p:spPr bwMode="auto">
            <a:xfrm>
              <a:off x="727075" y="4025900"/>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3" name="TextBox 46"/>
            <p:cNvSpPr txBox="1">
              <a:spLocks noChangeArrowheads="1"/>
            </p:cNvSpPr>
            <p:nvPr/>
          </p:nvSpPr>
          <p:spPr bwMode="auto">
            <a:xfrm>
              <a:off x="5465763" y="5611813"/>
              <a:ext cx="3381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4" name="TextBox 47"/>
            <p:cNvSpPr txBox="1">
              <a:spLocks noChangeArrowheads="1"/>
            </p:cNvSpPr>
            <p:nvPr/>
          </p:nvSpPr>
          <p:spPr bwMode="auto">
            <a:xfrm>
              <a:off x="4257675" y="5581650"/>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06</a:t>
              </a:r>
            </a:p>
          </p:txBody>
        </p:sp>
        <p:sp>
          <p:nvSpPr>
            <p:cNvPr id="20505" name="TextBox 48"/>
            <p:cNvSpPr txBox="1">
              <a:spLocks noChangeArrowheads="1"/>
            </p:cNvSpPr>
            <p:nvPr/>
          </p:nvSpPr>
          <p:spPr bwMode="auto">
            <a:xfrm>
              <a:off x="3941763" y="5934075"/>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09</a:t>
              </a:r>
            </a:p>
          </p:txBody>
        </p:sp>
        <p:sp>
          <p:nvSpPr>
            <p:cNvPr id="20506" name="TextBox 49"/>
            <p:cNvSpPr txBox="1">
              <a:spLocks noChangeArrowheads="1"/>
            </p:cNvSpPr>
            <p:nvPr/>
          </p:nvSpPr>
          <p:spPr bwMode="auto">
            <a:xfrm>
              <a:off x="2279650" y="5924550"/>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02</a:t>
              </a:r>
            </a:p>
          </p:txBody>
        </p:sp>
        <p:sp>
          <p:nvSpPr>
            <p:cNvPr id="20507" name="TextBox 50"/>
            <p:cNvSpPr txBox="1">
              <a:spLocks noChangeArrowheads="1"/>
            </p:cNvSpPr>
            <p:nvPr/>
          </p:nvSpPr>
          <p:spPr bwMode="auto">
            <a:xfrm>
              <a:off x="8618538" y="4852988"/>
              <a:ext cx="3381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09</a:t>
              </a:r>
            </a:p>
          </p:txBody>
        </p:sp>
        <p:sp>
          <p:nvSpPr>
            <p:cNvPr id="20508" name="TextBox 51"/>
            <p:cNvSpPr txBox="1">
              <a:spLocks noChangeArrowheads="1"/>
            </p:cNvSpPr>
            <p:nvPr/>
          </p:nvSpPr>
          <p:spPr bwMode="auto">
            <a:xfrm>
              <a:off x="7308850" y="4830763"/>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08</a:t>
              </a:r>
            </a:p>
          </p:txBody>
        </p:sp>
        <p:sp>
          <p:nvSpPr>
            <p:cNvPr id="20509" name="TextBox 52"/>
            <p:cNvSpPr txBox="1">
              <a:spLocks noChangeArrowheads="1"/>
            </p:cNvSpPr>
            <p:nvPr/>
          </p:nvSpPr>
          <p:spPr bwMode="auto">
            <a:xfrm>
              <a:off x="2753249" y="3677444"/>
              <a:ext cx="333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11</a:t>
              </a:r>
            </a:p>
          </p:txBody>
        </p:sp>
        <p:sp>
          <p:nvSpPr>
            <p:cNvPr id="20510" name="TextBox 53"/>
            <p:cNvSpPr txBox="1">
              <a:spLocks noChangeArrowheads="1"/>
            </p:cNvSpPr>
            <p:nvPr/>
          </p:nvSpPr>
          <p:spPr bwMode="auto">
            <a:xfrm>
              <a:off x="1915320" y="3676651"/>
              <a:ext cx="33813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09</a:t>
              </a:r>
            </a:p>
          </p:txBody>
        </p:sp>
        <p:sp>
          <p:nvSpPr>
            <p:cNvPr id="20511" name="TextBox 54"/>
            <p:cNvSpPr txBox="1">
              <a:spLocks noChangeArrowheads="1"/>
            </p:cNvSpPr>
            <p:nvPr/>
          </p:nvSpPr>
          <p:spPr bwMode="auto">
            <a:xfrm>
              <a:off x="6926263" y="5265738"/>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10</a:t>
              </a:r>
            </a:p>
          </p:txBody>
        </p:sp>
        <p:sp>
          <p:nvSpPr>
            <p:cNvPr id="20512" name="Text Box 45"/>
            <p:cNvSpPr txBox="1">
              <a:spLocks noChangeArrowheads="1"/>
            </p:cNvSpPr>
            <p:nvPr/>
          </p:nvSpPr>
          <p:spPr bwMode="auto">
            <a:xfrm>
              <a:off x="7399338" y="4198938"/>
              <a:ext cx="1420812" cy="527050"/>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a:t>Ground Intercomparison</a:t>
              </a:r>
            </a:p>
          </p:txBody>
        </p:sp>
        <p:sp>
          <p:nvSpPr>
            <p:cNvPr id="20513" name="TextBox 57"/>
            <p:cNvSpPr txBox="1">
              <a:spLocks noChangeArrowheads="1"/>
            </p:cNvSpPr>
            <p:nvPr/>
          </p:nvSpPr>
          <p:spPr bwMode="auto">
            <a:xfrm>
              <a:off x="3937127" y="3491146"/>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a:solidFill>
                    <a:srgbClr val="000000"/>
                  </a:solidFill>
                  <a:latin typeface="Times New Roman" pitchFamily="18" charset="0"/>
                  <a:cs typeface="Times New Roman" pitchFamily="18" charset="0"/>
                </a:rPr>
                <a:t>12</a:t>
              </a:r>
            </a:p>
          </p:txBody>
        </p:sp>
        <p:sp>
          <p:nvSpPr>
            <p:cNvPr id="20514" name="TextBox 58"/>
            <p:cNvSpPr txBox="1">
              <a:spLocks noChangeArrowheads="1"/>
            </p:cNvSpPr>
            <p:nvPr/>
          </p:nvSpPr>
          <p:spPr bwMode="auto">
            <a:xfrm>
              <a:off x="3082926" y="3502260"/>
              <a:ext cx="3381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10</a:t>
              </a:r>
            </a:p>
          </p:txBody>
        </p:sp>
        <p:pic>
          <p:nvPicPr>
            <p:cNvPr id="20515" name="Picture 5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9188" y="5300663"/>
              <a:ext cx="676275" cy="471487"/>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516" name="Picture 2" descr="http://www.sirus-microtech.com/rte_img_standard_9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0213" y="4840288"/>
              <a:ext cx="617537" cy="625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518" name="Picture 48" descr="DSCN0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l="8789"/>
            <a:stretch>
              <a:fillRect/>
            </a:stretch>
          </p:blipFill>
          <p:spPr bwMode="auto">
            <a:xfrm>
              <a:off x="4610100" y="4438650"/>
              <a:ext cx="912813" cy="749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519" name="Picture 55" descr="is-hurrican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6145" y="1768709"/>
              <a:ext cx="706437" cy="8143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520" name="Picture 74" descr="Fibertek Laser.t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64213" y="4251325"/>
              <a:ext cx="1306512" cy="56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U-Turn Arrow 41"/>
            <p:cNvSpPr/>
            <p:nvPr/>
          </p:nvSpPr>
          <p:spPr bwMode="auto">
            <a:xfrm rot="16200000">
              <a:off x="119857" y="4023518"/>
              <a:ext cx="1016000" cy="461963"/>
            </a:xfrm>
            <a:prstGeom prst="uturnArrow">
              <a:avLst>
                <a:gd name="adj1" fmla="val 17531"/>
                <a:gd name="adj2" fmla="val 25000"/>
                <a:gd name="adj3" fmla="val 28961"/>
                <a:gd name="adj4" fmla="val 45731"/>
                <a:gd name="adj5" fmla="val 75000"/>
              </a:avLst>
            </a:prstGeom>
            <a:solidFill>
              <a:srgbClr val="0066FF"/>
            </a:solidFill>
            <a:ln w="28575" cap="flat" cmpd="sng" algn="ctr">
              <a:solidFill>
                <a:srgbClr val="0066FF"/>
              </a:solidFill>
              <a:prstDash val="solid"/>
              <a:round/>
              <a:headEnd type="none" w="med" len="med"/>
              <a:tailEnd type="none" w="med" len="med"/>
            </a:ln>
            <a:effectLst/>
          </p:spPr>
          <p:txBody>
            <a:bodyPr>
              <a:spAutoFit/>
            </a:bodyPr>
            <a:lstStyle/>
            <a:p>
              <a:pPr algn="ctr">
                <a:defRPr/>
              </a:pPr>
              <a:endParaRPr lang="en-US" sz="2400">
                <a:solidFill>
                  <a:srgbClr val="000000"/>
                </a:solidFill>
                <a:latin typeface="Times New Roman" pitchFamily="18" charset="0"/>
                <a:cs typeface="Times New Roman" pitchFamily="18" charset="0"/>
              </a:endParaRPr>
            </a:p>
          </p:txBody>
        </p:sp>
        <p:cxnSp>
          <p:nvCxnSpPr>
            <p:cNvPr id="20522" name="Straight Connector 78"/>
            <p:cNvCxnSpPr>
              <a:cxnSpLocks noChangeShapeType="1"/>
              <a:stCxn id="42" idx="4"/>
              <a:endCxn id="8" idx="1"/>
            </p:cNvCxnSpPr>
            <p:nvPr/>
          </p:nvCxnSpPr>
          <p:spPr bwMode="auto">
            <a:xfrm flipV="1">
              <a:off x="858838" y="3935413"/>
              <a:ext cx="7881937" cy="785812"/>
            </a:xfrm>
            <a:prstGeom prst="line">
              <a:avLst/>
            </a:prstGeom>
            <a:noFill/>
            <a:ln w="114300" algn="ctr">
              <a:solidFill>
                <a:srgbClr val="0066FF"/>
              </a:solidFill>
              <a:round/>
              <a:headEnd/>
              <a:tailEnd/>
            </a:ln>
            <a:extLst>
              <a:ext uri="{909E8E84-426E-40DD-AFC4-6F175D3DCCD1}">
                <a14:hiddenFill xmlns:a14="http://schemas.microsoft.com/office/drawing/2010/main" xmlns="">
                  <a:noFill/>
                </a14:hiddenFill>
              </a:ext>
            </a:extLst>
          </p:spPr>
        </p:cxnSp>
        <p:pic>
          <p:nvPicPr>
            <p:cNvPr id="20523" name="Picture 52" descr="VALIDA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85075" y="3567113"/>
              <a:ext cx="1062038" cy="5349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0524" name="TextBox 80"/>
            <p:cNvSpPr txBox="1">
              <a:spLocks noChangeArrowheads="1"/>
            </p:cNvSpPr>
            <p:nvPr/>
          </p:nvSpPr>
          <p:spPr bwMode="auto">
            <a:xfrm>
              <a:off x="4735513" y="5626100"/>
              <a:ext cx="538162"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ESTO</a:t>
              </a:r>
            </a:p>
          </p:txBody>
        </p:sp>
        <p:sp>
          <p:nvSpPr>
            <p:cNvPr id="20525" name="TextBox 81"/>
            <p:cNvSpPr txBox="1">
              <a:spLocks noChangeArrowheads="1"/>
            </p:cNvSpPr>
            <p:nvPr/>
          </p:nvSpPr>
          <p:spPr bwMode="auto">
            <a:xfrm>
              <a:off x="1243013" y="6199188"/>
              <a:ext cx="5381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ESTO</a:t>
              </a:r>
            </a:p>
          </p:txBody>
        </p:sp>
        <p:sp>
          <p:nvSpPr>
            <p:cNvPr id="20526" name="TextBox 82"/>
            <p:cNvSpPr txBox="1">
              <a:spLocks noChangeArrowheads="1"/>
            </p:cNvSpPr>
            <p:nvPr/>
          </p:nvSpPr>
          <p:spPr bwMode="auto">
            <a:xfrm>
              <a:off x="3019425" y="5895975"/>
              <a:ext cx="53816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ESTO</a:t>
              </a:r>
            </a:p>
          </p:txBody>
        </p:sp>
        <p:sp>
          <p:nvSpPr>
            <p:cNvPr id="20527" name="TextBox 83"/>
            <p:cNvSpPr txBox="1">
              <a:spLocks noChangeArrowheads="1"/>
            </p:cNvSpPr>
            <p:nvPr/>
          </p:nvSpPr>
          <p:spPr bwMode="auto">
            <a:xfrm>
              <a:off x="2208737" y="3677771"/>
              <a:ext cx="538162"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ESTO</a:t>
              </a:r>
            </a:p>
          </p:txBody>
        </p:sp>
        <p:sp>
          <p:nvSpPr>
            <p:cNvPr id="20528" name="TextBox 84"/>
            <p:cNvSpPr txBox="1">
              <a:spLocks noChangeArrowheads="1"/>
            </p:cNvSpPr>
            <p:nvPr/>
          </p:nvSpPr>
          <p:spPr bwMode="auto">
            <a:xfrm>
              <a:off x="6092825" y="5170488"/>
              <a:ext cx="80486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SMD-ESD</a:t>
              </a:r>
            </a:p>
          </p:txBody>
        </p:sp>
        <p:sp>
          <p:nvSpPr>
            <p:cNvPr id="20529" name="TextBox 85"/>
            <p:cNvSpPr txBox="1">
              <a:spLocks noChangeArrowheads="1"/>
            </p:cNvSpPr>
            <p:nvPr/>
          </p:nvSpPr>
          <p:spPr bwMode="auto">
            <a:xfrm>
              <a:off x="957263" y="3962400"/>
              <a:ext cx="804862"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SMD-ESD</a:t>
              </a:r>
            </a:p>
          </p:txBody>
        </p:sp>
        <p:sp>
          <p:nvSpPr>
            <p:cNvPr id="20530" name="TextBox 86"/>
            <p:cNvSpPr txBox="1">
              <a:spLocks noChangeArrowheads="1"/>
            </p:cNvSpPr>
            <p:nvPr/>
          </p:nvSpPr>
          <p:spPr bwMode="auto">
            <a:xfrm>
              <a:off x="7745413" y="4795838"/>
              <a:ext cx="8048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a:solidFill>
                    <a:srgbClr val="000000"/>
                  </a:solidFill>
                  <a:latin typeface="Times New Roman" pitchFamily="18" charset="0"/>
                  <a:cs typeface="Times New Roman" pitchFamily="18" charset="0"/>
                </a:rPr>
                <a:t>SMD-ESD</a:t>
              </a:r>
            </a:p>
          </p:txBody>
        </p:sp>
        <p:sp>
          <p:nvSpPr>
            <p:cNvPr id="20531" name="TextBox 87"/>
            <p:cNvSpPr txBox="1">
              <a:spLocks noChangeArrowheads="1"/>
            </p:cNvSpPr>
            <p:nvPr/>
          </p:nvSpPr>
          <p:spPr bwMode="auto">
            <a:xfrm>
              <a:off x="3301008" y="3376846"/>
              <a:ext cx="804862"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SMD-ESD</a:t>
              </a:r>
            </a:p>
          </p:txBody>
        </p:sp>
        <p:sp>
          <p:nvSpPr>
            <p:cNvPr id="20532" name="TextBox 88"/>
            <p:cNvSpPr txBox="1">
              <a:spLocks noChangeArrowheads="1"/>
            </p:cNvSpPr>
            <p:nvPr/>
          </p:nvSpPr>
          <p:spPr bwMode="auto">
            <a:xfrm>
              <a:off x="6728592" y="2739787"/>
              <a:ext cx="80486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5 years</a:t>
              </a:r>
            </a:p>
            <a:p>
              <a:pPr algn="ctr"/>
              <a:r>
                <a:rPr lang="en-US" altLang="en-US" sz="1100" dirty="0">
                  <a:solidFill>
                    <a:srgbClr val="000000"/>
                  </a:solidFill>
                  <a:latin typeface="Times New Roman" pitchFamily="18" charset="0"/>
                  <a:cs typeface="Times New Roman" pitchFamily="18" charset="0"/>
                </a:rPr>
                <a:t>SMD-ESD</a:t>
              </a:r>
            </a:p>
          </p:txBody>
        </p:sp>
        <p:sp>
          <p:nvSpPr>
            <p:cNvPr id="20533" name="TextBox 89"/>
            <p:cNvSpPr txBox="1">
              <a:spLocks noChangeArrowheads="1"/>
            </p:cNvSpPr>
            <p:nvPr/>
          </p:nvSpPr>
          <p:spPr bwMode="auto">
            <a:xfrm>
              <a:off x="8109744" y="2134394"/>
              <a:ext cx="80645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7 years</a:t>
              </a:r>
            </a:p>
            <a:p>
              <a:pPr algn="ctr"/>
              <a:r>
                <a:rPr lang="en-US" altLang="en-US" sz="1100" dirty="0">
                  <a:solidFill>
                    <a:srgbClr val="000000"/>
                  </a:solidFill>
                  <a:latin typeface="Times New Roman" pitchFamily="18" charset="0"/>
                  <a:cs typeface="Times New Roman" pitchFamily="18" charset="0"/>
                </a:rPr>
                <a:t>SMD-ESD</a:t>
              </a:r>
            </a:p>
          </p:txBody>
        </p:sp>
        <p:sp>
          <p:nvSpPr>
            <p:cNvPr id="20535" name="TextBox 94"/>
            <p:cNvSpPr txBox="1">
              <a:spLocks noChangeArrowheads="1"/>
            </p:cNvSpPr>
            <p:nvPr/>
          </p:nvSpPr>
          <p:spPr bwMode="auto">
            <a:xfrm>
              <a:off x="496888" y="1011238"/>
              <a:ext cx="2627936" cy="246062"/>
            </a:xfrm>
            <a:prstGeom prst="rect">
              <a:avLst/>
            </a:prstGeom>
            <a:solidFill>
              <a:srgbClr val="99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a:solidFill>
                    <a:srgbClr val="000000"/>
                  </a:solidFill>
                  <a:latin typeface="Times New Roman" pitchFamily="18" charset="0"/>
                  <a:cs typeface="Times New Roman" pitchFamily="18" charset="0"/>
                </a:rPr>
                <a:t>Technology</a:t>
              </a:r>
              <a:endParaRPr lang="en-US" altLang="en-US" sz="800" dirty="0">
                <a:solidFill>
                  <a:srgbClr val="000000"/>
                </a:solidFill>
                <a:latin typeface="Times New Roman" pitchFamily="18" charset="0"/>
                <a:cs typeface="Times New Roman" pitchFamily="18" charset="0"/>
              </a:endParaRPr>
            </a:p>
          </p:txBody>
        </p:sp>
        <p:pic>
          <p:nvPicPr>
            <p:cNvPr id="20537" name="Picture 51" descr="DC8-transparen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04369" y="1453590"/>
              <a:ext cx="1011237"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8" name="Picture 51" descr="DC8-transparen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65106" y="1687211"/>
              <a:ext cx="1011237"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9" name="Picture 70" descr="Rocket curving transparent.tif"/>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297863" y="625475"/>
              <a:ext cx="742950"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2" name="Text Box 44"/>
            <p:cNvSpPr txBox="1">
              <a:spLocks noChangeArrowheads="1"/>
            </p:cNvSpPr>
            <p:nvPr/>
          </p:nvSpPr>
          <p:spPr bwMode="auto">
            <a:xfrm>
              <a:off x="4286593" y="2458781"/>
              <a:ext cx="643762" cy="325437"/>
            </a:xfrm>
            <a:prstGeom prst="rect">
              <a:avLst/>
            </a:prstGeom>
            <a:solidFill>
              <a:srgbClr val="00FF00"/>
            </a:solidFill>
            <a:ln w="28575" algn="ctr">
              <a:solidFill>
                <a:srgbClr val="000000"/>
              </a:solidFill>
              <a:miter lim="800000"/>
              <a:headEnd/>
              <a:tailEnd/>
            </a:ln>
          </p:spPr>
          <p:txBody>
            <a:bodyPr anchor="ctr" anchorCtr="1"/>
            <a:lstStyle>
              <a:defPPr>
                <a:defRPr lang="en-US"/>
              </a:defPPr>
              <a:lvl1pPr algn="ctr">
                <a:defRPr sz="1200">
                  <a:solidFill>
                    <a:srgbClr val="000000"/>
                  </a:solidFill>
                  <a:latin typeface="Times New Roman" pitchFamily="18" charset="0"/>
                  <a:ea typeface="ヒラギノ角ゴ Pro W3" charset="-128"/>
                  <a:cs typeface="Times New Roman" pitchFamily="18" charset="0"/>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sz="1050" dirty="0"/>
                <a:t>DAWN UC-12B</a:t>
              </a:r>
            </a:p>
          </p:txBody>
        </p:sp>
        <p:sp>
          <p:nvSpPr>
            <p:cNvPr id="20543" name="TextBox 57"/>
            <p:cNvSpPr txBox="1">
              <a:spLocks noChangeArrowheads="1"/>
            </p:cNvSpPr>
            <p:nvPr/>
          </p:nvSpPr>
          <p:spPr bwMode="auto">
            <a:xfrm>
              <a:off x="4347330" y="2808825"/>
              <a:ext cx="52228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LaRC</a:t>
              </a:r>
            </a:p>
            <a:p>
              <a:pPr algn="ctr"/>
              <a:r>
                <a:rPr lang="en-US" altLang="en-US" sz="1100" dirty="0" smtClean="0">
                  <a:solidFill>
                    <a:srgbClr val="000000"/>
                  </a:solidFill>
                  <a:latin typeface="Times New Roman" pitchFamily="18" charset="0"/>
                  <a:cs typeface="Times New Roman" pitchFamily="18" charset="0"/>
                </a:rPr>
                <a:t>13</a:t>
              </a:r>
              <a:endParaRPr lang="en-US" altLang="en-US" sz="1100" dirty="0">
                <a:solidFill>
                  <a:srgbClr val="000000"/>
                </a:solidFill>
                <a:latin typeface="Times New Roman" pitchFamily="18" charset="0"/>
                <a:cs typeface="Times New Roman" pitchFamily="18" charset="0"/>
              </a:endParaRPr>
            </a:p>
          </p:txBody>
        </p:sp>
        <p:sp>
          <p:nvSpPr>
            <p:cNvPr id="20544" name="Text Box 45"/>
            <p:cNvSpPr txBox="1">
              <a:spLocks noChangeArrowheads="1"/>
            </p:cNvSpPr>
            <p:nvPr/>
          </p:nvSpPr>
          <p:spPr bwMode="auto">
            <a:xfrm>
              <a:off x="5974556" y="2188811"/>
              <a:ext cx="590550" cy="285750"/>
            </a:xfrm>
            <a:prstGeom prst="rect">
              <a:avLst/>
            </a:prstGeom>
            <a:solidFill>
              <a:srgbClr val="00FF00"/>
            </a:solidFill>
            <a:ln w="28575" algn="ctr">
              <a:solidFill>
                <a:srgbClr val="000000"/>
              </a:solidFill>
              <a:miter lim="800000"/>
              <a:headEnd/>
              <a:tailEnd/>
            </a:ln>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ACT</a:t>
              </a:r>
            </a:p>
          </p:txBody>
        </p:sp>
        <p:sp>
          <p:nvSpPr>
            <p:cNvPr id="20545" name="TextBox 57"/>
            <p:cNvSpPr txBox="1">
              <a:spLocks noChangeArrowheads="1"/>
            </p:cNvSpPr>
            <p:nvPr/>
          </p:nvSpPr>
          <p:spPr bwMode="auto">
            <a:xfrm>
              <a:off x="5941472" y="2425605"/>
              <a:ext cx="6461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200" dirty="0">
                  <a:solidFill>
                    <a:srgbClr val="000000"/>
                  </a:solidFill>
                  <a:latin typeface="Times New Roman" pitchFamily="18" charset="0"/>
                  <a:cs typeface="Times New Roman" pitchFamily="18" charset="0"/>
                </a:rPr>
                <a:t>12    15</a:t>
              </a:r>
            </a:p>
          </p:txBody>
        </p:sp>
        <p:sp>
          <p:nvSpPr>
            <p:cNvPr id="20546" name="TextBox 87"/>
            <p:cNvSpPr txBox="1">
              <a:spLocks noChangeArrowheads="1"/>
            </p:cNvSpPr>
            <p:nvPr/>
          </p:nvSpPr>
          <p:spPr bwMode="auto">
            <a:xfrm>
              <a:off x="5942396" y="2663475"/>
              <a:ext cx="679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cs typeface="Times New Roman" pitchFamily="18" charset="0"/>
                </a:rPr>
                <a:t>SMD-ESD</a:t>
              </a:r>
            </a:p>
          </p:txBody>
        </p:sp>
        <p:sp>
          <p:nvSpPr>
            <p:cNvPr id="20547" name="TextBox 94"/>
            <p:cNvSpPr txBox="1">
              <a:spLocks noChangeArrowheads="1"/>
            </p:cNvSpPr>
            <p:nvPr/>
          </p:nvSpPr>
          <p:spPr bwMode="auto">
            <a:xfrm>
              <a:off x="5882129" y="1000125"/>
              <a:ext cx="630471" cy="246221"/>
            </a:xfrm>
            <a:prstGeom prst="rect">
              <a:avLst/>
            </a:prstGeom>
            <a:solidFill>
              <a:srgbClr val="99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smtClean="0">
                  <a:solidFill>
                    <a:srgbClr val="000000"/>
                  </a:solidFill>
                  <a:latin typeface="Times New Roman" pitchFamily="18" charset="0"/>
                  <a:cs typeface="Times New Roman" pitchFamily="18" charset="0"/>
                </a:rPr>
                <a:t>Tech</a:t>
              </a:r>
              <a:endParaRPr lang="en-US" altLang="en-US" sz="800" dirty="0">
                <a:solidFill>
                  <a:srgbClr val="000000"/>
                </a:solidFill>
                <a:latin typeface="Times New Roman" pitchFamily="18" charset="0"/>
                <a:cs typeface="Times New Roman" pitchFamily="18" charset="0"/>
              </a:endParaRPr>
            </a:p>
          </p:txBody>
        </p:sp>
        <p:pic>
          <p:nvPicPr>
            <p:cNvPr id="20548" name="Picture 6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999065" y="1774119"/>
              <a:ext cx="5683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pic>
        <p:nvPicPr>
          <p:cNvPr id="2" name="Picture 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flipH="1">
            <a:off x="4017285" y="2369665"/>
            <a:ext cx="496314" cy="348409"/>
          </a:xfrm>
          <a:prstGeom prst="rect">
            <a:avLst/>
          </a:prstGeom>
        </p:spPr>
      </p:pic>
      <p:sp>
        <p:nvSpPr>
          <p:cNvPr id="70" name="Text Box 44"/>
          <p:cNvSpPr txBox="1">
            <a:spLocks noChangeArrowheads="1"/>
          </p:cNvSpPr>
          <p:nvPr/>
        </p:nvSpPr>
        <p:spPr bwMode="auto">
          <a:xfrm>
            <a:off x="4782132" y="2389797"/>
            <a:ext cx="778785" cy="598968"/>
          </a:xfrm>
          <a:prstGeom prst="rect">
            <a:avLst/>
          </a:prstGeom>
          <a:solidFill>
            <a:srgbClr val="00FF00"/>
          </a:solidFill>
          <a:ln w="28575" algn="ctr">
            <a:solidFill>
              <a:srgbClr val="000000"/>
            </a:solidFill>
            <a:miter lim="800000"/>
            <a:headEnd/>
            <a:tailEnd/>
          </a:ln>
        </p:spPr>
        <p:txBody>
          <a:bodyPr anchor="ctr" anchorCtr="1"/>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000" dirty="0" smtClean="0">
                <a:solidFill>
                  <a:srgbClr val="000000"/>
                </a:solidFill>
                <a:latin typeface="Times New Roman" pitchFamily="18" charset="0"/>
                <a:cs typeface="Times New Roman" pitchFamily="18" charset="0"/>
              </a:rPr>
              <a:t>Polar Winds: Greenland Iceland</a:t>
            </a:r>
            <a:endParaRPr lang="en-US" altLang="en-US" sz="1000" dirty="0">
              <a:solidFill>
                <a:srgbClr val="000000"/>
              </a:solidFill>
              <a:latin typeface="Times New Roman" pitchFamily="18" charset="0"/>
              <a:cs typeface="Times New Roman" pitchFamily="18" charset="0"/>
            </a:endParaRPr>
          </a:p>
        </p:txBody>
      </p:sp>
      <p:pic>
        <p:nvPicPr>
          <p:cNvPr id="71" name="Picture 70"/>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flipH="1">
            <a:off x="4971588" y="1969950"/>
            <a:ext cx="496314" cy="348409"/>
          </a:xfrm>
          <a:prstGeom prst="rect">
            <a:avLst/>
          </a:prstGeom>
        </p:spPr>
      </p:pic>
      <p:pic>
        <p:nvPicPr>
          <p:cNvPr id="72" name="Picture 51" descr="DC8-transparen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05046" y="1656646"/>
            <a:ext cx="1011237"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TextBox 87"/>
          <p:cNvSpPr txBox="1">
            <a:spLocks noChangeArrowheads="1"/>
          </p:cNvSpPr>
          <p:nvPr/>
        </p:nvSpPr>
        <p:spPr bwMode="auto">
          <a:xfrm>
            <a:off x="4815398" y="3000327"/>
            <a:ext cx="80502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smtClean="0">
                <a:solidFill>
                  <a:srgbClr val="000000"/>
                </a:solidFill>
                <a:latin typeface="Times New Roman" pitchFamily="18" charset="0"/>
                <a:cs typeface="Times New Roman" pitchFamily="18" charset="0"/>
              </a:rPr>
              <a:t>SMD-ESD</a:t>
            </a:r>
          </a:p>
          <a:p>
            <a:pPr algn="ctr"/>
            <a:r>
              <a:rPr lang="en-US" altLang="en-US" sz="1100" dirty="0" smtClean="0">
                <a:solidFill>
                  <a:srgbClr val="000000"/>
                </a:solidFill>
                <a:latin typeface="Times New Roman" pitchFamily="18" charset="0"/>
                <a:cs typeface="Times New Roman" pitchFamily="18" charset="0"/>
              </a:rPr>
              <a:t>15</a:t>
            </a:r>
            <a:endParaRPr lang="en-US" altLang="en-US" sz="11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205014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3418" y="212785"/>
            <a:ext cx="8386748" cy="64225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1"/>
          <p:cNvSpPr>
            <a:spLocks noGrp="1"/>
          </p:cNvSpPr>
          <p:nvPr>
            <p:ph type="title"/>
          </p:nvPr>
        </p:nvSpPr>
        <p:spPr>
          <a:xfrm>
            <a:off x="880807" y="0"/>
            <a:ext cx="7855250" cy="974725"/>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b="1" dirty="0" smtClean="0">
                <a:solidFill>
                  <a:srgbClr val="0000FF"/>
                </a:solidFill>
                <a:latin typeface="+mj-lt"/>
                <a:ea typeface="ヒラギノ角ゴ Pro W3" charset="-128"/>
                <a:cs typeface="+mj-cs"/>
              </a:rPr>
              <a:t>Parallel Advancement of Conductive Cooled with Use of Liquid Cooled</a:t>
            </a:r>
            <a:endParaRPr lang="en-US" altLang="en-US" sz="2400" b="1" dirty="0">
              <a:solidFill>
                <a:srgbClr val="0000FF"/>
              </a:solidFill>
              <a:latin typeface="+mj-lt"/>
              <a:ea typeface="ヒラギノ角ゴ Pro W3" charset="-128"/>
              <a:cs typeface="+mj-cs"/>
            </a:endParaRPr>
          </a:p>
        </p:txBody>
      </p:sp>
    </p:spTree>
    <p:extLst>
      <p:ext uri="{BB962C8B-B14F-4D97-AF65-F5344CB8AC3E}">
        <p14:creationId xmlns:p14="http://schemas.microsoft.com/office/powerpoint/2010/main" xmlns="" val="277387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1256" y="-3176"/>
            <a:ext cx="8472487" cy="846138"/>
          </a:xfrm>
          <a:noFill/>
          <a:ln/>
        </p:spPr>
        <p:txBody>
          <a:bodyPr/>
          <a:lstStyle/>
          <a:p>
            <a:r>
              <a:rPr lang="en-US" sz="2400" b="1" dirty="0" smtClean="0">
                <a:solidFill>
                  <a:srgbClr val="0000FF"/>
                </a:solidFill>
                <a:effectLst/>
              </a:rPr>
              <a:t>Laser Technology Maturation</a:t>
            </a:r>
            <a:endParaRPr lang="en-US" sz="2400" b="1" dirty="0">
              <a:solidFill>
                <a:srgbClr val="0000FF"/>
              </a:solidFill>
              <a:effectLst/>
            </a:endParaRPr>
          </a:p>
        </p:txBody>
      </p:sp>
      <p:sp>
        <p:nvSpPr>
          <p:cNvPr id="5" name="Freeform 3"/>
          <p:cNvSpPr>
            <a:spLocks/>
          </p:cNvSpPr>
          <p:nvPr/>
        </p:nvSpPr>
        <p:spPr bwMode="auto">
          <a:xfrm>
            <a:off x="1457325" y="2686050"/>
            <a:ext cx="5181600" cy="2733675"/>
          </a:xfrm>
          <a:custGeom>
            <a:avLst/>
            <a:gdLst/>
            <a:ahLst/>
            <a:cxnLst>
              <a:cxn ang="0">
                <a:pos x="0" y="0"/>
              </a:cxn>
              <a:cxn ang="0">
                <a:pos x="747" y="864"/>
              </a:cxn>
              <a:cxn ang="0">
                <a:pos x="2196" y="1530"/>
              </a:cxn>
              <a:cxn ang="0">
                <a:pos x="3852" y="1746"/>
              </a:cxn>
              <a:cxn ang="0">
                <a:pos x="4122" y="1764"/>
              </a:cxn>
            </a:cxnLst>
            <a:rect l="0" t="0" r="r" b="b"/>
            <a:pathLst>
              <a:path w="4173" h="1785">
                <a:moveTo>
                  <a:pt x="0" y="0"/>
                </a:moveTo>
                <a:cubicBezTo>
                  <a:pt x="190" y="304"/>
                  <a:pt x="381" y="609"/>
                  <a:pt x="747" y="864"/>
                </a:cubicBezTo>
                <a:cubicBezTo>
                  <a:pt x="1113" y="1119"/>
                  <a:pt x="1679" y="1383"/>
                  <a:pt x="2196" y="1530"/>
                </a:cubicBezTo>
                <a:cubicBezTo>
                  <a:pt x="2713" y="1677"/>
                  <a:pt x="3531" y="1707"/>
                  <a:pt x="3852" y="1746"/>
                </a:cubicBezTo>
                <a:cubicBezTo>
                  <a:pt x="4173" y="1785"/>
                  <a:pt x="4147" y="1774"/>
                  <a:pt x="4122" y="1764"/>
                </a:cubicBezTo>
              </a:path>
            </a:pathLst>
          </a:custGeom>
          <a:noFill/>
          <a:ln w="57150" cap="flat" cmpd="sng">
            <a:solidFill>
              <a:schemeClr val="accent2"/>
            </a:solidFill>
            <a:prstDash val="solid"/>
            <a:round/>
            <a:headEnd type="none" w="med" len="med"/>
            <a:tailEnd type="triangle" w="med" len="med"/>
          </a:ln>
          <a:effectLst/>
        </p:spPr>
        <p:txBody>
          <a:bodyPr>
            <a:spAutoFit/>
          </a:bodyPr>
          <a:lstStyle/>
          <a:p>
            <a:endParaRPr lang="en-US"/>
          </a:p>
        </p:txBody>
      </p:sp>
      <p:pic>
        <p:nvPicPr>
          <p:cNvPr id="6" name="Picture 4"/>
          <p:cNvPicPr>
            <a:picLocks noChangeAspect="1" noChangeArrowheads="1"/>
          </p:cNvPicPr>
          <p:nvPr/>
        </p:nvPicPr>
        <p:blipFill>
          <a:blip r:embed="rId2" cstate="print"/>
          <a:srcRect/>
          <a:stretch>
            <a:fillRect/>
          </a:stretch>
        </p:blipFill>
        <p:spPr bwMode="auto">
          <a:xfrm>
            <a:off x="6637338" y="4614863"/>
            <a:ext cx="1733550" cy="1462087"/>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6713" y="1052513"/>
            <a:ext cx="1717675" cy="1844675"/>
          </a:xfrm>
          <a:prstGeom prst="rect">
            <a:avLst/>
          </a:prstGeom>
          <a:noFill/>
          <a:ln w="0">
            <a:noFill/>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2119313" y="2744788"/>
            <a:ext cx="1462087" cy="1846262"/>
          </a:xfrm>
          <a:prstGeom prst="rect">
            <a:avLst/>
          </a:prstGeom>
          <a:noFill/>
          <a:ln w="9525">
            <a:noFill/>
            <a:miter lim="800000"/>
            <a:headEnd/>
            <a:tailEnd/>
          </a:ln>
          <a:effectLst/>
        </p:spPr>
      </p:pic>
      <p:pic>
        <p:nvPicPr>
          <p:cNvPr id="9" name="Picture 7"/>
          <p:cNvPicPr>
            <a:picLocks noChangeAspect="1" noChangeArrowheads="1"/>
          </p:cNvPicPr>
          <p:nvPr/>
        </p:nvPicPr>
        <p:blipFill>
          <a:blip r:embed="rId5" cstate="print"/>
          <a:srcRect/>
          <a:stretch>
            <a:fillRect/>
          </a:stretch>
        </p:blipFill>
        <p:spPr bwMode="auto">
          <a:xfrm>
            <a:off x="4019550" y="4271963"/>
            <a:ext cx="1851025" cy="1314450"/>
          </a:xfrm>
          <a:prstGeom prst="rect">
            <a:avLst/>
          </a:prstGeom>
          <a:noFill/>
          <a:ln w="9525">
            <a:noFill/>
            <a:miter lim="800000"/>
            <a:headEnd/>
            <a:tailEnd/>
          </a:ln>
          <a:effectLst/>
        </p:spPr>
      </p:pic>
      <p:sp>
        <p:nvSpPr>
          <p:cNvPr id="10" name="Text Box 8"/>
          <p:cNvSpPr txBox="1">
            <a:spLocks noChangeArrowheads="1"/>
          </p:cNvSpPr>
          <p:nvPr/>
        </p:nvSpPr>
        <p:spPr bwMode="auto">
          <a:xfrm>
            <a:off x="228600" y="2895600"/>
            <a:ext cx="1503363" cy="581025"/>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Analysis &amp; Design</a:t>
            </a:r>
          </a:p>
        </p:txBody>
      </p:sp>
      <p:sp>
        <p:nvSpPr>
          <p:cNvPr id="11" name="Text Box 9"/>
          <p:cNvSpPr txBox="1">
            <a:spLocks noChangeArrowheads="1"/>
          </p:cNvSpPr>
          <p:nvPr/>
        </p:nvSpPr>
        <p:spPr bwMode="auto">
          <a:xfrm>
            <a:off x="1981200" y="4651375"/>
            <a:ext cx="1503363" cy="336550"/>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Fabrication</a:t>
            </a:r>
          </a:p>
        </p:txBody>
      </p:sp>
      <p:sp>
        <p:nvSpPr>
          <p:cNvPr id="12" name="Text Box 10"/>
          <p:cNvSpPr txBox="1">
            <a:spLocks noChangeArrowheads="1"/>
          </p:cNvSpPr>
          <p:nvPr/>
        </p:nvSpPr>
        <p:spPr bwMode="auto">
          <a:xfrm>
            <a:off x="3924300" y="5637213"/>
            <a:ext cx="2232025" cy="336550"/>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System Integration</a:t>
            </a:r>
          </a:p>
        </p:txBody>
      </p:sp>
      <p:sp>
        <p:nvSpPr>
          <p:cNvPr id="13" name="Text Box 11"/>
          <p:cNvSpPr txBox="1">
            <a:spLocks noChangeArrowheads="1"/>
          </p:cNvSpPr>
          <p:nvPr/>
        </p:nvSpPr>
        <p:spPr bwMode="auto">
          <a:xfrm>
            <a:off x="6629400" y="6096000"/>
            <a:ext cx="1946275" cy="581025"/>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Testing and Model Verification</a:t>
            </a:r>
          </a:p>
        </p:txBody>
      </p:sp>
      <p:sp>
        <p:nvSpPr>
          <p:cNvPr id="14" name="Text Box 12"/>
          <p:cNvSpPr txBox="1">
            <a:spLocks noChangeArrowheads="1"/>
          </p:cNvSpPr>
          <p:nvPr/>
        </p:nvSpPr>
        <p:spPr bwMode="auto">
          <a:xfrm>
            <a:off x="6553200" y="3962400"/>
            <a:ext cx="1946275" cy="581025"/>
          </a:xfrm>
          <a:prstGeom prst="rect">
            <a:avLst/>
          </a:prstGeom>
          <a:noFill/>
          <a:ln w="9525">
            <a:noFill/>
            <a:miter lim="800000"/>
            <a:headEnd/>
            <a:tailEnd/>
          </a:ln>
          <a:effectLst/>
        </p:spPr>
        <p:txBody>
          <a:bodyPr>
            <a:spAutoFit/>
          </a:bodyPr>
          <a:lstStyle/>
          <a:p>
            <a:pPr algn="ctr">
              <a:spcBef>
                <a:spcPct val="50000"/>
              </a:spcBef>
            </a:pPr>
            <a:r>
              <a:rPr lang="en-US" sz="1600" b="1" baseline="0">
                <a:solidFill>
                  <a:srgbClr val="0000FF"/>
                </a:solidFill>
              </a:rPr>
              <a:t>Space Qualifiable Design</a:t>
            </a:r>
          </a:p>
        </p:txBody>
      </p:sp>
      <p:pic>
        <p:nvPicPr>
          <p:cNvPr id="16" name="Picture 15" descr="orbital"/>
          <p:cNvPicPr>
            <a:picLocks noChangeAspect="1" noChangeArrowheads="1"/>
          </p:cNvPicPr>
          <p:nvPr/>
        </p:nvPicPr>
        <p:blipFill>
          <a:blip r:embed="rId6" cstate="print"/>
          <a:srcRect/>
          <a:stretch>
            <a:fillRect/>
          </a:stretch>
        </p:blipFill>
        <p:spPr bwMode="auto">
          <a:xfrm>
            <a:off x="4686300" y="2286000"/>
            <a:ext cx="2133600" cy="1700213"/>
          </a:xfrm>
          <a:prstGeom prst="rect">
            <a:avLst/>
          </a:prstGeom>
          <a:noFill/>
        </p:spPr>
      </p:pic>
      <p:pic>
        <p:nvPicPr>
          <p:cNvPr id="17" name="Picture 18"/>
          <p:cNvPicPr>
            <a:picLocks noChangeAspect="1" noChangeArrowheads="1"/>
          </p:cNvPicPr>
          <p:nvPr/>
        </p:nvPicPr>
        <p:blipFill>
          <a:blip r:embed="rId7" cstate="print"/>
          <a:srcRect/>
          <a:stretch>
            <a:fillRect/>
          </a:stretch>
        </p:blipFill>
        <p:spPr bwMode="auto">
          <a:xfrm>
            <a:off x="152400" y="3733800"/>
            <a:ext cx="1752600" cy="1485900"/>
          </a:xfrm>
          <a:prstGeom prst="rect">
            <a:avLst/>
          </a:prstGeom>
          <a:noFill/>
          <a:ln w="9525">
            <a:noFill/>
            <a:miter lim="800000"/>
            <a:headEnd/>
            <a:tailEnd/>
          </a:ln>
          <a:effectLst/>
        </p:spPr>
      </p:pic>
      <p:sp>
        <p:nvSpPr>
          <p:cNvPr id="18" name="Text Box 19"/>
          <p:cNvSpPr txBox="1">
            <a:spLocks noChangeArrowheads="1"/>
          </p:cNvSpPr>
          <p:nvPr/>
        </p:nvSpPr>
        <p:spPr bwMode="auto">
          <a:xfrm>
            <a:off x="76200" y="5334000"/>
            <a:ext cx="2362200" cy="703263"/>
          </a:xfrm>
          <a:prstGeom prst="rect">
            <a:avLst/>
          </a:prstGeom>
          <a:noFill/>
          <a:ln w="9525">
            <a:noFill/>
            <a:miter lim="800000"/>
            <a:headEnd/>
            <a:tailEnd/>
          </a:ln>
          <a:effectLst/>
        </p:spPr>
        <p:txBody>
          <a:bodyPr>
            <a:spAutoFit/>
          </a:bodyPr>
          <a:lstStyle/>
          <a:p>
            <a:pPr>
              <a:spcBef>
                <a:spcPct val="50000"/>
              </a:spcBef>
            </a:pPr>
            <a:r>
              <a:rPr lang="en-US" sz="1600" b="1" baseline="0">
                <a:solidFill>
                  <a:srgbClr val="0000FF"/>
                </a:solidFill>
              </a:rPr>
              <a:t>Quantum Mechanical </a:t>
            </a:r>
          </a:p>
          <a:p>
            <a:pPr>
              <a:spcBef>
                <a:spcPct val="50000"/>
              </a:spcBef>
            </a:pPr>
            <a:r>
              <a:rPr lang="en-US" sz="1600" b="1" baseline="0">
                <a:solidFill>
                  <a:srgbClr val="0000FF"/>
                </a:solidFill>
              </a:rPr>
              <a:t>Modeling</a:t>
            </a:r>
          </a:p>
        </p:txBody>
      </p:sp>
      <p:sp>
        <p:nvSpPr>
          <p:cNvPr id="19" name="Rectangle 13"/>
          <p:cNvSpPr>
            <a:spLocks noChangeArrowheads="1"/>
          </p:cNvSpPr>
          <p:nvPr/>
        </p:nvSpPr>
        <p:spPr bwMode="auto">
          <a:xfrm>
            <a:off x="1731962" y="914400"/>
            <a:ext cx="6843713" cy="804863"/>
          </a:xfrm>
          <a:prstGeom prst="rect">
            <a:avLst/>
          </a:prstGeom>
          <a:noFill/>
          <a:ln w="12700" algn="ctr">
            <a:noFill/>
            <a:miter lim="800000"/>
            <a:headEnd/>
            <a:tailEnd/>
          </a:ln>
        </p:spPr>
        <p:txBody>
          <a:bodyPr/>
          <a:lstStyle/>
          <a:p>
            <a:pPr eaLnBrk="0" fontAlgn="base" hangingPunct="0">
              <a:lnSpc>
                <a:spcPct val="110000"/>
              </a:lnSpc>
              <a:spcBef>
                <a:spcPct val="0"/>
              </a:spcBef>
              <a:spcAft>
                <a:spcPct val="0"/>
              </a:spcAft>
              <a:buSzPct val="80000"/>
            </a:pPr>
            <a:r>
              <a:rPr lang="en-US" sz="1600" b="1" i="1" dirty="0">
                <a:solidFill>
                  <a:srgbClr val="000000"/>
                </a:solidFill>
                <a:cs typeface="Times New Roman" charset="0"/>
              </a:rPr>
              <a:t>A fully conductively cooled 2-micron solid-state pulsed laser has been demonstrated for the first time. </a:t>
            </a:r>
          </a:p>
        </p:txBody>
      </p:sp>
      <p:sp>
        <p:nvSpPr>
          <p:cNvPr id="20" name="Rectangle 14"/>
          <p:cNvSpPr>
            <a:spLocks noChangeArrowheads="1"/>
          </p:cNvSpPr>
          <p:nvPr/>
        </p:nvSpPr>
        <p:spPr bwMode="auto">
          <a:xfrm>
            <a:off x="1870075" y="1600200"/>
            <a:ext cx="7023668" cy="517525"/>
          </a:xfrm>
          <a:prstGeom prst="rect">
            <a:avLst/>
          </a:prstGeom>
          <a:noFill/>
          <a:ln w="12700" algn="ctr">
            <a:noFill/>
            <a:miter lim="800000"/>
            <a:headEnd/>
            <a:tailEnd/>
          </a:ln>
        </p:spPr>
        <p:txBody>
          <a:bodyPr/>
          <a:lstStyle/>
          <a:p>
            <a:pPr eaLnBrk="0" fontAlgn="base" hangingPunct="0">
              <a:lnSpc>
                <a:spcPct val="110000"/>
              </a:lnSpc>
              <a:spcBef>
                <a:spcPct val="0"/>
              </a:spcBef>
              <a:spcAft>
                <a:spcPct val="0"/>
              </a:spcAft>
              <a:buSzPct val="80000"/>
            </a:pPr>
            <a:r>
              <a:rPr lang="en-US" sz="1600" b="1" i="1" dirty="0">
                <a:solidFill>
                  <a:srgbClr val="0033CC"/>
                </a:solidFill>
                <a:cs typeface="Times New Roman" charset="0"/>
              </a:rPr>
              <a:t>Technology Enables: Measurement of global 3-D Winds</a:t>
            </a:r>
          </a:p>
        </p:txBody>
      </p:sp>
    </p:spTree>
    <p:extLst>
      <p:ext uri="{BB962C8B-B14F-4D97-AF65-F5344CB8AC3E}">
        <p14:creationId xmlns:p14="http://schemas.microsoft.com/office/powerpoint/2010/main" xmlns="" val="17168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43013" y="168275"/>
            <a:ext cx="6645275" cy="8334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400" b="1" dirty="0" smtClean="0">
                <a:solidFill>
                  <a:srgbClr val="0000FF"/>
                </a:solidFill>
                <a:ea typeface="ヒラギノ角ゴ Pro W3" charset="-128"/>
              </a:rPr>
              <a:t>Mobile Ground-Based High Energy Wind  Lidar Transceiver – LRRP/DAWN Funded</a:t>
            </a:r>
            <a:r>
              <a:rPr lang="en-US" altLang="en-US" sz="3200" dirty="0" smtClean="0">
                <a:solidFill>
                  <a:srgbClr val="0000FF"/>
                </a:solidFill>
                <a:ea typeface="ヒラギノ角ゴ Pro W3" charset="-128"/>
              </a:rPr>
              <a:t/>
            </a:r>
            <a:br>
              <a:rPr lang="en-US" altLang="en-US" sz="3200" dirty="0" smtClean="0">
                <a:solidFill>
                  <a:srgbClr val="0000FF"/>
                </a:solidFill>
                <a:ea typeface="ヒラギノ角ゴ Pro W3" charset="-128"/>
              </a:rPr>
            </a:br>
            <a:endParaRPr lang="en-US" altLang="en-US" sz="3200" dirty="0" smtClean="0">
              <a:solidFill>
                <a:schemeClr val="folHlink"/>
              </a:solidFill>
              <a:ea typeface="ヒラギノ角ゴ Pro W3" charset="-128"/>
            </a:endParaRPr>
          </a:p>
        </p:txBody>
      </p:sp>
      <p:pic>
        <p:nvPicPr>
          <p:cNvPr id="22531" name="Picture 4" descr="Transceive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3009900"/>
            <a:ext cx="3865563" cy="289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9" descr="DAWN transcei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9475" y="3009900"/>
            <a:ext cx="4356100" cy="290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 Box 18"/>
          <p:cNvSpPr txBox="1">
            <a:spLocks noChangeArrowheads="1"/>
          </p:cNvSpPr>
          <p:nvPr/>
        </p:nvSpPr>
        <p:spPr bwMode="auto">
          <a:xfrm>
            <a:off x="709613" y="1598613"/>
            <a:ext cx="3008312" cy="1314450"/>
          </a:xfrm>
          <a:prstGeom prst="rect">
            <a:avLst/>
          </a:prstGeom>
          <a:solidFill>
            <a:srgbClr val="FFFF00"/>
          </a:solidFill>
          <a:ln w="9525">
            <a:solidFill>
              <a:schemeClr val="bg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600" b="1" dirty="0">
                <a:latin typeface="Times New Roman" pitchFamily="18" charset="0"/>
              </a:rPr>
              <a:t>Table Top Transceiver (Transmitter + Receiver)</a:t>
            </a:r>
          </a:p>
          <a:p>
            <a:pPr algn="ctr" eaLnBrk="1" hangingPunct="1"/>
            <a:r>
              <a:rPr lang="en-US" altLang="en-US" sz="1600" b="1" dirty="0">
                <a:latin typeface="Times New Roman" pitchFamily="18" charset="0"/>
              </a:rPr>
              <a:t>90 mJ/pulse, 5 pulses/sec.</a:t>
            </a:r>
          </a:p>
          <a:p>
            <a:pPr algn="ctr" eaLnBrk="1" hangingPunct="1"/>
            <a:r>
              <a:rPr lang="en-US" altLang="en-US" sz="1600" b="1" dirty="0">
                <a:latin typeface="Times New Roman" pitchFamily="18" charset="0"/>
              </a:rPr>
              <a:t>3’x4’ Optical Table</a:t>
            </a:r>
          </a:p>
          <a:p>
            <a:pPr algn="ctr" eaLnBrk="1" hangingPunct="1"/>
            <a:r>
              <a:rPr lang="en-US" altLang="en-US" sz="1600" b="1" dirty="0">
                <a:latin typeface="Times New Roman" pitchFamily="18" charset="0"/>
              </a:rPr>
              <a:t>(no telescope or scanner)</a:t>
            </a:r>
          </a:p>
        </p:txBody>
      </p:sp>
      <p:sp>
        <p:nvSpPr>
          <p:cNvPr id="22534" name="Text Box 18"/>
          <p:cNvSpPr txBox="1">
            <a:spLocks noChangeArrowheads="1"/>
          </p:cNvSpPr>
          <p:nvPr/>
        </p:nvSpPr>
        <p:spPr bwMode="auto">
          <a:xfrm>
            <a:off x="5280025" y="1603375"/>
            <a:ext cx="3175000" cy="1323975"/>
          </a:xfrm>
          <a:prstGeom prst="rect">
            <a:avLst/>
          </a:prstGeom>
          <a:solidFill>
            <a:srgbClr val="FFFF00"/>
          </a:solidFill>
          <a:ln>
            <a:noFill/>
          </a:ln>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600" b="1" dirty="0">
                <a:latin typeface="Times New Roman" pitchFamily="18" charset="0"/>
              </a:rPr>
              <a:t>Engineered Transceiver </a:t>
            </a:r>
          </a:p>
          <a:p>
            <a:pPr algn="ctr" eaLnBrk="1" hangingPunct="1"/>
            <a:r>
              <a:rPr lang="en-US" altLang="en-US" sz="1600" b="1" dirty="0">
                <a:latin typeface="Times New Roman" pitchFamily="18" charset="0"/>
              </a:rPr>
              <a:t>250 mJ/pulse, 10 pulses/sec.</a:t>
            </a:r>
          </a:p>
          <a:p>
            <a:pPr algn="ctr" eaLnBrk="1" hangingPunct="1"/>
            <a:r>
              <a:rPr lang="en-US" altLang="en-US" sz="1600" b="1" dirty="0">
                <a:latin typeface="Times New Roman" pitchFamily="18" charset="0"/>
              </a:rPr>
              <a:t>5.9” x 11.6” x 26.5”, 75 lbs.;</a:t>
            </a:r>
          </a:p>
          <a:p>
            <a:pPr algn="ctr" eaLnBrk="1" hangingPunct="1"/>
            <a:r>
              <a:rPr lang="en-US" altLang="en-US" sz="1600" b="1" dirty="0">
                <a:latin typeface="Times New Roman" pitchFamily="18" charset="0"/>
              </a:rPr>
              <a:t> 15 x 29 x 67 cm, 34 kg</a:t>
            </a:r>
          </a:p>
          <a:p>
            <a:pPr algn="ctr" eaLnBrk="1" hangingPunct="1"/>
            <a:r>
              <a:rPr lang="en-US" altLang="en-US" sz="1600" b="1" dirty="0">
                <a:latin typeface="Times New Roman" pitchFamily="18" charset="0"/>
              </a:rPr>
              <a:t>(no telescope or scanner)</a:t>
            </a:r>
          </a:p>
        </p:txBody>
      </p:sp>
      <p:sp>
        <p:nvSpPr>
          <p:cNvPr id="3" name="Right Arrow 2"/>
          <p:cNvSpPr/>
          <p:nvPr/>
        </p:nvSpPr>
        <p:spPr>
          <a:xfrm>
            <a:off x="3941763" y="4122738"/>
            <a:ext cx="747712" cy="481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xmlns="" val="110713067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162" y="2560762"/>
            <a:ext cx="7820474" cy="9755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Ground and Airborne Campaigns</a:t>
            </a:r>
            <a:endParaRPr lang="en-US" altLang="en-US" sz="2800" b="1" kern="0" dirty="0">
              <a:solidFill>
                <a:srgbClr val="0000FF"/>
              </a:solidFill>
              <a:ea typeface="ヒラギノ角ゴ Pro W3" charset="-128"/>
            </a:endParaRPr>
          </a:p>
        </p:txBody>
      </p:sp>
    </p:spTree>
    <p:extLst>
      <p:ext uri="{BB962C8B-B14F-4D97-AF65-F5344CB8AC3E}">
        <p14:creationId xmlns:p14="http://schemas.microsoft.com/office/powerpoint/2010/main" xmlns="" val="282744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43013" y="155575"/>
            <a:ext cx="6645275" cy="61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800" b="1" dirty="0" smtClean="0">
                <a:solidFill>
                  <a:srgbClr val="0000FF"/>
                </a:solidFill>
                <a:ea typeface="ヒラギノ角ゴ Pro W3" charset="-128"/>
                <a:cs typeface="Times New Roman" pitchFamily="18" charset="0"/>
              </a:rPr>
              <a:t>Ground-Based Hybrid Wind Lidar Demo</a:t>
            </a:r>
            <a:br>
              <a:rPr lang="en-US" altLang="en-US" sz="2800" b="1" dirty="0" smtClean="0">
                <a:solidFill>
                  <a:srgbClr val="0000FF"/>
                </a:solidFill>
                <a:ea typeface="ヒラギノ角ゴ Pro W3" charset="-128"/>
                <a:cs typeface="Times New Roman" pitchFamily="18" charset="0"/>
              </a:rPr>
            </a:br>
            <a:endParaRPr lang="en-US" altLang="en-US" sz="2800" b="1" dirty="0" smtClean="0">
              <a:solidFill>
                <a:schemeClr val="folHlink"/>
              </a:solidFill>
              <a:ea typeface="ヒラギノ角ゴ Pro W3" charset="-128"/>
            </a:endParaRPr>
          </a:p>
        </p:txBody>
      </p:sp>
      <p:pic>
        <p:nvPicPr>
          <p:cNvPr id="23555" name="Picture 5" descr="VALIDAR and GLO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438" y="1089025"/>
            <a:ext cx="8658225" cy="450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6"/>
          <p:cNvSpPr txBox="1">
            <a:spLocks noChangeArrowheads="1"/>
          </p:cNvSpPr>
          <p:nvPr/>
        </p:nvSpPr>
        <p:spPr bwMode="auto">
          <a:xfrm>
            <a:off x="220663" y="5672931"/>
            <a:ext cx="8923337" cy="862013"/>
          </a:xfrm>
          <a:prstGeom prst="rect">
            <a:avLst/>
          </a:prstGeom>
          <a:noFill/>
          <a:ln w="12700">
            <a:noFill/>
            <a:miter lim="800000"/>
            <a:headEnd/>
            <a:tailEnd/>
          </a:ln>
        </p:spPr>
        <p:txBody>
          <a:bodyPr>
            <a:spAutoFit/>
          </a:bodyPr>
          <a:lstStyle/>
          <a:p>
            <a:pPr eaLnBrk="1" hangingPunct="1">
              <a:buFont typeface="Wingdings" pitchFamily="2" charset="2"/>
              <a:buChar char="Ø"/>
              <a:defRPr/>
            </a:pPr>
            <a:r>
              <a:rPr lang="en-US" sz="1600" dirty="0">
                <a:latin typeface="+mj-lt"/>
                <a:cs typeface="Times New Roman" pitchFamily="18" charset="0"/>
              </a:rPr>
              <a:t> </a:t>
            </a:r>
            <a:r>
              <a:rPr lang="en-US" sz="1600" dirty="0">
                <a:latin typeface="+mj-lt"/>
              </a:rPr>
              <a:t>The LaRC mobile lidar is deployed as part of NASA HQ funded Program</a:t>
            </a:r>
          </a:p>
          <a:p>
            <a:pPr eaLnBrk="1" hangingPunct="1">
              <a:buFont typeface="Wingdings" pitchFamily="2" charset="2"/>
              <a:buChar char="Ø"/>
              <a:defRPr/>
            </a:pPr>
            <a:r>
              <a:rPr lang="en-US" sz="1600" dirty="0">
                <a:latin typeface="+mj-lt"/>
                <a:cs typeface="Times New Roman" pitchFamily="18" charset="0"/>
              </a:rPr>
              <a:t> Utilized NASA LaRC Compact DAWN Lidar Transceiver for 2</a:t>
            </a:r>
            <a:r>
              <a:rPr lang="en-US" altLang="en-US" sz="1600" dirty="0">
                <a:latin typeface="Arial" panose="020B0604020202020204" pitchFamily="34" charset="0"/>
              </a:rPr>
              <a:t>-µm</a:t>
            </a:r>
            <a:r>
              <a:rPr lang="en-US" sz="1600" dirty="0">
                <a:latin typeface="+mj-lt"/>
                <a:cs typeface="Times New Roman" pitchFamily="18" charset="0"/>
              </a:rPr>
              <a:t> lidar </a:t>
            </a:r>
          </a:p>
          <a:p>
            <a:pPr eaLnBrk="1" hangingPunct="1">
              <a:buFont typeface="Wingdings" pitchFamily="2" charset="2"/>
              <a:buChar char="Ø"/>
              <a:defRPr/>
            </a:pPr>
            <a:r>
              <a:rPr lang="en-US" sz="1600" dirty="0">
                <a:latin typeface="+mj-lt"/>
                <a:cs typeface="Times New Roman" pitchFamily="18" charset="0"/>
              </a:rPr>
              <a:t> Site at Howard University Research Campus in Beltsville, Maryland</a:t>
            </a:r>
          </a:p>
        </p:txBody>
      </p:sp>
      <p:sp>
        <p:nvSpPr>
          <p:cNvPr id="23557" name="Text Box 9"/>
          <p:cNvSpPr txBox="1">
            <a:spLocks noChangeArrowheads="1"/>
          </p:cNvSpPr>
          <p:nvPr/>
        </p:nvSpPr>
        <p:spPr bwMode="auto">
          <a:xfrm>
            <a:off x="844550" y="1601788"/>
            <a:ext cx="17430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altLang="en-US" sz="2000" b="1">
                <a:solidFill>
                  <a:srgbClr val="0000FF"/>
                </a:solidFill>
                <a:latin typeface="Times New Roman" pitchFamily="18" charset="0"/>
              </a:rPr>
              <a:t>GSFC 355-nm</a:t>
            </a:r>
          </a:p>
          <a:p>
            <a:pPr eaLnBrk="1" hangingPunct="1"/>
            <a:r>
              <a:rPr lang="en-US" altLang="en-US" sz="2000" b="1">
                <a:solidFill>
                  <a:srgbClr val="0000FF"/>
                </a:solidFill>
                <a:latin typeface="Times New Roman" pitchFamily="18" charset="0"/>
              </a:rPr>
              <a:t>Doppler lidar</a:t>
            </a:r>
          </a:p>
        </p:txBody>
      </p:sp>
      <p:sp>
        <p:nvSpPr>
          <p:cNvPr id="23558" name="Text Box 7"/>
          <p:cNvSpPr txBox="1">
            <a:spLocks noChangeArrowheads="1"/>
          </p:cNvSpPr>
          <p:nvPr/>
        </p:nvSpPr>
        <p:spPr bwMode="auto">
          <a:xfrm>
            <a:off x="5026025" y="1601788"/>
            <a:ext cx="16668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altLang="en-US" sz="2000" b="1">
                <a:solidFill>
                  <a:srgbClr val="F81B16"/>
                </a:solidFill>
                <a:latin typeface="Times New Roman" pitchFamily="18" charset="0"/>
              </a:rPr>
              <a:t>LaRC 2-</a:t>
            </a:r>
            <a:r>
              <a:rPr lang="en-US" altLang="en-US" sz="2000" b="1">
                <a:solidFill>
                  <a:srgbClr val="F81B16"/>
                </a:solidFill>
                <a:latin typeface="Symbol" pitchFamily="18" charset="2"/>
                <a:cs typeface="Times New Roman" pitchFamily="18" charset="0"/>
              </a:rPr>
              <a:t>m</a:t>
            </a:r>
            <a:r>
              <a:rPr lang="en-US" altLang="en-US" sz="2000" b="1">
                <a:solidFill>
                  <a:srgbClr val="F81B16"/>
                </a:solidFill>
                <a:latin typeface="Times New Roman" pitchFamily="18" charset="0"/>
              </a:rPr>
              <a:t>m</a:t>
            </a:r>
          </a:p>
          <a:p>
            <a:pPr eaLnBrk="1" hangingPunct="1"/>
            <a:r>
              <a:rPr lang="en-US" altLang="en-US" sz="2000" b="1">
                <a:solidFill>
                  <a:srgbClr val="F81B16"/>
                </a:solidFill>
                <a:latin typeface="Times New Roman" pitchFamily="18" charset="0"/>
              </a:rPr>
              <a:t>Doppler lidar</a:t>
            </a:r>
          </a:p>
        </p:txBody>
      </p:sp>
    </p:spTree>
    <p:extLst>
      <p:ext uri="{BB962C8B-B14F-4D97-AF65-F5344CB8AC3E}">
        <p14:creationId xmlns:p14="http://schemas.microsoft.com/office/powerpoint/2010/main" xmlns="" val="17857766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1243013" y="8371"/>
            <a:ext cx="6645275" cy="61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800" b="1" dirty="0" smtClean="0">
                <a:solidFill>
                  <a:srgbClr val="0000FF"/>
                </a:solidFill>
                <a:ea typeface="ヒラギノ角ゴ Pro W3" charset="-128"/>
              </a:rPr>
              <a:t>Comparison of Coherent Lidar and </a:t>
            </a:r>
            <a:r>
              <a:rPr lang="en-US" altLang="en-US" sz="2800" b="1" dirty="0" err="1" smtClean="0">
                <a:solidFill>
                  <a:srgbClr val="0000FF"/>
                </a:solidFill>
                <a:ea typeface="ヒラギノ角ゴ Pro W3" charset="-128"/>
              </a:rPr>
              <a:t>Sonde</a:t>
            </a:r>
            <a:endParaRPr lang="en-US" altLang="en-US" sz="2800" b="1" dirty="0" smtClean="0">
              <a:solidFill>
                <a:schemeClr val="folHlink"/>
              </a:solidFill>
              <a:ea typeface="ヒラギノ角ゴ Pro W3" charset="-128"/>
            </a:endParaRPr>
          </a:p>
        </p:txBody>
      </p:sp>
      <p:graphicFrame>
        <p:nvGraphicFramePr>
          <p:cNvPr id="2050" name="Object 2"/>
          <p:cNvGraphicFramePr>
            <a:graphicFrameLocks noGrp="1" noChangeAspect="1"/>
          </p:cNvGraphicFramePr>
          <p:nvPr>
            <p:extLst>
              <p:ext uri="{D42A27DB-BD31-4B8C-83A1-F6EECF244321}">
                <p14:modId xmlns:p14="http://schemas.microsoft.com/office/powerpoint/2010/main" xmlns="" val="3457940468"/>
              </p:ext>
            </p:extLst>
          </p:nvPr>
        </p:nvGraphicFramePr>
        <p:xfrm>
          <a:off x="390525" y="490971"/>
          <a:ext cx="4216400" cy="4217988"/>
        </p:xfrm>
        <a:graphic>
          <a:graphicData uri="http://schemas.openxmlformats.org/presentationml/2006/ole">
            <p:oleObj spid="_x0000_s63538" name="KGPlot" r:id="rId3" imgW="6852675" imgH="6864847" progId="">
              <p:embed/>
            </p:oleObj>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xmlns="" val="4283731883"/>
              </p:ext>
            </p:extLst>
          </p:nvPr>
        </p:nvGraphicFramePr>
        <p:xfrm>
          <a:off x="4122738" y="490971"/>
          <a:ext cx="4240212" cy="4241800"/>
        </p:xfrm>
        <a:graphic>
          <a:graphicData uri="http://schemas.openxmlformats.org/presentationml/2006/ole">
            <p:oleObj spid="_x0000_s63539" name="KGPlot" r:id="rId4" imgW="6852675" imgH="6864847" progId="">
              <p:embed/>
            </p:oleObj>
          </a:graphicData>
        </a:graphic>
      </p:graphicFrame>
      <p:sp>
        <p:nvSpPr>
          <p:cNvPr id="8" name="Text Box 12"/>
          <p:cNvSpPr txBox="1">
            <a:spLocks noChangeArrowheads="1"/>
          </p:cNvSpPr>
          <p:nvPr/>
        </p:nvSpPr>
        <p:spPr bwMode="auto">
          <a:xfrm>
            <a:off x="1706563" y="4905809"/>
            <a:ext cx="5799137" cy="1016000"/>
          </a:xfrm>
          <a:prstGeom prst="rect">
            <a:avLst/>
          </a:prstGeom>
          <a:noFill/>
          <a:ln w="12700">
            <a:noFill/>
            <a:miter lim="800000"/>
            <a:headEnd/>
            <a:tailEnd/>
          </a:ln>
        </p:spPr>
        <p:txBody>
          <a:bodyPr>
            <a:spAutoFit/>
          </a:bodyPr>
          <a:lstStyle/>
          <a:p>
            <a:pPr eaLnBrk="1" hangingPunct="1">
              <a:buFontTx/>
              <a:buChar char="•"/>
              <a:defRPr/>
            </a:pPr>
            <a:r>
              <a:rPr lang="en-US" sz="2000" dirty="0">
                <a:latin typeface="+mj-lt"/>
              </a:rPr>
              <a:t> Root-mean-square of difference between two sensors for all points shown is </a:t>
            </a:r>
            <a:r>
              <a:rPr lang="en-US" sz="2000" b="1" u="sng" dirty="0">
                <a:solidFill>
                  <a:srgbClr val="F81B16"/>
                </a:solidFill>
                <a:latin typeface="+mj-lt"/>
              </a:rPr>
              <a:t>1.06 m/s  </a:t>
            </a:r>
            <a:r>
              <a:rPr lang="en-US" sz="2000" dirty="0">
                <a:solidFill>
                  <a:srgbClr val="000000"/>
                </a:solidFill>
                <a:latin typeface="+mj-lt"/>
              </a:rPr>
              <a:t>for wind speed and</a:t>
            </a:r>
            <a:r>
              <a:rPr lang="en-US" sz="2000" b="1" u="sng" dirty="0">
                <a:solidFill>
                  <a:srgbClr val="F81B16"/>
                </a:solidFill>
                <a:latin typeface="+mj-lt"/>
              </a:rPr>
              <a:t> 5.78 deg. </a:t>
            </a:r>
            <a:r>
              <a:rPr lang="en-US" sz="2000" dirty="0">
                <a:solidFill>
                  <a:srgbClr val="000000"/>
                </a:solidFill>
                <a:latin typeface="+mj-lt"/>
              </a:rPr>
              <a:t>for wind direction</a:t>
            </a:r>
          </a:p>
        </p:txBody>
      </p:sp>
    </p:spTree>
    <p:extLst>
      <p:ext uri="{BB962C8B-B14F-4D97-AF65-F5344CB8AC3E}">
        <p14:creationId xmlns:p14="http://schemas.microsoft.com/office/powerpoint/2010/main" xmlns="" val="75179676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23026" y="71438"/>
            <a:ext cx="6645275" cy="615950"/>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800" b="1" dirty="0">
                <a:solidFill>
                  <a:srgbClr val="0000FF"/>
                </a:solidFill>
                <a:ea typeface="ヒラギノ角ゴ Pro W3" charset="-128"/>
              </a:rPr>
              <a:t>DC-8 Wind Lidar During GRIP (2010)</a:t>
            </a:r>
          </a:p>
        </p:txBody>
      </p:sp>
      <p:pic>
        <p:nvPicPr>
          <p:cNvPr id="24579" name="Picture 2" descr="C:\Users\mkavaya\Documents\Projects\GRIP DC-8\Pictures\Bo\DA_100803_DC8_integration_done\IMG_57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743" y="2848939"/>
            <a:ext cx="4886325"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2" descr="C:\Documents and Settings\gde.SWANET\Local Settings\Temp\Temporary Directory 5 for Images.zip\Images\0901-172011-172029.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0175" y="3232150"/>
            <a:ext cx="3887788" cy="291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3323" b="906"/>
          <a:stretch>
            <a:fillRect/>
          </a:stretch>
        </p:blipFill>
        <p:spPr bwMode="auto">
          <a:xfrm>
            <a:off x="6377977" y="807309"/>
            <a:ext cx="2384425"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94743" y="1248739"/>
            <a:ext cx="6083300" cy="1600200"/>
          </a:xfrm>
          <a:prstGeom prst="rect">
            <a:avLst/>
          </a:prstGeom>
          <a:noFill/>
        </p:spPr>
        <p:txBody>
          <a:bodyPr>
            <a:spAutoFit/>
          </a:bodyPr>
          <a:lstStyle/>
          <a:p>
            <a:pPr marL="285750" indent="-285750" eaLnBrk="1" hangingPunct="1">
              <a:buFont typeface="Arial" panose="020B0604020202020204" pitchFamily="34" charset="0"/>
              <a:buChar char="•"/>
              <a:defRPr/>
            </a:pPr>
            <a:r>
              <a:rPr lang="en-US" sz="2000" dirty="0">
                <a:latin typeface="Arial" panose="020B0604020202020204" pitchFamily="34" charset="0"/>
              </a:rPr>
              <a:t>Harden the transmitter for airborne application </a:t>
            </a:r>
          </a:p>
          <a:p>
            <a:pPr marL="285750" indent="-285750" eaLnBrk="1" hangingPunct="1">
              <a:buFont typeface="Arial" panose="020B0604020202020204" pitchFamily="34" charset="0"/>
              <a:buChar char="•"/>
              <a:defRPr/>
            </a:pPr>
            <a:r>
              <a:rPr lang="en-US" sz="2000" dirty="0">
                <a:latin typeface="Arial" panose="020B0604020202020204" pitchFamily="34" charset="0"/>
              </a:rPr>
              <a:t>Add telescope and scanner within the enclosure</a:t>
            </a:r>
          </a:p>
          <a:p>
            <a:pPr marL="285750" indent="-285750" eaLnBrk="1" hangingPunct="1">
              <a:buFont typeface="Arial" panose="020B0604020202020204" pitchFamily="34" charset="0"/>
              <a:buChar char="•"/>
              <a:defRPr/>
            </a:pPr>
            <a:r>
              <a:rPr lang="en-US" sz="2000" dirty="0">
                <a:latin typeface="Arial" panose="020B0604020202020204" pitchFamily="34" charset="0"/>
              </a:rPr>
              <a:t>Airborne wind measurement during GRIP campaign </a:t>
            </a:r>
          </a:p>
          <a:p>
            <a:pPr eaLnBrk="1" hangingPunct="1">
              <a:defRPr/>
            </a:pPr>
            <a:endParaRPr lang="en-US" dirty="0">
              <a:latin typeface="Arial" panose="020B0604020202020204" pitchFamily="34" charset="0"/>
            </a:endParaRPr>
          </a:p>
        </p:txBody>
      </p:sp>
    </p:spTree>
    <p:extLst>
      <p:ext uri="{BB962C8B-B14F-4D97-AF65-F5344CB8AC3E}">
        <p14:creationId xmlns:p14="http://schemas.microsoft.com/office/powerpoint/2010/main" xmlns="" val="353242306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7632" y="-12288"/>
            <a:ext cx="6645275" cy="6159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r>
              <a:rPr lang="en-US" altLang="en-US" sz="2800" b="1" kern="0" dirty="0" smtClean="0">
                <a:solidFill>
                  <a:srgbClr val="0000FF"/>
                </a:solidFill>
                <a:ea typeface="ヒラギノ角ゴ Pro W3" charset="-128"/>
              </a:rPr>
              <a:t>GRIP – 2 Sept 2010 – Hurricane Earl</a:t>
            </a:r>
            <a:endParaRPr lang="en-US" altLang="en-US" sz="2800" b="1" kern="0" dirty="0">
              <a:solidFill>
                <a:srgbClr val="0000FF"/>
              </a:solidFill>
              <a:ea typeface="ヒラギノ角ゴ Pro W3" charset="-128"/>
            </a:endParaRPr>
          </a:p>
        </p:txBody>
      </p:sp>
      <p:pic>
        <p:nvPicPr>
          <p:cNvPr id="4" name="Picture 3"/>
          <p:cNvPicPr>
            <a:picLocks noChangeAspect="1"/>
          </p:cNvPicPr>
          <p:nvPr/>
        </p:nvPicPr>
        <p:blipFill>
          <a:blip r:embed="rId2" cstate="print"/>
          <a:stretch>
            <a:fillRect/>
          </a:stretch>
        </p:blipFill>
        <p:spPr>
          <a:xfrm>
            <a:off x="112090" y="521761"/>
            <a:ext cx="6351806" cy="5250882"/>
          </a:xfrm>
          <a:prstGeom prst="rect">
            <a:avLst/>
          </a:prstGeom>
        </p:spPr>
      </p:pic>
      <p:sp>
        <p:nvSpPr>
          <p:cNvPr id="5" name="TextBox 4"/>
          <p:cNvSpPr txBox="1"/>
          <p:nvPr/>
        </p:nvSpPr>
        <p:spPr>
          <a:xfrm>
            <a:off x="6282817" y="772817"/>
            <a:ext cx="2202270" cy="4247317"/>
          </a:xfrm>
          <a:prstGeom prst="rect">
            <a:avLst/>
          </a:prstGeom>
          <a:noFill/>
        </p:spPr>
        <p:txBody>
          <a:bodyPr wrap="none" rtlCol="0">
            <a:spAutoFit/>
          </a:bodyPr>
          <a:lstStyle/>
          <a:p>
            <a:r>
              <a:rPr lang="en-US" dirty="0" smtClean="0"/>
              <a:t>APR-2 Radar</a:t>
            </a:r>
          </a:p>
          <a:p>
            <a:endParaRPr lang="en-US" dirty="0"/>
          </a:p>
          <a:p>
            <a:endParaRPr lang="en-US" dirty="0" smtClean="0"/>
          </a:p>
          <a:p>
            <a:endParaRPr lang="en-US" dirty="0" smtClean="0"/>
          </a:p>
          <a:p>
            <a:r>
              <a:rPr lang="en-US" dirty="0" smtClean="0"/>
              <a:t>LASE Aerosols</a:t>
            </a:r>
          </a:p>
          <a:p>
            <a:endParaRPr lang="en-US" dirty="0"/>
          </a:p>
          <a:p>
            <a:endParaRPr lang="en-US" dirty="0" smtClean="0"/>
          </a:p>
          <a:p>
            <a:endParaRPr lang="en-US" dirty="0"/>
          </a:p>
          <a:p>
            <a:r>
              <a:rPr lang="en-US" dirty="0" smtClean="0"/>
              <a:t>DAWN SNR</a:t>
            </a:r>
          </a:p>
          <a:p>
            <a:endParaRPr lang="en-US" dirty="0"/>
          </a:p>
          <a:p>
            <a:endParaRPr lang="en-US" dirty="0" smtClean="0"/>
          </a:p>
          <a:p>
            <a:r>
              <a:rPr lang="en-US" dirty="0" smtClean="0"/>
              <a:t>DAWN Wind Speed</a:t>
            </a:r>
          </a:p>
          <a:p>
            <a:endParaRPr lang="en-US" dirty="0"/>
          </a:p>
          <a:p>
            <a:endParaRPr lang="en-US" dirty="0" smtClean="0"/>
          </a:p>
          <a:p>
            <a:r>
              <a:rPr lang="en-US" dirty="0" smtClean="0"/>
              <a:t>DAWN Wind </a:t>
            </a:r>
            <a:r>
              <a:rPr lang="en-US" dirty="0" err="1" smtClean="0"/>
              <a:t>Dir</a:t>
            </a:r>
            <a:endParaRPr lang="en-US" dirty="0"/>
          </a:p>
        </p:txBody>
      </p:sp>
      <p:sp>
        <p:nvSpPr>
          <p:cNvPr id="6" name="TextBox 5"/>
          <p:cNvSpPr txBox="1"/>
          <p:nvPr/>
        </p:nvSpPr>
        <p:spPr>
          <a:xfrm>
            <a:off x="2201123" y="5772643"/>
            <a:ext cx="2482153" cy="369332"/>
          </a:xfrm>
          <a:prstGeom prst="rect">
            <a:avLst/>
          </a:prstGeom>
          <a:noFill/>
        </p:spPr>
        <p:txBody>
          <a:bodyPr wrap="square" rtlCol="0">
            <a:spAutoFit/>
          </a:bodyPr>
          <a:lstStyle/>
          <a:p>
            <a:pPr algn="ctr"/>
            <a:r>
              <a:rPr lang="en-US" dirty="0" smtClean="0"/>
              <a:t>5 eye “crossings”</a:t>
            </a:r>
            <a:endParaRPr lang="en-US" dirty="0"/>
          </a:p>
        </p:txBody>
      </p:sp>
      <p:sp>
        <p:nvSpPr>
          <p:cNvPr id="7" name="TextBox 6"/>
          <p:cNvSpPr txBox="1"/>
          <p:nvPr/>
        </p:nvSpPr>
        <p:spPr>
          <a:xfrm>
            <a:off x="112090" y="5751673"/>
            <a:ext cx="2089033" cy="369332"/>
          </a:xfrm>
          <a:prstGeom prst="rect">
            <a:avLst/>
          </a:prstGeom>
          <a:noFill/>
        </p:spPr>
        <p:txBody>
          <a:bodyPr wrap="none" rtlCol="0">
            <a:spAutoFit/>
          </a:bodyPr>
          <a:lstStyle/>
          <a:p>
            <a:r>
              <a:rPr lang="en-US" dirty="0" smtClean="0"/>
              <a:t>~400 minutes data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2386" y="5009923"/>
            <a:ext cx="1848442" cy="1751761"/>
          </a:xfrm>
          <a:prstGeom prst="rect">
            <a:avLst/>
          </a:prstGeom>
        </p:spPr>
      </p:pic>
      <p:sp>
        <p:nvSpPr>
          <p:cNvPr id="9" name="TextBox 8"/>
          <p:cNvSpPr txBox="1"/>
          <p:nvPr/>
        </p:nvSpPr>
        <p:spPr>
          <a:xfrm>
            <a:off x="5669282" y="6115353"/>
            <a:ext cx="873104" cy="646331"/>
          </a:xfrm>
          <a:prstGeom prst="rect">
            <a:avLst/>
          </a:prstGeom>
          <a:noFill/>
        </p:spPr>
        <p:txBody>
          <a:bodyPr wrap="square" rtlCol="0">
            <a:spAutoFit/>
          </a:bodyPr>
          <a:lstStyle/>
          <a:p>
            <a:pPr algn="r"/>
            <a:r>
              <a:rPr lang="en-US" dirty="0" smtClean="0"/>
              <a:t>DC-8 Track</a:t>
            </a:r>
            <a:endParaRPr lang="en-US" dirty="0"/>
          </a:p>
        </p:txBody>
      </p:sp>
    </p:spTree>
    <p:extLst>
      <p:ext uri="{BB962C8B-B14F-4D97-AF65-F5344CB8AC3E}">
        <p14:creationId xmlns:p14="http://schemas.microsoft.com/office/powerpoint/2010/main" xmlns="" val="43430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43013" y="168275"/>
            <a:ext cx="6645275" cy="61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dirty="0" smtClean="0">
                <a:solidFill>
                  <a:srgbClr val="0000FF"/>
                </a:solidFill>
                <a:ea typeface="ヒラギノ角ゴ Pro W3" charset="-128"/>
              </a:rPr>
              <a:t>Outline</a:t>
            </a:r>
            <a:endParaRPr lang="en-US" altLang="en-US" sz="4000" b="1" dirty="0" smtClean="0">
              <a:ea typeface="ヒラギノ角ゴ Pro W3" charset="-128"/>
            </a:endParaRPr>
          </a:p>
        </p:txBody>
      </p:sp>
      <p:sp>
        <p:nvSpPr>
          <p:cNvPr id="3076" name="Rectangle 3"/>
          <p:cNvSpPr>
            <a:spLocks noGrp="1" noChangeArrowheads="1"/>
          </p:cNvSpPr>
          <p:nvPr>
            <p:ph type="body" idx="1"/>
          </p:nvPr>
        </p:nvSpPr>
        <p:spPr>
          <a:xfrm>
            <a:off x="457200" y="1241425"/>
            <a:ext cx="8229600" cy="4884738"/>
          </a:xfrm>
        </p:spPr>
        <p:txBody>
          <a:bodyPr/>
          <a:lstStyle/>
          <a:p>
            <a:pPr marL="457200" lvl="1" indent="-457200">
              <a:buClr>
                <a:srgbClr val="FF0000"/>
              </a:buClr>
              <a:buFont typeface="Wingdings" panose="05000000000000000000" pitchFamily="2" charset="2"/>
              <a:buChar char="Ø"/>
              <a:defRPr/>
            </a:pPr>
            <a:r>
              <a:rPr lang="en-US" b="1" dirty="0">
                <a:solidFill>
                  <a:srgbClr val="0000FF"/>
                </a:solidFill>
              </a:rPr>
              <a:t>Background and motivation</a:t>
            </a:r>
          </a:p>
          <a:p>
            <a:pPr marL="457200" lvl="1" indent="-457200">
              <a:buClr>
                <a:srgbClr val="FF0000"/>
              </a:buClr>
              <a:buFont typeface="Wingdings" panose="05000000000000000000" pitchFamily="2" charset="2"/>
              <a:buChar char="Ø"/>
              <a:defRPr/>
            </a:pPr>
            <a:r>
              <a:rPr lang="en-US" b="1" dirty="0">
                <a:solidFill>
                  <a:srgbClr val="0000FF"/>
                </a:solidFill>
              </a:rPr>
              <a:t>Technology Development</a:t>
            </a:r>
          </a:p>
          <a:p>
            <a:pPr lvl="1">
              <a:buClr>
                <a:srgbClr val="FF0000"/>
              </a:buClr>
              <a:buFont typeface="Arial" panose="020B0604020202020204" pitchFamily="34" charset="0"/>
              <a:buChar char="•"/>
              <a:defRPr/>
            </a:pPr>
            <a:r>
              <a:rPr lang="en-US" dirty="0" smtClean="0">
                <a:solidFill>
                  <a:srgbClr val="0000FF"/>
                </a:solidFill>
              </a:rPr>
              <a:t>Compact 2</a:t>
            </a:r>
            <a:r>
              <a:rPr lang="en-US" altLang="en-US" dirty="0" smtClean="0">
                <a:solidFill>
                  <a:srgbClr val="0033CC"/>
                </a:solidFill>
              </a:rPr>
              <a:t>µm</a:t>
            </a:r>
            <a:r>
              <a:rPr lang="en-US" dirty="0" smtClean="0">
                <a:solidFill>
                  <a:srgbClr val="0000FF"/>
                </a:solidFill>
              </a:rPr>
              <a:t> </a:t>
            </a:r>
            <a:r>
              <a:rPr lang="en-US" dirty="0">
                <a:solidFill>
                  <a:srgbClr val="0000FF"/>
                </a:solidFill>
              </a:rPr>
              <a:t>wind lidar transceiver</a:t>
            </a:r>
          </a:p>
          <a:p>
            <a:pPr lvl="1">
              <a:buClr>
                <a:srgbClr val="FF0000"/>
              </a:buClr>
              <a:buFont typeface="Arial" panose="020B0604020202020204" pitchFamily="34" charset="0"/>
              <a:buChar char="•"/>
              <a:defRPr/>
            </a:pPr>
            <a:r>
              <a:rPr lang="en-US" dirty="0">
                <a:solidFill>
                  <a:srgbClr val="0000FF"/>
                </a:solidFill>
              </a:rPr>
              <a:t>Conductive cooled </a:t>
            </a:r>
            <a:r>
              <a:rPr lang="en-US" dirty="0" smtClean="0">
                <a:solidFill>
                  <a:srgbClr val="0000FF"/>
                </a:solidFill>
              </a:rPr>
              <a:t>2</a:t>
            </a:r>
            <a:r>
              <a:rPr lang="en-US" altLang="en-US" dirty="0" smtClean="0">
                <a:solidFill>
                  <a:srgbClr val="0033CC"/>
                </a:solidFill>
              </a:rPr>
              <a:t>µm</a:t>
            </a:r>
            <a:r>
              <a:rPr lang="en-US" dirty="0" smtClean="0">
                <a:solidFill>
                  <a:srgbClr val="0000FF"/>
                </a:solidFill>
              </a:rPr>
              <a:t> Oscillator/Amplifier </a:t>
            </a:r>
            <a:r>
              <a:rPr lang="en-US" dirty="0">
                <a:solidFill>
                  <a:srgbClr val="0000FF"/>
                </a:solidFill>
              </a:rPr>
              <a:t>development</a:t>
            </a:r>
          </a:p>
          <a:p>
            <a:pPr marL="457200" lvl="1" indent="-457200">
              <a:buClr>
                <a:srgbClr val="FF0000"/>
              </a:buClr>
              <a:buFont typeface="Wingdings" panose="05000000000000000000" pitchFamily="2" charset="2"/>
              <a:buChar char="Ø"/>
              <a:defRPr/>
            </a:pPr>
            <a:r>
              <a:rPr lang="en-US" sz="2800" b="1" dirty="0">
                <a:solidFill>
                  <a:srgbClr val="0000FF"/>
                </a:solidFill>
              </a:rPr>
              <a:t>Ground and Airborne campaigns</a:t>
            </a:r>
          </a:p>
          <a:p>
            <a:pPr marL="457200" lvl="1" indent="-457200">
              <a:buClr>
                <a:srgbClr val="FF0000"/>
              </a:buClr>
              <a:buFont typeface="Wingdings" panose="05000000000000000000" pitchFamily="2" charset="2"/>
              <a:buChar char="Ø"/>
              <a:defRPr/>
            </a:pPr>
            <a:r>
              <a:rPr lang="en-US" sz="2800" b="1" dirty="0">
                <a:solidFill>
                  <a:srgbClr val="0000FF"/>
                </a:solidFill>
              </a:rPr>
              <a:t>Fully Conductively-cooled Risk Reduction Laser</a:t>
            </a:r>
          </a:p>
          <a:p>
            <a:pPr marL="457200" lvl="1" indent="-457200">
              <a:buClr>
                <a:srgbClr val="FF0000"/>
              </a:buClr>
              <a:buFont typeface="Wingdings" panose="05000000000000000000" pitchFamily="2" charset="2"/>
              <a:buChar char="Ø"/>
              <a:defRPr/>
            </a:pPr>
            <a:r>
              <a:rPr lang="en-US" sz="2800" b="1" dirty="0">
                <a:solidFill>
                  <a:srgbClr val="0000FF"/>
                </a:solidFill>
              </a:rPr>
              <a:t>Conclusions</a:t>
            </a:r>
          </a:p>
        </p:txBody>
      </p:sp>
    </p:spTree>
    <p:extLst>
      <p:ext uri="{BB962C8B-B14F-4D97-AF65-F5344CB8AC3E}">
        <p14:creationId xmlns:p14="http://schemas.microsoft.com/office/powerpoint/2010/main" xmlns="" val="309844982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3339" y="152344"/>
            <a:ext cx="7820474" cy="5122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Ground and Airborne Campaigns</a:t>
            </a:r>
            <a:endParaRPr lang="en-US" altLang="en-US" sz="2800" b="1" kern="0" dirty="0">
              <a:solidFill>
                <a:srgbClr val="0000FF"/>
              </a:solidFill>
              <a:ea typeface="ヒラギノ角ゴ Pro W3"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3693389916"/>
              </p:ext>
            </p:extLst>
          </p:nvPr>
        </p:nvGraphicFramePr>
        <p:xfrm>
          <a:off x="794480" y="1007255"/>
          <a:ext cx="7789891" cy="4881880"/>
        </p:xfrm>
        <a:graphic>
          <a:graphicData uri="http://schemas.openxmlformats.org/drawingml/2006/table">
            <a:tbl>
              <a:tblPr firstRow="1" bandRow="1">
                <a:tableStyleId>{BC89EF96-8CEA-46FF-86C4-4CE0E7609802}</a:tableStyleId>
              </a:tblPr>
              <a:tblGrid>
                <a:gridCol w="689546"/>
                <a:gridCol w="814466"/>
                <a:gridCol w="1279160"/>
                <a:gridCol w="1474033"/>
                <a:gridCol w="3532686"/>
              </a:tblGrid>
              <a:tr h="370840">
                <a:tc>
                  <a:txBody>
                    <a:bodyPr/>
                    <a:lstStyle/>
                    <a:p>
                      <a:pPr algn="ctr"/>
                      <a:r>
                        <a:rPr lang="en-US" sz="1000" b="0" dirty="0" smtClean="0"/>
                        <a:t>Date</a:t>
                      </a:r>
                      <a:endParaRPr lang="en-US" sz="1000" b="0" dirty="0"/>
                    </a:p>
                  </a:txBody>
                  <a:tcPr anchor="ctr"/>
                </a:tc>
                <a:tc>
                  <a:txBody>
                    <a:bodyPr/>
                    <a:lstStyle/>
                    <a:p>
                      <a:pPr algn="ctr"/>
                      <a:r>
                        <a:rPr lang="en-US" sz="1000" b="0" dirty="0" smtClean="0"/>
                        <a:t>Platform</a:t>
                      </a:r>
                      <a:endParaRPr lang="en-US" sz="1000" b="0" dirty="0"/>
                    </a:p>
                  </a:txBody>
                  <a:tcPr anchor="ctr"/>
                </a:tc>
                <a:tc>
                  <a:txBody>
                    <a:bodyPr/>
                    <a:lstStyle/>
                    <a:p>
                      <a:pPr algn="ctr"/>
                      <a:r>
                        <a:rPr lang="en-US" sz="1000" b="0" dirty="0" smtClean="0"/>
                        <a:t>Location</a:t>
                      </a:r>
                      <a:endParaRPr lang="en-US" sz="1000" b="0" dirty="0"/>
                    </a:p>
                  </a:txBody>
                  <a:tcPr anchor="ctr"/>
                </a:tc>
                <a:tc>
                  <a:txBody>
                    <a:bodyPr/>
                    <a:lstStyle/>
                    <a:p>
                      <a:pPr algn="ctr"/>
                      <a:r>
                        <a:rPr lang="en-US" sz="1000" b="0" dirty="0" smtClean="0"/>
                        <a:t>Objective</a:t>
                      </a:r>
                      <a:endParaRPr lang="en-US" sz="1000" b="0" dirty="0"/>
                    </a:p>
                  </a:txBody>
                  <a:tcPr anchor="ctr"/>
                </a:tc>
                <a:tc>
                  <a:txBody>
                    <a:bodyPr/>
                    <a:lstStyle/>
                    <a:p>
                      <a:pPr algn="ctr"/>
                      <a:r>
                        <a:rPr lang="en-US" sz="1000" b="0" dirty="0" smtClean="0"/>
                        <a:t>Publications</a:t>
                      </a:r>
                      <a:endParaRPr lang="en-US" sz="1000" b="0" dirty="0"/>
                    </a:p>
                  </a:txBody>
                  <a:tcPr anchor="ctr"/>
                </a:tc>
              </a:tr>
              <a:tr h="370840">
                <a:tc>
                  <a:txBody>
                    <a:bodyPr/>
                    <a:lstStyle/>
                    <a:p>
                      <a:pPr algn="ctr"/>
                      <a:r>
                        <a:rPr lang="en-US" sz="1000" b="0" dirty="0" smtClean="0"/>
                        <a:t>2004-2005</a:t>
                      </a:r>
                      <a:endParaRPr lang="en-US" sz="1000" b="0" dirty="0"/>
                    </a:p>
                  </a:txBody>
                  <a:tcPr anchor="ctr"/>
                </a:tc>
                <a:tc>
                  <a:txBody>
                    <a:bodyPr/>
                    <a:lstStyle/>
                    <a:p>
                      <a:pPr algn="ctr"/>
                      <a:r>
                        <a:rPr lang="en-US" sz="1000" b="0" dirty="0" smtClean="0"/>
                        <a:t>VALIDAR Trailer</a:t>
                      </a:r>
                      <a:endParaRPr lang="en-US" sz="1000" b="0" dirty="0"/>
                    </a:p>
                  </a:txBody>
                  <a:tcPr anchor="ctr"/>
                </a:tc>
                <a:tc>
                  <a:txBody>
                    <a:bodyPr/>
                    <a:lstStyle/>
                    <a:p>
                      <a:pPr algn="ctr"/>
                      <a:r>
                        <a:rPr lang="en-US" sz="1000" b="0" dirty="0" smtClean="0"/>
                        <a:t>Hampton, VA</a:t>
                      </a:r>
                      <a:endParaRPr lang="en-US" sz="1000" b="0" dirty="0"/>
                    </a:p>
                  </a:txBody>
                  <a:tcPr anchor="ctr"/>
                </a:tc>
                <a:tc>
                  <a:txBody>
                    <a:bodyPr/>
                    <a:lstStyle/>
                    <a:p>
                      <a:pPr algn="ctr"/>
                      <a:r>
                        <a:rPr lang="en-US" sz="1000" b="0" dirty="0" smtClean="0"/>
                        <a:t>Technology Validation</a:t>
                      </a:r>
                      <a:endParaRPr lang="en-US" sz="1000" b="0" dirty="0"/>
                    </a:p>
                  </a:txBody>
                  <a:tcPr anchor="ctr"/>
                </a:tc>
                <a:tc>
                  <a:txBody>
                    <a:bodyPr/>
                    <a:lstStyle/>
                    <a:p>
                      <a:pPr marL="0" indent="0" algn="ctr">
                        <a:buSzPct val="90000"/>
                        <a:buFont typeface="Wingdings" panose="05000000000000000000" pitchFamily="2" charset="2"/>
                        <a:buChar char="v"/>
                      </a:pPr>
                      <a:r>
                        <a:rPr lang="en-US" sz="800" b="0" dirty="0" smtClean="0"/>
                        <a:t>G. J. Koch, J. Y. Beyon, B. W. Barnes, M. Petros, J. Yu, F. Amzajerdian, M. J. Kavaya, and U. N. Singh, “High-Energy 2-micron Doppler Lidar for Wind Measurements,” Opt. Engr. 46(11), 116201-1 to 116201-14 (2007)</a:t>
                      </a:r>
                    </a:p>
                  </a:txBody>
                  <a:tcPr anchor="ctr"/>
                </a:tc>
              </a:tr>
              <a:tr h="370840">
                <a:tc>
                  <a:txBody>
                    <a:bodyPr/>
                    <a:lstStyle/>
                    <a:p>
                      <a:pPr algn="ctr"/>
                      <a:r>
                        <a:rPr lang="en-US" sz="1000" b="0" dirty="0" smtClean="0"/>
                        <a:t>Mar 2009</a:t>
                      </a:r>
                      <a:endParaRPr lang="en-US" sz="1000" b="0" dirty="0"/>
                    </a:p>
                  </a:txBody>
                  <a:tcPr anchor="ctr"/>
                </a:tc>
                <a:tc>
                  <a:txBody>
                    <a:bodyPr/>
                    <a:lstStyle/>
                    <a:p>
                      <a:pPr algn="ctr"/>
                      <a:r>
                        <a:rPr lang="en-US" sz="1000" b="0" dirty="0" smtClean="0"/>
                        <a:t>VALIDAR Trailer</a:t>
                      </a:r>
                      <a:endParaRPr lang="en-US" sz="1000" b="0" dirty="0"/>
                    </a:p>
                  </a:txBody>
                  <a:tcPr anchor="ctr"/>
                </a:tc>
                <a:tc>
                  <a:txBody>
                    <a:bodyPr/>
                    <a:lstStyle/>
                    <a:p>
                      <a:pPr algn="ctr"/>
                      <a:r>
                        <a:rPr lang="en-US" sz="1000" b="0" dirty="0" smtClean="0"/>
                        <a:t>Howard University, Beltsville, MD</a:t>
                      </a:r>
                      <a:endParaRPr lang="en-US" sz="1000" b="0" dirty="0"/>
                    </a:p>
                  </a:txBody>
                  <a:tcPr anchor="ctr"/>
                </a:tc>
                <a:tc>
                  <a:txBody>
                    <a:bodyPr/>
                    <a:lstStyle/>
                    <a:p>
                      <a:pPr algn="ctr"/>
                      <a:r>
                        <a:rPr lang="en-US" sz="1000" b="0" dirty="0" smtClean="0"/>
                        <a:t>Wind Intercomparisons</a:t>
                      </a:r>
                      <a:r>
                        <a:rPr lang="en-US" sz="1000" b="0" baseline="0" dirty="0" smtClean="0"/>
                        <a:t> between sensors</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Grady J. Koch, Jeffrey Y. Beyon,, Paul J. Petzar, Mulugeta Petros, Jirong Yu, Bo C. Trieu, Michael J. Kavaya, Upendra N. Singh,, Edward A. Modlin, Bruce W. Barnes, and Belay B. Demoz , “Field Testing of a High-Energy 2-Micron Doppler Lidar,” Journal of Applied Remote Sensing, Vol. 4, 043512 (2010)</a:t>
                      </a:r>
                    </a:p>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B. Demoz, B. Gentry, T. Bacha, K. Vermeesch, H. Chen, D. Venable, E. Joseph G. Koch, U. Singh, M Boquet, L. Sauvage, “Multi-instrument Wind Comparisons at Howard University Beltsville campus: An update,” Working Group on Space-Based Lidar Winds, Bar Harbor, ME (24-26 Aug 2010)</a:t>
                      </a:r>
                    </a:p>
                  </a:txBody>
                  <a:tcPr anchor="ctr"/>
                </a:tc>
              </a:tr>
              <a:tr h="370840">
                <a:tc>
                  <a:txBody>
                    <a:bodyPr/>
                    <a:lstStyle/>
                    <a:p>
                      <a:pPr algn="ctr"/>
                      <a:r>
                        <a:rPr lang="en-US" sz="1000" b="0" dirty="0" smtClean="0"/>
                        <a:t>Sep 2010</a:t>
                      </a:r>
                      <a:endParaRPr lang="en-US" sz="1000" b="0" dirty="0"/>
                    </a:p>
                  </a:txBody>
                  <a:tcPr anchor="ctr"/>
                </a:tc>
                <a:tc>
                  <a:txBody>
                    <a:bodyPr/>
                    <a:lstStyle/>
                    <a:p>
                      <a:pPr algn="ctr"/>
                      <a:r>
                        <a:rPr lang="en-US" sz="1000" b="0" dirty="0" smtClean="0"/>
                        <a:t>DC-8</a:t>
                      </a:r>
                      <a:endParaRPr lang="en-US" sz="1000" b="0" dirty="0"/>
                    </a:p>
                  </a:txBody>
                  <a:tcPr anchor="ctr"/>
                </a:tc>
                <a:tc>
                  <a:txBody>
                    <a:bodyPr/>
                    <a:lstStyle/>
                    <a:p>
                      <a:pPr algn="ctr"/>
                      <a:r>
                        <a:rPr lang="en-US" sz="1000" b="0" dirty="0" smtClean="0"/>
                        <a:t>Based Fort Lauderdale, FL</a:t>
                      </a:r>
                      <a:endParaRPr lang="en-US" sz="1000" b="0" dirty="0"/>
                    </a:p>
                  </a:txBody>
                  <a:tcPr anchor="ctr"/>
                </a:tc>
                <a:tc>
                  <a:txBody>
                    <a:bodyPr/>
                    <a:lstStyle/>
                    <a:p>
                      <a:pPr algn="ctr"/>
                      <a:r>
                        <a:rPr lang="en-US" sz="1000" b="0" dirty="0" smtClean="0"/>
                        <a:t>NASA GRIP campaign</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M. J. Kavaya, J. Y. Beyon, G. J. Koch, M. Petros, P. J. Petzar, U. N. Singh, B. C. Trieu, and J. Yu, “The Doppler Aerosol Wind Lidar (DAWN) Airborne, Wind-Profiling, Coherent-Detection Lidar System: Overview, Flight Results, and Plans,” Journal of Atmospheric and Oceanic Technology (JTECH) 34 (4), 826-842 (April 2014)</a:t>
                      </a:r>
                    </a:p>
                  </a:txBody>
                  <a:tcPr anchor="ctr"/>
                </a:tc>
              </a:tr>
              <a:tr h="370840">
                <a:tc>
                  <a:txBody>
                    <a:bodyPr/>
                    <a:lstStyle/>
                    <a:p>
                      <a:pPr algn="ctr"/>
                      <a:r>
                        <a:rPr lang="en-US" sz="1000" b="0" dirty="0" smtClean="0"/>
                        <a:t>Oct 2011</a:t>
                      </a:r>
                      <a:endParaRPr lang="en-US" sz="1000" b="0" dirty="0"/>
                    </a:p>
                  </a:txBody>
                  <a:tcPr anchor="ctr"/>
                </a:tc>
                <a:tc>
                  <a:txBody>
                    <a:bodyPr/>
                    <a:lstStyle/>
                    <a:p>
                      <a:pPr algn="ctr"/>
                      <a:r>
                        <a:rPr lang="en-US" sz="1000" b="0" dirty="0" smtClean="0"/>
                        <a:t>VALIDAR</a:t>
                      </a:r>
                      <a:r>
                        <a:rPr lang="en-US" sz="1000" b="0" baseline="0" dirty="0" smtClean="0"/>
                        <a:t> Trailer</a:t>
                      </a:r>
                      <a:endParaRPr lang="en-US" sz="1000" b="0" dirty="0"/>
                    </a:p>
                  </a:txBody>
                  <a:tcPr anchor="ctr"/>
                </a:tc>
                <a:tc>
                  <a:txBody>
                    <a:bodyPr/>
                    <a:lstStyle/>
                    <a:p>
                      <a:pPr algn="ctr"/>
                      <a:r>
                        <a:rPr lang="en-US" sz="1000" b="0" dirty="0" smtClean="0"/>
                        <a:t>Fort Story, Virginia Beach, VA</a:t>
                      </a:r>
                      <a:endParaRPr lang="en-US" sz="1000" b="0" dirty="0"/>
                    </a:p>
                  </a:txBody>
                  <a:tcPr anchor="ctr"/>
                </a:tc>
                <a:tc>
                  <a:txBody>
                    <a:bodyPr/>
                    <a:lstStyle/>
                    <a:p>
                      <a:pPr algn="ctr"/>
                      <a:r>
                        <a:rPr lang="en-US" sz="1000" b="0" dirty="0" smtClean="0"/>
                        <a:t>Offshore wind turbine energy research</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 Koch, J. Beyon, E. Modlin, P. Petzar, S. Woll, M. Petros, J. Yu, and M. Kavaya, “Side-scan Doppler lidar for offshore wind energy applications,” J. Appl. Remote Sens. 6(1), 063562 (2012)</a:t>
                      </a:r>
                      <a:endParaRPr lang="en-US" sz="800" b="0" kern="1200" dirty="0">
                        <a:solidFill>
                          <a:schemeClr val="tx1"/>
                        </a:solidFill>
                        <a:latin typeface="+mn-lt"/>
                        <a:ea typeface="+mn-ea"/>
                        <a:cs typeface="+mn-cs"/>
                      </a:endParaRPr>
                    </a:p>
                  </a:txBody>
                  <a:tcPr anchor="ctr"/>
                </a:tc>
              </a:tr>
              <a:tr h="370840">
                <a:tc>
                  <a:txBody>
                    <a:bodyPr/>
                    <a:lstStyle/>
                    <a:p>
                      <a:pPr algn="ctr"/>
                      <a:r>
                        <a:rPr lang="en-US" sz="1000" b="0" dirty="0" smtClean="0"/>
                        <a:t>Nov 2012 &amp; July</a:t>
                      </a:r>
                      <a:r>
                        <a:rPr lang="en-US" sz="1000" b="0" baseline="0" dirty="0" smtClean="0"/>
                        <a:t> 2013</a:t>
                      </a:r>
                      <a:endParaRPr lang="en-US" sz="1000" b="0" dirty="0"/>
                    </a:p>
                  </a:txBody>
                  <a:tcPr anchor="ctr"/>
                </a:tc>
                <a:tc>
                  <a:txBody>
                    <a:bodyPr/>
                    <a:lstStyle/>
                    <a:p>
                      <a:pPr algn="ctr"/>
                      <a:r>
                        <a:rPr lang="en-US" sz="1000" b="0" dirty="0" smtClean="0"/>
                        <a:t>UC-12B</a:t>
                      </a:r>
                      <a:endParaRPr lang="en-US" sz="1000" b="0" dirty="0"/>
                    </a:p>
                  </a:txBody>
                  <a:tcPr anchor="ctr"/>
                </a:tc>
                <a:tc>
                  <a:txBody>
                    <a:bodyPr/>
                    <a:lstStyle/>
                    <a:p>
                      <a:pPr algn="ctr"/>
                      <a:r>
                        <a:rPr lang="en-US" sz="1000" b="0" dirty="0" smtClean="0"/>
                        <a:t>Ocean off Virginia Beach, VA and Ocean City, MD</a:t>
                      </a:r>
                      <a:endParaRPr lang="en-US" sz="10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Offshore</a:t>
                      </a:r>
                      <a:r>
                        <a:rPr lang="en-US" sz="1000" b="0" baseline="0" dirty="0" smtClean="0"/>
                        <a:t> wind turbine energy research </a:t>
                      </a:r>
                      <a:r>
                        <a:rPr lang="en-US" sz="1000" b="0" dirty="0" smtClean="0"/>
                        <a:t>&amp; technology</a:t>
                      </a:r>
                      <a:r>
                        <a:rPr lang="en-US" sz="1000" b="0" baseline="0" dirty="0" smtClean="0"/>
                        <a:t> validation</a:t>
                      </a:r>
                      <a:endParaRPr lang="en-US" sz="1000" b="0" dirty="0" smtClean="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Grady J. Koch, Jeffrey Y. Beyon, Larry J. Cowen, Michael J. Kavaya, and Michael S. Grant, “Three-dimensional wind profiling of offshore wind energy areas with airborne Doppler lidar,” Journal of Applied Remote Sensing 8 (1), 083662 (2014)</a:t>
                      </a:r>
                      <a:endParaRPr lang="en-US" sz="800" b="0" kern="1200" dirty="0">
                        <a:solidFill>
                          <a:schemeClr val="tx1"/>
                        </a:solidFill>
                        <a:latin typeface="+mn-lt"/>
                        <a:ea typeface="+mn-ea"/>
                        <a:cs typeface="+mn-cs"/>
                      </a:endParaRPr>
                    </a:p>
                  </a:txBody>
                  <a:tcPr anchor="ctr"/>
                </a:tc>
              </a:tr>
              <a:tr h="370840">
                <a:tc>
                  <a:txBody>
                    <a:bodyPr/>
                    <a:lstStyle/>
                    <a:p>
                      <a:pPr algn="ctr"/>
                      <a:r>
                        <a:rPr lang="en-US" sz="1000" b="0" dirty="0" smtClean="0"/>
                        <a:t>Oct-Nov 2014</a:t>
                      </a:r>
                      <a:endParaRPr lang="en-US" sz="1000" b="0" dirty="0"/>
                    </a:p>
                  </a:txBody>
                  <a:tcPr anchor="ctr"/>
                </a:tc>
                <a:tc>
                  <a:txBody>
                    <a:bodyPr/>
                    <a:lstStyle/>
                    <a:p>
                      <a:pPr algn="ctr"/>
                      <a:r>
                        <a:rPr lang="en-US" sz="1000" b="0" dirty="0" smtClean="0"/>
                        <a:t>UC-12B</a:t>
                      </a:r>
                      <a:endParaRPr lang="en-US" sz="1000" b="0" dirty="0"/>
                    </a:p>
                  </a:txBody>
                  <a:tcPr anchor="ctr"/>
                </a:tc>
                <a:tc>
                  <a:txBody>
                    <a:bodyPr/>
                    <a:lstStyle/>
                    <a:p>
                      <a:pPr algn="ctr"/>
                      <a:r>
                        <a:rPr lang="en-US" sz="1000" b="0" dirty="0" smtClean="0"/>
                        <a:t>Kangerlussuaq, Greenland</a:t>
                      </a:r>
                      <a:endParaRPr lang="en-US" sz="1000" b="0" dirty="0"/>
                    </a:p>
                  </a:txBody>
                  <a:tcPr anchor="ctr"/>
                </a:tc>
                <a:tc>
                  <a:txBody>
                    <a:bodyPr/>
                    <a:lstStyle/>
                    <a:p>
                      <a:pPr algn="ctr"/>
                      <a:r>
                        <a:rPr lang="en-US" sz="1000" b="0" dirty="0" smtClean="0"/>
                        <a:t>ADM cal/val investigations &amp; arctic warming science</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G. D. Emmitt, M. Kavaya, G. Koch, S. Greco,</a:t>
                      </a:r>
                    </a:p>
                    <a:p>
                      <a:pPr marL="0" indent="0" algn="ctr" defTabSz="914400" rtl="0" eaLnBrk="1" latinLnBrk="0" hangingPunct="1">
                        <a:buSzPct val="90000"/>
                        <a:buFont typeface="Wingdings" panose="05000000000000000000" pitchFamily="2" charset="2"/>
                        <a:buChar char="v"/>
                      </a:pPr>
                      <a:r>
                        <a:rPr lang="en-US" sz="800" b="0" kern="1200" dirty="0" smtClean="0">
                          <a:solidFill>
                            <a:schemeClr val="tx1"/>
                          </a:solidFill>
                          <a:latin typeface="+mn-lt"/>
                          <a:ea typeface="+mn-ea"/>
                          <a:cs typeface="+mn-cs"/>
                        </a:rPr>
                        <a:t>R. Kakar, and U. Singh, “USA Airborne Participation in ADM Cal/Val and Lessons Learned from Satellite Validation Campaigns,” ADM</a:t>
                      </a:r>
                      <a:r>
                        <a:rPr lang="en-US" sz="800" b="0" kern="1200" baseline="0" dirty="0" smtClean="0">
                          <a:solidFill>
                            <a:schemeClr val="tx1"/>
                          </a:solidFill>
                          <a:latin typeface="+mn-lt"/>
                          <a:ea typeface="+mn-ea"/>
                          <a:cs typeface="+mn-cs"/>
                        </a:rPr>
                        <a:t> Cal/Val Workshop, Frascati, Italy (10-13 February 2015)</a:t>
                      </a:r>
                      <a:endParaRPr lang="en-US" sz="800" b="0" kern="1200" dirty="0">
                        <a:solidFill>
                          <a:schemeClr val="tx1"/>
                        </a:solidFill>
                        <a:latin typeface="+mn-lt"/>
                        <a:ea typeface="+mn-ea"/>
                        <a:cs typeface="+mn-cs"/>
                      </a:endParaRPr>
                    </a:p>
                  </a:txBody>
                  <a:tcPr anchor="ctr"/>
                </a:tc>
              </a:tr>
              <a:tr h="370840">
                <a:tc>
                  <a:txBody>
                    <a:bodyPr/>
                    <a:lstStyle/>
                    <a:p>
                      <a:pPr algn="ctr"/>
                      <a:r>
                        <a:rPr lang="en-US" sz="1000" b="0" dirty="0" smtClean="0"/>
                        <a:t>PLANNED</a:t>
                      </a:r>
                      <a:r>
                        <a:rPr lang="en-US" sz="1000" b="0" baseline="0" dirty="0" smtClean="0"/>
                        <a:t> </a:t>
                      </a:r>
                      <a:r>
                        <a:rPr lang="en-US" sz="1000" b="0" dirty="0" smtClean="0"/>
                        <a:t>May 2015</a:t>
                      </a:r>
                      <a:endParaRPr lang="en-US" sz="1000" b="0" dirty="0"/>
                    </a:p>
                  </a:txBody>
                  <a:tcPr anchor="ctr"/>
                </a:tc>
                <a:tc>
                  <a:txBody>
                    <a:bodyPr/>
                    <a:lstStyle/>
                    <a:p>
                      <a:pPr algn="ctr"/>
                      <a:r>
                        <a:rPr lang="en-US" sz="1000" b="0" dirty="0" smtClean="0"/>
                        <a:t>DC-8</a:t>
                      </a:r>
                      <a:endParaRPr lang="en-US" sz="1000" b="0" dirty="0"/>
                    </a:p>
                  </a:txBody>
                  <a:tcPr anchor="ctr"/>
                </a:tc>
                <a:tc>
                  <a:txBody>
                    <a:bodyPr/>
                    <a:lstStyle/>
                    <a:p>
                      <a:pPr algn="ctr"/>
                      <a:r>
                        <a:rPr lang="en-US" sz="1000" b="0" dirty="0" smtClean="0"/>
                        <a:t>Keflavik, Iceland</a:t>
                      </a:r>
                      <a:endParaRPr lang="en-US" sz="1000" b="0" dirty="0"/>
                    </a:p>
                  </a:txBody>
                  <a:tcPr anchor="ctr"/>
                </a:tc>
                <a:tc>
                  <a:txBody>
                    <a:bodyPr/>
                    <a:lstStyle/>
                    <a:p>
                      <a:pPr algn="ctr"/>
                      <a:r>
                        <a:rPr lang="en-US" sz="1000" b="0" dirty="0" smtClean="0"/>
                        <a:t>ADM cal/val investigations with DLR </a:t>
                      </a:r>
                      <a:r>
                        <a:rPr lang="en-US" sz="1000" b="0" dirty="0" err="1" smtClean="0"/>
                        <a:t>Dassault</a:t>
                      </a:r>
                      <a:r>
                        <a:rPr lang="en-US" sz="1000" b="0" dirty="0" smtClean="0"/>
                        <a:t> Falcon 20E &amp; arctic warming science</a:t>
                      </a:r>
                      <a:endParaRPr lang="en-US" sz="1000" b="0" dirty="0"/>
                    </a:p>
                  </a:txBody>
                  <a:tcPr anchor="ctr"/>
                </a:tc>
                <a:tc>
                  <a:txBody>
                    <a:bodyPr/>
                    <a:lstStyle/>
                    <a:p>
                      <a:pPr marL="0" indent="0" algn="ctr" defTabSz="914400" rtl="0" eaLnBrk="1" latinLnBrk="0" hangingPunct="1">
                        <a:buSzPct val="90000"/>
                        <a:buFont typeface="Wingdings" panose="05000000000000000000" pitchFamily="2" charset="2"/>
                        <a:buChar char="v"/>
                      </a:pPr>
                      <a:endParaRPr lang="en-US" sz="800" b="0" kern="1200" dirty="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xmlns="" val="1092262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162" y="2560762"/>
            <a:ext cx="7820474" cy="9755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Fully Conductively-Cooled Risk Reduction Laser</a:t>
            </a:r>
            <a:endParaRPr lang="en-US" altLang="en-US" sz="2800" b="1" kern="0" dirty="0">
              <a:solidFill>
                <a:srgbClr val="0000FF"/>
              </a:solidFill>
              <a:ea typeface="ヒラギノ角ゴ Pro W3" charset="-128"/>
            </a:endParaRPr>
          </a:p>
        </p:txBody>
      </p:sp>
    </p:spTree>
    <p:extLst>
      <p:ext uri="{BB962C8B-B14F-4D97-AF65-F5344CB8AC3E}">
        <p14:creationId xmlns:p14="http://schemas.microsoft.com/office/powerpoint/2010/main" xmlns="" val="84640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882" y="91876"/>
            <a:ext cx="8382000" cy="1066800"/>
          </a:xfrm>
        </p:spPr>
        <p:txBody>
          <a:bodyPr/>
          <a:lstStyle/>
          <a:p>
            <a:r>
              <a:rPr lang="en-US" sz="2400" b="1" dirty="0" smtClean="0">
                <a:solidFill>
                  <a:srgbClr val="0000FF"/>
                </a:solidFill>
              </a:rPr>
              <a:t>LaRC Partnership with Fibertek for Space Qualifiable 2-micron Laser Development for NASA 3-D Wind Mission </a:t>
            </a:r>
            <a:endParaRPr lang="en-US" sz="2400" b="1" dirty="0">
              <a:solidFill>
                <a:srgbClr val="0000FF"/>
              </a:solidFill>
            </a:endParaRPr>
          </a:p>
        </p:txBody>
      </p:sp>
      <p:sp>
        <p:nvSpPr>
          <p:cNvPr id="3" name="Subtitle 2"/>
          <p:cNvSpPr>
            <a:spLocks noGrp="1"/>
          </p:cNvSpPr>
          <p:nvPr>
            <p:ph type="subTitle" idx="1"/>
          </p:nvPr>
        </p:nvSpPr>
        <p:spPr>
          <a:xfrm>
            <a:off x="182282" y="1371600"/>
            <a:ext cx="8991600" cy="4220988"/>
          </a:xfrm>
        </p:spPr>
        <p:txBody>
          <a:bodyPr/>
          <a:lstStyle/>
          <a:p>
            <a:pPr algn="l">
              <a:buFont typeface="Wingdings" pitchFamily="2" charset="2"/>
              <a:buChar char="Ø"/>
            </a:pPr>
            <a:r>
              <a:rPr lang="en-US" sz="2400" b="1" dirty="0" smtClean="0">
                <a:latin typeface="Calibri" pitchFamily="34" charset="0"/>
                <a:cs typeface="Calibri" pitchFamily="34" charset="0"/>
              </a:rPr>
              <a:t>Laser Risk Reduction Program (ESTO) - </a:t>
            </a:r>
            <a:r>
              <a:rPr lang="en-US" sz="2400" b="1" dirty="0" smtClean="0">
                <a:solidFill>
                  <a:srgbClr val="0033CC"/>
                </a:solidFill>
                <a:latin typeface="Calibri" pitchFamily="34" charset="0"/>
                <a:cs typeface="Calibri" pitchFamily="34" charset="0"/>
              </a:rPr>
              <a:t>2001-’10</a:t>
            </a:r>
          </a:p>
          <a:p>
            <a:pPr lvl="1" algn="l">
              <a:buFont typeface="Wingdings" pitchFamily="2" charset="2"/>
              <a:buChar char="Ø"/>
            </a:pPr>
            <a:r>
              <a:rPr lang="en-US" sz="2400" dirty="0" smtClean="0">
                <a:latin typeface="Calibri" pitchFamily="34" charset="0"/>
                <a:cs typeface="Calibri" pitchFamily="34" charset="0"/>
              </a:rPr>
              <a:t>LaRC has demonstrated fully conductively cooled oscillator/amplifier to 400 mJ, 5 Hz (08/07) </a:t>
            </a:r>
          </a:p>
          <a:p>
            <a:pPr algn="l"/>
            <a:r>
              <a:rPr lang="en-US" sz="2800" b="1" dirty="0" smtClean="0">
                <a:solidFill>
                  <a:srgbClr val="0000FF"/>
                </a:solidFill>
              </a:rPr>
              <a:t>Partnership with Fibertek:</a:t>
            </a:r>
            <a:endParaRPr lang="en-US" sz="2800" dirty="0" smtClean="0">
              <a:latin typeface="Calibri" pitchFamily="34" charset="0"/>
              <a:cs typeface="Calibri" pitchFamily="34" charset="0"/>
            </a:endParaRPr>
          </a:p>
          <a:p>
            <a:pPr algn="l">
              <a:buFont typeface="Wingdings" pitchFamily="2" charset="2"/>
              <a:buChar char="Ø"/>
            </a:pPr>
            <a:r>
              <a:rPr lang="en-US" sz="2400" b="1" dirty="0" smtClean="0">
                <a:latin typeface="Calibri" pitchFamily="34" charset="0"/>
                <a:cs typeface="Calibri" pitchFamily="34" charset="0"/>
              </a:rPr>
              <a:t>Innovative Partnership Program (LRRP/ESD/Fibertek)</a:t>
            </a:r>
          </a:p>
          <a:p>
            <a:pPr lvl="1" algn="l">
              <a:buFont typeface="Wingdings" pitchFamily="2" charset="2"/>
              <a:buChar char="Ø"/>
            </a:pPr>
            <a:r>
              <a:rPr lang="en-US" sz="2000" dirty="0">
                <a:latin typeface="Calibri" pitchFamily="34" charset="0"/>
                <a:cs typeface="Calibri" pitchFamily="34" charset="0"/>
              </a:rPr>
              <a:t>3-m cavity, 792 nm </a:t>
            </a:r>
            <a:r>
              <a:rPr lang="en-US" sz="2000" dirty="0" smtClean="0">
                <a:latin typeface="Calibri" pitchFamily="34" charset="0"/>
                <a:cs typeface="Calibri" pitchFamily="34" charset="0"/>
              </a:rPr>
              <a:t>pumped, conductively cooled 200 mJ, single frequency output at 5 Hz – first generation</a:t>
            </a:r>
          </a:p>
          <a:p>
            <a:pPr marL="0" lvl="1" algn="l">
              <a:buFont typeface="Wingdings" pitchFamily="2" charset="2"/>
              <a:buChar char="Ø"/>
            </a:pPr>
            <a:r>
              <a:rPr lang="en-US" sz="2400" b="1" dirty="0">
                <a:latin typeface="Calibri" pitchFamily="34" charset="0"/>
                <a:ea typeface="+mn-ea"/>
                <a:cs typeface="Calibri" pitchFamily="34" charset="0"/>
              </a:rPr>
              <a:t>Advanced Component </a:t>
            </a:r>
            <a:r>
              <a:rPr lang="en-US" sz="2400" b="1" dirty="0" smtClean="0">
                <a:latin typeface="Calibri" pitchFamily="34" charset="0"/>
                <a:ea typeface="+mn-ea"/>
                <a:cs typeface="Calibri" pitchFamily="34" charset="0"/>
              </a:rPr>
              <a:t>Technology </a:t>
            </a:r>
            <a:r>
              <a:rPr lang="en-US" sz="2400" b="1" dirty="0">
                <a:latin typeface="Calibri" pitchFamily="34" charset="0"/>
                <a:ea typeface="+mn-ea"/>
                <a:cs typeface="Calibri" pitchFamily="34" charset="0"/>
              </a:rPr>
              <a:t>(LaRC/ESTO/Fibertek)</a:t>
            </a:r>
          </a:p>
          <a:p>
            <a:pPr lvl="1" algn="l">
              <a:buFont typeface="Wingdings" pitchFamily="2" charset="2"/>
              <a:buChar char="Ø"/>
            </a:pPr>
            <a:r>
              <a:rPr lang="en-US" sz="2000" b="1" dirty="0" smtClean="0">
                <a:latin typeface="Calibri" pitchFamily="34" charset="0"/>
                <a:cs typeface="Calibri" pitchFamily="34" charset="0"/>
              </a:rPr>
              <a:t> </a:t>
            </a:r>
            <a:r>
              <a:rPr lang="en-US" sz="2000" dirty="0" smtClean="0">
                <a:latin typeface="Calibri" pitchFamily="34" charset="0"/>
                <a:cs typeface="Calibri" pitchFamily="34" charset="0"/>
              </a:rPr>
              <a:t>Compact, 1.5 meter cavity, 808 nm pumped, fully conductively cooled laser transmitter delivering wind quality 250 mJ 10 Hz output for 3-D Wind mission</a:t>
            </a:r>
            <a:endParaRPr lang="en-US" sz="2000" b="1" dirty="0" smtClean="0">
              <a:solidFill>
                <a:srgbClr val="0033CC"/>
              </a:solidFill>
              <a:latin typeface="Calibri" pitchFamily="34" charset="0"/>
              <a:cs typeface="Calibri" pitchFamily="34" charset="0"/>
            </a:endParaRPr>
          </a:p>
        </p:txBody>
      </p:sp>
    </p:spTree>
    <p:extLst>
      <p:ext uri="{BB962C8B-B14F-4D97-AF65-F5344CB8AC3E}">
        <p14:creationId xmlns:p14="http://schemas.microsoft.com/office/powerpoint/2010/main" xmlns="" val="2694624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3407" y="2590800"/>
            <a:ext cx="9028472" cy="3352800"/>
          </a:xfrm>
          <a:prstGeom prst="rect">
            <a:avLst/>
          </a:prstGeom>
          <a:noFill/>
          <a:ln w="9525">
            <a:noFill/>
            <a:miter lim="800000"/>
            <a:headEnd/>
            <a:tailEnd/>
          </a:ln>
          <a:effectLst/>
        </p:spPr>
      </p:pic>
      <p:sp>
        <p:nvSpPr>
          <p:cNvPr id="5" name="Title 1"/>
          <p:cNvSpPr>
            <a:spLocks noGrp="1"/>
          </p:cNvSpPr>
          <p:nvPr>
            <p:ph type="title"/>
          </p:nvPr>
        </p:nvSpPr>
        <p:spPr>
          <a:xfrm>
            <a:off x="457200" y="400204"/>
            <a:ext cx="8594679" cy="1066800"/>
          </a:xfrm>
        </p:spPr>
        <p:txBody>
          <a:bodyPr/>
          <a:lstStyle/>
          <a:p>
            <a:r>
              <a:rPr lang="en-US" sz="2400" b="1" dirty="0" smtClean="0">
                <a:solidFill>
                  <a:srgbClr val="0000FF"/>
                </a:solidFill>
              </a:rPr>
              <a:t>Innovative Partnership Program (LRRP/ESD/Fibertek)</a:t>
            </a:r>
            <a:br>
              <a:rPr lang="en-US" sz="2400" b="1" dirty="0" smtClean="0">
                <a:solidFill>
                  <a:srgbClr val="0000FF"/>
                </a:solidFill>
              </a:rPr>
            </a:br>
            <a:r>
              <a:rPr lang="en-US" sz="2400" b="1" dirty="0" smtClean="0">
                <a:solidFill>
                  <a:srgbClr val="0000FF"/>
                </a:solidFill>
              </a:rPr>
              <a:t>2007-2010 </a:t>
            </a:r>
            <a:br>
              <a:rPr lang="en-US" sz="2400" b="1" dirty="0" smtClean="0">
                <a:solidFill>
                  <a:srgbClr val="0000FF"/>
                </a:solidFill>
              </a:rPr>
            </a:br>
            <a:r>
              <a:rPr lang="en-US" sz="1800" b="1" dirty="0" smtClean="0">
                <a:solidFill>
                  <a:srgbClr val="0000FF"/>
                </a:solidFill>
              </a:rPr>
              <a:t>(PI: Singh, Co-I: Yu, Kavaya LaRC; </a:t>
            </a:r>
            <a:r>
              <a:rPr lang="en-US" sz="1800" b="1" dirty="0">
                <a:solidFill>
                  <a:srgbClr val="0000FF"/>
                </a:solidFill>
              </a:rPr>
              <a:t>Co-I: Hovis</a:t>
            </a:r>
            <a:r>
              <a:rPr lang="en-US" sz="1800" b="1" dirty="0" smtClean="0">
                <a:solidFill>
                  <a:srgbClr val="0000FF"/>
                </a:solidFill>
              </a:rPr>
              <a:t>, Fibertek)</a:t>
            </a:r>
            <a:br>
              <a:rPr lang="en-US" sz="1800" b="1" dirty="0" smtClean="0">
                <a:solidFill>
                  <a:srgbClr val="0000FF"/>
                </a:solidFill>
              </a:rPr>
            </a:br>
            <a:endParaRPr lang="en-US" sz="1800" dirty="0"/>
          </a:p>
        </p:txBody>
      </p:sp>
      <p:sp>
        <p:nvSpPr>
          <p:cNvPr id="7" name="TextBox 6"/>
          <p:cNvSpPr txBox="1"/>
          <p:nvPr/>
        </p:nvSpPr>
        <p:spPr>
          <a:xfrm>
            <a:off x="685800" y="1516430"/>
            <a:ext cx="7772400" cy="707886"/>
          </a:xfrm>
          <a:prstGeom prst="rect">
            <a:avLst/>
          </a:prstGeom>
          <a:noFill/>
        </p:spPr>
        <p:txBody>
          <a:bodyPr wrap="square" rtlCol="0">
            <a:spAutoFit/>
          </a:bodyPr>
          <a:lstStyle/>
          <a:p>
            <a:pPr algn="ctr"/>
            <a:r>
              <a:rPr lang="en-US" sz="2000" b="1" dirty="0" smtClean="0"/>
              <a:t>Single frequency 2-micron Laser (200 mJ/5Hz) built and delivered by Fibertek to NASA LaRC </a:t>
            </a:r>
            <a:endParaRPr lang="en-US" sz="2000" b="1" dirty="0"/>
          </a:p>
        </p:txBody>
      </p:sp>
      <p:sp>
        <p:nvSpPr>
          <p:cNvPr id="8" name="Rectangle 7"/>
          <p:cNvSpPr/>
          <p:nvPr/>
        </p:nvSpPr>
        <p:spPr>
          <a:xfrm>
            <a:off x="1371600" y="6096000"/>
            <a:ext cx="6563656" cy="461665"/>
          </a:xfrm>
          <a:prstGeom prst="rect">
            <a:avLst/>
          </a:prstGeom>
        </p:spPr>
        <p:txBody>
          <a:bodyPr wrap="none">
            <a:spAutoFit/>
          </a:bodyPr>
          <a:lstStyle/>
          <a:p>
            <a:r>
              <a:rPr lang="en-US" sz="2400" b="1" dirty="0">
                <a:solidFill>
                  <a:srgbClr val="0000FF"/>
                </a:solidFill>
                <a:latin typeface="+mj-lt"/>
                <a:ea typeface="+mj-ea"/>
                <a:cs typeface="+mj-cs"/>
              </a:rPr>
              <a:t>2-micron Risk Reduction Laser Transmitter </a:t>
            </a:r>
          </a:p>
        </p:txBody>
      </p:sp>
    </p:spTree>
    <p:extLst>
      <p:ext uri="{BB962C8B-B14F-4D97-AF65-F5344CB8AC3E}">
        <p14:creationId xmlns:p14="http://schemas.microsoft.com/office/powerpoint/2010/main" xmlns="" val="153620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5125" y="4305300"/>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a:latin typeface="Times" pitchFamily="-112" charset="0"/>
            </a:endParaRPr>
          </a:p>
        </p:txBody>
      </p:sp>
      <p:sp>
        <p:nvSpPr>
          <p:cNvPr id="6" name="Text Box 68"/>
          <p:cNvSpPr txBox="1">
            <a:spLocks noChangeArrowheads="1"/>
          </p:cNvSpPr>
          <p:nvPr/>
        </p:nvSpPr>
        <p:spPr bwMode="auto">
          <a:xfrm>
            <a:off x="365125" y="4225925"/>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a:latin typeface="Times" pitchFamily="-112" charset="0"/>
            </a:endParaRPr>
          </a:p>
        </p:txBody>
      </p:sp>
      <p:sp>
        <p:nvSpPr>
          <p:cNvPr id="7" name="Rectangle 75"/>
          <p:cNvSpPr>
            <a:spLocks noGrp="1" noChangeArrowheads="1"/>
          </p:cNvSpPr>
          <p:nvPr>
            <p:ph type="title" idx="4294967295"/>
          </p:nvPr>
        </p:nvSpPr>
        <p:spPr>
          <a:xfrm>
            <a:off x="1041640" y="114219"/>
            <a:ext cx="7525423" cy="587396"/>
          </a:xfrm>
          <a:prstGeom prst="rect">
            <a:avLst/>
          </a:prstGeom>
          <a:noFill/>
        </p:spPr>
        <p:txBody>
          <a:bodyPr/>
          <a:lstStyle/>
          <a:p>
            <a:r>
              <a:rPr lang="en-US" sz="2000" b="1" dirty="0">
                <a:solidFill>
                  <a:srgbClr val="0000FF"/>
                </a:solidFill>
              </a:rPr>
              <a:t>Design and Fabrication of a Breadboard, Fully Conductively Cooled, </a:t>
            </a:r>
            <a:br>
              <a:rPr lang="en-US" sz="2000" b="1" dirty="0">
                <a:solidFill>
                  <a:srgbClr val="0000FF"/>
                </a:solidFill>
              </a:rPr>
            </a:br>
            <a:r>
              <a:rPr lang="en-US" sz="2000" b="1" dirty="0">
                <a:solidFill>
                  <a:srgbClr val="0000FF"/>
                </a:solidFill>
              </a:rPr>
              <a:t>2-Micron, Pulsed Laser for the 3-D Winds Decadal Survey Mission</a:t>
            </a:r>
          </a:p>
        </p:txBody>
      </p:sp>
      <p:sp>
        <p:nvSpPr>
          <p:cNvPr id="8" name="Text Box 76"/>
          <p:cNvSpPr txBox="1">
            <a:spLocks noChangeArrowheads="1"/>
          </p:cNvSpPr>
          <p:nvPr/>
        </p:nvSpPr>
        <p:spPr bwMode="auto">
          <a:xfrm>
            <a:off x="228600" y="4187825"/>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a:latin typeface="Comic Sans MS" pitchFamily="-112" charset="0"/>
            </a:endParaRPr>
          </a:p>
        </p:txBody>
      </p:sp>
      <p:sp>
        <p:nvSpPr>
          <p:cNvPr id="9" name="Text Box 77"/>
          <p:cNvSpPr txBox="1">
            <a:spLocks noChangeArrowheads="1"/>
          </p:cNvSpPr>
          <p:nvPr/>
        </p:nvSpPr>
        <p:spPr bwMode="auto">
          <a:xfrm>
            <a:off x="1244376" y="762000"/>
            <a:ext cx="6786562" cy="3048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400" b="1" dirty="0">
                <a:latin typeface="Comic Sans MS" pitchFamily="-112" charset="0"/>
              </a:rPr>
              <a:t>PI: </a:t>
            </a:r>
            <a:r>
              <a:rPr lang="en-US" sz="1400" b="1" dirty="0" smtClean="0">
                <a:latin typeface="Comic Sans MS" pitchFamily="-112" charset="0"/>
              </a:rPr>
              <a:t>Upendra Singh, NASA LaRC</a:t>
            </a:r>
            <a:endParaRPr lang="en-US" sz="1400" dirty="0">
              <a:latin typeface="Comic Sans MS" pitchFamily="-112" charset="0"/>
            </a:endParaRPr>
          </a:p>
        </p:txBody>
      </p:sp>
      <p:sp>
        <p:nvSpPr>
          <p:cNvPr id="10" name="Text Box 78"/>
          <p:cNvSpPr txBox="1">
            <a:spLocks noChangeArrowheads="1"/>
          </p:cNvSpPr>
          <p:nvPr/>
        </p:nvSpPr>
        <p:spPr bwMode="auto">
          <a:xfrm>
            <a:off x="152400" y="6096000"/>
            <a:ext cx="4191000" cy="477054"/>
          </a:xfrm>
          <a:prstGeom prst="rect">
            <a:avLst/>
          </a:prstGeom>
          <a:noFill/>
          <a:ln w="9525">
            <a:noFill/>
            <a:miter lim="800000"/>
            <a:headEnd/>
            <a:tailEnd/>
          </a:ln>
        </p:spPr>
        <p:txBody>
          <a:bodyPr>
            <a:prstTxWarp prst="textNoShape">
              <a:avLst/>
            </a:prstTxWarp>
            <a:spAutoFit/>
          </a:bodyPr>
          <a:lstStyle/>
          <a:p>
            <a:pPr marL="117475" indent="-117475" defTabSz="339725" eaLnBrk="0" hangingPunct="0"/>
            <a:r>
              <a:rPr lang="en-US" sz="1400" b="1" dirty="0" smtClean="0">
                <a:latin typeface="Comic Sans MS" pitchFamily="-112" charset="0"/>
              </a:rPr>
              <a:t>Co-Is/Partners: </a:t>
            </a:r>
            <a:r>
              <a:rPr lang="en-US" sz="1100" dirty="0" smtClean="0">
                <a:solidFill>
                  <a:srgbClr val="000000"/>
                </a:solidFill>
                <a:latin typeface="Comic Sans MS" pitchFamily="-16" charset="0"/>
              </a:rPr>
              <a:t>Jirong Yu, Michael Kavaya, LaRC; </a:t>
            </a:r>
            <a:r>
              <a:rPr lang="en-US" sz="1100" b="1" dirty="0" smtClean="0">
                <a:latin typeface="Comic Sans MS" pitchFamily="-16" charset="0"/>
              </a:rPr>
              <a:t> </a:t>
            </a:r>
            <a:r>
              <a:rPr lang="en-US" sz="1100" dirty="0" smtClean="0">
                <a:solidFill>
                  <a:srgbClr val="000000"/>
                </a:solidFill>
                <a:latin typeface="Comic Sans MS" pitchFamily="-16" charset="0"/>
              </a:rPr>
              <a:t>Floyd Hovis, Tim Shuman, Fibertek, Inc.</a:t>
            </a:r>
            <a:endParaRPr lang="en-US" sz="1100" dirty="0">
              <a:latin typeface="Comic Sans MS" pitchFamily="-112" charset="0"/>
            </a:endParaRPr>
          </a:p>
        </p:txBody>
      </p:sp>
      <p:sp>
        <p:nvSpPr>
          <p:cNvPr id="11" name="Text Box 79"/>
          <p:cNvSpPr txBox="1">
            <a:spLocks noChangeArrowheads="1"/>
          </p:cNvSpPr>
          <p:nvPr/>
        </p:nvSpPr>
        <p:spPr bwMode="auto">
          <a:xfrm>
            <a:off x="249238" y="3502025"/>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sz="1800" u="sng">
              <a:latin typeface="Comic Sans MS" pitchFamily="-112" charset="0"/>
            </a:endParaRPr>
          </a:p>
        </p:txBody>
      </p:sp>
      <p:sp>
        <p:nvSpPr>
          <p:cNvPr id="12" name="Text Box 82"/>
          <p:cNvSpPr txBox="1">
            <a:spLocks noChangeArrowheads="1"/>
          </p:cNvSpPr>
          <p:nvPr/>
        </p:nvSpPr>
        <p:spPr bwMode="auto">
          <a:xfrm>
            <a:off x="0" y="1295400"/>
            <a:ext cx="4419600" cy="2206625"/>
          </a:xfrm>
          <a:prstGeom prst="rect">
            <a:avLst/>
          </a:prstGeom>
          <a:noFill/>
          <a:ln w="9525">
            <a:noFill/>
            <a:miter lim="800000"/>
            <a:headEnd/>
            <a:tailEnd/>
          </a:ln>
        </p:spPr>
        <p:txBody>
          <a:bodyPr>
            <a:prstTxWarp prst="textNoShape">
              <a:avLst/>
            </a:prstTxWarp>
          </a:bodyPr>
          <a:lstStyle/>
          <a:p>
            <a:pPr marL="171450" indent="-171450" eaLnBrk="0" hangingPunct="0">
              <a:spcBef>
                <a:spcPts val="300"/>
              </a:spcBef>
              <a:buFont typeface="Arial" pitchFamily="34" charset="0"/>
              <a:buChar char="•"/>
              <a:tabLst>
                <a:tab pos="1830388" algn="ctr"/>
                <a:tab pos="2514600" algn="ctr"/>
                <a:tab pos="3200400" algn="ctr"/>
              </a:tabLst>
            </a:pPr>
            <a:r>
              <a:rPr lang="en-US" sz="1200" dirty="0" smtClean="0">
                <a:latin typeface="Comic Sans MS" pitchFamily="-16" charset="0"/>
              </a:rPr>
              <a:t>Design </a:t>
            </a:r>
            <a:r>
              <a:rPr lang="en-US" sz="1200" dirty="0">
                <a:latin typeface="Comic Sans MS" pitchFamily="-16" charset="0"/>
              </a:rPr>
              <a:t>and </a:t>
            </a:r>
            <a:r>
              <a:rPr lang="en-US" sz="1200" dirty="0" smtClean="0">
                <a:latin typeface="Comic Sans MS" pitchFamily="-16" charset="0"/>
              </a:rPr>
              <a:t>fabricate </a:t>
            </a:r>
            <a:r>
              <a:rPr lang="en-US" sz="1200" dirty="0">
                <a:latin typeface="Comic Sans MS" pitchFamily="-16" charset="0"/>
              </a:rPr>
              <a:t>a space-qualifiable, fully </a:t>
            </a:r>
            <a:r>
              <a:rPr lang="en-US" sz="1200" dirty="0" smtClean="0">
                <a:latin typeface="Comic Sans MS" pitchFamily="-16" charset="0"/>
              </a:rPr>
              <a:t>conductively-cooled, 2-micron pulsed laser breadboard meeting the projected </a:t>
            </a:r>
            <a:r>
              <a:rPr lang="en-US" sz="1200" dirty="0">
                <a:latin typeface="Comic Sans MS" pitchFamily="-16" charset="0"/>
              </a:rPr>
              <a:t>3-D Winds mission </a:t>
            </a:r>
            <a:r>
              <a:rPr lang="en-US" sz="1200" dirty="0" smtClean="0">
                <a:latin typeface="Comic Sans MS" pitchFamily="-16" charset="0"/>
              </a:rPr>
              <a:t>requirements</a:t>
            </a:r>
            <a:endParaRPr lang="en-US" sz="1200" dirty="0">
              <a:latin typeface="Comic Sans MS" pitchFamily="-16" charset="0"/>
            </a:endParaRPr>
          </a:p>
          <a:p>
            <a:pPr marL="628650" lvl="1" indent="-171450" eaLnBrk="0" hangingPunct="0">
              <a:spcBef>
                <a:spcPts val="300"/>
              </a:spcBef>
              <a:buFont typeface="Arial" pitchFamily="34" charset="0"/>
              <a:buChar char="•"/>
              <a:tabLst>
                <a:tab pos="1830388" algn="ctr"/>
                <a:tab pos="2514600" algn="ctr"/>
                <a:tab pos="3200400" algn="ctr"/>
              </a:tabLst>
            </a:pPr>
            <a:endParaRPr lang="en-US" sz="1200" dirty="0" smtClean="0">
              <a:latin typeface="Comic Sans MS" pitchFamily="-16" charset="0"/>
            </a:endParaRPr>
          </a:p>
          <a:p>
            <a:pPr marL="628650" lvl="1" indent="-171450" eaLnBrk="0" hangingPunct="0">
              <a:spcBef>
                <a:spcPts val="300"/>
              </a:spcBef>
              <a:buFont typeface="Arial" pitchFamily="34" charset="0"/>
              <a:buChar char="•"/>
              <a:tabLst>
                <a:tab pos="1830388" algn="ctr"/>
                <a:tab pos="2514600" algn="ctr"/>
                <a:tab pos="3200400" algn="ctr"/>
              </a:tabLst>
            </a:pPr>
            <a:r>
              <a:rPr lang="en-US" sz="1200" dirty="0" smtClean="0">
                <a:latin typeface="Comic Sans MS" pitchFamily="-16" charset="0"/>
              </a:rPr>
              <a:t>Utilize </a:t>
            </a:r>
            <a:r>
              <a:rPr lang="en-US" sz="1200" dirty="0">
                <a:latin typeface="Comic Sans MS" pitchFamily="-16" charset="0"/>
              </a:rPr>
              <a:t>improvements </a:t>
            </a:r>
            <a:r>
              <a:rPr lang="en-US" sz="1200" dirty="0" smtClean="0">
                <a:latin typeface="Comic Sans MS" pitchFamily="-16" charset="0"/>
              </a:rPr>
              <a:t>in key technologies including </a:t>
            </a:r>
            <a:r>
              <a:rPr lang="en-US" sz="1200" dirty="0">
                <a:latin typeface="Comic Sans MS" pitchFamily="-16" charset="0"/>
              </a:rPr>
              <a:t>high-power, </a:t>
            </a:r>
            <a:r>
              <a:rPr lang="en-US" sz="1200" dirty="0" smtClean="0">
                <a:latin typeface="Comic Sans MS" pitchFamily="-16" charset="0"/>
              </a:rPr>
              <a:t>long-life space-proven </a:t>
            </a:r>
            <a:r>
              <a:rPr lang="en-US" sz="1200" dirty="0">
                <a:latin typeface="Comic Sans MS" pitchFamily="-16" charset="0"/>
              </a:rPr>
              <a:t>804 nm pump diodes; derated diode operation, and heat pipe conductive </a:t>
            </a:r>
            <a:r>
              <a:rPr lang="en-US" sz="1200" dirty="0" smtClean="0">
                <a:latin typeface="Comic Sans MS" pitchFamily="-16" charset="0"/>
              </a:rPr>
              <a:t>cooling</a:t>
            </a:r>
          </a:p>
          <a:p>
            <a:pPr marL="171450" indent="-171450" eaLnBrk="0" hangingPunct="0">
              <a:spcBef>
                <a:spcPts val="300"/>
              </a:spcBef>
              <a:buFont typeface="Arial" pitchFamily="34" charset="0"/>
              <a:buChar char="•"/>
              <a:tabLst>
                <a:tab pos="1830388" algn="ctr"/>
                <a:tab pos="2514600" algn="ctr"/>
                <a:tab pos="3200400" algn="ctr"/>
              </a:tabLst>
            </a:pPr>
            <a:endParaRPr lang="en-US" sz="1200" dirty="0" smtClean="0">
              <a:latin typeface="Comic Sans MS" pitchFamily="-16" charset="0"/>
            </a:endParaRPr>
          </a:p>
          <a:p>
            <a:pPr marL="171450" indent="-171450" eaLnBrk="0" hangingPunct="0">
              <a:spcBef>
                <a:spcPts val="300"/>
              </a:spcBef>
              <a:buFont typeface="Arial" pitchFamily="34" charset="0"/>
              <a:buChar char="•"/>
              <a:tabLst>
                <a:tab pos="1830388" algn="ctr"/>
                <a:tab pos="2514600" algn="ctr"/>
                <a:tab pos="3200400" algn="ctr"/>
              </a:tabLst>
            </a:pPr>
            <a:r>
              <a:rPr lang="en-US" sz="1200" dirty="0" smtClean="0">
                <a:latin typeface="Comic Sans MS" pitchFamily="-16" charset="0"/>
              </a:rPr>
              <a:t>Perform a long-duration life test on the laser system to evaluate mission readiness.</a:t>
            </a:r>
            <a:endParaRPr lang="en-US" sz="1200" dirty="0">
              <a:latin typeface="Comic Sans MS" pitchFamily="-16" charset="0"/>
            </a:endParaRPr>
          </a:p>
        </p:txBody>
      </p:sp>
      <p:sp>
        <p:nvSpPr>
          <p:cNvPr id="13" name="Rectangle 83"/>
          <p:cNvSpPr>
            <a:spLocks noChangeArrowheads="1"/>
          </p:cNvSpPr>
          <p:nvPr/>
        </p:nvSpPr>
        <p:spPr bwMode="auto">
          <a:xfrm>
            <a:off x="6778625" y="4570413"/>
            <a:ext cx="184150" cy="274637"/>
          </a:xfrm>
          <a:prstGeom prst="rect">
            <a:avLst/>
          </a:prstGeom>
          <a:noFill/>
          <a:ln w="12700">
            <a:noFill/>
            <a:miter lim="800000"/>
            <a:headEnd/>
            <a:tailEnd/>
          </a:ln>
        </p:spPr>
        <p:txBody>
          <a:bodyPr wrap="none">
            <a:prstTxWarp prst="textNoShape">
              <a:avLst/>
            </a:prstTxWarp>
            <a:spAutoFit/>
          </a:bodyPr>
          <a:lstStyle/>
          <a:p>
            <a:pPr eaLnBrk="0" hangingPunct="0"/>
            <a:endParaRPr lang="en-US" sz="1200"/>
          </a:p>
        </p:txBody>
      </p:sp>
      <p:sp>
        <p:nvSpPr>
          <p:cNvPr id="14" name="Text Box 85"/>
          <p:cNvSpPr txBox="1">
            <a:spLocks noChangeArrowheads="1"/>
          </p:cNvSpPr>
          <p:nvPr/>
        </p:nvSpPr>
        <p:spPr bwMode="auto">
          <a:xfrm>
            <a:off x="152400" y="4133773"/>
            <a:ext cx="4191000" cy="1606594"/>
          </a:xfrm>
          <a:prstGeom prst="rect">
            <a:avLst/>
          </a:prstGeom>
          <a:noFill/>
          <a:ln w="9525">
            <a:noFill/>
            <a:miter lim="800000"/>
            <a:headEnd/>
            <a:tailEnd/>
          </a:ln>
        </p:spPr>
        <p:txBody>
          <a:bodyPr>
            <a:prstTxWarp prst="textNoShape">
              <a:avLst/>
            </a:prstTxWarp>
            <a:spAutoFit/>
          </a:bodyPr>
          <a:lstStyle/>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Leverage LaRC 2-micron laser development from earlier efforts</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Utilize Fibertek CALIPSO mission flight laser design and development knowledge</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Upgrade previous Fibertek  two-micron laser design for flight-like laser based on space heritage</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Utilize space-ready, sealed cylindrical package</a:t>
            </a:r>
          </a:p>
          <a:p>
            <a:pPr marL="114300" lvl="1" indent="-114300" eaLnBrk="0" hangingPunct="0">
              <a:lnSpc>
                <a:spcPct val="80000"/>
              </a:lnSpc>
              <a:spcBef>
                <a:spcPct val="25000"/>
              </a:spcBef>
              <a:buFont typeface="Arial" pitchFamily="34" charset="0"/>
              <a:buChar char="•"/>
              <a:tabLst>
                <a:tab pos="1830388" algn="ctr"/>
                <a:tab pos="2514600" algn="ctr"/>
                <a:tab pos="3200400" algn="ctr"/>
              </a:tabLst>
            </a:pPr>
            <a:r>
              <a:rPr lang="en-US" sz="1200" dirty="0" smtClean="0">
                <a:latin typeface="Comic Sans MS" pitchFamily="-16" charset="0"/>
              </a:rPr>
              <a:t>Perform vacuum  test while operating at the output requirements of the 3-D Winds mission</a:t>
            </a:r>
          </a:p>
        </p:txBody>
      </p:sp>
      <p:sp>
        <p:nvSpPr>
          <p:cNvPr id="15" name="Text Box 87"/>
          <p:cNvSpPr txBox="1">
            <a:spLocks noChangeArrowheads="1"/>
          </p:cNvSpPr>
          <p:nvPr/>
        </p:nvSpPr>
        <p:spPr bwMode="auto">
          <a:xfrm>
            <a:off x="5425281" y="6051459"/>
            <a:ext cx="2565400" cy="307777"/>
          </a:xfrm>
          <a:prstGeom prst="rect">
            <a:avLst/>
          </a:prstGeom>
          <a:noFill/>
          <a:ln w="12700">
            <a:noFill/>
            <a:miter lim="800000"/>
            <a:headEnd/>
            <a:tailEnd/>
          </a:ln>
        </p:spPr>
        <p:txBody>
          <a:bodyPr>
            <a:prstTxWarp prst="textNoShape">
              <a:avLst/>
            </a:prstTxWarp>
            <a:spAutoFit/>
          </a:bodyPr>
          <a:lstStyle/>
          <a:p>
            <a:pPr eaLnBrk="0" hangingPunct="0"/>
            <a:r>
              <a:rPr lang="en-US" sz="1400" b="1" dirty="0">
                <a:solidFill>
                  <a:srgbClr val="000000"/>
                </a:solidFill>
                <a:latin typeface="Comic Sans MS" pitchFamily="-112" charset="0"/>
              </a:rPr>
              <a:t>TRL</a:t>
            </a:r>
            <a:r>
              <a:rPr lang="en-US" sz="1400" b="1" baseline="-25000" dirty="0">
                <a:solidFill>
                  <a:srgbClr val="000000"/>
                </a:solidFill>
                <a:latin typeface="Comic Sans MS" pitchFamily="-112" charset="0"/>
              </a:rPr>
              <a:t>in </a:t>
            </a:r>
            <a:r>
              <a:rPr lang="en-US" sz="1400" b="1" dirty="0">
                <a:solidFill>
                  <a:srgbClr val="000000"/>
                </a:solidFill>
                <a:latin typeface="Comic Sans MS" pitchFamily="-112" charset="0"/>
              </a:rPr>
              <a:t>= 3   </a:t>
            </a:r>
            <a:r>
              <a:rPr lang="en-US" sz="1400" b="1" dirty="0" err="1" smtClean="0">
                <a:solidFill>
                  <a:srgbClr val="000000"/>
                </a:solidFill>
                <a:latin typeface="Comic Sans MS" pitchFamily="-112" charset="0"/>
              </a:rPr>
              <a:t>TRL</a:t>
            </a:r>
            <a:r>
              <a:rPr lang="en-US" sz="1400" b="1" baseline="-25000" dirty="0" err="1" smtClean="0">
                <a:solidFill>
                  <a:srgbClr val="000000"/>
                </a:solidFill>
                <a:latin typeface="Comic Sans MS" pitchFamily="-112" charset="0"/>
              </a:rPr>
              <a:t>out</a:t>
            </a:r>
            <a:r>
              <a:rPr lang="en-US" sz="1400" b="1" baseline="-25000" dirty="0" smtClean="0">
                <a:solidFill>
                  <a:srgbClr val="000000"/>
                </a:solidFill>
                <a:latin typeface="Comic Sans MS" pitchFamily="-112" charset="0"/>
              </a:rPr>
              <a:t> </a:t>
            </a:r>
            <a:r>
              <a:rPr lang="en-US" sz="1400" b="1" dirty="0">
                <a:solidFill>
                  <a:srgbClr val="000000"/>
                </a:solidFill>
                <a:latin typeface="Comic Sans MS" pitchFamily="-112" charset="0"/>
              </a:rPr>
              <a:t>= 5</a:t>
            </a:r>
          </a:p>
        </p:txBody>
      </p:sp>
      <p:sp>
        <p:nvSpPr>
          <p:cNvPr id="16" name="Rectangle 88"/>
          <p:cNvSpPr>
            <a:spLocks noChangeArrowheads="1"/>
          </p:cNvSpPr>
          <p:nvPr/>
        </p:nvSpPr>
        <p:spPr bwMode="auto">
          <a:xfrm>
            <a:off x="4572000" y="4114800"/>
            <a:ext cx="4370388" cy="1948226"/>
          </a:xfrm>
          <a:prstGeom prst="rect">
            <a:avLst/>
          </a:prstGeom>
          <a:noFill/>
          <a:ln w="12700">
            <a:noFill/>
            <a:miter lim="800000"/>
            <a:headEnd/>
            <a:tailEnd/>
          </a:ln>
        </p:spPr>
        <p:txBody>
          <a:bodyPr wrap="square">
            <a:prstTxWarp prst="textNoShape">
              <a:avLst/>
            </a:prstTxWarp>
            <a:spAutoFit/>
          </a:bodyPr>
          <a:lstStyle/>
          <a:p>
            <a:pPr marL="171450" indent="-171450">
              <a:lnSpc>
                <a:spcPct val="90000"/>
              </a:lnSpc>
              <a:buFont typeface="Arial" pitchFamily="34" charset="0"/>
              <a:buChar char="•"/>
              <a:tabLst>
                <a:tab pos="3886200" algn="r"/>
              </a:tabLst>
            </a:pPr>
            <a:r>
              <a:rPr lang="en-US" sz="1200" dirty="0" smtClean="0">
                <a:latin typeface="Comic Sans MS" pitchFamily="66" charset="0"/>
              </a:rPr>
              <a:t>Complete laser mechanical design update	01/13</a:t>
            </a:r>
            <a:endParaRPr lang="en-US" sz="1200" dirty="0">
              <a:latin typeface="Comic Sans MS" pitchFamily="66" charset="0"/>
            </a:endParaRPr>
          </a:p>
          <a:p>
            <a:pPr>
              <a:lnSpc>
                <a:spcPct val="90000"/>
              </a:lnSpc>
              <a:tabLst>
                <a:tab pos="3886200" algn="r"/>
              </a:tabLst>
            </a:pPr>
            <a:r>
              <a:rPr lang="en-US" sz="1200" dirty="0" smtClean="0">
                <a:latin typeface="Comic Sans MS" pitchFamily="66" charset="0"/>
              </a:rPr>
              <a:t>    and improved laser thermal modeling</a:t>
            </a:r>
          </a:p>
          <a:p>
            <a:pPr marL="171450" indent="-171450">
              <a:lnSpc>
                <a:spcPct val="90000"/>
              </a:lnSpc>
              <a:buFont typeface="Arial" pitchFamily="34" charset="0"/>
              <a:buChar char="•"/>
              <a:tabLst>
                <a:tab pos="3886200" algn="r"/>
              </a:tabLst>
            </a:pPr>
            <a:r>
              <a:rPr lang="en-US" sz="1200" dirty="0" smtClean="0">
                <a:latin typeface="Comic Sans MS" pitchFamily="66" charset="0"/>
              </a:rPr>
              <a:t>Assemble and test heat pipe cooled module	04/13</a:t>
            </a:r>
          </a:p>
          <a:p>
            <a:pPr marL="171450" indent="-171450">
              <a:lnSpc>
                <a:spcPct val="90000"/>
              </a:lnSpc>
              <a:buFont typeface="Arial" pitchFamily="34" charset="0"/>
              <a:buChar char="•"/>
              <a:tabLst>
                <a:tab pos="3886200" algn="r"/>
              </a:tabLst>
            </a:pPr>
            <a:r>
              <a:rPr lang="en-US" sz="1200" dirty="0" smtClean="0">
                <a:latin typeface="Comic Sans MS" pitchFamily="66" charset="0"/>
              </a:rPr>
              <a:t>Fabricate and test ring laser with heat pipe	12/13</a:t>
            </a:r>
            <a:endParaRPr lang="en-US" sz="1200" dirty="0">
              <a:latin typeface="Comic Sans MS" pitchFamily="66" charset="0"/>
            </a:endParaRPr>
          </a:p>
          <a:p>
            <a:pPr>
              <a:lnSpc>
                <a:spcPct val="90000"/>
              </a:lnSpc>
              <a:tabLst>
                <a:tab pos="3886200" algn="r"/>
              </a:tabLst>
            </a:pPr>
            <a:r>
              <a:rPr lang="en-US" sz="1200" dirty="0" smtClean="0">
                <a:latin typeface="Comic Sans MS" pitchFamily="66" charset="0"/>
              </a:rPr>
              <a:t>    cooled module</a:t>
            </a:r>
          </a:p>
          <a:p>
            <a:pPr marL="171450" indent="-171450">
              <a:lnSpc>
                <a:spcPct val="90000"/>
              </a:lnSpc>
              <a:buFont typeface="Arial" pitchFamily="34" charset="0"/>
              <a:buChar char="•"/>
              <a:tabLst>
                <a:tab pos="3886200" algn="r"/>
              </a:tabLst>
            </a:pPr>
            <a:r>
              <a:rPr lang="en-US" sz="1200" dirty="0" smtClean="0">
                <a:latin typeface="Comic Sans MS" pitchFamily="66" charset="0"/>
              </a:rPr>
              <a:t>Install and test amplifiers	03/14</a:t>
            </a:r>
          </a:p>
          <a:p>
            <a:pPr marL="171450" indent="-171450">
              <a:lnSpc>
                <a:spcPct val="90000"/>
              </a:lnSpc>
              <a:buFont typeface="Arial" pitchFamily="34" charset="0"/>
              <a:buChar char="•"/>
              <a:tabLst>
                <a:tab pos="3886200" algn="r"/>
              </a:tabLst>
            </a:pPr>
            <a:r>
              <a:rPr lang="en-US" sz="1200" dirty="0" smtClean="0">
                <a:latin typeface="Comic Sans MS" pitchFamily="66" charset="0"/>
              </a:rPr>
              <a:t>Integrate with canister and test	04/14</a:t>
            </a:r>
          </a:p>
          <a:p>
            <a:pPr marL="171450" indent="-171450">
              <a:lnSpc>
                <a:spcPct val="90000"/>
              </a:lnSpc>
              <a:buFont typeface="Arial" pitchFamily="34" charset="0"/>
              <a:buChar char="•"/>
              <a:tabLst>
                <a:tab pos="3886200" algn="r"/>
              </a:tabLst>
            </a:pPr>
            <a:r>
              <a:rPr lang="en-US" sz="1200" dirty="0" smtClean="0">
                <a:latin typeface="Comic Sans MS" pitchFamily="66" charset="0"/>
              </a:rPr>
              <a:t>Vacuum-test laser	10/14</a:t>
            </a:r>
          </a:p>
          <a:p>
            <a:pPr marL="171450" indent="-171450">
              <a:lnSpc>
                <a:spcPct val="90000"/>
              </a:lnSpc>
              <a:buFont typeface="Arial" pitchFamily="34" charset="0"/>
              <a:buChar char="•"/>
              <a:tabLst>
                <a:tab pos="3886200" algn="r"/>
              </a:tabLst>
            </a:pPr>
            <a:r>
              <a:rPr lang="en-US" sz="1200" dirty="0" smtClean="0">
                <a:latin typeface="Comic Sans MS" pitchFamily="66" charset="0"/>
              </a:rPr>
              <a:t>Complete acceptance testing	07/15</a:t>
            </a:r>
          </a:p>
          <a:p>
            <a:pPr marL="171450" indent="-171450">
              <a:lnSpc>
                <a:spcPct val="90000"/>
              </a:lnSpc>
              <a:buFont typeface="Arial" pitchFamily="34" charset="0"/>
              <a:buChar char="•"/>
              <a:tabLst>
                <a:tab pos="3886200" algn="r"/>
              </a:tabLst>
            </a:pPr>
            <a:r>
              <a:rPr lang="en-US" sz="1200" dirty="0" smtClean="0">
                <a:latin typeface="Comic Sans MS" pitchFamily="66" charset="0"/>
              </a:rPr>
              <a:t>Complete analysis and performance testing</a:t>
            </a:r>
            <a:r>
              <a:rPr lang="en-US" sz="1200" smtClean="0">
                <a:latin typeface="Comic Sans MS" pitchFamily="66" charset="0"/>
              </a:rPr>
              <a:t>	12/15</a:t>
            </a:r>
            <a:endParaRPr lang="en-US" sz="1200" dirty="0" smtClean="0">
              <a:latin typeface="Comic Sans MS" pitchFamily="66" charset="0"/>
            </a:endParaRPr>
          </a:p>
          <a:p>
            <a:pPr marL="285750" indent="-285750" eaLnBrk="0" hangingPunct="0">
              <a:lnSpc>
                <a:spcPct val="90000"/>
              </a:lnSpc>
              <a:buFont typeface="Arial" pitchFamily="34" charset="0"/>
              <a:buChar char="•"/>
              <a:tabLst>
                <a:tab pos="3886200" algn="r"/>
              </a:tabLst>
            </a:pPr>
            <a:endParaRPr lang="en-US" sz="1400" dirty="0">
              <a:latin typeface="Comic Sans MS" pitchFamily="-16" charset="0"/>
            </a:endParaRPr>
          </a:p>
        </p:txBody>
      </p:sp>
      <p:sp>
        <p:nvSpPr>
          <p:cNvPr id="32" name="Rectangle 31"/>
          <p:cNvSpPr/>
          <p:nvPr/>
        </p:nvSpPr>
        <p:spPr>
          <a:xfrm>
            <a:off x="5492338" y="3090862"/>
            <a:ext cx="2281237" cy="461665"/>
          </a:xfrm>
          <a:prstGeom prst="rect">
            <a:avLst/>
          </a:prstGeom>
        </p:spPr>
        <p:txBody>
          <a:bodyPr wrap="square">
            <a:spAutoFit/>
          </a:bodyPr>
          <a:lstStyle/>
          <a:p>
            <a:r>
              <a:rPr lang="en-US" sz="1200" dirty="0" smtClean="0">
                <a:latin typeface="Comic Sans MS" pitchFamily="-16" charset="0"/>
              </a:rPr>
              <a:t>2-Micron Space Qualifiable Pulsed Laser for 3-D Winds</a:t>
            </a:r>
          </a:p>
        </p:txBody>
      </p:sp>
      <p:sp>
        <p:nvSpPr>
          <p:cNvPr id="18" name="Text Box 76"/>
          <p:cNvSpPr txBox="1">
            <a:spLocks noChangeArrowheads="1"/>
          </p:cNvSpPr>
          <p:nvPr/>
        </p:nvSpPr>
        <p:spPr bwMode="auto">
          <a:xfrm>
            <a:off x="228600" y="6578600"/>
            <a:ext cx="838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128"/>
              </a:defRPr>
            </a:lvl1pPr>
            <a:lvl2pPr marL="37931725" indent="-37474525">
              <a:defRPr sz="2000">
                <a:solidFill>
                  <a:schemeClr val="tx1"/>
                </a:solidFill>
                <a:latin typeface="Times New Roman" charset="0"/>
                <a:ea typeface="ＭＳ Ｐゴシック" charset="-128"/>
              </a:defRPr>
            </a:lvl2pPr>
            <a:lvl3pPr>
              <a:defRPr sz="2000">
                <a:solidFill>
                  <a:schemeClr val="tx1"/>
                </a:solidFill>
                <a:latin typeface="Times New Roman" charset="0"/>
                <a:ea typeface="ＭＳ Ｐゴシック" charset="-128"/>
              </a:defRPr>
            </a:lvl3pPr>
            <a:lvl4pPr>
              <a:defRPr sz="2000">
                <a:solidFill>
                  <a:schemeClr val="tx1"/>
                </a:solidFill>
                <a:latin typeface="Times New Roman" charset="0"/>
                <a:ea typeface="ＭＳ Ｐゴシック" charset="-128"/>
              </a:defRPr>
            </a:lvl4pPr>
            <a:lvl5pPr>
              <a:defRPr sz="2000">
                <a:solidFill>
                  <a:schemeClr val="tx1"/>
                </a:solidFill>
                <a:latin typeface="Times New Roman" charset="0"/>
                <a:ea typeface="ＭＳ Ｐゴシック" charset="-128"/>
              </a:defRPr>
            </a:lvl5pPr>
            <a:lvl6pPr marL="457200" eaLnBrk="0" fontAlgn="base" hangingPunct="0">
              <a:spcBef>
                <a:spcPct val="0"/>
              </a:spcBef>
              <a:spcAft>
                <a:spcPct val="0"/>
              </a:spcAft>
              <a:defRPr sz="2000">
                <a:solidFill>
                  <a:schemeClr val="tx1"/>
                </a:solidFill>
                <a:latin typeface="Times New Roman" charset="0"/>
                <a:ea typeface="ＭＳ Ｐゴシック" charset="-128"/>
              </a:defRPr>
            </a:lvl6pPr>
            <a:lvl7pPr marL="914400" eaLnBrk="0" fontAlgn="base" hangingPunct="0">
              <a:spcBef>
                <a:spcPct val="0"/>
              </a:spcBef>
              <a:spcAft>
                <a:spcPct val="0"/>
              </a:spcAft>
              <a:defRPr sz="2000">
                <a:solidFill>
                  <a:schemeClr val="tx1"/>
                </a:solidFill>
                <a:latin typeface="Times New Roman" charset="0"/>
                <a:ea typeface="ＭＳ Ｐゴシック" charset="-128"/>
              </a:defRPr>
            </a:lvl7pPr>
            <a:lvl8pPr marL="1371600" eaLnBrk="0" fontAlgn="base" hangingPunct="0">
              <a:spcBef>
                <a:spcPct val="0"/>
              </a:spcBef>
              <a:spcAft>
                <a:spcPct val="0"/>
              </a:spcAft>
              <a:defRPr sz="2000">
                <a:solidFill>
                  <a:schemeClr val="tx1"/>
                </a:solidFill>
                <a:latin typeface="Times New Roman" charset="0"/>
                <a:ea typeface="ＭＳ Ｐゴシック" charset="-128"/>
              </a:defRPr>
            </a:lvl8pPr>
            <a:lvl9pPr marL="1828800" eaLnBrk="0" fontAlgn="base" hangingPunct="0">
              <a:spcBef>
                <a:spcPct val="0"/>
              </a:spcBef>
              <a:spcAft>
                <a:spcPct val="0"/>
              </a:spcAft>
              <a:defRPr sz="2000">
                <a:solidFill>
                  <a:schemeClr val="tx1"/>
                </a:solidFill>
                <a:latin typeface="Times New Roman" charset="0"/>
                <a:ea typeface="ＭＳ Ｐゴシック" charset="-128"/>
              </a:defRPr>
            </a:lvl9pPr>
          </a:lstStyle>
          <a:p>
            <a:r>
              <a:rPr lang="en-US" sz="1000" dirty="0" smtClean="0">
                <a:latin typeface="Comic Sans MS" charset="0"/>
              </a:rPr>
              <a:t>04/12</a:t>
            </a:r>
            <a:endParaRPr lang="en-US" sz="1000" dirty="0">
              <a:latin typeface="Comic Sans MS"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144580"/>
            <a:ext cx="3756282" cy="1946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4143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6" y="280389"/>
            <a:ext cx="7105291" cy="760532"/>
          </a:xfrm>
          <a:noFill/>
        </p:spPr>
        <p:txBody>
          <a:bodyPr/>
          <a:lstStyle/>
          <a:p>
            <a:r>
              <a:rPr lang="en-US" sz="3600" b="1" dirty="0">
                <a:solidFill>
                  <a:srgbClr val="0000FF"/>
                </a:solidFill>
              </a:rPr>
              <a:t>ACT Program Summary</a:t>
            </a:r>
          </a:p>
        </p:txBody>
      </p:sp>
      <p:sp>
        <p:nvSpPr>
          <p:cNvPr id="6" name="Content Placeholder 2"/>
          <p:cNvSpPr>
            <a:spLocks noGrp="1"/>
          </p:cNvSpPr>
          <p:nvPr>
            <p:ph idx="1"/>
          </p:nvPr>
        </p:nvSpPr>
        <p:spPr>
          <a:xfrm>
            <a:off x="229998" y="1067199"/>
            <a:ext cx="8838246" cy="5531606"/>
          </a:xfrm>
        </p:spPr>
        <p:txBody>
          <a:bodyPr>
            <a:noAutofit/>
          </a:bodyPr>
          <a:lstStyle/>
          <a:p>
            <a:pPr>
              <a:spcBef>
                <a:spcPts val="0"/>
              </a:spcBef>
              <a:spcAft>
                <a:spcPts val="600"/>
              </a:spcAft>
            </a:pPr>
            <a:r>
              <a:rPr lang="en-US" sz="1800" b="1" dirty="0" smtClean="0">
                <a:latin typeface="+mj-lt"/>
              </a:rPr>
              <a:t>Technical Objective(s)– </a:t>
            </a:r>
          </a:p>
          <a:p>
            <a:pPr lvl="1">
              <a:spcBef>
                <a:spcPts val="0"/>
              </a:spcBef>
              <a:spcAft>
                <a:spcPts val="600"/>
              </a:spcAft>
            </a:pPr>
            <a:r>
              <a:rPr lang="en-US" sz="1800" b="0" i="1" dirty="0" smtClean="0">
                <a:latin typeface="+mj-lt"/>
              </a:rPr>
              <a:t>Deliver a ruggedized 2.053 µm MOPA laser with the following parameters:</a:t>
            </a:r>
          </a:p>
          <a:p>
            <a:pPr lvl="2">
              <a:spcBef>
                <a:spcPts val="0"/>
              </a:spcBef>
              <a:spcAft>
                <a:spcPts val="600"/>
              </a:spcAft>
            </a:pPr>
            <a:r>
              <a:rPr lang="en-US" sz="1800" b="0" i="1" dirty="0" smtClean="0">
                <a:latin typeface="+mj-lt"/>
              </a:rPr>
              <a:t>250 mJ pulse energy</a:t>
            </a:r>
          </a:p>
          <a:p>
            <a:pPr lvl="2">
              <a:spcBef>
                <a:spcPts val="0"/>
              </a:spcBef>
              <a:spcAft>
                <a:spcPts val="600"/>
              </a:spcAft>
            </a:pPr>
            <a:r>
              <a:rPr lang="en-US" sz="1800" b="0" i="1" dirty="0" smtClean="0">
                <a:latin typeface="+mj-lt"/>
              </a:rPr>
              <a:t>10 Hz repetition rate</a:t>
            </a:r>
          </a:p>
          <a:p>
            <a:pPr lvl="2">
              <a:spcBef>
                <a:spcPts val="0"/>
              </a:spcBef>
              <a:spcAft>
                <a:spcPts val="600"/>
              </a:spcAft>
            </a:pPr>
            <a:r>
              <a:rPr lang="en-US" sz="1800" b="0" i="1" dirty="0" smtClean="0">
                <a:latin typeface="+mj-lt"/>
              </a:rPr>
              <a:t>Beam quality (M</a:t>
            </a:r>
            <a:r>
              <a:rPr lang="en-US" sz="1800" b="0" i="1" baseline="30000" dirty="0" smtClean="0">
                <a:latin typeface="+mj-lt"/>
              </a:rPr>
              <a:t>2 </a:t>
            </a:r>
            <a:r>
              <a:rPr lang="en-US" sz="1800" b="0" i="1" dirty="0" smtClean="0">
                <a:latin typeface="+mj-lt"/>
              </a:rPr>
              <a:t>) &lt; 1.2</a:t>
            </a:r>
          </a:p>
          <a:p>
            <a:pPr lvl="2">
              <a:spcBef>
                <a:spcPts val="0"/>
              </a:spcBef>
              <a:spcAft>
                <a:spcPts val="600"/>
              </a:spcAft>
            </a:pPr>
            <a:r>
              <a:rPr lang="en-US" sz="1800" b="0" i="1" dirty="0" smtClean="0">
                <a:latin typeface="+mj-lt"/>
              </a:rPr>
              <a:t>&gt;100 ns pulse width</a:t>
            </a:r>
          </a:p>
          <a:p>
            <a:pPr lvl="2">
              <a:spcBef>
                <a:spcPts val="0"/>
              </a:spcBef>
              <a:spcAft>
                <a:spcPts val="600"/>
              </a:spcAft>
            </a:pPr>
            <a:r>
              <a:rPr lang="en-US" sz="1800" b="0" i="1" dirty="0" smtClean="0">
                <a:latin typeface="+mj-lt"/>
              </a:rPr>
              <a:t>Conductively cooled via heat pipes</a:t>
            </a:r>
          </a:p>
          <a:p>
            <a:pPr lvl="1">
              <a:spcBef>
                <a:spcPts val="0"/>
              </a:spcBef>
              <a:spcAft>
                <a:spcPts val="600"/>
              </a:spcAft>
            </a:pPr>
            <a:r>
              <a:rPr lang="en-US" sz="1800" b="0" i="1" dirty="0" smtClean="0">
                <a:latin typeface="+mj-lt"/>
              </a:rPr>
              <a:t>Reach Technical Readiness Level (TRL) 5 by surviving a thermal-</a:t>
            </a:r>
            <a:r>
              <a:rPr lang="en-US" sz="1800" b="0" i="1" dirty="0" err="1" smtClean="0">
                <a:latin typeface="+mj-lt"/>
              </a:rPr>
              <a:t>vac</a:t>
            </a:r>
            <a:r>
              <a:rPr lang="en-US" sz="1800" b="0" i="1" dirty="0" smtClean="0">
                <a:latin typeface="+mj-lt"/>
              </a:rPr>
              <a:t> test.</a:t>
            </a:r>
            <a:endParaRPr lang="en-US" sz="1800" dirty="0" smtClean="0">
              <a:latin typeface="+mj-lt"/>
            </a:endParaRPr>
          </a:p>
          <a:p>
            <a:pPr>
              <a:spcBef>
                <a:spcPts val="0"/>
              </a:spcBef>
              <a:spcAft>
                <a:spcPts val="600"/>
              </a:spcAft>
            </a:pPr>
            <a:r>
              <a:rPr lang="en-US" sz="1800" b="1" dirty="0" smtClean="0">
                <a:latin typeface="+mj-lt"/>
                <a:cs typeface="Times New Roman" pitchFamily="18" charset="0"/>
              </a:rPr>
              <a:t>Period of Performance </a:t>
            </a:r>
            <a:r>
              <a:rPr lang="en-US" sz="1800" dirty="0" smtClean="0">
                <a:latin typeface="+mj-lt"/>
                <a:cs typeface="Times New Roman" pitchFamily="18" charset="0"/>
              </a:rPr>
              <a:t>– </a:t>
            </a:r>
            <a:r>
              <a:rPr lang="en-US" sz="1800" b="0" i="1" dirty="0" smtClean="0">
                <a:latin typeface="+mj-lt"/>
                <a:cs typeface="Times New Roman" pitchFamily="18" charset="0"/>
              </a:rPr>
              <a:t>38 months</a:t>
            </a:r>
            <a:r>
              <a:rPr lang="en-US" sz="1800" i="1" dirty="0" smtClean="0">
                <a:latin typeface="+mj-lt"/>
                <a:cs typeface="Times New Roman" pitchFamily="18" charset="0"/>
              </a:rPr>
              <a:t>	</a:t>
            </a:r>
          </a:p>
          <a:p>
            <a:pPr>
              <a:spcBef>
                <a:spcPts val="0"/>
              </a:spcBef>
              <a:spcAft>
                <a:spcPts val="600"/>
              </a:spcAft>
            </a:pPr>
            <a:r>
              <a:rPr lang="en-US" sz="1800" b="1" dirty="0" smtClean="0">
                <a:latin typeface="+mj-lt"/>
              </a:rPr>
              <a:t>Deliverable Items </a:t>
            </a:r>
            <a:r>
              <a:rPr lang="en-US" sz="1800" b="1" i="1" dirty="0" smtClean="0">
                <a:latin typeface="+mj-lt"/>
                <a:cs typeface="Times New Roman" pitchFamily="18" charset="0"/>
              </a:rPr>
              <a:t>- </a:t>
            </a:r>
            <a:r>
              <a:rPr lang="en-US" sz="1800" b="0" i="1" dirty="0" smtClean="0">
                <a:latin typeface="+mj-lt"/>
              </a:rPr>
              <a:t>2 µm laser meeting the performance requirements after surviving a thermal </a:t>
            </a:r>
            <a:r>
              <a:rPr lang="en-US" sz="1800" b="0" i="1" dirty="0" err="1" smtClean="0">
                <a:latin typeface="+mj-lt"/>
              </a:rPr>
              <a:t>vac</a:t>
            </a:r>
            <a:r>
              <a:rPr lang="en-US" sz="1800" b="0" i="1" dirty="0" smtClean="0">
                <a:latin typeface="+mj-lt"/>
              </a:rPr>
              <a:t> test, monthly technical and financial reports, quarterly and yearly financial reports, thermal </a:t>
            </a:r>
            <a:r>
              <a:rPr lang="en-US" sz="1800" b="0" i="1" dirty="0" err="1" smtClean="0">
                <a:latin typeface="+mj-lt"/>
              </a:rPr>
              <a:t>vac</a:t>
            </a:r>
            <a:r>
              <a:rPr lang="en-US" sz="1800" b="0" i="1" dirty="0" smtClean="0">
                <a:latin typeface="+mj-lt"/>
              </a:rPr>
              <a:t> test definition and results report, oscillator test procedure and results report, final technical report</a:t>
            </a:r>
          </a:p>
          <a:p>
            <a:pPr lvl="1">
              <a:spcBef>
                <a:spcPts val="0"/>
              </a:spcBef>
              <a:spcAft>
                <a:spcPts val="600"/>
              </a:spcAft>
            </a:pPr>
            <a:r>
              <a:rPr lang="en-US" sz="1800" b="0" i="1" dirty="0" smtClean="0">
                <a:latin typeface="+mj-lt"/>
              </a:rPr>
              <a:t>2 µm laser transmitter meeting the performance requirements and surviving a thermal-</a:t>
            </a:r>
            <a:r>
              <a:rPr lang="en-US" sz="1800" b="0" i="1" dirty="0" err="1" smtClean="0">
                <a:latin typeface="+mj-lt"/>
              </a:rPr>
              <a:t>vac</a:t>
            </a:r>
            <a:r>
              <a:rPr lang="en-US" sz="1800" b="0" i="1" dirty="0" smtClean="0">
                <a:latin typeface="+mj-lt"/>
              </a:rPr>
              <a:t> test</a:t>
            </a:r>
          </a:p>
          <a:p>
            <a:pPr lvl="1">
              <a:spcBef>
                <a:spcPts val="0"/>
              </a:spcBef>
              <a:spcAft>
                <a:spcPts val="600"/>
              </a:spcAft>
            </a:pPr>
            <a:r>
              <a:rPr lang="en-US" sz="1800" b="0" i="1" dirty="0" smtClean="0">
                <a:latin typeface="+mj-lt"/>
              </a:rPr>
              <a:t>Thermal </a:t>
            </a:r>
            <a:r>
              <a:rPr lang="en-US" sz="1800" b="0" i="1" dirty="0" err="1" smtClean="0">
                <a:latin typeface="+mj-lt"/>
              </a:rPr>
              <a:t>vac</a:t>
            </a:r>
            <a:r>
              <a:rPr lang="en-US" sz="1800" b="0" i="1" dirty="0" smtClean="0">
                <a:latin typeface="+mj-lt"/>
              </a:rPr>
              <a:t> test procedure and results report</a:t>
            </a:r>
          </a:p>
          <a:p>
            <a:pPr lvl="1">
              <a:spcBef>
                <a:spcPts val="0"/>
              </a:spcBef>
              <a:spcAft>
                <a:spcPts val="600"/>
              </a:spcAft>
            </a:pPr>
            <a:r>
              <a:rPr lang="en-US" sz="1800" b="0" i="1" dirty="0" smtClean="0">
                <a:latin typeface="+mj-lt"/>
              </a:rPr>
              <a:t>Oscillator and amplifier performance report</a:t>
            </a:r>
          </a:p>
          <a:p>
            <a:pPr lvl="1">
              <a:spcBef>
                <a:spcPts val="0"/>
              </a:spcBef>
              <a:spcAft>
                <a:spcPts val="600"/>
              </a:spcAft>
            </a:pPr>
            <a:endParaRPr lang="en-US" sz="1800" b="0" i="1" dirty="0" smtClean="0">
              <a:latin typeface="+mj-lt"/>
            </a:endParaRPr>
          </a:p>
        </p:txBody>
      </p:sp>
    </p:spTree>
    <p:extLst>
      <p:ext uri="{BB962C8B-B14F-4D97-AF65-F5344CB8AC3E}">
        <p14:creationId xmlns:p14="http://schemas.microsoft.com/office/powerpoint/2010/main" xmlns="" val="1519931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b="1" dirty="0">
                <a:solidFill>
                  <a:srgbClr val="0000FF"/>
                </a:solidFill>
                <a:ea typeface="ヒラギノ角ゴ Pro W3" charset="-128"/>
                <a:cs typeface="Arial" charset="0"/>
              </a:rPr>
              <a:t>Linear Cavity Data</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444246" y="1340961"/>
            <a:ext cx="8196834" cy="4736662"/>
          </a:xfrm>
          <a:prstGeom prst="rect">
            <a:avLst/>
          </a:prstGeom>
          <a:noFill/>
          <a:ln w="9525">
            <a:noFill/>
            <a:miter lim="800000"/>
            <a:headEnd/>
            <a:tailEnd/>
          </a:ln>
          <a:effectLst/>
        </p:spPr>
      </p:pic>
      <p:sp>
        <p:nvSpPr>
          <p:cNvPr id="9" name="TextBox 8"/>
          <p:cNvSpPr txBox="1"/>
          <p:nvPr/>
        </p:nvSpPr>
        <p:spPr>
          <a:xfrm>
            <a:off x="1435185" y="2282972"/>
            <a:ext cx="3609154" cy="646331"/>
          </a:xfrm>
          <a:prstGeom prst="rect">
            <a:avLst/>
          </a:prstGeom>
          <a:solidFill>
            <a:schemeClr val="bg1"/>
          </a:solidFill>
          <a:ln>
            <a:solidFill>
              <a:srgbClr val="FF0000"/>
            </a:solidFill>
          </a:ln>
        </p:spPr>
        <p:txBody>
          <a:bodyPr wrap="square" rtlCol="0">
            <a:spAutoFit/>
          </a:bodyPr>
          <a:lstStyle/>
          <a:p>
            <a:pPr algn="ctr"/>
            <a:r>
              <a:rPr lang="en-US" b="1" dirty="0" smtClean="0">
                <a:solidFill>
                  <a:srgbClr val="00B050"/>
                </a:solidFill>
              </a:rPr>
              <a:t>Now reaching energies</a:t>
            </a:r>
          </a:p>
          <a:p>
            <a:pPr algn="ctr"/>
            <a:r>
              <a:rPr lang="en-US" b="1" dirty="0" smtClean="0">
                <a:solidFill>
                  <a:srgbClr val="00B050"/>
                </a:solidFill>
              </a:rPr>
              <a:t> expected from a short cavity!</a:t>
            </a:r>
          </a:p>
        </p:txBody>
      </p:sp>
    </p:spTree>
    <p:extLst>
      <p:ext uri="{BB962C8B-B14F-4D97-AF65-F5344CB8AC3E}">
        <p14:creationId xmlns:p14="http://schemas.microsoft.com/office/powerpoint/2010/main" xmlns="" val="375807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08837" y="1097298"/>
            <a:ext cx="7908652" cy="3688042"/>
          </a:xfrm>
          <a:prstGeom prst="rect">
            <a:avLst/>
          </a:prstGeom>
          <a:noFill/>
          <a:ln w="9525">
            <a:noFill/>
            <a:miter lim="800000"/>
            <a:headEnd/>
            <a:tailEnd/>
          </a:ln>
          <a:effectLst/>
        </p:spPr>
      </p:pic>
      <p:sp>
        <p:nvSpPr>
          <p:cNvPr id="2" name="Title 1"/>
          <p:cNvSpPr>
            <a:spLocks noGrp="1"/>
          </p:cNvSpPr>
          <p:nvPr>
            <p:ph type="title"/>
          </p:nvPr>
        </p:nvSpPr>
        <p:spPr>
          <a:xfrm>
            <a:off x="957532" y="199876"/>
            <a:ext cx="8229600" cy="1143000"/>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sz="3600" b="1" dirty="0">
                <a:solidFill>
                  <a:srgbClr val="0000FF"/>
                </a:solidFill>
                <a:ea typeface="ヒラギノ角ゴ Pro W3" charset="-128"/>
                <a:cs typeface="Arial" charset="0"/>
              </a:rPr>
              <a:t>Current Ring Laser Results – Long Pulse</a:t>
            </a:r>
          </a:p>
        </p:txBody>
      </p:sp>
      <p:sp>
        <p:nvSpPr>
          <p:cNvPr id="8" name="TextBox 7"/>
          <p:cNvSpPr txBox="1"/>
          <p:nvPr/>
        </p:nvSpPr>
        <p:spPr>
          <a:xfrm>
            <a:off x="597588" y="5226245"/>
            <a:ext cx="6051657" cy="1107996"/>
          </a:xfrm>
          <a:prstGeom prst="rect">
            <a:avLst/>
          </a:prstGeom>
          <a:solidFill>
            <a:schemeClr val="bg1"/>
          </a:solidFill>
          <a:ln>
            <a:solidFill>
              <a:srgbClr val="FF0000"/>
            </a:solidFill>
          </a:ln>
        </p:spPr>
        <p:txBody>
          <a:bodyPr wrap="none" rtlCol="0">
            <a:spAutoFit/>
          </a:bodyPr>
          <a:lstStyle/>
          <a:p>
            <a:r>
              <a:rPr lang="en-US" sz="1600" b="1" dirty="0" smtClean="0">
                <a:solidFill>
                  <a:srgbClr val="00B050"/>
                </a:solidFill>
              </a:rPr>
              <a:t>Expect 80 mJ of Q-switched output for 3.6 J of pump energy</a:t>
            </a:r>
          </a:p>
          <a:p>
            <a:endParaRPr lang="en-US" sz="1600" b="1" dirty="0" smtClean="0">
              <a:solidFill>
                <a:srgbClr val="00B050"/>
              </a:solidFill>
            </a:endParaRPr>
          </a:p>
          <a:p>
            <a:r>
              <a:rPr lang="en-US" sz="1600" b="1" dirty="0" smtClean="0">
                <a:solidFill>
                  <a:srgbClr val="00B050"/>
                </a:solidFill>
              </a:rPr>
              <a:t>Phase II achieved 3X amplification – on track for 240 mJ</a:t>
            </a:r>
          </a:p>
          <a:p>
            <a:r>
              <a:rPr lang="en-US" sz="1600" b="1" dirty="0" smtClean="0">
                <a:solidFill>
                  <a:srgbClr val="00B050"/>
                </a:solidFill>
              </a:rPr>
              <a:t>after amplifier pair</a:t>
            </a:r>
          </a:p>
        </p:txBody>
      </p:sp>
      <p:pic>
        <p:nvPicPr>
          <p:cNvPr id="7" name="Picture 4"/>
          <p:cNvPicPr>
            <a:picLocks noChangeAspect="1" noChangeArrowheads="1"/>
          </p:cNvPicPr>
          <p:nvPr/>
        </p:nvPicPr>
        <p:blipFill>
          <a:blip r:embed="rId3" cstate="print"/>
          <a:srcRect/>
          <a:stretch>
            <a:fillRect/>
          </a:stretch>
        </p:blipFill>
        <p:spPr bwMode="auto">
          <a:xfrm>
            <a:off x="6757416" y="4306824"/>
            <a:ext cx="2317229" cy="2286000"/>
          </a:xfrm>
          <a:prstGeom prst="rect">
            <a:avLst/>
          </a:prstGeom>
          <a:noFill/>
          <a:ln w="9525">
            <a:noFill/>
            <a:miter lim="800000"/>
            <a:headEnd/>
            <a:tailEnd/>
          </a:ln>
        </p:spPr>
      </p:pic>
      <p:sp>
        <p:nvSpPr>
          <p:cNvPr id="9" name="TextBox 8"/>
          <p:cNvSpPr txBox="1"/>
          <p:nvPr/>
        </p:nvSpPr>
        <p:spPr>
          <a:xfrm>
            <a:off x="6376578" y="3675313"/>
            <a:ext cx="1750076" cy="369332"/>
          </a:xfrm>
          <a:prstGeom prst="rect">
            <a:avLst/>
          </a:prstGeom>
          <a:solidFill>
            <a:schemeClr val="bg1"/>
          </a:solidFill>
          <a:ln>
            <a:solidFill>
              <a:srgbClr val="FF0000"/>
            </a:solidFill>
          </a:ln>
        </p:spPr>
        <p:txBody>
          <a:bodyPr wrap="square" rtlCol="0">
            <a:spAutoFit/>
          </a:bodyPr>
          <a:lstStyle/>
          <a:p>
            <a:r>
              <a:rPr lang="en-US" b="1" dirty="0" smtClean="0">
                <a:solidFill>
                  <a:srgbClr val="00B050"/>
                </a:solidFill>
              </a:rPr>
              <a:t>10 Hz, 150 A</a:t>
            </a:r>
            <a:endParaRPr lang="en-US" b="1" dirty="0">
              <a:solidFill>
                <a:srgbClr val="00B050"/>
              </a:solidFill>
            </a:endParaRPr>
          </a:p>
        </p:txBody>
      </p:sp>
      <p:sp>
        <p:nvSpPr>
          <p:cNvPr id="10" name="TextBox 9"/>
          <p:cNvSpPr txBox="1"/>
          <p:nvPr/>
        </p:nvSpPr>
        <p:spPr>
          <a:xfrm>
            <a:off x="6757416" y="5449824"/>
            <a:ext cx="1024639" cy="369332"/>
          </a:xfrm>
          <a:prstGeom prst="rect">
            <a:avLst/>
          </a:prstGeom>
          <a:solidFill>
            <a:schemeClr val="tx1"/>
          </a:solidFill>
          <a:ln>
            <a:solidFill>
              <a:srgbClr val="FFFF00"/>
            </a:solidFill>
          </a:ln>
        </p:spPr>
        <p:txBody>
          <a:bodyPr wrap="none" rtlCol="0">
            <a:spAutoFit/>
          </a:bodyPr>
          <a:lstStyle/>
          <a:p>
            <a:r>
              <a:rPr lang="en-US" b="1" dirty="0" smtClean="0">
                <a:solidFill>
                  <a:srgbClr val="FFFF00"/>
                </a:solidFill>
              </a:rPr>
              <a:t>2.36 mm</a:t>
            </a:r>
            <a:endParaRPr lang="en-US" b="1" dirty="0">
              <a:solidFill>
                <a:srgbClr val="FFFF00"/>
              </a:solidFill>
            </a:endParaRPr>
          </a:p>
        </p:txBody>
      </p:sp>
    </p:spTree>
    <p:extLst>
      <p:ext uri="{BB962C8B-B14F-4D97-AF65-F5344CB8AC3E}">
        <p14:creationId xmlns:p14="http://schemas.microsoft.com/office/powerpoint/2010/main" xmlns="" val="148463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bwMode="auto">
          <a:xfrm>
            <a:off x="509724" y="130865"/>
            <a:ext cx="8229600" cy="639762"/>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4000" b="1" dirty="0">
                <a:solidFill>
                  <a:srgbClr val="0000FF"/>
                </a:solidFill>
                <a:ea typeface="ヒラギノ角ゴ Pro W3" charset="-128"/>
              </a:rPr>
              <a:t>Conductively Cooled Laser Design</a:t>
            </a:r>
          </a:p>
        </p:txBody>
      </p:sp>
      <p:pic>
        <p:nvPicPr>
          <p:cNvPr id="2662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3573" y="878688"/>
            <a:ext cx="4552322" cy="285210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8041" y="4249948"/>
            <a:ext cx="4792966" cy="2432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485736" y="3583822"/>
            <a:ext cx="3490822" cy="646331"/>
          </a:xfrm>
          <a:prstGeom prst="rect">
            <a:avLst/>
          </a:prstGeom>
          <a:solidFill>
            <a:schemeClr val="accent2">
              <a:lumMod val="20000"/>
              <a:lumOff val="80000"/>
            </a:schemeClr>
          </a:solidFill>
          <a:ln w="19050">
            <a:solidFill>
              <a:schemeClr val="tx1"/>
            </a:solidFill>
          </a:ln>
        </p:spPr>
        <p:txBody>
          <a:bodyPr wrap="square" rtlCol="0">
            <a:spAutoFit/>
          </a:bodyPr>
          <a:lstStyle>
            <a:defPPr>
              <a:defRPr lang="en-US"/>
            </a:defPPr>
            <a:lvl1pPr fontAlgn="auto">
              <a:spcBef>
                <a:spcPts val="0"/>
              </a:spcBef>
              <a:spcAft>
                <a:spcPts val="0"/>
              </a:spcAft>
              <a:defRPr sz="1200" b="1">
                <a:solidFill>
                  <a:srgbClr val="000000"/>
                </a:solidFill>
                <a:latin typeface="Arial"/>
              </a:defRPr>
            </a:lvl1pPr>
          </a:lstStyle>
          <a:p>
            <a:r>
              <a:rPr lang="en-US" dirty="0"/>
              <a:t>Housing itself: 19”L x 11”W x 6.1”H</a:t>
            </a:r>
          </a:p>
          <a:p>
            <a:r>
              <a:rPr lang="en-US" dirty="0"/>
              <a:t>Complete assembly :  23.9”L x 14”W x </a:t>
            </a:r>
            <a:r>
              <a:rPr lang="en-US" dirty="0" smtClean="0"/>
              <a:t>7.7”H</a:t>
            </a:r>
          </a:p>
          <a:p>
            <a:endParaRPr lang="en-US" dirty="0"/>
          </a:p>
        </p:txBody>
      </p:sp>
      <p:sp>
        <p:nvSpPr>
          <p:cNvPr id="7" name="TextBox 6"/>
          <p:cNvSpPr txBox="1"/>
          <p:nvPr/>
        </p:nvSpPr>
        <p:spPr>
          <a:xfrm>
            <a:off x="1178944" y="3583822"/>
            <a:ext cx="3306792" cy="646331"/>
          </a:xfrm>
          <a:prstGeom prst="rect">
            <a:avLst/>
          </a:prstGeom>
          <a:solidFill>
            <a:schemeClr val="accent2">
              <a:lumMod val="20000"/>
              <a:lumOff val="80000"/>
            </a:schemeClr>
          </a:solidFill>
          <a:ln w="19050">
            <a:solidFill>
              <a:schemeClr val="tx1"/>
            </a:solidFill>
          </a:ln>
        </p:spPr>
        <p:txBody>
          <a:bodyPr wrap="square" rtlCol="0">
            <a:spAutoFit/>
          </a:bodyPr>
          <a:lstStyle/>
          <a:p>
            <a:pPr fontAlgn="auto">
              <a:spcBef>
                <a:spcPts val="0"/>
              </a:spcBef>
              <a:spcAft>
                <a:spcPts val="0"/>
              </a:spcAft>
            </a:pPr>
            <a:r>
              <a:rPr lang="en-US" sz="1200" b="1" dirty="0" smtClean="0">
                <a:solidFill>
                  <a:srgbClr val="000000"/>
                </a:solidFill>
                <a:latin typeface="Arial"/>
              </a:rPr>
              <a:t>Box dims</a:t>
            </a:r>
            <a:r>
              <a:rPr lang="en-US" sz="1200" dirty="0" smtClean="0">
                <a:solidFill>
                  <a:srgbClr val="000000"/>
                </a:solidFill>
                <a:latin typeface="Arial"/>
              </a:rPr>
              <a:t>:  19”x11”x7.1” (</a:t>
            </a:r>
            <a:r>
              <a:rPr lang="en-US" sz="1200" dirty="0" err="1" smtClean="0">
                <a:solidFill>
                  <a:srgbClr val="000000"/>
                </a:solidFill>
                <a:latin typeface="Arial"/>
              </a:rPr>
              <a:t>LxWxH</a:t>
            </a:r>
            <a:r>
              <a:rPr lang="en-US" sz="1200" dirty="0" smtClean="0">
                <a:solidFill>
                  <a:srgbClr val="000000"/>
                </a:solidFill>
                <a:latin typeface="Arial"/>
              </a:rPr>
              <a:t>) </a:t>
            </a:r>
          </a:p>
          <a:p>
            <a:pPr fontAlgn="auto">
              <a:spcBef>
                <a:spcPts val="0"/>
              </a:spcBef>
              <a:spcAft>
                <a:spcPts val="0"/>
              </a:spcAft>
            </a:pPr>
            <a:r>
              <a:rPr lang="en-US" sz="1200" b="1" dirty="0" smtClean="0">
                <a:solidFill>
                  <a:srgbClr val="000000"/>
                </a:solidFill>
                <a:latin typeface="Arial"/>
              </a:rPr>
              <a:t>ICESat-2</a:t>
            </a:r>
            <a:r>
              <a:rPr lang="en-US" sz="1200" dirty="0" smtClean="0">
                <a:solidFill>
                  <a:srgbClr val="000000"/>
                </a:solidFill>
                <a:latin typeface="Arial"/>
              </a:rPr>
              <a:t>:   16”x11”x4.4” (</a:t>
            </a:r>
            <a:r>
              <a:rPr lang="en-US" sz="1200" dirty="0" err="1" smtClean="0">
                <a:solidFill>
                  <a:srgbClr val="000000"/>
                </a:solidFill>
                <a:latin typeface="Arial"/>
              </a:rPr>
              <a:t>LxWxH</a:t>
            </a:r>
            <a:r>
              <a:rPr lang="en-US" sz="1200" dirty="0" smtClean="0">
                <a:solidFill>
                  <a:srgbClr val="000000"/>
                </a:solidFill>
                <a:latin typeface="Arial"/>
              </a:rPr>
              <a:t>)</a:t>
            </a:r>
          </a:p>
          <a:p>
            <a:pPr fontAlgn="auto">
              <a:spcBef>
                <a:spcPts val="0"/>
              </a:spcBef>
              <a:spcAft>
                <a:spcPts val="0"/>
              </a:spcAft>
            </a:pPr>
            <a:r>
              <a:rPr lang="en-US" sz="1200" dirty="0" smtClean="0">
                <a:solidFill>
                  <a:srgbClr val="000000"/>
                </a:solidFill>
                <a:latin typeface="Arial"/>
              </a:rPr>
              <a:t>Mounting feet for illustration only </a:t>
            </a:r>
            <a:endParaRPr lang="en-US" sz="1200" dirty="0">
              <a:solidFill>
                <a:srgbClr val="000000"/>
              </a:solidFill>
              <a:latin typeface="Arial"/>
            </a:endParaRPr>
          </a:p>
        </p:txBody>
      </p:sp>
    </p:spTree>
    <p:extLst>
      <p:ext uri="{BB962C8B-B14F-4D97-AF65-F5344CB8AC3E}">
        <p14:creationId xmlns:p14="http://schemas.microsoft.com/office/powerpoint/2010/main" xmlns="" val="4017550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1" descr="LAWS cartoon in spa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30668" y="3119588"/>
            <a:ext cx="1814512"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Picture 3" descr="FreeFlier Windplot-2-lines-highre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7768" y="3119588"/>
            <a:ext cx="1733550"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nvPr>
        </p:nvGraphicFramePr>
        <p:xfrm>
          <a:off x="49393" y="1106638"/>
          <a:ext cx="2444750" cy="5697536"/>
        </p:xfrm>
        <a:graphic>
          <a:graphicData uri="http://schemas.openxmlformats.org/drawingml/2006/table">
            <a:tbl>
              <a:tblPr/>
              <a:tblGrid>
                <a:gridCol w="2444750"/>
              </a:tblGrid>
              <a:tr h="327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ea typeface="ヒラギノ角ゴ Pro W3" charset="-128"/>
                        </a:rPr>
                        <a:t>Past</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175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525 km</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12 cross-track positions</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1 shot measurement</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Continuously rotating 1.5-m telescope</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82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Single coherent Doppler lidar</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Gas laser*</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6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20 mJ 2-</a:t>
                      </a:r>
                      <a:r>
                        <a:rPr lang="en-US" altLang="en-US" sz="1600" b="1" dirty="0" smtClean="0">
                          <a:solidFill>
                            <a:srgbClr val="FF0000"/>
                          </a:solidFill>
                        </a:rPr>
                        <a:t>µm</a:t>
                      </a: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 solid state energy*</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Space required 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 = 20 J*</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70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Energy deficit = 1,000*</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6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2-</a:t>
                      </a:r>
                      <a:r>
                        <a:rPr lang="en-US" altLang="en-US" sz="1600" b="1" dirty="0" smtClean="0">
                          <a:solidFill>
                            <a:srgbClr val="FF0000"/>
                          </a:solidFill>
                        </a:rPr>
                        <a:t>µm</a:t>
                      </a:r>
                      <a:r>
                        <a:rPr kumimoji="0" lang="en-US" sz="1500" b="1" i="0" u="none" strike="noStrike" cap="none" normalizeH="0" baseline="0" dirty="0" smtClean="0">
                          <a:ln>
                            <a:noFill/>
                          </a:ln>
                          <a:solidFill>
                            <a:srgbClr val="FF0000"/>
                          </a:solidFill>
                          <a:effectLst/>
                          <a:latin typeface="Calibri" pitchFamily="34" charset="0"/>
                          <a:ea typeface="ヒラギノ角ゴ Pro W3" charset="-128"/>
                        </a:rPr>
                        <a:t> lidar not aircraft validated*</a:t>
                      </a:r>
                    </a:p>
                  </a:txBody>
                  <a:tcPr marL="83746" marR="83746" marT="41862" marB="4186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extLst/>
          </p:nvPr>
        </p:nvGraphicFramePr>
        <p:xfrm>
          <a:off x="4576943" y="1106638"/>
          <a:ext cx="2593975" cy="5697306"/>
        </p:xfrm>
        <a:graphic>
          <a:graphicData uri="http://schemas.openxmlformats.org/drawingml/2006/table">
            <a:tbl>
              <a:tblPr/>
              <a:tblGrid>
                <a:gridCol w="2593975"/>
              </a:tblGrid>
              <a:tr h="3275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8000"/>
                          </a:solidFill>
                          <a:effectLst/>
                          <a:latin typeface="Calibri" pitchFamily="34" charset="0"/>
                          <a:ea typeface="ヒラギノ角ゴ Pro W3" charset="-128"/>
                        </a:rPr>
                        <a:t>Today</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400 km</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2 cross-track positions</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Multiple shot accumulation</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4 stationary 0.5-m telescopes</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825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Dual coherent &amp; direct “hybrid” Doppler lidar</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Solid-state eyesafe laser*</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62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1200 mJ 2</a:t>
                      </a:r>
                      <a:r>
                        <a:rPr lang="en-US" altLang="en-US" sz="1600" b="1" dirty="0" smtClean="0">
                          <a:solidFill>
                            <a:srgbClr val="008000"/>
                          </a:solidFill>
                        </a:rPr>
                        <a:t>-µm </a:t>
                      </a: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solid state energy*</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Space required 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 = 0.25 J*</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7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Energy surplus = 5*</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2-</a:t>
                      </a:r>
                      <a:r>
                        <a:rPr lang="en-US" altLang="en-US" sz="1600" b="1" dirty="0" smtClean="0">
                          <a:solidFill>
                            <a:srgbClr val="008000"/>
                          </a:solidFill>
                        </a:rPr>
                        <a:t>µm</a:t>
                      </a:r>
                      <a:r>
                        <a:rPr kumimoji="0" lang="en-US" sz="1500" b="1" i="0" u="none" strike="noStrike" cap="none" normalizeH="0" baseline="0" dirty="0" smtClean="0">
                          <a:ln>
                            <a:noFill/>
                          </a:ln>
                          <a:solidFill>
                            <a:srgbClr val="008000"/>
                          </a:solidFill>
                          <a:effectLst/>
                          <a:latin typeface="Calibri" pitchFamily="34" charset="0"/>
                          <a:ea typeface="ヒラギノ角ゴ Pro W3" charset="-128"/>
                        </a:rPr>
                        <a:t> lidar is aircraft validated*</a:t>
                      </a:r>
                    </a:p>
                  </a:txBody>
                  <a:tcPr marL="83725" marR="83725" marT="41860" marB="4186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7816986" y="6611779"/>
            <a:ext cx="729687" cy="246221"/>
          </a:xfrm>
          <a:prstGeom prst="rect">
            <a:avLst/>
          </a:prstGeom>
          <a:noFill/>
        </p:spPr>
        <p:txBody>
          <a:bodyPr wrap="none" rtlCol="0">
            <a:spAutoFit/>
          </a:bodyPr>
          <a:lstStyle/>
          <a:p>
            <a:r>
              <a:rPr lang="en-US" sz="1000" dirty="0" smtClean="0"/>
              <a:t>*coherent</a:t>
            </a:r>
            <a:endParaRPr lang="en-US" sz="1000" dirty="0"/>
          </a:p>
        </p:txBody>
      </p:sp>
      <p:sp>
        <p:nvSpPr>
          <p:cNvPr id="9" name="Title 1"/>
          <p:cNvSpPr>
            <a:spLocks noGrp="1"/>
          </p:cNvSpPr>
          <p:nvPr>
            <p:ph type="title"/>
          </p:nvPr>
        </p:nvSpPr>
        <p:spPr>
          <a:xfrm>
            <a:off x="1208036" y="103318"/>
            <a:ext cx="6645275" cy="61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b="1" dirty="0" smtClean="0">
                <a:solidFill>
                  <a:srgbClr val="0000FF"/>
                </a:solidFill>
                <a:ea typeface="ヒラギノ角ゴ Pro W3" charset="-128"/>
                <a:cs typeface="Arial" charset="0"/>
              </a:rPr>
              <a:t>Summary and Conclusions</a:t>
            </a:r>
            <a:endParaRPr lang="en-US" altLang="en-US" sz="3600" b="1" dirty="0" smtClean="0">
              <a:solidFill>
                <a:schemeClr val="folHlink"/>
              </a:solidFill>
              <a:ea typeface="ヒラギノ角ゴ Pro W3" charset="-128"/>
            </a:endParaRPr>
          </a:p>
        </p:txBody>
      </p:sp>
    </p:spTree>
    <p:extLst>
      <p:ext uri="{BB962C8B-B14F-4D97-AF65-F5344CB8AC3E}">
        <p14:creationId xmlns:p14="http://schemas.microsoft.com/office/powerpoint/2010/main" xmlns="" val="404687842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162" y="2560762"/>
            <a:ext cx="7820474" cy="9755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Background and Motivation</a:t>
            </a:r>
            <a:endParaRPr lang="en-US" altLang="en-US" sz="2800" b="1" kern="0" dirty="0">
              <a:solidFill>
                <a:srgbClr val="0000FF"/>
              </a:solidFill>
              <a:ea typeface="ヒラギノ角ゴ Pro W3" charset="-128"/>
            </a:endParaRPr>
          </a:p>
        </p:txBody>
      </p:sp>
    </p:spTree>
    <p:extLst>
      <p:ext uri="{BB962C8B-B14F-4D97-AF65-F5344CB8AC3E}">
        <p14:creationId xmlns:p14="http://schemas.microsoft.com/office/powerpoint/2010/main" xmlns="" val="510136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11" descr="MCj04344110000[1]"/>
          <p:cNvPicPr>
            <a:picLocks noChangeAspect="1" noChangeArrowheads="1"/>
          </p:cNvPicPr>
          <p:nvPr/>
        </p:nvPicPr>
        <p:blipFill>
          <a:blip r:embed="rId2" cstate="print"/>
          <a:srcRect/>
          <a:stretch>
            <a:fillRect/>
          </a:stretch>
        </p:blipFill>
        <p:spPr bwMode="auto">
          <a:xfrm>
            <a:off x="3048000" y="2133600"/>
            <a:ext cx="3556000" cy="4000500"/>
          </a:xfrm>
          <a:prstGeom prst="rect">
            <a:avLst/>
          </a:prstGeom>
          <a:noFill/>
          <a:ln w="9525">
            <a:noFill/>
            <a:miter lim="800000"/>
            <a:headEnd/>
            <a:tailEnd/>
          </a:ln>
        </p:spPr>
      </p:pic>
      <p:sp>
        <p:nvSpPr>
          <p:cNvPr id="36868" name="Text Box 12"/>
          <p:cNvSpPr txBox="1">
            <a:spLocks noChangeArrowheads="1"/>
          </p:cNvSpPr>
          <p:nvPr/>
        </p:nvSpPr>
        <p:spPr bwMode="auto">
          <a:xfrm>
            <a:off x="2895600" y="1143000"/>
            <a:ext cx="4051300" cy="830997"/>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800" b="1" dirty="0" smtClean="0">
                <a:solidFill>
                  <a:srgbClr val="0000FF"/>
                </a:solidFill>
              </a:rPr>
              <a:t>Questions</a:t>
            </a:r>
            <a:r>
              <a:rPr lang="en-US" sz="4800" b="1" dirty="0">
                <a:solidFill>
                  <a:srgbClr val="0000FF"/>
                </a:solidFill>
              </a:rPr>
              <a:t>?</a:t>
            </a:r>
          </a:p>
        </p:txBody>
      </p:sp>
    </p:spTree>
    <p:extLst>
      <p:ext uri="{BB962C8B-B14F-4D97-AF65-F5344CB8AC3E}">
        <p14:creationId xmlns:p14="http://schemas.microsoft.com/office/powerpoint/2010/main" xmlns="" val="3969162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27995" y="237286"/>
            <a:ext cx="7820474" cy="975563"/>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dirty="0">
                <a:solidFill>
                  <a:srgbClr val="0000FF"/>
                </a:solidFill>
                <a:ea typeface="ヒラギノ角ゴ Pro W3" charset="-128"/>
              </a:rPr>
              <a:t>Motivation for 2µm Laser/Lidar Development</a:t>
            </a:r>
            <a:br>
              <a:rPr lang="en-US" altLang="en-US" sz="2800" b="1" dirty="0">
                <a:solidFill>
                  <a:srgbClr val="0000FF"/>
                </a:solidFill>
                <a:ea typeface="ヒラギノ角ゴ Pro W3" charset="-128"/>
              </a:rPr>
            </a:br>
            <a:r>
              <a:rPr lang="en-US" altLang="en-US" sz="2800" b="1" dirty="0">
                <a:solidFill>
                  <a:srgbClr val="0000FF"/>
                </a:solidFill>
                <a:ea typeface="ヒラギノ角ゴ Pro W3" charset="-128"/>
              </a:rPr>
              <a:t>NRC Recommended “3-D Winds” Mission</a:t>
            </a:r>
          </a:p>
        </p:txBody>
      </p:sp>
      <p:sp>
        <p:nvSpPr>
          <p:cNvPr id="5123" name="Content Placeholder 2"/>
          <p:cNvSpPr>
            <a:spLocks noGrp="1"/>
          </p:cNvSpPr>
          <p:nvPr>
            <p:ph idx="1"/>
          </p:nvPr>
        </p:nvSpPr>
        <p:spPr>
          <a:xfrm>
            <a:off x="76200" y="1220788"/>
            <a:ext cx="8991600" cy="5381625"/>
          </a:xfrm>
        </p:spPr>
        <p:txBody>
          <a:bodyPr/>
          <a:lstStyle/>
          <a:p>
            <a:pPr>
              <a:buFont typeface="Wingdings" charset="2"/>
              <a:buChar char="Ø"/>
              <a:defRPr/>
            </a:pPr>
            <a:endParaRPr lang="en-US" dirty="0" smtClean="0"/>
          </a:p>
          <a:p>
            <a:pPr>
              <a:buFont typeface="Wingdings" charset="2"/>
              <a:buNone/>
              <a:defRPr/>
            </a:pPr>
            <a:endParaRPr lang="en-US" dirty="0" smtClean="0"/>
          </a:p>
        </p:txBody>
      </p:sp>
      <p:pic>
        <p:nvPicPr>
          <p:cNvPr id="16388" name="Picture 4" descr="ScreenHunter_01 D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350" y="2325688"/>
            <a:ext cx="2838450" cy="375285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Group 7"/>
          <p:cNvGraphicFramePr>
            <a:graphicFrameLocks noGrp="1"/>
          </p:cNvGraphicFramePr>
          <p:nvPr/>
        </p:nvGraphicFramePr>
        <p:xfrm>
          <a:off x="4746625" y="2228850"/>
          <a:ext cx="3863975" cy="3646486"/>
        </p:xfrm>
        <a:graphic>
          <a:graphicData uri="http://schemas.openxmlformats.org/drawingml/2006/table">
            <a:tbl>
              <a:tblPr/>
              <a:tblGrid>
                <a:gridCol w="3022600"/>
                <a:gridCol w="841375"/>
              </a:tblGrid>
              <a:tr h="6280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Global Winds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Societal Benefits</a:t>
                      </a:r>
                    </a:p>
                  </a:txBody>
                  <a:tcPr marT="45734" marB="45734"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hMerge="1">
                  <a:txBody>
                    <a:bodyPr/>
                    <a:lstStyle/>
                    <a:p>
                      <a:endParaRPr lang="en-US"/>
                    </a:p>
                  </a:txBody>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Extreme Weather Warnings</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Wingdings 2" pitchFamily="18" charset="2"/>
                        </a:rPr>
                        <a:t>P</a:t>
                      </a: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Human Health</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Wingdings 2" pitchFamily="18" charset="2"/>
                        </a:rPr>
                        <a:t>P</a:t>
                      </a: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Earthquake Early Warning</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Wingdings 2" pitchFamily="18" charset="2"/>
                      </a:endParaRP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Improved Weather Prediction</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Wingdings 2" pitchFamily="18" charset="2"/>
                        </a:rPr>
                        <a:t>P</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1" i="0" u="none" strike="noStrike" cap="none" normalizeH="0" baseline="0" dirty="0" smtClean="0">
                        <a:ln>
                          <a:noFill/>
                        </a:ln>
                        <a:solidFill>
                          <a:schemeClr val="tx1"/>
                        </a:solidFill>
                        <a:effectLst/>
                        <a:latin typeface="Wingdings 2" pitchFamily="18" charset="2"/>
                      </a:endParaRP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Sea-Level Rise</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Wingdings 2" pitchFamily="18" charset="2"/>
                      </a:endParaRP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Climate Prediction</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Wingdings 2" pitchFamily="18" charset="2"/>
                      </a:endParaRP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Freshwater Availability</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Wingdings 2" pitchFamily="18" charset="2"/>
                      </a:endParaRP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Ecosystem Services</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Wingdings 2" pitchFamily="18" charset="2"/>
                      </a:endParaRP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335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Air Quality</a:t>
                      </a:r>
                    </a:p>
                  </a:txBody>
                  <a:tcPr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Wingdings 2" pitchFamily="18" charset="2"/>
                        </a:rPr>
                        <a:t>P</a:t>
                      </a:r>
                    </a:p>
                  </a:txBody>
                  <a:tcPr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bl>
          </a:graphicData>
        </a:graphic>
      </p:graphicFrame>
      <p:pic>
        <p:nvPicPr>
          <p:cNvPr id="16423" name="Picture 2" descr="Decadal Survey Cov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28950" y="3165475"/>
            <a:ext cx="1646238" cy="20653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6424" name="Rectangle 1"/>
          <p:cNvSpPr>
            <a:spLocks noChangeArrowheads="1"/>
          </p:cNvSpPr>
          <p:nvPr/>
        </p:nvSpPr>
        <p:spPr bwMode="auto">
          <a:xfrm>
            <a:off x="404813" y="1212850"/>
            <a:ext cx="8088312"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2800" dirty="0">
                <a:solidFill>
                  <a:srgbClr val="000000"/>
                </a:solidFill>
                <a:latin typeface="Times New Roman" pitchFamily="18" charset="0"/>
              </a:rPr>
              <a:t> </a:t>
            </a:r>
            <a:r>
              <a:rPr lang="en-US" altLang="en-US" dirty="0">
                <a:solidFill>
                  <a:srgbClr val="000000"/>
                </a:solidFill>
                <a:latin typeface="Times New Roman" pitchFamily="18" charset="0"/>
              </a:rPr>
              <a:t>“Knowledge derived from global tropospheric wind measurement is an important constituent of our overall understanding of climate </a:t>
            </a:r>
            <a:r>
              <a:rPr lang="en-US" altLang="en-US" dirty="0" smtClean="0">
                <a:solidFill>
                  <a:srgbClr val="000000"/>
                </a:solidFill>
                <a:latin typeface="Times New Roman" pitchFamily="18" charset="0"/>
              </a:rPr>
              <a:t>behavior.” [1]</a:t>
            </a:r>
            <a:endParaRPr lang="en-US" altLang="en-US" dirty="0"/>
          </a:p>
        </p:txBody>
      </p:sp>
      <p:sp>
        <p:nvSpPr>
          <p:cNvPr id="16425" name="Rectangle 2"/>
          <p:cNvSpPr>
            <a:spLocks noChangeArrowheads="1"/>
          </p:cNvSpPr>
          <p:nvPr/>
        </p:nvSpPr>
        <p:spPr bwMode="auto">
          <a:xfrm>
            <a:off x="1281113" y="6267450"/>
            <a:ext cx="69310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a:r>
              <a:rPr lang="en-US" altLang="en-US" sz="1100" dirty="0">
                <a:solidFill>
                  <a:srgbClr val="000000"/>
                </a:solidFill>
                <a:latin typeface="Times New Roman" pitchFamily="18" charset="0"/>
              </a:rPr>
              <a:t>[1] Baker et </a:t>
            </a:r>
            <a:r>
              <a:rPr lang="en-US" altLang="en-US" sz="1100" dirty="0" smtClean="0">
                <a:solidFill>
                  <a:srgbClr val="000000"/>
                </a:solidFill>
                <a:latin typeface="Times New Roman" pitchFamily="18" charset="0"/>
              </a:rPr>
              <a:t>al,  </a:t>
            </a:r>
            <a:r>
              <a:rPr lang="en-US" altLang="en-US" sz="1100" i="1" dirty="0">
                <a:solidFill>
                  <a:srgbClr val="000000"/>
                </a:solidFill>
                <a:latin typeface="Times New Roman" pitchFamily="18" charset="0"/>
              </a:rPr>
              <a:t>Lidar measured Wind Profiles </a:t>
            </a:r>
            <a:r>
              <a:rPr lang="en-US" altLang="en-US" sz="1100" dirty="0">
                <a:solidFill>
                  <a:srgbClr val="000000"/>
                </a:solidFill>
                <a:latin typeface="Times New Roman" pitchFamily="18" charset="0"/>
              </a:rPr>
              <a:t>– </a:t>
            </a:r>
            <a:r>
              <a:rPr lang="en-US" altLang="en-US" sz="1100" i="1" dirty="0">
                <a:solidFill>
                  <a:srgbClr val="000000"/>
                </a:solidFill>
                <a:latin typeface="Times New Roman" pitchFamily="18" charset="0"/>
              </a:rPr>
              <a:t>The Missing Link in the Global Observing System</a:t>
            </a:r>
            <a:r>
              <a:rPr lang="en-US" altLang="en-US" sz="1100" dirty="0">
                <a:solidFill>
                  <a:srgbClr val="000000"/>
                </a:solidFill>
                <a:latin typeface="Times New Roman" pitchFamily="18" charset="0"/>
              </a:rPr>
              <a:t>, Bulletin American Meteorological </a:t>
            </a:r>
            <a:r>
              <a:rPr lang="en-US" altLang="en-US" sz="1100" dirty="0" smtClean="0">
                <a:solidFill>
                  <a:srgbClr val="000000"/>
                </a:solidFill>
                <a:latin typeface="Times New Roman" pitchFamily="18" charset="0"/>
              </a:rPr>
              <a:t>Society </a:t>
            </a:r>
            <a:r>
              <a:rPr lang="en-US" altLang="en-US" sz="1100" dirty="0">
                <a:solidFill>
                  <a:srgbClr val="000000"/>
                </a:solidFill>
                <a:latin typeface="Times New Roman" pitchFamily="18" charset="0"/>
              </a:rPr>
              <a:t>95 (4), 515-519 (April 2014) </a:t>
            </a:r>
          </a:p>
        </p:txBody>
      </p:sp>
    </p:spTree>
    <p:extLst>
      <p:ext uri="{BB962C8B-B14F-4D97-AF65-F5344CB8AC3E}">
        <p14:creationId xmlns:p14="http://schemas.microsoft.com/office/powerpoint/2010/main" xmlns="" val="19052087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2" y="218986"/>
            <a:ext cx="6645275" cy="1057724"/>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sz="2800" b="1" dirty="0">
                <a:solidFill>
                  <a:srgbClr val="0000FF"/>
                </a:solidFill>
                <a:latin typeface="+mj-lt"/>
                <a:ea typeface="ヒラギノ角ゴ Pro W3" charset="-128"/>
                <a:cs typeface="+mj-cs"/>
              </a:rPr>
              <a:t>Early Mission Concept for Earth Winds</a:t>
            </a:r>
            <a:br>
              <a:rPr lang="en-US" sz="2800" b="1" dirty="0">
                <a:solidFill>
                  <a:srgbClr val="0000FF"/>
                </a:solidFill>
                <a:latin typeface="+mj-lt"/>
                <a:ea typeface="ヒラギノ角ゴ Pro W3" charset="-128"/>
                <a:cs typeface="+mj-cs"/>
              </a:rPr>
            </a:br>
            <a:r>
              <a:rPr lang="en-US" sz="2800" b="1" dirty="0">
                <a:solidFill>
                  <a:srgbClr val="0000FF"/>
                </a:solidFill>
                <a:latin typeface="+mj-lt"/>
                <a:ea typeface="ヒラギノ角ゴ Pro W3" charset="-128"/>
                <a:cs typeface="+mj-cs"/>
              </a:rPr>
              <a:t>Laser Atmospheric Wind Sounder (LAWS)</a:t>
            </a:r>
          </a:p>
        </p:txBody>
      </p:sp>
      <p:pic>
        <p:nvPicPr>
          <p:cNvPr id="17411" name="Picture 11" descr="LAWS cartoon in spa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100" y="1501775"/>
            <a:ext cx="3573463" cy="448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2"/>
          <p:cNvSpPr>
            <a:spLocks noChangeArrowheads="1"/>
          </p:cNvSpPr>
          <p:nvPr/>
        </p:nvSpPr>
        <p:spPr bwMode="auto">
          <a:xfrm>
            <a:off x="3986213" y="1649413"/>
            <a:ext cx="5045075" cy="474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ct val="120000"/>
              </a:lnSpc>
              <a:buFontTx/>
              <a:buChar char="•"/>
            </a:pPr>
            <a:r>
              <a:rPr lang="en-US" altLang="en-US" dirty="0">
                <a:solidFill>
                  <a:srgbClr val="000000"/>
                </a:solidFill>
              </a:rPr>
              <a:t> 525 km orbit height</a:t>
            </a:r>
          </a:p>
          <a:p>
            <a:pPr eaLnBrk="1" hangingPunct="1">
              <a:lnSpc>
                <a:spcPct val="120000"/>
              </a:lnSpc>
              <a:buFontTx/>
              <a:buChar char="•"/>
            </a:pPr>
            <a:r>
              <a:rPr lang="en-US" altLang="en-US" dirty="0">
                <a:solidFill>
                  <a:srgbClr val="000000"/>
                </a:solidFill>
              </a:rPr>
              <a:t> Single, pulsed coherent Doppler lidar system 	covers </a:t>
            </a:r>
            <a:r>
              <a:rPr lang="en-US" altLang="en-US" dirty="0" smtClean="0">
                <a:solidFill>
                  <a:srgbClr val="000000"/>
                </a:solidFill>
              </a:rPr>
              <a:t>troposphere</a:t>
            </a:r>
          </a:p>
          <a:p>
            <a:pPr>
              <a:lnSpc>
                <a:spcPct val="120000"/>
              </a:lnSpc>
              <a:buFontTx/>
              <a:buChar char="•"/>
            </a:pPr>
            <a:r>
              <a:rPr lang="en-US" altLang="en-US" dirty="0">
                <a:solidFill>
                  <a:srgbClr val="000000"/>
                </a:solidFill>
              </a:rPr>
              <a:t> </a:t>
            </a:r>
            <a:r>
              <a:rPr lang="en-US" altLang="en-US" dirty="0" smtClean="0">
                <a:solidFill>
                  <a:srgbClr val="000000"/>
                </a:solidFill>
              </a:rPr>
              <a:t>Line </a:t>
            </a:r>
            <a:r>
              <a:rPr lang="en-US" altLang="en-US" dirty="0">
                <a:solidFill>
                  <a:srgbClr val="000000"/>
                </a:solidFill>
              </a:rPr>
              <a:t>of sight (LOS) wind profiles from each 	laser shot</a:t>
            </a:r>
          </a:p>
          <a:p>
            <a:pPr eaLnBrk="1" hangingPunct="1">
              <a:lnSpc>
                <a:spcPct val="120000"/>
              </a:lnSpc>
              <a:buFontTx/>
              <a:buChar char="•"/>
            </a:pPr>
            <a:r>
              <a:rPr lang="en-US" altLang="en-US" dirty="0" smtClean="0">
                <a:solidFill>
                  <a:srgbClr val="000000"/>
                </a:solidFill>
              </a:rPr>
              <a:t> CO</a:t>
            </a:r>
            <a:r>
              <a:rPr lang="en-US" altLang="en-US" baseline="-25000" dirty="0" smtClean="0">
                <a:solidFill>
                  <a:srgbClr val="000000"/>
                </a:solidFill>
              </a:rPr>
              <a:t>2</a:t>
            </a:r>
            <a:r>
              <a:rPr lang="en-US" altLang="en-US" dirty="0" smtClean="0">
                <a:solidFill>
                  <a:srgbClr val="000000"/>
                </a:solidFill>
              </a:rPr>
              <a:t> TEA laser at 9 microns with high voltage 	discharge pumping &amp; catalyst to repair 	gas</a:t>
            </a:r>
          </a:p>
          <a:p>
            <a:pPr>
              <a:lnSpc>
                <a:spcPct val="120000"/>
              </a:lnSpc>
              <a:buFontTx/>
              <a:buChar char="•"/>
            </a:pPr>
            <a:r>
              <a:rPr lang="en-US" altLang="en-US" dirty="0" smtClean="0">
                <a:solidFill>
                  <a:srgbClr val="000000"/>
                </a:solidFill>
              </a:rPr>
              <a:t> </a:t>
            </a:r>
            <a:r>
              <a:rPr lang="en-US" altLang="en-US" dirty="0">
                <a:solidFill>
                  <a:srgbClr val="000000"/>
                </a:solidFill>
              </a:rPr>
              <a:t>~ 20 J pulse energy at 10 </a:t>
            </a:r>
            <a:r>
              <a:rPr lang="en-US" altLang="en-US" dirty="0" smtClean="0">
                <a:solidFill>
                  <a:srgbClr val="000000"/>
                </a:solidFill>
              </a:rPr>
              <a:t>Hz</a:t>
            </a:r>
            <a:endParaRPr lang="en-US" altLang="en-US" dirty="0">
              <a:solidFill>
                <a:srgbClr val="000000"/>
              </a:solidFill>
            </a:endParaRPr>
          </a:p>
          <a:p>
            <a:pPr eaLnBrk="1" hangingPunct="1">
              <a:lnSpc>
                <a:spcPct val="120000"/>
              </a:lnSpc>
              <a:buFontTx/>
              <a:buChar char="•"/>
            </a:pPr>
            <a:r>
              <a:rPr lang="en-US" altLang="en-US" dirty="0" smtClean="0">
                <a:solidFill>
                  <a:srgbClr val="000000"/>
                </a:solidFill>
              </a:rPr>
              <a:t> Continuously </a:t>
            </a:r>
            <a:r>
              <a:rPr lang="en-US" altLang="en-US" dirty="0">
                <a:solidFill>
                  <a:srgbClr val="000000"/>
                </a:solidFill>
              </a:rPr>
              <a:t>rotating </a:t>
            </a:r>
            <a:r>
              <a:rPr lang="en-US" altLang="en-US" dirty="0" smtClean="0">
                <a:solidFill>
                  <a:srgbClr val="000000"/>
                </a:solidFill>
              </a:rPr>
              <a:t>1.5-m diameter 	telescope/scanner</a:t>
            </a:r>
          </a:p>
          <a:p>
            <a:pPr eaLnBrk="1" hangingPunct="1">
              <a:lnSpc>
                <a:spcPct val="120000"/>
              </a:lnSpc>
              <a:buFontTx/>
              <a:buChar char="•"/>
            </a:pPr>
            <a:r>
              <a:rPr lang="en-US" altLang="en-US" dirty="0">
                <a:solidFill>
                  <a:srgbClr val="000000"/>
                </a:solidFill>
              </a:rPr>
              <a:t> </a:t>
            </a:r>
            <a:r>
              <a:rPr lang="en-US" altLang="en-US" dirty="0" smtClean="0">
                <a:solidFill>
                  <a:srgbClr val="000000"/>
                </a:solidFill>
              </a:rPr>
              <a:t>HgCdTe detector cooled to 77K by mechanical 	cryo-cooler</a:t>
            </a:r>
            <a:endParaRPr lang="en-US" altLang="en-US" dirty="0">
              <a:solidFill>
                <a:srgbClr val="000000"/>
              </a:solidFill>
            </a:endParaRPr>
          </a:p>
          <a:p>
            <a:pPr eaLnBrk="1" hangingPunct="1">
              <a:lnSpc>
                <a:spcPct val="120000"/>
              </a:lnSpc>
              <a:buFontTx/>
              <a:buChar char="•"/>
            </a:pPr>
            <a:r>
              <a:rPr lang="en-US" altLang="en-US" dirty="0" smtClean="0">
                <a:solidFill>
                  <a:srgbClr val="000000"/>
                </a:solidFill>
              </a:rPr>
              <a:t> </a:t>
            </a:r>
            <a:r>
              <a:rPr lang="en-US" altLang="en-US" dirty="0">
                <a:solidFill>
                  <a:srgbClr val="000000"/>
                </a:solidFill>
              </a:rPr>
              <a:t>Required: eye-safe laser</a:t>
            </a:r>
          </a:p>
        </p:txBody>
      </p:sp>
    </p:spTree>
    <p:extLst>
      <p:ext uri="{BB962C8B-B14F-4D97-AF65-F5344CB8AC3E}">
        <p14:creationId xmlns:p14="http://schemas.microsoft.com/office/powerpoint/2010/main" xmlns="" val="127955897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162" y="2560762"/>
            <a:ext cx="7820474" cy="9755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Laser Technology Development</a:t>
            </a:r>
          </a:p>
          <a:p>
            <a:pPr eaLnBrk="1" hangingPunct="1"/>
            <a:r>
              <a:rPr lang="en-US" altLang="en-US" sz="2800" b="1" kern="0" dirty="0" smtClean="0">
                <a:solidFill>
                  <a:srgbClr val="0000FF"/>
                </a:solidFill>
                <a:ea typeface="ヒラギノ角ゴ Pro W3" charset="-128"/>
              </a:rPr>
              <a:t>for Coherent Doppler Lidar</a:t>
            </a:r>
            <a:endParaRPr lang="en-US" altLang="en-US" sz="2800" b="1" kern="0" dirty="0">
              <a:solidFill>
                <a:srgbClr val="0000FF"/>
              </a:solidFill>
              <a:ea typeface="ヒラギノ角ゴ Pro W3" charset="-128"/>
            </a:endParaRPr>
          </a:p>
        </p:txBody>
      </p:sp>
    </p:spTree>
    <p:extLst>
      <p:ext uri="{BB962C8B-B14F-4D97-AF65-F5344CB8AC3E}">
        <p14:creationId xmlns:p14="http://schemas.microsoft.com/office/powerpoint/2010/main" xmlns="" val="203543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8342" y="142349"/>
            <a:ext cx="7820474" cy="9755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kern="0" dirty="0" smtClean="0">
                <a:solidFill>
                  <a:srgbClr val="0000FF"/>
                </a:solidFill>
                <a:ea typeface="ヒラギノ角ゴ Pro W3" charset="-128"/>
              </a:rPr>
              <a:t>Laser Technology Development</a:t>
            </a:r>
          </a:p>
          <a:p>
            <a:pPr eaLnBrk="1" hangingPunct="1"/>
            <a:r>
              <a:rPr lang="en-US" altLang="en-US" sz="2800" b="1" kern="0" dirty="0" smtClean="0">
                <a:solidFill>
                  <a:srgbClr val="0000FF"/>
                </a:solidFill>
                <a:ea typeface="ヒラギノ角ゴ Pro W3" charset="-128"/>
              </a:rPr>
              <a:t>for Coherent Doppler Lidar</a:t>
            </a:r>
            <a:endParaRPr lang="en-US" altLang="en-US" sz="2800" b="1" kern="0" dirty="0">
              <a:solidFill>
                <a:srgbClr val="0000FF"/>
              </a:solidFill>
              <a:ea typeface="ヒラギノ角ゴ Pro W3" charset="-128"/>
            </a:endParaRPr>
          </a:p>
        </p:txBody>
      </p:sp>
      <p:sp>
        <p:nvSpPr>
          <p:cNvPr id="3" name="Rectangle 2"/>
          <p:cNvSpPr>
            <a:spLocks noChangeArrowheads="1"/>
          </p:cNvSpPr>
          <p:nvPr/>
        </p:nvSpPr>
        <p:spPr bwMode="auto">
          <a:xfrm>
            <a:off x="1019331" y="1534489"/>
            <a:ext cx="739948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ct val="150000"/>
              </a:lnSpc>
              <a:buFontTx/>
              <a:buChar char="•"/>
            </a:pPr>
            <a:r>
              <a:rPr lang="en-US" altLang="en-US" dirty="0" smtClean="0">
                <a:solidFill>
                  <a:srgbClr val="000000"/>
                </a:solidFill>
              </a:rPr>
              <a:t> Adapted as mission design and coherent lidar requirements changed</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Conducted in parallel with direct detection Doppler lidar development</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Part of NASA’s Laser Risk Reduction Program (FY02 – FY10)</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Comprised technology development, ground and airborne technology 	validation, and scientific use of technology</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Series of several individual projects</a:t>
            </a:r>
          </a:p>
          <a:p>
            <a:pPr eaLnBrk="1" hangingPunct="1">
              <a:lnSpc>
                <a:spcPct val="150000"/>
              </a:lnSpc>
              <a:buFontTx/>
              <a:buChar char="•"/>
            </a:pPr>
            <a:r>
              <a:rPr lang="en-US" altLang="en-US" dirty="0">
                <a:solidFill>
                  <a:srgbClr val="000000"/>
                </a:solidFill>
              </a:rPr>
              <a:t> </a:t>
            </a:r>
            <a:r>
              <a:rPr lang="en-US" altLang="en-US" dirty="0" smtClean="0">
                <a:solidFill>
                  <a:srgbClr val="000000"/>
                </a:solidFill>
              </a:rPr>
              <a:t>Validation and scientific use of liquid-cooled laser in parallel with laser 	advancement to conductive-cooled</a:t>
            </a:r>
            <a:endParaRPr lang="en-US" altLang="en-US" dirty="0">
              <a:solidFill>
                <a:srgbClr val="000000"/>
              </a:solidFill>
            </a:endParaRPr>
          </a:p>
        </p:txBody>
      </p:sp>
    </p:spTree>
    <p:extLst>
      <p:ext uri="{BB962C8B-B14F-4D97-AF65-F5344CB8AC3E}">
        <p14:creationId xmlns:p14="http://schemas.microsoft.com/office/powerpoint/2010/main" xmlns="" val="427217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83397" y="304465"/>
            <a:ext cx="7879401" cy="615950"/>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800" b="1" dirty="0">
                <a:solidFill>
                  <a:srgbClr val="0000FF"/>
                </a:solidFill>
                <a:latin typeface="+mj-lt"/>
                <a:ea typeface="ヒラギノ角ゴ Pro W3" charset="-128"/>
                <a:cs typeface="+mj-cs"/>
              </a:rPr>
              <a:t>Basic Performance Goals for </a:t>
            </a:r>
            <a:r>
              <a:rPr lang="en-US" altLang="en-US" sz="2800" b="1" dirty="0" smtClean="0">
                <a:solidFill>
                  <a:srgbClr val="0000FF"/>
                </a:solidFill>
                <a:latin typeface="+mj-lt"/>
                <a:ea typeface="ヒラギノ角ゴ Pro W3" charset="-128"/>
                <a:cs typeface="+mj-cs"/>
              </a:rPr>
              <a:t>2-µm </a:t>
            </a:r>
            <a:r>
              <a:rPr lang="en-US" altLang="en-US" sz="2800" b="1" dirty="0">
                <a:solidFill>
                  <a:srgbClr val="0000FF"/>
                </a:solidFill>
                <a:latin typeface="+mj-lt"/>
                <a:ea typeface="ヒラギノ角ゴ Pro W3" charset="-128"/>
                <a:cs typeface="+mj-cs"/>
              </a:rPr>
              <a:t>Doppler Lidar</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xmlns="" val="3731581624"/>
              </p:ext>
            </p:extLst>
          </p:nvPr>
        </p:nvGraphicFramePr>
        <p:xfrm>
          <a:off x="457200" y="1519238"/>
          <a:ext cx="8229600" cy="3235324"/>
        </p:xfrm>
        <a:graphic>
          <a:graphicData uri="http://schemas.openxmlformats.org/drawingml/2006/table">
            <a:tbl>
              <a:tblPr firstRow="1" bandRow="1">
                <a:tableStyleId>{8A107856-5554-42FB-B03E-39F5DBC370BA}</a:tableStyleId>
              </a:tblPr>
              <a:tblGrid>
                <a:gridCol w="4114800"/>
                <a:gridCol w="4114800"/>
              </a:tblGrid>
              <a:tr h="370752">
                <a:tc>
                  <a:txBody>
                    <a:bodyPr/>
                    <a:lstStyle/>
                    <a:p>
                      <a:r>
                        <a:rPr lang="en-US" sz="1800" b="1" dirty="0" smtClean="0"/>
                        <a:t>Wavelength</a:t>
                      </a:r>
                      <a:endParaRPr lang="en-US" sz="1800" b="1" dirty="0"/>
                    </a:p>
                  </a:txBody>
                  <a:tcPr marT="45710" marB="45710"/>
                </a:tc>
                <a:tc>
                  <a:txBody>
                    <a:bodyPr/>
                    <a:lstStyle/>
                    <a:p>
                      <a:r>
                        <a:rPr lang="en-US" sz="1800" b="0" dirty="0" smtClean="0"/>
                        <a:t>2.053</a:t>
                      </a:r>
                      <a:r>
                        <a:rPr lang="en-US" sz="1800" b="0" baseline="0" dirty="0" smtClean="0"/>
                        <a:t> -µm</a:t>
                      </a:r>
                      <a:endParaRPr lang="en-US" sz="1800" b="0" dirty="0"/>
                    </a:p>
                  </a:txBody>
                  <a:tcPr marT="45710" marB="45710"/>
                </a:tc>
              </a:tr>
              <a:tr h="370752">
                <a:tc>
                  <a:txBody>
                    <a:bodyPr/>
                    <a:lstStyle/>
                    <a:p>
                      <a:r>
                        <a:rPr lang="en-US" sz="1800" b="1" dirty="0" smtClean="0"/>
                        <a:t>Laser Pulse</a:t>
                      </a:r>
                      <a:r>
                        <a:rPr lang="en-US" sz="1800" b="1" baseline="0" dirty="0" smtClean="0"/>
                        <a:t> Energy</a:t>
                      </a:r>
                      <a:endParaRPr lang="en-US" sz="1800" b="1" dirty="0"/>
                    </a:p>
                  </a:txBody>
                  <a:tcPr marT="45710" marB="45710"/>
                </a:tc>
                <a:tc>
                  <a:txBody>
                    <a:bodyPr/>
                    <a:lstStyle/>
                    <a:p>
                      <a:r>
                        <a:rPr lang="en-US" sz="1800" b="0" dirty="0" smtClean="0"/>
                        <a:t>250 mJ</a:t>
                      </a:r>
                      <a:endParaRPr lang="en-US" sz="1800" b="0" dirty="0"/>
                    </a:p>
                  </a:txBody>
                  <a:tcPr marT="45710" marB="45710"/>
                </a:tc>
              </a:tr>
              <a:tr h="370752">
                <a:tc>
                  <a:txBody>
                    <a:bodyPr/>
                    <a:lstStyle/>
                    <a:p>
                      <a:r>
                        <a:rPr lang="en-US" sz="1800" b="1" dirty="0" smtClean="0"/>
                        <a:t>Repetition Rate</a:t>
                      </a:r>
                      <a:endParaRPr lang="en-US" sz="1800" b="1" dirty="0"/>
                    </a:p>
                  </a:txBody>
                  <a:tcPr marT="45710" marB="45710"/>
                </a:tc>
                <a:tc>
                  <a:txBody>
                    <a:bodyPr/>
                    <a:lstStyle/>
                    <a:p>
                      <a:r>
                        <a:rPr lang="en-US" sz="1800" b="0" dirty="0" smtClean="0"/>
                        <a:t>10 Hz</a:t>
                      </a:r>
                      <a:endParaRPr lang="en-US" sz="1800" b="0" dirty="0"/>
                    </a:p>
                  </a:txBody>
                  <a:tcPr marT="45710" marB="45710"/>
                </a:tc>
              </a:tr>
              <a:tr h="370752">
                <a:tc>
                  <a:txBody>
                    <a:bodyPr/>
                    <a:lstStyle/>
                    <a:p>
                      <a:r>
                        <a:rPr lang="en-US" sz="1800" b="1" dirty="0" smtClean="0"/>
                        <a:t>Pulse Width</a:t>
                      </a:r>
                      <a:endParaRPr lang="en-US" sz="1800" b="1" dirty="0"/>
                    </a:p>
                  </a:txBody>
                  <a:tcPr marT="45710" marB="45710"/>
                </a:tc>
                <a:tc>
                  <a:txBody>
                    <a:bodyPr/>
                    <a:lstStyle/>
                    <a:p>
                      <a:r>
                        <a:rPr lang="en-US" sz="1800" b="0" dirty="0" smtClean="0"/>
                        <a:t>&gt;150 ns</a:t>
                      </a:r>
                      <a:endParaRPr lang="en-US" sz="1800" b="0" dirty="0"/>
                    </a:p>
                  </a:txBody>
                  <a:tcPr marT="45710" marB="45710"/>
                </a:tc>
              </a:tr>
              <a:tr h="370752">
                <a:tc>
                  <a:txBody>
                    <a:bodyPr/>
                    <a:lstStyle/>
                    <a:p>
                      <a:r>
                        <a:rPr lang="en-US" sz="1800" b="1" dirty="0" smtClean="0"/>
                        <a:t>Beam Quality</a:t>
                      </a:r>
                      <a:endParaRPr lang="en-US" sz="1800" b="1" dirty="0"/>
                    </a:p>
                  </a:txBody>
                  <a:tcPr marT="45710" marB="45710"/>
                </a:tc>
                <a:tc>
                  <a:txBody>
                    <a:bodyPr/>
                    <a:lstStyle/>
                    <a:p>
                      <a:r>
                        <a:rPr lang="en-US" sz="1800" b="0" dirty="0" smtClean="0"/>
                        <a:t>M</a:t>
                      </a:r>
                      <a:r>
                        <a:rPr lang="en-US" sz="1800" b="0" baseline="30000" dirty="0" smtClean="0"/>
                        <a:t>2 </a:t>
                      </a:r>
                      <a:r>
                        <a:rPr lang="en-US" sz="1800" b="0" dirty="0" smtClean="0"/>
                        <a:t>&lt; 1.2</a:t>
                      </a:r>
                      <a:endParaRPr lang="en-US" sz="1800" b="0" dirty="0"/>
                    </a:p>
                  </a:txBody>
                  <a:tcPr marT="45710" marB="45710"/>
                </a:tc>
              </a:tr>
              <a:tr h="370752">
                <a:tc>
                  <a:txBody>
                    <a:bodyPr/>
                    <a:lstStyle/>
                    <a:p>
                      <a:r>
                        <a:rPr lang="en-US" sz="1800" b="1" dirty="0" smtClean="0"/>
                        <a:t>Pulse Spectrum</a:t>
                      </a:r>
                      <a:endParaRPr lang="en-US" sz="1800" b="1" dirty="0"/>
                    </a:p>
                  </a:txBody>
                  <a:tcPr marT="45710" marB="45710"/>
                </a:tc>
                <a:tc>
                  <a:txBody>
                    <a:bodyPr/>
                    <a:lstStyle/>
                    <a:p>
                      <a:r>
                        <a:rPr lang="en-US" sz="1800" b="0" dirty="0" smtClean="0"/>
                        <a:t>Single frequency (seeded)</a:t>
                      </a:r>
                      <a:endParaRPr lang="en-US" sz="1800" b="0" dirty="0"/>
                    </a:p>
                  </a:txBody>
                  <a:tcPr marT="45710" marB="45710"/>
                </a:tc>
              </a:tr>
              <a:tr h="370752">
                <a:tc>
                  <a:txBody>
                    <a:bodyPr/>
                    <a:lstStyle/>
                    <a:p>
                      <a:r>
                        <a:rPr lang="en-US" sz="1800" b="1" dirty="0" smtClean="0"/>
                        <a:t>Cooling</a:t>
                      </a:r>
                      <a:endParaRPr lang="en-US" sz="1800" b="1" dirty="0"/>
                    </a:p>
                  </a:txBody>
                  <a:tcPr marT="45710" marB="45710"/>
                </a:tc>
                <a:tc>
                  <a:txBody>
                    <a:bodyPr/>
                    <a:lstStyle/>
                    <a:p>
                      <a:r>
                        <a:rPr lang="en-US" sz="1800" b="0" dirty="0" smtClean="0"/>
                        <a:t>Conductively</a:t>
                      </a:r>
                      <a:r>
                        <a:rPr lang="en-US" sz="1800" b="0" baseline="0" dirty="0" smtClean="0"/>
                        <a:t> cooled via heat pipes</a:t>
                      </a:r>
                      <a:endParaRPr lang="en-US" sz="1800" b="0" dirty="0"/>
                    </a:p>
                  </a:txBody>
                  <a:tcPr marT="45710" marB="45710"/>
                </a:tc>
              </a:tr>
              <a:tr h="640059">
                <a:tc>
                  <a:txBody>
                    <a:bodyPr/>
                    <a:lstStyle/>
                    <a:p>
                      <a:r>
                        <a:rPr lang="en-US" sz="1800" b="1" dirty="0" smtClean="0"/>
                        <a:t>Laser</a:t>
                      </a:r>
                      <a:r>
                        <a:rPr lang="en-US" sz="1800" b="1" baseline="0" dirty="0" smtClean="0"/>
                        <a:t> Size</a:t>
                      </a:r>
                      <a:endParaRPr lang="en-US" sz="1800" b="1" dirty="0"/>
                    </a:p>
                  </a:txBody>
                  <a:tcPr marT="45710" marB="45710"/>
                </a:tc>
                <a:tc>
                  <a:txBody>
                    <a:bodyPr/>
                    <a:lstStyle/>
                    <a:p>
                      <a:r>
                        <a:rPr lang="en-US" sz="1800" b="0" dirty="0" smtClean="0"/>
                        <a:t>23.9” x 14” x</a:t>
                      </a:r>
                      <a:r>
                        <a:rPr lang="en-US" sz="1800" b="0" baseline="0" dirty="0" smtClean="0"/>
                        <a:t> 7.7” (L x W x H)</a:t>
                      </a:r>
                    </a:p>
                    <a:p>
                      <a:r>
                        <a:rPr lang="en-US" sz="1800" b="0" baseline="0" dirty="0" smtClean="0"/>
                        <a:t>Including heat pipes and condenser</a:t>
                      </a:r>
                      <a:endParaRPr lang="en-US" sz="1800" b="0" dirty="0"/>
                    </a:p>
                  </a:txBody>
                  <a:tcPr marT="45710" marB="45710"/>
                </a:tc>
              </a:tr>
            </a:tbl>
          </a:graphicData>
        </a:graphic>
      </p:graphicFrame>
    </p:spTree>
    <p:extLst>
      <p:ext uri="{BB962C8B-B14F-4D97-AF65-F5344CB8AC3E}">
        <p14:creationId xmlns:p14="http://schemas.microsoft.com/office/powerpoint/2010/main" xmlns="" val="277063095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43013" y="168274"/>
            <a:ext cx="6645275" cy="993777"/>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800" b="1" dirty="0" smtClean="0">
                <a:solidFill>
                  <a:srgbClr val="0000FF"/>
                </a:solidFill>
                <a:latin typeface="+mj-lt"/>
                <a:ea typeface="ヒラギノ角ゴ Pro W3" charset="-128"/>
                <a:cs typeface="+mj-cs"/>
              </a:rPr>
              <a:t>Parallel Hybrid Doppler Lidar Development, Validation, Space Qualification</a:t>
            </a:r>
            <a:endParaRPr lang="en-US" altLang="en-US" sz="2800" b="1" dirty="0">
              <a:solidFill>
                <a:srgbClr val="0000FF"/>
              </a:solidFill>
              <a:latin typeface="+mj-lt"/>
              <a:ea typeface="ヒラギノ角ゴ Pro W3" charset="-128"/>
              <a:cs typeface="+mj-cs"/>
            </a:endParaRPr>
          </a:p>
        </p:txBody>
      </p:sp>
      <p:sp>
        <p:nvSpPr>
          <p:cNvPr id="18435" name="Text Box 3"/>
          <p:cNvSpPr txBox="1">
            <a:spLocks noChangeArrowheads="1"/>
          </p:cNvSpPr>
          <p:nvPr/>
        </p:nvSpPr>
        <p:spPr bwMode="auto">
          <a:xfrm>
            <a:off x="431800" y="1724025"/>
            <a:ext cx="685800" cy="400050"/>
          </a:xfrm>
          <a:prstGeom prst="rect">
            <a:avLst/>
          </a:prstGeom>
          <a:solidFill>
            <a:srgbClr val="FF0000">
              <a:alpha val="50195"/>
            </a:srgbClr>
          </a:solidFill>
          <a:ln w="12700">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2 -µm laser</a:t>
            </a:r>
          </a:p>
        </p:txBody>
      </p:sp>
      <p:sp>
        <p:nvSpPr>
          <p:cNvPr id="18436" name="Text Box 4"/>
          <p:cNvSpPr txBox="1">
            <a:spLocks noChangeArrowheads="1"/>
          </p:cNvSpPr>
          <p:nvPr/>
        </p:nvSpPr>
        <p:spPr bwMode="auto">
          <a:xfrm>
            <a:off x="5613400" y="3336925"/>
            <a:ext cx="12446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Hybrid Demonstration</a:t>
            </a:r>
          </a:p>
        </p:txBody>
      </p:sp>
      <p:sp>
        <p:nvSpPr>
          <p:cNvPr id="18437" name="Text Box 5"/>
          <p:cNvSpPr txBox="1">
            <a:spLocks noChangeArrowheads="1"/>
          </p:cNvSpPr>
          <p:nvPr/>
        </p:nvSpPr>
        <p:spPr bwMode="auto">
          <a:xfrm>
            <a:off x="2501900" y="3451225"/>
            <a:ext cx="1066800" cy="257175"/>
          </a:xfrm>
          <a:prstGeom prst="rect">
            <a:avLst/>
          </a:prstGeom>
          <a:noFill/>
          <a:ln w="12700">
            <a:solidFill>
              <a:schemeClr val="tx1"/>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UAV Operation</a:t>
            </a:r>
          </a:p>
        </p:txBody>
      </p:sp>
      <p:sp>
        <p:nvSpPr>
          <p:cNvPr id="18438" name="Text Box 6"/>
          <p:cNvSpPr txBox="1">
            <a:spLocks noChangeArrowheads="1"/>
          </p:cNvSpPr>
          <p:nvPr/>
        </p:nvSpPr>
        <p:spPr bwMode="auto">
          <a:xfrm>
            <a:off x="1054100" y="3375025"/>
            <a:ext cx="1066800" cy="409575"/>
          </a:xfrm>
          <a:prstGeom prst="rect">
            <a:avLst/>
          </a:prstGeom>
          <a:solidFill>
            <a:srgbClr val="FFFF00"/>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Hybrid Aircraft Operation</a:t>
            </a:r>
          </a:p>
        </p:txBody>
      </p:sp>
      <p:sp>
        <p:nvSpPr>
          <p:cNvPr id="18439" name="Text Box 7"/>
          <p:cNvSpPr txBox="1">
            <a:spLocks noChangeArrowheads="1"/>
          </p:cNvSpPr>
          <p:nvPr/>
        </p:nvSpPr>
        <p:spPr bwMode="auto">
          <a:xfrm>
            <a:off x="5994400" y="1724025"/>
            <a:ext cx="1066800" cy="409575"/>
          </a:xfrm>
          <a:prstGeom prst="rect">
            <a:avLst/>
          </a:prstGeom>
          <a:solidFill>
            <a:srgbClr val="FF0000">
              <a:alpha val="50195"/>
            </a:srgbClr>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Compact Packaging</a:t>
            </a:r>
          </a:p>
        </p:txBody>
      </p:sp>
      <p:sp>
        <p:nvSpPr>
          <p:cNvPr id="18440" name="Text Box 8"/>
          <p:cNvSpPr txBox="1">
            <a:spLocks noChangeArrowheads="1"/>
          </p:cNvSpPr>
          <p:nvPr/>
        </p:nvSpPr>
        <p:spPr bwMode="auto">
          <a:xfrm>
            <a:off x="3175000" y="2752725"/>
            <a:ext cx="6985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Space Qualif.</a:t>
            </a:r>
          </a:p>
        </p:txBody>
      </p:sp>
      <p:sp>
        <p:nvSpPr>
          <p:cNvPr id="18441" name="Text Box 9"/>
          <p:cNvSpPr txBox="1">
            <a:spLocks noChangeArrowheads="1"/>
          </p:cNvSpPr>
          <p:nvPr/>
        </p:nvSpPr>
        <p:spPr bwMode="auto">
          <a:xfrm>
            <a:off x="4851400" y="2765425"/>
            <a:ext cx="9906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Pre-Launch Validation</a:t>
            </a:r>
          </a:p>
        </p:txBody>
      </p:sp>
      <p:sp>
        <p:nvSpPr>
          <p:cNvPr id="18442" name="Text Box 10"/>
          <p:cNvSpPr txBox="1">
            <a:spLocks noChangeArrowheads="1"/>
          </p:cNvSpPr>
          <p:nvPr/>
        </p:nvSpPr>
        <p:spPr bwMode="auto">
          <a:xfrm>
            <a:off x="7213600" y="1735138"/>
            <a:ext cx="1066800" cy="409575"/>
          </a:xfrm>
          <a:prstGeom prst="rect">
            <a:avLst/>
          </a:prstGeom>
          <a:solidFill>
            <a:srgbClr val="FF0000">
              <a:alpha val="50195"/>
            </a:srgbClr>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Doppler Lidar Ground Demo.</a:t>
            </a:r>
          </a:p>
        </p:txBody>
      </p:sp>
      <p:sp>
        <p:nvSpPr>
          <p:cNvPr id="18443" name="Text Box 11"/>
          <p:cNvSpPr txBox="1">
            <a:spLocks noChangeArrowheads="1"/>
          </p:cNvSpPr>
          <p:nvPr/>
        </p:nvSpPr>
        <p:spPr bwMode="auto">
          <a:xfrm>
            <a:off x="4775200" y="1724025"/>
            <a:ext cx="1066800" cy="409575"/>
          </a:xfrm>
          <a:prstGeom prst="rect">
            <a:avLst/>
          </a:prstGeom>
          <a:solidFill>
            <a:srgbClr val="FF0000">
              <a:alpha val="50195"/>
            </a:srgbClr>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Conductive Cooling Techn.</a:t>
            </a:r>
          </a:p>
        </p:txBody>
      </p:sp>
      <p:sp>
        <p:nvSpPr>
          <p:cNvPr id="18444" name="Text Box 12"/>
          <p:cNvSpPr txBox="1">
            <a:spLocks noChangeArrowheads="1"/>
          </p:cNvSpPr>
          <p:nvPr/>
        </p:nvSpPr>
        <p:spPr bwMode="auto">
          <a:xfrm>
            <a:off x="7594600" y="3375025"/>
            <a:ext cx="10668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Hybrid Operational</a:t>
            </a:r>
          </a:p>
        </p:txBody>
      </p:sp>
      <p:sp>
        <p:nvSpPr>
          <p:cNvPr id="18445" name="Line 13"/>
          <p:cNvSpPr>
            <a:spLocks noChangeShapeType="1"/>
          </p:cNvSpPr>
          <p:nvPr/>
        </p:nvSpPr>
        <p:spPr bwMode="auto">
          <a:xfrm>
            <a:off x="3403600" y="19637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46" name="Line 14"/>
          <p:cNvSpPr>
            <a:spLocks noChangeShapeType="1"/>
          </p:cNvSpPr>
          <p:nvPr/>
        </p:nvSpPr>
        <p:spPr bwMode="auto">
          <a:xfrm>
            <a:off x="5842000" y="1952625"/>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47" name="Line 15"/>
          <p:cNvSpPr>
            <a:spLocks noChangeShapeType="1"/>
          </p:cNvSpPr>
          <p:nvPr/>
        </p:nvSpPr>
        <p:spPr bwMode="auto">
          <a:xfrm>
            <a:off x="2120900" y="36036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48" name="Line 16"/>
          <p:cNvSpPr>
            <a:spLocks noChangeShapeType="1"/>
          </p:cNvSpPr>
          <p:nvPr/>
        </p:nvSpPr>
        <p:spPr bwMode="auto">
          <a:xfrm>
            <a:off x="2273300" y="314642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49" name="Line 17"/>
          <p:cNvSpPr>
            <a:spLocks noChangeShapeType="1"/>
          </p:cNvSpPr>
          <p:nvPr/>
        </p:nvSpPr>
        <p:spPr bwMode="auto">
          <a:xfrm>
            <a:off x="3568700" y="3603625"/>
            <a:ext cx="20447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0" name="Line 18"/>
          <p:cNvSpPr>
            <a:spLocks noChangeShapeType="1"/>
          </p:cNvSpPr>
          <p:nvPr/>
        </p:nvSpPr>
        <p:spPr bwMode="auto">
          <a:xfrm>
            <a:off x="3797300" y="3170238"/>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1" name="Line 19"/>
          <p:cNvSpPr>
            <a:spLocks noChangeShapeType="1"/>
          </p:cNvSpPr>
          <p:nvPr/>
        </p:nvSpPr>
        <p:spPr bwMode="auto">
          <a:xfrm>
            <a:off x="5308600" y="314642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2" name="Line 20"/>
          <p:cNvSpPr>
            <a:spLocks noChangeShapeType="1"/>
          </p:cNvSpPr>
          <p:nvPr/>
        </p:nvSpPr>
        <p:spPr bwMode="auto">
          <a:xfrm>
            <a:off x="6858000" y="3603625"/>
            <a:ext cx="736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3" name="Line 21"/>
          <p:cNvSpPr>
            <a:spLocks noChangeShapeType="1"/>
          </p:cNvSpPr>
          <p:nvPr/>
        </p:nvSpPr>
        <p:spPr bwMode="auto">
          <a:xfrm>
            <a:off x="7061200" y="1939925"/>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4" name="Text Box 22"/>
          <p:cNvSpPr txBox="1">
            <a:spLocks noChangeArrowheads="1"/>
          </p:cNvSpPr>
          <p:nvPr/>
        </p:nvSpPr>
        <p:spPr bwMode="auto">
          <a:xfrm>
            <a:off x="1663700" y="3959225"/>
            <a:ext cx="1066800" cy="409575"/>
          </a:xfrm>
          <a:prstGeom prst="rect">
            <a:avLst/>
          </a:prstGeom>
          <a:solidFill>
            <a:srgbClr val="FF99FF"/>
          </a:solidFill>
          <a:ln w="12700" algn="ctr">
            <a:solidFill>
              <a:schemeClr val="tx1"/>
            </a:solidFill>
            <a:miter lim="800000"/>
            <a:headEnd/>
            <a:tailEnd/>
          </a:ln>
          <a:extLst/>
        </p:spPr>
        <p:txBody>
          <a:bodyPr>
            <a:spAutoFit/>
          </a:bodyPr>
          <a:lstStyle>
            <a:defPPr>
              <a:defRPr lang="en-US"/>
            </a:defPPr>
            <a:lvl1pPr eaLnBrk="1" hangingPunct="1">
              <a:spcBef>
                <a:spcPct val="50000"/>
              </a:spcBef>
              <a:defRPr sz="1000">
                <a:ea typeface="ヒラギノ角ゴ Pro W3" charset="-128"/>
              </a:defRPr>
            </a:lvl1pPr>
            <a:lvl2pPr marL="742950" indent="-285750">
              <a:defRPr>
                <a:ea typeface="ヒラギノ角ゴ Pro W3" charset="-128"/>
              </a:defRPr>
            </a:lvl2pPr>
            <a:lvl3pPr marL="1143000" indent="-228600">
              <a:defRPr>
                <a:ea typeface="ヒラギノ角ゴ Pro W3" charset="-128"/>
              </a:defRPr>
            </a:lvl3pPr>
            <a:lvl4pPr marL="1600200" indent="-228600">
              <a:defRPr>
                <a:ea typeface="ヒラギノ角ゴ Pro W3" charset="-128"/>
              </a:defRPr>
            </a:lvl4pPr>
            <a:lvl5pPr marL="2057400" indent="-22860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altLang="en-US" dirty="0"/>
              <a:t>Autonomous </a:t>
            </a:r>
            <a:r>
              <a:rPr lang="en-US" altLang="en-US" dirty="0" err="1"/>
              <a:t>Oper</a:t>
            </a:r>
            <a:r>
              <a:rPr lang="en-US" altLang="en-US" dirty="0"/>
              <a:t>. Technol.</a:t>
            </a:r>
          </a:p>
        </p:txBody>
      </p:sp>
      <p:sp>
        <p:nvSpPr>
          <p:cNvPr id="18455" name="Text Box 23"/>
          <p:cNvSpPr txBox="1">
            <a:spLocks noChangeArrowheads="1"/>
          </p:cNvSpPr>
          <p:nvPr/>
        </p:nvSpPr>
        <p:spPr bwMode="auto">
          <a:xfrm>
            <a:off x="3251200" y="4060825"/>
            <a:ext cx="6223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Space Qualif.</a:t>
            </a:r>
          </a:p>
        </p:txBody>
      </p:sp>
      <p:sp>
        <p:nvSpPr>
          <p:cNvPr id="18456" name="Text Box 24"/>
          <p:cNvSpPr txBox="1">
            <a:spLocks noChangeArrowheads="1"/>
          </p:cNvSpPr>
          <p:nvPr/>
        </p:nvSpPr>
        <p:spPr bwMode="auto">
          <a:xfrm>
            <a:off x="4851400" y="4060825"/>
            <a:ext cx="9906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Pre-Launch Validation</a:t>
            </a:r>
          </a:p>
        </p:txBody>
      </p:sp>
      <p:sp>
        <p:nvSpPr>
          <p:cNvPr id="18457" name="Line 25"/>
          <p:cNvSpPr>
            <a:spLocks noChangeShapeType="1"/>
          </p:cNvSpPr>
          <p:nvPr/>
        </p:nvSpPr>
        <p:spPr bwMode="auto">
          <a:xfrm flipV="1">
            <a:off x="2273300" y="3603625"/>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8" name="Line 26"/>
          <p:cNvSpPr>
            <a:spLocks noChangeShapeType="1"/>
          </p:cNvSpPr>
          <p:nvPr/>
        </p:nvSpPr>
        <p:spPr bwMode="auto">
          <a:xfrm flipV="1">
            <a:off x="3797300" y="360362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9" name="Line 27"/>
          <p:cNvSpPr>
            <a:spLocks noChangeShapeType="1"/>
          </p:cNvSpPr>
          <p:nvPr/>
        </p:nvSpPr>
        <p:spPr bwMode="auto">
          <a:xfrm flipV="1">
            <a:off x="5308600" y="360362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60" name="Line 28"/>
          <p:cNvSpPr>
            <a:spLocks noChangeShapeType="1"/>
          </p:cNvSpPr>
          <p:nvPr/>
        </p:nvSpPr>
        <p:spPr bwMode="auto">
          <a:xfrm>
            <a:off x="660400" y="36036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61" name="Text Box 29"/>
          <p:cNvSpPr txBox="1">
            <a:spLocks noChangeArrowheads="1"/>
          </p:cNvSpPr>
          <p:nvPr/>
        </p:nvSpPr>
        <p:spPr bwMode="auto">
          <a:xfrm>
            <a:off x="2970213" y="1254125"/>
            <a:ext cx="3178175" cy="369888"/>
          </a:xfrm>
          <a:prstGeom prst="rect">
            <a:avLst/>
          </a:prstGeom>
          <a:solidFill>
            <a:srgbClr val="FF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a:t>2-µm Coherent Doppler Lidar</a:t>
            </a:r>
          </a:p>
        </p:txBody>
      </p:sp>
      <p:sp>
        <p:nvSpPr>
          <p:cNvPr id="18462" name="Text Box 30"/>
          <p:cNvSpPr txBox="1">
            <a:spLocks noChangeArrowheads="1"/>
          </p:cNvSpPr>
          <p:nvPr/>
        </p:nvSpPr>
        <p:spPr bwMode="auto">
          <a:xfrm>
            <a:off x="2406650" y="5813425"/>
            <a:ext cx="4318000" cy="369888"/>
          </a:xfrm>
          <a:prstGeom prst="rect">
            <a:avLst/>
          </a:prstGeom>
          <a:solidFill>
            <a:srgbClr val="FF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a:t>0.355-µm Direct Detection Doppler Lidar</a:t>
            </a:r>
          </a:p>
        </p:txBody>
      </p:sp>
      <p:sp>
        <p:nvSpPr>
          <p:cNvPr id="18463" name="Text Box 32"/>
          <p:cNvSpPr txBox="1">
            <a:spLocks noChangeArrowheads="1"/>
          </p:cNvSpPr>
          <p:nvPr/>
        </p:nvSpPr>
        <p:spPr bwMode="auto">
          <a:xfrm>
            <a:off x="1270000" y="1724025"/>
            <a:ext cx="990600" cy="409575"/>
          </a:xfrm>
          <a:prstGeom prst="rect">
            <a:avLst/>
          </a:prstGeom>
          <a:solidFill>
            <a:srgbClr val="FF0000">
              <a:alpha val="50195"/>
            </a:srgbClr>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Diode Pump Technology</a:t>
            </a:r>
          </a:p>
        </p:txBody>
      </p:sp>
      <p:sp>
        <p:nvSpPr>
          <p:cNvPr id="18464" name="Text Box 33"/>
          <p:cNvSpPr txBox="1">
            <a:spLocks noChangeArrowheads="1"/>
          </p:cNvSpPr>
          <p:nvPr/>
        </p:nvSpPr>
        <p:spPr bwMode="auto">
          <a:xfrm>
            <a:off x="2413000" y="1724025"/>
            <a:ext cx="990600" cy="409575"/>
          </a:xfrm>
          <a:prstGeom prst="rect">
            <a:avLst/>
          </a:prstGeom>
          <a:solidFill>
            <a:srgbClr val="FF0000">
              <a:alpha val="50195"/>
            </a:srgbClr>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Inj. Seeding Technology</a:t>
            </a:r>
          </a:p>
        </p:txBody>
      </p:sp>
      <p:sp>
        <p:nvSpPr>
          <p:cNvPr id="18465" name="Line 34"/>
          <p:cNvSpPr>
            <a:spLocks noChangeShapeType="1"/>
          </p:cNvSpPr>
          <p:nvPr/>
        </p:nvSpPr>
        <p:spPr bwMode="auto">
          <a:xfrm>
            <a:off x="1117600" y="19637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66" name="Line 35"/>
          <p:cNvSpPr>
            <a:spLocks noChangeShapeType="1"/>
          </p:cNvSpPr>
          <p:nvPr/>
        </p:nvSpPr>
        <p:spPr bwMode="auto">
          <a:xfrm>
            <a:off x="2260600" y="19637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67" name="Line 36"/>
          <p:cNvSpPr>
            <a:spLocks noChangeShapeType="1"/>
          </p:cNvSpPr>
          <p:nvPr/>
        </p:nvSpPr>
        <p:spPr bwMode="auto">
          <a:xfrm>
            <a:off x="8280400" y="19272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68" name="Text Box 37"/>
          <p:cNvSpPr txBox="1">
            <a:spLocks noChangeArrowheads="1"/>
          </p:cNvSpPr>
          <p:nvPr/>
        </p:nvSpPr>
        <p:spPr bwMode="auto">
          <a:xfrm>
            <a:off x="1663700" y="2765425"/>
            <a:ext cx="10668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Autonomous Oper. Technol.</a:t>
            </a:r>
          </a:p>
        </p:txBody>
      </p:sp>
      <p:sp>
        <p:nvSpPr>
          <p:cNvPr id="18469" name="Line 38"/>
          <p:cNvSpPr>
            <a:spLocks noChangeShapeType="1"/>
          </p:cNvSpPr>
          <p:nvPr/>
        </p:nvSpPr>
        <p:spPr bwMode="auto">
          <a:xfrm flipH="1">
            <a:off x="660400" y="2460625"/>
            <a:ext cx="800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70" name="Line 39"/>
          <p:cNvSpPr>
            <a:spLocks noChangeShapeType="1"/>
          </p:cNvSpPr>
          <p:nvPr/>
        </p:nvSpPr>
        <p:spPr bwMode="auto">
          <a:xfrm>
            <a:off x="8661400" y="1927225"/>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71" name="Line 40"/>
          <p:cNvSpPr>
            <a:spLocks noChangeShapeType="1"/>
          </p:cNvSpPr>
          <p:nvPr/>
        </p:nvSpPr>
        <p:spPr bwMode="auto">
          <a:xfrm>
            <a:off x="660400" y="2460625"/>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72" name="Text Box 41"/>
          <p:cNvSpPr txBox="1">
            <a:spLocks noChangeArrowheads="1"/>
          </p:cNvSpPr>
          <p:nvPr/>
        </p:nvSpPr>
        <p:spPr bwMode="auto">
          <a:xfrm>
            <a:off x="431800" y="4973638"/>
            <a:ext cx="685800" cy="400050"/>
          </a:xfrm>
          <a:prstGeom prst="rect">
            <a:avLst/>
          </a:prstGeom>
          <a:solidFill>
            <a:srgbClr val="FF99FF"/>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1 µm laser</a:t>
            </a:r>
          </a:p>
        </p:txBody>
      </p:sp>
      <p:sp>
        <p:nvSpPr>
          <p:cNvPr id="18473" name="Text Box 42"/>
          <p:cNvSpPr txBox="1">
            <a:spLocks noChangeArrowheads="1"/>
          </p:cNvSpPr>
          <p:nvPr/>
        </p:nvSpPr>
        <p:spPr bwMode="auto">
          <a:xfrm>
            <a:off x="5994400" y="4975225"/>
            <a:ext cx="1066800" cy="409575"/>
          </a:xfrm>
          <a:prstGeom prst="rect">
            <a:avLst/>
          </a:prstGeom>
          <a:solidFill>
            <a:srgbClr val="FF99FF"/>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Compact Packaging</a:t>
            </a:r>
          </a:p>
        </p:txBody>
      </p:sp>
      <p:sp>
        <p:nvSpPr>
          <p:cNvPr id="18474" name="Text Box 43"/>
          <p:cNvSpPr txBox="1">
            <a:spLocks noChangeArrowheads="1"/>
          </p:cNvSpPr>
          <p:nvPr/>
        </p:nvSpPr>
        <p:spPr bwMode="auto">
          <a:xfrm>
            <a:off x="7213600" y="4986338"/>
            <a:ext cx="1066800" cy="409575"/>
          </a:xfrm>
          <a:prstGeom prst="rect">
            <a:avLst/>
          </a:prstGeom>
          <a:solidFill>
            <a:srgbClr val="FF99FF"/>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Doppler Lidar Ground Demo.</a:t>
            </a:r>
          </a:p>
        </p:txBody>
      </p:sp>
      <p:sp>
        <p:nvSpPr>
          <p:cNvPr id="18475" name="Text Box 44"/>
          <p:cNvSpPr txBox="1">
            <a:spLocks noChangeArrowheads="1"/>
          </p:cNvSpPr>
          <p:nvPr/>
        </p:nvSpPr>
        <p:spPr bwMode="auto">
          <a:xfrm>
            <a:off x="3556000" y="4999038"/>
            <a:ext cx="1066800" cy="400050"/>
          </a:xfrm>
          <a:prstGeom prst="rect">
            <a:avLst/>
          </a:prstGeom>
          <a:solidFill>
            <a:srgbClr val="FF99FF"/>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Conductive Cooling Techn.</a:t>
            </a:r>
          </a:p>
        </p:txBody>
      </p:sp>
      <p:sp>
        <p:nvSpPr>
          <p:cNvPr id="18476" name="Line 45"/>
          <p:cNvSpPr>
            <a:spLocks noChangeShapeType="1"/>
          </p:cNvSpPr>
          <p:nvPr/>
        </p:nvSpPr>
        <p:spPr bwMode="auto">
          <a:xfrm>
            <a:off x="3403600" y="52022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77" name="Line 46"/>
          <p:cNvSpPr>
            <a:spLocks noChangeShapeType="1"/>
          </p:cNvSpPr>
          <p:nvPr/>
        </p:nvSpPr>
        <p:spPr bwMode="auto">
          <a:xfrm>
            <a:off x="5842000" y="5203825"/>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78" name="Line 47"/>
          <p:cNvSpPr>
            <a:spLocks noChangeShapeType="1"/>
          </p:cNvSpPr>
          <p:nvPr/>
        </p:nvSpPr>
        <p:spPr bwMode="auto">
          <a:xfrm>
            <a:off x="7061200" y="5191125"/>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79" name="Text Box 48"/>
          <p:cNvSpPr txBox="1">
            <a:spLocks noChangeArrowheads="1"/>
          </p:cNvSpPr>
          <p:nvPr/>
        </p:nvSpPr>
        <p:spPr bwMode="auto">
          <a:xfrm>
            <a:off x="1270000" y="4973638"/>
            <a:ext cx="990600" cy="400050"/>
          </a:xfrm>
          <a:prstGeom prst="rect">
            <a:avLst/>
          </a:prstGeom>
          <a:solidFill>
            <a:srgbClr val="FF99FF"/>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Diode Pump Technology</a:t>
            </a:r>
          </a:p>
        </p:txBody>
      </p:sp>
      <p:sp>
        <p:nvSpPr>
          <p:cNvPr id="18480" name="Text Box 49"/>
          <p:cNvSpPr txBox="1">
            <a:spLocks noChangeArrowheads="1"/>
          </p:cNvSpPr>
          <p:nvPr/>
        </p:nvSpPr>
        <p:spPr bwMode="auto">
          <a:xfrm>
            <a:off x="2413000" y="4973638"/>
            <a:ext cx="990600" cy="400050"/>
          </a:xfrm>
          <a:prstGeom prst="rect">
            <a:avLst/>
          </a:prstGeom>
          <a:solidFill>
            <a:srgbClr val="FF99FF"/>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Inj. Seeding Technology</a:t>
            </a:r>
          </a:p>
        </p:txBody>
      </p:sp>
      <p:sp>
        <p:nvSpPr>
          <p:cNvPr id="18481" name="Line 50"/>
          <p:cNvSpPr>
            <a:spLocks noChangeShapeType="1"/>
          </p:cNvSpPr>
          <p:nvPr/>
        </p:nvSpPr>
        <p:spPr bwMode="auto">
          <a:xfrm>
            <a:off x="1117600" y="52022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82" name="Line 51"/>
          <p:cNvSpPr>
            <a:spLocks noChangeShapeType="1"/>
          </p:cNvSpPr>
          <p:nvPr/>
        </p:nvSpPr>
        <p:spPr bwMode="auto">
          <a:xfrm>
            <a:off x="2260600" y="52022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83" name="Line 52"/>
          <p:cNvSpPr>
            <a:spLocks noChangeShapeType="1"/>
          </p:cNvSpPr>
          <p:nvPr/>
        </p:nvSpPr>
        <p:spPr bwMode="auto">
          <a:xfrm>
            <a:off x="8280400" y="51784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84" name="Line 53"/>
          <p:cNvSpPr>
            <a:spLocks noChangeShapeType="1"/>
          </p:cNvSpPr>
          <p:nvPr/>
        </p:nvSpPr>
        <p:spPr bwMode="auto">
          <a:xfrm flipH="1">
            <a:off x="660400" y="4783138"/>
            <a:ext cx="800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85" name="Line 54"/>
          <p:cNvSpPr>
            <a:spLocks noChangeShapeType="1"/>
          </p:cNvSpPr>
          <p:nvPr/>
        </p:nvSpPr>
        <p:spPr bwMode="auto">
          <a:xfrm flipV="1">
            <a:off x="8661400" y="4783138"/>
            <a:ext cx="0" cy="3952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86" name="Line 55"/>
          <p:cNvSpPr>
            <a:spLocks noChangeShapeType="1"/>
          </p:cNvSpPr>
          <p:nvPr/>
        </p:nvSpPr>
        <p:spPr bwMode="auto">
          <a:xfrm flipV="1">
            <a:off x="660400" y="3603625"/>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87" name="Text Box 56"/>
          <p:cNvSpPr txBox="1">
            <a:spLocks noChangeArrowheads="1"/>
          </p:cNvSpPr>
          <p:nvPr/>
        </p:nvSpPr>
        <p:spPr bwMode="auto">
          <a:xfrm>
            <a:off x="3556000" y="1722438"/>
            <a:ext cx="1066800" cy="409575"/>
          </a:xfrm>
          <a:prstGeom prst="rect">
            <a:avLst/>
          </a:prstGeom>
          <a:solidFill>
            <a:srgbClr val="FF0000">
              <a:alpha val="50195"/>
            </a:srgbClr>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High Energy Technology</a:t>
            </a:r>
          </a:p>
        </p:txBody>
      </p:sp>
      <p:sp>
        <p:nvSpPr>
          <p:cNvPr id="18488" name="Line 57"/>
          <p:cNvSpPr>
            <a:spLocks noChangeShapeType="1"/>
          </p:cNvSpPr>
          <p:nvPr/>
        </p:nvSpPr>
        <p:spPr bwMode="auto">
          <a:xfrm>
            <a:off x="4622800" y="19637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89" name="Text Box 58"/>
          <p:cNvSpPr txBox="1">
            <a:spLocks noChangeArrowheads="1"/>
          </p:cNvSpPr>
          <p:nvPr/>
        </p:nvSpPr>
        <p:spPr bwMode="auto">
          <a:xfrm>
            <a:off x="4775200" y="4986338"/>
            <a:ext cx="1066800" cy="400050"/>
          </a:xfrm>
          <a:prstGeom prst="rect">
            <a:avLst/>
          </a:prstGeom>
          <a:solidFill>
            <a:srgbClr val="FF99FF"/>
          </a:solidFill>
          <a:ln w="12700" algn="ctr">
            <a:solidFill>
              <a:schemeClr val="tx1"/>
            </a:solidFill>
            <a:miter lim="800000"/>
            <a:headEnd/>
            <a:tailEnd/>
          </a:ln>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High Energy Technology</a:t>
            </a:r>
          </a:p>
        </p:txBody>
      </p:sp>
      <p:sp>
        <p:nvSpPr>
          <p:cNvPr id="18490" name="Line 59"/>
          <p:cNvSpPr>
            <a:spLocks noChangeShapeType="1"/>
          </p:cNvSpPr>
          <p:nvPr/>
        </p:nvSpPr>
        <p:spPr bwMode="auto">
          <a:xfrm>
            <a:off x="4622800" y="524033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91" name="Text Box 61"/>
          <p:cNvSpPr txBox="1">
            <a:spLocks noChangeArrowheads="1"/>
          </p:cNvSpPr>
          <p:nvPr/>
        </p:nvSpPr>
        <p:spPr bwMode="auto">
          <a:xfrm>
            <a:off x="3937000" y="2776538"/>
            <a:ext cx="7620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Lifetime Validation</a:t>
            </a:r>
          </a:p>
        </p:txBody>
      </p:sp>
      <p:sp>
        <p:nvSpPr>
          <p:cNvPr id="18492" name="Text Box 62"/>
          <p:cNvSpPr txBox="1">
            <a:spLocks noChangeArrowheads="1"/>
          </p:cNvSpPr>
          <p:nvPr/>
        </p:nvSpPr>
        <p:spPr bwMode="auto">
          <a:xfrm>
            <a:off x="3937000" y="4071938"/>
            <a:ext cx="7620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Lifetime Validation</a:t>
            </a:r>
          </a:p>
        </p:txBody>
      </p:sp>
      <p:sp>
        <p:nvSpPr>
          <p:cNvPr id="18493" name="Line 63"/>
          <p:cNvSpPr>
            <a:spLocks noChangeShapeType="1"/>
          </p:cNvSpPr>
          <p:nvPr/>
        </p:nvSpPr>
        <p:spPr bwMode="auto">
          <a:xfrm>
            <a:off x="4318000" y="318293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94" name="Line 64"/>
          <p:cNvSpPr>
            <a:spLocks noChangeShapeType="1"/>
          </p:cNvSpPr>
          <p:nvPr/>
        </p:nvSpPr>
        <p:spPr bwMode="auto">
          <a:xfrm flipV="1">
            <a:off x="4318000" y="362743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95" name="Text Box 65"/>
          <p:cNvSpPr txBox="1">
            <a:spLocks noChangeArrowheads="1"/>
          </p:cNvSpPr>
          <p:nvPr/>
        </p:nvSpPr>
        <p:spPr bwMode="auto">
          <a:xfrm>
            <a:off x="6451600" y="2776538"/>
            <a:ext cx="10668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dirty="0"/>
              <a:t>7-Yr. Lifetime Validation</a:t>
            </a:r>
          </a:p>
        </p:txBody>
      </p:sp>
      <p:sp>
        <p:nvSpPr>
          <p:cNvPr id="18496" name="Line 66"/>
          <p:cNvSpPr>
            <a:spLocks noChangeShapeType="1"/>
          </p:cNvSpPr>
          <p:nvPr/>
        </p:nvSpPr>
        <p:spPr bwMode="auto">
          <a:xfrm>
            <a:off x="7061200" y="318293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97" name="Text Box 67"/>
          <p:cNvSpPr txBox="1">
            <a:spLocks noChangeArrowheads="1"/>
          </p:cNvSpPr>
          <p:nvPr/>
        </p:nvSpPr>
        <p:spPr bwMode="auto">
          <a:xfrm>
            <a:off x="6451600" y="3995738"/>
            <a:ext cx="1066800" cy="409575"/>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50000"/>
              </a:spcBef>
            </a:pPr>
            <a:r>
              <a:rPr lang="en-US" altLang="en-US" sz="1000"/>
              <a:t>7-Yr. Lifetime Validation</a:t>
            </a:r>
          </a:p>
        </p:txBody>
      </p:sp>
      <p:sp>
        <p:nvSpPr>
          <p:cNvPr id="18498" name="Line 68"/>
          <p:cNvSpPr>
            <a:spLocks noChangeShapeType="1"/>
          </p:cNvSpPr>
          <p:nvPr/>
        </p:nvSpPr>
        <p:spPr bwMode="auto">
          <a:xfrm flipV="1">
            <a:off x="7061200" y="3627438"/>
            <a:ext cx="0" cy="3683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99" name="Text Box 85"/>
          <p:cNvSpPr txBox="1">
            <a:spLocks noChangeArrowheads="1"/>
          </p:cNvSpPr>
          <p:nvPr/>
        </p:nvSpPr>
        <p:spPr bwMode="auto">
          <a:xfrm>
            <a:off x="1833563" y="6270625"/>
            <a:ext cx="5429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a:t>Global Winds Approach Using Hybrid Doppler Lidar</a:t>
            </a:r>
          </a:p>
        </p:txBody>
      </p:sp>
      <p:pic>
        <p:nvPicPr>
          <p:cNvPr id="18500" name="Picture 7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8388" y="2940050"/>
            <a:ext cx="4889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01" name="Picture 7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42313" y="3282950"/>
            <a:ext cx="2571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931096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2024</Words>
  <Application>Microsoft Office PowerPoint</Application>
  <PresentationFormat>On-screen Show (4:3)</PresentationFormat>
  <Paragraphs>394</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3_Office Theme</vt:lpstr>
      <vt:lpstr>KGPlot</vt:lpstr>
      <vt:lpstr>     Upendra N. Singh, Mulugeta Petros, Jirong Yu, and Michael J. Kavaya NASA Langley Research Center, Hampton, Virginia 23681 USA Timothy Shuman and Floyd Hovis Fibertek, Inc, Herndon, Virginia, USA (757).864.1570 Upendra.N.Singh@nasa.gov           </vt:lpstr>
      <vt:lpstr>Outline</vt:lpstr>
      <vt:lpstr>Slide 3</vt:lpstr>
      <vt:lpstr>Motivation for 2µm Laser/Lidar Development NRC Recommended “3-D Winds” Mission</vt:lpstr>
      <vt:lpstr>Early Mission Concept for Earth Winds Laser Atmospheric Wind Sounder (LAWS)</vt:lpstr>
      <vt:lpstr>Slide 6</vt:lpstr>
      <vt:lpstr>Slide 7</vt:lpstr>
      <vt:lpstr>Basic Performance Goals for 2-µm Doppler Lidar</vt:lpstr>
      <vt:lpstr>Parallel Hybrid Doppler Lidar Development, Validation, Space Qualification</vt:lpstr>
      <vt:lpstr>Slide 10</vt:lpstr>
      <vt:lpstr>Technology Development, Validation, and Scientific Use</vt:lpstr>
      <vt:lpstr>Parallel Advancement of Conductive Cooled with Use of Liquid Cooled</vt:lpstr>
      <vt:lpstr>Laser Technology Maturation</vt:lpstr>
      <vt:lpstr>Mobile Ground-Based High Energy Wind  Lidar Transceiver – LRRP/DAWN Funded </vt:lpstr>
      <vt:lpstr>Slide 15</vt:lpstr>
      <vt:lpstr>Ground-Based Hybrid Wind Lidar Demo </vt:lpstr>
      <vt:lpstr>Comparison of Coherent Lidar and Sonde</vt:lpstr>
      <vt:lpstr>DC-8 Wind Lidar During GRIP (2010)</vt:lpstr>
      <vt:lpstr>Slide 19</vt:lpstr>
      <vt:lpstr>Slide 20</vt:lpstr>
      <vt:lpstr>Slide 21</vt:lpstr>
      <vt:lpstr>LaRC Partnership with Fibertek for Space Qualifiable 2-micron Laser Development for NASA 3-D Wind Mission </vt:lpstr>
      <vt:lpstr>Innovative Partnership Program (LRRP/ESD/Fibertek) 2007-2010  (PI: Singh, Co-I: Yu, Kavaya LaRC; Co-I: Hovis, Fibertek) </vt:lpstr>
      <vt:lpstr>Design and Fabrication of a Breadboard, Fully Conductively Cooled,  2-Micron, Pulsed Laser for the 3-D Winds Decadal Survey Mission</vt:lpstr>
      <vt:lpstr>ACT Program Summary</vt:lpstr>
      <vt:lpstr>Linear Cavity Data</vt:lpstr>
      <vt:lpstr>Current Ring Laser Results – Long Pulse</vt:lpstr>
      <vt:lpstr>Conductively Cooled Laser Design</vt:lpstr>
      <vt:lpstr>Summary and Conclusions</vt:lpstr>
      <vt:lpstr>Slide 30</vt:lpstr>
    </vt:vector>
  </TitlesOfParts>
  <Company>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Pulsed, 2-Micron, Transmitter Laser for Global Wind Measurements</dc:title>
  <dc:creator>Michael J Kavaya</dc:creator>
  <cp:lastModifiedBy>USingh</cp:lastModifiedBy>
  <cp:revision>194</cp:revision>
  <cp:lastPrinted>2013-01-04T23:43:24Z</cp:lastPrinted>
  <dcterms:created xsi:type="dcterms:W3CDTF">2009-04-28T19:01:43Z</dcterms:created>
  <dcterms:modified xsi:type="dcterms:W3CDTF">2015-04-28T14:53:13Z</dcterms:modified>
</cp:coreProperties>
</file>