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>
        <p:scale>
          <a:sx n="60" d="100"/>
          <a:sy n="60" d="100"/>
        </p:scale>
        <p:origin x="-215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FCEE-B66C-4209-B6F5-3DF10026D0F7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ED858-B752-4D2D-B8F2-F2D325864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0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D858-B752-4D2D-B8F2-F2D325864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D858-B752-4D2D-B8F2-F2D325864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FB9-9798-42CE-9380-F6C056943B6C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D79B-F621-4C8E-906E-174A911378C7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D475-8688-40F0-B4BB-8582B92AA6CA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1D11-4A5F-4565-87D9-88A5D66A4020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D19F-2DF9-4C0B-96F5-C9AE30AC6D37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AAA9-31FA-4EF2-A8BD-26312F38F196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5F1D-F1F9-4691-9F4E-D061EEF30E20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99C3-A230-412A-89F7-F71DEB2B7C8D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BBA-E21C-4057-A2E6-F49FDCD6969C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F6E-F22D-413B-97D1-6C16C167D4F0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1D54-01A3-400A-85EA-708E952120A2}" type="datetime1">
              <a:rPr lang="en-US" smtClean="0"/>
              <a:t>4/28/2015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3C983F-F430-4A7D-84DF-EF067C4A4B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EEDC7B-6220-4A06-B46A-FDE78A5B18EC}" type="datetime1">
              <a:rPr lang="en-US" smtClean="0"/>
              <a:t>4/28/2015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on whole atmosphere lidar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John Smith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Research Associate, CIRES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April 28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2015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Working Group on Space-based Lidar Winds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19" y="126124"/>
            <a:ext cx="1545726" cy="788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90" y="36293"/>
            <a:ext cx="967293" cy="9679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 is competitive with Na in wind and temperature of the mesopause region and far superior below the metal layer</a:t>
            </a:r>
          </a:p>
          <a:p>
            <a:r>
              <a:rPr lang="en-US" dirty="0" smtClean="0"/>
              <a:t>The Mach-Zehnder technique preserves all signal and allows profiling of wind at the same time as wind and temperature in the mesopause</a:t>
            </a:r>
          </a:p>
          <a:p>
            <a:r>
              <a:rPr lang="en-US" dirty="0" smtClean="0"/>
              <a:t>Ratios of colors/frequencies and channels can be solved for the Doppler shift independent of variations in backscatter spectrum and instrument defects</a:t>
            </a:r>
          </a:p>
          <a:p>
            <a:r>
              <a:rPr lang="en-US" dirty="0" smtClean="0"/>
              <a:t>Good fringe contrast has been demonstrated for a source representative of the real optical extent</a:t>
            </a:r>
          </a:p>
          <a:p>
            <a:r>
              <a:rPr lang="en-US" dirty="0" smtClean="0"/>
              <a:t>Progress is being made on the base Fe Doppler lidar, first measurements expected by July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" y="148514"/>
            <a:ext cx="7620000" cy="1143000"/>
          </a:xfrm>
        </p:spPr>
        <p:txBody>
          <a:bodyPr/>
          <a:lstStyle/>
          <a:p>
            <a:r>
              <a:rPr lang="en-US" sz="4000" dirty="0" smtClean="0"/>
              <a:t>Whole atmosphere lidar concept, Fe-Doppler system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4" y="1610451"/>
            <a:ext cx="7520152" cy="51214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41310" y="4276023"/>
            <a:ext cx="353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rom Chu et al, Proc. of 24th ILRC, 2008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Measurement capability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338977"/>
            <a:ext cx="8292662" cy="33148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452564" y="4769833"/>
            <a:ext cx="151555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0407" y="4785599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only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Rayleigh technique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1383" y="4769833"/>
            <a:ext cx="335381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0383" y="4785599"/>
            <a:ext cx="20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and wind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 Doppler technique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96360" y="5529758"/>
            <a:ext cx="29042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00636" y="5529758"/>
            <a:ext cx="201456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79492" y="5541917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0316" y="555208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Sporadic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581512" y="6076287"/>
            <a:ext cx="2319601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66764" y="6092053"/>
            <a:ext cx="254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b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Rayleigh Doppler technique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1818" y="6076287"/>
            <a:ext cx="179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Future capability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63"/>
            <a:ext cx="7620000" cy="1623816"/>
          </a:xfrm>
        </p:spPr>
        <p:txBody>
          <a:bodyPr/>
          <a:lstStyle/>
          <a:p>
            <a:r>
              <a:rPr lang="en-US" sz="3200" dirty="0" smtClean="0"/>
              <a:t>Comparing Na and Fe Doppler lidars for whole atmosphere wind and temperature profiling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86275"/>
              </p:ext>
            </p:extLst>
          </p:nvPr>
        </p:nvGraphicFramePr>
        <p:xfrm>
          <a:off x="204952" y="2146303"/>
          <a:ext cx="8056179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917"/>
                <a:gridCol w="2522900"/>
                <a:gridCol w="2569362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 Doppler (589 nm)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 Doppler (372 nm)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Typical transmitter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 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&gt;4 W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Terrestrial</a:t>
                      </a:r>
                      <a:r>
                        <a:rPr lang="en-US" sz="2000" baseline="0" dirty="0" smtClean="0"/>
                        <a:t> Rayleigh </a:t>
                      </a:r>
                      <a:r>
                        <a:rPr lang="en-US" sz="2000" dirty="0" smtClean="0"/>
                        <a:t>volume backscatter coefficient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1.19∙10</a:t>
                      </a:r>
                      <a:r>
                        <a:rPr lang="en-US" sz="2000" baseline="30000" dirty="0" smtClean="0"/>
                        <a:t>-6 </a:t>
                      </a:r>
                      <a:r>
                        <a:rPr lang="en-US" sz="2000" baseline="0" dirty="0" smtClean="0"/>
                        <a:t>1/km/</a:t>
                      </a:r>
                      <a:r>
                        <a:rPr lang="en-US" sz="2000" baseline="0" dirty="0" err="1" smtClean="0"/>
                        <a:t>sr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7.90∙10</a:t>
                      </a:r>
                      <a:r>
                        <a:rPr lang="en-US" sz="2000" b="1" baseline="30000" dirty="0" smtClean="0"/>
                        <a:t>-6 </a:t>
                      </a:r>
                      <a:r>
                        <a:rPr lang="en-US" sz="2000" b="1" baseline="0" dirty="0" smtClean="0"/>
                        <a:t>1/km/</a:t>
                      </a:r>
                      <a:r>
                        <a:rPr lang="en-US" sz="2000" b="1" baseline="0" dirty="0" err="1" smtClean="0"/>
                        <a:t>sr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Max. output current for </a:t>
                      </a:r>
                      <a:r>
                        <a:rPr lang="en-US" sz="2000" dirty="0" smtClean="0"/>
                        <a:t>available high </a:t>
                      </a:r>
                      <a:r>
                        <a:rPr lang="en-US" sz="2000" dirty="0" smtClean="0"/>
                        <a:t>QE PMT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 </a:t>
                      </a:r>
                      <a:r>
                        <a:rPr lang="el-GR" sz="2000" baseline="0" dirty="0" smtClean="0"/>
                        <a:t>μ</a:t>
                      </a:r>
                      <a:r>
                        <a:rPr lang="en-US" sz="2000" baseline="0" dirty="0" smtClean="0"/>
                        <a:t>A (</a:t>
                      </a:r>
                      <a:r>
                        <a:rPr lang="en-US" sz="2000" baseline="0" dirty="0" err="1" smtClean="0"/>
                        <a:t>GaAsP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 </a:t>
                      </a:r>
                      <a:r>
                        <a:rPr lang="el-GR" sz="2000" b="1" dirty="0" smtClean="0"/>
                        <a:t>μ</a:t>
                      </a:r>
                      <a:r>
                        <a:rPr lang="en-US" sz="2000" b="1" dirty="0" smtClean="0"/>
                        <a:t>A (UBA)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Ratio of stimulated emission timescale to natural lifetime (</a:t>
                      </a:r>
                      <a:r>
                        <a:rPr lang="el-GR" sz="2000" dirty="0" smtClean="0"/>
                        <a:t>τ</a:t>
                      </a:r>
                      <a:r>
                        <a:rPr lang="en-US" sz="2000" baseline="-25000" dirty="0" smtClean="0"/>
                        <a:t>S</a:t>
                      </a:r>
                      <a:r>
                        <a:rPr lang="en-US" sz="2000" dirty="0" smtClean="0"/>
                        <a:t>/</a:t>
                      </a:r>
                      <a:r>
                        <a:rPr lang="el-GR" sz="2000" dirty="0" smtClean="0"/>
                        <a:t>τ</a:t>
                      </a:r>
                      <a:r>
                        <a:rPr lang="en-US" sz="2000" baseline="-25000" dirty="0" smtClean="0"/>
                        <a:t>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40</a:t>
                      </a:r>
                      <a:endParaRPr lang="en-US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221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Optical pumping effects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Yes</a:t>
                      </a:r>
                      <a:endParaRPr lang="en-US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54869" y="3247696"/>
            <a:ext cx="401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4869" y="2580289"/>
            <a:ext cx="401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1" y="1124791"/>
            <a:ext cx="7284706" cy="365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Mach-Zehnder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84034"/>
              </p:ext>
            </p:extLst>
          </p:nvPr>
        </p:nvGraphicFramePr>
        <p:xfrm>
          <a:off x="445620" y="5016726"/>
          <a:ext cx="2942937" cy="121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5" imgW="3124200" imgH="1282700" progId="Equation.DSMT4">
                  <p:embed/>
                </p:oleObj>
              </mc:Choice>
              <mc:Fallback>
                <p:oleObj name="Equation" r:id="rId5" imgW="3124200" imgH="1282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20" y="5016726"/>
                        <a:ext cx="2942937" cy="1211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08621"/>
              </p:ext>
            </p:extLst>
          </p:nvPr>
        </p:nvGraphicFramePr>
        <p:xfrm>
          <a:off x="5029419" y="4891427"/>
          <a:ext cx="3296013" cy="146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7" imgW="3454400" imgH="1524000" progId="Equation.DSMT4">
                  <p:embed/>
                </p:oleObj>
              </mc:Choice>
              <mc:Fallback>
                <p:oleObj name="Equation" r:id="rId7" imgW="3454400" imgH="152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419" y="4891427"/>
                        <a:ext cx="3296013" cy="146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10777" y="5044987"/>
            <a:ext cx="189186" cy="189186"/>
          </a:xfrm>
          <a:prstGeom prst="rect">
            <a:avLst/>
          </a:prstGeom>
          <a:solidFill>
            <a:srgbClr val="28F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777" y="5549483"/>
            <a:ext cx="189186" cy="18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777" y="6021612"/>
            <a:ext cx="189186" cy="1891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22590"/>
              </p:ext>
            </p:extLst>
          </p:nvPr>
        </p:nvGraphicFramePr>
        <p:xfrm>
          <a:off x="3490587" y="5848787"/>
          <a:ext cx="1295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9" imgW="1295400" imgH="228600" progId="Equation.DSMT4">
                  <p:embed/>
                </p:oleObj>
              </mc:Choice>
              <mc:Fallback>
                <p:oleObj name="Equation" r:id="rId9" imgW="12954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587" y="5848787"/>
                        <a:ext cx="1295400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83982"/>
              </p:ext>
            </p:extLst>
          </p:nvPr>
        </p:nvGraphicFramePr>
        <p:xfrm>
          <a:off x="3506877" y="5525326"/>
          <a:ext cx="1285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1" imgW="1282700" imgH="228600" progId="Equation.DSMT4">
                  <p:embed/>
                </p:oleObj>
              </mc:Choice>
              <mc:Fallback>
                <p:oleObj name="Equation" r:id="rId11" imgW="12827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77" y="5525326"/>
                        <a:ext cx="1285875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7894"/>
              </p:ext>
            </p:extLst>
          </p:nvPr>
        </p:nvGraphicFramePr>
        <p:xfrm>
          <a:off x="3762049" y="5171969"/>
          <a:ext cx="752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3" imgW="761669" imgH="228501" progId="Equation.DSMT4">
                  <p:embed/>
                </p:oleObj>
              </mc:Choice>
              <mc:Fallback>
                <p:oleObj name="Equation" r:id="rId13" imgW="761669" imgH="22850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049" y="5171969"/>
                        <a:ext cx="752475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455719" y="4831236"/>
            <a:ext cx="1520042" cy="1569567"/>
          </a:xfrm>
          <a:prstGeom prst="rightArrow">
            <a:avLst>
              <a:gd name="adj1" fmla="val 72182"/>
              <a:gd name="adj2" fmla="val 1875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7601" y="6432335"/>
            <a:ext cx="710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is independent of source  spectrum and instrument defects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318" y="4407823"/>
            <a:ext cx="22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XMZ technique: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50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41" y="4586302"/>
            <a:ext cx="2571842" cy="1928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7" y="1493917"/>
            <a:ext cx="3761473" cy="2820146"/>
          </a:xfrm>
          <a:prstGeom prst="rect">
            <a:avLst/>
          </a:prstGeom>
        </p:spPr>
      </p:pic>
      <p:grpSp>
        <p:nvGrpSpPr>
          <p:cNvPr id="2062" name="Group 2061"/>
          <p:cNvGrpSpPr/>
          <p:nvPr/>
        </p:nvGrpSpPr>
        <p:grpSpPr>
          <a:xfrm>
            <a:off x="4241341" y="1515387"/>
            <a:ext cx="3760194" cy="2820146"/>
            <a:chOff x="4061359" y="1525744"/>
            <a:chExt cx="4322617" cy="32419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61359" y="1525744"/>
              <a:ext cx="4322617" cy="324196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727448" y="3602736"/>
              <a:ext cx="2212848" cy="76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143500" y="3146725"/>
              <a:ext cx="768096" cy="4948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43500" y="3146725"/>
              <a:ext cx="2240280" cy="856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2174" y="2564892"/>
              <a:ext cx="1908122" cy="11143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2174" y="2564892"/>
              <a:ext cx="2406470" cy="1188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38900" y="3657183"/>
              <a:ext cx="175260" cy="6056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52288" y="3624264"/>
              <a:ext cx="350520" cy="12111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53795" y="3346643"/>
              <a:ext cx="147506" cy="95036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6446" y="3392708"/>
              <a:ext cx="167714" cy="97942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563717" y="3161821"/>
              <a:ext cx="139091" cy="532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446446" y="3196915"/>
              <a:ext cx="139091" cy="532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443691" y="2802941"/>
              <a:ext cx="167714" cy="97942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792980" y="3605519"/>
              <a:ext cx="239194" cy="8265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7" y="4584641"/>
            <a:ext cx="3778418" cy="1930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7945" y="4134948"/>
            <a:ext cx="20346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$30k budget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74" y="1299034"/>
            <a:ext cx="4690809" cy="3525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627" y="4847258"/>
            <a:ext cx="4537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fiber core (filled) diameter 1000 </a:t>
            </a:r>
            <a:r>
              <a:rPr lang="el-GR" sz="1600" dirty="0" smtClean="0"/>
              <a:t>μ</a:t>
            </a:r>
            <a:r>
              <a:rPr lang="en-US" sz="1600" dirty="0" smtClean="0"/>
              <a:t>m, NA 0.22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" y="1255383"/>
            <a:ext cx="3657600" cy="2734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" y="4105707"/>
            <a:ext cx="3657600" cy="2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ohn\Documents\Research\Manuscripts\XMZ concept\Figures\Figure 7 (Rate of uncertainty)\xmz_rat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5677"/>
            <a:ext cx="3673368" cy="27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8</a:t>
            </a:fld>
            <a:endParaRPr lang="en-US" dirty="0"/>
          </a:p>
        </p:txBody>
      </p:sp>
      <p:pic>
        <p:nvPicPr>
          <p:cNvPr id="3075" name="Picture 3" descr="C:\Users\John\Documents\Research\Conferences\Space-based lidar winds\meas_performance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43" y="1539109"/>
            <a:ext cx="4968765" cy="37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8000000">
            <a:off x="6581523" y="5578660"/>
            <a:ext cx="1211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 Doppler</a:t>
            </a:r>
            <a:br>
              <a:rPr lang="en-US" dirty="0" smtClean="0"/>
            </a:br>
            <a:r>
              <a:rPr lang="en-US" dirty="0" smtClean="0"/>
              <a:t>technique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32331" y="5265683"/>
            <a:ext cx="1387366" cy="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20207" y="5267245"/>
            <a:ext cx="2412124" cy="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000000">
            <a:off x="4662300" y="5578660"/>
            <a:ext cx="112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XMZ</a:t>
            </a:r>
            <a:br>
              <a:rPr lang="en-US" b="1" dirty="0" smtClean="0"/>
            </a:br>
            <a:r>
              <a:rPr lang="en-US" b="1" dirty="0" smtClean="0"/>
              <a:t>technique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8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Doppler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7561"/>
            <a:ext cx="5360276" cy="4800600"/>
          </a:xfrm>
        </p:spPr>
        <p:txBody>
          <a:bodyPr>
            <a:normAutofit/>
          </a:bodyPr>
          <a:lstStyle/>
          <a:p>
            <a:r>
              <a:rPr lang="en-US" dirty="0"/>
              <a:t>First light attained on Sept. 7,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Wavelength stabilization accomplished using high precision wavemeter in the field</a:t>
            </a:r>
          </a:p>
          <a:p>
            <a:r>
              <a:rPr lang="en-US" dirty="0" smtClean="0"/>
              <a:t>Optical heterodyne detection of UV reference pulse obtained in the lab</a:t>
            </a:r>
          </a:p>
          <a:p>
            <a:r>
              <a:rPr lang="en-US" dirty="0" smtClean="0"/>
              <a:t>Wavelength stabilization to Fe fine structure achieved in the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83F-F430-4A7D-84DF-EF067C4A4B8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8" y="511673"/>
            <a:ext cx="2436179" cy="182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r="7908"/>
          <a:stretch/>
        </p:blipFill>
        <p:spPr>
          <a:xfrm>
            <a:off x="3620767" y="4704090"/>
            <a:ext cx="467476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4" y="4704090"/>
            <a:ext cx="244220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Container_ske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31" y="2512684"/>
            <a:ext cx="2942715" cy="20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1835</TotalTime>
  <Words>318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Adjacency</vt:lpstr>
      <vt:lpstr>Equation</vt:lpstr>
      <vt:lpstr>Progress on whole atmosphere lidar</vt:lpstr>
      <vt:lpstr>Whole atmosphere lidar concept, Fe-Doppler system</vt:lpstr>
      <vt:lpstr>Measurement capability</vt:lpstr>
      <vt:lpstr>Comparing Na and Fe Doppler lidars for whole atmosphere wind and temperature profiling</vt:lpstr>
      <vt:lpstr>Mach-Zehnder approach</vt:lpstr>
      <vt:lpstr>Progress on instrumentation</vt:lpstr>
      <vt:lpstr>Instrument tests</vt:lpstr>
      <vt:lpstr>Expected performance</vt:lpstr>
      <vt:lpstr>Fe Doppler status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whole atmosphere lidar</dc:title>
  <dc:creator>John</dc:creator>
  <cp:lastModifiedBy>John</cp:lastModifiedBy>
  <cp:revision>102</cp:revision>
  <dcterms:created xsi:type="dcterms:W3CDTF">2015-04-23T21:27:00Z</dcterms:created>
  <dcterms:modified xsi:type="dcterms:W3CDTF">2015-04-28T17:10:51Z</dcterms:modified>
</cp:coreProperties>
</file>