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Microsoft_Equation2.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Microsoft_Equation3.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20.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notesSlides/notesSlide21.xml" ContentType="application/vnd.openxmlformats-officedocument.presentationml.notesSlide+xml"/>
  <Override PartName="/ppt/embeddings/oleObject10.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handoutMasterIdLst>
    <p:handoutMasterId r:id="rId29"/>
  </p:handoutMasterIdLst>
  <p:sldIdLst>
    <p:sldId id="578" r:id="rId2"/>
    <p:sldId id="583" r:id="rId3"/>
    <p:sldId id="584" r:id="rId4"/>
    <p:sldId id="585" r:id="rId5"/>
    <p:sldId id="586" r:id="rId6"/>
    <p:sldId id="576" r:id="rId7"/>
    <p:sldId id="580" r:id="rId8"/>
    <p:sldId id="581" r:id="rId9"/>
    <p:sldId id="590" r:id="rId10"/>
    <p:sldId id="588" r:id="rId11"/>
    <p:sldId id="582" r:id="rId12"/>
    <p:sldId id="605" r:id="rId13"/>
    <p:sldId id="606" r:id="rId14"/>
    <p:sldId id="563" r:id="rId15"/>
    <p:sldId id="567" r:id="rId16"/>
    <p:sldId id="568" r:id="rId17"/>
    <p:sldId id="569" r:id="rId18"/>
    <p:sldId id="594" r:id="rId19"/>
    <p:sldId id="595" r:id="rId20"/>
    <p:sldId id="596" r:id="rId21"/>
    <p:sldId id="597" r:id="rId22"/>
    <p:sldId id="598" r:id="rId23"/>
    <p:sldId id="600" r:id="rId24"/>
    <p:sldId id="601" r:id="rId25"/>
    <p:sldId id="593" r:id="rId26"/>
    <p:sldId id="531" r:id="rId2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0001F9"/>
    <a:srgbClr val="FFFB00"/>
    <a:srgbClr val="FF380B"/>
    <a:srgbClr val="5600DC"/>
    <a:srgbClr val="D3FCFF"/>
    <a:srgbClr val="E80202"/>
    <a:srgbClr val="0002D0"/>
    <a:srgbClr val="03FF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9417" autoAdjust="0"/>
  </p:normalViewPr>
  <p:slideViewPr>
    <p:cSldViewPr>
      <p:cViewPr varScale="1">
        <p:scale>
          <a:sx n="122" d="100"/>
          <a:sy n="122" d="100"/>
        </p:scale>
        <p:origin x="-480" y="-112"/>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 Id="rId2"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55.emf"/><Relationship Id="rId1" Type="http://schemas.openxmlformats.org/officeDocument/2006/relationships/image" Target="../media/image51.emf"/><Relationship Id="rId2" Type="http://schemas.openxmlformats.org/officeDocument/2006/relationships/image" Target="../media/image5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emf"/><Relationship Id="rId2" Type="http://schemas.openxmlformats.org/officeDocument/2006/relationships/image" Target="../media/image5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820150-4066-4E4B-A881-FE249DC351A1}" type="datetimeFigureOut">
              <a:rPr lang="en-US" smtClean="0"/>
              <a:pPr/>
              <a:t>4/28/15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B6A2C2-8411-0040-904C-392081D08240}" type="slidenum">
              <a:rPr lang="en-US" smtClean="0"/>
              <a:pPr/>
              <a:t>‹#›</a:t>
            </a:fld>
            <a:endParaRPr lang="en-US"/>
          </a:p>
        </p:txBody>
      </p:sp>
    </p:spTree>
    <p:extLst>
      <p:ext uri="{BB962C8B-B14F-4D97-AF65-F5344CB8AC3E}">
        <p14:creationId xmlns:p14="http://schemas.microsoft.com/office/powerpoint/2010/main" val="1020942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BD1CD0C6-AAD2-D74A-9B22-6AF82DBEDE0F}" type="slidenum">
              <a:rPr lang="en-US"/>
              <a:pPr>
                <a:defRPr/>
              </a:pPr>
              <a:t>‹#›</a:t>
            </a:fld>
            <a:endParaRPr lang="en-US"/>
          </a:p>
        </p:txBody>
      </p:sp>
    </p:spTree>
    <p:extLst>
      <p:ext uri="{BB962C8B-B14F-4D97-AF65-F5344CB8AC3E}">
        <p14:creationId xmlns:p14="http://schemas.microsoft.com/office/powerpoint/2010/main" val="10798400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114CF5C4-E21E-CF4E-A177-DA6CB3E5DDE0}" type="slidenum">
              <a:rPr lang="en-US"/>
              <a:pPr/>
              <a:t>1</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r>
              <a:rPr lang="en-US" baseline="0" dirty="0" smtClean="0"/>
              <a:t>This work is to study </a:t>
            </a:r>
            <a:r>
              <a:rPr lang="en-US" dirty="0" smtClean="0"/>
              <a:t>plasma-neutral</a:t>
            </a:r>
            <a:r>
              <a:rPr lang="en-US" baseline="0" dirty="0" smtClean="0"/>
              <a:t> coupling in Antarctica from 90-200 km altitude using lidar observations and numerical simulations. I’d like to acknowledge all coauthors for their contributions, especially my students and colleagues who wintered over McMurdo to take lidar data – </a:t>
            </a:r>
            <a:r>
              <a:rPr lang="en-US" baseline="0" dirty="0" err="1" smtClean="0"/>
              <a:t>Zhibin</a:t>
            </a:r>
            <a:r>
              <a:rPr lang="en-US" baseline="0" dirty="0" smtClean="0"/>
              <a:t> Yu, </a:t>
            </a:r>
            <a:r>
              <a:rPr lang="en-US" baseline="0" dirty="0" err="1" smtClean="0"/>
              <a:t>Weichun</a:t>
            </a:r>
            <a:r>
              <a:rPr lang="en-US" baseline="0" dirty="0" smtClean="0"/>
              <a:t> Fong, Cao Chen, Brendan Roberts, </a:t>
            </a:r>
            <a:r>
              <a:rPr lang="en-US" baseline="0" dirty="0" err="1" smtClean="0"/>
              <a:t>Jian</a:t>
            </a:r>
            <a:r>
              <a:rPr lang="en-US" baseline="0" dirty="0" smtClean="0"/>
              <a:t> Zhao, and </a:t>
            </a:r>
            <a:r>
              <a:rPr lang="en-US" baseline="0" dirty="0" err="1" smtClean="0"/>
              <a:t>Wentao</a:t>
            </a:r>
            <a:r>
              <a:rPr lang="en-US" baseline="0" dirty="0" smtClean="0"/>
              <a:t> Huang.</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33B548C0-6C1B-F44B-B88E-D896802AF0ED}" type="slidenum">
              <a:rPr lang="en-US"/>
              <a:pPr/>
              <a:t>10</a:t>
            </a:fld>
            <a:endParaRPr lang="en-US"/>
          </a:p>
        </p:txBody>
      </p:sp>
      <p:sp>
        <p:nvSpPr>
          <p:cNvPr id="141315" name="Rectangle 2"/>
          <p:cNvSpPr>
            <a:spLocks noGrp="1" noRot="1" noChangeAspect="1" noChangeArrowheads="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r>
              <a:rPr lang="en-US"/>
              <a:t>Meteor: IAP</a:t>
            </a:r>
          </a:p>
          <a:p>
            <a:r>
              <a:rPr lang="en-US"/>
              <a:t>Metal species for temperature/wind measurements.</a:t>
            </a:r>
          </a:p>
          <a:p>
            <a:r>
              <a:rPr lang="en-US"/>
              <a:t>Also the re-entry region for space vehicles. </a:t>
            </a:r>
          </a:p>
          <a:p>
            <a:r>
              <a:rPr lang="en-US"/>
              <a:t>Abnormal seasonal variation: very cold in summer but warmer in winter - forming PMC</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Book Antiqua" charset="0"/>
                <a:ea typeface="ＭＳ Ｐゴシック" charset="0"/>
                <a:cs typeface="ＭＳ Ｐゴシック" charset="0"/>
              </a:defRPr>
            </a:lvl1pPr>
            <a:lvl2pPr marL="37931725" indent="-37474525">
              <a:defRPr sz="2400">
                <a:solidFill>
                  <a:schemeClr val="tx1"/>
                </a:solidFill>
                <a:latin typeface="Book Antiqua" charset="0"/>
                <a:ea typeface="ＭＳ Ｐゴシック" charset="0"/>
              </a:defRPr>
            </a:lvl2pPr>
            <a:lvl3pPr>
              <a:defRPr sz="2400">
                <a:solidFill>
                  <a:schemeClr val="tx1"/>
                </a:solidFill>
                <a:latin typeface="Book Antiqua" charset="0"/>
                <a:ea typeface="ＭＳ Ｐゴシック" charset="0"/>
              </a:defRPr>
            </a:lvl3pPr>
            <a:lvl4pPr>
              <a:defRPr sz="2400">
                <a:solidFill>
                  <a:schemeClr val="tx1"/>
                </a:solidFill>
                <a:latin typeface="Book Antiqua" charset="0"/>
                <a:ea typeface="ＭＳ Ｐゴシック" charset="0"/>
              </a:defRPr>
            </a:lvl4pPr>
            <a:lvl5pPr>
              <a:defRPr sz="2400">
                <a:solidFill>
                  <a:schemeClr val="tx1"/>
                </a:solidFill>
                <a:latin typeface="Book Antiqua" charset="0"/>
                <a:ea typeface="ＭＳ Ｐゴシック" charset="0"/>
              </a:defRPr>
            </a:lvl5pPr>
            <a:lvl6pPr marL="457200" eaLnBrk="0" fontAlgn="base" hangingPunct="0">
              <a:spcBef>
                <a:spcPct val="0"/>
              </a:spcBef>
              <a:spcAft>
                <a:spcPct val="0"/>
              </a:spcAft>
              <a:defRPr sz="2400">
                <a:solidFill>
                  <a:schemeClr val="tx1"/>
                </a:solidFill>
                <a:latin typeface="Book Antiqua" charset="0"/>
                <a:ea typeface="ＭＳ Ｐゴシック" charset="0"/>
              </a:defRPr>
            </a:lvl6pPr>
            <a:lvl7pPr marL="914400" eaLnBrk="0" fontAlgn="base" hangingPunct="0">
              <a:spcBef>
                <a:spcPct val="0"/>
              </a:spcBef>
              <a:spcAft>
                <a:spcPct val="0"/>
              </a:spcAft>
              <a:defRPr sz="2400">
                <a:solidFill>
                  <a:schemeClr val="tx1"/>
                </a:solidFill>
                <a:latin typeface="Book Antiqua" charset="0"/>
                <a:ea typeface="ＭＳ Ｐゴシック" charset="0"/>
              </a:defRPr>
            </a:lvl7pPr>
            <a:lvl8pPr marL="1371600" eaLnBrk="0" fontAlgn="base" hangingPunct="0">
              <a:spcBef>
                <a:spcPct val="0"/>
              </a:spcBef>
              <a:spcAft>
                <a:spcPct val="0"/>
              </a:spcAft>
              <a:defRPr sz="2400">
                <a:solidFill>
                  <a:schemeClr val="tx1"/>
                </a:solidFill>
                <a:latin typeface="Book Antiqua" charset="0"/>
                <a:ea typeface="ＭＳ Ｐゴシック" charset="0"/>
              </a:defRPr>
            </a:lvl8pPr>
            <a:lvl9pPr marL="1828800" eaLnBrk="0" fontAlgn="base" hangingPunct="0">
              <a:spcBef>
                <a:spcPct val="0"/>
              </a:spcBef>
              <a:spcAft>
                <a:spcPct val="0"/>
              </a:spcAft>
              <a:defRPr sz="2400">
                <a:solidFill>
                  <a:schemeClr val="tx1"/>
                </a:solidFill>
                <a:latin typeface="Book Antiqua" charset="0"/>
                <a:ea typeface="ＭＳ Ｐゴシック" charset="0"/>
              </a:defRPr>
            </a:lvl9pPr>
          </a:lstStyle>
          <a:p>
            <a:fld id="{B96C170D-CF5C-8042-A0F7-BFA93B773116}" type="slidenum">
              <a:rPr lang="en-US" sz="1200">
                <a:latin typeface="Arial" charset="0"/>
              </a:rPr>
              <a:pPr/>
              <a:t>11</a:t>
            </a:fld>
            <a:endParaRPr lang="en-US" sz="1200">
              <a:latin typeface="Arial" charset="0"/>
            </a:endParaRPr>
          </a:p>
        </p:txBody>
      </p:sp>
      <p:sp>
        <p:nvSpPr>
          <p:cNvPr id="29699" name="Rectangle 2"/>
          <p:cNvSpPr>
            <a:spLocks noGrp="1" noRot="1" noChangeAspect="1" noChangeArrowheads="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Meteor: IAP</a:t>
            </a:r>
          </a:p>
          <a:p>
            <a:r>
              <a:rPr lang="en-US">
                <a:ea typeface="ＭＳ Ｐゴシック" charset="0"/>
                <a:cs typeface="ＭＳ Ｐゴシック" charset="0"/>
              </a:rPr>
              <a:t>Metal species for temperature/wind measurements.</a:t>
            </a:r>
          </a:p>
          <a:p>
            <a:r>
              <a:rPr lang="en-US">
                <a:ea typeface="ＭＳ Ｐゴシック" charset="0"/>
                <a:cs typeface="ＭＳ Ｐゴシック" charset="0"/>
              </a:rPr>
              <a:t>Also the re-entry region for space vehicles. </a:t>
            </a:r>
          </a:p>
          <a:p>
            <a:r>
              <a:rPr lang="en-US">
                <a:ea typeface="ＭＳ Ｐゴシック" charset="0"/>
                <a:cs typeface="ＭＳ Ｐゴシック" charset="0"/>
              </a:rPr>
              <a:t>Abnormal seasonal variation: very cold in summer but warmer in winter - forming PMC</a:t>
            </a:r>
          </a:p>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33B548C0-6C1B-F44B-B88E-D896802AF0ED}" type="slidenum">
              <a:rPr lang="en-US"/>
              <a:pPr/>
              <a:t>12</a:t>
            </a:fld>
            <a:endParaRPr lang="en-US"/>
          </a:p>
        </p:txBody>
      </p:sp>
      <p:sp>
        <p:nvSpPr>
          <p:cNvPr id="141315" name="Rectangle 2"/>
          <p:cNvSpPr>
            <a:spLocks noGrp="1" noRot="1" noChangeAspect="1" noChangeArrowheads="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r>
              <a:rPr lang="en-US"/>
              <a:t>Meteor: IAP</a:t>
            </a:r>
          </a:p>
          <a:p>
            <a:r>
              <a:rPr lang="en-US"/>
              <a:t>Metal species for temperature/wind measurements.</a:t>
            </a:r>
          </a:p>
          <a:p>
            <a:r>
              <a:rPr lang="en-US"/>
              <a:t>Also the re-entry region for space vehicles. </a:t>
            </a:r>
          </a:p>
          <a:p>
            <a:r>
              <a:rPr lang="en-US"/>
              <a:t>Abnormal seasonal variation: very cold in summer but warmer in winter - forming PMC</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33B548C0-6C1B-F44B-B88E-D896802AF0ED}" type="slidenum">
              <a:rPr lang="en-US"/>
              <a:pPr/>
              <a:t>13</a:t>
            </a:fld>
            <a:endParaRPr lang="en-US"/>
          </a:p>
        </p:txBody>
      </p:sp>
      <p:sp>
        <p:nvSpPr>
          <p:cNvPr id="141315" name="Rectangle 2"/>
          <p:cNvSpPr>
            <a:spLocks noGrp="1" noRot="1" noChangeAspect="1" noChangeArrowheads="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r>
              <a:rPr lang="en-US"/>
              <a:t>Meteor: IAP</a:t>
            </a:r>
          </a:p>
          <a:p>
            <a:r>
              <a:rPr lang="en-US"/>
              <a:t>Metal species for temperature/wind measurements.</a:t>
            </a:r>
          </a:p>
          <a:p>
            <a:r>
              <a:rPr lang="en-US"/>
              <a:t>Also the re-entry region for space vehicles. </a:t>
            </a:r>
          </a:p>
          <a:p>
            <a:r>
              <a:rPr lang="en-US"/>
              <a:t>Abnormal seasonal variation: very cold in summer but warmer in winter - forming PMC</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0CD0E4A-DDC2-3141-B287-1B646AC1CC3A}" type="slidenum">
              <a:rPr lang="en-US"/>
              <a:pPr/>
              <a:t>14</a:t>
            </a:fld>
            <a:endParaRPr lang="en-US"/>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dirty="0" smtClean="0">
                <a:latin typeface="Book Antiqua" charset="0"/>
              </a:rPr>
              <a:t>When using the 1-D model to look at this</a:t>
            </a:r>
            <a:r>
              <a:rPr lang="en-US" sz="2400" baseline="0" dirty="0" smtClean="0">
                <a:latin typeface="Book Antiqua" charset="0"/>
              </a:rPr>
              <a:t> June 1 event, we have found that McMurdo was in the downward transport patch for most of the time. The Fe+ ions have to be transported upward from other regions in Antarctica and then horizontally transported to McMurdo.</a:t>
            </a:r>
            <a:endParaRPr lang="en-US" sz="2400" dirty="0" smtClean="0">
              <a:latin typeface="Book Antiqu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0CD0E4A-DDC2-3141-B287-1B646AC1CC3A}" type="slidenum">
              <a:rPr lang="en-US"/>
              <a:pPr/>
              <a:t>15</a:t>
            </a:fld>
            <a:endParaRPr lang="en-US"/>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dirty="0" smtClean="0">
                <a:latin typeface="Book Antiqua" charset="0"/>
              </a:rPr>
              <a:t>When using the 1-D model to look at this</a:t>
            </a:r>
            <a:r>
              <a:rPr lang="en-US" sz="2400" baseline="0" dirty="0" smtClean="0">
                <a:latin typeface="Book Antiqua" charset="0"/>
              </a:rPr>
              <a:t> June 1 event, we have found that McMurdo was in the downward transport patch for most of the time. The Fe+ ions have to be transported upward from other regions in Antarctica and then horizontally transported to McMurdo.</a:t>
            </a:r>
            <a:endParaRPr lang="en-US" sz="2400" dirty="0" smtClean="0">
              <a:latin typeface="Book Antiqu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0CD0E4A-DDC2-3141-B287-1B646AC1CC3A}" type="slidenum">
              <a:rPr lang="en-US"/>
              <a:pPr/>
              <a:t>16</a:t>
            </a:fld>
            <a:endParaRPr lang="en-US"/>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dirty="0" smtClean="0">
                <a:latin typeface="Book Antiqua" charset="0"/>
              </a:rPr>
              <a:t>When using the 1-D model to look at this</a:t>
            </a:r>
            <a:r>
              <a:rPr lang="en-US" sz="2400" baseline="0" dirty="0" smtClean="0">
                <a:latin typeface="Book Antiqua" charset="0"/>
              </a:rPr>
              <a:t> June 1 event, we have found that McMurdo was in the downward transport patch for most of the time. The Fe+ ions have to be transported upward from other regions in Antarctica and then horizontally transported to McMurdo.</a:t>
            </a:r>
            <a:endParaRPr lang="en-US" sz="2400" dirty="0" smtClean="0">
              <a:latin typeface="Book Antiqu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0CD0E4A-DDC2-3141-B287-1B646AC1CC3A}" type="slidenum">
              <a:rPr lang="en-US"/>
              <a:pPr/>
              <a:t>17</a:t>
            </a:fld>
            <a:endParaRPr lang="en-US"/>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dirty="0" smtClean="0">
                <a:latin typeface="Book Antiqua" charset="0"/>
              </a:rPr>
              <a:t>When using the 1-D model to look at this</a:t>
            </a:r>
            <a:r>
              <a:rPr lang="en-US" sz="2400" baseline="0" dirty="0" smtClean="0">
                <a:latin typeface="Book Antiqua" charset="0"/>
              </a:rPr>
              <a:t> June 1 event, we have found that McMurdo was in the downward transport patch for most of the time. The Fe+ ions have to be transported upward from other regions in Antarctica and then horizontally transported to McMurdo.</a:t>
            </a:r>
            <a:endParaRPr lang="en-US" sz="2400" dirty="0" smtClean="0">
              <a:latin typeface="Book Antiqua"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0CD0E4A-DDC2-3141-B287-1B646AC1CC3A}" type="slidenum">
              <a:rPr lang="en-US"/>
              <a:pPr/>
              <a:t>18</a:t>
            </a:fld>
            <a:endParaRPr lang="en-US"/>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b="0" dirty="0" smtClean="0">
                <a:solidFill>
                  <a:schemeClr val="tx1"/>
                </a:solidFill>
                <a:latin typeface="Arial Narrow" charset="0"/>
                <a:ea typeface="Arial Narrow" charset="0"/>
                <a:cs typeface="Arial Narrow" charset="0"/>
              </a:rPr>
              <a:t>Gravity</a:t>
            </a:r>
            <a:r>
              <a:rPr lang="en-US" sz="1200" b="0" baseline="0" dirty="0" smtClean="0">
                <a:solidFill>
                  <a:schemeClr val="tx1"/>
                </a:solidFill>
                <a:latin typeface="Arial Narrow" charset="0"/>
                <a:ea typeface="Arial Narrow" charset="0"/>
                <a:cs typeface="Arial Narrow" charset="0"/>
              </a:rPr>
              <a:t> waves with periods of 1-3 h are also frequently seen at McMurdo, e.g., in this thermosphere Fe layer event, clear wave signatures of 1.5-2 h are seen from 30 to 155 km. </a:t>
            </a:r>
          </a:p>
          <a:p>
            <a:pPr marL="0" marR="0" indent="0" algn="l" defTabSz="914400" rtl="0" eaLnBrk="0" fontAlgn="base" latinLnBrk="0" hangingPunct="0">
              <a:lnSpc>
                <a:spcPct val="100000"/>
              </a:lnSpc>
              <a:spcBef>
                <a:spcPct val="0"/>
              </a:spcBef>
              <a:spcAft>
                <a:spcPct val="0"/>
              </a:spcAft>
              <a:buClrTx/>
              <a:buSzTx/>
              <a:buFontTx/>
              <a:buNone/>
              <a:tabLst/>
              <a:defRPr/>
            </a:pPr>
            <a:r>
              <a:rPr lang="en-US" sz="1200" b="0" baseline="0" dirty="0" smtClean="0">
                <a:solidFill>
                  <a:schemeClr val="tx1"/>
                </a:solidFill>
                <a:latin typeface="Arial Narrow" charset="0"/>
                <a:ea typeface="Arial Narrow" charset="0"/>
                <a:cs typeface="Arial Narrow" charset="0"/>
              </a:rPr>
              <a:t>The lidar observations at McMurdo in May 2011 not only discovered neutral Fe layers in the thermosphere of 100-200 km, but also revealed the significantly elevated neutral temperature peaking around 130 km. These layers provide potential tracers for direct measurements of neutral temperature and wind in this least understood region.</a:t>
            </a:r>
            <a:endParaRPr lang="en-US" sz="1200" b="0" dirty="0" smtClean="0">
              <a:solidFill>
                <a:schemeClr val="tx1"/>
              </a:solidFill>
              <a:latin typeface="Arial Narrow" charset="0"/>
              <a:ea typeface="Arial Narrow" charset="0"/>
              <a:cs typeface="Arial Narrow"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9BE3591C-B53B-FB4A-8497-76B0B1BDE646}" type="slidenum">
              <a:rPr lang="en-US"/>
              <a:pPr/>
              <a:t>19</a:t>
            </a:fld>
            <a:endParaRPr lang="en-US"/>
          </a:p>
        </p:txBody>
      </p:sp>
      <p:sp>
        <p:nvSpPr>
          <p:cNvPr id="44035" name="Rectangle 2"/>
          <p:cNvSpPr>
            <a:spLocks noGrp="1" noRot="1" noChangeAspect="1" noChangeArrowheads="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1200" dirty="0" smtClean="0">
                <a:latin typeface="Arial Narrow"/>
                <a:cs typeface="Arial Narrow"/>
              </a:rPr>
              <a:t>W</a:t>
            </a:r>
            <a:r>
              <a:rPr lang="en-US" sz="1200" baseline="0" dirty="0" smtClean="0">
                <a:latin typeface="Arial Narrow"/>
                <a:cs typeface="Arial Narrow"/>
              </a:rPr>
              <a:t>e hypothesize that … (read the top sentences)</a:t>
            </a:r>
          </a:p>
          <a:p>
            <a:pPr>
              <a:spcBef>
                <a:spcPct val="0"/>
              </a:spcBef>
            </a:pPr>
            <a:r>
              <a:rPr lang="en-US" sz="1200" baseline="0" dirty="0" smtClean="0">
                <a:latin typeface="Arial Narrow"/>
                <a:cs typeface="Arial Narrow"/>
              </a:rPr>
              <a:t>The major neutralization mechanism is through the direct recombination of Fe+ with electrons.</a:t>
            </a:r>
          </a:p>
          <a:p>
            <a:pPr>
              <a:spcBef>
                <a:spcPct val="0"/>
              </a:spcBef>
            </a:pPr>
            <a:r>
              <a:rPr lang="en-US" sz="1200" baseline="0" dirty="0" smtClean="0">
                <a:latin typeface="Arial Narrow"/>
                <a:cs typeface="Arial Narrow"/>
              </a:rPr>
              <a:t>The reason to invoke Fe+ ions is that the observed high contrast from 200-900% cannot be explained by neutral dynamics alone.</a:t>
            </a:r>
            <a:endParaRPr lang="en-US" sz="1200" dirty="0" smtClean="0">
              <a:latin typeface="Arial Narrow"/>
              <a:cs typeface="Arial Narrow"/>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AC84D38-A233-B248-8194-292A79539ED8}" type="slidenum">
              <a:rPr lang="en-US"/>
              <a:pPr/>
              <a:t>2</a:t>
            </a:fld>
            <a:endParaRPr lang="en-US"/>
          </a:p>
        </p:txBody>
      </p:sp>
      <p:sp>
        <p:nvSpPr>
          <p:cNvPr id="23555" name="Rectangle 2"/>
          <p:cNvSpPr>
            <a:spLocks noGrp="1" noRot="1" noChangeAspect="1" noChangeArrowheads="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0CD0E4A-DDC2-3141-B287-1B646AC1CC3A}" type="slidenum">
              <a:rPr lang="en-US"/>
              <a:pPr/>
              <a:t>20</a:t>
            </a:fld>
            <a:endParaRPr lang="en-US"/>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1200" dirty="0" smtClean="0">
                <a:latin typeface="Arial Narrow"/>
                <a:cs typeface="Arial Narrow"/>
              </a:rPr>
              <a:t>To turn this hypothesis</a:t>
            </a:r>
            <a:r>
              <a:rPr lang="en-US" sz="1200" baseline="0" dirty="0" smtClean="0">
                <a:latin typeface="Arial Narrow"/>
                <a:cs typeface="Arial Narrow"/>
              </a:rPr>
              <a:t> into a real quantitative theory, </a:t>
            </a:r>
            <a:r>
              <a:rPr lang="en-US" sz="1200" baseline="0" dirty="0" err="1" smtClean="0">
                <a:latin typeface="Arial Narrow"/>
                <a:cs typeface="Arial Narrow"/>
              </a:rPr>
              <a:t>Zhibin</a:t>
            </a:r>
            <a:r>
              <a:rPr lang="en-US" sz="1200" baseline="0" dirty="0" smtClean="0">
                <a:latin typeface="Arial Narrow"/>
                <a:cs typeface="Arial Narrow"/>
              </a:rPr>
              <a:t> Yu developed a </a:t>
            </a:r>
            <a:r>
              <a:rPr lang="en-US" sz="1200" baseline="0" dirty="0" err="1" smtClean="0">
                <a:latin typeface="Arial Narrow"/>
                <a:cs typeface="Arial Narrow"/>
              </a:rPr>
              <a:t>thermospheric</a:t>
            </a:r>
            <a:r>
              <a:rPr lang="en-US" sz="1200" baseline="0" dirty="0" smtClean="0">
                <a:latin typeface="Arial Narrow"/>
                <a:cs typeface="Arial Narrow"/>
              </a:rPr>
              <a:t> Fe/Fe+ model during his PhD thesis. This 1-D numerical model is built along the vertical z-direction and based on a 3-D mathematical model, solving the ultimate meteoric source input, chemical production and loss, and dynamical transport of constituents. Both the vertical convergence caused by wave-induced vertical wind shear and the associated horizontal divergence are considered.</a:t>
            </a:r>
            <a:endParaRPr lang="en-US" sz="1200" dirty="0" smtClean="0">
              <a:latin typeface="Arial Narrow"/>
              <a:cs typeface="Arial Narrow"/>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0CD0E4A-DDC2-3141-B287-1B646AC1CC3A}" type="slidenum">
              <a:rPr lang="en-US"/>
              <a:pPr/>
              <a:t>21</a:t>
            </a:fld>
            <a:endParaRPr lang="en-US"/>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1200" dirty="0" smtClean="0">
                <a:latin typeface="Arial Narrow"/>
                <a:cs typeface="Arial Narrow"/>
              </a:rPr>
              <a:t>According</a:t>
            </a:r>
            <a:r>
              <a:rPr lang="en-US" sz="1200" baseline="0" dirty="0" smtClean="0">
                <a:latin typeface="Arial Narrow"/>
                <a:cs typeface="Arial Narrow"/>
              </a:rPr>
              <a:t> to Prof. John Plane’s chemical ablation and sputtering model, Fe and Fe+ deposition above 120 km is negligible. There are no effective mechanisms to move neutral Fe from its main deposition region below 110 km to E-F region. But Fe+ can be transported upward by E and B fields, providing sources to the neutral Fe. Using ACE satellite data and Weimer model, we compute electric potential and then electric field for McMurdo. The 1-D model is used to calculate the vertical ion drift velocity for Fe+ on 28 May 2011. Fe+ ions are transported upward into the upper thermosphere by the polar electric field. While E-field can transport ions upward, downward, convergent and divergent, wave-induced wind shears can converge Fe+ layers even at such high latitudes. We have found that all three wind components can converge Fe+ layers, and the vertical shear of vertical wind is important to shape the neutral Fe layers to the observed wave structures.</a:t>
            </a:r>
            <a:endParaRPr lang="en-US" sz="1200" dirty="0" smtClean="0">
              <a:latin typeface="Arial Narrow"/>
              <a:cs typeface="Arial Narrow"/>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0CD0E4A-DDC2-3141-B287-1B646AC1CC3A}" type="slidenum">
              <a:rPr lang="en-US"/>
              <a:pPr/>
              <a:t>22</a:t>
            </a:fld>
            <a:endParaRPr lang="en-US"/>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dirty="0" smtClean="0">
                <a:latin typeface="Arial Narrow"/>
                <a:cs typeface="Arial Narrow"/>
              </a:rPr>
              <a:t>By turning off</a:t>
            </a:r>
            <a:r>
              <a:rPr lang="en-US" sz="1200" baseline="0" dirty="0" smtClean="0">
                <a:latin typeface="Arial Narrow"/>
                <a:cs typeface="Arial Narrow"/>
              </a:rPr>
              <a:t> the direct recombination, our simulation shows that insufficient ozone density makes the dissociative recombination ineffective above 120 km. Our model tests have shown that direct Fe+-electron recombination is the major neutralization channel to produce Fe. Aurora helps convert Fe+ to Fe by increasing electron density, but once Fe is decoupled from Fe+, aurora helps remove neutral Fe through charge transfer with enhanced NO+ and O2+.</a:t>
            </a:r>
          </a:p>
          <a:p>
            <a:pPr marL="0" marR="0" indent="0" algn="l" defTabSz="914400" rtl="0" eaLnBrk="0" fontAlgn="base" latinLnBrk="0" hangingPunct="0">
              <a:lnSpc>
                <a:spcPct val="100000"/>
              </a:lnSpc>
              <a:spcBef>
                <a:spcPct val="0"/>
              </a:spcBef>
              <a:spcAft>
                <a:spcPct val="0"/>
              </a:spcAft>
              <a:buClrTx/>
              <a:buSzTx/>
              <a:buFontTx/>
              <a:buNone/>
              <a:tabLst/>
              <a:defRPr/>
            </a:pPr>
            <a:r>
              <a:rPr lang="en-US" sz="1200" baseline="0" dirty="0" smtClean="0">
                <a:latin typeface="Arial Narrow"/>
                <a:cs typeface="Arial Narrow"/>
              </a:rPr>
              <a:t>When combining all best-estimated parameters together, our model is able to simulate the major features of the May 28, 2011 event, like the Fe layer shape, height, density, etc.</a:t>
            </a:r>
            <a:endParaRPr lang="en-US" sz="1200" dirty="0" smtClean="0">
              <a:latin typeface="Arial Narrow"/>
              <a:cs typeface="Arial Narrow"/>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1200" dirty="0" smtClean="0">
                <a:latin typeface="Arial Narrow"/>
                <a:cs typeface="Arial Narrow"/>
              </a:rPr>
              <a:t>[Fe+]=10^5 cm^-3 </a:t>
            </a:r>
            <a:r>
              <a:rPr lang="en-US" sz="1200" dirty="0" smtClean="0">
                <a:latin typeface="Arial Narrow"/>
                <a:cs typeface="Arial Narrow"/>
                <a:sym typeface="Wingdings"/>
              </a:rPr>
              <a:t> [Fe]</a:t>
            </a:r>
            <a:r>
              <a:rPr lang="en-US" sz="1200" baseline="0" dirty="0" smtClean="0">
                <a:latin typeface="Arial Narrow"/>
                <a:cs typeface="Arial Narrow"/>
                <a:sym typeface="Wingdings"/>
              </a:rPr>
              <a:t>=</a:t>
            </a:r>
            <a:r>
              <a:rPr lang="en-US" sz="1200" dirty="0" smtClean="0">
                <a:latin typeface="Arial Narrow"/>
                <a:cs typeface="Arial Narrow"/>
                <a:sym typeface="Wingdings"/>
              </a:rPr>
              <a:t>tens to 100 cm^-3</a:t>
            </a:r>
          </a:p>
          <a:p>
            <a:pPr marL="0" marR="0" indent="0" algn="l" defTabSz="914400" rtl="0" eaLnBrk="0" fontAlgn="base" latinLnBrk="0" hangingPunct="0">
              <a:lnSpc>
                <a:spcPct val="100000"/>
              </a:lnSpc>
              <a:spcBef>
                <a:spcPct val="0"/>
              </a:spcBef>
              <a:spcAft>
                <a:spcPct val="0"/>
              </a:spcAft>
              <a:buClrTx/>
              <a:buSzTx/>
              <a:buFontTx/>
              <a:buNone/>
              <a:tabLst/>
              <a:defRPr/>
            </a:pPr>
            <a:r>
              <a:rPr lang="en-US" sz="1200" dirty="0" smtClean="0">
                <a:latin typeface="Arial Narrow"/>
                <a:cs typeface="Arial Narrow"/>
                <a:sym typeface="Wingdings"/>
              </a:rPr>
              <a:t>[Fe+][e-]6.5e-12(300/T)^0.51xtime=1e5*1e5*6.5e-12*1000s=65cm^-3[Fe]</a:t>
            </a:r>
            <a:endParaRPr lang="en-US" sz="1200" dirty="0" smtClean="0">
              <a:latin typeface="Arial Narrow"/>
              <a:cs typeface="Arial Narrow"/>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0CD0E4A-DDC2-3141-B287-1B646AC1CC3A}" type="slidenum">
              <a:rPr lang="en-US"/>
              <a:pPr/>
              <a:t>23</a:t>
            </a:fld>
            <a:endParaRPr lang="en-US"/>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dirty="0" smtClean="0">
                <a:latin typeface="Book Antiqua" charset="0"/>
              </a:rPr>
              <a:t>When using the 1-D model to look at this</a:t>
            </a:r>
            <a:r>
              <a:rPr lang="en-US" sz="2400" baseline="0" dirty="0" smtClean="0">
                <a:latin typeface="Book Antiqua" charset="0"/>
              </a:rPr>
              <a:t> June 1 event, we have found that McMurdo was in the downward transport patch for most of the time. The Fe+ ions have to be transported upward from other regions in Antarctica and then horizontally transported to McMurdo.</a:t>
            </a:r>
            <a:endParaRPr lang="en-US" sz="2400" dirty="0" smtClean="0">
              <a:latin typeface="Book Antiqua"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114CF5C4-E21E-CF4E-A177-DA6CB3E5DDE0}" type="slidenum">
              <a:rPr lang="en-US"/>
              <a:pPr/>
              <a:t>24</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r>
              <a:rPr lang="en-US" dirty="0" smtClean="0">
                <a:latin typeface="Arial Narrow"/>
                <a:cs typeface="Arial Narrow"/>
              </a:rPr>
              <a:t>Point</a:t>
            </a:r>
            <a:r>
              <a:rPr lang="en-US" baseline="0" dirty="0" smtClean="0">
                <a:latin typeface="Arial Narrow"/>
                <a:cs typeface="Arial Narrow"/>
              </a:rPr>
              <a:t> to Fe density, Fe temp and Rayleigh temp. </a:t>
            </a:r>
          </a:p>
          <a:p>
            <a:pPr eaLnBrk="1" hangingPunct="1"/>
            <a:r>
              <a:rPr lang="en-US" baseline="0" dirty="0" smtClean="0">
                <a:latin typeface="Arial Narrow"/>
                <a:cs typeface="Arial Narrow"/>
              </a:rPr>
              <a:t>Our observations have revealed neutral Fe layers from ~70 km to over 170 km in altitudes.</a:t>
            </a:r>
          </a:p>
          <a:p>
            <a:pPr eaLnBrk="1" hangingPunct="1"/>
            <a:r>
              <a:rPr lang="en-US" baseline="0" dirty="0" smtClean="0">
                <a:latin typeface="Arial Narrow"/>
                <a:cs typeface="Arial Narrow"/>
              </a:rPr>
              <a:t>The Fe temp data exhibit these strong and quite persistent inertial gravity waves of 4-9 h periods. Both Fe and Rayleigh temp have been used to study diurnal and semidiurnal tides in temperatures, and fast growth of tides are found in the lower thermosphere with dependence on </a:t>
            </a:r>
            <a:r>
              <a:rPr lang="en-US" baseline="0" dirty="0" err="1" smtClean="0">
                <a:latin typeface="Arial Narrow"/>
                <a:cs typeface="Arial Narrow"/>
              </a:rPr>
              <a:t>Kp</a:t>
            </a:r>
            <a:r>
              <a:rPr lang="en-US" baseline="0" dirty="0" smtClean="0">
                <a:latin typeface="Arial Narrow"/>
                <a:cs typeface="Arial Narrow"/>
              </a:rPr>
              <a:t> index.</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6405C5A-F13B-CB4D-99CB-3A1D8E01FC75}" type="slidenum">
              <a:rPr lang="en-US"/>
              <a:pPr/>
              <a:t>26</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smtClean="0"/>
              <a:t>-- As the PI for this Major Research Instrumentation Fe Doppler lidar project, I will report the progress we have made in the lidar technology development and point out the science potentials with this new lidar.</a:t>
            </a:r>
          </a:p>
          <a:p>
            <a:pPr eaLnBrk="1" hangingPunct="1"/>
            <a:r>
              <a:rPr lang="en-US" smtClean="0"/>
              <a:t>-- Co-authors of this paper include my postdoc, co-PI, and PhD students from the University of Colorado at Boulder.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AC84D38-A233-B248-8194-292A79539ED8}" type="slidenum">
              <a:rPr lang="en-US"/>
              <a:pPr/>
              <a:t>3</a:t>
            </a:fld>
            <a:endParaRPr lang="en-US"/>
          </a:p>
        </p:txBody>
      </p:sp>
      <p:sp>
        <p:nvSpPr>
          <p:cNvPr id="23555" name="Rectangle 2"/>
          <p:cNvSpPr>
            <a:spLocks noGrp="1" noRot="1" noChangeAspect="1" noChangeArrowheads="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r>
              <a:rPr lang="en-US" sz="1200" b="0" i="0" u="none" strike="noStrike" kern="1200" baseline="0" dirty="0" smtClean="0">
                <a:solidFill>
                  <a:schemeClr val="tx1"/>
                </a:solidFill>
                <a:latin typeface="Arial" charset="0"/>
                <a:ea typeface="ＭＳ Ｐゴシック" charset="-128"/>
                <a:cs typeface="ＭＳ Ｐゴシック" charset="-128"/>
              </a:rPr>
              <a:t>Unfortunately, there is no set of observations that adequately captures these properties nor are there numerical models that can adequately predict upper atmosphere behavior and how it influences weather and climate on the surface.</a:t>
            </a:r>
          </a:p>
          <a:p>
            <a:r>
              <a:rPr lang="en-US" sz="1200" b="0" i="0" u="none" strike="noStrike" kern="1200" baseline="0" dirty="0" smtClean="0">
                <a:solidFill>
                  <a:schemeClr val="tx1"/>
                </a:solidFill>
                <a:latin typeface="Arial" charset="0"/>
                <a:ea typeface="ＭＳ Ｐゴシック" charset="-128"/>
                <a:cs typeface="ＭＳ Ｐゴシック" charset="-128"/>
              </a:rPr>
              <a:t>the OASIS overarching goal – to substantially advance our understanding of the fundamental, universal processes that occur in the Earth’s space-atmosphere-interaction region (~50 km and above) and how they shape the atmospheres of Earth-like planets throughout our galaxy.</a:t>
            </a:r>
            <a:endParaRPr lang="en-US" sz="120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AC84D38-A233-B248-8194-292A79539ED8}" type="slidenum">
              <a:rPr lang="en-US"/>
              <a:pPr/>
              <a:t>4</a:t>
            </a:fld>
            <a:endParaRPr lang="en-US"/>
          </a:p>
        </p:txBody>
      </p:sp>
      <p:sp>
        <p:nvSpPr>
          <p:cNvPr id="23555" name="Rectangle 2"/>
          <p:cNvSpPr>
            <a:spLocks noGrp="1" noRot="1" noChangeAspect="1" noChangeArrowheads="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AC84D38-A233-B248-8194-292A79539ED8}" type="slidenum">
              <a:rPr lang="en-US"/>
              <a:pPr/>
              <a:t>5</a:t>
            </a:fld>
            <a:endParaRPr lang="en-US"/>
          </a:p>
        </p:txBody>
      </p:sp>
      <p:sp>
        <p:nvSpPr>
          <p:cNvPr id="23555" name="Rectangle 2"/>
          <p:cNvSpPr>
            <a:spLocks noGrp="1" noRot="1" noChangeAspect="1" noChangeArrowheads="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Why doing McMurdo campaign? From 1999 to 2005 we made lidar observations at the South Pole and Rothera stations. Many science discoveries were resulted from these campaigns. However, a critical data gap existed between the Pole and the Antarctic Circle. The McMurdo lidar campaign was proposed to fill this gap. We aim to measure Fe layers, PMC, temperatures and study wave dynamics.</a:t>
            </a:r>
          </a:p>
          <a:p>
            <a:pPr eaLnBrk="1" hangingPunct="1"/>
            <a:r>
              <a:rPr lang="en-US" smtClean="0"/>
              <a:t>-- The unique location of McMurdo (high geographic and magnetic latitudes 78S and 80S) provides excellent opportunities to study how neutral and ionized Fe are connected, and how geomagnetic activities influence upper atmosphere.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0CD0E4A-DDC2-3141-B287-1B646AC1CC3A}" type="slidenum">
              <a:rPr lang="en-US"/>
              <a:pPr/>
              <a:t>6</a:t>
            </a:fld>
            <a:endParaRPr lang="en-US"/>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dirty="0" smtClean="0">
                <a:latin typeface="Book Antiqua" charset="0"/>
              </a:rPr>
              <a:t>Excellent</a:t>
            </a:r>
            <a:r>
              <a:rPr lang="en-US" sz="2400" baseline="0" dirty="0" smtClean="0">
                <a:latin typeface="Book Antiqua" charset="0"/>
              </a:rPr>
              <a:t> tracer for measurements of neutral properties!</a:t>
            </a:r>
            <a:endParaRPr lang="en-US" sz="2400" dirty="0" smtClean="0">
              <a:latin typeface="Book Antiqu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C083DF1A-BF08-8F42-AA04-B9D2C5F95BAE}" type="slidenum">
              <a:rPr lang="en-US"/>
              <a:pPr/>
              <a:t>7</a:t>
            </a:fld>
            <a:endParaRPr lang="en-US"/>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buFontTx/>
              <a:buChar char="-"/>
            </a:pPr>
            <a:r>
              <a:rPr lang="en-US" smtClean="0"/>
              <a:t>The Fe absorption line is Doppler shifted by LOS wind, and Doppler broadened due to the random thermal motions of Fe atoms. Thus, tuning a narrowband transmitter frequency through the absorption line to measure the shift and broadening, we can derive the LOS wind and temperature simultaneously.</a:t>
            </a:r>
          </a:p>
          <a:p>
            <a:pPr eaLnBrk="1" hangingPunct="1">
              <a:buFontTx/>
              <a:buChar char="-"/>
            </a:pPr>
            <a:r>
              <a:rPr lang="en-US" smtClean="0"/>
              <a:t> To achieve the highest resolution, we choose the proven 3-freq ratio technique as the nominal operation mode. Ratio R_T is a sensitive function of temperature, while R_W is sensitive to LOS wind. By taking these two ratios from three freq channels, we can infer the wind and temp from the calibration curve that is computed from quantum physics and spectroscopy.</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51A93B8-7126-B445-AEC3-16F3B21C5524}" type="slidenum">
              <a:rPr lang="en-US"/>
              <a:pPr/>
              <a:t>8</a:t>
            </a:fld>
            <a:endParaRPr lang="en-US"/>
          </a:p>
        </p:txBody>
      </p:sp>
      <p:sp>
        <p:nvSpPr>
          <p:cNvPr id="50179" name="Rectangle 2"/>
          <p:cNvSpPr>
            <a:spLocks noGrp="1" noRot="1" noChangeAspect="1" noChangeArrowheads="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0CD0E4A-DDC2-3141-B287-1B646AC1CC3A}" type="slidenum">
              <a:rPr lang="en-US"/>
              <a:pPr/>
              <a:t>9</a:t>
            </a:fld>
            <a:endParaRPr lang="en-US"/>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baseline="0" dirty="0" smtClean="0">
                <a:latin typeface="Book Antiqua" charset="0"/>
              </a:rPr>
              <a:t>Here I show the Fe layers in linear scale with the main layer plot saturated. Once we don’t saturate the main layer, you can see how dynamical the Fe layers are on June 1st: Three layers in the MLT region, and an indication of overturning event. </a:t>
            </a:r>
          </a:p>
          <a:p>
            <a:pPr>
              <a:spcBef>
                <a:spcPct val="0"/>
              </a:spcBef>
            </a:pPr>
            <a:r>
              <a:rPr lang="en-US" sz="2400" baseline="0" dirty="0" smtClean="0">
                <a:latin typeface="Book Antiqua" charset="0"/>
              </a:rPr>
              <a:t>There was a very strong geomagnetic storm going on June 1. Overall from our nearly three years of lidar obs., McMurdo Fe layers are very dynamical on different time scales, in the main layer, </a:t>
            </a:r>
            <a:r>
              <a:rPr lang="en-US" sz="2400" baseline="0" dirty="0" err="1" smtClean="0">
                <a:latin typeface="Book Antiqua" charset="0"/>
              </a:rPr>
              <a:t>bottomside</a:t>
            </a:r>
            <a:r>
              <a:rPr lang="en-US" sz="2400" baseline="0" dirty="0" smtClean="0">
                <a:latin typeface="Book Antiqua" charset="0"/>
              </a:rPr>
              <a:t> and the thermosphere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088E69-B541-D249-8B92-517D0EAA950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5E8958-6E91-9045-A673-97D198552CC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447F03-F92F-F64F-8809-2ACD5EDA424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A2EEFD-00C4-C947-AB21-5C94E6669E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43EC17-5F47-164F-A40E-40AE103ADCB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926824-3422-3646-9F6C-019CFC71753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59B226-2560-7544-976C-2D352632465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2638F86-F02F-8C41-A5EC-6600B055B01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01917A-1969-AB47-A3FB-3CAC087D442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CC5EDA-A44D-694F-A1FD-FF9550FC34E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475EFD-9574-1B47-8017-1A8DB727F5B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7086600" y="64770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E60E1B0E-4761-5E45-A141-C491DCF87D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oleObject" Target="../embeddings/oleObject1.bin"/><Relationship Id="rId8" Type="http://schemas.openxmlformats.org/officeDocument/2006/relationships/image" Target="../media/image24.emf"/><Relationship Id="rId9" Type="http://schemas.openxmlformats.org/officeDocument/2006/relationships/oleObject" Target="../embeddings/oleObject2.bin"/><Relationship Id="rId10" Type="http://schemas.openxmlformats.org/officeDocument/2006/relationships/image" Target="../media/image25.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0.emf"/><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oleObject" Target="???" TargetMode="External"/><Relationship Id="rId8" Type="http://schemas.openxmlformats.org/officeDocument/2006/relationships/image" Target="../media/image29.png"/><Relationship Id="rId9"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7" Type="http://schemas.openxmlformats.org/officeDocument/2006/relationships/oleObject" Target="../embeddings/Microsoft_Equation2.bin"/><Relationship Id="rId8" Type="http://schemas.openxmlformats.org/officeDocument/2006/relationships/image" Target="../media/image36.emf"/><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oleObject" Target="../embeddings/Microsoft_Equation3.bin"/><Relationship Id="rId9" Type="http://schemas.openxmlformats.org/officeDocument/2006/relationships/image" Target="../media/image43.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50.png"/><Relationship Id="rId5" Type="http://schemas.openxmlformats.org/officeDocument/2006/relationships/oleObject" Target="???" TargetMode="External"/><Relationship Id="rId6" Type="http://schemas.openxmlformats.org/officeDocument/2006/relationships/image" Target="../media/image49.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1" Type="http://schemas.openxmlformats.org/officeDocument/2006/relationships/image" Target="../media/image54.emf"/><Relationship Id="rId12" Type="http://schemas.openxmlformats.org/officeDocument/2006/relationships/oleObject" Target="../embeddings/oleObject7.bin"/><Relationship Id="rId13" Type="http://schemas.openxmlformats.org/officeDocument/2006/relationships/image" Target="../media/image55.emf"/><Relationship Id="rId14" Type="http://schemas.openxmlformats.org/officeDocument/2006/relationships/image" Target="../media/image56.gif"/><Relationship Id="rId15" Type="http://schemas.openxmlformats.org/officeDocument/2006/relationships/image" Target="../media/image50.png"/><Relationship Id="rId16" Type="http://schemas.openxmlformats.org/officeDocument/2006/relationships/image" Target="../media/image57.png"/><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notesSlide" Target="../notesSlides/notesSlide19.xml"/><Relationship Id="rId4" Type="http://schemas.openxmlformats.org/officeDocument/2006/relationships/oleObject" Target="../embeddings/oleObject3.bin"/><Relationship Id="rId5" Type="http://schemas.openxmlformats.org/officeDocument/2006/relationships/image" Target="../media/image51.emf"/><Relationship Id="rId6" Type="http://schemas.openxmlformats.org/officeDocument/2006/relationships/oleObject" Target="../embeddings/oleObject4.bin"/><Relationship Id="rId7" Type="http://schemas.openxmlformats.org/officeDocument/2006/relationships/image" Target="../media/image52.emf"/><Relationship Id="rId8" Type="http://schemas.openxmlformats.org/officeDocument/2006/relationships/oleObject" Target="../embeddings/oleObject5.bin"/><Relationship Id="rId9" Type="http://schemas.openxmlformats.org/officeDocument/2006/relationships/image" Target="../media/image53.emf"/><Relationship Id="rId10"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60.emf"/><Relationship Id="rId5" Type="http://schemas.openxmlformats.org/officeDocument/2006/relationships/oleObject" Target="../embeddings/oleObject8.bin"/><Relationship Id="rId6" Type="http://schemas.openxmlformats.org/officeDocument/2006/relationships/image" Target="../media/image58.emf"/><Relationship Id="rId7" Type="http://schemas.openxmlformats.org/officeDocument/2006/relationships/oleObject" Target="../embeddings/oleObject9.bin"/><Relationship Id="rId8" Type="http://schemas.openxmlformats.org/officeDocument/2006/relationships/image" Target="../media/image59.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62.emf"/><Relationship Id="rId5" Type="http://schemas.openxmlformats.org/officeDocument/2006/relationships/oleObject" Target="../embeddings/oleObject10.bin"/><Relationship Id="rId6" Type="http://schemas.openxmlformats.org/officeDocument/2006/relationships/image" Target="../media/image61.emf"/><Relationship Id="rId7" Type="http://schemas.openxmlformats.org/officeDocument/2006/relationships/image" Target="../media/image63.emf"/><Relationship Id="rId8" Type="http://schemas.openxmlformats.org/officeDocument/2006/relationships/image" Target="../media/image64.emf"/><Relationship Id="rId9" Type="http://schemas.openxmlformats.org/officeDocument/2006/relationships/image" Target="../media/image65.emf"/><Relationship Id="rId10" Type="http://schemas.openxmlformats.org/officeDocument/2006/relationships/image" Target="../media/image66.emf"/><Relationship Id="rId11" Type="http://schemas.openxmlformats.org/officeDocument/2006/relationships/image" Target="../media/image67.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emf"/><Relationship Id="rId5" Type="http://schemas.openxmlformats.org/officeDocument/2006/relationships/image" Target="../media/image70.emf"/><Relationship Id="rId6" Type="http://schemas.openxmlformats.org/officeDocument/2006/relationships/image" Target="../media/image50.png"/><Relationship Id="rId7" Type="http://schemas.openxmlformats.org/officeDocument/2006/relationships/image" Target="../media/image71.emf"/><Relationship Id="rId8"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73.gif"/><Relationship Id="rId4" Type="http://schemas.openxmlformats.org/officeDocument/2006/relationships/image" Target="../media/image74.png"/><Relationship Id="rId5" Type="http://schemas.openxmlformats.org/officeDocument/2006/relationships/image" Target="../media/image75.emf"/><Relationship Id="rId6" Type="http://schemas.openxmlformats.org/officeDocument/2006/relationships/image" Target="../media/image76.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oleObject" Target="../embeddings/Microsoft_Word_97_-_2004_Document1.doc"/><Relationship Id="rId7" Type="http://schemas.openxmlformats.org/officeDocument/2006/relationships/image" Target="../media/image13.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p>
            <a:fld id="{E0607DD6-A8F3-A444-B011-33DA68CC64E4}" type="slidenum">
              <a:rPr lang="en-US" smtClean="0"/>
              <a:pPr/>
              <a:t>1</a:t>
            </a:fld>
            <a:endParaRPr lang="en-US" smtClean="0"/>
          </a:p>
        </p:txBody>
      </p:sp>
      <p:pic>
        <p:nvPicPr>
          <p:cNvPr id="11" name="Picture 10" descr="P8_OpenWaterRoyalMountains.jpg"/>
          <p:cNvPicPr>
            <a:picLocks noChangeAspect="1"/>
          </p:cNvPicPr>
          <p:nvPr/>
        </p:nvPicPr>
        <p:blipFill>
          <a:blip r:embed="rId3"/>
          <a:stretch>
            <a:fillRect/>
          </a:stretch>
        </p:blipFill>
        <p:spPr>
          <a:xfrm>
            <a:off x="0" y="0"/>
            <a:ext cx="9144000" cy="6858000"/>
          </a:xfrm>
          <a:prstGeom prst="rect">
            <a:avLst/>
          </a:prstGeom>
        </p:spPr>
      </p:pic>
      <p:grpSp>
        <p:nvGrpSpPr>
          <p:cNvPr id="2" name="Group 1"/>
          <p:cNvGrpSpPr/>
          <p:nvPr/>
        </p:nvGrpSpPr>
        <p:grpSpPr>
          <a:xfrm>
            <a:off x="152400" y="76200"/>
            <a:ext cx="8839200" cy="6172200"/>
            <a:chOff x="152400" y="76200"/>
            <a:chExt cx="8839200" cy="6172200"/>
          </a:xfrm>
        </p:grpSpPr>
        <p:sp>
          <p:nvSpPr>
            <p:cNvPr id="12" name="Title 11"/>
            <p:cNvSpPr txBox="1">
              <a:spLocks/>
            </p:cNvSpPr>
            <p:nvPr/>
          </p:nvSpPr>
          <p:spPr bwMode="auto">
            <a:xfrm>
              <a:off x="152400" y="76200"/>
              <a:ext cx="88392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1" hangingPunct="1">
                <a:spcAft>
                  <a:spcPts val="600"/>
                </a:spcAft>
                <a:defRPr/>
              </a:pPr>
              <a:r>
                <a:rPr lang="en-US" sz="3200" kern="0" dirty="0" smtClean="0">
                  <a:solidFill>
                    <a:srgbClr val="FF0000"/>
                  </a:solidFill>
                  <a:latin typeface="Cooper Black" charset="0"/>
                  <a:ea typeface="+mj-ea"/>
                  <a:cs typeface="+mj-cs"/>
                </a:rPr>
                <a:t>Lidar Wind Measurements in the </a:t>
              </a:r>
              <a:r>
                <a:rPr lang="en-US" sz="3200" kern="0" dirty="0" smtClean="0">
                  <a:solidFill>
                    <a:srgbClr val="FFFF00"/>
                  </a:solidFill>
                  <a:latin typeface="Cooper Black" charset="0"/>
                  <a:ea typeface="+mj-ea"/>
                  <a:cs typeface="+mj-cs"/>
                </a:rPr>
                <a:t>Mesosphere and Thermosphere</a:t>
              </a:r>
            </a:p>
          </p:txBody>
        </p:sp>
        <p:sp>
          <p:nvSpPr>
            <p:cNvPr id="8" name="Title 11"/>
            <p:cNvSpPr txBox="1">
              <a:spLocks/>
            </p:cNvSpPr>
            <p:nvPr/>
          </p:nvSpPr>
          <p:spPr bwMode="auto">
            <a:xfrm>
              <a:off x="381000" y="4800600"/>
              <a:ext cx="8305800" cy="1447800"/>
            </a:xfrm>
            <a:prstGeom prst="rect">
              <a:avLst/>
            </a:prstGeom>
            <a:solidFill>
              <a:srgbClr val="3366FF"/>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1" hangingPunct="1">
                <a:defRPr/>
              </a:pPr>
              <a:r>
                <a:rPr kumimoji="0" lang="en-US" sz="2800" b="0" i="0" u="none" strike="noStrike" kern="0" cap="none" spc="0" normalizeH="0" baseline="0" noProof="0" dirty="0" smtClean="0">
                  <a:ln>
                    <a:noFill/>
                  </a:ln>
                  <a:solidFill>
                    <a:srgbClr val="FFFB00"/>
                  </a:solidFill>
                  <a:effectLst/>
                  <a:uLnTx/>
                  <a:uFillTx/>
                  <a:latin typeface="Cooper Black"/>
                  <a:ea typeface="+mj-ea"/>
                  <a:cs typeface="Cooper Black"/>
                </a:rPr>
                <a:t>Xinzhao Chu</a:t>
              </a:r>
              <a:r>
                <a:rPr lang="en-US" sz="2800" kern="0" noProof="0" dirty="0" smtClean="0">
                  <a:solidFill>
                    <a:srgbClr val="FFFB00"/>
                  </a:solidFill>
                  <a:latin typeface="Cooper Black"/>
                  <a:ea typeface="+mj-ea"/>
                  <a:cs typeface="Cooper Black"/>
                </a:rPr>
                <a:t>, </a:t>
              </a:r>
              <a:r>
                <a:rPr lang="en-US" sz="2800" kern="0" dirty="0" smtClean="0">
                  <a:solidFill>
                    <a:srgbClr val="FFFB00"/>
                  </a:solidFill>
                  <a:latin typeface="Cooper Black"/>
                  <a:ea typeface="+mj-ea"/>
                  <a:cs typeface="Cooper Black"/>
                </a:rPr>
                <a:t>John Smith, </a:t>
              </a:r>
              <a:r>
                <a:rPr lang="en-US" sz="2800" kern="0" dirty="0" err="1" smtClean="0">
                  <a:solidFill>
                    <a:srgbClr val="FFFB00"/>
                  </a:solidFill>
                  <a:latin typeface="Cooper Black"/>
                  <a:ea typeface="+mj-ea"/>
                  <a:cs typeface="Cooper Black"/>
                </a:rPr>
                <a:t>Weichun</a:t>
              </a:r>
              <a:r>
                <a:rPr lang="en-US" sz="2800" kern="0" dirty="0" smtClean="0">
                  <a:solidFill>
                    <a:srgbClr val="FFFB00"/>
                  </a:solidFill>
                  <a:latin typeface="Cooper Black"/>
                  <a:ea typeface="+mj-ea"/>
                  <a:cs typeface="Cooper Black"/>
                </a:rPr>
                <a:t> Fong, Xian Lu, and </a:t>
              </a:r>
              <a:r>
                <a:rPr lang="en-US" sz="2800" kern="0" dirty="0" err="1" smtClean="0">
                  <a:solidFill>
                    <a:srgbClr val="FFFB00"/>
                  </a:solidFill>
                  <a:latin typeface="Cooper Black"/>
                  <a:ea typeface="+mj-ea"/>
                  <a:cs typeface="Cooper Black"/>
                </a:rPr>
                <a:t>Wentao</a:t>
              </a:r>
              <a:r>
                <a:rPr lang="en-US" sz="2800" kern="0" dirty="0" smtClean="0">
                  <a:solidFill>
                    <a:srgbClr val="FFFB00"/>
                  </a:solidFill>
                  <a:latin typeface="Cooper Black"/>
                  <a:ea typeface="+mj-ea"/>
                  <a:cs typeface="Cooper Black"/>
                </a:rPr>
                <a:t> Huang</a:t>
              </a:r>
              <a:endParaRPr kumimoji="0" lang="en-US" sz="2800" b="0" i="0" u="none" strike="noStrike" kern="0" cap="none" spc="0" normalizeH="0" baseline="0" noProof="0" dirty="0" smtClean="0">
                <a:ln>
                  <a:noFill/>
                </a:ln>
                <a:solidFill>
                  <a:srgbClr val="FFFB00"/>
                </a:solidFill>
                <a:effectLst/>
                <a:uLnTx/>
                <a:uFillTx/>
                <a:latin typeface="Cooper Black"/>
                <a:ea typeface="+mj-ea"/>
                <a:cs typeface="Cooper Black"/>
              </a:endParaRPr>
            </a:p>
            <a:p>
              <a:pPr algn="ctr" eaLnBrk="1" hangingPunct="1">
                <a:defRPr/>
              </a:pPr>
              <a:r>
                <a:rPr lang="en-US" sz="2600" kern="0" dirty="0" smtClean="0">
                  <a:solidFill>
                    <a:srgbClr val="03FF48"/>
                  </a:solidFill>
                  <a:latin typeface="Cooper Black"/>
                  <a:cs typeface="Cooper Black"/>
                </a:rPr>
                <a:t>University </a:t>
              </a:r>
              <a:r>
                <a:rPr lang="en-US" sz="2600" kern="0" dirty="0">
                  <a:solidFill>
                    <a:srgbClr val="03FF48"/>
                  </a:solidFill>
                  <a:latin typeface="Cooper Black"/>
                  <a:cs typeface="Cooper Black"/>
                </a:rPr>
                <a:t>of Colorado </a:t>
              </a:r>
              <a:r>
                <a:rPr lang="en-US" sz="2600" kern="0" dirty="0" smtClean="0">
                  <a:solidFill>
                    <a:srgbClr val="03FF48"/>
                  </a:solidFill>
                  <a:latin typeface="Cooper Black"/>
                  <a:cs typeface="Cooper Black"/>
                </a:rPr>
                <a:t>Boulder </a:t>
              </a:r>
              <a:endParaRPr kumimoji="0" lang="en-US" sz="2600" b="0" i="0" u="none" strike="noStrike" kern="0" cap="none" spc="0" normalizeH="0" baseline="0" noProof="0" dirty="0" smtClean="0">
                <a:ln>
                  <a:noFill/>
                </a:ln>
                <a:solidFill>
                  <a:srgbClr val="FFFB00"/>
                </a:solidFill>
                <a:effectLst/>
                <a:uLnTx/>
                <a:uFillTx/>
                <a:latin typeface="Cooper Black"/>
                <a:ea typeface="+mj-ea"/>
                <a:cs typeface="Cooper Black"/>
              </a:endParaRPr>
            </a:p>
          </p:txBody>
        </p:sp>
      </p:grpSp>
      <p:sp>
        <p:nvSpPr>
          <p:cNvPr id="3" name="Rectangle 2"/>
          <p:cNvSpPr/>
          <p:nvPr/>
        </p:nvSpPr>
        <p:spPr>
          <a:xfrm>
            <a:off x="838200" y="6305490"/>
            <a:ext cx="7391400" cy="400110"/>
          </a:xfrm>
          <a:prstGeom prst="rect">
            <a:avLst/>
          </a:prstGeom>
        </p:spPr>
        <p:txBody>
          <a:bodyPr wrap="square">
            <a:spAutoFit/>
          </a:bodyPr>
          <a:lstStyle/>
          <a:p>
            <a:pPr lvl="0" algn="ctr" eaLnBrk="1" hangingPunct="1">
              <a:defRPr/>
            </a:pPr>
            <a:r>
              <a:rPr lang="en-US" sz="2000" kern="0" dirty="0" smtClean="0">
                <a:solidFill>
                  <a:schemeClr val="bg1"/>
                </a:solidFill>
                <a:latin typeface="Cooper Black"/>
                <a:cs typeface="Cooper Black"/>
              </a:rPr>
              <a:t>Wind Lidar Workshop, Boulder, April 28, 2015</a:t>
            </a:r>
            <a:endParaRPr lang="en-US" sz="2000" kern="0" dirty="0">
              <a:solidFill>
                <a:schemeClr val="bg1"/>
              </a:solidFill>
              <a:latin typeface="Cooper Black"/>
              <a:cs typeface="Cooper Black"/>
            </a:endParaRPr>
          </a:p>
        </p:txBody>
      </p:sp>
    </p:spTree>
    <p:extLst>
      <p:ext uri="{BB962C8B-B14F-4D97-AF65-F5344CB8AC3E}">
        <p14:creationId xmlns:p14="http://schemas.microsoft.com/office/powerpoint/2010/main" val="32959530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Slide Number Placeholder 5"/>
          <p:cNvSpPr>
            <a:spLocks noGrp="1"/>
          </p:cNvSpPr>
          <p:nvPr>
            <p:ph type="sldNum" sz="quarter" idx="12"/>
          </p:nvPr>
        </p:nvSpPr>
        <p:spPr>
          <a:noFill/>
        </p:spPr>
        <p:txBody>
          <a:bodyPr/>
          <a:lstStyle/>
          <a:p>
            <a:fld id="{83ECE4E1-A249-1C49-A2B1-F6C686A02F3A}" type="slidenum">
              <a:rPr lang="en-US"/>
              <a:pPr/>
              <a:t>10</a:t>
            </a:fld>
            <a:endParaRPr lang="en-US"/>
          </a:p>
        </p:txBody>
      </p:sp>
      <p:sp>
        <p:nvSpPr>
          <p:cNvPr id="140292" name="Rectangle 2"/>
          <p:cNvSpPr>
            <a:spLocks noGrp="1" noChangeArrowheads="1"/>
          </p:cNvSpPr>
          <p:nvPr>
            <p:ph type="ctrTitle"/>
          </p:nvPr>
        </p:nvSpPr>
        <p:spPr>
          <a:xfrm>
            <a:off x="152400" y="76200"/>
            <a:ext cx="8915400" cy="533400"/>
          </a:xfrm>
        </p:spPr>
        <p:txBody>
          <a:bodyPr/>
          <a:lstStyle/>
          <a:p>
            <a:pPr algn="l"/>
            <a:r>
              <a:rPr lang="en-US" sz="3600" b="1" dirty="0" smtClean="0">
                <a:solidFill>
                  <a:srgbClr val="0000FF"/>
                </a:solidFill>
                <a:latin typeface="Cooper Black" charset="0"/>
              </a:rPr>
              <a:t>STAR Na Doppler Lidar</a:t>
            </a:r>
            <a:endParaRPr lang="en-US" sz="3600" b="1" dirty="0">
              <a:solidFill>
                <a:srgbClr val="0000FF"/>
              </a:solidFill>
              <a:latin typeface="Cooper Black" charset="0"/>
            </a:endParaRPr>
          </a:p>
        </p:txBody>
      </p:sp>
      <p:sp>
        <p:nvSpPr>
          <p:cNvPr id="17" name="Line 8"/>
          <p:cNvSpPr>
            <a:spLocks noChangeShapeType="1"/>
          </p:cNvSpPr>
          <p:nvPr/>
        </p:nvSpPr>
        <p:spPr bwMode="auto">
          <a:xfrm>
            <a:off x="228600" y="7620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pic>
        <p:nvPicPr>
          <p:cNvPr id="20" name="Picture 5"/>
          <p:cNvPicPr>
            <a:picLocks noChangeAspect="1" noChangeArrowheads="1"/>
          </p:cNvPicPr>
          <p:nvPr/>
        </p:nvPicPr>
        <p:blipFill>
          <a:blip r:embed="rId4"/>
          <a:srcRect/>
          <a:stretch>
            <a:fillRect/>
          </a:stretch>
        </p:blipFill>
        <p:spPr bwMode="auto">
          <a:xfrm>
            <a:off x="152400" y="838200"/>
            <a:ext cx="4828438" cy="3014663"/>
          </a:xfrm>
          <a:prstGeom prst="rect">
            <a:avLst/>
          </a:prstGeom>
          <a:noFill/>
          <a:ln w="9525">
            <a:noFill/>
            <a:miter lim="800000"/>
            <a:headEnd/>
            <a:tailEnd/>
          </a:ln>
        </p:spPr>
      </p:pic>
      <p:pic>
        <p:nvPicPr>
          <p:cNvPr id="6" name="Picture 4"/>
          <p:cNvPicPr>
            <a:picLocks noChangeAspect="1" noChangeArrowheads="1"/>
          </p:cNvPicPr>
          <p:nvPr/>
        </p:nvPicPr>
        <p:blipFill>
          <a:blip r:embed="rId5"/>
          <a:srcRect/>
          <a:stretch>
            <a:fillRect/>
          </a:stretch>
        </p:blipFill>
        <p:spPr bwMode="auto">
          <a:xfrm>
            <a:off x="5257800" y="812006"/>
            <a:ext cx="3200400" cy="2921794"/>
          </a:xfrm>
          <a:prstGeom prst="rect">
            <a:avLst/>
          </a:prstGeom>
          <a:noFill/>
          <a:ln w="9525">
            <a:noFill/>
            <a:miter lim="800000"/>
            <a:headEnd/>
            <a:tailEnd/>
          </a:ln>
        </p:spPr>
      </p:pic>
      <p:pic>
        <p:nvPicPr>
          <p:cNvPr id="7" name="Picture 6"/>
          <p:cNvPicPr>
            <a:picLocks noChangeAspect="1" noChangeArrowheads="1"/>
          </p:cNvPicPr>
          <p:nvPr/>
        </p:nvPicPr>
        <p:blipFill>
          <a:blip r:embed="rId6"/>
          <a:srcRect/>
          <a:stretch>
            <a:fillRect/>
          </a:stretch>
        </p:blipFill>
        <p:spPr bwMode="auto">
          <a:xfrm>
            <a:off x="5255277" y="3733800"/>
            <a:ext cx="3279123" cy="2895600"/>
          </a:xfrm>
          <a:prstGeom prst="rect">
            <a:avLst/>
          </a:prstGeom>
          <a:noFill/>
          <a:ln w="9525">
            <a:noFill/>
            <a:miter lim="800000"/>
            <a:headEnd/>
            <a:tailEnd/>
          </a:ln>
        </p:spPr>
      </p:pic>
      <p:sp>
        <p:nvSpPr>
          <p:cNvPr id="8" name="Text Box 7"/>
          <p:cNvSpPr txBox="1">
            <a:spLocks noChangeArrowheads="1"/>
          </p:cNvSpPr>
          <p:nvPr/>
        </p:nvSpPr>
        <p:spPr bwMode="auto">
          <a:xfrm>
            <a:off x="152400" y="4343400"/>
            <a:ext cx="2895600" cy="461665"/>
          </a:xfrm>
          <a:prstGeom prst="rect">
            <a:avLst/>
          </a:prstGeom>
          <a:noFill/>
          <a:ln w="9525">
            <a:noFill/>
            <a:miter lim="800000"/>
            <a:headEnd/>
            <a:tailEnd/>
          </a:ln>
        </p:spPr>
        <p:txBody>
          <a:bodyPr wrap="square">
            <a:prstTxWarp prst="textNoShape">
              <a:avLst/>
            </a:prstTxWarp>
            <a:spAutoFit/>
          </a:bodyPr>
          <a:lstStyle/>
          <a:p>
            <a:pPr eaLnBrk="1" hangingPunct="1">
              <a:spcBef>
                <a:spcPct val="30000"/>
              </a:spcBef>
              <a:buClr>
                <a:srgbClr val="D30200"/>
              </a:buClr>
              <a:buFont typeface="Wingdings" charset="2"/>
              <a:buNone/>
            </a:pPr>
            <a:r>
              <a:rPr lang="en-US" dirty="0" smtClean="0">
                <a:solidFill>
                  <a:srgbClr val="DE000A"/>
                </a:solidFill>
                <a:latin typeface="Chalkboard" charset="0"/>
              </a:rPr>
              <a:t> Na D</a:t>
            </a:r>
            <a:r>
              <a:rPr lang="en-US" baseline="-25000" dirty="0" smtClean="0">
                <a:solidFill>
                  <a:srgbClr val="DE000A"/>
                </a:solidFill>
                <a:latin typeface="Chalkboard" charset="0"/>
              </a:rPr>
              <a:t>2</a:t>
            </a:r>
            <a:r>
              <a:rPr lang="en-US" dirty="0" smtClean="0">
                <a:solidFill>
                  <a:srgbClr val="DE000A"/>
                </a:solidFill>
                <a:latin typeface="Chalkboard" charset="0"/>
              </a:rPr>
              <a:t> </a:t>
            </a:r>
            <a:r>
              <a:rPr lang="en-US" dirty="0" err="1" smtClean="0">
                <a:solidFill>
                  <a:srgbClr val="DE000A"/>
                </a:solidFill>
                <a:latin typeface="Chalkboard" charset="0"/>
              </a:rPr>
              <a:t>linewidth</a:t>
            </a:r>
            <a:endParaRPr lang="en-US" dirty="0">
              <a:solidFill>
                <a:srgbClr val="DE000A"/>
              </a:solidFill>
              <a:latin typeface="Chalkboard" charset="0"/>
            </a:endParaRPr>
          </a:p>
        </p:txBody>
      </p:sp>
      <p:sp>
        <p:nvSpPr>
          <p:cNvPr id="9" name="Text Box 8"/>
          <p:cNvSpPr txBox="1">
            <a:spLocks noChangeArrowheads="1"/>
          </p:cNvSpPr>
          <p:nvPr/>
        </p:nvSpPr>
        <p:spPr bwMode="auto">
          <a:xfrm>
            <a:off x="152400" y="5481935"/>
            <a:ext cx="2590800" cy="461665"/>
          </a:xfrm>
          <a:prstGeom prst="rect">
            <a:avLst/>
          </a:prstGeom>
          <a:noFill/>
          <a:ln w="9525">
            <a:noFill/>
            <a:miter lim="800000"/>
            <a:headEnd/>
            <a:tailEnd/>
          </a:ln>
        </p:spPr>
        <p:txBody>
          <a:bodyPr wrap="square">
            <a:prstTxWarp prst="textNoShape">
              <a:avLst/>
            </a:prstTxWarp>
            <a:spAutoFit/>
          </a:bodyPr>
          <a:lstStyle/>
          <a:p>
            <a:pPr eaLnBrk="1" hangingPunct="1">
              <a:spcBef>
                <a:spcPct val="30000"/>
              </a:spcBef>
              <a:buClr>
                <a:srgbClr val="D30200"/>
              </a:buClr>
              <a:buFont typeface="Wingdings" charset="2"/>
              <a:buNone/>
            </a:pPr>
            <a:r>
              <a:rPr lang="en-US" dirty="0">
                <a:solidFill>
                  <a:srgbClr val="0004AA"/>
                </a:solidFill>
                <a:latin typeface="Chalkboard" charset="0"/>
              </a:rPr>
              <a:t> Na D</a:t>
            </a:r>
            <a:r>
              <a:rPr lang="en-US" baseline="-25000" dirty="0">
                <a:solidFill>
                  <a:srgbClr val="0004AA"/>
                </a:solidFill>
                <a:latin typeface="Chalkboard" charset="0"/>
              </a:rPr>
              <a:t>2</a:t>
            </a:r>
            <a:r>
              <a:rPr lang="en-US" dirty="0">
                <a:solidFill>
                  <a:srgbClr val="0004AA"/>
                </a:solidFill>
                <a:latin typeface="Chalkboard" charset="0"/>
              </a:rPr>
              <a:t> </a:t>
            </a:r>
            <a:r>
              <a:rPr lang="en-US" dirty="0" smtClean="0">
                <a:solidFill>
                  <a:srgbClr val="0004AA"/>
                </a:solidFill>
                <a:latin typeface="Chalkboard" charset="0"/>
              </a:rPr>
              <a:t>peak </a:t>
            </a:r>
            <a:r>
              <a:rPr lang="en-US" dirty="0" err="1" smtClean="0">
                <a:solidFill>
                  <a:srgbClr val="0004AA"/>
                </a:solidFill>
                <a:latin typeface="Chalkboard" charset="0"/>
              </a:rPr>
              <a:t>freq</a:t>
            </a:r>
            <a:endParaRPr lang="en-US" dirty="0">
              <a:solidFill>
                <a:srgbClr val="0004AA"/>
              </a:solidFill>
              <a:latin typeface="Chalkboard" charset="0"/>
            </a:endParaRPr>
          </a:p>
        </p:txBody>
      </p:sp>
      <p:graphicFrame>
        <p:nvGraphicFramePr>
          <p:cNvPr id="10" name="Object 2"/>
          <p:cNvGraphicFramePr>
            <a:graphicFrameLocks noChangeAspect="1"/>
          </p:cNvGraphicFramePr>
          <p:nvPr>
            <p:extLst>
              <p:ext uri="{D42A27DB-BD31-4B8C-83A1-F6EECF244321}">
                <p14:modId xmlns:p14="http://schemas.microsoft.com/office/powerpoint/2010/main" val="1073862056"/>
              </p:ext>
            </p:extLst>
          </p:nvPr>
        </p:nvGraphicFramePr>
        <p:xfrm>
          <a:off x="2819400" y="4038600"/>
          <a:ext cx="1828800" cy="1014413"/>
        </p:xfrm>
        <a:graphic>
          <a:graphicData uri="http://schemas.openxmlformats.org/presentationml/2006/ole">
            <mc:AlternateContent xmlns:mc="http://schemas.openxmlformats.org/markup-compatibility/2006">
              <mc:Choice xmlns:v="urn:schemas-microsoft-com:vml" Requires="v">
                <p:oleObj spid="_x0000_s534630" name="Equation" r:id="rId7" imgW="825500" imgH="457200" progId="Equation.3">
                  <p:embed/>
                </p:oleObj>
              </mc:Choice>
              <mc:Fallback>
                <p:oleObj name="Equation" r:id="rId7" imgW="82550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4038600"/>
                        <a:ext cx="1828800" cy="1014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3"/>
          <p:cNvGraphicFramePr>
            <a:graphicFrameLocks noChangeAspect="1"/>
          </p:cNvGraphicFramePr>
          <p:nvPr>
            <p:extLst>
              <p:ext uri="{D42A27DB-BD31-4B8C-83A1-F6EECF244321}">
                <p14:modId xmlns:p14="http://schemas.microsoft.com/office/powerpoint/2010/main" val="120413943"/>
              </p:ext>
            </p:extLst>
          </p:nvPr>
        </p:nvGraphicFramePr>
        <p:xfrm>
          <a:off x="2819400" y="5257800"/>
          <a:ext cx="2209800" cy="996950"/>
        </p:xfrm>
        <a:graphic>
          <a:graphicData uri="http://schemas.openxmlformats.org/presentationml/2006/ole">
            <mc:AlternateContent xmlns:mc="http://schemas.openxmlformats.org/markup-compatibility/2006">
              <mc:Choice xmlns:v="urn:schemas-microsoft-com:vml" Requires="v">
                <p:oleObj spid="_x0000_s534631" name="Equation" r:id="rId9" imgW="901700" imgH="406400" progId="Equation.3">
                  <p:embed/>
                </p:oleObj>
              </mc:Choice>
              <mc:Fallback>
                <p:oleObj name="Equation" r:id="rId9" imgW="901700" imgH="406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9400" y="5257800"/>
                        <a:ext cx="2209800"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261974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Slide Number Placeholder 5"/>
          <p:cNvSpPr>
            <a:spLocks noGrp="1"/>
          </p:cNvSpPr>
          <p:nvPr>
            <p:ph type="sldNum" sz="quarter" idx="12"/>
          </p:nvPr>
        </p:nvSpPr>
        <p:spPr/>
        <p:txBody>
          <a:bodyPr/>
          <a:lstStyle>
            <a:lvl1pPr>
              <a:defRPr sz="2400">
                <a:solidFill>
                  <a:schemeClr val="tx1"/>
                </a:solidFill>
                <a:latin typeface="Book Antiqua" charset="0"/>
                <a:ea typeface="ＭＳ Ｐゴシック" charset="0"/>
                <a:cs typeface="ＭＳ Ｐゴシック" charset="0"/>
              </a:defRPr>
            </a:lvl1pPr>
            <a:lvl2pPr marL="37931725" indent="-37474525">
              <a:defRPr sz="2400">
                <a:solidFill>
                  <a:schemeClr val="tx1"/>
                </a:solidFill>
                <a:latin typeface="Book Antiqua" charset="0"/>
                <a:ea typeface="ＭＳ Ｐゴシック" charset="0"/>
              </a:defRPr>
            </a:lvl2pPr>
            <a:lvl3pPr>
              <a:defRPr sz="2400">
                <a:solidFill>
                  <a:schemeClr val="tx1"/>
                </a:solidFill>
                <a:latin typeface="Book Antiqua" charset="0"/>
                <a:ea typeface="ＭＳ Ｐゴシック" charset="0"/>
              </a:defRPr>
            </a:lvl3pPr>
            <a:lvl4pPr>
              <a:defRPr sz="2400">
                <a:solidFill>
                  <a:schemeClr val="tx1"/>
                </a:solidFill>
                <a:latin typeface="Book Antiqua" charset="0"/>
                <a:ea typeface="ＭＳ Ｐゴシック" charset="0"/>
              </a:defRPr>
            </a:lvl4pPr>
            <a:lvl5pPr>
              <a:defRPr sz="2400">
                <a:solidFill>
                  <a:schemeClr val="tx1"/>
                </a:solidFill>
                <a:latin typeface="Book Antiqua" charset="0"/>
                <a:ea typeface="ＭＳ Ｐゴシック" charset="0"/>
              </a:defRPr>
            </a:lvl5pPr>
            <a:lvl6pPr marL="457200" eaLnBrk="0" fontAlgn="base" hangingPunct="0">
              <a:spcBef>
                <a:spcPct val="0"/>
              </a:spcBef>
              <a:spcAft>
                <a:spcPct val="0"/>
              </a:spcAft>
              <a:defRPr sz="2400">
                <a:solidFill>
                  <a:schemeClr val="tx1"/>
                </a:solidFill>
                <a:latin typeface="Book Antiqua" charset="0"/>
                <a:ea typeface="ＭＳ Ｐゴシック" charset="0"/>
              </a:defRPr>
            </a:lvl6pPr>
            <a:lvl7pPr marL="914400" eaLnBrk="0" fontAlgn="base" hangingPunct="0">
              <a:spcBef>
                <a:spcPct val="0"/>
              </a:spcBef>
              <a:spcAft>
                <a:spcPct val="0"/>
              </a:spcAft>
              <a:defRPr sz="2400">
                <a:solidFill>
                  <a:schemeClr val="tx1"/>
                </a:solidFill>
                <a:latin typeface="Book Antiqua" charset="0"/>
                <a:ea typeface="ＭＳ Ｐゴシック" charset="0"/>
              </a:defRPr>
            </a:lvl7pPr>
            <a:lvl8pPr marL="1371600" eaLnBrk="0" fontAlgn="base" hangingPunct="0">
              <a:spcBef>
                <a:spcPct val="0"/>
              </a:spcBef>
              <a:spcAft>
                <a:spcPct val="0"/>
              </a:spcAft>
              <a:defRPr sz="2400">
                <a:solidFill>
                  <a:schemeClr val="tx1"/>
                </a:solidFill>
                <a:latin typeface="Book Antiqua" charset="0"/>
                <a:ea typeface="ＭＳ Ｐゴシック" charset="0"/>
              </a:defRPr>
            </a:lvl8pPr>
            <a:lvl9pPr marL="1828800" eaLnBrk="0" fontAlgn="base" hangingPunct="0">
              <a:spcBef>
                <a:spcPct val="0"/>
              </a:spcBef>
              <a:spcAft>
                <a:spcPct val="0"/>
              </a:spcAft>
              <a:defRPr sz="2400">
                <a:solidFill>
                  <a:schemeClr val="tx1"/>
                </a:solidFill>
                <a:latin typeface="Book Antiqua" charset="0"/>
                <a:ea typeface="ＭＳ Ｐゴシック" charset="0"/>
              </a:defRPr>
            </a:lvl9pPr>
          </a:lstStyle>
          <a:p>
            <a:fld id="{CDC8BDA8-FF08-3A47-A00A-15E29085BE66}" type="slidenum">
              <a:rPr lang="en-US" sz="1400">
                <a:latin typeface="Arial" charset="0"/>
              </a:rPr>
              <a:pPr/>
              <a:t>11</a:t>
            </a:fld>
            <a:endParaRPr lang="en-US" sz="1400">
              <a:latin typeface="Arial" charset="0"/>
            </a:endParaRPr>
          </a:p>
        </p:txBody>
      </p:sp>
      <p:sp>
        <p:nvSpPr>
          <p:cNvPr id="28676" name="Rectangle 2"/>
          <p:cNvSpPr>
            <a:spLocks noGrp="1" noChangeArrowheads="1"/>
          </p:cNvSpPr>
          <p:nvPr>
            <p:ph type="ctrTitle"/>
          </p:nvPr>
        </p:nvSpPr>
        <p:spPr>
          <a:xfrm>
            <a:off x="1752600" y="76200"/>
            <a:ext cx="6172200" cy="457200"/>
          </a:xfrm>
        </p:spPr>
        <p:txBody>
          <a:bodyPr/>
          <a:lstStyle/>
          <a:p>
            <a:pPr algn="l"/>
            <a:r>
              <a:rPr lang="en-US" sz="3000" b="1">
                <a:solidFill>
                  <a:srgbClr val="0000FF"/>
                </a:solidFill>
                <a:latin typeface="Cooper Black" charset="0"/>
                <a:ea typeface="ＭＳ Ｐゴシック" charset="0"/>
                <a:cs typeface="ＭＳ Ｐゴシック" charset="0"/>
              </a:rPr>
              <a:t>STAR Na Doppler Lidar</a:t>
            </a:r>
          </a:p>
        </p:txBody>
      </p:sp>
      <p:sp>
        <p:nvSpPr>
          <p:cNvPr id="28677" name="Line 8"/>
          <p:cNvSpPr>
            <a:spLocks noChangeShapeType="1"/>
          </p:cNvSpPr>
          <p:nvPr/>
        </p:nvSpPr>
        <p:spPr bwMode="auto">
          <a:xfrm>
            <a:off x="228600" y="609600"/>
            <a:ext cx="8534400" cy="0"/>
          </a:xfrm>
          <a:prstGeom prst="line">
            <a:avLst/>
          </a:prstGeom>
          <a:noFill/>
          <a:ln w="38100">
            <a:solidFill>
              <a:srgbClr val="03FF4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8678" name="Picture 4" descr="complete_star_transmitter_DAQ"/>
          <p:cNvPicPr>
            <a:picLocks noChangeAspect="1" noChangeArrowheads="1"/>
          </p:cNvPicPr>
          <p:nvPr/>
        </p:nvPicPr>
        <p:blipFill>
          <a:blip r:embed="rId4">
            <a:extLst>
              <a:ext uri="{28A0092B-C50C-407E-A947-70E740481C1C}">
                <a14:useLocalDpi xmlns:a14="http://schemas.microsoft.com/office/drawing/2010/main" val="0"/>
              </a:ext>
            </a:extLst>
          </a:blip>
          <a:srcRect t="2512" b="2885"/>
          <a:stretch>
            <a:fillRect/>
          </a:stretch>
        </p:blipFill>
        <p:spPr bwMode="auto">
          <a:xfrm>
            <a:off x="3962400" y="1981200"/>
            <a:ext cx="51054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12"/>
          <p:cNvSpPr txBox="1">
            <a:spLocks noChangeArrowheads="1"/>
          </p:cNvSpPr>
          <p:nvPr/>
        </p:nvSpPr>
        <p:spPr bwMode="auto">
          <a:xfrm>
            <a:off x="1828800" y="736937"/>
            <a:ext cx="5334000" cy="1015663"/>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ok Antiqua" charset="0"/>
                <a:ea typeface="ＭＳ Ｐゴシック" charset="0"/>
                <a:cs typeface="ＭＳ Ｐゴシック" charset="0"/>
              </a:defRPr>
            </a:lvl1pPr>
            <a:lvl2pPr marL="37931725" indent="-37474525">
              <a:defRPr sz="2400">
                <a:solidFill>
                  <a:schemeClr val="tx1"/>
                </a:solidFill>
                <a:latin typeface="Book Antiqua" charset="0"/>
                <a:ea typeface="ＭＳ Ｐゴシック" charset="0"/>
              </a:defRPr>
            </a:lvl2pPr>
            <a:lvl3pPr>
              <a:defRPr sz="2400">
                <a:solidFill>
                  <a:schemeClr val="tx1"/>
                </a:solidFill>
                <a:latin typeface="Book Antiqua" charset="0"/>
                <a:ea typeface="ＭＳ Ｐゴシック" charset="0"/>
              </a:defRPr>
            </a:lvl3pPr>
            <a:lvl4pPr>
              <a:defRPr sz="2400">
                <a:solidFill>
                  <a:schemeClr val="tx1"/>
                </a:solidFill>
                <a:latin typeface="Book Antiqua" charset="0"/>
                <a:ea typeface="ＭＳ Ｐゴシック" charset="0"/>
              </a:defRPr>
            </a:lvl4pPr>
            <a:lvl5pPr>
              <a:defRPr sz="2400">
                <a:solidFill>
                  <a:schemeClr val="tx1"/>
                </a:solidFill>
                <a:latin typeface="Book Antiqua" charset="0"/>
                <a:ea typeface="ＭＳ Ｐゴシック" charset="0"/>
              </a:defRPr>
            </a:lvl5pPr>
            <a:lvl6pPr marL="457200" eaLnBrk="0" fontAlgn="base" hangingPunct="0">
              <a:spcBef>
                <a:spcPct val="0"/>
              </a:spcBef>
              <a:spcAft>
                <a:spcPct val="0"/>
              </a:spcAft>
              <a:defRPr sz="2400">
                <a:solidFill>
                  <a:schemeClr val="tx1"/>
                </a:solidFill>
                <a:latin typeface="Book Antiqua" charset="0"/>
                <a:ea typeface="ＭＳ Ｐゴシック" charset="0"/>
              </a:defRPr>
            </a:lvl6pPr>
            <a:lvl7pPr marL="914400" eaLnBrk="0" fontAlgn="base" hangingPunct="0">
              <a:spcBef>
                <a:spcPct val="0"/>
              </a:spcBef>
              <a:spcAft>
                <a:spcPct val="0"/>
              </a:spcAft>
              <a:defRPr sz="2400">
                <a:solidFill>
                  <a:schemeClr val="tx1"/>
                </a:solidFill>
                <a:latin typeface="Book Antiqua" charset="0"/>
                <a:ea typeface="ＭＳ Ｐゴシック" charset="0"/>
              </a:defRPr>
            </a:lvl7pPr>
            <a:lvl8pPr marL="1371600" eaLnBrk="0" fontAlgn="base" hangingPunct="0">
              <a:spcBef>
                <a:spcPct val="0"/>
              </a:spcBef>
              <a:spcAft>
                <a:spcPct val="0"/>
              </a:spcAft>
              <a:defRPr sz="2400">
                <a:solidFill>
                  <a:schemeClr val="tx1"/>
                </a:solidFill>
                <a:latin typeface="Book Antiqua" charset="0"/>
                <a:ea typeface="ＭＳ Ｐゴシック" charset="0"/>
              </a:defRPr>
            </a:lvl8pPr>
            <a:lvl9pPr marL="1828800" eaLnBrk="0" fontAlgn="base" hangingPunct="0">
              <a:spcBef>
                <a:spcPct val="0"/>
              </a:spcBef>
              <a:spcAft>
                <a:spcPct val="0"/>
              </a:spcAft>
              <a:defRPr sz="2400">
                <a:solidFill>
                  <a:schemeClr val="tx1"/>
                </a:solidFill>
                <a:latin typeface="Book Antiqua" charset="0"/>
                <a:ea typeface="ＭＳ Ｐゴシック" charset="0"/>
              </a:defRPr>
            </a:lvl9pPr>
          </a:lstStyle>
          <a:p>
            <a:pPr algn="ctr"/>
            <a:r>
              <a:rPr lang="en-US" sz="2000" dirty="0" smtClean="0">
                <a:solidFill>
                  <a:srgbClr val="FFFB00"/>
                </a:solidFill>
                <a:latin typeface="Chalkboard" charset="0"/>
                <a:cs typeface="Chalkboard" charset="0"/>
              </a:rPr>
              <a:t>Student Training and Atmospheric Research lidar achieves high-resolution measurements of temp and wind [Smith et al., 2012].</a:t>
            </a:r>
            <a:endParaRPr lang="en-US" sz="2000" dirty="0">
              <a:solidFill>
                <a:srgbClr val="FFFB00"/>
              </a:solidFill>
              <a:latin typeface="Chalkboard" charset="0"/>
              <a:cs typeface="Chalkboard" charset="0"/>
            </a:endParaRPr>
          </a:p>
        </p:txBody>
      </p:sp>
      <p:pic>
        <p:nvPicPr>
          <p:cNvPr id="2868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224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8288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674" name="Object 2"/>
          <p:cNvGraphicFramePr>
            <a:graphicFrameLocks noChangeAspect="1"/>
          </p:cNvGraphicFramePr>
          <p:nvPr/>
        </p:nvGraphicFramePr>
        <p:xfrm>
          <a:off x="130175" y="3978275"/>
          <a:ext cx="3756025" cy="2816225"/>
        </p:xfrm>
        <a:graphic>
          <a:graphicData uri="http://schemas.openxmlformats.org/presentationml/2006/ole">
            <mc:AlternateContent xmlns:mc="http://schemas.openxmlformats.org/markup-compatibility/2006">
              <mc:Choice xmlns:v="urn:schemas-microsoft-com:vml" Requires="v">
                <p:oleObj spid="_x0000_s531524" name="Document" r:id="rId7" imgW="5486400" imgH="4114800" progId="Word.Document.12">
                  <p:link updateAutomatic="1"/>
                </p:oleObj>
              </mc:Choice>
              <mc:Fallback>
                <p:oleObj name="Document" r:id="rId7" imgW="5486400" imgH="4114800" progId="Word.Document.12">
                  <p:link updateAutomatic="1"/>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175" y="3978275"/>
                        <a:ext cx="3756025" cy="281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 name="Picture 1" descr="Figure10_STARturbulence.ep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057400"/>
            <a:ext cx="4015049" cy="2412246"/>
          </a:xfrm>
          <a:prstGeom prst="rect">
            <a:avLst/>
          </a:prstGeom>
        </p:spPr>
      </p:pic>
    </p:spTree>
    <p:extLst>
      <p:ext uri="{BB962C8B-B14F-4D97-AF65-F5344CB8AC3E}">
        <p14:creationId xmlns:p14="http://schemas.microsoft.com/office/powerpoint/2010/main" val="32389773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Slide Number Placeholder 5"/>
          <p:cNvSpPr>
            <a:spLocks noGrp="1"/>
          </p:cNvSpPr>
          <p:nvPr>
            <p:ph type="sldNum" sz="quarter" idx="12"/>
          </p:nvPr>
        </p:nvSpPr>
        <p:spPr>
          <a:noFill/>
        </p:spPr>
        <p:txBody>
          <a:bodyPr/>
          <a:lstStyle/>
          <a:p>
            <a:fld id="{83ECE4E1-A249-1C49-A2B1-F6C686A02F3A}" type="slidenum">
              <a:rPr lang="en-US"/>
              <a:pPr/>
              <a:t>12</a:t>
            </a:fld>
            <a:endParaRPr lang="en-US"/>
          </a:p>
        </p:txBody>
      </p:sp>
      <p:sp>
        <p:nvSpPr>
          <p:cNvPr id="140292" name="Rectangle 2"/>
          <p:cNvSpPr>
            <a:spLocks noGrp="1" noChangeArrowheads="1"/>
          </p:cNvSpPr>
          <p:nvPr>
            <p:ph type="ctrTitle"/>
          </p:nvPr>
        </p:nvSpPr>
        <p:spPr>
          <a:xfrm>
            <a:off x="152400" y="76200"/>
            <a:ext cx="8915400" cy="533400"/>
          </a:xfrm>
        </p:spPr>
        <p:txBody>
          <a:bodyPr/>
          <a:lstStyle/>
          <a:p>
            <a:pPr algn="l"/>
            <a:r>
              <a:rPr lang="en-US" sz="3200" b="1" dirty="0" smtClean="0">
                <a:solidFill>
                  <a:srgbClr val="0000FF"/>
                </a:solidFill>
                <a:latin typeface="Cooper Black" charset="0"/>
              </a:rPr>
              <a:t>Gravity and Tidal Waves in Winds &amp; Temp</a:t>
            </a:r>
            <a:endParaRPr lang="en-US" sz="3200" b="1" dirty="0">
              <a:solidFill>
                <a:srgbClr val="0000FF"/>
              </a:solidFill>
              <a:latin typeface="Cooper Black" charset="0"/>
            </a:endParaRPr>
          </a:p>
        </p:txBody>
      </p:sp>
      <p:sp>
        <p:nvSpPr>
          <p:cNvPr id="17" name="Line 8"/>
          <p:cNvSpPr>
            <a:spLocks noChangeShapeType="1"/>
          </p:cNvSpPr>
          <p:nvPr/>
        </p:nvSpPr>
        <p:spPr bwMode="auto">
          <a:xfrm>
            <a:off x="228600" y="7620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76200" y="930016"/>
            <a:ext cx="8919905" cy="2735071"/>
          </a:xfrm>
          <a:prstGeom prst="rect">
            <a:avLst/>
          </a:prstGeom>
        </p:spPr>
      </p:pic>
      <p:pic>
        <p:nvPicPr>
          <p:cNvPr id="4" name="Picture 3"/>
          <p:cNvPicPr>
            <a:picLocks noChangeAspect="1"/>
          </p:cNvPicPr>
          <p:nvPr/>
        </p:nvPicPr>
        <p:blipFill>
          <a:blip r:embed="rId4"/>
          <a:stretch>
            <a:fillRect/>
          </a:stretch>
        </p:blipFill>
        <p:spPr>
          <a:xfrm>
            <a:off x="76200" y="3860324"/>
            <a:ext cx="8935720" cy="2921476"/>
          </a:xfrm>
          <a:prstGeom prst="rect">
            <a:avLst/>
          </a:prstGeom>
        </p:spPr>
      </p:pic>
      <p:sp>
        <p:nvSpPr>
          <p:cNvPr id="5" name="TextBox 4"/>
          <p:cNvSpPr txBox="1"/>
          <p:nvPr/>
        </p:nvSpPr>
        <p:spPr>
          <a:xfrm>
            <a:off x="3048000" y="762000"/>
            <a:ext cx="3340453" cy="400110"/>
          </a:xfrm>
          <a:prstGeom prst="rect">
            <a:avLst/>
          </a:prstGeom>
          <a:noFill/>
        </p:spPr>
        <p:txBody>
          <a:bodyPr wrap="none" rtlCol="0">
            <a:spAutoFit/>
          </a:bodyPr>
          <a:lstStyle/>
          <a:p>
            <a:r>
              <a:rPr lang="en-US" sz="2000" dirty="0" smtClean="0">
                <a:latin typeface="Arial Narrow"/>
                <a:cs typeface="Arial Narrow"/>
              </a:rPr>
              <a:t>Vertical Winds &amp; Temp @ Boulder</a:t>
            </a:r>
            <a:endParaRPr lang="en-US" sz="2000" dirty="0">
              <a:latin typeface="Arial Narrow"/>
              <a:cs typeface="Arial Narrow"/>
            </a:endParaRPr>
          </a:p>
        </p:txBody>
      </p:sp>
      <p:sp>
        <p:nvSpPr>
          <p:cNvPr id="16" name="TextBox 15"/>
          <p:cNvSpPr txBox="1"/>
          <p:nvPr/>
        </p:nvSpPr>
        <p:spPr>
          <a:xfrm>
            <a:off x="3020308" y="3593068"/>
            <a:ext cx="3228092" cy="369332"/>
          </a:xfrm>
          <a:prstGeom prst="rect">
            <a:avLst/>
          </a:prstGeom>
          <a:noFill/>
        </p:spPr>
        <p:txBody>
          <a:bodyPr wrap="none" rtlCol="0">
            <a:spAutoFit/>
          </a:bodyPr>
          <a:lstStyle/>
          <a:p>
            <a:r>
              <a:rPr lang="en-US" sz="1800" dirty="0" smtClean="0">
                <a:solidFill>
                  <a:srgbClr val="FF0000"/>
                </a:solidFill>
                <a:latin typeface="Arial Narrow"/>
                <a:cs typeface="Arial Narrow"/>
              </a:rPr>
              <a:t>Temp, Zonal &amp; </a:t>
            </a:r>
            <a:r>
              <a:rPr lang="en-US" sz="1800" dirty="0" err="1" smtClean="0">
                <a:solidFill>
                  <a:srgbClr val="FF0000"/>
                </a:solidFill>
                <a:latin typeface="Arial Narrow"/>
                <a:cs typeface="Arial Narrow"/>
              </a:rPr>
              <a:t>Meri</a:t>
            </a:r>
            <a:r>
              <a:rPr lang="en-US" sz="1800" dirty="0" smtClean="0">
                <a:solidFill>
                  <a:srgbClr val="FF0000"/>
                </a:solidFill>
                <a:latin typeface="Arial Narrow"/>
                <a:cs typeface="Arial Narrow"/>
              </a:rPr>
              <a:t> Winds @ Logan</a:t>
            </a:r>
            <a:endParaRPr lang="en-US" sz="1800" dirty="0">
              <a:solidFill>
                <a:srgbClr val="FF0000"/>
              </a:solidFill>
              <a:latin typeface="Arial Narrow"/>
              <a:cs typeface="Arial Narrow"/>
            </a:endParaRPr>
          </a:p>
        </p:txBody>
      </p:sp>
      <p:sp>
        <p:nvSpPr>
          <p:cNvPr id="12" name="TextBox 11"/>
          <p:cNvSpPr txBox="1"/>
          <p:nvPr/>
        </p:nvSpPr>
        <p:spPr>
          <a:xfrm>
            <a:off x="7432792" y="762000"/>
            <a:ext cx="1704388" cy="400110"/>
          </a:xfrm>
          <a:prstGeom prst="rect">
            <a:avLst/>
          </a:prstGeom>
          <a:noFill/>
        </p:spPr>
        <p:txBody>
          <a:bodyPr wrap="none" rtlCol="0">
            <a:spAutoFit/>
          </a:bodyPr>
          <a:lstStyle/>
          <a:p>
            <a:r>
              <a:rPr lang="en-US" sz="2000" b="1" dirty="0" smtClean="0">
                <a:solidFill>
                  <a:srgbClr val="0000FF"/>
                </a:solidFill>
                <a:latin typeface="Arial Narrow"/>
                <a:cs typeface="Arial Narrow"/>
              </a:rPr>
              <a:t>[Lu et al., 2015]</a:t>
            </a:r>
            <a:endParaRPr lang="en-US" sz="2000" b="1" dirty="0">
              <a:solidFill>
                <a:srgbClr val="0000FF"/>
              </a:solidFill>
              <a:latin typeface="Arial Narrow"/>
              <a:cs typeface="Arial Narrow"/>
            </a:endParaRPr>
          </a:p>
        </p:txBody>
      </p:sp>
    </p:spTree>
    <p:extLst>
      <p:ext uri="{BB962C8B-B14F-4D97-AF65-F5344CB8AC3E}">
        <p14:creationId xmlns:p14="http://schemas.microsoft.com/office/powerpoint/2010/main" val="17924690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Slide Number Placeholder 5"/>
          <p:cNvSpPr>
            <a:spLocks noGrp="1"/>
          </p:cNvSpPr>
          <p:nvPr>
            <p:ph type="sldNum" sz="quarter" idx="12"/>
          </p:nvPr>
        </p:nvSpPr>
        <p:spPr>
          <a:noFill/>
        </p:spPr>
        <p:txBody>
          <a:bodyPr/>
          <a:lstStyle/>
          <a:p>
            <a:fld id="{83ECE4E1-A249-1C49-A2B1-F6C686A02F3A}" type="slidenum">
              <a:rPr lang="en-US"/>
              <a:pPr/>
              <a:t>13</a:t>
            </a:fld>
            <a:endParaRPr lang="en-US"/>
          </a:p>
        </p:txBody>
      </p:sp>
      <p:sp>
        <p:nvSpPr>
          <p:cNvPr id="140292" name="Rectangle 2"/>
          <p:cNvSpPr>
            <a:spLocks noGrp="1" noChangeArrowheads="1"/>
          </p:cNvSpPr>
          <p:nvPr>
            <p:ph type="ctrTitle"/>
          </p:nvPr>
        </p:nvSpPr>
        <p:spPr>
          <a:xfrm>
            <a:off x="152400" y="76200"/>
            <a:ext cx="8915400" cy="533400"/>
          </a:xfrm>
        </p:spPr>
        <p:txBody>
          <a:bodyPr/>
          <a:lstStyle/>
          <a:p>
            <a:pPr algn="l"/>
            <a:r>
              <a:rPr lang="en-US" sz="3200" b="1" dirty="0" smtClean="0">
                <a:solidFill>
                  <a:srgbClr val="0000FF"/>
                </a:solidFill>
                <a:latin typeface="Cooper Black" charset="0"/>
              </a:rPr>
              <a:t>Coordinated 1-h Wave Study</a:t>
            </a:r>
            <a:endParaRPr lang="en-US" sz="3200" b="1" dirty="0">
              <a:solidFill>
                <a:srgbClr val="0000FF"/>
              </a:solidFill>
              <a:latin typeface="Cooper Black" charset="0"/>
            </a:endParaRPr>
          </a:p>
        </p:txBody>
      </p:sp>
      <p:sp>
        <p:nvSpPr>
          <p:cNvPr id="17" name="Line 8"/>
          <p:cNvSpPr>
            <a:spLocks noChangeShapeType="1"/>
          </p:cNvSpPr>
          <p:nvPr/>
        </p:nvSpPr>
        <p:spPr bwMode="auto">
          <a:xfrm>
            <a:off x="228600" y="7620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12" name="TextBox 11"/>
          <p:cNvSpPr txBox="1"/>
          <p:nvPr/>
        </p:nvSpPr>
        <p:spPr>
          <a:xfrm>
            <a:off x="7432792" y="762000"/>
            <a:ext cx="1704388" cy="400110"/>
          </a:xfrm>
          <a:prstGeom prst="rect">
            <a:avLst/>
          </a:prstGeom>
          <a:noFill/>
        </p:spPr>
        <p:txBody>
          <a:bodyPr wrap="none" rtlCol="0">
            <a:spAutoFit/>
          </a:bodyPr>
          <a:lstStyle/>
          <a:p>
            <a:r>
              <a:rPr lang="en-US" sz="2000" b="1" dirty="0" smtClean="0">
                <a:solidFill>
                  <a:srgbClr val="0000FF"/>
                </a:solidFill>
                <a:latin typeface="Arial Narrow"/>
                <a:cs typeface="Arial Narrow"/>
              </a:rPr>
              <a:t>[Lu et al., 2015]</a:t>
            </a:r>
            <a:endParaRPr lang="en-US" sz="2000" b="1" dirty="0">
              <a:solidFill>
                <a:srgbClr val="0000FF"/>
              </a:solidFill>
              <a:latin typeface="Arial Narrow"/>
              <a:cs typeface="Arial Narrow"/>
            </a:endParaRPr>
          </a:p>
        </p:txBody>
      </p:sp>
      <p:pic>
        <p:nvPicPr>
          <p:cNvPr id="3" name="Picture 2"/>
          <p:cNvPicPr>
            <a:picLocks noChangeAspect="1"/>
          </p:cNvPicPr>
          <p:nvPr/>
        </p:nvPicPr>
        <p:blipFill>
          <a:blip r:embed="rId4"/>
          <a:stretch>
            <a:fillRect/>
          </a:stretch>
        </p:blipFill>
        <p:spPr>
          <a:xfrm>
            <a:off x="457200" y="838200"/>
            <a:ext cx="3488614" cy="2661144"/>
          </a:xfrm>
          <a:prstGeom prst="rect">
            <a:avLst/>
          </a:prstGeom>
        </p:spPr>
      </p:pic>
      <p:pic>
        <p:nvPicPr>
          <p:cNvPr id="11" name="Picture 3" descr="USU_STAR_1hWave_HoriMap_New.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30675" y="1143000"/>
            <a:ext cx="32607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1"/>
          <p:cNvSpPr txBox="1">
            <a:spLocks noChangeArrowheads="1"/>
          </p:cNvSpPr>
          <p:nvPr/>
        </p:nvSpPr>
        <p:spPr bwMode="auto">
          <a:xfrm>
            <a:off x="7315200" y="1447800"/>
            <a:ext cx="16938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dirty="0" err="1"/>
              <a:t>λ</a:t>
            </a:r>
            <a:r>
              <a:rPr lang="en-US" baseline="-25000" dirty="0" err="1"/>
              <a:t>z</a:t>
            </a:r>
            <a:r>
              <a:rPr lang="en-US" baseline="-25000" dirty="0"/>
              <a:t> </a:t>
            </a:r>
            <a:r>
              <a:rPr lang="en-US" dirty="0"/>
              <a:t>≈ 16 km</a:t>
            </a:r>
          </a:p>
          <a:p>
            <a:r>
              <a:rPr lang="en-US" dirty="0" err="1"/>
              <a:t>λ</a:t>
            </a:r>
            <a:r>
              <a:rPr lang="en-US" baseline="-25000" dirty="0" err="1"/>
              <a:t>h</a:t>
            </a:r>
            <a:r>
              <a:rPr lang="en-US" baseline="-25000" dirty="0"/>
              <a:t> </a:t>
            </a:r>
            <a:r>
              <a:rPr lang="en-US" dirty="0"/>
              <a:t>≈ 220 km</a:t>
            </a:r>
          </a:p>
          <a:p>
            <a:r>
              <a:rPr lang="el-GR" dirty="0"/>
              <a:t>Φ</a:t>
            </a:r>
            <a:r>
              <a:rPr lang="en-US" dirty="0"/>
              <a:t> ≈ </a:t>
            </a:r>
            <a:r>
              <a:rPr lang="en-US" dirty="0" smtClean="0"/>
              <a:t>135</a:t>
            </a:r>
            <a:r>
              <a:rPr lang="en-US" dirty="0"/>
              <a:t>°</a:t>
            </a:r>
          </a:p>
          <a:p>
            <a:r>
              <a:rPr lang="el-GR" dirty="0"/>
              <a:t>Θ</a:t>
            </a:r>
            <a:r>
              <a:rPr lang="en-US" dirty="0"/>
              <a:t> ≈ 3</a:t>
            </a:r>
            <a:r>
              <a:rPr lang="en-US" dirty="0" smtClean="0"/>
              <a:t>°</a:t>
            </a:r>
            <a:endParaRPr lang="en-US" dirty="0"/>
          </a:p>
        </p:txBody>
      </p:sp>
      <p:pic>
        <p:nvPicPr>
          <p:cNvPr id="6" name="Picture 5"/>
          <p:cNvPicPr>
            <a:picLocks noChangeAspect="1"/>
          </p:cNvPicPr>
          <p:nvPr/>
        </p:nvPicPr>
        <p:blipFill>
          <a:blip r:embed="rId6"/>
          <a:stretch>
            <a:fillRect/>
          </a:stretch>
        </p:blipFill>
        <p:spPr>
          <a:xfrm>
            <a:off x="457200" y="3546614"/>
            <a:ext cx="3352800" cy="3244820"/>
          </a:xfrm>
          <a:prstGeom prst="rect">
            <a:avLst/>
          </a:prstGeom>
        </p:spPr>
      </p:pic>
      <p:sp>
        <p:nvSpPr>
          <p:cNvPr id="14" name="TextBox 13"/>
          <p:cNvSpPr txBox="1"/>
          <p:nvPr/>
        </p:nvSpPr>
        <p:spPr>
          <a:xfrm>
            <a:off x="4038600" y="3886200"/>
            <a:ext cx="4918075" cy="707886"/>
          </a:xfrm>
          <a:prstGeom prst="rect">
            <a:avLst/>
          </a:prstGeom>
          <a:noFill/>
        </p:spPr>
        <p:txBody>
          <a:bodyPr wrap="square">
            <a:spAutoFit/>
          </a:bodyPr>
          <a:lstStyle/>
          <a:p>
            <a:pPr fontAlgn="auto">
              <a:spcBef>
                <a:spcPts val="0"/>
              </a:spcBef>
              <a:spcAft>
                <a:spcPts val="0"/>
              </a:spcAft>
              <a:defRPr/>
            </a:pPr>
            <a:r>
              <a:rPr lang="en-US" sz="2000" b="1" dirty="0" smtClean="0">
                <a:solidFill>
                  <a:srgbClr val="FF0000"/>
                </a:solidFill>
                <a:latin typeface="Arial Narrow"/>
                <a:ea typeface="+mn-ea"/>
                <a:cs typeface="Arial Narrow"/>
              </a:rPr>
              <a:t>A mesoscale 1</a:t>
            </a:r>
            <a:r>
              <a:rPr lang="en-US" sz="2000" b="1" dirty="0">
                <a:solidFill>
                  <a:srgbClr val="FF0000"/>
                </a:solidFill>
                <a:latin typeface="Arial Narrow"/>
                <a:ea typeface="+mn-ea"/>
                <a:cs typeface="Arial Narrow"/>
              </a:rPr>
              <a:t>-h </a:t>
            </a:r>
            <a:r>
              <a:rPr lang="en-US" sz="2000" b="1" dirty="0" smtClean="0">
                <a:solidFill>
                  <a:srgbClr val="FF0000"/>
                </a:solidFill>
                <a:latin typeface="Arial Narrow"/>
                <a:ea typeface="+mn-ea"/>
                <a:cs typeface="Arial Narrow"/>
              </a:rPr>
              <a:t>gravity wave </a:t>
            </a:r>
            <a:r>
              <a:rPr lang="en-US" sz="2000" b="1" dirty="0" smtClean="0">
                <a:solidFill>
                  <a:srgbClr val="FF0000"/>
                </a:solidFill>
                <a:latin typeface="Arial Narrow"/>
                <a:ea typeface="+mn-ea"/>
                <a:cs typeface="Arial Narrow"/>
              </a:rPr>
              <a:t>propagate from Logan</a:t>
            </a:r>
            <a:r>
              <a:rPr lang="en-US" sz="2000" b="1" dirty="0">
                <a:solidFill>
                  <a:srgbClr val="FF0000"/>
                </a:solidFill>
                <a:latin typeface="Arial Narrow"/>
                <a:ea typeface="+mn-ea"/>
                <a:cs typeface="Arial Narrow"/>
              </a:rPr>
              <a:t>, </a:t>
            </a:r>
            <a:r>
              <a:rPr lang="en-US" sz="2000" b="1" dirty="0" smtClean="0">
                <a:solidFill>
                  <a:srgbClr val="FF0000"/>
                </a:solidFill>
                <a:latin typeface="Arial Narrow"/>
                <a:ea typeface="+mn-ea"/>
                <a:cs typeface="Arial Narrow"/>
              </a:rPr>
              <a:t>UT to Boulder, CO on 27 Nov 2013</a:t>
            </a:r>
            <a:endParaRPr lang="en-US" sz="2000" b="1" dirty="0">
              <a:latin typeface="Arial Narrow"/>
              <a:ea typeface="+mn-ea"/>
              <a:cs typeface="Arial Narrow"/>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929829591"/>
              </p:ext>
            </p:extLst>
          </p:nvPr>
        </p:nvGraphicFramePr>
        <p:xfrm>
          <a:off x="4495800" y="4648200"/>
          <a:ext cx="1295400" cy="777240"/>
        </p:xfrm>
        <a:graphic>
          <a:graphicData uri="http://schemas.openxmlformats.org/presentationml/2006/ole">
            <mc:AlternateContent xmlns:mc="http://schemas.openxmlformats.org/markup-compatibility/2006">
              <mc:Choice xmlns:v="urn:schemas-microsoft-com:vml" Requires="v">
                <p:oleObj spid="_x0000_s1040" name="Equation" r:id="rId7" imgW="762000" imgH="457200" progId="Equation.3">
                  <p:embed/>
                </p:oleObj>
              </mc:Choice>
              <mc:Fallback>
                <p:oleObj name="Equation" r:id="rId7" imgW="762000" imgH="457200" progId="Equation.3">
                  <p:embed/>
                  <p:pic>
                    <p:nvPicPr>
                      <p:cNvPr id="0" name=""/>
                      <p:cNvPicPr/>
                      <p:nvPr/>
                    </p:nvPicPr>
                    <p:blipFill>
                      <a:blip r:embed="rId8"/>
                      <a:stretch>
                        <a:fillRect/>
                      </a:stretch>
                    </p:blipFill>
                    <p:spPr>
                      <a:xfrm>
                        <a:off x="4495800" y="4648200"/>
                        <a:ext cx="1295400" cy="777240"/>
                      </a:xfrm>
                      <a:prstGeom prst="rect">
                        <a:avLst/>
                      </a:prstGeom>
                    </p:spPr>
                  </p:pic>
                </p:oleObj>
              </mc:Fallback>
            </mc:AlternateContent>
          </a:graphicData>
        </a:graphic>
      </p:graphicFrame>
      <p:sp>
        <p:nvSpPr>
          <p:cNvPr id="18" name="TextBox 17"/>
          <p:cNvSpPr txBox="1"/>
          <p:nvPr/>
        </p:nvSpPr>
        <p:spPr>
          <a:xfrm>
            <a:off x="4038600" y="5410200"/>
            <a:ext cx="4918075" cy="1323439"/>
          </a:xfrm>
          <a:prstGeom prst="rect">
            <a:avLst/>
          </a:prstGeom>
          <a:noFill/>
        </p:spPr>
        <p:txBody>
          <a:bodyPr wrap="square">
            <a:spAutoFit/>
          </a:bodyPr>
          <a:lstStyle/>
          <a:p>
            <a:pPr fontAlgn="auto">
              <a:spcBef>
                <a:spcPts val="0"/>
              </a:spcBef>
              <a:spcAft>
                <a:spcPts val="0"/>
              </a:spcAft>
              <a:defRPr/>
            </a:pPr>
            <a:r>
              <a:rPr lang="en-US" sz="2000" b="1" dirty="0" smtClean="0">
                <a:solidFill>
                  <a:srgbClr val="FF0000"/>
                </a:solidFill>
                <a:latin typeface="Arial Narrow"/>
                <a:ea typeface="+mn-ea"/>
                <a:cs typeface="Arial Narrow"/>
              </a:rPr>
              <a:t>Vertical, zonal and </a:t>
            </a:r>
            <a:r>
              <a:rPr lang="en-US" sz="2000" b="1" dirty="0" err="1" smtClean="0">
                <a:solidFill>
                  <a:srgbClr val="FF0000"/>
                </a:solidFill>
                <a:latin typeface="Arial Narrow"/>
                <a:ea typeface="+mn-ea"/>
                <a:cs typeface="Arial Narrow"/>
              </a:rPr>
              <a:t>meridional</a:t>
            </a:r>
            <a:r>
              <a:rPr lang="en-US" sz="2000" b="1" dirty="0" smtClean="0">
                <a:solidFill>
                  <a:srgbClr val="FF0000"/>
                </a:solidFill>
                <a:latin typeface="Arial Narrow"/>
                <a:ea typeface="+mn-ea"/>
                <a:cs typeface="Arial Narrow"/>
              </a:rPr>
              <a:t> winds along with temperature are used to fully characterize the wave. Vertical wind is more sensitive to detect high-</a:t>
            </a:r>
            <a:r>
              <a:rPr lang="en-US" sz="2000" b="1" dirty="0" err="1" smtClean="0">
                <a:solidFill>
                  <a:srgbClr val="FF0000"/>
                </a:solidFill>
                <a:latin typeface="Arial Narrow"/>
                <a:ea typeface="+mn-ea"/>
                <a:cs typeface="Arial Narrow"/>
              </a:rPr>
              <a:t>freq</a:t>
            </a:r>
            <a:r>
              <a:rPr lang="en-US" sz="2000" b="1" dirty="0" smtClean="0">
                <a:solidFill>
                  <a:srgbClr val="FF0000"/>
                </a:solidFill>
                <a:latin typeface="Arial Narrow"/>
                <a:ea typeface="+mn-ea"/>
                <a:cs typeface="Arial Narrow"/>
              </a:rPr>
              <a:t> waves than temperature.</a:t>
            </a:r>
            <a:endParaRPr lang="en-US" sz="2000" b="1" dirty="0">
              <a:latin typeface="Arial Narrow"/>
              <a:ea typeface="+mn-ea"/>
              <a:cs typeface="Arial Narrow"/>
            </a:endParaRPr>
          </a:p>
        </p:txBody>
      </p:sp>
    </p:spTree>
    <p:extLst>
      <p:ext uri="{BB962C8B-B14F-4D97-AF65-F5344CB8AC3E}">
        <p14:creationId xmlns:p14="http://schemas.microsoft.com/office/powerpoint/2010/main" val="7833174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5"/>
          <p:cNvSpPr>
            <a:spLocks noGrp="1"/>
          </p:cNvSpPr>
          <p:nvPr>
            <p:ph type="sldNum" sz="quarter" idx="12"/>
          </p:nvPr>
        </p:nvSpPr>
        <p:spPr>
          <a:noFill/>
        </p:spPr>
        <p:txBody>
          <a:bodyPr/>
          <a:lstStyle/>
          <a:p>
            <a:fld id="{5B67EE92-629C-6B4A-82C4-BE211D699805}" type="slidenum">
              <a:rPr lang="en-US" smtClean="0"/>
              <a:pPr/>
              <a:t>14</a:t>
            </a:fld>
            <a:endParaRPr lang="en-US" dirty="0" smtClean="0"/>
          </a:p>
        </p:txBody>
      </p:sp>
      <p:sp>
        <p:nvSpPr>
          <p:cNvPr id="36868" name="Line 2"/>
          <p:cNvSpPr>
            <a:spLocks noChangeShapeType="1"/>
          </p:cNvSpPr>
          <p:nvPr/>
        </p:nvSpPr>
        <p:spPr bwMode="auto">
          <a:xfrm>
            <a:off x="228600" y="5334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36869" name="Rectangle 3"/>
          <p:cNvSpPr>
            <a:spLocks noGrp="1" noChangeArrowheads="1"/>
          </p:cNvSpPr>
          <p:nvPr>
            <p:ph type="title"/>
          </p:nvPr>
        </p:nvSpPr>
        <p:spPr>
          <a:xfrm>
            <a:off x="152400" y="0"/>
            <a:ext cx="8763000" cy="533400"/>
          </a:xfrm>
        </p:spPr>
        <p:txBody>
          <a:bodyPr/>
          <a:lstStyle/>
          <a:p>
            <a:pPr algn="l" eaLnBrk="1" hangingPunct="1"/>
            <a:r>
              <a:rPr lang="en-US" sz="3000" dirty="0" smtClean="0">
                <a:solidFill>
                  <a:srgbClr val="0001F9"/>
                </a:solidFill>
                <a:latin typeface="Cooper Black" charset="0"/>
                <a:sym typeface="Wingdings"/>
              </a:rPr>
              <a:t>Cosmic Dust: Impacts on Earth</a:t>
            </a:r>
            <a:endParaRPr lang="en-US" sz="3000" baseline="30000" dirty="0" smtClean="0">
              <a:solidFill>
                <a:srgbClr val="0001F9"/>
              </a:solidFill>
              <a:latin typeface="Cooper Black" charset="0"/>
            </a:endParaRPr>
          </a:p>
        </p:txBody>
      </p:sp>
      <p:pic>
        <p:nvPicPr>
          <p:cNvPr id="2" name="Picture 1"/>
          <p:cNvPicPr>
            <a:picLocks noChangeAspect="1"/>
          </p:cNvPicPr>
          <p:nvPr/>
        </p:nvPicPr>
        <p:blipFill rotWithShape="1">
          <a:blip r:embed="rId3"/>
          <a:srcRect b="18889"/>
          <a:stretch/>
        </p:blipFill>
        <p:spPr>
          <a:xfrm>
            <a:off x="152400" y="609600"/>
            <a:ext cx="6477000" cy="5673535"/>
          </a:xfrm>
          <a:prstGeom prst="rect">
            <a:avLst/>
          </a:prstGeom>
        </p:spPr>
      </p:pic>
      <p:sp>
        <p:nvSpPr>
          <p:cNvPr id="4" name="TextBox 3"/>
          <p:cNvSpPr txBox="1"/>
          <p:nvPr/>
        </p:nvSpPr>
        <p:spPr>
          <a:xfrm>
            <a:off x="6477000" y="685800"/>
            <a:ext cx="2491749" cy="461665"/>
          </a:xfrm>
          <a:prstGeom prst="rect">
            <a:avLst/>
          </a:prstGeom>
          <a:noFill/>
        </p:spPr>
        <p:txBody>
          <a:bodyPr wrap="square" rtlCol="0">
            <a:spAutoFit/>
          </a:bodyPr>
          <a:lstStyle/>
          <a:p>
            <a:r>
              <a:rPr lang="en-US" dirty="0" smtClean="0"/>
              <a:t>[Plane, 2012]</a:t>
            </a:r>
            <a:endParaRPr lang="en-US" dirty="0"/>
          </a:p>
        </p:txBody>
      </p:sp>
      <p:sp>
        <p:nvSpPr>
          <p:cNvPr id="5" name="TextBox 4"/>
          <p:cNvSpPr txBox="1"/>
          <p:nvPr/>
        </p:nvSpPr>
        <p:spPr>
          <a:xfrm>
            <a:off x="6495091" y="5464314"/>
            <a:ext cx="2405451" cy="707886"/>
          </a:xfrm>
          <a:prstGeom prst="rect">
            <a:avLst/>
          </a:prstGeom>
          <a:noFill/>
        </p:spPr>
        <p:txBody>
          <a:bodyPr wrap="none" rtlCol="0">
            <a:spAutoFit/>
          </a:bodyPr>
          <a:lstStyle/>
          <a:p>
            <a:pPr algn="ctr"/>
            <a:r>
              <a:rPr lang="en-US" sz="2000" b="1" dirty="0" smtClean="0">
                <a:solidFill>
                  <a:srgbClr val="E80202"/>
                </a:solidFill>
                <a:latin typeface="Arial Narrow"/>
                <a:cs typeface="Arial Narrow"/>
              </a:rPr>
              <a:t>South Pole Water Well</a:t>
            </a:r>
          </a:p>
          <a:p>
            <a:pPr algn="ctr"/>
            <a:r>
              <a:rPr lang="en-US" sz="2000" b="1" dirty="0" smtClean="0">
                <a:solidFill>
                  <a:srgbClr val="E80202"/>
                </a:solidFill>
                <a:latin typeface="Arial Narrow"/>
                <a:cs typeface="Arial Narrow"/>
              </a:rPr>
              <a:t>Dr. Susan Taylor</a:t>
            </a:r>
            <a:endParaRPr lang="en-US" sz="2000" b="1" dirty="0">
              <a:solidFill>
                <a:srgbClr val="E80202"/>
              </a:solidFill>
              <a:latin typeface="Arial Narrow"/>
              <a:cs typeface="Arial Narrow"/>
            </a:endParaRPr>
          </a:p>
        </p:txBody>
      </p:sp>
      <p:sp>
        <p:nvSpPr>
          <p:cNvPr id="7" name="TextBox 6"/>
          <p:cNvSpPr txBox="1"/>
          <p:nvPr/>
        </p:nvSpPr>
        <p:spPr>
          <a:xfrm>
            <a:off x="6400800" y="1905000"/>
            <a:ext cx="2590800" cy="1015663"/>
          </a:xfrm>
          <a:prstGeom prst="rect">
            <a:avLst/>
          </a:prstGeom>
          <a:noFill/>
        </p:spPr>
        <p:txBody>
          <a:bodyPr wrap="square" rtlCol="0">
            <a:spAutoFit/>
          </a:bodyPr>
          <a:lstStyle/>
          <a:p>
            <a:pPr algn="ctr"/>
            <a:r>
              <a:rPr lang="en-US" sz="2000" b="1" dirty="0" smtClean="0">
                <a:solidFill>
                  <a:srgbClr val="0000FF"/>
                </a:solidFill>
                <a:latin typeface="Arial Narrow"/>
                <a:cs typeface="Arial Narrow"/>
              </a:rPr>
              <a:t>Meteoric metal atoms, ions, and compounds</a:t>
            </a:r>
          </a:p>
          <a:p>
            <a:pPr algn="ctr"/>
            <a:r>
              <a:rPr lang="en-US" sz="2000" b="1" dirty="0" smtClean="0">
                <a:solidFill>
                  <a:srgbClr val="0000FF"/>
                </a:solidFill>
                <a:latin typeface="Arial Narrow"/>
                <a:cs typeface="Arial Narrow"/>
              </a:rPr>
              <a:t>Measured by lidars</a:t>
            </a:r>
            <a:endParaRPr lang="en-US" sz="2000" b="1" dirty="0">
              <a:solidFill>
                <a:srgbClr val="0000FF"/>
              </a:solidFill>
              <a:latin typeface="Arial Narrow"/>
              <a:cs typeface="Arial Narrow"/>
            </a:endParaRPr>
          </a:p>
        </p:txBody>
      </p:sp>
      <p:grpSp>
        <p:nvGrpSpPr>
          <p:cNvPr id="10" name="Group 9"/>
          <p:cNvGrpSpPr/>
          <p:nvPr/>
        </p:nvGrpSpPr>
        <p:grpSpPr>
          <a:xfrm>
            <a:off x="6553200" y="3614529"/>
            <a:ext cx="2514600" cy="990600"/>
            <a:chOff x="6553200" y="3614529"/>
            <a:chExt cx="2514600" cy="990600"/>
          </a:xfrm>
        </p:grpSpPr>
        <p:sp>
          <p:nvSpPr>
            <p:cNvPr id="8" name="TextBox 7"/>
            <p:cNvSpPr txBox="1"/>
            <p:nvPr/>
          </p:nvSpPr>
          <p:spPr>
            <a:xfrm>
              <a:off x="6781800" y="3733800"/>
              <a:ext cx="2112903" cy="707886"/>
            </a:xfrm>
            <a:prstGeom prst="rect">
              <a:avLst/>
            </a:prstGeom>
            <a:noFill/>
          </p:spPr>
          <p:txBody>
            <a:bodyPr wrap="none" rtlCol="0">
              <a:spAutoFit/>
            </a:bodyPr>
            <a:lstStyle/>
            <a:p>
              <a:pPr algn="ctr"/>
              <a:r>
                <a:rPr lang="en-US" sz="2000" b="1" dirty="0" smtClean="0">
                  <a:latin typeface="Arial Narrow"/>
                  <a:cs typeface="Arial Narrow"/>
                </a:rPr>
                <a:t>Fe-rich deposition</a:t>
              </a:r>
            </a:p>
            <a:p>
              <a:pPr algn="ctr"/>
              <a:r>
                <a:rPr lang="en-US" sz="2000" b="1" dirty="0" smtClean="0">
                  <a:latin typeface="Arial Narrow"/>
                  <a:cs typeface="Arial Narrow"/>
                </a:rPr>
                <a:t>Fertilization of life?</a:t>
              </a:r>
              <a:endParaRPr lang="en-US" sz="2000" b="1" dirty="0">
                <a:latin typeface="Arial Narrow"/>
                <a:cs typeface="Arial Narrow"/>
              </a:endParaRPr>
            </a:p>
          </p:txBody>
        </p:sp>
        <p:sp>
          <p:nvSpPr>
            <p:cNvPr id="9" name="Donut 8"/>
            <p:cNvSpPr/>
            <p:nvPr/>
          </p:nvSpPr>
          <p:spPr bwMode="auto">
            <a:xfrm>
              <a:off x="6553200" y="3614529"/>
              <a:ext cx="2514600" cy="990600"/>
            </a:xfrm>
            <a:prstGeom prst="donut">
              <a:avLst>
                <a:gd name="adj" fmla="val 571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2" name="TextBox 11"/>
          <p:cNvSpPr txBox="1"/>
          <p:nvPr/>
        </p:nvSpPr>
        <p:spPr>
          <a:xfrm>
            <a:off x="226000" y="6324600"/>
            <a:ext cx="7419819" cy="461665"/>
          </a:xfrm>
          <a:prstGeom prst="rect">
            <a:avLst/>
          </a:prstGeom>
          <a:noFill/>
        </p:spPr>
        <p:txBody>
          <a:bodyPr wrap="none" rtlCol="0">
            <a:spAutoFit/>
          </a:bodyPr>
          <a:lstStyle/>
          <a:p>
            <a:r>
              <a:rPr lang="en-US" b="1" dirty="0" smtClean="0">
                <a:solidFill>
                  <a:srgbClr val="800000"/>
                </a:solidFill>
              </a:rPr>
              <a:t>Estimated daily mass influx ranges from 2-270 t/d</a:t>
            </a:r>
            <a:endParaRPr lang="en-US" b="1" dirty="0">
              <a:solidFill>
                <a:srgbClr val="800000"/>
              </a:solidFill>
            </a:endParaRPr>
          </a:p>
        </p:txBody>
      </p:sp>
    </p:spTree>
    <p:extLst>
      <p:ext uri="{BB962C8B-B14F-4D97-AF65-F5344CB8AC3E}">
        <p14:creationId xmlns:p14="http://schemas.microsoft.com/office/powerpoint/2010/main" val="121875178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Line 2"/>
          <p:cNvSpPr>
            <a:spLocks noChangeShapeType="1"/>
          </p:cNvSpPr>
          <p:nvPr/>
        </p:nvSpPr>
        <p:spPr bwMode="auto">
          <a:xfrm>
            <a:off x="228600" y="5334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36869" name="Rectangle 3"/>
          <p:cNvSpPr>
            <a:spLocks noGrp="1" noChangeArrowheads="1"/>
          </p:cNvSpPr>
          <p:nvPr>
            <p:ph type="title"/>
          </p:nvPr>
        </p:nvSpPr>
        <p:spPr>
          <a:xfrm>
            <a:off x="152400" y="0"/>
            <a:ext cx="8763000" cy="533400"/>
          </a:xfrm>
        </p:spPr>
        <p:txBody>
          <a:bodyPr/>
          <a:lstStyle/>
          <a:p>
            <a:pPr algn="l" eaLnBrk="1" hangingPunct="1"/>
            <a:r>
              <a:rPr lang="en-US" sz="3000" dirty="0" smtClean="0">
                <a:solidFill>
                  <a:srgbClr val="0001F9"/>
                </a:solidFill>
                <a:latin typeface="Cooper Black" charset="0"/>
                <a:sym typeface="Wingdings"/>
              </a:rPr>
              <a:t>Ablation for Various Species vs. Velocity</a:t>
            </a:r>
            <a:endParaRPr lang="en-US" sz="3000" baseline="30000" dirty="0" smtClean="0">
              <a:solidFill>
                <a:srgbClr val="0001F9"/>
              </a:solidFill>
              <a:latin typeface="Cooper Black" charset="0"/>
            </a:endParaRPr>
          </a:p>
        </p:txBody>
      </p:sp>
      <p:sp>
        <p:nvSpPr>
          <p:cNvPr id="12" name="Slide Number Placeholder 5"/>
          <p:cNvSpPr>
            <a:spLocks noGrp="1"/>
          </p:cNvSpPr>
          <p:nvPr>
            <p:ph type="sldNum" sz="quarter" idx="12"/>
          </p:nvPr>
        </p:nvSpPr>
        <p:spPr>
          <a:xfrm>
            <a:off x="7086600" y="6345768"/>
            <a:ext cx="1905000" cy="304800"/>
          </a:xfrm>
          <a:noFill/>
        </p:spPr>
        <p:txBody>
          <a:bodyPr/>
          <a:lstStyle/>
          <a:p>
            <a:fld id="{5B67EE92-629C-6B4A-82C4-BE211D699805}" type="slidenum">
              <a:rPr lang="en-US" smtClean="0"/>
              <a:pPr/>
              <a:t>15</a:t>
            </a:fld>
            <a:endParaRPr lang="en-US" dirty="0" smtClean="0"/>
          </a:p>
        </p:txBody>
      </p:sp>
      <p:pic>
        <p:nvPicPr>
          <p:cNvPr id="3" name="Picture 2"/>
          <p:cNvPicPr>
            <a:picLocks noChangeAspect="1"/>
          </p:cNvPicPr>
          <p:nvPr/>
        </p:nvPicPr>
        <p:blipFill rotWithShape="1">
          <a:blip r:embed="rId3"/>
          <a:srcRect b="11865"/>
          <a:stretch/>
        </p:blipFill>
        <p:spPr>
          <a:xfrm>
            <a:off x="76200" y="609600"/>
            <a:ext cx="3690020" cy="3255854"/>
          </a:xfrm>
          <a:prstGeom prst="rect">
            <a:avLst/>
          </a:prstGeom>
        </p:spPr>
      </p:pic>
      <p:pic>
        <p:nvPicPr>
          <p:cNvPr id="4" name="Picture 3"/>
          <p:cNvPicPr>
            <a:picLocks noChangeAspect="1"/>
          </p:cNvPicPr>
          <p:nvPr/>
        </p:nvPicPr>
        <p:blipFill>
          <a:blip r:embed="rId4"/>
          <a:stretch>
            <a:fillRect/>
          </a:stretch>
        </p:blipFill>
        <p:spPr>
          <a:xfrm>
            <a:off x="0" y="3886200"/>
            <a:ext cx="9144000" cy="2886494"/>
          </a:xfrm>
          <a:prstGeom prst="rect">
            <a:avLst/>
          </a:prstGeom>
        </p:spPr>
      </p:pic>
      <p:sp>
        <p:nvSpPr>
          <p:cNvPr id="6" name="TextBox 5"/>
          <p:cNvSpPr txBox="1"/>
          <p:nvPr/>
        </p:nvSpPr>
        <p:spPr>
          <a:xfrm>
            <a:off x="5178539" y="6167735"/>
            <a:ext cx="3674954" cy="461665"/>
          </a:xfrm>
          <a:prstGeom prst="rect">
            <a:avLst/>
          </a:prstGeom>
          <a:noFill/>
        </p:spPr>
        <p:txBody>
          <a:bodyPr wrap="none" rtlCol="0">
            <a:spAutoFit/>
          </a:bodyPr>
          <a:lstStyle/>
          <a:p>
            <a:r>
              <a:rPr lang="en-US" dirty="0" smtClean="0">
                <a:solidFill>
                  <a:srgbClr val="FF0000"/>
                </a:solidFill>
              </a:rPr>
              <a:t>[Huang et al., GRL, 2015]</a:t>
            </a:r>
            <a:endParaRPr lang="en-US" dirty="0">
              <a:solidFill>
                <a:srgbClr val="FF0000"/>
              </a:solidFill>
            </a:endParaRPr>
          </a:p>
        </p:txBody>
      </p:sp>
      <p:sp>
        <p:nvSpPr>
          <p:cNvPr id="10" name="TextBox 9"/>
          <p:cNvSpPr txBox="1"/>
          <p:nvPr/>
        </p:nvSpPr>
        <p:spPr>
          <a:xfrm>
            <a:off x="3733800" y="609600"/>
            <a:ext cx="5257800" cy="2400657"/>
          </a:xfrm>
          <a:prstGeom prst="rect">
            <a:avLst/>
          </a:prstGeom>
          <a:noFill/>
        </p:spPr>
        <p:txBody>
          <a:bodyPr wrap="square" rtlCol="0">
            <a:spAutoFit/>
          </a:bodyPr>
          <a:lstStyle/>
          <a:p>
            <a:pPr>
              <a:spcAft>
                <a:spcPts val="1200"/>
              </a:spcAft>
            </a:pPr>
            <a:r>
              <a:rPr lang="en-US" sz="2000" dirty="0">
                <a:latin typeface="Arial Narrow"/>
                <a:cs typeface="Arial Narrow"/>
              </a:rPr>
              <a:t>The composition of the </a:t>
            </a:r>
            <a:r>
              <a:rPr lang="en-US" sz="2000" dirty="0">
                <a:solidFill>
                  <a:srgbClr val="FF0000"/>
                </a:solidFill>
                <a:latin typeface="Arial Narrow"/>
                <a:cs typeface="Arial Narrow"/>
              </a:rPr>
              <a:t>primitive CI carbonaceous </a:t>
            </a:r>
            <a:r>
              <a:rPr lang="en-US" sz="2000" dirty="0" err="1">
                <a:solidFill>
                  <a:srgbClr val="FF0000"/>
                </a:solidFill>
                <a:latin typeface="Arial Narrow"/>
                <a:cs typeface="Arial Narrow"/>
              </a:rPr>
              <a:t>chondrite</a:t>
            </a:r>
            <a:r>
              <a:rPr lang="en-US" sz="2000" dirty="0">
                <a:solidFill>
                  <a:srgbClr val="FF0000"/>
                </a:solidFill>
                <a:latin typeface="Arial Narrow"/>
                <a:cs typeface="Arial Narrow"/>
              </a:rPr>
              <a:t> meteorites </a:t>
            </a:r>
            <a:r>
              <a:rPr lang="en-US" sz="2000" dirty="0">
                <a:latin typeface="Arial Narrow"/>
                <a:cs typeface="Arial Narrow"/>
              </a:rPr>
              <a:t>is believed to be the </a:t>
            </a:r>
            <a:r>
              <a:rPr lang="en-US" sz="2000" dirty="0" smtClean="0">
                <a:latin typeface="Arial Narrow"/>
                <a:cs typeface="Arial Narrow"/>
              </a:rPr>
              <a:t>most representative </a:t>
            </a:r>
            <a:r>
              <a:rPr lang="en-US" sz="2000" dirty="0">
                <a:latin typeface="Arial Narrow"/>
                <a:cs typeface="Arial Narrow"/>
              </a:rPr>
              <a:t>of the original solar nebula and is therefore an accepted reference for the composition of </a:t>
            </a:r>
            <a:r>
              <a:rPr lang="en-US" sz="2000" dirty="0" smtClean="0">
                <a:latin typeface="Arial Narrow"/>
                <a:cs typeface="Arial Narrow"/>
              </a:rPr>
              <a:t>the cosmic </a:t>
            </a:r>
            <a:r>
              <a:rPr lang="en-US" sz="2000" dirty="0">
                <a:latin typeface="Arial Narrow"/>
                <a:cs typeface="Arial Narrow"/>
              </a:rPr>
              <a:t>dust particles [</a:t>
            </a:r>
            <a:r>
              <a:rPr lang="en-US" sz="2000" dirty="0" err="1">
                <a:latin typeface="Arial Narrow"/>
                <a:cs typeface="Arial Narrow"/>
              </a:rPr>
              <a:t>Jessberger</a:t>
            </a:r>
            <a:r>
              <a:rPr lang="en-US" sz="2000" dirty="0">
                <a:latin typeface="Arial Narrow"/>
                <a:cs typeface="Arial Narrow"/>
              </a:rPr>
              <a:t> et al., 2001]. </a:t>
            </a:r>
            <a:endParaRPr lang="en-US" sz="2000" dirty="0" smtClean="0">
              <a:latin typeface="Arial Narrow"/>
              <a:cs typeface="Arial Narrow"/>
            </a:endParaRPr>
          </a:p>
          <a:p>
            <a:pPr>
              <a:spcAft>
                <a:spcPts val="1200"/>
              </a:spcAft>
            </a:pPr>
            <a:r>
              <a:rPr lang="en-US" sz="2000" dirty="0" smtClean="0">
                <a:latin typeface="Arial Narrow"/>
                <a:cs typeface="Arial Narrow"/>
              </a:rPr>
              <a:t>The </a:t>
            </a:r>
            <a:r>
              <a:rPr lang="en-US" sz="2000" dirty="0">
                <a:latin typeface="Arial Narrow"/>
                <a:cs typeface="Arial Narrow"/>
              </a:rPr>
              <a:t>ratio of the elemental abundances of Fe and Na in CI </a:t>
            </a:r>
            <a:r>
              <a:rPr lang="en-US" sz="2000" dirty="0" err="1">
                <a:latin typeface="Arial Narrow"/>
                <a:cs typeface="Arial Narrow"/>
              </a:rPr>
              <a:t>chondrites</a:t>
            </a:r>
            <a:r>
              <a:rPr lang="en-US" sz="2000" dirty="0">
                <a:latin typeface="Arial Narrow"/>
                <a:cs typeface="Arial Narrow"/>
              </a:rPr>
              <a:t> </a:t>
            </a:r>
            <a:r>
              <a:rPr lang="en-US" sz="2000" dirty="0" smtClean="0">
                <a:latin typeface="Arial Narrow"/>
                <a:cs typeface="Arial Narrow"/>
              </a:rPr>
              <a:t>is </a:t>
            </a:r>
            <a:r>
              <a:rPr lang="en-US" sz="2000" dirty="0" smtClean="0">
                <a:solidFill>
                  <a:srgbClr val="0000FF"/>
                </a:solidFill>
                <a:latin typeface="Arial Narrow"/>
                <a:cs typeface="Arial Narrow"/>
              </a:rPr>
              <a:t>[</a:t>
            </a:r>
            <a:r>
              <a:rPr lang="en-US" sz="2000" dirty="0">
                <a:solidFill>
                  <a:srgbClr val="0000FF"/>
                </a:solidFill>
                <a:latin typeface="Arial Narrow"/>
                <a:cs typeface="Arial Narrow"/>
              </a:rPr>
              <a:t>Fe]/[Na] = 15.26 ± 0.89</a:t>
            </a:r>
            <a:r>
              <a:rPr lang="en-US" sz="2000" dirty="0" smtClean="0">
                <a:latin typeface="Arial Narrow"/>
                <a:cs typeface="Arial Narrow"/>
              </a:rPr>
              <a:t>.</a:t>
            </a:r>
          </a:p>
        </p:txBody>
      </p:sp>
      <p:sp>
        <p:nvSpPr>
          <p:cNvPr id="11" name="TextBox 10"/>
          <p:cNvSpPr txBox="1"/>
          <p:nvPr/>
        </p:nvSpPr>
        <p:spPr>
          <a:xfrm>
            <a:off x="3733800" y="3102114"/>
            <a:ext cx="5257800" cy="707886"/>
          </a:xfrm>
          <a:prstGeom prst="rect">
            <a:avLst/>
          </a:prstGeom>
          <a:noFill/>
        </p:spPr>
        <p:txBody>
          <a:bodyPr wrap="square" rtlCol="0">
            <a:spAutoFit/>
          </a:bodyPr>
          <a:lstStyle/>
          <a:p>
            <a:r>
              <a:rPr lang="en-US" sz="2000" dirty="0" smtClean="0">
                <a:latin typeface="Arial Narrow"/>
                <a:cs typeface="Arial Narrow"/>
              </a:rPr>
              <a:t>Elemental ablation profile computed by Prof. John Plane’s chemical ablation model (CABMOD) @ Leeds</a:t>
            </a:r>
            <a:endParaRPr lang="en-US" sz="2000" dirty="0">
              <a:latin typeface="Arial Narrow"/>
              <a:cs typeface="Arial Narrow"/>
            </a:endParaRPr>
          </a:p>
        </p:txBody>
      </p:sp>
    </p:spTree>
    <p:extLst>
      <p:ext uri="{BB962C8B-B14F-4D97-AF65-F5344CB8AC3E}">
        <p14:creationId xmlns:p14="http://schemas.microsoft.com/office/powerpoint/2010/main" val="27391850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Line 2"/>
          <p:cNvSpPr>
            <a:spLocks noChangeShapeType="1"/>
          </p:cNvSpPr>
          <p:nvPr/>
        </p:nvSpPr>
        <p:spPr bwMode="auto">
          <a:xfrm>
            <a:off x="228600" y="5334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36869" name="Rectangle 3"/>
          <p:cNvSpPr>
            <a:spLocks noGrp="1" noChangeArrowheads="1"/>
          </p:cNvSpPr>
          <p:nvPr>
            <p:ph type="title"/>
          </p:nvPr>
        </p:nvSpPr>
        <p:spPr>
          <a:xfrm>
            <a:off x="152400" y="0"/>
            <a:ext cx="8763000" cy="533400"/>
          </a:xfrm>
        </p:spPr>
        <p:txBody>
          <a:bodyPr/>
          <a:lstStyle/>
          <a:p>
            <a:pPr algn="l" eaLnBrk="1" hangingPunct="1"/>
            <a:r>
              <a:rPr lang="en-US" sz="3000" dirty="0" smtClean="0">
                <a:solidFill>
                  <a:srgbClr val="0001F9"/>
                </a:solidFill>
                <a:latin typeface="Cooper Black" charset="0"/>
                <a:sym typeface="Wingdings"/>
              </a:rPr>
              <a:t>Test by Simultaneous Fe and Na Lidar Obs.</a:t>
            </a:r>
            <a:endParaRPr lang="en-US" sz="3000" baseline="30000" dirty="0" smtClean="0">
              <a:solidFill>
                <a:srgbClr val="0001F9"/>
              </a:solidFill>
              <a:latin typeface="Cooper Black" charset="0"/>
            </a:endParaRPr>
          </a:p>
        </p:txBody>
      </p:sp>
      <p:sp>
        <p:nvSpPr>
          <p:cNvPr id="12" name="Slide Number Placeholder 5"/>
          <p:cNvSpPr>
            <a:spLocks noGrp="1"/>
          </p:cNvSpPr>
          <p:nvPr>
            <p:ph type="sldNum" sz="quarter" idx="12"/>
          </p:nvPr>
        </p:nvSpPr>
        <p:spPr>
          <a:xfrm>
            <a:off x="7086600" y="6345768"/>
            <a:ext cx="1905000" cy="304800"/>
          </a:xfrm>
          <a:noFill/>
        </p:spPr>
        <p:txBody>
          <a:bodyPr/>
          <a:lstStyle/>
          <a:p>
            <a:fld id="{5B67EE92-629C-6B4A-82C4-BE211D699805}" type="slidenum">
              <a:rPr lang="en-US" smtClean="0"/>
              <a:pPr/>
              <a:t>16</a:t>
            </a:fld>
            <a:endParaRPr lang="en-US" dirty="0" smtClean="0"/>
          </a:p>
        </p:txBody>
      </p:sp>
      <p:pic>
        <p:nvPicPr>
          <p:cNvPr id="2" name="Picture 1"/>
          <p:cNvPicPr>
            <a:picLocks noChangeAspect="1"/>
          </p:cNvPicPr>
          <p:nvPr/>
        </p:nvPicPr>
        <p:blipFill>
          <a:blip r:embed="rId4"/>
          <a:stretch>
            <a:fillRect/>
          </a:stretch>
        </p:blipFill>
        <p:spPr>
          <a:xfrm>
            <a:off x="228600" y="609600"/>
            <a:ext cx="4038600" cy="3048001"/>
          </a:xfrm>
          <a:prstGeom prst="rect">
            <a:avLst/>
          </a:prstGeom>
        </p:spPr>
      </p:pic>
      <p:pic>
        <p:nvPicPr>
          <p:cNvPr id="5" name="Picture 4"/>
          <p:cNvPicPr>
            <a:picLocks noChangeAspect="1"/>
          </p:cNvPicPr>
          <p:nvPr/>
        </p:nvPicPr>
        <p:blipFill>
          <a:blip r:embed="rId5"/>
          <a:stretch>
            <a:fillRect/>
          </a:stretch>
        </p:blipFill>
        <p:spPr>
          <a:xfrm>
            <a:off x="4572000" y="609602"/>
            <a:ext cx="4114800" cy="3048000"/>
          </a:xfrm>
          <a:prstGeom prst="rect">
            <a:avLst/>
          </a:prstGeom>
        </p:spPr>
      </p:pic>
      <p:pic>
        <p:nvPicPr>
          <p:cNvPr id="7" name="Picture 6"/>
          <p:cNvPicPr>
            <a:picLocks noChangeAspect="1"/>
          </p:cNvPicPr>
          <p:nvPr/>
        </p:nvPicPr>
        <p:blipFill>
          <a:blip r:embed="rId6"/>
          <a:stretch>
            <a:fillRect/>
          </a:stretch>
        </p:blipFill>
        <p:spPr>
          <a:xfrm>
            <a:off x="0" y="3657602"/>
            <a:ext cx="9144000" cy="1954286"/>
          </a:xfrm>
          <a:prstGeom prst="rect">
            <a:avLst/>
          </a:prstGeom>
        </p:spPr>
      </p:pic>
      <p:pic>
        <p:nvPicPr>
          <p:cNvPr id="8" name="Picture 7"/>
          <p:cNvPicPr>
            <a:picLocks noChangeAspect="1"/>
          </p:cNvPicPr>
          <p:nvPr/>
        </p:nvPicPr>
        <p:blipFill>
          <a:blip r:embed="rId7"/>
          <a:stretch>
            <a:fillRect/>
          </a:stretch>
        </p:blipFill>
        <p:spPr>
          <a:xfrm>
            <a:off x="533400" y="5638800"/>
            <a:ext cx="7848600" cy="676968"/>
          </a:xfrm>
          <a:prstGeom prst="rect">
            <a:avLst/>
          </a:prstGeom>
        </p:spPr>
      </p:pic>
      <p:sp>
        <p:nvSpPr>
          <p:cNvPr id="9" name="TextBox 8"/>
          <p:cNvSpPr txBox="1"/>
          <p:nvPr/>
        </p:nvSpPr>
        <p:spPr>
          <a:xfrm>
            <a:off x="1066800" y="1524002"/>
            <a:ext cx="1347394" cy="461665"/>
          </a:xfrm>
          <a:prstGeom prst="rect">
            <a:avLst/>
          </a:prstGeom>
          <a:solidFill>
            <a:srgbClr val="3366FF"/>
          </a:solidFill>
        </p:spPr>
        <p:txBody>
          <a:bodyPr wrap="none" rtlCol="0">
            <a:spAutoFit/>
          </a:bodyPr>
          <a:lstStyle/>
          <a:p>
            <a:r>
              <a:rPr lang="en-US" b="1" dirty="0" smtClean="0">
                <a:solidFill>
                  <a:srgbClr val="FFFB00"/>
                </a:solidFill>
              </a:rPr>
              <a:t>Boulder</a:t>
            </a:r>
            <a:endParaRPr lang="en-US" b="1" dirty="0">
              <a:solidFill>
                <a:srgbClr val="FFFB00"/>
              </a:solidFill>
            </a:endParaRPr>
          </a:p>
        </p:txBody>
      </p:sp>
      <p:sp>
        <p:nvSpPr>
          <p:cNvPr id="15" name="TextBox 14"/>
          <p:cNvSpPr txBox="1"/>
          <p:nvPr/>
        </p:nvSpPr>
        <p:spPr>
          <a:xfrm>
            <a:off x="5486400" y="6324600"/>
            <a:ext cx="3093240" cy="400110"/>
          </a:xfrm>
          <a:prstGeom prst="rect">
            <a:avLst/>
          </a:prstGeom>
          <a:noFill/>
        </p:spPr>
        <p:txBody>
          <a:bodyPr wrap="none" rtlCol="0">
            <a:spAutoFit/>
          </a:bodyPr>
          <a:lstStyle/>
          <a:p>
            <a:r>
              <a:rPr lang="en-US" sz="2000" dirty="0" smtClean="0">
                <a:solidFill>
                  <a:srgbClr val="FF0000"/>
                </a:solidFill>
              </a:rPr>
              <a:t>[Huang et al., GRL, 2015]</a:t>
            </a:r>
            <a:endParaRPr lang="en-US" sz="2000" dirty="0">
              <a:solidFill>
                <a:srgbClr val="FF000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501650727"/>
              </p:ext>
            </p:extLst>
          </p:nvPr>
        </p:nvGraphicFramePr>
        <p:xfrm>
          <a:off x="3505200" y="533400"/>
          <a:ext cx="869950" cy="339493"/>
        </p:xfrm>
        <a:graphic>
          <a:graphicData uri="http://schemas.openxmlformats.org/presentationml/2006/ole">
            <mc:AlternateContent xmlns:mc="http://schemas.openxmlformats.org/markup-compatibility/2006">
              <mc:Choice xmlns:v="urn:schemas-microsoft-com:vml" Requires="v">
                <p:oleObj spid="_x0000_s542734" name="Equation" r:id="rId8" imgW="520700" imgH="203200" progId="Equation.3">
                  <p:embed/>
                </p:oleObj>
              </mc:Choice>
              <mc:Fallback>
                <p:oleObj name="Equation" r:id="rId8" imgW="520700" imgH="203200" progId="Equation.3">
                  <p:embed/>
                  <p:pic>
                    <p:nvPicPr>
                      <p:cNvPr id="0" name=""/>
                      <p:cNvPicPr/>
                      <p:nvPr/>
                    </p:nvPicPr>
                    <p:blipFill>
                      <a:blip r:embed="rId9"/>
                      <a:stretch>
                        <a:fillRect/>
                      </a:stretch>
                    </p:blipFill>
                    <p:spPr>
                      <a:xfrm>
                        <a:off x="3505200" y="533400"/>
                        <a:ext cx="869950" cy="339493"/>
                      </a:xfrm>
                      <a:prstGeom prst="rect">
                        <a:avLst/>
                      </a:prstGeom>
                    </p:spPr>
                  </p:pic>
                </p:oleObj>
              </mc:Fallback>
            </mc:AlternateContent>
          </a:graphicData>
        </a:graphic>
      </p:graphicFrame>
    </p:spTree>
    <p:extLst>
      <p:ext uri="{BB962C8B-B14F-4D97-AF65-F5344CB8AC3E}">
        <p14:creationId xmlns:p14="http://schemas.microsoft.com/office/powerpoint/2010/main" val="38923668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Line 2"/>
          <p:cNvSpPr>
            <a:spLocks noChangeShapeType="1"/>
          </p:cNvSpPr>
          <p:nvPr/>
        </p:nvSpPr>
        <p:spPr bwMode="auto">
          <a:xfrm>
            <a:off x="228600" y="5334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36869" name="Rectangle 3"/>
          <p:cNvSpPr>
            <a:spLocks noGrp="1" noChangeArrowheads="1"/>
          </p:cNvSpPr>
          <p:nvPr>
            <p:ph type="title"/>
          </p:nvPr>
        </p:nvSpPr>
        <p:spPr>
          <a:xfrm>
            <a:off x="152400" y="0"/>
            <a:ext cx="8763000" cy="533400"/>
          </a:xfrm>
        </p:spPr>
        <p:txBody>
          <a:bodyPr/>
          <a:lstStyle/>
          <a:p>
            <a:pPr algn="l" eaLnBrk="1" hangingPunct="1"/>
            <a:r>
              <a:rPr lang="en-US" sz="3000" dirty="0" smtClean="0">
                <a:solidFill>
                  <a:srgbClr val="0001F9"/>
                </a:solidFill>
                <a:latin typeface="Cooper Black" charset="0"/>
                <a:sym typeface="Wingdings"/>
              </a:rPr>
              <a:t>Estimate Global Influx of Cosmic Dust</a:t>
            </a:r>
            <a:endParaRPr lang="en-US" sz="3000" baseline="30000" dirty="0" smtClean="0">
              <a:solidFill>
                <a:srgbClr val="0001F9"/>
              </a:solidFill>
              <a:latin typeface="Cooper Black" charset="0"/>
            </a:endParaRPr>
          </a:p>
        </p:txBody>
      </p:sp>
      <p:sp>
        <p:nvSpPr>
          <p:cNvPr id="12" name="Slide Number Placeholder 5"/>
          <p:cNvSpPr>
            <a:spLocks noGrp="1"/>
          </p:cNvSpPr>
          <p:nvPr>
            <p:ph type="sldNum" sz="quarter" idx="12"/>
          </p:nvPr>
        </p:nvSpPr>
        <p:spPr>
          <a:xfrm>
            <a:off x="7086600" y="6345768"/>
            <a:ext cx="1905000" cy="304800"/>
          </a:xfrm>
          <a:noFill/>
        </p:spPr>
        <p:txBody>
          <a:bodyPr/>
          <a:lstStyle/>
          <a:p>
            <a:fld id="{5B67EE92-629C-6B4A-82C4-BE211D699805}" type="slidenum">
              <a:rPr lang="en-US" smtClean="0"/>
              <a:pPr/>
              <a:t>17</a:t>
            </a:fld>
            <a:endParaRPr lang="en-US" dirty="0" smtClean="0"/>
          </a:p>
        </p:txBody>
      </p:sp>
      <p:pic>
        <p:nvPicPr>
          <p:cNvPr id="3" name="Picture 2"/>
          <p:cNvPicPr>
            <a:picLocks noChangeAspect="1"/>
          </p:cNvPicPr>
          <p:nvPr/>
        </p:nvPicPr>
        <p:blipFill rotWithShape="1">
          <a:blip r:embed="rId3"/>
          <a:srcRect t="10276"/>
          <a:stretch/>
        </p:blipFill>
        <p:spPr>
          <a:xfrm>
            <a:off x="19765" y="609600"/>
            <a:ext cx="9144000" cy="5257800"/>
          </a:xfrm>
          <a:prstGeom prst="rect">
            <a:avLst/>
          </a:prstGeom>
        </p:spPr>
      </p:pic>
      <p:sp>
        <p:nvSpPr>
          <p:cNvPr id="4" name="TextBox 3"/>
          <p:cNvSpPr txBox="1"/>
          <p:nvPr/>
        </p:nvSpPr>
        <p:spPr>
          <a:xfrm>
            <a:off x="3701939" y="5029200"/>
            <a:ext cx="4960279" cy="400110"/>
          </a:xfrm>
          <a:prstGeom prst="rect">
            <a:avLst/>
          </a:prstGeom>
          <a:solidFill>
            <a:srgbClr val="3366FF"/>
          </a:solidFill>
        </p:spPr>
        <p:txBody>
          <a:bodyPr wrap="none" rtlCol="0">
            <a:spAutoFit/>
          </a:bodyPr>
          <a:lstStyle/>
          <a:p>
            <a:r>
              <a:rPr lang="en-US" sz="2000" b="1" dirty="0" smtClean="0">
                <a:solidFill>
                  <a:srgbClr val="FFFB00"/>
                </a:solidFill>
              </a:rPr>
              <a:t>102,000 ± 18,000 /cm</a:t>
            </a:r>
            <a:r>
              <a:rPr lang="en-US" sz="2000" b="1" baseline="30000" dirty="0" smtClean="0">
                <a:solidFill>
                  <a:srgbClr val="FFFB00"/>
                </a:solidFill>
              </a:rPr>
              <a:t>2</a:t>
            </a:r>
            <a:r>
              <a:rPr lang="en-US" sz="2000" b="1" dirty="0" smtClean="0">
                <a:solidFill>
                  <a:srgbClr val="FFFB00"/>
                </a:solidFill>
              </a:rPr>
              <a:t>/s = 4.20 ± 0.75 t/d</a:t>
            </a:r>
            <a:endParaRPr lang="en-US" sz="2000" b="1" dirty="0">
              <a:solidFill>
                <a:srgbClr val="FFFB00"/>
              </a:solidFill>
            </a:endParaRPr>
          </a:p>
        </p:txBody>
      </p:sp>
      <p:sp>
        <p:nvSpPr>
          <p:cNvPr id="6" name="TextBox 5"/>
          <p:cNvSpPr txBox="1"/>
          <p:nvPr/>
        </p:nvSpPr>
        <p:spPr>
          <a:xfrm>
            <a:off x="4724400" y="5421264"/>
            <a:ext cx="1565753" cy="400110"/>
          </a:xfrm>
          <a:prstGeom prst="rect">
            <a:avLst/>
          </a:prstGeom>
          <a:solidFill>
            <a:srgbClr val="008000"/>
          </a:solidFill>
        </p:spPr>
        <p:txBody>
          <a:bodyPr wrap="none" rtlCol="0">
            <a:spAutoFit/>
          </a:bodyPr>
          <a:lstStyle/>
          <a:p>
            <a:r>
              <a:rPr lang="en-US" sz="2000" b="1" dirty="0" smtClean="0">
                <a:solidFill>
                  <a:srgbClr val="FFFB00"/>
                </a:solidFill>
              </a:rPr>
              <a:t>150 ± 38 t/d</a:t>
            </a:r>
            <a:endParaRPr lang="en-US" sz="2000" b="1" dirty="0">
              <a:solidFill>
                <a:srgbClr val="FFFB00"/>
              </a:solidFill>
            </a:endParaRPr>
          </a:p>
        </p:txBody>
      </p:sp>
    </p:spTree>
    <p:extLst>
      <p:ext uri="{BB962C8B-B14F-4D97-AF65-F5344CB8AC3E}">
        <p14:creationId xmlns:p14="http://schemas.microsoft.com/office/powerpoint/2010/main" val="28158156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5"/>
          <p:cNvSpPr>
            <a:spLocks noGrp="1"/>
          </p:cNvSpPr>
          <p:nvPr>
            <p:ph type="sldNum" sz="quarter" idx="12"/>
          </p:nvPr>
        </p:nvSpPr>
        <p:spPr>
          <a:noFill/>
        </p:spPr>
        <p:txBody>
          <a:bodyPr/>
          <a:lstStyle/>
          <a:p>
            <a:fld id="{5B67EE92-629C-6B4A-82C4-BE211D699805}" type="slidenum">
              <a:rPr lang="en-US" smtClean="0"/>
              <a:pPr/>
              <a:t>18</a:t>
            </a:fld>
            <a:endParaRPr lang="en-US" smtClean="0"/>
          </a:p>
        </p:txBody>
      </p:sp>
      <p:sp>
        <p:nvSpPr>
          <p:cNvPr id="36868" name="Line 2"/>
          <p:cNvSpPr>
            <a:spLocks noChangeShapeType="1"/>
          </p:cNvSpPr>
          <p:nvPr/>
        </p:nvSpPr>
        <p:spPr bwMode="auto">
          <a:xfrm>
            <a:off x="228600" y="6858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36869" name="Rectangle 3"/>
          <p:cNvSpPr>
            <a:spLocks noGrp="1" noChangeArrowheads="1"/>
          </p:cNvSpPr>
          <p:nvPr>
            <p:ph type="title"/>
          </p:nvPr>
        </p:nvSpPr>
        <p:spPr>
          <a:xfrm>
            <a:off x="228600" y="76200"/>
            <a:ext cx="8839200" cy="457200"/>
          </a:xfrm>
        </p:spPr>
        <p:txBody>
          <a:bodyPr/>
          <a:lstStyle/>
          <a:p>
            <a:pPr algn="l" eaLnBrk="1" hangingPunct="1"/>
            <a:r>
              <a:rPr lang="en-US" sz="3000" dirty="0" smtClean="0">
                <a:solidFill>
                  <a:srgbClr val="0001F9"/>
                </a:solidFill>
                <a:latin typeface="Cooper Black" charset="0"/>
              </a:rPr>
              <a:t>Discovery of Thermosphere Fe Layer in 2011</a:t>
            </a:r>
          </a:p>
        </p:txBody>
      </p:sp>
      <p:sp>
        <p:nvSpPr>
          <p:cNvPr id="36870" name="Rectangle 12"/>
          <p:cNvSpPr>
            <a:spLocks noChangeArrowheads="1"/>
          </p:cNvSpPr>
          <p:nvPr/>
        </p:nvSpPr>
        <p:spPr bwMode="auto">
          <a:xfrm>
            <a:off x="4100513" y="15033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36871" name="Picture 6" descr="GRLpaper_Figure2.pdf"/>
          <p:cNvPicPr>
            <a:picLocks noChangeAspect="1"/>
          </p:cNvPicPr>
          <p:nvPr/>
        </p:nvPicPr>
        <p:blipFill>
          <a:blip r:embed="rId4"/>
          <a:srcRect/>
          <a:stretch>
            <a:fillRect/>
          </a:stretch>
        </p:blipFill>
        <p:spPr bwMode="auto">
          <a:xfrm>
            <a:off x="152400" y="762001"/>
            <a:ext cx="5943600" cy="5029200"/>
          </a:xfrm>
          <a:prstGeom prst="rect">
            <a:avLst/>
          </a:prstGeom>
          <a:noFill/>
          <a:ln w="9525">
            <a:noFill/>
            <a:miter lim="800000"/>
            <a:headEnd/>
            <a:tailEnd/>
          </a:ln>
        </p:spPr>
      </p:pic>
      <p:sp>
        <p:nvSpPr>
          <p:cNvPr id="36872" name="TextBox 7"/>
          <p:cNvSpPr txBox="1">
            <a:spLocks noChangeArrowheads="1"/>
          </p:cNvSpPr>
          <p:nvPr/>
        </p:nvSpPr>
        <p:spPr bwMode="auto">
          <a:xfrm>
            <a:off x="228600" y="5943600"/>
            <a:ext cx="8763000" cy="707886"/>
          </a:xfrm>
          <a:prstGeom prst="rect">
            <a:avLst/>
          </a:prstGeom>
          <a:noFill/>
          <a:ln w="9525">
            <a:noFill/>
            <a:miter lim="800000"/>
            <a:headEnd/>
            <a:tailEnd/>
          </a:ln>
        </p:spPr>
        <p:txBody>
          <a:bodyPr wrap="square">
            <a:prstTxWarp prst="textNoShape">
              <a:avLst/>
            </a:prstTxWarp>
            <a:spAutoFit/>
          </a:bodyPr>
          <a:lstStyle/>
          <a:p>
            <a:r>
              <a:rPr lang="en-US" sz="2000" b="1" dirty="0">
                <a:latin typeface="Times" charset="0"/>
                <a:ea typeface="Times" charset="0"/>
                <a:cs typeface="Times" charset="0"/>
              </a:rPr>
              <a:t>Fe density of 20-120 cm</a:t>
            </a:r>
            <a:r>
              <a:rPr lang="en-US" sz="2000" b="1" baseline="30000" dirty="0">
                <a:latin typeface="Times" charset="0"/>
                <a:ea typeface="Times" charset="0"/>
                <a:cs typeface="Times" charset="0"/>
              </a:rPr>
              <a:t>-3</a:t>
            </a:r>
            <a:r>
              <a:rPr lang="en-US" sz="2000" b="1" dirty="0">
                <a:latin typeface="Times" charset="0"/>
                <a:ea typeface="Times" charset="0"/>
                <a:cs typeface="Times" charset="0"/>
              </a:rPr>
              <a:t> </a:t>
            </a:r>
            <a:r>
              <a:rPr lang="en-US" sz="2000" b="1" dirty="0" smtClean="0">
                <a:latin typeface="Times" charset="0"/>
                <a:ea typeface="Times" charset="0"/>
                <a:cs typeface="Times" charset="0"/>
              </a:rPr>
              <a:t>(120-155 km) </a:t>
            </a:r>
            <a:r>
              <a:rPr lang="en-US" sz="2000" b="1" dirty="0">
                <a:latin typeface="Times" charset="0"/>
                <a:ea typeface="Times" charset="0"/>
                <a:cs typeface="Times" charset="0"/>
              </a:rPr>
              <a:t>with clear </a:t>
            </a:r>
            <a:r>
              <a:rPr lang="en-US" sz="2000" b="1" dirty="0" smtClean="0">
                <a:latin typeface="Times" charset="0"/>
                <a:ea typeface="Times" charset="0"/>
                <a:cs typeface="Times" charset="0"/>
              </a:rPr>
              <a:t>gravity wave </a:t>
            </a:r>
            <a:r>
              <a:rPr lang="en-US" sz="2000" b="1" dirty="0">
                <a:latin typeface="Times" charset="0"/>
                <a:ea typeface="Times" charset="0"/>
                <a:cs typeface="Times" charset="0"/>
              </a:rPr>
              <a:t>signatures Elevated </a:t>
            </a:r>
            <a:r>
              <a:rPr lang="en-US" sz="2000" b="1" dirty="0" smtClean="0">
                <a:latin typeface="Times" charset="0"/>
                <a:ea typeface="Times" charset="0"/>
                <a:cs typeface="Times" charset="0"/>
              </a:rPr>
              <a:t>temperatures peak around 130 km during a geomagnetic storm</a:t>
            </a:r>
            <a:endParaRPr lang="en-US" sz="2000" b="1" dirty="0">
              <a:latin typeface="Times" charset="0"/>
              <a:ea typeface="Times" charset="0"/>
              <a:cs typeface="Times" charset="0"/>
            </a:endParaRPr>
          </a:p>
        </p:txBody>
      </p:sp>
      <p:graphicFrame>
        <p:nvGraphicFramePr>
          <p:cNvPr id="11" name="Object 3"/>
          <p:cNvGraphicFramePr>
            <a:graphicFrameLocks noChangeAspect="1"/>
          </p:cNvGraphicFramePr>
          <p:nvPr>
            <p:extLst>
              <p:ext uri="{D42A27DB-BD31-4B8C-83A1-F6EECF244321}">
                <p14:modId xmlns:p14="http://schemas.microsoft.com/office/powerpoint/2010/main" val="113201752"/>
              </p:ext>
            </p:extLst>
          </p:nvPr>
        </p:nvGraphicFramePr>
        <p:xfrm>
          <a:off x="6019800" y="838200"/>
          <a:ext cx="2981325" cy="4953000"/>
        </p:xfrm>
        <a:graphic>
          <a:graphicData uri="http://schemas.openxmlformats.org/presentationml/2006/ole">
            <mc:AlternateContent xmlns:mc="http://schemas.openxmlformats.org/markup-compatibility/2006">
              <mc:Choice xmlns:v="urn:schemas-microsoft-com:vml" Requires="v">
                <p:oleObj spid="_x0000_s536620" name="Document" r:id="rId5" imgW="6704762" imgH="9955556" progId="Word.Document.12">
                  <p:link updateAutomatic="1"/>
                </p:oleObj>
              </mc:Choice>
              <mc:Fallback>
                <p:oleObj name="Document" r:id="rId5" imgW="6704762" imgH="9955556"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838200"/>
                        <a:ext cx="2981325" cy="4953000"/>
                      </a:xfrm>
                      <a:prstGeom prst="rect">
                        <a:avLst/>
                      </a:prstGeom>
                      <a:noFill/>
                      <a:ln>
                        <a:noFill/>
                      </a:ln>
                      <a:extLst/>
                    </p:spPr>
                  </p:pic>
                </p:oleObj>
              </mc:Fallback>
            </mc:AlternateContent>
          </a:graphicData>
        </a:graphic>
      </p:graphicFrame>
      <p:sp>
        <p:nvSpPr>
          <p:cNvPr id="12" name="TextBox 15"/>
          <p:cNvSpPr txBox="1">
            <a:spLocks noChangeArrowheads="1"/>
          </p:cNvSpPr>
          <p:nvPr/>
        </p:nvSpPr>
        <p:spPr bwMode="auto">
          <a:xfrm>
            <a:off x="4114800" y="4171890"/>
            <a:ext cx="2044275" cy="400110"/>
          </a:xfrm>
          <a:prstGeom prst="rect">
            <a:avLst/>
          </a:prstGeom>
          <a:noFill/>
          <a:ln w="9525">
            <a:noFill/>
            <a:miter lim="800000"/>
            <a:headEnd/>
            <a:tailEnd/>
          </a:ln>
        </p:spPr>
        <p:txBody>
          <a:bodyPr wrap="none">
            <a:prstTxWarp prst="textNoShape">
              <a:avLst/>
            </a:prstTxWarp>
            <a:spAutoFit/>
          </a:bodyPr>
          <a:lstStyle/>
          <a:p>
            <a:pPr algn="ctr"/>
            <a:r>
              <a:rPr lang="en-US" sz="2000" b="1" dirty="0" smtClean="0">
                <a:solidFill>
                  <a:srgbClr val="E80202"/>
                </a:solidFill>
                <a:latin typeface="Times" charset="0"/>
                <a:ea typeface="Times" charset="0"/>
                <a:cs typeface="Times" charset="0"/>
              </a:rPr>
              <a:t>[</a:t>
            </a:r>
            <a:r>
              <a:rPr lang="en-US" sz="2000" b="1" dirty="0">
                <a:solidFill>
                  <a:srgbClr val="E80202"/>
                </a:solidFill>
                <a:latin typeface="Times" charset="0"/>
                <a:ea typeface="Times" charset="0"/>
                <a:cs typeface="Times" charset="0"/>
              </a:rPr>
              <a:t>Chu et al.</a:t>
            </a:r>
            <a:r>
              <a:rPr lang="en-US" sz="2000" b="1" dirty="0" smtClean="0">
                <a:solidFill>
                  <a:srgbClr val="E80202"/>
                </a:solidFill>
                <a:latin typeface="Times" charset="0"/>
                <a:ea typeface="Times" charset="0"/>
                <a:cs typeface="Times" charset="0"/>
              </a:rPr>
              <a:t>, 2011]</a:t>
            </a:r>
            <a:endParaRPr lang="en-US" sz="2000" b="1" dirty="0">
              <a:solidFill>
                <a:srgbClr val="E80202"/>
              </a:solidFill>
              <a:latin typeface="Times" charset="0"/>
              <a:ea typeface="Times" charset="0"/>
              <a:cs typeface="Times" charset="0"/>
            </a:endParaRPr>
          </a:p>
        </p:txBody>
      </p:sp>
      <p:sp>
        <p:nvSpPr>
          <p:cNvPr id="2" name="TextBox 1"/>
          <p:cNvSpPr txBox="1"/>
          <p:nvPr/>
        </p:nvSpPr>
        <p:spPr>
          <a:xfrm>
            <a:off x="4191000" y="3352800"/>
            <a:ext cx="1676400" cy="707886"/>
          </a:xfrm>
          <a:prstGeom prst="rect">
            <a:avLst/>
          </a:prstGeom>
          <a:noFill/>
        </p:spPr>
        <p:txBody>
          <a:bodyPr wrap="square" rtlCol="0">
            <a:spAutoFit/>
          </a:bodyPr>
          <a:lstStyle/>
          <a:p>
            <a:pPr algn="ctr"/>
            <a:r>
              <a:rPr lang="en-US" sz="2000" b="1" dirty="0" smtClean="0">
                <a:solidFill>
                  <a:srgbClr val="0000FF"/>
                </a:solidFill>
              </a:rPr>
              <a:t>28 May 2011 Event</a:t>
            </a:r>
            <a:endParaRPr lang="en-US" sz="2000" b="1" dirty="0">
              <a:solidFill>
                <a:srgbClr val="0000FF"/>
              </a:solidFill>
            </a:endParaRPr>
          </a:p>
        </p:txBody>
      </p:sp>
    </p:spTree>
    <p:extLst>
      <p:ext uri="{BB962C8B-B14F-4D97-AF65-F5344CB8AC3E}">
        <p14:creationId xmlns:p14="http://schemas.microsoft.com/office/powerpoint/2010/main" val="105660266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Slide Number Placeholder 5"/>
          <p:cNvSpPr>
            <a:spLocks noGrp="1"/>
          </p:cNvSpPr>
          <p:nvPr>
            <p:ph type="sldNum" sz="quarter" idx="12"/>
          </p:nvPr>
        </p:nvSpPr>
        <p:spPr>
          <a:xfrm>
            <a:off x="7086600" y="6400800"/>
            <a:ext cx="1905000" cy="304800"/>
          </a:xfrm>
          <a:noFill/>
        </p:spPr>
        <p:txBody>
          <a:bodyPr/>
          <a:lstStyle/>
          <a:p>
            <a:fld id="{E612E557-4448-E341-BE98-2BE6E7192C7E}" type="slidenum">
              <a:rPr lang="en-US" smtClean="0"/>
              <a:pPr/>
              <a:t>19</a:t>
            </a:fld>
            <a:endParaRPr lang="en-US" dirty="0" smtClean="0"/>
          </a:p>
        </p:txBody>
      </p:sp>
      <p:sp>
        <p:nvSpPr>
          <p:cNvPr id="43015" name="Line 2"/>
          <p:cNvSpPr>
            <a:spLocks noChangeShapeType="1"/>
          </p:cNvSpPr>
          <p:nvPr/>
        </p:nvSpPr>
        <p:spPr bwMode="auto">
          <a:xfrm>
            <a:off x="152400" y="6096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43016" name="Rectangle 3"/>
          <p:cNvSpPr>
            <a:spLocks noGrp="1" noChangeArrowheads="1"/>
          </p:cNvSpPr>
          <p:nvPr>
            <p:ph type="title"/>
          </p:nvPr>
        </p:nvSpPr>
        <p:spPr>
          <a:xfrm>
            <a:off x="76200" y="60325"/>
            <a:ext cx="8991600" cy="457200"/>
          </a:xfrm>
        </p:spPr>
        <p:txBody>
          <a:bodyPr/>
          <a:lstStyle/>
          <a:p>
            <a:pPr algn="l" eaLnBrk="1" hangingPunct="1"/>
            <a:r>
              <a:rPr lang="en-US" sz="3000" dirty="0" smtClean="0">
                <a:solidFill>
                  <a:srgbClr val="0001F9"/>
                </a:solidFill>
                <a:latin typeface="Cooper Black" charset="0"/>
              </a:rPr>
              <a:t>Our Theory: Fe</a:t>
            </a:r>
            <a:r>
              <a:rPr lang="en-US" sz="3000" baseline="30000" dirty="0" smtClean="0">
                <a:solidFill>
                  <a:srgbClr val="0001F9"/>
                </a:solidFill>
                <a:latin typeface="Cooper Black" charset="0"/>
              </a:rPr>
              <a:t>+</a:t>
            </a:r>
            <a:r>
              <a:rPr lang="en-US" sz="3000" dirty="0" smtClean="0">
                <a:solidFill>
                  <a:srgbClr val="0001F9"/>
                </a:solidFill>
                <a:latin typeface="Cooper Black" charset="0"/>
              </a:rPr>
              <a:t> Layers Neutralized to Fe </a:t>
            </a:r>
          </a:p>
        </p:txBody>
      </p:sp>
      <p:sp>
        <p:nvSpPr>
          <p:cNvPr id="43018" name="TextBox 8"/>
          <p:cNvSpPr txBox="1">
            <a:spLocks noChangeArrowheads="1"/>
          </p:cNvSpPr>
          <p:nvPr/>
        </p:nvSpPr>
        <p:spPr bwMode="auto">
          <a:xfrm>
            <a:off x="108606" y="685800"/>
            <a:ext cx="8915400" cy="1015663"/>
          </a:xfrm>
          <a:prstGeom prst="rect">
            <a:avLst/>
          </a:prstGeom>
          <a:solidFill>
            <a:srgbClr val="3366FF"/>
          </a:solidFill>
          <a:ln w="9525">
            <a:noFill/>
            <a:miter lim="800000"/>
            <a:headEnd/>
            <a:tailEnd/>
          </a:ln>
        </p:spPr>
        <p:txBody>
          <a:bodyPr wrap="square">
            <a:prstTxWarp prst="textNoShape">
              <a:avLst/>
            </a:prstTxWarp>
            <a:spAutoFit/>
          </a:bodyPr>
          <a:lstStyle/>
          <a:p>
            <a:pPr algn="ctr">
              <a:buClr>
                <a:srgbClr val="00FF01"/>
              </a:buClr>
            </a:pPr>
            <a:r>
              <a:rPr lang="en-US" sz="2000" b="1" dirty="0" smtClean="0">
                <a:solidFill>
                  <a:srgbClr val="FFFB00"/>
                </a:solidFill>
                <a:latin typeface="Arial Narrow" charset="0"/>
                <a:ea typeface="Arial Narrow" charset="0"/>
                <a:cs typeface="Arial Narrow" charset="0"/>
              </a:rPr>
              <a:t>We </a:t>
            </a:r>
            <a:r>
              <a:rPr lang="en-US" sz="2000" b="1" dirty="0">
                <a:solidFill>
                  <a:srgbClr val="FFFB00"/>
                </a:solidFill>
                <a:latin typeface="Arial Narrow" charset="0"/>
                <a:ea typeface="Arial Narrow" charset="0"/>
                <a:cs typeface="Arial Narrow" charset="0"/>
              </a:rPr>
              <a:t>hypothesize that the observed </a:t>
            </a:r>
            <a:r>
              <a:rPr lang="en-US" sz="2000" b="1" dirty="0" err="1">
                <a:solidFill>
                  <a:srgbClr val="FFFB00"/>
                </a:solidFill>
                <a:latin typeface="Arial Narrow" charset="0"/>
                <a:ea typeface="Arial Narrow" charset="0"/>
                <a:cs typeface="Arial Narrow" charset="0"/>
              </a:rPr>
              <a:t>thermospheric</a:t>
            </a:r>
            <a:r>
              <a:rPr lang="en-US" sz="2000" b="1" dirty="0" smtClean="0">
                <a:solidFill>
                  <a:srgbClr val="FFFB00"/>
                </a:solidFill>
                <a:latin typeface="Arial Narrow" charset="0"/>
                <a:ea typeface="Arial Narrow" charset="0"/>
                <a:cs typeface="Arial Narrow" charset="0"/>
              </a:rPr>
              <a:t> neutral Fe </a:t>
            </a:r>
            <a:r>
              <a:rPr lang="en-US" sz="2000" b="1" dirty="0">
                <a:solidFill>
                  <a:srgbClr val="FFFB00"/>
                </a:solidFill>
                <a:latin typeface="Arial Narrow" charset="0"/>
                <a:ea typeface="Arial Narrow" charset="0"/>
                <a:cs typeface="Arial Narrow" charset="0"/>
              </a:rPr>
              <a:t>layers are</a:t>
            </a:r>
            <a:r>
              <a:rPr lang="en-US" sz="2000" b="1" dirty="0" smtClean="0">
                <a:solidFill>
                  <a:srgbClr val="FFFB00"/>
                </a:solidFill>
                <a:latin typeface="Arial Narrow" charset="0"/>
                <a:ea typeface="Arial Narrow" charset="0"/>
                <a:cs typeface="Arial Narrow" charset="0"/>
              </a:rPr>
              <a:t> formed through neutralization of the vertically converged </a:t>
            </a:r>
            <a:r>
              <a:rPr lang="en-US" sz="2000" b="1" dirty="0">
                <a:solidFill>
                  <a:srgbClr val="FFFB00"/>
                </a:solidFill>
                <a:latin typeface="Arial Narrow" charset="0"/>
                <a:ea typeface="Arial Narrow" charset="0"/>
                <a:cs typeface="Arial Narrow" charset="0"/>
              </a:rPr>
              <a:t>Fe</a:t>
            </a:r>
            <a:r>
              <a:rPr lang="en-US" sz="2000" b="1" baseline="30000" dirty="0" smtClean="0">
                <a:solidFill>
                  <a:srgbClr val="FFFB00"/>
                </a:solidFill>
                <a:latin typeface="Arial Narrow" charset="0"/>
                <a:ea typeface="Arial Narrow" charset="0"/>
                <a:cs typeface="Arial Narrow" charset="0"/>
              </a:rPr>
              <a:t>+</a:t>
            </a:r>
            <a:r>
              <a:rPr lang="en-US" sz="2000" b="1" dirty="0" smtClean="0">
                <a:solidFill>
                  <a:srgbClr val="FFFB00"/>
                </a:solidFill>
                <a:latin typeface="Arial Narrow" charset="0"/>
                <a:ea typeface="Arial Narrow" charset="0"/>
                <a:cs typeface="Arial Narrow" charset="0"/>
              </a:rPr>
              <a:t> ion layers that descend in height following the gravity wave downward phase progression </a:t>
            </a:r>
            <a:r>
              <a:rPr lang="en-US" sz="2000" b="1" dirty="0" smtClean="0">
                <a:solidFill>
                  <a:srgbClr val="03FF48"/>
                </a:solidFill>
                <a:latin typeface="Arial Narrow" charset="0"/>
                <a:ea typeface="Arial Narrow" charset="0"/>
                <a:cs typeface="Arial Narrow" charset="0"/>
              </a:rPr>
              <a:t>[Chu et al., GRL, 2011]</a:t>
            </a:r>
            <a:r>
              <a:rPr lang="en-US" sz="2000" b="1" dirty="0" smtClean="0">
                <a:solidFill>
                  <a:srgbClr val="FFFB00"/>
                </a:solidFill>
                <a:latin typeface="Arial Narrow" charset="0"/>
                <a:ea typeface="Arial Narrow" charset="0"/>
                <a:cs typeface="Arial Narrow" charset="0"/>
              </a:rPr>
              <a:t>. </a:t>
            </a:r>
            <a:endParaRPr lang="en-US" sz="2000" b="1" dirty="0">
              <a:solidFill>
                <a:srgbClr val="FFFB00"/>
              </a:solidFill>
              <a:latin typeface="Arial Narrow" charset="0"/>
              <a:ea typeface="Arial Narrow" charset="0"/>
              <a:cs typeface="Arial Narrow" charset="0"/>
            </a:endParaRPr>
          </a:p>
        </p:txBody>
      </p:sp>
      <p:graphicFrame>
        <p:nvGraphicFramePr>
          <p:cNvPr id="43010" name="Object 2"/>
          <p:cNvGraphicFramePr>
            <a:graphicFrameLocks noChangeAspect="1"/>
          </p:cNvGraphicFramePr>
          <p:nvPr/>
        </p:nvGraphicFramePr>
        <p:xfrm>
          <a:off x="381000" y="1934736"/>
          <a:ext cx="2895600" cy="376663"/>
        </p:xfrm>
        <a:graphic>
          <a:graphicData uri="http://schemas.openxmlformats.org/presentationml/2006/ole">
            <mc:AlternateContent xmlns:mc="http://schemas.openxmlformats.org/markup-compatibility/2006">
              <mc:Choice xmlns:v="urn:schemas-microsoft-com:vml" Requires="v">
                <p:oleObj spid="_x0000_s537812" name="Equation" r:id="rId4" imgW="1320800" imgH="190500" progId="Equation.3">
                  <p:embed/>
                </p:oleObj>
              </mc:Choice>
              <mc:Fallback>
                <p:oleObj name="Equation" r:id="rId4" imgW="1320800" imgH="190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34736"/>
                        <a:ext cx="2895600" cy="37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3022" name="TextBox 12"/>
          <p:cNvSpPr txBox="1">
            <a:spLocks noChangeArrowheads="1"/>
          </p:cNvSpPr>
          <p:nvPr/>
        </p:nvSpPr>
        <p:spPr bwMode="auto">
          <a:xfrm>
            <a:off x="76200" y="1676400"/>
            <a:ext cx="4038600" cy="369332"/>
          </a:xfrm>
          <a:prstGeom prst="rect">
            <a:avLst/>
          </a:prstGeom>
          <a:noFill/>
          <a:ln w="9525">
            <a:noFill/>
            <a:miter lim="800000"/>
            <a:headEnd/>
            <a:tailEnd/>
          </a:ln>
        </p:spPr>
        <p:txBody>
          <a:bodyPr wrap="square">
            <a:prstTxWarp prst="textNoShape">
              <a:avLst/>
            </a:prstTxWarp>
            <a:spAutoFit/>
          </a:bodyPr>
          <a:lstStyle/>
          <a:p>
            <a:r>
              <a:rPr lang="en-US" sz="1800" dirty="0">
                <a:solidFill>
                  <a:srgbClr val="FF0000"/>
                </a:solidFill>
                <a:latin typeface="Arial Narrow" charset="0"/>
                <a:ea typeface="Arial Narrow" charset="0"/>
                <a:cs typeface="Arial Narrow" charset="0"/>
              </a:rPr>
              <a:t>Production</a:t>
            </a:r>
            <a:r>
              <a:rPr lang="en-US" sz="1800" dirty="0">
                <a:latin typeface="Arial Narrow" charset="0"/>
                <a:ea typeface="Arial Narrow" charset="0"/>
                <a:cs typeface="Arial Narrow" charset="0"/>
              </a:rPr>
              <a:t>: Direct</a:t>
            </a:r>
            <a:r>
              <a:rPr lang="en-US" sz="1800" dirty="0" smtClean="0">
                <a:latin typeface="Arial Narrow" charset="0"/>
                <a:ea typeface="Arial Narrow" charset="0"/>
                <a:cs typeface="Arial Narrow" charset="0"/>
              </a:rPr>
              <a:t> electron </a:t>
            </a:r>
            <a:r>
              <a:rPr lang="en-US" sz="1800" dirty="0">
                <a:latin typeface="Arial Narrow" charset="0"/>
                <a:ea typeface="Arial Narrow" charset="0"/>
                <a:cs typeface="Arial Narrow" charset="0"/>
              </a:rPr>
              <a:t>recombination</a:t>
            </a:r>
          </a:p>
        </p:txBody>
      </p:sp>
      <p:grpSp>
        <p:nvGrpSpPr>
          <p:cNvPr id="2" name="Group 24"/>
          <p:cNvGrpSpPr>
            <a:grpSpLocks/>
          </p:cNvGrpSpPr>
          <p:nvPr/>
        </p:nvGrpSpPr>
        <p:grpSpPr bwMode="auto">
          <a:xfrm>
            <a:off x="240686" y="2286000"/>
            <a:ext cx="3162270" cy="1251276"/>
            <a:chOff x="4798719" y="4648200"/>
            <a:chExt cx="3161997" cy="1251276"/>
          </a:xfrm>
        </p:grpSpPr>
        <p:graphicFrame>
          <p:nvGraphicFramePr>
            <p:cNvPr id="43013" name="Object 5"/>
            <p:cNvGraphicFramePr>
              <a:graphicFrameLocks noChangeAspect="1"/>
            </p:cNvGraphicFramePr>
            <p:nvPr/>
          </p:nvGraphicFramePr>
          <p:xfrm>
            <a:off x="4939021" y="5004126"/>
            <a:ext cx="2895350" cy="895350"/>
          </p:xfrm>
          <a:graphic>
            <a:graphicData uri="http://schemas.openxmlformats.org/presentationml/2006/ole">
              <mc:AlternateContent xmlns:mc="http://schemas.openxmlformats.org/markup-compatibility/2006">
                <mc:Choice xmlns:v="urn:schemas-microsoft-com:vml" Requires="v">
                  <p:oleObj spid="_x0000_s537813" name="Equation" r:id="rId6" imgW="1435100" imgH="774700" progId="Equation.3">
                    <p:embed/>
                  </p:oleObj>
                </mc:Choice>
                <mc:Fallback>
                  <p:oleObj name="Equation" r:id="rId6" imgW="1435100" imgH="774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9021" y="5004126"/>
                          <a:ext cx="289535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3026" name="Rectangle 23"/>
            <p:cNvSpPr>
              <a:spLocks noChangeArrowheads="1"/>
            </p:cNvSpPr>
            <p:nvPr/>
          </p:nvSpPr>
          <p:spPr bwMode="auto">
            <a:xfrm>
              <a:off x="4798719" y="4648200"/>
              <a:ext cx="3161997" cy="369332"/>
            </a:xfrm>
            <a:prstGeom prst="rect">
              <a:avLst/>
            </a:prstGeom>
            <a:noFill/>
            <a:ln w="9525">
              <a:noFill/>
              <a:miter lim="800000"/>
              <a:headEnd/>
              <a:tailEnd/>
            </a:ln>
          </p:spPr>
          <p:txBody>
            <a:bodyPr wrap="none">
              <a:prstTxWarp prst="textNoShape">
                <a:avLst/>
              </a:prstTxWarp>
              <a:spAutoFit/>
            </a:bodyPr>
            <a:lstStyle/>
            <a:p>
              <a:r>
                <a:rPr lang="en-US" sz="1800" dirty="0">
                  <a:latin typeface="Arial Narrow" charset="0"/>
                  <a:ea typeface="Arial Narrow" charset="0"/>
                  <a:cs typeface="Arial Narrow" charset="0"/>
                </a:rPr>
                <a:t>Dissociative electron recombination</a:t>
              </a:r>
            </a:p>
          </p:txBody>
        </p:sp>
      </p:grpSp>
      <p:grpSp>
        <p:nvGrpSpPr>
          <p:cNvPr id="3" name="Group 20"/>
          <p:cNvGrpSpPr/>
          <p:nvPr/>
        </p:nvGrpSpPr>
        <p:grpSpPr>
          <a:xfrm>
            <a:off x="3725863" y="1676400"/>
            <a:ext cx="5100637" cy="995363"/>
            <a:chOff x="3556001" y="2070100"/>
            <a:chExt cx="5100637" cy="995363"/>
          </a:xfrm>
        </p:grpSpPr>
        <p:graphicFrame>
          <p:nvGraphicFramePr>
            <p:cNvPr id="43011" name="Object 3"/>
            <p:cNvGraphicFramePr>
              <a:graphicFrameLocks noChangeAspect="1"/>
            </p:cNvGraphicFramePr>
            <p:nvPr/>
          </p:nvGraphicFramePr>
          <p:xfrm>
            <a:off x="6278563" y="2424113"/>
            <a:ext cx="2378075" cy="622300"/>
          </p:xfrm>
          <a:graphic>
            <a:graphicData uri="http://schemas.openxmlformats.org/presentationml/2006/ole">
              <mc:AlternateContent xmlns:mc="http://schemas.openxmlformats.org/markup-compatibility/2006">
                <mc:Choice xmlns:v="urn:schemas-microsoft-com:vml" Requires="v">
                  <p:oleObj spid="_x0000_s537814" name="Equation" r:id="rId8" imgW="1435100" imgH="495300" progId="Equation.3">
                    <p:embed/>
                  </p:oleObj>
                </mc:Choice>
                <mc:Fallback>
                  <p:oleObj name="Equation" r:id="rId8" imgW="1435100" imgH="495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8563" y="2424113"/>
                          <a:ext cx="2378075" cy="62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3023" name="TextBox 15"/>
            <p:cNvSpPr txBox="1">
              <a:spLocks noChangeArrowheads="1"/>
            </p:cNvSpPr>
            <p:nvPr/>
          </p:nvSpPr>
          <p:spPr bwMode="auto">
            <a:xfrm>
              <a:off x="3696673" y="2070100"/>
              <a:ext cx="4737194"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latin typeface="Arial Narrow" charset="0"/>
                  <a:ea typeface="Arial Narrow" charset="0"/>
                  <a:cs typeface="Arial Narrow" charset="0"/>
                </a:rPr>
                <a:t>Loss</a:t>
              </a:r>
              <a:r>
                <a:rPr lang="en-US" sz="1800" dirty="0">
                  <a:latin typeface="Arial Narrow" charset="0"/>
                  <a:ea typeface="Arial Narrow" charset="0"/>
                  <a:cs typeface="Arial Narrow" charset="0"/>
                </a:rPr>
                <a:t>: </a:t>
              </a:r>
              <a:r>
                <a:rPr lang="en-US" sz="1800" dirty="0" smtClean="0">
                  <a:latin typeface="Arial Narrow" charset="0"/>
                  <a:ea typeface="Arial Narrow" charset="0"/>
                  <a:cs typeface="Arial Narrow" charset="0"/>
                </a:rPr>
                <a:t>photolysis, aurora ionization </a:t>
              </a:r>
              <a:r>
                <a:rPr lang="en-US" sz="1800" dirty="0">
                  <a:latin typeface="Arial Narrow" charset="0"/>
                  <a:ea typeface="Arial Narrow" charset="0"/>
                  <a:cs typeface="Arial Narrow" charset="0"/>
                </a:rPr>
                <a:t>and charge transfer</a:t>
              </a:r>
            </a:p>
          </p:txBody>
        </p:sp>
        <p:graphicFrame>
          <p:nvGraphicFramePr>
            <p:cNvPr id="43012" name="Object 4"/>
            <p:cNvGraphicFramePr>
              <a:graphicFrameLocks noChangeAspect="1"/>
            </p:cNvGraphicFramePr>
            <p:nvPr/>
          </p:nvGraphicFramePr>
          <p:xfrm>
            <a:off x="3716338" y="2374900"/>
            <a:ext cx="2257425" cy="314325"/>
          </p:xfrm>
          <a:graphic>
            <a:graphicData uri="http://schemas.openxmlformats.org/presentationml/2006/ole">
              <mc:AlternateContent xmlns:mc="http://schemas.openxmlformats.org/markup-compatibility/2006">
                <mc:Choice xmlns:v="urn:schemas-microsoft-com:vml" Requires="v">
                  <p:oleObj spid="_x0000_s537815" name="Equation" r:id="rId10" imgW="1219200" imgH="190500" progId="Equation.3">
                    <p:embed/>
                  </p:oleObj>
                </mc:Choice>
                <mc:Fallback>
                  <p:oleObj name="Equation" r:id="rId10" imgW="1219200" imgH="1905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16338" y="2374900"/>
                          <a:ext cx="225742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02758" name="Object 6"/>
            <p:cNvGraphicFramePr>
              <a:graphicFrameLocks noChangeAspect="1"/>
            </p:cNvGraphicFramePr>
            <p:nvPr>
              <p:extLst>
                <p:ext uri="{D42A27DB-BD31-4B8C-83A1-F6EECF244321}">
                  <p14:modId xmlns:p14="http://schemas.microsoft.com/office/powerpoint/2010/main" val="2949019722"/>
                </p:ext>
              </p:extLst>
            </p:nvPr>
          </p:nvGraphicFramePr>
          <p:xfrm>
            <a:off x="3556001" y="2708275"/>
            <a:ext cx="2674937" cy="357188"/>
          </p:xfrm>
          <a:graphic>
            <a:graphicData uri="http://schemas.openxmlformats.org/presentationml/2006/ole">
              <mc:AlternateContent xmlns:mc="http://schemas.openxmlformats.org/markup-compatibility/2006">
                <mc:Choice xmlns:v="urn:schemas-microsoft-com:vml" Requires="v">
                  <p:oleObj spid="_x0000_s537816" name="Equation" r:id="rId12" imgW="1460500" imgH="215900" progId="Equation.3">
                    <p:embed/>
                  </p:oleObj>
                </mc:Choice>
                <mc:Fallback>
                  <p:oleObj name="Equation" r:id="rId12" imgW="1460500" imgH="215900" progId="Equation.3">
                    <p:embed/>
                    <p:pic>
                      <p:nvPicPr>
                        <p:cNvPr id="0" name=""/>
                        <p:cNvPicPr>
                          <a:picLocks noChangeAspect="1" noChangeArrowheads="1"/>
                        </p:cNvPicPr>
                        <p:nvPr/>
                      </p:nvPicPr>
                      <p:blipFill>
                        <a:blip r:embed="rId13"/>
                        <a:srcRect/>
                        <a:stretch>
                          <a:fillRect/>
                        </a:stretch>
                      </p:blipFill>
                      <p:spPr bwMode="auto">
                        <a:xfrm>
                          <a:off x="3556001" y="2708275"/>
                          <a:ext cx="2674937" cy="3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sp>
        <p:nvSpPr>
          <p:cNvPr id="19" name="TextBox 18"/>
          <p:cNvSpPr txBox="1"/>
          <p:nvPr/>
        </p:nvSpPr>
        <p:spPr>
          <a:xfrm>
            <a:off x="6538288" y="2610705"/>
            <a:ext cx="184666" cy="461665"/>
          </a:xfrm>
          <a:prstGeom prst="rect">
            <a:avLst/>
          </a:prstGeom>
          <a:noFill/>
        </p:spPr>
        <p:txBody>
          <a:bodyPr wrap="none" rtlCol="0">
            <a:spAutoFit/>
          </a:bodyPr>
          <a:lstStyle/>
          <a:p>
            <a:endParaRPr lang="en-US" dirty="0"/>
          </a:p>
        </p:txBody>
      </p:sp>
      <p:sp>
        <p:nvSpPr>
          <p:cNvPr id="20" name="Rectangle 12"/>
          <p:cNvSpPr>
            <a:spLocks noChangeArrowheads="1"/>
          </p:cNvSpPr>
          <p:nvPr/>
        </p:nvSpPr>
        <p:spPr bwMode="auto">
          <a:xfrm>
            <a:off x="4100513" y="4471676"/>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23" name="TextBox 8"/>
          <p:cNvSpPr txBox="1">
            <a:spLocks noChangeArrowheads="1"/>
          </p:cNvSpPr>
          <p:nvPr/>
        </p:nvSpPr>
        <p:spPr bwMode="auto">
          <a:xfrm>
            <a:off x="127562" y="6168713"/>
            <a:ext cx="8787838" cy="646331"/>
          </a:xfrm>
          <a:prstGeom prst="rect">
            <a:avLst/>
          </a:prstGeom>
          <a:noFill/>
          <a:ln w="9525">
            <a:noFill/>
            <a:miter lim="800000"/>
            <a:headEnd/>
            <a:tailEnd/>
          </a:ln>
        </p:spPr>
        <p:txBody>
          <a:bodyPr wrap="square">
            <a:prstTxWarp prst="textNoShape">
              <a:avLst/>
            </a:prstTxWarp>
            <a:spAutoFit/>
          </a:bodyPr>
          <a:lstStyle/>
          <a:p>
            <a:pPr algn="ctr"/>
            <a:r>
              <a:rPr lang="en-US" sz="1800" dirty="0" smtClean="0">
                <a:latin typeface="Arial Narrow" charset="0"/>
                <a:ea typeface="Arial Narrow" charset="0"/>
                <a:cs typeface="Arial Narrow" charset="0"/>
              </a:rPr>
              <a:t>The converged Fe layers in the thermosphere have ‘contrast’ ranging from 200% to near 900%, </a:t>
            </a:r>
          </a:p>
          <a:p>
            <a:pPr algn="ctr"/>
            <a:r>
              <a:rPr lang="en-US" sz="1800" dirty="0" smtClean="0">
                <a:latin typeface="Arial Narrow" charset="0"/>
                <a:ea typeface="Arial Narrow" charset="0"/>
                <a:cs typeface="Arial Narrow" charset="0"/>
              </a:rPr>
              <a:t>which cannot be explained by neutral dynamics alone. Therefore, electrodynamics must be invoked.</a:t>
            </a:r>
          </a:p>
        </p:txBody>
      </p:sp>
      <p:pic>
        <p:nvPicPr>
          <p:cNvPr id="25" name="Picture 3" descr="C:\Users\Tim\Documents\den50n.gif"/>
          <p:cNvPicPr>
            <a:picLocks noChangeAspect="1" noChangeArrowheads="1"/>
          </p:cNvPicPr>
          <p:nvPr/>
        </p:nvPicPr>
        <p:blipFill>
          <a:blip r:embed="rId14" cstate="print"/>
          <a:srcRect/>
          <a:stretch>
            <a:fillRect/>
          </a:stretch>
        </p:blipFill>
        <p:spPr bwMode="auto">
          <a:xfrm>
            <a:off x="6177774" y="3505200"/>
            <a:ext cx="2813826" cy="2653324"/>
          </a:xfrm>
          <a:prstGeom prst="rect">
            <a:avLst/>
          </a:prstGeom>
          <a:noFill/>
        </p:spPr>
      </p:pic>
      <p:pic>
        <p:nvPicPr>
          <p:cNvPr id="30" name="Picture 6" descr="GRLpaper_Figure2.pdf"/>
          <p:cNvPicPr>
            <a:picLocks noChangeAspect="1"/>
          </p:cNvPicPr>
          <p:nvPr/>
        </p:nvPicPr>
        <p:blipFill>
          <a:blip r:embed="rId15"/>
          <a:srcRect r="45215" b="50138"/>
          <a:stretch>
            <a:fillRect/>
          </a:stretch>
        </p:blipFill>
        <p:spPr bwMode="auto">
          <a:xfrm>
            <a:off x="76200" y="3657600"/>
            <a:ext cx="3200400" cy="2447769"/>
          </a:xfrm>
          <a:prstGeom prst="rect">
            <a:avLst/>
          </a:prstGeom>
          <a:noFill/>
          <a:ln w="9525">
            <a:noFill/>
            <a:miter lim="800000"/>
            <a:headEnd/>
            <a:tailEnd/>
          </a:ln>
        </p:spPr>
      </p:pic>
      <p:sp>
        <p:nvSpPr>
          <p:cNvPr id="32" name="TextBox 10"/>
          <p:cNvSpPr txBox="1">
            <a:spLocks noChangeArrowheads="1"/>
          </p:cNvSpPr>
          <p:nvPr/>
        </p:nvSpPr>
        <p:spPr bwMode="auto">
          <a:xfrm>
            <a:off x="3200400" y="5848290"/>
            <a:ext cx="2590800" cy="400110"/>
          </a:xfrm>
          <a:prstGeom prst="rect">
            <a:avLst/>
          </a:prstGeom>
          <a:noFill/>
          <a:ln w="9525">
            <a:noFill/>
            <a:miter lim="800000"/>
            <a:headEnd/>
            <a:tailEnd/>
          </a:ln>
        </p:spPr>
        <p:txBody>
          <a:bodyPr wrap="square">
            <a:prstTxWarp prst="textNoShape">
              <a:avLst/>
            </a:prstTxWarp>
            <a:spAutoFit/>
          </a:bodyPr>
          <a:lstStyle/>
          <a:p>
            <a:pPr algn="ctr"/>
            <a:r>
              <a:rPr lang="en-US" sz="2000" b="1" dirty="0" err="1" smtClean="0">
                <a:solidFill>
                  <a:srgbClr val="E80202"/>
                </a:solidFill>
                <a:latin typeface="Arial Narrow" charset="0"/>
                <a:ea typeface="Arial Narrow" charset="0"/>
                <a:cs typeface="Arial Narrow" charset="0"/>
              </a:rPr>
              <a:t>TIDs</a:t>
            </a:r>
            <a:r>
              <a:rPr lang="en-US" sz="2000" b="1" dirty="0" smtClean="0">
                <a:solidFill>
                  <a:srgbClr val="E80202"/>
                </a:solidFill>
                <a:latin typeface="Arial Narrow" charset="0"/>
                <a:ea typeface="Arial Narrow" charset="0"/>
                <a:cs typeface="Arial Narrow" charset="0"/>
              </a:rPr>
              <a:t> [</a:t>
            </a:r>
            <a:r>
              <a:rPr lang="en-US" sz="2000" b="1" dirty="0" err="1">
                <a:solidFill>
                  <a:srgbClr val="E80202"/>
                </a:solidFill>
                <a:latin typeface="Arial Narrow" charset="0"/>
                <a:ea typeface="Arial Narrow" charset="0"/>
                <a:cs typeface="Arial Narrow" charset="0"/>
              </a:rPr>
              <a:t>Djuth</a:t>
            </a:r>
            <a:r>
              <a:rPr lang="en-US" sz="2000" b="1" dirty="0">
                <a:solidFill>
                  <a:srgbClr val="E80202"/>
                </a:solidFill>
                <a:latin typeface="Arial Narrow" charset="0"/>
                <a:ea typeface="Arial Narrow" charset="0"/>
                <a:cs typeface="Arial Narrow" charset="0"/>
              </a:rPr>
              <a:t> et al.,</a:t>
            </a:r>
            <a:r>
              <a:rPr lang="en-US" sz="2000" b="1" dirty="0" smtClean="0">
                <a:solidFill>
                  <a:srgbClr val="E80202"/>
                </a:solidFill>
                <a:latin typeface="Arial Narrow" charset="0"/>
                <a:ea typeface="Arial Narrow" charset="0"/>
                <a:cs typeface="Arial Narrow" charset="0"/>
              </a:rPr>
              <a:t> 2010]</a:t>
            </a:r>
          </a:p>
        </p:txBody>
      </p:sp>
      <p:sp>
        <p:nvSpPr>
          <p:cNvPr id="33" name="TextBox 12"/>
          <p:cNvSpPr txBox="1">
            <a:spLocks noChangeArrowheads="1"/>
          </p:cNvSpPr>
          <p:nvPr/>
        </p:nvSpPr>
        <p:spPr bwMode="auto">
          <a:xfrm>
            <a:off x="3886200" y="2674203"/>
            <a:ext cx="5257800" cy="830997"/>
          </a:xfrm>
          <a:prstGeom prst="rect">
            <a:avLst/>
          </a:prstGeom>
          <a:noFill/>
          <a:ln w="9525">
            <a:noFill/>
            <a:miter lim="800000"/>
            <a:headEnd/>
            <a:tailEnd/>
          </a:ln>
        </p:spPr>
        <p:txBody>
          <a:bodyPr lIns="0" rIns="0">
            <a:prstTxWarp prst="textNoShape">
              <a:avLst/>
            </a:prstTxWarp>
            <a:spAutoFit/>
          </a:bodyPr>
          <a:lstStyle/>
          <a:p>
            <a:pPr marL="457200" indent="-457200"/>
            <a:r>
              <a:rPr lang="en-US" sz="1600" dirty="0">
                <a:solidFill>
                  <a:srgbClr val="0001E6"/>
                </a:solidFill>
                <a:latin typeface="Arial Narrow" charset="0"/>
                <a:ea typeface="Book Antiqua" charset="0"/>
                <a:cs typeface="Book Antiqua" charset="0"/>
              </a:rPr>
              <a:t>1) Source of Fe</a:t>
            </a:r>
            <a:r>
              <a:rPr lang="en-US" sz="1600" baseline="30000" dirty="0">
                <a:solidFill>
                  <a:srgbClr val="0001E6"/>
                </a:solidFill>
                <a:latin typeface="Arial Narrow" charset="0"/>
                <a:ea typeface="Book Antiqua" charset="0"/>
                <a:cs typeface="Book Antiqua" charset="0"/>
              </a:rPr>
              <a:t>+</a:t>
            </a:r>
            <a:r>
              <a:rPr lang="en-US" sz="1600" dirty="0">
                <a:solidFill>
                  <a:srgbClr val="0001E6"/>
                </a:solidFill>
                <a:latin typeface="Arial Narrow" charset="0"/>
                <a:ea typeface="Book Antiqua" charset="0"/>
                <a:cs typeface="Book Antiqua" charset="0"/>
              </a:rPr>
              <a:t> ions; 2) Formation of Fe</a:t>
            </a:r>
            <a:r>
              <a:rPr lang="en-US" sz="1600" baseline="30000" dirty="0">
                <a:solidFill>
                  <a:srgbClr val="0001E6"/>
                </a:solidFill>
                <a:latin typeface="Arial Narrow" charset="0"/>
                <a:ea typeface="Book Antiqua" charset="0"/>
                <a:cs typeface="Book Antiqua" charset="0"/>
              </a:rPr>
              <a:t>+</a:t>
            </a:r>
            <a:r>
              <a:rPr lang="en-US" sz="1600" dirty="0">
                <a:solidFill>
                  <a:srgbClr val="0001E6"/>
                </a:solidFill>
                <a:latin typeface="Arial Narrow" charset="0"/>
                <a:ea typeface="Book Antiqua" charset="0"/>
                <a:cs typeface="Book Antiqua" charset="0"/>
              </a:rPr>
              <a:t> layer and its shape;</a:t>
            </a:r>
          </a:p>
          <a:p>
            <a:pPr marL="457200" indent="-457200"/>
            <a:r>
              <a:rPr lang="en-US" sz="1600" dirty="0">
                <a:solidFill>
                  <a:srgbClr val="0001E6"/>
                </a:solidFill>
                <a:latin typeface="Arial Narrow" charset="0"/>
                <a:ea typeface="Book Antiqua" charset="0"/>
                <a:cs typeface="Book Antiqua" charset="0"/>
              </a:rPr>
              <a:t>3) Neutralization mechanisms; 4)</a:t>
            </a:r>
            <a:r>
              <a:rPr lang="en-US" sz="1600" dirty="0" smtClean="0">
                <a:solidFill>
                  <a:srgbClr val="0001E6"/>
                </a:solidFill>
                <a:latin typeface="Arial Narrow" charset="0"/>
                <a:ea typeface="Book Antiqua" charset="0"/>
                <a:cs typeface="Book Antiqua" charset="0"/>
              </a:rPr>
              <a:t> Transport of Fe and Fe</a:t>
            </a:r>
            <a:r>
              <a:rPr lang="en-US" sz="1600" baseline="30000" dirty="0" smtClean="0">
                <a:solidFill>
                  <a:srgbClr val="0001E6"/>
                </a:solidFill>
                <a:latin typeface="Arial Narrow" charset="0"/>
                <a:ea typeface="Book Antiqua" charset="0"/>
                <a:cs typeface="Book Antiqua" charset="0"/>
              </a:rPr>
              <a:t>+</a:t>
            </a:r>
            <a:endParaRPr lang="en-US" sz="1600" dirty="0" smtClean="0">
              <a:solidFill>
                <a:srgbClr val="0001E6"/>
              </a:solidFill>
              <a:latin typeface="Arial Narrow" charset="0"/>
              <a:ea typeface="Book Antiqua" charset="0"/>
              <a:cs typeface="Book Antiqua" charset="0"/>
            </a:endParaRPr>
          </a:p>
          <a:p>
            <a:pPr marL="457200" indent="-457200"/>
            <a:r>
              <a:rPr lang="en-US" sz="1600" dirty="0" smtClean="0">
                <a:solidFill>
                  <a:srgbClr val="0001E6"/>
                </a:solidFill>
                <a:latin typeface="Arial Narrow" charset="0"/>
                <a:ea typeface="Book Antiqua" charset="0"/>
                <a:cs typeface="Book Antiqua" charset="0"/>
              </a:rPr>
              <a:t>5) Elevated temperature vs. heating mechanisms</a:t>
            </a:r>
          </a:p>
        </p:txBody>
      </p:sp>
      <p:pic>
        <p:nvPicPr>
          <p:cNvPr id="35" name="Picture 5"/>
          <p:cNvPicPr>
            <a:picLocks noChangeAspect="1"/>
          </p:cNvPicPr>
          <p:nvPr/>
        </p:nvPicPr>
        <p:blipFill>
          <a:blip r:embed="rId16"/>
          <a:srcRect t="3555"/>
          <a:stretch>
            <a:fillRect/>
          </a:stretch>
        </p:blipFill>
        <p:spPr bwMode="auto">
          <a:xfrm>
            <a:off x="3200401" y="3757246"/>
            <a:ext cx="2819399" cy="2209800"/>
          </a:xfrm>
          <a:prstGeom prst="rect">
            <a:avLst/>
          </a:prstGeom>
          <a:noFill/>
          <a:ln w="9525">
            <a:noFill/>
            <a:miter lim="800000"/>
            <a:headEnd/>
            <a:tailEnd/>
          </a:ln>
        </p:spPr>
      </p:pic>
      <p:sp>
        <p:nvSpPr>
          <p:cNvPr id="36" name="TextBox 35"/>
          <p:cNvSpPr txBox="1"/>
          <p:nvPr/>
        </p:nvSpPr>
        <p:spPr>
          <a:xfrm>
            <a:off x="6019800" y="3429000"/>
            <a:ext cx="838200" cy="400110"/>
          </a:xfrm>
          <a:prstGeom prst="rect">
            <a:avLst/>
          </a:prstGeom>
          <a:noFill/>
        </p:spPr>
        <p:txBody>
          <a:bodyPr wrap="square" rtlCol="0">
            <a:spAutoFit/>
          </a:bodyPr>
          <a:lstStyle/>
          <a:p>
            <a:pPr algn="ctr"/>
            <a:r>
              <a:rPr lang="en-US" sz="2000" b="1" dirty="0" smtClean="0">
                <a:solidFill>
                  <a:srgbClr val="FF0000"/>
                </a:solidFill>
                <a:latin typeface="Arial Narrow"/>
                <a:cs typeface="Arial Narrow"/>
              </a:rPr>
              <a:t>WAM</a:t>
            </a:r>
          </a:p>
        </p:txBody>
      </p:sp>
      <p:sp>
        <p:nvSpPr>
          <p:cNvPr id="4" name="Donut 3"/>
          <p:cNvSpPr/>
          <p:nvPr/>
        </p:nvSpPr>
        <p:spPr bwMode="auto">
          <a:xfrm>
            <a:off x="48290" y="1981199"/>
            <a:ext cx="3657600" cy="419361"/>
          </a:xfrm>
          <a:prstGeom prst="donut">
            <a:avLst>
              <a:gd name="adj" fmla="val 2758"/>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428662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xfrm>
            <a:off x="7086600" y="6553200"/>
            <a:ext cx="1905000" cy="304800"/>
          </a:xfrm>
          <a:noFill/>
        </p:spPr>
        <p:txBody>
          <a:bodyPr/>
          <a:lstStyle/>
          <a:p>
            <a:fld id="{D0211267-138F-0A40-8BA1-7E16CE8E62E2}" type="slidenum">
              <a:rPr lang="en-US" smtClean="0"/>
              <a:pPr/>
              <a:t>2</a:t>
            </a:fld>
            <a:endParaRPr lang="en-US" smtClean="0"/>
          </a:p>
        </p:txBody>
      </p:sp>
      <p:sp>
        <p:nvSpPr>
          <p:cNvPr id="22531" name="Rectangle 2"/>
          <p:cNvSpPr>
            <a:spLocks noGrp="1" noChangeArrowheads="1"/>
          </p:cNvSpPr>
          <p:nvPr>
            <p:ph type="ctrTitle"/>
          </p:nvPr>
        </p:nvSpPr>
        <p:spPr>
          <a:xfrm>
            <a:off x="152400" y="76200"/>
            <a:ext cx="8839200" cy="457200"/>
          </a:xfrm>
        </p:spPr>
        <p:txBody>
          <a:bodyPr/>
          <a:lstStyle/>
          <a:p>
            <a:pPr algn="l" eaLnBrk="1" hangingPunct="1"/>
            <a:r>
              <a:rPr lang="en-US" sz="3600" dirty="0" smtClean="0">
                <a:solidFill>
                  <a:srgbClr val="0000FF"/>
                </a:solidFill>
                <a:latin typeface="Cooper Black" charset="0"/>
              </a:rPr>
              <a:t>Earth Habitable throughout ~3.5 By</a:t>
            </a:r>
          </a:p>
        </p:txBody>
      </p:sp>
      <p:sp>
        <p:nvSpPr>
          <p:cNvPr id="22532" name="Line 3"/>
          <p:cNvSpPr>
            <a:spLocks noChangeShapeType="1"/>
          </p:cNvSpPr>
          <p:nvPr/>
        </p:nvSpPr>
        <p:spPr bwMode="auto">
          <a:xfrm>
            <a:off x="152400" y="6858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2" name="TextBox 1"/>
          <p:cNvSpPr txBox="1"/>
          <p:nvPr/>
        </p:nvSpPr>
        <p:spPr>
          <a:xfrm>
            <a:off x="76200" y="762000"/>
            <a:ext cx="8915400" cy="1323439"/>
          </a:xfrm>
          <a:prstGeom prst="rect">
            <a:avLst/>
          </a:prstGeom>
          <a:noFill/>
        </p:spPr>
        <p:txBody>
          <a:bodyPr wrap="square" rtlCol="0">
            <a:spAutoFit/>
          </a:bodyPr>
          <a:lstStyle/>
          <a:p>
            <a:r>
              <a:rPr lang="en-US" sz="2000" dirty="0" smtClean="0">
                <a:latin typeface="Arial Narrow"/>
                <a:cs typeface="Arial Narrow"/>
              </a:rPr>
              <a:t>Early life forms began to modify the composition and chemistry of the oceans and atmosphere. Occurrence of life capable of photosynthesis dramatically increased the atmosphere concentration of O</a:t>
            </a:r>
            <a:r>
              <a:rPr lang="en-US" sz="2000" baseline="-25000" dirty="0" smtClean="0">
                <a:latin typeface="Arial Narrow"/>
                <a:cs typeface="Arial Narrow"/>
              </a:rPr>
              <a:t>2</a:t>
            </a:r>
            <a:r>
              <a:rPr lang="en-US" sz="2000" dirty="0" smtClean="0">
                <a:latin typeface="Arial Narrow"/>
                <a:cs typeface="Arial Narrow"/>
              </a:rPr>
              <a:t> while reducing CO</a:t>
            </a:r>
            <a:r>
              <a:rPr lang="en-US" sz="2000" baseline="-25000" dirty="0" smtClean="0">
                <a:latin typeface="Arial Narrow"/>
                <a:cs typeface="Arial Narrow"/>
              </a:rPr>
              <a:t>2</a:t>
            </a:r>
            <a:r>
              <a:rPr lang="en-US" sz="2000" dirty="0" smtClean="0">
                <a:latin typeface="Arial Narrow"/>
                <a:cs typeface="Arial Narrow"/>
              </a:rPr>
              <a:t> levels. Throughout the long 3.5 By period, during which Earth has harbored life, the Sun’s luminosity increased by more than 20%.</a:t>
            </a:r>
          </a:p>
        </p:txBody>
      </p:sp>
      <p:sp>
        <p:nvSpPr>
          <p:cNvPr id="19" name="TextBox 18"/>
          <p:cNvSpPr txBox="1"/>
          <p:nvPr/>
        </p:nvSpPr>
        <p:spPr>
          <a:xfrm>
            <a:off x="76200" y="2209800"/>
            <a:ext cx="8686800" cy="1015663"/>
          </a:xfrm>
          <a:prstGeom prst="rect">
            <a:avLst/>
          </a:prstGeom>
          <a:noFill/>
        </p:spPr>
        <p:txBody>
          <a:bodyPr wrap="square" rtlCol="0">
            <a:spAutoFit/>
          </a:bodyPr>
          <a:lstStyle/>
          <a:p>
            <a:r>
              <a:rPr lang="en-US" sz="2000" dirty="0" smtClean="0">
                <a:latin typeface="Arial Narrow"/>
                <a:cs typeface="Arial Narrow"/>
              </a:rPr>
              <a:t>In spite of this large change in solar radiation and significant modification of the atmosphere by life itself, </a:t>
            </a:r>
            <a:r>
              <a:rPr lang="en-US" sz="2000" b="1" dirty="0" smtClean="0">
                <a:solidFill>
                  <a:srgbClr val="0000FF"/>
                </a:solidFill>
                <a:latin typeface="Arial Narrow"/>
                <a:cs typeface="Arial Narrow"/>
              </a:rPr>
              <a:t>Earth has remained habitable because of the effects of a set of key universal processes that govern the evolution of planetary atmosphere everywhere.</a:t>
            </a:r>
          </a:p>
        </p:txBody>
      </p:sp>
      <p:sp>
        <p:nvSpPr>
          <p:cNvPr id="20" name="TextBox 19"/>
          <p:cNvSpPr txBox="1"/>
          <p:nvPr/>
        </p:nvSpPr>
        <p:spPr>
          <a:xfrm>
            <a:off x="76200" y="3406914"/>
            <a:ext cx="8763000" cy="707886"/>
          </a:xfrm>
          <a:prstGeom prst="rect">
            <a:avLst/>
          </a:prstGeom>
          <a:noFill/>
        </p:spPr>
        <p:txBody>
          <a:bodyPr wrap="square" rtlCol="0">
            <a:spAutoFit/>
          </a:bodyPr>
          <a:lstStyle/>
          <a:p>
            <a:r>
              <a:rPr lang="en-US" sz="2000" dirty="0" smtClean="0">
                <a:latin typeface="Arial Narrow"/>
                <a:cs typeface="Arial Narrow"/>
              </a:rPr>
              <a:t>For example, the Earth’s magnetic field shields our atmosphere from the energetic particles in the solar wind that are partially responsible for stripping Mars of its primordial atmosphere.</a:t>
            </a:r>
          </a:p>
        </p:txBody>
      </p:sp>
      <p:pic>
        <p:nvPicPr>
          <p:cNvPr id="4" name="Picture 3" descr="SolarWind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178300"/>
            <a:ext cx="4295149" cy="2298700"/>
          </a:xfrm>
          <a:prstGeom prst="rect">
            <a:avLst/>
          </a:prstGeom>
        </p:spPr>
      </p:pic>
      <p:sp>
        <p:nvSpPr>
          <p:cNvPr id="23" name="TextBox 22"/>
          <p:cNvSpPr txBox="1"/>
          <p:nvPr/>
        </p:nvSpPr>
        <p:spPr>
          <a:xfrm>
            <a:off x="76200" y="4267200"/>
            <a:ext cx="4572000" cy="1938992"/>
          </a:xfrm>
          <a:prstGeom prst="rect">
            <a:avLst/>
          </a:prstGeom>
          <a:noFill/>
        </p:spPr>
        <p:txBody>
          <a:bodyPr wrap="square" rtlCol="0">
            <a:spAutoFit/>
          </a:bodyPr>
          <a:lstStyle/>
          <a:p>
            <a:r>
              <a:rPr lang="en-US" sz="2000" dirty="0" smtClean="0">
                <a:latin typeface="Arial Narrow"/>
                <a:cs typeface="Arial Narrow"/>
              </a:rPr>
              <a:t>The Earth’s carbonate-silicate cycle provides a feedback mechanism that controls atmosphere CO</a:t>
            </a:r>
            <a:r>
              <a:rPr lang="en-US" sz="2000" baseline="-25000" dirty="0" smtClean="0">
                <a:latin typeface="Arial Narrow"/>
                <a:cs typeface="Arial Narrow"/>
              </a:rPr>
              <a:t>2</a:t>
            </a:r>
            <a:r>
              <a:rPr lang="en-US" sz="2000" dirty="0" smtClean="0">
                <a:latin typeface="Arial Narrow"/>
                <a:cs typeface="Arial Narrow"/>
              </a:rPr>
              <a:t> level and climate over long time scales, preventing the runaway greenhouse effect that is responsible for the high temperatures on Venus today.</a:t>
            </a:r>
          </a:p>
        </p:txBody>
      </p:sp>
      <p:sp>
        <p:nvSpPr>
          <p:cNvPr id="3" name="TextBox 2"/>
          <p:cNvSpPr txBox="1"/>
          <p:nvPr/>
        </p:nvSpPr>
        <p:spPr>
          <a:xfrm>
            <a:off x="800958" y="6248400"/>
            <a:ext cx="2764374" cy="400110"/>
          </a:xfrm>
          <a:prstGeom prst="rect">
            <a:avLst/>
          </a:prstGeom>
          <a:solidFill>
            <a:srgbClr val="3366FF"/>
          </a:solidFill>
        </p:spPr>
        <p:txBody>
          <a:bodyPr wrap="none" rtlCol="0">
            <a:spAutoFit/>
          </a:bodyPr>
          <a:lstStyle/>
          <a:p>
            <a:r>
              <a:rPr lang="en-US" sz="2000" b="1" dirty="0" smtClean="0">
                <a:solidFill>
                  <a:srgbClr val="FFFB00"/>
                </a:solidFill>
              </a:rPr>
              <a:t>[OASIS Report, 2014]</a:t>
            </a:r>
            <a:endParaRPr lang="en-US" sz="2000" b="1" dirty="0">
              <a:solidFill>
                <a:srgbClr val="FFFB00"/>
              </a:solidFill>
            </a:endParaRPr>
          </a:p>
        </p:txBody>
      </p:sp>
    </p:spTree>
    <p:extLst>
      <p:ext uri="{BB962C8B-B14F-4D97-AF65-F5344CB8AC3E}">
        <p14:creationId xmlns:p14="http://schemas.microsoft.com/office/powerpoint/2010/main" val="8110336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5"/>
          <p:cNvSpPr>
            <a:spLocks noGrp="1"/>
          </p:cNvSpPr>
          <p:nvPr>
            <p:ph type="sldNum" sz="quarter" idx="12"/>
          </p:nvPr>
        </p:nvSpPr>
        <p:spPr>
          <a:noFill/>
        </p:spPr>
        <p:txBody>
          <a:bodyPr/>
          <a:lstStyle/>
          <a:p>
            <a:fld id="{5B67EE92-629C-6B4A-82C4-BE211D699805}" type="slidenum">
              <a:rPr lang="en-US" smtClean="0"/>
              <a:pPr/>
              <a:t>20</a:t>
            </a:fld>
            <a:endParaRPr lang="en-US" dirty="0" smtClean="0"/>
          </a:p>
        </p:txBody>
      </p:sp>
      <p:sp>
        <p:nvSpPr>
          <p:cNvPr id="36868" name="Line 2"/>
          <p:cNvSpPr>
            <a:spLocks noChangeShapeType="1"/>
          </p:cNvSpPr>
          <p:nvPr/>
        </p:nvSpPr>
        <p:spPr bwMode="auto">
          <a:xfrm>
            <a:off x="228600" y="6096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36869" name="Rectangle 3"/>
          <p:cNvSpPr>
            <a:spLocks noGrp="1" noChangeArrowheads="1"/>
          </p:cNvSpPr>
          <p:nvPr>
            <p:ph type="title"/>
          </p:nvPr>
        </p:nvSpPr>
        <p:spPr>
          <a:xfrm>
            <a:off x="152400" y="0"/>
            <a:ext cx="8991600" cy="533400"/>
          </a:xfrm>
        </p:spPr>
        <p:txBody>
          <a:bodyPr/>
          <a:lstStyle/>
          <a:p>
            <a:pPr algn="l" eaLnBrk="1" hangingPunct="1"/>
            <a:r>
              <a:rPr lang="en-US" sz="2800" dirty="0" err="1" smtClean="0">
                <a:solidFill>
                  <a:srgbClr val="0001F9"/>
                </a:solidFill>
                <a:latin typeface="Cooper Black" charset="0"/>
              </a:rPr>
              <a:t>Thermospheric</a:t>
            </a:r>
            <a:r>
              <a:rPr lang="en-US" sz="2800" dirty="0" smtClean="0">
                <a:solidFill>
                  <a:srgbClr val="0001F9"/>
                </a:solidFill>
                <a:latin typeface="Cooper Black" charset="0"/>
              </a:rPr>
              <a:t> Fe/Fe+ Model for Polar Region</a:t>
            </a:r>
          </a:p>
        </p:txBody>
      </p:sp>
      <p:sp>
        <p:nvSpPr>
          <p:cNvPr id="2" name="TextBox 1"/>
          <p:cNvSpPr txBox="1"/>
          <p:nvPr/>
        </p:nvSpPr>
        <p:spPr>
          <a:xfrm>
            <a:off x="228600" y="609600"/>
            <a:ext cx="7177127" cy="430887"/>
          </a:xfrm>
          <a:prstGeom prst="rect">
            <a:avLst/>
          </a:prstGeom>
          <a:noFill/>
        </p:spPr>
        <p:txBody>
          <a:bodyPr wrap="none" rtlCol="0">
            <a:spAutoFit/>
          </a:bodyPr>
          <a:lstStyle/>
          <a:p>
            <a:r>
              <a:rPr lang="en-US" sz="2200" dirty="0" smtClean="0">
                <a:latin typeface="Comic Sans MS"/>
                <a:cs typeface="Comic Sans MS"/>
              </a:rPr>
              <a:t>3-D mathematical </a:t>
            </a:r>
            <a:r>
              <a:rPr lang="en-US" sz="2200" dirty="0">
                <a:latin typeface="Comic Sans MS"/>
                <a:cs typeface="Comic Sans MS"/>
              </a:rPr>
              <a:t>m</a:t>
            </a:r>
            <a:r>
              <a:rPr lang="en-US" sz="2200" dirty="0" smtClean="0">
                <a:latin typeface="Comic Sans MS"/>
                <a:cs typeface="Comic Sans MS"/>
              </a:rPr>
              <a:t>odel based on continuity equation</a:t>
            </a:r>
            <a:endParaRPr lang="en-US" sz="2200" dirty="0">
              <a:latin typeface="Comic Sans MS"/>
              <a:cs typeface="Comic Sans MS"/>
            </a:endParaRPr>
          </a:p>
        </p:txBody>
      </p:sp>
      <p:pic>
        <p:nvPicPr>
          <p:cNvPr id="6" name="Picture 5" descr="figure1_Femodeldiagram_cel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209799"/>
            <a:ext cx="7543800" cy="2823865"/>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714967517"/>
              </p:ext>
            </p:extLst>
          </p:nvPr>
        </p:nvGraphicFramePr>
        <p:xfrm>
          <a:off x="876300" y="1066800"/>
          <a:ext cx="3771900" cy="685800"/>
        </p:xfrm>
        <a:graphic>
          <a:graphicData uri="http://schemas.openxmlformats.org/presentationml/2006/ole">
            <mc:AlternateContent xmlns:mc="http://schemas.openxmlformats.org/markup-compatibility/2006">
              <mc:Choice xmlns:v="urn:schemas-microsoft-com:vml" Requires="v">
                <p:oleObj spid="_x0000_s538710" name="Equation" r:id="rId5" imgW="2032000" imgH="419100" progId="Equation.3">
                  <p:embed/>
                </p:oleObj>
              </mc:Choice>
              <mc:Fallback>
                <p:oleObj name="Equation" r:id="rId5" imgW="2032000" imgH="419100" progId="Equation.3">
                  <p:embed/>
                  <p:pic>
                    <p:nvPicPr>
                      <p:cNvPr id="0" name=""/>
                      <p:cNvPicPr/>
                      <p:nvPr/>
                    </p:nvPicPr>
                    <p:blipFill>
                      <a:blip r:embed="rId6"/>
                      <a:stretch>
                        <a:fillRect/>
                      </a:stretch>
                    </p:blipFill>
                    <p:spPr>
                      <a:xfrm>
                        <a:off x="876300" y="1066800"/>
                        <a:ext cx="3771900" cy="685800"/>
                      </a:xfrm>
                      <a:prstGeom prst="rect">
                        <a:avLst/>
                      </a:prstGeom>
                      <a:ln w="28575" cmpd="sng">
                        <a:solidFill>
                          <a:srgbClr val="FF380B"/>
                        </a:solidFill>
                      </a:ln>
                    </p:spPr>
                  </p:pic>
                </p:oleObj>
              </mc:Fallback>
            </mc:AlternateContent>
          </a:graphicData>
        </a:graphic>
      </p:graphicFrame>
      <p:sp>
        <p:nvSpPr>
          <p:cNvPr id="7" name="TextBox 6"/>
          <p:cNvSpPr txBox="1"/>
          <p:nvPr/>
        </p:nvSpPr>
        <p:spPr>
          <a:xfrm>
            <a:off x="4876800" y="1044714"/>
            <a:ext cx="3733800" cy="707886"/>
          </a:xfrm>
          <a:prstGeom prst="rect">
            <a:avLst/>
          </a:prstGeom>
          <a:noFill/>
        </p:spPr>
        <p:txBody>
          <a:bodyPr wrap="square" rtlCol="0">
            <a:spAutoFit/>
          </a:bodyPr>
          <a:lstStyle/>
          <a:p>
            <a:pPr algn="ctr"/>
            <a:r>
              <a:rPr lang="en-US" sz="2000" dirty="0" smtClean="0">
                <a:solidFill>
                  <a:srgbClr val="0000FF"/>
                </a:solidFill>
                <a:latin typeface="Arial Narrow"/>
                <a:cs typeface="Arial Narrow"/>
              </a:rPr>
              <a:t>Meteoric source; Dynamical transport; </a:t>
            </a:r>
            <a:r>
              <a:rPr lang="en-US" sz="2000" dirty="0">
                <a:solidFill>
                  <a:srgbClr val="0000FF"/>
                </a:solidFill>
                <a:latin typeface="Arial Narrow"/>
                <a:cs typeface="Arial Narrow"/>
              </a:rPr>
              <a:t>Chemical production and </a:t>
            </a:r>
            <a:r>
              <a:rPr lang="en-US" sz="2000" dirty="0" smtClean="0">
                <a:solidFill>
                  <a:srgbClr val="0000FF"/>
                </a:solidFill>
                <a:latin typeface="Arial Narrow"/>
                <a:cs typeface="Arial Narrow"/>
              </a:rPr>
              <a:t>loss </a:t>
            </a:r>
            <a:endParaRPr lang="en-US" sz="2000" dirty="0">
              <a:solidFill>
                <a:srgbClr val="0000FF"/>
              </a:solidFill>
              <a:latin typeface="Arial Narrow"/>
              <a:cs typeface="Arial Narrow"/>
            </a:endParaRPr>
          </a:p>
        </p:txBody>
      </p:sp>
      <p:sp>
        <p:nvSpPr>
          <p:cNvPr id="13" name="TextBox 12"/>
          <p:cNvSpPr txBox="1"/>
          <p:nvPr/>
        </p:nvSpPr>
        <p:spPr>
          <a:xfrm>
            <a:off x="228600" y="1824335"/>
            <a:ext cx="7465593" cy="430887"/>
          </a:xfrm>
          <a:prstGeom prst="rect">
            <a:avLst/>
          </a:prstGeom>
          <a:noFill/>
        </p:spPr>
        <p:txBody>
          <a:bodyPr wrap="none" rtlCol="0">
            <a:spAutoFit/>
          </a:bodyPr>
          <a:lstStyle/>
          <a:p>
            <a:r>
              <a:rPr lang="en-US" sz="2200" dirty="0">
                <a:latin typeface="Comic Sans MS"/>
                <a:cs typeface="Comic Sans MS"/>
              </a:rPr>
              <a:t>1</a:t>
            </a:r>
            <a:r>
              <a:rPr lang="en-US" sz="2200" dirty="0" smtClean="0">
                <a:latin typeface="Comic Sans MS"/>
                <a:cs typeface="Comic Sans MS"/>
              </a:rPr>
              <a:t>-D numerical model built along the vertical Z-direction</a:t>
            </a:r>
            <a:endParaRPr lang="en-US" sz="2200" dirty="0">
              <a:latin typeface="Comic Sans MS"/>
              <a:cs typeface="Comic Sans MS"/>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837755000"/>
              </p:ext>
            </p:extLst>
          </p:nvPr>
        </p:nvGraphicFramePr>
        <p:xfrm>
          <a:off x="1143000" y="5562600"/>
          <a:ext cx="4476750" cy="710254"/>
        </p:xfrm>
        <a:graphic>
          <a:graphicData uri="http://schemas.openxmlformats.org/presentationml/2006/ole">
            <mc:AlternateContent xmlns:mc="http://schemas.openxmlformats.org/markup-compatibility/2006">
              <mc:Choice xmlns:v="urn:schemas-microsoft-com:vml" Requires="v">
                <p:oleObj spid="_x0000_s538711" name="Equation" r:id="rId7" imgW="2260600" imgH="419100" progId="Equation.3">
                  <p:embed/>
                </p:oleObj>
              </mc:Choice>
              <mc:Fallback>
                <p:oleObj name="Equation" r:id="rId7" imgW="2260600" imgH="419100" progId="Equation.3">
                  <p:embed/>
                  <p:pic>
                    <p:nvPicPr>
                      <p:cNvPr id="0" name=""/>
                      <p:cNvPicPr/>
                      <p:nvPr/>
                    </p:nvPicPr>
                    <p:blipFill>
                      <a:blip r:embed="rId8"/>
                      <a:stretch>
                        <a:fillRect/>
                      </a:stretch>
                    </p:blipFill>
                    <p:spPr>
                      <a:xfrm>
                        <a:off x="1143000" y="5562600"/>
                        <a:ext cx="4476750" cy="710254"/>
                      </a:xfrm>
                      <a:prstGeom prst="rect">
                        <a:avLst/>
                      </a:prstGeom>
                      <a:noFill/>
                      <a:ln w="28575" cmpd="sng">
                        <a:solidFill>
                          <a:srgbClr val="FF0000"/>
                        </a:solidFill>
                      </a:ln>
                    </p:spPr>
                  </p:pic>
                </p:oleObj>
              </mc:Fallback>
            </mc:AlternateContent>
          </a:graphicData>
        </a:graphic>
      </p:graphicFrame>
      <p:grpSp>
        <p:nvGrpSpPr>
          <p:cNvPr id="8" name="Group 7"/>
          <p:cNvGrpSpPr/>
          <p:nvPr/>
        </p:nvGrpSpPr>
        <p:grpSpPr>
          <a:xfrm>
            <a:off x="6248400" y="4901625"/>
            <a:ext cx="2773327" cy="1499175"/>
            <a:chOff x="6248400" y="4749225"/>
            <a:chExt cx="2773327" cy="1499175"/>
          </a:xfrm>
        </p:grpSpPr>
        <p:grpSp>
          <p:nvGrpSpPr>
            <p:cNvPr id="15" name="Group 14"/>
            <p:cNvGrpSpPr/>
            <p:nvPr/>
          </p:nvGrpSpPr>
          <p:grpSpPr>
            <a:xfrm>
              <a:off x="6248400" y="4749225"/>
              <a:ext cx="2727384" cy="1499175"/>
              <a:chOff x="6941235" y="1585353"/>
              <a:chExt cx="3720445" cy="1561267"/>
            </a:xfrm>
          </p:grpSpPr>
          <p:sp>
            <p:nvSpPr>
              <p:cNvPr id="16" name="Rectangle 15"/>
              <p:cNvSpPr/>
              <p:nvPr/>
            </p:nvSpPr>
            <p:spPr bwMode="auto">
              <a:xfrm>
                <a:off x="7564905" y="2273704"/>
                <a:ext cx="878143" cy="527981"/>
              </a:xfrm>
              <a:prstGeom prst="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2000" b="1" i="0" u="none" strike="noStrike" cap="none" normalizeH="0" baseline="0" smtClean="0">
                  <a:ln>
                    <a:noFill/>
                  </a:ln>
                  <a:solidFill>
                    <a:schemeClr val="bg1"/>
                  </a:solidFill>
                  <a:effectLst/>
                  <a:latin typeface="Verdana" pitchFamily="32" charset="0"/>
                  <a:ea typeface="黑体" pitchFamily="49" charset="-122"/>
                </a:endParaRPr>
              </a:p>
            </p:txBody>
          </p:sp>
          <p:sp>
            <p:nvSpPr>
              <p:cNvPr id="17" name="Left Arrow 16"/>
              <p:cNvSpPr/>
              <p:nvPr/>
            </p:nvSpPr>
            <p:spPr bwMode="auto">
              <a:xfrm>
                <a:off x="6941235" y="2353060"/>
                <a:ext cx="519725" cy="353410"/>
              </a:xfrm>
              <a:prstGeom prst="lef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2000" b="1" i="0" u="none" strike="noStrike" cap="none" normalizeH="0" baseline="0" smtClean="0">
                  <a:ln>
                    <a:noFill/>
                  </a:ln>
                  <a:solidFill>
                    <a:schemeClr val="bg1"/>
                  </a:solidFill>
                  <a:effectLst/>
                  <a:latin typeface="Verdana" pitchFamily="32" charset="0"/>
                  <a:ea typeface="黑体" pitchFamily="49" charset="-122"/>
                </a:endParaRPr>
              </a:p>
            </p:txBody>
          </p:sp>
          <p:sp>
            <p:nvSpPr>
              <p:cNvPr id="18" name="Down Arrow 17"/>
              <p:cNvSpPr/>
              <p:nvPr/>
            </p:nvSpPr>
            <p:spPr bwMode="auto">
              <a:xfrm rot="10800000">
                <a:off x="7840165" y="2861163"/>
                <a:ext cx="424356" cy="285457"/>
              </a:xfrm>
              <a:prstGeom prst="downArrow">
                <a:avLst>
                  <a:gd name="adj1" fmla="val 42570"/>
                  <a:gd name="adj2" fmla="val 31424"/>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2000" b="1" i="0" u="none" strike="noStrike" cap="none" normalizeH="0" baseline="0" smtClean="0">
                  <a:ln>
                    <a:noFill/>
                  </a:ln>
                  <a:solidFill>
                    <a:schemeClr val="tx1"/>
                  </a:solidFill>
                  <a:effectLst/>
                  <a:latin typeface="Verdana" pitchFamily="32" charset="0"/>
                  <a:ea typeface="黑体" pitchFamily="49" charset="-122"/>
                </a:endParaRPr>
              </a:p>
            </p:txBody>
          </p:sp>
          <p:sp>
            <p:nvSpPr>
              <p:cNvPr id="19" name="Left Arrow 18"/>
              <p:cNvSpPr/>
              <p:nvPr/>
            </p:nvSpPr>
            <p:spPr bwMode="auto">
              <a:xfrm rot="10800000">
                <a:off x="8528800" y="2357996"/>
                <a:ext cx="491335" cy="353410"/>
              </a:xfrm>
              <a:prstGeom prst="lef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2000" b="1" i="0" u="none" strike="noStrike" cap="none" normalizeH="0" baseline="0" smtClean="0">
                  <a:ln>
                    <a:noFill/>
                  </a:ln>
                  <a:solidFill>
                    <a:srgbClr val="FF0000"/>
                  </a:solidFill>
                  <a:effectLst/>
                  <a:latin typeface="Verdana" pitchFamily="32" charset="0"/>
                  <a:ea typeface="黑体" pitchFamily="49" charset="-122"/>
                </a:endParaRPr>
              </a:p>
            </p:txBody>
          </p:sp>
          <p:sp>
            <p:nvSpPr>
              <p:cNvPr id="20" name="Down Arrow 19"/>
              <p:cNvSpPr/>
              <p:nvPr/>
            </p:nvSpPr>
            <p:spPr bwMode="auto">
              <a:xfrm>
                <a:off x="7807326" y="1855160"/>
                <a:ext cx="424356" cy="339188"/>
              </a:xfrm>
              <a:prstGeom prst="downArrow">
                <a:avLst>
                  <a:gd name="adj1" fmla="val 42570"/>
                  <a:gd name="adj2" fmla="val 31424"/>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2000" b="1" i="0" u="none" strike="noStrike" cap="none" normalizeH="0" baseline="0" smtClean="0">
                  <a:ln>
                    <a:noFill/>
                  </a:ln>
                  <a:solidFill>
                    <a:schemeClr val="tx1"/>
                  </a:solidFill>
                  <a:effectLst/>
                  <a:latin typeface="Verdana" pitchFamily="32" charset="0"/>
                  <a:ea typeface="黑体" pitchFamily="49" charset="-122"/>
                </a:endParaRPr>
              </a:p>
            </p:txBody>
          </p:sp>
          <p:sp>
            <p:nvSpPr>
              <p:cNvPr id="21" name="TextBox 20"/>
              <p:cNvSpPr txBox="1"/>
              <p:nvPr/>
            </p:nvSpPr>
            <p:spPr>
              <a:xfrm>
                <a:off x="8188575" y="1585353"/>
                <a:ext cx="2473105" cy="608995"/>
              </a:xfrm>
              <a:prstGeom prst="rect">
                <a:avLst/>
              </a:prstGeom>
              <a:noFill/>
            </p:spPr>
            <p:txBody>
              <a:bodyPr wrap="square" rtlCol="0">
                <a:spAutoFit/>
              </a:bodyPr>
              <a:lstStyle/>
              <a:p>
                <a:r>
                  <a:rPr lang="en-US" sz="1600" dirty="0" smtClean="0">
                    <a:solidFill>
                      <a:schemeClr val="tx1"/>
                    </a:solidFill>
                  </a:rPr>
                  <a:t>Vertical Convergence</a:t>
                </a:r>
                <a:endParaRPr lang="en-US" sz="1600" dirty="0">
                  <a:solidFill>
                    <a:schemeClr val="tx1"/>
                  </a:solidFill>
                </a:endParaRPr>
              </a:p>
            </p:txBody>
          </p:sp>
        </p:grpSp>
        <p:sp>
          <p:nvSpPr>
            <p:cNvPr id="22" name="TextBox 21"/>
            <p:cNvSpPr txBox="1"/>
            <p:nvPr/>
          </p:nvSpPr>
          <p:spPr>
            <a:xfrm>
              <a:off x="7772400" y="5334000"/>
              <a:ext cx="1249327" cy="584776"/>
            </a:xfrm>
            <a:prstGeom prst="rect">
              <a:avLst/>
            </a:prstGeom>
            <a:noFill/>
          </p:spPr>
          <p:txBody>
            <a:bodyPr wrap="square" rtlCol="0">
              <a:spAutoFit/>
            </a:bodyPr>
            <a:lstStyle/>
            <a:p>
              <a:r>
                <a:rPr lang="en-US" sz="1600" dirty="0" smtClean="0">
                  <a:solidFill>
                    <a:srgbClr val="FF0000"/>
                  </a:solidFill>
                </a:rPr>
                <a:t>Horizontal Divergence</a:t>
              </a:r>
              <a:endParaRPr lang="en-US" sz="1600" dirty="0">
                <a:solidFill>
                  <a:srgbClr val="FF0000"/>
                </a:solidFill>
              </a:endParaRPr>
            </a:p>
          </p:txBody>
        </p:sp>
      </p:grpSp>
      <p:sp>
        <p:nvSpPr>
          <p:cNvPr id="23" name="TextBox 22"/>
          <p:cNvSpPr txBox="1"/>
          <p:nvPr/>
        </p:nvSpPr>
        <p:spPr>
          <a:xfrm>
            <a:off x="228600" y="5029200"/>
            <a:ext cx="5660524" cy="430887"/>
          </a:xfrm>
          <a:prstGeom prst="rect">
            <a:avLst/>
          </a:prstGeom>
          <a:noFill/>
        </p:spPr>
        <p:txBody>
          <a:bodyPr wrap="none" rtlCol="0">
            <a:spAutoFit/>
          </a:bodyPr>
          <a:lstStyle/>
          <a:p>
            <a:r>
              <a:rPr lang="en-US" sz="2200" dirty="0" smtClean="0">
                <a:latin typeface="Comic Sans MS"/>
                <a:cs typeface="Comic Sans MS"/>
              </a:rPr>
              <a:t>Horizontal divergence of constituent flux</a:t>
            </a:r>
            <a:endParaRPr lang="en-US" sz="2200" dirty="0">
              <a:latin typeface="Comic Sans MS"/>
              <a:cs typeface="Comic Sans MS"/>
            </a:endParaRPr>
          </a:p>
        </p:txBody>
      </p:sp>
    </p:spTree>
    <p:extLst>
      <p:ext uri="{BB962C8B-B14F-4D97-AF65-F5344CB8AC3E}">
        <p14:creationId xmlns:p14="http://schemas.microsoft.com/office/powerpoint/2010/main" val="31031916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5"/>
          <p:cNvSpPr>
            <a:spLocks noGrp="1"/>
          </p:cNvSpPr>
          <p:nvPr>
            <p:ph type="sldNum" sz="quarter" idx="12"/>
          </p:nvPr>
        </p:nvSpPr>
        <p:spPr>
          <a:noFill/>
        </p:spPr>
        <p:txBody>
          <a:bodyPr/>
          <a:lstStyle/>
          <a:p>
            <a:fld id="{5B67EE92-629C-6B4A-82C4-BE211D699805}" type="slidenum">
              <a:rPr lang="en-US" smtClean="0"/>
              <a:pPr/>
              <a:t>21</a:t>
            </a:fld>
            <a:endParaRPr lang="en-US" dirty="0" smtClean="0"/>
          </a:p>
        </p:txBody>
      </p:sp>
      <p:sp>
        <p:nvSpPr>
          <p:cNvPr id="36868" name="Line 2"/>
          <p:cNvSpPr>
            <a:spLocks noChangeShapeType="1"/>
          </p:cNvSpPr>
          <p:nvPr/>
        </p:nvSpPr>
        <p:spPr bwMode="auto">
          <a:xfrm>
            <a:off x="228600" y="6096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36869" name="Rectangle 3"/>
          <p:cNvSpPr>
            <a:spLocks noGrp="1" noChangeArrowheads="1"/>
          </p:cNvSpPr>
          <p:nvPr>
            <p:ph type="title"/>
          </p:nvPr>
        </p:nvSpPr>
        <p:spPr>
          <a:xfrm>
            <a:off x="152400" y="0"/>
            <a:ext cx="8991600" cy="533400"/>
          </a:xfrm>
        </p:spPr>
        <p:txBody>
          <a:bodyPr/>
          <a:lstStyle/>
          <a:p>
            <a:pPr algn="l" eaLnBrk="1" hangingPunct="1"/>
            <a:r>
              <a:rPr lang="en-US" sz="3000" dirty="0" smtClean="0">
                <a:solidFill>
                  <a:srgbClr val="0001F9"/>
                </a:solidFill>
                <a:latin typeface="Cooper Black" charset="0"/>
              </a:rPr>
              <a:t>Source: Fe</a:t>
            </a:r>
            <a:r>
              <a:rPr lang="en-US" sz="3000" baseline="30000" dirty="0" smtClean="0">
                <a:solidFill>
                  <a:srgbClr val="0001F9"/>
                </a:solidFill>
                <a:latin typeface="Cooper Black" charset="0"/>
              </a:rPr>
              <a:t>+</a:t>
            </a:r>
            <a:r>
              <a:rPr lang="en-US" sz="3000" dirty="0" smtClean="0">
                <a:solidFill>
                  <a:srgbClr val="0001F9"/>
                </a:solidFill>
                <a:latin typeface="Cooper Black" charset="0"/>
              </a:rPr>
              <a:t> Transport by E and B Fields</a:t>
            </a:r>
          </a:p>
        </p:txBody>
      </p:sp>
      <p:sp>
        <p:nvSpPr>
          <p:cNvPr id="12" name="Text Box 8"/>
          <p:cNvSpPr txBox="1">
            <a:spLocks noChangeArrowheads="1"/>
          </p:cNvSpPr>
          <p:nvPr/>
        </p:nvSpPr>
        <p:spPr bwMode="auto">
          <a:xfrm>
            <a:off x="152400" y="6400800"/>
            <a:ext cx="8534400" cy="381000"/>
          </a:xfrm>
          <a:prstGeom prst="rect">
            <a:avLst/>
          </a:prstGeom>
          <a:solidFill>
            <a:srgbClr val="3366FF"/>
          </a:solidFill>
          <a:ln w="9525">
            <a:solidFill>
              <a:srgbClr val="3366FF"/>
            </a:solidFill>
            <a:round/>
            <a:headEnd/>
            <a:tailEnd/>
          </a:ln>
          <a:effectLst/>
        </p:spPr>
        <p:txBody>
          <a:bodyPr lIns="90000" tIns="46800" rIns="90000" bIns="46800">
            <a:prstTxWarp prst="textNoShape">
              <a:avLst/>
            </a:prstTxWarp>
          </a:bodyPr>
          <a:lstStyle/>
          <a:p>
            <a:pPr marL="468313" indent="-468313">
              <a:spcBef>
                <a:spcPts val="0"/>
              </a:spcBef>
              <a:buClr>
                <a:srgbClr val="CC0000"/>
              </a:buClr>
              <a:tabLst>
                <a:tab pos="468313" algn="l"/>
                <a:tab pos="1382713" algn="l"/>
                <a:tab pos="2297113" algn="l"/>
                <a:tab pos="3211513" algn="l"/>
                <a:tab pos="4125913" algn="l"/>
                <a:tab pos="5040313" algn="l"/>
                <a:tab pos="5954713" algn="l"/>
                <a:tab pos="6869113" algn="l"/>
                <a:tab pos="7783513" algn="l"/>
                <a:tab pos="8697913" algn="l"/>
                <a:tab pos="9612313" algn="l"/>
                <a:tab pos="10526713" algn="l"/>
              </a:tabLst>
            </a:pPr>
            <a:r>
              <a:rPr lang="en-US" sz="2000" b="1" dirty="0" smtClean="0">
                <a:solidFill>
                  <a:srgbClr val="FFFF00"/>
                </a:solidFill>
                <a:latin typeface="Arial Narrow" charset="0"/>
              </a:rPr>
              <a:t>Vertical shear of vertical wind is important to form the observed Fe layer shape.</a:t>
            </a:r>
            <a:endParaRPr lang="en-US" sz="2000" b="1" dirty="0">
              <a:solidFill>
                <a:srgbClr val="FFFF00"/>
              </a:solidFill>
              <a:latin typeface="Arial Narrow" charset="0"/>
            </a:endParaRPr>
          </a:p>
        </p:txBody>
      </p:sp>
      <p:pic>
        <p:nvPicPr>
          <p:cNvPr id="13" name="Picture 12" descr="windshear_sh.pdf"/>
          <p:cNvPicPr>
            <a:picLocks noChangeAspect="1"/>
          </p:cNvPicPr>
          <p:nvPr/>
        </p:nvPicPr>
        <p:blipFill>
          <a:blip r:embed="rId4"/>
          <a:srcRect t="18048" b="32195"/>
          <a:stretch>
            <a:fillRect/>
          </a:stretch>
        </p:blipFill>
        <p:spPr>
          <a:xfrm>
            <a:off x="152400" y="4495800"/>
            <a:ext cx="4572000" cy="1752600"/>
          </a:xfrm>
          <a:prstGeom prst="rect">
            <a:avLst/>
          </a:prstGeom>
        </p:spPr>
      </p:pic>
      <p:sp>
        <p:nvSpPr>
          <p:cNvPr id="16" name="Rectangle 3"/>
          <p:cNvSpPr txBox="1">
            <a:spLocks noChangeArrowheads="1"/>
          </p:cNvSpPr>
          <p:nvPr/>
        </p:nvSpPr>
        <p:spPr bwMode="auto">
          <a:xfrm>
            <a:off x="152400" y="3200400"/>
            <a:ext cx="87630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algn="l" eaLnBrk="1" hangingPunct="1"/>
            <a:r>
              <a:rPr lang="en-US" sz="3000" dirty="0" smtClean="0">
                <a:solidFill>
                  <a:srgbClr val="0001F9"/>
                </a:solidFill>
                <a:latin typeface="Cooper Black" charset="0"/>
              </a:rPr>
              <a:t>Layering &amp; Transport: Wind Shear </a:t>
            </a:r>
            <a:r>
              <a:rPr lang="en-US" sz="3000" dirty="0" smtClean="0">
                <a:solidFill>
                  <a:srgbClr val="E80202"/>
                </a:solidFill>
                <a:latin typeface="Cooper Black" charset="0"/>
              </a:rPr>
              <a:t>±</a:t>
            </a:r>
            <a:r>
              <a:rPr lang="en-US" sz="3000" dirty="0" smtClean="0">
                <a:solidFill>
                  <a:srgbClr val="0001F9"/>
                </a:solidFill>
                <a:latin typeface="Cooper Black" charset="0"/>
              </a:rPr>
              <a:t> E-Field</a:t>
            </a:r>
            <a:endParaRPr lang="en-US" sz="3000" baseline="30000" dirty="0" smtClean="0">
              <a:solidFill>
                <a:srgbClr val="0001F9"/>
              </a:solidFill>
              <a:latin typeface="Cooper Black" charset="0"/>
            </a:endParaRPr>
          </a:p>
        </p:txBody>
      </p:sp>
      <p:grpSp>
        <p:nvGrpSpPr>
          <p:cNvPr id="15" name="Group 18"/>
          <p:cNvGrpSpPr/>
          <p:nvPr/>
        </p:nvGrpSpPr>
        <p:grpSpPr>
          <a:xfrm>
            <a:off x="76200" y="3657600"/>
            <a:ext cx="8991600" cy="707886"/>
            <a:chOff x="76200" y="3330714"/>
            <a:chExt cx="8991600" cy="707886"/>
          </a:xfrm>
        </p:grpSpPr>
        <p:sp>
          <p:nvSpPr>
            <p:cNvPr id="17" name="TextBox 16"/>
            <p:cNvSpPr txBox="1"/>
            <p:nvPr/>
          </p:nvSpPr>
          <p:spPr>
            <a:xfrm>
              <a:off x="76200" y="3330714"/>
              <a:ext cx="8991600" cy="707886"/>
            </a:xfrm>
            <a:prstGeom prst="rect">
              <a:avLst/>
            </a:prstGeom>
            <a:noFill/>
          </p:spPr>
          <p:txBody>
            <a:bodyPr wrap="square" rtlCol="0">
              <a:spAutoFit/>
            </a:bodyPr>
            <a:lstStyle/>
            <a:p>
              <a:r>
                <a:rPr lang="en-US" sz="2000" dirty="0" smtClean="0">
                  <a:latin typeface="Arial Narrow"/>
                  <a:cs typeface="Arial Narrow"/>
                </a:rPr>
                <a:t>The wave-induced wind shears in combination with the geomagnetic and electric fields provide the needed vertical convergence of ions.  (</a:t>
              </a:r>
              <a:r>
                <a:rPr lang="en-US" sz="2000" dirty="0" smtClean="0">
                  <a:solidFill>
                    <a:srgbClr val="FF0000"/>
                  </a:solidFill>
                  <a:latin typeface="Arial Narrow"/>
                  <a:cs typeface="Arial Narrow"/>
                </a:rPr>
                <a:t>	 </a:t>
              </a:r>
              <a:r>
                <a:rPr lang="en-US" sz="2000" dirty="0" smtClean="0">
                  <a:solidFill>
                    <a:srgbClr val="000000"/>
                  </a:solidFill>
                  <a:latin typeface="Arial Narrow"/>
                  <a:cs typeface="Arial Narrow"/>
                </a:rPr>
                <a:t>,</a:t>
              </a:r>
              <a:r>
                <a:rPr lang="en-US" sz="2000" dirty="0" smtClean="0">
                  <a:solidFill>
                    <a:srgbClr val="FF0000"/>
                  </a:solidFill>
                  <a:latin typeface="Arial Narrow"/>
                  <a:cs typeface="Arial Narrow"/>
                </a:rPr>
                <a:t> vertical shear of vertical wind</a:t>
              </a:r>
              <a:r>
                <a:rPr lang="en-US" sz="2000" dirty="0" smtClean="0">
                  <a:solidFill>
                    <a:srgbClr val="000000"/>
                  </a:solidFill>
                  <a:latin typeface="Arial Narrow"/>
                  <a:cs typeface="Arial Narrow"/>
                </a:rPr>
                <a:t>, E field</a:t>
              </a:r>
              <a:r>
                <a:rPr lang="en-US" sz="2000" dirty="0" smtClean="0">
                  <a:latin typeface="Arial Narrow"/>
                  <a:cs typeface="Arial Narrow"/>
                </a:rPr>
                <a:t>)</a:t>
              </a:r>
              <a:endParaRPr lang="en-US" sz="2000" dirty="0">
                <a:latin typeface="Arial Narrow"/>
                <a:cs typeface="Arial Narrow"/>
              </a:endParaRPr>
            </a:p>
          </p:txBody>
        </p:sp>
        <p:graphicFrame>
          <p:nvGraphicFramePr>
            <p:cNvPr id="21" name="Object 20"/>
            <p:cNvGraphicFramePr>
              <a:graphicFrameLocks noChangeAspect="1"/>
            </p:cNvGraphicFramePr>
            <p:nvPr/>
          </p:nvGraphicFramePr>
          <p:xfrm>
            <a:off x="4097215" y="3657600"/>
            <a:ext cx="703385" cy="304800"/>
          </p:xfrm>
          <a:graphic>
            <a:graphicData uri="http://schemas.openxmlformats.org/presentationml/2006/ole">
              <mc:AlternateContent xmlns:mc="http://schemas.openxmlformats.org/markup-compatibility/2006">
                <mc:Choice xmlns:v="urn:schemas-microsoft-com:vml" Requires="v">
                  <p:oleObj spid="_x0000_s539692" name="Equation" r:id="rId5" imgW="381000" imgH="165100" progId="Equation.3">
                    <p:embed/>
                  </p:oleObj>
                </mc:Choice>
                <mc:Fallback>
                  <p:oleObj name="Equation" r:id="rId5" imgW="381000" imgH="165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7215" y="3657600"/>
                          <a:ext cx="703385"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3" name="TextBox 22"/>
          <p:cNvSpPr txBox="1"/>
          <p:nvPr/>
        </p:nvSpPr>
        <p:spPr>
          <a:xfrm>
            <a:off x="76200" y="685800"/>
            <a:ext cx="8991600" cy="400110"/>
          </a:xfrm>
          <a:prstGeom prst="rect">
            <a:avLst/>
          </a:prstGeom>
          <a:noFill/>
        </p:spPr>
        <p:txBody>
          <a:bodyPr wrap="square" rtlCol="0">
            <a:spAutoFit/>
          </a:bodyPr>
          <a:lstStyle/>
          <a:p>
            <a:r>
              <a:rPr lang="en-US" sz="2000" dirty="0" smtClean="0">
                <a:latin typeface="Arial Narrow"/>
                <a:cs typeface="Arial Narrow"/>
              </a:rPr>
              <a:t>Polar electric and magnetic fields can transport Fe+ from main deposition region to E-F regions</a:t>
            </a:r>
            <a:endParaRPr lang="en-US" sz="2000" dirty="0">
              <a:latin typeface="Arial Narrow"/>
              <a:cs typeface="Arial Narrow"/>
            </a:endParaRPr>
          </a:p>
        </p:txBody>
      </p:sp>
      <p:pic>
        <p:nvPicPr>
          <p:cNvPr id="2" name="Picture 1" descr="figure3a_efield.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1" y="1102737"/>
            <a:ext cx="2895599" cy="2154767"/>
          </a:xfrm>
          <a:prstGeom prst="rect">
            <a:avLst/>
          </a:prstGeom>
        </p:spPr>
      </p:pic>
      <p:pic>
        <p:nvPicPr>
          <p:cNvPr id="3" name="Picture 2" descr="figure3b_driftvel.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8800" y="1124088"/>
            <a:ext cx="3073400" cy="2124090"/>
          </a:xfrm>
          <a:prstGeom prst="rect">
            <a:avLst/>
          </a:prstGeom>
        </p:spPr>
      </p:pic>
      <p:pic>
        <p:nvPicPr>
          <p:cNvPr id="4" name="Picture 3" descr="figure3c_feseonly.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8399" y="1066800"/>
            <a:ext cx="2819401" cy="2184280"/>
          </a:xfrm>
          <a:prstGeom prst="rect">
            <a:avLst/>
          </a:prstGeom>
        </p:spPr>
      </p:pic>
      <p:pic>
        <p:nvPicPr>
          <p:cNvPr id="5" name="Picture 4" descr="fes_24hwonlywithdivvh.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4401" y="4419600"/>
            <a:ext cx="2209800" cy="1905000"/>
          </a:xfrm>
          <a:prstGeom prst="rect">
            <a:avLst/>
          </a:prstGeom>
        </p:spPr>
      </p:pic>
      <p:pic>
        <p:nvPicPr>
          <p:cNvPr id="6" name="Picture 5" descr="fe_24hwonlywithdivvh.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4200" y="4419600"/>
            <a:ext cx="2157426" cy="1905000"/>
          </a:xfrm>
          <a:prstGeom prst="rect">
            <a:avLst/>
          </a:prstGeom>
        </p:spPr>
      </p:pic>
    </p:spTree>
    <p:extLst>
      <p:ext uri="{BB962C8B-B14F-4D97-AF65-F5344CB8AC3E}">
        <p14:creationId xmlns:p14="http://schemas.microsoft.com/office/powerpoint/2010/main" val="27658937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5"/>
          <p:cNvSpPr>
            <a:spLocks noGrp="1"/>
          </p:cNvSpPr>
          <p:nvPr>
            <p:ph type="sldNum" sz="quarter" idx="12"/>
          </p:nvPr>
        </p:nvSpPr>
        <p:spPr>
          <a:noFill/>
        </p:spPr>
        <p:txBody>
          <a:bodyPr/>
          <a:lstStyle/>
          <a:p>
            <a:fld id="{5B67EE92-629C-6B4A-82C4-BE211D699805}" type="slidenum">
              <a:rPr lang="en-US" smtClean="0"/>
              <a:pPr/>
              <a:t>22</a:t>
            </a:fld>
            <a:endParaRPr lang="en-US" dirty="0" smtClean="0"/>
          </a:p>
        </p:txBody>
      </p:sp>
      <p:sp>
        <p:nvSpPr>
          <p:cNvPr id="36868" name="Line 2"/>
          <p:cNvSpPr>
            <a:spLocks noChangeShapeType="1"/>
          </p:cNvSpPr>
          <p:nvPr/>
        </p:nvSpPr>
        <p:spPr bwMode="auto">
          <a:xfrm>
            <a:off x="228600" y="5334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36869" name="Rectangle 3"/>
          <p:cNvSpPr>
            <a:spLocks noGrp="1" noChangeArrowheads="1"/>
          </p:cNvSpPr>
          <p:nvPr>
            <p:ph type="title"/>
          </p:nvPr>
        </p:nvSpPr>
        <p:spPr>
          <a:xfrm>
            <a:off x="76200" y="0"/>
            <a:ext cx="8991600" cy="533400"/>
          </a:xfrm>
        </p:spPr>
        <p:txBody>
          <a:bodyPr/>
          <a:lstStyle/>
          <a:p>
            <a:pPr algn="l" eaLnBrk="1" hangingPunct="1"/>
            <a:r>
              <a:rPr lang="en-US" sz="2800" dirty="0" smtClean="0">
                <a:solidFill>
                  <a:srgbClr val="0001F9"/>
                </a:solidFill>
                <a:latin typeface="Cooper Black" charset="0"/>
              </a:rPr>
              <a:t>Neutralization: Fe &amp; Fe </a:t>
            </a:r>
            <a:r>
              <a:rPr lang="en-US" sz="2800" baseline="30000" dirty="0" smtClean="0">
                <a:solidFill>
                  <a:srgbClr val="0001F9"/>
                </a:solidFill>
                <a:latin typeface="Cooper Black" charset="0"/>
              </a:rPr>
              <a:t>+ </a:t>
            </a:r>
            <a:r>
              <a:rPr lang="en-US" sz="2800" dirty="0" smtClean="0">
                <a:solidFill>
                  <a:srgbClr val="0001F9"/>
                </a:solidFill>
                <a:latin typeface="Cooper Black" charset="0"/>
              </a:rPr>
              <a:t>Chemistry and Aurora</a:t>
            </a:r>
            <a:endParaRPr lang="en-US" sz="2800" baseline="30000" dirty="0" smtClean="0">
              <a:solidFill>
                <a:srgbClr val="0001F9"/>
              </a:solidFill>
              <a:latin typeface="Cooper Black" charset="0"/>
            </a:endParaRPr>
          </a:p>
        </p:txBody>
      </p:sp>
      <p:sp>
        <p:nvSpPr>
          <p:cNvPr id="30" name="TextBox 29"/>
          <p:cNvSpPr txBox="1"/>
          <p:nvPr/>
        </p:nvSpPr>
        <p:spPr>
          <a:xfrm>
            <a:off x="6553200" y="1905000"/>
            <a:ext cx="2514600" cy="1015663"/>
          </a:xfrm>
          <a:prstGeom prst="rect">
            <a:avLst/>
          </a:prstGeom>
          <a:noFill/>
        </p:spPr>
        <p:txBody>
          <a:bodyPr wrap="square" rtlCol="0">
            <a:spAutoFit/>
          </a:bodyPr>
          <a:lstStyle/>
          <a:p>
            <a:pPr algn="ctr"/>
            <a:r>
              <a:rPr lang="en-US" sz="2000" dirty="0" smtClean="0">
                <a:solidFill>
                  <a:srgbClr val="FF0000"/>
                </a:solidFill>
                <a:latin typeface="Arial Narrow"/>
                <a:cs typeface="Arial Narrow"/>
              </a:rPr>
              <a:t>Aurora helps convert Fe</a:t>
            </a:r>
            <a:r>
              <a:rPr lang="en-US" sz="2000" baseline="30000" dirty="0" smtClean="0">
                <a:solidFill>
                  <a:srgbClr val="FF0000"/>
                </a:solidFill>
                <a:latin typeface="Arial Narrow"/>
                <a:cs typeface="Arial Narrow"/>
              </a:rPr>
              <a:t>+</a:t>
            </a:r>
            <a:r>
              <a:rPr lang="en-US" sz="2000" dirty="0" smtClean="0">
                <a:solidFill>
                  <a:srgbClr val="FF0000"/>
                </a:solidFill>
                <a:latin typeface="Arial Narrow"/>
                <a:cs typeface="Arial Narrow"/>
              </a:rPr>
              <a:t> to Fe &amp; remove Fe when decoupled from Fe</a:t>
            </a:r>
            <a:r>
              <a:rPr lang="en-US" sz="2000" baseline="30000" dirty="0" smtClean="0">
                <a:solidFill>
                  <a:srgbClr val="FF0000"/>
                </a:solidFill>
                <a:latin typeface="Arial Narrow"/>
                <a:cs typeface="Arial Narrow"/>
              </a:rPr>
              <a:t>+</a:t>
            </a:r>
            <a:r>
              <a:rPr lang="en-US" sz="2000" dirty="0" smtClean="0">
                <a:solidFill>
                  <a:srgbClr val="FF0000"/>
                </a:solidFill>
                <a:latin typeface="Arial Narrow"/>
                <a:cs typeface="Arial Narrow"/>
              </a:rPr>
              <a:t>.</a:t>
            </a:r>
            <a:endParaRPr lang="en-US" sz="2000" dirty="0">
              <a:solidFill>
                <a:srgbClr val="FF0000"/>
              </a:solidFill>
              <a:latin typeface="Arial Narrow"/>
              <a:cs typeface="Arial Narrow"/>
            </a:endParaRPr>
          </a:p>
        </p:txBody>
      </p:sp>
      <p:sp>
        <p:nvSpPr>
          <p:cNvPr id="17" name="TextBox 16"/>
          <p:cNvSpPr txBox="1"/>
          <p:nvPr/>
        </p:nvSpPr>
        <p:spPr>
          <a:xfrm>
            <a:off x="14598" y="6400800"/>
            <a:ext cx="8672202" cy="400110"/>
          </a:xfrm>
          <a:prstGeom prst="rect">
            <a:avLst/>
          </a:prstGeom>
          <a:solidFill>
            <a:srgbClr val="3366FF"/>
          </a:solidFill>
        </p:spPr>
        <p:txBody>
          <a:bodyPr wrap="square" rtlCol="0">
            <a:spAutoFit/>
          </a:bodyPr>
          <a:lstStyle/>
          <a:p>
            <a:pPr algn="ctr"/>
            <a:r>
              <a:rPr lang="en-US" sz="2000" dirty="0" smtClean="0">
                <a:solidFill>
                  <a:srgbClr val="FFFB00"/>
                </a:solidFill>
                <a:latin typeface="Arial Narrow"/>
                <a:cs typeface="Arial Narrow"/>
              </a:rPr>
              <a:t>See </a:t>
            </a:r>
            <a:r>
              <a:rPr lang="en-US" sz="2000" dirty="0" err="1" smtClean="0">
                <a:solidFill>
                  <a:srgbClr val="FFFB00"/>
                </a:solidFill>
                <a:latin typeface="Arial Narrow"/>
                <a:cs typeface="Arial Narrow"/>
              </a:rPr>
              <a:t>Zhibin</a:t>
            </a:r>
            <a:r>
              <a:rPr lang="en-US" sz="2000" dirty="0" smtClean="0">
                <a:solidFill>
                  <a:srgbClr val="FFFB00"/>
                </a:solidFill>
                <a:latin typeface="Arial Narrow"/>
                <a:cs typeface="Arial Narrow"/>
              </a:rPr>
              <a:t> Yu’s poster on the modeling </a:t>
            </a:r>
            <a:r>
              <a:rPr lang="en-US" sz="2000" dirty="0">
                <a:solidFill>
                  <a:srgbClr val="FFFB00"/>
                </a:solidFill>
                <a:latin typeface="Arial Narrow"/>
                <a:cs typeface="Arial Narrow"/>
              </a:rPr>
              <a:t>studies of </a:t>
            </a:r>
            <a:r>
              <a:rPr lang="en-US" sz="2000" dirty="0" err="1">
                <a:solidFill>
                  <a:srgbClr val="FFFB00"/>
                </a:solidFill>
                <a:latin typeface="Arial Narrow"/>
                <a:cs typeface="Arial Narrow"/>
              </a:rPr>
              <a:t>thermospheric</a:t>
            </a:r>
            <a:r>
              <a:rPr lang="en-US" sz="2000" dirty="0">
                <a:solidFill>
                  <a:srgbClr val="FFFB00"/>
                </a:solidFill>
                <a:latin typeface="Arial Narrow"/>
                <a:cs typeface="Arial Narrow"/>
              </a:rPr>
              <a:t> Fe </a:t>
            </a:r>
            <a:r>
              <a:rPr lang="en-US" sz="2000" dirty="0" smtClean="0">
                <a:solidFill>
                  <a:srgbClr val="FFFB00"/>
                </a:solidFill>
                <a:latin typeface="Arial Narrow"/>
                <a:cs typeface="Arial Narrow"/>
              </a:rPr>
              <a:t>layers (SA41A-4503)</a:t>
            </a:r>
            <a:endParaRPr lang="en-US" sz="2000" dirty="0">
              <a:solidFill>
                <a:srgbClr val="FFFB00"/>
              </a:solidFill>
              <a:latin typeface="Arial Narrow"/>
              <a:cs typeface="Arial Narrow"/>
            </a:endParaRPr>
          </a:p>
        </p:txBody>
      </p:sp>
      <p:sp>
        <p:nvSpPr>
          <p:cNvPr id="19" name="Rectangle 3"/>
          <p:cNvSpPr txBox="1">
            <a:spLocks noChangeArrowheads="1"/>
          </p:cNvSpPr>
          <p:nvPr/>
        </p:nvSpPr>
        <p:spPr bwMode="auto">
          <a:xfrm>
            <a:off x="152400" y="3200400"/>
            <a:ext cx="88392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algn="l" eaLnBrk="1" hangingPunct="1"/>
            <a:r>
              <a:rPr lang="en-US" sz="2800" dirty="0" smtClean="0">
                <a:solidFill>
                  <a:srgbClr val="0001F9"/>
                </a:solidFill>
                <a:latin typeface="Cooper Black" charset="0"/>
              </a:rPr>
              <a:t>Simulation of 28 May 2011 Fe Event @ McMurdo</a:t>
            </a:r>
            <a:endParaRPr lang="en-US" sz="2800" baseline="30000" dirty="0" smtClean="0">
              <a:solidFill>
                <a:srgbClr val="0001F9"/>
              </a:solidFill>
              <a:latin typeface="Cooper Black" charset="0"/>
            </a:endParaRPr>
          </a:p>
        </p:txBody>
      </p:sp>
      <p:sp>
        <p:nvSpPr>
          <p:cNvPr id="20" name="TextBox 19"/>
          <p:cNvSpPr txBox="1"/>
          <p:nvPr/>
        </p:nvSpPr>
        <p:spPr>
          <a:xfrm>
            <a:off x="6629400" y="609600"/>
            <a:ext cx="2362200" cy="1323439"/>
          </a:xfrm>
          <a:prstGeom prst="rect">
            <a:avLst/>
          </a:prstGeom>
          <a:noFill/>
        </p:spPr>
        <p:txBody>
          <a:bodyPr wrap="square" rtlCol="0">
            <a:spAutoFit/>
          </a:bodyPr>
          <a:lstStyle/>
          <a:p>
            <a:pPr algn="ctr"/>
            <a:r>
              <a:rPr lang="en-US" sz="2000" dirty="0" smtClean="0">
                <a:latin typeface="Arial Narrow"/>
                <a:cs typeface="Arial Narrow"/>
              </a:rPr>
              <a:t>Direction electron-Fe</a:t>
            </a:r>
            <a:r>
              <a:rPr lang="en-US" sz="2000" baseline="30000" dirty="0" smtClean="0">
                <a:latin typeface="Arial Narrow"/>
                <a:cs typeface="Arial Narrow"/>
              </a:rPr>
              <a:t>+</a:t>
            </a:r>
            <a:r>
              <a:rPr lang="en-US" sz="2000" dirty="0" smtClean="0">
                <a:latin typeface="Arial Narrow"/>
                <a:cs typeface="Arial Narrow"/>
              </a:rPr>
              <a:t> recombination is the major neutralization channel to produce Fe.</a:t>
            </a:r>
            <a:endParaRPr lang="en-US" sz="2000" dirty="0">
              <a:latin typeface="Arial Narrow"/>
              <a:cs typeface="Arial Narrow"/>
            </a:endParaRPr>
          </a:p>
        </p:txBody>
      </p:sp>
      <p:pic>
        <p:nvPicPr>
          <p:cNvPr id="2" name="Picture 1" descr="fes_withdivv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644" y="3768372"/>
            <a:ext cx="3011756" cy="2556228"/>
          </a:xfrm>
          <a:prstGeom prst="rect">
            <a:avLst/>
          </a:prstGeom>
        </p:spPr>
      </p:pic>
      <p:pic>
        <p:nvPicPr>
          <p:cNvPr id="3" name="Picture 2" descr="fe_withdivvh.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3342" y="3790610"/>
            <a:ext cx="2930658" cy="2503493"/>
          </a:xfrm>
          <a:prstGeom prst="rect">
            <a:avLst/>
          </a:prstGeom>
        </p:spPr>
      </p:pic>
      <p:pic>
        <p:nvPicPr>
          <p:cNvPr id="4" name="Picture 3" descr="figure2_initial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810000"/>
            <a:ext cx="2819400" cy="2435904"/>
          </a:xfrm>
          <a:prstGeom prst="rect">
            <a:avLst/>
          </a:prstGeom>
        </p:spPr>
      </p:pic>
      <p:pic>
        <p:nvPicPr>
          <p:cNvPr id="22" name="Picture 6" descr="GRLpaper_Figure2.pdf"/>
          <p:cNvPicPr>
            <a:picLocks noChangeAspect="1"/>
          </p:cNvPicPr>
          <p:nvPr/>
        </p:nvPicPr>
        <p:blipFill>
          <a:blip r:embed="rId6"/>
          <a:srcRect r="45215" b="50138"/>
          <a:stretch>
            <a:fillRect/>
          </a:stretch>
        </p:blipFill>
        <p:spPr bwMode="auto">
          <a:xfrm>
            <a:off x="29082" y="3810000"/>
            <a:ext cx="3200400" cy="2447769"/>
          </a:xfrm>
          <a:prstGeom prst="rect">
            <a:avLst/>
          </a:prstGeom>
          <a:noFill/>
          <a:ln w="9525">
            <a:noFill/>
            <a:miter lim="800000"/>
            <a:headEnd/>
            <a:tailEnd/>
          </a:ln>
        </p:spPr>
      </p:pic>
      <p:pic>
        <p:nvPicPr>
          <p:cNvPr id="6" name="Picture 5" descr="figure9a_DirectOff.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609600"/>
            <a:ext cx="3352799" cy="2590800"/>
          </a:xfrm>
          <a:prstGeom prst="rect">
            <a:avLst/>
          </a:prstGeom>
        </p:spPr>
      </p:pic>
      <p:pic>
        <p:nvPicPr>
          <p:cNvPr id="7" name="Picture 6" descr="figure9b_DissociativeOff.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2800" y="609600"/>
            <a:ext cx="3276600" cy="2590800"/>
          </a:xfrm>
          <a:prstGeom prst="rect">
            <a:avLst/>
          </a:prstGeom>
        </p:spPr>
      </p:pic>
    </p:spTree>
    <p:extLst>
      <p:ext uri="{BB962C8B-B14F-4D97-AF65-F5344CB8AC3E}">
        <p14:creationId xmlns:p14="http://schemas.microsoft.com/office/powerpoint/2010/main" val="42790120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5"/>
          <p:cNvSpPr>
            <a:spLocks noGrp="1"/>
          </p:cNvSpPr>
          <p:nvPr>
            <p:ph type="sldNum" sz="quarter" idx="12"/>
          </p:nvPr>
        </p:nvSpPr>
        <p:spPr>
          <a:noFill/>
        </p:spPr>
        <p:txBody>
          <a:bodyPr/>
          <a:lstStyle/>
          <a:p>
            <a:fld id="{5B67EE92-629C-6B4A-82C4-BE211D699805}" type="slidenum">
              <a:rPr lang="en-US" smtClean="0"/>
              <a:pPr/>
              <a:t>23</a:t>
            </a:fld>
            <a:endParaRPr lang="en-US" dirty="0" smtClean="0"/>
          </a:p>
        </p:txBody>
      </p:sp>
      <p:sp>
        <p:nvSpPr>
          <p:cNvPr id="36868" name="Line 2"/>
          <p:cNvSpPr>
            <a:spLocks noChangeShapeType="1"/>
          </p:cNvSpPr>
          <p:nvPr/>
        </p:nvSpPr>
        <p:spPr bwMode="auto">
          <a:xfrm>
            <a:off x="228600" y="5334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36869" name="Rectangle 3"/>
          <p:cNvSpPr>
            <a:spLocks noGrp="1" noChangeArrowheads="1"/>
          </p:cNvSpPr>
          <p:nvPr>
            <p:ph type="title"/>
          </p:nvPr>
        </p:nvSpPr>
        <p:spPr>
          <a:xfrm>
            <a:off x="152400" y="0"/>
            <a:ext cx="8763000" cy="533400"/>
          </a:xfrm>
        </p:spPr>
        <p:txBody>
          <a:bodyPr/>
          <a:lstStyle/>
          <a:p>
            <a:pPr algn="l" eaLnBrk="1" hangingPunct="1"/>
            <a:r>
              <a:rPr lang="en-US" sz="3000" dirty="0" smtClean="0">
                <a:solidFill>
                  <a:srgbClr val="0001F9"/>
                </a:solidFill>
                <a:latin typeface="Cooper Black" charset="0"/>
              </a:rPr>
              <a:t>Transport vs. Wind Measurements</a:t>
            </a:r>
            <a:endParaRPr lang="en-US" sz="3000" baseline="30000" dirty="0" smtClean="0">
              <a:solidFill>
                <a:srgbClr val="0001F9"/>
              </a:solidFill>
              <a:latin typeface="Cooper Black" charset="0"/>
            </a:endParaRPr>
          </a:p>
        </p:txBody>
      </p:sp>
      <p:grpSp>
        <p:nvGrpSpPr>
          <p:cNvPr id="14" name="Group 13"/>
          <p:cNvGrpSpPr/>
          <p:nvPr/>
        </p:nvGrpSpPr>
        <p:grpSpPr>
          <a:xfrm>
            <a:off x="-23155" y="685800"/>
            <a:ext cx="9626601" cy="3505200"/>
            <a:chOff x="76199" y="3581400"/>
            <a:chExt cx="9626601" cy="3505200"/>
          </a:xfrm>
        </p:grpSpPr>
        <p:pic>
          <p:nvPicPr>
            <p:cNvPr id="2" name="Picture 1" descr="2014JN18_117k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581400"/>
              <a:ext cx="4673600" cy="3505200"/>
            </a:xfrm>
            <a:prstGeom prst="rect">
              <a:avLst/>
            </a:prstGeom>
          </p:spPr>
        </p:pic>
        <p:sp>
          <p:nvSpPr>
            <p:cNvPr id="5" name="TextBox 4"/>
            <p:cNvSpPr txBox="1"/>
            <p:nvPr/>
          </p:nvSpPr>
          <p:spPr>
            <a:xfrm>
              <a:off x="5778826" y="6363993"/>
              <a:ext cx="1917374" cy="369332"/>
            </a:xfrm>
            <a:prstGeom prst="rect">
              <a:avLst/>
            </a:prstGeom>
            <a:noFill/>
          </p:spPr>
          <p:txBody>
            <a:bodyPr wrap="none" rtlCol="0">
              <a:spAutoFit/>
            </a:bodyPr>
            <a:lstStyle/>
            <a:p>
              <a:r>
                <a:rPr lang="en-US" sz="1800" dirty="0" smtClean="0"/>
                <a:t>18-20 June 2014</a:t>
              </a:r>
              <a:endParaRPr lang="en-US" sz="1800" dirty="0"/>
            </a:p>
          </p:txBody>
        </p:sp>
        <p:pic>
          <p:nvPicPr>
            <p:cNvPr id="8" name="Picture 7" descr="McMurdoFeDensity2014June1820.png"/>
            <p:cNvPicPr>
              <a:picLocks noChangeAspect="1"/>
            </p:cNvPicPr>
            <p:nvPr/>
          </p:nvPicPr>
          <p:blipFill rotWithShape="1">
            <a:blip r:embed="rId4">
              <a:extLst>
                <a:ext uri="{28A0092B-C50C-407E-A947-70E740481C1C}">
                  <a14:useLocalDpi xmlns:a14="http://schemas.microsoft.com/office/drawing/2010/main" val="0"/>
                </a:ext>
              </a:extLst>
            </a:blip>
            <a:srcRect l="3334" r="9166"/>
            <a:stretch/>
          </p:blipFill>
          <p:spPr>
            <a:xfrm>
              <a:off x="76199" y="3886200"/>
              <a:ext cx="5655143" cy="2895600"/>
            </a:xfrm>
            <a:prstGeom prst="rect">
              <a:avLst/>
            </a:prstGeom>
          </p:spPr>
        </p:pic>
      </p:grpSp>
      <p:sp>
        <p:nvSpPr>
          <p:cNvPr id="15" name="TextBox 14"/>
          <p:cNvSpPr txBox="1"/>
          <p:nvPr/>
        </p:nvSpPr>
        <p:spPr>
          <a:xfrm>
            <a:off x="228600" y="533400"/>
            <a:ext cx="8839200" cy="400110"/>
          </a:xfrm>
          <a:prstGeom prst="rect">
            <a:avLst/>
          </a:prstGeom>
          <a:noFill/>
        </p:spPr>
        <p:txBody>
          <a:bodyPr wrap="square" rtlCol="0">
            <a:spAutoFit/>
          </a:bodyPr>
          <a:lstStyle/>
          <a:p>
            <a:pPr>
              <a:spcAft>
                <a:spcPts val="800"/>
              </a:spcAft>
            </a:pPr>
            <a:r>
              <a:rPr lang="en-US" sz="2000" dirty="0" smtClean="0">
                <a:solidFill>
                  <a:srgbClr val="FF0000"/>
                </a:solidFill>
                <a:latin typeface="Arial Narrow"/>
                <a:cs typeface="Arial Narrow"/>
              </a:rPr>
              <a:t>Diurnal </a:t>
            </a:r>
            <a:r>
              <a:rPr lang="en-US" sz="2000" dirty="0" smtClean="0">
                <a:solidFill>
                  <a:srgbClr val="FF0000"/>
                </a:solidFill>
                <a:latin typeface="Arial Narrow"/>
                <a:cs typeface="Arial Narrow"/>
              </a:rPr>
              <a:t>variations of the convection E-field should lead to diurnal occurrence of Fe layers.</a:t>
            </a:r>
            <a:endParaRPr lang="en-US" sz="2000" dirty="0">
              <a:solidFill>
                <a:srgbClr val="FF0000"/>
              </a:solidFill>
              <a:latin typeface="Arial Narrow"/>
              <a:cs typeface="Arial Narrow"/>
            </a:endParaRPr>
          </a:p>
        </p:txBody>
      </p:sp>
      <p:pic>
        <p:nvPicPr>
          <p:cNvPr id="16" name="Picture 15" descr=":FiguresTablesData:NaProile_V2.eps"/>
          <p:cNvPicPr/>
          <p:nvPr/>
        </p:nvPicPr>
        <p:blipFill>
          <a:blip r:embed="rId5"/>
          <a:srcRect/>
          <a:stretch>
            <a:fillRect/>
          </a:stretch>
        </p:blipFill>
        <p:spPr bwMode="auto">
          <a:xfrm>
            <a:off x="228600" y="3962400"/>
            <a:ext cx="2743200" cy="2895600"/>
          </a:xfrm>
          <a:prstGeom prst="rect">
            <a:avLst/>
          </a:prstGeom>
          <a:noFill/>
          <a:ln w="9525">
            <a:noFill/>
            <a:miter lim="800000"/>
            <a:headEnd/>
            <a:tailEnd/>
          </a:ln>
        </p:spPr>
      </p:pic>
      <p:pic>
        <p:nvPicPr>
          <p:cNvPr id="17" name="Picture 16" descr=":FiguresTablesData:TWError(20min,2km)_V2.eps"/>
          <p:cNvPicPr/>
          <p:nvPr/>
        </p:nvPicPr>
        <p:blipFill>
          <a:blip r:embed="rId6"/>
          <a:srcRect/>
          <a:stretch>
            <a:fillRect/>
          </a:stretch>
        </p:blipFill>
        <p:spPr bwMode="auto">
          <a:xfrm>
            <a:off x="2971800" y="3962400"/>
            <a:ext cx="2590800" cy="2819400"/>
          </a:xfrm>
          <a:prstGeom prst="rect">
            <a:avLst/>
          </a:prstGeom>
          <a:noFill/>
          <a:ln w="9525">
            <a:noFill/>
            <a:miter lim="800000"/>
            <a:headEnd/>
            <a:tailEnd/>
          </a:ln>
        </p:spPr>
      </p:pic>
      <p:sp>
        <p:nvSpPr>
          <p:cNvPr id="18" name="TextBox 17"/>
          <p:cNvSpPr txBox="1"/>
          <p:nvPr/>
        </p:nvSpPr>
        <p:spPr>
          <a:xfrm>
            <a:off x="5791200" y="3962400"/>
            <a:ext cx="2743200" cy="2677656"/>
          </a:xfrm>
          <a:prstGeom prst="rect">
            <a:avLst/>
          </a:prstGeom>
          <a:noFill/>
        </p:spPr>
        <p:txBody>
          <a:bodyPr wrap="square" rtlCol="0">
            <a:spAutoFit/>
          </a:bodyPr>
          <a:lstStyle/>
          <a:p>
            <a:pPr algn="ctr"/>
            <a:r>
              <a:rPr lang="en-US" dirty="0" smtClean="0"/>
              <a:t>Meteoric metal layers provide tracers for lidar to make </a:t>
            </a:r>
            <a:r>
              <a:rPr lang="en-US" dirty="0"/>
              <a:t>n</a:t>
            </a:r>
            <a:r>
              <a:rPr lang="en-US" dirty="0" smtClean="0"/>
              <a:t>eutral wind and temperature measurements in the SAIR</a:t>
            </a:r>
          </a:p>
        </p:txBody>
      </p:sp>
    </p:spTree>
    <p:extLst>
      <p:ext uri="{BB962C8B-B14F-4D97-AF65-F5344CB8AC3E}">
        <p14:creationId xmlns:p14="http://schemas.microsoft.com/office/powerpoint/2010/main" val="1282940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p>
            <a:fld id="{E0607DD6-A8F3-A444-B011-33DA68CC64E4}" type="slidenum">
              <a:rPr lang="en-US" smtClean="0"/>
              <a:pPr/>
              <a:t>24</a:t>
            </a:fld>
            <a:endParaRPr lang="en-US" smtClean="0"/>
          </a:p>
        </p:txBody>
      </p:sp>
      <p:sp>
        <p:nvSpPr>
          <p:cNvPr id="6" name="Title 5"/>
          <p:cNvSpPr>
            <a:spLocks noGrp="1"/>
          </p:cNvSpPr>
          <p:nvPr>
            <p:ph type="ctrTitle"/>
          </p:nvPr>
        </p:nvSpPr>
        <p:spPr>
          <a:xfrm>
            <a:off x="228600" y="76201"/>
            <a:ext cx="8763000" cy="533399"/>
          </a:xfrm>
        </p:spPr>
        <p:txBody>
          <a:bodyPr/>
          <a:lstStyle/>
          <a:p>
            <a:pPr algn="l"/>
            <a:r>
              <a:rPr lang="en-US" sz="3000" dirty="0" smtClean="0">
                <a:solidFill>
                  <a:srgbClr val="0000FF"/>
                </a:solidFill>
                <a:latin typeface="Cooper Black"/>
                <a:cs typeface="Cooper Black"/>
              </a:rPr>
              <a:t>Influences of Wave from the Lower </a:t>
            </a:r>
            <a:r>
              <a:rPr lang="en-US" sz="3000" dirty="0" err="1" smtClean="0">
                <a:solidFill>
                  <a:srgbClr val="0000FF"/>
                </a:solidFill>
                <a:latin typeface="Cooper Black"/>
                <a:cs typeface="Cooper Black"/>
              </a:rPr>
              <a:t>Atmos</a:t>
            </a:r>
            <a:endParaRPr lang="en-US" sz="3000" dirty="0">
              <a:solidFill>
                <a:srgbClr val="0000FF"/>
              </a:solidFill>
              <a:latin typeface="黑体"/>
              <a:ea typeface="黑体"/>
              <a:cs typeface="黑体"/>
            </a:endParaRPr>
          </a:p>
        </p:txBody>
      </p:sp>
      <p:sp>
        <p:nvSpPr>
          <p:cNvPr id="11" name="Rectangle 12"/>
          <p:cNvSpPr>
            <a:spLocks noChangeArrowheads="1"/>
          </p:cNvSpPr>
          <p:nvPr/>
        </p:nvSpPr>
        <p:spPr bwMode="auto">
          <a:xfrm>
            <a:off x="4100513" y="15033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26" name="TextBox 25"/>
          <p:cNvSpPr txBox="1"/>
          <p:nvPr/>
        </p:nvSpPr>
        <p:spPr>
          <a:xfrm>
            <a:off x="152400" y="4495800"/>
            <a:ext cx="8686800" cy="830997"/>
          </a:xfrm>
          <a:prstGeom prst="rect">
            <a:avLst/>
          </a:prstGeom>
          <a:solidFill>
            <a:srgbClr val="3366FF"/>
          </a:solidFill>
        </p:spPr>
        <p:txBody>
          <a:bodyPr wrap="square" rtlCol="0">
            <a:spAutoFit/>
          </a:bodyPr>
          <a:lstStyle/>
          <a:p>
            <a:pPr algn="ctr"/>
            <a:r>
              <a:rPr lang="en-US" dirty="0" smtClean="0">
                <a:solidFill>
                  <a:srgbClr val="FFFB00"/>
                </a:solidFill>
                <a:latin typeface="+mn-lt"/>
                <a:cs typeface="Arial Narrow"/>
              </a:rPr>
              <a:t>Persistent 4-9 h waves: </a:t>
            </a:r>
            <a:r>
              <a:rPr lang="en-US" dirty="0">
                <a:solidFill>
                  <a:srgbClr val="FFFB00"/>
                </a:solidFill>
                <a:latin typeface="+mn-lt"/>
                <a:cs typeface="Arial Narrow"/>
              </a:rPr>
              <a:t>W</a:t>
            </a:r>
            <a:r>
              <a:rPr lang="en-US" dirty="0" smtClean="0">
                <a:solidFill>
                  <a:srgbClr val="FFFB00"/>
                </a:solidFill>
                <a:latin typeface="+mn-lt"/>
                <a:cs typeface="Arial Narrow"/>
              </a:rPr>
              <a:t>hat are </a:t>
            </a:r>
            <a:r>
              <a:rPr lang="en-US" dirty="0" smtClean="0">
                <a:solidFill>
                  <a:srgbClr val="FFFB00"/>
                </a:solidFill>
                <a:latin typeface="+mn-lt"/>
                <a:cs typeface="Arial Narrow"/>
              </a:rPr>
              <a:t>these waves? Where and how are they generated? What are their impacts?</a:t>
            </a:r>
            <a:endParaRPr lang="en-US" dirty="0">
              <a:solidFill>
                <a:srgbClr val="FFFB00"/>
              </a:solidFill>
              <a:latin typeface="+mn-lt"/>
              <a:cs typeface="Arial Narrow"/>
            </a:endParaRPr>
          </a:p>
        </p:txBody>
      </p:sp>
      <p:pic>
        <p:nvPicPr>
          <p:cNvPr id="17" name="Picture 16" descr="Macintosh HD:Users:Chu:Quantum:Proposals:McMurdo STAR Proposal:2015 Proposal:Text:FeTemp2014June2830.pdf"/>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8305800" cy="3581400"/>
          </a:xfrm>
          <a:prstGeom prst="rect">
            <a:avLst/>
          </a:prstGeom>
          <a:noFill/>
          <a:ln>
            <a:noFill/>
          </a:ln>
        </p:spPr>
      </p:pic>
      <p:sp>
        <p:nvSpPr>
          <p:cNvPr id="19" name="Line 3"/>
          <p:cNvSpPr>
            <a:spLocks noChangeShapeType="1"/>
          </p:cNvSpPr>
          <p:nvPr/>
        </p:nvSpPr>
        <p:spPr bwMode="auto">
          <a:xfrm>
            <a:off x="152400" y="6096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2" name="TextBox 1"/>
          <p:cNvSpPr txBox="1"/>
          <p:nvPr/>
        </p:nvSpPr>
        <p:spPr>
          <a:xfrm>
            <a:off x="152400" y="5486400"/>
            <a:ext cx="8686800" cy="830997"/>
          </a:xfrm>
          <a:prstGeom prst="rect">
            <a:avLst/>
          </a:prstGeom>
          <a:noFill/>
        </p:spPr>
        <p:txBody>
          <a:bodyPr wrap="square" rtlCol="0">
            <a:spAutoFit/>
          </a:bodyPr>
          <a:lstStyle/>
          <a:p>
            <a:pPr algn="ctr"/>
            <a:r>
              <a:rPr lang="en-US" dirty="0" smtClean="0">
                <a:latin typeface="Arial Narrow"/>
                <a:cs typeface="Arial Narrow"/>
              </a:rPr>
              <a:t>Nearly impossible to answer this question without wind measurements, for diagnosis of wave sources and critical level filtering during wave propagation</a:t>
            </a:r>
            <a:endParaRPr lang="en-US" dirty="0">
              <a:latin typeface="Arial Narrow"/>
              <a:cs typeface="Arial Narrow"/>
            </a:endParaRPr>
          </a:p>
        </p:txBody>
      </p:sp>
    </p:spTree>
    <p:extLst>
      <p:ext uri="{BB962C8B-B14F-4D97-AF65-F5344CB8AC3E}">
        <p14:creationId xmlns:p14="http://schemas.microsoft.com/office/powerpoint/2010/main" val="2398945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8" name="Rectangle 19"/>
          <p:cNvSpPr>
            <a:spLocks noChangeArrowheads="1"/>
          </p:cNvSpPr>
          <p:nvPr/>
        </p:nvSpPr>
        <p:spPr bwMode="auto">
          <a:xfrm>
            <a:off x="152400" y="76200"/>
            <a:ext cx="883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2800" b="1" dirty="0">
                <a:solidFill>
                  <a:srgbClr val="0000FF"/>
                </a:solidFill>
                <a:latin typeface="Cooper Black" charset="0"/>
                <a:ea typeface="ＭＳ Ｐゴシック" charset="0"/>
                <a:cs typeface="ＭＳ Ｐゴシック" charset="0"/>
              </a:rPr>
              <a:t>Needs for Whole Atmosphere </a:t>
            </a:r>
            <a:r>
              <a:rPr lang="en-US" sz="2800" b="1" dirty="0" smtClean="0">
                <a:solidFill>
                  <a:srgbClr val="0000FF"/>
                </a:solidFill>
                <a:latin typeface="Cooper Black" charset="0"/>
                <a:ea typeface="ＭＳ Ｐゴシック" charset="0"/>
                <a:cs typeface="ＭＳ Ｐゴシック" charset="0"/>
              </a:rPr>
              <a:t>Winds and Temp</a:t>
            </a:r>
            <a:endParaRPr lang="en-US" sz="2800" b="1" dirty="0">
              <a:solidFill>
                <a:srgbClr val="0000FF"/>
              </a:solidFill>
              <a:latin typeface="Cooper Black" charset="0"/>
              <a:ea typeface="ＭＳ Ｐゴシック" charset="0"/>
              <a:cs typeface="ＭＳ Ｐゴシック" charset="0"/>
            </a:endParaRPr>
          </a:p>
        </p:txBody>
      </p:sp>
      <p:sp>
        <p:nvSpPr>
          <p:cNvPr id="13" name="Line 2"/>
          <p:cNvSpPr>
            <a:spLocks noChangeShapeType="1"/>
          </p:cNvSpPr>
          <p:nvPr/>
        </p:nvSpPr>
        <p:spPr bwMode="auto">
          <a:xfrm>
            <a:off x="228600" y="6858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4" name="Rectangle 3"/>
          <p:cNvSpPr/>
          <p:nvPr/>
        </p:nvSpPr>
        <p:spPr>
          <a:xfrm>
            <a:off x="152400" y="762000"/>
            <a:ext cx="8763000" cy="1938992"/>
          </a:xfrm>
          <a:prstGeom prst="rect">
            <a:avLst/>
          </a:prstGeom>
        </p:spPr>
        <p:txBody>
          <a:bodyPr wrap="square">
            <a:spAutoFit/>
          </a:bodyPr>
          <a:lstStyle/>
          <a:p>
            <a:r>
              <a:rPr lang="en-US" sz="2000" b="1" dirty="0">
                <a:latin typeface="Arial Narrow"/>
                <a:cs typeface="Arial Narrow"/>
              </a:rPr>
              <a:t>S</a:t>
            </a:r>
            <a:r>
              <a:rPr lang="en-US" sz="2000" b="1" dirty="0" smtClean="0">
                <a:latin typeface="Arial Narrow"/>
                <a:cs typeface="Arial Narrow"/>
              </a:rPr>
              <a:t>cience questions to address: </a:t>
            </a:r>
          </a:p>
          <a:p>
            <a:pPr marL="457200" indent="-457200">
              <a:buAutoNum type="arabicParenR"/>
            </a:pPr>
            <a:r>
              <a:rPr lang="en-US" sz="2000" dirty="0">
                <a:latin typeface="Arial Narrow"/>
                <a:cs typeface="Arial Narrow"/>
              </a:rPr>
              <a:t>H</a:t>
            </a:r>
            <a:r>
              <a:rPr lang="en-US" sz="2000" dirty="0" smtClean="0">
                <a:latin typeface="Arial Narrow"/>
                <a:cs typeface="Arial Narrow"/>
              </a:rPr>
              <a:t>ow </a:t>
            </a:r>
            <a:r>
              <a:rPr lang="en-US" sz="2000" dirty="0">
                <a:latin typeface="Arial Narrow"/>
                <a:cs typeface="Arial Narrow"/>
              </a:rPr>
              <a:t>plasma-neutral coupling processes and atmospheric waves shape the </a:t>
            </a:r>
            <a:r>
              <a:rPr lang="en-US" sz="2000" dirty="0" err="1">
                <a:latin typeface="Arial Narrow"/>
                <a:cs typeface="Arial Narrow"/>
              </a:rPr>
              <a:t>ionospheric</a:t>
            </a:r>
            <a:r>
              <a:rPr lang="en-US" sz="2000" dirty="0">
                <a:latin typeface="Arial Narrow"/>
                <a:cs typeface="Arial Narrow"/>
              </a:rPr>
              <a:t> structure and </a:t>
            </a:r>
            <a:r>
              <a:rPr lang="en-US" sz="2000" dirty="0" smtClean="0">
                <a:latin typeface="Arial Narrow"/>
                <a:cs typeface="Arial Narrow"/>
              </a:rPr>
              <a:t>variability? </a:t>
            </a:r>
          </a:p>
          <a:p>
            <a:pPr marL="457200" indent="-457200">
              <a:buAutoNum type="arabicParenR"/>
            </a:pPr>
            <a:r>
              <a:rPr lang="en-US" sz="2000" dirty="0">
                <a:latin typeface="Arial Narrow"/>
                <a:cs typeface="Arial Narrow"/>
              </a:rPr>
              <a:t>W</a:t>
            </a:r>
            <a:r>
              <a:rPr lang="en-US" sz="2000" dirty="0" smtClean="0">
                <a:latin typeface="Arial Narrow"/>
                <a:cs typeface="Arial Narrow"/>
              </a:rPr>
              <a:t>hat </a:t>
            </a:r>
            <a:r>
              <a:rPr lang="en-US" sz="2000" dirty="0">
                <a:latin typeface="Arial Narrow"/>
                <a:cs typeface="Arial Narrow"/>
              </a:rPr>
              <a:t>are the magnitudes of the vertical heat, constituent and momentum transport by tides, gravity waves and </a:t>
            </a:r>
            <a:r>
              <a:rPr lang="en-US" sz="2000" dirty="0" smtClean="0">
                <a:latin typeface="Arial Narrow"/>
                <a:cs typeface="Arial Narrow"/>
              </a:rPr>
              <a:t>turbulence</a:t>
            </a:r>
            <a:r>
              <a:rPr lang="en-US" sz="2000" dirty="0">
                <a:latin typeface="Arial Narrow"/>
                <a:cs typeface="Arial Narrow"/>
              </a:rPr>
              <a:t>?</a:t>
            </a:r>
          </a:p>
          <a:p>
            <a:pPr marL="457200" indent="-457200">
              <a:buAutoNum type="arabicParenR"/>
            </a:pPr>
            <a:r>
              <a:rPr lang="en-US" sz="2000" dirty="0">
                <a:latin typeface="Arial Narrow"/>
                <a:cs typeface="Arial Narrow"/>
              </a:rPr>
              <a:t>H</a:t>
            </a:r>
            <a:r>
              <a:rPr lang="en-US" sz="2000" dirty="0" smtClean="0">
                <a:latin typeface="Arial Narrow"/>
                <a:cs typeface="Arial Narrow"/>
              </a:rPr>
              <a:t>ow </a:t>
            </a:r>
            <a:r>
              <a:rPr lang="en-US" sz="2000" dirty="0">
                <a:latin typeface="Arial Narrow"/>
                <a:cs typeface="Arial Narrow"/>
              </a:rPr>
              <a:t>terrestrial weather impacts the </a:t>
            </a:r>
            <a:r>
              <a:rPr lang="en-US" sz="2000" dirty="0" err="1">
                <a:latin typeface="Arial Narrow"/>
                <a:cs typeface="Arial Narrow"/>
              </a:rPr>
              <a:t>geospace</a:t>
            </a:r>
            <a:r>
              <a:rPr lang="en-US" sz="2000" dirty="0">
                <a:latin typeface="Arial Narrow"/>
                <a:cs typeface="Arial Narrow"/>
              </a:rPr>
              <a:t> variability via vertical wave </a:t>
            </a:r>
            <a:r>
              <a:rPr lang="en-US" sz="2000" dirty="0" smtClean="0">
                <a:latin typeface="Arial Narrow"/>
                <a:cs typeface="Arial Narrow"/>
              </a:rPr>
              <a:t>coupling</a:t>
            </a:r>
            <a:r>
              <a:rPr lang="en-US" sz="2000" dirty="0">
                <a:latin typeface="Arial Narrow"/>
                <a:cs typeface="Arial Narrow"/>
              </a:rPr>
              <a:t>?</a:t>
            </a:r>
          </a:p>
        </p:txBody>
      </p:sp>
      <p:sp>
        <p:nvSpPr>
          <p:cNvPr id="11" name="TextBox 10"/>
          <p:cNvSpPr txBox="1"/>
          <p:nvPr/>
        </p:nvSpPr>
        <p:spPr>
          <a:xfrm>
            <a:off x="152400" y="2819400"/>
            <a:ext cx="8686800" cy="2862322"/>
          </a:xfrm>
          <a:prstGeom prst="rect">
            <a:avLst/>
          </a:prstGeom>
          <a:solidFill>
            <a:srgbClr val="3366FF"/>
          </a:solidFill>
        </p:spPr>
        <p:txBody>
          <a:bodyPr wrap="square" rtlCol="0">
            <a:spAutoFit/>
          </a:bodyPr>
          <a:lstStyle/>
          <a:p>
            <a:pPr algn="ctr"/>
            <a:r>
              <a:rPr lang="en-US" sz="2000" dirty="0" smtClean="0">
                <a:solidFill>
                  <a:srgbClr val="FFFB00"/>
                </a:solidFill>
                <a:latin typeface="+mn-lt"/>
                <a:cs typeface="Arial Narrow"/>
              </a:rPr>
              <a:t>Solar radiation flux</a:t>
            </a:r>
          </a:p>
          <a:p>
            <a:pPr algn="ctr"/>
            <a:r>
              <a:rPr lang="en-US" sz="2000" dirty="0" smtClean="0">
                <a:solidFill>
                  <a:srgbClr val="FFFB00"/>
                </a:solidFill>
                <a:latin typeface="+mn-lt"/>
                <a:cs typeface="Arial Narrow"/>
              </a:rPr>
              <a:t>Geomagnetic activity</a:t>
            </a:r>
          </a:p>
          <a:p>
            <a:pPr algn="ctr"/>
            <a:r>
              <a:rPr lang="en-US" sz="2000" dirty="0" smtClean="0">
                <a:solidFill>
                  <a:srgbClr val="FFFB00"/>
                </a:solidFill>
                <a:latin typeface="+mn-lt"/>
                <a:cs typeface="Arial Narrow"/>
              </a:rPr>
              <a:t>Cosmic dust influx</a:t>
            </a:r>
          </a:p>
          <a:p>
            <a:pPr algn="ctr"/>
            <a:r>
              <a:rPr lang="en-US" sz="2000" dirty="0" smtClean="0">
                <a:solidFill>
                  <a:srgbClr val="FFFB00"/>
                </a:solidFill>
                <a:latin typeface="+mn-lt"/>
                <a:cs typeface="Arial Narrow"/>
              </a:rPr>
              <a:t>Plasma-</a:t>
            </a:r>
            <a:r>
              <a:rPr lang="en-US" sz="2000" dirty="0">
                <a:solidFill>
                  <a:srgbClr val="FFFB00"/>
                </a:solidFill>
                <a:latin typeface="+mn-lt"/>
                <a:cs typeface="Arial Narrow"/>
              </a:rPr>
              <a:t>n</a:t>
            </a:r>
            <a:r>
              <a:rPr lang="en-US" sz="2000" dirty="0" smtClean="0">
                <a:solidFill>
                  <a:srgbClr val="FFFB00"/>
                </a:solidFill>
                <a:latin typeface="+mn-lt"/>
                <a:cs typeface="Arial Narrow"/>
              </a:rPr>
              <a:t>eutral coupling</a:t>
            </a:r>
          </a:p>
          <a:p>
            <a:pPr algn="ctr"/>
            <a:r>
              <a:rPr lang="en-US" sz="2000" dirty="0" smtClean="0">
                <a:solidFill>
                  <a:srgbClr val="FFFB00"/>
                </a:solidFill>
                <a:latin typeface="+mn-lt"/>
                <a:cs typeface="Arial Narrow"/>
              </a:rPr>
              <a:t>Neutral atmospheric dynamics</a:t>
            </a:r>
          </a:p>
          <a:p>
            <a:pPr algn="ctr"/>
            <a:r>
              <a:rPr lang="en-US" sz="2000" dirty="0" smtClean="0">
                <a:solidFill>
                  <a:srgbClr val="FFFB00"/>
                </a:solidFill>
                <a:latin typeface="+mn-lt"/>
                <a:cs typeface="Arial Narrow"/>
              </a:rPr>
              <a:t>Wave dynamics and transport</a:t>
            </a:r>
          </a:p>
          <a:p>
            <a:pPr algn="ctr"/>
            <a:r>
              <a:rPr lang="en-US" sz="2000" dirty="0" smtClean="0">
                <a:solidFill>
                  <a:srgbClr val="FFFB00"/>
                </a:solidFill>
                <a:latin typeface="+mn-lt"/>
                <a:cs typeface="Arial Narrow"/>
              </a:rPr>
              <a:t>Turbulence</a:t>
            </a:r>
          </a:p>
          <a:p>
            <a:pPr algn="ctr"/>
            <a:r>
              <a:rPr lang="en-US" sz="2000" dirty="0" smtClean="0">
                <a:solidFill>
                  <a:srgbClr val="FFFB00"/>
                </a:solidFill>
                <a:latin typeface="+mn-lt"/>
                <a:cs typeface="Arial Narrow"/>
              </a:rPr>
              <a:t>Atmospheric escape</a:t>
            </a:r>
          </a:p>
          <a:p>
            <a:pPr algn="ctr"/>
            <a:r>
              <a:rPr lang="en-US" sz="2000" dirty="0" smtClean="0">
                <a:solidFill>
                  <a:srgbClr val="FFFB00"/>
                </a:solidFill>
                <a:latin typeface="+mn-lt"/>
                <a:cs typeface="Arial Narrow"/>
              </a:rPr>
              <a:t>Climate change …</a:t>
            </a:r>
            <a:endParaRPr lang="en-US" sz="2000" dirty="0">
              <a:solidFill>
                <a:srgbClr val="FFFB00"/>
              </a:solidFill>
              <a:latin typeface="+mn-lt"/>
              <a:cs typeface="Arial Narrow"/>
            </a:endParaRPr>
          </a:p>
        </p:txBody>
      </p:sp>
      <p:sp>
        <p:nvSpPr>
          <p:cNvPr id="3" name="TextBox 2"/>
          <p:cNvSpPr txBox="1"/>
          <p:nvPr/>
        </p:nvSpPr>
        <p:spPr>
          <a:xfrm>
            <a:off x="76200" y="5791200"/>
            <a:ext cx="8915400" cy="830997"/>
          </a:xfrm>
          <a:prstGeom prst="rect">
            <a:avLst/>
          </a:prstGeom>
          <a:noFill/>
        </p:spPr>
        <p:txBody>
          <a:bodyPr wrap="square" rtlCol="0">
            <a:spAutoFit/>
          </a:bodyPr>
          <a:lstStyle/>
          <a:p>
            <a:pPr algn="ctr"/>
            <a:r>
              <a:rPr lang="en-US" b="1" dirty="0" smtClean="0">
                <a:solidFill>
                  <a:srgbClr val="FF0000"/>
                </a:solidFill>
              </a:rPr>
              <a:t>Requirements</a:t>
            </a:r>
            <a:r>
              <a:rPr lang="en-US" b="1" dirty="0">
                <a:solidFill>
                  <a:srgbClr val="FF0000"/>
                </a:solidFill>
              </a:rPr>
              <a:t> </a:t>
            </a:r>
            <a:r>
              <a:rPr lang="en-US" b="1" dirty="0" smtClean="0">
                <a:solidFill>
                  <a:srgbClr val="FF0000"/>
                </a:solidFill>
              </a:rPr>
              <a:t>vary depending on the science topics, but a general requirement is ΔT&lt;1 K, </a:t>
            </a:r>
            <a:r>
              <a:rPr lang="en-US" b="1" dirty="0" err="1" smtClean="0">
                <a:solidFill>
                  <a:srgbClr val="FF0000"/>
                </a:solidFill>
              </a:rPr>
              <a:t>Δu</a:t>
            </a:r>
            <a:r>
              <a:rPr lang="en-US" b="1" dirty="0" smtClean="0">
                <a:solidFill>
                  <a:srgbClr val="FF0000"/>
                </a:solidFill>
              </a:rPr>
              <a:t>&lt;1-10 m/s, </a:t>
            </a:r>
            <a:r>
              <a:rPr lang="en-US" b="1" dirty="0" err="1" smtClean="0">
                <a:solidFill>
                  <a:srgbClr val="FF0000"/>
                </a:solidFill>
              </a:rPr>
              <a:t>Δw</a:t>
            </a:r>
            <a:r>
              <a:rPr lang="en-US" b="1" dirty="0" smtClean="0">
                <a:solidFill>
                  <a:srgbClr val="FF0000"/>
                </a:solidFill>
              </a:rPr>
              <a:t>&lt;0.1-0.5 m/s</a:t>
            </a:r>
            <a:endParaRPr lang="en-US" b="1" dirty="0">
              <a:solidFill>
                <a:srgbClr val="FF0000"/>
              </a:solidFill>
            </a:endParaRPr>
          </a:p>
        </p:txBody>
      </p:sp>
    </p:spTree>
    <p:extLst>
      <p:ext uri="{BB962C8B-B14F-4D97-AF65-F5344CB8AC3E}">
        <p14:creationId xmlns:p14="http://schemas.microsoft.com/office/powerpoint/2010/main" val="24809265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25D02B14-7395-054C-8BCE-268D38D284A5}" type="slidenum">
              <a:rPr lang="en-US" smtClean="0"/>
              <a:pPr/>
              <a:t>26</a:t>
            </a:fld>
            <a:endParaRPr lang="en-US" smtClean="0"/>
          </a:p>
        </p:txBody>
      </p:sp>
      <p:pic>
        <p:nvPicPr>
          <p:cNvPr id="97283" name="Picture 4" descr="STAR lidar at Table Mountain.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97284" name="Title 11"/>
          <p:cNvSpPr>
            <a:spLocks noGrp="1"/>
          </p:cNvSpPr>
          <p:nvPr>
            <p:ph type="ctrTitle"/>
          </p:nvPr>
        </p:nvSpPr>
        <p:spPr>
          <a:xfrm>
            <a:off x="0" y="5791200"/>
            <a:ext cx="9144000" cy="914400"/>
          </a:xfrm>
        </p:spPr>
        <p:txBody>
          <a:bodyPr/>
          <a:lstStyle/>
          <a:p>
            <a:pPr eaLnBrk="1" hangingPunct="1"/>
            <a:r>
              <a:rPr lang="en-US" sz="2800" b="1" dirty="0">
                <a:solidFill>
                  <a:srgbClr val="FFFF00"/>
                </a:solidFill>
                <a:latin typeface="Cooper Black"/>
                <a:cs typeface="Cooper Black"/>
              </a:rPr>
              <a:t>Solve the unsolved </a:t>
            </a:r>
            <a:r>
              <a:rPr lang="en-US" sz="2800" b="1" dirty="0" smtClean="0">
                <a:solidFill>
                  <a:srgbClr val="FFFF00"/>
                </a:solidFill>
                <a:latin typeface="Cooper Black"/>
                <a:cs typeface="Cooper Black"/>
              </a:rPr>
              <a:t>mysteries</a:t>
            </a:r>
            <a:br>
              <a:rPr lang="en-US" sz="2800" b="1" dirty="0" smtClean="0">
                <a:solidFill>
                  <a:srgbClr val="FFFF00"/>
                </a:solidFill>
                <a:latin typeface="Cooper Black"/>
                <a:cs typeface="Cooper Black"/>
              </a:rPr>
            </a:br>
            <a:r>
              <a:rPr lang="en-US" sz="2800" b="1" dirty="0" smtClean="0">
                <a:solidFill>
                  <a:srgbClr val="FFFF00"/>
                </a:solidFill>
                <a:latin typeface="Cooper Black"/>
                <a:cs typeface="Cooper Black"/>
              </a:rPr>
              <a:t>Get </a:t>
            </a:r>
            <a:r>
              <a:rPr lang="en-US" sz="2800" b="1" dirty="0">
                <a:solidFill>
                  <a:srgbClr val="FFFF00"/>
                </a:solidFill>
                <a:latin typeface="Cooper Black"/>
                <a:cs typeface="Cooper Black"/>
              </a:rPr>
              <a:t>to know the unknown </a:t>
            </a:r>
            <a:r>
              <a:rPr lang="en-US" sz="2800" b="1" dirty="0" smtClean="0">
                <a:solidFill>
                  <a:srgbClr val="FFFF00"/>
                </a:solidFill>
                <a:latin typeface="Cooper Black"/>
                <a:cs typeface="Cooper Black"/>
              </a:rPr>
              <a:t>processes</a:t>
            </a:r>
            <a:r>
              <a:rPr lang="en-US" sz="2800" dirty="0" smtClean="0">
                <a:solidFill>
                  <a:srgbClr val="FFFF00"/>
                </a:solidFill>
                <a:latin typeface="Cooper Black"/>
                <a:cs typeface="Cooper Black"/>
              </a:rPr>
              <a:t> </a:t>
            </a:r>
            <a:endParaRPr lang="en-US" sz="2800" dirty="0" smtClean="0">
              <a:solidFill>
                <a:srgbClr val="FFFF00"/>
              </a:solidFill>
              <a:latin typeface="Cooper Black"/>
              <a:cs typeface="Cooper Black"/>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xfrm>
            <a:off x="7086600" y="6553200"/>
            <a:ext cx="1905000" cy="304800"/>
          </a:xfrm>
          <a:noFill/>
        </p:spPr>
        <p:txBody>
          <a:bodyPr/>
          <a:lstStyle/>
          <a:p>
            <a:fld id="{D0211267-138F-0A40-8BA1-7E16CE8E62E2}" type="slidenum">
              <a:rPr lang="en-US" smtClean="0"/>
              <a:pPr/>
              <a:t>3</a:t>
            </a:fld>
            <a:endParaRPr lang="en-US" smtClean="0"/>
          </a:p>
        </p:txBody>
      </p:sp>
      <p:sp>
        <p:nvSpPr>
          <p:cNvPr id="22531" name="Rectangle 2"/>
          <p:cNvSpPr>
            <a:spLocks noGrp="1" noChangeArrowheads="1"/>
          </p:cNvSpPr>
          <p:nvPr>
            <p:ph type="ctrTitle"/>
          </p:nvPr>
        </p:nvSpPr>
        <p:spPr>
          <a:xfrm>
            <a:off x="152400" y="76200"/>
            <a:ext cx="8839200" cy="457200"/>
          </a:xfrm>
        </p:spPr>
        <p:txBody>
          <a:bodyPr/>
          <a:lstStyle/>
          <a:p>
            <a:pPr algn="l" eaLnBrk="1" hangingPunct="1"/>
            <a:r>
              <a:rPr lang="en-US" sz="3400" dirty="0" smtClean="0">
                <a:solidFill>
                  <a:srgbClr val="0000FF"/>
                </a:solidFill>
                <a:latin typeface="Cooper Black" charset="0"/>
              </a:rPr>
              <a:t>Space-Atmosphere Interaction Region</a:t>
            </a:r>
          </a:p>
        </p:txBody>
      </p:sp>
      <p:sp>
        <p:nvSpPr>
          <p:cNvPr id="22532" name="Line 3"/>
          <p:cNvSpPr>
            <a:spLocks noChangeShapeType="1"/>
          </p:cNvSpPr>
          <p:nvPr/>
        </p:nvSpPr>
        <p:spPr bwMode="auto">
          <a:xfrm>
            <a:off x="152400" y="6858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6" name="TextBox 5"/>
          <p:cNvSpPr txBox="1"/>
          <p:nvPr/>
        </p:nvSpPr>
        <p:spPr>
          <a:xfrm>
            <a:off x="152400" y="677406"/>
            <a:ext cx="8839199" cy="1015663"/>
          </a:xfrm>
          <a:prstGeom prst="rect">
            <a:avLst/>
          </a:prstGeom>
          <a:noFill/>
        </p:spPr>
        <p:txBody>
          <a:bodyPr wrap="square" rtlCol="0">
            <a:spAutoFit/>
          </a:bodyPr>
          <a:lstStyle/>
          <a:p>
            <a:r>
              <a:rPr lang="en-US" sz="2000" dirty="0" smtClean="0">
                <a:latin typeface="Arial Narrow"/>
                <a:cs typeface="Arial Narrow"/>
              </a:rPr>
              <a:t>Many </a:t>
            </a:r>
            <a:r>
              <a:rPr lang="en-US" sz="2000" dirty="0">
                <a:latin typeface="Arial Narrow"/>
                <a:cs typeface="Arial Narrow"/>
              </a:rPr>
              <a:t>coupled </a:t>
            </a:r>
            <a:r>
              <a:rPr lang="en-US" sz="2000" dirty="0" smtClean="0">
                <a:latin typeface="Arial Narrow"/>
                <a:cs typeface="Arial Narrow"/>
              </a:rPr>
              <a:t>feedback </a:t>
            </a:r>
            <a:r>
              <a:rPr lang="en-US" sz="2000" dirty="0">
                <a:latin typeface="Arial Narrow"/>
                <a:cs typeface="Arial Narrow"/>
              </a:rPr>
              <a:t>processes </a:t>
            </a:r>
            <a:r>
              <a:rPr lang="en-US" sz="2000" dirty="0" smtClean="0">
                <a:latin typeface="Arial Narrow"/>
                <a:cs typeface="Arial Narrow"/>
              </a:rPr>
              <a:t>are </a:t>
            </a:r>
            <a:r>
              <a:rPr lang="en-US" sz="2000" dirty="0">
                <a:latin typeface="Arial Narrow"/>
                <a:cs typeface="Arial Narrow"/>
              </a:rPr>
              <a:t>at play in a planetary </a:t>
            </a:r>
            <a:r>
              <a:rPr lang="en-US" sz="2000" dirty="0" smtClean="0">
                <a:latin typeface="Arial Narrow"/>
                <a:cs typeface="Arial Narrow"/>
              </a:rPr>
              <a:t>atmosphere system. But many </a:t>
            </a:r>
            <a:r>
              <a:rPr lang="en-US" sz="2000" dirty="0">
                <a:latin typeface="Arial Narrow"/>
                <a:cs typeface="Arial Narrow"/>
              </a:rPr>
              <a:t>are unknown and cannot be addressed without </a:t>
            </a:r>
            <a:r>
              <a:rPr lang="en-US" sz="2000" b="1" dirty="0">
                <a:solidFill>
                  <a:srgbClr val="E80202"/>
                </a:solidFill>
                <a:latin typeface="Arial Narrow"/>
                <a:cs typeface="Arial Narrow"/>
              </a:rPr>
              <a:t>a complete description of the atmosphere, from its lower interaction with land and oceans to its upper interaction with space. </a:t>
            </a:r>
          </a:p>
        </p:txBody>
      </p:sp>
      <p:sp>
        <p:nvSpPr>
          <p:cNvPr id="7" name="TextBox 6"/>
          <p:cNvSpPr txBox="1"/>
          <p:nvPr/>
        </p:nvSpPr>
        <p:spPr>
          <a:xfrm>
            <a:off x="152400" y="1668482"/>
            <a:ext cx="4191000" cy="5078314"/>
          </a:xfrm>
          <a:prstGeom prst="rect">
            <a:avLst/>
          </a:prstGeom>
          <a:noFill/>
        </p:spPr>
        <p:txBody>
          <a:bodyPr wrap="square" rtlCol="0">
            <a:spAutoFit/>
          </a:bodyPr>
          <a:lstStyle/>
          <a:p>
            <a:r>
              <a:rPr lang="en-US" sz="1800" dirty="0">
                <a:latin typeface="Arial Narrow"/>
                <a:cs typeface="Arial Narrow"/>
              </a:rPr>
              <a:t>The natural upward extension of a planet’s atmosphere ultimately leads to its interaction with space, where atmospheric neutral gasses </a:t>
            </a:r>
            <a:r>
              <a:rPr lang="en-US" sz="1800" dirty="0" smtClean="0">
                <a:latin typeface="Arial Narrow"/>
                <a:cs typeface="Arial Narrow"/>
              </a:rPr>
              <a:t>entwine </a:t>
            </a:r>
            <a:r>
              <a:rPr lang="en-US" sz="1800" dirty="0">
                <a:latin typeface="Arial Narrow"/>
                <a:cs typeface="Arial Narrow"/>
              </a:rPr>
              <a:t>with the dynamic plasma of space. </a:t>
            </a:r>
            <a:r>
              <a:rPr lang="en-US" sz="1800" b="1" dirty="0">
                <a:solidFill>
                  <a:srgbClr val="0000FF"/>
                </a:solidFill>
                <a:latin typeface="Arial Narrow"/>
                <a:cs typeface="Arial Narrow"/>
              </a:rPr>
              <a:t>This space-atmosphere-interaction region (SAIR) is common to all planetary systems, </a:t>
            </a:r>
            <a:r>
              <a:rPr lang="en-US" sz="1800" dirty="0">
                <a:solidFill>
                  <a:srgbClr val="000000"/>
                </a:solidFill>
                <a:latin typeface="Arial Narrow"/>
                <a:cs typeface="Arial Narrow"/>
              </a:rPr>
              <a:t>yet its properties, and the processes that govern them, are not sufficiently described to fully understand its role in an atmosphere’s development and evolution. </a:t>
            </a:r>
            <a:r>
              <a:rPr lang="en-US" sz="1800" dirty="0">
                <a:latin typeface="Arial Narrow"/>
                <a:cs typeface="Arial Narrow"/>
              </a:rPr>
              <a:t>However</a:t>
            </a:r>
            <a:r>
              <a:rPr lang="en-US" sz="1800" b="1" dirty="0">
                <a:solidFill>
                  <a:srgbClr val="0000FF"/>
                </a:solidFill>
                <a:latin typeface="Arial Narrow"/>
                <a:cs typeface="Arial Narrow"/>
              </a:rPr>
              <a:t>, the SAIR is known to be essential for sustaining life on Earth by absorbing extreme solar radiation, ablating meteoric material, regulating gaseous escape, dissipating energetic particles and fields from space, </a:t>
            </a:r>
            <a:r>
              <a:rPr lang="en-US" sz="1800" b="1" dirty="0">
                <a:solidFill>
                  <a:srgbClr val="FF0000"/>
                </a:solidFill>
                <a:latin typeface="Arial Narrow"/>
                <a:cs typeface="Arial Narrow"/>
              </a:rPr>
              <a:t>while balancing influences from the planet itself in the form of </a:t>
            </a:r>
            <a:r>
              <a:rPr lang="en-US" sz="1800" b="1" dirty="0" smtClean="0">
                <a:solidFill>
                  <a:srgbClr val="FF0000"/>
                </a:solidFill>
                <a:latin typeface="Arial Narrow"/>
                <a:cs typeface="Arial Narrow"/>
              </a:rPr>
              <a:t>wave energy and momentum originating from the lower atmosphere</a:t>
            </a:r>
            <a:r>
              <a:rPr lang="en-US" sz="1800" b="1" dirty="0" smtClean="0">
                <a:solidFill>
                  <a:srgbClr val="0000FF"/>
                </a:solidFill>
                <a:latin typeface="Arial Narrow"/>
                <a:cs typeface="Arial Narrow"/>
              </a:rPr>
              <a:t>. </a:t>
            </a:r>
            <a:endParaRPr lang="en-US" sz="1800" b="1" dirty="0">
              <a:solidFill>
                <a:srgbClr val="0000FF"/>
              </a:solidFill>
              <a:latin typeface="Arial Narrow"/>
              <a:cs typeface="Arial Narrow"/>
            </a:endParaRPr>
          </a:p>
        </p:txBody>
      </p:sp>
      <p:pic>
        <p:nvPicPr>
          <p:cNvPr id="8" name="Picture 7"/>
          <p:cNvPicPr>
            <a:picLocks noChangeAspect="1"/>
          </p:cNvPicPr>
          <p:nvPr/>
        </p:nvPicPr>
        <p:blipFill>
          <a:blip r:embed="rId3"/>
          <a:stretch>
            <a:fillRect/>
          </a:stretch>
        </p:blipFill>
        <p:spPr>
          <a:xfrm>
            <a:off x="4419600" y="1676400"/>
            <a:ext cx="4724399" cy="5181600"/>
          </a:xfrm>
          <a:prstGeom prst="rect">
            <a:avLst/>
          </a:prstGeom>
        </p:spPr>
      </p:pic>
    </p:spTree>
    <p:extLst>
      <p:ext uri="{BB962C8B-B14F-4D97-AF65-F5344CB8AC3E}">
        <p14:creationId xmlns:p14="http://schemas.microsoft.com/office/powerpoint/2010/main" val="38526061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xfrm>
            <a:off x="7086600" y="6553200"/>
            <a:ext cx="1905000" cy="304800"/>
          </a:xfrm>
          <a:noFill/>
        </p:spPr>
        <p:txBody>
          <a:bodyPr/>
          <a:lstStyle/>
          <a:p>
            <a:fld id="{D0211267-138F-0A40-8BA1-7E16CE8E62E2}" type="slidenum">
              <a:rPr lang="en-US" smtClean="0"/>
              <a:pPr/>
              <a:t>4</a:t>
            </a:fld>
            <a:endParaRPr lang="en-US" dirty="0" smtClean="0"/>
          </a:p>
        </p:txBody>
      </p:sp>
      <p:sp>
        <p:nvSpPr>
          <p:cNvPr id="22531" name="Rectangle 2"/>
          <p:cNvSpPr>
            <a:spLocks noGrp="1" noChangeArrowheads="1"/>
          </p:cNvSpPr>
          <p:nvPr>
            <p:ph type="ctrTitle"/>
          </p:nvPr>
        </p:nvSpPr>
        <p:spPr>
          <a:xfrm>
            <a:off x="152400" y="76200"/>
            <a:ext cx="8839200" cy="457200"/>
          </a:xfrm>
        </p:spPr>
        <p:txBody>
          <a:bodyPr/>
          <a:lstStyle/>
          <a:p>
            <a:pPr algn="l" eaLnBrk="1" hangingPunct="1"/>
            <a:r>
              <a:rPr lang="en-US" sz="3600" dirty="0" smtClean="0">
                <a:solidFill>
                  <a:srgbClr val="0000FF"/>
                </a:solidFill>
                <a:latin typeface="Cooper Black" charset="0"/>
              </a:rPr>
              <a:t>Quest for </a:t>
            </a:r>
            <a:r>
              <a:rPr lang="en-US" sz="3600" dirty="0" err="1" smtClean="0">
                <a:solidFill>
                  <a:srgbClr val="0000FF"/>
                </a:solidFill>
                <a:latin typeface="Cooper Black" charset="0"/>
              </a:rPr>
              <a:t>Exoplanets</a:t>
            </a:r>
            <a:r>
              <a:rPr lang="en-US" sz="3600" dirty="0" smtClean="0">
                <a:solidFill>
                  <a:srgbClr val="0000FF"/>
                </a:solidFill>
                <a:latin typeface="Cooper Black" charset="0"/>
              </a:rPr>
              <a:t> -- Signatures</a:t>
            </a:r>
          </a:p>
        </p:txBody>
      </p:sp>
      <p:sp>
        <p:nvSpPr>
          <p:cNvPr id="22532" name="Line 3"/>
          <p:cNvSpPr>
            <a:spLocks noChangeShapeType="1"/>
          </p:cNvSpPr>
          <p:nvPr/>
        </p:nvSpPr>
        <p:spPr bwMode="auto">
          <a:xfrm>
            <a:off x="152400" y="6858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0" y="2743200"/>
            <a:ext cx="9144000" cy="1998937"/>
          </a:xfrm>
          <a:prstGeom prst="rect">
            <a:avLst/>
          </a:prstGeom>
        </p:spPr>
      </p:pic>
      <p:sp>
        <p:nvSpPr>
          <p:cNvPr id="19" name="TextBox 18"/>
          <p:cNvSpPr txBox="1"/>
          <p:nvPr/>
        </p:nvSpPr>
        <p:spPr>
          <a:xfrm>
            <a:off x="152400" y="762000"/>
            <a:ext cx="8839199" cy="1938992"/>
          </a:xfrm>
          <a:prstGeom prst="rect">
            <a:avLst/>
          </a:prstGeom>
          <a:noFill/>
        </p:spPr>
        <p:txBody>
          <a:bodyPr wrap="square" rtlCol="0">
            <a:spAutoFit/>
          </a:bodyPr>
          <a:lstStyle/>
          <a:p>
            <a:r>
              <a:rPr lang="en-US" sz="2000" dirty="0"/>
              <a:t>Three basic questions that have commanded the attention of atmosphere and space scientists for </a:t>
            </a:r>
            <a:r>
              <a:rPr lang="en-US" sz="2000" dirty="0" smtClean="0"/>
              <a:t>generations:</a:t>
            </a:r>
            <a:endParaRPr lang="en-US" sz="2000" dirty="0"/>
          </a:p>
          <a:p>
            <a:r>
              <a:rPr lang="en-US" sz="2000" b="1" dirty="0">
                <a:solidFill>
                  <a:srgbClr val="E80202"/>
                </a:solidFill>
              </a:rPr>
              <a:t>1. What are the fundamental processes that shape the Earth’s upper atmosphere and govern its evolution?</a:t>
            </a:r>
          </a:p>
          <a:p>
            <a:r>
              <a:rPr lang="en-US" sz="2000" b="1" dirty="0">
                <a:solidFill>
                  <a:srgbClr val="E80202"/>
                </a:solidFill>
              </a:rPr>
              <a:t>2. How do these processes affect weather and climate?</a:t>
            </a:r>
          </a:p>
          <a:p>
            <a:r>
              <a:rPr lang="en-US" sz="2000" b="1" dirty="0">
                <a:solidFill>
                  <a:srgbClr val="E80202"/>
                </a:solidFill>
              </a:rPr>
              <a:t>3. What roles do they play on other planets? </a:t>
            </a:r>
            <a:endParaRPr lang="en-US" sz="2000" b="1" dirty="0" smtClean="0">
              <a:solidFill>
                <a:srgbClr val="E80202"/>
              </a:solidFill>
            </a:endParaRPr>
          </a:p>
        </p:txBody>
      </p:sp>
      <p:sp>
        <p:nvSpPr>
          <p:cNvPr id="21" name="TextBox 20"/>
          <p:cNvSpPr txBox="1"/>
          <p:nvPr/>
        </p:nvSpPr>
        <p:spPr>
          <a:xfrm>
            <a:off x="152401" y="4800600"/>
            <a:ext cx="8839199" cy="1015663"/>
          </a:xfrm>
          <a:prstGeom prst="rect">
            <a:avLst/>
          </a:prstGeom>
          <a:noFill/>
        </p:spPr>
        <p:txBody>
          <a:bodyPr wrap="square" rtlCol="0">
            <a:spAutoFit/>
          </a:bodyPr>
          <a:lstStyle/>
          <a:p>
            <a:r>
              <a:rPr lang="en-US" sz="2000" dirty="0" smtClean="0"/>
              <a:t>These </a:t>
            </a:r>
            <a:r>
              <a:rPr lang="en-US" sz="2000" dirty="0"/>
              <a:t>questions are especially relevant today as rising concentrations of greenhouse gases are changing Earth’s climate and increasing numbers of extra-solar planets (</a:t>
            </a:r>
            <a:r>
              <a:rPr lang="en-US" sz="2000" dirty="0" err="1"/>
              <a:t>exoplanets</a:t>
            </a:r>
            <a:r>
              <a:rPr lang="en-US" sz="2000" dirty="0"/>
              <a:t>) are being </a:t>
            </a:r>
            <a:r>
              <a:rPr lang="en-US" sz="2000" dirty="0" smtClean="0"/>
              <a:t>discovered </a:t>
            </a:r>
            <a:r>
              <a:rPr lang="en-US" sz="2000" dirty="0"/>
              <a:t>in our </a:t>
            </a:r>
            <a:r>
              <a:rPr lang="en-US" sz="2000" dirty="0" smtClean="0"/>
              <a:t>galaxy. </a:t>
            </a:r>
            <a:endParaRPr lang="en-US" sz="2000" b="1" dirty="0">
              <a:solidFill>
                <a:srgbClr val="0000FF"/>
              </a:solidFill>
              <a:latin typeface="Arial Narrow"/>
              <a:cs typeface="Arial Narrow"/>
            </a:endParaRPr>
          </a:p>
        </p:txBody>
      </p:sp>
      <p:sp>
        <p:nvSpPr>
          <p:cNvPr id="23" name="TextBox 22"/>
          <p:cNvSpPr txBox="1"/>
          <p:nvPr/>
        </p:nvSpPr>
        <p:spPr>
          <a:xfrm>
            <a:off x="76200" y="5766137"/>
            <a:ext cx="8915400" cy="1015663"/>
          </a:xfrm>
          <a:prstGeom prst="rect">
            <a:avLst/>
          </a:prstGeom>
          <a:noFill/>
        </p:spPr>
        <p:txBody>
          <a:bodyPr wrap="square" rtlCol="0">
            <a:spAutoFit/>
          </a:bodyPr>
          <a:lstStyle/>
          <a:p>
            <a:pPr algn="ctr"/>
            <a:r>
              <a:rPr lang="en-US" sz="2000" b="1" dirty="0" smtClean="0">
                <a:solidFill>
                  <a:srgbClr val="0000FF"/>
                </a:solidFill>
                <a:latin typeface="+mn-lt"/>
                <a:cs typeface="Arial Narrow"/>
              </a:rPr>
              <a:t>To advance </a:t>
            </a:r>
            <a:r>
              <a:rPr lang="en-US" sz="2000" b="1" dirty="0">
                <a:solidFill>
                  <a:srgbClr val="0000FF"/>
                </a:solidFill>
                <a:latin typeface="+mn-lt"/>
                <a:cs typeface="Arial Narrow"/>
              </a:rPr>
              <a:t>our understanding of the fundamental universal processes in the Earth’s SAIR and how they shape the atmosphere of Earth-like planets throughout our </a:t>
            </a:r>
            <a:r>
              <a:rPr lang="en-US" sz="2000" b="1" dirty="0" smtClean="0">
                <a:solidFill>
                  <a:srgbClr val="0000FF"/>
                </a:solidFill>
                <a:latin typeface="+mn-lt"/>
                <a:cs typeface="Arial Narrow"/>
              </a:rPr>
              <a:t>galaxy with </a:t>
            </a:r>
            <a:r>
              <a:rPr lang="en-US" sz="2000" b="1" dirty="0" smtClean="0">
                <a:solidFill>
                  <a:srgbClr val="0000FF"/>
                </a:solidFill>
                <a:latin typeface="Cooper Black"/>
                <a:cs typeface="Cooper Black"/>
              </a:rPr>
              <a:t>Whole Atmosphere Lidar</a:t>
            </a:r>
            <a:r>
              <a:rPr lang="en-US" sz="2000" b="1" dirty="0" smtClean="0">
                <a:solidFill>
                  <a:srgbClr val="0000FF"/>
                </a:solidFill>
                <a:latin typeface="+mn-lt"/>
                <a:cs typeface="Arial Narrow"/>
              </a:rPr>
              <a:t>!</a:t>
            </a:r>
            <a:endParaRPr lang="en-US" sz="2000" b="1" dirty="0">
              <a:solidFill>
                <a:srgbClr val="0000FF"/>
              </a:solidFill>
              <a:latin typeface="+mn-lt"/>
              <a:cs typeface="Arial Narrow"/>
            </a:endParaRPr>
          </a:p>
        </p:txBody>
      </p:sp>
    </p:spTree>
    <p:extLst>
      <p:ext uri="{BB962C8B-B14F-4D97-AF65-F5344CB8AC3E}">
        <p14:creationId xmlns:p14="http://schemas.microsoft.com/office/powerpoint/2010/main" val="19912231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xfrm>
            <a:off x="7086600" y="6553200"/>
            <a:ext cx="1905000" cy="304800"/>
          </a:xfrm>
          <a:noFill/>
        </p:spPr>
        <p:txBody>
          <a:bodyPr/>
          <a:lstStyle/>
          <a:p>
            <a:fld id="{D0211267-138F-0A40-8BA1-7E16CE8E62E2}" type="slidenum">
              <a:rPr lang="en-US" smtClean="0"/>
              <a:pPr/>
              <a:t>5</a:t>
            </a:fld>
            <a:endParaRPr lang="en-US" smtClean="0"/>
          </a:p>
        </p:txBody>
      </p:sp>
      <p:sp>
        <p:nvSpPr>
          <p:cNvPr id="22531" name="Rectangle 2"/>
          <p:cNvSpPr>
            <a:spLocks noGrp="1" noChangeArrowheads="1"/>
          </p:cNvSpPr>
          <p:nvPr>
            <p:ph type="ctrTitle"/>
          </p:nvPr>
        </p:nvSpPr>
        <p:spPr>
          <a:xfrm>
            <a:off x="152400" y="76200"/>
            <a:ext cx="8839200" cy="457200"/>
          </a:xfrm>
        </p:spPr>
        <p:txBody>
          <a:bodyPr/>
          <a:lstStyle/>
          <a:p>
            <a:pPr algn="l" eaLnBrk="1" hangingPunct="1"/>
            <a:r>
              <a:rPr lang="en-US" sz="3600" dirty="0" smtClean="0">
                <a:solidFill>
                  <a:srgbClr val="0001E6"/>
                </a:solidFill>
                <a:latin typeface="Cooper Black" charset="0"/>
              </a:rPr>
              <a:t>Cosmic Dust as Lidar Tracers</a:t>
            </a:r>
          </a:p>
        </p:txBody>
      </p:sp>
      <p:sp>
        <p:nvSpPr>
          <p:cNvPr id="22532" name="Line 3"/>
          <p:cNvSpPr>
            <a:spLocks noChangeShapeType="1"/>
          </p:cNvSpPr>
          <p:nvPr/>
        </p:nvSpPr>
        <p:spPr bwMode="auto">
          <a:xfrm>
            <a:off x="152400" y="6858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pic>
        <p:nvPicPr>
          <p:cNvPr id="22534" name="Picture 4" descr="mso1D31B"/>
          <p:cNvPicPr>
            <a:picLocks noChangeAspect="1" noChangeArrowheads="1"/>
          </p:cNvPicPr>
          <p:nvPr/>
        </p:nvPicPr>
        <p:blipFill>
          <a:blip r:embed="rId3"/>
          <a:srcRect/>
          <a:stretch>
            <a:fillRect/>
          </a:stretch>
        </p:blipFill>
        <p:spPr bwMode="auto">
          <a:xfrm>
            <a:off x="5257800" y="3090863"/>
            <a:ext cx="3397250" cy="3081337"/>
          </a:xfrm>
          <a:prstGeom prst="rect">
            <a:avLst/>
          </a:prstGeom>
          <a:noFill/>
          <a:ln w="9525">
            <a:noFill/>
            <a:miter lim="800000"/>
            <a:headEnd/>
            <a:tailEnd/>
          </a:ln>
        </p:spPr>
      </p:pic>
      <p:sp>
        <p:nvSpPr>
          <p:cNvPr id="22535" name="Text Box 5"/>
          <p:cNvSpPr txBox="1">
            <a:spLocks noChangeArrowheads="1"/>
          </p:cNvSpPr>
          <p:nvPr/>
        </p:nvSpPr>
        <p:spPr bwMode="auto">
          <a:xfrm>
            <a:off x="4851400" y="6135688"/>
            <a:ext cx="4140200" cy="646112"/>
          </a:xfrm>
          <a:prstGeom prst="rect">
            <a:avLst/>
          </a:prstGeom>
          <a:noFill/>
          <a:ln w="9525">
            <a:noFill/>
            <a:miter lim="800000"/>
            <a:headEnd/>
            <a:tailEnd/>
          </a:ln>
        </p:spPr>
        <p:txBody>
          <a:bodyPr>
            <a:prstTxWarp prst="textNoShape">
              <a:avLst/>
            </a:prstTxWarp>
            <a:spAutoFit/>
          </a:bodyPr>
          <a:lstStyle/>
          <a:p>
            <a:pPr algn="ctr">
              <a:spcBef>
                <a:spcPct val="50000"/>
              </a:spcBef>
            </a:pPr>
            <a:r>
              <a:rPr lang="en-GB" sz="1800" dirty="0"/>
              <a:t>Profile on an Fe meteor trail measured by lidar [Chu </a:t>
            </a:r>
            <a:r>
              <a:rPr lang="en-GB" sz="1800" i="1" dirty="0"/>
              <a:t>et al</a:t>
            </a:r>
            <a:r>
              <a:rPr lang="en-GB" sz="1800" dirty="0"/>
              <a:t>.,</a:t>
            </a:r>
            <a:r>
              <a:rPr lang="en-GB" sz="1800" dirty="0" smtClean="0"/>
              <a:t> GRL, 2000b]</a:t>
            </a:r>
            <a:endParaRPr lang="en-GB" sz="1800" dirty="0"/>
          </a:p>
        </p:txBody>
      </p:sp>
      <p:pic>
        <p:nvPicPr>
          <p:cNvPr id="22537" name="Picture 4" descr="stardust comet photo"/>
          <p:cNvPicPr>
            <a:picLocks noChangeAspect="1" noChangeArrowheads="1"/>
          </p:cNvPicPr>
          <p:nvPr/>
        </p:nvPicPr>
        <p:blipFill>
          <a:blip r:embed="rId4"/>
          <a:srcRect/>
          <a:stretch>
            <a:fillRect/>
          </a:stretch>
        </p:blipFill>
        <p:spPr bwMode="auto">
          <a:xfrm>
            <a:off x="3606800" y="595313"/>
            <a:ext cx="2489200" cy="2373312"/>
          </a:xfrm>
          <a:prstGeom prst="rect">
            <a:avLst/>
          </a:prstGeom>
          <a:noFill/>
          <a:ln w="9525">
            <a:noFill/>
            <a:miter lim="800000"/>
            <a:headEnd/>
            <a:tailEnd/>
          </a:ln>
        </p:spPr>
      </p:pic>
      <p:pic>
        <p:nvPicPr>
          <p:cNvPr id="22538" name="Picture 6" descr="west"/>
          <p:cNvPicPr>
            <a:picLocks noChangeAspect="1" noChangeArrowheads="1"/>
          </p:cNvPicPr>
          <p:nvPr/>
        </p:nvPicPr>
        <p:blipFill>
          <a:blip r:embed="rId5"/>
          <a:srcRect t="3532" b="20062"/>
          <a:stretch>
            <a:fillRect/>
          </a:stretch>
        </p:blipFill>
        <p:spPr bwMode="auto">
          <a:xfrm>
            <a:off x="6400800" y="595313"/>
            <a:ext cx="2314575" cy="2362200"/>
          </a:xfrm>
          <a:prstGeom prst="rect">
            <a:avLst/>
          </a:prstGeom>
          <a:noFill/>
          <a:ln w="9525">
            <a:noFill/>
            <a:miter lim="800000"/>
            <a:headEnd/>
            <a:tailEnd/>
          </a:ln>
        </p:spPr>
      </p:pic>
      <p:pic>
        <p:nvPicPr>
          <p:cNvPr id="22539" name="Picture 2" descr="Aurora and meteor"/>
          <p:cNvPicPr>
            <a:picLocks noChangeAspect="1" noChangeArrowheads="1"/>
          </p:cNvPicPr>
          <p:nvPr/>
        </p:nvPicPr>
        <p:blipFill>
          <a:blip r:embed="rId6"/>
          <a:srcRect t="6329" b="29094"/>
          <a:stretch>
            <a:fillRect/>
          </a:stretch>
        </p:blipFill>
        <p:spPr bwMode="auto">
          <a:xfrm>
            <a:off x="304800" y="595313"/>
            <a:ext cx="2971800" cy="2376487"/>
          </a:xfrm>
          <a:prstGeom prst="rect">
            <a:avLst/>
          </a:prstGeom>
          <a:noFill/>
          <a:ln w="9525">
            <a:noFill/>
            <a:miter lim="800000"/>
            <a:headEnd/>
            <a:tailEnd/>
          </a:ln>
        </p:spPr>
      </p:pic>
      <p:grpSp>
        <p:nvGrpSpPr>
          <p:cNvPr id="23" name="Group 39"/>
          <p:cNvGrpSpPr/>
          <p:nvPr/>
        </p:nvGrpSpPr>
        <p:grpSpPr>
          <a:xfrm>
            <a:off x="76200" y="3023259"/>
            <a:ext cx="4876800" cy="3810000"/>
            <a:chOff x="152400" y="3023259"/>
            <a:chExt cx="4876800" cy="3810000"/>
          </a:xfrm>
        </p:grpSpPr>
        <p:sp>
          <p:nvSpPr>
            <p:cNvPr id="24" name="Rectangle 23"/>
            <p:cNvSpPr/>
            <p:nvPr/>
          </p:nvSpPr>
          <p:spPr bwMode="auto">
            <a:xfrm>
              <a:off x="152400" y="3023259"/>
              <a:ext cx="4800600" cy="38100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5" name="Text Box 5"/>
            <p:cNvSpPr txBox="1">
              <a:spLocks noChangeArrowheads="1"/>
            </p:cNvSpPr>
            <p:nvPr/>
          </p:nvSpPr>
          <p:spPr bwMode="auto">
            <a:xfrm>
              <a:off x="152400" y="5943600"/>
              <a:ext cx="4876800" cy="830997"/>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b="1" dirty="0">
                  <a:solidFill>
                    <a:srgbClr val="0000FF"/>
                  </a:solidFill>
                  <a:latin typeface="Times" charset="0"/>
                </a:rPr>
                <a:t>[Plane, Murray, Chu, and Gardner, </a:t>
              </a:r>
              <a:r>
                <a:rPr lang="en-US" b="1" i="1" dirty="0">
                  <a:solidFill>
                    <a:srgbClr val="0000FF"/>
                  </a:solidFill>
                  <a:latin typeface="Times" charset="0"/>
                </a:rPr>
                <a:t>Science, 304</a:t>
              </a:r>
              <a:r>
                <a:rPr lang="en-US" b="1" dirty="0">
                  <a:solidFill>
                    <a:srgbClr val="0000FF"/>
                  </a:solidFill>
                  <a:latin typeface="Times" charset="0"/>
                </a:rPr>
                <a:t>, 426-428, 2004]</a:t>
              </a:r>
            </a:p>
          </p:txBody>
        </p:sp>
        <p:grpSp>
          <p:nvGrpSpPr>
            <p:cNvPr id="26" name="Group 30"/>
            <p:cNvGrpSpPr/>
            <p:nvPr/>
          </p:nvGrpSpPr>
          <p:grpSpPr>
            <a:xfrm>
              <a:off x="381000" y="3124200"/>
              <a:ext cx="4419600" cy="2895600"/>
              <a:chOff x="228600" y="838200"/>
              <a:chExt cx="4419600" cy="2895600"/>
            </a:xfrm>
          </p:grpSpPr>
          <p:grpSp>
            <p:nvGrpSpPr>
              <p:cNvPr id="27" name="Group 8"/>
              <p:cNvGrpSpPr>
                <a:grpSpLocks/>
              </p:cNvGrpSpPr>
              <p:nvPr/>
            </p:nvGrpSpPr>
            <p:grpSpPr bwMode="auto">
              <a:xfrm>
                <a:off x="228600" y="838200"/>
                <a:ext cx="4419600" cy="2895600"/>
                <a:chOff x="2898" y="1543"/>
                <a:chExt cx="2766" cy="2068"/>
              </a:xfrm>
            </p:grpSpPr>
            <p:pic>
              <p:nvPicPr>
                <p:cNvPr id="31" name="Picture 9"/>
                <p:cNvPicPr>
                  <a:picLocks noChangeAspect="1" noChangeArrowheads="1"/>
                </p:cNvPicPr>
                <p:nvPr/>
              </p:nvPicPr>
              <p:blipFill>
                <a:blip r:embed="rId7"/>
                <a:srcRect/>
                <a:stretch>
                  <a:fillRect/>
                </a:stretch>
              </p:blipFill>
              <p:spPr bwMode="auto">
                <a:xfrm>
                  <a:off x="2898" y="1543"/>
                  <a:ext cx="2766" cy="2068"/>
                </a:xfrm>
                <a:prstGeom prst="rect">
                  <a:avLst/>
                </a:prstGeom>
                <a:noFill/>
                <a:ln w="38100">
                  <a:noFill/>
                  <a:miter lim="800000"/>
                  <a:headEnd/>
                  <a:tailEnd/>
                </a:ln>
              </p:spPr>
            </p:pic>
            <p:sp>
              <p:nvSpPr>
                <p:cNvPr id="32" name="Text Box 10"/>
                <p:cNvSpPr txBox="1">
                  <a:spLocks noChangeArrowheads="1"/>
                </p:cNvSpPr>
                <p:nvPr/>
              </p:nvSpPr>
              <p:spPr bwMode="auto">
                <a:xfrm>
                  <a:off x="5040" y="1784"/>
                  <a:ext cx="317" cy="327"/>
                </a:xfrm>
                <a:prstGeom prst="rect">
                  <a:avLst/>
                </a:prstGeom>
                <a:noFill/>
                <a:ln w="38100">
                  <a:noFill/>
                  <a:miter lim="800000"/>
                  <a:headEnd/>
                  <a:tailEnd/>
                </a:ln>
              </p:spPr>
              <p:txBody>
                <a:bodyPr wrap="none">
                  <a:prstTxWarp prst="textNoShape">
                    <a:avLst/>
                  </a:prstTxWarp>
                  <a:spAutoFit/>
                </a:bodyPr>
                <a:lstStyle/>
                <a:p>
                  <a:r>
                    <a:rPr lang="en-US" b="1">
                      <a:solidFill>
                        <a:srgbClr val="FF0003"/>
                      </a:solidFill>
                      <a:latin typeface="Times" charset="0"/>
                    </a:rPr>
                    <a:t>Fe</a:t>
                  </a:r>
                </a:p>
              </p:txBody>
            </p:sp>
            <p:sp>
              <p:nvSpPr>
                <p:cNvPr id="39" name="Line 11"/>
                <p:cNvSpPr>
                  <a:spLocks noChangeShapeType="1"/>
                </p:cNvSpPr>
                <p:nvPr/>
              </p:nvSpPr>
              <p:spPr bwMode="auto">
                <a:xfrm flipH="1">
                  <a:off x="4752" y="2030"/>
                  <a:ext cx="336" cy="192"/>
                </a:xfrm>
                <a:prstGeom prst="line">
                  <a:avLst/>
                </a:prstGeom>
                <a:noFill/>
                <a:ln w="38100">
                  <a:noFill/>
                  <a:round/>
                  <a:headEnd/>
                  <a:tailEnd type="triangle" w="med" len="med"/>
                </a:ln>
              </p:spPr>
              <p:txBody>
                <a:bodyPr wrap="none" anchor="ctr">
                  <a:prstTxWarp prst="textNoShape">
                    <a:avLst/>
                  </a:prstTxWarp>
                </a:bodyPr>
                <a:lstStyle/>
                <a:p>
                  <a:endParaRPr lang="en-US"/>
                </a:p>
              </p:txBody>
            </p:sp>
            <p:sp>
              <p:nvSpPr>
                <p:cNvPr id="40" name="Text Box 12"/>
                <p:cNvSpPr txBox="1">
                  <a:spLocks noChangeArrowheads="1"/>
                </p:cNvSpPr>
                <p:nvPr/>
              </p:nvSpPr>
              <p:spPr bwMode="auto">
                <a:xfrm>
                  <a:off x="4530" y="2695"/>
                  <a:ext cx="550" cy="326"/>
                </a:xfrm>
                <a:prstGeom prst="rect">
                  <a:avLst/>
                </a:prstGeom>
                <a:noFill/>
                <a:ln w="38100">
                  <a:noFill/>
                  <a:miter lim="800000"/>
                  <a:headEnd/>
                  <a:tailEnd/>
                </a:ln>
              </p:spPr>
              <p:txBody>
                <a:bodyPr wrap="none">
                  <a:prstTxWarp prst="textNoShape">
                    <a:avLst/>
                  </a:prstTxWarp>
                  <a:spAutoFit/>
                </a:bodyPr>
                <a:lstStyle/>
                <a:p>
                  <a:r>
                    <a:rPr lang="en-US" b="1">
                      <a:solidFill>
                        <a:srgbClr val="0005CF"/>
                      </a:solidFill>
                      <a:latin typeface="Times" charset="0"/>
                    </a:rPr>
                    <a:t>PMC</a:t>
                  </a:r>
                </a:p>
              </p:txBody>
            </p:sp>
            <p:sp>
              <p:nvSpPr>
                <p:cNvPr id="41" name="Line 13"/>
                <p:cNvSpPr>
                  <a:spLocks noChangeShapeType="1"/>
                </p:cNvSpPr>
                <p:nvPr/>
              </p:nvSpPr>
              <p:spPr bwMode="auto">
                <a:xfrm flipH="1" flipV="1">
                  <a:off x="4098" y="2695"/>
                  <a:ext cx="432" cy="96"/>
                </a:xfrm>
                <a:prstGeom prst="line">
                  <a:avLst/>
                </a:prstGeom>
                <a:noFill/>
                <a:ln w="38100">
                  <a:noFill/>
                  <a:round/>
                  <a:headEnd/>
                  <a:tailEnd type="triangle" w="med" len="med"/>
                </a:ln>
              </p:spPr>
              <p:txBody>
                <a:bodyPr wrap="none" anchor="ctr">
                  <a:prstTxWarp prst="textNoShape">
                    <a:avLst/>
                  </a:prstTxWarp>
                </a:bodyPr>
                <a:lstStyle/>
                <a:p>
                  <a:endParaRPr lang="en-US"/>
                </a:p>
              </p:txBody>
            </p:sp>
          </p:grpSp>
          <p:sp>
            <p:nvSpPr>
              <p:cNvPr id="28" name="Text Box 14"/>
              <p:cNvSpPr txBox="1">
                <a:spLocks noChangeArrowheads="1"/>
              </p:cNvSpPr>
              <p:nvPr/>
            </p:nvSpPr>
            <p:spPr bwMode="auto">
              <a:xfrm>
                <a:off x="1219200" y="1066800"/>
                <a:ext cx="1581150" cy="457200"/>
              </a:xfrm>
              <a:prstGeom prst="rect">
                <a:avLst/>
              </a:prstGeom>
              <a:noFill/>
              <a:ln w="9525">
                <a:noFill/>
                <a:miter lim="800000"/>
                <a:headEnd/>
                <a:tailEnd/>
              </a:ln>
            </p:spPr>
            <p:txBody>
              <a:bodyPr wrap="none">
                <a:prstTxWarp prst="textNoShape">
                  <a:avLst/>
                </a:prstTxWarp>
                <a:spAutoFit/>
              </a:bodyPr>
              <a:lstStyle/>
              <a:p>
                <a:r>
                  <a:rPr lang="en-US" b="1">
                    <a:solidFill>
                      <a:srgbClr val="0003D7"/>
                    </a:solidFill>
                    <a:latin typeface="Times" charset="0"/>
                  </a:rPr>
                  <a:t>South Pole</a:t>
                </a:r>
              </a:p>
            </p:txBody>
          </p:sp>
        </p:grpSp>
      </p:grpSp>
    </p:spTree>
    <p:extLst>
      <p:ext uri="{BB962C8B-B14F-4D97-AF65-F5344CB8AC3E}">
        <p14:creationId xmlns:p14="http://schemas.microsoft.com/office/powerpoint/2010/main" val="5483803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5"/>
          <p:cNvSpPr>
            <a:spLocks noGrp="1"/>
          </p:cNvSpPr>
          <p:nvPr>
            <p:ph type="sldNum" sz="quarter" idx="12"/>
          </p:nvPr>
        </p:nvSpPr>
        <p:spPr>
          <a:noFill/>
        </p:spPr>
        <p:txBody>
          <a:bodyPr/>
          <a:lstStyle/>
          <a:p>
            <a:fld id="{5B67EE92-629C-6B4A-82C4-BE211D699805}" type="slidenum">
              <a:rPr lang="en-US" smtClean="0"/>
              <a:pPr/>
              <a:t>6</a:t>
            </a:fld>
            <a:endParaRPr lang="en-US" smtClean="0"/>
          </a:p>
        </p:txBody>
      </p:sp>
      <p:sp>
        <p:nvSpPr>
          <p:cNvPr id="36868" name="Line 2"/>
          <p:cNvSpPr>
            <a:spLocks noChangeShapeType="1"/>
          </p:cNvSpPr>
          <p:nvPr/>
        </p:nvSpPr>
        <p:spPr bwMode="auto">
          <a:xfrm>
            <a:off x="228600" y="6096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36869" name="Rectangle 3"/>
          <p:cNvSpPr>
            <a:spLocks noGrp="1" noChangeArrowheads="1"/>
          </p:cNvSpPr>
          <p:nvPr>
            <p:ph type="title"/>
          </p:nvPr>
        </p:nvSpPr>
        <p:spPr>
          <a:xfrm>
            <a:off x="152400" y="0"/>
            <a:ext cx="8915400" cy="533400"/>
          </a:xfrm>
        </p:spPr>
        <p:txBody>
          <a:bodyPr/>
          <a:lstStyle/>
          <a:p>
            <a:pPr algn="l" eaLnBrk="1" hangingPunct="1"/>
            <a:r>
              <a:rPr lang="en-US" sz="3200" dirty="0" err="1" smtClean="0">
                <a:solidFill>
                  <a:srgbClr val="0000FF"/>
                </a:solidFill>
                <a:latin typeface="Cooper Black" charset="0"/>
              </a:rPr>
              <a:t>Thermospheric</a:t>
            </a:r>
            <a:r>
              <a:rPr lang="en-US" sz="3200" dirty="0" smtClean="0">
                <a:solidFill>
                  <a:srgbClr val="0000FF"/>
                </a:solidFill>
                <a:latin typeface="Cooper Black" charset="0"/>
              </a:rPr>
              <a:t> Fe Layers up to ~200 km</a:t>
            </a:r>
          </a:p>
        </p:txBody>
      </p:sp>
      <p:sp>
        <p:nvSpPr>
          <p:cNvPr id="36870" name="Rectangle 12"/>
          <p:cNvSpPr>
            <a:spLocks noChangeArrowheads="1"/>
          </p:cNvSpPr>
          <p:nvPr/>
        </p:nvSpPr>
        <p:spPr bwMode="auto">
          <a:xfrm>
            <a:off x="4100513" y="15033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13" name="Picture 12" descr="NeutralFeLayers170km2013June01.eps"/>
          <p:cNvPicPr>
            <a:picLocks noChangeAspect="1"/>
          </p:cNvPicPr>
          <p:nvPr/>
        </p:nvPicPr>
        <p:blipFill>
          <a:blip r:embed="rId3"/>
          <a:stretch>
            <a:fillRect/>
          </a:stretch>
        </p:blipFill>
        <p:spPr>
          <a:xfrm>
            <a:off x="76200" y="1143000"/>
            <a:ext cx="3429000" cy="4191000"/>
          </a:xfrm>
          <a:prstGeom prst="rect">
            <a:avLst/>
          </a:prstGeom>
        </p:spPr>
      </p:pic>
      <p:pic>
        <p:nvPicPr>
          <p:cNvPr id="15" name="Picture 14" descr="FeDensity170km2013June01.eps"/>
          <p:cNvPicPr>
            <a:picLocks noChangeAspect="1"/>
          </p:cNvPicPr>
          <p:nvPr/>
        </p:nvPicPr>
        <p:blipFill>
          <a:blip r:embed="rId4"/>
          <a:stretch>
            <a:fillRect/>
          </a:stretch>
        </p:blipFill>
        <p:spPr>
          <a:xfrm>
            <a:off x="3249568" y="1143000"/>
            <a:ext cx="2981324" cy="4191000"/>
          </a:xfrm>
          <a:prstGeom prst="rect">
            <a:avLst/>
          </a:prstGeom>
        </p:spPr>
      </p:pic>
      <p:pic>
        <p:nvPicPr>
          <p:cNvPr id="18" name="Picture 17" descr="LidarTemp170km_2013June01.eps"/>
          <p:cNvPicPr>
            <a:picLocks noChangeAspect="1"/>
          </p:cNvPicPr>
          <p:nvPr/>
        </p:nvPicPr>
        <p:blipFill>
          <a:blip r:embed="rId5"/>
          <a:srcRect t="3333" r="4850" b="4988"/>
          <a:stretch>
            <a:fillRect/>
          </a:stretch>
        </p:blipFill>
        <p:spPr>
          <a:xfrm>
            <a:off x="6049015" y="1066800"/>
            <a:ext cx="3094985" cy="4191000"/>
          </a:xfrm>
          <a:prstGeom prst="rect">
            <a:avLst/>
          </a:prstGeom>
        </p:spPr>
      </p:pic>
      <p:sp>
        <p:nvSpPr>
          <p:cNvPr id="10" name="Rectangle 9"/>
          <p:cNvSpPr/>
          <p:nvPr/>
        </p:nvSpPr>
        <p:spPr>
          <a:xfrm>
            <a:off x="133353" y="685800"/>
            <a:ext cx="8771919" cy="400110"/>
          </a:xfrm>
          <a:prstGeom prst="rect">
            <a:avLst/>
          </a:prstGeom>
        </p:spPr>
        <p:txBody>
          <a:bodyPr wrap="none">
            <a:spAutoFit/>
          </a:bodyPr>
          <a:lstStyle/>
          <a:p>
            <a:r>
              <a:rPr lang="en-US" sz="2000" b="1" dirty="0" smtClean="0">
                <a:solidFill>
                  <a:srgbClr val="FF0000"/>
                </a:solidFill>
                <a:latin typeface="Arial Narrow" charset="0"/>
                <a:ea typeface="Arial Narrow" charset="0"/>
                <a:cs typeface="Arial Narrow" charset="0"/>
              </a:rPr>
              <a:t>Fe layers up to 170 km by lidar at McMurdo on 1</a:t>
            </a:r>
            <a:r>
              <a:rPr lang="en-US" sz="2000" b="1" baseline="30000" dirty="0" smtClean="0">
                <a:solidFill>
                  <a:srgbClr val="FF0000"/>
                </a:solidFill>
                <a:latin typeface="Arial Narrow" charset="0"/>
                <a:ea typeface="Arial Narrow" charset="0"/>
                <a:cs typeface="Arial Narrow" charset="0"/>
              </a:rPr>
              <a:t>st</a:t>
            </a:r>
            <a:r>
              <a:rPr lang="en-US" sz="2000" b="1" dirty="0" smtClean="0">
                <a:solidFill>
                  <a:srgbClr val="FF0000"/>
                </a:solidFill>
                <a:latin typeface="Arial Narrow" charset="0"/>
                <a:ea typeface="Arial Narrow" charset="0"/>
                <a:cs typeface="Arial Narrow" charset="0"/>
              </a:rPr>
              <a:t> June 2013 </a:t>
            </a:r>
            <a:r>
              <a:rPr lang="en-US" sz="2000" b="1" dirty="0" smtClean="0">
                <a:solidFill>
                  <a:srgbClr val="FF380B"/>
                </a:solidFill>
                <a:latin typeface="Arial Narrow"/>
                <a:cs typeface="Arial Narrow"/>
              </a:rPr>
              <a:t>[Chu et al., CEDAR, 2013]</a:t>
            </a:r>
            <a:endParaRPr lang="en-US" sz="2000" dirty="0">
              <a:solidFill>
                <a:srgbClr val="FF380B"/>
              </a:solidFill>
            </a:endParaRPr>
          </a:p>
        </p:txBody>
      </p:sp>
      <p:sp>
        <p:nvSpPr>
          <p:cNvPr id="12" name="TextBox 11"/>
          <p:cNvSpPr txBox="1"/>
          <p:nvPr/>
        </p:nvSpPr>
        <p:spPr>
          <a:xfrm>
            <a:off x="76200" y="5410200"/>
            <a:ext cx="8991600" cy="1323439"/>
          </a:xfrm>
          <a:prstGeom prst="rect">
            <a:avLst/>
          </a:prstGeom>
          <a:solidFill>
            <a:srgbClr val="3366FF"/>
          </a:solidFill>
        </p:spPr>
        <p:txBody>
          <a:bodyPr wrap="square" rtlCol="0">
            <a:spAutoFit/>
          </a:bodyPr>
          <a:lstStyle/>
          <a:p>
            <a:pPr lvl="0" algn="ctr"/>
            <a:r>
              <a:rPr lang="en-US" sz="2000" b="1" dirty="0" smtClean="0">
                <a:solidFill>
                  <a:srgbClr val="FFFB00"/>
                </a:solidFill>
                <a:latin typeface="Arial"/>
                <a:cs typeface="Arial"/>
              </a:rPr>
              <a:t>McMurdo lidar observations have led to the discoveries of neutral Fe (iron) layers in the thermosphere of 100-200 km altitude range. </a:t>
            </a:r>
          </a:p>
          <a:p>
            <a:pPr lvl="0" algn="ctr"/>
            <a:r>
              <a:rPr lang="en-US" sz="2000" b="1" dirty="0" smtClean="0">
                <a:solidFill>
                  <a:srgbClr val="FFFB00"/>
                </a:solidFill>
                <a:latin typeface="Arial"/>
                <a:cs typeface="Arial"/>
              </a:rPr>
              <a:t>Such discoveries enable the direct measurements of neutral properties (e.g., neutral winds and temperatures) with ground-based instruments.</a:t>
            </a:r>
            <a:endParaRPr lang="en-US" sz="2000" b="1" dirty="0">
              <a:solidFill>
                <a:srgbClr val="FFFB00"/>
              </a:solidFill>
              <a:latin typeface="Arial"/>
              <a:cs typeface="Arial"/>
            </a:endParaRPr>
          </a:p>
        </p:txBody>
      </p:sp>
    </p:spTree>
    <p:extLst>
      <p:ext uri="{BB962C8B-B14F-4D97-AF65-F5344CB8AC3E}">
        <p14:creationId xmlns:p14="http://schemas.microsoft.com/office/powerpoint/2010/main" val="13505667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5"/>
          <p:cNvSpPr>
            <a:spLocks noGrp="1"/>
          </p:cNvSpPr>
          <p:nvPr>
            <p:ph type="sldNum" sz="quarter" idx="12"/>
          </p:nvPr>
        </p:nvSpPr>
        <p:spPr>
          <a:noFill/>
        </p:spPr>
        <p:txBody>
          <a:bodyPr/>
          <a:lstStyle/>
          <a:p>
            <a:fld id="{4F1A52C0-B132-744E-BA63-78E9A13FBAEC}" type="slidenum">
              <a:rPr lang="en-US" smtClean="0"/>
              <a:pPr/>
              <a:t>7</a:t>
            </a:fld>
            <a:endParaRPr lang="en-US" smtClean="0"/>
          </a:p>
        </p:txBody>
      </p:sp>
      <p:sp>
        <p:nvSpPr>
          <p:cNvPr id="38916" name="Rectangle 2"/>
          <p:cNvSpPr>
            <a:spLocks noGrp="1" noChangeArrowheads="1"/>
          </p:cNvSpPr>
          <p:nvPr>
            <p:ph type="ctrTitle"/>
          </p:nvPr>
        </p:nvSpPr>
        <p:spPr>
          <a:xfrm>
            <a:off x="152400" y="76200"/>
            <a:ext cx="8686800" cy="533400"/>
          </a:xfrm>
        </p:spPr>
        <p:txBody>
          <a:bodyPr/>
          <a:lstStyle/>
          <a:p>
            <a:pPr algn="l" eaLnBrk="1" hangingPunct="1"/>
            <a:r>
              <a:rPr lang="en-US" sz="3600" dirty="0" smtClean="0">
                <a:solidFill>
                  <a:srgbClr val="0000FF"/>
                </a:solidFill>
                <a:latin typeface="Cooper Black" charset="0"/>
              </a:rPr>
              <a:t>MRI Fe/Rayleigh/Mie </a:t>
            </a:r>
            <a:r>
              <a:rPr lang="en-US" sz="3600" dirty="0">
                <a:solidFill>
                  <a:srgbClr val="0000FF"/>
                </a:solidFill>
                <a:latin typeface="Cooper Black" charset="0"/>
              </a:rPr>
              <a:t>Doppler Lidar</a:t>
            </a:r>
          </a:p>
        </p:txBody>
      </p:sp>
      <p:sp>
        <p:nvSpPr>
          <p:cNvPr id="38917" name="Line 3"/>
          <p:cNvSpPr>
            <a:spLocks noChangeShapeType="1"/>
          </p:cNvSpPr>
          <p:nvPr/>
        </p:nvSpPr>
        <p:spPr bwMode="auto">
          <a:xfrm>
            <a:off x="228600" y="6858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pic>
        <p:nvPicPr>
          <p:cNvPr id="38918" name="Picture 7"/>
          <p:cNvPicPr>
            <a:picLocks noChangeAspect="1" noChangeArrowheads="1"/>
          </p:cNvPicPr>
          <p:nvPr/>
        </p:nvPicPr>
        <p:blipFill>
          <a:blip r:embed="rId4"/>
          <a:srcRect/>
          <a:stretch>
            <a:fillRect/>
          </a:stretch>
        </p:blipFill>
        <p:spPr bwMode="auto">
          <a:xfrm>
            <a:off x="4719638" y="1371600"/>
            <a:ext cx="3862387" cy="5334000"/>
          </a:xfrm>
          <a:prstGeom prst="rect">
            <a:avLst/>
          </a:prstGeom>
          <a:noFill/>
          <a:ln w="38100">
            <a:noFill/>
            <a:miter lim="800000"/>
            <a:headEnd/>
            <a:tailEnd/>
          </a:ln>
        </p:spPr>
      </p:pic>
      <p:pic>
        <p:nvPicPr>
          <p:cNvPr id="38919" name="Picture 8"/>
          <p:cNvPicPr>
            <a:picLocks noChangeAspect="1" noChangeArrowheads="1"/>
          </p:cNvPicPr>
          <p:nvPr/>
        </p:nvPicPr>
        <p:blipFill>
          <a:blip r:embed="rId5"/>
          <a:srcRect/>
          <a:stretch>
            <a:fillRect/>
          </a:stretch>
        </p:blipFill>
        <p:spPr bwMode="auto">
          <a:xfrm>
            <a:off x="228600" y="3505200"/>
            <a:ext cx="4038600" cy="3200400"/>
          </a:xfrm>
          <a:prstGeom prst="rect">
            <a:avLst/>
          </a:prstGeom>
          <a:noFill/>
          <a:ln w="38100">
            <a:noFill/>
            <a:miter lim="800000"/>
            <a:headEnd/>
            <a:tailEnd/>
          </a:ln>
        </p:spPr>
      </p:pic>
      <p:graphicFrame>
        <p:nvGraphicFramePr>
          <p:cNvPr id="38914" name="Object 2"/>
          <p:cNvGraphicFramePr>
            <a:graphicFrameLocks noChangeAspect="1"/>
          </p:cNvGraphicFramePr>
          <p:nvPr/>
        </p:nvGraphicFramePr>
        <p:xfrm>
          <a:off x="381000" y="839788"/>
          <a:ext cx="3733800" cy="2516187"/>
        </p:xfrm>
        <a:graphic>
          <a:graphicData uri="http://schemas.openxmlformats.org/presentationml/2006/ole">
            <mc:AlternateContent xmlns:mc="http://schemas.openxmlformats.org/markup-compatibility/2006">
              <mc:Choice xmlns:v="urn:schemas-microsoft-com:vml" Requires="v">
                <p:oleObj spid="_x0000_s530500" name="Document" r:id="rId6" imgW="2886456" imgH="1944624" progId="Word.Document.8">
                  <p:embed/>
                </p:oleObj>
              </mc:Choice>
              <mc:Fallback>
                <p:oleObj name="Document" r:id="rId6" imgW="2886456" imgH="1944624"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839788"/>
                        <a:ext cx="3733800" cy="2516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920" name="Text Box 11"/>
          <p:cNvSpPr txBox="1">
            <a:spLocks noChangeArrowheads="1"/>
          </p:cNvSpPr>
          <p:nvPr/>
        </p:nvSpPr>
        <p:spPr bwMode="auto">
          <a:xfrm>
            <a:off x="5638800" y="806450"/>
            <a:ext cx="1949450" cy="641350"/>
          </a:xfrm>
          <a:prstGeom prst="rect">
            <a:avLst/>
          </a:prstGeom>
          <a:noFill/>
          <a:ln w="9525">
            <a:noFill/>
            <a:miter lim="800000"/>
            <a:headEnd/>
            <a:tailEnd/>
          </a:ln>
        </p:spPr>
        <p:txBody>
          <a:bodyPr wrap="none">
            <a:prstTxWarp prst="textNoShape">
              <a:avLst/>
            </a:prstTxWarp>
            <a:spAutoFit/>
          </a:bodyPr>
          <a:lstStyle/>
          <a:p>
            <a:r>
              <a:rPr lang="en-US" sz="3600" b="1">
                <a:solidFill>
                  <a:srgbClr val="0002D0"/>
                </a:solidFill>
                <a:latin typeface="Book Antiqua" charset="0"/>
              </a:rPr>
              <a:t>Fe (iron)</a:t>
            </a:r>
          </a:p>
        </p:txBody>
      </p:sp>
      <p:grpSp>
        <p:nvGrpSpPr>
          <p:cNvPr id="2" name="Group 13"/>
          <p:cNvGrpSpPr>
            <a:grpSpLocks/>
          </p:cNvGrpSpPr>
          <p:nvPr/>
        </p:nvGrpSpPr>
        <p:grpSpPr bwMode="auto">
          <a:xfrm>
            <a:off x="914400" y="3989388"/>
            <a:ext cx="3200400" cy="2209800"/>
            <a:chOff x="914400" y="3913860"/>
            <a:chExt cx="3200400" cy="2209800"/>
          </a:xfrm>
        </p:grpSpPr>
        <p:cxnSp>
          <p:nvCxnSpPr>
            <p:cNvPr id="38922" name="Straight Connector 9"/>
            <p:cNvCxnSpPr>
              <a:cxnSpLocks noChangeShapeType="1"/>
            </p:cNvCxnSpPr>
            <p:nvPr/>
          </p:nvCxnSpPr>
          <p:spPr bwMode="auto">
            <a:xfrm>
              <a:off x="914400" y="4920640"/>
              <a:ext cx="3200400" cy="1588"/>
            </a:xfrm>
            <a:prstGeom prst="line">
              <a:avLst/>
            </a:prstGeom>
            <a:noFill/>
            <a:ln w="28575">
              <a:solidFill>
                <a:srgbClr val="03FF48"/>
              </a:solidFill>
              <a:round/>
              <a:headEnd/>
              <a:tailEnd/>
            </a:ln>
          </p:spPr>
        </p:cxnSp>
        <p:cxnSp>
          <p:nvCxnSpPr>
            <p:cNvPr id="38923" name="Straight Connector 11"/>
            <p:cNvCxnSpPr>
              <a:cxnSpLocks noChangeShapeType="1"/>
            </p:cNvCxnSpPr>
            <p:nvPr/>
          </p:nvCxnSpPr>
          <p:spPr bwMode="auto">
            <a:xfrm rot="5400000" flipH="1" flipV="1">
              <a:off x="1224944" y="5017966"/>
              <a:ext cx="2209800" cy="1588"/>
            </a:xfrm>
            <a:prstGeom prst="line">
              <a:avLst/>
            </a:prstGeom>
            <a:noFill/>
            <a:ln w="28575">
              <a:solidFill>
                <a:srgbClr val="03FF48"/>
              </a:solidFill>
              <a:round/>
              <a:headEnd/>
              <a:tailEnd/>
            </a:ln>
          </p:spPr>
        </p:cxnSp>
        <p:sp>
          <p:nvSpPr>
            <p:cNvPr id="38924" name="Oval 12"/>
            <p:cNvSpPr>
              <a:spLocks noChangeArrowheads="1"/>
            </p:cNvSpPr>
            <p:nvPr/>
          </p:nvSpPr>
          <p:spPr bwMode="auto">
            <a:xfrm>
              <a:off x="2286000" y="4876800"/>
              <a:ext cx="76200" cy="76200"/>
            </a:xfrm>
            <a:prstGeom prst="ellipse">
              <a:avLst/>
            </a:prstGeom>
            <a:solidFill>
              <a:srgbClr val="FF0000"/>
            </a:solidFill>
            <a:ln w="28575">
              <a:solidFill>
                <a:srgbClr val="FFFF00"/>
              </a:solidFill>
              <a:round/>
              <a:headEnd/>
              <a:tailEnd/>
            </a:ln>
          </p:spPr>
          <p:txBody>
            <a:bodyPr>
              <a:prstTxWarp prst="textNoShape">
                <a:avLst/>
              </a:prstTxWarp>
            </a:bodyPr>
            <a:lstStyle/>
            <a:p>
              <a:endParaRPr lang="en-US"/>
            </a:p>
          </p:txBody>
        </p:sp>
      </p:grpSp>
    </p:spTree>
    <p:extLst>
      <p:ext uri="{BB962C8B-B14F-4D97-AF65-F5344CB8AC3E}">
        <p14:creationId xmlns:p14="http://schemas.microsoft.com/office/powerpoint/2010/main" val="10102539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p:spPr>
        <p:txBody>
          <a:bodyPr/>
          <a:lstStyle/>
          <a:p>
            <a:fld id="{45126839-7789-7F43-906A-12ECFFCBC2AD}" type="slidenum">
              <a:rPr lang="en-US" smtClean="0"/>
              <a:pPr/>
              <a:t>8</a:t>
            </a:fld>
            <a:endParaRPr lang="en-US" smtClean="0"/>
          </a:p>
        </p:txBody>
      </p:sp>
      <p:sp>
        <p:nvSpPr>
          <p:cNvPr id="49155" name="Rectangle 2"/>
          <p:cNvSpPr>
            <a:spLocks noGrp="1" noChangeArrowheads="1"/>
          </p:cNvSpPr>
          <p:nvPr>
            <p:ph type="ctrTitle"/>
          </p:nvPr>
        </p:nvSpPr>
        <p:spPr>
          <a:xfrm>
            <a:off x="228600" y="23961"/>
            <a:ext cx="8839200" cy="457200"/>
          </a:xfrm>
        </p:spPr>
        <p:txBody>
          <a:bodyPr/>
          <a:lstStyle/>
          <a:p>
            <a:pPr algn="l" eaLnBrk="1" hangingPunct="1"/>
            <a:r>
              <a:rPr lang="en-US" sz="3600" dirty="0" smtClean="0">
                <a:solidFill>
                  <a:srgbClr val="0000FF"/>
                </a:solidFill>
                <a:latin typeface="Cooper Black" charset="0"/>
              </a:rPr>
              <a:t>Lidar Technology Breakthroughs</a:t>
            </a:r>
          </a:p>
        </p:txBody>
      </p:sp>
      <p:sp>
        <p:nvSpPr>
          <p:cNvPr id="49156" name="Line 3"/>
          <p:cNvSpPr>
            <a:spLocks noChangeShapeType="1"/>
          </p:cNvSpPr>
          <p:nvPr/>
        </p:nvSpPr>
        <p:spPr bwMode="auto">
          <a:xfrm>
            <a:off x="152400" y="609600"/>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pic>
        <p:nvPicPr>
          <p:cNvPr id="13" name="Picture 104" descr="PulseSpectrum537csv.eps"/>
          <p:cNvPicPr>
            <a:picLocks noChangeAspect="1"/>
          </p:cNvPicPr>
          <p:nvPr/>
        </p:nvPicPr>
        <p:blipFill>
          <a:blip r:embed="rId3"/>
          <a:srcRect t="64051" r="4811" b="5006"/>
          <a:stretch>
            <a:fillRect/>
          </a:stretch>
        </p:blipFill>
        <p:spPr bwMode="auto">
          <a:xfrm>
            <a:off x="4114800" y="3520220"/>
            <a:ext cx="2286000" cy="1508980"/>
          </a:xfrm>
          <a:prstGeom prst="rect">
            <a:avLst/>
          </a:prstGeom>
          <a:noFill/>
          <a:ln w="9525">
            <a:noFill/>
            <a:miter lim="800000"/>
            <a:headEnd/>
            <a:tailEnd/>
          </a:ln>
        </p:spPr>
      </p:pic>
      <p:pic>
        <p:nvPicPr>
          <p:cNvPr id="14" name="Picture 105" descr="TemporalChirp243csv.eps"/>
          <p:cNvPicPr>
            <a:picLocks noChangeAspect="1"/>
          </p:cNvPicPr>
          <p:nvPr/>
        </p:nvPicPr>
        <p:blipFill>
          <a:blip r:embed="rId4"/>
          <a:srcRect t="49119" r="5280" b="4688"/>
          <a:stretch>
            <a:fillRect/>
          </a:stretch>
        </p:blipFill>
        <p:spPr bwMode="auto">
          <a:xfrm>
            <a:off x="4114800" y="4953000"/>
            <a:ext cx="2213733" cy="1464410"/>
          </a:xfrm>
          <a:prstGeom prst="rect">
            <a:avLst/>
          </a:prstGeom>
          <a:noFill/>
          <a:ln w="9525">
            <a:noFill/>
            <a:miter lim="800000"/>
            <a:headEnd/>
            <a:tailEnd/>
          </a:ln>
        </p:spPr>
      </p:pic>
      <p:pic>
        <p:nvPicPr>
          <p:cNvPr id="15" name="Picture 101" descr="FeDopplerFreeSpectra.pdf"/>
          <p:cNvPicPr>
            <a:picLocks noChangeAspect="1"/>
          </p:cNvPicPr>
          <p:nvPr/>
        </p:nvPicPr>
        <p:blipFill>
          <a:blip r:embed="rId5"/>
          <a:srcRect l="11928" t="31013" r="11601" b="32623"/>
          <a:stretch>
            <a:fillRect/>
          </a:stretch>
        </p:blipFill>
        <p:spPr bwMode="auto">
          <a:xfrm>
            <a:off x="6400800" y="3581399"/>
            <a:ext cx="2590800" cy="1676401"/>
          </a:xfrm>
          <a:prstGeom prst="rect">
            <a:avLst/>
          </a:prstGeom>
          <a:solidFill>
            <a:srgbClr val="FFFFFF"/>
          </a:solidFill>
          <a:ln w="9525">
            <a:noFill/>
            <a:miter lim="800000"/>
            <a:headEnd/>
            <a:tailEnd/>
          </a:ln>
        </p:spPr>
      </p:pic>
      <p:pic>
        <p:nvPicPr>
          <p:cNvPr id="16" name="Picture 102" descr="OpticalBeatSignals487csv.eps"/>
          <p:cNvPicPr>
            <a:picLocks noChangeAspect="1"/>
          </p:cNvPicPr>
          <p:nvPr/>
        </p:nvPicPr>
        <p:blipFill>
          <a:blip r:embed="rId6"/>
          <a:srcRect l="2975" t="3229" r="52019"/>
          <a:stretch>
            <a:fillRect/>
          </a:stretch>
        </p:blipFill>
        <p:spPr bwMode="auto">
          <a:xfrm>
            <a:off x="2366133" y="3581400"/>
            <a:ext cx="1828800" cy="2878990"/>
          </a:xfrm>
          <a:prstGeom prst="rect">
            <a:avLst/>
          </a:prstGeom>
          <a:noFill/>
          <a:ln w="9525">
            <a:noFill/>
            <a:miter lim="800000"/>
            <a:headEnd/>
            <a:tailEnd/>
          </a:ln>
        </p:spPr>
      </p:pic>
      <p:pic>
        <p:nvPicPr>
          <p:cNvPr id="17" name="Picture 109" descr="DSC04462.JPG"/>
          <p:cNvPicPr>
            <a:picLocks noChangeAspect="1"/>
          </p:cNvPicPr>
          <p:nvPr/>
        </p:nvPicPr>
        <p:blipFill>
          <a:blip r:embed="rId7"/>
          <a:srcRect l="7086" t="2699"/>
          <a:stretch>
            <a:fillRect/>
          </a:stretch>
        </p:blipFill>
        <p:spPr bwMode="auto">
          <a:xfrm>
            <a:off x="99720" y="1143000"/>
            <a:ext cx="2911258" cy="2286000"/>
          </a:xfrm>
          <a:prstGeom prst="rect">
            <a:avLst/>
          </a:prstGeom>
          <a:noFill/>
          <a:ln w="9525">
            <a:noFill/>
            <a:miter lim="800000"/>
            <a:headEnd/>
            <a:tailEnd/>
          </a:ln>
        </p:spPr>
      </p:pic>
      <p:pic>
        <p:nvPicPr>
          <p:cNvPr id="18" name="Picture 17" descr="IMG_4352.JPG"/>
          <p:cNvPicPr>
            <a:picLocks noChangeAspect="1"/>
          </p:cNvPicPr>
          <p:nvPr/>
        </p:nvPicPr>
        <p:blipFill>
          <a:blip r:embed="rId8"/>
          <a:srcRect l="10556" t="15054" r="10001" b="8778"/>
          <a:stretch>
            <a:fillRect/>
          </a:stretch>
        </p:blipFill>
        <p:spPr bwMode="auto">
          <a:xfrm rot="5400000">
            <a:off x="-342291" y="3991701"/>
            <a:ext cx="2979990" cy="2143008"/>
          </a:xfrm>
          <a:prstGeom prst="rect">
            <a:avLst/>
          </a:prstGeom>
          <a:noFill/>
          <a:ln w="9525">
            <a:noFill/>
            <a:miter lim="800000"/>
            <a:headEnd/>
            <a:tailEnd/>
          </a:ln>
        </p:spPr>
      </p:pic>
      <p:sp>
        <p:nvSpPr>
          <p:cNvPr id="19" name="TextBox 18"/>
          <p:cNvSpPr txBox="1"/>
          <p:nvPr/>
        </p:nvSpPr>
        <p:spPr>
          <a:xfrm>
            <a:off x="1143000" y="609600"/>
            <a:ext cx="6244643" cy="400110"/>
          </a:xfrm>
          <a:prstGeom prst="rect">
            <a:avLst/>
          </a:prstGeom>
          <a:noFill/>
        </p:spPr>
        <p:txBody>
          <a:bodyPr wrap="none" rtlCol="0">
            <a:spAutoFit/>
          </a:bodyPr>
          <a:lstStyle/>
          <a:p>
            <a:r>
              <a:rPr lang="en-US" sz="2000" dirty="0" smtClean="0">
                <a:solidFill>
                  <a:srgbClr val="FF0000"/>
                </a:solidFill>
                <a:latin typeface="Cooper Black"/>
                <a:cs typeface="Cooper Black"/>
              </a:rPr>
              <a:t>MRI Fe-Resonance/Rayleigh/Mie Doppler Lidar</a:t>
            </a:r>
            <a:endParaRPr lang="en-US" sz="2000" dirty="0">
              <a:solidFill>
                <a:srgbClr val="FF0000"/>
              </a:solidFill>
              <a:latin typeface="Cooper Black"/>
              <a:cs typeface="Cooper Black"/>
            </a:endParaRPr>
          </a:p>
        </p:txBody>
      </p:sp>
      <p:sp>
        <p:nvSpPr>
          <p:cNvPr id="20" name="Rectangle 19"/>
          <p:cNvSpPr/>
          <p:nvPr/>
        </p:nvSpPr>
        <p:spPr>
          <a:xfrm>
            <a:off x="2895600" y="6381690"/>
            <a:ext cx="4987538" cy="400110"/>
          </a:xfrm>
          <a:prstGeom prst="rect">
            <a:avLst/>
          </a:prstGeom>
        </p:spPr>
        <p:txBody>
          <a:bodyPr wrap="none">
            <a:spAutoFit/>
          </a:bodyPr>
          <a:lstStyle/>
          <a:p>
            <a:r>
              <a:rPr lang="en-US" sz="2000" b="1" dirty="0" smtClean="0">
                <a:solidFill>
                  <a:srgbClr val="FF0000"/>
                </a:solidFill>
                <a:latin typeface="+mn-lt"/>
                <a:ea typeface="Arial Narrow" charset="0"/>
                <a:cs typeface="Arial Narrow" charset="0"/>
              </a:rPr>
              <a:t>[Chu and Huang, 2010; Chu et al., 2010]</a:t>
            </a:r>
            <a:endParaRPr lang="en-US" sz="2000" dirty="0">
              <a:solidFill>
                <a:srgbClr val="FF0000"/>
              </a:solidFill>
              <a:latin typeface="+mn-lt"/>
            </a:endParaRPr>
          </a:p>
        </p:txBody>
      </p:sp>
      <p:sp>
        <p:nvSpPr>
          <p:cNvPr id="21" name="TextBox 20"/>
          <p:cNvSpPr txBox="1"/>
          <p:nvPr/>
        </p:nvSpPr>
        <p:spPr>
          <a:xfrm>
            <a:off x="6324600" y="5181600"/>
            <a:ext cx="2723823" cy="1200329"/>
          </a:xfrm>
          <a:prstGeom prst="rect">
            <a:avLst/>
          </a:prstGeom>
          <a:noFill/>
        </p:spPr>
        <p:txBody>
          <a:bodyPr wrap="none" rtlCol="0">
            <a:spAutoFit/>
          </a:bodyPr>
          <a:lstStyle/>
          <a:p>
            <a:r>
              <a:rPr lang="en-US" sz="1800" dirty="0" smtClean="0">
                <a:latin typeface="Arial Narrow"/>
                <a:cs typeface="Arial Narrow"/>
              </a:rPr>
              <a:t>Fe Doppler-free Spectroscopy</a:t>
            </a:r>
          </a:p>
          <a:p>
            <a:r>
              <a:rPr lang="en-US" sz="1800" dirty="0" smtClean="0">
                <a:latin typeface="Arial Narrow"/>
                <a:cs typeface="Arial Narrow"/>
              </a:rPr>
              <a:t>Optical Heterodyne Detection</a:t>
            </a:r>
          </a:p>
          <a:p>
            <a:r>
              <a:rPr lang="en-US" sz="1800" dirty="0" smtClean="0">
                <a:latin typeface="Arial Narrow"/>
                <a:cs typeface="Arial Narrow"/>
              </a:rPr>
              <a:t>Pulsed Alexandrite Ring Laser</a:t>
            </a:r>
          </a:p>
          <a:p>
            <a:r>
              <a:rPr lang="en-US" sz="1800" dirty="0" smtClean="0">
                <a:latin typeface="Arial Narrow"/>
                <a:cs typeface="Arial Narrow"/>
              </a:rPr>
              <a:t>Bias-free Fe Doppler Lidar</a:t>
            </a:r>
            <a:endParaRPr lang="en-US" sz="1800" dirty="0">
              <a:latin typeface="Arial Narrow"/>
              <a:cs typeface="Arial Narrow"/>
            </a:endParaRPr>
          </a:p>
        </p:txBody>
      </p:sp>
      <p:pic>
        <p:nvPicPr>
          <p:cNvPr id="22" name="Picture 86" descr="MRI_FeDopplerLidar10.pdf"/>
          <p:cNvPicPr>
            <a:picLocks noChangeAspect="1"/>
          </p:cNvPicPr>
          <p:nvPr/>
        </p:nvPicPr>
        <p:blipFill>
          <a:blip r:embed="rId9"/>
          <a:srcRect/>
          <a:stretch>
            <a:fillRect/>
          </a:stretch>
        </p:blipFill>
        <p:spPr bwMode="auto">
          <a:xfrm>
            <a:off x="3200400" y="1007534"/>
            <a:ext cx="5638800" cy="2514600"/>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38582880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5"/>
          <p:cNvSpPr>
            <a:spLocks noGrp="1"/>
          </p:cNvSpPr>
          <p:nvPr>
            <p:ph type="sldNum" sz="quarter" idx="12"/>
          </p:nvPr>
        </p:nvSpPr>
        <p:spPr>
          <a:noFill/>
        </p:spPr>
        <p:txBody>
          <a:bodyPr/>
          <a:lstStyle/>
          <a:p>
            <a:fld id="{5B67EE92-629C-6B4A-82C4-BE211D699805}" type="slidenum">
              <a:rPr lang="en-US" smtClean="0"/>
              <a:pPr/>
              <a:t>9</a:t>
            </a:fld>
            <a:endParaRPr lang="en-US" smtClean="0"/>
          </a:p>
        </p:txBody>
      </p:sp>
      <p:sp>
        <p:nvSpPr>
          <p:cNvPr id="36868" name="Line 2"/>
          <p:cNvSpPr>
            <a:spLocks noChangeShapeType="1"/>
          </p:cNvSpPr>
          <p:nvPr/>
        </p:nvSpPr>
        <p:spPr bwMode="auto">
          <a:xfrm>
            <a:off x="228600" y="580064"/>
            <a:ext cx="8534400" cy="0"/>
          </a:xfrm>
          <a:prstGeom prst="line">
            <a:avLst/>
          </a:prstGeom>
          <a:noFill/>
          <a:ln w="38100">
            <a:solidFill>
              <a:srgbClr val="03FF48"/>
            </a:solidFill>
            <a:round/>
            <a:headEnd/>
            <a:tailEnd/>
          </a:ln>
        </p:spPr>
        <p:txBody>
          <a:bodyPr wrap="none" anchor="ctr">
            <a:prstTxWarp prst="textNoShape">
              <a:avLst/>
            </a:prstTxWarp>
          </a:bodyPr>
          <a:lstStyle/>
          <a:p>
            <a:endParaRPr lang="en-US"/>
          </a:p>
        </p:txBody>
      </p:sp>
      <p:sp>
        <p:nvSpPr>
          <p:cNvPr id="36869" name="Rectangle 3"/>
          <p:cNvSpPr>
            <a:spLocks noGrp="1" noChangeArrowheads="1"/>
          </p:cNvSpPr>
          <p:nvPr>
            <p:ph type="title"/>
          </p:nvPr>
        </p:nvSpPr>
        <p:spPr>
          <a:xfrm>
            <a:off x="152400" y="0"/>
            <a:ext cx="8915400" cy="533400"/>
          </a:xfrm>
        </p:spPr>
        <p:txBody>
          <a:bodyPr/>
          <a:lstStyle/>
          <a:p>
            <a:pPr algn="l" eaLnBrk="1" hangingPunct="1"/>
            <a:r>
              <a:rPr lang="en-US" sz="2600" dirty="0" smtClean="0">
                <a:solidFill>
                  <a:srgbClr val="0001F9"/>
                </a:solidFill>
                <a:latin typeface="Cooper Black" charset="0"/>
              </a:rPr>
              <a:t>First Light of MRI Fe Doppler Lidar from Boulder</a:t>
            </a:r>
          </a:p>
        </p:txBody>
      </p:sp>
      <p:pic>
        <p:nvPicPr>
          <p:cNvPr id="5" name="Picture 4" descr="IMG_8987.jpeg"/>
          <p:cNvPicPr>
            <a:picLocks noChangeAspect="1"/>
          </p:cNvPicPr>
          <p:nvPr/>
        </p:nvPicPr>
        <p:blipFill rotWithShape="1">
          <a:blip r:embed="rId3">
            <a:extLst>
              <a:ext uri="{28A0092B-C50C-407E-A947-70E740481C1C}">
                <a14:useLocalDpi xmlns:a14="http://schemas.microsoft.com/office/drawing/2010/main" val="0"/>
              </a:ext>
            </a:extLst>
          </a:blip>
          <a:srcRect t="8817" b="-1"/>
          <a:stretch/>
        </p:blipFill>
        <p:spPr>
          <a:xfrm>
            <a:off x="76200" y="662188"/>
            <a:ext cx="8991600" cy="6149177"/>
          </a:xfrm>
          <a:prstGeom prst="rect">
            <a:avLst/>
          </a:prstGeom>
        </p:spPr>
      </p:pic>
      <p:sp>
        <p:nvSpPr>
          <p:cNvPr id="6" name="TextBox 5"/>
          <p:cNvSpPr txBox="1"/>
          <p:nvPr/>
        </p:nvSpPr>
        <p:spPr>
          <a:xfrm>
            <a:off x="3429000" y="685800"/>
            <a:ext cx="5638800" cy="707886"/>
          </a:xfrm>
          <a:prstGeom prst="rect">
            <a:avLst/>
          </a:prstGeom>
          <a:solidFill>
            <a:srgbClr val="3366FF"/>
          </a:solidFill>
        </p:spPr>
        <p:txBody>
          <a:bodyPr wrap="square" rtlCol="0">
            <a:spAutoFit/>
          </a:bodyPr>
          <a:lstStyle/>
          <a:p>
            <a:pPr lvl="0" algn="ctr"/>
            <a:r>
              <a:rPr lang="en-US" sz="2000" b="1" dirty="0" smtClean="0">
                <a:solidFill>
                  <a:srgbClr val="FFFB00"/>
                </a:solidFill>
                <a:latin typeface="Arial"/>
                <a:cs typeface="Arial"/>
              </a:rPr>
              <a:t>The MRI Fe Doppler lidar forms the basis for a whole atmosphere lidar (see John’s talk)</a:t>
            </a:r>
            <a:endParaRPr lang="en-US" sz="2000" b="1" dirty="0">
              <a:solidFill>
                <a:srgbClr val="FFFB00"/>
              </a:solidFill>
              <a:latin typeface="Arial"/>
              <a:cs typeface="Arial"/>
            </a:endParaRPr>
          </a:p>
        </p:txBody>
      </p:sp>
    </p:spTree>
    <p:extLst>
      <p:ext uri="{BB962C8B-B14F-4D97-AF65-F5344CB8AC3E}">
        <p14:creationId xmlns:p14="http://schemas.microsoft.com/office/powerpoint/2010/main" val="2223200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2004:Templates:Presentations:Designs:Blank Presentation</Template>
  <TotalTime>11553</TotalTime>
  <Words>3403</Words>
  <Application>Microsoft Macintosh PowerPoint</Application>
  <PresentationFormat>On-screen Show (4:3)</PresentationFormat>
  <Paragraphs>231</Paragraphs>
  <Slides>26</Slides>
  <Notes>25</Notes>
  <HiddenSlides>0</HiddenSlides>
  <MMClips>0</MMClips>
  <ScaleCrop>false</ScaleCrop>
  <HeadingPairs>
    <vt:vector size="8" baseType="variant">
      <vt:variant>
        <vt:lpstr>Theme</vt:lpstr>
      </vt:variant>
      <vt:variant>
        <vt:i4>1</vt:i4>
      </vt:variant>
      <vt:variant>
        <vt:lpstr>Links</vt:lpstr>
      </vt:variant>
      <vt:variant>
        <vt:i4>2</vt:i4>
      </vt:variant>
      <vt:variant>
        <vt:lpstr>Embedded OLE Servers</vt:lpstr>
      </vt:variant>
      <vt:variant>
        <vt:i4>3</vt:i4>
      </vt:variant>
      <vt:variant>
        <vt:lpstr>Slide Titles</vt:lpstr>
      </vt:variant>
      <vt:variant>
        <vt:i4>26</vt:i4>
      </vt:variant>
    </vt:vector>
  </HeadingPairs>
  <TitlesOfParts>
    <vt:vector size="32" baseType="lpstr">
      <vt:lpstr>Blank Presentation</vt:lpstr>
      <vt:lpstr>???</vt:lpstr>
      <vt:lpstr>???</vt:lpstr>
      <vt:lpstr>Document</vt:lpstr>
      <vt:lpstr>Equation</vt:lpstr>
      <vt:lpstr>Microsoft Equation</vt:lpstr>
      <vt:lpstr>PowerPoint Presentation</vt:lpstr>
      <vt:lpstr>Earth Habitable throughout ~3.5 By</vt:lpstr>
      <vt:lpstr>Space-Atmosphere Interaction Region</vt:lpstr>
      <vt:lpstr>Quest for Exoplanets -- Signatures</vt:lpstr>
      <vt:lpstr>Cosmic Dust as Lidar Tracers</vt:lpstr>
      <vt:lpstr>Thermospheric Fe Layers up to ~200 km</vt:lpstr>
      <vt:lpstr>MRI Fe/Rayleigh/Mie Doppler Lidar</vt:lpstr>
      <vt:lpstr>Lidar Technology Breakthroughs</vt:lpstr>
      <vt:lpstr>First Light of MRI Fe Doppler Lidar from Boulder</vt:lpstr>
      <vt:lpstr>STAR Na Doppler Lidar</vt:lpstr>
      <vt:lpstr>STAR Na Doppler Lidar</vt:lpstr>
      <vt:lpstr>Gravity and Tidal Waves in Winds &amp; Temp</vt:lpstr>
      <vt:lpstr>Coordinated 1-h Wave Study</vt:lpstr>
      <vt:lpstr>Cosmic Dust: Impacts on Earth</vt:lpstr>
      <vt:lpstr>Ablation for Various Species vs. Velocity</vt:lpstr>
      <vt:lpstr>Test by Simultaneous Fe and Na Lidar Obs.</vt:lpstr>
      <vt:lpstr>Estimate Global Influx of Cosmic Dust</vt:lpstr>
      <vt:lpstr>Discovery of Thermosphere Fe Layer in 2011</vt:lpstr>
      <vt:lpstr>Our Theory: Fe+ Layers Neutralized to Fe </vt:lpstr>
      <vt:lpstr>Thermospheric Fe/Fe+ Model for Polar Region</vt:lpstr>
      <vt:lpstr>Source: Fe+ Transport by E and B Fields</vt:lpstr>
      <vt:lpstr>Neutralization: Fe &amp; Fe + Chemistry and Aurora</vt:lpstr>
      <vt:lpstr>Transport vs. Wind Measurements</vt:lpstr>
      <vt:lpstr>Influences of Wave from the Lower Atmos</vt:lpstr>
      <vt:lpstr>PowerPoint Presentation</vt:lpstr>
      <vt:lpstr>Solve the unsolved mysteries Get to know the unknown processes </vt:lpstr>
    </vt:vector>
  </TitlesOfParts>
  <Manager/>
  <Company>University of Colorado at Boulder</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25th ILRC talk: Progress in MRI Fe Doppler LIDAR</dc:title>
  <dc:subject/>
  <dc:creator>Xinzhao Chu</dc:creator>
  <cp:keywords/>
  <dc:description/>
  <cp:lastModifiedBy>Xinzhao Chu</cp:lastModifiedBy>
  <cp:revision>1577</cp:revision>
  <cp:lastPrinted>2010-07-09T06:42:39Z</cp:lastPrinted>
  <dcterms:created xsi:type="dcterms:W3CDTF">2012-10-16T19:29:19Z</dcterms:created>
  <dcterms:modified xsi:type="dcterms:W3CDTF">2015-04-28T17:21:46Z</dcterms:modified>
  <cp:category/>
</cp:coreProperties>
</file>