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64" r:id="rId3"/>
    <p:sldId id="286" r:id="rId4"/>
    <p:sldId id="288" r:id="rId5"/>
    <p:sldId id="287" r:id="rId6"/>
    <p:sldId id="292" r:id="rId7"/>
    <p:sldId id="310" r:id="rId8"/>
    <p:sldId id="319" r:id="rId9"/>
    <p:sldId id="343" r:id="rId10"/>
    <p:sldId id="321" r:id="rId11"/>
    <p:sldId id="322" r:id="rId12"/>
    <p:sldId id="323" r:id="rId13"/>
    <p:sldId id="344" r:id="rId14"/>
    <p:sldId id="289" r:id="rId15"/>
    <p:sldId id="291" r:id="rId16"/>
    <p:sldId id="290" r:id="rId17"/>
    <p:sldId id="266" r:id="rId18"/>
    <p:sldId id="283" r:id="rId19"/>
    <p:sldId id="284" r:id="rId20"/>
    <p:sldId id="282" r:id="rId21"/>
    <p:sldId id="318"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14" r:id="rId38"/>
    <p:sldId id="267" r:id="rId39"/>
    <p:sldId id="269" r:id="rId40"/>
    <p:sldId id="270" r:id="rId41"/>
    <p:sldId id="271" r:id="rId42"/>
    <p:sldId id="272" r:id="rId43"/>
    <p:sldId id="273" r:id="rId44"/>
    <p:sldId id="312" r:id="rId45"/>
    <p:sldId id="313" r:id="rId46"/>
    <p:sldId id="278" r:id="rId47"/>
    <p:sldId id="34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84" autoAdjust="0"/>
    <p:restoredTop sz="94660"/>
  </p:normalViewPr>
  <p:slideViewPr>
    <p:cSldViewPr snapToGrid="0">
      <p:cViewPr varScale="1">
        <p:scale>
          <a:sx n="70" d="100"/>
          <a:sy n="70" d="100"/>
        </p:scale>
        <p:origin x="322" y="43"/>
      </p:cViewPr>
      <p:guideLst/>
    </p:cSldViewPr>
  </p:slideViewPr>
  <p:notesTextViewPr>
    <p:cViewPr>
      <p:scale>
        <a:sx n="1" d="1"/>
        <a:sy n="1" d="1"/>
      </p:scale>
      <p:origin x="0" y="0"/>
    </p:cViewPr>
  </p:notesTextViewPr>
  <p:sorterViewPr>
    <p:cViewPr>
      <p:scale>
        <a:sx n="69" d="100"/>
        <a:sy n="69" d="100"/>
      </p:scale>
      <p:origin x="0" y="-107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BFF11-6251-4B55-A226-08FA2D984E07}" type="datetimeFigureOut">
              <a:rPr lang="en-US" smtClean="0"/>
              <a:t>4/28/2015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7757E-86A5-45BF-ABDB-136E91BC0F83}" type="slidenum">
              <a:rPr lang="en-US" smtClean="0"/>
              <a:t>‹#›</a:t>
            </a:fld>
            <a:endParaRPr lang="en-US"/>
          </a:p>
        </p:txBody>
      </p:sp>
    </p:spTree>
    <p:extLst>
      <p:ext uri="{BB962C8B-B14F-4D97-AF65-F5344CB8AC3E}">
        <p14:creationId xmlns:p14="http://schemas.microsoft.com/office/powerpoint/2010/main" val="644317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6B1306-3A00-4382-8CD5-430470FDF1DA}" type="slidenum">
              <a:rPr lang="en-US" smtClean="0"/>
              <a:pPr/>
              <a:t>13</a:t>
            </a:fld>
            <a:endParaRPr lang="en-US"/>
          </a:p>
        </p:txBody>
      </p:sp>
    </p:spTree>
    <p:extLst>
      <p:ext uri="{BB962C8B-B14F-4D97-AF65-F5344CB8AC3E}">
        <p14:creationId xmlns:p14="http://schemas.microsoft.com/office/powerpoint/2010/main" val="3709633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207724-3D80-4FAB-BC37-7D20A2F894CF}"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85549-B776-4FF5-98FA-E4C4E8E9B430}" type="slidenum">
              <a:rPr lang="en-US" smtClean="0"/>
              <a:t>‹#›</a:t>
            </a:fld>
            <a:endParaRPr lang="en-US"/>
          </a:p>
        </p:txBody>
      </p:sp>
    </p:spTree>
    <p:extLst>
      <p:ext uri="{BB962C8B-B14F-4D97-AF65-F5344CB8AC3E}">
        <p14:creationId xmlns:p14="http://schemas.microsoft.com/office/powerpoint/2010/main" val="409986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07724-3D80-4FAB-BC37-7D20A2F894CF}"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85549-B776-4FF5-98FA-E4C4E8E9B430}" type="slidenum">
              <a:rPr lang="en-US" smtClean="0"/>
              <a:t>‹#›</a:t>
            </a:fld>
            <a:endParaRPr lang="en-US"/>
          </a:p>
        </p:txBody>
      </p:sp>
    </p:spTree>
    <p:extLst>
      <p:ext uri="{BB962C8B-B14F-4D97-AF65-F5344CB8AC3E}">
        <p14:creationId xmlns:p14="http://schemas.microsoft.com/office/powerpoint/2010/main" val="83636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07724-3D80-4FAB-BC37-7D20A2F894CF}"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85549-B776-4FF5-98FA-E4C4E8E9B430}" type="slidenum">
              <a:rPr lang="en-US" smtClean="0"/>
              <a:t>‹#›</a:t>
            </a:fld>
            <a:endParaRPr lang="en-US"/>
          </a:p>
        </p:txBody>
      </p:sp>
    </p:spTree>
    <p:extLst>
      <p:ext uri="{BB962C8B-B14F-4D97-AF65-F5344CB8AC3E}">
        <p14:creationId xmlns:p14="http://schemas.microsoft.com/office/powerpoint/2010/main" val="259479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2314632" y="6429375"/>
            <a:ext cx="7620000" cy="304800"/>
          </a:xfrm>
        </p:spPr>
        <p:txBody>
          <a:bodyPr/>
          <a:lstStyle/>
          <a:p>
            <a:pPr>
              <a:defRPr/>
            </a:pPr>
            <a:r>
              <a:rPr lang="en-US" dirty="0" smtClean="0">
                <a:solidFill>
                  <a:srgbClr val="808080">
                    <a:lumMod val="75000"/>
                  </a:srgbClr>
                </a:solidFill>
              </a:rPr>
              <a:t>Copyright  2015 by the Charles Stark Draper Laboratory, Inc. All rights reserved.</a:t>
            </a:r>
            <a:endParaRPr lang="en-US" dirty="0">
              <a:solidFill>
                <a:srgbClr val="808080">
                  <a:lumMod val="75000"/>
                </a:srgb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noChangeArrowheads="1"/>
          </p:cNvSpPr>
          <p:nvPr>
            <p:ph idx="1"/>
          </p:nvPr>
        </p:nvSpPr>
        <p:spPr bwMode="auto">
          <a:xfrm>
            <a:off x="914400" y="990600"/>
            <a:ext cx="10363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69489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07724-3D80-4FAB-BC37-7D20A2F894CF}"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85549-B776-4FF5-98FA-E4C4E8E9B430}" type="slidenum">
              <a:rPr lang="en-US" smtClean="0"/>
              <a:t>‹#›</a:t>
            </a:fld>
            <a:endParaRPr lang="en-US"/>
          </a:p>
        </p:txBody>
      </p:sp>
    </p:spTree>
    <p:extLst>
      <p:ext uri="{BB962C8B-B14F-4D97-AF65-F5344CB8AC3E}">
        <p14:creationId xmlns:p14="http://schemas.microsoft.com/office/powerpoint/2010/main" val="425483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07724-3D80-4FAB-BC37-7D20A2F894CF}"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85549-B776-4FF5-98FA-E4C4E8E9B430}" type="slidenum">
              <a:rPr lang="en-US" smtClean="0"/>
              <a:t>‹#›</a:t>
            </a:fld>
            <a:endParaRPr lang="en-US"/>
          </a:p>
        </p:txBody>
      </p:sp>
    </p:spTree>
    <p:extLst>
      <p:ext uri="{BB962C8B-B14F-4D97-AF65-F5344CB8AC3E}">
        <p14:creationId xmlns:p14="http://schemas.microsoft.com/office/powerpoint/2010/main" val="40823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207724-3D80-4FAB-BC37-7D20A2F894CF}"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85549-B776-4FF5-98FA-E4C4E8E9B430}" type="slidenum">
              <a:rPr lang="en-US" smtClean="0"/>
              <a:t>‹#›</a:t>
            </a:fld>
            <a:endParaRPr lang="en-US"/>
          </a:p>
        </p:txBody>
      </p:sp>
    </p:spTree>
    <p:extLst>
      <p:ext uri="{BB962C8B-B14F-4D97-AF65-F5344CB8AC3E}">
        <p14:creationId xmlns:p14="http://schemas.microsoft.com/office/powerpoint/2010/main" val="202424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207724-3D80-4FAB-BC37-7D20A2F894CF}" type="datetimeFigureOut">
              <a:rPr lang="en-US" smtClean="0"/>
              <a:t>4/27/2015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185549-B776-4FF5-98FA-E4C4E8E9B430}" type="slidenum">
              <a:rPr lang="en-US" smtClean="0"/>
              <a:t>‹#›</a:t>
            </a:fld>
            <a:endParaRPr lang="en-US"/>
          </a:p>
        </p:txBody>
      </p:sp>
    </p:spTree>
    <p:extLst>
      <p:ext uri="{BB962C8B-B14F-4D97-AF65-F5344CB8AC3E}">
        <p14:creationId xmlns:p14="http://schemas.microsoft.com/office/powerpoint/2010/main" val="28590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207724-3D80-4FAB-BC37-7D20A2F894CF}" type="datetimeFigureOut">
              <a:rPr lang="en-US" smtClean="0"/>
              <a:t>4/27/2015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185549-B776-4FF5-98FA-E4C4E8E9B430}" type="slidenum">
              <a:rPr lang="en-US" smtClean="0"/>
              <a:t>‹#›</a:t>
            </a:fld>
            <a:endParaRPr lang="en-US"/>
          </a:p>
        </p:txBody>
      </p:sp>
    </p:spTree>
    <p:extLst>
      <p:ext uri="{BB962C8B-B14F-4D97-AF65-F5344CB8AC3E}">
        <p14:creationId xmlns:p14="http://schemas.microsoft.com/office/powerpoint/2010/main" val="288251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07724-3D80-4FAB-BC37-7D20A2F894CF}" type="datetimeFigureOut">
              <a:rPr lang="en-US" smtClean="0"/>
              <a:t>4/27/2015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185549-B776-4FF5-98FA-E4C4E8E9B430}" type="slidenum">
              <a:rPr lang="en-US" smtClean="0"/>
              <a:t>‹#›</a:t>
            </a:fld>
            <a:endParaRPr lang="en-US"/>
          </a:p>
        </p:txBody>
      </p:sp>
    </p:spTree>
    <p:extLst>
      <p:ext uri="{BB962C8B-B14F-4D97-AF65-F5344CB8AC3E}">
        <p14:creationId xmlns:p14="http://schemas.microsoft.com/office/powerpoint/2010/main" val="95478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07724-3D80-4FAB-BC37-7D20A2F894CF}"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85549-B776-4FF5-98FA-E4C4E8E9B430}" type="slidenum">
              <a:rPr lang="en-US" smtClean="0"/>
              <a:t>‹#›</a:t>
            </a:fld>
            <a:endParaRPr lang="en-US"/>
          </a:p>
        </p:txBody>
      </p:sp>
    </p:spTree>
    <p:extLst>
      <p:ext uri="{BB962C8B-B14F-4D97-AF65-F5344CB8AC3E}">
        <p14:creationId xmlns:p14="http://schemas.microsoft.com/office/powerpoint/2010/main" val="119520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07724-3D80-4FAB-BC37-7D20A2F894CF}"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85549-B776-4FF5-98FA-E4C4E8E9B430}" type="slidenum">
              <a:rPr lang="en-US" smtClean="0"/>
              <a:t>‹#›</a:t>
            </a:fld>
            <a:endParaRPr lang="en-US"/>
          </a:p>
        </p:txBody>
      </p:sp>
    </p:spTree>
    <p:extLst>
      <p:ext uri="{BB962C8B-B14F-4D97-AF65-F5344CB8AC3E}">
        <p14:creationId xmlns:p14="http://schemas.microsoft.com/office/powerpoint/2010/main" val="57087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07724-3D80-4FAB-BC37-7D20A2F894CF}" type="datetimeFigureOut">
              <a:rPr lang="en-US" smtClean="0"/>
              <a:t>4/27/2015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85549-B776-4FF5-98FA-E4C4E8E9B430}" type="slidenum">
              <a:rPr lang="en-US" smtClean="0"/>
              <a:t>‹#›</a:t>
            </a:fld>
            <a:endParaRPr lang="en-US"/>
          </a:p>
        </p:txBody>
      </p:sp>
    </p:spTree>
    <p:extLst>
      <p:ext uri="{BB962C8B-B14F-4D97-AF65-F5344CB8AC3E}">
        <p14:creationId xmlns:p14="http://schemas.microsoft.com/office/powerpoint/2010/main" val="4133636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emf"/><Relationship Id="rId2" Type="http://schemas.openxmlformats.org/officeDocument/2006/relationships/hyperlink" Target="http://www.google.com/url?sa=i&amp;source=images&amp;cd=&amp;cad=rja&amp;uact=8&amp;docid=DQx0XpYFGT_3aM&amp;tbnid=98FgXSMxXbvoFM:&amp;ved=0CAgQjRw&amp;url=http://www.bayareaflyinglessons.com/pictures.html&amp;ei=G6sXU9uILuWR0AHFlIGADw&amp;psig=AFQjCNGKUbENq2XQfd5R06h9fCQ3jzhS_g&amp;ust=1394146459881731" TargetMode="Externa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hyperlink" Target="http://www.google.com/url?sa=i&amp;rct=j&amp;q=&amp;esrc=s&amp;frm=1&amp;source=images&amp;cd=&amp;cad=rja&amp;uact=8&amp;docid=gyjAo9QiDDyalM&amp;tbnid=z3y-sU8px4D4ZM:&amp;ved=0CAUQjRw&amp;url=http://code7700.com/mishap_delta_air_lines_9570.html&amp;ei=uKsXU-qbAePt0AG8o4D4Dg&amp;bvm=bv.62577051,d.dmQ&amp;psig=AFQjCNHtPDSBQBAoKPGQ43AcEfVN_ZuoMQ&amp;ust=1394146571152098"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229" y="756603"/>
            <a:ext cx="10689771" cy="2387600"/>
          </a:xfrm>
          <a:solidFill>
            <a:srgbClr val="00B0F0"/>
          </a:solidFill>
          <a:scene3d>
            <a:camera prst="orthographicFront"/>
            <a:lightRig rig="threePt" dir="t"/>
          </a:scene3d>
          <a:sp3d>
            <a:bevelT/>
          </a:sp3d>
        </p:spPr>
        <p:txBody>
          <a:bodyPr anchor="ctr">
            <a:normAutofit/>
          </a:bodyPr>
          <a:lstStyle/>
          <a:p>
            <a:r>
              <a:rPr lang="en-US" dirty="0" smtClean="0"/>
              <a:t>Advances in C-17 wing tip vortex investigations using the TODWL</a:t>
            </a:r>
            <a:endParaRPr lang="en-US" dirty="0"/>
          </a:p>
        </p:txBody>
      </p:sp>
      <p:sp>
        <p:nvSpPr>
          <p:cNvPr id="3" name="Subtitle 2"/>
          <p:cNvSpPr>
            <a:spLocks noGrp="1"/>
          </p:cNvSpPr>
          <p:nvPr>
            <p:ph type="subTitle" idx="1"/>
          </p:nvPr>
        </p:nvSpPr>
        <p:spPr>
          <a:xfrm>
            <a:off x="1524000" y="3602037"/>
            <a:ext cx="9144000" cy="2809649"/>
          </a:xfrm>
        </p:spPr>
        <p:txBody>
          <a:bodyPr>
            <a:normAutofit fontScale="92500" lnSpcReduction="10000"/>
          </a:bodyPr>
          <a:lstStyle/>
          <a:p>
            <a:r>
              <a:rPr lang="en-US" dirty="0" smtClean="0"/>
              <a:t>G. D. Emmitt and C. O’Handley</a:t>
            </a:r>
          </a:p>
          <a:p>
            <a:r>
              <a:rPr lang="en-US" dirty="0" smtClean="0"/>
              <a:t>Simpson Weather </a:t>
            </a:r>
            <a:r>
              <a:rPr lang="en-US" dirty="0" smtClean="0"/>
              <a:t>Associates</a:t>
            </a:r>
          </a:p>
          <a:p>
            <a:endParaRPr lang="en-US" dirty="0"/>
          </a:p>
          <a:p>
            <a:r>
              <a:rPr lang="en-US" dirty="0" smtClean="0"/>
              <a:t>With </a:t>
            </a:r>
            <a:r>
              <a:rPr lang="en-US" dirty="0" smtClean="0"/>
              <a:t>material from Draper Laboratories</a:t>
            </a:r>
            <a:endParaRPr lang="en-US" dirty="0" smtClean="0"/>
          </a:p>
          <a:p>
            <a:endParaRPr lang="en-US" dirty="0" smtClean="0"/>
          </a:p>
          <a:p>
            <a:r>
              <a:rPr lang="en-US" dirty="0" smtClean="0"/>
              <a:t>Wind Lidar Working Group Meeting</a:t>
            </a:r>
          </a:p>
          <a:p>
            <a:r>
              <a:rPr lang="en-US" dirty="0" smtClean="0"/>
              <a:t>Boulder, 2015</a:t>
            </a:r>
          </a:p>
          <a:p>
            <a:endParaRPr lang="en-US" dirty="0"/>
          </a:p>
        </p:txBody>
      </p:sp>
    </p:spTree>
    <p:extLst>
      <p:ext uri="{BB962C8B-B14F-4D97-AF65-F5344CB8AC3E}">
        <p14:creationId xmlns:p14="http://schemas.microsoft.com/office/powerpoint/2010/main" val="323079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5985"/>
            <a:ext cx="10515600" cy="1325563"/>
          </a:xfrm>
          <a:solidFill>
            <a:srgbClr val="00B0F0"/>
          </a:solidFill>
          <a:scene3d>
            <a:camera prst="orthographicFront"/>
            <a:lightRig rig="threePt" dir="t"/>
          </a:scene3d>
          <a:sp3d>
            <a:bevelT/>
          </a:sp3d>
        </p:spPr>
        <p:txBody>
          <a:bodyPr/>
          <a:lstStyle/>
          <a:p>
            <a:pPr algn="ctr"/>
            <a:r>
              <a:rPr lang="en-US" dirty="0" smtClean="0"/>
              <a:t>Circulation Calculation</a:t>
            </a:r>
            <a:endParaRPr lang="en-US" dirty="0"/>
          </a:p>
        </p:txBody>
      </p:sp>
      <p:sp>
        <p:nvSpPr>
          <p:cNvPr id="3" name="TextBox 2"/>
          <p:cNvSpPr txBox="1"/>
          <p:nvPr/>
        </p:nvSpPr>
        <p:spPr>
          <a:xfrm>
            <a:off x="2776892" y="3246536"/>
            <a:ext cx="7289175" cy="1323439"/>
          </a:xfrm>
          <a:prstGeom prst="rect">
            <a:avLst/>
          </a:prstGeom>
          <a:noFill/>
        </p:spPr>
        <p:txBody>
          <a:bodyPr wrap="none" rtlCol="0">
            <a:spAutoFit/>
          </a:bodyPr>
          <a:lstStyle/>
          <a:p>
            <a:r>
              <a:rPr lang="el-GR" sz="8000" dirty="0"/>
              <a:t>Γ</a:t>
            </a:r>
            <a:r>
              <a:rPr lang="en-US" sz="8000" dirty="0"/>
              <a:t> = 2* </a:t>
            </a:r>
            <a:r>
              <a:rPr lang="el-GR" sz="8000" dirty="0"/>
              <a:t>π</a:t>
            </a:r>
            <a:r>
              <a:rPr lang="en-US" sz="8000" dirty="0"/>
              <a:t> * r * </a:t>
            </a:r>
            <a:r>
              <a:rPr lang="en-US" sz="8000" dirty="0" smtClean="0"/>
              <a:t>V(r)</a:t>
            </a:r>
            <a:endParaRPr lang="en-US" sz="8000" dirty="0"/>
          </a:p>
        </p:txBody>
      </p:sp>
      <p:sp>
        <p:nvSpPr>
          <p:cNvPr id="10" name="TextBox 9"/>
          <p:cNvSpPr txBox="1"/>
          <p:nvPr/>
        </p:nvSpPr>
        <p:spPr>
          <a:xfrm>
            <a:off x="3240911" y="4722470"/>
            <a:ext cx="6162649" cy="707886"/>
          </a:xfrm>
          <a:prstGeom prst="rect">
            <a:avLst/>
          </a:prstGeom>
          <a:noFill/>
        </p:spPr>
        <p:txBody>
          <a:bodyPr wrap="none" rtlCol="0">
            <a:spAutoFit/>
          </a:bodyPr>
          <a:lstStyle/>
          <a:p>
            <a:r>
              <a:rPr lang="en-US" sz="4000" dirty="0" smtClean="0"/>
              <a:t>r = distance from vortex core</a:t>
            </a:r>
            <a:endParaRPr lang="en-US" sz="4000" dirty="0"/>
          </a:p>
        </p:txBody>
      </p:sp>
      <p:sp>
        <p:nvSpPr>
          <p:cNvPr id="11" name="TextBox 10"/>
          <p:cNvSpPr txBox="1"/>
          <p:nvPr/>
        </p:nvSpPr>
        <p:spPr>
          <a:xfrm>
            <a:off x="2776892" y="5582851"/>
            <a:ext cx="6833858" cy="646331"/>
          </a:xfrm>
          <a:prstGeom prst="rect">
            <a:avLst/>
          </a:prstGeom>
          <a:noFill/>
        </p:spPr>
        <p:txBody>
          <a:bodyPr wrap="none" rtlCol="0">
            <a:spAutoFit/>
          </a:bodyPr>
          <a:lstStyle/>
          <a:p>
            <a:r>
              <a:rPr lang="en-US" sz="3600" dirty="0" smtClean="0"/>
              <a:t>V(r) = tangential speed at distance r</a:t>
            </a:r>
            <a:endParaRPr lang="en-US" sz="3600" dirty="0"/>
          </a:p>
        </p:txBody>
      </p:sp>
    </p:spTree>
    <p:extLst>
      <p:ext uri="{BB962C8B-B14F-4D97-AF65-F5344CB8AC3E}">
        <p14:creationId xmlns:p14="http://schemas.microsoft.com/office/powerpoint/2010/main" val="2345752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008801d030dd$89156210$0200a8c0@ohandleyslaptop"/>
          <p:cNvPicPr>
            <a:picLocks noChangeAspect="1" noChangeArrowheads="1"/>
          </p:cNvPicPr>
          <p:nvPr/>
        </p:nvPicPr>
        <p:blipFill>
          <a:blip r:embed="rId2" cstate="print"/>
          <a:srcRect/>
          <a:stretch>
            <a:fillRect/>
          </a:stretch>
        </p:blipFill>
        <p:spPr bwMode="auto">
          <a:xfrm>
            <a:off x="2895601" y="381001"/>
            <a:ext cx="6391275" cy="6181725"/>
          </a:xfrm>
          <a:prstGeom prst="rect">
            <a:avLst/>
          </a:prstGeom>
          <a:noFill/>
          <a:ln w="9525">
            <a:noFill/>
            <a:miter lim="800000"/>
            <a:headEnd/>
            <a:tailEnd/>
          </a:ln>
        </p:spPr>
      </p:pic>
    </p:spTree>
    <p:extLst>
      <p:ext uri="{BB962C8B-B14F-4D97-AF65-F5344CB8AC3E}">
        <p14:creationId xmlns:p14="http://schemas.microsoft.com/office/powerpoint/2010/main" val="2659103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08701d030dd$89156210$0200a8c0@ohandleyslaptop"/>
          <p:cNvPicPr>
            <a:picLocks noChangeAspect="1" noChangeArrowheads="1"/>
          </p:cNvPicPr>
          <p:nvPr/>
        </p:nvPicPr>
        <p:blipFill>
          <a:blip r:embed="rId2" cstate="print"/>
          <a:srcRect/>
          <a:stretch>
            <a:fillRect/>
          </a:stretch>
        </p:blipFill>
        <p:spPr bwMode="auto">
          <a:xfrm>
            <a:off x="2743200" y="381001"/>
            <a:ext cx="6591300" cy="6238875"/>
          </a:xfrm>
          <a:prstGeom prst="rect">
            <a:avLst/>
          </a:prstGeom>
          <a:noFill/>
          <a:ln w="9525">
            <a:noFill/>
            <a:miter lim="800000"/>
            <a:headEnd/>
            <a:tailEnd/>
          </a:ln>
        </p:spPr>
      </p:pic>
    </p:spTree>
    <p:extLst>
      <p:ext uri="{BB962C8B-B14F-4D97-AF65-F5344CB8AC3E}">
        <p14:creationId xmlns:p14="http://schemas.microsoft.com/office/powerpoint/2010/main" val="286215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3" cstate="print"/>
          <a:srcRect/>
          <a:stretch>
            <a:fillRect/>
          </a:stretch>
        </p:blipFill>
        <p:spPr bwMode="auto">
          <a:xfrm>
            <a:off x="1828800" y="822782"/>
            <a:ext cx="6324601" cy="5425618"/>
          </a:xfrm>
          <a:prstGeom prst="rect">
            <a:avLst/>
          </a:prstGeom>
          <a:noFill/>
          <a:ln w="9525">
            <a:noFill/>
            <a:miter lim="800000"/>
            <a:headEnd/>
            <a:tailEnd/>
          </a:ln>
        </p:spPr>
      </p:pic>
      <p:pic>
        <p:nvPicPr>
          <p:cNvPr id="24579" name="Picture 1" descr="TODWL 11_07 008"/>
          <p:cNvPicPr>
            <a:picLocks noChangeAspect="1" noChangeArrowheads="1"/>
          </p:cNvPicPr>
          <p:nvPr/>
        </p:nvPicPr>
        <p:blipFill>
          <a:blip r:embed="rId4" cstate="print"/>
          <a:srcRect/>
          <a:stretch>
            <a:fillRect/>
          </a:stretch>
        </p:blipFill>
        <p:spPr bwMode="auto">
          <a:xfrm>
            <a:off x="7010401" y="304800"/>
            <a:ext cx="2695575" cy="2019300"/>
          </a:xfrm>
          <a:prstGeom prst="rect">
            <a:avLst/>
          </a:prstGeom>
          <a:noFill/>
          <a:ln w="9525">
            <a:noFill/>
            <a:miter lim="800000"/>
            <a:headEnd/>
            <a:tailEnd/>
          </a:ln>
        </p:spPr>
      </p:pic>
      <p:sp>
        <p:nvSpPr>
          <p:cNvPr id="4" name="Left Arrow 3"/>
          <p:cNvSpPr/>
          <p:nvPr/>
        </p:nvSpPr>
        <p:spPr>
          <a:xfrm rot="17526044">
            <a:off x="6650395" y="2584391"/>
            <a:ext cx="921716"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05801" y="2819400"/>
            <a:ext cx="2240229" cy="1569660"/>
          </a:xfrm>
          <a:prstGeom prst="rect">
            <a:avLst/>
          </a:prstGeom>
          <a:noFill/>
        </p:spPr>
        <p:txBody>
          <a:bodyPr wrap="none" rtlCol="0">
            <a:spAutoFit/>
          </a:bodyPr>
          <a:lstStyle/>
          <a:p>
            <a:pPr algn="ctr"/>
            <a:r>
              <a:rPr lang="en-US" sz="3600" dirty="0"/>
              <a:t>TODWL</a:t>
            </a:r>
          </a:p>
          <a:p>
            <a:pPr algn="ctr"/>
            <a:r>
              <a:rPr lang="en-US" sz="1200" dirty="0"/>
              <a:t>Twin Otter Doppler Wind </a:t>
            </a:r>
            <a:r>
              <a:rPr lang="en-US" sz="1200" dirty="0" err="1"/>
              <a:t>Lidar</a:t>
            </a:r>
            <a:endParaRPr lang="en-US" sz="1200" dirty="0"/>
          </a:p>
          <a:p>
            <a:pPr algn="ctr"/>
            <a:endParaRPr lang="en-US" sz="1200" dirty="0"/>
          </a:p>
          <a:p>
            <a:pPr algn="ctr"/>
            <a:r>
              <a:rPr lang="en-US" sz="1200" dirty="0"/>
              <a:t>Owned by Navy’s</a:t>
            </a:r>
          </a:p>
          <a:p>
            <a:pPr algn="ctr"/>
            <a:r>
              <a:rPr lang="en-US" sz="1200" dirty="0"/>
              <a:t> Center for Interdisciplinary</a:t>
            </a:r>
          </a:p>
          <a:p>
            <a:pPr algn="ctr"/>
            <a:r>
              <a:rPr lang="en-US" sz="1200" dirty="0"/>
              <a:t>Remotely Piloted Aircraft Studies</a:t>
            </a:r>
            <a:endParaRPr lang="en-US" sz="1200" dirty="0"/>
          </a:p>
        </p:txBody>
      </p:sp>
      <p:pic>
        <p:nvPicPr>
          <p:cNvPr id="1026" name="Picture 2" descr="C:\Users\gde\Desktop\SWA Logo small.png"/>
          <p:cNvPicPr>
            <a:picLocks noChangeAspect="1" noChangeArrowheads="1"/>
          </p:cNvPicPr>
          <p:nvPr/>
        </p:nvPicPr>
        <p:blipFill>
          <a:blip r:embed="rId5" cstate="print"/>
          <a:srcRect/>
          <a:stretch>
            <a:fillRect/>
          </a:stretch>
        </p:blipFill>
        <p:spPr bwMode="auto">
          <a:xfrm>
            <a:off x="8610600" y="6075088"/>
            <a:ext cx="1828800" cy="782913"/>
          </a:xfrm>
          <a:prstGeom prst="rect">
            <a:avLst/>
          </a:prstGeom>
          <a:noFill/>
        </p:spPr>
      </p:pic>
      <p:sp>
        <p:nvSpPr>
          <p:cNvPr id="7" name="Rectangle 6"/>
          <p:cNvSpPr/>
          <p:nvPr/>
        </p:nvSpPr>
        <p:spPr>
          <a:xfrm>
            <a:off x="2895600" y="4724400"/>
            <a:ext cx="609600" cy="381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CTV</a:t>
            </a:r>
            <a:endParaRPr lang="en-US" dirty="0">
              <a:solidFill>
                <a:schemeClr val="tx1"/>
              </a:solidFill>
            </a:endParaRPr>
          </a:p>
        </p:txBody>
      </p:sp>
      <p:sp>
        <p:nvSpPr>
          <p:cNvPr id="8" name="TextBox 7"/>
          <p:cNvSpPr txBox="1"/>
          <p:nvPr/>
        </p:nvSpPr>
        <p:spPr>
          <a:xfrm>
            <a:off x="8382000" y="4495801"/>
            <a:ext cx="1766894" cy="1200329"/>
          </a:xfrm>
          <a:prstGeom prst="rect">
            <a:avLst/>
          </a:prstGeom>
          <a:noFill/>
        </p:spPr>
        <p:txBody>
          <a:bodyPr wrap="none" rtlCol="0">
            <a:spAutoFit/>
          </a:bodyPr>
          <a:lstStyle/>
          <a:p>
            <a:pPr algn="ctr"/>
            <a:r>
              <a:rPr lang="en-US" sz="3600" dirty="0"/>
              <a:t>CTV</a:t>
            </a:r>
          </a:p>
          <a:p>
            <a:pPr algn="ctr"/>
            <a:r>
              <a:rPr lang="en-US" sz="1200" dirty="0"/>
              <a:t>Controlled Towed Vehicle</a:t>
            </a:r>
          </a:p>
          <a:p>
            <a:pPr algn="ctr"/>
            <a:r>
              <a:rPr lang="en-US" sz="1200" dirty="0"/>
              <a:t>Developed by UC, Irvine</a:t>
            </a:r>
          </a:p>
          <a:p>
            <a:pPr algn="ctr"/>
            <a:endParaRPr lang="en-US" sz="1200" dirty="0"/>
          </a:p>
        </p:txBody>
      </p:sp>
      <p:sp>
        <p:nvSpPr>
          <p:cNvPr id="9" name="Footer Placeholder 8"/>
          <p:cNvSpPr>
            <a:spLocks noGrp="1"/>
          </p:cNvSpPr>
          <p:nvPr>
            <p:ph type="ftr" sz="quarter" idx="11"/>
          </p:nvPr>
        </p:nvSpPr>
        <p:spPr/>
        <p:txBody>
          <a:bodyPr/>
          <a:lstStyle/>
          <a:p>
            <a:r>
              <a:rPr lang="en-US" smtClean="0"/>
              <a:t>Simpson Weather Associates</a:t>
            </a:r>
            <a:endParaRPr lang="en-US"/>
          </a:p>
        </p:txBody>
      </p:sp>
    </p:spTree>
    <p:extLst>
      <p:ext uri="{BB962C8B-B14F-4D97-AF65-F5344CB8AC3E}">
        <p14:creationId xmlns:p14="http://schemas.microsoft.com/office/powerpoint/2010/main" val="1370037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a:scene3d>
            <a:camera prst="orthographicFront"/>
            <a:lightRig rig="threePt" dir="t"/>
          </a:scene3d>
          <a:sp3d>
            <a:bevelT/>
          </a:sp3d>
        </p:spPr>
        <p:txBody>
          <a:bodyPr/>
          <a:lstStyle/>
          <a:p>
            <a:pPr algn="ctr"/>
            <a:r>
              <a:rPr lang="en-US" dirty="0" smtClean="0"/>
              <a:t>Major considerations</a:t>
            </a:r>
            <a:endParaRPr lang="en-US" dirty="0"/>
          </a:p>
        </p:txBody>
      </p:sp>
      <p:sp>
        <p:nvSpPr>
          <p:cNvPr id="3" name="Content Placeholder 2"/>
          <p:cNvSpPr>
            <a:spLocks noGrp="1"/>
          </p:cNvSpPr>
          <p:nvPr>
            <p:ph idx="1"/>
          </p:nvPr>
        </p:nvSpPr>
        <p:spPr/>
        <p:txBody>
          <a:bodyPr>
            <a:normAutofit/>
          </a:bodyPr>
          <a:lstStyle/>
          <a:p>
            <a:r>
              <a:rPr lang="en-US" dirty="0" smtClean="0"/>
              <a:t>Differential speed between C-17 and Twin Otter. +-10 </a:t>
            </a:r>
            <a:r>
              <a:rPr lang="en-US" dirty="0" err="1" smtClean="0"/>
              <a:t>kts</a:t>
            </a:r>
            <a:r>
              <a:rPr lang="en-US" dirty="0" smtClean="0"/>
              <a:t> of 130 </a:t>
            </a:r>
            <a:r>
              <a:rPr lang="en-US" dirty="0" err="1" smtClean="0"/>
              <a:t>kts</a:t>
            </a:r>
            <a:r>
              <a:rPr lang="en-US" dirty="0" smtClean="0"/>
              <a:t>.</a:t>
            </a:r>
            <a:endParaRPr lang="en-US" dirty="0" smtClean="0"/>
          </a:p>
          <a:p>
            <a:r>
              <a:rPr lang="en-US" dirty="0" smtClean="0"/>
              <a:t>Scanner slew rate</a:t>
            </a:r>
          </a:p>
          <a:p>
            <a:pPr lvl="1"/>
            <a:r>
              <a:rPr lang="en-US" dirty="0" smtClean="0"/>
              <a:t>Maximum of 30 degrees/second</a:t>
            </a:r>
            <a:endParaRPr lang="en-US" dirty="0" smtClean="0"/>
          </a:p>
          <a:p>
            <a:r>
              <a:rPr lang="en-US" dirty="0" smtClean="0"/>
              <a:t>What </a:t>
            </a:r>
            <a:r>
              <a:rPr lang="en-US" dirty="0" smtClean="0"/>
              <a:t>are the maximum tangential velocities expected</a:t>
            </a:r>
            <a:r>
              <a:rPr lang="en-US" dirty="0" smtClean="0"/>
              <a:t>?</a:t>
            </a:r>
          </a:p>
          <a:p>
            <a:pPr lvl="1"/>
            <a:r>
              <a:rPr lang="en-US" dirty="0" smtClean="0"/>
              <a:t>TODWL’s bandwidth is +- 25 m/s</a:t>
            </a:r>
            <a:endParaRPr lang="en-US" dirty="0" smtClean="0"/>
          </a:p>
          <a:p>
            <a:r>
              <a:rPr lang="en-US" dirty="0" smtClean="0"/>
              <a:t>What is the area of regard for life cycle monitoring</a:t>
            </a:r>
            <a:r>
              <a:rPr lang="en-US" dirty="0" smtClean="0"/>
              <a:t>?</a:t>
            </a:r>
          </a:p>
          <a:p>
            <a:pPr lvl="1"/>
            <a:r>
              <a:rPr lang="en-US" dirty="0" smtClean="0"/>
              <a:t>Taking cross track drift into consideration</a:t>
            </a:r>
            <a:endParaRPr lang="en-US" dirty="0" smtClean="0"/>
          </a:p>
          <a:p>
            <a:r>
              <a:rPr lang="en-US" dirty="0" smtClean="0"/>
              <a:t>Measurements of thermal stability and wind profiles between surface and </a:t>
            </a:r>
            <a:r>
              <a:rPr lang="en-US" dirty="0" smtClean="0"/>
              <a:t>1000m</a:t>
            </a:r>
          </a:p>
          <a:p>
            <a:pPr marL="457200" lvl="1" indent="0">
              <a:buNone/>
            </a:pPr>
            <a:endParaRPr lang="en-US" dirty="0"/>
          </a:p>
        </p:txBody>
      </p:sp>
    </p:spTree>
    <p:extLst>
      <p:ext uri="{BB962C8B-B14F-4D97-AF65-F5344CB8AC3E}">
        <p14:creationId xmlns:p14="http://schemas.microsoft.com/office/powerpoint/2010/main" val="1753370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4191000" y="1143000"/>
            <a:ext cx="1524000" cy="4191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715000" y="1143000"/>
            <a:ext cx="1371600" cy="4191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90800" y="5486400"/>
            <a:ext cx="701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57800" y="47244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1816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98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86400" y="990600"/>
            <a:ext cx="381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7543800" y="47244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467600" y="47244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543800" y="1143000"/>
            <a:ext cx="0" cy="3581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91400" y="11430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648200" y="14478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848601" y="4572000"/>
            <a:ext cx="1148007" cy="369332"/>
          </a:xfrm>
          <a:prstGeom prst="rect">
            <a:avLst/>
          </a:prstGeom>
          <a:noFill/>
        </p:spPr>
        <p:txBody>
          <a:bodyPr wrap="none" rtlCol="0">
            <a:spAutoFit/>
          </a:bodyPr>
          <a:lstStyle/>
          <a:p>
            <a:r>
              <a:rPr lang="en-US" dirty="0"/>
              <a:t>200m AGL</a:t>
            </a:r>
          </a:p>
        </p:txBody>
      </p:sp>
      <p:sp>
        <p:nvSpPr>
          <p:cNvPr id="28" name="TextBox 27"/>
          <p:cNvSpPr txBox="1"/>
          <p:nvPr/>
        </p:nvSpPr>
        <p:spPr>
          <a:xfrm>
            <a:off x="7848600" y="990600"/>
            <a:ext cx="1265026" cy="369332"/>
          </a:xfrm>
          <a:prstGeom prst="rect">
            <a:avLst/>
          </a:prstGeom>
          <a:noFill/>
        </p:spPr>
        <p:txBody>
          <a:bodyPr wrap="none" rtlCol="0">
            <a:spAutoFit/>
          </a:bodyPr>
          <a:lstStyle/>
          <a:p>
            <a:r>
              <a:rPr lang="en-US" dirty="0"/>
              <a:t>1000m AGL</a:t>
            </a:r>
          </a:p>
        </p:txBody>
      </p:sp>
      <p:sp>
        <p:nvSpPr>
          <p:cNvPr id="29" name="TextBox 28"/>
          <p:cNvSpPr txBox="1"/>
          <p:nvPr/>
        </p:nvSpPr>
        <p:spPr>
          <a:xfrm>
            <a:off x="5181601" y="533400"/>
            <a:ext cx="1175899" cy="369332"/>
          </a:xfrm>
          <a:prstGeom prst="rect">
            <a:avLst/>
          </a:prstGeom>
          <a:noFill/>
        </p:spPr>
        <p:txBody>
          <a:bodyPr wrap="none" rtlCol="0">
            <a:spAutoFit/>
          </a:bodyPr>
          <a:lstStyle/>
          <a:p>
            <a:r>
              <a:rPr lang="en-US" dirty="0"/>
              <a:t>Twin Otter</a:t>
            </a:r>
          </a:p>
        </p:txBody>
      </p:sp>
      <p:sp>
        <p:nvSpPr>
          <p:cNvPr id="30" name="TextBox 29"/>
          <p:cNvSpPr txBox="1"/>
          <p:nvPr/>
        </p:nvSpPr>
        <p:spPr>
          <a:xfrm>
            <a:off x="5257801" y="4724401"/>
            <a:ext cx="864339" cy="646331"/>
          </a:xfrm>
          <a:prstGeom prst="rect">
            <a:avLst/>
          </a:prstGeom>
          <a:noFill/>
        </p:spPr>
        <p:txBody>
          <a:bodyPr wrap="none" rtlCol="0">
            <a:spAutoFit/>
          </a:bodyPr>
          <a:lstStyle/>
          <a:p>
            <a:pPr algn="ctr"/>
            <a:r>
              <a:rPr lang="en-US" dirty="0"/>
              <a:t>50 m</a:t>
            </a:r>
          </a:p>
          <a:p>
            <a:pPr algn="ctr"/>
            <a:r>
              <a:rPr lang="en-US" dirty="0"/>
              <a:t>tip - tip</a:t>
            </a:r>
          </a:p>
        </p:txBody>
      </p:sp>
      <p:sp>
        <p:nvSpPr>
          <p:cNvPr id="31" name="TextBox 30"/>
          <p:cNvSpPr txBox="1"/>
          <p:nvPr/>
        </p:nvSpPr>
        <p:spPr>
          <a:xfrm>
            <a:off x="5334000" y="4343400"/>
            <a:ext cx="612668" cy="369332"/>
          </a:xfrm>
          <a:prstGeom prst="rect">
            <a:avLst/>
          </a:prstGeom>
          <a:noFill/>
        </p:spPr>
        <p:txBody>
          <a:bodyPr wrap="none" rtlCol="0">
            <a:spAutoFit/>
          </a:bodyPr>
          <a:lstStyle/>
          <a:p>
            <a:r>
              <a:rPr lang="en-US" dirty="0"/>
              <a:t>C-17</a:t>
            </a:r>
          </a:p>
        </p:txBody>
      </p:sp>
      <p:sp>
        <p:nvSpPr>
          <p:cNvPr id="32" name="TextBox 31"/>
          <p:cNvSpPr txBox="1"/>
          <p:nvPr/>
        </p:nvSpPr>
        <p:spPr>
          <a:xfrm>
            <a:off x="3429001" y="1219200"/>
            <a:ext cx="1215589" cy="369332"/>
          </a:xfrm>
          <a:prstGeom prst="rect">
            <a:avLst/>
          </a:prstGeom>
          <a:noFill/>
        </p:spPr>
        <p:txBody>
          <a:bodyPr wrap="none" rtlCol="0">
            <a:spAutoFit/>
          </a:bodyPr>
          <a:lstStyle/>
          <a:p>
            <a:r>
              <a:rPr lang="en-US" dirty="0"/>
              <a:t>17 degrees</a:t>
            </a:r>
          </a:p>
        </p:txBody>
      </p:sp>
      <p:cxnSp>
        <p:nvCxnSpPr>
          <p:cNvPr id="34" name="Straight Connector 33"/>
          <p:cNvCxnSpPr/>
          <p:nvPr/>
        </p:nvCxnSpPr>
        <p:spPr>
          <a:xfrm>
            <a:off x="4191000" y="5715000"/>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191000" y="56388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086600" y="5638800"/>
            <a:ext cx="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257801" y="5715000"/>
            <a:ext cx="772969" cy="369332"/>
          </a:xfrm>
          <a:prstGeom prst="rect">
            <a:avLst/>
          </a:prstGeom>
          <a:noFill/>
        </p:spPr>
        <p:txBody>
          <a:bodyPr wrap="none" rtlCol="0">
            <a:spAutoFit/>
          </a:bodyPr>
          <a:lstStyle/>
          <a:p>
            <a:r>
              <a:rPr lang="en-US" dirty="0"/>
              <a:t>300 m</a:t>
            </a:r>
          </a:p>
        </p:txBody>
      </p:sp>
      <p:cxnSp>
        <p:nvCxnSpPr>
          <p:cNvPr id="43" name="Straight Connector 42"/>
          <p:cNvCxnSpPr/>
          <p:nvPr/>
        </p:nvCxnSpPr>
        <p:spPr>
          <a:xfrm>
            <a:off x="4953000" y="2743200"/>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105401" y="2743200"/>
            <a:ext cx="1126975" cy="369332"/>
          </a:xfrm>
          <a:prstGeom prst="rect">
            <a:avLst/>
          </a:prstGeom>
          <a:noFill/>
        </p:spPr>
        <p:txBody>
          <a:bodyPr wrap="none" rtlCol="0">
            <a:spAutoFit/>
          </a:bodyPr>
          <a:lstStyle/>
          <a:p>
            <a:r>
              <a:rPr lang="en-US" dirty="0"/>
              <a:t>min range</a:t>
            </a:r>
          </a:p>
        </p:txBody>
      </p:sp>
      <p:cxnSp>
        <p:nvCxnSpPr>
          <p:cNvPr id="48" name="Straight Arrow Connector 47"/>
          <p:cNvCxnSpPr/>
          <p:nvPr/>
        </p:nvCxnSpPr>
        <p:spPr>
          <a:xfrm>
            <a:off x="3657600" y="5105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438400" y="4724401"/>
            <a:ext cx="1364028" cy="646331"/>
          </a:xfrm>
          <a:prstGeom prst="rect">
            <a:avLst/>
          </a:prstGeom>
          <a:noFill/>
        </p:spPr>
        <p:txBody>
          <a:bodyPr wrap="none" rtlCol="0">
            <a:spAutoFit/>
          </a:bodyPr>
          <a:lstStyle/>
          <a:p>
            <a:r>
              <a:rPr lang="en-US" dirty="0"/>
              <a:t>Chirp effects</a:t>
            </a:r>
          </a:p>
          <a:p>
            <a:r>
              <a:rPr lang="en-US" dirty="0"/>
              <a:t>below 50 m</a:t>
            </a:r>
          </a:p>
        </p:txBody>
      </p:sp>
      <p:sp>
        <p:nvSpPr>
          <p:cNvPr id="55" name="TextBox 54"/>
          <p:cNvSpPr txBox="1"/>
          <p:nvPr/>
        </p:nvSpPr>
        <p:spPr>
          <a:xfrm>
            <a:off x="5334001" y="2438400"/>
            <a:ext cx="772969" cy="369332"/>
          </a:xfrm>
          <a:prstGeom prst="rect">
            <a:avLst/>
          </a:prstGeom>
          <a:noFill/>
        </p:spPr>
        <p:txBody>
          <a:bodyPr wrap="none" rtlCol="0">
            <a:spAutoFit/>
          </a:bodyPr>
          <a:lstStyle/>
          <a:p>
            <a:r>
              <a:rPr lang="en-US" dirty="0"/>
              <a:t>400 m</a:t>
            </a:r>
          </a:p>
        </p:txBody>
      </p:sp>
      <p:sp>
        <p:nvSpPr>
          <p:cNvPr id="56" name="TextBox 55"/>
          <p:cNvSpPr txBox="1"/>
          <p:nvPr/>
        </p:nvSpPr>
        <p:spPr>
          <a:xfrm>
            <a:off x="3120414" y="6197024"/>
            <a:ext cx="4986045" cy="400110"/>
          </a:xfrm>
          <a:prstGeom prst="rect">
            <a:avLst/>
          </a:prstGeom>
          <a:noFill/>
        </p:spPr>
        <p:txBody>
          <a:bodyPr wrap="none" rtlCol="0">
            <a:spAutoFit/>
          </a:bodyPr>
          <a:lstStyle/>
          <a:p>
            <a:r>
              <a:rPr lang="en-US" sz="2000" b="1" dirty="0"/>
              <a:t>Aircraft positions and </a:t>
            </a:r>
            <a:r>
              <a:rPr lang="en-US" sz="2000" b="1" dirty="0" smtClean="0"/>
              <a:t>TODWL  area </a:t>
            </a:r>
            <a:r>
              <a:rPr lang="en-US" sz="2000" b="1" dirty="0"/>
              <a:t>of regard </a:t>
            </a:r>
          </a:p>
        </p:txBody>
      </p:sp>
    </p:spTree>
    <p:extLst>
      <p:ext uri="{BB962C8B-B14F-4D97-AF65-F5344CB8AC3E}">
        <p14:creationId xmlns:p14="http://schemas.microsoft.com/office/powerpoint/2010/main" val="1098429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TODWL Sampling Modes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30820513"/>
              </p:ext>
            </p:extLst>
          </p:nvPr>
        </p:nvGraphicFramePr>
        <p:xfrm>
          <a:off x="2209800" y="1447800"/>
          <a:ext cx="7772402" cy="4820920"/>
        </p:xfrm>
        <a:graphic>
          <a:graphicData uri="http://schemas.openxmlformats.org/drawingml/2006/table">
            <a:tbl>
              <a:tblPr firstRow="1" bandRow="1">
                <a:tableStyleId>{D7AC3CCA-C797-4891-BE02-D94E43425B78}</a:tableStyleId>
              </a:tblPr>
              <a:tblGrid>
                <a:gridCol w="1524001"/>
                <a:gridCol w="914400"/>
                <a:gridCol w="914400"/>
                <a:gridCol w="4419601"/>
              </a:tblGrid>
              <a:tr h="370840">
                <a:tc>
                  <a:txBody>
                    <a:bodyPr/>
                    <a:lstStyle/>
                    <a:p>
                      <a:pPr algn="ctr"/>
                      <a:r>
                        <a:rPr lang="en-US" dirty="0" smtClean="0"/>
                        <a:t>Mode Name</a:t>
                      </a:r>
                      <a:endParaRPr lang="en-US" dirty="0"/>
                    </a:p>
                  </a:txBody>
                  <a:tcPr/>
                </a:tc>
                <a:tc>
                  <a:txBody>
                    <a:bodyPr/>
                    <a:lstStyle/>
                    <a:p>
                      <a:pPr algn="ctr"/>
                      <a:r>
                        <a:rPr lang="en-US" dirty="0" smtClean="0"/>
                        <a:t>C - 17</a:t>
                      </a:r>
                      <a:endParaRPr lang="en-US" dirty="0"/>
                    </a:p>
                  </a:txBody>
                  <a:tcPr/>
                </a:tc>
                <a:tc>
                  <a:txBody>
                    <a:bodyPr/>
                    <a:lstStyle/>
                    <a:p>
                      <a:pPr algn="ctr"/>
                      <a:r>
                        <a:rPr lang="en-US" dirty="0" smtClean="0"/>
                        <a:t>T-Otter</a:t>
                      </a:r>
                      <a:endParaRPr lang="en-US" dirty="0"/>
                    </a:p>
                  </a:txBody>
                  <a:tcPr/>
                </a:tc>
                <a:tc>
                  <a:txBody>
                    <a:bodyPr/>
                    <a:lstStyle/>
                    <a:p>
                      <a:pPr algn="ctr"/>
                      <a:r>
                        <a:rPr lang="en-US" dirty="0" smtClean="0"/>
                        <a:t>Comments</a:t>
                      </a:r>
                      <a:endParaRPr lang="en-US" dirty="0"/>
                    </a:p>
                  </a:txBody>
                  <a:tcPr/>
                </a:tc>
              </a:tr>
              <a:tr h="370840">
                <a:tc>
                  <a:txBody>
                    <a:bodyPr/>
                    <a:lstStyle/>
                    <a:p>
                      <a:r>
                        <a:rPr lang="en-US" sz="1600" dirty="0" smtClean="0"/>
                        <a:t>Backslide</a:t>
                      </a:r>
                      <a:endParaRPr lang="en-US" sz="1600" dirty="0"/>
                    </a:p>
                  </a:txBody>
                  <a:tcPr>
                    <a:solidFill>
                      <a:srgbClr val="00B050"/>
                    </a:solidFill>
                  </a:tcPr>
                </a:tc>
                <a:tc>
                  <a:txBody>
                    <a:bodyPr/>
                    <a:lstStyle/>
                    <a:p>
                      <a:r>
                        <a:rPr lang="en-US" sz="1600" dirty="0" smtClean="0"/>
                        <a:t>600’ (130K)</a:t>
                      </a:r>
                      <a:endParaRPr lang="en-US" sz="1600" dirty="0"/>
                    </a:p>
                  </a:txBody>
                  <a:tcPr>
                    <a:solidFill>
                      <a:srgbClr val="00B050"/>
                    </a:solidFill>
                  </a:tcPr>
                </a:tc>
                <a:tc>
                  <a:txBody>
                    <a:bodyPr/>
                    <a:lstStyle/>
                    <a:p>
                      <a:r>
                        <a:rPr lang="en-US" sz="1600" dirty="0" smtClean="0"/>
                        <a:t>3000’ (110K)</a:t>
                      </a:r>
                      <a:endParaRPr lang="en-US" sz="1600" dirty="0"/>
                    </a:p>
                  </a:txBody>
                  <a:tcPr>
                    <a:solidFill>
                      <a:srgbClr val="00B050"/>
                    </a:solidFill>
                  </a:tcPr>
                </a:tc>
                <a:tc>
                  <a:txBody>
                    <a:bodyPr/>
                    <a:lstStyle/>
                    <a:p>
                      <a:r>
                        <a:rPr lang="en-US" sz="1600" dirty="0" smtClean="0"/>
                        <a:t>Begin sampling with Twin Otter above and just forward of C -17; drift backwards</a:t>
                      </a:r>
                      <a:r>
                        <a:rPr lang="en-US" sz="1600" baseline="0" dirty="0" smtClean="0"/>
                        <a:t> while nadir raster scanning</a:t>
                      </a:r>
                      <a:endParaRPr lang="en-US" sz="1600" dirty="0"/>
                    </a:p>
                  </a:txBody>
                  <a:tcPr>
                    <a:solidFill>
                      <a:srgbClr val="00B050"/>
                    </a:solidFill>
                  </a:tcPr>
                </a:tc>
              </a:tr>
              <a:tr h="370840">
                <a:tc>
                  <a:txBody>
                    <a:bodyPr/>
                    <a:lstStyle/>
                    <a:p>
                      <a:r>
                        <a:rPr lang="en-US" sz="1600" dirty="0" smtClean="0"/>
                        <a:t>Opposing</a:t>
                      </a:r>
                      <a:endParaRPr lang="en-US" sz="1600" dirty="0"/>
                    </a:p>
                  </a:txBody>
                  <a:tcPr>
                    <a:solidFill>
                      <a:srgbClr val="00B050"/>
                    </a:solidFill>
                  </a:tcPr>
                </a:tc>
                <a:tc>
                  <a:txBody>
                    <a:bodyPr/>
                    <a:lstStyle/>
                    <a:p>
                      <a:r>
                        <a:rPr lang="en-US" sz="1600" dirty="0" smtClean="0"/>
                        <a:t>600’</a:t>
                      </a:r>
                      <a:r>
                        <a:rPr lang="en-US" sz="1600" baseline="0" dirty="0" smtClean="0"/>
                        <a:t> (130K)</a:t>
                      </a:r>
                      <a:endParaRPr lang="en-US" sz="1600" dirty="0"/>
                    </a:p>
                  </a:txBody>
                  <a:tcPr>
                    <a:solidFill>
                      <a:srgbClr val="00B050"/>
                    </a:solidFill>
                  </a:tcPr>
                </a:tc>
                <a:tc>
                  <a:txBody>
                    <a:bodyPr/>
                    <a:lstStyle/>
                    <a:p>
                      <a:r>
                        <a:rPr lang="en-US" sz="1600" dirty="0" smtClean="0"/>
                        <a:t>3000’ (140K)</a:t>
                      </a:r>
                      <a:endParaRPr lang="en-US" sz="1600" dirty="0"/>
                    </a:p>
                  </a:txBody>
                  <a:tcPr>
                    <a:solidFill>
                      <a:srgbClr val="00B050"/>
                    </a:solidFill>
                  </a:tcPr>
                </a:tc>
                <a:tc>
                  <a:txBody>
                    <a:bodyPr/>
                    <a:lstStyle/>
                    <a:p>
                      <a:r>
                        <a:rPr lang="en-US" sz="1600" dirty="0" smtClean="0"/>
                        <a:t>Begin nadir raster</a:t>
                      </a:r>
                      <a:r>
                        <a:rPr lang="en-US" sz="1600" baseline="0" dirty="0" smtClean="0"/>
                        <a:t> sampling when TO is on opposing track to that just flown by C-17</a:t>
                      </a:r>
                      <a:endParaRPr lang="en-US" sz="1600" dirty="0"/>
                    </a:p>
                  </a:txBody>
                  <a:tcPr>
                    <a:solidFill>
                      <a:srgbClr val="00B050"/>
                    </a:solidFill>
                  </a:tcPr>
                </a:tc>
              </a:tr>
              <a:tr h="370840">
                <a:tc>
                  <a:txBody>
                    <a:bodyPr/>
                    <a:lstStyle/>
                    <a:p>
                      <a:r>
                        <a:rPr lang="en-US" sz="1600" dirty="0" smtClean="0"/>
                        <a:t>Trailing</a:t>
                      </a:r>
                      <a:endParaRPr lang="en-US" sz="1600" dirty="0"/>
                    </a:p>
                  </a:txBody>
                  <a:tcPr>
                    <a:solidFill>
                      <a:srgbClr val="92D050"/>
                    </a:solidFill>
                  </a:tcPr>
                </a:tc>
                <a:tc>
                  <a:txBody>
                    <a:bodyPr/>
                    <a:lstStyle/>
                    <a:p>
                      <a:r>
                        <a:rPr lang="en-US" sz="1600" dirty="0" smtClean="0"/>
                        <a:t>600’</a:t>
                      </a:r>
                      <a:r>
                        <a:rPr lang="en-US" sz="1600" baseline="0" dirty="0" smtClean="0"/>
                        <a:t> (130K)</a:t>
                      </a:r>
                      <a:endParaRPr lang="en-US" sz="1600" dirty="0"/>
                    </a:p>
                  </a:txBody>
                  <a:tcPr>
                    <a:solidFill>
                      <a:srgbClr val="92D050"/>
                    </a:solidFill>
                  </a:tcPr>
                </a:tc>
                <a:tc>
                  <a:txBody>
                    <a:bodyPr/>
                    <a:lstStyle/>
                    <a:p>
                      <a:r>
                        <a:rPr lang="en-US" sz="1600" dirty="0" smtClean="0"/>
                        <a:t>1000’ </a:t>
                      </a:r>
                      <a:r>
                        <a:rPr lang="en-US" sz="1600" baseline="0" dirty="0" smtClean="0"/>
                        <a:t> (130K)</a:t>
                      </a:r>
                      <a:endParaRPr lang="en-US" sz="1600" dirty="0"/>
                    </a:p>
                  </a:txBody>
                  <a:tcPr>
                    <a:solidFill>
                      <a:srgbClr val="92D050"/>
                    </a:solidFill>
                  </a:tcPr>
                </a:tc>
                <a:tc>
                  <a:txBody>
                    <a:bodyPr/>
                    <a:lstStyle/>
                    <a:p>
                      <a:r>
                        <a:rPr lang="en-US" sz="1600" dirty="0" smtClean="0"/>
                        <a:t>Begin 3km behind C-17 and use dithered prospecting</a:t>
                      </a:r>
                      <a:r>
                        <a:rPr lang="en-US" sz="1600" baseline="0" dirty="0" smtClean="0"/>
                        <a:t> scan at – 6 degrees for 5 min.</a:t>
                      </a:r>
                      <a:endParaRPr lang="en-US" sz="1600" dirty="0"/>
                    </a:p>
                  </a:txBody>
                  <a:tcPr>
                    <a:solidFill>
                      <a:srgbClr val="92D050"/>
                    </a:solidFill>
                  </a:tcPr>
                </a:tc>
              </a:tr>
              <a:tr h="370840">
                <a:tc>
                  <a:txBody>
                    <a:bodyPr/>
                    <a:lstStyle/>
                    <a:p>
                      <a:r>
                        <a:rPr lang="en-US" sz="1600" dirty="0" smtClean="0"/>
                        <a:t>Prospecting</a:t>
                      </a:r>
                      <a:endParaRPr lang="en-US" sz="1600" dirty="0"/>
                    </a:p>
                  </a:txBody>
                  <a:tcPr>
                    <a:solidFill>
                      <a:srgbClr val="FFC000"/>
                    </a:solidFill>
                  </a:tcPr>
                </a:tc>
                <a:tc>
                  <a:txBody>
                    <a:bodyPr/>
                    <a:lstStyle/>
                    <a:p>
                      <a:r>
                        <a:rPr lang="en-US" sz="1600" dirty="0" smtClean="0"/>
                        <a:t>600’ (130K)</a:t>
                      </a:r>
                      <a:endParaRPr lang="en-US" sz="1600" dirty="0"/>
                    </a:p>
                  </a:txBody>
                  <a:tcPr>
                    <a:solidFill>
                      <a:srgbClr val="FFC000"/>
                    </a:solidFill>
                  </a:tcPr>
                </a:tc>
                <a:tc>
                  <a:txBody>
                    <a:bodyPr/>
                    <a:lstStyle/>
                    <a:p>
                      <a:r>
                        <a:rPr lang="en-US" sz="1600" dirty="0" smtClean="0"/>
                        <a:t>1000’ (120K)</a:t>
                      </a:r>
                      <a:endParaRPr lang="en-US" sz="1600" dirty="0"/>
                    </a:p>
                  </a:txBody>
                  <a:tcPr>
                    <a:solidFill>
                      <a:srgbClr val="FFC000"/>
                    </a:solidFill>
                  </a:tcPr>
                </a:tc>
                <a:tc>
                  <a:txBody>
                    <a:bodyPr/>
                    <a:lstStyle/>
                    <a:p>
                      <a:r>
                        <a:rPr lang="en-US" sz="1600" dirty="0" smtClean="0"/>
                        <a:t>Begin 3km lateral to C-17 path and cross over DZ; do 180 and repeat going</a:t>
                      </a:r>
                      <a:r>
                        <a:rPr lang="en-US" sz="1600" baseline="0" dirty="0" smtClean="0"/>
                        <a:t> other direction.</a:t>
                      </a:r>
                      <a:endParaRPr lang="en-US" sz="1600" dirty="0"/>
                    </a:p>
                  </a:txBody>
                  <a:tcPr>
                    <a:solidFill>
                      <a:srgbClr val="FFC000"/>
                    </a:solidFill>
                  </a:tcPr>
                </a:tc>
              </a:tr>
              <a:tr h="370840">
                <a:tc>
                  <a:txBody>
                    <a:bodyPr/>
                    <a:lstStyle/>
                    <a:p>
                      <a:r>
                        <a:rPr lang="en-US" sz="1600" dirty="0" smtClean="0"/>
                        <a:t>DZ</a:t>
                      </a:r>
                      <a:r>
                        <a:rPr lang="en-US" sz="1600" baseline="0" dirty="0" smtClean="0"/>
                        <a:t> cross (GB)</a:t>
                      </a:r>
                      <a:endParaRPr lang="en-US" sz="1600" dirty="0"/>
                    </a:p>
                  </a:txBody>
                  <a:tcPr>
                    <a:solidFill>
                      <a:srgbClr val="FF0000"/>
                    </a:solidFill>
                  </a:tcPr>
                </a:tc>
                <a:tc>
                  <a:txBody>
                    <a:bodyPr/>
                    <a:lstStyle/>
                    <a:p>
                      <a:r>
                        <a:rPr lang="en-US" sz="1600" dirty="0" smtClean="0"/>
                        <a:t>600’ (130K)</a:t>
                      </a:r>
                      <a:endParaRPr lang="en-US" sz="1600" dirty="0"/>
                    </a:p>
                  </a:txBody>
                  <a:tcPr>
                    <a:solidFill>
                      <a:srgbClr val="FF0000"/>
                    </a:solidFill>
                  </a:tcPr>
                </a:tc>
                <a:tc>
                  <a:txBody>
                    <a:bodyPr/>
                    <a:lstStyle/>
                    <a:p>
                      <a:r>
                        <a:rPr lang="en-US" sz="1600" dirty="0" smtClean="0"/>
                        <a:t>Zero‘ (Zero)</a:t>
                      </a:r>
                      <a:endParaRPr lang="en-US" sz="1600" dirty="0"/>
                    </a:p>
                  </a:txBody>
                  <a:tcPr>
                    <a:solidFill>
                      <a:srgbClr val="FF0000"/>
                    </a:solidFill>
                  </a:tcPr>
                </a:tc>
                <a:tc>
                  <a:txBody>
                    <a:bodyPr/>
                    <a:lstStyle/>
                    <a:p>
                      <a:r>
                        <a:rPr lang="en-US" sz="1600" dirty="0" smtClean="0"/>
                        <a:t>Park the Twin Otter in a position</a:t>
                      </a:r>
                      <a:r>
                        <a:rPr lang="en-US" sz="1600" baseline="0" dirty="0" smtClean="0"/>
                        <a:t> to allow the </a:t>
                      </a:r>
                      <a:r>
                        <a:rPr lang="en-US" sz="1600" baseline="0" dirty="0" err="1" smtClean="0"/>
                        <a:t>lidar</a:t>
                      </a:r>
                      <a:r>
                        <a:rPr lang="en-US" sz="1600" baseline="0" dirty="0" smtClean="0"/>
                        <a:t> to scan the DZ from a side perspective to C-17 path.</a:t>
                      </a:r>
                      <a:endParaRPr lang="en-US" sz="1600" dirty="0"/>
                    </a:p>
                  </a:txBody>
                  <a:tcPr>
                    <a:solidFill>
                      <a:srgbClr val="FF0000"/>
                    </a:solidFill>
                  </a:tcPr>
                </a:tc>
              </a:tr>
              <a:tr h="370840">
                <a:tc>
                  <a:txBody>
                    <a:bodyPr/>
                    <a:lstStyle/>
                    <a:p>
                      <a:r>
                        <a:rPr lang="en-US" sz="1600" dirty="0" smtClean="0"/>
                        <a:t>DZ along (GB)</a:t>
                      </a:r>
                      <a:endParaRPr lang="en-US" sz="1600" dirty="0"/>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600’ (130K)</a:t>
                      </a:r>
                      <a:endParaRPr lang="en-US" sz="1600" dirty="0"/>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Zero‘ (Zero)</a:t>
                      </a: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Park the Twin Otter in a position 3</a:t>
                      </a:r>
                      <a:r>
                        <a:rPr lang="en-US" sz="1600" baseline="0" dirty="0" smtClean="0"/>
                        <a:t> -5 km “up approach” from the DZ to allow the </a:t>
                      </a:r>
                      <a:r>
                        <a:rPr lang="en-US" sz="1600" baseline="0" dirty="0" err="1" smtClean="0"/>
                        <a:t>lidar</a:t>
                      </a:r>
                      <a:r>
                        <a:rPr lang="en-US" sz="1600" baseline="0" dirty="0" smtClean="0"/>
                        <a:t> to scan the DZ along the C-17 path.  C-17 would need to fly a J leg to avoid having vortexes hit the Twin Otter.</a:t>
                      </a:r>
                      <a:endParaRPr lang="en-US" sz="1600" dirty="0"/>
                    </a:p>
                  </a:txBody>
                  <a:tcPr>
                    <a:solidFill>
                      <a:srgbClr val="FF0000"/>
                    </a:solidFill>
                  </a:tcPr>
                </a:tc>
              </a:tr>
            </a:tbl>
          </a:graphicData>
        </a:graphic>
      </p:graphicFrame>
    </p:spTree>
    <p:extLst>
      <p:ext uri="{BB962C8B-B14F-4D97-AF65-F5344CB8AC3E}">
        <p14:creationId xmlns:p14="http://schemas.microsoft.com/office/powerpoint/2010/main" val="641197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a:scene3d>
            <a:camera prst="orthographicFront"/>
            <a:lightRig rig="threePt" dir="t"/>
          </a:scene3d>
          <a:sp3d>
            <a:bevelT prst="angle"/>
          </a:sp3d>
        </p:spPr>
        <p:txBody>
          <a:bodyPr/>
          <a:lstStyle/>
          <a:p>
            <a:pPr algn="ctr"/>
            <a:r>
              <a:rPr lang="en-US" dirty="0" smtClean="0"/>
              <a:t>Key Issues addressed with TODWL</a:t>
            </a:r>
            <a:endParaRPr lang="en-US" dirty="0"/>
          </a:p>
        </p:txBody>
      </p:sp>
      <p:sp>
        <p:nvSpPr>
          <p:cNvPr id="3" name="Content Placeholder 2"/>
          <p:cNvSpPr>
            <a:spLocks noGrp="1"/>
          </p:cNvSpPr>
          <p:nvPr>
            <p:ph idx="1"/>
          </p:nvPr>
        </p:nvSpPr>
        <p:spPr/>
        <p:txBody>
          <a:bodyPr>
            <a:normAutofit/>
          </a:bodyPr>
          <a:lstStyle/>
          <a:p>
            <a:r>
              <a:rPr lang="en-US" dirty="0" smtClean="0"/>
              <a:t>Capturing signals from vortices over periods of several  minutes using “opposing” flight </a:t>
            </a:r>
            <a:r>
              <a:rPr lang="en-US" dirty="0" smtClean="0"/>
              <a:t>paths and “fallback” sampling.</a:t>
            </a:r>
            <a:endParaRPr lang="en-US" dirty="0" smtClean="0"/>
          </a:p>
          <a:p>
            <a:r>
              <a:rPr lang="en-US" dirty="0" smtClean="0"/>
              <a:t>Identifying region where vertical velocities are &gt; 15 m/s (Danger Zone)</a:t>
            </a:r>
          </a:p>
          <a:p>
            <a:r>
              <a:rPr lang="en-US" dirty="0" smtClean="0"/>
              <a:t>Identifying  and  mapping individual vortices throughout several minutes of lifetime (location of vortex centers).</a:t>
            </a:r>
          </a:p>
          <a:p>
            <a:r>
              <a:rPr lang="en-US" dirty="0" smtClean="0"/>
              <a:t>Computing circulation values using </a:t>
            </a:r>
            <a:r>
              <a:rPr lang="en-US" dirty="0" err="1" smtClean="0"/>
              <a:t>lidar</a:t>
            </a:r>
            <a:r>
              <a:rPr lang="en-US" dirty="0" smtClean="0"/>
              <a:t> samples obtained at vortex radii ~ 10 – 20 meters.</a:t>
            </a:r>
            <a:endParaRPr lang="en-US" dirty="0"/>
          </a:p>
        </p:txBody>
      </p:sp>
    </p:spTree>
    <p:extLst>
      <p:ext uri="{BB962C8B-B14F-4D97-AF65-F5344CB8AC3E}">
        <p14:creationId xmlns:p14="http://schemas.microsoft.com/office/powerpoint/2010/main" val="3140346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091201d018b6$f0251160$0200a8c0@ohandleyslaptop"/>
          <p:cNvPicPr>
            <a:picLocks noChangeAspect="1" noChangeArrowheads="1"/>
          </p:cNvPicPr>
          <p:nvPr/>
        </p:nvPicPr>
        <p:blipFill>
          <a:blip r:embed="rId2" cstate="print"/>
          <a:srcRect/>
          <a:stretch>
            <a:fillRect/>
          </a:stretch>
        </p:blipFill>
        <p:spPr bwMode="auto">
          <a:xfrm>
            <a:off x="1981200" y="457200"/>
            <a:ext cx="6172200" cy="5867400"/>
          </a:xfrm>
          <a:prstGeom prst="rect">
            <a:avLst/>
          </a:prstGeom>
          <a:noFill/>
          <a:ln w="9525">
            <a:noFill/>
            <a:miter lim="800000"/>
            <a:headEnd/>
            <a:tailEnd/>
          </a:ln>
        </p:spPr>
      </p:pic>
      <p:sp>
        <p:nvSpPr>
          <p:cNvPr id="3" name="TextBox 2"/>
          <p:cNvSpPr txBox="1"/>
          <p:nvPr/>
        </p:nvSpPr>
        <p:spPr>
          <a:xfrm>
            <a:off x="8305800" y="3276600"/>
            <a:ext cx="1637692" cy="369332"/>
          </a:xfrm>
          <a:prstGeom prst="rect">
            <a:avLst/>
          </a:prstGeom>
          <a:noFill/>
        </p:spPr>
        <p:txBody>
          <a:bodyPr wrap="none" rtlCol="0">
            <a:spAutoFit/>
          </a:bodyPr>
          <a:lstStyle/>
          <a:p>
            <a:r>
              <a:rPr lang="en-US" dirty="0"/>
              <a:t>Vu(left) = 7 m/s</a:t>
            </a:r>
          </a:p>
        </p:txBody>
      </p:sp>
    </p:spTree>
    <p:extLst>
      <p:ext uri="{BB962C8B-B14F-4D97-AF65-F5344CB8AC3E}">
        <p14:creationId xmlns:p14="http://schemas.microsoft.com/office/powerpoint/2010/main" val="2059144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cstate="print"/>
          <a:srcRect/>
          <a:stretch>
            <a:fillRect/>
          </a:stretch>
        </p:blipFill>
        <p:spPr bwMode="auto">
          <a:xfrm>
            <a:off x="2209800" y="304801"/>
            <a:ext cx="4419600" cy="6044653"/>
          </a:xfrm>
          <a:prstGeom prst="rect">
            <a:avLst/>
          </a:prstGeom>
          <a:noFill/>
          <a:ln w="9525">
            <a:noFill/>
            <a:miter lim="800000"/>
            <a:headEnd/>
            <a:tailEnd/>
          </a:ln>
          <a:effectLst/>
        </p:spPr>
      </p:pic>
      <p:sp>
        <p:nvSpPr>
          <p:cNvPr id="6" name="TextBox 5"/>
          <p:cNvSpPr txBox="1"/>
          <p:nvPr/>
        </p:nvSpPr>
        <p:spPr>
          <a:xfrm>
            <a:off x="7086600" y="3429000"/>
            <a:ext cx="1803442" cy="369332"/>
          </a:xfrm>
          <a:prstGeom prst="rect">
            <a:avLst/>
          </a:prstGeom>
          <a:noFill/>
        </p:spPr>
        <p:txBody>
          <a:bodyPr wrap="none" rtlCol="0">
            <a:spAutoFit/>
          </a:bodyPr>
          <a:lstStyle/>
          <a:p>
            <a:r>
              <a:rPr lang="en-US" dirty="0" err="1"/>
              <a:t>Vd</a:t>
            </a:r>
            <a:r>
              <a:rPr lang="en-US" dirty="0"/>
              <a:t> (left) = 10 m/s</a:t>
            </a:r>
          </a:p>
        </p:txBody>
      </p:sp>
    </p:spTree>
    <p:extLst>
      <p:ext uri="{BB962C8B-B14F-4D97-AF65-F5344CB8AC3E}">
        <p14:creationId xmlns:p14="http://schemas.microsoft.com/office/powerpoint/2010/main" val="3604086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a:scene3d>
            <a:camera prst="orthographicFront"/>
            <a:lightRig rig="threePt" dir="t"/>
          </a:scene3d>
          <a:sp3d>
            <a:bevelT/>
          </a:sp3d>
        </p:spPr>
        <p:txBody>
          <a:bodyPr/>
          <a:lstStyle/>
          <a:p>
            <a:r>
              <a:rPr lang="en-US" dirty="0" smtClean="0"/>
              <a:t>Program for Flight Separation Reduction during air deliveries</a:t>
            </a:r>
            <a:endParaRPr lang="en-US" dirty="0"/>
          </a:p>
        </p:txBody>
      </p:sp>
      <p:sp>
        <p:nvSpPr>
          <p:cNvPr id="3" name="Content Placeholder 2"/>
          <p:cNvSpPr>
            <a:spLocks noGrp="1"/>
          </p:cNvSpPr>
          <p:nvPr>
            <p:ph idx="1"/>
          </p:nvPr>
        </p:nvSpPr>
        <p:spPr/>
        <p:txBody>
          <a:bodyPr/>
          <a:lstStyle/>
          <a:p>
            <a:r>
              <a:rPr lang="en-US" dirty="0" smtClean="0"/>
              <a:t>Models </a:t>
            </a:r>
            <a:r>
              <a:rPr lang="en-US" dirty="0" smtClean="0"/>
              <a:t>are considered too ideal but still being pursued</a:t>
            </a:r>
            <a:endParaRPr lang="en-US" dirty="0" smtClean="0"/>
          </a:p>
          <a:p>
            <a:r>
              <a:rPr lang="en-US" dirty="0" smtClean="0"/>
              <a:t>Need to express risk </a:t>
            </a:r>
            <a:r>
              <a:rPr lang="en-US" dirty="0" smtClean="0"/>
              <a:t>to personnel in </a:t>
            </a:r>
            <a:r>
              <a:rPr lang="en-US" dirty="0" smtClean="0"/>
              <a:t>probabilistic </a:t>
            </a:r>
            <a:r>
              <a:rPr lang="en-US" dirty="0" smtClean="0"/>
              <a:t>terms</a:t>
            </a:r>
          </a:p>
          <a:p>
            <a:r>
              <a:rPr lang="en-US" dirty="0" smtClean="0"/>
              <a:t>Most of what is known quantitatively has been obtained via </a:t>
            </a:r>
            <a:r>
              <a:rPr lang="en-US" dirty="0" err="1" smtClean="0"/>
              <a:t>groundbased</a:t>
            </a:r>
            <a:r>
              <a:rPr lang="en-US" dirty="0" smtClean="0"/>
              <a:t> DWLs with the exception of some DLR work in 2009.</a:t>
            </a:r>
          </a:p>
          <a:p>
            <a:r>
              <a:rPr lang="en-US" dirty="0" smtClean="0"/>
              <a:t>This work is funded by the US Army to obtain airborne DWL data to improve the existing WTV model being developed by Draper Laboratories and to explore alternatives to current aircraft spacing criteria.</a:t>
            </a:r>
            <a:endParaRPr lang="en-US" dirty="0"/>
          </a:p>
        </p:txBody>
      </p:sp>
    </p:spTree>
    <p:extLst>
      <p:ext uri="{BB962C8B-B14F-4D97-AF65-F5344CB8AC3E}">
        <p14:creationId xmlns:p14="http://schemas.microsoft.com/office/powerpoint/2010/main" val="4191923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091001d018b6$f0251160$0200a8c0@ohandleyslaptop"/>
          <p:cNvPicPr>
            <a:picLocks noChangeAspect="1" noChangeArrowheads="1"/>
          </p:cNvPicPr>
          <p:nvPr/>
        </p:nvPicPr>
        <p:blipFill>
          <a:blip r:embed="rId2" cstate="print"/>
          <a:srcRect/>
          <a:stretch>
            <a:fillRect/>
          </a:stretch>
        </p:blipFill>
        <p:spPr bwMode="auto">
          <a:xfrm>
            <a:off x="2133600" y="304801"/>
            <a:ext cx="6019800" cy="6379959"/>
          </a:xfrm>
          <a:prstGeom prst="rect">
            <a:avLst/>
          </a:prstGeom>
          <a:noFill/>
          <a:ln w="9525">
            <a:noFill/>
            <a:miter lim="800000"/>
            <a:headEnd/>
            <a:tailEnd/>
          </a:ln>
        </p:spPr>
      </p:pic>
      <p:cxnSp>
        <p:nvCxnSpPr>
          <p:cNvPr id="4" name="Straight Connector 3"/>
          <p:cNvCxnSpPr>
            <a:endCxn id="5" idx="1"/>
          </p:cNvCxnSpPr>
          <p:nvPr/>
        </p:nvCxnSpPr>
        <p:spPr>
          <a:xfrm flipV="1">
            <a:off x="6019800" y="1175266"/>
            <a:ext cx="2590800" cy="501134"/>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610601" y="990600"/>
            <a:ext cx="652743" cy="369332"/>
          </a:xfrm>
          <a:prstGeom prst="rect">
            <a:avLst/>
          </a:prstGeom>
          <a:noFill/>
        </p:spPr>
        <p:txBody>
          <a:bodyPr wrap="none" rtlCol="0">
            <a:spAutoFit/>
          </a:bodyPr>
          <a:lstStyle/>
          <a:p>
            <a:r>
              <a:rPr lang="en-US" dirty="0"/>
              <a:t>1876</a:t>
            </a:r>
          </a:p>
        </p:txBody>
      </p:sp>
      <p:cxnSp>
        <p:nvCxnSpPr>
          <p:cNvPr id="8" name="Straight Connector 7"/>
          <p:cNvCxnSpPr/>
          <p:nvPr/>
        </p:nvCxnSpPr>
        <p:spPr>
          <a:xfrm flipV="1">
            <a:off x="5486400" y="685800"/>
            <a:ext cx="31242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10601" y="533400"/>
            <a:ext cx="652743" cy="369332"/>
          </a:xfrm>
          <a:prstGeom prst="rect">
            <a:avLst/>
          </a:prstGeom>
          <a:noFill/>
        </p:spPr>
        <p:txBody>
          <a:bodyPr wrap="none" rtlCol="0">
            <a:spAutoFit/>
          </a:bodyPr>
          <a:lstStyle/>
          <a:p>
            <a:r>
              <a:rPr lang="en-US" dirty="0"/>
              <a:t>1865</a:t>
            </a:r>
          </a:p>
        </p:txBody>
      </p:sp>
      <p:cxnSp>
        <p:nvCxnSpPr>
          <p:cNvPr id="11" name="Straight Connector 10"/>
          <p:cNvCxnSpPr/>
          <p:nvPr/>
        </p:nvCxnSpPr>
        <p:spPr>
          <a:xfrm flipV="1">
            <a:off x="5181600" y="3352800"/>
            <a:ext cx="3200400" cy="12954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382001" y="3124200"/>
            <a:ext cx="652743" cy="369332"/>
          </a:xfrm>
          <a:prstGeom prst="rect">
            <a:avLst/>
          </a:prstGeom>
          <a:noFill/>
        </p:spPr>
        <p:txBody>
          <a:bodyPr wrap="none" rtlCol="0">
            <a:spAutoFit/>
          </a:bodyPr>
          <a:lstStyle/>
          <a:p>
            <a:r>
              <a:rPr lang="en-US" dirty="0"/>
              <a:t>1859</a:t>
            </a:r>
          </a:p>
        </p:txBody>
      </p:sp>
      <p:cxnSp>
        <p:nvCxnSpPr>
          <p:cNvPr id="14" name="Straight Connector 13"/>
          <p:cNvCxnSpPr/>
          <p:nvPr/>
        </p:nvCxnSpPr>
        <p:spPr>
          <a:xfrm flipV="1">
            <a:off x="6324600" y="3810000"/>
            <a:ext cx="2057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458201" y="3581400"/>
            <a:ext cx="652743" cy="369332"/>
          </a:xfrm>
          <a:prstGeom prst="rect">
            <a:avLst/>
          </a:prstGeom>
          <a:noFill/>
        </p:spPr>
        <p:txBody>
          <a:bodyPr wrap="none" rtlCol="0">
            <a:spAutoFit/>
          </a:bodyPr>
          <a:lstStyle/>
          <a:p>
            <a:r>
              <a:rPr lang="en-US" dirty="0"/>
              <a:t>1883</a:t>
            </a:r>
          </a:p>
        </p:txBody>
      </p:sp>
      <p:sp>
        <p:nvSpPr>
          <p:cNvPr id="16" name="TextBox 15"/>
          <p:cNvSpPr txBox="1"/>
          <p:nvPr/>
        </p:nvSpPr>
        <p:spPr>
          <a:xfrm>
            <a:off x="8153400" y="4419600"/>
            <a:ext cx="2333780" cy="369332"/>
          </a:xfrm>
          <a:prstGeom prst="rect">
            <a:avLst/>
          </a:prstGeom>
          <a:noFill/>
        </p:spPr>
        <p:txBody>
          <a:bodyPr wrap="none" rtlCol="0">
            <a:spAutoFit/>
          </a:bodyPr>
          <a:lstStyle/>
          <a:p>
            <a:r>
              <a:rPr lang="en-US" dirty="0"/>
              <a:t>R(right) = 3.5*2.5=8.75</a:t>
            </a:r>
          </a:p>
        </p:txBody>
      </p:sp>
      <p:sp>
        <p:nvSpPr>
          <p:cNvPr id="17" name="TextBox 16"/>
          <p:cNvSpPr txBox="1"/>
          <p:nvPr/>
        </p:nvSpPr>
        <p:spPr>
          <a:xfrm>
            <a:off x="8229601" y="5029200"/>
            <a:ext cx="2197589" cy="369332"/>
          </a:xfrm>
          <a:prstGeom prst="rect">
            <a:avLst/>
          </a:prstGeom>
          <a:noFill/>
        </p:spPr>
        <p:txBody>
          <a:bodyPr wrap="none" rtlCol="0">
            <a:spAutoFit/>
          </a:bodyPr>
          <a:lstStyle/>
          <a:p>
            <a:r>
              <a:rPr lang="en-US" dirty="0"/>
              <a:t>R(left) = 3.0*2.5 = 7.5</a:t>
            </a:r>
          </a:p>
        </p:txBody>
      </p:sp>
    </p:spTree>
    <p:extLst>
      <p:ext uri="{BB962C8B-B14F-4D97-AF65-F5344CB8AC3E}">
        <p14:creationId xmlns:p14="http://schemas.microsoft.com/office/powerpoint/2010/main" val="2415808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46325"/>
            <a:ext cx="10515600" cy="1325563"/>
          </a:xfrm>
          <a:solidFill>
            <a:srgbClr val="00B0F0"/>
          </a:solidFill>
          <a:scene3d>
            <a:camera prst="orthographicFront"/>
            <a:lightRig rig="threePt" dir="t"/>
          </a:scene3d>
          <a:sp3d>
            <a:bevelT/>
          </a:sp3d>
        </p:spPr>
        <p:txBody>
          <a:bodyPr/>
          <a:lstStyle/>
          <a:p>
            <a:pPr algn="ctr"/>
            <a:r>
              <a:rPr lang="en-US" dirty="0" smtClean="0"/>
              <a:t>Sink Rates</a:t>
            </a:r>
            <a:endParaRPr lang="en-US" dirty="0"/>
          </a:p>
        </p:txBody>
      </p:sp>
    </p:spTree>
    <p:extLst>
      <p:ext uri="{BB962C8B-B14F-4D97-AF65-F5344CB8AC3E}">
        <p14:creationId xmlns:p14="http://schemas.microsoft.com/office/powerpoint/2010/main" val="861794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1925"/>
            <a:ext cx="10515600" cy="700088"/>
          </a:xfrm>
          <a:solidFill>
            <a:srgbClr val="00B0F0"/>
          </a:solidFill>
          <a:scene3d>
            <a:camera prst="orthographicFront"/>
            <a:lightRig rig="threePt" dir="t"/>
          </a:scene3d>
          <a:sp3d>
            <a:bevelT/>
          </a:sp3d>
        </p:spPr>
        <p:txBody>
          <a:bodyPr/>
          <a:lstStyle/>
          <a:p>
            <a:pPr algn="ctr"/>
            <a:r>
              <a:rPr lang="en-US" dirty="0" smtClean="0"/>
              <a:t>Priority Datasets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21 Data sets for opposing flights at night (4/22-4/23)</a:t>
            </a:r>
          </a:p>
          <a:p>
            <a:pPr lvl="1"/>
            <a:r>
              <a:rPr lang="en-US" dirty="0" smtClean="0"/>
              <a:t>Most of the datasets have a data available for a vortex age between 60 to 120 seconds</a:t>
            </a:r>
          </a:p>
          <a:p>
            <a:r>
              <a:rPr lang="en-US" dirty="0" smtClean="0"/>
              <a:t>No major changes in aircraft weight from first pass to last pass on a given lift</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r>
              <a:rPr lang="en-US" dirty="0" smtClean="0"/>
              <a:t>C17 speed relatively constant between passes</a:t>
            </a:r>
          </a:p>
          <a:p>
            <a:pPr lvl="1"/>
            <a:r>
              <a:rPr lang="en-US" dirty="0" smtClean="0"/>
              <a:t>Most in the 130-132 knots range</a:t>
            </a:r>
          </a:p>
          <a:p>
            <a:pPr lvl="1"/>
            <a:r>
              <a:rPr lang="en-US" dirty="0" smtClean="0"/>
              <a:t>4 outside (143.3, 134.75, 136.5, 134.1)</a:t>
            </a:r>
          </a:p>
        </p:txBody>
      </p:sp>
      <p:sp>
        <p:nvSpPr>
          <p:cNvPr id="4" name="Footer Placeholder 4"/>
          <p:cNvSpPr>
            <a:spLocks noGrp="1"/>
          </p:cNvSpPr>
          <p:nvPr>
            <p:ph type="ftr" sz="quarter" idx="4294967295"/>
          </p:nvPr>
        </p:nvSpPr>
        <p:spPr>
          <a:xfrm>
            <a:off x="2971800" y="6429375"/>
            <a:ext cx="6248400" cy="304800"/>
          </a:xfrm>
          <a:prstGeom prst="rect">
            <a:avLst/>
          </a:prstGeom>
        </p:spPr>
        <p:txBody>
          <a:bodyPr/>
          <a:lstStyle>
            <a:lvl1pPr algn="ctr">
              <a:defRPr sz="1200">
                <a:solidFill>
                  <a:schemeClr val="bg2">
                    <a:lumMod val="75000"/>
                  </a:schemeClr>
                </a:solidFill>
              </a:defRPr>
            </a:lvl1pPr>
          </a:lstStyle>
          <a:p>
            <a:pPr>
              <a:defRPr/>
            </a:pPr>
            <a:r>
              <a:rPr lang="en-US" dirty="0" smtClean="0"/>
              <a:t>Copyright  2015 by the Charles Stark Draper Laboratory, Inc. All rights reserved.</a:t>
            </a:r>
            <a:endParaRPr lang="en-US" dirty="0"/>
          </a:p>
        </p:txBody>
      </p:sp>
      <p:graphicFrame>
        <p:nvGraphicFramePr>
          <p:cNvPr id="5" name="Table 4"/>
          <p:cNvGraphicFramePr>
            <a:graphicFrameLocks noGrp="1"/>
          </p:cNvGraphicFramePr>
          <p:nvPr/>
        </p:nvGraphicFramePr>
        <p:xfrm>
          <a:off x="2667001" y="2709158"/>
          <a:ext cx="7239001" cy="2015243"/>
        </p:xfrm>
        <a:graphic>
          <a:graphicData uri="http://schemas.openxmlformats.org/drawingml/2006/table">
            <a:tbl>
              <a:tblPr firstRow="1" bandRow="1">
                <a:tableStyleId>{5C22544A-7EE6-4342-B048-85BDC9FD1C3A}</a:tableStyleId>
              </a:tblPr>
              <a:tblGrid>
                <a:gridCol w="2209800"/>
                <a:gridCol w="1676400"/>
                <a:gridCol w="1600200"/>
                <a:gridCol w="1752601"/>
              </a:tblGrid>
              <a:tr h="338199">
                <a:tc>
                  <a:txBody>
                    <a:bodyPr/>
                    <a:lstStyle/>
                    <a:p>
                      <a:r>
                        <a:rPr lang="en-US" dirty="0" smtClean="0"/>
                        <a:t>Date</a:t>
                      </a:r>
                      <a:endParaRPr lang="en-US" dirty="0"/>
                    </a:p>
                  </a:txBody>
                  <a:tcPr/>
                </a:tc>
                <a:tc>
                  <a:txBody>
                    <a:bodyPr/>
                    <a:lstStyle/>
                    <a:p>
                      <a:r>
                        <a:rPr lang="en-US" dirty="0" smtClean="0"/>
                        <a:t>Initial Weight</a:t>
                      </a:r>
                      <a:endParaRPr lang="en-US" dirty="0"/>
                    </a:p>
                  </a:txBody>
                  <a:tcPr/>
                </a:tc>
                <a:tc>
                  <a:txBody>
                    <a:bodyPr/>
                    <a:lstStyle/>
                    <a:p>
                      <a:r>
                        <a:rPr lang="en-US" dirty="0" smtClean="0"/>
                        <a:t>Final Weight</a:t>
                      </a:r>
                      <a:endParaRPr lang="en-US" dirty="0"/>
                    </a:p>
                  </a:txBody>
                  <a:tcPr/>
                </a:tc>
                <a:tc>
                  <a:txBody>
                    <a:bodyPr/>
                    <a:lstStyle/>
                    <a:p>
                      <a:r>
                        <a:rPr lang="en-US" dirty="0" smtClean="0"/>
                        <a:t>Notes</a:t>
                      </a:r>
                      <a:endParaRPr lang="en-US" dirty="0"/>
                    </a:p>
                  </a:txBody>
                  <a:tcPr/>
                </a:tc>
              </a:tr>
              <a:tr h="338199">
                <a:tc>
                  <a:txBody>
                    <a:bodyPr/>
                    <a:lstStyle/>
                    <a:p>
                      <a:r>
                        <a:rPr lang="en-US" dirty="0" smtClean="0"/>
                        <a:t>4/22 Night</a:t>
                      </a:r>
                      <a:endParaRPr lang="en-US" dirty="0"/>
                    </a:p>
                  </a:txBody>
                  <a:tcPr/>
                </a:tc>
                <a:tc>
                  <a:txBody>
                    <a:bodyPr/>
                    <a:lstStyle/>
                    <a:p>
                      <a:r>
                        <a:rPr lang="en-US" dirty="0" smtClean="0"/>
                        <a:t>382280</a:t>
                      </a:r>
                      <a:endParaRPr lang="en-US" dirty="0"/>
                    </a:p>
                  </a:txBody>
                  <a:tcPr/>
                </a:tc>
                <a:tc>
                  <a:txBody>
                    <a:bodyPr/>
                    <a:lstStyle/>
                    <a:p>
                      <a:r>
                        <a:rPr lang="en-US" dirty="0" smtClean="0"/>
                        <a:t>374680</a:t>
                      </a:r>
                      <a:endParaRPr lang="en-US" dirty="0"/>
                    </a:p>
                  </a:txBody>
                  <a:tcPr/>
                </a:tc>
                <a:tc>
                  <a:txBody>
                    <a:bodyPr/>
                    <a:lstStyle/>
                    <a:p>
                      <a:r>
                        <a:rPr lang="en-US" dirty="0" smtClean="0"/>
                        <a:t>~800m</a:t>
                      </a:r>
                      <a:r>
                        <a:rPr lang="en-US" baseline="0" dirty="0" smtClean="0"/>
                        <a:t> altitude</a:t>
                      </a:r>
                      <a:endParaRPr lang="en-US" dirty="0"/>
                    </a:p>
                  </a:txBody>
                  <a:tcPr/>
                </a:tc>
              </a:tr>
              <a:tr h="338199">
                <a:tc>
                  <a:txBody>
                    <a:bodyPr/>
                    <a:lstStyle/>
                    <a:p>
                      <a:r>
                        <a:rPr lang="en-US" dirty="0" smtClean="0"/>
                        <a:t>4/23 Early morning</a:t>
                      </a:r>
                      <a:endParaRPr lang="en-US" dirty="0"/>
                    </a:p>
                  </a:txBody>
                  <a:tcPr/>
                </a:tc>
                <a:tc>
                  <a:txBody>
                    <a:bodyPr/>
                    <a:lstStyle/>
                    <a:p>
                      <a:r>
                        <a:rPr lang="en-US" dirty="0" smtClean="0"/>
                        <a:t>397080</a:t>
                      </a:r>
                      <a:endParaRPr lang="en-US" dirty="0"/>
                    </a:p>
                  </a:txBody>
                  <a:tcPr/>
                </a:tc>
                <a:tc>
                  <a:txBody>
                    <a:bodyPr/>
                    <a:lstStyle/>
                    <a:p>
                      <a:r>
                        <a:rPr lang="en-US" dirty="0" smtClean="0"/>
                        <a:t>384680</a:t>
                      </a:r>
                      <a:endParaRPr lang="en-US" dirty="0"/>
                    </a:p>
                  </a:txBody>
                  <a:tcPr/>
                </a:tc>
                <a:tc>
                  <a:txBody>
                    <a:bodyPr/>
                    <a:lstStyle/>
                    <a:p>
                      <a:r>
                        <a:rPr lang="en-US" dirty="0" smtClean="0"/>
                        <a:t>~500m</a:t>
                      </a:r>
                      <a:r>
                        <a:rPr lang="en-US" baseline="0" dirty="0" smtClean="0"/>
                        <a:t> altitude</a:t>
                      </a:r>
                      <a:endParaRPr lang="en-US" dirty="0"/>
                    </a:p>
                  </a:txBody>
                  <a:tcPr/>
                </a:tc>
              </a:tr>
              <a:tr h="338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4/23 Early morning</a:t>
                      </a:r>
                    </a:p>
                  </a:txBody>
                  <a:tcPr/>
                </a:tc>
                <a:tc>
                  <a:txBody>
                    <a:bodyPr/>
                    <a:lstStyle/>
                    <a:p>
                      <a:r>
                        <a:rPr lang="en-US" dirty="0" smtClean="0"/>
                        <a:t>380080</a:t>
                      </a:r>
                      <a:endParaRPr lang="en-US" dirty="0"/>
                    </a:p>
                  </a:txBody>
                  <a:tcPr/>
                </a:tc>
                <a:tc>
                  <a:txBody>
                    <a:bodyPr/>
                    <a:lstStyle/>
                    <a:p>
                      <a:r>
                        <a:rPr lang="en-US" dirty="0" smtClean="0"/>
                        <a:t>369200</a:t>
                      </a:r>
                      <a:endParaRPr lang="en-US" dirty="0"/>
                    </a:p>
                  </a:txBody>
                  <a:tcPr/>
                </a:tc>
                <a:tc>
                  <a:txBody>
                    <a:bodyPr/>
                    <a:lstStyle/>
                    <a:p>
                      <a:r>
                        <a:rPr lang="en-US" dirty="0" smtClean="0"/>
                        <a:t>~400m</a:t>
                      </a:r>
                      <a:r>
                        <a:rPr lang="en-US" baseline="0" dirty="0" smtClean="0"/>
                        <a:t> altitude</a:t>
                      </a:r>
                      <a:endParaRPr lang="en-US" dirty="0"/>
                    </a:p>
                  </a:txBody>
                  <a:tcPr/>
                </a:tc>
              </a:tr>
              <a:tr h="552203">
                <a:tc>
                  <a:txBody>
                    <a:bodyPr/>
                    <a:lstStyle/>
                    <a:p>
                      <a:r>
                        <a:rPr lang="en-US" dirty="0" smtClean="0"/>
                        <a:t>4/23 Night</a:t>
                      </a:r>
                      <a:endParaRPr lang="en-US" dirty="0"/>
                    </a:p>
                  </a:txBody>
                  <a:tcPr/>
                </a:tc>
                <a:tc>
                  <a:txBody>
                    <a:bodyPr/>
                    <a:lstStyle/>
                    <a:p>
                      <a:r>
                        <a:rPr lang="en-US" dirty="0" smtClean="0"/>
                        <a:t>398800</a:t>
                      </a:r>
                      <a:endParaRPr lang="en-US" dirty="0"/>
                    </a:p>
                  </a:txBody>
                  <a:tcPr/>
                </a:tc>
                <a:tc>
                  <a:txBody>
                    <a:bodyPr/>
                    <a:lstStyle/>
                    <a:p>
                      <a:r>
                        <a:rPr lang="en-US" dirty="0" smtClean="0"/>
                        <a:t>375600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~800m</a:t>
                      </a:r>
                      <a:r>
                        <a:rPr lang="en-US" baseline="0" dirty="0" smtClean="0"/>
                        <a:t> altitude</a:t>
                      </a:r>
                      <a:endParaRPr lang="en-US" dirty="0"/>
                    </a:p>
                  </a:txBody>
                  <a:tcPr/>
                </a:tc>
              </a:tr>
            </a:tbl>
          </a:graphicData>
        </a:graphic>
      </p:graphicFrame>
    </p:spTree>
    <p:extLst>
      <p:ext uri="{BB962C8B-B14F-4D97-AF65-F5344CB8AC3E}">
        <p14:creationId xmlns:p14="http://schemas.microsoft.com/office/powerpoint/2010/main" val="472696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832" y="65314"/>
            <a:ext cx="10515600" cy="841602"/>
          </a:xfrm>
          <a:solidFill>
            <a:srgbClr val="00B0F0"/>
          </a:solidFill>
          <a:scene3d>
            <a:camera prst="orthographicFront"/>
            <a:lightRig rig="threePt" dir="t"/>
          </a:scene3d>
          <a:sp3d>
            <a:bevelT/>
          </a:sp3d>
        </p:spPr>
        <p:txBody>
          <a:bodyPr/>
          <a:lstStyle/>
          <a:p>
            <a:pPr algn="ctr"/>
            <a:r>
              <a:rPr lang="en-US" dirty="0" smtClean="0"/>
              <a:t>All Datasets – Height vs. Vortex Age</a:t>
            </a:r>
            <a:endParaRPr lang="en-US" dirty="0"/>
          </a:p>
        </p:txBody>
      </p:sp>
      <p:sp>
        <p:nvSpPr>
          <p:cNvPr id="3" name="Footer Placeholder 2"/>
          <p:cNvSpPr>
            <a:spLocks noGrp="1"/>
          </p:cNvSpPr>
          <p:nvPr>
            <p:ph type="ftr" sz="quarter" idx="12"/>
          </p:nvPr>
        </p:nvSpPr>
        <p:spPr/>
        <p:txBody>
          <a:bodyPr/>
          <a:lstStyle/>
          <a:p>
            <a:pPr>
              <a:defRPr/>
            </a:pPr>
            <a:r>
              <a:rPr lang="en-US" smtClean="0">
                <a:solidFill>
                  <a:srgbClr val="808080">
                    <a:lumMod val="75000"/>
                  </a:srgbClr>
                </a:solidFill>
              </a:rPr>
              <a:t>Copyright  2015 by the Charles Stark Draper Laboratory, Inc. All rights reserved.</a:t>
            </a:r>
            <a:endParaRPr lang="en-US" dirty="0">
              <a:solidFill>
                <a:srgbClr val="808080">
                  <a:lumMod val="75000"/>
                </a:srgbClr>
              </a:solidFill>
            </a:endParaRPr>
          </a:p>
        </p:txBody>
      </p:sp>
      <p:pic>
        <p:nvPicPr>
          <p:cNvPr id="13315" name="Picture 3"/>
          <p:cNvPicPr>
            <a:picLocks noGrp="1" noChangeAspect="1" noChangeArrowheads="1"/>
          </p:cNvPicPr>
          <p:nvPr>
            <p:ph idx="1"/>
          </p:nvPr>
        </p:nvPicPr>
        <p:blipFill>
          <a:blip r:embed="rId2" cstate="print"/>
          <a:srcRect/>
          <a:stretch>
            <a:fillRect/>
          </a:stretch>
        </p:blipFill>
        <p:spPr bwMode="auto">
          <a:xfrm>
            <a:off x="1600201" y="685875"/>
            <a:ext cx="8905875" cy="6035524"/>
          </a:xfrm>
          <a:prstGeom prst="rect">
            <a:avLst/>
          </a:prstGeom>
          <a:noFill/>
          <a:ln w="9525">
            <a:noFill/>
            <a:miter lim="800000"/>
            <a:headEnd/>
            <a:tailEnd/>
          </a:ln>
          <a:effectLst/>
        </p:spPr>
      </p:pic>
    </p:spTree>
    <p:extLst>
      <p:ext uri="{BB962C8B-B14F-4D97-AF65-F5344CB8AC3E}">
        <p14:creationId xmlns:p14="http://schemas.microsoft.com/office/powerpoint/2010/main" val="2092517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C17 Altitude ~800m</a:t>
            </a:r>
            <a:endParaRPr lang="en-US" dirty="0"/>
          </a:p>
        </p:txBody>
      </p:sp>
      <p:sp>
        <p:nvSpPr>
          <p:cNvPr id="10" name="Text Placeholder 9"/>
          <p:cNvSpPr>
            <a:spLocks noGrp="1"/>
          </p:cNvSpPr>
          <p:nvPr>
            <p:ph type="body" idx="1"/>
          </p:nvPr>
        </p:nvSpPr>
        <p:spPr/>
        <p:txBody>
          <a:bodyPr/>
          <a:lstStyle/>
          <a:p>
            <a:r>
              <a:rPr lang="en-US" dirty="0" smtClean="0"/>
              <a:t>Tests conducted over two different nights</a:t>
            </a:r>
          </a:p>
          <a:p>
            <a:r>
              <a:rPr lang="en-US" dirty="0" smtClean="0"/>
              <a:t>4/22/14 and 4/23/14</a:t>
            </a:r>
          </a:p>
          <a:p>
            <a:r>
              <a:rPr lang="en-US" dirty="0" smtClean="0"/>
              <a:t>12 different flights passes</a:t>
            </a:r>
            <a:endParaRPr lang="en-US" dirty="0"/>
          </a:p>
        </p:txBody>
      </p:sp>
      <p:sp>
        <p:nvSpPr>
          <p:cNvPr id="2" name="Footer Placeholder 1"/>
          <p:cNvSpPr>
            <a:spLocks noGrp="1"/>
          </p:cNvSpPr>
          <p:nvPr>
            <p:ph type="ftr" sz="quarter" idx="11"/>
          </p:nvPr>
        </p:nvSpPr>
        <p:spPr/>
        <p:txBody>
          <a:bodyPr/>
          <a:lstStyle/>
          <a:p>
            <a:pPr>
              <a:defRPr/>
            </a:pPr>
            <a:r>
              <a:rPr lang="en-US" smtClean="0">
                <a:solidFill>
                  <a:srgbClr val="808080">
                    <a:lumMod val="75000"/>
                  </a:srgbClr>
                </a:solidFill>
              </a:rPr>
              <a:t>Copyright  2015 by the Charles Stark Draper Laboratory, Inc. All rights reserved.</a:t>
            </a:r>
            <a:endParaRPr lang="en-US" dirty="0">
              <a:solidFill>
                <a:srgbClr val="808080">
                  <a:lumMod val="75000"/>
                </a:srgbClr>
              </a:solidFill>
            </a:endParaRPr>
          </a:p>
        </p:txBody>
      </p:sp>
    </p:spTree>
    <p:extLst>
      <p:ext uri="{BB962C8B-B14F-4D97-AF65-F5344CB8AC3E}">
        <p14:creationId xmlns:p14="http://schemas.microsoft.com/office/powerpoint/2010/main" val="271076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832" y="119743"/>
            <a:ext cx="10515600" cy="808945"/>
          </a:xfrm>
          <a:solidFill>
            <a:srgbClr val="00B0F0"/>
          </a:solidFill>
          <a:scene3d>
            <a:camera prst="orthographicFront"/>
            <a:lightRig rig="threePt" dir="t"/>
          </a:scene3d>
          <a:sp3d>
            <a:bevelT/>
          </a:sp3d>
        </p:spPr>
        <p:txBody>
          <a:bodyPr>
            <a:normAutofit/>
          </a:bodyPr>
          <a:lstStyle/>
          <a:p>
            <a:pPr algn="ctr"/>
            <a:r>
              <a:rPr lang="en-US" sz="3200" dirty="0" smtClean="0"/>
              <a:t>C17 Altitude ~ 800m – Height vs. Vortex Age – Right Vortex</a:t>
            </a:r>
            <a:endParaRPr lang="en-US" sz="3200" dirty="0"/>
          </a:p>
        </p:txBody>
      </p:sp>
      <p:sp>
        <p:nvSpPr>
          <p:cNvPr id="3" name="Footer Placeholder 2"/>
          <p:cNvSpPr>
            <a:spLocks noGrp="1"/>
          </p:cNvSpPr>
          <p:nvPr>
            <p:ph type="ftr" sz="quarter" idx="12"/>
          </p:nvPr>
        </p:nvSpPr>
        <p:spPr/>
        <p:txBody>
          <a:bodyPr/>
          <a:lstStyle/>
          <a:p>
            <a:pPr>
              <a:defRPr/>
            </a:pPr>
            <a:r>
              <a:rPr lang="en-US" smtClean="0">
                <a:solidFill>
                  <a:srgbClr val="808080">
                    <a:lumMod val="75000"/>
                  </a:srgbClr>
                </a:solidFill>
              </a:rPr>
              <a:t>Copyright  2015 by the Charles Stark Draper Laboratory, Inc. All rights reserved.</a:t>
            </a:r>
            <a:endParaRPr lang="en-US" dirty="0">
              <a:solidFill>
                <a:srgbClr val="808080">
                  <a:lumMod val="75000"/>
                </a:srgbClr>
              </a:solidFill>
            </a:endParaRPr>
          </a:p>
        </p:txBody>
      </p:sp>
      <p:pic>
        <p:nvPicPr>
          <p:cNvPr id="19464" name="Picture 8"/>
          <p:cNvPicPr>
            <a:picLocks noGrp="1" noChangeAspect="1" noChangeArrowheads="1"/>
          </p:cNvPicPr>
          <p:nvPr>
            <p:ph idx="1"/>
          </p:nvPr>
        </p:nvPicPr>
        <p:blipFill>
          <a:blip r:embed="rId2" cstate="print"/>
          <a:srcRect/>
          <a:stretch>
            <a:fillRect/>
          </a:stretch>
        </p:blipFill>
        <p:spPr bwMode="auto">
          <a:xfrm>
            <a:off x="1752601" y="685875"/>
            <a:ext cx="8905875" cy="6035524"/>
          </a:xfrm>
          <a:prstGeom prst="rect">
            <a:avLst/>
          </a:prstGeom>
          <a:noFill/>
          <a:ln w="9525">
            <a:noFill/>
            <a:miter lim="800000"/>
            <a:headEnd/>
            <a:tailEnd/>
          </a:ln>
          <a:effectLst/>
        </p:spPr>
      </p:pic>
    </p:spTree>
    <p:extLst>
      <p:ext uri="{BB962C8B-B14F-4D97-AF65-F5344CB8AC3E}">
        <p14:creationId xmlns:p14="http://schemas.microsoft.com/office/powerpoint/2010/main" val="4060366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267155"/>
            <a:ext cx="10515600" cy="603704"/>
          </a:xfrm>
          <a:solidFill>
            <a:srgbClr val="00B0F0"/>
          </a:solidFill>
          <a:scene3d>
            <a:camera prst="orthographicFront"/>
            <a:lightRig rig="threePt" dir="t"/>
          </a:scene3d>
          <a:sp3d>
            <a:bevelT/>
          </a:sp3d>
        </p:spPr>
        <p:txBody>
          <a:bodyPr>
            <a:normAutofit/>
          </a:bodyPr>
          <a:lstStyle/>
          <a:p>
            <a:pPr algn="ctr"/>
            <a:r>
              <a:rPr lang="en-US" sz="3200" dirty="0" smtClean="0"/>
              <a:t>C17 Altitude ~ 800m – Height vs. Vortex Age – Left Vortex</a:t>
            </a:r>
            <a:endParaRPr lang="en-US" sz="3200" dirty="0"/>
          </a:p>
        </p:txBody>
      </p:sp>
      <p:sp>
        <p:nvSpPr>
          <p:cNvPr id="3" name="Footer Placeholder 2"/>
          <p:cNvSpPr>
            <a:spLocks noGrp="1"/>
          </p:cNvSpPr>
          <p:nvPr>
            <p:ph type="ftr" sz="quarter" idx="12"/>
          </p:nvPr>
        </p:nvSpPr>
        <p:spPr/>
        <p:txBody>
          <a:bodyPr/>
          <a:lstStyle/>
          <a:p>
            <a:pPr>
              <a:defRPr/>
            </a:pPr>
            <a:r>
              <a:rPr lang="en-US" smtClean="0">
                <a:solidFill>
                  <a:srgbClr val="808080">
                    <a:lumMod val="75000"/>
                  </a:srgbClr>
                </a:solidFill>
              </a:rPr>
              <a:t>Copyright  2015 by the Charles Stark Draper Laboratory, Inc. All rights reserved.</a:t>
            </a:r>
            <a:endParaRPr lang="en-US" dirty="0">
              <a:solidFill>
                <a:srgbClr val="808080">
                  <a:lumMod val="75000"/>
                </a:srgbClr>
              </a:solidFill>
            </a:endParaRPr>
          </a:p>
        </p:txBody>
      </p:sp>
      <p:pic>
        <p:nvPicPr>
          <p:cNvPr id="20482" name="Picture 2"/>
          <p:cNvPicPr>
            <a:picLocks noGrp="1" noChangeAspect="1" noChangeArrowheads="1"/>
          </p:cNvPicPr>
          <p:nvPr>
            <p:ph idx="1"/>
          </p:nvPr>
        </p:nvPicPr>
        <p:blipFill>
          <a:blip r:embed="rId2" cstate="print"/>
          <a:srcRect/>
          <a:stretch>
            <a:fillRect/>
          </a:stretch>
        </p:blipFill>
        <p:spPr bwMode="auto">
          <a:xfrm>
            <a:off x="1752601" y="685875"/>
            <a:ext cx="8905875" cy="6035524"/>
          </a:xfrm>
          <a:prstGeom prst="rect">
            <a:avLst/>
          </a:prstGeom>
          <a:noFill/>
          <a:ln w="9525">
            <a:noFill/>
            <a:miter lim="800000"/>
            <a:headEnd/>
            <a:tailEnd/>
          </a:ln>
          <a:effectLst/>
        </p:spPr>
      </p:pic>
    </p:spTree>
    <p:extLst>
      <p:ext uri="{BB962C8B-B14F-4D97-AF65-F5344CB8AC3E}">
        <p14:creationId xmlns:p14="http://schemas.microsoft.com/office/powerpoint/2010/main" val="3855896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pPr>
              <a:defRPr/>
            </a:pPr>
            <a:r>
              <a:rPr lang="en-US" smtClean="0">
                <a:solidFill>
                  <a:srgbClr val="808080">
                    <a:lumMod val="75000"/>
                  </a:srgbClr>
                </a:solidFill>
              </a:rPr>
              <a:t>Copyright  2015 by the Charles Stark Draper Laboratory, Inc. All rights reserved.</a:t>
            </a:r>
            <a:endParaRPr lang="en-US" dirty="0">
              <a:solidFill>
                <a:srgbClr val="808080">
                  <a:lumMod val="75000"/>
                </a:srgbClr>
              </a:solidFill>
            </a:endParaRPr>
          </a:p>
        </p:txBody>
      </p:sp>
      <p:sp>
        <p:nvSpPr>
          <p:cNvPr id="3" name="Title 2"/>
          <p:cNvSpPr>
            <a:spLocks noGrp="1"/>
          </p:cNvSpPr>
          <p:nvPr>
            <p:ph type="title"/>
          </p:nvPr>
        </p:nvSpPr>
        <p:spPr>
          <a:xfrm>
            <a:off x="838200" y="160337"/>
            <a:ext cx="10515600" cy="701675"/>
          </a:xfrm>
          <a:solidFill>
            <a:srgbClr val="00B0F0"/>
          </a:solidFill>
          <a:scene3d>
            <a:camera prst="orthographicFront"/>
            <a:lightRig rig="threePt" dir="t"/>
          </a:scene3d>
          <a:sp3d>
            <a:bevelT/>
          </a:sp3d>
        </p:spPr>
        <p:txBody>
          <a:bodyPr/>
          <a:lstStyle/>
          <a:p>
            <a:pPr algn="ctr"/>
            <a:r>
              <a:rPr lang="en-US" dirty="0" smtClean="0"/>
              <a:t>C17 Altitude ~ 800m – Height vs. Vortex Age</a:t>
            </a:r>
            <a:endParaRPr lang="en-US" dirty="0"/>
          </a:p>
        </p:txBody>
      </p:sp>
      <p:sp>
        <p:nvSpPr>
          <p:cNvPr id="4" name="Content Placeholder 3"/>
          <p:cNvSpPr>
            <a:spLocks noGrp="1"/>
          </p:cNvSpPr>
          <p:nvPr>
            <p:ph idx="1"/>
          </p:nvPr>
        </p:nvSpPr>
        <p:spPr/>
        <p:txBody>
          <a:bodyPr/>
          <a:lstStyle/>
          <a:p>
            <a:r>
              <a:rPr lang="en-US" dirty="0" smtClean="0"/>
              <a:t>Two descent rates can be seen in the data</a:t>
            </a:r>
          </a:p>
          <a:p>
            <a:pPr lvl="1"/>
            <a:r>
              <a:rPr lang="en-US" dirty="0" smtClean="0"/>
              <a:t>The change in rates occur approximately around 60 seconds</a:t>
            </a:r>
          </a:p>
          <a:p>
            <a:pPr lvl="1"/>
            <a:endParaRPr lang="en-US" dirty="0" smtClean="0"/>
          </a:p>
          <a:p>
            <a:pPr lvl="1"/>
            <a:r>
              <a:rPr lang="en-US" dirty="0" smtClean="0"/>
              <a:t>First 60 second mainly a higher constant descent rate</a:t>
            </a:r>
          </a:p>
          <a:p>
            <a:pPr lvl="2"/>
            <a:r>
              <a:rPr lang="en-US" dirty="0" smtClean="0"/>
              <a:t>1.71 meters per seconds – right vortex</a:t>
            </a:r>
          </a:p>
          <a:p>
            <a:pPr lvl="2"/>
            <a:r>
              <a:rPr lang="en-US" dirty="0" smtClean="0"/>
              <a:t>1.52 meters per seconds – left vortex</a:t>
            </a:r>
          </a:p>
          <a:p>
            <a:pPr marL="457200" lvl="1" indent="0">
              <a:buNone/>
            </a:pPr>
            <a:endParaRPr lang="en-US" dirty="0" smtClean="0"/>
          </a:p>
          <a:p>
            <a:pPr lvl="1"/>
            <a:r>
              <a:rPr lang="en-US" dirty="0" smtClean="0"/>
              <a:t>After 60 seconds a slower descent rate</a:t>
            </a:r>
          </a:p>
          <a:p>
            <a:pPr lvl="2"/>
            <a:r>
              <a:rPr lang="en-US" dirty="0" smtClean="0"/>
              <a:t>More variation</a:t>
            </a:r>
          </a:p>
          <a:p>
            <a:pPr lvl="2"/>
            <a:r>
              <a:rPr lang="en-US" dirty="0" smtClean="0"/>
              <a:t>0.87 meters per seconds – right vortex</a:t>
            </a:r>
          </a:p>
          <a:p>
            <a:pPr lvl="2"/>
            <a:r>
              <a:rPr lang="en-US" dirty="0" smtClean="0"/>
              <a:t>0.70 meters per seconds – left vortex</a:t>
            </a:r>
          </a:p>
          <a:p>
            <a:pPr lvl="2"/>
            <a:endParaRPr lang="en-US" dirty="0" smtClean="0"/>
          </a:p>
          <a:p>
            <a:pPr lvl="2"/>
            <a:endParaRPr lang="en-US" dirty="0" smtClean="0"/>
          </a:p>
          <a:p>
            <a:endParaRPr lang="en-US" dirty="0"/>
          </a:p>
        </p:txBody>
      </p:sp>
      <p:sp>
        <p:nvSpPr>
          <p:cNvPr id="5" name="Oval 4"/>
          <p:cNvSpPr/>
          <p:nvPr/>
        </p:nvSpPr>
        <p:spPr>
          <a:xfrm>
            <a:off x="1857432" y="2536371"/>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864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C17 Altitude ~500m</a:t>
            </a:r>
            <a:endParaRPr lang="en-US" dirty="0"/>
          </a:p>
        </p:txBody>
      </p:sp>
      <p:sp>
        <p:nvSpPr>
          <p:cNvPr id="10" name="Text Placeholder 9"/>
          <p:cNvSpPr>
            <a:spLocks noGrp="1"/>
          </p:cNvSpPr>
          <p:nvPr>
            <p:ph type="body" idx="1"/>
          </p:nvPr>
        </p:nvSpPr>
        <p:spPr/>
        <p:txBody>
          <a:bodyPr/>
          <a:lstStyle/>
          <a:p>
            <a:r>
              <a:rPr lang="en-US" dirty="0" smtClean="0"/>
              <a:t>Tests conducted over one early morning</a:t>
            </a:r>
          </a:p>
          <a:p>
            <a:r>
              <a:rPr lang="en-US" dirty="0" smtClean="0"/>
              <a:t>4/23/14</a:t>
            </a:r>
          </a:p>
          <a:p>
            <a:r>
              <a:rPr lang="en-US" dirty="0" smtClean="0"/>
              <a:t>4 different flights passes</a:t>
            </a:r>
          </a:p>
        </p:txBody>
      </p:sp>
      <p:sp>
        <p:nvSpPr>
          <p:cNvPr id="2" name="Footer Placeholder 1"/>
          <p:cNvSpPr>
            <a:spLocks noGrp="1"/>
          </p:cNvSpPr>
          <p:nvPr>
            <p:ph type="ftr" sz="quarter" idx="11"/>
          </p:nvPr>
        </p:nvSpPr>
        <p:spPr/>
        <p:txBody>
          <a:bodyPr/>
          <a:lstStyle/>
          <a:p>
            <a:pPr>
              <a:defRPr/>
            </a:pPr>
            <a:r>
              <a:rPr lang="en-US" smtClean="0">
                <a:solidFill>
                  <a:srgbClr val="808080">
                    <a:lumMod val="75000"/>
                  </a:srgbClr>
                </a:solidFill>
              </a:rPr>
              <a:t>Copyright  2015 by the Charles Stark Draper Laboratory, Inc. All rights reserved.</a:t>
            </a:r>
            <a:endParaRPr lang="en-US" dirty="0">
              <a:solidFill>
                <a:srgbClr val="808080">
                  <a:lumMod val="75000"/>
                </a:srgbClr>
              </a:solidFill>
            </a:endParaRPr>
          </a:p>
        </p:txBody>
      </p:sp>
    </p:spTree>
    <p:extLst>
      <p:ext uri="{BB962C8B-B14F-4D97-AF65-F5344CB8AC3E}">
        <p14:creationId xmlns:p14="http://schemas.microsoft.com/office/powerpoint/2010/main" val="1495952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714"/>
            <a:ext cx="10515600" cy="642258"/>
          </a:xfrm>
        </p:spPr>
        <p:txBody>
          <a:bodyPr>
            <a:normAutofit/>
          </a:bodyPr>
          <a:lstStyle/>
          <a:p>
            <a:pPr algn="ctr"/>
            <a:r>
              <a:rPr lang="en-US" sz="3200" dirty="0" smtClean="0"/>
              <a:t>C17 Altitude ~ 500m – Height vs. Vortex Age – Right Vortex</a:t>
            </a:r>
            <a:endParaRPr lang="en-US" sz="3200" dirty="0"/>
          </a:p>
        </p:txBody>
      </p:sp>
      <p:sp>
        <p:nvSpPr>
          <p:cNvPr id="3" name="Footer Placeholder 2"/>
          <p:cNvSpPr>
            <a:spLocks noGrp="1"/>
          </p:cNvSpPr>
          <p:nvPr>
            <p:ph type="ftr" sz="quarter" idx="12"/>
          </p:nvPr>
        </p:nvSpPr>
        <p:spPr/>
        <p:txBody>
          <a:bodyPr/>
          <a:lstStyle/>
          <a:p>
            <a:pPr>
              <a:defRPr/>
            </a:pPr>
            <a:r>
              <a:rPr lang="en-US" smtClean="0">
                <a:solidFill>
                  <a:srgbClr val="808080">
                    <a:lumMod val="75000"/>
                  </a:srgbClr>
                </a:solidFill>
              </a:rPr>
              <a:t>Copyright  2015 by the Charles Stark Draper Laboratory, Inc. All rights reserved.</a:t>
            </a:r>
            <a:endParaRPr lang="en-US" dirty="0">
              <a:solidFill>
                <a:srgbClr val="808080">
                  <a:lumMod val="75000"/>
                </a:srgbClr>
              </a:solidFill>
            </a:endParaRPr>
          </a:p>
        </p:txBody>
      </p:sp>
      <p:pic>
        <p:nvPicPr>
          <p:cNvPr id="22530" name="Picture 2"/>
          <p:cNvPicPr>
            <a:picLocks noGrp="1" noChangeAspect="1" noChangeArrowheads="1"/>
          </p:cNvPicPr>
          <p:nvPr>
            <p:ph idx="1"/>
          </p:nvPr>
        </p:nvPicPr>
        <p:blipFill>
          <a:blip r:embed="rId2" cstate="print"/>
          <a:srcRect/>
          <a:stretch>
            <a:fillRect/>
          </a:stretch>
        </p:blipFill>
        <p:spPr bwMode="auto">
          <a:xfrm>
            <a:off x="1752601" y="685875"/>
            <a:ext cx="8905875" cy="6035524"/>
          </a:xfrm>
          <a:prstGeom prst="rect">
            <a:avLst/>
          </a:prstGeom>
          <a:noFill/>
          <a:ln w="9525">
            <a:noFill/>
            <a:miter lim="800000"/>
            <a:headEnd/>
            <a:tailEnd/>
          </a:ln>
          <a:effectLst/>
        </p:spPr>
      </p:pic>
    </p:spTree>
    <p:extLst>
      <p:ext uri="{BB962C8B-B14F-4D97-AF65-F5344CB8AC3E}">
        <p14:creationId xmlns:p14="http://schemas.microsoft.com/office/powerpoint/2010/main" val="1081329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wo C-17 Globemaster IIIs dropping cargo."/>
          <p:cNvPicPr>
            <a:picLocks noChangeAspect="1" noChangeArrowheads="1"/>
          </p:cNvPicPr>
          <p:nvPr/>
        </p:nvPicPr>
        <p:blipFill>
          <a:blip r:embed="rId2" cstate="print"/>
          <a:srcRect/>
          <a:stretch>
            <a:fillRect/>
          </a:stretch>
        </p:blipFill>
        <p:spPr bwMode="auto">
          <a:xfrm>
            <a:off x="5791201" y="3377684"/>
            <a:ext cx="4715383" cy="3175516"/>
          </a:xfrm>
          <a:prstGeom prst="rect">
            <a:avLst/>
          </a:prstGeom>
          <a:noFill/>
        </p:spPr>
      </p:pic>
      <p:pic>
        <p:nvPicPr>
          <p:cNvPr id="1032" name="Picture 8" descr="C-17 Globemaster IIIs releasing parachutes"/>
          <p:cNvPicPr>
            <a:picLocks noChangeAspect="1" noChangeArrowheads="1"/>
          </p:cNvPicPr>
          <p:nvPr/>
        </p:nvPicPr>
        <p:blipFill>
          <a:blip r:embed="rId3" cstate="print"/>
          <a:srcRect/>
          <a:stretch>
            <a:fillRect/>
          </a:stretch>
        </p:blipFill>
        <p:spPr bwMode="auto">
          <a:xfrm>
            <a:off x="5791200" y="152400"/>
            <a:ext cx="4648200" cy="3098800"/>
          </a:xfrm>
          <a:prstGeom prst="rect">
            <a:avLst/>
          </a:prstGeom>
          <a:noFill/>
        </p:spPr>
      </p:pic>
      <p:pic>
        <p:nvPicPr>
          <p:cNvPr id="1034" name="Picture 10" descr="C-17 Globemaster IIIs releasing parachutes"/>
          <p:cNvPicPr>
            <a:picLocks noChangeAspect="1" noChangeArrowheads="1"/>
          </p:cNvPicPr>
          <p:nvPr/>
        </p:nvPicPr>
        <p:blipFill>
          <a:blip r:embed="rId4" cstate="print"/>
          <a:srcRect/>
          <a:stretch>
            <a:fillRect/>
          </a:stretch>
        </p:blipFill>
        <p:spPr bwMode="auto">
          <a:xfrm>
            <a:off x="1752600" y="457200"/>
            <a:ext cx="3810000" cy="5715000"/>
          </a:xfrm>
          <a:prstGeom prst="rect">
            <a:avLst/>
          </a:prstGeom>
          <a:noFill/>
        </p:spPr>
      </p:pic>
    </p:spTree>
    <p:extLst>
      <p:ext uri="{BB962C8B-B14F-4D97-AF65-F5344CB8AC3E}">
        <p14:creationId xmlns:p14="http://schemas.microsoft.com/office/powerpoint/2010/main" val="1478489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143"/>
            <a:ext cx="10515600" cy="609601"/>
          </a:xfrm>
        </p:spPr>
        <p:txBody>
          <a:bodyPr>
            <a:normAutofit/>
          </a:bodyPr>
          <a:lstStyle/>
          <a:p>
            <a:pPr algn="ctr"/>
            <a:r>
              <a:rPr lang="en-US" sz="3200" dirty="0" smtClean="0"/>
              <a:t>C17 Altitude ~ 500m – Height vs. Vortex Age – Left Vortex</a:t>
            </a:r>
            <a:endParaRPr lang="en-US" sz="3200" dirty="0"/>
          </a:p>
        </p:txBody>
      </p:sp>
      <p:sp>
        <p:nvSpPr>
          <p:cNvPr id="3" name="Footer Placeholder 2"/>
          <p:cNvSpPr>
            <a:spLocks noGrp="1"/>
          </p:cNvSpPr>
          <p:nvPr>
            <p:ph type="ftr" sz="quarter" idx="12"/>
          </p:nvPr>
        </p:nvSpPr>
        <p:spPr/>
        <p:txBody>
          <a:bodyPr/>
          <a:lstStyle/>
          <a:p>
            <a:pPr>
              <a:defRPr/>
            </a:pPr>
            <a:r>
              <a:rPr lang="en-US" smtClean="0">
                <a:solidFill>
                  <a:srgbClr val="808080">
                    <a:lumMod val="75000"/>
                  </a:srgbClr>
                </a:solidFill>
              </a:rPr>
              <a:t>Copyright  2015 by the Charles Stark Draper Laboratory, Inc. All rights reserved.</a:t>
            </a:r>
            <a:endParaRPr lang="en-US" dirty="0">
              <a:solidFill>
                <a:srgbClr val="808080">
                  <a:lumMod val="75000"/>
                </a:srgbClr>
              </a:solidFill>
            </a:endParaRPr>
          </a:p>
        </p:txBody>
      </p:sp>
      <p:pic>
        <p:nvPicPr>
          <p:cNvPr id="21506" name="Picture 2"/>
          <p:cNvPicPr>
            <a:picLocks noGrp="1" noChangeAspect="1" noChangeArrowheads="1"/>
          </p:cNvPicPr>
          <p:nvPr>
            <p:ph idx="1"/>
          </p:nvPr>
        </p:nvPicPr>
        <p:blipFill>
          <a:blip r:embed="rId2" cstate="print"/>
          <a:srcRect/>
          <a:stretch>
            <a:fillRect/>
          </a:stretch>
        </p:blipFill>
        <p:spPr bwMode="auto">
          <a:xfrm>
            <a:off x="1752601" y="881743"/>
            <a:ext cx="8905875" cy="5839655"/>
          </a:xfrm>
          <a:prstGeom prst="rect">
            <a:avLst/>
          </a:prstGeom>
          <a:noFill/>
          <a:ln w="9525">
            <a:noFill/>
            <a:miter lim="800000"/>
            <a:headEnd/>
            <a:tailEnd/>
          </a:ln>
          <a:effectLst/>
        </p:spPr>
      </p:pic>
    </p:spTree>
    <p:extLst>
      <p:ext uri="{BB962C8B-B14F-4D97-AF65-F5344CB8AC3E}">
        <p14:creationId xmlns:p14="http://schemas.microsoft.com/office/powerpoint/2010/main" val="513185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pPr>
              <a:defRPr/>
            </a:pPr>
            <a:r>
              <a:rPr lang="en-US" smtClean="0">
                <a:solidFill>
                  <a:srgbClr val="808080">
                    <a:lumMod val="75000"/>
                  </a:srgbClr>
                </a:solidFill>
              </a:rPr>
              <a:t>Copyright  2015 by the Charles Stark Draper Laboratory, Inc. All rights reserved.</a:t>
            </a:r>
            <a:endParaRPr lang="en-US" dirty="0">
              <a:solidFill>
                <a:srgbClr val="808080">
                  <a:lumMod val="75000"/>
                </a:srgbClr>
              </a:solidFill>
            </a:endParaRPr>
          </a:p>
        </p:txBody>
      </p:sp>
      <p:sp>
        <p:nvSpPr>
          <p:cNvPr id="3" name="Title 2"/>
          <p:cNvSpPr>
            <a:spLocks noGrp="1"/>
          </p:cNvSpPr>
          <p:nvPr>
            <p:ph type="title"/>
          </p:nvPr>
        </p:nvSpPr>
        <p:spPr>
          <a:xfrm>
            <a:off x="838200" y="365125"/>
            <a:ext cx="10515600" cy="625475"/>
          </a:xfrm>
        </p:spPr>
        <p:txBody>
          <a:bodyPr>
            <a:normAutofit/>
          </a:bodyPr>
          <a:lstStyle/>
          <a:p>
            <a:pPr algn="ctr"/>
            <a:r>
              <a:rPr lang="en-US" sz="3200" dirty="0" smtClean="0"/>
              <a:t>C17 Altitude ~ 500m – Height vs. Vortex Age</a:t>
            </a:r>
            <a:endParaRPr lang="en-US" sz="3200" dirty="0"/>
          </a:p>
        </p:txBody>
      </p:sp>
      <p:sp>
        <p:nvSpPr>
          <p:cNvPr id="4" name="Content Placeholder 3"/>
          <p:cNvSpPr>
            <a:spLocks noGrp="1"/>
          </p:cNvSpPr>
          <p:nvPr>
            <p:ph idx="1"/>
          </p:nvPr>
        </p:nvSpPr>
        <p:spPr/>
        <p:txBody>
          <a:bodyPr/>
          <a:lstStyle/>
          <a:p>
            <a:r>
              <a:rPr lang="en-US" dirty="0" smtClean="0"/>
              <a:t>Two descent rates can be seen in the data</a:t>
            </a:r>
          </a:p>
          <a:p>
            <a:pPr lvl="1"/>
            <a:r>
              <a:rPr lang="en-US" dirty="0" smtClean="0"/>
              <a:t>The change in rates occur approximately around 60 seconds</a:t>
            </a:r>
          </a:p>
          <a:p>
            <a:pPr lvl="1"/>
            <a:endParaRPr lang="en-US" dirty="0" smtClean="0"/>
          </a:p>
          <a:p>
            <a:pPr lvl="1"/>
            <a:r>
              <a:rPr lang="en-US" dirty="0" smtClean="0"/>
              <a:t>First 60 second mainly a higher constant descent rate</a:t>
            </a:r>
          </a:p>
          <a:p>
            <a:pPr lvl="2"/>
            <a:r>
              <a:rPr lang="en-US" dirty="0" smtClean="0"/>
              <a:t>1.60 meters per seconds – right vortex</a:t>
            </a:r>
          </a:p>
          <a:p>
            <a:pPr lvl="2"/>
            <a:r>
              <a:rPr lang="en-US" dirty="0" smtClean="0"/>
              <a:t>1.49 meters per seconds – left vortex</a:t>
            </a:r>
          </a:p>
          <a:p>
            <a:pPr lvl="1"/>
            <a:endParaRPr lang="en-US" dirty="0" smtClean="0"/>
          </a:p>
          <a:p>
            <a:pPr lvl="1"/>
            <a:r>
              <a:rPr lang="en-US" dirty="0" smtClean="0"/>
              <a:t>After 60 seconds a slower descent rate</a:t>
            </a:r>
          </a:p>
          <a:p>
            <a:pPr lvl="2"/>
            <a:r>
              <a:rPr lang="en-US" dirty="0" smtClean="0"/>
              <a:t>More variation</a:t>
            </a:r>
          </a:p>
          <a:p>
            <a:pPr lvl="2"/>
            <a:r>
              <a:rPr lang="en-US" dirty="0" smtClean="0"/>
              <a:t>1.45 meters per seconds – right vortex</a:t>
            </a:r>
          </a:p>
          <a:p>
            <a:pPr lvl="2"/>
            <a:r>
              <a:rPr lang="en-US" dirty="0" smtClean="0"/>
              <a:t>0.70 meters per seconds – left vortex</a:t>
            </a:r>
          </a:p>
          <a:p>
            <a:pPr lvl="2"/>
            <a:endParaRPr lang="en-US" dirty="0" smtClean="0"/>
          </a:p>
          <a:p>
            <a:pPr lvl="2"/>
            <a:endParaRPr lang="en-US" dirty="0" smtClean="0"/>
          </a:p>
          <a:p>
            <a:endParaRPr lang="en-US" dirty="0"/>
          </a:p>
        </p:txBody>
      </p:sp>
      <p:sp>
        <p:nvSpPr>
          <p:cNvPr id="5" name="Oval 4"/>
          <p:cNvSpPr/>
          <p:nvPr/>
        </p:nvSpPr>
        <p:spPr>
          <a:xfrm>
            <a:off x="1857432" y="2536372"/>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1772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C17 Altitude ~400m</a:t>
            </a:r>
            <a:endParaRPr lang="en-US" dirty="0"/>
          </a:p>
        </p:txBody>
      </p:sp>
      <p:sp>
        <p:nvSpPr>
          <p:cNvPr id="10" name="Text Placeholder 9"/>
          <p:cNvSpPr>
            <a:spLocks noGrp="1"/>
          </p:cNvSpPr>
          <p:nvPr>
            <p:ph type="body" idx="1"/>
          </p:nvPr>
        </p:nvSpPr>
        <p:spPr/>
        <p:txBody>
          <a:bodyPr/>
          <a:lstStyle/>
          <a:p>
            <a:r>
              <a:rPr lang="en-US" dirty="0" smtClean="0"/>
              <a:t>Tests conducted over one early morning</a:t>
            </a:r>
          </a:p>
          <a:p>
            <a:r>
              <a:rPr lang="en-US" dirty="0" smtClean="0"/>
              <a:t>4/23/14</a:t>
            </a:r>
          </a:p>
          <a:p>
            <a:r>
              <a:rPr lang="en-US" dirty="0" smtClean="0"/>
              <a:t>5 different flights passes</a:t>
            </a:r>
          </a:p>
        </p:txBody>
      </p:sp>
      <p:sp>
        <p:nvSpPr>
          <p:cNvPr id="2" name="Footer Placeholder 1"/>
          <p:cNvSpPr>
            <a:spLocks noGrp="1"/>
          </p:cNvSpPr>
          <p:nvPr>
            <p:ph type="ftr" sz="quarter" idx="11"/>
          </p:nvPr>
        </p:nvSpPr>
        <p:spPr/>
        <p:txBody>
          <a:bodyPr/>
          <a:lstStyle/>
          <a:p>
            <a:pPr>
              <a:defRPr/>
            </a:pPr>
            <a:r>
              <a:rPr lang="en-US" smtClean="0">
                <a:solidFill>
                  <a:srgbClr val="808080">
                    <a:lumMod val="75000"/>
                  </a:srgbClr>
                </a:solidFill>
              </a:rPr>
              <a:t>Copyright  2015 by the Charles Stark Draper Laboratory, Inc. All rights reserved.</a:t>
            </a:r>
            <a:endParaRPr lang="en-US" dirty="0">
              <a:solidFill>
                <a:srgbClr val="808080">
                  <a:lumMod val="75000"/>
                </a:srgbClr>
              </a:solidFill>
            </a:endParaRPr>
          </a:p>
        </p:txBody>
      </p:sp>
    </p:spTree>
    <p:extLst>
      <p:ext uri="{BB962C8B-B14F-4D97-AF65-F5344CB8AC3E}">
        <p14:creationId xmlns:p14="http://schemas.microsoft.com/office/powerpoint/2010/main" val="35782112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161"/>
          </a:xfrm>
        </p:spPr>
        <p:txBody>
          <a:bodyPr>
            <a:normAutofit/>
          </a:bodyPr>
          <a:lstStyle/>
          <a:p>
            <a:pPr algn="ctr"/>
            <a:r>
              <a:rPr lang="en-US" sz="3200" dirty="0" smtClean="0"/>
              <a:t>C17 Altitude ~ 400m – Height vs. Vortex Age – Right Vortex</a:t>
            </a:r>
            <a:endParaRPr lang="en-US" sz="3200" dirty="0"/>
          </a:p>
        </p:txBody>
      </p:sp>
      <p:sp>
        <p:nvSpPr>
          <p:cNvPr id="3" name="Footer Placeholder 2"/>
          <p:cNvSpPr>
            <a:spLocks noGrp="1"/>
          </p:cNvSpPr>
          <p:nvPr>
            <p:ph type="ftr" sz="quarter" idx="12"/>
          </p:nvPr>
        </p:nvSpPr>
        <p:spPr/>
        <p:txBody>
          <a:bodyPr/>
          <a:lstStyle/>
          <a:p>
            <a:pPr>
              <a:defRPr/>
            </a:pPr>
            <a:r>
              <a:rPr lang="en-US" smtClean="0">
                <a:solidFill>
                  <a:srgbClr val="808080">
                    <a:lumMod val="75000"/>
                  </a:srgbClr>
                </a:solidFill>
              </a:rPr>
              <a:t>Copyright  2015 by the Charles Stark Draper Laboratory, Inc. All rights reserved.</a:t>
            </a:r>
            <a:endParaRPr lang="en-US" dirty="0">
              <a:solidFill>
                <a:srgbClr val="808080">
                  <a:lumMod val="75000"/>
                </a:srgbClr>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752601" y="685875"/>
            <a:ext cx="8905875" cy="6035524"/>
          </a:xfrm>
          <a:prstGeom prst="rect">
            <a:avLst/>
          </a:prstGeom>
          <a:noFill/>
          <a:ln w="9525">
            <a:noFill/>
            <a:miter lim="800000"/>
            <a:headEnd/>
            <a:tailEnd/>
          </a:ln>
          <a:effectLst/>
        </p:spPr>
      </p:pic>
    </p:spTree>
    <p:extLst>
      <p:ext uri="{BB962C8B-B14F-4D97-AF65-F5344CB8AC3E}">
        <p14:creationId xmlns:p14="http://schemas.microsoft.com/office/powerpoint/2010/main" val="276432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7504"/>
          </a:xfrm>
        </p:spPr>
        <p:txBody>
          <a:bodyPr>
            <a:normAutofit fontScale="90000"/>
          </a:bodyPr>
          <a:lstStyle/>
          <a:p>
            <a:pPr algn="ctr"/>
            <a:r>
              <a:rPr lang="en-US" sz="3200" dirty="0" smtClean="0"/>
              <a:t>C17 Altitude ~ 400m – Height vs. Vortex Age - Left Vortex</a:t>
            </a:r>
            <a:endParaRPr lang="en-US" sz="3200" dirty="0"/>
          </a:p>
        </p:txBody>
      </p:sp>
      <p:sp>
        <p:nvSpPr>
          <p:cNvPr id="3" name="Footer Placeholder 2"/>
          <p:cNvSpPr>
            <a:spLocks noGrp="1"/>
          </p:cNvSpPr>
          <p:nvPr>
            <p:ph type="ftr" sz="quarter" idx="12"/>
          </p:nvPr>
        </p:nvSpPr>
        <p:spPr/>
        <p:txBody>
          <a:bodyPr/>
          <a:lstStyle/>
          <a:p>
            <a:pPr>
              <a:defRPr/>
            </a:pPr>
            <a:r>
              <a:rPr lang="en-US" smtClean="0">
                <a:solidFill>
                  <a:srgbClr val="808080">
                    <a:lumMod val="75000"/>
                  </a:srgbClr>
                </a:solidFill>
              </a:rPr>
              <a:t>Copyright  2015 by the Charles Stark Draper Laboratory, Inc. All rights reserved.</a:t>
            </a:r>
            <a:endParaRPr lang="en-US" dirty="0">
              <a:solidFill>
                <a:srgbClr val="808080">
                  <a:lumMod val="75000"/>
                </a:srgbClr>
              </a:solidFill>
            </a:endParaRPr>
          </a:p>
        </p:txBody>
      </p:sp>
      <p:pic>
        <p:nvPicPr>
          <p:cNvPr id="1028" name="Picture 4"/>
          <p:cNvPicPr>
            <a:picLocks noGrp="1" noChangeAspect="1" noChangeArrowheads="1"/>
          </p:cNvPicPr>
          <p:nvPr>
            <p:ph idx="1"/>
          </p:nvPr>
        </p:nvPicPr>
        <p:blipFill>
          <a:blip r:embed="rId2" cstate="print"/>
          <a:srcRect/>
          <a:stretch>
            <a:fillRect/>
          </a:stretch>
        </p:blipFill>
        <p:spPr bwMode="auto">
          <a:xfrm>
            <a:off x="1752601" y="685875"/>
            <a:ext cx="8905875" cy="6035524"/>
          </a:xfrm>
          <a:prstGeom prst="rect">
            <a:avLst/>
          </a:prstGeom>
          <a:noFill/>
          <a:ln w="9525">
            <a:noFill/>
            <a:miter lim="800000"/>
            <a:headEnd/>
            <a:tailEnd/>
          </a:ln>
          <a:effectLst/>
        </p:spPr>
      </p:pic>
    </p:spTree>
    <p:extLst>
      <p:ext uri="{BB962C8B-B14F-4D97-AF65-F5344CB8AC3E}">
        <p14:creationId xmlns:p14="http://schemas.microsoft.com/office/powerpoint/2010/main" val="15364136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pPr>
              <a:defRPr/>
            </a:pPr>
            <a:r>
              <a:rPr lang="en-US" smtClean="0">
                <a:solidFill>
                  <a:srgbClr val="808080">
                    <a:lumMod val="75000"/>
                  </a:srgbClr>
                </a:solidFill>
              </a:rPr>
              <a:t>Copyright  2015 by the Charles Stark Draper Laboratory, Inc. All rights reserved.</a:t>
            </a:r>
            <a:endParaRPr lang="en-US" dirty="0">
              <a:solidFill>
                <a:srgbClr val="808080">
                  <a:lumMod val="75000"/>
                </a:srgbClr>
              </a:solidFill>
            </a:endParaRPr>
          </a:p>
        </p:txBody>
      </p:sp>
      <p:sp>
        <p:nvSpPr>
          <p:cNvPr id="3" name="Title 2"/>
          <p:cNvSpPr>
            <a:spLocks noGrp="1"/>
          </p:cNvSpPr>
          <p:nvPr>
            <p:ph type="title"/>
          </p:nvPr>
        </p:nvSpPr>
        <p:spPr>
          <a:xfrm>
            <a:off x="838200" y="228600"/>
            <a:ext cx="10515600" cy="631372"/>
          </a:xfrm>
        </p:spPr>
        <p:txBody>
          <a:bodyPr>
            <a:normAutofit/>
          </a:bodyPr>
          <a:lstStyle/>
          <a:p>
            <a:pPr algn="ctr"/>
            <a:r>
              <a:rPr lang="en-US" sz="3200" dirty="0" smtClean="0"/>
              <a:t>C17 Altitude ~ 400m – Height vs. Vortex Age</a:t>
            </a:r>
            <a:endParaRPr lang="en-US" sz="3200" dirty="0"/>
          </a:p>
        </p:txBody>
      </p:sp>
      <p:sp>
        <p:nvSpPr>
          <p:cNvPr id="4" name="Content Placeholder 3"/>
          <p:cNvSpPr>
            <a:spLocks noGrp="1"/>
          </p:cNvSpPr>
          <p:nvPr>
            <p:ph idx="1"/>
          </p:nvPr>
        </p:nvSpPr>
        <p:spPr/>
        <p:txBody>
          <a:bodyPr/>
          <a:lstStyle/>
          <a:p>
            <a:r>
              <a:rPr lang="en-US" dirty="0" smtClean="0"/>
              <a:t>Smaller time of data available – around 75 seconds</a:t>
            </a:r>
          </a:p>
          <a:p>
            <a:endParaRPr lang="en-US" dirty="0" smtClean="0"/>
          </a:p>
          <a:p>
            <a:r>
              <a:rPr lang="en-US" dirty="0" smtClean="0"/>
              <a:t>Relatively constant descent rate</a:t>
            </a:r>
          </a:p>
          <a:p>
            <a:pPr lvl="1"/>
            <a:r>
              <a:rPr lang="en-US" dirty="0" smtClean="0"/>
              <a:t>1.93 meters per seconds – right vortex</a:t>
            </a:r>
          </a:p>
          <a:p>
            <a:pPr lvl="1"/>
            <a:r>
              <a:rPr lang="en-US" dirty="0" smtClean="0"/>
              <a:t>1.57 meters per seconds – left vortex</a:t>
            </a:r>
          </a:p>
          <a:p>
            <a:pPr lvl="2"/>
            <a:endParaRPr lang="en-US" dirty="0" smtClean="0"/>
          </a:p>
          <a:p>
            <a:r>
              <a:rPr lang="en-US" dirty="0" smtClean="0"/>
              <a:t>We can start to see the change in the descent rate around 60 seconds </a:t>
            </a:r>
            <a:endParaRPr lang="en-US" dirty="0"/>
          </a:p>
        </p:txBody>
      </p:sp>
      <p:sp>
        <p:nvSpPr>
          <p:cNvPr id="5" name="Oval 4"/>
          <p:cNvSpPr/>
          <p:nvPr/>
        </p:nvSpPr>
        <p:spPr>
          <a:xfrm>
            <a:off x="1400232" y="2405743"/>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0422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pPr>
              <a:defRPr/>
            </a:pPr>
            <a:r>
              <a:rPr lang="en-US" smtClean="0">
                <a:solidFill>
                  <a:srgbClr val="808080">
                    <a:lumMod val="75000"/>
                  </a:srgbClr>
                </a:solidFill>
              </a:rPr>
              <a:t>Copyright  2015 by the Charles Stark Draper Laboratory, Inc. All rights reserved.</a:t>
            </a:r>
            <a:endParaRPr lang="en-US" dirty="0">
              <a:solidFill>
                <a:srgbClr val="808080">
                  <a:lumMod val="75000"/>
                </a:srgbClr>
              </a:solidFill>
            </a:endParaRPr>
          </a:p>
        </p:txBody>
      </p:sp>
      <p:sp>
        <p:nvSpPr>
          <p:cNvPr id="3" name="Title 2"/>
          <p:cNvSpPr>
            <a:spLocks noGrp="1"/>
          </p:cNvSpPr>
          <p:nvPr>
            <p:ph type="title"/>
          </p:nvPr>
        </p:nvSpPr>
        <p:spPr>
          <a:xfrm>
            <a:off x="827315" y="119743"/>
            <a:ext cx="10515600" cy="994002"/>
          </a:xfrm>
          <a:solidFill>
            <a:srgbClr val="00B0F0"/>
          </a:solidFill>
          <a:scene3d>
            <a:camera prst="orthographicFront"/>
            <a:lightRig rig="threePt" dir="t"/>
          </a:scene3d>
          <a:sp3d>
            <a:bevelT/>
          </a:sp3d>
        </p:spPr>
        <p:txBody>
          <a:bodyPr/>
          <a:lstStyle/>
          <a:p>
            <a:pPr algn="ctr"/>
            <a:r>
              <a:rPr lang="en-US" dirty="0" smtClean="0"/>
              <a:t>Summary of All the Data</a:t>
            </a:r>
            <a:endParaRPr lang="en-US" dirty="0"/>
          </a:p>
        </p:txBody>
      </p:sp>
      <p:graphicFrame>
        <p:nvGraphicFramePr>
          <p:cNvPr id="5" name="Content Placeholder 4"/>
          <p:cNvGraphicFramePr>
            <a:graphicFrameLocks noGrp="1"/>
          </p:cNvGraphicFramePr>
          <p:nvPr>
            <p:ph idx="1"/>
          </p:nvPr>
        </p:nvGraphicFramePr>
        <p:xfrm>
          <a:off x="1752598" y="1295400"/>
          <a:ext cx="8763007" cy="3886200"/>
        </p:xfrm>
        <a:graphic>
          <a:graphicData uri="http://schemas.openxmlformats.org/drawingml/2006/table">
            <a:tbl>
              <a:tblPr firstRow="1" bandRow="1">
                <a:tableStyleId>{5C22544A-7EE6-4342-B048-85BDC9FD1C3A}</a:tableStyleId>
              </a:tblPr>
              <a:tblGrid>
                <a:gridCol w="1066804"/>
                <a:gridCol w="762000"/>
                <a:gridCol w="685800"/>
                <a:gridCol w="762000"/>
                <a:gridCol w="762000"/>
                <a:gridCol w="838200"/>
                <a:gridCol w="762000"/>
                <a:gridCol w="762000"/>
                <a:gridCol w="762000"/>
                <a:gridCol w="762000"/>
                <a:gridCol w="838203"/>
              </a:tblGrid>
              <a:tr h="647700">
                <a:tc rowSpan="3">
                  <a:txBody>
                    <a:bodyPr/>
                    <a:lstStyle/>
                    <a:p>
                      <a:pPr algn="ctr"/>
                      <a:r>
                        <a:rPr lang="en-US" dirty="0" smtClean="0">
                          <a:solidFill>
                            <a:schemeClr val="tx1"/>
                          </a:solidFill>
                        </a:rPr>
                        <a:t>Altitude</a:t>
                      </a:r>
                    </a:p>
                    <a:p>
                      <a:pPr algn="ctr"/>
                      <a:r>
                        <a:rPr lang="en-US" dirty="0" smtClean="0">
                          <a:solidFill>
                            <a:schemeClr val="tx1"/>
                          </a:solidFill>
                        </a:rPr>
                        <a:t>(m)</a:t>
                      </a:r>
                      <a:endParaRPr lang="en-US" dirty="0">
                        <a:solidFill>
                          <a:schemeClr val="tx1"/>
                        </a:solidFill>
                      </a:endParaRPr>
                    </a:p>
                  </a:txBody>
                  <a:tcPr anchor="ctr"/>
                </a:tc>
                <a:tc gridSpan="4">
                  <a:txBody>
                    <a:bodyPr/>
                    <a:lstStyle/>
                    <a:p>
                      <a:pPr algn="ctr"/>
                      <a:r>
                        <a:rPr lang="en-US" dirty="0" smtClean="0">
                          <a:solidFill>
                            <a:schemeClr val="tx1"/>
                          </a:solidFill>
                        </a:rPr>
                        <a:t>Vortex Descent Rates (m/s)</a:t>
                      </a:r>
                      <a:endParaRPr lang="en-US" dirty="0">
                        <a:solidFill>
                          <a:schemeClr val="tx1"/>
                        </a:solidFill>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6">
                  <a:txBody>
                    <a:bodyPr/>
                    <a:lstStyle/>
                    <a:p>
                      <a:pPr algn="ctr"/>
                      <a:r>
                        <a:rPr lang="en-US" dirty="0" smtClean="0">
                          <a:solidFill>
                            <a:schemeClr val="tx1"/>
                          </a:solidFill>
                        </a:rPr>
                        <a:t>Mean Velocity Decay (m/s^2)</a:t>
                      </a:r>
                      <a:endParaRPr lang="en-US" dirty="0">
                        <a:solidFill>
                          <a:schemeClr val="tx1"/>
                        </a:solidFill>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47700">
                <a:tc vMerge="1">
                  <a:txBody>
                    <a:bodyPr/>
                    <a:lstStyle/>
                    <a:p>
                      <a:endParaRPr lang="en-US" dirty="0"/>
                    </a:p>
                  </a:txBody>
                  <a:tcPr/>
                </a:tc>
                <a:tc gridSpan="2">
                  <a:txBody>
                    <a:bodyPr/>
                    <a:lstStyle/>
                    <a:p>
                      <a:pPr algn="ctr"/>
                      <a:r>
                        <a:rPr lang="en-US" dirty="0" smtClean="0"/>
                        <a:t>First 60</a:t>
                      </a:r>
                      <a:r>
                        <a:rPr lang="en-US" baseline="0" dirty="0" smtClean="0"/>
                        <a:t> Sec</a:t>
                      </a:r>
                      <a:endParaRPr lang="en-US" dirty="0"/>
                    </a:p>
                  </a:txBody>
                  <a:tcPr anchor="ctr"/>
                </a:tc>
                <a:tc hMerge="1">
                  <a:txBody>
                    <a:bodyPr/>
                    <a:lstStyle/>
                    <a:p>
                      <a:endParaRPr lang="en-US" dirty="0"/>
                    </a:p>
                  </a:txBody>
                  <a:tcPr/>
                </a:tc>
                <a:tc gridSpan="2">
                  <a:txBody>
                    <a:bodyPr/>
                    <a:lstStyle/>
                    <a:p>
                      <a:pPr algn="ctr"/>
                      <a:r>
                        <a:rPr lang="en-US" dirty="0" smtClean="0"/>
                        <a:t>After 60 Sec</a:t>
                      </a:r>
                      <a:endParaRPr lang="en-US" dirty="0"/>
                    </a:p>
                  </a:txBody>
                  <a:tcPr anchor="ctr"/>
                </a:tc>
                <a:tc hMerge="1">
                  <a:txBody>
                    <a:bodyPr/>
                    <a:lstStyle/>
                    <a:p>
                      <a:endParaRPr lang="en-US" dirty="0"/>
                    </a:p>
                  </a:txBody>
                  <a:tcPr/>
                </a:tc>
                <a:tc gridSpan="2">
                  <a:txBody>
                    <a:bodyPr/>
                    <a:lstStyle/>
                    <a:p>
                      <a:pPr algn="ctr"/>
                      <a:r>
                        <a:rPr lang="en-US" dirty="0" smtClean="0"/>
                        <a:t>Ascending</a:t>
                      </a:r>
                      <a:endParaRPr lang="en-US" dirty="0"/>
                    </a:p>
                  </a:txBody>
                  <a:tcPr anchor="ctr"/>
                </a:tc>
                <a:tc hMerge="1">
                  <a:txBody>
                    <a:bodyPr/>
                    <a:lstStyle/>
                    <a:p>
                      <a:endParaRPr lang="en-US" dirty="0"/>
                    </a:p>
                  </a:txBody>
                  <a:tcPr/>
                </a:tc>
                <a:tc gridSpan="2">
                  <a:txBody>
                    <a:bodyPr/>
                    <a:lstStyle/>
                    <a:p>
                      <a:pPr algn="ctr"/>
                      <a:r>
                        <a:rPr lang="en-US" dirty="0" smtClean="0"/>
                        <a:t>Descending</a:t>
                      </a:r>
                      <a:endParaRPr lang="en-US" dirty="0"/>
                    </a:p>
                  </a:txBody>
                  <a:tcPr anchor="ctr"/>
                </a:tc>
                <a:tc hMerge="1">
                  <a:txBody>
                    <a:bodyPr/>
                    <a:lstStyle/>
                    <a:p>
                      <a:endParaRPr lang="en-US" dirty="0"/>
                    </a:p>
                  </a:txBody>
                  <a:tcPr/>
                </a:tc>
                <a:tc gridSpan="2">
                  <a:txBody>
                    <a:bodyPr/>
                    <a:lstStyle/>
                    <a:p>
                      <a:pPr algn="ctr"/>
                      <a:r>
                        <a:rPr lang="en-US" dirty="0" smtClean="0"/>
                        <a:t>Both Cores</a:t>
                      </a:r>
                      <a:endParaRPr lang="en-US" dirty="0"/>
                    </a:p>
                  </a:txBody>
                  <a:tcPr anchor="ctr"/>
                </a:tc>
                <a:tc hMerge="1">
                  <a:txBody>
                    <a:bodyPr/>
                    <a:lstStyle/>
                    <a:p>
                      <a:endParaRPr lang="en-US" dirty="0"/>
                    </a:p>
                  </a:txBody>
                  <a:tcPr/>
                </a:tc>
              </a:tr>
              <a:tr h="647700">
                <a:tc vMerge="1">
                  <a:txBody>
                    <a:bodyPr/>
                    <a:lstStyle/>
                    <a:p>
                      <a:endParaRPr lang="en-US" dirty="0"/>
                    </a:p>
                  </a:txBody>
                  <a:tcPr/>
                </a:tc>
                <a:tc>
                  <a:txBody>
                    <a:bodyPr/>
                    <a:lstStyle/>
                    <a:p>
                      <a:pPr algn="ctr"/>
                      <a:r>
                        <a:rPr lang="en-US" dirty="0" smtClean="0"/>
                        <a:t>Right</a:t>
                      </a:r>
                      <a:endParaRPr lang="en-US" dirty="0"/>
                    </a:p>
                  </a:txBody>
                  <a:tcPr anchor="ctr"/>
                </a:tc>
                <a:tc>
                  <a:txBody>
                    <a:bodyPr/>
                    <a:lstStyle/>
                    <a:p>
                      <a:pPr algn="ctr"/>
                      <a:r>
                        <a:rPr lang="en-US" dirty="0" smtClean="0"/>
                        <a:t>Left</a:t>
                      </a:r>
                      <a:endParaRPr lang="en-US" dirty="0"/>
                    </a:p>
                  </a:txBody>
                  <a:tcPr anchor="ctr"/>
                </a:tc>
                <a:tc>
                  <a:txBody>
                    <a:bodyPr/>
                    <a:lstStyle/>
                    <a:p>
                      <a:pPr algn="ctr"/>
                      <a:r>
                        <a:rPr lang="en-US" dirty="0" smtClean="0"/>
                        <a:t>Right</a:t>
                      </a:r>
                      <a:endParaRPr lang="en-US" dirty="0"/>
                    </a:p>
                  </a:txBody>
                  <a:tcPr anchor="ctr"/>
                </a:tc>
                <a:tc>
                  <a:txBody>
                    <a:bodyPr/>
                    <a:lstStyle/>
                    <a:p>
                      <a:pPr algn="ctr"/>
                      <a:r>
                        <a:rPr lang="en-US" dirty="0" smtClean="0"/>
                        <a:t>Left</a:t>
                      </a:r>
                      <a:endParaRPr lang="en-US" dirty="0"/>
                    </a:p>
                  </a:txBody>
                  <a:tcPr anchor="ctr"/>
                </a:tc>
                <a:tc>
                  <a:txBody>
                    <a:bodyPr/>
                    <a:lstStyle/>
                    <a:p>
                      <a:pPr algn="ctr"/>
                      <a:r>
                        <a:rPr lang="en-US" dirty="0" smtClean="0"/>
                        <a:t>Right</a:t>
                      </a:r>
                      <a:endParaRPr lang="en-US" dirty="0"/>
                    </a:p>
                  </a:txBody>
                  <a:tcPr anchor="ctr"/>
                </a:tc>
                <a:tc>
                  <a:txBody>
                    <a:bodyPr/>
                    <a:lstStyle/>
                    <a:p>
                      <a:pPr algn="ctr"/>
                      <a:r>
                        <a:rPr lang="en-US" dirty="0" smtClean="0"/>
                        <a:t>Left</a:t>
                      </a:r>
                      <a:endParaRPr lang="en-US" dirty="0"/>
                    </a:p>
                  </a:txBody>
                  <a:tcPr anchor="ctr"/>
                </a:tc>
                <a:tc>
                  <a:txBody>
                    <a:bodyPr/>
                    <a:lstStyle/>
                    <a:p>
                      <a:pPr algn="ctr"/>
                      <a:r>
                        <a:rPr lang="en-US" dirty="0" smtClean="0"/>
                        <a:t>Right</a:t>
                      </a:r>
                      <a:endParaRPr lang="en-US" dirty="0"/>
                    </a:p>
                  </a:txBody>
                  <a:tcPr anchor="ctr"/>
                </a:tc>
                <a:tc>
                  <a:txBody>
                    <a:bodyPr/>
                    <a:lstStyle/>
                    <a:p>
                      <a:pPr algn="ctr"/>
                      <a:r>
                        <a:rPr lang="en-US" dirty="0" smtClean="0"/>
                        <a:t>Left</a:t>
                      </a:r>
                      <a:endParaRPr lang="en-US" dirty="0"/>
                    </a:p>
                  </a:txBody>
                  <a:tcPr anchor="ctr"/>
                </a:tc>
                <a:tc>
                  <a:txBody>
                    <a:bodyPr/>
                    <a:lstStyle/>
                    <a:p>
                      <a:pPr algn="ctr"/>
                      <a:r>
                        <a:rPr lang="en-US" dirty="0" smtClean="0"/>
                        <a:t>Right</a:t>
                      </a:r>
                      <a:endParaRPr lang="en-US" dirty="0"/>
                    </a:p>
                  </a:txBody>
                  <a:tcPr anchor="ctr"/>
                </a:tc>
                <a:tc>
                  <a:txBody>
                    <a:bodyPr/>
                    <a:lstStyle/>
                    <a:p>
                      <a:pPr algn="ctr"/>
                      <a:r>
                        <a:rPr lang="en-US" dirty="0" smtClean="0"/>
                        <a:t>Left</a:t>
                      </a:r>
                      <a:endParaRPr lang="en-US" dirty="0"/>
                    </a:p>
                  </a:txBody>
                  <a:tcPr anchor="ctr"/>
                </a:tc>
              </a:tr>
              <a:tr h="647700">
                <a:tc>
                  <a:txBody>
                    <a:bodyPr/>
                    <a:lstStyle/>
                    <a:p>
                      <a:pPr algn="ctr"/>
                      <a:r>
                        <a:rPr lang="en-US" dirty="0" smtClean="0"/>
                        <a:t>800</a:t>
                      </a:r>
                      <a:endParaRPr lang="en-US" dirty="0"/>
                    </a:p>
                  </a:txBody>
                  <a:tcPr anchor="ctr"/>
                </a:tc>
                <a:tc>
                  <a:txBody>
                    <a:bodyPr/>
                    <a:lstStyle/>
                    <a:p>
                      <a:pPr algn="ctr"/>
                      <a:r>
                        <a:rPr lang="en-US" dirty="0" smtClean="0"/>
                        <a:t>1.71</a:t>
                      </a:r>
                      <a:endParaRPr lang="en-US" dirty="0"/>
                    </a:p>
                  </a:txBody>
                  <a:tcPr anchor="ctr"/>
                </a:tc>
                <a:tc>
                  <a:txBody>
                    <a:bodyPr/>
                    <a:lstStyle/>
                    <a:p>
                      <a:pPr algn="ctr"/>
                      <a:r>
                        <a:rPr lang="en-US" dirty="0" smtClean="0"/>
                        <a:t>1.52</a:t>
                      </a:r>
                      <a:endParaRPr lang="en-US" dirty="0"/>
                    </a:p>
                  </a:txBody>
                  <a:tcPr anchor="ctr"/>
                </a:tc>
                <a:tc>
                  <a:txBody>
                    <a:bodyPr/>
                    <a:lstStyle/>
                    <a:p>
                      <a:pPr algn="ctr"/>
                      <a:r>
                        <a:rPr lang="en-US" dirty="0" smtClean="0"/>
                        <a:t>0.87</a:t>
                      </a:r>
                      <a:endParaRPr lang="en-US" dirty="0"/>
                    </a:p>
                  </a:txBody>
                  <a:tcPr anchor="ctr"/>
                </a:tc>
                <a:tc>
                  <a:txBody>
                    <a:bodyPr/>
                    <a:lstStyle/>
                    <a:p>
                      <a:pPr algn="ctr"/>
                      <a:r>
                        <a:rPr lang="en-US" dirty="0" smtClean="0"/>
                        <a:t>0.70</a:t>
                      </a:r>
                      <a:endParaRPr lang="en-US" dirty="0"/>
                    </a:p>
                  </a:txBody>
                  <a:tcPr anchor="ctr"/>
                </a:tc>
                <a:tc>
                  <a:txBody>
                    <a:bodyPr/>
                    <a:lstStyle/>
                    <a:p>
                      <a:pPr algn="ctr"/>
                      <a:r>
                        <a:rPr lang="en-US" dirty="0" smtClean="0"/>
                        <a:t>0.022</a:t>
                      </a:r>
                      <a:endParaRPr lang="en-US" dirty="0"/>
                    </a:p>
                  </a:txBody>
                  <a:tcPr anchor="ctr"/>
                </a:tc>
                <a:tc>
                  <a:txBody>
                    <a:bodyPr/>
                    <a:lstStyle/>
                    <a:p>
                      <a:pPr algn="ctr"/>
                      <a:r>
                        <a:rPr lang="en-US" dirty="0" smtClean="0"/>
                        <a:t>0.017</a:t>
                      </a:r>
                      <a:endParaRPr lang="en-US" dirty="0"/>
                    </a:p>
                  </a:txBody>
                  <a:tcPr anchor="ctr"/>
                </a:tc>
                <a:tc>
                  <a:txBody>
                    <a:bodyPr/>
                    <a:lstStyle/>
                    <a:p>
                      <a:pPr algn="ctr"/>
                      <a:r>
                        <a:rPr lang="en-US" dirty="0" smtClean="0"/>
                        <a:t>0.016</a:t>
                      </a:r>
                      <a:endParaRPr lang="en-US" dirty="0"/>
                    </a:p>
                  </a:txBody>
                  <a:tcPr anchor="ctr"/>
                </a:tc>
                <a:tc>
                  <a:txBody>
                    <a:bodyPr/>
                    <a:lstStyle/>
                    <a:p>
                      <a:pPr algn="ctr"/>
                      <a:r>
                        <a:rPr lang="en-US" dirty="0" smtClean="0"/>
                        <a:t>0.018</a:t>
                      </a:r>
                      <a:endParaRPr lang="en-US" dirty="0"/>
                    </a:p>
                  </a:txBody>
                  <a:tcPr anchor="ctr"/>
                </a:tc>
                <a:tc>
                  <a:txBody>
                    <a:bodyPr/>
                    <a:lstStyle/>
                    <a:p>
                      <a:pPr algn="ctr"/>
                      <a:r>
                        <a:rPr lang="en-US" dirty="0" smtClean="0"/>
                        <a:t>0.019</a:t>
                      </a:r>
                      <a:endParaRPr lang="en-US" dirty="0"/>
                    </a:p>
                  </a:txBody>
                  <a:tcPr anchor="ctr"/>
                </a:tc>
                <a:tc>
                  <a:txBody>
                    <a:bodyPr/>
                    <a:lstStyle/>
                    <a:p>
                      <a:pPr algn="ctr"/>
                      <a:r>
                        <a:rPr lang="en-US" dirty="0" smtClean="0"/>
                        <a:t>0.018</a:t>
                      </a:r>
                      <a:endParaRPr lang="en-US" dirty="0"/>
                    </a:p>
                  </a:txBody>
                  <a:tcPr anchor="ctr"/>
                </a:tc>
              </a:tr>
              <a:tr h="647700">
                <a:tc>
                  <a:txBody>
                    <a:bodyPr/>
                    <a:lstStyle/>
                    <a:p>
                      <a:pPr algn="ctr"/>
                      <a:r>
                        <a:rPr lang="en-US" dirty="0" smtClean="0"/>
                        <a:t>500</a:t>
                      </a:r>
                      <a:endParaRPr lang="en-US" dirty="0"/>
                    </a:p>
                  </a:txBody>
                  <a:tcPr anchor="ctr"/>
                </a:tc>
                <a:tc>
                  <a:txBody>
                    <a:bodyPr/>
                    <a:lstStyle/>
                    <a:p>
                      <a:pPr algn="ctr"/>
                      <a:r>
                        <a:rPr lang="en-US" dirty="0" smtClean="0"/>
                        <a:t>1.60</a:t>
                      </a:r>
                      <a:endParaRPr lang="en-US" dirty="0"/>
                    </a:p>
                  </a:txBody>
                  <a:tcPr anchor="ctr"/>
                </a:tc>
                <a:tc>
                  <a:txBody>
                    <a:bodyPr/>
                    <a:lstStyle/>
                    <a:p>
                      <a:pPr algn="ctr"/>
                      <a:r>
                        <a:rPr lang="en-US" dirty="0" smtClean="0"/>
                        <a:t>1.49</a:t>
                      </a:r>
                      <a:endParaRPr lang="en-US" dirty="0"/>
                    </a:p>
                  </a:txBody>
                  <a:tcPr anchor="ctr"/>
                </a:tc>
                <a:tc>
                  <a:txBody>
                    <a:bodyPr/>
                    <a:lstStyle/>
                    <a:p>
                      <a:pPr algn="ctr"/>
                      <a:r>
                        <a:rPr lang="en-US" dirty="0" smtClean="0"/>
                        <a:t>1.45</a:t>
                      </a:r>
                      <a:endParaRPr lang="en-US" dirty="0"/>
                    </a:p>
                  </a:txBody>
                  <a:tcPr anchor="ctr"/>
                </a:tc>
                <a:tc>
                  <a:txBody>
                    <a:bodyPr/>
                    <a:lstStyle/>
                    <a:p>
                      <a:pPr algn="ctr"/>
                      <a:r>
                        <a:rPr lang="en-US" dirty="0" smtClean="0"/>
                        <a:t>0.70</a:t>
                      </a:r>
                      <a:endParaRPr lang="en-US" dirty="0"/>
                    </a:p>
                  </a:txBody>
                  <a:tcPr anchor="ctr"/>
                </a:tc>
                <a:tc>
                  <a:txBody>
                    <a:bodyPr/>
                    <a:lstStyle/>
                    <a:p>
                      <a:pPr algn="ctr"/>
                      <a:r>
                        <a:rPr lang="en-US" dirty="0" smtClean="0"/>
                        <a:t>0.032</a:t>
                      </a:r>
                      <a:endParaRPr lang="en-US" dirty="0"/>
                    </a:p>
                  </a:txBody>
                  <a:tcPr anchor="ctr"/>
                </a:tc>
                <a:tc>
                  <a:txBody>
                    <a:bodyPr/>
                    <a:lstStyle/>
                    <a:p>
                      <a:pPr algn="ctr"/>
                      <a:r>
                        <a:rPr lang="en-US" dirty="0" smtClean="0"/>
                        <a:t>0.028</a:t>
                      </a:r>
                      <a:endParaRPr lang="en-US" dirty="0"/>
                    </a:p>
                  </a:txBody>
                  <a:tcPr anchor="ctr"/>
                </a:tc>
                <a:tc>
                  <a:txBody>
                    <a:bodyPr/>
                    <a:lstStyle/>
                    <a:p>
                      <a:pPr algn="ctr"/>
                      <a:r>
                        <a:rPr lang="en-US" dirty="0" smtClean="0"/>
                        <a:t>0.027</a:t>
                      </a:r>
                      <a:endParaRPr lang="en-US" dirty="0"/>
                    </a:p>
                  </a:txBody>
                  <a:tcPr anchor="ctr"/>
                </a:tc>
                <a:tc>
                  <a:txBody>
                    <a:bodyPr/>
                    <a:lstStyle/>
                    <a:p>
                      <a:pPr algn="ctr"/>
                      <a:r>
                        <a:rPr lang="en-US" dirty="0" smtClean="0"/>
                        <a:t>0.015</a:t>
                      </a:r>
                      <a:endParaRPr lang="en-US" dirty="0"/>
                    </a:p>
                  </a:txBody>
                  <a:tcPr anchor="ctr"/>
                </a:tc>
                <a:tc>
                  <a:txBody>
                    <a:bodyPr/>
                    <a:lstStyle/>
                    <a:p>
                      <a:pPr algn="ctr"/>
                      <a:r>
                        <a:rPr lang="en-US" dirty="0" smtClean="0"/>
                        <a:t>0.030</a:t>
                      </a:r>
                      <a:endParaRPr lang="en-US" dirty="0"/>
                    </a:p>
                  </a:txBody>
                  <a:tcPr anchor="ctr"/>
                </a:tc>
                <a:tc>
                  <a:txBody>
                    <a:bodyPr/>
                    <a:lstStyle/>
                    <a:p>
                      <a:pPr algn="ctr"/>
                      <a:r>
                        <a:rPr lang="en-US" dirty="0" smtClean="0"/>
                        <a:t>0.022</a:t>
                      </a:r>
                      <a:endParaRPr lang="en-US" dirty="0"/>
                    </a:p>
                  </a:txBody>
                  <a:tcPr anchor="ctr"/>
                </a:tc>
              </a:tr>
              <a:tr h="647700">
                <a:tc>
                  <a:txBody>
                    <a:bodyPr/>
                    <a:lstStyle/>
                    <a:p>
                      <a:pPr algn="ctr"/>
                      <a:r>
                        <a:rPr lang="en-US" dirty="0" smtClean="0"/>
                        <a:t>400</a:t>
                      </a:r>
                      <a:endParaRPr lang="en-US" dirty="0"/>
                    </a:p>
                  </a:txBody>
                  <a:tcPr anchor="ctr"/>
                </a:tc>
                <a:tc>
                  <a:txBody>
                    <a:bodyPr/>
                    <a:lstStyle/>
                    <a:p>
                      <a:pPr algn="ctr"/>
                      <a:r>
                        <a:rPr lang="en-US" dirty="0" smtClean="0"/>
                        <a:t>1.93</a:t>
                      </a:r>
                      <a:endParaRPr lang="en-US" dirty="0"/>
                    </a:p>
                  </a:txBody>
                  <a:tcPr anchor="ctr"/>
                </a:tc>
                <a:tc>
                  <a:txBody>
                    <a:bodyPr/>
                    <a:lstStyle/>
                    <a:p>
                      <a:pPr algn="ctr"/>
                      <a:r>
                        <a:rPr lang="en-US" dirty="0" smtClean="0"/>
                        <a:t>1.57</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0.048</a:t>
                      </a:r>
                      <a:endParaRPr lang="en-US" dirty="0"/>
                    </a:p>
                  </a:txBody>
                  <a:tcPr anchor="ctr"/>
                </a:tc>
                <a:tc>
                  <a:txBody>
                    <a:bodyPr/>
                    <a:lstStyle/>
                    <a:p>
                      <a:pPr algn="ctr"/>
                      <a:r>
                        <a:rPr lang="en-US" dirty="0" smtClean="0"/>
                        <a:t>0.053</a:t>
                      </a:r>
                      <a:endParaRPr lang="en-US" dirty="0"/>
                    </a:p>
                  </a:txBody>
                  <a:tcPr anchor="ctr"/>
                </a:tc>
                <a:tc>
                  <a:txBody>
                    <a:bodyPr/>
                    <a:lstStyle/>
                    <a:p>
                      <a:pPr algn="ctr"/>
                      <a:r>
                        <a:rPr lang="en-US" dirty="0" smtClean="0"/>
                        <a:t>0.014</a:t>
                      </a:r>
                      <a:endParaRPr lang="en-US" dirty="0"/>
                    </a:p>
                  </a:txBody>
                  <a:tcPr anchor="ctr"/>
                </a:tc>
                <a:tc>
                  <a:txBody>
                    <a:bodyPr/>
                    <a:lstStyle/>
                    <a:p>
                      <a:pPr algn="ctr"/>
                      <a:r>
                        <a:rPr lang="en-US" dirty="0" smtClean="0"/>
                        <a:t>0.026</a:t>
                      </a:r>
                      <a:endParaRPr lang="en-US" dirty="0"/>
                    </a:p>
                  </a:txBody>
                  <a:tcPr anchor="ctr"/>
                </a:tc>
                <a:tc>
                  <a:txBody>
                    <a:bodyPr/>
                    <a:lstStyle/>
                    <a:p>
                      <a:pPr algn="ctr"/>
                      <a:r>
                        <a:rPr lang="en-US" dirty="0" smtClean="0"/>
                        <a:t>0.031</a:t>
                      </a:r>
                      <a:endParaRPr lang="en-US" dirty="0"/>
                    </a:p>
                  </a:txBody>
                  <a:tcPr anchor="ctr"/>
                </a:tc>
                <a:tc>
                  <a:txBody>
                    <a:bodyPr/>
                    <a:lstStyle/>
                    <a:p>
                      <a:pPr algn="ctr"/>
                      <a:r>
                        <a:rPr lang="en-US" dirty="0" smtClean="0"/>
                        <a:t>0.039</a:t>
                      </a:r>
                      <a:endParaRPr lang="en-US" dirty="0"/>
                    </a:p>
                  </a:txBody>
                  <a:tcPr anchor="ctr"/>
                </a:tc>
              </a:tr>
            </a:tbl>
          </a:graphicData>
        </a:graphic>
      </p:graphicFrame>
      <p:sp>
        <p:nvSpPr>
          <p:cNvPr id="6" name="TextBox 5"/>
          <p:cNvSpPr txBox="1"/>
          <p:nvPr/>
        </p:nvSpPr>
        <p:spPr>
          <a:xfrm>
            <a:off x="1828800" y="5638800"/>
            <a:ext cx="8229600" cy="369332"/>
          </a:xfrm>
          <a:prstGeom prst="rect">
            <a:avLst/>
          </a:prstGeom>
          <a:noFill/>
        </p:spPr>
        <p:txBody>
          <a:bodyPr wrap="square" rtlCol="0">
            <a:spAutoFit/>
          </a:bodyPr>
          <a:lstStyle/>
          <a:p>
            <a:r>
              <a:rPr lang="en-US" dirty="0"/>
              <a:t>Working on calculating standard deviation for the decent and decays rates </a:t>
            </a:r>
            <a:endParaRPr lang="en-US" dirty="0"/>
          </a:p>
        </p:txBody>
      </p:sp>
    </p:spTree>
    <p:extLst>
      <p:ext uri="{BB962C8B-B14F-4D97-AF65-F5344CB8AC3E}">
        <p14:creationId xmlns:p14="http://schemas.microsoft.com/office/powerpoint/2010/main" val="990777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14" y="2901496"/>
            <a:ext cx="10515600" cy="1325563"/>
          </a:xfrm>
          <a:solidFill>
            <a:srgbClr val="00B0F0"/>
          </a:solidFill>
          <a:scene3d>
            <a:camera prst="orthographicFront"/>
            <a:lightRig rig="threePt" dir="t"/>
          </a:scene3d>
          <a:sp3d>
            <a:bevelT/>
          </a:sp3d>
        </p:spPr>
        <p:txBody>
          <a:bodyPr/>
          <a:lstStyle/>
          <a:p>
            <a:pPr algn="ctr"/>
            <a:r>
              <a:rPr lang="en-US" dirty="0" smtClean="0"/>
              <a:t>Progress on computing circulation</a:t>
            </a:r>
            <a:endParaRPr lang="en-US" dirty="0"/>
          </a:p>
        </p:txBody>
      </p:sp>
    </p:spTree>
    <p:extLst>
      <p:ext uri="{BB962C8B-B14F-4D97-AF65-F5344CB8AC3E}">
        <p14:creationId xmlns:p14="http://schemas.microsoft.com/office/powerpoint/2010/main" val="2762302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a:scene3d>
            <a:camera prst="orthographicFront"/>
            <a:lightRig rig="threePt" dir="t"/>
          </a:scene3d>
          <a:sp3d>
            <a:bevelT prst="angle"/>
          </a:sp3d>
        </p:spPr>
        <p:txBody>
          <a:bodyPr/>
          <a:lstStyle/>
          <a:p>
            <a:pPr algn="ctr"/>
            <a:r>
              <a:rPr lang="en-US" dirty="0" smtClean="0"/>
              <a:t>Circulation calculations</a:t>
            </a:r>
            <a:endParaRPr lang="en-US" dirty="0"/>
          </a:p>
        </p:txBody>
      </p:sp>
      <p:sp>
        <p:nvSpPr>
          <p:cNvPr id="3" name="Content Placeholder 2"/>
          <p:cNvSpPr>
            <a:spLocks noGrp="1"/>
          </p:cNvSpPr>
          <p:nvPr>
            <p:ph idx="1"/>
          </p:nvPr>
        </p:nvSpPr>
        <p:spPr/>
        <p:txBody>
          <a:bodyPr>
            <a:normAutofit/>
          </a:bodyPr>
          <a:lstStyle/>
          <a:p>
            <a:r>
              <a:rPr lang="en-US" dirty="0" smtClean="0"/>
              <a:t>The maximum tangential velocities may be ~ 100 m/s per various WTV models</a:t>
            </a:r>
          </a:p>
          <a:p>
            <a:r>
              <a:rPr lang="en-US" dirty="0" smtClean="0"/>
              <a:t>Since TODWL has a +- 25m/s receiver bandwidth and a ~80m Gaussian pulse length, we compute the circulation at radii where the tangential velocities are less than 10 -20 m/s. </a:t>
            </a:r>
          </a:p>
          <a:p>
            <a:r>
              <a:rPr lang="en-US" dirty="0" smtClean="0"/>
              <a:t>Using techniques developed in part by the DLR during similar airborne DWL investigations in 2009. </a:t>
            </a:r>
          </a:p>
          <a:p>
            <a:r>
              <a:rPr lang="en-US" dirty="0" smtClean="0"/>
              <a:t>SWA has expanded (and continues to do so) on the “spectral envelop” approach during this FSR project.</a:t>
            </a:r>
            <a:endParaRPr lang="en-US" dirty="0"/>
          </a:p>
        </p:txBody>
      </p:sp>
    </p:spTree>
    <p:extLst>
      <p:ext uri="{BB962C8B-B14F-4D97-AF65-F5344CB8AC3E}">
        <p14:creationId xmlns:p14="http://schemas.microsoft.com/office/powerpoint/2010/main" val="2838852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a:scene3d>
            <a:camera prst="orthographicFront"/>
            <a:lightRig rig="threePt" dir="t"/>
          </a:scene3d>
          <a:sp3d>
            <a:bevelT prst="angle"/>
          </a:sp3d>
        </p:spPr>
        <p:txBody>
          <a:bodyPr/>
          <a:lstStyle/>
          <a:p>
            <a:pPr algn="ctr"/>
            <a:r>
              <a:rPr lang="en-US" dirty="0" smtClean="0"/>
              <a:t>SWA </a:t>
            </a:r>
            <a:r>
              <a:rPr lang="en-US" dirty="0" smtClean="0"/>
              <a:t>Method*</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The method is as follows:</a:t>
            </a:r>
          </a:p>
          <a:p>
            <a:pPr>
              <a:buNone/>
            </a:pPr>
            <a:r>
              <a:rPr lang="en-US" dirty="0" smtClean="0"/>
              <a:t> </a:t>
            </a:r>
          </a:p>
          <a:p>
            <a:r>
              <a:rPr lang="en-US" dirty="0" smtClean="0"/>
              <a:t>Identify center of vortex (shot, gate)</a:t>
            </a:r>
          </a:p>
          <a:p>
            <a:r>
              <a:rPr lang="en-US" dirty="0" smtClean="0"/>
              <a:t>Using envelope velocities, calculate circulation moving outward from vortex center at each shot (average separation about 2 m but varies with scan angle)</a:t>
            </a:r>
          </a:p>
          <a:p>
            <a:r>
              <a:rPr lang="en-US" dirty="0" smtClean="0"/>
              <a:t>Circulation is estimated by examining a region within 10 gates of the core location.</a:t>
            </a:r>
          </a:p>
          <a:p>
            <a:r>
              <a:rPr lang="en-US" dirty="0" smtClean="0"/>
              <a:t>Tabulate the strongest envelope velocity and the average </a:t>
            </a:r>
            <a:r>
              <a:rPr lang="en-US" dirty="0" smtClean="0"/>
              <a:t>envelope velocity </a:t>
            </a:r>
            <a:r>
              <a:rPr lang="en-US" dirty="0" smtClean="0"/>
              <a:t>within that region, and then calculate a circulation from each, so two estimates per shot (distance)</a:t>
            </a:r>
          </a:p>
          <a:p>
            <a:pPr>
              <a:buNone/>
            </a:pPr>
            <a:endParaRPr lang="en-US" dirty="0" smtClean="0"/>
          </a:p>
          <a:p>
            <a:pPr marL="0" indent="0">
              <a:buNone/>
            </a:pPr>
            <a:endParaRPr lang="en-US" dirty="0"/>
          </a:p>
        </p:txBody>
      </p:sp>
      <p:sp>
        <p:nvSpPr>
          <p:cNvPr id="4" name="TextBox 3"/>
          <p:cNvSpPr txBox="1"/>
          <p:nvPr/>
        </p:nvSpPr>
        <p:spPr>
          <a:xfrm>
            <a:off x="6879772" y="6311900"/>
            <a:ext cx="3512436" cy="369332"/>
          </a:xfrm>
          <a:prstGeom prst="rect">
            <a:avLst/>
          </a:prstGeom>
          <a:noFill/>
        </p:spPr>
        <p:txBody>
          <a:bodyPr wrap="none" rtlCol="0">
            <a:spAutoFit/>
          </a:bodyPr>
          <a:lstStyle/>
          <a:p>
            <a:r>
              <a:rPr lang="en-US" dirty="0" smtClean="0"/>
              <a:t>* Base in part on work done by DLR</a:t>
            </a:r>
            <a:endParaRPr lang="en-US" dirty="0"/>
          </a:p>
        </p:txBody>
      </p:sp>
    </p:spTree>
    <p:extLst>
      <p:ext uri="{BB962C8B-B14F-4D97-AF65-F5344CB8AC3E}">
        <p14:creationId xmlns:p14="http://schemas.microsoft.com/office/powerpoint/2010/main" val="339101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17 Globemaster III"/>
          <p:cNvPicPr>
            <a:picLocks noChangeAspect="1" noChangeArrowheads="1"/>
          </p:cNvPicPr>
          <p:nvPr/>
        </p:nvPicPr>
        <p:blipFill>
          <a:blip r:embed="rId2" cstate="print"/>
          <a:srcRect/>
          <a:stretch>
            <a:fillRect/>
          </a:stretch>
        </p:blipFill>
        <p:spPr bwMode="auto">
          <a:xfrm>
            <a:off x="2209801" y="228600"/>
            <a:ext cx="7723481" cy="3128010"/>
          </a:xfrm>
          <a:prstGeom prst="rect">
            <a:avLst/>
          </a:prstGeom>
          <a:noFill/>
        </p:spPr>
      </p:pic>
      <p:sp>
        <p:nvSpPr>
          <p:cNvPr id="3" name="Rectangle 2"/>
          <p:cNvSpPr/>
          <p:nvPr/>
        </p:nvSpPr>
        <p:spPr>
          <a:xfrm>
            <a:off x="2057400" y="3276600"/>
            <a:ext cx="7848600" cy="2862322"/>
          </a:xfrm>
          <a:prstGeom prst="rect">
            <a:avLst/>
          </a:prstGeom>
        </p:spPr>
        <p:txBody>
          <a:bodyPr wrap="square">
            <a:spAutoFit/>
          </a:bodyPr>
          <a:lstStyle/>
          <a:p>
            <a:endParaRPr lang="en-US" dirty="0"/>
          </a:p>
          <a:p>
            <a:pPr algn="ctr"/>
            <a:r>
              <a:rPr lang="en-US" b="1" dirty="0"/>
              <a:t>C-17 General Characteristics</a:t>
            </a:r>
          </a:p>
          <a:p>
            <a:endParaRPr lang="en-US" b="1" dirty="0"/>
          </a:p>
          <a:p>
            <a:r>
              <a:rPr lang="en-US" b="1" dirty="0"/>
              <a:t>Length: 	</a:t>
            </a:r>
            <a:r>
              <a:rPr lang="en-US" dirty="0"/>
              <a:t>174 feet (53.04 m) </a:t>
            </a:r>
            <a:r>
              <a:rPr lang="en-US" b="1" dirty="0"/>
              <a:t>	</a:t>
            </a:r>
          </a:p>
          <a:p>
            <a:r>
              <a:rPr lang="en-US" b="1" dirty="0"/>
              <a:t>Height at Tail: </a:t>
            </a:r>
            <a:r>
              <a:rPr lang="en-US" dirty="0"/>
              <a:t>55.1 feet (16.79 m) </a:t>
            </a:r>
          </a:p>
          <a:p>
            <a:r>
              <a:rPr lang="en-US" b="1" dirty="0"/>
              <a:t>Wing Span to Wingtips: </a:t>
            </a:r>
            <a:r>
              <a:rPr lang="en-US" dirty="0"/>
              <a:t>169.8 feet (51.74 m) 	</a:t>
            </a:r>
          </a:p>
          <a:p>
            <a:r>
              <a:rPr lang="en-US" b="1" dirty="0"/>
              <a:t>Maximum Payload: </a:t>
            </a:r>
            <a:r>
              <a:rPr lang="en-US" dirty="0"/>
              <a:t>164,900 lbs. (74,797 kg) </a:t>
            </a:r>
            <a:endParaRPr lang="en-US" b="1" dirty="0"/>
          </a:p>
          <a:p>
            <a:r>
              <a:rPr lang="en-US" b="1" dirty="0"/>
              <a:t>Range with Payload: </a:t>
            </a:r>
            <a:r>
              <a:rPr lang="en-US" dirty="0"/>
              <a:t>2,420 nautical miles </a:t>
            </a:r>
            <a:endParaRPr lang="en-US" b="1" dirty="0"/>
          </a:p>
          <a:p>
            <a:r>
              <a:rPr lang="en-US" b="1" dirty="0"/>
              <a:t>Cruise Speed:  </a:t>
            </a:r>
            <a:r>
              <a:rPr lang="en-US" dirty="0"/>
              <a:t>0.74 – 0.77 Mach </a:t>
            </a:r>
          </a:p>
          <a:p>
            <a:r>
              <a:rPr lang="en-US" b="1" dirty="0"/>
              <a:t>Approach Speed:  </a:t>
            </a:r>
            <a:r>
              <a:rPr lang="en-US" dirty="0"/>
              <a:t>130kts</a:t>
            </a:r>
            <a:r>
              <a:rPr lang="en-US" b="1" dirty="0"/>
              <a:t>	</a:t>
            </a:r>
          </a:p>
        </p:txBody>
      </p:sp>
    </p:spTree>
    <p:extLst>
      <p:ext uri="{BB962C8B-B14F-4D97-AF65-F5344CB8AC3E}">
        <p14:creationId xmlns:p14="http://schemas.microsoft.com/office/powerpoint/2010/main" val="1013865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005601d04fb3$e2d207a0$0600a8c0@ohandleyslaptop"/>
          <p:cNvPicPr>
            <a:picLocks noChangeAspect="1" noChangeArrowheads="1"/>
          </p:cNvPicPr>
          <p:nvPr/>
        </p:nvPicPr>
        <p:blipFill>
          <a:blip r:embed="rId2" cstate="print"/>
          <a:srcRect/>
          <a:stretch>
            <a:fillRect/>
          </a:stretch>
        </p:blipFill>
        <p:spPr bwMode="auto">
          <a:xfrm>
            <a:off x="3276600" y="533400"/>
            <a:ext cx="5410200" cy="5879246"/>
          </a:xfrm>
          <a:prstGeom prst="rect">
            <a:avLst/>
          </a:prstGeom>
          <a:noFill/>
          <a:ln w="9525">
            <a:noFill/>
            <a:miter lim="800000"/>
            <a:headEnd/>
            <a:tailEnd/>
          </a:ln>
        </p:spPr>
      </p:pic>
    </p:spTree>
    <p:extLst>
      <p:ext uri="{BB962C8B-B14F-4D97-AF65-F5344CB8AC3E}">
        <p14:creationId xmlns:p14="http://schemas.microsoft.com/office/powerpoint/2010/main" val="1361644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00ce01d0514a$0d7ed4f0$0600a8c0@ohandleyslaptop"/>
          <p:cNvPicPr>
            <a:picLocks noChangeAspect="1" noChangeArrowheads="1"/>
          </p:cNvPicPr>
          <p:nvPr/>
        </p:nvPicPr>
        <p:blipFill>
          <a:blip r:embed="rId2" cstate="print"/>
          <a:srcRect/>
          <a:stretch>
            <a:fillRect/>
          </a:stretch>
        </p:blipFill>
        <p:spPr bwMode="auto">
          <a:xfrm>
            <a:off x="3276600" y="1447800"/>
            <a:ext cx="5276850" cy="5204674"/>
          </a:xfrm>
          <a:prstGeom prst="rect">
            <a:avLst/>
          </a:prstGeom>
          <a:noFill/>
          <a:ln w="9525">
            <a:noFill/>
            <a:miter lim="800000"/>
            <a:headEnd/>
            <a:tailEnd/>
          </a:ln>
        </p:spPr>
      </p:pic>
      <p:sp>
        <p:nvSpPr>
          <p:cNvPr id="6" name="Title 5"/>
          <p:cNvSpPr>
            <a:spLocks noGrp="1"/>
          </p:cNvSpPr>
          <p:nvPr>
            <p:ph type="title"/>
          </p:nvPr>
        </p:nvSpPr>
        <p:spPr>
          <a:xfrm>
            <a:off x="1981200" y="228600"/>
            <a:ext cx="8229600" cy="990600"/>
          </a:xfrm>
          <a:solidFill>
            <a:srgbClr val="00B0F0"/>
          </a:solidFill>
          <a:scene3d>
            <a:camera prst="orthographicFront"/>
            <a:lightRig rig="threePt" dir="t"/>
          </a:scene3d>
          <a:sp3d>
            <a:bevelT prst="angle"/>
          </a:sp3d>
        </p:spPr>
        <p:txBody>
          <a:bodyPr/>
          <a:lstStyle/>
          <a:p>
            <a:r>
              <a:rPr lang="en-US" dirty="0" smtClean="0"/>
              <a:t>First 10 seconds of WTV lifetime</a:t>
            </a:r>
            <a:endParaRPr lang="en-US" dirty="0"/>
          </a:p>
        </p:txBody>
      </p:sp>
    </p:spTree>
    <p:extLst>
      <p:ext uri="{BB962C8B-B14F-4D97-AF65-F5344CB8AC3E}">
        <p14:creationId xmlns:p14="http://schemas.microsoft.com/office/powerpoint/2010/main" val="949457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005701d04fb3$e2d207a0$0600a8c0@ohandleyslaptop"/>
          <p:cNvPicPr>
            <a:picLocks noChangeAspect="1" noChangeArrowheads="1"/>
          </p:cNvPicPr>
          <p:nvPr/>
        </p:nvPicPr>
        <p:blipFill>
          <a:blip r:embed="rId2" cstate="print"/>
          <a:srcRect/>
          <a:stretch>
            <a:fillRect/>
          </a:stretch>
        </p:blipFill>
        <p:spPr bwMode="auto">
          <a:xfrm>
            <a:off x="2971801" y="304801"/>
            <a:ext cx="6353175" cy="6181725"/>
          </a:xfrm>
          <a:prstGeom prst="rect">
            <a:avLst/>
          </a:prstGeom>
          <a:noFill/>
          <a:ln w="9525">
            <a:noFill/>
            <a:miter lim="800000"/>
            <a:headEnd/>
            <a:tailEnd/>
          </a:ln>
        </p:spPr>
      </p:pic>
    </p:spTree>
    <p:extLst>
      <p:ext uri="{BB962C8B-B14F-4D97-AF65-F5344CB8AC3E}">
        <p14:creationId xmlns:p14="http://schemas.microsoft.com/office/powerpoint/2010/main" val="4145036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00B0F0"/>
          </a:solidFill>
          <a:scene3d>
            <a:camera prst="orthographicFront"/>
            <a:lightRig rig="threePt" dir="t"/>
          </a:scene3d>
          <a:sp3d>
            <a:bevelT prst="angle"/>
          </a:sp3d>
        </p:spPr>
        <p:txBody>
          <a:bodyPr/>
          <a:lstStyle/>
          <a:p>
            <a:pPr algn="ctr"/>
            <a:r>
              <a:rPr lang="en-US" dirty="0" smtClean="0"/>
              <a:t>Radius sensitivity</a:t>
            </a:r>
            <a:endParaRPr lang="en-US" dirty="0"/>
          </a:p>
        </p:txBody>
      </p:sp>
      <p:sp>
        <p:nvSpPr>
          <p:cNvPr id="4" name="Content Placeholder 3"/>
          <p:cNvSpPr>
            <a:spLocks noGrp="1"/>
          </p:cNvSpPr>
          <p:nvPr>
            <p:ph idx="1"/>
          </p:nvPr>
        </p:nvSpPr>
        <p:spPr/>
        <p:txBody>
          <a:bodyPr>
            <a:normAutofit/>
          </a:bodyPr>
          <a:lstStyle/>
          <a:p>
            <a:r>
              <a:rPr lang="en-US" dirty="0" smtClean="0"/>
              <a:t>The computations are very sensitive. For example, if we've picked the wrong shot for the vortex center, everything shifts by an average of </a:t>
            </a:r>
            <a:r>
              <a:rPr lang="en-US" dirty="0" smtClean="0"/>
              <a:t>2m</a:t>
            </a:r>
            <a:r>
              <a:rPr lang="en-US" dirty="0" smtClean="0"/>
              <a:t>.</a:t>
            </a:r>
          </a:p>
          <a:p>
            <a:r>
              <a:rPr lang="en-US" dirty="0" smtClean="0"/>
              <a:t>If you have a </a:t>
            </a:r>
            <a:r>
              <a:rPr lang="en-US" dirty="0" err="1"/>
              <a:t>V</a:t>
            </a:r>
            <a:r>
              <a:rPr lang="en-US" dirty="0" err="1" smtClean="0"/>
              <a:t>los</a:t>
            </a:r>
            <a:r>
              <a:rPr lang="en-US" dirty="0" smtClean="0"/>
              <a:t> </a:t>
            </a:r>
            <a:r>
              <a:rPr lang="en-US" dirty="0" smtClean="0"/>
              <a:t>estimate of 6 m/s at 10 m, that's 377 m2/s. If you shift that 2 m you have a potential circulation range of 302 </a:t>
            </a:r>
            <a:r>
              <a:rPr lang="en-US" dirty="0" smtClean="0"/>
              <a:t>– 452 m2/s. </a:t>
            </a:r>
            <a:r>
              <a:rPr lang="en-US" dirty="0" smtClean="0"/>
              <a:t>That could possibly explain the outliers in the averaged data.</a:t>
            </a:r>
          </a:p>
          <a:p>
            <a:endParaRPr lang="en-US" dirty="0"/>
          </a:p>
        </p:txBody>
      </p:sp>
    </p:spTree>
    <p:extLst>
      <p:ext uri="{BB962C8B-B14F-4D97-AF65-F5344CB8AC3E}">
        <p14:creationId xmlns:p14="http://schemas.microsoft.com/office/powerpoint/2010/main" val="2380363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a:scene3d>
            <a:camera prst="orthographicFront"/>
            <a:lightRig rig="threePt" dir="t"/>
          </a:scene3d>
          <a:sp3d>
            <a:bevelT/>
          </a:sp3d>
        </p:spPr>
        <p:txBody>
          <a:bodyPr/>
          <a:lstStyle/>
          <a:p>
            <a:pPr algn="ctr"/>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Using our latest algorithms, the general estimates of WTV sink rates, vortex separation distances, drift angles and circulation values appear to pass the “reasonable” test when compared with the WTV model data from Draper. But…..</a:t>
            </a:r>
          </a:p>
          <a:p>
            <a:r>
              <a:rPr lang="en-US" dirty="0" smtClean="0"/>
              <a:t>There are occasions, however, where the sink rates differ between lifts conducted within the same (?) environment.</a:t>
            </a:r>
          </a:p>
          <a:p>
            <a:r>
              <a:rPr lang="en-US" dirty="0" smtClean="0"/>
              <a:t>There are cases where the separation between vortices is &gt; 50m, somewhat counter to the expectation that vortices interact destructively and “pinch” together.</a:t>
            </a:r>
          </a:p>
          <a:p>
            <a:r>
              <a:rPr lang="en-US" dirty="0" smtClean="0"/>
              <a:t>There are cases where the sink rate for one vortex in a pair is consistently different that the other’s sink rate. </a:t>
            </a:r>
            <a:endParaRPr lang="en-US" dirty="0"/>
          </a:p>
        </p:txBody>
      </p:sp>
    </p:spTree>
    <p:extLst>
      <p:ext uri="{BB962C8B-B14F-4D97-AF65-F5344CB8AC3E}">
        <p14:creationId xmlns:p14="http://schemas.microsoft.com/office/powerpoint/2010/main" val="963638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a:scene3d>
            <a:camera prst="orthographicFront"/>
            <a:lightRig rig="threePt" dir="t"/>
          </a:scene3d>
          <a:sp3d>
            <a:bevelT/>
          </a:sp3d>
        </p:spPr>
        <p:txBody>
          <a:bodyPr/>
          <a:lstStyle/>
          <a:p>
            <a:pPr algn="ctr"/>
            <a:r>
              <a:rPr lang="en-US" dirty="0" smtClean="0"/>
              <a:t>Summary of SWA</a:t>
            </a:r>
            <a:r>
              <a:rPr lang="en-US" dirty="0" smtClean="0"/>
              <a:t> </a:t>
            </a:r>
            <a:r>
              <a:rPr lang="en-US" dirty="0" smtClean="0"/>
              <a:t>algorithm errors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Given the sampling limitations of the TODWL system, we expect:</a:t>
            </a:r>
          </a:p>
          <a:p>
            <a:pPr lvl="1"/>
            <a:r>
              <a:rPr lang="en-US" dirty="0"/>
              <a:t>U</a:t>
            </a:r>
            <a:r>
              <a:rPr lang="en-US" dirty="0" smtClean="0"/>
              <a:t>ncertainty in locating the centers of each vortex (+- 5 meters horizontal)</a:t>
            </a:r>
          </a:p>
          <a:p>
            <a:pPr lvl="2"/>
            <a:r>
              <a:rPr lang="en-US" dirty="0" smtClean="0"/>
              <a:t>Running average location over 10 sweeps (10 – 20 seconds) seems to be very reasonable</a:t>
            </a:r>
          </a:p>
          <a:p>
            <a:pPr lvl="1"/>
            <a:r>
              <a:rPr lang="en-US" dirty="0" smtClean="0"/>
              <a:t>Uncertainty in height assignment of individual vortex (+- 25 m vertical)</a:t>
            </a:r>
          </a:p>
          <a:p>
            <a:pPr lvl="2"/>
            <a:r>
              <a:rPr lang="en-US" dirty="0" smtClean="0"/>
              <a:t>Running average vertical location over 10 sweeps seems to be very reasonable</a:t>
            </a:r>
          </a:p>
          <a:p>
            <a:pPr lvl="1"/>
            <a:r>
              <a:rPr lang="en-US" dirty="0" smtClean="0"/>
              <a:t>Uncertainty in the estimation of the circulation (+- 30%) </a:t>
            </a:r>
          </a:p>
          <a:p>
            <a:pPr lvl="2"/>
            <a:r>
              <a:rPr lang="en-US" dirty="0" smtClean="0"/>
              <a:t>10 sweep running average circulation values are also quite reasonable and in agreement with model predictions</a:t>
            </a:r>
          </a:p>
          <a:p>
            <a:r>
              <a:rPr lang="en-US" dirty="0" smtClean="0"/>
              <a:t>Therefore, our focus is now shifting to:</a:t>
            </a:r>
          </a:p>
          <a:p>
            <a:pPr lvl="1"/>
            <a:r>
              <a:rPr lang="en-US" dirty="0"/>
              <a:t>S</a:t>
            </a:r>
            <a:r>
              <a:rPr lang="en-US" dirty="0" smtClean="0"/>
              <a:t>ink rates outside the envelope of expected values</a:t>
            </a:r>
          </a:p>
          <a:p>
            <a:pPr lvl="1"/>
            <a:r>
              <a:rPr lang="en-US" dirty="0" smtClean="0"/>
              <a:t>Vortex separations that exceed 60m</a:t>
            </a:r>
          </a:p>
          <a:p>
            <a:pPr lvl="1"/>
            <a:r>
              <a:rPr lang="en-US" dirty="0" smtClean="0"/>
              <a:t>Loss of detectable vortices in areas preceded and followed by detectable vortices.</a:t>
            </a:r>
          </a:p>
          <a:p>
            <a:pPr lvl="1"/>
            <a:endParaRPr lang="en-US" dirty="0" smtClean="0"/>
          </a:p>
        </p:txBody>
      </p:sp>
    </p:spTree>
    <p:extLst>
      <p:ext uri="{BB962C8B-B14F-4D97-AF65-F5344CB8AC3E}">
        <p14:creationId xmlns:p14="http://schemas.microsoft.com/office/powerpoint/2010/main" val="3623936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a:scene3d>
            <a:camera prst="orthographicFront"/>
            <a:lightRig rig="threePt" dir="t"/>
          </a:scene3d>
          <a:sp3d>
            <a:bevelT prst="angle"/>
          </a:sp3d>
        </p:spPr>
        <p:txBody>
          <a:bodyPr>
            <a:normAutofit/>
          </a:bodyPr>
          <a:lstStyle/>
          <a:p>
            <a:pPr algn="ctr"/>
            <a:r>
              <a:rPr lang="en-US" dirty="0" smtClean="0"/>
              <a:t>Recommendations for next flight series</a:t>
            </a:r>
            <a:endParaRPr lang="en-US" dirty="0"/>
          </a:p>
        </p:txBody>
      </p:sp>
      <p:sp>
        <p:nvSpPr>
          <p:cNvPr id="3" name="Content Placeholder 2"/>
          <p:cNvSpPr>
            <a:spLocks noGrp="1"/>
          </p:cNvSpPr>
          <p:nvPr>
            <p:ph idx="1"/>
          </p:nvPr>
        </p:nvSpPr>
        <p:spPr/>
        <p:txBody>
          <a:bodyPr>
            <a:normAutofit/>
          </a:bodyPr>
          <a:lstStyle/>
          <a:p>
            <a:r>
              <a:rPr lang="en-US" dirty="0" smtClean="0"/>
              <a:t>Fly the C-17 well above the boundary layer to reduce convective interference with vortices. This will improve model validation for the basic physics of WTV generation and evolution.</a:t>
            </a:r>
          </a:p>
          <a:p>
            <a:r>
              <a:rPr lang="en-US" dirty="0" smtClean="0"/>
              <a:t>Fly within stable or neutral boundary layers. Marine boundary layers over the coast of California offer a good laboratory.</a:t>
            </a:r>
          </a:p>
          <a:p>
            <a:r>
              <a:rPr lang="en-US" dirty="0" smtClean="0"/>
              <a:t>Fly longer legs with the C-17 (3-5 minutes instead of 2).</a:t>
            </a:r>
            <a:endParaRPr lang="en-US" dirty="0"/>
          </a:p>
        </p:txBody>
      </p:sp>
    </p:spTree>
    <p:extLst>
      <p:ext uri="{BB962C8B-B14F-4D97-AF65-F5344CB8AC3E}">
        <p14:creationId xmlns:p14="http://schemas.microsoft.com/office/powerpoint/2010/main" val="4219394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a:scene3d>
            <a:camera prst="orthographicFront"/>
            <a:lightRig rig="threePt" dir="t"/>
          </a:scene3d>
          <a:sp3d>
            <a:bevelT/>
          </a:sp3d>
        </p:spPr>
        <p:txBody>
          <a:bodyPr/>
          <a:lstStyle/>
          <a:p>
            <a:pPr algn="ctr"/>
            <a:r>
              <a:rPr lang="en-US" dirty="0" smtClean="0"/>
              <a:t>Acknowledgements</a:t>
            </a:r>
            <a:endParaRPr lang="en-US" dirty="0"/>
          </a:p>
        </p:txBody>
      </p:sp>
      <p:sp>
        <p:nvSpPr>
          <p:cNvPr id="3" name="Content Placeholder 2"/>
          <p:cNvSpPr>
            <a:spLocks noGrp="1"/>
          </p:cNvSpPr>
          <p:nvPr>
            <p:ph idx="1"/>
          </p:nvPr>
        </p:nvSpPr>
        <p:spPr/>
        <p:txBody>
          <a:bodyPr/>
          <a:lstStyle/>
          <a:p>
            <a:r>
              <a:rPr lang="en-US" dirty="0" err="1" smtClean="0"/>
              <a:t>USArmy</a:t>
            </a:r>
            <a:r>
              <a:rPr lang="en-US" dirty="0" smtClean="0"/>
              <a:t> funding through Phase II SBIR to SWA</a:t>
            </a:r>
          </a:p>
          <a:p>
            <a:r>
              <a:rPr lang="en-US" dirty="0" smtClean="0"/>
              <a:t>Draper Laboratories for conducting model/data comparisons</a:t>
            </a:r>
          </a:p>
          <a:p>
            <a:r>
              <a:rPr lang="en-US" dirty="0" smtClean="0"/>
              <a:t>Kevin Godwin of KGS, LLC for assistance in operating TODWL in the Yuma field experiments and generating </a:t>
            </a:r>
            <a:r>
              <a:rPr lang="en-US" dirty="0" err="1" smtClean="0"/>
              <a:t>realtime</a:t>
            </a:r>
            <a:r>
              <a:rPr lang="en-US" dirty="0" smtClean="0"/>
              <a:t>/</a:t>
            </a:r>
            <a:r>
              <a:rPr lang="en-US" dirty="0" err="1" smtClean="0"/>
              <a:t>quicklook</a:t>
            </a:r>
            <a:r>
              <a:rPr lang="en-US" dirty="0" smtClean="0"/>
              <a:t> TODWL soundings used in planning the next day experiments.</a:t>
            </a:r>
            <a:endParaRPr lang="en-US" dirty="0"/>
          </a:p>
        </p:txBody>
      </p:sp>
    </p:spTree>
    <p:extLst>
      <p:ext uri="{BB962C8B-B14F-4D97-AF65-F5344CB8AC3E}">
        <p14:creationId xmlns:p14="http://schemas.microsoft.com/office/powerpoint/2010/main" val="291576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t0.gstatic.com/images?q=tbn:ANd9GcTOlfZz7sK-GRVaqJFS7u7OG7vfC9DGdwIuUe-yQIDmLlKgYhS3ZQ">
            <a:hlinkClick r:id="rId2"/>
          </p:cNvPr>
          <p:cNvPicPr>
            <a:picLocks noChangeAspect="1" noChangeArrowheads="1"/>
          </p:cNvPicPr>
          <p:nvPr/>
        </p:nvPicPr>
        <p:blipFill>
          <a:blip r:embed="rId3" cstate="print"/>
          <a:srcRect/>
          <a:stretch>
            <a:fillRect/>
          </a:stretch>
        </p:blipFill>
        <p:spPr bwMode="auto">
          <a:xfrm>
            <a:off x="3956824" y="4251198"/>
            <a:ext cx="2819400" cy="1888998"/>
          </a:xfrm>
          <a:prstGeom prst="rect">
            <a:avLst/>
          </a:prstGeom>
          <a:noFill/>
        </p:spPr>
      </p:pic>
      <p:pic>
        <p:nvPicPr>
          <p:cNvPr id="15364" name="Picture 4" descr="https://encrypted-tbn2.gstatic.com/images?q=tbn:ANd9GcS1sx7KYKFFcEDJY2WLs_Piq0_QA43_GzGzfjM5_YH2eF4cTMRGgE0i1g7b"/>
          <p:cNvPicPr>
            <a:picLocks noChangeAspect="1" noChangeArrowheads="1"/>
          </p:cNvPicPr>
          <p:nvPr/>
        </p:nvPicPr>
        <p:blipFill>
          <a:blip r:embed="rId4" cstate="print"/>
          <a:srcRect/>
          <a:stretch>
            <a:fillRect/>
          </a:stretch>
        </p:blipFill>
        <p:spPr bwMode="auto">
          <a:xfrm>
            <a:off x="7418348" y="4235196"/>
            <a:ext cx="2862703" cy="1905000"/>
          </a:xfrm>
          <a:prstGeom prst="rect">
            <a:avLst/>
          </a:prstGeom>
          <a:noFill/>
        </p:spPr>
      </p:pic>
      <p:sp>
        <p:nvSpPr>
          <p:cNvPr id="15366" name="AutoShape 6" descr="data:image/jpeg;base64,/9j/4AAQSkZJRgABAQAAAQABAAD/2wCEAAkGBhQSERQUEhQWFBUVGBUWFBcUFxcXFxUUFBQVFBQUFRUXHCYeFxokGhQUHy8gIycpLCwsFR4xNTAqNSYrLCkBCQoKDgwOGg8PGiwkHyQsLCwsLCwpLCwsLCwsLCwsLCksLCwsLCwsKSwsLCwsLCwpLCwsLCwpLCwsLCwsKSwsLP/AABEIAMoA+QMBIgACEQEDEQH/xAAbAAACAwEBAQAAAAAAAAAAAAADBAIFBgEHAP/EADcQAAEDAwIDBgQFBAIDAAAAAAEAAgMEESESMQVBUQYTImFxgRQykbFSocHR8AcVQmIjciTh8f/EABsBAAIDAQEBAAAAAAAAAAAAAAMEAQIFAAYH/8QAMxEAAgIBAwIDBgQGAwAAAAAAAQIAAxEEITESQQUTURQiMmGBoXGxweEGFSNykfBCUtH/2gAMAwEAAhEDEQA/APUXqIK+euApqZkFIhEpgtQnxqwg2EHqXNSn3JX3dKZTBkLrmpEEJXO5K6dgzgcviV9JZouV2B+obWXZ7Qgqbp6u0gCuORjCoujUwZBgbr7UpFi53amUwZxHYUNkSXqqy2ygkDeHopaxsCcr6225Vc+rugzSXNyguvyWfY5JnrdPStagQjJimoKg+qrXOsmqZw5lVTmGu+HMdNSlJKs3umZtNsZVdUYR2EzkcGTNYRlQPESd0q591BlroJzGQyiWUdRcoziQVUCbOE1FOVYCcz44ltTSXKtmE2ws9RyG6vaOTGUzWJmal952dxthAjrdPqj1Eg5FVrn+Jc0pU4IwZouHS3FzzTutUdE48k98SVPTmAfnaQlKiw5RZmoLWFSOImeZ184BsVVVHFiDgpni1OS3WPdZiWQg5QLbSu03dFpK7V6jvLlvGHHmm4+JgNuVmY57G6HVV9zhDGoIGTH28MRyFAwJozxq+1k1T1RO6yMNUrAcTxZWS7O5g7vDlHuostK2sXKWtud8c1nJqy5XY672QvaPezGf5cPL6SJsZKkC+RgZ9FCmqWu2NwsjPxC7SL7/AMsl6XixZ7I41QzEG8GPQcczdTPaL3Sv9zZY5t081Q1HaMyCwH7qqnqyL5XWakL8MHpvBy+z7GagccBBBIH82VVUV5JwqVk2U8DcApXz2smuNBXp9wI419wpF4AS2qwS7q0BWyBzBYLHAhZHG64x5ukHVNypsnAQ1YZjT1sFxLeN9tyju0kZVCytsboh4hfc/RNrauMTGt01ucywfCDzCXleBgJM1N9kv3pJUdQPEp5bDky1pI9RVj8LZV9K0gXVtRvO52R0TaI237yVNHYp4SoEi+a0ooGIobOreTlchwON0Vu2VNoCqRCK8eglwi6vRKCTSMofx3kFxIkBSdxF5+0TybCw9AmqfjG2siyzk8ZsXDHVVEvEiLgfVZg1PR8U9i/ha3LisAT0aKobI06TcbH3WZ4nRab25JfsxxtrGv1HJtZMCv7x51bE/lyTBZLUBmVVp7tHcygZUfeUUpIQXuVzxuh0Z6qjeMLPdCjFTPRUXLagdZOOaynJVcwUjI3zSsk6jrIGIZaw5zHJK1EjqwVTGQokcqGXxGVqBlpPILYSYceqgZ8ITZMofVkxjywq7y4pGY1XwEGR/NAdV+GyC2fzRXfOAInXSQSxjkbkzTVHIpD4gLhlVkOIK0ZGDLWav3tsq19Sl3yobpFzuTB1UqvEKahc+J80uSuEoWTGiFAjTJkVruqSElgpRzZTCHEzrhmXNMA7CfpeE3ODdUkM9tireh4jb7p+kg8zz2sR1HumXMUJaLEJmJvRVrOJl2+U2ypPJP5EwGVu8cibY5TRjBVU6uT1HNcEnAXZlekjeRq3922+6Ug4kHHK5xjicem172WabX5wUtZZgzR01BdckTXVFc21v1SHxY6n6qhNaet134woDW5mlXpCBD8R4nqbpVI567LJdBWIzFjvPoFVQQYEIHlpBWi4bUh4FsOtjoVmt1d8Mg06Ra17fTqmdOTnEzfEUAAPeaLi1Oe5bfk3ObrLvblbasbeG3IDfmSsrJTZT2pTqIInnPDrynWrepMrZ4T7JGSJXNYRayppQstzgz1mnHWuYrI3K4pvUWqmcxxawBOlcYF1y4unNvJuchkqbRdS7rKlYtaQBOxJp0ajDCeQRHxmybRZi3WgnmJylLG6dMJPJMQUXVFWktFLNalQxmIxwdUTuUzUQ2UI4Ta5U+UAYE60sMgxORqGcJySFKOjJKt0Sh1Ge8+bNlW1I7F7KuNLbdWFHJZHqXB3iOpuDLtLGlvfCt4rhUsUvRPxz4snF4mQ+5jjn3QuJcTEcZF8oHf6eaznFqq53QrH6RD6anzHAPEXqa0uOSvoahIyOX0b8rMLnM9SlIA2l/w43OVf/CBZGkqFY/Ff7fmUwjDEVtRs7RBxUQ5ReVAOWNPdgbRylPiC0FMzURqNr226FUVNHYglWjq4HbCZpYLzMvWVG07TVPrG6dDdgLfTCztbIBfqgHixDSNrpR1eHA8/NN23ZXaYun0AS3f1kKqa5SMhRJHISyycz1CKFG0A5q4GZRHBfAKMw0iWrmlEsiRMuVIg22kYmYR6anuUQQeSf4ZSXOU1TWWMw9ZqAiEwsUGEccK1j7KwgotR2sAi1M4jHILXrpzuZ4zVawjZeZU1FAG2GyX229lGsq9TsZTIkaALkC33THSO0zS55beJtoicuQHMvsmKziwPhBwlPiwMjFkEoO0aW1sZM+mjIGUqyUA7KVTxO+EgZLrsCSGY8yUsxJR6dxQqemLlZwwNGCTdQAZZrABiEj3T7ZmqsqK9kWNz9AlJ+0TNPy55ZuFcuFg1pezgS8q7aVl61/iKUqeOPdzt6JQVRO6TttDcTZ0ekZNzGrrrQgNlUxIkjN2sbRmNya77zSsZTF1YNKsgJjLo1OKktkohiXL2SewnouoniHbPfAx5r61kp3ih3i7qkeX6TtR+SjA6w3UJpFGEq3V7uIM1HzA0K56g5648od0KOASQUgVC6+upk4k9aJBJ4gOqX1KUTrEFSBvF7j7pl7TjxbK54ZT5wkOFxXbqV18U2KEnnbHut3SVDGZ8+8W1ZDdIhZuINiB8vzWQruImRxJOBt5KFdxEv3OFR1VZc2GyccgbTCqUscywkrt7fVBdOTuq5lQi/GiyHnMOVA4jmrqgySkpN1SXLvfhmSoOwnAZOBzDthc5MU9CSkR2lYD8hI8iL/mnqPtNTk+NrmfQ+yGr155hno1AXIQyzFOWN1WsB1VJXceIJ0m3nz9k9U8QZM06H4HU5t6Kun4Qz/KT6DHuuck/DIpULvaN/wAJT1FaXG5KgJLpiqo2svkOt/MJFpylGBmzS4PAjLXIjUODKM1iAZpVgGTBRGlLl1ijMcqGMDaO0701cJCJ1k13qiEOJdPQXBTL1BzkoZsrAPCiVJ7kFzlEOIKZRbIozOQGvuUYLtBNb0tGnPXGlcC+aVXEPneTuviVElRLl2Jxad1Kce4QLqcb8hXA3iF7+6ZphKWRgJXiHFi5gBQJKgu9gLqrq32K3KjtgT53q1y2W5kKyq5BVb6hSnlvdIOdcqxOd4suF2jImuUX4lrd9+irZJ7bJGerN0Iv6RlaQd34ltNxV3KzR5JV9Tfc3VV3ziQBc3/llN12/NceoI+6Cys3JjdV9deyASz+IAUhMDskYJG+qs4HN5IDDE1qLDZ3EjrzhMtr5BuT06rpa129x5hC7pwNrhw81VWxxDW0Bxht5Fx1f4m/5FT+HIHJMREbbH9EZsZcoZ98wtOkUL08yvbgppriQuT0Z3+y5TtcADyUE5GZVayjlSDJyR4XIsGxT4j1DCFJTY81QHMNdWyAN2k2MRrHqhQwnqmvhHdFbEB1estCUB71KRyA96QnpBOOcgvcpFyFI5EUS5YYgXFRZhfEob3I4ERZsHMYEqh3qTNRYooluu6ZX2jq7xvUhukygd+oukXBZL35EYc9QjkyLIbpML6jd4grKIjqL9sS9jHh81S8Sn8RsrqomF7eWVn6pt1rVYxPE6tiXBMAR4fVVlXMB4Qf+x/RXrodLHOds1pJ+nJZalpXzPbHGNT3mzR1O6vYMYAitDAlnPAk42vle1kbS5xw0D9VvOAf0ubIGOm1k7uFwBq/CcYb57rX9j+wEVJGC7xyuA1vO97C4b0F1q22GBgIqVKo33MUv1Vlpwpwv3MqKDszGxgboijtyiYNuQ1Oyj1HZalkFpIWO23A3GxVjdduiEkxUKBvMzN/S6gdf/htfpv7HcLP8V/o61ovSTuafwyjUPZzQCPe69HDlIi6E1atyI1XfZWcoxE8HqOHy00phnA1ix8JuCDsQbDHqviw8s9eoPkvQ+1XYiaY64ZNRGGsksC0YuGy7kXzZ1991iaqikhdomGl3Q/fzHmsi6so3G0954XrE1FYVm97vFYosWubocM72mzm46qZpHB1228wf0R5IyWm2/8AMIGRNkI3I2I+8JE+4UnADkq2GdzbjmOR6fqnKasDh59FUqRDV3qw6TzDMcAdsJiOL6FCYnKMhp8W32VOrB2kW1AoQdxHWcHGm+DjkpfBu8kzSVAvbknMfiWipVhkTyVq2VOQTkdpnpAl3IrnIT1kCe1JgnOQHlGeEIowi9r4EWlSzpeqtNAslpaMO2RlmXZqAJVPmyotqbYXaylc0lIPkzlGC5iR1Q5EsG1KI2XIVW2VHbMoK4lhqA64zLJxU4JdLgUvTP1YKIBY55KyiJ22ky3qam+RzCXbHe3mUOaQFgA5KdN8o9QnKfimFrTlAYDtQ+0YaNnE39BZar+k3ZjS01bxlwLYvTIc79Fke1AuYxyNwvZ+DUwip4mN2DG/ZNgZcmZJfFKr65MeLkJ8wQqmosk+91FGAib242EeNSpCoQI2YUixTtOBaNNkRWuVYZSEzDUKpEutnYx4JXifCIqhuiVuocskEehGURj0QOQiAdjGUcqQynBnlfHuzslK838Ud/A8Dkb2DuhCp7m99x/LL2mpp2yNLHi7TgheV9oeCmnlcz/F1yw/6+vksjU6fyjkcT6D4L4u2r/o2/ENx8/39ZTzRB+Dh1sJGigdr0Hcfn6K5DOu4U6BoM7fxA48/VL1NlumafidOKTaOR9x/wCwDCLgHf7hPOjWur+z0czA5nhe3J5X6pCDhtm6TvuPsQr3aYg7TI0PjWVIYbj8pQQTFpVh8R/r+aNNw3SVHQOn2QQWXbOI+zV279OZUuCi9dcUN7kACabWYg3lAdIpucgOCMBEbrZJ0uEejfn1SmhPUEOUwinMxNTavSZ2elDhtkKo4jwW7dQve1/VallNndQ4hQnlseXRaCVbZnmLtV0nAM81e0gqUb1c8Y4QR4hsT9EvR8P1YUeUTtCjXAAGBpKixVlUZAcOaUqeGFhuMhQhqS3B2P5KhQrzGF1Qs3EdZPhNUs2CPdVDzY+SZpqixXK3SZa5BahAj/HxcQv6P0n1NrL2WjP/ABsttpFvovIWxiWNzDubEf8AYHH7L0XsfxLvaVlz42eBwO4ttdaKbkn1nm7MrhT2zHq6TNlCnC+rG5QopbI8zyff3lnEFJxsgxVAtuvnyqkZDDElM0bhDhfzUi/wkpKGfw36rpQncS4icjhVtLUdU8xyHGlaGCqu0fZ9tTHYWDx8pPXoVZtKm0qjoHXpMZpuelxYhwRPJPg7B18PabOb6b29EItNwWmxC2/aTgniL2DcXI66jb75WJAIJBwQvN2o1bkHtPrHh2sTWU9Xr2+fcT0vszWNlh1XaHbOA5HIFx52uoVUbANRFiN7dFlux1WROY/8ZWkej2+Jp/Ij3WirSXNN7B7Ty2cPTqtHzGsp6hyOZ427Sppdcajsp3H4Ht+HaLviBF+RQPg2+SLAxwsbEjn6J/4MdEBVLdozZctRxn/E83e5QcuOuuAckuFmzbqB6weld7lNtgJTTKNN105mBqtcB3lUYsI1KbG6snUuMIXcZwE2KsTFfWBwRGIpE3JHcJeGnJ5ZVhM3RGXEYAH/AKT1azC1FoJ2kYezBqTpHyhj3ux+HTYDzufusZRUVnvbvpJH72K9L7McTEULp3HJin0tvg6dGm48yT7Lz6asEBL32O9wPO51exNyhhg1h9BOIKVqO5z+0KKRtjjH2VNxDhOfLqtPwjhsrz3jhpa7rzB2si13C9N7XR2r6hF69QUbIM87kYWHS7bkvmPstRV8LbILHB5LPVvDXxHxDHXkknqIm5ptcrc8x2hqlruBV/dv7xpw6weP3/defQyWKueH8T0/suqs6Dgwuq04vHUnM9a+IZILg/XFvIoD4lluGcdGM28sLQ0vEwea0FIbgzztqMpw4jMUZCYY1BFSEtVcbawYIuuYgczq1LHA3jXFKnS0NG5S1H4jbkFWQyuldqN/JXkIsEIN1fhDOvQd+fyknNsrCmOEmcpqmdZWnV7GONKI1Aa5BmqtJBvaxz90N2CjJjtalzgSul4zqmkikDWlgIbe/izg5/1WV4/TtDxIzZ4zbYOAz6ZunuN8VjkqGPAwBpf5kXsbJficFoA0PDiCXC25Bz+i85a/WTk5x3n0vRaf2YI6qQSBkdvn/vziXDKzuZmyex9xb23W64eRI5x31MAzyzmy89c3U1egdjqdwpoy7obZzZO6AkqVMwv4jRVvDjkiWNBQ+HO4uPIj9038GmYQj6E+ECjE86zFz1GeNf28lchpg5xts06emRvZQ/v7m/4tP1Xze1Lhuxp9yEuNMGG8Zu8TdSZZx8LwmYKG2XEWuB7k2AVbD2yjF9UR8rEHHmrij41TPaHa2t56XGzmnzCMNAOzsPr+0yn8TcndVP0/eTk4XfYD2KQjpW96W+IEbYNji5sfr9FawcUhe7QyRpd0B39OqZENuZ39VX2G0cWn6gGV9trPNQ+hIiD6FgtqIbc+HUbXP8KruNdoWU8Qe5jpWu202BtyJvYK9mGMuA/7Ac9vzH5Ko4xXUxkbST6HOkYXMa+O7bNBsL3wfCbeislGoQ5Lgj+0CUNlFnFZB/uJnn3aDjYk0yML4w4uIY5x1NBa3OkG2m6pZ+MyH5XEcrhaep7ASukjYHgh7HESW8DDHYNYMnfVa/8AqVU0fZ4RuY6qs1t7mNxtrbm1i03AwDkBStbdxGBZQAD6f5mu7PdvInRMa6KTUxjGveS0BzmtAJGb2vn3V3DxKOd2kC2Cc+XJVNLxKhhiYP8Ax23c1jS2Iku1jwvc0fLz1X2IPktLJCGi942gbkMAFvW6OUsI9xgPpmZzlOrLKcemZR1sMLTk3PRovlKPo3PuGsJHPVa3uruPiETzZs7D5DR+qBxrijKbRrLyXXsG6dhuTjbKqKbcb2fYQZsQt7tf3MzVX2Racghp6DIHoqeo4LIzI8Q6t/ZbbhVTHUtLoy4EfMHbi+1+XLcJfikkcLg17rOObC5x1PQKPZjyWz/iHXXuh6Qv5mYyKdzTlWFNxN42JWobwlhc1xY1xzY7gg8/PZWUXZ+M2OgD0Ckacjgw58TD7FMzM09RNJgale8P4Ad5N+iu4KBrBZosjs07XF/UXv0siClRzvAPqrHGBsPlAwUVtsJtsKm0WUgUXEEB6yOhFjC40qk4x2l7qTu4263Cxd738ItzxlBttWoZaP6PR26p+ikZPP0miaVVcRJeyQtwWnb0wqWs7Q1GrwgBrbE2ze459M8lb8HY9wDzgOFzfmetlnvqFuPQuZvV+G2aJRfaR22zn54P0mNp4yXeJpzsCCM381ZcZ4c6F3UEb8th9N1v44BbIB6XAwlONcH79oDcZz0wMXSlmhKpkbmben/iLzLgLBhe8xfZ2kDiNXMr0eipdDNI25LP8O4II2nlk2vyz1WljdgLQ0tZRN557xPVLqdSzLxDRBMe6XjKP7pgxJZ4PVUrrYF1XyUr7Yb7XC3klIzHgb8p/wAR0VdW0rNJ8LdjyCz11LjaBv04JzmY18Eg3aohr+TT7LTvp2hos0cuQ6KddQxhhIjZe4/xH7IntbiKiiZdolG7M8si/tlFbxGZvyl4tfZxGT6Kyp6dt/lby5DovpYgGtIAB1OG3Kwwre12ShqEzs0Mj7udqJOTc7n6oFbw6R8jHvzpAGTqNhctz+avQMlWHD6Zhc67WnB3A6IZvbvDISDtMsIJXCw1WB8OTbqbdETijqiZ+t4LnWAJxnSLLSxwN/CPoECo3Ue0txicNt5k38CneW6YybG5y3YZPPyT4ZUubo0yFoN9NwQCee6tJ5Dci5t6peSUgYJHoVYXP8pzW9QAI4lUYJb20uv0tnCLUSTuLdYe7SLAOyQOguVZnAuN8IbcnPl91bz2lC/yESiZUNPhDmBw3vpBbvYlQm754aXB5tgE8h0yraPJzn1913Tt6LvPbicDk8CK0PEayMNDC+zb4sCM77q3pu1ld3gdpLhi8ekabdL7j1ugBozj+WCJAwdOSr7WwG0KNN1EbDeT412nrH6bNdEWuc7wbnOAeoAx5rOQxSmbvHNcXF2px2NybuN+trq8mwMY9FBrBbYKh1jHkT0Wj8AVqg7vz2A/Un9JsZu29iLRgg7nUcDljShTdtXY0Mbzve6zbIxqOB9PJRpvlCHbrbW74/CbWj8A0FfvMpbGfiP6AASzNdUvOvvXAg4+t7Bu2yYGt5L3ty4i7rgG3PCUafEf50TVRuP50SBsJ5j7/wBNgEVRk42GMDnH+9+0fexos0C2STzB6XHVWNJXPGBYDl78lR8/YJun+ZWruIPVj5RHWU+4K8n1z8+ZpGcVeLDw4tv/APUyzibxsG+nr7rOsOf50RZMNx1TftzbbCeSupFakgnfMvP7o/m1o90VtfJgBo6qmpHE3ub7b+i6/D2q38ybOyj7zO8sgZ6j9pfs4jJ+EI/9wk6N+qrYGAtFwDlO90Og+gV/bmP/ABH3jC1H/sZ//9k="/>
          <p:cNvSpPr>
            <a:spLocks noChangeAspect="1" noChangeArrowheads="1"/>
          </p:cNvSpPr>
          <p:nvPr/>
        </p:nvSpPr>
        <p:spPr bwMode="auto">
          <a:xfrm>
            <a:off x="16383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data:image/jpeg;base64,/9j/4AAQSkZJRgABAQAAAQABAAD/2wCEAAkGBhQSERQUEhQWFBUVGBUWFBcUFxcXFxUUFBQVFBQUFRUXHCYeFxokGhQUHy8gIycpLCwsFR4xNTAqNSYrLCkBCQoKDgwOGg8PGiwkHyQsLCwsLCwpLCwsLCwsLCwsLCksLCwsLCwsKSwsLCwsLCwpLCwsLCwpLCwsLCwsKSwsLP/AABEIAMoA+QMBIgACEQEDEQH/xAAbAAACAwEBAQAAAAAAAAAAAAADBAIFBgEHAP/EADcQAAEDAwIDBgQFBAIDAAAAAAEAAgMEESESMQVBUQYTImFxgRQykbFSocHR8AcVQmIjciTh8f/EABsBAAIDAQEBAAAAAAAAAAAAAAMEAQIFAAYH/8QAMxEAAgIBAwIDBgQGAwAAAAAAAQIAAxEEITESQQUTURQiMmGBoXGxweEGFSNykfBCUtH/2gAMAwEAAhEDEQA/APUXqIK+euApqZkFIhEpgtQnxqwg2EHqXNSn3JX3dKZTBkLrmpEEJXO5K6dgzgcviV9JZouV2B+obWXZ7Qgqbp6u0gCuORjCoujUwZBgbr7UpFi53amUwZxHYUNkSXqqy2ygkDeHopaxsCcr6225Vc+rugzSXNyguvyWfY5JnrdPStagQjJimoKg+qrXOsmqZw5lVTmGu+HMdNSlJKs3umZtNsZVdUYR2EzkcGTNYRlQPESd0q591BlroJzGQyiWUdRcoziQVUCbOE1FOVYCcz44ltTSXKtmE2ws9RyG6vaOTGUzWJmal952dxthAjrdPqj1Eg5FVrn+Jc0pU4IwZouHS3FzzTutUdE48k98SVPTmAfnaQlKiw5RZmoLWFSOImeZ184BsVVVHFiDgpni1OS3WPdZiWQg5QLbSu03dFpK7V6jvLlvGHHmm4+JgNuVmY57G6HVV9zhDGoIGTH28MRyFAwJozxq+1k1T1RO6yMNUrAcTxZWS7O5g7vDlHuostK2sXKWtud8c1nJqy5XY672QvaPezGf5cPL6SJsZKkC+RgZ9FCmqWu2NwsjPxC7SL7/AMsl6XixZ7I41QzEG8GPQcczdTPaL3Sv9zZY5t081Q1HaMyCwH7qqnqyL5XWakL8MHpvBy+z7GagccBBBIH82VVUV5JwqVk2U8DcApXz2smuNBXp9wI419wpF4AS2qwS7q0BWyBzBYLHAhZHG64x5ukHVNypsnAQ1YZjT1sFxLeN9tyju0kZVCytsboh4hfc/RNrauMTGt01ucywfCDzCXleBgJM1N9kv3pJUdQPEp5bDky1pI9RVj8LZV9K0gXVtRvO52R0TaI237yVNHYp4SoEi+a0ooGIobOreTlchwON0Vu2VNoCqRCK8eglwi6vRKCTSMofx3kFxIkBSdxF5+0TybCw9AmqfjG2siyzk8ZsXDHVVEvEiLgfVZg1PR8U9i/ha3LisAT0aKobI06TcbH3WZ4nRab25JfsxxtrGv1HJtZMCv7x51bE/lyTBZLUBmVVp7tHcygZUfeUUpIQXuVzxuh0Z6qjeMLPdCjFTPRUXLagdZOOaynJVcwUjI3zSsk6jrIGIZaw5zHJK1EjqwVTGQokcqGXxGVqBlpPILYSYceqgZ8ITZMofVkxjywq7y4pGY1XwEGR/NAdV+GyC2fzRXfOAInXSQSxjkbkzTVHIpD4gLhlVkOIK0ZGDLWav3tsq19Sl3yobpFzuTB1UqvEKahc+J80uSuEoWTGiFAjTJkVruqSElgpRzZTCHEzrhmXNMA7CfpeE3ODdUkM9tireh4jb7p+kg8zz2sR1HumXMUJaLEJmJvRVrOJl2+U2ypPJP5EwGVu8cibY5TRjBVU6uT1HNcEnAXZlekjeRq3922+6Ug4kHHK5xjicem172WabX5wUtZZgzR01BdckTXVFc21v1SHxY6n6qhNaet134woDW5mlXpCBD8R4nqbpVI567LJdBWIzFjvPoFVQQYEIHlpBWi4bUh4FsOtjoVmt1d8Mg06Ra17fTqmdOTnEzfEUAAPeaLi1Oe5bfk3ObrLvblbasbeG3IDfmSsrJTZT2pTqIInnPDrynWrepMrZ4T7JGSJXNYRayppQstzgz1mnHWuYrI3K4pvUWqmcxxawBOlcYF1y4unNvJuchkqbRdS7rKlYtaQBOxJp0ajDCeQRHxmybRZi3WgnmJylLG6dMJPJMQUXVFWktFLNalQxmIxwdUTuUzUQ2UI4Ta5U+UAYE60sMgxORqGcJySFKOjJKt0Sh1Ge8+bNlW1I7F7KuNLbdWFHJZHqXB3iOpuDLtLGlvfCt4rhUsUvRPxz4snF4mQ+5jjn3QuJcTEcZF8oHf6eaznFqq53QrH6RD6anzHAPEXqa0uOSvoahIyOX0b8rMLnM9SlIA2l/w43OVf/CBZGkqFY/Ff7fmUwjDEVtRs7RBxUQ5ReVAOWNPdgbRylPiC0FMzURqNr226FUVNHYglWjq4HbCZpYLzMvWVG07TVPrG6dDdgLfTCztbIBfqgHixDSNrpR1eHA8/NN23ZXaYun0AS3f1kKqa5SMhRJHISyycz1CKFG0A5q4GZRHBfAKMw0iWrmlEsiRMuVIg22kYmYR6anuUQQeSf4ZSXOU1TWWMw9ZqAiEwsUGEccK1j7KwgotR2sAi1M4jHILXrpzuZ4zVawjZeZU1FAG2GyX229lGsq9TsZTIkaALkC33THSO0zS55beJtoicuQHMvsmKziwPhBwlPiwMjFkEoO0aW1sZM+mjIGUqyUA7KVTxO+EgZLrsCSGY8yUsxJR6dxQqemLlZwwNGCTdQAZZrABiEj3T7ZmqsqK9kWNz9AlJ+0TNPy55ZuFcuFg1pezgS8q7aVl61/iKUqeOPdzt6JQVRO6TttDcTZ0ekZNzGrrrQgNlUxIkjN2sbRmNya77zSsZTF1YNKsgJjLo1OKktkohiXL2SewnouoniHbPfAx5r61kp3ih3i7qkeX6TtR+SjA6w3UJpFGEq3V7uIM1HzA0K56g5648od0KOASQUgVC6+upk4k9aJBJ4gOqX1KUTrEFSBvF7j7pl7TjxbK54ZT5wkOFxXbqV18U2KEnnbHut3SVDGZ8+8W1ZDdIhZuINiB8vzWQruImRxJOBt5KFdxEv3OFR1VZc2GyccgbTCqUscywkrt7fVBdOTuq5lQi/GiyHnMOVA4jmrqgySkpN1SXLvfhmSoOwnAZOBzDthc5MU9CSkR2lYD8hI8iL/mnqPtNTk+NrmfQ+yGr155hno1AXIQyzFOWN1WsB1VJXceIJ0m3nz9k9U8QZM06H4HU5t6Kun4Qz/KT6DHuuck/DIpULvaN/wAJT1FaXG5KgJLpiqo2svkOt/MJFpylGBmzS4PAjLXIjUODKM1iAZpVgGTBRGlLl1ijMcqGMDaO0701cJCJ1k13qiEOJdPQXBTL1BzkoZsrAPCiVJ7kFzlEOIKZRbIozOQGvuUYLtBNb0tGnPXGlcC+aVXEPneTuviVElRLl2Jxad1Kce4QLqcb8hXA3iF7+6ZphKWRgJXiHFi5gBQJKgu9gLqrq32K3KjtgT53q1y2W5kKyq5BVb6hSnlvdIOdcqxOd4suF2jImuUX4lrd9+irZJ7bJGerN0Iv6RlaQd34ltNxV3KzR5JV9Tfc3VV3ziQBc3/llN12/NceoI+6Cys3JjdV9deyASz+IAUhMDskYJG+qs4HN5IDDE1qLDZ3EjrzhMtr5BuT06rpa129x5hC7pwNrhw81VWxxDW0Bxht5Fx1f4m/5FT+HIHJMREbbH9EZsZcoZ98wtOkUL08yvbgppriQuT0Z3+y5TtcADyUE5GZVayjlSDJyR4XIsGxT4j1DCFJTY81QHMNdWyAN2k2MRrHqhQwnqmvhHdFbEB1estCUB71KRyA96QnpBOOcgvcpFyFI5EUS5YYgXFRZhfEob3I4ERZsHMYEqh3qTNRYooluu6ZX2jq7xvUhukygd+oukXBZL35EYc9QjkyLIbpML6jd4grKIjqL9sS9jHh81S8Sn8RsrqomF7eWVn6pt1rVYxPE6tiXBMAR4fVVlXMB4Qf+x/RXrodLHOds1pJ+nJZalpXzPbHGNT3mzR1O6vYMYAitDAlnPAk42vle1kbS5xw0D9VvOAf0ubIGOm1k7uFwBq/CcYb57rX9j+wEVJGC7xyuA1vO97C4b0F1q22GBgIqVKo33MUv1Vlpwpwv3MqKDszGxgboijtyiYNuQ1Oyj1HZalkFpIWO23A3GxVjdduiEkxUKBvMzN/S6gdf/htfpv7HcLP8V/o61ovSTuafwyjUPZzQCPe69HDlIi6E1atyI1XfZWcoxE8HqOHy00phnA1ix8JuCDsQbDHqviw8s9eoPkvQ+1XYiaY64ZNRGGsksC0YuGy7kXzZ1991iaqikhdomGl3Q/fzHmsi6so3G0954XrE1FYVm97vFYosWubocM72mzm46qZpHB1228wf0R5IyWm2/8AMIGRNkI3I2I+8JE+4UnADkq2GdzbjmOR6fqnKasDh59FUqRDV3qw6TzDMcAdsJiOL6FCYnKMhp8W32VOrB2kW1AoQdxHWcHGm+DjkpfBu8kzSVAvbknMfiWipVhkTyVq2VOQTkdpnpAl3IrnIT1kCe1JgnOQHlGeEIowi9r4EWlSzpeqtNAslpaMO2RlmXZqAJVPmyotqbYXaylc0lIPkzlGC5iR1Q5EsG1KI2XIVW2VHbMoK4lhqA64zLJxU4JdLgUvTP1YKIBY55KyiJ22ky3qam+RzCXbHe3mUOaQFgA5KdN8o9QnKfimFrTlAYDtQ+0YaNnE39BZar+k3ZjS01bxlwLYvTIc79Fke1AuYxyNwvZ+DUwip4mN2DG/ZNgZcmZJfFKr65MeLkJ8wQqmosk+91FGAib242EeNSpCoQI2YUixTtOBaNNkRWuVYZSEzDUKpEutnYx4JXifCIqhuiVuocskEehGURj0QOQiAdjGUcqQynBnlfHuzslK838Ud/A8Dkb2DuhCp7m99x/LL2mpp2yNLHi7TgheV9oeCmnlcz/F1yw/6+vksjU6fyjkcT6D4L4u2r/o2/ENx8/39ZTzRB+Dh1sJGigdr0Hcfn6K5DOu4U6BoM7fxA48/VL1NlumafidOKTaOR9x/wCwDCLgHf7hPOjWur+z0czA5nhe3J5X6pCDhtm6TvuPsQr3aYg7TI0PjWVIYbj8pQQTFpVh8R/r+aNNw3SVHQOn2QQWXbOI+zV279OZUuCi9dcUN7kACabWYg3lAdIpucgOCMBEbrZJ0uEejfn1SmhPUEOUwinMxNTavSZ2elDhtkKo4jwW7dQve1/VallNndQ4hQnlseXRaCVbZnmLtV0nAM81e0gqUb1c8Y4QR4hsT9EvR8P1YUeUTtCjXAAGBpKixVlUZAcOaUqeGFhuMhQhqS3B2P5KhQrzGF1Qs3EdZPhNUs2CPdVDzY+SZpqixXK3SZa5BahAj/HxcQv6P0n1NrL2WjP/ABsttpFvovIWxiWNzDubEf8AYHH7L0XsfxLvaVlz42eBwO4ttdaKbkn1nm7MrhT2zHq6TNlCnC+rG5QopbI8zyff3lnEFJxsgxVAtuvnyqkZDDElM0bhDhfzUi/wkpKGfw36rpQncS4icjhVtLUdU8xyHGlaGCqu0fZ9tTHYWDx8pPXoVZtKm0qjoHXpMZpuelxYhwRPJPg7B18PabOb6b29EItNwWmxC2/aTgniL2DcXI66jb75WJAIJBwQvN2o1bkHtPrHh2sTWU9Xr2+fcT0vszWNlh1XaHbOA5HIFx52uoVUbANRFiN7dFlux1WROY/8ZWkej2+Jp/Ij3WirSXNN7B7Ty2cPTqtHzGsp6hyOZ427Sppdcajsp3H4Ht+HaLviBF+RQPg2+SLAxwsbEjn6J/4MdEBVLdozZctRxn/E83e5QcuOuuAckuFmzbqB6weld7lNtgJTTKNN105mBqtcB3lUYsI1KbG6snUuMIXcZwE2KsTFfWBwRGIpE3JHcJeGnJ5ZVhM3RGXEYAH/AKT1azC1FoJ2kYezBqTpHyhj3ux+HTYDzufusZRUVnvbvpJH72K9L7McTEULp3HJin0tvg6dGm48yT7Lz6asEBL32O9wPO51exNyhhg1h9BOIKVqO5z+0KKRtjjH2VNxDhOfLqtPwjhsrz3jhpa7rzB2si13C9N7XR2r6hF69QUbIM87kYWHS7bkvmPstRV8LbILHB5LPVvDXxHxDHXkknqIm5ptcrc8x2hqlruBV/dv7xpw6weP3/defQyWKueH8T0/suqs6Dgwuq04vHUnM9a+IZILg/XFvIoD4lluGcdGM28sLQ0vEwea0FIbgzztqMpw4jMUZCYY1BFSEtVcbawYIuuYgczq1LHA3jXFKnS0NG5S1H4jbkFWQyuldqN/JXkIsEIN1fhDOvQd+fyknNsrCmOEmcpqmdZWnV7GONKI1Aa5BmqtJBvaxz90N2CjJjtalzgSul4zqmkikDWlgIbe/izg5/1WV4/TtDxIzZ4zbYOAz6ZunuN8VjkqGPAwBpf5kXsbJficFoA0PDiCXC25Bz+i85a/WTk5x3n0vRaf2YI6qQSBkdvn/vziXDKzuZmyex9xb23W64eRI5x31MAzyzmy89c3U1egdjqdwpoy7obZzZO6AkqVMwv4jRVvDjkiWNBQ+HO4uPIj9038GmYQj6E+ECjE86zFz1GeNf28lchpg5xts06emRvZQ/v7m/4tP1Xze1Lhuxp9yEuNMGG8Zu8TdSZZx8LwmYKG2XEWuB7k2AVbD2yjF9UR8rEHHmrij41TPaHa2t56XGzmnzCMNAOzsPr+0yn8TcndVP0/eTk4XfYD2KQjpW96W+IEbYNji5sfr9FawcUhe7QyRpd0B39OqZENuZ39VX2G0cWn6gGV9trPNQ+hIiD6FgtqIbc+HUbXP8KruNdoWU8Qe5jpWu202BtyJvYK9mGMuA/7Ac9vzH5Ko4xXUxkbST6HOkYXMa+O7bNBsL3wfCbeislGoQ5Lgj+0CUNlFnFZB/uJnn3aDjYk0yML4w4uIY5x1NBa3OkG2m6pZ+MyH5XEcrhaep7ASukjYHgh7HESW8DDHYNYMnfVa/8AqVU0fZ4RuY6qs1t7mNxtrbm1i03AwDkBStbdxGBZQAD6f5mu7PdvInRMa6KTUxjGveS0BzmtAJGb2vn3V3DxKOd2kC2Cc+XJVNLxKhhiYP8Ax23c1jS2Iku1jwvc0fLz1X2IPktLJCGi942gbkMAFvW6OUsI9xgPpmZzlOrLKcemZR1sMLTk3PRovlKPo3PuGsJHPVa3uruPiETzZs7D5DR+qBxrijKbRrLyXXsG6dhuTjbKqKbcb2fYQZsQt7tf3MzVX2Racghp6DIHoqeo4LIzI8Q6t/ZbbhVTHUtLoy4EfMHbi+1+XLcJfikkcLg17rOObC5x1PQKPZjyWz/iHXXuh6Qv5mYyKdzTlWFNxN42JWobwlhc1xY1xzY7gg8/PZWUXZ+M2OgD0Ckacjgw58TD7FMzM09RNJgale8P4Ad5N+iu4KBrBZosjs07XF/UXv0siClRzvAPqrHGBsPlAwUVtsJtsKm0WUgUXEEB6yOhFjC40qk4x2l7qTu4263Cxd738ItzxlBttWoZaP6PR26p+ikZPP0miaVVcRJeyQtwWnb0wqWs7Q1GrwgBrbE2ze459M8lb8HY9wDzgOFzfmetlnvqFuPQuZvV+G2aJRfaR22zn54P0mNp4yXeJpzsCCM381ZcZ4c6F3UEb8th9N1v44BbIB6XAwlONcH79oDcZz0wMXSlmhKpkbmben/iLzLgLBhe8xfZ2kDiNXMr0eipdDNI25LP8O4II2nlk2vyz1WljdgLQ0tZRN557xPVLqdSzLxDRBMe6XjKP7pgxJZ4PVUrrYF1XyUr7Yb7XC3klIzHgb8p/wAR0VdW0rNJ8LdjyCz11LjaBv04JzmY18Eg3aohr+TT7LTvp2hos0cuQ6KddQxhhIjZe4/xH7IntbiKiiZdolG7M8si/tlFbxGZvyl4tfZxGT6Kyp6dt/lby5DovpYgGtIAB1OG3Kwwre12ShqEzs0Mj7udqJOTc7n6oFbw6R8jHvzpAGTqNhctz+avQMlWHD6Zhc67WnB3A6IZvbvDISDtMsIJXCw1WB8OTbqbdETijqiZ+t4LnWAJxnSLLSxwN/CPoECo3Ue0txicNt5k38CneW6YybG5y3YZPPyT4ZUubo0yFoN9NwQCee6tJ5Dci5t6peSUgYJHoVYXP8pzW9QAI4lUYJb20uv0tnCLUSTuLdYe7SLAOyQOguVZnAuN8IbcnPl91bz2lC/yESiZUNPhDmBw3vpBbvYlQm754aXB5tgE8h0yraPJzn1913Tt6LvPbicDk8CK0PEayMNDC+zb4sCM77q3pu1ld3gdpLhi8ekabdL7j1ugBozj+WCJAwdOSr7WwG0KNN1EbDeT412nrH6bNdEWuc7wbnOAeoAx5rOQxSmbvHNcXF2px2NybuN+trq8mwMY9FBrBbYKh1jHkT0Wj8AVqg7vz2A/Un9JsZu29iLRgg7nUcDljShTdtXY0Mbzve6zbIxqOB9PJRpvlCHbrbW74/CbWj8A0FfvMpbGfiP6AASzNdUvOvvXAg4+t7Bu2yYGt5L3ty4i7rgG3PCUafEf50TVRuP50SBsJ5j7/wBNgEVRk42GMDnH+9+0fexos0C2STzB6XHVWNJXPGBYDl78lR8/YJun+ZWruIPVj5RHWU+4K8n1z8+ZpGcVeLDw4tv/APUyzibxsG+nr7rOsOf50RZMNx1TftzbbCeSupFakgnfMvP7o/m1o90VtfJgBo6qmpHE3ub7b+i6/D2q38ybOyj7zO8sgZ6j9pfs4jJ+EI/9wk6N+qrYGAtFwDlO90Og+gV/bmP/ABH3jC1H/sZ//9k="/>
          <p:cNvSpPr>
            <a:spLocks noChangeAspect="1" noChangeArrowheads="1"/>
          </p:cNvSpPr>
          <p:nvPr/>
        </p:nvSpPr>
        <p:spPr bwMode="auto">
          <a:xfrm>
            <a:off x="16383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0" name="AutoShape 10" descr="data:image/jpeg;base64,/9j/4AAQSkZJRgABAQAAAQABAAD/2wCEAAkGBhQSERQUEhQWFBUVGBUWFBcUFxcXFxUUFBQVFBQUFRUXHCYeFxokGhQUHy8gIycpLCwsFR4xNTAqNSYrLCkBCQoKDgwOGg8PGiwkHyQsLCwsLCwpLCwsLCwsLCwsLCksLCwsLCwsKSwsLCwsLCwpLCwsLCwpLCwsLCwsKSwsLP/AABEIAMoA+QMBIgACEQEDEQH/xAAbAAACAwEBAQAAAAAAAAAAAAADBAIFBgEHAP/EADcQAAEDAwIDBgQFBAIDAAAAAAEAAgMEESESMQVBUQYTImFxgRQykbFSocHR8AcVQmIjciTh8f/EABsBAAIDAQEBAAAAAAAAAAAAAAMEAQIFAAYH/8QAMxEAAgIBAwIDBgQGAwAAAAAAAQIAAxEEITESQQUTURQiMmGBoXGxweEGFSNykfBCUtH/2gAMAwEAAhEDEQA/APUXqIK+euApqZkFIhEpgtQnxqwg2EHqXNSn3JX3dKZTBkLrmpEEJXO5K6dgzgcviV9JZouV2B+obWXZ7Qgqbp6u0gCuORjCoujUwZBgbr7UpFi53amUwZxHYUNkSXqqy2ygkDeHopaxsCcr6225Vc+rugzSXNyguvyWfY5JnrdPStagQjJimoKg+qrXOsmqZw5lVTmGu+HMdNSlJKs3umZtNsZVdUYR2EzkcGTNYRlQPESd0q591BlroJzGQyiWUdRcoziQVUCbOE1FOVYCcz44ltTSXKtmE2ws9RyG6vaOTGUzWJmal952dxthAjrdPqj1Eg5FVrn+Jc0pU4IwZouHS3FzzTutUdE48k98SVPTmAfnaQlKiw5RZmoLWFSOImeZ184BsVVVHFiDgpni1OS3WPdZiWQg5QLbSu03dFpK7V6jvLlvGHHmm4+JgNuVmY57G6HVV9zhDGoIGTH28MRyFAwJozxq+1k1T1RO6yMNUrAcTxZWS7O5g7vDlHuostK2sXKWtud8c1nJqy5XY672QvaPezGf5cPL6SJsZKkC+RgZ9FCmqWu2NwsjPxC7SL7/AMsl6XixZ7I41QzEG8GPQcczdTPaL3Sv9zZY5t081Q1HaMyCwH7qqnqyL5XWakL8MHpvBy+z7GagccBBBIH82VVUV5JwqVk2U8DcApXz2smuNBXp9wI419wpF4AS2qwS7q0BWyBzBYLHAhZHG64x5ukHVNypsnAQ1YZjT1sFxLeN9tyju0kZVCytsboh4hfc/RNrauMTGt01ucywfCDzCXleBgJM1N9kv3pJUdQPEp5bDky1pI9RVj8LZV9K0gXVtRvO52R0TaI237yVNHYp4SoEi+a0ooGIobOreTlchwON0Vu2VNoCqRCK8eglwi6vRKCTSMofx3kFxIkBSdxF5+0TybCw9AmqfjG2siyzk8ZsXDHVVEvEiLgfVZg1PR8U9i/ha3LisAT0aKobI06TcbH3WZ4nRab25JfsxxtrGv1HJtZMCv7x51bE/lyTBZLUBmVVp7tHcygZUfeUUpIQXuVzxuh0Z6qjeMLPdCjFTPRUXLagdZOOaynJVcwUjI3zSsk6jrIGIZaw5zHJK1EjqwVTGQokcqGXxGVqBlpPILYSYceqgZ8ITZMofVkxjywq7y4pGY1XwEGR/NAdV+GyC2fzRXfOAInXSQSxjkbkzTVHIpD4gLhlVkOIK0ZGDLWav3tsq19Sl3yobpFzuTB1UqvEKahc+J80uSuEoWTGiFAjTJkVruqSElgpRzZTCHEzrhmXNMA7CfpeE3ODdUkM9tireh4jb7p+kg8zz2sR1HumXMUJaLEJmJvRVrOJl2+U2ypPJP5EwGVu8cibY5TRjBVU6uT1HNcEnAXZlekjeRq3922+6Ug4kHHK5xjicem172WabX5wUtZZgzR01BdckTXVFc21v1SHxY6n6qhNaet134woDW5mlXpCBD8R4nqbpVI567LJdBWIzFjvPoFVQQYEIHlpBWi4bUh4FsOtjoVmt1d8Mg06Ra17fTqmdOTnEzfEUAAPeaLi1Oe5bfk3ObrLvblbasbeG3IDfmSsrJTZT2pTqIInnPDrynWrepMrZ4T7JGSJXNYRayppQstzgz1mnHWuYrI3K4pvUWqmcxxawBOlcYF1y4unNvJuchkqbRdS7rKlYtaQBOxJp0ajDCeQRHxmybRZi3WgnmJylLG6dMJPJMQUXVFWktFLNalQxmIxwdUTuUzUQ2UI4Ta5U+UAYE60sMgxORqGcJySFKOjJKt0Sh1Ge8+bNlW1I7F7KuNLbdWFHJZHqXB3iOpuDLtLGlvfCt4rhUsUvRPxz4snF4mQ+5jjn3QuJcTEcZF8oHf6eaznFqq53QrH6RD6anzHAPEXqa0uOSvoahIyOX0b8rMLnM9SlIA2l/w43OVf/CBZGkqFY/Ff7fmUwjDEVtRs7RBxUQ5ReVAOWNPdgbRylPiC0FMzURqNr226FUVNHYglWjq4HbCZpYLzMvWVG07TVPrG6dDdgLfTCztbIBfqgHixDSNrpR1eHA8/NN23ZXaYun0AS3f1kKqa5SMhRJHISyycz1CKFG0A5q4GZRHBfAKMw0iWrmlEsiRMuVIg22kYmYR6anuUQQeSf4ZSXOU1TWWMw9ZqAiEwsUGEccK1j7KwgotR2sAi1M4jHILXrpzuZ4zVawjZeZU1FAG2GyX229lGsq9TsZTIkaALkC33THSO0zS55beJtoicuQHMvsmKziwPhBwlPiwMjFkEoO0aW1sZM+mjIGUqyUA7KVTxO+EgZLrsCSGY8yUsxJR6dxQqemLlZwwNGCTdQAZZrABiEj3T7ZmqsqK9kWNz9AlJ+0TNPy55ZuFcuFg1pezgS8q7aVl61/iKUqeOPdzt6JQVRO6TttDcTZ0ekZNzGrrrQgNlUxIkjN2sbRmNya77zSsZTF1YNKsgJjLo1OKktkohiXL2SewnouoniHbPfAx5r61kp3ih3i7qkeX6TtR+SjA6w3UJpFGEq3V7uIM1HzA0K56g5648od0KOASQUgVC6+upk4k9aJBJ4gOqX1KUTrEFSBvF7j7pl7TjxbK54ZT5wkOFxXbqV18U2KEnnbHut3SVDGZ8+8W1ZDdIhZuINiB8vzWQruImRxJOBt5KFdxEv3OFR1VZc2GyccgbTCqUscywkrt7fVBdOTuq5lQi/GiyHnMOVA4jmrqgySkpN1SXLvfhmSoOwnAZOBzDthc5MU9CSkR2lYD8hI8iL/mnqPtNTk+NrmfQ+yGr155hno1AXIQyzFOWN1WsB1VJXceIJ0m3nz9k9U8QZM06H4HU5t6Kun4Qz/KT6DHuuck/DIpULvaN/wAJT1FaXG5KgJLpiqo2svkOt/MJFpylGBmzS4PAjLXIjUODKM1iAZpVgGTBRGlLl1ijMcqGMDaO0701cJCJ1k13qiEOJdPQXBTL1BzkoZsrAPCiVJ7kFzlEOIKZRbIozOQGvuUYLtBNb0tGnPXGlcC+aVXEPneTuviVElRLl2Jxad1Kce4QLqcb8hXA3iF7+6ZphKWRgJXiHFi5gBQJKgu9gLqrq32K3KjtgT53q1y2W5kKyq5BVb6hSnlvdIOdcqxOd4suF2jImuUX4lrd9+irZJ7bJGerN0Iv6RlaQd34ltNxV3KzR5JV9Tfc3VV3ziQBc3/llN12/NceoI+6Cys3JjdV9deyASz+IAUhMDskYJG+qs4HN5IDDE1qLDZ3EjrzhMtr5BuT06rpa129x5hC7pwNrhw81VWxxDW0Bxht5Fx1f4m/5FT+HIHJMREbbH9EZsZcoZ98wtOkUL08yvbgppriQuT0Z3+y5TtcADyUE5GZVayjlSDJyR4XIsGxT4j1DCFJTY81QHMNdWyAN2k2MRrHqhQwnqmvhHdFbEB1estCUB71KRyA96QnpBOOcgvcpFyFI5EUS5YYgXFRZhfEob3I4ERZsHMYEqh3qTNRYooluu6ZX2jq7xvUhukygd+oukXBZL35EYc9QjkyLIbpML6jd4grKIjqL9sS9jHh81S8Sn8RsrqomF7eWVn6pt1rVYxPE6tiXBMAR4fVVlXMB4Qf+x/RXrodLHOds1pJ+nJZalpXzPbHGNT3mzR1O6vYMYAitDAlnPAk42vle1kbS5xw0D9VvOAf0ubIGOm1k7uFwBq/CcYb57rX9j+wEVJGC7xyuA1vO97C4b0F1q22GBgIqVKo33MUv1Vlpwpwv3MqKDszGxgboijtyiYNuQ1Oyj1HZalkFpIWO23A3GxVjdduiEkxUKBvMzN/S6gdf/htfpv7HcLP8V/o61ovSTuafwyjUPZzQCPe69HDlIi6E1atyI1XfZWcoxE8HqOHy00phnA1ix8JuCDsQbDHqviw8s9eoPkvQ+1XYiaY64ZNRGGsksC0YuGy7kXzZ1991iaqikhdomGl3Q/fzHmsi6so3G0954XrE1FYVm97vFYosWubocM72mzm46qZpHB1228wf0R5IyWm2/8AMIGRNkI3I2I+8JE+4UnADkq2GdzbjmOR6fqnKasDh59FUqRDV3qw6TzDMcAdsJiOL6FCYnKMhp8W32VOrB2kW1AoQdxHWcHGm+DjkpfBu8kzSVAvbknMfiWipVhkTyVq2VOQTkdpnpAl3IrnIT1kCe1JgnOQHlGeEIowi9r4EWlSzpeqtNAslpaMO2RlmXZqAJVPmyotqbYXaylc0lIPkzlGC5iR1Q5EsG1KI2XIVW2VHbMoK4lhqA64zLJxU4JdLgUvTP1YKIBY55KyiJ22ky3qam+RzCXbHe3mUOaQFgA5KdN8o9QnKfimFrTlAYDtQ+0YaNnE39BZar+k3ZjS01bxlwLYvTIc79Fke1AuYxyNwvZ+DUwip4mN2DG/ZNgZcmZJfFKr65MeLkJ8wQqmosk+91FGAib242EeNSpCoQI2YUixTtOBaNNkRWuVYZSEzDUKpEutnYx4JXifCIqhuiVuocskEehGURj0QOQiAdjGUcqQynBnlfHuzslK838Ud/A8Dkb2DuhCp7m99x/LL2mpp2yNLHi7TgheV9oeCmnlcz/F1yw/6+vksjU6fyjkcT6D4L4u2r/o2/ENx8/39ZTzRB+Dh1sJGigdr0Hcfn6K5DOu4U6BoM7fxA48/VL1NlumafidOKTaOR9x/wCwDCLgHf7hPOjWur+z0czA5nhe3J5X6pCDhtm6TvuPsQr3aYg7TI0PjWVIYbj8pQQTFpVh8R/r+aNNw3SVHQOn2QQWXbOI+zV279OZUuCi9dcUN7kACabWYg3lAdIpucgOCMBEbrZJ0uEejfn1SmhPUEOUwinMxNTavSZ2elDhtkKo4jwW7dQve1/VallNndQ4hQnlseXRaCVbZnmLtV0nAM81e0gqUb1c8Y4QR4hsT9EvR8P1YUeUTtCjXAAGBpKixVlUZAcOaUqeGFhuMhQhqS3B2P5KhQrzGF1Qs3EdZPhNUs2CPdVDzY+SZpqixXK3SZa5BahAj/HxcQv6P0n1NrL2WjP/ABsttpFvovIWxiWNzDubEf8AYHH7L0XsfxLvaVlz42eBwO4ttdaKbkn1nm7MrhT2zHq6TNlCnC+rG5QopbI8zyff3lnEFJxsgxVAtuvnyqkZDDElM0bhDhfzUi/wkpKGfw36rpQncS4icjhVtLUdU8xyHGlaGCqu0fZ9tTHYWDx8pPXoVZtKm0qjoHXpMZpuelxYhwRPJPg7B18PabOb6b29EItNwWmxC2/aTgniL2DcXI66jb75WJAIJBwQvN2o1bkHtPrHh2sTWU9Xr2+fcT0vszWNlh1XaHbOA5HIFx52uoVUbANRFiN7dFlux1WROY/8ZWkej2+Jp/Ij3WirSXNN7B7Ty2cPTqtHzGsp6hyOZ427Sppdcajsp3H4Ht+HaLviBF+RQPg2+SLAxwsbEjn6J/4MdEBVLdozZctRxn/E83e5QcuOuuAckuFmzbqB6weld7lNtgJTTKNN105mBqtcB3lUYsI1KbG6snUuMIXcZwE2KsTFfWBwRGIpE3JHcJeGnJ5ZVhM3RGXEYAH/AKT1azC1FoJ2kYezBqTpHyhj3ux+HTYDzufusZRUVnvbvpJH72K9L7McTEULp3HJin0tvg6dGm48yT7Lz6asEBL32O9wPO51exNyhhg1h9BOIKVqO5z+0KKRtjjH2VNxDhOfLqtPwjhsrz3jhpa7rzB2si13C9N7XR2r6hF69QUbIM87kYWHS7bkvmPstRV8LbILHB5LPVvDXxHxDHXkknqIm5ptcrc8x2hqlruBV/dv7xpw6weP3/defQyWKueH8T0/suqs6Dgwuq04vHUnM9a+IZILg/XFvIoD4lluGcdGM28sLQ0vEwea0FIbgzztqMpw4jMUZCYY1BFSEtVcbawYIuuYgczq1LHA3jXFKnS0NG5S1H4jbkFWQyuldqN/JXkIsEIN1fhDOvQd+fyknNsrCmOEmcpqmdZWnV7GONKI1Aa5BmqtJBvaxz90N2CjJjtalzgSul4zqmkikDWlgIbe/izg5/1WV4/TtDxIzZ4zbYOAz6ZunuN8VjkqGPAwBpf5kXsbJficFoA0PDiCXC25Bz+i85a/WTk5x3n0vRaf2YI6qQSBkdvn/vziXDKzuZmyex9xb23W64eRI5x31MAzyzmy89c3U1egdjqdwpoy7obZzZO6AkqVMwv4jRVvDjkiWNBQ+HO4uPIj9038GmYQj6E+ECjE86zFz1GeNf28lchpg5xts06emRvZQ/v7m/4tP1Xze1Lhuxp9yEuNMGG8Zu8TdSZZx8LwmYKG2XEWuB7k2AVbD2yjF9UR8rEHHmrij41TPaHa2t56XGzmnzCMNAOzsPr+0yn8TcndVP0/eTk4XfYD2KQjpW96W+IEbYNji5sfr9FawcUhe7QyRpd0B39OqZENuZ39VX2G0cWn6gGV9trPNQ+hIiD6FgtqIbc+HUbXP8KruNdoWU8Qe5jpWu202BtyJvYK9mGMuA/7Ac9vzH5Ko4xXUxkbST6HOkYXMa+O7bNBsL3wfCbeislGoQ5Lgj+0CUNlFnFZB/uJnn3aDjYk0yML4w4uIY5x1NBa3OkG2m6pZ+MyH5XEcrhaep7ASukjYHgh7HESW8DDHYNYMnfVa/8AqVU0fZ4RuY6qs1t7mNxtrbm1i03AwDkBStbdxGBZQAD6f5mu7PdvInRMa6KTUxjGveS0BzmtAJGb2vn3V3DxKOd2kC2Cc+XJVNLxKhhiYP8Ax23c1jS2Iku1jwvc0fLz1X2IPktLJCGi942gbkMAFvW6OUsI9xgPpmZzlOrLKcemZR1sMLTk3PRovlKPo3PuGsJHPVa3uruPiETzZs7D5DR+qBxrijKbRrLyXXsG6dhuTjbKqKbcb2fYQZsQt7tf3MzVX2Racghp6DIHoqeo4LIzI8Q6t/ZbbhVTHUtLoy4EfMHbi+1+XLcJfikkcLg17rOObC5x1PQKPZjyWz/iHXXuh6Qv5mYyKdzTlWFNxN42JWobwlhc1xY1xzY7gg8/PZWUXZ+M2OgD0Ckacjgw58TD7FMzM09RNJgale8P4Ad5N+iu4KBrBZosjs07XF/UXv0siClRzvAPqrHGBsPlAwUVtsJtsKm0WUgUXEEB6yOhFjC40qk4x2l7qTu4263Cxd738ItzxlBttWoZaP6PR26p+ikZPP0miaVVcRJeyQtwWnb0wqWs7Q1GrwgBrbE2ze459M8lb8HY9wDzgOFzfmetlnvqFuPQuZvV+G2aJRfaR22zn54P0mNp4yXeJpzsCCM381ZcZ4c6F3UEb8th9N1v44BbIB6XAwlONcH79oDcZz0wMXSlmhKpkbmben/iLzLgLBhe8xfZ2kDiNXMr0eipdDNI25LP8O4II2nlk2vyz1WljdgLQ0tZRN557xPVLqdSzLxDRBMe6XjKP7pgxJZ4PVUrrYF1XyUr7Yb7XC3klIzHgb8p/wAR0VdW0rNJ8LdjyCz11LjaBv04JzmY18Eg3aohr+TT7LTvp2hos0cuQ6KddQxhhIjZe4/xH7IntbiKiiZdolG7M8si/tlFbxGZvyl4tfZxGT6Kyp6dt/lby5DovpYgGtIAB1OG3Kwwre12ShqEzs0Mj7udqJOTc7n6oFbw6R8jHvzpAGTqNhctz+avQMlWHD6Zhc67WnB3A6IZvbvDISDtMsIJXCw1WB8OTbqbdETijqiZ+t4LnWAJxnSLLSxwN/CPoECo3Ue0txicNt5k38CneW6YybG5y3YZPPyT4ZUubo0yFoN9NwQCee6tJ5Dci5t6peSUgYJHoVYXP8pzW9QAI4lUYJb20uv0tnCLUSTuLdYe7SLAOyQOguVZnAuN8IbcnPl91bz2lC/yESiZUNPhDmBw3vpBbvYlQm754aXB5tgE8h0yraPJzn1913Tt6LvPbicDk8CK0PEayMNDC+zb4sCM77q3pu1ld3gdpLhi8ekabdL7j1ugBozj+WCJAwdOSr7WwG0KNN1EbDeT412nrH6bNdEWuc7wbnOAeoAx5rOQxSmbvHNcXF2px2NybuN+trq8mwMY9FBrBbYKh1jHkT0Wj8AVqg7vz2A/Un9JsZu29iLRgg7nUcDljShTdtXY0Mbzve6zbIxqOB9PJRpvlCHbrbW74/CbWj8A0FfvMpbGfiP6AASzNdUvOvvXAg4+t7Bu2yYGt5L3ty4i7rgG3PCUafEf50TVRuP50SBsJ5j7/wBNgEVRk42GMDnH+9+0fexos0C2STzB6XHVWNJXPGBYDl78lR8/YJun+ZWruIPVj5RHWU+4K8n1z8+ZpGcVeLDw4tv/APUyzibxsG+nr7rOsOf50RZMNx1TftzbbCeSupFakgnfMvP7o/m1o90VtfJgBo6qmpHE3ub7b+i6/D2q38ybOyj7zO8sgZ6j9pfs4jJ+EI/9wk6N+qrYGAtFwDlO90Og+gV/bmP/ABH3jC1H/sZ//9k="/>
          <p:cNvSpPr>
            <a:spLocks noChangeAspect="1" noChangeArrowheads="1"/>
          </p:cNvSpPr>
          <p:nvPr/>
        </p:nvSpPr>
        <p:spPr bwMode="auto">
          <a:xfrm>
            <a:off x="16383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2" name="AutoShape 12" descr="data:image/jpeg;base64,/9j/4AAQSkZJRgABAQAAAQABAAD/2wCEAAkGBhQSERQUEhQWFBUVGBUWFBcUFxcXFxUUFBQVFBQUFRUXHCYeFxokGhQUHy8gIycpLCwsFR4xNTAqNSYrLCkBCQoKDgwOGg8PGiwkHyQsLCwsLCwpLCwsLCwsLCwsLCksLCwsLCwsKSwsLCwsLCwpLCwsLCwpLCwsLCwsKSwsLP/AABEIAMoA+QMBIgACEQEDEQH/xAAbAAACAwEBAQAAAAAAAAAAAAADBAIFBgEHAP/EADcQAAEDAwIDBgQFBAIDAAAAAAEAAgMEESESMQVBUQYTImFxgRQykbFSocHR8AcVQmIjciTh8f/EABsBAAIDAQEBAAAAAAAAAAAAAAMEAQIFAAYH/8QAMxEAAgIBAwIDBgQGAwAAAAAAAQIAAxEEITESQQUTURQiMmGBoXGxweEGFSNykfBCUtH/2gAMAwEAAhEDEQA/APUXqIK+euApqZkFIhEpgtQnxqwg2EHqXNSn3JX3dKZTBkLrmpEEJXO5K6dgzgcviV9JZouV2B+obWXZ7Qgqbp6u0gCuORjCoujUwZBgbr7UpFi53amUwZxHYUNkSXqqy2ygkDeHopaxsCcr6225Vc+rugzSXNyguvyWfY5JnrdPStagQjJimoKg+qrXOsmqZw5lVTmGu+HMdNSlJKs3umZtNsZVdUYR2EzkcGTNYRlQPESd0q591BlroJzGQyiWUdRcoziQVUCbOE1FOVYCcz44ltTSXKtmE2ws9RyG6vaOTGUzWJmal952dxthAjrdPqj1Eg5FVrn+Jc0pU4IwZouHS3FzzTutUdE48k98SVPTmAfnaQlKiw5RZmoLWFSOImeZ184BsVVVHFiDgpni1OS3WPdZiWQg5QLbSu03dFpK7V6jvLlvGHHmm4+JgNuVmY57G6HVV9zhDGoIGTH28MRyFAwJozxq+1k1T1RO6yMNUrAcTxZWS7O5g7vDlHuostK2sXKWtud8c1nJqy5XY672QvaPezGf5cPL6SJsZKkC+RgZ9FCmqWu2NwsjPxC7SL7/AMsl6XixZ7I41QzEG8GPQcczdTPaL3Sv9zZY5t081Q1HaMyCwH7qqnqyL5XWakL8MHpvBy+z7GagccBBBIH82VVUV5JwqVk2U8DcApXz2smuNBXp9wI419wpF4AS2qwS7q0BWyBzBYLHAhZHG64x5ukHVNypsnAQ1YZjT1sFxLeN9tyju0kZVCytsboh4hfc/RNrauMTGt01ucywfCDzCXleBgJM1N9kv3pJUdQPEp5bDky1pI9RVj8LZV9K0gXVtRvO52R0TaI237yVNHYp4SoEi+a0ooGIobOreTlchwON0Vu2VNoCqRCK8eglwi6vRKCTSMofx3kFxIkBSdxF5+0TybCw9AmqfjG2siyzk8ZsXDHVVEvEiLgfVZg1PR8U9i/ha3LisAT0aKobI06TcbH3WZ4nRab25JfsxxtrGv1HJtZMCv7x51bE/lyTBZLUBmVVp7tHcygZUfeUUpIQXuVzxuh0Z6qjeMLPdCjFTPRUXLagdZOOaynJVcwUjI3zSsk6jrIGIZaw5zHJK1EjqwVTGQokcqGXxGVqBlpPILYSYceqgZ8ITZMofVkxjywq7y4pGY1XwEGR/NAdV+GyC2fzRXfOAInXSQSxjkbkzTVHIpD4gLhlVkOIK0ZGDLWav3tsq19Sl3yobpFzuTB1UqvEKahc+J80uSuEoWTGiFAjTJkVruqSElgpRzZTCHEzrhmXNMA7CfpeE3ODdUkM9tireh4jb7p+kg8zz2sR1HumXMUJaLEJmJvRVrOJl2+U2ypPJP5EwGVu8cibY5TRjBVU6uT1HNcEnAXZlekjeRq3922+6Ug4kHHK5xjicem172WabX5wUtZZgzR01BdckTXVFc21v1SHxY6n6qhNaet134woDW5mlXpCBD8R4nqbpVI567LJdBWIzFjvPoFVQQYEIHlpBWi4bUh4FsOtjoVmt1d8Mg06Ra17fTqmdOTnEzfEUAAPeaLi1Oe5bfk3ObrLvblbasbeG3IDfmSsrJTZT2pTqIInnPDrynWrepMrZ4T7JGSJXNYRayppQstzgz1mnHWuYrI3K4pvUWqmcxxawBOlcYF1y4unNvJuchkqbRdS7rKlYtaQBOxJp0ajDCeQRHxmybRZi3WgnmJylLG6dMJPJMQUXVFWktFLNalQxmIxwdUTuUzUQ2UI4Ta5U+UAYE60sMgxORqGcJySFKOjJKt0Sh1Ge8+bNlW1I7F7KuNLbdWFHJZHqXB3iOpuDLtLGlvfCt4rhUsUvRPxz4snF4mQ+5jjn3QuJcTEcZF8oHf6eaznFqq53QrH6RD6anzHAPEXqa0uOSvoahIyOX0b8rMLnM9SlIA2l/w43OVf/CBZGkqFY/Ff7fmUwjDEVtRs7RBxUQ5ReVAOWNPdgbRylPiC0FMzURqNr226FUVNHYglWjq4HbCZpYLzMvWVG07TVPrG6dDdgLfTCztbIBfqgHixDSNrpR1eHA8/NN23ZXaYun0AS3f1kKqa5SMhRJHISyycz1CKFG0A5q4GZRHBfAKMw0iWrmlEsiRMuVIg22kYmYR6anuUQQeSf4ZSXOU1TWWMw9ZqAiEwsUGEccK1j7KwgotR2sAi1M4jHILXrpzuZ4zVawjZeZU1FAG2GyX229lGsq9TsZTIkaALkC33THSO0zS55beJtoicuQHMvsmKziwPhBwlPiwMjFkEoO0aW1sZM+mjIGUqyUA7KVTxO+EgZLrsCSGY8yUsxJR6dxQqemLlZwwNGCTdQAZZrABiEj3T7ZmqsqK9kWNz9AlJ+0TNPy55ZuFcuFg1pezgS8q7aVl61/iKUqeOPdzt6JQVRO6TttDcTZ0ekZNzGrrrQgNlUxIkjN2sbRmNya77zSsZTF1YNKsgJjLo1OKktkohiXL2SewnouoniHbPfAx5r61kp3ih3i7qkeX6TtR+SjA6w3UJpFGEq3V7uIM1HzA0K56g5648od0KOASQUgVC6+upk4k9aJBJ4gOqX1KUTrEFSBvF7j7pl7TjxbK54ZT5wkOFxXbqV18U2KEnnbHut3SVDGZ8+8W1ZDdIhZuINiB8vzWQruImRxJOBt5KFdxEv3OFR1VZc2GyccgbTCqUscywkrt7fVBdOTuq5lQi/GiyHnMOVA4jmrqgySkpN1SXLvfhmSoOwnAZOBzDthc5MU9CSkR2lYD8hI8iL/mnqPtNTk+NrmfQ+yGr155hno1AXIQyzFOWN1WsB1VJXceIJ0m3nz9k9U8QZM06H4HU5t6Kun4Qz/KT6DHuuck/DIpULvaN/wAJT1FaXG5KgJLpiqo2svkOt/MJFpylGBmzS4PAjLXIjUODKM1iAZpVgGTBRGlLl1ijMcqGMDaO0701cJCJ1k13qiEOJdPQXBTL1BzkoZsrAPCiVJ7kFzlEOIKZRbIozOQGvuUYLtBNb0tGnPXGlcC+aVXEPneTuviVElRLl2Jxad1Kce4QLqcb8hXA3iF7+6ZphKWRgJXiHFi5gBQJKgu9gLqrq32K3KjtgT53q1y2W5kKyq5BVb6hSnlvdIOdcqxOd4suF2jImuUX4lrd9+irZJ7bJGerN0Iv6RlaQd34ltNxV3KzR5JV9Tfc3VV3ziQBc3/llN12/NceoI+6Cys3JjdV9deyASz+IAUhMDskYJG+qs4HN5IDDE1qLDZ3EjrzhMtr5BuT06rpa129x5hC7pwNrhw81VWxxDW0Bxht5Fx1f4m/5FT+HIHJMREbbH9EZsZcoZ98wtOkUL08yvbgppriQuT0Z3+y5TtcADyUE5GZVayjlSDJyR4XIsGxT4j1DCFJTY81QHMNdWyAN2k2MRrHqhQwnqmvhHdFbEB1estCUB71KRyA96QnpBOOcgvcpFyFI5EUS5YYgXFRZhfEob3I4ERZsHMYEqh3qTNRYooluu6ZX2jq7xvUhukygd+oukXBZL35EYc9QjkyLIbpML6jd4grKIjqL9sS9jHh81S8Sn8RsrqomF7eWVn6pt1rVYxPE6tiXBMAR4fVVlXMB4Qf+x/RXrodLHOds1pJ+nJZalpXzPbHGNT3mzR1O6vYMYAitDAlnPAk42vle1kbS5xw0D9VvOAf0ubIGOm1k7uFwBq/CcYb57rX9j+wEVJGC7xyuA1vO97C4b0F1q22GBgIqVKo33MUv1Vlpwpwv3MqKDszGxgboijtyiYNuQ1Oyj1HZalkFpIWO23A3GxVjdduiEkxUKBvMzN/S6gdf/htfpv7HcLP8V/o61ovSTuafwyjUPZzQCPe69HDlIi6E1atyI1XfZWcoxE8HqOHy00phnA1ix8JuCDsQbDHqviw8s9eoPkvQ+1XYiaY64ZNRGGsksC0YuGy7kXzZ1991iaqikhdomGl3Q/fzHmsi6so3G0954XrE1FYVm97vFYosWubocM72mzm46qZpHB1228wf0R5IyWm2/8AMIGRNkI3I2I+8JE+4UnADkq2GdzbjmOR6fqnKasDh59FUqRDV3qw6TzDMcAdsJiOL6FCYnKMhp8W32VOrB2kW1AoQdxHWcHGm+DjkpfBu8kzSVAvbknMfiWipVhkTyVq2VOQTkdpnpAl3IrnIT1kCe1JgnOQHlGeEIowi9r4EWlSzpeqtNAslpaMO2RlmXZqAJVPmyotqbYXaylc0lIPkzlGC5iR1Q5EsG1KI2XIVW2VHbMoK4lhqA64zLJxU4JdLgUvTP1YKIBY55KyiJ22ky3qam+RzCXbHe3mUOaQFgA5KdN8o9QnKfimFrTlAYDtQ+0YaNnE39BZar+k3ZjS01bxlwLYvTIc79Fke1AuYxyNwvZ+DUwip4mN2DG/ZNgZcmZJfFKr65MeLkJ8wQqmosk+91FGAib242EeNSpCoQI2YUixTtOBaNNkRWuVYZSEzDUKpEutnYx4JXifCIqhuiVuocskEehGURj0QOQiAdjGUcqQynBnlfHuzslK838Ud/A8Dkb2DuhCp7m99x/LL2mpp2yNLHi7TgheV9oeCmnlcz/F1yw/6+vksjU6fyjkcT6D4L4u2r/o2/ENx8/39ZTzRB+Dh1sJGigdr0Hcfn6K5DOu4U6BoM7fxA48/VL1NlumafidOKTaOR9x/wCwDCLgHf7hPOjWur+z0czA5nhe3J5X6pCDhtm6TvuPsQr3aYg7TI0PjWVIYbj8pQQTFpVh8R/r+aNNw3SVHQOn2QQWXbOI+zV279OZUuCi9dcUN7kACabWYg3lAdIpucgOCMBEbrZJ0uEejfn1SmhPUEOUwinMxNTavSZ2elDhtkKo4jwW7dQve1/VallNndQ4hQnlseXRaCVbZnmLtV0nAM81e0gqUb1c8Y4QR4hsT9EvR8P1YUeUTtCjXAAGBpKixVlUZAcOaUqeGFhuMhQhqS3B2P5KhQrzGF1Qs3EdZPhNUs2CPdVDzY+SZpqixXK3SZa5BahAj/HxcQv6P0n1NrL2WjP/ABsttpFvovIWxiWNzDubEf8AYHH7L0XsfxLvaVlz42eBwO4ttdaKbkn1nm7MrhT2zHq6TNlCnC+rG5QopbI8zyff3lnEFJxsgxVAtuvnyqkZDDElM0bhDhfzUi/wkpKGfw36rpQncS4icjhVtLUdU8xyHGlaGCqu0fZ9tTHYWDx8pPXoVZtKm0qjoHXpMZpuelxYhwRPJPg7B18PabOb6b29EItNwWmxC2/aTgniL2DcXI66jb75WJAIJBwQvN2o1bkHtPrHh2sTWU9Xr2+fcT0vszWNlh1XaHbOA5HIFx52uoVUbANRFiN7dFlux1WROY/8ZWkej2+Jp/Ij3WirSXNN7B7Ty2cPTqtHzGsp6hyOZ427Sppdcajsp3H4Ht+HaLviBF+RQPg2+SLAxwsbEjn6J/4MdEBVLdozZctRxn/E83e5QcuOuuAckuFmzbqB6weld7lNtgJTTKNN105mBqtcB3lUYsI1KbG6snUuMIXcZwE2KsTFfWBwRGIpE3JHcJeGnJ5ZVhM3RGXEYAH/AKT1azC1FoJ2kYezBqTpHyhj3ux+HTYDzufusZRUVnvbvpJH72K9L7McTEULp3HJin0tvg6dGm48yT7Lz6asEBL32O9wPO51exNyhhg1h9BOIKVqO5z+0KKRtjjH2VNxDhOfLqtPwjhsrz3jhpa7rzB2si13C9N7XR2r6hF69QUbIM87kYWHS7bkvmPstRV8LbILHB5LPVvDXxHxDHXkknqIm5ptcrc8x2hqlruBV/dv7xpw6weP3/defQyWKueH8T0/suqs6Dgwuq04vHUnM9a+IZILg/XFvIoD4lluGcdGM28sLQ0vEwea0FIbgzztqMpw4jMUZCYY1BFSEtVcbawYIuuYgczq1LHA3jXFKnS0NG5S1H4jbkFWQyuldqN/JXkIsEIN1fhDOvQd+fyknNsrCmOEmcpqmdZWnV7GONKI1Aa5BmqtJBvaxz90N2CjJjtalzgSul4zqmkikDWlgIbe/izg5/1WV4/TtDxIzZ4zbYOAz6ZunuN8VjkqGPAwBpf5kXsbJficFoA0PDiCXC25Bz+i85a/WTk5x3n0vRaf2YI6qQSBkdvn/vziXDKzuZmyex9xb23W64eRI5x31MAzyzmy89c3U1egdjqdwpoy7obZzZO6AkqVMwv4jRVvDjkiWNBQ+HO4uPIj9038GmYQj6E+ECjE86zFz1GeNf28lchpg5xts06emRvZQ/v7m/4tP1Xze1Lhuxp9yEuNMGG8Zu8TdSZZx8LwmYKG2XEWuB7k2AVbD2yjF9UR8rEHHmrij41TPaHa2t56XGzmnzCMNAOzsPr+0yn8TcndVP0/eTk4XfYD2KQjpW96W+IEbYNji5sfr9FawcUhe7QyRpd0B39OqZENuZ39VX2G0cWn6gGV9trPNQ+hIiD6FgtqIbc+HUbXP8KruNdoWU8Qe5jpWu202BtyJvYK9mGMuA/7Ac9vzH5Ko4xXUxkbST6HOkYXMa+O7bNBsL3wfCbeislGoQ5Lgj+0CUNlFnFZB/uJnn3aDjYk0yML4w4uIY5x1NBa3OkG2m6pZ+MyH5XEcrhaep7ASukjYHgh7HESW8DDHYNYMnfVa/8AqVU0fZ4RuY6qs1t7mNxtrbm1i03AwDkBStbdxGBZQAD6f5mu7PdvInRMa6KTUxjGveS0BzmtAJGb2vn3V3DxKOd2kC2Cc+XJVNLxKhhiYP8Ax23c1jS2Iku1jwvc0fLz1X2IPktLJCGi942gbkMAFvW6OUsI9xgPpmZzlOrLKcemZR1sMLTk3PRovlKPo3PuGsJHPVa3uruPiETzZs7D5DR+qBxrijKbRrLyXXsG6dhuTjbKqKbcb2fYQZsQt7tf3MzVX2Racghp6DIHoqeo4LIzI8Q6t/ZbbhVTHUtLoy4EfMHbi+1+XLcJfikkcLg17rOObC5x1PQKPZjyWz/iHXXuh6Qv5mYyKdzTlWFNxN42JWobwlhc1xY1xzY7gg8/PZWUXZ+M2OgD0Ckacjgw58TD7FMzM09RNJgale8P4Ad5N+iu4KBrBZosjs07XF/UXv0siClRzvAPqrHGBsPlAwUVtsJtsKm0WUgUXEEB6yOhFjC40qk4x2l7qTu4263Cxd738ItzxlBttWoZaP6PR26p+ikZPP0miaVVcRJeyQtwWnb0wqWs7Q1GrwgBrbE2ze459M8lb8HY9wDzgOFzfmetlnvqFuPQuZvV+G2aJRfaR22zn54P0mNp4yXeJpzsCCM381ZcZ4c6F3UEb8th9N1v44BbIB6XAwlONcH79oDcZz0wMXSlmhKpkbmben/iLzLgLBhe8xfZ2kDiNXMr0eipdDNI25LP8O4II2nlk2vyz1WljdgLQ0tZRN557xPVLqdSzLxDRBMe6XjKP7pgxJZ4PVUrrYF1XyUr7Yb7XC3klIzHgb8p/wAR0VdW0rNJ8LdjyCz11LjaBv04JzmY18Eg3aohr+TT7LTvp2hos0cuQ6KddQxhhIjZe4/xH7IntbiKiiZdolG7M8si/tlFbxGZvyl4tfZxGT6Kyp6dt/lby5DovpYgGtIAB1OG3Kwwre12ShqEzs0Mj7udqJOTc7n6oFbw6R8jHvzpAGTqNhctz+avQMlWHD6Zhc67WnB3A6IZvbvDISDtMsIJXCw1WB8OTbqbdETijqiZ+t4LnWAJxnSLLSxwN/CPoECo3Ue0txicNt5k38CneW6YybG5y3YZPPyT4ZUubo0yFoN9NwQCee6tJ5Dci5t6peSUgYJHoVYXP8pzW9QAI4lUYJb20uv0tnCLUSTuLdYe7SLAOyQOguVZnAuN8IbcnPl91bz2lC/yESiZUNPhDmBw3vpBbvYlQm754aXB5tgE8h0yraPJzn1913Tt6LvPbicDk8CK0PEayMNDC+zb4sCM77q3pu1ld3gdpLhi8ekabdL7j1ugBozj+WCJAwdOSr7WwG0KNN1EbDeT412nrH6bNdEWuc7wbnOAeoAx5rOQxSmbvHNcXF2px2NybuN+trq8mwMY9FBrBbYKh1jHkT0Wj8AVqg7vz2A/Un9JsZu29iLRgg7nUcDljShTdtXY0Mbzve6zbIxqOB9PJRpvlCHbrbW74/CbWj8A0FfvMpbGfiP6AASzNdUvOvvXAg4+t7Bu2yYGt5L3ty4i7rgG3PCUafEf50TVRuP50SBsJ5j7/wBNgEVRk42GMDnH+9+0fexos0C2STzB6XHVWNJXPGBYDl78lR8/YJun+ZWruIPVj5RHWU+4K8n1z8+ZpGcVeLDw4tv/APUyzibxsG+nr7rOsOf50RZMNx1TftzbbCeSupFakgnfMvP7o/m1o90VtfJgBo6qmpHE3ub7b+i6/D2q38ybOyj7zO8sgZ6j9pfs4jJ+EI/9wk6N+qrYGAtFwDlO90Og+gV/bmP/ABH3jC1H/sZ//9k=">
            <a:hlinkClick r:id="rId5"/>
          </p:cNvPr>
          <p:cNvSpPr>
            <a:spLocks noChangeAspect="1" noChangeArrowheads="1"/>
          </p:cNvSpPr>
          <p:nvPr/>
        </p:nvSpPr>
        <p:spPr bwMode="auto">
          <a:xfrm>
            <a:off x="1603376" y="-1371600"/>
            <a:ext cx="3514725"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4" name="AutoShape 14" descr="data:image/jpeg;base64,/9j/4AAQSkZJRgABAQAAAQABAAD/2wCEAAkGBhQSERQUEhQWFBUVGBUWFBcUFxcXFxUUFBQVFBQUFRUXHCYeFxokGhQUHy8gIycpLCwsFR4xNTAqNSYrLCkBCQoKDgwOGg8PGiwkHyQsLCwsLCwpLCwsLCwsLCwsLCksLCwsLCwsKSwsLCwsLCwpLCwsLCwpLCwsLCwsKSwsLP/AABEIAMoA+QMBIgACEQEDEQH/xAAbAAACAwEBAQAAAAAAAAAAAAADBAIFBgEHAP/EADcQAAEDAwIDBgQFBAIDAAAAAAEAAgMEESESMQVBUQYTImFxgRQykbFSocHR8AcVQmIjciTh8f/EABsBAAIDAQEBAAAAAAAAAAAAAAMEAQIFAAYH/8QAMxEAAgIBAwIDBgQGAwAAAAAAAQIAAxEEITESQQUTURQiMmGBoXGxweEGFSNykfBCUtH/2gAMAwEAAhEDEQA/APUXqIK+euApqZkFIhEpgtQnxqwg2EHqXNSn3JX3dKZTBkLrmpEEJXO5K6dgzgcviV9JZouV2B+obWXZ7Qgqbp6u0gCuORjCoujUwZBgbr7UpFi53amUwZxHYUNkSXqqy2ygkDeHopaxsCcr6225Vc+rugzSXNyguvyWfY5JnrdPStagQjJimoKg+qrXOsmqZw5lVTmGu+HMdNSlJKs3umZtNsZVdUYR2EzkcGTNYRlQPESd0q591BlroJzGQyiWUdRcoziQVUCbOE1FOVYCcz44ltTSXKtmE2ws9RyG6vaOTGUzWJmal952dxthAjrdPqj1Eg5FVrn+Jc0pU4IwZouHS3FzzTutUdE48k98SVPTmAfnaQlKiw5RZmoLWFSOImeZ184BsVVVHFiDgpni1OS3WPdZiWQg5QLbSu03dFpK7V6jvLlvGHHmm4+JgNuVmY57G6HVV9zhDGoIGTH28MRyFAwJozxq+1k1T1RO6yMNUrAcTxZWS7O5g7vDlHuostK2sXKWtud8c1nJqy5XY672QvaPezGf5cPL6SJsZKkC+RgZ9FCmqWu2NwsjPxC7SL7/AMsl6XixZ7I41QzEG8GPQcczdTPaL3Sv9zZY5t081Q1HaMyCwH7qqnqyL5XWakL8MHpvBy+z7GagccBBBIH82VVUV5JwqVk2U8DcApXz2smuNBXp9wI419wpF4AS2qwS7q0BWyBzBYLHAhZHG64x5ukHVNypsnAQ1YZjT1sFxLeN9tyju0kZVCytsboh4hfc/RNrauMTGt01ucywfCDzCXleBgJM1N9kv3pJUdQPEp5bDky1pI9RVj8LZV9K0gXVtRvO52R0TaI237yVNHYp4SoEi+a0ooGIobOreTlchwON0Vu2VNoCqRCK8eglwi6vRKCTSMofx3kFxIkBSdxF5+0TybCw9AmqfjG2siyzk8ZsXDHVVEvEiLgfVZg1PR8U9i/ha3LisAT0aKobI06TcbH3WZ4nRab25JfsxxtrGv1HJtZMCv7x51bE/lyTBZLUBmVVp7tHcygZUfeUUpIQXuVzxuh0Z6qjeMLPdCjFTPRUXLagdZOOaynJVcwUjI3zSsk6jrIGIZaw5zHJK1EjqwVTGQokcqGXxGVqBlpPILYSYceqgZ8ITZMofVkxjywq7y4pGY1XwEGR/NAdV+GyC2fzRXfOAInXSQSxjkbkzTVHIpD4gLhlVkOIK0ZGDLWav3tsq19Sl3yobpFzuTB1UqvEKahc+J80uSuEoWTGiFAjTJkVruqSElgpRzZTCHEzrhmXNMA7CfpeE3ODdUkM9tireh4jb7p+kg8zz2sR1HumXMUJaLEJmJvRVrOJl2+U2ypPJP5EwGVu8cibY5TRjBVU6uT1HNcEnAXZlekjeRq3922+6Ug4kHHK5xjicem172WabX5wUtZZgzR01BdckTXVFc21v1SHxY6n6qhNaet134woDW5mlXpCBD8R4nqbpVI567LJdBWIzFjvPoFVQQYEIHlpBWi4bUh4FsOtjoVmt1d8Mg06Ra17fTqmdOTnEzfEUAAPeaLi1Oe5bfk3ObrLvblbasbeG3IDfmSsrJTZT2pTqIInnPDrynWrepMrZ4T7JGSJXNYRayppQstzgz1mnHWuYrI3K4pvUWqmcxxawBOlcYF1y4unNvJuchkqbRdS7rKlYtaQBOxJp0ajDCeQRHxmybRZi3WgnmJylLG6dMJPJMQUXVFWktFLNalQxmIxwdUTuUzUQ2UI4Ta5U+UAYE60sMgxORqGcJySFKOjJKt0Sh1Ge8+bNlW1I7F7KuNLbdWFHJZHqXB3iOpuDLtLGlvfCt4rhUsUvRPxz4snF4mQ+5jjn3QuJcTEcZF8oHf6eaznFqq53QrH6RD6anzHAPEXqa0uOSvoahIyOX0b8rMLnM9SlIA2l/w43OVf/CBZGkqFY/Ff7fmUwjDEVtRs7RBxUQ5ReVAOWNPdgbRylPiC0FMzURqNr226FUVNHYglWjq4HbCZpYLzMvWVG07TVPrG6dDdgLfTCztbIBfqgHixDSNrpR1eHA8/NN23ZXaYun0AS3f1kKqa5SMhRJHISyycz1CKFG0A5q4GZRHBfAKMw0iWrmlEsiRMuVIg22kYmYR6anuUQQeSf4ZSXOU1TWWMw9ZqAiEwsUGEccK1j7KwgotR2sAi1M4jHILXrpzuZ4zVawjZeZU1FAG2GyX229lGsq9TsZTIkaALkC33THSO0zS55beJtoicuQHMvsmKziwPhBwlPiwMjFkEoO0aW1sZM+mjIGUqyUA7KVTxO+EgZLrsCSGY8yUsxJR6dxQqemLlZwwNGCTdQAZZrABiEj3T7ZmqsqK9kWNz9AlJ+0TNPy55ZuFcuFg1pezgS8q7aVl61/iKUqeOPdzt6JQVRO6TttDcTZ0ekZNzGrrrQgNlUxIkjN2sbRmNya77zSsZTF1YNKsgJjLo1OKktkohiXL2SewnouoniHbPfAx5r61kp3ih3i7qkeX6TtR+SjA6w3UJpFGEq3V7uIM1HzA0K56g5648od0KOASQUgVC6+upk4k9aJBJ4gOqX1KUTrEFSBvF7j7pl7TjxbK54ZT5wkOFxXbqV18U2KEnnbHut3SVDGZ8+8W1ZDdIhZuINiB8vzWQruImRxJOBt5KFdxEv3OFR1VZc2GyccgbTCqUscywkrt7fVBdOTuq5lQi/GiyHnMOVA4jmrqgySkpN1SXLvfhmSoOwnAZOBzDthc5MU9CSkR2lYD8hI8iL/mnqPtNTk+NrmfQ+yGr155hno1AXIQyzFOWN1WsB1VJXceIJ0m3nz9k9U8QZM06H4HU5t6Kun4Qz/KT6DHuuck/DIpULvaN/wAJT1FaXG5KgJLpiqo2svkOt/MJFpylGBmzS4PAjLXIjUODKM1iAZpVgGTBRGlLl1ijMcqGMDaO0701cJCJ1k13qiEOJdPQXBTL1BzkoZsrAPCiVJ7kFzlEOIKZRbIozOQGvuUYLtBNb0tGnPXGlcC+aVXEPneTuviVElRLl2Jxad1Kce4QLqcb8hXA3iF7+6ZphKWRgJXiHFi5gBQJKgu9gLqrq32K3KjtgT53q1y2W5kKyq5BVb6hSnlvdIOdcqxOd4suF2jImuUX4lrd9+irZJ7bJGerN0Iv6RlaQd34ltNxV3KzR5JV9Tfc3VV3ziQBc3/llN12/NceoI+6Cys3JjdV9deyASz+IAUhMDskYJG+qs4HN5IDDE1qLDZ3EjrzhMtr5BuT06rpa129x5hC7pwNrhw81VWxxDW0Bxht5Fx1f4m/5FT+HIHJMREbbH9EZsZcoZ98wtOkUL08yvbgppriQuT0Z3+y5TtcADyUE5GZVayjlSDJyR4XIsGxT4j1DCFJTY81QHMNdWyAN2k2MRrHqhQwnqmvhHdFbEB1estCUB71KRyA96QnpBOOcgvcpFyFI5EUS5YYgXFRZhfEob3I4ERZsHMYEqh3qTNRYooluu6ZX2jq7xvUhukygd+oukXBZL35EYc9QjkyLIbpML6jd4grKIjqL9sS9jHh81S8Sn8RsrqomF7eWVn6pt1rVYxPE6tiXBMAR4fVVlXMB4Qf+x/RXrodLHOds1pJ+nJZalpXzPbHGNT3mzR1O6vYMYAitDAlnPAk42vle1kbS5xw0D9VvOAf0ubIGOm1k7uFwBq/CcYb57rX9j+wEVJGC7xyuA1vO97C4b0F1q22GBgIqVKo33MUv1Vlpwpwv3MqKDszGxgboijtyiYNuQ1Oyj1HZalkFpIWO23A3GxVjdduiEkxUKBvMzN/S6gdf/htfpv7HcLP8V/o61ovSTuafwyjUPZzQCPe69HDlIi6E1atyI1XfZWcoxE8HqOHy00phnA1ix8JuCDsQbDHqviw8s9eoPkvQ+1XYiaY64ZNRGGsksC0YuGy7kXzZ1991iaqikhdomGl3Q/fzHmsi6so3G0954XrE1FYVm97vFYosWubocM72mzm46qZpHB1228wf0R5IyWm2/8AMIGRNkI3I2I+8JE+4UnADkq2GdzbjmOR6fqnKasDh59FUqRDV3qw6TzDMcAdsJiOL6FCYnKMhp8W32VOrB2kW1AoQdxHWcHGm+DjkpfBu8kzSVAvbknMfiWipVhkTyVq2VOQTkdpnpAl3IrnIT1kCe1JgnOQHlGeEIowi9r4EWlSzpeqtNAslpaMO2RlmXZqAJVPmyotqbYXaylc0lIPkzlGC5iR1Q5EsG1KI2XIVW2VHbMoK4lhqA64zLJxU4JdLgUvTP1YKIBY55KyiJ22ky3qam+RzCXbHe3mUOaQFgA5KdN8o9QnKfimFrTlAYDtQ+0YaNnE39BZar+k3ZjS01bxlwLYvTIc79Fke1AuYxyNwvZ+DUwip4mN2DG/ZNgZcmZJfFKr65MeLkJ8wQqmosk+91FGAib242EeNSpCoQI2YUixTtOBaNNkRWuVYZSEzDUKpEutnYx4JXifCIqhuiVuocskEehGURj0QOQiAdjGUcqQynBnlfHuzslK838Ud/A8Dkb2DuhCp7m99x/LL2mpp2yNLHi7TgheV9oeCmnlcz/F1yw/6+vksjU6fyjkcT6D4L4u2r/o2/ENx8/39ZTzRB+Dh1sJGigdr0Hcfn6K5DOu4U6BoM7fxA48/VL1NlumafidOKTaOR9x/wCwDCLgHf7hPOjWur+z0czA5nhe3J5X6pCDhtm6TvuPsQr3aYg7TI0PjWVIYbj8pQQTFpVh8R/r+aNNw3SVHQOn2QQWXbOI+zV279OZUuCi9dcUN7kACabWYg3lAdIpucgOCMBEbrZJ0uEejfn1SmhPUEOUwinMxNTavSZ2elDhtkKo4jwW7dQve1/VallNndQ4hQnlseXRaCVbZnmLtV0nAM81e0gqUb1c8Y4QR4hsT9EvR8P1YUeUTtCjXAAGBpKixVlUZAcOaUqeGFhuMhQhqS3B2P5KhQrzGF1Qs3EdZPhNUs2CPdVDzY+SZpqixXK3SZa5BahAj/HxcQv6P0n1NrL2WjP/ABsttpFvovIWxiWNzDubEf8AYHH7L0XsfxLvaVlz42eBwO4ttdaKbkn1nm7MrhT2zHq6TNlCnC+rG5QopbI8zyff3lnEFJxsgxVAtuvnyqkZDDElM0bhDhfzUi/wkpKGfw36rpQncS4icjhVtLUdU8xyHGlaGCqu0fZ9tTHYWDx8pPXoVZtKm0qjoHXpMZpuelxYhwRPJPg7B18PabOb6b29EItNwWmxC2/aTgniL2DcXI66jb75WJAIJBwQvN2o1bkHtPrHh2sTWU9Xr2+fcT0vszWNlh1XaHbOA5HIFx52uoVUbANRFiN7dFlux1WROY/8ZWkej2+Jp/Ij3WirSXNN7B7Ty2cPTqtHzGsp6hyOZ427Sppdcajsp3H4Ht+HaLviBF+RQPg2+SLAxwsbEjn6J/4MdEBVLdozZctRxn/E83e5QcuOuuAckuFmzbqB6weld7lNtgJTTKNN105mBqtcB3lUYsI1KbG6snUuMIXcZwE2KsTFfWBwRGIpE3JHcJeGnJ5ZVhM3RGXEYAH/AKT1azC1FoJ2kYezBqTpHyhj3ux+HTYDzufusZRUVnvbvpJH72K9L7McTEULp3HJin0tvg6dGm48yT7Lz6asEBL32O9wPO51exNyhhg1h9BOIKVqO5z+0KKRtjjH2VNxDhOfLqtPwjhsrz3jhpa7rzB2si13C9N7XR2r6hF69QUbIM87kYWHS7bkvmPstRV8LbILHB5LPVvDXxHxDHXkknqIm5ptcrc8x2hqlruBV/dv7xpw6weP3/defQyWKueH8T0/suqs6Dgwuq04vHUnM9a+IZILg/XFvIoD4lluGcdGM28sLQ0vEwea0FIbgzztqMpw4jMUZCYY1BFSEtVcbawYIuuYgczq1LHA3jXFKnS0NG5S1H4jbkFWQyuldqN/JXkIsEIN1fhDOvQd+fyknNsrCmOEmcpqmdZWnV7GONKI1Aa5BmqtJBvaxz90N2CjJjtalzgSul4zqmkikDWlgIbe/izg5/1WV4/TtDxIzZ4zbYOAz6ZunuN8VjkqGPAwBpf5kXsbJficFoA0PDiCXC25Bz+i85a/WTk5x3n0vRaf2YI6qQSBkdvn/vziXDKzuZmyex9xb23W64eRI5x31MAzyzmy89c3U1egdjqdwpoy7obZzZO6AkqVMwv4jRVvDjkiWNBQ+HO4uPIj9038GmYQj6E+ECjE86zFz1GeNf28lchpg5xts06emRvZQ/v7m/4tP1Xze1Lhuxp9yEuNMGG8Zu8TdSZZx8LwmYKG2XEWuB7k2AVbD2yjF9UR8rEHHmrij41TPaHa2t56XGzmnzCMNAOzsPr+0yn8TcndVP0/eTk4XfYD2KQjpW96W+IEbYNji5sfr9FawcUhe7QyRpd0B39OqZENuZ39VX2G0cWn6gGV9trPNQ+hIiD6FgtqIbc+HUbXP8KruNdoWU8Qe5jpWu202BtyJvYK9mGMuA/7Ac9vzH5Ko4xXUxkbST6HOkYXMa+O7bNBsL3wfCbeislGoQ5Lgj+0CUNlFnFZB/uJnn3aDjYk0yML4w4uIY5x1NBa3OkG2m6pZ+MyH5XEcrhaep7ASukjYHgh7HESW8DDHYNYMnfVa/8AqVU0fZ4RuY6qs1t7mNxtrbm1i03AwDkBStbdxGBZQAD6f5mu7PdvInRMa6KTUxjGveS0BzmtAJGb2vn3V3DxKOd2kC2Cc+XJVNLxKhhiYP8Ax23c1jS2Iku1jwvc0fLz1X2IPktLJCGi942gbkMAFvW6OUsI9xgPpmZzlOrLKcemZR1sMLTk3PRovlKPo3PuGsJHPVa3uruPiETzZs7D5DR+qBxrijKbRrLyXXsG6dhuTjbKqKbcb2fYQZsQt7tf3MzVX2Racghp6DIHoqeo4LIzI8Q6t/ZbbhVTHUtLoy4EfMHbi+1+XLcJfikkcLg17rOObC5x1PQKPZjyWz/iHXXuh6Qv5mYyKdzTlWFNxN42JWobwlhc1xY1xzY7gg8/PZWUXZ+M2OgD0Ckacjgw58TD7FMzM09RNJgale8P4Ad5N+iu4KBrBZosjs07XF/UXv0siClRzvAPqrHGBsPlAwUVtsJtsKm0WUgUXEEB6yOhFjC40qk4x2l7qTu4263Cxd738ItzxlBttWoZaP6PR26p+ikZPP0miaVVcRJeyQtwWnb0wqWs7Q1GrwgBrbE2ze459M8lb8HY9wDzgOFzfmetlnvqFuPQuZvV+G2aJRfaR22zn54P0mNp4yXeJpzsCCM381ZcZ4c6F3UEb8th9N1v44BbIB6XAwlONcH79oDcZz0wMXSlmhKpkbmben/iLzLgLBhe8xfZ2kDiNXMr0eipdDNI25LP8O4II2nlk2vyz1WljdgLQ0tZRN557xPVLqdSzLxDRBMe6XjKP7pgxJZ4PVUrrYF1XyUr7Yb7XC3klIzHgb8p/wAR0VdW0rNJ8LdjyCz11LjaBv04JzmY18Eg3aohr+TT7LTvp2hos0cuQ6KddQxhhIjZe4/xH7IntbiKiiZdolG7M8si/tlFbxGZvyl4tfZxGT6Kyp6dt/lby5DovpYgGtIAB1OG3Kwwre12ShqEzs0Mj7udqJOTc7n6oFbw6R8jHvzpAGTqNhctz+avQMlWHD6Zhc67WnB3A6IZvbvDISDtMsIJXCw1WB8OTbqbdETijqiZ+t4LnWAJxnSLLSxwN/CPoECo3Ue0txicNt5k38CneW6YybG5y3YZPPyT4ZUubo0yFoN9NwQCee6tJ5Dci5t6peSUgYJHoVYXP8pzW9QAI4lUYJb20uv0tnCLUSTuLdYe7SLAOyQOguVZnAuN8IbcnPl91bz2lC/yESiZUNPhDmBw3vpBbvYlQm754aXB5tgE8h0yraPJzn1913Tt6LvPbicDk8CK0PEayMNDC+zb4sCM77q3pu1ld3gdpLhi8ekabdL7j1ugBozj+WCJAwdOSr7WwG0KNN1EbDeT412nrH6bNdEWuc7wbnOAeoAx5rOQxSmbvHNcXF2px2NybuN+trq8mwMY9FBrBbYKh1jHkT0Wj8AVqg7vz2A/Un9JsZu29iLRgg7nUcDljShTdtXY0Mbzve6zbIxqOB9PJRpvlCHbrbW74/CbWj8A0FfvMpbGfiP6AASzNdUvOvvXAg4+t7Bu2yYGt5L3ty4i7rgG3PCUafEf50TVRuP50SBsJ5j7/wBNgEVRk42GMDnH+9+0fexos0C2STzB6XHVWNJXPGBYDl78lR8/YJun+ZWruIPVj5RHWU+4K8n1z8+ZpGcVeLDw4tv/APUyzibxsG+nr7rOsOf50RZMNx1TftzbbCeSupFakgnfMvP7o/m1o90VtfJgBo6qmpHE3ub7b+i6/D2q38ybOyj7zO8sgZ6j9pfs4jJ+EI/9wk6N+qrYGAtFwDlO90Og+gV/bmP/ABH3jC1H/sZ//9k=">
            <a:hlinkClick r:id="rId5"/>
          </p:cNvPr>
          <p:cNvSpPr>
            <a:spLocks noChangeAspect="1" noChangeArrowheads="1"/>
          </p:cNvSpPr>
          <p:nvPr/>
        </p:nvSpPr>
        <p:spPr bwMode="auto">
          <a:xfrm>
            <a:off x="1603376" y="-1371600"/>
            <a:ext cx="3514725"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6" name="AutoShape 16" descr="data:image/jpeg;base64,/9j/4AAQSkZJRgABAQAAAQABAAD/2wCEAAkGBhQSERQUEhQWFBUVGBUWFBcUFxcXFxUUFBQVFBQUFRUXHCYeFxokGhQUHy8gIycpLCwsFR4xNTAqNSYrLCkBCQoKDgwOGg8PGiwkHyQsLCwsLCwpLCwsLCwsLCwsLCksLCwsLCwsKSwsLCwsLCwpLCwsLCwpLCwsLCwsKSwsLP/AABEIAMoA+QMBIgACEQEDEQH/xAAbAAACAwEBAQAAAAAAAAAAAAADBAIFBgEHAP/EADcQAAEDAwIDBgQFBAIDAAAAAAEAAgMEESESMQVBUQYTImFxgRQykbFSocHR8AcVQmIjciTh8f/EABsBAAIDAQEBAAAAAAAAAAAAAAMEAQIFAAYH/8QAMxEAAgIBAwIDBgQGAwAAAAAAAQIAAxEEITESQQUTURQiMmGBoXGxweEGFSNykfBCUtH/2gAMAwEAAhEDEQA/APUXqIK+euApqZkFIhEpgtQnxqwg2EHqXNSn3JX3dKZTBkLrmpEEJXO5K6dgzgcviV9JZouV2B+obWXZ7Qgqbp6u0gCuORjCoujUwZBgbr7UpFi53amUwZxHYUNkSXqqy2ygkDeHopaxsCcr6225Vc+rugzSXNyguvyWfY5JnrdPStagQjJimoKg+qrXOsmqZw5lVTmGu+HMdNSlJKs3umZtNsZVdUYR2EzkcGTNYRlQPESd0q591BlroJzGQyiWUdRcoziQVUCbOE1FOVYCcz44ltTSXKtmE2ws9RyG6vaOTGUzWJmal952dxthAjrdPqj1Eg5FVrn+Jc0pU4IwZouHS3FzzTutUdE48k98SVPTmAfnaQlKiw5RZmoLWFSOImeZ184BsVVVHFiDgpni1OS3WPdZiWQg5QLbSu03dFpK7V6jvLlvGHHmm4+JgNuVmY57G6HVV9zhDGoIGTH28MRyFAwJozxq+1k1T1RO6yMNUrAcTxZWS7O5g7vDlHuostK2sXKWtud8c1nJqy5XY672QvaPezGf5cPL6SJsZKkC+RgZ9FCmqWu2NwsjPxC7SL7/AMsl6XixZ7I41QzEG8GPQcczdTPaL3Sv9zZY5t081Q1HaMyCwH7qqnqyL5XWakL8MHpvBy+z7GagccBBBIH82VVUV5JwqVk2U8DcApXz2smuNBXp9wI419wpF4AS2qwS7q0BWyBzBYLHAhZHG64x5ukHVNypsnAQ1YZjT1sFxLeN9tyju0kZVCytsboh4hfc/RNrauMTGt01ucywfCDzCXleBgJM1N9kv3pJUdQPEp5bDky1pI9RVj8LZV9K0gXVtRvO52R0TaI237yVNHYp4SoEi+a0ooGIobOreTlchwON0Vu2VNoCqRCK8eglwi6vRKCTSMofx3kFxIkBSdxF5+0TybCw9AmqfjG2siyzk8ZsXDHVVEvEiLgfVZg1PR8U9i/ha3LisAT0aKobI06TcbH3WZ4nRab25JfsxxtrGv1HJtZMCv7x51bE/lyTBZLUBmVVp7tHcygZUfeUUpIQXuVzxuh0Z6qjeMLPdCjFTPRUXLagdZOOaynJVcwUjI3zSsk6jrIGIZaw5zHJK1EjqwVTGQokcqGXxGVqBlpPILYSYceqgZ8ITZMofVkxjywq7y4pGY1XwEGR/NAdV+GyC2fzRXfOAInXSQSxjkbkzTVHIpD4gLhlVkOIK0ZGDLWav3tsq19Sl3yobpFzuTB1UqvEKahc+J80uSuEoWTGiFAjTJkVruqSElgpRzZTCHEzrhmXNMA7CfpeE3ODdUkM9tireh4jb7p+kg8zz2sR1HumXMUJaLEJmJvRVrOJl2+U2ypPJP5EwGVu8cibY5TRjBVU6uT1HNcEnAXZlekjeRq3922+6Ug4kHHK5xjicem172WabX5wUtZZgzR01BdckTXVFc21v1SHxY6n6qhNaet134woDW5mlXpCBD8R4nqbpVI567LJdBWIzFjvPoFVQQYEIHlpBWi4bUh4FsOtjoVmt1d8Mg06Ra17fTqmdOTnEzfEUAAPeaLi1Oe5bfk3ObrLvblbasbeG3IDfmSsrJTZT2pTqIInnPDrynWrepMrZ4T7JGSJXNYRayppQstzgz1mnHWuYrI3K4pvUWqmcxxawBOlcYF1y4unNvJuchkqbRdS7rKlYtaQBOxJp0ajDCeQRHxmybRZi3WgnmJylLG6dMJPJMQUXVFWktFLNalQxmIxwdUTuUzUQ2UI4Ta5U+UAYE60sMgxORqGcJySFKOjJKt0Sh1Ge8+bNlW1I7F7KuNLbdWFHJZHqXB3iOpuDLtLGlvfCt4rhUsUvRPxz4snF4mQ+5jjn3QuJcTEcZF8oHf6eaznFqq53QrH6RD6anzHAPEXqa0uOSvoahIyOX0b8rMLnM9SlIA2l/w43OVf/CBZGkqFY/Ff7fmUwjDEVtRs7RBxUQ5ReVAOWNPdgbRylPiC0FMzURqNr226FUVNHYglWjq4HbCZpYLzMvWVG07TVPrG6dDdgLfTCztbIBfqgHixDSNrpR1eHA8/NN23ZXaYun0AS3f1kKqa5SMhRJHISyycz1CKFG0A5q4GZRHBfAKMw0iWrmlEsiRMuVIg22kYmYR6anuUQQeSf4ZSXOU1TWWMw9ZqAiEwsUGEccK1j7KwgotR2sAi1M4jHILXrpzuZ4zVawjZeZU1FAG2GyX229lGsq9TsZTIkaALkC33THSO0zS55beJtoicuQHMvsmKziwPhBwlPiwMjFkEoO0aW1sZM+mjIGUqyUA7KVTxO+EgZLrsCSGY8yUsxJR6dxQqemLlZwwNGCTdQAZZrABiEj3T7ZmqsqK9kWNz9AlJ+0TNPy55ZuFcuFg1pezgS8q7aVl61/iKUqeOPdzt6JQVRO6TttDcTZ0ekZNzGrrrQgNlUxIkjN2sbRmNya77zSsZTF1YNKsgJjLo1OKktkohiXL2SewnouoniHbPfAx5r61kp3ih3i7qkeX6TtR+SjA6w3UJpFGEq3V7uIM1HzA0K56g5648od0KOASQUgVC6+upk4k9aJBJ4gOqX1KUTrEFSBvF7j7pl7TjxbK54ZT5wkOFxXbqV18U2KEnnbHut3SVDGZ8+8W1ZDdIhZuINiB8vzWQruImRxJOBt5KFdxEv3OFR1VZc2GyccgbTCqUscywkrt7fVBdOTuq5lQi/GiyHnMOVA4jmrqgySkpN1SXLvfhmSoOwnAZOBzDthc5MU9CSkR2lYD8hI8iL/mnqPtNTk+NrmfQ+yGr155hno1AXIQyzFOWN1WsB1VJXceIJ0m3nz9k9U8QZM06H4HU5t6Kun4Qz/KT6DHuuck/DIpULvaN/wAJT1FaXG5KgJLpiqo2svkOt/MJFpylGBmzS4PAjLXIjUODKM1iAZpVgGTBRGlLl1ijMcqGMDaO0701cJCJ1k13qiEOJdPQXBTL1BzkoZsrAPCiVJ7kFzlEOIKZRbIozOQGvuUYLtBNb0tGnPXGlcC+aVXEPneTuviVElRLl2Jxad1Kce4QLqcb8hXA3iF7+6ZphKWRgJXiHFi5gBQJKgu9gLqrq32K3KjtgT53q1y2W5kKyq5BVb6hSnlvdIOdcqxOd4suF2jImuUX4lrd9+irZJ7bJGerN0Iv6RlaQd34ltNxV3KzR5JV9Tfc3VV3ziQBc3/llN12/NceoI+6Cys3JjdV9deyASz+IAUhMDskYJG+qs4HN5IDDE1qLDZ3EjrzhMtr5BuT06rpa129x5hC7pwNrhw81VWxxDW0Bxht5Fx1f4m/5FT+HIHJMREbbH9EZsZcoZ98wtOkUL08yvbgppriQuT0Z3+y5TtcADyUE5GZVayjlSDJyR4XIsGxT4j1DCFJTY81QHMNdWyAN2k2MRrHqhQwnqmvhHdFbEB1estCUB71KRyA96QnpBOOcgvcpFyFI5EUS5YYgXFRZhfEob3I4ERZsHMYEqh3qTNRYooluu6ZX2jq7xvUhukygd+oukXBZL35EYc9QjkyLIbpML6jd4grKIjqL9sS9jHh81S8Sn8RsrqomF7eWVn6pt1rVYxPE6tiXBMAR4fVVlXMB4Qf+x/RXrodLHOds1pJ+nJZalpXzPbHGNT3mzR1O6vYMYAitDAlnPAk42vle1kbS5xw0D9VvOAf0ubIGOm1k7uFwBq/CcYb57rX9j+wEVJGC7xyuA1vO97C4b0F1q22GBgIqVKo33MUv1Vlpwpwv3MqKDszGxgboijtyiYNuQ1Oyj1HZalkFpIWO23A3GxVjdduiEkxUKBvMzN/S6gdf/htfpv7HcLP8V/o61ovSTuafwyjUPZzQCPe69HDlIi6E1atyI1XfZWcoxE8HqOHy00phnA1ix8JuCDsQbDHqviw8s9eoPkvQ+1XYiaY64ZNRGGsksC0YuGy7kXzZ1991iaqikhdomGl3Q/fzHmsi6so3G0954XrE1FYVm97vFYosWubocM72mzm46qZpHB1228wf0R5IyWm2/8AMIGRNkI3I2I+8JE+4UnADkq2GdzbjmOR6fqnKasDh59FUqRDV3qw6TzDMcAdsJiOL6FCYnKMhp8W32VOrB2kW1AoQdxHWcHGm+DjkpfBu8kzSVAvbknMfiWipVhkTyVq2VOQTkdpnpAl3IrnIT1kCe1JgnOQHlGeEIowi9r4EWlSzpeqtNAslpaMO2RlmXZqAJVPmyotqbYXaylc0lIPkzlGC5iR1Q5EsG1KI2XIVW2VHbMoK4lhqA64zLJxU4JdLgUvTP1YKIBY55KyiJ22ky3qam+RzCXbHe3mUOaQFgA5KdN8o9QnKfimFrTlAYDtQ+0YaNnE39BZar+k3ZjS01bxlwLYvTIc79Fke1AuYxyNwvZ+DUwip4mN2DG/ZNgZcmZJfFKr65MeLkJ8wQqmosk+91FGAib242EeNSpCoQI2YUixTtOBaNNkRWuVYZSEzDUKpEutnYx4JXifCIqhuiVuocskEehGURj0QOQiAdjGUcqQynBnlfHuzslK838Ud/A8Dkb2DuhCp7m99x/LL2mpp2yNLHi7TgheV9oeCmnlcz/F1yw/6+vksjU6fyjkcT6D4L4u2r/o2/ENx8/39ZTzRB+Dh1sJGigdr0Hcfn6K5DOu4U6BoM7fxA48/VL1NlumafidOKTaOR9x/wCwDCLgHf7hPOjWur+z0czA5nhe3J5X6pCDhtm6TvuPsQr3aYg7TI0PjWVIYbj8pQQTFpVh8R/r+aNNw3SVHQOn2QQWXbOI+zV279OZUuCi9dcUN7kACabWYg3lAdIpucgOCMBEbrZJ0uEejfn1SmhPUEOUwinMxNTavSZ2elDhtkKo4jwW7dQve1/VallNndQ4hQnlseXRaCVbZnmLtV0nAM81e0gqUb1c8Y4QR4hsT9EvR8P1YUeUTtCjXAAGBpKixVlUZAcOaUqeGFhuMhQhqS3B2P5KhQrzGF1Qs3EdZPhNUs2CPdVDzY+SZpqixXK3SZa5BahAj/HxcQv6P0n1NrL2WjP/ABsttpFvovIWxiWNzDubEf8AYHH7L0XsfxLvaVlz42eBwO4ttdaKbkn1nm7MrhT2zHq6TNlCnC+rG5QopbI8zyff3lnEFJxsgxVAtuvnyqkZDDElM0bhDhfzUi/wkpKGfw36rpQncS4icjhVtLUdU8xyHGlaGCqu0fZ9tTHYWDx8pPXoVZtKm0qjoHXpMZpuelxYhwRPJPg7B18PabOb6b29EItNwWmxC2/aTgniL2DcXI66jb75WJAIJBwQvN2o1bkHtPrHh2sTWU9Xr2+fcT0vszWNlh1XaHbOA5HIFx52uoVUbANRFiN7dFlux1WROY/8ZWkej2+Jp/Ij3WirSXNN7B7Ty2cPTqtHzGsp6hyOZ427Sppdcajsp3H4Ht+HaLviBF+RQPg2+SLAxwsbEjn6J/4MdEBVLdozZctRxn/E83e5QcuOuuAckuFmzbqB6weld7lNtgJTTKNN105mBqtcB3lUYsI1KbG6snUuMIXcZwE2KsTFfWBwRGIpE3JHcJeGnJ5ZVhM3RGXEYAH/AKT1azC1FoJ2kYezBqTpHyhj3ux+HTYDzufusZRUVnvbvpJH72K9L7McTEULp3HJin0tvg6dGm48yT7Lz6asEBL32O9wPO51exNyhhg1h9BOIKVqO5z+0KKRtjjH2VNxDhOfLqtPwjhsrz3jhpa7rzB2si13C9N7XR2r6hF69QUbIM87kYWHS7bkvmPstRV8LbILHB5LPVvDXxHxDHXkknqIm5ptcrc8x2hqlruBV/dv7xpw6weP3/defQyWKueH8T0/suqs6Dgwuq04vHUnM9a+IZILg/XFvIoD4lluGcdGM28sLQ0vEwea0FIbgzztqMpw4jMUZCYY1BFSEtVcbawYIuuYgczq1LHA3jXFKnS0NG5S1H4jbkFWQyuldqN/JXkIsEIN1fhDOvQd+fyknNsrCmOEmcpqmdZWnV7GONKI1Aa5BmqtJBvaxz90N2CjJjtalzgSul4zqmkikDWlgIbe/izg5/1WV4/TtDxIzZ4zbYOAz6ZunuN8VjkqGPAwBpf5kXsbJficFoA0PDiCXC25Bz+i85a/WTk5x3n0vRaf2YI6qQSBkdvn/vziXDKzuZmyex9xb23W64eRI5x31MAzyzmy89c3U1egdjqdwpoy7obZzZO6AkqVMwv4jRVvDjkiWNBQ+HO4uPIj9038GmYQj6E+ECjE86zFz1GeNf28lchpg5xts06emRvZQ/v7m/4tP1Xze1Lhuxp9yEuNMGG8Zu8TdSZZx8LwmYKG2XEWuB7k2AVbD2yjF9UR8rEHHmrij41TPaHa2t56XGzmnzCMNAOzsPr+0yn8TcndVP0/eTk4XfYD2KQjpW96W+IEbYNji5sfr9FawcUhe7QyRpd0B39OqZENuZ39VX2G0cWn6gGV9trPNQ+hIiD6FgtqIbc+HUbXP8KruNdoWU8Qe5jpWu202BtyJvYK9mGMuA/7Ac9vzH5Ko4xXUxkbST6HOkYXMa+O7bNBsL3wfCbeislGoQ5Lgj+0CUNlFnFZB/uJnn3aDjYk0yML4w4uIY5x1NBa3OkG2m6pZ+MyH5XEcrhaep7ASukjYHgh7HESW8DDHYNYMnfVa/8AqVU0fZ4RuY6qs1t7mNxtrbm1i03AwDkBStbdxGBZQAD6f5mu7PdvInRMa6KTUxjGveS0BzmtAJGb2vn3V3DxKOd2kC2Cc+XJVNLxKhhiYP8Ax23c1jS2Iku1jwvc0fLz1X2IPktLJCGi942gbkMAFvW6OUsI9xgPpmZzlOrLKcemZR1sMLTk3PRovlKPo3PuGsJHPVa3uruPiETzZs7D5DR+qBxrijKbRrLyXXsG6dhuTjbKqKbcb2fYQZsQt7tf3MzVX2Racghp6DIHoqeo4LIzI8Q6t/ZbbhVTHUtLoy4EfMHbi+1+XLcJfikkcLg17rOObC5x1PQKPZjyWz/iHXXuh6Qv5mYyKdzTlWFNxN42JWobwlhc1xY1xzY7gg8/PZWUXZ+M2OgD0Ckacjgw58TD7FMzM09RNJgale8P4Ad5N+iu4KBrBZosjs07XF/UXv0siClRzvAPqrHGBsPlAwUVtsJtsKm0WUgUXEEB6yOhFjC40qk4x2l7qTu4263Cxd738ItzxlBttWoZaP6PR26p+ikZPP0miaVVcRJeyQtwWnb0wqWs7Q1GrwgBrbE2ze459M8lb8HY9wDzgOFzfmetlnvqFuPQuZvV+G2aJRfaR22zn54P0mNp4yXeJpzsCCM381ZcZ4c6F3UEb8th9N1v44BbIB6XAwlONcH79oDcZz0wMXSlmhKpkbmben/iLzLgLBhe8xfZ2kDiNXMr0eipdDNI25LP8O4II2nlk2vyz1WljdgLQ0tZRN557xPVLqdSzLxDRBMe6XjKP7pgxJZ4PVUrrYF1XyUr7Yb7XC3klIzHgb8p/wAR0VdW0rNJ8LdjyCz11LjaBv04JzmY18Eg3aohr+TT7LTvp2hos0cuQ6KddQxhhIjZe4/xH7IntbiKiiZdolG7M8si/tlFbxGZvyl4tfZxGT6Kyp6dt/lby5DovpYgGtIAB1OG3Kwwre12ShqEzs0Mj7udqJOTc7n6oFbw6R8jHvzpAGTqNhctz+avQMlWHD6Zhc67WnB3A6IZvbvDISDtMsIJXCw1WB8OTbqbdETijqiZ+t4LnWAJxnSLLSxwN/CPoECo3Ue0txicNt5k38CneW6YybG5y3YZPPyT4ZUubo0yFoN9NwQCee6tJ5Dci5t6peSUgYJHoVYXP8pzW9QAI4lUYJb20uv0tnCLUSTuLdYe7SLAOyQOguVZnAuN8IbcnPl91bz2lC/yESiZUNPhDmBw3vpBbvYlQm754aXB5tgE8h0yraPJzn1913Tt6LvPbicDk8CK0PEayMNDC+zb4sCM77q3pu1ld3gdpLhi8ekabdL7j1ugBozj+WCJAwdOSr7WwG0KNN1EbDeT412nrH6bNdEWuc7wbnOAeoAx5rOQxSmbvHNcXF2px2NybuN+trq8mwMY9FBrBbYKh1jHkT0Wj8AVqg7vz2A/Un9JsZu29iLRgg7nUcDljShTdtXY0Mbzve6zbIxqOB9PJRpvlCHbrbW74/CbWj8A0FfvMpbGfiP6AASzNdUvOvvXAg4+t7Bu2yYGt5L3ty4i7rgG3PCUafEf50TVRuP50SBsJ5j7/wBNgEVRk42GMDnH+9+0fexos0C2STzB6XHVWNJXPGBYDl78lR8/YJun+ZWruIPVj5RHWU+4K8n1z8+ZpGcVeLDw4tv/APUyzibxsG+nr7rOsOf50RZMNx1TftzbbCeSupFakgnfMvP7o/m1o90VtfJgBo6qmpHE3ub7b+i6/D2q38ybOyj7zO8sgZ6j9pfs4jJ+EI/9wk6N+qrYGAtFwDlO90Og+gV/bmP/ABH3jC1H/sZ//9k=">
            <a:hlinkClick r:id="rId5"/>
          </p:cNvPr>
          <p:cNvSpPr>
            <a:spLocks noChangeAspect="1" noChangeArrowheads="1"/>
          </p:cNvSpPr>
          <p:nvPr/>
        </p:nvSpPr>
        <p:spPr bwMode="auto">
          <a:xfrm>
            <a:off x="1603376" y="-1371600"/>
            <a:ext cx="3514725"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78" name="Picture 18" descr="http://code7700.com/images/wing_tip_vortices_dye.jpg"/>
          <p:cNvPicPr>
            <a:picLocks noChangeAspect="1" noChangeArrowheads="1"/>
          </p:cNvPicPr>
          <p:nvPr/>
        </p:nvPicPr>
        <p:blipFill>
          <a:blip r:embed="rId6" cstate="print"/>
          <a:srcRect/>
          <a:stretch>
            <a:fillRect/>
          </a:stretch>
        </p:blipFill>
        <p:spPr bwMode="auto">
          <a:xfrm>
            <a:off x="800100" y="4251198"/>
            <a:ext cx="2514600" cy="1946232"/>
          </a:xfrm>
          <a:prstGeom prst="rect">
            <a:avLst/>
          </a:prstGeom>
          <a:noFill/>
        </p:spPr>
      </p:pic>
      <p:sp>
        <p:nvSpPr>
          <p:cNvPr id="13" name="Title 12"/>
          <p:cNvSpPr>
            <a:spLocks noGrp="1"/>
          </p:cNvSpPr>
          <p:nvPr>
            <p:ph type="title"/>
          </p:nvPr>
        </p:nvSpPr>
        <p:spPr/>
        <p:txBody>
          <a:bodyPr/>
          <a:lstStyle/>
          <a:p>
            <a:pPr algn="ctr"/>
            <a:r>
              <a:rPr lang="en-US" dirty="0" smtClean="0"/>
              <a:t>Vortex concepts and photo realizations</a:t>
            </a:r>
            <a:endParaRPr lang="en-US" dirty="0"/>
          </a:p>
        </p:txBody>
      </p:sp>
      <p:pic>
        <p:nvPicPr>
          <p:cNvPr id="12" name="Picture 11"/>
          <p:cNvPicPr>
            <a:picLocks noChangeAspect="1"/>
          </p:cNvPicPr>
          <p:nvPr/>
        </p:nvPicPr>
        <p:blipFill>
          <a:blip r:embed="rId7"/>
          <a:stretch>
            <a:fillRect/>
          </a:stretch>
        </p:blipFill>
        <p:spPr>
          <a:xfrm>
            <a:off x="3636452" y="1394307"/>
            <a:ext cx="3781896" cy="2840889"/>
          </a:xfrm>
          <a:prstGeom prst="rect">
            <a:avLst/>
          </a:prstGeom>
        </p:spPr>
      </p:pic>
    </p:spTree>
    <p:extLst>
      <p:ext uri="{BB962C8B-B14F-4D97-AF65-F5344CB8AC3E}">
        <p14:creationId xmlns:p14="http://schemas.microsoft.com/office/powerpoint/2010/main" val="260306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a:scene3d>
            <a:camera prst="orthographicFront"/>
            <a:lightRig rig="threePt" dir="t"/>
          </a:scene3d>
          <a:sp3d>
            <a:bevelT/>
          </a:sp3d>
        </p:spPr>
        <p:txBody>
          <a:bodyPr/>
          <a:lstStyle/>
          <a:p>
            <a:pPr algn="ctr"/>
            <a:r>
              <a:rPr lang="en-US" dirty="0" smtClean="0"/>
              <a:t>As time goes on</a:t>
            </a:r>
            <a:endParaRPr lang="en-US" dirty="0"/>
          </a:p>
        </p:txBody>
      </p:sp>
      <p:pic>
        <p:nvPicPr>
          <p:cNvPr id="6" name="Picture 5"/>
          <p:cNvPicPr>
            <a:picLocks noChangeAspect="1"/>
          </p:cNvPicPr>
          <p:nvPr/>
        </p:nvPicPr>
        <p:blipFill>
          <a:blip r:embed="rId2"/>
          <a:stretch>
            <a:fillRect/>
          </a:stretch>
        </p:blipFill>
        <p:spPr>
          <a:xfrm>
            <a:off x="733007" y="5383153"/>
            <a:ext cx="10620793" cy="979440"/>
          </a:xfrm>
          <a:prstGeom prst="rect">
            <a:avLst/>
          </a:prstGeom>
        </p:spPr>
      </p:pic>
      <p:pic>
        <p:nvPicPr>
          <p:cNvPr id="8" name="Picture 7"/>
          <p:cNvPicPr>
            <a:picLocks noChangeAspect="1"/>
          </p:cNvPicPr>
          <p:nvPr/>
        </p:nvPicPr>
        <p:blipFill>
          <a:blip r:embed="rId3"/>
          <a:stretch>
            <a:fillRect/>
          </a:stretch>
        </p:blipFill>
        <p:spPr>
          <a:xfrm>
            <a:off x="733007" y="2186451"/>
            <a:ext cx="5515487" cy="3079215"/>
          </a:xfrm>
          <a:prstGeom prst="rect">
            <a:avLst/>
          </a:prstGeom>
        </p:spPr>
      </p:pic>
      <p:pic>
        <p:nvPicPr>
          <p:cNvPr id="9" name="Picture 8"/>
          <p:cNvPicPr>
            <a:picLocks noChangeAspect="1"/>
          </p:cNvPicPr>
          <p:nvPr/>
        </p:nvPicPr>
        <p:blipFill>
          <a:blip r:embed="rId4"/>
          <a:stretch>
            <a:fillRect/>
          </a:stretch>
        </p:blipFill>
        <p:spPr>
          <a:xfrm>
            <a:off x="6651172" y="2171483"/>
            <a:ext cx="4702628" cy="3109152"/>
          </a:xfrm>
          <a:prstGeom prst="rect">
            <a:avLst/>
          </a:prstGeom>
        </p:spPr>
      </p:pic>
      <p:sp>
        <p:nvSpPr>
          <p:cNvPr id="3" name="TextBox 2"/>
          <p:cNvSpPr txBox="1"/>
          <p:nvPr/>
        </p:nvSpPr>
        <p:spPr>
          <a:xfrm>
            <a:off x="6977743" y="6443340"/>
            <a:ext cx="3666453" cy="369332"/>
          </a:xfrm>
          <a:prstGeom prst="rect">
            <a:avLst/>
          </a:prstGeom>
          <a:noFill/>
        </p:spPr>
        <p:txBody>
          <a:bodyPr wrap="none" rtlCol="0">
            <a:spAutoFit/>
          </a:bodyPr>
          <a:lstStyle/>
          <a:p>
            <a:r>
              <a:rPr lang="en-US" dirty="0" smtClean="0"/>
              <a:t>Provided by Fred Proctor, NASA/</a:t>
            </a:r>
            <a:r>
              <a:rPr lang="en-US" dirty="0" err="1" smtClean="0"/>
              <a:t>LaRC</a:t>
            </a:r>
            <a:endParaRPr lang="en-US" dirty="0"/>
          </a:p>
        </p:txBody>
      </p:sp>
    </p:spTree>
    <p:extLst>
      <p:ext uri="{BB962C8B-B14F-4D97-AF65-F5344CB8AC3E}">
        <p14:creationId xmlns:p14="http://schemas.microsoft.com/office/powerpoint/2010/main" val="3042813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a:scene3d>
            <a:camera prst="orthographicFront"/>
            <a:lightRig rig="threePt" dir="t"/>
          </a:scene3d>
          <a:sp3d>
            <a:bevelT/>
          </a:sp3d>
        </p:spPr>
        <p:txBody>
          <a:bodyPr/>
          <a:lstStyle/>
          <a:p>
            <a:pPr algn="ctr"/>
            <a:r>
              <a:rPr lang="en-US" dirty="0" smtClean="0"/>
              <a:t>Also possible (likely?)</a:t>
            </a:r>
            <a:endParaRPr lang="en-US" dirty="0"/>
          </a:p>
        </p:txBody>
      </p:sp>
      <p:pic>
        <p:nvPicPr>
          <p:cNvPr id="3" name="Picture 2"/>
          <p:cNvPicPr>
            <a:picLocks noChangeAspect="1"/>
          </p:cNvPicPr>
          <p:nvPr/>
        </p:nvPicPr>
        <p:blipFill>
          <a:blip r:embed="rId2"/>
          <a:stretch>
            <a:fillRect/>
          </a:stretch>
        </p:blipFill>
        <p:spPr>
          <a:xfrm>
            <a:off x="1589314" y="2088514"/>
            <a:ext cx="3153229" cy="3920519"/>
          </a:xfrm>
          <a:prstGeom prst="rect">
            <a:avLst/>
          </a:prstGeom>
        </p:spPr>
      </p:pic>
      <p:pic>
        <p:nvPicPr>
          <p:cNvPr id="4" name="Picture 3"/>
          <p:cNvPicPr>
            <a:picLocks noChangeAspect="1"/>
          </p:cNvPicPr>
          <p:nvPr/>
        </p:nvPicPr>
        <p:blipFill>
          <a:blip r:embed="rId3"/>
          <a:stretch>
            <a:fillRect/>
          </a:stretch>
        </p:blipFill>
        <p:spPr>
          <a:xfrm>
            <a:off x="6216004" y="2196922"/>
            <a:ext cx="4212550" cy="3734318"/>
          </a:xfrm>
          <a:prstGeom prst="rect">
            <a:avLst/>
          </a:prstGeom>
        </p:spPr>
      </p:pic>
      <p:sp>
        <p:nvSpPr>
          <p:cNvPr id="6" name="TextBox 5"/>
          <p:cNvSpPr txBox="1"/>
          <p:nvPr/>
        </p:nvSpPr>
        <p:spPr>
          <a:xfrm>
            <a:off x="6564086" y="6389914"/>
            <a:ext cx="3628557" cy="369332"/>
          </a:xfrm>
          <a:prstGeom prst="rect">
            <a:avLst/>
          </a:prstGeom>
          <a:noFill/>
        </p:spPr>
        <p:txBody>
          <a:bodyPr wrap="none" rtlCol="0">
            <a:spAutoFit/>
          </a:bodyPr>
          <a:lstStyle/>
          <a:p>
            <a:r>
              <a:rPr lang="en-US" dirty="0" smtClean="0"/>
              <a:t>Provided by Fred Proctor NASA/</a:t>
            </a:r>
            <a:r>
              <a:rPr lang="en-US" dirty="0" err="1" smtClean="0"/>
              <a:t>LaRC</a:t>
            </a:r>
            <a:endParaRPr lang="en-US" dirty="0"/>
          </a:p>
        </p:txBody>
      </p:sp>
    </p:spTree>
    <p:extLst>
      <p:ext uri="{BB962C8B-B14F-4D97-AF65-F5344CB8AC3E}">
        <p14:creationId xmlns:p14="http://schemas.microsoft.com/office/powerpoint/2010/main" val="2011444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542268"/>
            <a:ext cx="10515600" cy="1325563"/>
          </a:xfrm>
          <a:solidFill>
            <a:srgbClr val="00B0F0"/>
          </a:solidFill>
          <a:scene3d>
            <a:camera prst="orthographicFront"/>
            <a:lightRig rig="threePt" dir="t"/>
          </a:scene3d>
          <a:sp3d>
            <a:bevelT/>
          </a:sp3d>
        </p:spPr>
        <p:txBody>
          <a:bodyPr/>
          <a:lstStyle/>
          <a:p>
            <a:pPr algn="ctr"/>
            <a:r>
              <a:rPr lang="en-US" dirty="0" smtClean="0"/>
              <a:t>WTV Model</a:t>
            </a:r>
            <a:endParaRPr lang="en-US" dirty="0"/>
          </a:p>
        </p:txBody>
      </p:sp>
    </p:spTree>
    <p:extLst>
      <p:ext uri="{BB962C8B-B14F-4D97-AF65-F5344CB8AC3E}">
        <p14:creationId xmlns:p14="http://schemas.microsoft.com/office/powerpoint/2010/main" val="316931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897618"/>
          </a:xfrm>
          <a:solidFill>
            <a:srgbClr val="00B0F0"/>
          </a:solidFill>
          <a:scene3d>
            <a:camera prst="orthographicFront"/>
            <a:lightRig rig="threePt" dir="t"/>
          </a:scene3d>
          <a:sp3d>
            <a:bevelT/>
          </a:sp3d>
        </p:spPr>
        <p:txBody>
          <a:bodyPr/>
          <a:lstStyle/>
          <a:p>
            <a:pPr algn="ctr"/>
            <a:r>
              <a:rPr lang="en-US" dirty="0" smtClean="0"/>
              <a:t>WTV model predictions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65229068"/>
              </p:ext>
            </p:extLst>
          </p:nvPr>
        </p:nvGraphicFramePr>
        <p:xfrm>
          <a:off x="2220686" y="1379309"/>
          <a:ext cx="7739742" cy="4700966"/>
        </p:xfrm>
        <a:graphic>
          <a:graphicData uri="http://schemas.openxmlformats.org/drawingml/2006/table">
            <a:tbl>
              <a:tblPr firstRow="1" bandRow="1">
                <a:tableStyleId>{5C22544A-7EE6-4342-B048-85BDC9FD1C3A}</a:tableStyleId>
              </a:tblPr>
              <a:tblGrid>
                <a:gridCol w="1187262"/>
                <a:gridCol w="1262404"/>
                <a:gridCol w="1097091"/>
                <a:gridCol w="826575"/>
                <a:gridCol w="961830"/>
                <a:gridCol w="901717"/>
                <a:gridCol w="1502863"/>
              </a:tblGrid>
              <a:tr h="384140">
                <a:tc>
                  <a:txBody>
                    <a:bodyPr/>
                    <a:lstStyle/>
                    <a:p>
                      <a:pPr algn="ctr" rtl="0" fontAlgn="t"/>
                      <a:r>
                        <a:rPr lang="en-US" sz="1600" u="none" strike="noStrike" dirty="0">
                          <a:effectLst/>
                        </a:rPr>
                        <a:t>Lifetime (s)</a:t>
                      </a:r>
                      <a:endParaRPr lang="en-US" sz="1600" b="1" i="0" u="none" strike="noStrike" dirty="0">
                        <a:solidFill>
                          <a:srgbClr val="000000"/>
                        </a:solidFill>
                        <a:effectLst/>
                        <a:latin typeface="Calibri" panose="020F0502020204030204" pitchFamily="34" charset="0"/>
                      </a:endParaRPr>
                    </a:p>
                  </a:txBody>
                  <a:tcPr marL="2246" marR="2246" marT="2246" marB="0"/>
                </a:tc>
                <a:tc>
                  <a:txBody>
                    <a:bodyPr/>
                    <a:lstStyle/>
                    <a:p>
                      <a:pPr algn="ctr" rtl="0" fontAlgn="t"/>
                      <a:r>
                        <a:rPr lang="en-US" sz="1600" u="none" strike="noStrike" dirty="0">
                          <a:effectLst/>
                        </a:rPr>
                        <a:t>Distance behind aircraft (m)</a:t>
                      </a:r>
                      <a:endParaRPr lang="en-US" sz="1600" b="1" i="0" u="none" strike="noStrike" dirty="0">
                        <a:solidFill>
                          <a:srgbClr val="000000"/>
                        </a:solidFill>
                        <a:effectLst/>
                        <a:latin typeface="Calibri" panose="020F0502020204030204" pitchFamily="34" charset="0"/>
                      </a:endParaRPr>
                    </a:p>
                  </a:txBody>
                  <a:tcPr marL="2246" marR="2246" marT="2246" marB="0"/>
                </a:tc>
                <a:tc>
                  <a:txBody>
                    <a:bodyPr/>
                    <a:lstStyle/>
                    <a:p>
                      <a:pPr algn="ctr" rtl="0" fontAlgn="t"/>
                      <a:r>
                        <a:rPr lang="en-US" sz="1600" u="none" strike="noStrike" dirty="0">
                          <a:effectLst/>
                        </a:rPr>
                        <a:t>Core  altitude (m)</a:t>
                      </a:r>
                      <a:endParaRPr lang="en-US" sz="1600" b="1" i="0" u="none" strike="noStrike" dirty="0">
                        <a:solidFill>
                          <a:srgbClr val="000000"/>
                        </a:solidFill>
                        <a:effectLst/>
                        <a:latin typeface="Calibri" panose="020F0502020204030204" pitchFamily="34" charset="0"/>
                      </a:endParaRPr>
                    </a:p>
                  </a:txBody>
                  <a:tcPr marL="2246" marR="2246" marT="2246" marB="0"/>
                </a:tc>
                <a:tc>
                  <a:txBody>
                    <a:bodyPr/>
                    <a:lstStyle/>
                    <a:p>
                      <a:pPr algn="ctr" rtl="0" fontAlgn="t"/>
                      <a:r>
                        <a:rPr lang="en-US" sz="1600" u="none" strike="noStrike" dirty="0">
                          <a:effectLst/>
                        </a:rPr>
                        <a:t>Sink Rate (m/s)</a:t>
                      </a:r>
                      <a:endParaRPr lang="en-US" sz="1600" b="1" i="0" u="none" strike="noStrike" dirty="0">
                        <a:solidFill>
                          <a:srgbClr val="000000"/>
                        </a:solidFill>
                        <a:effectLst/>
                        <a:latin typeface="Calibri" panose="020F0502020204030204" pitchFamily="34" charset="0"/>
                      </a:endParaRPr>
                    </a:p>
                  </a:txBody>
                  <a:tcPr marL="2246" marR="2246" marT="2246" marB="0"/>
                </a:tc>
                <a:tc>
                  <a:txBody>
                    <a:bodyPr/>
                    <a:lstStyle/>
                    <a:p>
                      <a:pPr algn="ctr" rtl="0" fontAlgn="t"/>
                      <a:r>
                        <a:rPr lang="en-US" sz="1600" u="none" strike="noStrike" dirty="0">
                          <a:effectLst/>
                        </a:rPr>
                        <a:t>Vortex core radius (m)</a:t>
                      </a:r>
                      <a:endParaRPr lang="en-US" sz="1600" b="1" i="0" u="none" strike="noStrike" dirty="0">
                        <a:solidFill>
                          <a:srgbClr val="000000"/>
                        </a:solidFill>
                        <a:effectLst/>
                        <a:latin typeface="Calibri" panose="020F0502020204030204" pitchFamily="34" charset="0"/>
                      </a:endParaRPr>
                    </a:p>
                  </a:txBody>
                  <a:tcPr marL="2246" marR="2246" marT="2246" marB="0"/>
                </a:tc>
                <a:tc>
                  <a:txBody>
                    <a:bodyPr/>
                    <a:lstStyle/>
                    <a:p>
                      <a:pPr algn="ctr" rtl="0" fontAlgn="t"/>
                      <a:r>
                        <a:rPr lang="en-US" sz="1600" u="none" strike="noStrike" dirty="0">
                          <a:effectLst/>
                        </a:rPr>
                        <a:t>Max </a:t>
                      </a:r>
                      <a:r>
                        <a:rPr lang="en-US" sz="1600" u="none" strike="noStrike" dirty="0" err="1">
                          <a:effectLst/>
                        </a:rPr>
                        <a:t>vtan</a:t>
                      </a:r>
                      <a:r>
                        <a:rPr lang="en-US" sz="1600" u="none" strike="noStrike" dirty="0">
                          <a:effectLst/>
                        </a:rPr>
                        <a:t> (m/s)</a:t>
                      </a:r>
                      <a:endParaRPr lang="en-US" sz="1600" b="1" i="0" u="none" strike="noStrike" dirty="0">
                        <a:solidFill>
                          <a:srgbClr val="000000"/>
                        </a:solidFill>
                        <a:effectLst/>
                        <a:latin typeface="Calibri" panose="020F0502020204030204" pitchFamily="34" charset="0"/>
                      </a:endParaRPr>
                    </a:p>
                  </a:txBody>
                  <a:tcPr marL="2246" marR="2246" marT="2246" marB="0"/>
                </a:tc>
                <a:tc>
                  <a:txBody>
                    <a:bodyPr/>
                    <a:lstStyle/>
                    <a:p>
                      <a:pPr algn="ctr" rtl="0" fontAlgn="t"/>
                      <a:r>
                        <a:rPr lang="en-US" sz="1600" u="none" strike="noStrike" dirty="0">
                          <a:effectLst/>
                        </a:rPr>
                        <a:t>Radius(m) where </a:t>
                      </a:r>
                      <a:r>
                        <a:rPr lang="en-US" sz="1600" u="none" strike="noStrike" dirty="0" err="1">
                          <a:effectLst/>
                        </a:rPr>
                        <a:t>Vtan</a:t>
                      </a:r>
                      <a:r>
                        <a:rPr lang="en-US" sz="1600" u="none" strike="noStrike" dirty="0">
                          <a:effectLst/>
                        </a:rPr>
                        <a:t> = 5 m/s</a:t>
                      </a:r>
                      <a:endParaRPr lang="en-US" sz="1600" b="1" i="0" u="none" strike="noStrike" dirty="0">
                        <a:solidFill>
                          <a:srgbClr val="000000"/>
                        </a:solidFill>
                        <a:effectLst/>
                        <a:latin typeface="Calibri" panose="020F0502020204030204" pitchFamily="34" charset="0"/>
                      </a:endParaRPr>
                    </a:p>
                  </a:txBody>
                  <a:tcPr marL="2246" marR="2246" marT="2246" marB="0"/>
                </a:tc>
              </a:tr>
              <a:tr h="267325">
                <a:tc>
                  <a:txBody>
                    <a:bodyPr/>
                    <a:lstStyle/>
                    <a:p>
                      <a:pPr algn="ctr" rtl="0" fontAlgn="ctr"/>
                      <a:r>
                        <a:rPr lang="en-US" sz="1600" u="none" strike="noStrike">
                          <a:effectLst/>
                        </a:rPr>
                        <a:t>7.50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0.50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370.73</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1.38</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0.42</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119.21</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dirty="0">
                          <a:effectLst/>
                        </a:rPr>
                        <a:t>11.58</a:t>
                      </a:r>
                      <a:endParaRPr lang="en-US" sz="1600" b="0" i="0" u="none" strike="noStrike" dirty="0">
                        <a:solidFill>
                          <a:srgbClr val="000000"/>
                        </a:solidFill>
                        <a:effectLst/>
                        <a:latin typeface="Calibri" panose="020F0502020204030204" pitchFamily="34" charset="0"/>
                      </a:endParaRPr>
                    </a:p>
                  </a:txBody>
                  <a:tcPr marL="2246" marR="2246" marT="2246" marB="0" anchor="ctr"/>
                </a:tc>
              </a:tr>
              <a:tr h="265079">
                <a:tc>
                  <a:txBody>
                    <a:bodyPr/>
                    <a:lstStyle/>
                    <a:p>
                      <a:pPr algn="ctr" rtl="0" fontAlgn="ctr"/>
                      <a:r>
                        <a:rPr lang="en-US" sz="1600" u="none" strike="noStrike">
                          <a:effectLst/>
                        </a:rPr>
                        <a:t>15.00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357.93</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1.71</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0.60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84.45</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dirty="0">
                          <a:effectLst/>
                        </a:rPr>
                        <a:t>11.58</a:t>
                      </a:r>
                      <a:endParaRPr lang="en-US" sz="1600" b="0" i="0" u="none" strike="noStrike" dirty="0">
                        <a:solidFill>
                          <a:srgbClr val="000000"/>
                        </a:solidFill>
                        <a:effectLst/>
                        <a:latin typeface="Calibri" panose="020F0502020204030204" pitchFamily="34" charset="0"/>
                      </a:endParaRPr>
                    </a:p>
                  </a:txBody>
                  <a:tcPr marL="2246" marR="2246" marT="2246" marB="0" anchor="ctr"/>
                </a:tc>
              </a:tr>
              <a:tr h="265079">
                <a:tc>
                  <a:txBody>
                    <a:bodyPr/>
                    <a:lstStyle/>
                    <a:p>
                      <a:pPr algn="ctr" rtl="0" fontAlgn="ctr"/>
                      <a:r>
                        <a:rPr lang="en-US" sz="1600" u="none" strike="noStrike">
                          <a:effectLst/>
                        </a:rPr>
                        <a:t>30.00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2.00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331.71</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1.75</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0.85</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59.45</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dirty="0">
                          <a:effectLst/>
                        </a:rPr>
                        <a:t>11.58</a:t>
                      </a:r>
                      <a:endParaRPr lang="en-US" sz="1600" b="0" i="0" u="none" strike="noStrike" dirty="0">
                        <a:solidFill>
                          <a:srgbClr val="000000"/>
                        </a:solidFill>
                        <a:effectLst/>
                        <a:latin typeface="Calibri" panose="020F0502020204030204" pitchFamily="34" charset="0"/>
                      </a:endParaRPr>
                    </a:p>
                  </a:txBody>
                  <a:tcPr marL="2246" marR="2246" marT="2246" marB="0" anchor="ctr"/>
                </a:tc>
              </a:tr>
              <a:tr h="352690">
                <a:tc>
                  <a:txBody>
                    <a:bodyPr/>
                    <a:lstStyle/>
                    <a:p>
                      <a:pPr algn="ctr" rtl="0" fontAlgn="ctr"/>
                      <a:r>
                        <a:rPr lang="en-US" sz="1600" u="none" strike="noStrike">
                          <a:effectLst/>
                        </a:rPr>
                        <a:t>60.00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4.00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279.88</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1.73</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1.20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42.07</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dirty="0">
                          <a:effectLst/>
                        </a:rPr>
                        <a:t>11.58</a:t>
                      </a:r>
                      <a:endParaRPr lang="en-US" sz="1600" b="0" i="0" u="none" strike="noStrike" dirty="0">
                        <a:solidFill>
                          <a:srgbClr val="000000"/>
                        </a:solidFill>
                        <a:effectLst/>
                        <a:latin typeface="Calibri" panose="020F0502020204030204" pitchFamily="34" charset="0"/>
                      </a:endParaRPr>
                    </a:p>
                  </a:txBody>
                  <a:tcPr marL="2246" marR="2246" marT="2246" marB="0" anchor="ctr"/>
                </a:tc>
              </a:tr>
              <a:tr h="352690">
                <a:tc>
                  <a:txBody>
                    <a:bodyPr/>
                    <a:lstStyle/>
                    <a:p>
                      <a:pPr algn="ctr" rtl="0" fontAlgn="ctr"/>
                      <a:r>
                        <a:rPr lang="en-US" sz="1600" u="none" strike="noStrike">
                          <a:effectLst/>
                        </a:rPr>
                        <a:t>90.00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6.00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237.80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1.40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1.47</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23.17</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dirty="0">
                          <a:effectLst/>
                        </a:rPr>
                        <a:t>7.75</a:t>
                      </a:r>
                      <a:endParaRPr lang="en-US" sz="1600" b="0" i="0" u="none" strike="noStrike" dirty="0">
                        <a:solidFill>
                          <a:srgbClr val="000000"/>
                        </a:solidFill>
                        <a:effectLst/>
                        <a:latin typeface="Calibri" panose="020F0502020204030204" pitchFamily="34" charset="0"/>
                      </a:endParaRPr>
                    </a:p>
                  </a:txBody>
                  <a:tcPr marL="2246" marR="2246" marT="2246" marB="0" anchor="ctr"/>
                </a:tc>
              </a:tr>
              <a:tr h="352690">
                <a:tc>
                  <a:txBody>
                    <a:bodyPr/>
                    <a:lstStyle/>
                    <a:p>
                      <a:pPr algn="ctr" rtl="0" fontAlgn="ctr"/>
                      <a:r>
                        <a:rPr lang="en-US" sz="1600" u="none" strike="noStrike">
                          <a:effectLst/>
                        </a:rPr>
                        <a:t>120.00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8.00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207.93</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1.70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14.94</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dirty="0">
                          <a:effectLst/>
                        </a:rPr>
                        <a:t>5.81</a:t>
                      </a:r>
                      <a:endParaRPr lang="en-US" sz="1600" b="0" i="0" u="none" strike="noStrike" dirty="0">
                        <a:solidFill>
                          <a:srgbClr val="000000"/>
                        </a:solidFill>
                        <a:effectLst/>
                        <a:latin typeface="Calibri" panose="020F0502020204030204" pitchFamily="34" charset="0"/>
                      </a:endParaRPr>
                    </a:p>
                  </a:txBody>
                  <a:tcPr marL="2246" marR="2246" marT="2246" marB="0" anchor="ctr"/>
                </a:tc>
              </a:tr>
              <a:tr h="352690">
                <a:tc>
                  <a:txBody>
                    <a:bodyPr/>
                    <a:lstStyle/>
                    <a:p>
                      <a:pPr algn="ctr" rtl="0" fontAlgn="ctr"/>
                      <a:r>
                        <a:rPr lang="en-US" sz="1600" u="none" strike="noStrike">
                          <a:effectLst/>
                        </a:rPr>
                        <a:t>150.00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10.00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184.76</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0.77</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1.90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10.67</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dirty="0">
                          <a:effectLst/>
                        </a:rPr>
                        <a:t>4.65</a:t>
                      </a:r>
                      <a:endParaRPr lang="en-US" sz="1600" b="0" i="0" u="none" strike="noStrike" dirty="0">
                        <a:solidFill>
                          <a:srgbClr val="000000"/>
                        </a:solidFill>
                        <a:effectLst/>
                        <a:latin typeface="Calibri" panose="020F0502020204030204" pitchFamily="34" charset="0"/>
                      </a:endParaRPr>
                    </a:p>
                  </a:txBody>
                  <a:tcPr marL="2246" marR="2246" marT="2246" marB="0" anchor="ctr"/>
                </a:tc>
              </a:tr>
              <a:tr h="352690">
                <a:tc>
                  <a:txBody>
                    <a:bodyPr/>
                    <a:lstStyle/>
                    <a:p>
                      <a:pPr algn="ctr" rtl="0" fontAlgn="ctr"/>
                      <a:r>
                        <a:rPr lang="en-US" sz="1600" u="none" strike="noStrike">
                          <a:effectLst/>
                        </a:rPr>
                        <a:t>180.00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12.00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166.46</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0.61</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2.08</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8.23</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dirty="0">
                          <a:effectLst/>
                        </a:rPr>
                        <a:t>3.82</a:t>
                      </a:r>
                      <a:endParaRPr lang="en-US" sz="1600" b="0" i="0" u="none" strike="noStrike" dirty="0">
                        <a:solidFill>
                          <a:srgbClr val="000000"/>
                        </a:solidFill>
                        <a:effectLst/>
                        <a:latin typeface="Calibri" panose="020F0502020204030204" pitchFamily="34" charset="0"/>
                      </a:endParaRPr>
                    </a:p>
                  </a:txBody>
                  <a:tcPr marL="2246" marR="2246" marT="2246" marB="0" anchor="ctr"/>
                </a:tc>
              </a:tr>
              <a:tr h="352690">
                <a:tc>
                  <a:txBody>
                    <a:bodyPr/>
                    <a:lstStyle/>
                    <a:p>
                      <a:pPr algn="ctr" rtl="0" fontAlgn="ctr"/>
                      <a:r>
                        <a:rPr lang="en-US" sz="1600" u="none" strike="noStrike">
                          <a:effectLst/>
                        </a:rPr>
                        <a:t>210.00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14.00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150.61</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0.53</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2.24</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6.40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dirty="0">
                          <a:effectLst/>
                        </a:rPr>
                        <a:t>2.94</a:t>
                      </a:r>
                      <a:endParaRPr lang="en-US" sz="1600" b="0" i="0" u="none" strike="noStrike" dirty="0">
                        <a:solidFill>
                          <a:srgbClr val="000000"/>
                        </a:solidFill>
                        <a:effectLst/>
                        <a:latin typeface="Calibri" panose="020F0502020204030204" pitchFamily="34" charset="0"/>
                      </a:endParaRPr>
                    </a:p>
                  </a:txBody>
                  <a:tcPr marL="2246" marR="2246" marT="2246" marB="0" anchor="ctr"/>
                </a:tc>
              </a:tr>
              <a:tr h="352690">
                <a:tc>
                  <a:txBody>
                    <a:bodyPr/>
                    <a:lstStyle/>
                    <a:p>
                      <a:pPr algn="ctr" rtl="0" fontAlgn="ctr"/>
                      <a:r>
                        <a:rPr lang="en-US" sz="1600" u="none" strike="noStrike">
                          <a:effectLst/>
                        </a:rPr>
                        <a:t>240.00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16.00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137.20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0.45</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2.40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5.18</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dirty="0">
                          <a:effectLst/>
                        </a:rPr>
                        <a:t>0.00</a:t>
                      </a:r>
                      <a:endParaRPr lang="en-US" sz="1600" b="0" i="0" u="none" strike="noStrike" dirty="0">
                        <a:solidFill>
                          <a:srgbClr val="000000"/>
                        </a:solidFill>
                        <a:effectLst/>
                        <a:latin typeface="Calibri" panose="020F0502020204030204" pitchFamily="34" charset="0"/>
                      </a:endParaRPr>
                    </a:p>
                  </a:txBody>
                  <a:tcPr marL="2246" marR="2246" marT="2246" marB="0" anchor="ctr"/>
                </a:tc>
              </a:tr>
              <a:tr h="352690">
                <a:tc>
                  <a:txBody>
                    <a:bodyPr/>
                    <a:lstStyle/>
                    <a:p>
                      <a:pPr algn="ctr" rtl="0" fontAlgn="ctr"/>
                      <a:r>
                        <a:rPr lang="en-US" sz="1600" u="none" strike="noStrike">
                          <a:effectLst/>
                        </a:rPr>
                        <a:t>270.00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18.00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125.30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0.40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2.54</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4.57</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dirty="0">
                          <a:effectLst/>
                        </a:rPr>
                        <a:t>0.00</a:t>
                      </a:r>
                      <a:endParaRPr lang="en-US" sz="1600" b="0" i="0" u="none" strike="noStrike" dirty="0">
                        <a:solidFill>
                          <a:srgbClr val="000000"/>
                        </a:solidFill>
                        <a:effectLst/>
                        <a:latin typeface="Calibri" panose="020F0502020204030204" pitchFamily="34" charset="0"/>
                      </a:endParaRPr>
                    </a:p>
                  </a:txBody>
                  <a:tcPr marL="2246" marR="2246" marT="2246" marB="0" anchor="ctr"/>
                </a:tc>
              </a:tr>
              <a:tr h="348197">
                <a:tc>
                  <a:txBody>
                    <a:bodyPr/>
                    <a:lstStyle/>
                    <a:p>
                      <a:pPr algn="ctr" rtl="0" fontAlgn="ctr"/>
                      <a:r>
                        <a:rPr lang="en-US" sz="1600" u="none" strike="noStrike">
                          <a:effectLst/>
                        </a:rPr>
                        <a:t>300.00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20.00</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114.94</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0.35</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2.68</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a:effectLst/>
                        </a:rPr>
                        <a:t>3.66</a:t>
                      </a:r>
                      <a:endParaRPr lang="en-US" sz="1600" b="0" i="0" u="none" strike="noStrike">
                        <a:solidFill>
                          <a:srgbClr val="000000"/>
                        </a:solidFill>
                        <a:effectLst/>
                        <a:latin typeface="Calibri" panose="020F0502020204030204" pitchFamily="34" charset="0"/>
                      </a:endParaRPr>
                    </a:p>
                  </a:txBody>
                  <a:tcPr marL="2246" marR="2246" marT="2246" marB="0" anchor="ctr"/>
                </a:tc>
                <a:tc>
                  <a:txBody>
                    <a:bodyPr/>
                    <a:lstStyle/>
                    <a:p>
                      <a:pPr algn="ctr" rtl="0" fontAlgn="ctr"/>
                      <a:r>
                        <a:rPr lang="en-US" sz="1600" u="none" strike="noStrike" dirty="0">
                          <a:effectLst/>
                        </a:rPr>
                        <a:t>0.00</a:t>
                      </a:r>
                      <a:endParaRPr lang="en-US" sz="1600" b="0" i="0" u="none" strike="noStrike" dirty="0">
                        <a:solidFill>
                          <a:srgbClr val="000000"/>
                        </a:solidFill>
                        <a:effectLst/>
                        <a:latin typeface="Calibri" panose="020F0502020204030204" pitchFamily="34" charset="0"/>
                      </a:endParaRPr>
                    </a:p>
                  </a:txBody>
                  <a:tcPr marL="2246" marR="2246" marT="2246" marB="0" anchor="ctr"/>
                </a:tc>
              </a:tr>
            </a:tbl>
          </a:graphicData>
        </a:graphic>
      </p:graphicFrame>
      <p:sp>
        <p:nvSpPr>
          <p:cNvPr id="9" name="TextBox 8"/>
          <p:cNvSpPr txBox="1"/>
          <p:nvPr/>
        </p:nvSpPr>
        <p:spPr>
          <a:xfrm>
            <a:off x="2209800" y="6106885"/>
            <a:ext cx="4679486" cy="646331"/>
          </a:xfrm>
          <a:prstGeom prst="rect">
            <a:avLst/>
          </a:prstGeom>
          <a:noFill/>
        </p:spPr>
        <p:txBody>
          <a:bodyPr wrap="none" rtlCol="0">
            <a:spAutoFit/>
          </a:bodyPr>
          <a:lstStyle/>
          <a:p>
            <a:r>
              <a:rPr lang="en-US" dirty="0"/>
              <a:t>W= 400,000 </a:t>
            </a:r>
            <a:r>
              <a:rPr lang="en-US" dirty="0" err="1"/>
              <a:t>lb</a:t>
            </a:r>
            <a:r>
              <a:rPr lang="en-US" dirty="0"/>
              <a:t>, V = 130 knots, Altitude = 1250 </a:t>
            </a:r>
            <a:r>
              <a:rPr lang="en-US" dirty="0" err="1"/>
              <a:t>ft</a:t>
            </a:r>
            <a:endParaRPr lang="en-US" dirty="0"/>
          </a:p>
          <a:p>
            <a:endParaRPr lang="en-US" dirty="0"/>
          </a:p>
        </p:txBody>
      </p:sp>
      <p:sp>
        <p:nvSpPr>
          <p:cNvPr id="10" name="TextBox 9"/>
          <p:cNvSpPr txBox="1"/>
          <p:nvPr/>
        </p:nvSpPr>
        <p:spPr>
          <a:xfrm>
            <a:off x="6948427" y="6383884"/>
            <a:ext cx="4405373" cy="369332"/>
          </a:xfrm>
          <a:prstGeom prst="rect">
            <a:avLst/>
          </a:prstGeom>
          <a:noFill/>
        </p:spPr>
        <p:txBody>
          <a:bodyPr wrap="none" rtlCol="0">
            <a:spAutoFit/>
          </a:bodyPr>
          <a:lstStyle/>
          <a:p>
            <a:r>
              <a:rPr lang="en-US" sz="1000" dirty="0"/>
              <a:t>Copyright  2015 by the Charles Stark Draper Laboratory, Inc. All rights reserved</a:t>
            </a:r>
            <a:r>
              <a:rPr lang="en-US" dirty="0" smtClean="0"/>
              <a:t>.</a:t>
            </a:r>
            <a:endParaRPr lang="en-US" dirty="0"/>
          </a:p>
        </p:txBody>
      </p:sp>
    </p:spTree>
    <p:extLst>
      <p:ext uri="{BB962C8B-B14F-4D97-AF65-F5344CB8AC3E}">
        <p14:creationId xmlns:p14="http://schemas.microsoft.com/office/powerpoint/2010/main" val="3381739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2575</TotalTime>
  <Words>2095</Words>
  <Application>Microsoft Office PowerPoint</Application>
  <PresentationFormat>Widescreen</PresentationFormat>
  <Paragraphs>402</Paragraphs>
  <Slides>47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Advances in C-17 wing tip vortex investigations using the TODWL</vt:lpstr>
      <vt:lpstr>Program for Flight Separation Reduction during air deliveries</vt:lpstr>
      <vt:lpstr>PowerPoint Presentation</vt:lpstr>
      <vt:lpstr>PowerPoint Presentation</vt:lpstr>
      <vt:lpstr>Vortex concepts and photo realizations</vt:lpstr>
      <vt:lpstr>As time goes on</vt:lpstr>
      <vt:lpstr>Also possible (likely?)</vt:lpstr>
      <vt:lpstr>WTV Model</vt:lpstr>
      <vt:lpstr>WTV model predictions</vt:lpstr>
      <vt:lpstr>Circulation Calculation</vt:lpstr>
      <vt:lpstr>PowerPoint Presentation</vt:lpstr>
      <vt:lpstr>PowerPoint Presentation</vt:lpstr>
      <vt:lpstr>PowerPoint Presentation</vt:lpstr>
      <vt:lpstr>Major considerations</vt:lpstr>
      <vt:lpstr>PowerPoint Presentation</vt:lpstr>
      <vt:lpstr>TODWL Sampling Modes</vt:lpstr>
      <vt:lpstr>Key Issues addressed with TODWL</vt:lpstr>
      <vt:lpstr>PowerPoint Presentation</vt:lpstr>
      <vt:lpstr>PowerPoint Presentation</vt:lpstr>
      <vt:lpstr>PowerPoint Presentation</vt:lpstr>
      <vt:lpstr>Sink Rates</vt:lpstr>
      <vt:lpstr>Priority Datasets</vt:lpstr>
      <vt:lpstr>All Datasets – Height vs. Vortex Age</vt:lpstr>
      <vt:lpstr>C17 Altitude ~800m</vt:lpstr>
      <vt:lpstr>C17 Altitude ~ 800m – Height vs. Vortex Age – Right Vortex</vt:lpstr>
      <vt:lpstr>C17 Altitude ~ 800m – Height vs. Vortex Age – Left Vortex</vt:lpstr>
      <vt:lpstr>C17 Altitude ~ 800m – Height vs. Vortex Age</vt:lpstr>
      <vt:lpstr>C17 Altitude ~500m</vt:lpstr>
      <vt:lpstr>C17 Altitude ~ 500m – Height vs. Vortex Age – Right Vortex</vt:lpstr>
      <vt:lpstr>C17 Altitude ~ 500m – Height vs. Vortex Age – Left Vortex</vt:lpstr>
      <vt:lpstr>C17 Altitude ~ 500m – Height vs. Vortex Age</vt:lpstr>
      <vt:lpstr>C17 Altitude ~400m</vt:lpstr>
      <vt:lpstr>C17 Altitude ~ 400m – Height vs. Vortex Age – Right Vortex</vt:lpstr>
      <vt:lpstr>C17 Altitude ~ 400m – Height vs. Vortex Age - Left Vortex</vt:lpstr>
      <vt:lpstr>C17 Altitude ~ 400m – Height vs. Vortex Age</vt:lpstr>
      <vt:lpstr>Summary of All the Data</vt:lpstr>
      <vt:lpstr>Progress on computing circulation</vt:lpstr>
      <vt:lpstr>Circulation calculations</vt:lpstr>
      <vt:lpstr>SWA Method*</vt:lpstr>
      <vt:lpstr>PowerPoint Presentation</vt:lpstr>
      <vt:lpstr>First 10 seconds of WTV lifetime</vt:lpstr>
      <vt:lpstr>PowerPoint Presentation</vt:lpstr>
      <vt:lpstr>Radius sensitivity</vt:lpstr>
      <vt:lpstr>Summary</vt:lpstr>
      <vt:lpstr>Summary of SWA algorithm errors</vt:lpstr>
      <vt:lpstr>Recommendations for next flight series</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Advances in C-17 wing tip vortex investigations using the TODWL</dc:title>
  <dc:creator>Dave Emmitt</dc:creator>
  <cp:lastModifiedBy>Dave Emmitt</cp:lastModifiedBy>
  <cp:revision>9</cp:revision>
  <dcterms:created xsi:type="dcterms:W3CDTF">2015-04-20T16:50:22Z</dcterms:created>
  <dcterms:modified xsi:type="dcterms:W3CDTF">2015-04-29T12:13:26Z</dcterms:modified>
</cp:coreProperties>
</file>