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72" r:id="rId10"/>
    <p:sldId id="269" r:id="rId11"/>
    <p:sldId id="270" r:id="rId12"/>
    <p:sldId id="271" r:id="rId13"/>
    <p:sldId id="259" r:id="rId14"/>
    <p:sldId id="262" r:id="rId15"/>
    <p:sldId id="26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0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9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2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7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3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8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4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8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7CD3-6B71-4599-B2C6-8AE14DFBD54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C875-4540-470C-830F-DDA0319A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6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44245"/>
            <a:ext cx="10787742" cy="2311869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 fontScale="90000"/>
          </a:bodyPr>
          <a:lstStyle/>
          <a:p>
            <a:r>
              <a:rPr lang="en-US" dirty="0" smtClean="0"/>
              <a:t>Developing the configuration trade space for space-based DWLs: vertical and horizontal coverage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672" y="3505200"/>
            <a:ext cx="9144000" cy="39297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G. D. Emmitt, S. A.  Wood and S. Greco</a:t>
            </a:r>
          </a:p>
          <a:p>
            <a:r>
              <a:rPr lang="en-US" sz="3200" dirty="0" smtClean="0"/>
              <a:t>Simpson Weather Associates</a:t>
            </a:r>
          </a:p>
          <a:p>
            <a:r>
              <a:rPr lang="en-US" sz="3200" dirty="0" smtClean="0"/>
              <a:t>S. Majumdar (U Miami) and R. Atlas (NOAA/AOML)</a:t>
            </a:r>
          </a:p>
          <a:p>
            <a:r>
              <a:rPr lang="en-US" sz="3200" dirty="0" smtClean="0"/>
              <a:t>Wind Lidar Working Group Meeting</a:t>
            </a:r>
          </a:p>
          <a:p>
            <a:r>
              <a:rPr lang="en-US" sz="3200" dirty="0" smtClean="0"/>
              <a:t>Boulder, </a:t>
            </a:r>
            <a:r>
              <a:rPr lang="en-US" sz="3200" dirty="0" smtClean="0"/>
              <a:t>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5891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132513" y="928688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lot" r:id="rId3" imgW="6222960" imgH="7275960" progId="Grapher.Document">
                  <p:embed/>
                </p:oleObj>
              </mc:Choice>
              <mc:Fallback>
                <p:oleObj name="Plot" r:id="rId3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2513" y="928688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85813" y="928687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lot" r:id="rId5" imgW="6222960" imgH="7275960" progId="Grapher.Document">
                  <p:embed/>
                </p:oleObj>
              </mc:Choice>
              <mc:Fallback>
                <p:oleObj name="Plot" r:id="rId5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5813" y="928687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06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526213" y="674688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lot" r:id="rId3" imgW="6222960" imgH="7275960" progId="Grapher.Document">
                  <p:embed/>
                </p:oleObj>
              </mc:Choice>
              <mc:Fallback>
                <p:oleObj name="Plot" r:id="rId3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6213" y="674688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052513" y="676276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lot" r:id="rId5" imgW="6222960" imgH="7275960" progId="Grapher.Document">
                  <p:embed/>
                </p:oleObj>
              </mc:Choice>
              <mc:Fallback>
                <p:oleObj name="Plot" r:id="rId5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2513" y="676276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4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640513" y="649288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lot" r:id="rId3" imgW="6222960" imgH="7275960" progId="Grapher.Document">
                  <p:embed/>
                </p:oleObj>
              </mc:Choice>
              <mc:Fallback>
                <p:oleObj name="Plot" r:id="rId3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0513" y="649288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85813" y="649288"/>
          <a:ext cx="46767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lot" r:id="rId5" imgW="6222960" imgH="7275960" progId="Grapher.Document">
                  <p:embed/>
                </p:oleObj>
              </mc:Choice>
              <mc:Fallback>
                <p:oleObj name="Plot" r:id="rId5" imgW="6222960" imgH="7275960" progId="Graph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5813" y="649288"/>
                        <a:ext cx="46767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00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0497"/>
            <a:ext cx="10515600" cy="1325563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dirty="0" smtClean="0"/>
              <a:t>The “reference” sampling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22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76" y="204337"/>
            <a:ext cx="11269648" cy="64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5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5" y="204337"/>
            <a:ext cx="11241069" cy="64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72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sz="6000" dirty="0" smtClean="0"/>
              <a:t>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free DWL-like product simulations for 10 days have been completed for predictability reference experiments</a:t>
            </a:r>
          </a:p>
          <a:p>
            <a:r>
              <a:rPr lang="en-US" dirty="0" smtClean="0"/>
              <a:t>Adjustment schemes to WRF NR clouds are being discussed and evaluated</a:t>
            </a:r>
          </a:p>
          <a:p>
            <a:r>
              <a:rPr lang="en-US" dirty="0" smtClean="0"/>
              <a:t>Trade studies will be performed as described by Bob Atlas in previous presentation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1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sz="6000" dirty="0" smtClean="0"/>
              <a:t>Overview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NASA has funded a data impact trade study through its ROSES-13 </a:t>
            </a:r>
            <a:r>
              <a:rPr lang="en-US" dirty="0" smtClean="0"/>
              <a:t>program: CYGNSS related call</a:t>
            </a:r>
            <a:endParaRPr lang="en-US" dirty="0" smtClean="0"/>
          </a:p>
          <a:p>
            <a:pPr lvl="1"/>
            <a:r>
              <a:rPr lang="en-US" dirty="0" smtClean="0"/>
              <a:t>Directed at Doppler Wind </a:t>
            </a:r>
            <a:r>
              <a:rPr lang="en-US" dirty="0" err="1" smtClean="0"/>
              <a:t>Lidars</a:t>
            </a:r>
            <a:endParaRPr lang="en-US" dirty="0" smtClean="0"/>
          </a:p>
          <a:p>
            <a:pPr lvl="1"/>
            <a:r>
              <a:rPr lang="en-US" dirty="0" smtClean="0"/>
              <a:t>Explore synergisms between AMVs, OVWs and future DWL products.</a:t>
            </a:r>
            <a:endParaRPr lang="en-US" dirty="0" smtClean="0"/>
          </a:p>
          <a:p>
            <a:pPr lvl="1"/>
            <a:r>
              <a:rPr lang="en-US" dirty="0" smtClean="0"/>
              <a:t>Technology neutral in details</a:t>
            </a:r>
          </a:p>
          <a:p>
            <a:r>
              <a:rPr lang="en-US" dirty="0" smtClean="0"/>
              <a:t>Issues to be addressed</a:t>
            </a:r>
          </a:p>
          <a:p>
            <a:pPr lvl="1"/>
            <a:r>
              <a:rPr lang="en-US" dirty="0" smtClean="0"/>
              <a:t>Swath vs lesser </a:t>
            </a:r>
            <a:r>
              <a:rPr lang="en-US" dirty="0" smtClean="0"/>
              <a:t>horizontal coverage</a:t>
            </a:r>
            <a:endParaRPr lang="en-US" dirty="0" smtClean="0"/>
          </a:p>
          <a:p>
            <a:pPr lvl="1"/>
            <a:r>
              <a:rPr lang="en-US" dirty="0" smtClean="0"/>
              <a:t>Upper vs lower </a:t>
            </a:r>
            <a:r>
              <a:rPr lang="en-US" dirty="0" smtClean="0"/>
              <a:t>troposphere coverage</a:t>
            </a:r>
            <a:endParaRPr lang="en-US" dirty="0" smtClean="0"/>
          </a:p>
          <a:p>
            <a:pPr lvl="1"/>
            <a:r>
              <a:rPr lang="en-US" dirty="0" smtClean="0"/>
              <a:t>Concentrated precision </a:t>
            </a:r>
            <a:r>
              <a:rPr lang="en-US" dirty="0" smtClean="0"/>
              <a:t>vs sample distribution (equal resources)</a:t>
            </a:r>
          </a:p>
          <a:p>
            <a:pPr lvl="1"/>
            <a:r>
              <a:rPr lang="en-US" dirty="0" smtClean="0"/>
              <a:t>Temporal </a:t>
            </a:r>
            <a:r>
              <a:rPr lang="en-US" dirty="0" smtClean="0"/>
              <a:t>revisit interval benefits (GEO vs. LEO?)</a:t>
            </a:r>
            <a:endParaRPr lang="en-US" dirty="0" smtClean="0"/>
          </a:p>
          <a:p>
            <a:r>
              <a:rPr lang="en-US" dirty="0" smtClean="0"/>
              <a:t>Cost vs. benefit study</a:t>
            </a:r>
          </a:p>
          <a:p>
            <a:pPr lvl="1"/>
            <a:r>
              <a:rPr lang="en-US" dirty="0" smtClean="0"/>
              <a:t>Cost expressed in terms of mission complexity</a:t>
            </a:r>
          </a:p>
          <a:p>
            <a:pPr lvl="1"/>
            <a:r>
              <a:rPr lang="en-US" dirty="0" smtClean="0"/>
              <a:t>Benefit expressed in terms of OSSE impact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6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The Nature Run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Runs</a:t>
            </a:r>
            <a:endParaRPr lang="en-US" dirty="0" smtClean="0"/>
          </a:p>
          <a:p>
            <a:pPr lvl="1"/>
            <a:r>
              <a:rPr lang="en-US" dirty="0" smtClean="0"/>
              <a:t>T511 provided by ECMWF</a:t>
            </a:r>
            <a:endParaRPr lang="en-US" dirty="0" smtClean="0"/>
          </a:p>
          <a:p>
            <a:pPr lvl="1"/>
            <a:r>
              <a:rPr lang="en-US" dirty="0" smtClean="0"/>
              <a:t>WRF provided by NOAA</a:t>
            </a:r>
            <a:endParaRPr lang="en-US" dirty="0" smtClean="0"/>
          </a:p>
          <a:p>
            <a:pPr lvl="2"/>
            <a:r>
              <a:rPr lang="en-US" dirty="0" smtClean="0"/>
              <a:t>27,9,3,1 </a:t>
            </a:r>
            <a:r>
              <a:rPr lang="en-US" dirty="0" smtClean="0"/>
              <a:t>km nested domains</a:t>
            </a:r>
          </a:p>
          <a:p>
            <a:r>
              <a:rPr lang="en-US" dirty="0" smtClean="0"/>
              <a:t>A hurricane case in August</a:t>
            </a:r>
            <a:endParaRPr lang="en-US" dirty="0" smtClean="0"/>
          </a:p>
          <a:p>
            <a:r>
              <a:rPr lang="en-US" dirty="0" smtClean="0"/>
              <a:t>Model cloud issues</a:t>
            </a:r>
          </a:p>
          <a:p>
            <a:pPr lvl="1"/>
            <a:r>
              <a:rPr lang="en-US" dirty="0" smtClean="0"/>
              <a:t>T511 </a:t>
            </a:r>
            <a:r>
              <a:rPr lang="en-US" dirty="0" smtClean="0"/>
              <a:t>reports much greater cloud coverage than the WRF does</a:t>
            </a:r>
          </a:p>
          <a:p>
            <a:pPr lvl="1"/>
            <a:r>
              <a:rPr lang="en-US" dirty="0" smtClean="0"/>
              <a:t>Plan to adjust the WRF cloud coverage post NR generation.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857" y="1200428"/>
            <a:ext cx="6514286" cy="44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0457" y="368300"/>
            <a:ext cx="8247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WRF MESOSCALE NR – Nested Grids (27, 9, 3 and 1 km)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2771" y="4027714"/>
            <a:ext cx="2164823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Polar  orbiting</a:t>
            </a:r>
          </a:p>
          <a:p>
            <a:r>
              <a:rPr lang="en-US" dirty="0"/>
              <a:t>s</a:t>
            </a:r>
            <a:r>
              <a:rPr lang="en-US" dirty="0" smtClean="0"/>
              <a:t>atellite ground track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567594" y="4332514"/>
            <a:ext cx="806977" cy="1836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4" y="0"/>
            <a:ext cx="10058400" cy="61200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3164" y="5994400"/>
            <a:ext cx="9881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WRF MESOSCALE NR 8/04/12Z – Domain 1 Cloud Fraction Level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285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36" y="-101600"/>
            <a:ext cx="10058400" cy="67839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6964" y="6159172"/>
            <a:ext cx="9881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WRF MESOSCALE NR 8/04/12Z – Domain 2 Cloud Fraction Level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72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28" y="9952"/>
            <a:ext cx="10058400" cy="64539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3664" y="6202256"/>
            <a:ext cx="9881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WRF MESOSCALE NR 8/04/12Z – Domain 3 Cloud Fraction Level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25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14" y="9952"/>
            <a:ext cx="10058400" cy="6471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0362" y="6070600"/>
            <a:ext cx="9881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WRF MESOSCALE NR 8/04/12Z – Domain 4 Cloud Fraction Level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185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78" y="2482024"/>
            <a:ext cx="10515600" cy="1325563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dirty="0" smtClean="0"/>
              <a:t>Nature Run Cloud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4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8477</TotalTime>
  <Words>305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Plot</vt:lpstr>
      <vt:lpstr>Developing the configuration trade space for space-based DWLs: vertical and horizontal coverage</vt:lpstr>
      <vt:lpstr>Overview</vt:lpstr>
      <vt:lpstr>The Nature Run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Nature Run Cloud Coverage Issues</vt:lpstr>
      <vt:lpstr>PowerPoint Presentation</vt:lpstr>
      <vt:lpstr>PowerPoint Presentation</vt:lpstr>
      <vt:lpstr>PowerPoint Presentation</vt:lpstr>
      <vt:lpstr>The “reference” sampling case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configuration trade space for space-based DWLs: vertical and horizontal coverage</dc:title>
  <dc:creator>Dave Emmitt</dc:creator>
  <cp:lastModifiedBy>Dave Emmitt</cp:lastModifiedBy>
  <cp:revision>7</cp:revision>
  <dcterms:created xsi:type="dcterms:W3CDTF">2015-04-20T16:55:27Z</dcterms:created>
  <dcterms:modified xsi:type="dcterms:W3CDTF">2015-04-29T11:47:36Z</dcterms:modified>
</cp:coreProperties>
</file>