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97" r:id="rId3"/>
    <p:sldId id="283" r:id="rId4"/>
    <p:sldId id="282" r:id="rId5"/>
    <p:sldId id="309" r:id="rId6"/>
    <p:sldId id="291" r:id="rId7"/>
    <p:sldId id="306" r:id="rId8"/>
    <p:sldId id="298" r:id="rId9"/>
    <p:sldId id="299" r:id="rId10"/>
    <p:sldId id="302" r:id="rId11"/>
    <p:sldId id="303" r:id="rId12"/>
    <p:sldId id="325" r:id="rId13"/>
    <p:sldId id="296" r:id="rId14"/>
    <p:sldId id="321" r:id="rId15"/>
    <p:sldId id="323" r:id="rId16"/>
    <p:sldId id="322" r:id="rId17"/>
    <p:sldId id="324" r:id="rId18"/>
    <p:sldId id="311" r:id="rId19"/>
    <p:sldId id="315" r:id="rId20"/>
    <p:sldId id="316" r:id="rId21"/>
    <p:sldId id="317" r:id="rId22"/>
    <p:sldId id="318" r:id="rId23"/>
    <p:sldId id="319" r:id="rId24"/>
    <p:sldId id="32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1" autoAdjust="0"/>
    <p:restoredTop sz="90421" autoAdjust="0"/>
  </p:normalViewPr>
  <p:slideViewPr>
    <p:cSldViewPr snapToGrid="0">
      <p:cViewPr varScale="1">
        <p:scale>
          <a:sx n="88" d="100"/>
          <a:sy n="88" d="100"/>
        </p:scale>
        <p:origin x="90"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3B469B-2D1B-4C82-A0AA-397AD8659CE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218C3552-CF33-40E7-BE94-2D4A4F8D8621}">
      <dgm:prSet phldrT="[Text]" custT="1"/>
      <dgm:spPr/>
      <dgm:t>
        <a:bodyPr/>
        <a:lstStyle/>
        <a:p>
          <a:r>
            <a:rPr lang="en-US" sz="3200" dirty="0" smtClean="0"/>
            <a:t>Total Uncertainty</a:t>
          </a:r>
          <a:endParaRPr lang="en-US" sz="3200" dirty="0"/>
        </a:p>
      </dgm:t>
    </dgm:pt>
    <dgm:pt modelId="{8E5EA0D3-3A48-49A8-A797-D88717866495}" type="parTrans" cxnId="{C520C69C-DCCE-4D9D-AE27-6673D08EACCE}">
      <dgm:prSet/>
      <dgm:spPr/>
      <dgm:t>
        <a:bodyPr/>
        <a:lstStyle/>
        <a:p>
          <a:endParaRPr lang="en-US"/>
        </a:p>
      </dgm:t>
    </dgm:pt>
    <dgm:pt modelId="{E7049479-A773-462E-AD7E-79CA9782E189}" type="sibTrans" cxnId="{C520C69C-DCCE-4D9D-AE27-6673D08EACCE}">
      <dgm:prSet/>
      <dgm:spPr/>
      <dgm:t>
        <a:bodyPr/>
        <a:lstStyle/>
        <a:p>
          <a:endParaRPr lang="en-US"/>
        </a:p>
      </dgm:t>
    </dgm:pt>
    <dgm:pt modelId="{7FABE7F5-C35C-4EC8-9ACB-395A13FEB81C}">
      <dgm:prSet phldrT="[Text]" custT="1"/>
      <dgm:spPr/>
      <dgm:t>
        <a:bodyPr/>
        <a:lstStyle/>
        <a:p>
          <a:r>
            <a:rPr lang="en-US" sz="2600" dirty="0" smtClean="0"/>
            <a:t>Sampling Error</a:t>
          </a:r>
          <a:endParaRPr lang="en-US" sz="2600" dirty="0"/>
        </a:p>
      </dgm:t>
    </dgm:pt>
    <dgm:pt modelId="{467AB232-085E-4D70-BC8A-12243A68E169}" type="parTrans" cxnId="{12F5038A-6E07-4FE1-AF31-782822077E39}">
      <dgm:prSet/>
      <dgm:spPr/>
      <dgm:t>
        <a:bodyPr/>
        <a:lstStyle/>
        <a:p>
          <a:endParaRPr lang="en-US"/>
        </a:p>
      </dgm:t>
    </dgm:pt>
    <dgm:pt modelId="{A114EDEA-E29A-48B4-8A8C-6AE03D8F48EB}" type="sibTrans" cxnId="{12F5038A-6E07-4FE1-AF31-782822077E39}">
      <dgm:prSet/>
      <dgm:spPr/>
      <dgm:t>
        <a:bodyPr/>
        <a:lstStyle/>
        <a:p>
          <a:endParaRPr lang="en-US"/>
        </a:p>
      </dgm:t>
    </dgm:pt>
    <dgm:pt modelId="{8C5D0CEA-4738-4C68-877E-64BA775CA8C5}">
      <dgm:prSet phldrT="[Text]" custT="1"/>
      <dgm:spPr/>
      <dgm:t>
        <a:bodyPr/>
        <a:lstStyle/>
        <a:p>
          <a:r>
            <a:rPr lang="en-US" sz="2600" dirty="0" smtClean="0"/>
            <a:t>Error of Spatial Representativeness</a:t>
          </a:r>
        </a:p>
      </dgm:t>
    </dgm:pt>
    <dgm:pt modelId="{5EA2B9DB-79DE-4174-AA11-872E49F07845}" type="parTrans" cxnId="{D3826D91-2A34-4513-9AAE-0C309A4C3E9F}">
      <dgm:prSet/>
      <dgm:spPr/>
      <dgm:t>
        <a:bodyPr/>
        <a:lstStyle/>
        <a:p>
          <a:endParaRPr lang="en-US"/>
        </a:p>
      </dgm:t>
    </dgm:pt>
    <dgm:pt modelId="{D44C9050-F2E8-4A80-8F93-A80EA5A3F713}" type="sibTrans" cxnId="{D3826D91-2A34-4513-9AAE-0C309A4C3E9F}">
      <dgm:prSet/>
      <dgm:spPr/>
      <dgm:t>
        <a:bodyPr/>
        <a:lstStyle/>
        <a:p>
          <a:endParaRPr lang="en-US"/>
        </a:p>
      </dgm:t>
    </dgm:pt>
    <dgm:pt modelId="{743772D1-5A06-40D7-83D4-7AD7FCFA7600}">
      <dgm:prSet phldrT="[Text]" custT="1"/>
      <dgm:spPr/>
      <dgm:t>
        <a:bodyPr/>
        <a:lstStyle/>
        <a:p>
          <a:r>
            <a:rPr lang="en-US" sz="2600" dirty="0" smtClean="0"/>
            <a:t>Vector Retrieval Error</a:t>
          </a:r>
          <a:endParaRPr lang="en-US" sz="2600" dirty="0"/>
        </a:p>
      </dgm:t>
    </dgm:pt>
    <dgm:pt modelId="{FD6B69B7-36D0-4D54-BD44-7B46FCA2D042}" type="parTrans" cxnId="{18E51F21-1618-44D4-A08D-FCE2E778A853}">
      <dgm:prSet/>
      <dgm:spPr/>
      <dgm:t>
        <a:bodyPr/>
        <a:lstStyle/>
        <a:p>
          <a:endParaRPr lang="en-US"/>
        </a:p>
      </dgm:t>
    </dgm:pt>
    <dgm:pt modelId="{DAB0E09F-3B8F-47D5-8C71-D003F306FB86}" type="sibTrans" cxnId="{18E51F21-1618-44D4-A08D-FCE2E778A853}">
      <dgm:prSet/>
      <dgm:spPr/>
      <dgm:t>
        <a:bodyPr/>
        <a:lstStyle/>
        <a:p>
          <a:endParaRPr lang="en-US"/>
        </a:p>
      </dgm:t>
    </dgm:pt>
    <dgm:pt modelId="{8C680E8B-15EF-4B3F-AF1A-3BB44CE7D81F}" type="pres">
      <dgm:prSet presAssocID="{203B469B-2D1B-4C82-A0AA-397AD8659CE1}" presName="cycle" presStyleCnt="0">
        <dgm:presLayoutVars>
          <dgm:chMax val="1"/>
          <dgm:dir/>
          <dgm:animLvl val="ctr"/>
          <dgm:resizeHandles val="exact"/>
        </dgm:presLayoutVars>
      </dgm:prSet>
      <dgm:spPr/>
      <dgm:t>
        <a:bodyPr/>
        <a:lstStyle/>
        <a:p>
          <a:endParaRPr lang="en-US"/>
        </a:p>
      </dgm:t>
    </dgm:pt>
    <dgm:pt modelId="{EEC77FC8-7F1D-4162-BE67-5E81FB5E51C3}" type="pres">
      <dgm:prSet presAssocID="{218C3552-CF33-40E7-BE94-2D4A4F8D8621}" presName="centerShape" presStyleLbl="node0" presStyleIdx="0" presStyleCnt="1" custScaleX="120422" custScaleY="114044"/>
      <dgm:spPr/>
      <dgm:t>
        <a:bodyPr/>
        <a:lstStyle/>
        <a:p>
          <a:endParaRPr lang="en-US"/>
        </a:p>
      </dgm:t>
    </dgm:pt>
    <dgm:pt modelId="{05B3ADAA-640B-4F47-AC6D-C7656CB50D97}" type="pres">
      <dgm:prSet presAssocID="{467AB232-085E-4D70-BC8A-12243A68E169}" presName="parTrans" presStyleLbl="bgSibTrans2D1" presStyleIdx="0" presStyleCnt="3"/>
      <dgm:spPr/>
      <dgm:t>
        <a:bodyPr/>
        <a:lstStyle/>
        <a:p>
          <a:endParaRPr lang="en-US"/>
        </a:p>
      </dgm:t>
    </dgm:pt>
    <dgm:pt modelId="{97FE7CA6-E5DF-462D-B836-914EF42D6148}" type="pres">
      <dgm:prSet presAssocID="{7FABE7F5-C35C-4EC8-9ACB-395A13FEB81C}" presName="node" presStyleLbl="node1" presStyleIdx="0" presStyleCnt="3" custScaleX="78399" custScaleY="85434" custRadScaleRad="113116" custRadScaleInc="-23714">
        <dgm:presLayoutVars>
          <dgm:bulletEnabled val="1"/>
        </dgm:presLayoutVars>
      </dgm:prSet>
      <dgm:spPr/>
      <dgm:t>
        <a:bodyPr/>
        <a:lstStyle/>
        <a:p>
          <a:endParaRPr lang="en-US"/>
        </a:p>
      </dgm:t>
    </dgm:pt>
    <dgm:pt modelId="{7C997372-E747-4EEA-9AB8-0D2061A9700F}" type="pres">
      <dgm:prSet presAssocID="{5EA2B9DB-79DE-4174-AA11-872E49F07845}" presName="parTrans" presStyleLbl="bgSibTrans2D1" presStyleIdx="1" presStyleCnt="3"/>
      <dgm:spPr/>
      <dgm:t>
        <a:bodyPr/>
        <a:lstStyle/>
        <a:p>
          <a:endParaRPr lang="en-US"/>
        </a:p>
      </dgm:t>
    </dgm:pt>
    <dgm:pt modelId="{13CFD2FE-C60D-44CE-A9D8-C12F5FF39393}" type="pres">
      <dgm:prSet presAssocID="{8C5D0CEA-4738-4C68-877E-64BA775CA8C5}" presName="node" presStyleLbl="node1" presStyleIdx="1" presStyleCnt="3" custScaleX="170730" custScaleY="81007">
        <dgm:presLayoutVars>
          <dgm:bulletEnabled val="1"/>
        </dgm:presLayoutVars>
      </dgm:prSet>
      <dgm:spPr/>
      <dgm:t>
        <a:bodyPr/>
        <a:lstStyle/>
        <a:p>
          <a:endParaRPr lang="en-US"/>
        </a:p>
      </dgm:t>
    </dgm:pt>
    <dgm:pt modelId="{1EE392B4-6E32-4DF8-8BAE-29F1D9D58EC3}" type="pres">
      <dgm:prSet presAssocID="{FD6B69B7-36D0-4D54-BD44-7B46FCA2D042}" presName="parTrans" presStyleLbl="bgSibTrans2D1" presStyleIdx="2" presStyleCnt="3"/>
      <dgm:spPr/>
      <dgm:t>
        <a:bodyPr/>
        <a:lstStyle/>
        <a:p>
          <a:endParaRPr lang="en-US"/>
        </a:p>
      </dgm:t>
    </dgm:pt>
    <dgm:pt modelId="{F1A2AC78-FEE0-41AF-A732-CA37612F5709}" type="pres">
      <dgm:prSet presAssocID="{743772D1-5A06-40D7-83D4-7AD7FCFA7600}" presName="node" presStyleLbl="node1" presStyleIdx="2" presStyleCnt="3" custScaleX="87542" custScaleY="81535" custRadScaleRad="113164" custRadScaleInc="25684">
        <dgm:presLayoutVars>
          <dgm:bulletEnabled val="1"/>
        </dgm:presLayoutVars>
      </dgm:prSet>
      <dgm:spPr/>
      <dgm:t>
        <a:bodyPr/>
        <a:lstStyle/>
        <a:p>
          <a:endParaRPr lang="en-US"/>
        </a:p>
      </dgm:t>
    </dgm:pt>
  </dgm:ptLst>
  <dgm:cxnLst>
    <dgm:cxn modelId="{4E15F7AE-18F1-45EB-8453-8AB840B2CE26}" type="presOf" srcId="{218C3552-CF33-40E7-BE94-2D4A4F8D8621}" destId="{EEC77FC8-7F1D-4162-BE67-5E81FB5E51C3}" srcOrd="0" destOrd="0" presId="urn:microsoft.com/office/officeart/2005/8/layout/radial4"/>
    <dgm:cxn modelId="{22EB13E7-00CC-4171-8376-E063CD2C7519}" type="presOf" srcId="{5EA2B9DB-79DE-4174-AA11-872E49F07845}" destId="{7C997372-E747-4EEA-9AB8-0D2061A9700F}" srcOrd="0" destOrd="0" presId="urn:microsoft.com/office/officeart/2005/8/layout/radial4"/>
    <dgm:cxn modelId="{AC78E59B-3200-4FA4-8FBC-058D79A34E3D}" type="presOf" srcId="{7FABE7F5-C35C-4EC8-9ACB-395A13FEB81C}" destId="{97FE7CA6-E5DF-462D-B836-914EF42D6148}" srcOrd="0" destOrd="0" presId="urn:microsoft.com/office/officeart/2005/8/layout/radial4"/>
    <dgm:cxn modelId="{D3826D91-2A34-4513-9AAE-0C309A4C3E9F}" srcId="{218C3552-CF33-40E7-BE94-2D4A4F8D8621}" destId="{8C5D0CEA-4738-4C68-877E-64BA775CA8C5}" srcOrd="1" destOrd="0" parTransId="{5EA2B9DB-79DE-4174-AA11-872E49F07845}" sibTransId="{D44C9050-F2E8-4A80-8F93-A80EA5A3F713}"/>
    <dgm:cxn modelId="{18E51F21-1618-44D4-A08D-FCE2E778A853}" srcId="{218C3552-CF33-40E7-BE94-2D4A4F8D8621}" destId="{743772D1-5A06-40D7-83D4-7AD7FCFA7600}" srcOrd="2" destOrd="0" parTransId="{FD6B69B7-36D0-4D54-BD44-7B46FCA2D042}" sibTransId="{DAB0E09F-3B8F-47D5-8C71-D003F306FB86}"/>
    <dgm:cxn modelId="{F84DF41F-3312-4E74-BB76-FD0D5AFCA879}" type="presOf" srcId="{743772D1-5A06-40D7-83D4-7AD7FCFA7600}" destId="{F1A2AC78-FEE0-41AF-A732-CA37612F5709}" srcOrd="0" destOrd="0" presId="urn:microsoft.com/office/officeart/2005/8/layout/radial4"/>
    <dgm:cxn modelId="{12F5038A-6E07-4FE1-AF31-782822077E39}" srcId="{218C3552-CF33-40E7-BE94-2D4A4F8D8621}" destId="{7FABE7F5-C35C-4EC8-9ACB-395A13FEB81C}" srcOrd="0" destOrd="0" parTransId="{467AB232-085E-4D70-BC8A-12243A68E169}" sibTransId="{A114EDEA-E29A-48B4-8A8C-6AE03D8F48EB}"/>
    <dgm:cxn modelId="{10444FD5-459F-45E3-B34D-B1C5D87D09C0}" type="presOf" srcId="{203B469B-2D1B-4C82-A0AA-397AD8659CE1}" destId="{8C680E8B-15EF-4B3F-AF1A-3BB44CE7D81F}" srcOrd="0" destOrd="0" presId="urn:microsoft.com/office/officeart/2005/8/layout/radial4"/>
    <dgm:cxn modelId="{646FF3E0-83B2-4AB1-9C45-AFA3511C2667}" type="presOf" srcId="{FD6B69B7-36D0-4D54-BD44-7B46FCA2D042}" destId="{1EE392B4-6E32-4DF8-8BAE-29F1D9D58EC3}" srcOrd="0" destOrd="0" presId="urn:microsoft.com/office/officeart/2005/8/layout/radial4"/>
    <dgm:cxn modelId="{74C0FF8F-196D-46E9-89EC-35B6941E267D}" type="presOf" srcId="{467AB232-085E-4D70-BC8A-12243A68E169}" destId="{05B3ADAA-640B-4F47-AC6D-C7656CB50D97}" srcOrd="0" destOrd="0" presId="urn:microsoft.com/office/officeart/2005/8/layout/radial4"/>
    <dgm:cxn modelId="{C520C69C-DCCE-4D9D-AE27-6673D08EACCE}" srcId="{203B469B-2D1B-4C82-A0AA-397AD8659CE1}" destId="{218C3552-CF33-40E7-BE94-2D4A4F8D8621}" srcOrd="0" destOrd="0" parTransId="{8E5EA0D3-3A48-49A8-A797-D88717866495}" sibTransId="{E7049479-A773-462E-AD7E-79CA9782E189}"/>
    <dgm:cxn modelId="{229286CF-8637-44BF-8DFE-633874CA252D}" type="presOf" srcId="{8C5D0CEA-4738-4C68-877E-64BA775CA8C5}" destId="{13CFD2FE-C60D-44CE-A9D8-C12F5FF39393}" srcOrd="0" destOrd="0" presId="urn:microsoft.com/office/officeart/2005/8/layout/radial4"/>
    <dgm:cxn modelId="{62CF5A00-4E2A-4662-901B-8CD9F803E0DB}" type="presParOf" srcId="{8C680E8B-15EF-4B3F-AF1A-3BB44CE7D81F}" destId="{EEC77FC8-7F1D-4162-BE67-5E81FB5E51C3}" srcOrd="0" destOrd="0" presId="urn:microsoft.com/office/officeart/2005/8/layout/radial4"/>
    <dgm:cxn modelId="{4BA720ED-71CD-494F-BC44-71CA81B973ED}" type="presParOf" srcId="{8C680E8B-15EF-4B3F-AF1A-3BB44CE7D81F}" destId="{05B3ADAA-640B-4F47-AC6D-C7656CB50D97}" srcOrd="1" destOrd="0" presId="urn:microsoft.com/office/officeart/2005/8/layout/radial4"/>
    <dgm:cxn modelId="{A1DE48F8-9141-4727-9147-3803701D2DFE}" type="presParOf" srcId="{8C680E8B-15EF-4B3F-AF1A-3BB44CE7D81F}" destId="{97FE7CA6-E5DF-462D-B836-914EF42D6148}" srcOrd="2" destOrd="0" presId="urn:microsoft.com/office/officeart/2005/8/layout/radial4"/>
    <dgm:cxn modelId="{BC535353-CFF1-4C28-969A-B9BD05E3A810}" type="presParOf" srcId="{8C680E8B-15EF-4B3F-AF1A-3BB44CE7D81F}" destId="{7C997372-E747-4EEA-9AB8-0D2061A9700F}" srcOrd="3" destOrd="0" presId="urn:microsoft.com/office/officeart/2005/8/layout/radial4"/>
    <dgm:cxn modelId="{1314EC6A-077D-4561-B440-50E7DA6EB418}" type="presParOf" srcId="{8C680E8B-15EF-4B3F-AF1A-3BB44CE7D81F}" destId="{13CFD2FE-C60D-44CE-A9D8-C12F5FF39393}" srcOrd="4" destOrd="0" presId="urn:microsoft.com/office/officeart/2005/8/layout/radial4"/>
    <dgm:cxn modelId="{576B824D-7C70-447C-AC9C-454606E33F00}" type="presParOf" srcId="{8C680E8B-15EF-4B3F-AF1A-3BB44CE7D81F}" destId="{1EE392B4-6E32-4DF8-8BAE-29F1D9D58EC3}" srcOrd="5" destOrd="0" presId="urn:microsoft.com/office/officeart/2005/8/layout/radial4"/>
    <dgm:cxn modelId="{C1B2241C-51C9-4BDE-922A-426903E18F55}" type="presParOf" srcId="{8C680E8B-15EF-4B3F-AF1A-3BB44CE7D81F}" destId="{F1A2AC78-FEE0-41AF-A732-CA37612F5709}"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77FC8-7F1D-4162-BE67-5E81FB5E51C3}">
      <dsp:nvSpPr>
        <dsp:cNvPr id="0" name=""/>
        <dsp:cNvSpPr/>
      </dsp:nvSpPr>
      <dsp:spPr>
        <a:xfrm>
          <a:off x="2886799" y="2463910"/>
          <a:ext cx="2822505" cy="26730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Total Uncertainty</a:t>
          </a:r>
          <a:endParaRPr lang="en-US" sz="3200" kern="1200" dirty="0"/>
        </a:p>
      </dsp:txBody>
      <dsp:txXfrm>
        <a:off x="3300145" y="2855364"/>
        <a:ext cx="1995813" cy="1890106"/>
      </dsp:txXfrm>
    </dsp:sp>
    <dsp:sp modelId="{05B3ADAA-640B-4F47-AC6D-C7656CB50D97}">
      <dsp:nvSpPr>
        <dsp:cNvPr id="0" name=""/>
        <dsp:cNvSpPr/>
      </dsp:nvSpPr>
      <dsp:spPr>
        <a:xfrm rot="12046296">
          <a:off x="981040" y="2580733"/>
          <a:ext cx="1963881" cy="66799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FE7CA6-E5DF-462D-B836-914EF42D6148}">
      <dsp:nvSpPr>
        <dsp:cNvPr id="0" name=""/>
        <dsp:cNvSpPr/>
      </dsp:nvSpPr>
      <dsp:spPr>
        <a:xfrm>
          <a:off x="172027" y="1805564"/>
          <a:ext cx="1745673" cy="15218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Sampling Error</a:t>
          </a:r>
          <a:endParaRPr lang="en-US" sz="2600" kern="1200" dirty="0"/>
        </a:p>
      </dsp:txBody>
      <dsp:txXfrm>
        <a:off x="216601" y="1850138"/>
        <a:ext cx="1656525" cy="1432706"/>
      </dsp:txXfrm>
    </dsp:sp>
    <dsp:sp modelId="{7C997372-E747-4EEA-9AB8-0D2061A9700F}">
      <dsp:nvSpPr>
        <dsp:cNvPr id="0" name=""/>
        <dsp:cNvSpPr/>
      </dsp:nvSpPr>
      <dsp:spPr>
        <a:xfrm rot="16200000">
          <a:off x="3476187" y="1212380"/>
          <a:ext cx="1643729" cy="66799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CFD2FE-C60D-44CE-A9D8-C12F5FF39393}">
      <dsp:nvSpPr>
        <dsp:cNvPr id="0" name=""/>
        <dsp:cNvSpPr/>
      </dsp:nvSpPr>
      <dsp:spPr>
        <a:xfrm>
          <a:off x="2397270" y="3016"/>
          <a:ext cx="3801564" cy="14429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Error of Spatial Representativeness</a:t>
          </a:r>
        </a:p>
      </dsp:txBody>
      <dsp:txXfrm>
        <a:off x="2439534" y="45280"/>
        <a:ext cx="3717036" cy="1358467"/>
      </dsp:txXfrm>
    </dsp:sp>
    <dsp:sp modelId="{1EE392B4-6E32-4DF8-8BAE-29F1D9D58EC3}">
      <dsp:nvSpPr>
        <dsp:cNvPr id="0" name=""/>
        <dsp:cNvSpPr/>
      </dsp:nvSpPr>
      <dsp:spPr>
        <a:xfrm rot="20424624">
          <a:off x="5669967" y="2628661"/>
          <a:ext cx="1964273" cy="66799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A2AC78-FEE0-41AF-A732-CA37612F5709}">
      <dsp:nvSpPr>
        <dsp:cNvPr id="0" name=""/>
        <dsp:cNvSpPr/>
      </dsp:nvSpPr>
      <dsp:spPr>
        <a:xfrm>
          <a:off x="6602764" y="1907167"/>
          <a:ext cx="1949256" cy="145240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155700">
            <a:lnSpc>
              <a:spcPct val="90000"/>
            </a:lnSpc>
            <a:spcBef>
              <a:spcPct val="0"/>
            </a:spcBef>
            <a:spcAft>
              <a:spcPct val="35000"/>
            </a:spcAft>
          </a:pPr>
          <a:r>
            <a:rPr lang="en-US" sz="2600" kern="1200" dirty="0" smtClean="0"/>
            <a:t>Vector Retrieval Error</a:t>
          </a:r>
          <a:endParaRPr lang="en-US" sz="2600" kern="1200" dirty="0"/>
        </a:p>
      </dsp:txBody>
      <dsp:txXfrm>
        <a:off x="6645303" y="1949706"/>
        <a:ext cx="1864178" cy="136732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01404-D25B-4FE3-9456-2948A3DC8937}" type="datetimeFigureOut">
              <a:rPr lang="en-US" smtClean="0"/>
              <a:t>4/23/2015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99A24-CD73-4F5F-ACAB-9FBDBDBF100B}" type="slidenum">
              <a:rPr lang="en-US" smtClean="0"/>
              <a:t>‹#›</a:t>
            </a:fld>
            <a:endParaRPr lang="en-US"/>
          </a:p>
        </p:txBody>
      </p:sp>
    </p:spTree>
    <p:extLst>
      <p:ext uri="{BB962C8B-B14F-4D97-AF65-F5344CB8AC3E}">
        <p14:creationId xmlns:p14="http://schemas.microsoft.com/office/powerpoint/2010/main" val="2742666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A99A24-CD73-4F5F-ACAB-9FBDBDBF100B}" type="slidenum">
              <a:rPr lang="en-US" smtClean="0"/>
              <a:t>5</a:t>
            </a:fld>
            <a:endParaRPr lang="en-US"/>
          </a:p>
        </p:txBody>
      </p:sp>
    </p:spTree>
    <p:extLst>
      <p:ext uri="{BB962C8B-B14F-4D97-AF65-F5344CB8AC3E}">
        <p14:creationId xmlns:p14="http://schemas.microsoft.com/office/powerpoint/2010/main" val="281892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a:t>
            </a:r>
            <a:r>
              <a:rPr lang="en-US" baseline="0" dirty="0" smtClean="0"/>
              <a:t> on the instrument and measurement strategy, sampling error is introduced in the measurement.  For Doppler lidars this is a function of scanning strategy.  This part of the experiment will help us to understand the sampling errors in the vertical velocity variance.  This product is very useful for air quality applications to understand flux transport and also to determine mixing layer heights.  Several analytical techniques (for example: Lenschow et al., 1994 and 2000) to determine sampling error will be tested and validated using this data.</a:t>
            </a:r>
            <a:endParaRPr lang="en-US" dirty="0"/>
          </a:p>
        </p:txBody>
      </p:sp>
      <p:sp>
        <p:nvSpPr>
          <p:cNvPr id="4" name="Slide Number Placeholder 3"/>
          <p:cNvSpPr>
            <a:spLocks noGrp="1"/>
          </p:cNvSpPr>
          <p:nvPr>
            <p:ph type="sldNum" sz="quarter" idx="10"/>
          </p:nvPr>
        </p:nvSpPr>
        <p:spPr/>
        <p:txBody>
          <a:bodyPr/>
          <a:lstStyle/>
          <a:p>
            <a:fld id="{A4510D1D-DBFD-408F-9820-C5FD1753FF15}" type="slidenum">
              <a:rPr lang="en-US" smtClean="0"/>
              <a:t>6</a:t>
            </a:fld>
            <a:endParaRPr lang="en-US" dirty="0"/>
          </a:p>
        </p:txBody>
      </p:sp>
    </p:spTree>
    <p:extLst>
      <p:ext uri="{BB962C8B-B14F-4D97-AF65-F5344CB8AC3E}">
        <p14:creationId xmlns:p14="http://schemas.microsoft.com/office/powerpoint/2010/main" val="26366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a:t>
            </a:r>
            <a:r>
              <a:rPr lang="en-US" baseline="0" dirty="0" smtClean="0"/>
              <a:t> on the instrument and measurement strategy, sampling error is introduced in the measurement.  For Doppler lidars this is a function of scanning strategy.  This part of the experiment will help us to understand the sampling errors in the vertical velocity variance.  This product is very useful for air quality applications to understand flux transport and also to determine mixing layer heights.  Several analytical techniques (for example: Lenschow et al., 1994 and 2000) to determine sampling error will be tested and validated using this data.</a:t>
            </a:r>
            <a:endParaRPr lang="en-US" dirty="0"/>
          </a:p>
        </p:txBody>
      </p:sp>
      <p:sp>
        <p:nvSpPr>
          <p:cNvPr id="4" name="Slide Number Placeholder 3"/>
          <p:cNvSpPr>
            <a:spLocks noGrp="1"/>
          </p:cNvSpPr>
          <p:nvPr>
            <p:ph type="sldNum" sz="quarter" idx="10"/>
          </p:nvPr>
        </p:nvSpPr>
        <p:spPr/>
        <p:txBody>
          <a:bodyPr/>
          <a:lstStyle/>
          <a:p>
            <a:fld id="{A4510D1D-DBFD-408F-9820-C5FD1753FF15}" type="slidenum">
              <a:rPr lang="en-US" smtClean="0"/>
              <a:t>12</a:t>
            </a:fld>
            <a:endParaRPr lang="en-US" dirty="0"/>
          </a:p>
        </p:txBody>
      </p:sp>
    </p:spTree>
    <p:extLst>
      <p:ext uri="{BB962C8B-B14F-4D97-AF65-F5344CB8AC3E}">
        <p14:creationId xmlns:p14="http://schemas.microsoft.com/office/powerpoint/2010/main" val="404959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important</a:t>
            </a:r>
            <a:r>
              <a:rPr lang="en-US" baseline="0" dirty="0" smtClean="0"/>
              <a:t> step when improved forecast models is comparing the forecasts with measurements.  However, the question arises whether profiles of wind speed and direction provided by instruments at one location are representative of the wind speed and direction predicted by models for a grid box whose size can vary between 1x1 km</a:t>
            </a:r>
            <a:r>
              <a:rPr lang="en-US" baseline="30000" dirty="0" smtClean="0"/>
              <a:t>2</a:t>
            </a:r>
            <a:r>
              <a:rPr lang="en-US" baseline="0" dirty="0" smtClean="0"/>
              <a:t> to 3x3 km</a:t>
            </a:r>
            <a:r>
              <a:rPr lang="en-US" baseline="30000" dirty="0" smtClean="0"/>
              <a:t>2</a:t>
            </a:r>
            <a:r>
              <a:rPr lang="en-US" baseline="0" dirty="0" smtClean="0"/>
              <a:t>.  From this study we hope to have data which will help answer this question.  This will enable better interpretation of the model-instrument intercomparison carried out during WFIP-2.</a:t>
            </a:r>
            <a:endParaRPr lang="en-US" dirty="0"/>
          </a:p>
        </p:txBody>
      </p:sp>
      <p:sp>
        <p:nvSpPr>
          <p:cNvPr id="4" name="Slide Number Placeholder 3"/>
          <p:cNvSpPr>
            <a:spLocks noGrp="1"/>
          </p:cNvSpPr>
          <p:nvPr>
            <p:ph type="sldNum" sz="quarter" idx="10"/>
          </p:nvPr>
        </p:nvSpPr>
        <p:spPr/>
        <p:txBody>
          <a:bodyPr/>
          <a:lstStyle/>
          <a:p>
            <a:fld id="{A4510D1D-DBFD-408F-9820-C5FD1753FF15}" type="slidenum">
              <a:rPr lang="en-US" smtClean="0"/>
              <a:t>13</a:t>
            </a:fld>
            <a:endParaRPr lang="en-US" dirty="0"/>
          </a:p>
        </p:txBody>
      </p:sp>
    </p:spTree>
    <p:extLst>
      <p:ext uri="{BB962C8B-B14F-4D97-AF65-F5344CB8AC3E}">
        <p14:creationId xmlns:p14="http://schemas.microsoft.com/office/powerpoint/2010/main" val="1727226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C79FB-A37A-438E-953B-C081D26E821E}"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324124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C79FB-A37A-438E-953B-C081D26E821E}"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371971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C79FB-A37A-438E-953B-C081D26E821E}"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44869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C79FB-A37A-438E-953B-C081D26E821E}"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167409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C79FB-A37A-438E-953B-C081D26E821E}" type="datetimeFigureOut">
              <a:rPr lang="en-US" smtClean="0"/>
              <a:t>4/23/2015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92513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C79FB-A37A-438E-953B-C081D26E821E}" type="datetimeFigureOut">
              <a:rPr lang="en-US" smtClean="0"/>
              <a:t>4/23/2015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51238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C79FB-A37A-438E-953B-C081D26E821E}" type="datetimeFigureOut">
              <a:rPr lang="en-US" smtClean="0"/>
              <a:t>4/23/2015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2659113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C79FB-A37A-438E-953B-C081D26E821E}" type="datetimeFigureOut">
              <a:rPr lang="en-US" smtClean="0"/>
              <a:t>4/23/2015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464838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C79FB-A37A-438E-953B-C081D26E821E}" type="datetimeFigureOut">
              <a:rPr lang="en-US" smtClean="0"/>
              <a:t>4/23/2015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3834424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C79FB-A37A-438E-953B-C081D26E821E}" type="datetimeFigureOut">
              <a:rPr lang="en-US" smtClean="0"/>
              <a:t>4/23/2015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417517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C79FB-A37A-438E-953B-C081D26E821E}" type="datetimeFigureOut">
              <a:rPr lang="en-US" smtClean="0"/>
              <a:t>4/23/2015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85DF8E-8991-4AD0-9A92-AC80F0D4E34A}" type="slidenum">
              <a:rPr lang="en-US" smtClean="0"/>
              <a:t>‹#›</a:t>
            </a:fld>
            <a:endParaRPr lang="en-US"/>
          </a:p>
        </p:txBody>
      </p:sp>
    </p:spTree>
    <p:extLst>
      <p:ext uri="{BB962C8B-B14F-4D97-AF65-F5344CB8AC3E}">
        <p14:creationId xmlns:p14="http://schemas.microsoft.com/office/powerpoint/2010/main" val="294146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C79FB-A37A-438E-953B-C081D26E821E}" type="datetimeFigureOut">
              <a:rPr lang="en-US" smtClean="0"/>
              <a:t>4/23/2015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5DF8E-8991-4AD0-9A92-AC80F0D4E34A}" type="slidenum">
              <a:rPr lang="en-US" smtClean="0"/>
              <a:t>‹#›</a:t>
            </a:fld>
            <a:endParaRPr lang="en-US"/>
          </a:p>
        </p:txBody>
      </p:sp>
    </p:spTree>
    <p:extLst>
      <p:ext uri="{BB962C8B-B14F-4D97-AF65-F5344CB8AC3E}">
        <p14:creationId xmlns:p14="http://schemas.microsoft.com/office/powerpoint/2010/main" val="2072827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943" y="0"/>
            <a:ext cx="10276114" cy="6858000"/>
          </a:xfrm>
          <a:prstGeom prst="rect">
            <a:avLst/>
          </a:prstGeom>
          <a:effectLst>
            <a:outerShdw blurRad="50800" dir="5400000" algn="ctr" rotWithShape="0">
              <a:srgbClr val="000000">
                <a:alpha val="0"/>
              </a:srgbClr>
            </a:outerShdw>
          </a:effectLst>
        </p:spPr>
      </p:pic>
      <p:sp>
        <p:nvSpPr>
          <p:cNvPr id="2" name="Title 1"/>
          <p:cNvSpPr>
            <a:spLocks noGrp="1"/>
          </p:cNvSpPr>
          <p:nvPr>
            <p:ph type="ctrTitle"/>
          </p:nvPr>
        </p:nvSpPr>
        <p:spPr>
          <a:xfrm>
            <a:off x="1459345" y="108857"/>
            <a:ext cx="9144000" cy="1813113"/>
          </a:xfrm>
          <a:noFill/>
        </p:spPr>
        <p:txBody>
          <a:bodyPr>
            <a:normAutofit fontScale="90000"/>
          </a:bodyPr>
          <a:lstStyle/>
          <a:p>
            <a:r>
              <a:rPr lang="en-US" b="1" dirty="0" smtClean="0">
                <a:solidFill>
                  <a:schemeClr val="bg1"/>
                </a:solidFill>
              </a:rPr>
              <a:t>Lidar Uncertainty Measurement Experiment (LUMEX)</a:t>
            </a:r>
            <a:br>
              <a:rPr lang="en-US" b="1" dirty="0" smtClean="0">
                <a:solidFill>
                  <a:schemeClr val="bg1"/>
                </a:solidFill>
              </a:rPr>
            </a:br>
            <a:r>
              <a:rPr lang="en-US" sz="2800" b="1" dirty="0" smtClean="0">
                <a:solidFill>
                  <a:schemeClr val="bg1"/>
                </a:solidFill>
              </a:rPr>
              <a:t>(June 24</a:t>
            </a:r>
            <a:r>
              <a:rPr lang="en-US" sz="2800" b="1" baseline="30000" dirty="0" smtClean="0">
                <a:solidFill>
                  <a:schemeClr val="bg1"/>
                </a:solidFill>
              </a:rPr>
              <a:t>th</a:t>
            </a:r>
            <a:r>
              <a:rPr lang="en-US" sz="2800" b="1" dirty="0" smtClean="0">
                <a:solidFill>
                  <a:schemeClr val="bg1"/>
                </a:solidFill>
              </a:rPr>
              <a:t> 2014 – July 13</a:t>
            </a:r>
            <a:r>
              <a:rPr lang="en-US" sz="2800" b="1" baseline="30000" dirty="0" smtClean="0">
                <a:solidFill>
                  <a:schemeClr val="bg1"/>
                </a:solidFill>
              </a:rPr>
              <a:t>th</a:t>
            </a:r>
            <a:r>
              <a:rPr lang="en-US" sz="2800" b="1" dirty="0" smtClean="0">
                <a:solidFill>
                  <a:schemeClr val="bg1"/>
                </a:solidFill>
              </a:rPr>
              <a:t> 2014)</a:t>
            </a:r>
            <a:endParaRPr lang="en-US" sz="2800" b="1" dirty="0">
              <a:solidFill>
                <a:schemeClr val="bg1"/>
              </a:solidFill>
            </a:endParaRPr>
          </a:p>
        </p:txBody>
      </p:sp>
      <p:sp>
        <p:nvSpPr>
          <p:cNvPr id="3" name="Subtitle 2"/>
          <p:cNvSpPr>
            <a:spLocks noGrp="1"/>
          </p:cNvSpPr>
          <p:nvPr>
            <p:ph type="subTitle" idx="1"/>
          </p:nvPr>
        </p:nvSpPr>
        <p:spPr>
          <a:xfrm>
            <a:off x="1459345" y="4051044"/>
            <a:ext cx="9144000" cy="870528"/>
          </a:xfrm>
          <a:solidFill>
            <a:schemeClr val="bg1">
              <a:alpha val="55000"/>
            </a:schemeClr>
          </a:solidFill>
          <a:effectLst>
            <a:outerShdw blurRad="50800" dist="50800" dir="5400000" algn="ctr" rotWithShape="0">
              <a:srgbClr val="000000">
                <a:alpha val="0"/>
              </a:srgbClr>
            </a:outerShdw>
          </a:effectLst>
        </p:spPr>
        <p:txBody>
          <a:bodyPr>
            <a:normAutofit fontScale="85000" lnSpcReduction="10000"/>
          </a:bodyPr>
          <a:lstStyle/>
          <a:p>
            <a:r>
              <a:rPr lang="en-US" dirty="0"/>
              <a:t>A. </a:t>
            </a:r>
            <a:r>
              <a:rPr lang="en-US" dirty="0" smtClean="0"/>
              <a:t>Choukulkar</a:t>
            </a:r>
            <a:r>
              <a:rPr lang="en-US" baseline="30000" dirty="0" smtClean="0"/>
              <a:t>1,2</a:t>
            </a:r>
            <a:r>
              <a:rPr lang="en-US" dirty="0" smtClean="0"/>
              <a:t>, </a:t>
            </a:r>
            <a:r>
              <a:rPr lang="en-US" dirty="0"/>
              <a:t>W.A. Brewer</a:t>
            </a:r>
            <a:r>
              <a:rPr lang="en-US" baseline="30000" dirty="0"/>
              <a:t>2</a:t>
            </a:r>
            <a:r>
              <a:rPr lang="en-US" dirty="0"/>
              <a:t>, R.M. Banta</a:t>
            </a:r>
            <a:r>
              <a:rPr lang="en-US" baseline="30000" dirty="0"/>
              <a:t>2</a:t>
            </a:r>
            <a:r>
              <a:rPr lang="en-US" dirty="0"/>
              <a:t>, M. </a:t>
            </a:r>
            <a:r>
              <a:rPr lang="en-US" dirty="0" smtClean="0"/>
              <a:t>Hardesty</a:t>
            </a:r>
            <a:r>
              <a:rPr lang="en-US" baseline="30000" dirty="0" smtClean="0"/>
              <a:t>1,2</a:t>
            </a:r>
            <a:r>
              <a:rPr lang="en-US" dirty="0" smtClean="0"/>
              <a:t>, </a:t>
            </a:r>
            <a:r>
              <a:rPr lang="en-US" dirty="0"/>
              <a:t>Y. </a:t>
            </a:r>
            <a:r>
              <a:rPr lang="en-US" dirty="0" smtClean="0"/>
              <a:t>Pichugina</a:t>
            </a:r>
            <a:r>
              <a:rPr lang="en-US" baseline="30000" dirty="0" smtClean="0"/>
              <a:t>1,2</a:t>
            </a:r>
            <a:r>
              <a:rPr lang="en-US" dirty="0" smtClean="0"/>
              <a:t>, </a:t>
            </a:r>
            <a:r>
              <a:rPr lang="en-US" dirty="0" err="1"/>
              <a:t>Christoph</a:t>
            </a:r>
            <a:r>
              <a:rPr lang="en-US" dirty="0"/>
              <a:t> </a:t>
            </a:r>
            <a:r>
              <a:rPr lang="en-US" dirty="0" smtClean="0"/>
              <a:t>Senff</a:t>
            </a:r>
            <a:r>
              <a:rPr lang="en-US" baseline="30000" dirty="0" smtClean="0"/>
              <a:t>1,2</a:t>
            </a:r>
            <a:r>
              <a:rPr lang="en-US" dirty="0" smtClean="0"/>
              <a:t>, </a:t>
            </a:r>
            <a:r>
              <a:rPr lang="en-US" dirty="0"/>
              <a:t>S. Sandberg</a:t>
            </a:r>
            <a:r>
              <a:rPr lang="en-US" baseline="30000" dirty="0"/>
              <a:t>2</a:t>
            </a:r>
            <a:r>
              <a:rPr lang="en-US" dirty="0"/>
              <a:t>, A. </a:t>
            </a:r>
            <a:r>
              <a:rPr lang="en-US" dirty="0" smtClean="0"/>
              <a:t>Weickmann</a:t>
            </a:r>
            <a:r>
              <a:rPr lang="en-US" baseline="30000" dirty="0" smtClean="0"/>
              <a:t>1,2</a:t>
            </a:r>
            <a:r>
              <a:rPr lang="en-US" dirty="0" smtClean="0"/>
              <a:t>, </a:t>
            </a:r>
            <a:r>
              <a:rPr lang="en-US" dirty="0"/>
              <a:t>G. Antoszewski</a:t>
            </a:r>
            <a:r>
              <a:rPr lang="en-US" baseline="30000" dirty="0"/>
              <a:t>3</a:t>
            </a:r>
            <a:r>
              <a:rPr lang="en-US" dirty="0"/>
              <a:t>, B. Carroll</a:t>
            </a:r>
            <a:r>
              <a:rPr lang="en-US" baseline="30000" dirty="0"/>
              <a:t>3</a:t>
            </a:r>
            <a:r>
              <a:rPr lang="en-US" dirty="0"/>
              <a:t>, R. Delgado</a:t>
            </a:r>
            <a:r>
              <a:rPr lang="en-US" baseline="30000" dirty="0"/>
              <a:t>3</a:t>
            </a:r>
            <a:r>
              <a:rPr lang="en-US" dirty="0"/>
              <a:t>, J. K. Lundquist</a:t>
            </a:r>
            <a:r>
              <a:rPr lang="en-US" baseline="30000" dirty="0"/>
              <a:t>4</a:t>
            </a:r>
            <a:r>
              <a:rPr lang="en-US" dirty="0"/>
              <a:t>, M. E. Rhodes</a:t>
            </a:r>
            <a:r>
              <a:rPr lang="en-US" baseline="30000" dirty="0"/>
              <a:t>4</a:t>
            </a:r>
            <a:r>
              <a:rPr lang="en-US" dirty="0"/>
              <a:t>, B. Kosovic</a:t>
            </a:r>
            <a:r>
              <a:rPr lang="en-US" baseline="30000" dirty="0"/>
              <a:t>5</a:t>
            </a:r>
            <a:r>
              <a:rPr lang="en-US" dirty="0"/>
              <a:t>, A. Muschinski</a:t>
            </a:r>
            <a:r>
              <a:rPr lang="en-US" baseline="30000" dirty="0"/>
              <a:t>6</a:t>
            </a:r>
            <a:r>
              <a:rPr lang="en-US" dirty="0"/>
              <a:t>, K. Barr</a:t>
            </a:r>
            <a:r>
              <a:rPr lang="en-US" baseline="30000" dirty="0"/>
              <a:t>7</a:t>
            </a:r>
            <a:r>
              <a:rPr lang="en-US" dirty="0"/>
              <a:t>, D. Wolfe</a:t>
            </a:r>
            <a:r>
              <a:rPr lang="en-US" baseline="30000" dirty="0"/>
              <a:t>8</a:t>
            </a:r>
            <a:endParaRPr lang="en-US" dirty="0"/>
          </a:p>
        </p:txBody>
      </p:sp>
      <p:sp>
        <p:nvSpPr>
          <p:cNvPr id="10" name="Rectangle 9"/>
          <p:cNvSpPr/>
          <p:nvPr/>
        </p:nvSpPr>
        <p:spPr>
          <a:xfrm>
            <a:off x="1828066" y="4921572"/>
            <a:ext cx="8406555" cy="1936428"/>
          </a:xfrm>
          <a:prstGeom prst="rect">
            <a:avLst/>
          </a:prstGeom>
          <a:solidFill>
            <a:schemeClr val="bg1">
              <a:alpha val="55000"/>
            </a:schemeClr>
          </a:solidFill>
        </p:spPr>
        <p:txBody>
          <a:bodyPr wrap="square">
            <a:spAutoFit/>
          </a:bodyPr>
          <a:lstStyle/>
          <a:p>
            <a:pPr algn="ctr">
              <a:lnSpc>
                <a:spcPct val="107000"/>
              </a:lnSpc>
            </a:pPr>
            <a:r>
              <a:rPr lang="en-US" sz="1400" i="1" baseline="30000" dirty="0">
                <a:latin typeface="Calibri" panose="020F0502020204030204" pitchFamily="34" charset="0"/>
                <a:ea typeface="Calibri" panose="020F0502020204030204" pitchFamily="34" charset="0"/>
                <a:cs typeface="Times New Roman" panose="02020603050405020304" pitchFamily="18" charset="0"/>
              </a:rPr>
              <a:t>1</a:t>
            </a:r>
            <a:r>
              <a:rPr lang="en-US" sz="1400" i="1" dirty="0">
                <a:latin typeface="Calibri" panose="020F0502020204030204" pitchFamily="34" charset="0"/>
                <a:ea typeface="Calibri" panose="020F0502020204030204" pitchFamily="34" charset="0"/>
                <a:cs typeface="Times New Roman" panose="02020603050405020304" pitchFamily="18" charset="0"/>
              </a:rPr>
              <a:t>Cooperative Institute for Research in Environmental Sciences, Boulder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i="1" baseline="30000" dirty="0" smtClean="0">
                <a:latin typeface="Calibri" panose="020F0502020204030204" pitchFamily="34" charset="0"/>
                <a:ea typeface="Calibri" panose="020F0502020204030204" pitchFamily="34" charset="0"/>
                <a:cs typeface="Times New Roman" panose="02020603050405020304" pitchFamily="18" charset="0"/>
              </a:rPr>
              <a:t>2</a:t>
            </a:r>
            <a:r>
              <a:rPr lang="en-US" sz="1400" i="1" dirty="0" smtClean="0">
                <a:latin typeface="Calibri" panose="020F0502020204030204" pitchFamily="34" charset="0"/>
                <a:ea typeface="Calibri" panose="020F0502020204030204" pitchFamily="34" charset="0"/>
                <a:cs typeface="Times New Roman" panose="02020603050405020304" pitchFamily="18" charset="0"/>
              </a:rPr>
              <a:t>Earth Systems </a:t>
            </a:r>
            <a:r>
              <a:rPr lang="en-US" sz="1400" i="1" smtClean="0">
                <a:latin typeface="Calibri" panose="020F0502020204030204" pitchFamily="34" charset="0"/>
                <a:ea typeface="Calibri" panose="020F0502020204030204" pitchFamily="34" charset="0"/>
                <a:cs typeface="Times New Roman" panose="02020603050405020304" pitchFamily="18" charset="0"/>
              </a:rPr>
              <a:t>Research Laboratory, </a:t>
            </a:r>
            <a:r>
              <a:rPr lang="en-US" sz="1400" i="1" dirty="0">
                <a:latin typeface="Calibri" panose="020F0502020204030204" pitchFamily="34" charset="0"/>
                <a:ea typeface="Calibri" panose="020F0502020204030204" pitchFamily="34" charset="0"/>
                <a:cs typeface="Times New Roman" panose="02020603050405020304" pitchFamily="18" charset="0"/>
              </a:rPr>
              <a:t>National Oceanic and Atmospheric Administration, Boulder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i="1" baseline="30000" dirty="0">
                <a:latin typeface="Calibri" panose="020F0502020204030204" pitchFamily="34" charset="0"/>
                <a:ea typeface="Calibri" panose="020F0502020204030204" pitchFamily="34" charset="0"/>
                <a:cs typeface="Times New Roman" panose="02020603050405020304" pitchFamily="18" charset="0"/>
              </a:rPr>
              <a:t>3</a:t>
            </a:r>
            <a:r>
              <a:rPr lang="en-US" sz="1400" i="1" dirty="0">
                <a:latin typeface="Calibri" panose="020F0502020204030204" pitchFamily="34" charset="0"/>
                <a:ea typeface="Calibri" panose="020F0502020204030204" pitchFamily="34" charset="0"/>
                <a:cs typeface="Times New Roman" panose="02020603050405020304" pitchFamily="18" charset="0"/>
              </a:rPr>
              <a:t>University of Maryland Baltimore County, Baltimore County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i="1" baseline="30000" dirty="0">
                <a:latin typeface="Calibri" panose="020F0502020204030204" pitchFamily="34" charset="0"/>
                <a:ea typeface="Calibri" panose="020F0502020204030204" pitchFamily="34" charset="0"/>
                <a:cs typeface="Times New Roman" panose="02020603050405020304" pitchFamily="18" charset="0"/>
              </a:rPr>
              <a:t>4</a:t>
            </a:r>
            <a:r>
              <a:rPr lang="en-US" sz="1400" i="1" dirty="0">
                <a:latin typeface="Calibri" panose="020F0502020204030204" pitchFamily="34" charset="0"/>
                <a:ea typeface="Calibri" panose="020F0502020204030204" pitchFamily="34" charset="0"/>
                <a:cs typeface="Times New Roman" panose="02020603050405020304" pitchFamily="18" charset="0"/>
              </a:rPr>
              <a:t>University of Colorado Boulder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i="1" baseline="30000" dirty="0">
                <a:latin typeface="Calibri" panose="020F0502020204030204" pitchFamily="34" charset="0"/>
                <a:ea typeface="Calibri" panose="020F0502020204030204" pitchFamily="34" charset="0"/>
                <a:cs typeface="Times New Roman" panose="02020603050405020304" pitchFamily="18" charset="0"/>
              </a:rPr>
              <a:t>5</a:t>
            </a:r>
            <a:r>
              <a:rPr lang="en-US" sz="1400" i="1" dirty="0">
                <a:latin typeface="Calibri" panose="020F0502020204030204" pitchFamily="34" charset="0"/>
                <a:ea typeface="Calibri" panose="020F0502020204030204" pitchFamily="34" charset="0"/>
                <a:cs typeface="Times New Roman" panose="02020603050405020304" pitchFamily="18" charset="0"/>
              </a:rPr>
              <a:t>National Center for Atmospheric Research, Boulder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i="1" baseline="30000" dirty="0">
                <a:latin typeface="Calibri" panose="020F0502020204030204" pitchFamily="34" charset="0"/>
                <a:ea typeface="Calibri" panose="020F0502020204030204" pitchFamily="34" charset="0"/>
                <a:cs typeface="Times New Roman" panose="02020603050405020304" pitchFamily="18" charset="0"/>
              </a:rPr>
              <a:t>6</a:t>
            </a:r>
            <a:r>
              <a:rPr lang="en-US" sz="1400" i="1" dirty="0">
                <a:latin typeface="Calibri" panose="020F0502020204030204" pitchFamily="34" charset="0"/>
                <a:ea typeface="Calibri" panose="020F0502020204030204" pitchFamily="34" charset="0"/>
                <a:cs typeface="Times New Roman" panose="02020603050405020304" pitchFamily="18" charset="0"/>
              </a:rPr>
              <a:t>North-West Research Associates, Boulder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i="1" baseline="30000" dirty="0">
                <a:latin typeface="Calibri" panose="020F0502020204030204" pitchFamily="34" charset="0"/>
                <a:ea typeface="Calibri" panose="020F0502020204030204" pitchFamily="34" charset="0"/>
                <a:cs typeface="Times New Roman" panose="02020603050405020304" pitchFamily="18" charset="0"/>
              </a:rPr>
              <a:t>7</a:t>
            </a:r>
            <a:r>
              <a:rPr lang="en-US" sz="1400" i="1" dirty="0">
                <a:latin typeface="Calibri" panose="020F0502020204030204" pitchFamily="34" charset="0"/>
                <a:ea typeface="Calibri" panose="020F0502020204030204" pitchFamily="34" charset="0"/>
                <a:cs typeface="Times New Roman" panose="02020603050405020304" pitchFamily="18" charset="0"/>
              </a:rPr>
              <a:t>Lockheed Martin Coherent Technologies, Boulder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i="1" baseline="30000" dirty="0">
                <a:latin typeface="Calibri" panose="020F0502020204030204" pitchFamily="34" charset="0"/>
                <a:ea typeface="Calibri" panose="020F0502020204030204" pitchFamily="34" charset="0"/>
                <a:cs typeface="Times New Roman" panose="02020603050405020304" pitchFamily="18" charset="0"/>
              </a:rPr>
              <a:t>8</a:t>
            </a:r>
            <a:r>
              <a:rPr lang="en-US" sz="1400" i="1" dirty="0">
                <a:latin typeface="Calibri" panose="020F0502020204030204" pitchFamily="34" charset="0"/>
                <a:ea typeface="Calibri" panose="020F0502020204030204" pitchFamily="34" charset="0"/>
                <a:cs typeface="Times New Roman" panose="02020603050405020304" pitchFamily="18" charset="0"/>
              </a:rPr>
              <a:t>Physical Sciences Division, National Oceanic and Atmospheric Administration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96611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42462"/>
            <a:ext cx="10515600" cy="1325563"/>
          </a:xfrm>
        </p:spPr>
        <p:txBody>
          <a:bodyPr/>
          <a:lstStyle/>
          <a:p>
            <a:r>
              <a:rPr lang="en-US" dirty="0" smtClean="0"/>
              <a:t>Case 2: Afternoon period large scale event</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363" t="5592" r="8718" b="5469"/>
          <a:stretch/>
        </p:blipFill>
        <p:spPr>
          <a:xfrm>
            <a:off x="2152073" y="1471961"/>
            <a:ext cx="7887854" cy="4728199"/>
          </a:xfrm>
        </p:spPr>
      </p:pic>
      <p:sp>
        <p:nvSpPr>
          <p:cNvPr id="5" name="Rectangle 4"/>
          <p:cNvSpPr/>
          <p:nvPr/>
        </p:nvSpPr>
        <p:spPr>
          <a:xfrm>
            <a:off x="2616819" y="6200160"/>
            <a:ext cx="6958361" cy="369332"/>
          </a:xfrm>
          <a:prstGeom prst="rect">
            <a:avLst/>
          </a:prstGeom>
        </p:spPr>
        <p:txBody>
          <a:bodyPr wrap="square">
            <a:spAutoFit/>
          </a:bodyPr>
          <a:lstStyle/>
          <a:p>
            <a:pPr algn="ctr"/>
            <a:r>
              <a:rPr lang="en-US" dirty="0"/>
              <a:t>Vertical winds measured on </a:t>
            </a:r>
            <a:r>
              <a:rPr lang="en-US" dirty="0" smtClean="0"/>
              <a:t>June 30</a:t>
            </a:r>
            <a:r>
              <a:rPr lang="en-US" baseline="30000" dirty="0" smtClean="0"/>
              <a:t>th</a:t>
            </a:r>
            <a:r>
              <a:rPr lang="en-US" dirty="0" smtClean="0"/>
              <a:t>, 2014 from 20:00 </a:t>
            </a:r>
            <a:r>
              <a:rPr lang="en-US" dirty="0"/>
              <a:t>to </a:t>
            </a:r>
            <a:r>
              <a:rPr lang="en-US" dirty="0" smtClean="0"/>
              <a:t>22:00 UTC </a:t>
            </a:r>
            <a:endParaRPr lang="en-US" dirty="0"/>
          </a:p>
        </p:txBody>
      </p:sp>
    </p:spTree>
    <p:extLst>
      <p:ext uri="{BB962C8B-B14F-4D97-AF65-F5344CB8AC3E}">
        <p14:creationId xmlns:p14="http://schemas.microsoft.com/office/powerpoint/2010/main" val="2352303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555"/>
            <a:ext cx="10515600" cy="1325563"/>
          </a:xfrm>
        </p:spPr>
        <p:txBody>
          <a:bodyPr/>
          <a:lstStyle/>
          <a:p>
            <a:pPr algn="ctr"/>
            <a:r>
              <a:rPr lang="en-US" dirty="0" smtClean="0"/>
              <a:t>Case 2: Results </a:t>
            </a:r>
            <a:r>
              <a:rPr lang="en-US" dirty="0"/>
              <a:t>from Sampling Error Analysis</a:t>
            </a:r>
            <a:br>
              <a:rPr lang="en-US" dirty="0"/>
            </a:br>
            <a:r>
              <a:rPr lang="en-US" sz="2800" dirty="0"/>
              <a:t>(July </a:t>
            </a:r>
            <a:r>
              <a:rPr lang="en-US" sz="2800" dirty="0" smtClean="0"/>
              <a:t>30</a:t>
            </a:r>
            <a:r>
              <a:rPr lang="en-US" sz="2800" baseline="30000" dirty="0" smtClean="0"/>
              <a:t>th</a:t>
            </a:r>
            <a:r>
              <a:rPr lang="en-US" sz="2800" dirty="0"/>
              <a:t>, 2014 from 19:00 to 21:00 UTC)</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60" t="5822" r="7707" b="3284"/>
          <a:stretch/>
        </p:blipFill>
        <p:spPr>
          <a:xfrm>
            <a:off x="3729789" y="1380274"/>
            <a:ext cx="4536557" cy="5361387"/>
          </a:xfrm>
          <a:prstGeom prst="rect">
            <a:avLst/>
          </a:prstGeom>
        </p:spPr>
      </p:pic>
    </p:spTree>
    <p:extLst>
      <p:ext uri="{BB962C8B-B14F-4D97-AF65-F5344CB8AC3E}">
        <p14:creationId xmlns:p14="http://schemas.microsoft.com/office/powerpoint/2010/main" val="420660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19" y="2646506"/>
            <a:ext cx="10515600" cy="1325563"/>
          </a:xfrm>
        </p:spPr>
        <p:txBody>
          <a:bodyPr/>
          <a:lstStyle/>
          <a:p>
            <a:pPr algn="ctr"/>
            <a:r>
              <a:rPr lang="en-US" b="1" dirty="0" smtClean="0"/>
              <a:t>II. </a:t>
            </a:r>
            <a:r>
              <a:rPr lang="en-US" b="1" dirty="0"/>
              <a:t>Study Error of Representativeness</a:t>
            </a:r>
            <a:endParaRPr lang="en-US" b="1" dirty="0"/>
          </a:p>
        </p:txBody>
      </p:sp>
    </p:spTree>
    <p:extLst>
      <p:ext uri="{BB962C8B-B14F-4D97-AF65-F5344CB8AC3E}">
        <p14:creationId xmlns:p14="http://schemas.microsoft.com/office/powerpoint/2010/main" val="2158724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77" y="261007"/>
            <a:ext cx="10515600" cy="1325563"/>
          </a:xfrm>
        </p:spPr>
        <p:txBody>
          <a:bodyPr>
            <a:normAutofit/>
          </a:bodyPr>
          <a:lstStyle/>
          <a:p>
            <a:r>
              <a:rPr lang="en-US" sz="3600" dirty="0" smtClean="0"/>
              <a:t>Spatial Footprint of Retrieval Techniques</a:t>
            </a:r>
            <a:endParaRPr lang="en-US" sz="3600" dirty="0"/>
          </a:p>
        </p:txBody>
      </p:sp>
      <p:sp>
        <p:nvSpPr>
          <p:cNvPr id="7" name="TextBox 6"/>
          <p:cNvSpPr txBox="1"/>
          <p:nvPr/>
        </p:nvSpPr>
        <p:spPr>
          <a:xfrm>
            <a:off x="5619686" y="1561536"/>
            <a:ext cx="3314562" cy="923330"/>
          </a:xfrm>
          <a:prstGeom prst="rect">
            <a:avLst/>
          </a:prstGeom>
          <a:noFill/>
        </p:spPr>
        <p:txBody>
          <a:bodyPr wrap="none" rtlCol="0">
            <a:spAutoFit/>
          </a:bodyPr>
          <a:lstStyle/>
          <a:p>
            <a:pPr algn="ctr"/>
            <a:r>
              <a:rPr lang="en-US" dirty="0" smtClean="0"/>
              <a:t>Doppler Beam Swinging (DBS)</a:t>
            </a:r>
          </a:p>
          <a:p>
            <a:pPr algn="ctr"/>
            <a:r>
              <a:rPr lang="en-US" dirty="0" smtClean="0"/>
              <a:t>Space resolution = 20 m (vertical)</a:t>
            </a:r>
          </a:p>
          <a:p>
            <a:pPr algn="ctr"/>
            <a:r>
              <a:rPr lang="en-US" dirty="0" smtClean="0"/>
              <a:t>Time resolution = 2 </a:t>
            </a:r>
            <a:r>
              <a:rPr lang="en-US" dirty="0" err="1" smtClean="0"/>
              <a:t>mins</a:t>
            </a:r>
            <a:endParaRPr lang="en-US" dirty="0"/>
          </a:p>
        </p:txBody>
      </p:sp>
      <p:sp>
        <p:nvSpPr>
          <p:cNvPr id="8" name="TextBox 7"/>
          <p:cNvSpPr txBox="1"/>
          <p:nvPr/>
        </p:nvSpPr>
        <p:spPr>
          <a:xfrm>
            <a:off x="5512051" y="4049745"/>
            <a:ext cx="3690054" cy="923330"/>
          </a:xfrm>
          <a:prstGeom prst="rect">
            <a:avLst/>
          </a:prstGeom>
          <a:noFill/>
        </p:spPr>
        <p:txBody>
          <a:bodyPr wrap="square" rtlCol="0">
            <a:spAutoFit/>
          </a:bodyPr>
          <a:lstStyle/>
          <a:p>
            <a:pPr algn="ctr"/>
            <a:r>
              <a:rPr lang="en-US" dirty="0" smtClean="0"/>
              <a:t>Velocity Azimuth Display (VAD)</a:t>
            </a:r>
          </a:p>
          <a:p>
            <a:pPr algn="ctr"/>
            <a:r>
              <a:rPr lang="en-US" dirty="0" smtClean="0"/>
              <a:t>Space resolution = 20 m (vertical)</a:t>
            </a:r>
          </a:p>
          <a:p>
            <a:pPr algn="ctr"/>
            <a:r>
              <a:rPr lang="en-US" dirty="0" smtClean="0"/>
              <a:t>Time resolution = 10 </a:t>
            </a:r>
            <a:r>
              <a:rPr lang="en-US" dirty="0" err="1" smtClean="0"/>
              <a:t>mins</a:t>
            </a:r>
            <a:endParaRPr lang="en-US" dirty="0"/>
          </a:p>
        </p:txBody>
      </p:sp>
      <p:grpSp>
        <p:nvGrpSpPr>
          <p:cNvPr id="14" name="Group 13"/>
          <p:cNvGrpSpPr/>
          <p:nvPr/>
        </p:nvGrpSpPr>
        <p:grpSpPr>
          <a:xfrm>
            <a:off x="8964552" y="252247"/>
            <a:ext cx="2731613" cy="2617969"/>
            <a:chOff x="8368713" y="135532"/>
            <a:chExt cx="2731613" cy="2617969"/>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8713" y="135532"/>
              <a:ext cx="2731613" cy="2263698"/>
            </a:xfrm>
            <a:prstGeom prst="rect">
              <a:avLst/>
            </a:prstGeom>
          </p:spPr>
        </p:pic>
        <p:cxnSp>
          <p:nvCxnSpPr>
            <p:cNvPr id="10" name="Straight Arrow Connector 9"/>
            <p:cNvCxnSpPr/>
            <p:nvPr/>
          </p:nvCxnSpPr>
          <p:spPr>
            <a:xfrm>
              <a:off x="8814542" y="2399230"/>
              <a:ext cx="1839951"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61898" y="2384169"/>
              <a:ext cx="1345240" cy="369332"/>
            </a:xfrm>
            <a:prstGeom prst="rect">
              <a:avLst/>
            </a:prstGeom>
            <a:noFill/>
          </p:spPr>
          <p:txBody>
            <a:bodyPr wrap="none" rtlCol="0">
              <a:spAutoFit/>
            </a:bodyPr>
            <a:lstStyle/>
            <a:p>
              <a:r>
                <a:rPr lang="en-US" dirty="0" smtClean="0"/>
                <a:t>100 – 150 m</a:t>
              </a:r>
              <a:endParaRPr lang="en-US" dirty="0"/>
            </a:p>
          </p:txBody>
        </p:sp>
      </p:grpSp>
      <p:grpSp>
        <p:nvGrpSpPr>
          <p:cNvPr id="15" name="Group 14"/>
          <p:cNvGrpSpPr/>
          <p:nvPr/>
        </p:nvGrpSpPr>
        <p:grpSpPr>
          <a:xfrm>
            <a:off x="8964552" y="3365637"/>
            <a:ext cx="2885172" cy="3104108"/>
            <a:chOff x="9164127" y="3332183"/>
            <a:chExt cx="2885172" cy="3104108"/>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4127" y="3332183"/>
              <a:ext cx="2885172" cy="2390953"/>
            </a:xfrm>
            <a:prstGeom prst="rect">
              <a:avLst/>
            </a:prstGeom>
          </p:spPr>
        </p:pic>
        <p:cxnSp>
          <p:nvCxnSpPr>
            <p:cNvPr id="12" name="Straight Arrow Connector 11"/>
            <p:cNvCxnSpPr/>
            <p:nvPr/>
          </p:nvCxnSpPr>
          <p:spPr>
            <a:xfrm>
              <a:off x="9686737" y="5805021"/>
              <a:ext cx="1839951"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821552" y="5789960"/>
              <a:ext cx="1579278" cy="646331"/>
            </a:xfrm>
            <a:prstGeom prst="rect">
              <a:avLst/>
            </a:prstGeom>
            <a:noFill/>
          </p:spPr>
          <p:txBody>
            <a:bodyPr wrap="none" rtlCol="0">
              <a:spAutoFit/>
            </a:bodyPr>
            <a:lstStyle/>
            <a:p>
              <a:r>
                <a:rPr lang="en-US" dirty="0" smtClean="0"/>
                <a:t>1000 – 5000 m</a:t>
              </a:r>
            </a:p>
            <a:p>
              <a:pPr algn="ctr"/>
              <a:r>
                <a:rPr lang="en-US" dirty="0" smtClean="0"/>
                <a:t>For HRDL</a:t>
              </a:r>
              <a:endParaRPr lang="en-US" dirty="0"/>
            </a:p>
          </p:txBody>
        </p:sp>
      </p:grpSp>
      <p:sp>
        <p:nvSpPr>
          <p:cNvPr id="16" name="TextBox 15"/>
          <p:cNvSpPr txBox="1"/>
          <p:nvPr/>
        </p:nvSpPr>
        <p:spPr>
          <a:xfrm>
            <a:off x="1037635" y="4417801"/>
            <a:ext cx="3311911" cy="1200329"/>
          </a:xfrm>
          <a:prstGeom prst="rect">
            <a:avLst/>
          </a:prstGeom>
          <a:noFill/>
        </p:spPr>
        <p:txBody>
          <a:bodyPr wrap="square" rtlCol="0">
            <a:spAutoFit/>
          </a:bodyPr>
          <a:lstStyle/>
          <a:p>
            <a:pPr algn="ctr"/>
            <a:r>
              <a:rPr lang="en-US" dirty="0" smtClean="0"/>
              <a:t>Modified OI – 2D wind field with Space resolution = 2 x range-gate</a:t>
            </a:r>
          </a:p>
          <a:p>
            <a:pPr algn="ctr"/>
            <a:r>
              <a:rPr lang="en-US" dirty="0" smtClean="0"/>
              <a:t>Time resolution = Time to complete scan</a:t>
            </a:r>
            <a:endParaRPr lang="en-US" dirty="0"/>
          </a:p>
        </p:txBody>
      </p:sp>
      <p:grpSp>
        <p:nvGrpSpPr>
          <p:cNvPr id="17" name="Group 16"/>
          <p:cNvGrpSpPr>
            <a:grpSpLocks noChangeAspect="1"/>
          </p:cNvGrpSpPr>
          <p:nvPr/>
        </p:nvGrpSpPr>
        <p:grpSpPr>
          <a:xfrm>
            <a:off x="216329" y="1690688"/>
            <a:ext cx="5403357" cy="2597961"/>
            <a:chOff x="1327075" y="2895458"/>
            <a:chExt cx="7861528" cy="3806425"/>
          </a:xfrm>
        </p:grpSpPr>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25519" t="5909" r="27195" b="4763"/>
            <a:stretch/>
          </p:blipFill>
          <p:spPr>
            <a:xfrm>
              <a:off x="1327075" y="2895458"/>
              <a:ext cx="3604253" cy="3806425"/>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25519" t="5645" r="26646" b="4667"/>
            <a:stretch/>
          </p:blipFill>
          <p:spPr>
            <a:xfrm>
              <a:off x="5575608" y="2895458"/>
              <a:ext cx="3612995" cy="3806425"/>
            </a:xfrm>
            <a:prstGeom prst="rect">
              <a:avLst/>
            </a:prstGeom>
          </p:spPr>
        </p:pic>
        <p:cxnSp>
          <p:nvCxnSpPr>
            <p:cNvPr id="20" name="Straight Arrow Connector 19"/>
            <p:cNvCxnSpPr/>
            <p:nvPr/>
          </p:nvCxnSpPr>
          <p:spPr>
            <a:xfrm>
              <a:off x="5019293" y="4798670"/>
              <a:ext cx="468349"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05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WindCube</a:t>
            </a:r>
            <a:r>
              <a:rPr lang="en-US" sz="3200" dirty="0" smtClean="0"/>
              <a:t> V1s Next to Each Other</a:t>
            </a:r>
            <a:endParaRPr lang="en-US" sz="32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599" y="1960562"/>
            <a:ext cx="5620401" cy="435133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6382" t="15710" r="7699" b="6056"/>
          <a:stretch/>
        </p:blipFill>
        <p:spPr>
          <a:xfrm>
            <a:off x="6812248" y="723899"/>
            <a:ext cx="4541552" cy="4219575"/>
          </a:xfrm>
          <a:prstGeom prst="rect">
            <a:avLst/>
          </a:prstGeom>
        </p:spPr>
      </p:pic>
      <p:pic>
        <p:nvPicPr>
          <p:cNvPr id="8" name="Content Placeholder 7"/>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33399" y="1960562"/>
            <a:ext cx="5620401" cy="4351338"/>
          </a:xfrm>
        </p:spPr>
      </p:pic>
      <p:sp>
        <p:nvSpPr>
          <p:cNvPr id="11" name="TextBox 10"/>
          <p:cNvSpPr txBox="1"/>
          <p:nvPr/>
        </p:nvSpPr>
        <p:spPr>
          <a:xfrm>
            <a:off x="2922814" y="6311900"/>
            <a:ext cx="5802086" cy="369332"/>
          </a:xfrm>
          <a:prstGeom prst="rect">
            <a:avLst/>
          </a:prstGeom>
          <a:noFill/>
        </p:spPr>
        <p:txBody>
          <a:bodyPr wrap="square" rtlCol="0">
            <a:spAutoFit/>
          </a:bodyPr>
          <a:lstStyle/>
          <a:p>
            <a:r>
              <a:rPr lang="en-US" dirty="0" smtClean="0"/>
              <a:t>2 min averaged velocities from 40m to 220m above ground</a:t>
            </a:r>
            <a:endParaRPr lang="en-US" dirty="0"/>
          </a:p>
        </p:txBody>
      </p:sp>
    </p:spTree>
    <p:extLst>
      <p:ext uri="{BB962C8B-B14F-4D97-AF65-F5344CB8AC3E}">
        <p14:creationId xmlns:p14="http://schemas.microsoft.com/office/powerpoint/2010/main" val="364681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365125"/>
            <a:ext cx="10515600" cy="1325563"/>
          </a:xfrm>
        </p:spPr>
        <p:txBody>
          <a:bodyPr>
            <a:normAutofit/>
          </a:bodyPr>
          <a:lstStyle/>
          <a:p>
            <a:r>
              <a:rPr lang="en-US" sz="3600" dirty="0" err="1" smtClean="0"/>
              <a:t>WindCube</a:t>
            </a:r>
            <a:r>
              <a:rPr lang="en-US" sz="3600" dirty="0" smtClean="0"/>
              <a:t> V1s Separated</a:t>
            </a:r>
            <a:endParaRPr lang="en-US"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598" y="1928813"/>
            <a:ext cx="5620402" cy="435133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2737" t="4705" r="6240" b="5601"/>
          <a:stretch/>
        </p:blipFill>
        <p:spPr>
          <a:xfrm>
            <a:off x="6096000" y="622300"/>
            <a:ext cx="5731657" cy="480695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27865" y="1928813"/>
            <a:ext cx="5625935" cy="4351338"/>
          </a:xfrm>
        </p:spPr>
      </p:pic>
      <p:sp>
        <p:nvSpPr>
          <p:cNvPr id="7" name="TextBox 6"/>
          <p:cNvSpPr txBox="1"/>
          <p:nvPr/>
        </p:nvSpPr>
        <p:spPr>
          <a:xfrm>
            <a:off x="2922814" y="6311900"/>
            <a:ext cx="5802086" cy="369332"/>
          </a:xfrm>
          <a:prstGeom prst="rect">
            <a:avLst/>
          </a:prstGeom>
          <a:noFill/>
        </p:spPr>
        <p:txBody>
          <a:bodyPr wrap="square" rtlCol="0">
            <a:spAutoFit/>
          </a:bodyPr>
          <a:lstStyle/>
          <a:p>
            <a:r>
              <a:rPr lang="en-US" dirty="0" smtClean="0"/>
              <a:t>2 min averaged velocities from 40m to 220m above ground</a:t>
            </a:r>
            <a:endParaRPr lang="en-US" dirty="0"/>
          </a:p>
        </p:txBody>
      </p:sp>
    </p:spTree>
    <p:extLst>
      <p:ext uri="{BB962C8B-B14F-4D97-AF65-F5344CB8AC3E}">
        <p14:creationId xmlns:p14="http://schemas.microsoft.com/office/powerpoint/2010/main" val="27424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003" r="9555" b="6313"/>
          <a:stretch/>
        </p:blipFill>
        <p:spPr>
          <a:xfrm>
            <a:off x="5288332" y="485775"/>
            <a:ext cx="6665543" cy="5724525"/>
          </a:xfrm>
          <a:prstGeom prst="rect">
            <a:avLst/>
          </a:prstGeom>
        </p:spPr>
      </p:pic>
      <p:sp>
        <p:nvSpPr>
          <p:cNvPr id="2" name="Title 1"/>
          <p:cNvSpPr>
            <a:spLocks noGrp="1"/>
          </p:cNvSpPr>
          <p:nvPr>
            <p:ph type="title"/>
          </p:nvPr>
        </p:nvSpPr>
        <p:spPr>
          <a:xfrm>
            <a:off x="316042" y="151606"/>
            <a:ext cx="4972290" cy="1325563"/>
          </a:xfrm>
        </p:spPr>
        <p:txBody>
          <a:bodyPr>
            <a:normAutofit/>
          </a:bodyPr>
          <a:lstStyle/>
          <a:p>
            <a:r>
              <a:rPr lang="en-US" sz="3600" dirty="0" err="1" smtClean="0"/>
              <a:t>WindCube</a:t>
            </a:r>
            <a:r>
              <a:rPr lang="en-US" sz="3600" dirty="0" smtClean="0"/>
              <a:t> V1s Separated</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19067" y="1965286"/>
            <a:ext cx="5634733" cy="4351338"/>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442" y="1965286"/>
            <a:ext cx="5627558" cy="43513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6084" y="1143000"/>
            <a:ext cx="8335273" cy="5535325"/>
          </a:xfrm>
          <a:prstGeom prst="rect">
            <a:avLst/>
          </a:prstGeom>
        </p:spPr>
      </p:pic>
    </p:spTree>
    <p:extLst>
      <p:ext uri="{BB962C8B-B14F-4D97-AF65-F5344CB8AC3E}">
        <p14:creationId xmlns:p14="http://schemas.microsoft.com/office/powerpoint/2010/main" val="28923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Telescoping Observation Network</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580" r="18248"/>
          <a:stretch/>
        </p:blipFill>
        <p:spPr>
          <a:xfrm>
            <a:off x="2876549" y="1523436"/>
            <a:ext cx="5514975" cy="5224714"/>
          </a:xfrm>
          <a:prstGeom prst="rect">
            <a:avLst/>
          </a:prstGeom>
        </p:spPr>
      </p:pic>
    </p:spTree>
    <p:extLst>
      <p:ext uri="{BB962C8B-B14F-4D97-AF65-F5344CB8AC3E}">
        <p14:creationId xmlns:p14="http://schemas.microsoft.com/office/powerpoint/2010/main" val="2941400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Current/Future Work</a:t>
            </a:r>
            <a:endParaRPr lang="en-US" dirty="0"/>
          </a:p>
        </p:txBody>
      </p:sp>
      <p:sp>
        <p:nvSpPr>
          <p:cNvPr id="3" name="Content Placeholder 2"/>
          <p:cNvSpPr>
            <a:spLocks noGrp="1"/>
          </p:cNvSpPr>
          <p:nvPr>
            <p:ph idx="1"/>
          </p:nvPr>
        </p:nvSpPr>
        <p:spPr/>
        <p:txBody>
          <a:bodyPr/>
          <a:lstStyle/>
          <a:p>
            <a:r>
              <a:rPr lang="en-US" dirty="0" smtClean="0"/>
              <a:t>Extend sampling error analysis using new data gathered during XPIA field study</a:t>
            </a:r>
            <a:endParaRPr lang="en-US" dirty="0" smtClean="0"/>
          </a:p>
          <a:p>
            <a:endParaRPr lang="en-US" dirty="0"/>
          </a:p>
          <a:p>
            <a:r>
              <a:rPr lang="en-US" dirty="0" smtClean="0"/>
              <a:t>Determine </a:t>
            </a:r>
            <a:r>
              <a:rPr lang="en-US" dirty="0" smtClean="0"/>
              <a:t>how spatial representativeness can be accounted for when comparing observations with </a:t>
            </a:r>
            <a:r>
              <a:rPr lang="en-US" dirty="0" smtClean="0"/>
              <a:t>models</a:t>
            </a:r>
          </a:p>
          <a:p>
            <a:endParaRPr lang="en-US" dirty="0"/>
          </a:p>
          <a:p>
            <a:r>
              <a:rPr lang="en-US" dirty="0" smtClean="0"/>
              <a:t>Evaluating various turbulence retrieval strategies</a:t>
            </a:r>
            <a:endParaRPr lang="en-US" dirty="0"/>
          </a:p>
        </p:txBody>
      </p:sp>
    </p:spTree>
    <p:extLst>
      <p:ext uri="{BB962C8B-B14F-4D97-AF65-F5344CB8AC3E}">
        <p14:creationId xmlns:p14="http://schemas.microsoft.com/office/powerpoint/2010/main" val="1597347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3821" r="13937"/>
          <a:stretch/>
        </p:blipFill>
        <p:spPr>
          <a:xfrm>
            <a:off x="0" y="391919"/>
            <a:ext cx="12187182" cy="6254208"/>
          </a:xfrm>
          <a:prstGeom prst="rect">
            <a:avLst/>
          </a:prstGeom>
        </p:spPr>
      </p:pic>
      <p:sp>
        <p:nvSpPr>
          <p:cNvPr id="7" name="Rectangle 6"/>
          <p:cNvSpPr/>
          <p:nvPr/>
        </p:nvSpPr>
        <p:spPr>
          <a:xfrm>
            <a:off x="3663985" y="5095437"/>
            <a:ext cx="4859212" cy="1107996"/>
          </a:xfrm>
          <a:prstGeom prst="rect">
            <a:avLst/>
          </a:prstGeom>
        </p:spPr>
        <p:txBody>
          <a:bodyPr wrap="square">
            <a:spAutoFit/>
          </a:bodyPr>
          <a:lstStyle/>
          <a:p>
            <a:pPr algn="ctr"/>
            <a:r>
              <a:rPr lang="en-US" sz="6600" b="1" dirty="0">
                <a:solidFill>
                  <a:schemeClr val="bg1"/>
                </a:solidFill>
              </a:rPr>
              <a:t>Thank You</a:t>
            </a:r>
          </a:p>
        </p:txBody>
      </p:sp>
    </p:spTree>
    <p:extLst>
      <p:ext uri="{BB962C8B-B14F-4D97-AF65-F5344CB8AC3E}">
        <p14:creationId xmlns:p14="http://schemas.microsoft.com/office/powerpoint/2010/main" val="1203552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444" y="0"/>
            <a:ext cx="10515600" cy="1325563"/>
          </a:xfrm>
        </p:spPr>
        <p:txBody>
          <a:bodyPr/>
          <a:lstStyle/>
          <a:p>
            <a:r>
              <a:rPr lang="en-US" dirty="0" smtClean="0"/>
              <a:t>Instrumentation and Collaborators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0616" t="21761" r="17997" b="14955"/>
          <a:stretch/>
        </p:blipFill>
        <p:spPr>
          <a:xfrm>
            <a:off x="266810" y="992460"/>
            <a:ext cx="3284564" cy="2699383"/>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7642" r="25982"/>
          <a:stretch/>
        </p:blipFill>
        <p:spPr>
          <a:xfrm>
            <a:off x="5995124" y="996712"/>
            <a:ext cx="3236508" cy="2695131"/>
          </a:xfrm>
          <a:prstGeom prst="rect">
            <a:avLst/>
          </a:prstGeom>
        </p:spPr>
      </p:pic>
      <p:sp>
        <p:nvSpPr>
          <p:cNvPr id="3" name="TextBox 2"/>
          <p:cNvSpPr txBox="1"/>
          <p:nvPr/>
        </p:nvSpPr>
        <p:spPr>
          <a:xfrm>
            <a:off x="3551374" y="1464988"/>
            <a:ext cx="2211400" cy="1754326"/>
          </a:xfrm>
          <a:prstGeom prst="rect">
            <a:avLst/>
          </a:prstGeom>
          <a:noFill/>
        </p:spPr>
        <p:txBody>
          <a:bodyPr wrap="square" rtlCol="0">
            <a:spAutoFit/>
          </a:bodyPr>
          <a:lstStyle/>
          <a:p>
            <a:pPr algn="ctr"/>
            <a:r>
              <a:rPr lang="en-US" dirty="0"/>
              <a:t>Two </a:t>
            </a:r>
            <a:r>
              <a:rPr lang="en-US" dirty="0" err="1"/>
              <a:t>WindCube</a:t>
            </a:r>
            <a:r>
              <a:rPr lang="en-US" dirty="0"/>
              <a:t> </a:t>
            </a:r>
            <a:r>
              <a:rPr lang="en-US" dirty="0" smtClean="0"/>
              <a:t>V1s</a:t>
            </a:r>
          </a:p>
          <a:p>
            <a:pPr algn="ctr"/>
            <a:r>
              <a:rPr lang="en-US" dirty="0" smtClean="0"/>
              <a:t>Profiling </a:t>
            </a:r>
            <a:r>
              <a:rPr lang="en-US" dirty="0" err="1" smtClean="0"/>
              <a:t>lidars</a:t>
            </a:r>
            <a:endParaRPr lang="en-US" dirty="0"/>
          </a:p>
          <a:p>
            <a:pPr algn="ctr"/>
            <a:endParaRPr lang="en-US" dirty="0" smtClean="0"/>
          </a:p>
          <a:p>
            <a:pPr algn="ctr"/>
            <a:r>
              <a:rPr lang="en-US" dirty="0" smtClean="0"/>
              <a:t>Julie Lundquist et al., University of Colorado Boulder</a:t>
            </a:r>
          </a:p>
        </p:txBody>
      </p:sp>
      <p:sp>
        <p:nvSpPr>
          <p:cNvPr id="6" name="TextBox 5"/>
          <p:cNvSpPr txBox="1"/>
          <p:nvPr/>
        </p:nvSpPr>
        <p:spPr>
          <a:xfrm>
            <a:off x="9231632" y="1464988"/>
            <a:ext cx="2324229" cy="1754326"/>
          </a:xfrm>
          <a:prstGeom prst="rect">
            <a:avLst/>
          </a:prstGeom>
          <a:noFill/>
        </p:spPr>
        <p:txBody>
          <a:bodyPr wrap="square" rtlCol="0">
            <a:spAutoFit/>
          </a:bodyPr>
          <a:lstStyle/>
          <a:p>
            <a:pPr algn="ctr"/>
            <a:r>
              <a:rPr lang="en-US" dirty="0"/>
              <a:t>One </a:t>
            </a:r>
            <a:r>
              <a:rPr lang="en-US" dirty="0" err="1"/>
              <a:t>WindCube</a:t>
            </a:r>
            <a:r>
              <a:rPr lang="en-US" dirty="0"/>
              <a:t> </a:t>
            </a:r>
            <a:r>
              <a:rPr lang="en-US" dirty="0" smtClean="0"/>
              <a:t>200S scanning </a:t>
            </a:r>
            <a:r>
              <a:rPr lang="en-US" dirty="0" err="1" smtClean="0"/>
              <a:t>lidar</a:t>
            </a:r>
            <a:endParaRPr lang="en-US" dirty="0"/>
          </a:p>
          <a:p>
            <a:pPr algn="ctr"/>
            <a:endParaRPr lang="en-US" dirty="0" smtClean="0"/>
          </a:p>
          <a:p>
            <a:pPr algn="ctr"/>
            <a:r>
              <a:rPr lang="en-US" dirty="0" smtClean="0"/>
              <a:t>Ruben Delgado et al., University of Maryland Baltimore County</a:t>
            </a:r>
          </a:p>
        </p:txBody>
      </p:sp>
      <p:sp>
        <p:nvSpPr>
          <p:cNvPr id="7" name="TextBox 6"/>
          <p:cNvSpPr txBox="1"/>
          <p:nvPr/>
        </p:nvSpPr>
        <p:spPr>
          <a:xfrm>
            <a:off x="3527702" y="4623694"/>
            <a:ext cx="3750179" cy="923330"/>
          </a:xfrm>
          <a:prstGeom prst="rect">
            <a:avLst/>
          </a:prstGeom>
          <a:noFill/>
        </p:spPr>
        <p:txBody>
          <a:bodyPr wrap="square" rtlCol="0">
            <a:spAutoFit/>
          </a:bodyPr>
          <a:lstStyle/>
          <a:p>
            <a:pPr algn="ctr"/>
            <a:r>
              <a:rPr lang="en-US" dirty="0" smtClean="0"/>
              <a:t>High Resolution Doppler Lidar (HRDL) </a:t>
            </a:r>
          </a:p>
          <a:p>
            <a:pPr algn="ctr"/>
            <a:r>
              <a:rPr lang="en-US" dirty="0" smtClean="0"/>
              <a:t>NOAA Atmospheric Remote Sensing Group (ARS)</a:t>
            </a:r>
            <a:endParaRPr lang="en-US" dirty="0"/>
          </a:p>
        </p:txBody>
      </p:sp>
      <p:pic>
        <p:nvPicPr>
          <p:cNvPr id="9" name="Picture 4" descr="http://www.esrl.noaa.gov/csd/projects/lamar/images/hrd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10" y="3794696"/>
            <a:ext cx="3284564" cy="24634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campbellsci.com/images/6-129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4196" y="4142527"/>
            <a:ext cx="1447800" cy="16086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51996" y="4346695"/>
            <a:ext cx="2989795" cy="1200329"/>
          </a:xfrm>
          <a:prstGeom prst="rect">
            <a:avLst/>
          </a:prstGeom>
          <a:noFill/>
        </p:spPr>
        <p:txBody>
          <a:bodyPr wrap="square" rtlCol="0">
            <a:spAutoFit/>
          </a:bodyPr>
          <a:lstStyle/>
          <a:p>
            <a:r>
              <a:rPr lang="en-US" dirty="0" smtClean="0"/>
              <a:t>One </a:t>
            </a:r>
            <a:r>
              <a:rPr lang="en-US" dirty="0" err="1" smtClean="0"/>
              <a:t>ZephIR</a:t>
            </a:r>
            <a:r>
              <a:rPr lang="en-US" dirty="0" smtClean="0"/>
              <a:t> profiling </a:t>
            </a:r>
            <a:r>
              <a:rPr lang="en-US" dirty="0" err="1" smtClean="0"/>
              <a:t>lidar</a:t>
            </a:r>
            <a:endParaRPr lang="en-US" dirty="0" smtClean="0"/>
          </a:p>
          <a:p>
            <a:pPr algn="ctr"/>
            <a:endParaRPr lang="en-US" dirty="0" smtClean="0"/>
          </a:p>
          <a:p>
            <a:r>
              <a:rPr lang="en-US" dirty="0" smtClean="0"/>
              <a:t>Lockheed Martin Coherent Technologies Inc.</a:t>
            </a:r>
            <a:endParaRPr lang="en-US" dirty="0"/>
          </a:p>
        </p:txBody>
      </p:sp>
      <p:sp>
        <p:nvSpPr>
          <p:cNvPr id="11" name="TextBox 10"/>
          <p:cNvSpPr txBox="1"/>
          <p:nvPr/>
        </p:nvSpPr>
        <p:spPr>
          <a:xfrm>
            <a:off x="1805046" y="6391589"/>
            <a:ext cx="8470396" cy="369332"/>
          </a:xfrm>
          <a:prstGeom prst="rect">
            <a:avLst/>
          </a:prstGeom>
          <a:noFill/>
        </p:spPr>
        <p:txBody>
          <a:bodyPr wrap="none" rtlCol="0">
            <a:spAutoFit/>
          </a:bodyPr>
          <a:lstStyle/>
          <a:p>
            <a:r>
              <a:rPr lang="en-US" dirty="0" smtClean="0"/>
              <a:t>BAO Tower </a:t>
            </a:r>
            <a:r>
              <a:rPr lang="en-US" dirty="0" err="1" smtClean="0"/>
              <a:t>sonics</a:t>
            </a:r>
            <a:r>
              <a:rPr lang="en-US" dirty="0" smtClean="0"/>
              <a:t> instrumented by Andreas </a:t>
            </a:r>
            <a:r>
              <a:rPr lang="en-US" dirty="0" err="1" smtClean="0"/>
              <a:t>Muschinski</a:t>
            </a:r>
            <a:r>
              <a:rPr lang="en-US" dirty="0" smtClean="0"/>
              <a:t>, North-west Research Associates</a:t>
            </a:r>
            <a:endParaRPr lang="en-US" dirty="0"/>
          </a:p>
        </p:txBody>
      </p:sp>
    </p:spTree>
    <p:extLst>
      <p:ext uri="{BB962C8B-B14F-4D97-AF65-F5344CB8AC3E}">
        <p14:creationId xmlns:p14="http://schemas.microsoft.com/office/powerpoint/2010/main" val="116068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8466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844"/>
            <a:ext cx="10515600" cy="1325563"/>
          </a:xfrm>
        </p:spPr>
        <p:txBody>
          <a:bodyPr/>
          <a:lstStyle/>
          <a:p>
            <a:r>
              <a:rPr lang="en-US" dirty="0" smtClean="0"/>
              <a:t>Calibration</a:t>
            </a:r>
            <a:endParaRPr lang="en-US" dirty="0"/>
          </a:p>
        </p:txBody>
      </p:sp>
      <p:sp>
        <p:nvSpPr>
          <p:cNvPr id="3" name="Content Placeholder 2"/>
          <p:cNvSpPr>
            <a:spLocks noGrp="1"/>
          </p:cNvSpPr>
          <p:nvPr>
            <p:ph idx="1"/>
          </p:nvPr>
        </p:nvSpPr>
        <p:spPr>
          <a:xfrm>
            <a:off x="755073" y="1465407"/>
            <a:ext cx="5950527" cy="4351338"/>
          </a:xfrm>
        </p:spPr>
        <p:txBody>
          <a:bodyPr>
            <a:normAutofit fontScale="92500" lnSpcReduction="20000"/>
          </a:bodyPr>
          <a:lstStyle/>
          <a:p>
            <a:r>
              <a:rPr lang="en-US" dirty="0" smtClean="0"/>
              <a:t>Both </a:t>
            </a:r>
            <a:r>
              <a:rPr lang="en-US" dirty="0" err="1" smtClean="0"/>
              <a:t>WindCube</a:t>
            </a:r>
            <a:r>
              <a:rPr lang="en-US" dirty="0" smtClean="0"/>
              <a:t> V1s deployed at Water Tank site from June 23</a:t>
            </a:r>
            <a:r>
              <a:rPr lang="en-US" baseline="30000" dirty="0" smtClean="0"/>
              <a:t>rd</a:t>
            </a:r>
            <a:r>
              <a:rPr lang="en-US" dirty="0" smtClean="0"/>
              <a:t> to June 26</a:t>
            </a:r>
            <a:r>
              <a:rPr lang="en-US" baseline="30000" dirty="0" smtClean="0"/>
              <a:t>th</a:t>
            </a:r>
            <a:r>
              <a:rPr lang="en-US" dirty="0" smtClean="0"/>
              <a:t>.</a:t>
            </a:r>
          </a:p>
          <a:p>
            <a:r>
              <a:rPr lang="en-US" dirty="0" err="1" smtClean="0"/>
              <a:t>WindCube</a:t>
            </a:r>
            <a:r>
              <a:rPr lang="en-US" dirty="0" smtClean="0"/>
              <a:t> 200S deployed on top of HRDL from June 25</a:t>
            </a:r>
            <a:r>
              <a:rPr lang="en-US" baseline="30000" dirty="0" smtClean="0"/>
              <a:t>th</a:t>
            </a:r>
            <a:r>
              <a:rPr lang="en-US" dirty="0" smtClean="0"/>
              <a:t> to June 30</a:t>
            </a:r>
            <a:r>
              <a:rPr lang="en-US" baseline="30000" dirty="0" smtClean="0"/>
              <a:t>th</a:t>
            </a:r>
            <a:r>
              <a:rPr lang="en-US" dirty="0" smtClean="0"/>
              <a:t>.</a:t>
            </a:r>
          </a:p>
          <a:p>
            <a:r>
              <a:rPr lang="en-US" dirty="0" smtClean="0"/>
              <a:t>One </a:t>
            </a:r>
            <a:r>
              <a:rPr lang="en-US" dirty="0" err="1" smtClean="0"/>
              <a:t>WindCube</a:t>
            </a:r>
            <a:r>
              <a:rPr lang="en-US" dirty="0" smtClean="0"/>
              <a:t> V1 moved to near the BAO tower from June 27</a:t>
            </a:r>
            <a:r>
              <a:rPr lang="en-US" baseline="30000" dirty="0" smtClean="0"/>
              <a:t>th</a:t>
            </a:r>
            <a:r>
              <a:rPr lang="en-US" dirty="0" smtClean="0"/>
              <a:t> to June 30</a:t>
            </a:r>
            <a:r>
              <a:rPr lang="en-US" baseline="30000" dirty="0" smtClean="0"/>
              <a:t>th</a:t>
            </a:r>
            <a:r>
              <a:rPr lang="en-US" dirty="0" smtClean="0"/>
              <a:t>.</a:t>
            </a:r>
          </a:p>
          <a:p>
            <a:endParaRPr lang="en-US" dirty="0" smtClean="0"/>
          </a:p>
          <a:p>
            <a:endParaRPr lang="en-US" dirty="0" smtClean="0"/>
          </a:p>
          <a:p>
            <a:r>
              <a:rPr lang="en-US" dirty="0" smtClean="0"/>
              <a:t>Objective: To establish the </a:t>
            </a:r>
            <a:r>
              <a:rPr lang="en-US" dirty="0" err="1" smtClean="0"/>
              <a:t>WindCube</a:t>
            </a:r>
            <a:r>
              <a:rPr lang="en-US" dirty="0" smtClean="0"/>
              <a:t> V1s as standards for comparing dual Doppler retrievals and to understand error of representativeness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84" r="14766" b="4916"/>
          <a:stretch/>
        </p:blipFill>
        <p:spPr>
          <a:xfrm>
            <a:off x="7818192" y="3641076"/>
            <a:ext cx="4201876" cy="317615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932" b="19731"/>
          <a:stretch/>
        </p:blipFill>
        <p:spPr>
          <a:xfrm>
            <a:off x="7818192" y="139844"/>
            <a:ext cx="4201876" cy="3394508"/>
          </a:xfrm>
          <a:prstGeom prst="rect">
            <a:avLst/>
          </a:prstGeom>
        </p:spPr>
      </p:pic>
    </p:spTree>
    <p:extLst>
      <p:ext uri="{BB962C8B-B14F-4D97-AF65-F5344CB8AC3E}">
        <p14:creationId xmlns:p14="http://schemas.microsoft.com/office/powerpoint/2010/main" val="25772153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805" y="175554"/>
            <a:ext cx="10515600" cy="1325563"/>
          </a:xfrm>
        </p:spPr>
        <p:txBody>
          <a:bodyPr/>
          <a:lstStyle/>
          <a:p>
            <a:r>
              <a:rPr lang="en-US" dirty="0" smtClean="0"/>
              <a:t>Case 3: Transition period</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363" t="5380" r="8718" b="5257"/>
          <a:stretch/>
        </p:blipFill>
        <p:spPr>
          <a:xfrm>
            <a:off x="1909223" y="1285526"/>
            <a:ext cx="8091055" cy="4873153"/>
          </a:xfrm>
        </p:spPr>
      </p:pic>
      <p:sp>
        <p:nvSpPr>
          <p:cNvPr id="5" name="Rectangle 4"/>
          <p:cNvSpPr/>
          <p:nvPr/>
        </p:nvSpPr>
        <p:spPr>
          <a:xfrm>
            <a:off x="2475569" y="6270191"/>
            <a:ext cx="6958361" cy="369332"/>
          </a:xfrm>
          <a:prstGeom prst="rect">
            <a:avLst/>
          </a:prstGeom>
        </p:spPr>
        <p:txBody>
          <a:bodyPr wrap="square">
            <a:spAutoFit/>
          </a:bodyPr>
          <a:lstStyle/>
          <a:p>
            <a:pPr algn="ctr"/>
            <a:r>
              <a:rPr lang="en-US" dirty="0"/>
              <a:t>Vertical winds measured on July </a:t>
            </a:r>
            <a:r>
              <a:rPr lang="en-US" dirty="0" smtClean="0"/>
              <a:t>13</a:t>
            </a:r>
            <a:r>
              <a:rPr lang="en-US" baseline="30000" dirty="0" smtClean="0"/>
              <a:t>th</a:t>
            </a:r>
            <a:r>
              <a:rPr lang="en-US" dirty="0" smtClean="0"/>
              <a:t>, 2014 from 16:00 </a:t>
            </a:r>
            <a:r>
              <a:rPr lang="en-US" dirty="0"/>
              <a:t>to 17:00 </a:t>
            </a:r>
            <a:r>
              <a:rPr lang="en-US" dirty="0" smtClean="0"/>
              <a:t>UTC </a:t>
            </a:r>
            <a:endParaRPr lang="en-US" dirty="0"/>
          </a:p>
        </p:txBody>
      </p:sp>
    </p:spTree>
    <p:extLst>
      <p:ext uri="{BB962C8B-B14F-4D97-AF65-F5344CB8AC3E}">
        <p14:creationId xmlns:p14="http://schemas.microsoft.com/office/powerpoint/2010/main" val="10230866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1311"/>
            <a:ext cx="10515600" cy="1325563"/>
          </a:xfrm>
        </p:spPr>
        <p:txBody>
          <a:bodyPr/>
          <a:lstStyle/>
          <a:p>
            <a:pPr algn="ctr"/>
            <a:r>
              <a:rPr lang="en-US" dirty="0" smtClean="0"/>
              <a:t>Case 3: Results from Sampling Error Analysis</a:t>
            </a:r>
            <a:br>
              <a:rPr lang="en-US" dirty="0" smtClean="0"/>
            </a:br>
            <a:r>
              <a:rPr lang="en-US" sz="2800" dirty="0"/>
              <a:t>(July </a:t>
            </a:r>
            <a:r>
              <a:rPr lang="en-US" sz="2800" dirty="0" smtClean="0"/>
              <a:t>13</a:t>
            </a:r>
            <a:r>
              <a:rPr lang="en-US" sz="2800" baseline="30000" dirty="0" smtClean="0"/>
              <a:t>th</a:t>
            </a:r>
            <a:r>
              <a:rPr lang="en-US" sz="2800" dirty="0" smtClean="0"/>
              <a:t>, 2014 from 16:00 to 17:00 UTC)</a:t>
            </a:r>
            <a:endParaRPr 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043" t="5854" r="7442" b="3090"/>
          <a:stretch/>
        </p:blipFill>
        <p:spPr>
          <a:xfrm>
            <a:off x="838200" y="1690688"/>
            <a:ext cx="4248614" cy="500889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33" t="5528" r="5918" b="3252"/>
          <a:stretch/>
        </p:blipFill>
        <p:spPr>
          <a:xfrm>
            <a:off x="7048500" y="1688640"/>
            <a:ext cx="4305300" cy="5010941"/>
          </a:xfrm>
          <a:prstGeom prst="rect">
            <a:avLst/>
          </a:prstGeom>
        </p:spPr>
      </p:pic>
    </p:spTree>
    <p:extLst>
      <p:ext uri="{BB962C8B-B14F-4D97-AF65-F5344CB8AC3E}">
        <p14:creationId xmlns:p14="http://schemas.microsoft.com/office/powerpoint/2010/main" val="3182698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48" t="6147" r="7528" b="3284"/>
          <a:stretch/>
        </p:blipFill>
        <p:spPr>
          <a:xfrm>
            <a:off x="1219200" y="1027906"/>
            <a:ext cx="4349870" cy="5111556"/>
          </a:xfrm>
          <a:prstGeom prst="rect">
            <a:avLst/>
          </a:prstGeom>
        </p:spPr>
      </p:pic>
    </p:spTree>
    <p:extLst>
      <p:ext uri="{BB962C8B-B14F-4D97-AF65-F5344CB8AC3E}">
        <p14:creationId xmlns:p14="http://schemas.microsoft.com/office/powerpoint/2010/main" val="2972294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lstStyle/>
          <a:p>
            <a:pPr marL="571500" indent="-571500">
              <a:buFont typeface="+mj-lt"/>
              <a:buAutoNum type="arabicPeriod"/>
            </a:pPr>
            <a:r>
              <a:rPr lang="en-US" dirty="0" smtClean="0"/>
              <a:t>Sampling error analysis </a:t>
            </a:r>
          </a:p>
          <a:p>
            <a:pPr marL="571500" indent="-571500">
              <a:buFont typeface="+mj-lt"/>
              <a:buAutoNum type="arabicPeriod"/>
            </a:pPr>
            <a:r>
              <a:rPr lang="en-US" dirty="0" smtClean="0"/>
              <a:t>Ozone flux and turbulence retrieval</a:t>
            </a:r>
          </a:p>
          <a:p>
            <a:pPr marL="571500" indent="-571500">
              <a:buFont typeface="+mj-lt"/>
              <a:buAutoNum type="arabicPeriod"/>
            </a:pPr>
            <a:r>
              <a:rPr lang="en-US" dirty="0" smtClean="0"/>
              <a:t>Inter-comparison of single Doppler retrieval techniques</a:t>
            </a:r>
          </a:p>
          <a:p>
            <a:pPr marL="571500" indent="-571500">
              <a:buFont typeface="+mj-lt"/>
              <a:buAutoNum type="arabicPeriod"/>
            </a:pPr>
            <a:r>
              <a:rPr lang="en-US" dirty="0" smtClean="0"/>
              <a:t>Testing dual Doppler retrievals</a:t>
            </a:r>
          </a:p>
          <a:p>
            <a:pPr marL="571500" indent="-571500">
              <a:buFont typeface="+mj-lt"/>
              <a:buAutoNum type="arabicPeriod"/>
            </a:pPr>
            <a:r>
              <a:rPr lang="en-US" dirty="0" smtClean="0"/>
              <a:t>Study Error of Representativeness</a:t>
            </a:r>
          </a:p>
          <a:p>
            <a:pPr marL="571500" indent="-571500">
              <a:buFont typeface="+mj-lt"/>
              <a:buAutoNum type="arabicPeriod"/>
            </a:pPr>
            <a:r>
              <a:rPr lang="en-US" dirty="0" smtClean="0"/>
              <a:t>Radar Wind Profiler Development and Evaluation</a:t>
            </a:r>
          </a:p>
        </p:txBody>
      </p:sp>
    </p:spTree>
    <p:extLst>
      <p:ext uri="{BB962C8B-B14F-4D97-AF65-F5344CB8AC3E}">
        <p14:creationId xmlns:p14="http://schemas.microsoft.com/office/powerpoint/2010/main" val="41725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5810" y="985946"/>
            <a:ext cx="8626489" cy="5802340"/>
          </a:xfrm>
          <a:prstGeom prst="rect">
            <a:avLst/>
          </a:prstGeom>
        </p:spPr>
      </p:pic>
      <p:sp>
        <p:nvSpPr>
          <p:cNvPr id="2" name="Title 1"/>
          <p:cNvSpPr>
            <a:spLocks noGrp="1"/>
          </p:cNvSpPr>
          <p:nvPr>
            <p:ph type="title"/>
          </p:nvPr>
        </p:nvSpPr>
        <p:spPr>
          <a:xfrm>
            <a:off x="801255" y="0"/>
            <a:ext cx="10515600" cy="1325563"/>
          </a:xfrm>
        </p:spPr>
        <p:txBody>
          <a:bodyPr/>
          <a:lstStyle/>
          <a:p>
            <a:pPr algn="ctr"/>
            <a:r>
              <a:rPr lang="en-US" dirty="0" smtClean="0"/>
              <a:t>Instrument Layout</a:t>
            </a:r>
            <a:endParaRPr lang="en-US" dirty="0"/>
          </a:p>
        </p:txBody>
      </p:sp>
      <p:sp>
        <p:nvSpPr>
          <p:cNvPr id="3" name="TextBox 2"/>
          <p:cNvSpPr txBox="1"/>
          <p:nvPr/>
        </p:nvSpPr>
        <p:spPr>
          <a:xfrm>
            <a:off x="9143999" y="339615"/>
            <a:ext cx="2569037" cy="646331"/>
          </a:xfrm>
          <a:prstGeom prst="rect">
            <a:avLst/>
          </a:prstGeom>
          <a:noFill/>
        </p:spPr>
        <p:txBody>
          <a:bodyPr wrap="none" rtlCol="0">
            <a:spAutoFit/>
          </a:bodyPr>
          <a:lstStyle/>
          <a:p>
            <a:r>
              <a:rPr lang="en-US" dirty="0" smtClean="0"/>
              <a:t>Inner red circle – 500 m</a:t>
            </a:r>
          </a:p>
          <a:p>
            <a:r>
              <a:rPr lang="en-US" dirty="0" smtClean="0"/>
              <a:t>Outer red circle – 1000 m</a:t>
            </a:r>
            <a:endParaRPr lang="en-US" dirty="0"/>
          </a:p>
        </p:txBody>
      </p:sp>
      <p:cxnSp>
        <p:nvCxnSpPr>
          <p:cNvPr id="6" name="Straight Arrow Connector 5"/>
          <p:cNvCxnSpPr/>
          <p:nvPr/>
        </p:nvCxnSpPr>
        <p:spPr>
          <a:xfrm flipV="1">
            <a:off x="658608" y="1971894"/>
            <a:ext cx="4092498" cy="223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353331" y="4205784"/>
            <a:ext cx="2408118" cy="7460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944788" y="4578806"/>
            <a:ext cx="3819990" cy="190885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8268" y="2080676"/>
            <a:ext cx="1557542" cy="461665"/>
          </a:xfrm>
          <a:prstGeom prst="rect">
            <a:avLst/>
          </a:prstGeom>
          <a:noFill/>
        </p:spPr>
        <p:txBody>
          <a:bodyPr wrap="none" rtlCol="0">
            <a:spAutoFit/>
          </a:bodyPr>
          <a:lstStyle/>
          <a:p>
            <a:r>
              <a:rPr lang="en-US" sz="2400" dirty="0" smtClean="0"/>
              <a:t>BAO Tower</a:t>
            </a:r>
            <a:endParaRPr lang="en-US" sz="2400" dirty="0"/>
          </a:p>
        </p:txBody>
      </p:sp>
      <p:sp>
        <p:nvSpPr>
          <p:cNvPr id="18" name="TextBox 17"/>
          <p:cNvSpPr txBox="1"/>
          <p:nvPr/>
        </p:nvSpPr>
        <p:spPr>
          <a:xfrm>
            <a:off x="159529" y="4951828"/>
            <a:ext cx="1598583" cy="830997"/>
          </a:xfrm>
          <a:prstGeom prst="rect">
            <a:avLst/>
          </a:prstGeom>
          <a:noFill/>
        </p:spPr>
        <p:txBody>
          <a:bodyPr wrap="square" rtlCol="0">
            <a:spAutoFit/>
          </a:bodyPr>
          <a:lstStyle/>
          <a:p>
            <a:pPr algn="ctr"/>
            <a:r>
              <a:rPr lang="en-US" sz="2400" dirty="0" smtClean="0"/>
              <a:t>Visitor’s Center</a:t>
            </a:r>
            <a:endParaRPr lang="en-US" sz="2400" dirty="0"/>
          </a:p>
        </p:txBody>
      </p:sp>
      <p:sp>
        <p:nvSpPr>
          <p:cNvPr id="19" name="TextBox 18"/>
          <p:cNvSpPr txBox="1"/>
          <p:nvPr/>
        </p:nvSpPr>
        <p:spPr>
          <a:xfrm>
            <a:off x="10661937" y="4120831"/>
            <a:ext cx="1530063" cy="830997"/>
          </a:xfrm>
          <a:prstGeom prst="rect">
            <a:avLst/>
          </a:prstGeom>
          <a:noFill/>
        </p:spPr>
        <p:txBody>
          <a:bodyPr wrap="square" rtlCol="0">
            <a:spAutoFit/>
          </a:bodyPr>
          <a:lstStyle/>
          <a:p>
            <a:pPr algn="ctr"/>
            <a:r>
              <a:rPr lang="en-US" sz="2400" dirty="0" smtClean="0"/>
              <a:t>Water Tank Site</a:t>
            </a:r>
            <a:endParaRPr lang="en-US" sz="2400" dirty="0"/>
          </a:p>
        </p:txBody>
      </p:sp>
    </p:spTree>
    <p:extLst>
      <p:ext uri="{BB962C8B-B14F-4D97-AF65-F5344CB8AC3E}">
        <p14:creationId xmlns:p14="http://schemas.microsoft.com/office/powerpoint/2010/main" val="1950051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50" y="0"/>
            <a:ext cx="10628775" cy="1325563"/>
          </a:xfrm>
        </p:spPr>
        <p:txBody>
          <a:bodyPr/>
          <a:lstStyle/>
          <a:p>
            <a:r>
              <a:rPr lang="en-US" dirty="0" smtClean="0"/>
              <a:t>Measurement Uncertainty (for Doppler </a:t>
            </a:r>
            <a:r>
              <a:rPr lang="en-US" dirty="0" err="1" smtClean="0"/>
              <a:t>Lidars</a:t>
            </a:r>
            <a:r>
              <a:rPr lang="en-US" dirty="0" smtClean="0"/>
              <a:t>)</a:t>
            </a:r>
            <a:endParaRPr lang="en-US" dirty="0"/>
          </a:p>
        </p:txBody>
      </p:sp>
      <p:graphicFrame>
        <p:nvGraphicFramePr>
          <p:cNvPr id="4" name="Diagram 3"/>
          <p:cNvGraphicFramePr/>
          <p:nvPr>
            <p:extLst>
              <p:ext uri="{D42A27DB-BD31-4B8C-83A1-F6EECF244321}">
                <p14:modId xmlns:p14="http://schemas.microsoft.com/office/powerpoint/2010/main" val="1739236486"/>
              </p:ext>
            </p:extLst>
          </p:nvPr>
        </p:nvGraphicFramePr>
        <p:xfrm>
          <a:off x="1675076" y="1325563"/>
          <a:ext cx="8697896" cy="5139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5390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619" y="2646506"/>
            <a:ext cx="10515600" cy="1325563"/>
          </a:xfrm>
        </p:spPr>
        <p:txBody>
          <a:bodyPr/>
          <a:lstStyle/>
          <a:p>
            <a:pPr algn="ctr"/>
            <a:r>
              <a:rPr lang="en-US" b="1" dirty="0" smtClean="0"/>
              <a:t>I. Sampling Error Analysis</a:t>
            </a:r>
            <a:endParaRPr lang="en-US" b="1" dirty="0"/>
          </a:p>
        </p:txBody>
      </p:sp>
    </p:spTree>
    <p:extLst>
      <p:ext uri="{BB962C8B-B14F-4D97-AF65-F5344CB8AC3E}">
        <p14:creationId xmlns:p14="http://schemas.microsoft.com/office/powerpoint/2010/main" val="2249999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Why is this important?</a:t>
            </a:r>
            <a:endParaRPr lang="en-US" dirty="0"/>
          </a:p>
        </p:txBody>
      </p:sp>
      <p:sp>
        <p:nvSpPr>
          <p:cNvPr id="3" name="Content Placeholder 2"/>
          <p:cNvSpPr>
            <a:spLocks noGrp="1"/>
          </p:cNvSpPr>
          <p:nvPr>
            <p:ph idx="1"/>
          </p:nvPr>
        </p:nvSpPr>
        <p:spPr>
          <a:xfrm>
            <a:off x="406872" y="1250812"/>
            <a:ext cx="4454236" cy="875113"/>
          </a:xfrm>
        </p:spPr>
        <p:txBody>
          <a:bodyPr/>
          <a:lstStyle/>
          <a:p>
            <a:r>
              <a:rPr lang="en-US" dirty="0" smtClean="0"/>
              <a:t>Multiple deployment objectives</a:t>
            </a:r>
          </a:p>
        </p:txBody>
      </p:sp>
      <p:grpSp>
        <p:nvGrpSpPr>
          <p:cNvPr id="28" name="Group 27"/>
          <p:cNvGrpSpPr/>
          <p:nvPr/>
        </p:nvGrpSpPr>
        <p:grpSpPr>
          <a:xfrm>
            <a:off x="5569527" y="469879"/>
            <a:ext cx="6640946" cy="6060480"/>
            <a:chOff x="5569527" y="469879"/>
            <a:chExt cx="6640946" cy="6060480"/>
          </a:xfrm>
        </p:grpSpPr>
        <p:grpSp>
          <p:nvGrpSpPr>
            <p:cNvPr id="14" name="Group 13"/>
            <p:cNvGrpSpPr/>
            <p:nvPr/>
          </p:nvGrpSpPr>
          <p:grpSpPr>
            <a:xfrm>
              <a:off x="5569527" y="914400"/>
              <a:ext cx="6640946" cy="5615959"/>
              <a:chOff x="443337" y="1491255"/>
              <a:chExt cx="6046276" cy="5140829"/>
            </a:xfrm>
          </p:grpSpPr>
          <p:pic>
            <p:nvPicPr>
              <p:cNvPr id="5" name="Picture 2" descr="http://www.esrl.noaa.gov/csd/groups/csd3/measurements/discoveraq14/hrdl/plots/hrdl_20140812_0000to1200_spdi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337" y="1491255"/>
                <a:ext cx="2930232" cy="1493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esrl.noaa.gov/csd/groups/csd3/measurements/discoveraq14/hrdl/plots/hrdl_20140812_1200to2400_spdi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0243" y="1491255"/>
                <a:ext cx="2928980" cy="14930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ttp://www.esrl.noaa.gov/csd/groups/csd3/measurements/discoveraq14/hrdl/plots/hrdl_20140812_1200to2400_Zsn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569" y="3266276"/>
                <a:ext cx="3116044" cy="15876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esrl.noaa.gov/csd/groups/csd3/measurements/discoveraq14/hrdl/plots/hrdl_20140812_0000to1200_Zsn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88" y="3266276"/>
                <a:ext cx="3116045" cy="15876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www.esrl.noaa.gov/csd/groups/csd3/measurements/discoveraq14/hrdl/plots/hrdl_20140812_0000to1200_Zva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337" y="5139699"/>
                <a:ext cx="2928981" cy="14923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esrl.noaa.gov/csd/groups/csd3/measurements/discoveraq14/hrdl/plots/hrdl_20140812_1200to2400_Zva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73569" y="5135973"/>
                <a:ext cx="2845654" cy="144992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7195424" y="469879"/>
              <a:ext cx="3303790" cy="369332"/>
            </a:xfrm>
            <a:prstGeom prst="rect">
              <a:avLst/>
            </a:prstGeom>
            <a:noFill/>
          </p:spPr>
          <p:txBody>
            <a:bodyPr wrap="none" rtlCol="0">
              <a:spAutoFit/>
            </a:bodyPr>
            <a:lstStyle/>
            <a:p>
              <a:r>
                <a:rPr lang="en-US" dirty="0" smtClean="0"/>
                <a:t>Windspeed and direction profiles</a:t>
              </a:r>
              <a:endParaRPr lang="en-US" dirty="0"/>
            </a:p>
          </p:txBody>
        </p:sp>
        <p:sp>
          <p:nvSpPr>
            <p:cNvPr id="16" name="TextBox 15"/>
            <p:cNvSpPr txBox="1"/>
            <p:nvPr/>
          </p:nvSpPr>
          <p:spPr>
            <a:xfrm>
              <a:off x="7460625" y="2512741"/>
              <a:ext cx="2773388" cy="369332"/>
            </a:xfrm>
            <a:prstGeom prst="rect">
              <a:avLst/>
            </a:prstGeom>
            <a:noFill/>
          </p:spPr>
          <p:txBody>
            <a:bodyPr wrap="none" rtlCol="0">
              <a:spAutoFit/>
            </a:bodyPr>
            <a:lstStyle/>
            <a:p>
              <a:r>
                <a:rPr lang="en-US" dirty="0" smtClean="0"/>
                <a:t>Aerosol backscatter profiles</a:t>
              </a:r>
              <a:endParaRPr lang="en-US" dirty="0"/>
            </a:p>
          </p:txBody>
        </p:sp>
        <p:sp>
          <p:nvSpPr>
            <p:cNvPr id="17" name="TextBox 16"/>
            <p:cNvSpPr txBox="1"/>
            <p:nvPr/>
          </p:nvSpPr>
          <p:spPr>
            <a:xfrm>
              <a:off x="7336849" y="4524606"/>
              <a:ext cx="3263714" cy="369332"/>
            </a:xfrm>
            <a:prstGeom prst="rect">
              <a:avLst/>
            </a:prstGeom>
            <a:noFill/>
          </p:spPr>
          <p:txBody>
            <a:bodyPr wrap="none" rtlCol="0">
              <a:spAutoFit/>
            </a:bodyPr>
            <a:lstStyle/>
            <a:p>
              <a:r>
                <a:rPr lang="en-US" dirty="0" smtClean="0"/>
                <a:t>Vertical </a:t>
              </a:r>
              <a:r>
                <a:rPr lang="en-US" dirty="0" smtClean="0"/>
                <a:t>velocity variance </a:t>
              </a:r>
              <a:r>
                <a:rPr lang="en-US" dirty="0" smtClean="0"/>
                <a:t>profiles</a:t>
              </a:r>
              <a:endParaRPr lang="en-US" dirty="0"/>
            </a:p>
          </p:txBody>
        </p:sp>
      </p:grpSp>
      <p:grpSp>
        <p:nvGrpSpPr>
          <p:cNvPr id="60" name="Group 59"/>
          <p:cNvGrpSpPr/>
          <p:nvPr/>
        </p:nvGrpSpPr>
        <p:grpSpPr>
          <a:xfrm>
            <a:off x="232396" y="2951199"/>
            <a:ext cx="4745087" cy="3927721"/>
            <a:chOff x="232396" y="2951199"/>
            <a:chExt cx="4745087" cy="3927721"/>
          </a:xfrm>
        </p:grpSpPr>
        <p:pic>
          <p:nvPicPr>
            <p:cNvPr id="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7686" t="32730" r="5623" b="23292"/>
            <a:stretch/>
          </p:blipFill>
          <p:spPr bwMode="auto">
            <a:xfrm>
              <a:off x="232396" y="5020621"/>
              <a:ext cx="4745087" cy="185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2773573" y="3355216"/>
              <a:ext cx="1497651" cy="1280557"/>
              <a:chOff x="654050" y="5273963"/>
              <a:chExt cx="1497651" cy="1280557"/>
            </a:xfrm>
          </p:grpSpPr>
          <p:sp>
            <p:nvSpPr>
              <p:cNvPr id="18" name="Rectangle 16"/>
              <p:cNvSpPr>
                <a:spLocks noChangeArrowheads="1"/>
              </p:cNvSpPr>
              <p:nvPr/>
            </p:nvSpPr>
            <p:spPr bwMode="auto">
              <a:xfrm>
                <a:off x="654050" y="5332701"/>
                <a:ext cx="228600" cy="228600"/>
              </a:xfrm>
              <a:prstGeom prst="rect">
                <a:avLst/>
              </a:prstGeom>
              <a:solidFill>
                <a:srgbClr val="0033CC"/>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Text Box 17"/>
              <p:cNvSpPr txBox="1">
                <a:spLocks noChangeArrowheads="1"/>
              </p:cNvSpPr>
              <p:nvPr/>
            </p:nvSpPr>
            <p:spPr bwMode="auto">
              <a:xfrm>
                <a:off x="823913" y="5273963"/>
                <a:ext cx="12625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Shallow PPI</a:t>
                </a:r>
              </a:p>
            </p:txBody>
          </p:sp>
          <p:sp>
            <p:nvSpPr>
              <p:cNvPr id="20" name="Rectangle 18"/>
              <p:cNvSpPr>
                <a:spLocks noChangeArrowheads="1"/>
              </p:cNvSpPr>
              <p:nvPr/>
            </p:nvSpPr>
            <p:spPr bwMode="auto">
              <a:xfrm>
                <a:off x="654050" y="5634326"/>
                <a:ext cx="228600" cy="228600"/>
              </a:xfrm>
              <a:prstGeom prst="rect">
                <a:avLst/>
              </a:prstGeom>
              <a:solidFill>
                <a:srgbClr val="3366FF"/>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 name="Text Box 19"/>
              <p:cNvSpPr txBox="1">
                <a:spLocks noChangeArrowheads="1"/>
              </p:cNvSpPr>
              <p:nvPr/>
            </p:nvSpPr>
            <p:spPr bwMode="auto">
              <a:xfrm>
                <a:off x="820738" y="5575588"/>
                <a:ext cx="9605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High PPI</a:t>
                </a:r>
              </a:p>
            </p:txBody>
          </p:sp>
          <p:sp>
            <p:nvSpPr>
              <p:cNvPr id="22" name="Rectangle 20"/>
              <p:cNvSpPr>
                <a:spLocks noChangeArrowheads="1"/>
              </p:cNvSpPr>
              <p:nvPr/>
            </p:nvSpPr>
            <p:spPr bwMode="auto">
              <a:xfrm>
                <a:off x="654050" y="5939126"/>
                <a:ext cx="228600" cy="228600"/>
              </a:xfrm>
              <a:prstGeom prst="rect">
                <a:avLst/>
              </a:prstGeom>
              <a:solidFill>
                <a:srgbClr val="E6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Text Box 21"/>
              <p:cNvSpPr txBox="1">
                <a:spLocks noChangeArrowheads="1"/>
              </p:cNvSpPr>
              <p:nvPr/>
            </p:nvSpPr>
            <p:spPr bwMode="auto">
              <a:xfrm>
                <a:off x="835025" y="5880388"/>
                <a:ext cx="1294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Shallow RHI</a:t>
                </a:r>
              </a:p>
            </p:txBody>
          </p:sp>
          <p:sp>
            <p:nvSpPr>
              <p:cNvPr id="24" name="Rectangle 22"/>
              <p:cNvSpPr>
                <a:spLocks noChangeArrowheads="1"/>
              </p:cNvSpPr>
              <p:nvPr/>
            </p:nvSpPr>
            <p:spPr bwMode="auto">
              <a:xfrm>
                <a:off x="654050" y="6243926"/>
                <a:ext cx="228600" cy="228600"/>
              </a:xfrm>
              <a:prstGeom prst="rect">
                <a:avLst/>
              </a:prstGeom>
              <a:solidFill>
                <a:srgbClr val="0099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 name="Text Box 23"/>
              <p:cNvSpPr txBox="1">
                <a:spLocks noChangeArrowheads="1"/>
              </p:cNvSpPr>
              <p:nvPr/>
            </p:nvSpPr>
            <p:spPr bwMode="auto">
              <a:xfrm>
                <a:off x="838200" y="6185188"/>
                <a:ext cx="13135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smtClean="0"/>
                  <a:t>Zenith Stare</a:t>
                </a:r>
                <a:endParaRPr lang="en-US" dirty="0"/>
              </a:p>
            </p:txBody>
          </p:sp>
        </p:grpSp>
        <p:grpSp>
          <p:nvGrpSpPr>
            <p:cNvPr id="59" name="Group 58"/>
            <p:cNvGrpSpPr>
              <a:grpSpLocks noChangeAspect="1"/>
            </p:cNvGrpSpPr>
            <p:nvPr/>
          </p:nvGrpSpPr>
          <p:grpSpPr>
            <a:xfrm>
              <a:off x="427180" y="2951199"/>
              <a:ext cx="1908962" cy="2097130"/>
              <a:chOff x="178593" y="616314"/>
              <a:chExt cx="2743892" cy="3014359"/>
            </a:xfrm>
          </p:grpSpPr>
          <p:sp>
            <p:nvSpPr>
              <p:cNvPr id="50" name="Arc 8"/>
              <p:cNvSpPr>
                <a:spLocks/>
              </p:cNvSpPr>
              <p:nvPr/>
            </p:nvSpPr>
            <p:spPr bwMode="auto">
              <a:xfrm>
                <a:off x="319088" y="1066800"/>
                <a:ext cx="1393825" cy="2227263"/>
              </a:xfrm>
              <a:custGeom>
                <a:avLst/>
                <a:gdLst>
                  <a:gd name="G0" fmla="+- 347 0 0"/>
                  <a:gd name="G1" fmla="+- 21600 0 0"/>
                  <a:gd name="G2" fmla="+- 21600 0 0"/>
                  <a:gd name="T0" fmla="*/ 0 w 21947"/>
                  <a:gd name="T1" fmla="*/ 3 h 35622"/>
                  <a:gd name="T2" fmla="*/ 16777 w 21947"/>
                  <a:gd name="T3" fmla="*/ 35622 h 35622"/>
                  <a:gd name="T4" fmla="*/ 347 w 21947"/>
                  <a:gd name="T5" fmla="*/ 21600 h 35622"/>
                </a:gdLst>
                <a:ahLst/>
                <a:cxnLst>
                  <a:cxn ang="0">
                    <a:pos x="T0" y="T1"/>
                  </a:cxn>
                  <a:cxn ang="0">
                    <a:pos x="T2" y="T3"/>
                  </a:cxn>
                  <a:cxn ang="0">
                    <a:pos x="T4" y="T5"/>
                  </a:cxn>
                </a:cxnLst>
                <a:rect l="0" t="0" r="r" b="b"/>
                <a:pathLst>
                  <a:path w="21947" h="35622" fill="none" extrusionOk="0">
                    <a:moveTo>
                      <a:pt x="-1" y="2"/>
                    </a:moveTo>
                    <a:cubicBezTo>
                      <a:pt x="115" y="0"/>
                      <a:pt x="231" y="-1"/>
                      <a:pt x="347" y="0"/>
                    </a:cubicBezTo>
                    <a:cubicBezTo>
                      <a:pt x="12276" y="0"/>
                      <a:pt x="21947" y="9670"/>
                      <a:pt x="21947" y="21600"/>
                    </a:cubicBezTo>
                    <a:cubicBezTo>
                      <a:pt x="21947" y="26740"/>
                      <a:pt x="20113" y="31712"/>
                      <a:pt x="16776" y="35621"/>
                    </a:cubicBezTo>
                  </a:path>
                  <a:path w="21947" h="35622" stroke="0" extrusionOk="0">
                    <a:moveTo>
                      <a:pt x="-1" y="2"/>
                    </a:moveTo>
                    <a:cubicBezTo>
                      <a:pt x="115" y="0"/>
                      <a:pt x="231" y="-1"/>
                      <a:pt x="347" y="0"/>
                    </a:cubicBezTo>
                    <a:cubicBezTo>
                      <a:pt x="12276" y="0"/>
                      <a:pt x="21947" y="9670"/>
                      <a:pt x="21947" y="21600"/>
                    </a:cubicBezTo>
                    <a:cubicBezTo>
                      <a:pt x="21947" y="26740"/>
                      <a:pt x="20113" y="31712"/>
                      <a:pt x="16776" y="35621"/>
                    </a:cubicBezTo>
                    <a:lnTo>
                      <a:pt x="347" y="21600"/>
                    </a:lnTo>
                    <a:close/>
                  </a:path>
                </a:pathLst>
              </a:cu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1" name="Arc 9"/>
              <p:cNvSpPr>
                <a:spLocks/>
              </p:cNvSpPr>
              <p:nvPr/>
            </p:nvSpPr>
            <p:spPr bwMode="auto">
              <a:xfrm>
                <a:off x="320675" y="1068388"/>
                <a:ext cx="358775" cy="1350962"/>
              </a:xfrm>
              <a:custGeom>
                <a:avLst/>
                <a:gdLst>
                  <a:gd name="G0" fmla="+- 347 0 0"/>
                  <a:gd name="G1" fmla="+- 21600 0 0"/>
                  <a:gd name="G2" fmla="+- 21600 0 0"/>
                  <a:gd name="T0" fmla="*/ 0 w 5640"/>
                  <a:gd name="T1" fmla="*/ 3 h 21600"/>
                  <a:gd name="T2" fmla="*/ 5640 w 5640"/>
                  <a:gd name="T3" fmla="*/ 659 h 21600"/>
                  <a:gd name="T4" fmla="*/ 347 w 5640"/>
                  <a:gd name="T5" fmla="*/ 21600 h 21600"/>
                </a:gdLst>
                <a:ahLst/>
                <a:cxnLst>
                  <a:cxn ang="0">
                    <a:pos x="T0" y="T1"/>
                  </a:cxn>
                  <a:cxn ang="0">
                    <a:pos x="T2" y="T3"/>
                  </a:cxn>
                  <a:cxn ang="0">
                    <a:pos x="T4" y="T5"/>
                  </a:cxn>
                </a:cxnLst>
                <a:rect l="0" t="0" r="r" b="b"/>
                <a:pathLst>
                  <a:path w="5640" h="21600" fill="none" extrusionOk="0">
                    <a:moveTo>
                      <a:pt x="-1" y="2"/>
                    </a:moveTo>
                    <a:cubicBezTo>
                      <a:pt x="115" y="0"/>
                      <a:pt x="231" y="-1"/>
                      <a:pt x="347" y="0"/>
                    </a:cubicBezTo>
                    <a:cubicBezTo>
                      <a:pt x="2131" y="0"/>
                      <a:pt x="3909" y="221"/>
                      <a:pt x="5640" y="658"/>
                    </a:cubicBezTo>
                  </a:path>
                  <a:path w="5640" h="21600" stroke="0" extrusionOk="0">
                    <a:moveTo>
                      <a:pt x="-1" y="2"/>
                    </a:moveTo>
                    <a:cubicBezTo>
                      <a:pt x="115" y="0"/>
                      <a:pt x="231" y="-1"/>
                      <a:pt x="347" y="0"/>
                    </a:cubicBezTo>
                    <a:cubicBezTo>
                      <a:pt x="2131" y="0"/>
                      <a:pt x="3909" y="221"/>
                      <a:pt x="5640" y="658"/>
                    </a:cubicBezTo>
                    <a:lnTo>
                      <a:pt x="347" y="21600"/>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2" name="Arc 10"/>
              <p:cNvSpPr>
                <a:spLocks/>
              </p:cNvSpPr>
              <p:nvPr/>
            </p:nvSpPr>
            <p:spPr bwMode="auto">
              <a:xfrm>
                <a:off x="341313" y="1111250"/>
                <a:ext cx="546100" cy="1312863"/>
              </a:xfrm>
              <a:custGeom>
                <a:avLst/>
                <a:gdLst>
                  <a:gd name="G0" fmla="+- 0 0 0"/>
                  <a:gd name="G1" fmla="+- 20993 0 0"/>
                  <a:gd name="G2" fmla="+- 21600 0 0"/>
                  <a:gd name="T0" fmla="*/ 5086 w 8583"/>
                  <a:gd name="T1" fmla="*/ 0 h 20993"/>
                  <a:gd name="T2" fmla="*/ 8583 w 8583"/>
                  <a:gd name="T3" fmla="*/ 1171 h 20993"/>
                  <a:gd name="T4" fmla="*/ 0 w 8583"/>
                  <a:gd name="T5" fmla="*/ 20993 h 20993"/>
                </a:gdLst>
                <a:ahLst/>
                <a:cxnLst>
                  <a:cxn ang="0">
                    <a:pos x="T0" y="T1"/>
                  </a:cxn>
                  <a:cxn ang="0">
                    <a:pos x="T2" y="T3"/>
                  </a:cxn>
                  <a:cxn ang="0">
                    <a:pos x="T4" y="T5"/>
                  </a:cxn>
                </a:cxnLst>
                <a:rect l="0" t="0" r="r" b="b"/>
                <a:pathLst>
                  <a:path w="8583" h="20993" fill="none" extrusionOk="0">
                    <a:moveTo>
                      <a:pt x="5085" y="0"/>
                    </a:moveTo>
                    <a:cubicBezTo>
                      <a:pt x="6282" y="290"/>
                      <a:pt x="7452" y="682"/>
                      <a:pt x="8582" y="1171"/>
                    </a:cubicBezTo>
                  </a:path>
                  <a:path w="8583" h="20993" stroke="0" extrusionOk="0">
                    <a:moveTo>
                      <a:pt x="5085" y="0"/>
                    </a:moveTo>
                    <a:cubicBezTo>
                      <a:pt x="6282" y="290"/>
                      <a:pt x="7452" y="682"/>
                      <a:pt x="8582" y="1171"/>
                    </a:cubicBezTo>
                    <a:lnTo>
                      <a:pt x="0" y="20993"/>
                    </a:lnTo>
                    <a:close/>
                  </a:path>
                </a:pathLst>
              </a:custGeom>
              <a:solidFill>
                <a:srgbClr val="33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3" name="Arc 11"/>
              <p:cNvSpPr>
                <a:spLocks/>
              </p:cNvSpPr>
              <p:nvPr/>
            </p:nvSpPr>
            <p:spPr bwMode="auto">
              <a:xfrm>
                <a:off x="344488" y="1177925"/>
                <a:ext cx="947737" cy="1246188"/>
              </a:xfrm>
              <a:custGeom>
                <a:avLst/>
                <a:gdLst>
                  <a:gd name="G0" fmla="+- 0 0 0"/>
                  <a:gd name="G1" fmla="+- 19919 0 0"/>
                  <a:gd name="G2" fmla="+- 21600 0 0"/>
                  <a:gd name="T0" fmla="*/ 8354 w 14879"/>
                  <a:gd name="T1" fmla="*/ 0 h 19919"/>
                  <a:gd name="T2" fmla="*/ 14879 w 14879"/>
                  <a:gd name="T3" fmla="*/ 4261 h 19919"/>
                  <a:gd name="T4" fmla="*/ 0 w 14879"/>
                  <a:gd name="T5" fmla="*/ 19919 h 19919"/>
                </a:gdLst>
                <a:ahLst/>
                <a:cxnLst>
                  <a:cxn ang="0">
                    <a:pos x="T0" y="T1"/>
                  </a:cxn>
                  <a:cxn ang="0">
                    <a:pos x="T2" y="T3"/>
                  </a:cxn>
                  <a:cxn ang="0">
                    <a:pos x="T4" y="T5"/>
                  </a:cxn>
                </a:cxnLst>
                <a:rect l="0" t="0" r="r" b="b"/>
                <a:pathLst>
                  <a:path w="14879" h="19919" fill="none" extrusionOk="0">
                    <a:moveTo>
                      <a:pt x="8354" y="-1"/>
                    </a:moveTo>
                    <a:cubicBezTo>
                      <a:pt x="10769" y="1012"/>
                      <a:pt x="12980" y="2456"/>
                      <a:pt x="14879" y="4260"/>
                    </a:cubicBezTo>
                  </a:path>
                  <a:path w="14879" h="19919" stroke="0" extrusionOk="0">
                    <a:moveTo>
                      <a:pt x="8354" y="-1"/>
                    </a:moveTo>
                    <a:cubicBezTo>
                      <a:pt x="10769" y="1012"/>
                      <a:pt x="12980" y="2456"/>
                      <a:pt x="14879" y="4260"/>
                    </a:cubicBezTo>
                    <a:lnTo>
                      <a:pt x="0" y="19919"/>
                    </a:lnTo>
                    <a:close/>
                  </a:path>
                </a:pathLst>
              </a:custGeom>
              <a:solidFill>
                <a:srgbClr val="E6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4" name="Arc 12"/>
              <p:cNvSpPr>
                <a:spLocks/>
              </p:cNvSpPr>
              <p:nvPr/>
            </p:nvSpPr>
            <p:spPr bwMode="auto">
              <a:xfrm>
                <a:off x="342900" y="1446213"/>
                <a:ext cx="1236663" cy="976312"/>
              </a:xfrm>
              <a:custGeom>
                <a:avLst/>
                <a:gdLst>
                  <a:gd name="G0" fmla="+- 0 0 0"/>
                  <a:gd name="G1" fmla="+- 15639 0 0"/>
                  <a:gd name="G2" fmla="+- 21600 0 0"/>
                  <a:gd name="T0" fmla="*/ 14899 w 19440"/>
                  <a:gd name="T1" fmla="*/ 0 h 15639"/>
                  <a:gd name="T2" fmla="*/ 19440 w 19440"/>
                  <a:gd name="T3" fmla="*/ 6224 h 15639"/>
                  <a:gd name="T4" fmla="*/ 0 w 19440"/>
                  <a:gd name="T5" fmla="*/ 15639 h 15639"/>
                </a:gdLst>
                <a:ahLst/>
                <a:cxnLst>
                  <a:cxn ang="0">
                    <a:pos x="T0" y="T1"/>
                  </a:cxn>
                  <a:cxn ang="0">
                    <a:pos x="T2" y="T3"/>
                  </a:cxn>
                  <a:cxn ang="0">
                    <a:pos x="T4" y="T5"/>
                  </a:cxn>
                </a:cxnLst>
                <a:rect l="0" t="0" r="r" b="b"/>
                <a:pathLst>
                  <a:path w="19440" h="15639" fill="none" extrusionOk="0">
                    <a:moveTo>
                      <a:pt x="14899" y="-1"/>
                    </a:moveTo>
                    <a:cubicBezTo>
                      <a:pt x="16773" y="1785"/>
                      <a:pt x="18311" y="3893"/>
                      <a:pt x="19440" y="6223"/>
                    </a:cubicBezTo>
                  </a:path>
                  <a:path w="19440" h="15639" stroke="0" extrusionOk="0">
                    <a:moveTo>
                      <a:pt x="14899" y="-1"/>
                    </a:moveTo>
                    <a:cubicBezTo>
                      <a:pt x="16773" y="1785"/>
                      <a:pt x="18311" y="3893"/>
                      <a:pt x="19440" y="6223"/>
                    </a:cubicBezTo>
                    <a:lnTo>
                      <a:pt x="0" y="15639"/>
                    </a:lnTo>
                    <a:close/>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55" name="Text Box 13"/>
              <p:cNvSpPr txBox="1">
                <a:spLocks noChangeArrowheads="1"/>
              </p:cNvSpPr>
              <p:nvPr/>
            </p:nvSpPr>
            <p:spPr bwMode="auto">
              <a:xfrm>
                <a:off x="178593" y="616314"/>
                <a:ext cx="32543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dirty="0">
                    <a:cs typeface="Arial" charset="0"/>
                  </a:rPr>
                  <a:t>0</a:t>
                </a:r>
              </a:p>
            </p:txBody>
          </p:sp>
          <p:sp>
            <p:nvSpPr>
              <p:cNvPr id="56" name="Text Box 14"/>
              <p:cNvSpPr txBox="1">
                <a:spLocks noChangeArrowheads="1"/>
              </p:cNvSpPr>
              <p:nvPr/>
            </p:nvSpPr>
            <p:spPr bwMode="auto">
              <a:xfrm>
                <a:off x="1580352" y="1509573"/>
                <a:ext cx="4443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dirty="0">
                    <a:cs typeface="Arial" charset="0"/>
                  </a:rPr>
                  <a:t>10</a:t>
                </a:r>
              </a:p>
            </p:txBody>
          </p:sp>
          <p:sp>
            <p:nvSpPr>
              <p:cNvPr id="57" name="Text Box 15"/>
              <p:cNvSpPr txBox="1">
                <a:spLocks noChangeArrowheads="1"/>
              </p:cNvSpPr>
              <p:nvPr/>
            </p:nvSpPr>
            <p:spPr bwMode="auto">
              <a:xfrm>
                <a:off x="1358974" y="3230563"/>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dirty="0">
                    <a:cs typeface="Arial" charset="0"/>
                  </a:rPr>
                  <a:t>20</a:t>
                </a:r>
              </a:p>
            </p:txBody>
          </p:sp>
          <p:sp>
            <p:nvSpPr>
              <p:cNvPr id="58" name="Text Box 24"/>
              <p:cNvSpPr txBox="1">
                <a:spLocks noChangeArrowheads="1"/>
              </p:cNvSpPr>
              <p:nvPr/>
            </p:nvSpPr>
            <p:spPr bwMode="auto">
              <a:xfrm>
                <a:off x="1890984" y="3211625"/>
                <a:ext cx="10315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en-US" sz="2000" dirty="0">
                    <a:cs typeface="Arial" charset="0"/>
                  </a:rPr>
                  <a:t>minutes</a:t>
                </a:r>
              </a:p>
            </p:txBody>
          </p:sp>
        </p:grpSp>
      </p:grpSp>
      <p:sp>
        <p:nvSpPr>
          <p:cNvPr id="7" name="Rectangle 6"/>
          <p:cNvSpPr/>
          <p:nvPr/>
        </p:nvSpPr>
        <p:spPr>
          <a:xfrm>
            <a:off x="406873" y="2134090"/>
            <a:ext cx="4454236" cy="954107"/>
          </a:xfrm>
          <a:prstGeom prst="rect">
            <a:avLst/>
          </a:prstGeom>
        </p:spPr>
        <p:txBody>
          <a:bodyPr wrap="square">
            <a:spAutoFit/>
          </a:bodyPr>
          <a:lstStyle/>
          <a:p>
            <a:pPr marL="225425" indent="-225425">
              <a:buFont typeface="Arial" panose="020B0604020202020204" pitchFamily="34" charset="0"/>
              <a:buChar char="•"/>
            </a:pPr>
            <a:r>
              <a:rPr lang="en-US" sz="2800" dirty="0"/>
              <a:t>Designing</a:t>
            </a:r>
            <a:r>
              <a:rPr lang="en-US" dirty="0"/>
              <a:t> </a:t>
            </a:r>
            <a:r>
              <a:rPr lang="en-US" sz="2800" dirty="0"/>
              <a:t>the</a:t>
            </a:r>
            <a:r>
              <a:rPr lang="en-US" dirty="0"/>
              <a:t> </a:t>
            </a:r>
            <a:r>
              <a:rPr lang="en-US" sz="2800" dirty="0"/>
              <a:t>optimal</a:t>
            </a:r>
            <a:r>
              <a:rPr lang="en-US" dirty="0"/>
              <a:t> </a:t>
            </a:r>
            <a:r>
              <a:rPr lang="en-US" sz="2800" dirty="0"/>
              <a:t>scan</a:t>
            </a:r>
            <a:r>
              <a:rPr lang="en-US" dirty="0"/>
              <a:t> </a:t>
            </a:r>
            <a:r>
              <a:rPr lang="en-US" sz="2800" dirty="0"/>
              <a:t>queue</a:t>
            </a:r>
          </a:p>
        </p:txBody>
      </p:sp>
    </p:spTree>
    <p:extLst>
      <p:ext uri="{BB962C8B-B14F-4D97-AF65-F5344CB8AC3E}">
        <p14:creationId xmlns:p14="http://schemas.microsoft.com/office/powerpoint/2010/main" val="21516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130949"/>
            <a:ext cx="10515600" cy="1325563"/>
          </a:xfrm>
        </p:spPr>
        <p:txBody>
          <a:bodyPr/>
          <a:lstStyle/>
          <a:p>
            <a:r>
              <a:rPr lang="en-US" dirty="0" smtClean="0"/>
              <a:t>Case 1: The textbook example</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362" t="4955" r="8599" b="5257"/>
          <a:stretch/>
        </p:blipFill>
        <p:spPr>
          <a:xfrm>
            <a:off x="2013526" y="1347381"/>
            <a:ext cx="8164946" cy="4933961"/>
          </a:xfrm>
        </p:spPr>
      </p:pic>
      <p:sp>
        <p:nvSpPr>
          <p:cNvPr id="3" name="Rectangle 2"/>
          <p:cNvSpPr/>
          <p:nvPr/>
        </p:nvSpPr>
        <p:spPr>
          <a:xfrm>
            <a:off x="4254180" y="6281342"/>
            <a:ext cx="4262321" cy="369332"/>
          </a:xfrm>
          <a:prstGeom prst="rect">
            <a:avLst/>
          </a:prstGeom>
        </p:spPr>
        <p:txBody>
          <a:bodyPr wrap="none">
            <a:spAutoFit/>
          </a:bodyPr>
          <a:lstStyle/>
          <a:p>
            <a:r>
              <a:rPr lang="en-US" dirty="0"/>
              <a:t>Vertical winds measured on June </a:t>
            </a:r>
            <a:r>
              <a:rPr lang="en-US" dirty="0" smtClean="0"/>
              <a:t>29</a:t>
            </a:r>
            <a:r>
              <a:rPr lang="en-US" baseline="30000" dirty="0" smtClean="0"/>
              <a:t>th</a:t>
            </a:r>
            <a:r>
              <a:rPr lang="en-US" dirty="0" smtClean="0"/>
              <a:t>, 2014</a:t>
            </a:r>
            <a:endParaRPr lang="en-US" dirty="0"/>
          </a:p>
        </p:txBody>
      </p:sp>
    </p:spTree>
    <p:extLst>
      <p:ext uri="{BB962C8B-B14F-4D97-AF65-F5344CB8AC3E}">
        <p14:creationId xmlns:p14="http://schemas.microsoft.com/office/powerpoint/2010/main" val="1373797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08647"/>
            <a:ext cx="10515600" cy="1325563"/>
          </a:xfrm>
        </p:spPr>
        <p:txBody>
          <a:bodyPr>
            <a:normAutofit fontScale="90000"/>
          </a:bodyPr>
          <a:lstStyle/>
          <a:p>
            <a:pPr algn="ctr"/>
            <a:r>
              <a:rPr lang="en-US" dirty="0" smtClean="0"/>
              <a:t>Case 1: Vertical Velocity Variance Sampling Error</a:t>
            </a:r>
            <a:br>
              <a:rPr lang="en-US" dirty="0" smtClean="0"/>
            </a:br>
            <a:r>
              <a:rPr lang="en-US" sz="3100" dirty="0"/>
              <a:t>(July </a:t>
            </a:r>
            <a:r>
              <a:rPr lang="en-US" sz="3100" dirty="0" smtClean="0"/>
              <a:t>29</a:t>
            </a:r>
            <a:r>
              <a:rPr lang="en-US" sz="3100" baseline="30000" dirty="0" smtClean="0"/>
              <a:t>th</a:t>
            </a:r>
            <a:r>
              <a:rPr lang="en-US" sz="3100" dirty="0"/>
              <a:t>, 2014 from </a:t>
            </a:r>
            <a:r>
              <a:rPr lang="en-US" sz="3100" dirty="0" smtClean="0"/>
              <a:t>19:00 </a:t>
            </a:r>
            <a:r>
              <a:rPr lang="en-US" sz="3100" dirty="0"/>
              <a:t>to </a:t>
            </a:r>
            <a:r>
              <a:rPr lang="en-US" sz="3100" dirty="0" smtClean="0"/>
              <a:t>21:00 </a:t>
            </a:r>
            <a:r>
              <a:rPr lang="en-US" sz="3100" dirty="0"/>
              <a:t>UTC)</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388" t="4955" r="8161" b="4195"/>
          <a:stretch/>
        </p:blipFill>
        <p:spPr>
          <a:xfrm>
            <a:off x="2001365" y="1313943"/>
            <a:ext cx="8296185" cy="4837559"/>
          </a:xfrm>
        </p:spPr>
      </p:pic>
      <p:sp>
        <p:nvSpPr>
          <p:cNvPr id="3" name="TextBox 2"/>
          <p:cNvSpPr txBox="1"/>
          <p:nvPr/>
        </p:nvSpPr>
        <p:spPr>
          <a:xfrm>
            <a:off x="716396" y="6279635"/>
            <a:ext cx="10866121" cy="400110"/>
          </a:xfrm>
          <a:prstGeom prst="rect">
            <a:avLst/>
          </a:prstGeom>
          <a:noFill/>
        </p:spPr>
        <p:txBody>
          <a:bodyPr wrap="square" rtlCol="0">
            <a:spAutoFit/>
          </a:bodyPr>
          <a:lstStyle/>
          <a:p>
            <a:pPr algn="ctr"/>
            <a:r>
              <a:rPr lang="en-US" sz="2000" dirty="0" smtClean="0"/>
              <a:t>Sampling Error calculated using method suggested by Lenschow et al., 1994 and </a:t>
            </a:r>
            <a:r>
              <a:rPr lang="en-US" sz="2000" dirty="0" err="1" smtClean="0"/>
              <a:t>Lenschow</a:t>
            </a:r>
            <a:r>
              <a:rPr lang="en-US" sz="2000" dirty="0" smtClean="0"/>
              <a:t> et al., 2000</a:t>
            </a:r>
            <a:endParaRPr lang="en-US" sz="2000" dirty="0"/>
          </a:p>
        </p:txBody>
      </p:sp>
    </p:spTree>
    <p:extLst>
      <p:ext uri="{BB962C8B-B14F-4D97-AF65-F5344CB8AC3E}">
        <p14:creationId xmlns:p14="http://schemas.microsoft.com/office/powerpoint/2010/main" val="2423580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25787</TotalTime>
  <Words>904</Words>
  <Application>Microsoft Office PowerPoint</Application>
  <PresentationFormat>Widescreen</PresentationFormat>
  <Paragraphs>107</Paragraphs>
  <Slides>24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Times New Roman</vt:lpstr>
      <vt:lpstr>Office Theme</vt:lpstr>
      <vt:lpstr>Lidar Uncertainty Measurement Experiment (LUMEX) (June 24th 2014 – July 13th 2014)</vt:lpstr>
      <vt:lpstr>Instrumentation and Collaborators</vt:lpstr>
      <vt:lpstr>Goals</vt:lpstr>
      <vt:lpstr>Instrument Layout</vt:lpstr>
      <vt:lpstr>Measurement Uncertainty (for Doppler Lidars)</vt:lpstr>
      <vt:lpstr>I. Sampling Error Analysis</vt:lpstr>
      <vt:lpstr>Why is this important?</vt:lpstr>
      <vt:lpstr>Case 1: The textbook example</vt:lpstr>
      <vt:lpstr>Case 1: Vertical Velocity Variance Sampling Error (July 29th, 2014 from 19:00 to 21:00 UTC)</vt:lpstr>
      <vt:lpstr>Case 2: Afternoon period large scale event</vt:lpstr>
      <vt:lpstr>Case 2: Results from Sampling Error Analysis (July 30th, 2014 from 19:00 to 21:00 UTC)</vt:lpstr>
      <vt:lpstr>II. Study Error of Representativeness</vt:lpstr>
      <vt:lpstr>Spatial Footprint of Retrieval Techniques</vt:lpstr>
      <vt:lpstr>WindCube V1s Next to Each Other</vt:lpstr>
      <vt:lpstr>WindCube V1s Separated</vt:lpstr>
      <vt:lpstr>WindCube V1s Separated</vt:lpstr>
      <vt:lpstr>Telescoping Observation Network</vt:lpstr>
      <vt:lpstr>Current/Future Work</vt:lpstr>
      <vt:lpstr>PowerPoint Presentation</vt:lpstr>
      <vt:lpstr>PowerPoint Presentation</vt:lpstr>
      <vt:lpstr>Calibration</vt:lpstr>
      <vt:lpstr>Case 3: Transition period</vt:lpstr>
      <vt:lpstr>Case 3: Results from Sampling Error Analysis (July 13th, 2014 from 16:00 to 17:00 UTC)</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Lidar Uncertainty Measurement Experiment (LUMEX)</dc:title>
  <dc:creator>Aditya Choukulkar</dc:creator>
  <cp:lastModifiedBy>Aditya Choukulkar</cp:lastModifiedBy>
  <cp:revision>151</cp:revision>
  <dcterms:created xsi:type="dcterms:W3CDTF">2014-09-12T21:38:11Z</dcterms:created>
  <dcterms:modified xsi:type="dcterms:W3CDTF">2015-04-29T03:53:49Z</dcterms:modified>
</cp:coreProperties>
</file>