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23"/>
  </p:notesMasterIdLst>
  <p:handoutMasterIdLst>
    <p:handoutMasterId r:id="rId24"/>
  </p:handoutMasterIdLst>
  <p:sldIdLst>
    <p:sldId id="310" r:id="rId2"/>
    <p:sldId id="289" r:id="rId3"/>
    <p:sldId id="311" r:id="rId4"/>
    <p:sldId id="343" r:id="rId5"/>
    <p:sldId id="306" r:id="rId6"/>
    <p:sldId id="333" r:id="rId7"/>
    <p:sldId id="303" r:id="rId8"/>
    <p:sldId id="320" r:id="rId9"/>
    <p:sldId id="322" r:id="rId10"/>
    <p:sldId id="321" r:id="rId11"/>
    <p:sldId id="305" r:id="rId12"/>
    <p:sldId id="339" r:id="rId13"/>
    <p:sldId id="312" r:id="rId14"/>
    <p:sldId id="299" r:id="rId15"/>
    <p:sldId id="340" r:id="rId16"/>
    <p:sldId id="341" r:id="rId17"/>
    <p:sldId id="344" r:id="rId18"/>
    <p:sldId id="346" r:id="rId19"/>
    <p:sldId id="342" r:id="rId20"/>
    <p:sldId id="338" r:id="rId21"/>
    <p:sldId id="325" r:id="rId22"/>
  </p:sldIdLst>
  <p:sldSz cx="9144000" cy="6858000" type="letter"/>
  <p:notesSz cx="6858000" cy="9313863"/>
  <p:defaultTextStyle>
    <a:defPPr>
      <a:defRPr lang="en-US"/>
    </a:defPPr>
    <a:lvl1pPr marL="0" algn="l" defTabSz="913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688" algn="l" defTabSz="913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376" algn="l" defTabSz="913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061" algn="l" defTabSz="913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748" algn="l" defTabSz="913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435" algn="l" defTabSz="913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123" algn="l" defTabSz="913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811" algn="l" defTabSz="913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498" algn="l" defTabSz="913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821131"/>
    <a:srgbClr val="00199A"/>
    <a:srgbClr val="7689FF"/>
    <a:srgbClr val="E2F8D6"/>
    <a:srgbClr val="81AFF1"/>
    <a:srgbClr val="430C05"/>
    <a:srgbClr val="DFF1FA"/>
    <a:srgbClr val="3F3020"/>
    <a:srgbClr val="342024"/>
    <a:srgbClr val="2C2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3" autoAdjust="0"/>
    <p:restoredTop sz="94660" autoAdjust="0"/>
  </p:normalViewPr>
  <p:slideViewPr>
    <p:cSldViewPr snapToGrid="0">
      <p:cViewPr>
        <p:scale>
          <a:sx n="94" d="100"/>
          <a:sy n="94" d="100"/>
        </p:scale>
        <p:origin x="-376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035C5-66D7-414A-AC66-133EC028B03F}" type="datetime1">
              <a:rPr lang="en-US" altLang="ja-JP" smtClean="0"/>
              <a:t>4/29/15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JCSDA Workshop May2014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5A21F-AAD3-9F49-9EFC-725E7AB59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563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E6359-831E-5346-86B7-C19746FBF14E}" type="datetime1">
              <a:rPr lang="en-US" altLang="ja-JP" smtClean="0"/>
              <a:t>4/29/15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JCSDA Workshop May2014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91B0A-6C48-4899-985B-E6A81C4572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498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34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34" algn="l" defTabSz="9134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467" algn="l" defTabSz="9134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199" algn="l" defTabSz="9134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931" algn="l" defTabSz="9134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663" algn="l" defTabSz="9134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398" algn="l" defTabSz="9134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131" algn="l" defTabSz="9134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863" algn="l" defTabSz="9134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6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25126545" indent="-24823219" defTabSz="914485" eaLnBrk="0" hangingPunct="0">
              <a:defRPr sz="6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34247362" indent="-33642210" defTabSz="914485" eaLnBrk="0" hangingPunct="0">
              <a:defRPr sz="6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6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6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fld id="{66A22D18-9AC5-41FD-A828-4525D4B4BF4E}" type="slidenum">
              <a:rPr 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56137" cy="3492500"/>
          </a:xfrm>
          <a:solidFill>
            <a:srgbClr val="FFFFFF"/>
          </a:solidFill>
          <a:ln/>
        </p:spPr>
      </p:sp>
      <p:sp>
        <p:nvSpPr>
          <p:cNvPr id="16388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2318" y="4422854"/>
            <a:ext cx="5034855" cy="4193395"/>
          </a:xfrm>
        </p:spPr>
        <p:txBody>
          <a:bodyPr wrap="none" anchor="ctr"/>
          <a:lstStyle/>
          <a:p>
            <a:pPr eaLnBrk="1" hangingPunct="1"/>
            <a:endParaRPr lang="en-US" smtClean="0">
              <a:latin typeface="Arial" charset="0"/>
              <a:ea typeface="ＭＳ Ｐゴシック" pitchFamily="-106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JCSDA Workshop May2014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6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25126545" indent="-24823219" defTabSz="914485" eaLnBrk="0" hangingPunct="0">
              <a:defRPr sz="6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34247362" indent="-33642210" defTabSz="914485" eaLnBrk="0" hangingPunct="0">
              <a:defRPr sz="6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6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6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fld id="{66A22D18-9AC5-41FD-A828-4525D4B4BF4E}" type="slidenum">
              <a:rPr lang="en-US" sz="1200">
                <a:solidFill>
                  <a:prstClr val="black"/>
                </a:solidFill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56137" cy="3492500"/>
          </a:xfrm>
          <a:solidFill>
            <a:srgbClr val="FFFFFF"/>
          </a:solidFill>
          <a:ln/>
        </p:spPr>
      </p:sp>
      <p:sp>
        <p:nvSpPr>
          <p:cNvPr id="16388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2318" y="4422854"/>
            <a:ext cx="5034855" cy="4193395"/>
          </a:xfrm>
        </p:spPr>
        <p:txBody>
          <a:bodyPr wrap="none" anchor="ctr"/>
          <a:lstStyle/>
          <a:p>
            <a:pPr eaLnBrk="1" hangingPunct="1"/>
            <a:endParaRPr lang="en-US" smtClean="0">
              <a:latin typeface="Arial" charset="0"/>
              <a:ea typeface="ＭＳ Ｐゴシック" pitchFamily="-106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JCSDA Workshop May2014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91B0A-6C48-4899-985B-E6A81C4572D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JCSDA Workshop May2014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82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91B0A-6C48-4899-985B-E6A81C4572D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JCSDA Workshop May2014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8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WGLW April2015, Boulder, CO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3671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WGLW April2015, Boulder, CO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67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WGLW April2015, Boulder, CO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8871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816601"/>
            <a:ext cx="9144000" cy="10414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ctr" defTabSz="91405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5929146"/>
            <a:ext cx="2249424" cy="83741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ctr" defTabSz="91405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359152" y="5920004"/>
            <a:ext cx="6784848" cy="83741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ctr" defTabSz="91405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graphicFrame>
        <p:nvGraphicFramePr>
          <p:cNvPr id="12" name="Group 4"/>
          <p:cNvGraphicFramePr>
            <a:graphicFrameLocks noGrp="1"/>
          </p:cNvGraphicFramePr>
          <p:nvPr userDrawn="1"/>
        </p:nvGraphicFramePr>
        <p:xfrm>
          <a:off x="1" y="6030750"/>
          <a:ext cx="2222500" cy="407190"/>
        </p:xfrm>
        <a:graphic>
          <a:graphicData uri="http://schemas.openxmlformats.org/drawingml/2006/table">
            <a:tbl>
              <a:tblPr/>
              <a:tblGrid>
                <a:gridCol w="2222500"/>
              </a:tblGrid>
              <a:tr h="407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Group 10"/>
          <p:cNvGraphicFramePr>
            <a:graphicFrameLocks noGrp="1"/>
          </p:cNvGraphicFramePr>
          <p:nvPr userDrawn="1"/>
        </p:nvGraphicFramePr>
        <p:xfrm>
          <a:off x="2425700" y="5986781"/>
          <a:ext cx="6718300" cy="393701"/>
        </p:xfrm>
        <a:graphic>
          <a:graphicData uri="http://schemas.openxmlformats.org/drawingml/2006/table">
            <a:tbl>
              <a:tblPr/>
              <a:tblGrid>
                <a:gridCol w="6718300"/>
              </a:tblGrid>
              <a:tr h="3937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588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WGLW April2015, Boulder, CO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8565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WGLW April2015, Boulder, CO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890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WGLW April2015, Boulder, CO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015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WGLW April2015, Boulder, CO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578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WGLW April2015, Boulder, CO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658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WGLW April2015, Boulder, CO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589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WGLW April2015, Boulder, CO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426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WGLW April2015, Boulder, CO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322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522"/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522"/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WGLW April2015, Boulder, CO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522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2522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830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2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Ellen.M.Salmon@NASA.gov" TargetMode="External"/><Relationship Id="rId3" Type="http://schemas.openxmlformats.org/officeDocument/2006/relationships/hyperlink" Target="mailto:chifan@ucar.edu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gmao.gsfc.nasa.gov/projects/G5NR/" TargetMode="Externa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689FF"/>
            </a:gs>
            <a:gs pos="100000">
              <a:srgbClr val="00199A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WGLW April2015, Boulder, CO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5364" name="Group 3"/>
          <p:cNvGrpSpPr>
            <a:grpSpLocks/>
          </p:cNvGrpSpPr>
          <p:nvPr/>
        </p:nvGrpSpPr>
        <p:grpSpPr bwMode="auto">
          <a:xfrm>
            <a:off x="2667345" y="3734194"/>
            <a:ext cx="3993943" cy="1285976"/>
            <a:chOff x="1680" y="2352"/>
            <a:chExt cx="2516" cy="812"/>
          </a:xfrm>
        </p:grpSpPr>
        <p:sp>
          <p:nvSpPr>
            <p:cNvPr id="15371" name="AutoShape 4"/>
            <p:cNvSpPr>
              <a:spLocks noChangeArrowheads="1"/>
            </p:cNvSpPr>
            <p:nvPr/>
          </p:nvSpPr>
          <p:spPr bwMode="auto">
            <a:xfrm>
              <a:off x="1680" y="2352"/>
              <a:ext cx="2516" cy="404"/>
            </a:xfrm>
            <a:prstGeom prst="roundRect">
              <a:avLst>
                <a:gd name="adj" fmla="val 245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372" name="AutoShape 5"/>
            <p:cNvSpPr>
              <a:spLocks noChangeArrowheads="1"/>
            </p:cNvSpPr>
            <p:nvPr/>
          </p:nvSpPr>
          <p:spPr bwMode="auto">
            <a:xfrm>
              <a:off x="1680" y="2352"/>
              <a:ext cx="458" cy="812"/>
            </a:xfrm>
            <a:prstGeom prst="roundRect">
              <a:avLst>
                <a:gd name="adj" fmla="val 245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59943" tIns="187171" rIns="359943" bIns="187171">
              <a:spAutoFit/>
            </a:bodyPr>
            <a:lstStyle/>
            <a:p>
              <a:pPr defTabSz="913626">
                <a:buClr>
                  <a:srgbClr val="F9F9F9"/>
                </a:buClr>
                <a:buSzPct val="100000"/>
                <a:tabLst>
                  <a:tab pos="0" algn="l"/>
                  <a:tab pos="457409" algn="l"/>
                  <a:tab pos="913626" algn="l"/>
                  <a:tab pos="1371431" algn="l"/>
                  <a:tab pos="1828838" algn="l"/>
                  <a:tab pos="2283865" algn="l"/>
                  <a:tab pos="2741272" algn="l"/>
                  <a:tab pos="3199872" algn="l"/>
                  <a:tab pos="3655296" algn="l"/>
                  <a:tab pos="4112703" algn="l"/>
                  <a:tab pos="4570112" algn="l"/>
                  <a:tab pos="5026329" algn="l"/>
                  <a:tab pos="5483737" algn="l"/>
                  <a:tab pos="5941144" algn="l"/>
                  <a:tab pos="6396568" algn="l"/>
                  <a:tab pos="6853977" algn="l"/>
                  <a:tab pos="7310196" algn="l"/>
                  <a:tab pos="7768793" algn="l"/>
                  <a:tab pos="8225010" algn="l"/>
                  <a:tab pos="8681624" algn="l"/>
                  <a:tab pos="9139032" algn="l"/>
                </a:tabLst>
              </a:pPr>
              <a:endParaRPr lang="en-US" sz="5900" b="1">
                <a:solidFill>
                  <a:srgbClr val="F9F9F9"/>
                </a:solidFill>
                <a:latin typeface="Times New Roman" pitchFamily="-106" charset="0"/>
                <a:cs typeface="Arial" charset="0"/>
              </a:endParaRPr>
            </a:p>
          </p:txBody>
        </p:sp>
      </p:grp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553180" y="2311056"/>
            <a:ext cx="6472731" cy="116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7113" tIns="28556" rIns="57113" bIns="28556">
            <a:spAutoFit/>
          </a:bodyPr>
          <a:lstStyle>
            <a:lvl1pPr defTabSz="3656013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defTabSz="3656013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ctr"/>
            <a:r>
              <a:rPr lang="en-US" altLang="ja-JP" sz="3600" dirty="0" smtClean="0">
                <a:solidFill>
                  <a:srgbClr val="E2F8D6"/>
                </a:solidFill>
              </a:rPr>
              <a:t>Potential </a:t>
            </a:r>
            <a:r>
              <a:rPr lang="en-US" altLang="ja-JP" sz="3600" dirty="0">
                <a:solidFill>
                  <a:srgbClr val="E2F8D6"/>
                </a:solidFill>
              </a:rPr>
              <a:t>OSSE for </a:t>
            </a:r>
            <a:endParaRPr lang="en-US" altLang="ja-JP" sz="3600" dirty="0" smtClean="0">
              <a:solidFill>
                <a:srgbClr val="E2F8D6"/>
              </a:solidFill>
            </a:endParaRPr>
          </a:p>
          <a:p>
            <a:pPr algn="ctr"/>
            <a:r>
              <a:rPr lang="en-US" altLang="ja-JP" sz="3600" dirty="0" smtClean="0">
                <a:solidFill>
                  <a:srgbClr val="E2F8D6"/>
                </a:solidFill>
              </a:rPr>
              <a:t>Space</a:t>
            </a:r>
            <a:r>
              <a:rPr lang="en-US" altLang="ja-JP" sz="3600" dirty="0">
                <a:solidFill>
                  <a:srgbClr val="E2F8D6"/>
                </a:solidFill>
              </a:rPr>
              <a:t>-based </a:t>
            </a:r>
            <a:r>
              <a:rPr lang="en-US" altLang="ja-JP" sz="3600" dirty="0" err="1">
                <a:solidFill>
                  <a:srgbClr val="E2F8D6"/>
                </a:solidFill>
              </a:rPr>
              <a:t>Lidar</a:t>
            </a:r>
            <a:r>
              <a:rPr lang="en-US" altLang="ja-JP" sz="3600" dirty="0">
                <a:solidFill>
                  <a:srgbClr val="E2F8D6"/>
                </a:solidFill>
              </a:rPr>
              <a:t> winds</a:t>
            </a:r>
            <a:r>
              <a:rPr lang="en-US" sz="3600" b="1" dirty="0" smtClean="0">
                <a:ln>
                  <a:solidFill>
                    <a:srgbClr val="823901"/>
                  </a:solidFill>
                </a:ln>
                <a:solidFill>
                  <a:srgbClr val="E2F8D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n>
                <a:solidFill>
                  <a:srgbClr val="823901"/>
                </a:solidFill>
              </a:ln>
              <a:solidFill>
                <a:srgbClr val="E2F8D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1768348" y="4419039"/>
            <a:ext cx="5744122" cy="51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52" tIns="11424" rIns="22852" bIns="11424">
            <a:spAutoFit/>
          </a:bodyPr>
          <a:lstStyle>
            <a:lvl1pPr defTabSz="3656013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defTabSz="3656013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ctr"/>
            <a:r>
              <a:rPr lang="en-US" sz="3200" dirty="0">
                <a:solidFill>
                  <a:srgbClr val="FFFF00"/>
                </a:solidFill>
              </a:rPr>
              <a:t>Michiko </a:t>
            </a:r>
            <a:r>
              <a:rPr lang="en-US" sz="3200" dirty="0" smtClean="0">
                <a:solidFill>
                  <a:srgbClr val="FFFF00"/>
                </a:solidFill>
              </a:rPr>
              <a:t>Masutani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1954499" y="6052130"/>
            <a:ext cx="6330377" cy="207939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22852" tIns="11424" rIns="22852" bIns="11424"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7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7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7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7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200" dirty="0">
                <a:solidFill>
                  <a:srgbClr val="FFE0C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84048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WGLW April2015, Boulder, CO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048" y="1320633"/>
            <a:ext cx="8052935" cy="3162387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txBody>
          <a:bodyPr wrap="square" lIns="22843" tIns="11421" rIns="22843" bIns="11421" numCol="1" rtlCol="0">
            <a:spAutoFit/>
          </a:bodyPr>
          <a:lstStyle/>
          <a:p>
            <a:pPr algn="ctr"/>
            <a:r>
              <a:rPr lang="en-US" altLang="ja-JP" sz="2400" b="1" dirty="0">
                <a:latin typeface="Times New Roman"/>
                <a:cs typeface="Times New Roman"/>
              </a:rPr>
              <a:t>ECMWF Nature </a:t>
            </a:r>
            <a:r>
              <a:rPr lang="en-US" altLang="ja-JP" sz="2400" b="1" dirty="0" smtClean="0">
                <a:latin typeface="Times New Roman"/>
                <a:cs typeface="Times New Roman"/>
              </a:rPr>
              <a:t>Run</a:t>
            </a:r>
          </a:p>
          <a:p>
            <a:pPr algn="ctr"/>
            <a:endParaRPr lang="en-US" altLang="ja-JP" dirty="0">
              <a:latin typeface="Times New Roman"/>
              <a:cs typeface="Times New Roman"/>
            </a:endParaRPr>
          </a:p>
          <a:p>
            <a:r>
              <a:rPr lang="en-US" altLang="ja-JP" dirty="0" smtClean="0">
                <a:latin typeface="Times New Roman"/>
                <a:cs typeface="Times New Roman"/>
              </a:rPr>
              <a:t>[Proposed configuration]</a:t>
            </a:r>
          </a:p>
          <a:p>
            <a:r>
              <a:rPr lang="en-US" altLang="ja-JP" dirty="0" smtClean="0">
                <a:latin typeface="Times New Roman"/>
                <a:cs typeface="Times New Roman"/>
              </a:rPr>
              <a:t>ECMWF </a:t>
            </a:r>
            <a:r>
              <a:rPr lang="en-US" altLang="ja-JP" dirty="0">
                <a:latin typeface="Times New Roman"/>
                <a:cs typeface="Times New Roman"/>
              </a:rPr>
              <a:t>IFS T1279  91 Level</a:t>
            </a:r>
          </a:p>
          <a:p>
            <a:r>
              <a:rPr lang="en-US" altLang="ja-JP" dirty="0">
                <a:latin typeface="Times New Roman"/>
                <a:cs typeface="Times New Roman"/>
              </a:rPr>
              <a:t>March 1st, 2005-  April 30th, </a:t>
            </a:r>
            <a:r>
              <a:rPr lang="en-US" altLang="ja-JP" dirty="0" smtClean="0">
                <a:latin typeface="Times New Roman"/>
                <a:cs typeface="Times New Roman"/>
              </a:rPr>
              <a:t>2006 (year of most active Atlantic hurricane)</a:t>
            </a:r>
          </a:p>
          <a:p>
            <a:r>
              <a:rPr lang="en-US" altLang="ja-JP" dirty="0" smtClean="0">
                <a:latin typeface="Times New Roman"/>
                <a:cs typeface="Times New Roman"/>
              </a:rPr>
              <a:t>High time resolution for selected period</a:t>
            </a:r>
          </a:p>
          <a:p>
            <a:endParaRPr lang="en-US" altLang="ja-JP" dirty="0">
              <a:latin typeface="Times New Roman"/>
              <a:cs typeface="Times New Roman"/>
            </a:endParaRPr>
          </a:p>
          <a:p>
            <a:r>
              <a:rPr lang="en-US" altLang="ja-JP" dirty="0" smtClean="0">
                <a:latin typeface="Times New Roman"/>
                <a:cs typeface="Times New Roman"/>
              </a:rPr>
              <a:t>[Sample data]</a:t>
            </a:r>
            <a:endParaRPr lang="en-US" altLang="ja-JP" dirty="0">
              <a:latin typeface="Times New Roman"/>
              <a:cs typeface="Times New Roman"/>
            </a:endParaRPr>
          </a:p>
          <a:p>
            <a:r>
              <a:rPr lang="en-US" altLang="ja-JP" dirty="0">
                <a:latin typeface="Times New Roman"/>
                <a:cs typeface="Times New Roman"/>
              </a:rPr>
              <a:t>Sample data provided for hurricane period and midlatitude storm period</a:t>
            </a:r>
            <a:r>
              <a:rPr lang="en-US" altLang="ja-JP" dirty="0" smtClean="0">
                <a:latin typeface="Times New Roman"/>
                <a:cs typeface="Times New Roman"/>
              </a:rPr>
              <a:t>.</a:t>
            </a:r>
          </a:p>
          <a:p>
            <a:r>
              <a:rPr lang="en-US" altLang="ja-JP" dirty="0" smtClean="0">
                <a:latin typeface="Times New Roman"/>
                <a:cs typeface="Times New Roman"/>
              </a:rPr>
              <a:t>[Status]</a:t>
            </a:r>
            <a:endParaRPr lang="en-US" altLang="ja-JP" dirty="0">
              <a:latin typeface="Times New Roman"/>
              <a:cs typeface="Times New Roman"/>
            </a:endParaRPr>
          </a:p>
          <a:p>
            <a:r>
              <a:rPr lang="en-US" altLang="ja-JP" dirty="0" smtClean="0">
                <a:latin typeface="Times New Roman"/>
                <a:cs typeface="Times New Roman"/>
              </a:rPr>
              <a:t>Still waiting for updated sample data and initial NR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8775" y="216160"/>
            <a:ext cx="6756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Another Nature Run in preparation </a:t>
            </a:r>
            <a:endParaRPr kumimoji="1" lang="ja-JP" alt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94512" y="4877100"/>
            <a:ext cx="81745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800000"/>
                </a:solidFill>
              </a:rPr>
              <a:t>G5NR is produced by a climate model and ECMWF model is a forecast model.</a:t>
            </a:r>
          </a:p>
          <a:p>
            <a:r>
              <a:rPr kumimoji="1" lang="en-US" altLang="ja-JP" sz="2000" dirty="0" smtClean="0">
                <a:solidFill>
                  <a:srgbClr val="800000"/>
                </a:solidFill>
              </a:rPr>
              <a:t>It is important to conduct OSSE with ECMWF Nature Run to confirm the OSSE results using G5NR. Particularly tropical and midlatitude interaction.</a:t>
            </a:r>
            <a:endParaRPr kumimoji="1" lang="ja-JP" altLang="en-US" sz="2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0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WGLW April2015, Boulder, CO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19838" y="120149"/>
            <a:ext cx="4829438" cy="761703"/>
          </a:xfrm>
          <a:prstGeom prst="rect">
            <a:avLst/>
          </a:prstGeom>
          <a:noFill/>
          <a:ln w="57150" cmpd="thinThick">
            <a:noFill/>
          </a:ln>
          <a:extLst/>
        </p:spPr>
        <p:txBody>
          <a:bodyPr wrap="none" lIns="22816" tIns="11408" rIns="22816" bIns="1140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b="1" dirty="0">
                <a:latin typeface="Times New Roman"/>
                <a:cs typeface="Times New Roman"/>
              </a:rPr>
              <a:t>Simulation of observation at </a:t>
            </a:r>
            <a:r>
              <a:rPr lang="en-US" b="1" dirty="0" smtClean="0">
                <a:latin typeface="Times New Roman"/>
                <a:cs typeface="Times New Roman"/>
              </a:rPr>
              <a:t>JCSDA</a:t>
            </a:r>
          </a:p>
          <a:p>
            <a:pPr algn="ctr"/>
            <a:r>
              <a:rPr lang="en-US" b="1" dirty="0" smtClean="0">
                <a:latin typeface="Times New Roman"/>
                <a:cs typeface="Times New Roman"/>
              </a:rPr>
              <a:t>For current OSSEs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9992" y="2938879"/>
            <a:ext cx="7695618" cy="1477313"/>
          </a:xfrm>
          <a:prstGeom prst="rect">
            <a:avLst/>
          </a:prstGeom>
          <a:noFill/>
          <a:ln>
            <a:solidFill>
              <a:srgbClr val="005932"/>
            </a:solidFill>
          </a:ln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Simulation </a:t>
            </a:r>
            <a:r>
              <a:rPr lang="en-US" sz="2000" b="1" dirty="0">
                <a:latin typeface="Times New Roman"/>
                <a:cs typeface="Times New Roman"/>
              </a:rPr>
              <a:t>of Radiance</a:t>
            </a:r>
          </a:p>
          <a:p>
            <a:pPr marL="285709" indent="-285709">
              <a:buFont typeface="Arial"/>
              <a:buChar char="•"/>
            </a:pPr>
            <a:r>
              <a:rPr lang="en-US" altLang="ja-JP" sz="1400" dirty="0" smtClean="0">
                <a:latin typeface="Times New Roman"/>
                <a:cs typeface="Times New Roman"/>
              </a:rPr>
              <a:t>Type </a:t>
            </a:r>
            <a:r>
              <a:rPr lang="en-US" altLang="ja-JP" sz="1400" dirty="0">
                <a:latin typeface="Times New Roman"/>
                <a:cs typeface="Times New Roman"/>
              </a:rPr>
              <a:t>of radiance data location used operation </a:t>
            </a:r>
            <a:r>
              <a:rPr lang="en-US" altLang="ja-JP" sz="1400" dirty="0" smtClean="0">
                <a:latin typeface="Times New Roman"/>
                <a:cs typeface="Times New Roman"/>
              </a:rPr>
              <a:t>in 2014</a:t>
            </a:r>
          </a:p>
          <a:p>
            <a:pPr marL="285709" indent="-285709">
              <a:buFont typeface="Arial"/>
              <a:buChar char="•"/>
            </a:pPr>
            <a:r>
              <a:rPr lang="en-US" altLang="ja-JP" sz="1400" dirty="0" smtClean="0">
                <a:latin typeface="Times New Roman"/>
                <a:cs typeface="Times New Roman"/>
              </a:rPr>
              <a:t>Two polar scenario (Data gap) is selected as a control:</a:t>
            </a:r>
          </a:p>
          <a:p>
            <a:pPr lvl="1"/>
            <a:r>
              <a:rPr lang="en-US" altLang="ja-JP" sz="1400" dirty="0" err="1" smtClean="0">
                <a:latin typeface="Times New Roman"/>
                <a:cs typeface="Times New Roman"/>
              </a:rPr>
              <a:t>amsua_metop</a:t>
            </a:r>
            <a:r>
              <a:rPr lang="en-US" altLang="ja-JP" sz="1400" dirty="0">
                <a:latin typeface="Times New Roman"/>
                <a:cs typeface="Times New Roman"/>
              </a:rPr>
              <a:t>-b iasi616_metop-b </a:t>
            </a:r>
            <a:r>
              <a:rPr lang="en-US" altLang="ja-JP" sz="1400" dirty="0" err="1">
                <a:latin typeface="Times New Roman"/>
                <a:cs typeface="Times New Roman"/>
              </a:rPr>
              <a:t>mhs_metop</a:t>
            </a:r>
            <a:r>
              <a:rPr lang="en-US" altLang="ja-JP" sz="1400" dirty="0">
                <a:latin typeface="Times New Roman"/>
                <a:cs typeface="Times New Roman"/>
              </a:rPr>
              <a:t>-b </a:t>
            </a:r>
            <a:endParaRPr lang="en-US" altLang="ja-JP" sz="1400" dirty="0" smtClean="0">
              <a:latin typeface="Times New Roman"/>
              <a:cs typeface="Times New Roman"/>
            </a:endParaRPr>
          </a:p>
          <a:p>
            <a:pPr lvl="1"/>
            <a:r>
              <a:rPr lang="en-US" altLang="ja-JP" sz="1400" dirty="0" smtClean="0">
                <a:latin typeface="Times New Roman"/>
                <a:cs typeface="Times New Roman"/>
              </a:rPr>
              <a:t>seviri_m10 </a:t>
            </a:r>
          </a:p>
          <a:p>
            <a:pPr lvl="1"/>
            <a:r>
              <a:rPr lang="en-US" altLang="ja-JP" sz="1400" dirty="0" smtClean="0">
                <a:latin typeface="Times New Roman"/>
                <a:cs typeface="Times New Roman"/>
              </a:rPr>
              <a:t>sndrD1_g15 </a:t>
            </a:r>
            <a:r>
              <a:rPr lang="en-US" altLang="ja-JP" sz="1400" dirty="0">
                <a:latin typeface="Times New Roman"/>
                <a:cs typeface="Times New Roman"/>
              </a:rPr>
              <a:t>sndrD2_g15 sndrD3_g15 sndrD4_g15 </a:t>
            </a:r>
            <a:r>
              <a:rPr lang="en-US" altLang="ja-JP" sz="1400" dirty="0" smtClean="0">
                <a:latin typeface="Times New Roman"/>
                <a:cs typeface="Times New Roman"/>
              </a:rPr>
              <a:t>ssmis_f18</a:t>
            </a:r>
            <a:endParaRPr lang="en-US" altLang="ja-JP" sz="1400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333" y="1247085"/>
            <a:ext cx="8451563" cy="1538869"/>
          </a:xfrm>
          <a:prstGeom prst="rect">
            <a:avLst/>
          </a:prstGeom>
          <a:noFill/>
          <a:ln>
            <a:solidFill>
              <a:srgbClr val="0F784D"/>
            </a:solidFill>
          </a:ln>
        </p:spPr>
        <p:txBody>
          <a:bodyPr wrap="square" lIns="91427" tIns="45713" rIns="91427" bIns="45713" rtlCol="0">
            <a:spAutoFit/>
          </a:bodyPr>
          <a:lstStyle/>
          <a:p>
            <a:r>
              <a:rPr kumimoji="1" lang="en-US" altLang="ja-JP" sz="2000" b="1" dirty="0" smtClean="0">
                <a:latin typeface="Times New Roman"/>
                <a:cs typeface="Times New Roman"/>
              </a:rPr>
              <a:t>Conventional observation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ja-JP" dirty="0" smtClean="0">
                <a:latin typeface="Times New Roman"/>
                <a:cs typeface="Times New Roman"/>
              </a:rPr>
              <a:t>Radio </a:t>
            </a:r>
            <a:r>
              <a:rPr kumimoji="1" lang="en-US" altLang="ja-JP" dirty="0" err="1" smtClean="0">
                <a:latin typeface="Times New Roman"/>
                <a:cs typeface="Times New Roman"/>
              </a:rPr>
              <a:t>Sonde</a:t>
            </a:r>
            <a:r>
              <a:rPr kumimoji="1" lang="en-US" altLang="ja-JP" dirty="0" smtClean="0">
                <a:latin typeface="Times New Roman"/>
                <a:cs typeface="Times New Roman"/>
              </a:rPr>
              <a:t>, Surface,  Aircraft, Satellite Wind, Ship.</a:t>
            </a:r>
          </a:p>
          <a:p>
            <a:r>
              <a:rPr kumimoji="1" lang="en-US" altLang="ja-JP" sz="2000" b="1" dirty="0">
                <a:latin typeface="Times New Roman"/>
                <a:cs typeface="Times New Roman"/>
              </a:rPr>
              <a:t>GPSRO (JCSDA and ESRL</a:t>
            </a:r>
            <a:r>
              <a:rPr kumimoji="1" lang="en-US" altLang="ja-JP" sz="2000" b="1" dirty="0" smtClean="0">
                <a:latin typeface="Times New Roman"/>
                <a:cs typeface="Times New Roman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dirty="0">
                <a:latin typeface="Times New Roman"/>
                <a:cs typeface="Times New Roman"/>
              </a:rPr>
              <a:t>GPSRO </a:t>
            </a:r>
            <a:r>
              <a:rPr kumimoji="1" lang="en-US" altLang="ja-JP" dirty="0" smtClean="0">
                <a:latin typeface="Times New Roman"/>
                <a:cs typeface="Times New Roman"/>
              </a:rPr>
              <a:t> </a:t>
            </a:r>
            <a:r>
              <a:rPr kumimoji="1" lang="en-US" altLang="ja-JP" dirty="0">
                <a:latin typeface="Times New Roman"/>
                <a:cs typeface="Times New Roman"/>
              </a:rPr>
              <a:t>Being simulated for bending </a:t>
            </a:r>
            <a:r>
              <a:rPr kumimoji="1" lang="en-US" altLang="ja-JP" dirty="0" smtClean="0">
                <a:latin typeface="Times New Roman"/>
                <a:cs typeface="Times New Roman"/>
              </a:rPr>
              <a:t>angle are simulated.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dirty="0" smtClean="0">
                <a:latin typeface="Times New Roman"/>
                <a:cs typeface="Times New Roman"/>
              </a:rPr>
              <a:t>Plan </a:t>
            </a:r>
            <a:r>
              <a:rPr kumimoji="1" lang="en-US" altLang="ja-JP" dirty="0">
                <a:latin typeface="Times New Roman"/>
                <a:cs typeface="Times New Roman"/>
              </a:rPr>
              <a:t>to upgrade forward model in 2015</a:t>
            </a:r>
            <a:r>
              <a:rPr kumimoji="1" lang="en-US" altLang="ja-JP" dirty="0" smtClean="0">
                <a:latin typeface="Times New Roman"/>
                <a:cs typeface="Times New Roman"/>
              </a:rPr>
              <a:t>.</a:t>
            </a:r>
            <a:endParaRPr lang="en-US" altLang="ja-JP" dirty="0"/>
          </a:p>
        </p:txBody>
      </p:sp>
      <p:sp>
        <p:nvSpPr>
          <p:cNvPr id="5" name="TextBox 4"/>
          <p:cNvSpPr txBox="1"/>
          <p:nvPr/>
        </p:nvSpPr>
        <p:spPr>
          <a:xfrm>
            <a:off x="566981" y="4513410"/>
            <a:ext cx="76429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430C05"/>
                </a:solidFill>
                <a:latin typeface="Times New Roman"/>
                <a:cs typeface="Times New Roman"/>
              </a:rPr>
              <a:t>OSSE Package</a:t>
            </a:r>
            <a:endParaRPr kumimoji="1" lang="en-US" altLang="ja-JP" b="1" dirty="0">
              <a:solidFill>
                <a:srgbClr val="430C05"/>
              </a:solidFill>
              <a:latin typeface="Times New Roman"/>
              <a:cs typeface="Times New Roman"/>
            </a:endParaRPr>
          </a:p>
          <a:p>
            <a:r>
              <a:rPr kumimoji="1" lang="en-US" altLang="ja-JP" dirty="0">
                <a:latin typeface="Times New Roman"/>
                <a:cs typeface="Times New Roman"/>
              </a:rPr>
              <a:t>B</a:t>
            </a:r>
            <a:r>
              <a:rPr kumimoji="1" lang="en-US" altLang="ja-JP" dirty="0" smtClean="0">
                <a:latin typeface="Times New Roman"/>
                <a:cs typeface="Times New Roman"/>
              </a:rPr>
              <a:t>asic simulation codes.</a:t>
            </a:r>
          </a:p>
          <a:p>
            <a:r>
              <a:rPr kumimoji="1" lang="en-US" altLang="ja-JP" dirty="0" smtClean="0">
                <a:latin typeface="Times New Roman"/>
                <a:cs typeface="Times New Roman"/>
              </a:rPr>
              <a:t>GDAS code and scripts.</a:t>
            </a:r>
          </a:p>
          <a:p>
            <a:r>
              <a:rPr kumimoji="1" lang="en-US" altLang="ja-JP" dirty="0" smtClean="0">
                <a:latin typeface="Times New Roman"/>
                <a:cs typeface="Times New Roman"/>
              </a:rPr>
              <a:t>Verification package tested </a:t>
            </a:r>
          </a:p>
          <a:p>
            <a:r>
              <a:rPr kumimoji="1" lang="en-US" altLang="ja-JP" dirty="0" smtClean="0">
                <a:latin typeface="Times New Roman"/>
                <a:cs typeface="Times New Roman"/>
              </a:rPr>
              <a:t>CRTM is already posted from JCSDA web site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8363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wo_Polar_Scnari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9"/>
          <a:stretch/>
        </p:blipFill>
        <p:spPr>
          <a:xfrm>
            <a:off x="797187" y="1873867"/>
            <a:ext cx="6944981" cy="471393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WGLW April2015, Boulder, CO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79625" y="316780"/>
            <a:ext cx="4744442" cy="484704"/>
          </a:xfrm>
          <a:prstGeom prst="rect">
            <a:avLst/>
          </a:prstGeom>
          <a:noFill/>
          <a:ln w="57150" cmpd="thinThick">
            <a:noFill/>
          </a:ln>
          <a:extLst/>
        </p:spPr>
        <p:txBody>
          <a:bodyPr wrap="none" lIns="22816" tIns="11408" rIns="22816" bIns="1140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3000" b="1" dirty="0" smtClean="0">
                <a:latin typeface="Times New Roman"/>
                <a:cs typeface="Times New Roman"/>
              </a:rPr>
              <a:t>Two Polar data-gap scenario</a:t>
            </a:r>
            <a:endParaRPr lang="en-US" sz="3000" b="1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1263" y="6123070"/>
            <a:ext cx="1394243" cy="284758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r>
              <a:rPr kumimoji="1" lang="en-US" altLang="ja-JP" sz="1400" dirty="0"/>
              <a:t>By NOAA/NESDIS</a:t>
            </a:r>
            <a:endParaRPr kumimoji="1" lang="ja-JP" alt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999358" y="1274453"/>
            <a:ext cx="6898179" cy="377091"/>
          </a:xfrm>
          <a:prstGeom prst="rect">
            <a:avLst/>
          </a:prstGeom>
          <a:noFill/>
        </p:spPr>
        <p:txBody>
          <a:bodyPr wrap="square" lIns="68644" tIns="34322" rIns="68644" bIns="34322" rtlCol="0">
            <a:spAutoFit/>
          </a:bodyPr>
          <a:lstStyle/>
          <a:p>
            <a:r>
              <a:rPr kumimoji="1" lang="en-US" altLang="ja-JP" sz="2000" dirty="0"/>
              <a:t>Plan to use two Polar satellite scenario as control configuration</a:t>
            </a:r>
            <a:endParaRPr kumimoji="1" lang="ja-JP" alt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4094026" y="2431795"/>
            <a:ext cx="1107954" cy="4174582"/>
          </a:xfrm>
          <a:prstGeom prst="rect">
            <a:avLst/>
          </a:prstGeom>
          <a:noFill/>
          <a:ln w="57150" cmpd="sng">
            <a:solidFill>
              <a:srgbClr val="0926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0539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WGLW April2015, Boulder, CO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5582" y="1501615"/>
            <a:ext cx="2957534" cy="346313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r>
              <a:rPr kumimoji="1" lang="en-US" altLang="ja-JP" dirty="0" smtClean="0">
                <a:solidFill>
                  <a:srgbClr val="430C05"/>
                </a:solidFill>
              </a:rPr>
              <a:t>Radiation Monitoring Package</a:t>
            </a:r>
            <a:endParaRPr kumimoji="1" lang="ja-JP" altLang="en-US" dirty="0">
              <a:solidFill>
                <a:srgbClr val="430C0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60398" y="5133418"/>
            <a:ext cx="2131938" cy="284758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algn="ctr"/>
            <a:r>
              <a:rPr kumimoji="1" lang="en-US" altLang="ja-JP" sz="1400" dirty="0"/>
              <a:t>Contribution to the penalty</a:t>
            </a:r>
            <a:endParaRPr kumimoji="1" lang="ja-JP" alt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684576" y="3914291"/>
            <a:ext cx="6241830" cy="284758"/>
          </a:xfrm>
          <a:prstGeom prst="rect">
            <a:avLst/>
          </a:prstGeom>
          <a:noFill/>
        </p:spPr>
        <p:txBody>
          <a:bodyPr wrap="square" lIns="68644" tIns="34322" rIns="68644" bIns="34322" rtlCol="0">
            <a:spAutoFit/>
          </a:bodyPr>
          <a:lstStyle/>
          <a:p>
            <a:pPr algn="ctr"/>
            <a:r>
              <a:rPr kumimoji="1" lang="en-US" altLang="ja-JP" sz="1400" dirty="0"/>
              <a:t>Number of observations passing quality control</a:t>
            </a:r>
            <a:endParaRPr kumimoji="1" lang="ja-JP" altLang="en-US" sz="1400" dirty="0"/>
          </a:p>
        </p:txBody>
      </p:sp>
      <p:pic>
        <p:nvPicPr>
          <p:cNvPr id="27" name="Picture 26" descr="hirs3_n17.summary.rea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0" r="12345" b="71790"/>
          <a:stretch/>
        </p:blipFill>
        <p:spPr>
          <a:xfrm>
            <a:off x="1165895" y="4258192"/>
            <a:ext cx="2723600" cy="830173"/>
          </a:xfrm>
          <a:prstGeom prst="rect">
            <a:avLst/>
          </a:prstGeom>
        </p:spPr>
      </p:pic>
      <p:pic>
        <p:nvPicPr>
          <p:cNvPr id="28" name="Picture 27" descr="hirs3_n17.summary.rea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03" r="11217"/>
          <a:stretch/>
        </p:blipFill>
        <p:spPr>
          <a:xfrm>
            <a:off x="1132614" y="5424775"/>
            <a:ext cx="2892958" cy="104174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154490" y="1832888"/>
            <a:ext cx="3331781" cy="438646"/>
          </a:xfrm>
          <a:prstGeom prst="rect">
            <a:avLst/>
          </a:prstGeom>
          <a:noFill/>
        </p:spPr>
        <p:txBody>
          <a:bodyPr wrap="square" lIns="68644" tIns="34322" rIns="68644" bIns="34322" rtlCol="0">
            <a:spAutoFit/>
          </a:bodyPr>
          <a:lstStyle/>
          <a:p>
            <a:pPr algn="ctr"/>
            <a:r>
              <a:rPr kumimoji="1" lang="en-US" altLang="ja-JP" sz="2400" dirty="0"/>
              <a:t>HIRS3 NOAA17</a:t>
            </a:r>
            <a:endParaRPr kumimoji="1" lang="ja-JP" altLang="en-US" sz="2400" dirty="0"/>
          </a:p>
        </p:txBody>
      </p:sp>
      <p:pic>
        <p:nvPicPr>
          <p:cNvPr id="31" name="Picture 30" descr="hirs3_n17.summary.si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2" r="11578" b="70715"/>
          <a:stretch/>
        </p:blipFill>
        <p:spPr>
          <a:xfrm>
            <a:off x="5518976" y="4222195"/>
            <a:ext cx="2918176" cy="914400"/>
          </a:xfrm>
          <a:prstGeom prst="rect">
            <a:avLst/>
          </a:prstGeom>
        </p:spPr>
      </p:pic>
      <p:pic>
        <p:nvPicPr>
          <p:cNvPr id="32" name="Picture 31" descr="hirs3_n17.summary.si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63" r="11495"/>
          <a:stretch/>
        </p:blipFill>
        <p:spPr>
          <a:xfrm>
            <a:off x="5485771" y="5404481"/>
            <a:ext cx="2984586" cy="1127885"/>
          </a:xfrm>
          <a:prstGeom prst="rect">
            <a:avLst/>
          </a:prstGeom>
        </p:spPr>
      </p:pic>
      <p:pic>
        <p:nvPicPr>
          <p:cNvPr id="22" name="Picture 21" descr="hirs3_n17.obs_12.real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2" t="51961"/>
          <a:stretch/>
        </p:blipFill>
        <p:spPr>
          <a:xfrm>
            <a:off x="1528336" y="2328434"/>
            <a:ext cx="2252371" cy="1670378"/>
          </a:xfrm>
          <a:prstGeom prst="rect">
            <a:avLst/>
          </a:prstGeom>
        </p:spPr>
      </p:pic>
      <p:pic>
        <p:nvPicPr>
          <p:cNvPr id="23" name="Picture 22" descr="hirs3_n17.obs_12.si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8" t="52527"/>
          <a:stretch/>
        </p:blipFill>
        <p:spPr>
          <a:xfrm>
            <a:off x="5853797" y="2307759"/>
            <a:ext cx="2248535" cy="1684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355211" y="1939178"/>
            <a:ext cx="598621" cy="377091"/>
          </a:xfrm>
          <a:prstGeom prst="rect">
            <a:avLst/>
          </a:prstGeom>
          <a:noFill/>
        </p:spPr>
        <p:txBody>
          <a:bodyPr wrap="square" lIns="68644" tIns="34322" rIns="68644" bIns="34322" rtlCol="0">
            <a:spAutoFit/>
          </a:bodyPr>
          <a:lstStyle/>
          <a:p>
            <a:r>
              <a:rPr kumimoji="1" lang="en-US" altLang="ja-JP" sz="2000" dirty="0"/>
              <a:t>Real</a:t>
            </a:r>
            <a:endParaRPr kumimoji="1" lang="ja-JP" alt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6385582" y="1914103"/>
            <a:ext cx="1184964" cy="377091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r>
              <a:rPr kumimoji="1" lang="en-US" altLang="ja-JP" sz="2000" dirty="0"/>
              <a:t>Simulated</a:t>
            </a:r>
            <a:endParaRPr kumimoji="1" lang="ja-JP" alt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554207" y="2643508"/>
            <a:ext cx="551264" cy="284758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algn="ctr"/>
            <a:r>
              <a:rPr kumimoji="1" lang="en-US" altLang="ja-JP" sz="1400" dirty="0" err="1" smtClean="0"/>
              <a:t>Ch</a:t>
            </a:r>
            <a:r>
              <a:rPr kumimoji="1" lang="en-US" altLang="ja-JP" sz="1400" dirty="0" smtClean="0"/>
              <a:t> </a:t>
            </a:r>
            <a:r>
              <a:rPr kumimoji="1" lang="en-US" altLang="ja-JP" sz="1400" dirty="0"/>
              <a:t>12</a:t>
            </a:r>
            <a:endParaRPr kumimoji="1" lang="ja-JP" alt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915773" y="113402"/>
            <a:ext cx="52988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Advanced Verification </a:t>
            </a:r>
            <a:r>
              <a:rPr kumimoji="1" lang="en-US" altLang="ja-JP" sz="3200" dirty="0"/>
              <a:t>P</a:t>
            </a:r>
            <a:r>
              <a:rPr kumimoji="1" lang="en-US" altLang="ja-JP" sz="3200" dirty="0" smtClean="0"/>
              <a:t>ackage </a:t>
            </a:r>
          </a:p>
          <a:p>
            <a:pPr algn="ctr"/>
            <a:r>
              <a:rPr kumimoji="1" lang="en-US" altLang="ja-JP" dirty="0" smtClean="0"/>
              <a:t>Included in OSSE package from JCSDA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7012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WGLW April2015, Boulder, CO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768482" y="1214181"/>
            <a:ext cx="7214622" cy="339130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705" tIns="2853" rIns="5705" bIns="285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285709" indent="-285709">
              <a:buFont typeface="Wingdings" charset="2"/>
              <a:buChar char="u"/>
            </a:pPr>
            <a:r>
              <a:rPr lang="en-US" altLang="ja-JP" sz="2000" dirty="0">
                <a:latin typeface="Times New Roman"/>
                <a:cs typeface="Times New Roman"/>
                <a:sym typeface="Wingdings" pitchFamily="2" charset="2"/>
              </a:rPr>
              <a:t>Conduct OSSE to </a:t>
            </a:r>
            <a:r>
              <a:rPr lang="en-US" altLang="ja-JP" sz="2000" dirty="0">
                <a:latin typeface="Times New Roman"/>
                <a:cs typeface="Times New Roman"/>
              </a:rPr>
              <a:t>Evaluate of Infrared sounders on the geostationary Hyper-spectral Environmental Suite (HES)</a:t>
            </a:r>
            <a:r>
              <a:rPr lang="en-US" altLang="ja-JP" sz="2000" dirty="0" smtClean="0">
                <a:latin typeface="Times New Roman"/>
                <a:cs typeface="Times New Roman"/>
              </a:rPr>
              <a:t>.</a:t>
            </a:r>
          </a:p>
          <a:p>
            <a:pPr marL="1028700" lvl="1">
              <a:buFont typeface="Arial"/>
              <a:buChar char="•"/>
            </a:pPr>
            <a:r>
              <a:rPr lang="en-US" altLang="ja-JP" sz="2000" dirty="0" smtClean="0">
                <a:latin typeface="Times New Roman"/>
                <a:cs typeface="Times New Roman"/>
              </a:rPr>
              <a:t>AIRS and IASI on full disk from Goes 13</a:t>
            </a:r>
          </a:p>
          <a:p>
            <a:pPr marL="1028700" lvl="1">
              <a:buFont typeface="Arial"/>
              <a:buChar char="•"/>
            </a:pPr>
            <a:r>
              <a:rPr lang="en-US" altLang="ja-JP" sz="2000" dirty="0" smtClean="0">
                <a:latin typeface="Times New Roman"/>
                <a:cs typeface="Times New Roman"/>
              </a:rPr>
              <a:t>IASI on GOES 15, M10, ISAT, JMA</a:t>
            </a:r>
          </a:p>
          <a:p>
            <a:pPr marL="285709" indent="-285709">
              <a:buFont typeface="Wingdings" charset="2"/>
              <a:buChar char="u"/>
            </a:pPr>
            <a:r>
              <a:rPr lang="en-US" altLang="ja-JP" sz="2000" dirty="0">
                <a:latin typeface="Times New Roman"/>
                <a:cs typeface="Times New Roman"/>
                <a:sym typeface="Wingdings" pitchFamily="2" charset="2"/>
              </a:rPr>
              <a:t>Conduct OSSE to </a:t>
            </a:r>
            <a:r>
              <a:rPr lang="en-US" altLang="ja-JP" sz="2000" dirty="0">
                <a:latin typeface="Times New Roman"/>
                <a:cs typeface="Times New Roman"/>
              </a:rPr>
              <a:t>Evaluate of </a:t>
            </a:r>
            <a:r>
              <a:rPr lang="en-US" altLang="ja-JP" sz="2000" dirty="0" smtClean="0">
                <a:latin typeface="Times New Roman"/>
                <a:cs typeface="Times New Roman"/>
              </a:rPr>
              <a:t>geostationary </a:t>
            </a:r>
            <a:r>
              <a:rPr lang="en-US" altLang="ja-JP" sz="2000" dirty="0" err="1">
                <a:latin typeface="Times New Roman"/>
                <a:cs typeface="Times New Roman"/>
              </a:rPr>
              <a:t>m</a:t>
            </a:r>
            <a:r>
              <a:rPr lang="en-US" altLang="ja-JP" sz="2000" dirty="0" err="1" smtClean="0">
                <a:latin typeface="Times New Roman"/>
                <a:cs typeface="Times New Roman"/>
              </a:rPr>
              <a:t>icrosave</a:t>
            </a:r>
            <a:r>
              <a:rPr lang="en-US" altLang="ja-JP" sz="2000" dirty="0" smtClean="0">
                <a:latin typeface="Times New Roman"/>
                <a:cs typeface="Times New Roman"/>
              </a:rPr>
              <a:t> sounders .</a:t>
            </a:r>
          </a:p>
          <a:p>
            <a:pPr marL="1028700" lvl="1">
              <a:buFont typeface="Arial"/>
              <a:buChar char="•"/>
            </a:pPr>
            <a:r>
              <a:rPr lang="en-US" altLang="ja-JP" sz="2000" dirty="0" smtClean="0">
                <a:latin typeface="Times New Roman"/>
                <a:cs typeface="Times New Roman"/>
              </a:rPr>
              <a:t>AMSU </a:t>
            </a:r>
            <a:r>
              <a:rPr lang="en-US" altLang="ja-JP" sz="2000" dirty="0">
                <a:latin typeface="Times New Roman"/>
                <a:cs typeface="Times New Roman"/>
              </a:rPr>
              <a:t>on GOES 15, M10, ISAT, </a:t>
            </a:r>
            <a:r>
              <a:rPr lang="en-US" altLang="ja-JP" sz="2000" dirty="0" smtClean="0">
                <a:latin typeface="Times New Roman"/>
                <a:cs typeface="Times New Roman"/>
              </a:rPr>
              <a:t>JMA</a:t>
            </a:r>
          </a:p>
          <a:p>
            <a:pPr marL="1028700" lvl="1">
              <a:buFont typeface="Arial"/>
              <a:buChar char="•"/>
            </a:pPr>
            <a:endParaRPr lang="en-US" altLang="ja-JP" sz="2000" dirty="0" smtClean="0">
              <a:latin typeface="Times New Roman"/>
              <a:cs typeface="Times New Roman"/>
            </a:endParaRPr>
          </a:p>
          <a:p>
            <a:pPr marL="284163" indent="-284163">
              <a:buFont typeface="Wingdings" charset="2"/>
              <a:buChar char="u"/>
            </a:pPr>
            <a:r>
              <a:rPr lang="en-US" altLang="ja-JP" sz="2000" dirty="0" smtClean="0">
                <a:latin typeface="Times New Roman"/>
                <a:cs typeface="Times New Roman"/>
              </a:rPr>
              <a:t>Global </a:t>
            </a:r>
            <a:r>
              <a:rPr lang="en-US" altLang="ja-JP" sz="2000" dirty="0">
                <a:latin typeface="Times New Roman"/>
                <a:cs typeface="Times New Roman"/>
              </a:rPr>
              <a:t>OSSE experiments to assess the impact of additional future Global Navigation Satellite Systems (GNSS) Radio Occultation </a:t>
            </a:r>
            <a:r>
              <a:rPr lang="en-US" altLang="ja-JP" sz="2000" dirty="0" smtClean="0">
                <a:latin typeface="Times New Roman"/>
                <a:cs typeface="Times New Roman"/>
              </a:rPr>
              <a:t>constellations. COSMIC-2 and beyond.</a:t>
            </a:r>
            <a:endParaRPr lang="en-US" altLang="ja-JP" sz="2000" dirty="0">
              <a:latin typeface="Times New Roman"/>
              <a:cs typeface="Times New Roman"/>
            </a:endParaRPr>
          </a:p>
          <a:p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84880" y="355586"/>
            <a:ext cx="5368047" cy="484704"/>
          </a:xfrm>
          <a:prstGeom prst="rect">
            <a:avLst/>
          </a:prstGeom>
          <a:noFill/>
          <a:ln w="57150" cmpd="thinThick">
            <a:noFill/>
          </a:ln>
          <a:extLst/>
        </p:spPr>
        <p:txBody>
          <a:bodyPr wrap="none" lIns="22816" tIns="11408" rIns="22816" bIns="1140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3000" b="1" dirty="0" smtClean="0">
                <a:latin typeface="Times New Roman"/>
                <a:cs typeface="Times New Roman"/>
              </a:rPr>
              <a:t>Current OSSE efforts at </a:t>
            </a:r>
            <a:r>
              <a:rPr lang="en-US" sz="3000" b="1" dirty="0">
                <a:latin typeface="Times New Roman"/>
                <a:cs typeface="Times New Roman"/>
              </a:rPr>
              <a:t>JCSDA</a:t>
            </a:r>
          </a:p>
        </p:txBody>
      </p:sp>
      <p:pic>
        <p:nvPicPr>
          <p:cNvPr id="10" name="Picture 4" descr="COSMIC SOUNDINGS Figure-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" t="1809" r="-1265" b="48760"/>
          <a:stretch/>
        </p:blipFill>
        <p:spPr bwMode="auto">
          <a:xfrm>
            <a:off x="1117690" y="5138351"/>
            <a:ext cx="2250182" cy="116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OSMIC SOUNDINGS Figure-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58"/>
          <a:stretch/>
        </p:blipFill>
        <p:spPr bwMode="auto">
          <a:xfrm>
            <a:off x="5177085" y="5206039"/>
            <a:ext cx="2307076" cy="120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723033" y="4694852"/>
            <a:ext cx="1066518" cy="33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3" rIns="91427" bIns="4571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600" b="1" dirty="0"/>
              <a:t>COSMIC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5778957" y="4734659"/>
            <a:ext cx="11991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3" rIns="91427" bIns="4571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600" b="1" dirty="0"/>
              <a:t>COSMIC-2</a:t>
            </a:r>
          </a:p>
        </p:txBody>
      </p:sp>
    </p:spTree>
    <p:extLst>
      <p:ext uri="{BB962C8B-B14F-4D97-AF65-F5344CB8AC3E}">
        <p14:creationId xmlns:p14="http://schemas.microsoft.com/office/powerpoint/2010/main" val="1185762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WGLW April2015, Boulder, CO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5256" y="299678"/>
            <a:ext cx="65556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Times New Roman"/>
                <a:cs typeface="Times New Roman"/>
              </a:rPr>
              <a:t>Potential OSSE for Space Based DWL</a:t>
            </a:r>
            <a:endParaRPr kumimoji="1" lang="ja-JP" altLang="en-US" sz="32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2436" y="1746395"/>
            <a:ext cx="7325406" cy="361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Times New Roman"/>
                <a:cs typeface="Times New Roman"/>
              </a:rPr>
              <a:t>OSSE Capabilities at OSSE Test Bed/JCSDA </a:t>
            </a:r>
          </a:p>
          <a:p>
            <a:pPr>
              <a:lnSpc>
                <a:spcPct val="120000"/>
              </a:lnSpc>
            </a:pPr>
            <a:endParaRPr kumimoji="1" lang="en-US" altLang="ja-JP" sz="2400" dirty="0" smtClean="0"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</a:pPr>
            <a:r>
              <a:rPr kumimoji="1" lang="en-US" altLang="ja-JP" sz="2400" dirty="0">
                <a:latin typeface="Times New Roman"/>
                <a:cs typeface="Times New Roman"/>
              </a:rPr>
              <a:t>A</a:t>
            </a:r>
            <a:r>
              <a:rPr kumimoji="1" lang="en-US" altLang="ja-JP" sz="2400" dirty="0" smtClean="0">
                <a:latin typeface="Times New Roman"/>
                <a:cs typeface="Times New Roman"/>
              </a:rPr>
              <a:t>ccess to computational resource </a:t>
            </a:r>
          </a:p>
          <a:p>
            <a:pPr lvl="1">
              <a:lnSpc>
                <a:spcPct val="120000"/>
              </a:lnSpc>
            </a:pPr>
            <a:r>
              <a:rPr kumimoji="1" lang="en-US" altLang="ja-JP" sz="2400" dirty="0" smtClean="0">
                <a:latin typeface="Times New Roman"/>
                <a:cs typeface="Times New Roman"/>
              </a:rPr>
              <a:t>Access to information required for global OSSE.</a:t>
            </a:r>
          </a:p>
          <a:p>
            <a:pPr lvl="1">
              <a:lnSpc>
                <a:spcPct val="120000"/>
              </a:lnSpc>
            </a:pPr>
            <a:r>
              <a:rPr kumimoji="1" lang="en-US" altLang="ja-JP" sz="2400" dirty="0" smtClean="0">
                <a:latin typeface="Times New Roman"/>
                <a:cs typeface="Times New Roman"/>
              </a:rPr>
              <a:t>Has simulated observation for control experiment.</a:t>
            </a:r>
            <a:endParaRPr kumimoji="1" lang="en-US" altLang="ja-JP" sz="2400" dirty="0"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</a:pPr>
            <a:r>
              <a:rPr kumimoji="1" lang="en-US" altLang="ja-JP" sz="2400" dirty="0" smtClean="0">
                <a:latin typeface="Times New Roman"/>
                <a:cs typeface="Times New Roman"/>
              </a:rPr>
              <a:t>OSSE package is being developed to simulate control observations.</a:t>
            </a:r>
          </a:p>
          <a:p>
            <a:pPr lvl="1">
              <a:lnSpc>
                <a:spcPct val="120000"/>
              </a:lnSpc>
            </a:pPr>
            <a:endParaRPr kumimoji="1" lang="ja-JP" alt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9279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4/29/2015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WGLW April2015, Boulder, CO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3" name="Picture 42" descr="RMSNRDZM_V850_38-137_T126-T254-WC-CW2C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r="10508" b="20290"/>
          <a:stretch/>
        </p:blipFill>
        <p:spPr>
          <a:xfrm>
            <a:off x="3209118" y="1481742"/>
            <a:ext cx="4429329" cy="2899969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61805" y="2734668"/>
            <a:ext cx="2441142" cy="623312"/>
          </a:xfrm>
          <a:prstGeom prst="rect">
            <a:avLst/>
          </a:prstGeom>
          <a:solidFill>
            <a:schemeClr val="bg1"/>
          </a:solidFill>
        </p:spPr>
        <p:txBody>
          <a:bodyPr wrap="square" lIns="68644" tIns="34322" rIns="68644" bIns="34322" rtlCol="0">
            <a:spAutoFit/>
          </a:bodyPr>
          <a:lstStyle/>
          <a:p>
            <a:pPr algn="ctr"/>
            <a:r>
              <a:rPr kumimoji="1" lang="en-US" altLang="ja-JP" dirty="0" smtClean="0"/>
              <a:t>Impact  on </a:t>
            </a:r>
          </a:p>
          <a:p>
            <a:pPr algn="ctr"/>
            <a:r>
              <a:rPr kumimoji="1" lang="en-US" altLang="ja-JP" dirty="0" smtClean="0"/>
              <a:t>V</a:t>
            </a:r>
            <a:r>
              <a:rPr kumimoji="1" lang="ja-JP" altLang="en-US" dirty="0"/>
              <a:t>　</a:t>
            </a:r>
            <a:r>
              <a:rPr kumimoji="1" lang="en-US" altLang="ja-JP" dirty="0"/>
              <a:t>850 </a:t>
            </a:r>
            <a:r>
              <a:rPr kumimoji="1" lang="en-US" altLang="ja-JP" dirty="0" err="1"/>
              <a:t>hPa</a:t>
            </a:r>
            <a:endParaRPr kumimoji="1" lang="ja-JP" alt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986549" y="4338585"/>
            <a:ext cx="7881048" cy="2008307"/>
          </a:xfrm>
          <a:prstGeom prst="rect">
            <a:avLst/>
          </a:prstGeom>
          <a:noFill/>
        </p:spPr>
        <p:txBody>
          <a:bodyPr wrap="square" lIns="68644" tIns="34322" rIns="68644" bIns="34322" rtlCol="0">
            <a:spAutoFit/>
          </a:bodyPr>
          <a:lstStyle/>
          <a:p>
            <a:r>
              <a:rPr kumimoji="1" lang="en-US" altLang="ja-JP" dirty="0"/>
              <a:t>Analysis impact (reduction of RMS Diff from NR, compared to control experiment (existing </a:t>
            </a:r>
            <a:r>
              <a:rPr kumimoji="1" lang="en-US" altLang="ja-JP" dirty="0" err="1"/>
              <a:t>obs</a:t>
            </a:r>
            <a:r>
              <a:rPr kumimoji="1" lang="en-US" altLang="ja-JP" dirty="0"/>
              <a:t> only).  Only results from coherent </a:t>
            </a:r>
            <a:r>
              <a:rPr kumimoji="1" lang="en-US" altLang="ja-JP" dirty="0" err="1"/>
              <a:t>Lidar</a:t>
            </a:r>
            <a:r>
              <a:rPr kumimoji="1" lang="en-US" altLang="ja-JP" dirty="0"/>
              <a:t> are presented.</a:t>
            </a:r>
          </a:p>
          <a:p>
            <a:r>
              <a:rPr kumimoji="1" lang="en-US" altLang="ja-JP" dirty="0"/>
              <a:t>DWL with two looks to produce vector wind measurement.  </a:t>
            </a:r>
          </a:p>
          <a:p>
            <a:r>
              <a:rPr kumimoji="1" lang="en-US" altLang="ja-JP" dirty="0">
                <a:solidFill>
                  <a:srgbClr val="A90413"/>
                </a:solidFill>
              </a:rPr>
              <a:t>Red, Solid </a:t>
            </a:r>
            <a:r>
              <a:rPr kumimoji="1" lang="en-US" altLang="ja-JP" dirty="0" err="1">
                <a:solidFill>
                  <a:srgbClr val="A90413"/>
                </a:solidFill>
              </a:rPr>
              <a:t>line,open</a:t>
            </a:r>
            <a:r>
              <a:rPr kumimoji="1" lang="en-US" altLang="ja-JP" dirty="0">
                <a:solidFill>
                  <a:srgbClr val="A90413"/>
                </a:solidFill>
              </a:rPr>
              <a:t> </a:t>
            </a:r>
            <a:r>
              <a:rPr kumimoji="1" lang="en-US" altLang="ja-JP" dirty="0" err="1">
                <a:solidFill>
                  <a:srgbClr val="A90413"/>
                </a:solidFill>
              </a:rPr>
              <a:t>circle:ISS</a:t>
            </a:r>
            <a:r>
              <a:rPr kumimoji="1" lang="en-US" altLang="ja-JP" dirty="0">
                <a:solidFill>
                  <a:srgbClr val="A90413"/>
                </a:solidFill>
              </a:rPr>
              <a:t> orbit </a:t>
            </a:r>
            <a:r>
              <a:rPr kumimoji="1" lang="en-US" altLang="ja-JP" dirty="0" smtClean="0">
                <a:solidFill>
                  <a:srgbClr val="A90413"/>
                </a:solidFill>
              </a:rPr>
              <a:t>(WISCR)T126 </a:t>
            </a:r>
            <a:r>
              <a:rPr kumimoji="1" lang="en-US" altLang="ja-JP" dirty="0">
                <a:solidFill>
                  <a:srgbClr val="A90413"/>
                </a:solidFill>
              </a:rPr>
              <a:t>experiment</a:t>
            </a:r>
          </a:p>
          <a:p>
            <a:r>
              <a:rPr kumimoji="1" lang="en-US" altLang="ja-JP" dirty="0">
                <a:solidFill>
                  <a:srgbClr val="A90413"/>
                </a:solidFill>
              </a:rPr>
              <a:t>Red, Dashed line, closed circle: ISS </a:t>
            </a:r>
            <a:r>
              <a:rPr kumimoji="1" lang="en-US" altLang="ja-JP" dirty="0" smtClean="0">
                <a:solidFill>
                  <a:srgbClr val="A90413"/>
                </a:solidFill>
              </a:rPr>
              <a:t>orbit(WISCR)  </a:t>
            </a:r>
            <a:r>
              <a:rPr kumimoji="1" lang="en-US" altLang="ja-JP" dirty="0">
                <a:solidFill>
                  <a:srgbClr val="A90413"/>
                </a:solidFill>
              </a:rPr>
              <a:t>T254 experiment</a:t>
            </a:r>
          </a:p>
          <a:p>
            <a:r>
              <a:rPr kumimoji="1" lang="en-US" altLang="ja-JP" dirty="0">
                <a:solidFill>
                  <a:srgbClr val="0000FF"/>
                </a:solidFill>
              </a:rPr>
              <a:t>Blue, Solid line, open circle: Polar orbit </a:t>
            </a:r>
            <a:r>
              <a:rPr kumimoji="1" lang="en-US" altLang="ja-JP" dirty="0" smtClean="0">
                <a:solidFill>
                  <a:srgbClr val="0000FF"/>
                </a:solidFill>
              </a:rPr>
              <a:t>(Two side look subset of GWOS) T126 </a:t>
            </a:r>
            <a:r>
              <a:rPr kumimoji="1" lang="en-US" altLang="ja-JP" dirty="0">
                <a:solidFill>
                  <a:srgbClr val="0000FF"/>
                </a:solidFill>
              </a:rPr>
              <a:t>experiment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4984" y="1546162"/>
            <a:ext cx="4282572" cy="761812"/>
          </a:xfrm>
          <a:prstGeom prst="rect">
            <a:avLst/>
          </a:prstGeom>
          <a:solidFill>
            <a:schemeClr val="bg1"/>
          </a:solidFill>
        </p:spPr>
        <p:txBody>
          <a:bodyPr wrap="square" lIns="68644" tIns="34322" rIns="68644" bIns="34322" rtlCol="0">
            <a:spAutoFit/>
          </a:bodyPr>
          <a:lstStyle/>
          <a:p>
            <a:r>
              <a:rPr kumimoji="1" lang="en-US" altLang="ja-JP" sz="1500" dirty="0" smtClean="0"/>
              <a:t>Need to improve </a:t>
            </a:r>
            <a:r>
              <a:rPr kumimoji="1" lang="en-US" altLang="ja-JP" sz="1500" dirty="0"/>
              <a:t>assimilation of DWL on ISS </a:t>
            </a:r>
            <a:r>
              <a:rPr kumimoji="1" lang="en-US" altLang="ja-JP" sz="1500" dirty="0" smtClean="0"/>
              <a:t>orbit</a:t>
            </a:r>
          </a:p>
          <a:p>
            <a:endParaRPr kumimoji="1" lang="en-US" altLang="ja-JP" sz="1500" dirty="0"/>
          </a:p>
          <a:p>
            <a:endParaRPr kumimoji="1" lang="en-US" altLang="ja-JP" sz="15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419950" y="345796"/>
            <a:ext cx="6827840" cy="461582"/>
          </a:xfrm>
          <a:prstGeom prst="rect">
            <a:avLst/>
          </a:prstGeom>
          <a:noFill/>
          <a:ln>
            <a:noFill/>
          </a:ln>
        </p:spPr>
        <p:txBody>
          <a:bodyPr wrap="square" lIns="91360" tIns="45679" rIns="91360" bIns="45679" rtlCol="0">
            <a:spAutoFit/>
          </a:bodyPr>
          <a:lstStyle/>
          <a:p>
            <a:pPr defTabSz="912059"/>
            <a:r>
              <a:rPr lang="en-US" sz="2400" dirty="0">
                <a:solidFill>
                  <a:srgbClr val="000000"/>
                </a:solidFill>
                <a:latin typeface="Calibri"/>
              </a:rPr>
              <a:t>Space based Doppler Wind Lidar (DWL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) in ISS orbit</a:t>
            </a:r>
            <a:endParaRPr lang="en-US" sz="24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371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WGLW April2015, Boulder, CO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2618" y="280029"/>
            <a:ext cx="6548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 New Roman"/>
                <a:cs typeface="Times New Roman"/>
              </a:rPr>
              <a:t>Change in OSSE</a:t>
            </a:r>
            <a:r>
              <a:rPr kumimoji="1" lang="en-US" altLang="ja-JP" sz="2800" dirty="0" smtClean="0">
                <a:latin typeface="Times New Roman"/>
                <a:cs typeface="Times New Roman"/>
              </a:rPr>
              <a:t> </a:t>
            </a:r>
            <a:r>
              <a:rPr kumimoji="1" lang="en-US" altLang="ja-JP" sz="2800" dirty="0" smtClean="0">
                <a:latin typeface="Times New Roman"/>
                <a:cs typeface="Times New Roman"/>
              </a:rPr>
              <a:t>system  Since 2012  OSSE</a:t>
            </a:r>
            <a:endParaRPr kumimoji="1" lang="ja-JP" altLang="en-US" sz="28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328" y="1215899"/>
            <a:ext cx="81069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/>
                <a:cs typeface="Times New Roman"/>
              </a:rPr>
              <a:t>Change in NCEP/GDAS system</a:t>
            </a:r>
          </a:p>
          <a:p>
            <a:r>
              <a:rPr kumimoji="1" lang="en-US" altLang="ja-JP" dirty="0" smtClean="0">
                <a:latin typeface="Times New Roman"/>
                <a:cs typeface="Times New Roman"/>
              </a:rPr>
              <a:t>Global </a:t>
            </a:r>
            <a:r>
              <a:rPr kumimoji="1" lang="en-US" altLang="ja-JP" dirty="0">
                <a:latin typeface="Times New Roman"/>
                <a:cs typeface="Times New Roman"/>
              </a:rPr>
              <a:t>01/14/2015 </a:t>
            </a:r>
            <a:r>
              <a:rPr kumimoji="1" lang="en-US" altLang="ja-JP" dirty="0" smtClean="0">
                <a:latin typeface="Times New Roman"/>
                <a:cs typeface="Times New Roman"/>
              </a:rPr>
              <a:t> </a:t>
            </a:r>
            <a:endParaRPr kumimoji="1" lang="en-US" altLang="ja-JP" dirty="0">
              <a:latin typeface="Times New Roman"/>
              <a:cs typeface="Times New Roman"/>
            </a:endParaRPr>
          </a:p>
          <a:p>
            <a:r>
              <a:rPr kumimoji="1" lang="en-US" altLang="ja-JP" dirty="0" smtClean="0">
                <a:latin typeface="Times New Roman"/>
                <a:cs typeface="Times New Roman"/>
              </a:rPr>
              <a:t>* </a:t>
            </a:r>
            <a:r>
              <a:rPr kumimoji="1" lang="en-US" altLang="ja-JP" dirty="0">
                <a:latin typeface="Times New Roman"/>
                <a:cs typeface="Times New Roman"/>
              </a:rPr>
              <a:t>Increase horizontal resolution of the first segment of </a:t>
            </a:r>
            <a:r>
              <a:rPr kumimoji="1" lang="en-US" altLang="ja-JP" dirty="0" smtClean="0">
                <a:latin typeface="Times New Roman"/>
                <a:cs typeface="Times New Roman"/>
              </a:rPr>
              <a:t>the forecast </a:t>
            </a:r>
            <a:r>
              <a:rPr kumimoji="1" lang="en-US" altLang="ja-JP" dirty="0">
                <a:latin typeface="Times New Roman"/>
                <a:cs typeface="Times New Roman"/>
              </a:rPr>
              <a:t>from </a:t>
            </a:r>
            <a:r>
              <a:rPr kumimoji="1" lang="en-US" altLang="ja-JP" dirty="0" err="1">
                <a:latin typeface="Times New Roman"/>
                <a:cs typeface="Times New Roman"/>
              </a:rPr>
              <a:t>Eulerian</a:t>
            </a:r>
            <a:r>
              <a:rPr kumimoji="1" lang="en-US" altLang="ja-JP" dirty="0">
                <a:latin typeface="Times New Roman"/>
                <a:cs typeface="Times New Roman"/>
              </a:rPr>
              <a:t> T574 (~27 km) to Semi-</a:t>
            </a:r>
            <a:r>
              <a:rPr kumimoji="1" lang="en-US" altLang="ja-JP" dirty="0" err="1" smtClean="0">
                <a:latin typeface="Times New Roman"/>
                <a:cs typeface="Times New Roman"/>
              </a:rPr>
              <a:t>Lagrangian</a:t>
            </a:r>
            <a:r>
              <a:rPr kumimoji="1" lang="en-US" altLang="ja-JP" dirty="0">
                <a:latin typeface="Times New Roman"/>
                <a:cs typeface="Times New Roman"/>
              </a:rPr>
              <a:t> </a:t>
            </a:r>
            <a:r>
              <a:rPr kumimoji="1" lang="en-US" altLang="ja-JP" dirty="0" smtClean="0">
                <a:latin typeface="Times New Roman"/>
                <a:cs typeface="Times New Roman"/>
              </a:rPr>
              <a:t>T1534 </a:t>
            </a:r>
            <a:r>
              <a:rPr kumimoji="1" lang="en-US" altLang="ja-JP" dirty="0">
                <a:latin typeface="Times New Roman"/>
                <a:cs typeface="Times New Roman"/>
              </a:rPr>
              <a:t>(~13 km</a:t>
            </a:r>
            <a:r>
              <a:rPr kumimoji="1" lang="en-US" altLang="ja-JP" dirty="0" smtClean="0">
                <a:latin typeface="Times New Roman"/>
                <a:cs typeface="Times New Roman"/>
              </a:rPr>
              <a:t>)</a:t>
            </a:r>
          </a:p>
          <a:p>
            <a:pPr marL="171450" indent="-171450">
              <a:buFontTx/>
              <a:buChar char="•"/>
            </a:pPr>
            <a:r>
              <a:rPr kumimoji="1" lang="en-US" altLang="ja-JP" dirty="0" smtClean="0">
                <a:latin typeface="Times New Roman"/>
                <a:cs typeface="Times New Roman"/>
              </a:rPr>
              <a:t>Extend </a:t>
            </a:r>
            <a:r>
              <a:rPr kumimoji="1" lang="en-US" altLang="ja-JP" dirty="0">
                <a:latin typeface="Times New Roman"/>
                <a:cs typeface="Times New Roman"/>
              </a:rPr>
              <a:t>the length of forecast from </a:t>
            </a:r>
            <a:r>
              <a:rPr kumimoji="1" lang="en-US" altLang="ja-JP" dirty="0" smtClean="0">
                <a:latin typeface="Times New Roman"/>
                <a:cs typeface="Times New Roman"/>
              </a:rPr>
              <a:t>192 </a:t>
            </a:r>
            <a:r>
              <a:rPr kumimoji="1" lang="en-US" altLang="ja-JP" dirty="0">
                <a:latin typeface="Times New Roman"/>
                <a:cs typeface="Times New Roman"/>
              </a:rPr>
              <a:t>hours to 240 hours</a:t>
            </a:r>
            <a:endParaRPr kumimoji="1" lang="ja-JP" altLang="en-US" dirty="0">
              <a:latin typeface="Times New Roman"/>
              <a:cs typeface="Times New Roman"/>
            </a:endParaRPr>
          </a:p>
          <a:p>
            <a:r>
              <a:rPr kumimoji="1" lang="en-US" altLang="ja-JP" dirty="0" smtClean="0">
                <a:latin typeface="Times New Roman"/>
                <a:cs typeface="Times New Roman"/>
              </a:rPr>
              <a:t>* </a:t>
            </a:r>
            <a:r>
              <a:rPr kumimoji="1" lang="en-US" altLang="ja-JP" dirty="0">
                <a:latin typeface="Times New Roman"/>
                <a:cs typeface="Times New Roman"/>
              </a:rPr>
              <a:t>Stochastic physics in </a:t>
            </a:r>
            <a:r>
              <a:rPr kumimoji="1" lang="en-US" altLang="ja-JP" dirty="0" err="1">
                <a:latin typeface="Times New Roman"/>
                <a:cs typeface="Times New Roman"/>
              </a:rPr>
              <a:t>EnKF</a:t>
            </a:r>
            <a:r>
              <a:rPr kumimoji="1" lang="en-US" altLang="ja-JP" dirty="0">
                <a:latin typeface="Times New Roman"/>
                <a:cs typeface="Times New Roman"/>
              </a:rPr>
              <a:t> forecasts </a:t>
            </a:r>
          </a:p>
          <a:p>
            <a:r>
              <a:rPr kumimoji="1" lang="en-US" altLang="ja-JP" dirty="0">
                <a:latin typeface="Times New Roman"/>
                <a:cs typeface="Times New Roman"/>
              </a:rPr>
              <a:t>* T574L64 </a:t>
            </a:r>
            <a:r>
              <a:rPr kumimoji="1" lang="en-US" altLang="ja-JP" dirty="0" err="1">
                <a:latin typeface="Times New Roman"/>
                <a:cs typeface="Times New Roman"/>
              </a:rPr>
              <a:t>EnKF</a:t>
            </a:r>
            <a:r>
              <a:rPr kumimoji="1" lang="en-US" altLang="ja-JP" dirty="0">
                <a:latin typeface="Times New Roman"/>
                <a:cs typeface="Times New Roman"/>
              </a:rPr>
              <a:t> ensembles</a:t>
            </a:r>
          </a:p>
          <a:p>
            <a:r>
              <a:rPr kumimoji="1" lang="en-US" altLang="ja-JP" dirty="0" smtClean="0">
                <a:latin typeface="Times New Roman"/>
                <a:cs typeface="Times New Roman"/>
              </a:rPr>
              <a:t>Global </a:t>
            </a:r>
            <a:r>
              <a:rPr kumimoji="1" lang="en-US" altLang="ja-JP" dirty="0">
                <a:latin typeface="Times New Roman"/>
                <a:cs typeface="Times New Roman"/>
              </a:rPr>
              <a:t>05/22/2012 </a:t>
            </a:r>
            <a:r>
              <a:rPr kumimoji="1" lang="en-US" altLang="ja-JP" dirty="0" smtClean="0">
                <a:latin typeface="Times New Roman"/>
                <a:cs typeface="Times New Roman"/>
              </a:rPr>
              <a:t>12Z  (This upgrade is not included in JCSDA OSSE in 2012)</a:t>
            </a:r>
            <a:endParaRPr kumimoji="1" lang="en-US" altLang="ja-JP" dirty="0">
              <a:latin typeface="Times New Roman"/>
              <a:cs typeface="Times New Roman"/>
            </a:endParaRPr>
          </a:p>
          <a:p>
            <a:pPr marL="171450" indent="-171450">
              <a:buFontTx/>
              <a:buChar char="•"/>
            </a:pPr>
            <a:r>
              <a:rPr kumimoji="1" lang="en-US" altLang="ja-JP" dirty="0" err="1" smtClean="0">
                <a:latin typeface="Times New Roman"/>
                <a:cs typeface="Times New Roman"/>
              </a:rPr>
              <a:t>EnKF</a:t>
            </a:r>
            <a:r>
              <a:rPr kumimoji="1" lang="en-US" altLang="ja-JP" dirty="0" smtClean="0">
                <a:latin typeface="Times New Roman"/>
                <a:cs typeface="Times New Roman"/>
              </a:rPr>
              <a:t> </a:t>
            </a:r>
            <a:r>
              <a:rPr kumimoji="1" lang="en-US" altLang="ja-JP" dirty="0">
                <a:latin typeface="Times New Roman"/>
                <a:cs typeface="Times New Roman"/>
              </a:rPr>
              <a:t>hybrid system </a:t>
            </a:r>
            <a:endParaRPr kumimoji="1" lang="en-US" altLang="ja-JP" dirty="0" smtClean="0">
              <a:latin typeface="Times New Roman"/>
              <a:cs typeface="Times New Roman"/>
            </a:endParaRPr>
          </a:p>
          <a:p>
            <a:pPr lvl="1"/>
            <a:r>
              <a:rPr kumimoji="1" lang="en-US" altLang="ja-JP" dirty="0" smtClean="0">
                <a:latin typeface="Times New Roman"/>
                <a:cs typeface="Times New Roman"/>
              </a:rPr>
              <a:t>-Allow non isotropic </a:t>
            </a:r>
            <a:r>
              <a:rPr kumimoji="1" lang="en-US" altLang="ja-JP" dirty="0" err="1" smtClean="0">
                <a:latin typeface="Times New Roman"/>
                <a:cs typeface="Times New Roman"/>
              </a:rPr>
              <a:t>bac</a:t>
            </a:r>
            <a:r>
              <a:rPr kumimoji="1" lang="en-US" altLang="ja-JP" dirty="0" smtClean="0">
                <a:latin typeface="Times New Roman"/>
                <a:cs typeface="Times New Roman"/>
              </a:rPr>
              <a:t> ground error covariance</a:t>
            </a:r>
            <a:endParaRPr kumimoji="1" lang="en-US" altLang="ja-JP" dirty="0">
              <a:latin typeface="Times New Roman"/>
              <a:cs typeface="Times New Roman"/>
            </a:endParaRPr>
          </a:p>
          <a:p>
            <a:r>
              <a:rPr kumimoji="1" lang="en-US" altLang="ja-JP" dirty="0">
                <a:latin typeface="Times New Roman"/>
                <a:cs typeface="Times New Roman"/>
              </a:rPr>
              <a:t>* GPS RO bending angle rather than refractivity </a:t>
            </a:r>
          </a:p>
          <a:p>
            <a:pPr marL="342900" indent="-342900">
              <a:buFontTx/>
              <a:buChar char="•"/>
            </a:pPr>
            <a:r>
              <a:rPr kumimoji="1" lang="en-US" altLang="ja-JP" dirty="0" smtClean="0">
                <a:latin typeface="Times New Roman"/>
                <a:cs typeface="Times New Roman"/>
              </a:rPr>
              <a:t>Satellite </a:t>
            </a:r>
            <a:r>
              <a:rPr kumimoji="1" lang="en-US" altLang="ja-JP" dirty="0">
                <a:latin typeface="Times New Roman"/>
                <a:cs typeface="Times New Roman"/>
              </a:rPr>
              <a:t>monitoring stats code included in Ops. </a:t>
            </a:r>
            <a:endParaRPr kumimoji="1" lang="en-US" altLang="ja-JP" dirty="0" smtClean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483" y="4512330"/>
            <a:ext cx="8728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Times New Roman"/>
                <a:cs typeface="Times New Roman"/>
              </a:rPr>
              <a:t>Preparation of DWL data</a:t>
            </a:r>
          </a:p>
          <a:p>
            <a:r>
              <a:rPr kumimoji="1" lang="en-US" altLang="ja-JP" sz="2000" dirty="0" smtClean="0">
                <a:latin typeface="Times New Roman"/>
                <a:cs typeface="Times New Roman"/>
              </a:rPr>
              <a:t>Assimilation code for DWL LOS are in operational code and tested by OSSE.</a:t>
            </a:r>
          </a:p>
          <a:p>
            <a:r>
              <a:rPr kumimoji="1" lang="en-US" altLang="ja-JP" sz="2000" dirty="0" smtClean="0">
                <a:latin typeface="Times New Roman"/>
                <a:cs typeface="Times New Roman"/>
              </a:rPr>
              <a:t>Need more work for verification </a:t>
            </a:r>
            <a:r>
              <a:rPr kumimoji="1" lang="en-US" altLang="ja-JP" sz="2000" dirty="0">
                <a:latin typeface="Times New Roman"/>
                <a:cs typeface="Times New Roman"/>
              </a:rPr>
              <a:t>u</a:t>
            </a:r>
            <a:r>
              <a:rPr kumimoji="1" lang="en-US" altLang="ja-JP" sz="2000" dirty="0" smtClean="0">
                <a:latin typeface="Times New Roman"/>
                <a:cs typeface="Times New Roman"/>
              </a:rPr>
              <a:t>tilities and preprocessors.</a:t>
            </a:r>
          </a:p>
          <a:p>
            <a:endParaRPr kumimoji="1" lang="ja-JP" altLang="en-US" sz="2000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976" y="5687699"/>
            <a:ext cx="6052032" cy="400110"/>
          </a:xfrm>
          <a:prstGeom prst="rect">
            <a:avLst/>
          </a:prstGeom>
          <a:noFill/>
          <a:ln>
            <a:solidFill>
              <a:srgbClr val="7689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latin typeface="Times New Roman"/>
                <a:cs typeface="Times New Roman"/>
              </a:rPr>
              <a:t>Controll</a:t>
            </a:r>
            <a:r>
              <a:rPr kumimoji="1" lang="en-US" altLang="ja-JP" sz="2000" dirty="0" smtClean="0">
                <a:latin typeface="Times New Roman"/>
                <a:cs typeface="Times New Roman"/>
              </a:rPr>
              <a:t> data are changed to two polar data gap </a:t>
            </a:r>
            <a:r>
              <a:rPr kumimoji="1" lang="en-US" altLang="ja-JP" sz="2000" dirty="0" err="1" smtClean="0">
                <a:latin typeface="Times New Roman"/>
                <a:cs typeface="Times New Roman"/>
              </a:rPr>
              <a:t>scinario</a:t>
            </a:r>
            <a:endParaRPr kumimoji="1" lang="ja-JP" alt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8175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WGLW April2015, Boulder, CO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3397" y="229670"/>
            <a:ext cx="3167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Proposed DWL OSSE</a:t>
            </a:r>
            <a:endParaRPr kumimoji="1" lang="ja-JP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02605" y="1161857"/>
            <a:ext cx="7904307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1. Repeat 2012 OSSE experiments with New GDAS system</a:t>
            </a:r>
          </a:p>
          <a:p>
            <a:r>
              <a:rPr kumimoji="1" lang="en-US" altLang="ja-JP" dirty="0" smtClean="0"/>
              <a:t>Use observation already simulated.  Maximum T382</a:t>
            </a:r>
          </a:p>
          <a:p>
            <a:endParaRPr kumimoji="1" lang="en-US" altLang="ja-JP" dirty="0"/>
          </a:p>
          <a:p>
            <a:r>
              <a:rPr kumimoji="1" lang="en-US" altLang="ja-JP" dirty="0" smtClean="0"/>
              <a:t>2. Random error (and bias) added to control observation</a:t>
            </a:r>
          </a:p>
          <a:p>
            <a:endParaRPr kumimoji="1" lang="en-US" altLang="ja-JP" dirty="0"/>
          </a:p>
          <a:p>
            <a:r>
              <a:rPr kumimoji="1" lang="en-US" altLang="ja-JP" dirty="0" smtClean="0"/>
              <a:t>Move on to the new NR (7km)</a:t>
            </a:r>
          </a:p>
          <a:p>
            <a:r>
              <a:rPr kumimoji="1" lang="en-US" altLang="ja-JP" dirty="0" smtClean="0"/>
              <a:t>3  Simulation of DWL from the new NR</a:t>
            </a:r>
          </a:p>
          <a:p>
            <a:pPr lvl="1"/>
            <a:r>
              <a:rPr kumimoji="1" lang="en-US" altLang="ja-JP" dirty="0" smtClean="0"/>
              <a:t>3a.  SWA provide location of foot print.  (Alt: JCSDA use same foot print from previous OSSE)</a:t>
            </a:r>
          </a:p>
          <a:p>
            <a:pPr lvl="1"/>
            <a:r>
              <a:rPr kumimoji="1" lang="en-US" altLang="ja-JP" dirty="0" smtClean="0"/>
              <a:t>3b.  JCSDA provide profile from NR at foot print (Volume of the data is much smaller than NR in it grid)</a:t>
            </a:r>
          </a:p>
          <a:p>
            <a:pPr lvl="1"/>
            <a:r>
              <a:rPr kumimoji="1" lang="en-US" altLang="ja-JP" dirty="0" smtClean="0"/>
              <a:t>3c   SWA simulate DWL from new NR profile.(Alt. JCSDA simulate LOS and add </a:t>
            </a:r>
            <a:r>
              <a:rPr kumimoji="1" lang="en-US" altLang="ja-JP" dirty="0" err="1" smtClean="0"/>
              <a:t>obs</a:t>
            </a:r>
            <a:r>
              <a:rPr kumimoji="1" lang="en-US" altLang="ja-JP" dirty="0" smtClean="0"/>
              <a:t> error from previous OSSE.) </a:t>
            </a:r>
            <a:endParaRPr kumimoji="1" lang="en-US" altLang="ja-JP" dirty="0"/>
          </a:p>
          <a:p>
            <a:pPr marL="342900" indent="-342900">
              <a:buAutoNum type="arabicPeriod" startAt="4"/>
            </a:pPr>
            <a:r>
              <a:rPr kumimoji="1" lang="en-US" altLang="ja-JP" dirty="0" smtClean="0"/>
              <a:t>Data assimilation</a:t>
            </a:r>
          </a:p>
          <a:p>
            <a:pPr marL="915476" lvl="1" indent="-458788">
              <a:tabLst>
                <a:tab pos="742950" algn="l"/>
              </a:tabLst>
            </a:pPr>
            <a:r>
              <a:rPr kumimoji="1" lang="en-US" altLang="ja-JP" dirty="0" smtClean="0"/>
              <a:t>3D,  3D hybrid, 4D hybrid</a:t>
            </a:r>
          </a:p>
          <a:p>
            <a:pPr marL="915476" lvl="1" indent="-458788">
              <a:tabLst>
                <a:tab pos="742950" algn="l"/>
              </a:tabLst>
            </a:pPr>
            <a:r>
              <a:rPr kumimoji="1" lang="en-US" altLang="ja-JP" dirty="0" smtClean="0"/>
              <a:t>Change resolution</a:t>
            </a:r>
          </a:p>
          <a:p>
            <a:pPr marL="915476" lvl="1" indent="-458788">
              <a:tabLst>
                <a:tab pos="742950" algn="l"/>
              </a:tabLst>
            </a:pPr>
            <a:r>
              <a:rPr kumimoji="1" lang="en-US" altLang="ja-JP" dirty="0" smtClean="0"/>
              <a:t>Test various data assignment</a:t>
            </a:r>
          </a:p>
          <a:p>
            <a:pPr marL="458788" indent="-458788">
              <a:tabLst>
                <a:tab pos="742950" algn="l"/>
              </a:tabLst>
            </a:pPr>
            <a:r>
              <a:rPr kumimoji="1" lang="en-US" altLang="ja-JP" dirty="0" smtClean="0"/>
              <a:t>5. Development </a:t>
            </a:r>
          </a:p>
          <a:p>
            <a:pPr marL="458788" indent="-458788">
              <a:tabLst>
                <a:tab pos="742950" algn="l"/>
              </a:tabLst>
            </a:pPr>
            <a:r>
              <a:rPr kumimoji="1" lang="en-US" altLang="ja-JP" dirty="0"/>
              <a:t>	</a:t>
            </a:r>
            <a:r>
              <a:rPr kumimoji="1" lang="en-US" altLang="ja-JP" dirty="0" smtClean="0"/>
              <a:t>DWL monitoring utility</a:t>
            </a:r>
          </a:p>
          <a:p>
            <a:pPr marL="458788" indent="-458788">
              <a:tabLst>
                <a:tab pos="742950" algn="l"/>
              </a:tabLst>
            </a:pPr>
            <a:r>
              <a:rPr kumimoji="1" lang="en-US" altLang="ja-JP" dirty="0"/>
              <a:t>	</a:t>
            </a:r>
            <a:endParaRPr kumimoji="1" lang="en-US" altLang="ja-JP" dirty="0" smtClean="0"/>
          </a:p>
          <a:p>
            <a:r>
              <a:rPr kumimoji="1" lang="en-US" altLang="ja-JP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67639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WGLW April2015, Boulder, CO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2130" y="105706"/>
            <a:ext cx="60522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OSSE to improve other Arctic observing system</a:t>
            </a:r>
          </a:p>
          <a:p>
            <a:pPr algn="ctr"/>
            <a:r>
              <a:rPr kumimoji="1" lang="en-US" altLang="ja-JP" sz="2400" dirty="0" smtClean="0"/>
              <a:t>Proposal to NCEP/EMC collaboration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1302" y="2296695"/>
            <a:ext cx="82556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NWP model and data assimilation has </a:t>
            </a:r>
            <a:r>
              <a:rPr lang="en-US" altLang="ja-JP" sz="2000" dirty="0"/>
              <a:t>improved and are capable of providing reliable forecasts about 8 days in advance.  The impact of Arctic weather on the </a:t>
            </a:r>
            <a:r>
              <a:rPr lang="en-US" altLang="ja-JP" sz="2000" dirty="0" err="1"/>
              <a:t>midlatitudes</a:t>
            </a:r>
            <a:r>
              <a:rPr lang="en-US" altLang="ja-JP" sz="2000" dirty="0"/>
              <a:t> becomes important to extend forecast capability</a:t>
            </a:r>
            <a:r>
              <a:rPr lang="en-US" altLang="ja-JP" sz="2000" dirty="0" smtClean="0"/>
              <a:t>.</a:t>
            </a:r>
          </a:p>
          <a:p>
            <a:endParaRPr lang="en-US" altLang="ja-JP" sz="2000" dirty="0"/>
          </a:p>
          <a:p>
            <a:r>
              <a:rPr lang="en-US" altLang="ja-JP" sz="2000" dirty="0"/>
              <a:t>Due to increasing activities in the Arctic region the economic impact of the region has increased and the cost of unreliable forecasts. </a:t>
            </a:r>
            <a:endParaRPr lang="en-US" altLang="ja-JP" sz="2000" dirty="0" smtClean="0"/>
          </a:p>
          <a:p>
            <a:endParaRPr kumimoji="1" lang="en-US" altLang="ja-JP" sz="2000" dirty="0"/>
          </a:p>
          <a:p>
            <a:r>
              <a:rPr kumimoji="1" lang="en-US" altLang="ja-JP" sz="2000" dirty="0" smtClean="0"/>
              <a:t>Arctic Observation community are not well aware of dealing with satellite data and data assimilation. There is a effort to introduce DA and satellite data to existing Arctic community. </a:t>
            </a:r>
          </a:p>
          <a:p>
            <a:endParaRPr kumimoji="1" lang="en-US" altLang="ja-JP" sz="2000" dirty="0"/>
          </a:p>
          <a:p>
            <a:r>
              <a:rPr kumimoji="1" lang="en-US" altLang="ja-JP" sz="2000" dirty="0" smtClean="0"/>
              <a:t>ADM produce large amount of Wind observation in polar regions</a:t>
            </a:r>
            <a:endParaRPr kumimoji="1" lang="ja-JP" alt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59397" y="1364506"/>
            <a:ext cx="7998888" cy="646331"/>
          </a:xfrm>
          <a:prstGeom prst="rect">
            <a:avLst/>
          </a:prstGeom>
          <a:noFill/>
          <a:ln>
            <a:solidFill>
              <a:srgbClr val="81AFF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ISS orbit does not cover polar region.</a:t>
            </a:r>
          </a:p>
          <a:p>
            <a:r>
              <a:rPr kumimoji="1" lang="en-US" altLang="ja-JP" dirty="0"/>
              <a:t>Complementary OSSE to evaluate observation in polar region will be valuable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7638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2"/>
          <p:cNvSpPr txBox="1">
            <a:spLocks noChangeArrowheads="1"/>
          </p:cNvSpPr>
          <p:nvPr/>
        </p:nvSpPr>
        <p:spPr bwMode="auto">
          <a:xfrm>
            <a:off x="977055" y="1616781"/>
            <a:ext cx="7562299" cy="43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459" tIns="38229" rIns="76459" bIns="38229">
            <a:spAutoFit/>
          </a:bodyPr>
          <a:lstStyle>
            <a:lvl1pPr defTabSz="30607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defTabSz="30607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>
              <a:lnSpc>
                <a:spcPct val="110000"/>
              </a:lnSpc>
              <a:buFont typeface="Wingdings" pitchFamily="-106" charset="2"/>
              <a:buChar char="Ø"/>
            </a:pPr>
            <a:r>
              <a:rPr lang="en-US" sz="1800" dirty="0"/>
              <a:t>A Nature Run (NR, proxy true atmosphere) is produced from a free forecast run using the highest resolution operational model  which is significantly different from the NWP model used in Data Assimilation Systems.</a:t>
            </a:r>
          </a:p>
          <a:p>
            <a:pPr>
              <a:buFont typeface="Wingdings" pitchFamily="-106" charset="2"/>
              <a:buChar char="Ø"/>
            </a:pPr>
            <a:endParaRPr lang="en-US" sz="1800" dirty="0"/>
          </a:p>
          <a:p>
            <a:pPr>
              <a:buFont typeface="Wingdings" pitchFamily="-106" charset="2"/>
              <a:buChar char="Ø"/>
            </a:pPr>
            <a:r>
              <a:rPr lang="en-US" sz="1800" dirty="0"/>
              <a:t>Calibrations is performed to provide quantitative data impact assessment</a:t>
            </a:r>
            <a:r>
              <a:rPr lang="en-US" sz="1800" dirty="0" smtClean="0"/>
              <a:t>.</a:t>
            </a:r>
            <a:r>
              <a:rPr lang="en-US" altLang="ja-JP" sz="1800" dirty="0"/>
              <a:t> Data impact on analysis and forecast will be evaluated.</a:t>
            </a:r>
          </a:p>
          <a:p>
            <a:pPr>
              <a:buFont typeface="Wingdings" pitchFamily="-106" charset="2"/>
              <a:buChar char="Ø"/>
            </a:pPr>
            <a:endParaRPr lang="en-US" altLang="ja-JP" sz="1800" dirty="0"/>
          </a:p>
          <a:p>
            <a:pPr>
              <a:buFont typeface="Wingdings" pitchFamily="-106" charset="2"/>
              <a:buChar char="Ø"/>
            </a:pPr>
            <a:r>
              <a:rPr lang="en-GB" altLang="ja-JP" sz="1800" dirty="0"/>
              <a:t>A </a:t>
            </a:r>
            <a:r>
              <a:rPr lang="en-US" altLang="ja-JP" sz="1800" dirty="0"/>
              <a:t>Full OSSE can provide detailed quantitative evaluations of the configuration of observing systems.</a:t>
            </a:r>
          </a:p>
          <a:p>
            <a:pPr>
              <a:buFont typeface="Wingdings" pitchFamily="-106" charset="2"/>
              <a:buChar char="Ø"/>
            </a:pPr>
            <a:endParaRPr lang="en-US" altLang="ja-JP" sz="1800" dirty="0"/>
          </a:p>
          <a:p>
            <a:pPr>
              <a:buFont typeface="Wingdings" pitchFamily="-106" charset="2"/>
              <a:buChar char="Ø"/>
            </a:pPr>
            <a:r>
              <a:rPr lang="en-GB" altLang="ja-JP" sz="1800" dirty="0">
                <a:solidFill>
                  <a:srgbClr val="000000"/>
                </a:solidFill>
              </a:rPr>
              <a:t>A Full OSSE can use an existing operational system </a:t>
            </a:r>
            <a:r>
              <a:rPr lang="en-GB" altLang="ja-JP" sz="1800" dirty="0" smtClean="0">
                <a:solidFill>
                  <a:srgbClr val="000000"/>
                </a:solidFill>
              </a:rPr>
              <a:t>including diagnostic tools and utilities.  OSSE can also help </a:t>
            </a:r>
            <a:r>
              <a:rPr lang="en-GB" altLang="ja-JP" sz="1800" dirty="0">
                <a:solidFill>
                  <a:srgbClr val="000000"/>
                </a:solidFill>
              </a:rPr>
              <a:t>the development of an operational </a:t>
            </a:r>
            <a:r>
              <a:rPr lang="en-GB" altLang="ja-JP" sz="1800" dirty="0" smtClean="0">
                <a:solidFill>
                  <a:srgbClr val="000000"/>
                </a:solidFill>
              </a:rPr>
              <a:t>system</a:t>
            </a:r>
            <a:endParaRPr lang="en-GB" altLang="ja-JP" sz="2800" b="1" dirty="0">
              <a:solidFill>
                <a:srgbClr val="880A00"/>
              </a:solidFill>
            </a:endParaRPr>
          </a:p>
          <a:p>
            <a:pPr>
              <a:buFont typeface="Wingdings" pitchFamily="-106" charset="2"/>
              <a:buChar char="Ø"/>
            </a:pPr>
            <a:endParaRPr lang="en-US" sz="1800" dirty="0"/>
          </a:p>
        </p:txBody>
      </p:sp>
      <p:sp>
        <p:nvSpPr>
          <p:cNvPr id="17419" name="Rectangle 14"/>
          <p:cNvSpPr>
            <a:spLocks noChangeArrowheads="1"/>
          </p:cNvSpPr>
          <p:nvPr/>
        </p:nvSpPr>
        <p:spPr bwMode="auto">
          <a:xfrm>
            <a:off x="1119945" y="168054"/>
            <a:ext cx="7567187" cy="8001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91392" tIns="45695" rIns="91392" bIns="45695" anchor="ctr"/>
          <a:lstStyle/>
          <a:p>
            <a:pPr algn="ctr" defTabSz="913626"/>
            <a:r>
              <a:rPr lang="en-US" sz="3200" b="1" dirty="0">
                <a:latin typeface="Times New Roman"/>
                <a:cs typeface="Times New Roman"/>
              </a:rPr>
              <a:t>Observing System Simulation Experiment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WGLW April2015, Boulder, CO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8652" y="1053778"/>
            <a:ext cx="5778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Full global OSSE is conducted at JCSDA</a:t>
            </a:r>
            <a:endParaRPr kumimoji="1" lang="ja-JP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4280" y="5606639"/>
            <a:ext cx="8590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2800" dirty="0">
                <a:solidFill>
                  <a:srgbClr val="000000"/>
                </a:solidFill>
              </a:rPr>
              <a:t> </a:t>
            </a:r>
            <a:r>
              <a:rPr lang="en-GB" altLang="ja-JP" sz="2800" b="1" dirty="0" smtClean="0">
                <a:solidFill>
                  <a:srgbClr val="880A00"/>
                </a:solidFill>
              </a:rPr>
              <a:t>No </a:t>
            </a:r>
            <a:r>
              <a:rPr lang="en-GB" altLang="ja-JP" sz="2800" b="1" dirty="0">
                <a:solidFill>
                  <a:srgbClr val="880A00"/>
                </a:solidFill>
              </a:rPr>
              <a:t>special data assimilation system for OSSE is required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74280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4/29/2015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WGLW April2015, Boulder, CO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3" descr="hires_beautylr"/>
          <p:cNvPicPr>
            <a:picLocks noChangeAspect="1" noChangeArrowheads="1"/>
          </p:cNvPicPr>
          <p:nvPr/>
        </p:nvPicPr>
        <p:blipFill>
          <a:blip r:embed="rId2">
            <a:lum bright="52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1" t="6599" r="32550"/>
          <a:stretch>
            <a:fillRect/>
          </a:stretch>
        </p:blipFill>
        <p:spPr bwMode="auto">
          <a:xfrm>
            <a:off x="6817145" y="2342355"/>
            <a:ext cx="972231" cy="204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7511" y="106169"/>
            <a:ext cx="7666330" cy="807978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Times New Roman"/>
                <a:cs typeface="Times New Roman"/>
              </a:rPr>
              <a:t> OSSEs  </a:t>
            </a:r>
            <a:r>
              <a:rPr lang="fr-CA" altLang="ja-JP" sz="2400" dirty="0">
                <a:latin typeface="Times New Roman"/>
                <a:cs typeface="Times New Roman"/>
              </a:rPr>
              <a:t>Polar Communications and </a:t>
            </a:r>
            <a:r>
              <a:rPr lang="fr-CA" altLang="ja-JP" sz="2400" dirty="0" err="1">
                <a:latin typeface="Times New Roman"/>
                <a:cs typeface="Times New Roman"/>
              </a:rPr>
              <a:t>Weather</a:t>
            </a:r>
            <a:r>
              <a:rPr lang="fr-CA" altLang="ja-JP" sz="2400" dirty="0">
                <a:latin typeface="Times New Roman"/>
                <a:cs typeface="Times New Roman"/>
              </a:rPr>
              <a:t> (PCW) </a:t>
            </a:r>
            <a:r>
              <a:rPr lang="fr-CA" altLang="ja-JP" sz="2400" dirty="0" smtClean="0">
                <a:latin typeface="Times New Roman"/>
                <a:cs typeface="Times New Roman"/>
              </a:rPr>
              <a:t>mission</a:t>
            </a:r>
          </a:p>
          <a:p>
            <a:pPr algn="ctr"/>
            <a:r>
              <a:rPr kumimoji="1" lang="fr-CA" altLang="ja-JP" sz="2400" dirty="0" smtClean="0">
                <a:latin typeface="Times New Roman"/>
                <a:cs typeface="Times New Roman"/>
              </a:rPr>
              <a:t>Possible collaboration </a:t>
            </a:r>
            <a:r>
              <a:rPr kumimoji="1" lang="fr-CA" altLang="ja-JP" sz="2400" dirty="0" err="1" smtClean="0">
                <a:latin typeface="Times New Roman"/>
                <a:cs typeface="Times New Roman"/>
              </a:rPr>
              <a:t>with</a:t>
            </a:r>
            <a:r>
              <a:rPr kumimoji="1" lang="fr-CA" altLang="ja-JP" sz="2400" dirty="0" smtClean="0">
                <a:latin typeface="Times New Roman"/>
                <a:cs typeface="Times New Roman"/>
              </a:rPr>
              <a:t> </a:t>
            </a:r>
            <a:r>
              <a:rPr kumimoji="1" lang="fr-CA" altLang="ja-JP" sz="2400" dirty="0" err="1" smtClean="0">
                <a:latin typeface="Times New Roman"/>
                <a:cs typeface="Times New Roman"/>
              </a:rPr>
              <a:t>Environment</a:t>
            </a:r>
            <a:r>
              <a:rPr kumimoji="1" lang="fr-CA" altLang="ja-JP" sz="2400" dirty="0" smtClean="0">
                <a:latin typeface="Times New Roman"/>
                <a:cs typeface="Times New Roman"/>
              </a:rPr>
              <a:t> of Canada</a:t>
            </a:r>
            <a:endParaRPr kumimoji="1" lang="ja-JP" altLang="en-US" sz="2400" dirty="0">
              <a:latin typeface="Times New Roman"/>
              <a:cs typeface="Times New Roman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824775" y="2275408"/>
            <a:ext cx="2540000" cy="9159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fr-CA" kern="1200" dirty="0" err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Current</a:t>
            </a:r>
            <a:r>
              <a:rPr kumimoji="1" lang="fr-CA" kern="1200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AMV </a:t>
            </a:r>
            <a:r>
              <a:rPr kumimoji="1" lang="fr-CA" kern="1200" dirty="0" err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coverage</a:t>
            </a:r>
            <a:endParaRPr kumimoji="1" lang="fr-CA" kern="1200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fr-CA" kern="1200" dirty="0" err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kumimoji="1" lang="fr-CA" kern="1200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fr-CA" kern="1200" dirty="0" err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quality</a:t>
            </a:r>
            <a:r>
              <a:rPr kumimoji="1" lang="fr-CA" kern="1200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control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fr-CA" kern="1200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and </a:t>
            </a:r>
            <a:r>
              <a:rPr kumimoji="1" lang="fr-CA" kern="1200" dirty="0" err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thinning</a:t>
            </a:r>
            <a:endParaRPr kumimoji="1" lang="fr-CA" kern="1200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Rectangle 19"/>
          <p:cNvSpPr>
            <a:spLocks noGrp="1" noChangeArrowheads="1"/>
          </p:cNvSpPr>
          <p:nvPr/>
        </p:nvSpPr>
        <p:spPr bwMode="auto">
          <a:xfrm>
            <a:off x="932022" y="1399732"/>
            <a:ext cx="7030575" cy="56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r-CA" sz="20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PCW </a:t>
            </a:r>
            <a:r>
              <a:rPr lang="fr-CA" sz="2000" b="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fill</a:t>
            </a:r>
            <a:r>
              <a:rPr lang="fr-CA" sz="20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 the AMV and ISS </a:t>
            </a:r>
            <a:r>
              <a:rPr lang="fr-CA" sz="2000" b="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wind</a:t>
            </a:r>
            <a:r>
              <a:rPr lang="fr-CA" sz="20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 gap in </a:t>
            </a:r>
            <a:r>
              <a:rPr lang="fr-CA" sz="2000" b="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Northern</a:t>
            </a:r>
            <a:r>
              <a:rPr lang="fr-CA" sz="20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CA" sz="2000" b="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Hemisphere</a:t>
            </a:r>
            <a:r>
              <a:rPr lang="fr-CA" sz="20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17" name="Picture 4" descr="AMV_100_1050_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200" y="2036122"/>
            <a:ext cx="3365205" cy="201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78324" y="4697831"/>
            <a:ext cx="8215076" cy="1508091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altLang="ja-JP" sz="2000" dirty="0" smtClean="0">
                <a:effectLst>
                  <a:outerShdw sx="0" sy="0" algn="tl">
                    <a:srgbClr val="000000"/>
                  </a:outerShdw>
                </a:effectLst>
                <a:latin typeface="Times New Roman"/>
                <a:cs typeface="Times New Roman"/>
              </a:rPr>
              <a:t>More possible OSSE for Arctic Observing System</a:t>
            </a:r>
          </a:p>
          <a:p>
            <a:endParaRPr lang="en-US" altLang="ja-JP" sz="1200" dirty="0" smtClean="0">
              <a:effectLst>
                <a:outerShdw sx="0" sy="0" algn="tl">
                  <a:srgbClr val="000000"/>
                </a:outerShdw>
              </a:effectLst>
              <a:latin typeface="Times New Roman"/>
              <a:cs typeface="Times New Roman"/>
            </a:endParaRPr>
          </a:p>
          <a:p>
            <a:r>
              <a:rPr lang="en-US" altLang="ja-JP" sz="1200" dirty="0" smtClean="0">
                <a:effectLst>
                  <a:outerShdw sx="0" sy="0" algn="tl">
                    <a:srgbClr val="000000"/>
                  </a:outerShdw>
                </a:effectLst>
                <a:latin typeface="Times New Roman"/>
                <a:cs typeface="Times New Roman"/>
              </a:rPr>
              <a:t>Masutani</a:t>
            </a:r>
            <a:r>
              <a:rPr lang="en-US" altLang="ja-JP" sz="1200" dirty="0">
                <a:effectLst>
                  <a:outerShdw sx="0" sy="0" algn="tl">
                    <a:srgbClr val="000000"/>
                  </a:outerShdw>
                </a:effectLst>
                <a:latin typeface="Times New Roman"/>
                <a:cs typeface="Times New Roman"/>
              </a:rPr>
              <a:t>, M., L. Garand, W. </a:t>
            </a:r>
            <a:r>
              <a:rPr lang="en-US" altLang="ja-JP" sz="1200" dirty="0" err="1">
                <a:effectLst>
                  <a:outerShdw sx="0" sy="0" algn="tl">
                    <a:srgbClr val="000000"/>
                  </a:outerShdw>
                </a:effectLst>
                <a:latin typeface="Times New Roman"/>
                <a:cs typeface="Times New Roman"/>
              </a:rPr>
              <a:t>Lahoz</a:t>
            </a:r>
            <a:r>
              <a:rPr lang="en-US" altLang="ja-JP" sz="1200" dirty="0">
                <a:effectLst>
                  <a:outerShdw sx="0" sy="0" algn="tl">
                    <a:srgbClr val="000000"/>
                  </a:outerShdw>
                </a:effectLst>
                <a:latin typeface="Times New Roman"/>
                <a:cs typeface="Times New Roman"/>
              </a:rPr>
              <a:t>, L.-P. </a:t>
            </a:r>
            <a:r>
              <a:rPr lang="en-US" altLang="ja-JP" sz="1200" dirty="0" err="1">
                <a:effectLst>
                  <a:outerShdw sx="0" sy="0" algn="tl">
                    <a:srgbClr val="000000"/>
                  </a:outerShdw>
                </a:effectLst>
                <a:latin typeface="Times New Roman"/>
                <a:cs typeface="Times New Roman"/>
              </a:rPr>
              <a:t>Riishojgaard</a:t>
            </a:r>
            <a:r>
              <a:rPr lang="en-US" altLang="ja-JP" sz="1200" dirty="0">
                <a:effectLst>
                  <a:outerShdw sx="0" sy="0" algn="tl">
                    <a:srgbClr val="000000"/>
                  </a:outerShdw>
                </a:effectLst>
                <a:latin typeface="Times New Roman"/>
                <a:cs typeface="Times New Roman"/>
              </a:rPr>
              <a:t>, E. </a:t>
            </a:r>
            <a:r>
              <a:rPr lang="en-US" altLang="ja-JP" sz="1200" dirty="0" err="1">
                <a:effectLst>
                  <a:outerShdw sx="0" sy="0" algn="tl">
                    <a:srgbClr val="000000"/>
                  </a:outerShdw>
                </a:effectLst>
                <a:latin typeface="Times New Roman"/>
                <a:cs typeface="Times New Roman"/>
              </a:rPr>
              <a:t>Andersson</a:t>
            </a:r>
            <a:r>
              <a:rPr lang="en-US" altLang="ja-JP" sz="1200" dirty="0">
                <a:effectLst>
                  <a:outerShdw sx="0" sy="0" algn="tl">
                    <a:srgbClr val="000000"/>
                  </a:outerShdw>
                </a:effectLst>
                <a:latin typeface="Times New Roman"/>
                <a:cs typeface="Times New Roman"/>
              </a:rPr>
              <a:t>, Y. </a:t>
            </a:r>
            <a:r>
              <a:rPr lang="en-US" altLang="ja-JP" sz="1200" dirty="0" err="1">
                <a:effectLst>
                  <a:outerShdw sx="0" sy="0" algn="tl">
                    <a:srgbClr val="000000"/>
                  </a:outerShdw>
                </a:effectLst>
                <a:latin typeface="Times New Roman"/>
                <a:cs typeface="Times New Roman"/>
              </a:rPr>
              <a:t>Rochon</a:t>
            </a:r>
            <a:r>
              <a:rPr lang="en-US" altLang="ja-JP" sz="1200" dirty="0">
                <a:effectLst>
                  <a:outerShdw sx="0" sy="0" algn="tl">
                    <a:srgbClr val="000000"/>
                  </a:outerShdw>
                </a:effectLst>
                <a:latin typeface="Times New Roman"/>
                <a:cs typeface="Times New Roman"/>
              </a:rPr>
              <a:t>, M. </a:t>
            </a:r>
            <a:r>
              <a:rPr lang="en-US" altLang="ja-JP" sz="1200" dirty="0" err="1">
                <a:effectLst>
                  <a:outerShdw sx="0" sy="0" algn="tl">
                    <a:srgbClr val="000000"/>
                  </a:outerShdw>
                </a:effectLst>
                <a:latin typeface="Times New Roman"/>
                <a:cs typeface="Times New Roman"/>
              </a:rPr>
              <a:t>Tsyrulnikov</a:t>
            </a:r>
            <a:r>
              <a:rPr lang="en-US" altLang="ja-JP" sz="1200" dirty="0">
                <a:effectLst>
                  <a:outerShdw sx="0" sy="0" algn="tl">
                    <a:srgbClr val="000000"/>
                  </a:outerShdw>
                </a:effectLst>
                <a:latin typeface="Times New Roman"/>
                <a:cs typeface="Times New Roman"/>
              </a:rPr>
              <a:t>, J. McConnell, L. Cucurull,  Y. </a:t>
            </a:r>
            <a:r>
              <a:rPr lang="en-US" altLang="ja-JP" sz="1200" dirty="0" err="1">
                <a:effectLst>
                  <a:outerShdw sx="0" sy="0" algn="tl">
                    <a:srgbClr val="000000"/>
                  </a:outerShdw>
                </a:effectLst>
                <a:latin typeface="Times New Roman"/>
                <a:cs typeface="Times New Roman"/>
              </a:rPr>
              <a:t>Xie</a:t>
            </a:r>
            <a:r>
              <a:rPr lang="en-US" altLang="ja-JP" sz="1200" dirty="0">
                <a:effectLst>
                  <a:outerShdw sx="0" sy="0" algn="tl">
                    <a:srgbClr val="000000"/>
                  </a:outerShdw>
                </a:effectLst>
                <a:latin typeface="Times New Roman"/>
                <a:cs typeface="Times New Roman"/>
              </a:rPr>
              <a:t>, S. Ishii, R. </a:t>
            </a:r>
            <a:r>
              <a:rPr lang="en-US" altLang="ja-JP" sz="1200" dirty="0" err="1">
                <a:effectLst>
                  <a:outerShdw sx="0" sy="0" algn="tl">
                    <a:srgbClr val="000000"/>
                  </a:outerShdw>
                </a:effectLst>
                <a:latin typeface="Times New Roman"/>
                <a:cs typeface="Times New Roman"/>
              </a:rPr>
              <a:t>Grumbine</a:t>
            </a:r>
            <a:r>
              <a:rPr lang="en-US" altLang="ja-JP" sz="1200" dirty="0">
                <a:effectLst>
                  <a:outerShdw sx="0" sy="0" algn="tl">
                    <a:srgbClr val="000000"/>
                  </a:outerShdw>
                </a:effectLst>
                <a:latin typeface="Times New Roman"/>
                <a:cs typeface="Times New Roman"/>
              </a:rPr>
              <a:t>, G. Brunet, J. S. Woollen, and Y. Sato, 2013: Observing System Simulation Experiments: Justifying new Arctic Observation Capabilities, White paper on OSSE Optimized </a:t>
            </a:r>
            <a:r>
              <a:rPr lang="en-US" altLang="ja-JP" sz="1200" dirty="0" err="1">
                <a:effectLst>
                  <a:outerShdw sx="0" sy="0" algn="tl">
                    <a:srgbClr val="000000"/>
                  </a:outerShdw>
                </a:effectLst>
                <a:latin typeface="Times New Roman"/>
                <a:cs typeface="Times New Roman"/>
              </a:rPr>
              <a:t>Modelling</a:t>
            </a:r>
            <a:r>
              <a:rPr lang="en-US" altLang="ja-JP" sz="1200" dirty="0">
                <a:effectLst>
                  <a:outerShdw sx="0" sy="0" algn="tl">
                    <a:srgbClr val="000000"/>
                  </a:outerShdw>
                </a:effectLst>
                <a:latin typeface="Times New Roman"/>
                <a:cs typeface="Times New Roman"/>
              </a:rPr>
              <a:t>, National Centers for Environmental Prediction Office Notes No 473. http://</a:t>
            </a:r>
            <a:r>
              <a:rPr lang="en-US" altLang="ja-JP" sz="1200" dirty="0" err="1">
                <a:effectLst>
                  <a:outerShdw sx="0" sy="0" algn="tl">
                    <a:srgbClr val="000000"/>
                  </a:outerShdw>
                </a:effectLst>
                <a:latin typeface="Times New Roman"/>
                <a:cs typeface="Times New Roman"/>
              </a:rPr>
              <a:t>www.lib.ncep.noaa.gov</a:t>
            </a:r>
            <a:r>
              <a:rPr lang="en-US" altLang="ja-JP" sz="1200" dirty="0">
                <a:effectLst>
                  <a:outerShdw sx="0" sy="0" algn="tl">
                    <a:srgbClr val="000000"/>
                  </a:outerShdw>
                </a:effectLst>
                <a:latin typeface="Times New Roman"/>
                <a:cs typeface="Times New Roman"/>
              </a:rPr>
              <a:t>/</a:t>
            </a:r>
            <a:r>
              <a:rPr lang="en-US" altLang="ja-JP" sz="1200" dirty="0" err="1">
                <a:effectLst>
                  <a:outerShdw sx="0" sy="0" algn="tl">
                    <a:srgbClr val="000000"/>
                  </a:outerShdw>
                </a:effectLst>
                <a:latin typeface="Times New Roman"/>
                <a:cs typeface="Times New Roman"/>
              </a:rPr>
              <a:t>ncepofficenotes</a:t>
            </a:r>
            <a:r>
              <a:rPr lang="en-US" altLang="ja-JP" sz="1200" dirty="0">
                <a:effectLst>
                  <a:outerShdw sx="0" sy="0" algn="tl">
                    <a:srgbClr val="000000"/>
                  </a:outerShdw>
                </a:effectLst>
                <a:latin typeface="Times New Roman"/>
                <a:cs typeface="Times New Roman"/>
              </a:rPr>
              <a:t>/files/on473.pdf</a:t>
            </a:r>
            <a:endParaRPr lang="en-US" altLang="ja-JP" sz="1200" dirty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kumimoji="1" lang="ja-JP" altLang="en-US"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392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WGLW April2015, Boulder, CO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2957" y="2904644"/>
            <a:ext cx="1081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END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29474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Rectangle 14"/>
          <p:cNvSpPr>
            <a:spLocks noChangeArrowheads="1"/>
          </p:cNvSpPr>
          <p:nvPr/>
        </p:nvSpPr>
        <p:spPr bwMode="auto">
          <a:xfrm>
            <a:off x="1119945" y="168054"/>
            <a:ext cx="7567187" cy="8001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91392" tIns="45695" rIns="91392" bIns="45695" anchor="ctr"/>
          <a:lstStyle/>
          <a:p>
            <a:pPr algn="ctr" defTabSz="913626"/>
            <a:r>
              <a:rPr lang="en-US" sz="3200" b="1" dirty="0">
                <a:latin typeface="Times New Roman"/>
                <a:cs typeface="Times New Roman"/>
              </a:rPr>
              <a:t>Observing System Simulation Experiment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WGLW April2015, Boulder, CO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81163" y="1487125"/>
            <a:ext cx="8128423" cy="40184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63" tIns="45681" rIns="91363" bIns="45681"/>
          <a:lstStyle/>
          <a:p>
            <a:pPr defTabSz="913323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latin typeface="Times New Roman"/>
                <a:cs typeface="Times New Roman"/>
              </a:rPr>
              <a:t>Collaboration</a:t>
            </a:r>
          </a:p>
          <a:p>
            <a:pPr marL="343040" indent="-343040" defTabSz="913323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Full OSSEs are expensive</a:t>
            </a:r>
          </a:p>
          <a:p>
            <a:pPr marL="285464" indent="-284747" defTabSz="913323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Times New Roman"/>
                <a:cs typeface="Times New Roman"/>
              </a:rPr>
              <a:t>Sharing one Nature Run and simulated observation </a:t>
            </a:r>
            <a:r>
              <a:rPr lang="en-US" sz="2000" dirty="0">
                <a:solidFill>
                  <a:srgbClr val="EA1414"/>
                </a:solidFill>
                <a:latin typeface="Times New Roman"/>
                <a:cs typeface="Times New Roman"/>
              </a:rPr>
              <a:t>saves costs</a:t>
            </a:r>
          </a:p>
          <a:p>
            <a:pPr marL="285464" indent="-284747" defTabSz="913323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Times New Roman"/>
                <a:cs typeface="Times New Roman"/>
              </a:rPr>
              <a:t>Sharing diverse </a:t>
            </a:r>
            <a:r>
              <a:rPr lang="en-US" sz="2000" dirty="0" smtClean="0">
                <a:latin typeface="Times New Roman"/>
                <a:cs typeface="Times New Roman"/>
              </a:rPr>
              <a:t>resources</a:t>
            </a:r>
          </a:p>
          <a:p>
            <a:pPr marL="285464" indent="-284747" defTabSz="913323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latin typeface="Times New Roman"/>
                <a:cs typeface="Times New Roman"/>
              </a:rPr>
              <a:t>Regional OSSE can be done with less resource at other institutes.</a:t>
            </a:r>
          </a:p>
          <a:p>
            <a:pPr marL="285464" indent="-284747" defTabSz="913323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latin typeface="Times New Roman"/>
                <a:cs typeface="Times New Roman"/>
              </a:rPr>
              <a:t>Global OSSE have to be conducted at major institutes.</a:t>
            </a:r>
            <a:endParaRPr lang="en-US" sz="2000" dirty="0">
              <a:latin typeface="Times New Roman"/>
              <a:cs typeface="Times New Roman"/>
            </a:endParaRPr>
          </a:p>
          <a:p>
            <a:pPr marL="343040" indent="-343040" defTabSz="913323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OSSE-based decisions have international </a:t>
            </a:r>
            <a:r>
              <a:rPr lang="en-US" sz="2000" dirty="0" smtClean="0">
                <a:latin typeface="Times New Roman"/>
                <a:cs typeface="Times New Roman"/>
              </a:rPr>
              <a:t>stakeholders</a:t>
            </a:r>
            <a:endParaRPr lang="en-US" sz="2000" dirty="0">
              <a:latin typeface="Times New Roman"/>
              <a:cs typeface="Times New Roman"/>
            </a:endParaRPr>
          </a:p>
          <a:p>
            <a:pPr marL="285464" indent="-284747" defTabSz="913323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Times New Roman"/>
                <a:cs typeface="Times New Roman"/>
              </a:rPr>
              <a:t>Decisions on major space systems have important scientific, technical, financial and political ramifications</a:t>
            </a:r>
          </a:p>
          <a:p>
            <a:pPr marL="285464" indent="-284747" defTabSz="913323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Times New Roman"/>
                <a:cs typeface="Times New Roman"/>
              </a:rPr>
              <a:t>Community ownership and oversight of OSSE capability is important for maintaining credibility</a:t>
            </a:r>
          </a:p>
          <a:p>
            <a:pPr marL="343040" indent="-343040" defTabSz="913323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Independent but related data assimilation systems allow us to test the </a:t>
            </a:r>
            <a:r>
              <a:rPr lang="en-US" sz="2000" dirty="0">
                <a:solidFill>
                  <a:srgbClr val="EA1414"/>
                </a:solidFill>
                <a:latin typeface="Times New Roman"/>
                <a:cs typeface="Times New Roman"/>
              </a:rPr>
              <a:t>robustness</a:t>
            </a:r>
            <a:r>
              <a:rPr lang="en-US" sz="2000" dirty="0">
                <a:latin typeface="Times New Roman"/>
                <a:cs typeface="Times New Roman"/>
              </a:rPr>
              <a:t> of answers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1528" y="5593823"/>
            <a:ext cx="7982614" cy="553998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kumimoji="1" lang="en-US" altLang="ja-JP" dirty="0" smtClean="0"/>
              <a:t>List of references are available at</a:t>
            </a:r>
          </a:p>
          <a:p>
            <a:r>
              <a:rPr kumimoji="1" lang="en-US" altLang="ja-JP" sz="1200" dirty="0"/>
              <a:t>http://</a:t>
            </a:r>
            <a:r>
              <a:rPr kumimoji="1" lang="en-US" altLang="ja-JP" sz="1200" dirty="0" err="1"/>
              <a:t>www.emc.ncep.noaa.gov</a:t>
            </a:r>
            <a:r>
              <a:rPr kumimoji="1" lang="en-US" altLang="ja-JP" sz="1200" dirty="0"/>
              <a:t>/research/</a:t>
            </a:r>
            <a:r>
              <a:rPr kumimoji="1" lang="en-US" altLang="ja-JP" sz="1200" dirty="0" err="1"/>
              <a:t>JointOSSEs</a:t>
            </a:r>
            <a:r>
              <a:rPr kumimoji="1" lang="en-US" altLang="ja-JP" sz="1200" dirty="0"/>
              <a:t>/references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2919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WGLW April2015, Boulder, CO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1775" y="206833"/>
            <a:ext cx="59683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0000B8"/>
                </a:solidFill>
                <a:latin typeface="Times New Roman" charset="0"/>
              </a:rPr>
              <a:t>Various OSSEs Conducted in the past</a:t>
            </a:r>
          </a:p>
          <a:p>
            <a:endParaRPr kumimoji="1" lang="ja-JP" altLang="en-US" sz="28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25110" y="1567795"/>
            <a:ext cx="8618890" cy="352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4" tIns="45687" rIns="91374" bIns="45687"/>
          <a:lstStyle/>
          <a:p>
            <a:pPr marL="614043" indent="-614043" algn="ctr" defTabSz="913925">
              <a:lnSpc>
                <a:spcPct val="120000"/>
              </a:lnSpc>
            </a:pPr>
            <a:endParaRPr lang="en-US" altLang="ja-JP" sz="2000" dirty="0" smtClean="0">
              <a:latin typeface="Times New Roman" charset="0"/>
            </a:endParaRPr>
          </a:p>
          <a:p>
            <a:pPr>
              <a:lnSpc>
                <a:spcPct val="120000"/>
              </a:lnSpc>
            </a:pPr>
            <a:r>
              <a:rPr kumimoji="1" lang="en-US" altLang="ja-JP" sz="2000" dirty="0" smtClean="0"/>
              <a:t>TOVS,NASA </a:t>
            </a:r>
            <a:r>
              <a:rPr kumimoji="1" lang="en-US" altLang="ja-JP" sz="2000" dirty="0"/>
              <a:t>(Atlas 1987)</a:t>
            </a:r>
          </a:p>
          <a:p>
            <a:pPr>
              <a:lnSpc>
                <a:spcPct val="120000"/>
              </a:lnSpc>
            </a:pPr>
            <a:r>
              <a:rPr kumimoji="1" lang="en-US" altLang="ja-JP" sz="2000" dirty="0" err="1" smtClean="0"/>
              <a:t>WiNDSAT</a:t>
            </a:r>
            <a:r>
              <a:rPr kumimoji="1" lang="en-US" altLang="ja-JP" sz="2000" dirty="0" smtClean="0"/>
              <a:t>, AER </a:t>
            </a:r>
            <a:r>
              <a:rPr kumimoji="1" lang="en-US" altLang="ja-JP" sz="2000" dirty="0"/>
              <a:t>(Hoffman 1990)</a:t>
            </a:r>
          </a:p>
          <a:p>
            <a:pPr>
              <a:lnSpc>
                <a:spcPct val="120000"/>
              </a:lnSpc>
            </a:pPr>
            <a:r>
              <a:rPr kumimoji="1" lang="en-US" altLang="ja-JP" sz="2000" dirty="0"/>
              <a:t>LAWS </a:t>
            </a:r>
            <a:r>
              <a:rPr kumimoji="1" lang="en-US" altLang="ja-JP" sz="2000" dirty="0" smtClean="0"/>
              <a:t>DWL, FSU </a:t>
            </a:r>
            <a:r>
              <a:rPr kumimoji="1" lang="en-US" altLang="ja-JP" sz="2000" dirty="0"/>
              <a:t>(</a:t>
            </a:r>
            <a:r>
              <a:rPr kumimoji="1" lang="en-US" altLang="ja-JP" sz="2000" dirty="0" err="1"/>
              <a:t>Rohaly</a:t>
            </a:r>
            <a:r>
              <a:rPr kumimoji="1" lang="en-US" altLang="ja-JP" sz="2000" dirty="0"/>
              <a:t> and </a:t>
            </a:r>
            <a:r>
              <a:rPr kumimoji="1" lang="en-US" altLang="ja-JP" sz="2000" dirty="0" err="1"/>
              <a:t>Krishnamurti</a:t>
            </a:r>
            <a:r>
              <a:rPr kumimoji="1" lang="en-US" altLang="ja-JP" sz="2000" dirty="0"/>
              <a:t> 1992)</a:t>
            </a:r>
          </a:p>
          <a:p>
            <a:pPr>
              <a:lnSpc>
                <a:spcPct val="120000"/>
              </a:lnSpc>
            </a:pPr>
            <a:r>
              <a:rPr kumimoji="1" lang="en-US" altLang="ja-JP" sz="2000" dirty="0"/>
              <a:t>SWIFT </a:t>
            </a:r>
            <a:r>
              <a:rPr kumimoji="1" lang="en-US" altLang="ja-JP" sz="2000" dirty="0" smtClean="0"/>
              <a:t>OSSE,UK Met Office </a:t>
            </a:r>
            <a:r>
              <a:rPr kumimoji="1" lang="en-US" altLang="ja-JP" sz="2000" dirty="0"/>
              <a:t>(</a:t>
            </a:r>
            <a:r>
              <a:rPr kumimoji="1" lang="en-US" altLang="ja-JP" sz="2000" dirty="0" err="1"/>
              <a:t>Lahoz</a:t>
            </a:r>
            <a:r>
              <a:rPr kumimoji="1" lang="en-US" altLang="ja-JP" sz="2000" dirty="0"/>
              <a:t> 2005, </a:t>
            </a:r>
            <a:r>
              <a:rPr kumimoji="1" lang="en-US" altLang="ja-JP" sz="2000" dirty="0" err="1"/>
              <a:t>Keil</a:t>
            </a:r>
            <a:r>
              <a:rPr kumimoji="1" lang="en-US" altLang="ja-JP" sz="2000" dirty="0"/>
              <a:t> 2004)</a:t>
            </a:r>
          </a:p>
          <a:p>
            <a:pPr>
              <a:lnSpc>
                <a:spcPct val="120000"/>
              </a:lnSpc>
            </a:pPr>
            <a:r>
              <a:rPr kumimoji="1" lang="en-US" altLang="ja-JP" sz="2000" dirty="0"/>
              <a:t>ADM </a:t>
            </a:r>
            <a:r>
              <a:rPr kumimoji="1" lang="en-US" altLang="ja-JP" sz="2000" dirty="0" err="1" smtClean="0"/>
              <a:t>Aeolos</a:t>
            </a:r>
            <a:r>
              <a:rPr kumimoji="1" lang="en-US" altLang="ja-JP" sz="2000" dirty="0" smtClean="0"/>
              <a:t>, KNMI,ECMWF </a:t>
            </a:r>
            <a:r>
              <a:rPr kumimoji="1" lang="en-US" altLang="ja-JP" sz="2000" dirty="0"/>
              <a:t>(</a:t>
            </a:r>
            <a:r>
              <a:rPr kumimoji="1" lang="en-US" altLang="ja-JP" sz="2000" dirty="0" err="1"/>
              <a:t>Stoffellen</a:t>
            </a:r>
            <a:r>
              <a:rPr kumimoji="1" lang="en-US" altLang="ja-JP" sz="2000" dirty="0"/>
              <a:t> 2006)</a:t>
            </a:r>
          </a:p>
          <a:p>
            <a:pPr>
              <a:lnSpc>
                <a:spcPct val="120000"/>
              </a:lnSpc>
            </a:pPr>
            <a:r>
              <a:rPr kumimoji="1" lang="en-US" altLang="ja-JP" sz="2000" dirty="0" err="1" smtClean="0"/>
              <a:t>Bracketting</a:t>
            </a:r>
            <a:r>
              <a:rPr kumimoji="1" lang="en-US" altLang="ja-JP" sz="2000" dirty="0" smtClean="0"/>
              <a:t> OSSE for DWL, by NCEP,NASA,SWA (</a:t>
            </a:r>
            <a:r>
              <a:rPr kumimoji="1" lang="en-US" altLang="ja-JP" sz="2000" dirty="0"/>
              <a:t>Masutani et al 2006, 2009)</a:t>
            </a:r>
          </a:p>
          <a:p>
            <a:pPr>
              <a:lnSpc>
                <a:spcPct val="120000"/>
              </a:lnSpc>
            </a:pPr>
            <a:r>
              <a:rPr kumimoji="1" lang="en-US" altLang="ja-JP" sz="2000" dirty="0"/>
              <a:t>GWOS </a:t>
            </a:r>
            <a:r>
              <a:rPr kumimoji="1" lang="en-US" altLang="ja-JP" sz="2000" dirty="0" smtClean="0"/>
              <a:t>DWL,JCSDA </a:t>
            </a:r>
            <a:r>
              <a:rPr kumimoji="1" lang="en-US" altLang="ja-JP" sz="2000" dirty="0"/>
              <a:t>(</a:t>
            </a:r>
            <a:r>
              <a:rPr kumimoji="1" lang="en-US" altLang="ja-JP" sz="2000" dirty="0" err="1"/>
              <a:t>Riishojgaard</a:t>
            </a:r>
            <a:r>
              <a:rPr kumimoji="1" lang="en-US" altLang="ja-JP" sz="2000" dirty="0"/>
              <a:t> et al 2012)</a:t>
            </a:r>
          </a:p>
          <a:p>
            <a:pPr>
              <a:lnSpc>
                <a:spcPct val="120000"/>
              </a:lnSpc>
            </a:pPr>
            <a:r>
              <a:rPr kumimoji="1" lang="en-US" altLang="ja-JP" sz="2000" dirty="0"/>
              <a:t>DWL </a:t>
            </a:r>
            <a:r>
              <a:rPr kumimoji="1" lang="en-US" altLang="ja-JP" sz="2000" dirty="0" err="1" smtClean="0"/>
              <a:t>Configuration,JCSDA</a:t>
            </a:r>
            <a:r>
              <a:rPr kumimoji="1" lang="en-US" altLang="ja-JP" sz="2000" dirty="0" smtClean="0"/>
              <a:t>(</a:t>
            </a:r>
            <a:r>
              <a:rPr kumimoji="1" lang="en-US" altLang="ja-JP" sz="2000" dirty="0"/>
              <a:t>Ma et al 2014</a:t>
            </a:r>
            <a:r>
              <a:rPr kumimoji="1" lang="en-US" altLang="ja-JP" sz="2000" dirty="0" smtClean="0"/>
              <a:t>)</a:t>
            </a:r>
          </a:p>
          <a:p>
            <a:pPr>
              <a:lnSpc>
                <a:spcPct val="120000"/>
              </a:lnSpc>
            </a:pPr>
            <a:r>
              <a:rPr kumimoji="1" lang="en-US" altLang="ja-JP" sz="2000" dirty="0" smtClean="0"/>
              <a:t>OAWL and WISCR, JCSDA,AOML,SWA (Conducted in 2012-2013)</a:t>
            </a:r>
            <a:endParaRPr kumimoji="1" lang="en-US" altLang="ja-JP" sz="2000" dirty="0"/>
          </a:p>
          <a:p>
            <a:pPr>
              <a:lnSpc>
                <a:spcPct val="120000"/>
              </a:lnSpc>
            </a:pPr>
            <a:endParaRPr kumimoji="1" lang="en-US" altLang="ja-JP" sz="2000" dirty="0"/>
          </a:p>
          <a:p>
            <a:pPr marL="614043" indent="-614043" defTabSz="913925">
              <a:lnSpc>
                <a:spcPct val="120000"/>
              </a:lnSpc>
            </a:pPr>
            <a:endParaRPr lang="en-US" altLang="ja-JP" dirty="0" smtClean="0">
              <a:latin typeface="Times New Roman" charset="0"/>
            </a:endParaRPr>
          </a:p>
          <a:p>
            <a:pPr marL="614043" indent="-614043" defTabSz="913925">
              <a:lnSpc>
                <a:spcPct val="90000"/>
              </a:lnSpc>
              <a:spcBef>
                <a:spcPct val="20000"/>
              </a:spcBef>
            </a:pPr>
            <a:endParaRPr lang="en-US" dirty="0" smtClean="0">
              <a:latin typeface="Times New Roman" charset="0"/>
            </a:endParaRPr>
          </a:p>
          <a:p>
            <a:pPr marL="614043" indent="-614043" defTabSz="913925">
              <a:lnSpc>
                <a:spcPct val="90000"/>
              </a:lnSpc>
              <a:spcBef>
                <a:spcPct val="20000"/>
              </a:spcBef>
            </a:pPr>
            <a:endParaRPr lang="en-US" altLang="ja-JP" dirty="0">
              <a:latin typeface="Times New Roman" charset="0"/>
            </a:endParaRPr>
          </a:p>
          <a:p>
            <a:pPr marL="614043" indent="-614043" defTabSz="913925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Times New Roman" charset="0"/>
            </a:endParaRPr>
          </a:p>
          <a:p>
            <a:pPr marL="614043" indent="-614043" algn="ctr" defTabSz="913925">
              <a:lnSpc>
                <a:spcPct val="90000"/>
              </a:lnSpc>
              <a:spcBef>
                <a:spcPct val="20000"/>
              </a:spcBef>
            </a:pPr>
            <a:r>
              <a:rPr lang="en-US" altLang="ja-JP" sz="2000" dirty="0" smtClean="0">
                <a:latin typeface="Times New Roman" charset="0"/>
              </a:rPr>
              <a:t> </a:t>
            </a:r>
            <a:endParaRPr lang="en-US" sz="20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30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Rectangle 14"/>
          <p:cNvSpPr>
            <a:spLocks noChangeArrowheads="1"/>
          </p:cNvSpPr>
          <p:nvPr/>
        </p:nvSpPr>
        <p:spPr bwMode="auto">
          <a:xfrm>
            <a:off x="1119945" y="168053"/>
            <a:ext cx="7919340" cy="1236983"/>
          </a:xfrm>
          <a:prstGeom prst="rect">
            <a:avLst/>
          </a:prstGeom>
          <a:solidFill>
            <a:schemeClr val="bg1"/>
          </a:solidFill>
          <a:ln w="38100" cmpd="dbl">
            <a:noFill/>
            <a:miter lim="800000"/>
            <a:headEnd/>
            <a:tailEnd/>
          </a:ln>
        </p:spPr>
        <p:txBody>
          <a:bodyPr lIns="91392" tIns="45695" rIns="91392" bIns="45695" anchor="ctr"/>
          <a:lstStyle/>
          <a:p>
            <a:pPr algn="ctr" defTabSz="913626"/>
            <a:r>
              <a:rPr lang="en-US" sz="3200" dirty="0" smtClean="0">
                <a:latin typeface="Times New Roman"/>
                <a:cs typeface="Times New Roman"/>
              </a:rPr>
              <a:t>JCSDA played the leading role for </a:t>
            </a:r>
          </a:p>
          <a:p>
            <a:pPr algn="ctr" defTabSz="913626"/>
            <a:r>
              <a:rPr lang="en-US" sz="3200" dirty="0" smtClean="0">
                <a:latin typeface="Times New Roman"/>
                <a:cs typeface="Times New Roman"/>
              </a:rPr>
              <a:t>International </a:t>
            </a:r>
            <a:r>
              <a:rPr lang="en-US" sz="3200" dirty="0">
                <a:latin typeface="Times New Roman"/>
                <a:cs typeface="Times New Roman"/>
              </a:rPr>
              <a:t>Joint </a:t>
            </a:r>
            <a:r>
              <a:rPr lang="en-US" sz="3200" dirty="0" smtClean="0">
                <a:latin typeface="Times New Roman"/>
                <a:cs typeface="Times New Roman"/>
              </a:rPr>
              <a:t>OSSE </a:t>
            </a:r>
            <a:r>
              <a:rPr lang="en-US" sz="2800" dirty="0" smtClean="0">
                <a:latin typeface="Times New Roman"/>
                <a:cs typeface="Times New Roman"/>
              </a:rPr>
              <a:t>Since </a:t>
            </a:r>
            <a:r>
              <a:rPr lang="en-US" sz="2800" dirty="0">
                <a:latin typeface="Times New Roman"/>
                <a:cs typeface="Times New Roman"/>
              </a:rPr>
              <a:t>2006 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WGLW April2015, Boulder, CO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77613" y="1387025"/>
            <a:ext cx="3890252" cy="4004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cmpd="sng">
            <a:solidFill>
              <a:srgbClr val="FF6600"/>
            </a:solidFill>
            <a:miter lim="800000"/>
            <a:headEnd/>
            <a:tailEnd/>
          </a:ln>
        </p:spPr>
        <p:txBody>
          <a:bodyPr lIns="11806" tIns="6139" rIns="11806" bIns="6139" anchor="ctr"/>
          <a:lstStyle/>
          <a:p>
            <a:pPr algn="ctr" defTabSz="228901" eaLnBrk="0" hangingPunct="0">
              <a:lnSpc>
                <a:spcPts val="2790"/>
              </a:lnSpc>
              <a:tabLst>
                <a:tab pos="0" algn="l"/>
                <a:tab pos="114254" algn="l"/>
                <a:tab pos="228901" algn="l"/>
                <a:tab pos="346726" algn="l"/>
                <a:tab pos="460977" algn="l"/>
                <a:tab pos="575232" algn="l"/>
                <a:tab pos="693450" algn="l"/>
                <a:tab pos="807704" algn="l"/>
                <a:tab pos="921956" algn="l"/>
                <a:tab pos="1040177" algn="l"/>
                <a:tab pos="1150859" algn="l"/>
                <a:tab pos="1268681" algn="l"/>
                <a:tab pos="1383331" algn="l"/>
                <a:tab pos="1501156" algn="l"/>
                <a:tab pos="1615407" algn="l"/>
                <a:tab pos="1730057" algn="l"/>
                <a:tab pos="1844311" algn="l"/>
                <a:tab pos="1958561" algn="l"/>
                <a:tab pos="2076386" algn="l"/>
                <a:tab pos="2191034" algn="l"/>
                <a:tab pos="2308857" algn="l"/>
              </a:tabLst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latin typeface="Times New Roman" pitchFamily="-106" charset="0"/>
                <a:cs typeface="ＭＳ Ｐゴシック" pitchFamily="-106" charset="-128"/>
              </a:rPr>
              <a:t>Joint OSSE Nature Run by ECMWF</a:t>
            </a:r>
            <a:endParaRPr lang="en-GB" dirty="0">
              <a:latin typeface="Arial" pitchFamily="-106" charset="0"/>
              <a:cs typeface="ＭＳ Ｐゴシック" pitchFamily="-106" charset="-128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58756" y="1975493"/>
            <a:ext cx="3920435" cy="87600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806" tIns="6139" rIns="11806" bIns="6139" anchor="ctr"/>
          <a:lstStyle/>
          <a:p>
            <a:pPr algn="ctr" defTabSz="228901" eaLnBrk="0" hangingPunct="0">
              <a:lnSpc>
                <a:spcPct val="80000"/>
              </a:lnSpc>
              <a:spcBef>
                <a:spcPts val="141"/>
              </a:spcBef>
              <a:tabLst>
                <a:tab pos="114254" algn="l"/>
                <a:tab pos="228901" algn="l"/>
                <a:tab pos="346726" algn="l"/>
                <a:tab pos="460977" algn="l"/>
                <a:tab pos="575232" algn="l"/>
                <a:tab pos="689881" algn="l"/>
                <a:tab pos="807704" algn="l"/>
                <a:tab pos="921956" algn="l"/>
                <a:tab pos="1036607" algn="l"/>
                <a:tab pos="1150859" algn="l"/>
                <a:tab pos="1268681" algn="l"/>
                <a:tab pos="1383331" algn="l"/>
                <a:tab pos="1501156" algn="l"/>
                <a:tab pos="1611837" algn="l"/>
                <a:tab pos="1730057" algn="l"/>
                <a:tab pos="1840740" algn="l"/>
                <a:tab pos="1958561" algn="l"/>
                <a:tab pos="2076386" algn="l"/>
                <a:tab pos="2191034" algn="l"/>
                <a:tab pos="2305288" algn="l"/>
              </a:tabLst>
            </a:pPr>
            <a:r>
              <a:rPr lang="en-GB" sz="1500" b="1" dirty="0"/>
              <a:t>ECMWF Nature run used at NOAA</a:t>
            </a:r>
          </a:p>
          <a:p>
            <a:pPr algn="ctr" defTabSz="228901" eaLnBrk="0" hangingPunct="0">
              <a:lnSpc>
                <a:spcPct val="80000"/>
              </a:lnSpc>
              <a:spcBef>
                <a:spcPts val="141"/>
              </a:spcBef>
              <a:tabLst>
                <a:tab pos="114254" algn="l"/>
                <a:tab pos="228901" algn="l"/>
                <a:tab pos="346726" algn="l"/>
                <a:tab pos="460977" algn="l"/>
                <a:tab pos="575232" algn="l"/>
                <a:tab pos="689881" algn="l"/>
                <a:tab pos="807704" algn="l"/>
                <a:tab pos="921956" algn="l"/>
                <a:tab pos="1036607" algn="l"/>
                <a:tab pos="1150859" algn="l"/>
                <a:tab pos="1268681" algn="l"/>
                <a:tab pos="1383331" algn="l"/>
                <a:tab pos="1501156" algn="l"/>
                <a:tab pos="1611837" algn="l"/>
                <a:tab pos="1730057" algn="l"/>
                <a:tab pos="1840740" algn="l"/>
                <a:tab pos="1958561" algn="l"/>
                <a:tab pos="2076386" algn="l"/>
                <a:tab pos="2191034" algn="l"/>
                <a:tab pos="2305288" algn="l"/>
              </a:tabLst>
            </a:pPr>
            <a:r>
              <a:rPr lang="en-GB" sz="1500" b="1" dirty="0"/>
              <a:t>Spectral resolution :  T511 </a:t>
            </a:r>
          </a:p>
          <a:p>
            <a:pPr algn="ctr" defTabSz="228901" eaLnBrk="0" hangingPunct="0">
              <a:lnSpc>
                <a:spcPct val="80000"/>
              </a:lnSpc>
              <a:spcBef>
                <a:spcPts val="141"/>
              </a:spcBef>
              <a:tabLst>
                <a:tab pos="114254" algn="l"/>
                <a:tab pos="228901" algn="l"/>
                <a:tab pos="346726" algn="l"/>
                <a:tab pos="460977" algn="l"/>
                <a:tab pos="575232" algn="l"/>
                <a:tab pos="689881" algn="l"/>
                <a:tab pos="807704" algn="l"/>
                <a:tab pos="921956" algn="l"/>
                <a:tab pos="1036607" algn="l"/>
                <a:tab pos="1150859" algn="l"/>
                <a:tab pos="1268681" algn="l"/>
                <a:tab pos="1383331" algn="l"/>
                <a:tab pos="1501156" algn="l"/>
                <a:tab pos="1611837" algn="l"/>
                <a:tab pos="1730057" algn="l"/>
                <a:tab pos="1840740" algn="l"/>
                <a:tab pos="1958561" algn="l"/>
                <a:tab pos="2076386" algn="l"/>
                <a:tab pos="2191034" algn="l"/>
                <a:tab pos="2305288" algn="l"/>
              </a:tabLst>
            </a:pPr>
            <a:r>
              <a:rPr lang="en-GB" sz="1500" b="1" dirty="0"/>
              <a:t>13 month long. Starting May 1st,2005</a:t>
            </a:r>
          </a:p>
          <a:p>
            <a:pPr algn="ctr" defTabSz="228901" eaLnBrk="0" hangingPunct="0">
              <a:lnSpc>
                <a:spcPct val="80000"/>
              </a:lnSpc>
              <a:spcBef>
                <a:spcPts val="113"/>
              </a:spcBef>
              <a:tabLst>
                <a:tab pos="114254" algn="l"/>
                <a:tab pos="228901" algn="l"/>
                <a:tab pos="346726" algn="l"/>
                <a:tab pos="460977" algn="l"/>
                <a:tab pos="575232" algn="l"/>
                <a:tab pos="689881" algn="l"/>
                <a:tab pos="807704" algn="l"/>
                <a:tab pos="921956" algn="l"/>
                <a:tab pos="1036607" algn="l"/>
                <a:tab pos="1150859" algn="l"/>
                <a:tab pos="1268681" algn="l"/>
                <a:tab pos="1383331" algn="l"/>
                <a:tab pos="1501156" algn="l"/>
                <a:tab pos="1611837" algn="l"/>
                <a:tab pos="1730057" algn="l"/>
                <a:tab pos="1840740" algn="l"/>
                <a:tab pos="1958561" algn="l"/>
                <a:tab pos="2076386" algn="l"/>
                <a:tab pos="2191034" algn="l"/>
                <a:tab pos="2305288" algn="l"/>
              </a:tabLst>
            </a:pPr>
            <a:r>
              <a:rPr lang="en-GB" sz="1500" b="1" dirty="0"/>
              <a:t>Vertical levels:  L91, 3 hourly dump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3451502" y="2971985"/>
            <a:ext cx="5692498" cy="37616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 lIns="37250" tIns="18624" rIns="37250" bIns="18624">
            <a:spAutoFit/>
          </a:bodyPr>
          <a:lstStyle/>
          <a:p>
            <a:pPr>
              <a:defRPr/>
            </a:pPr>
            <a:r>
              <a:rPr lang="en-US" sz="1100" dirty="0" err="1">
                <a:latin typeface="Times New Roman" pitchFamily="-106" charset="0"/>
                <a:cs typeface="ＭＳ Ｐゴシック" pitchFamily="-106" charset="-128"/>
              </a:rPr>
              <a:t>Andersson</a:t>
            </a:r>
            <a:r>
              <a:rPr lang="en-US" sz="1100" dirty="0">
                <a:latin typeface="Times New Roman" pitchFamily="-106" charset="0"/>
                <a:cs typeface="ＭＳ Ｐゴシック" pitchFamily="-106" charset="-128"/>
              </a:rPr>
              <a:t>, Erik and Michiko Masutani 2010:  Collaboration on Observing System Simulation Experiments (Joint OSSE), ECMWF News Letter No. 123, Spring 2010, 14-16. 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354421" y="1467510"/>
            <a:ext cx="4433797" cy="14062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21029" tIns="10514" rIns="21029" bIns="10514">
            <a:spAutoFit/>
          </a:bodyPr>
          <a:lstStyle>
            <a:lvl1pPr defTabSz="2333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defTabSz="2333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r>
              <a:rPr lang="en-US" sz="1000" b="1" dirty="0"/>
              <a:t>Data distribution </a:t>
            </a:r>
          </a:p>
          <a:p>
            <a:r>
              <a:rPr lang="en-US" sz="1000" b="1" dirty="0"/>
              <a:t>NASA/NCCS </a:t>
            </a:r>
          </a:p>
          <a:p>
            <a:r>
              <a:rPr lang="en-US" sz="1000" dirty="0"/>
              <a:t>Contact:</a:t>
            </a:r>
          </a:p>
          <a:p>
            <a:r>
              <a:rPr lang="en-US" sz="1000" dirty="0"/>
              <a:t>Ellen Salmon  </a:t>
            </a:r>
            <a:r>
              <a:rPr lang="en-US" sz="1000" dirty="0">
                <a:hlinkClick r:id="rId2"/>
              </a:rPr>
              <a:t>Ellen.M.Salmon@</a:t>
            </a:r>
            <a:r>
              <a:rPr lang="en-US" sz="1000" dirty="0" smtClean="0">
                <a:hlinkClick r:id="rId2"/>
              </a:rPr>
              <a:t>NASA.gov</a:t>
            </a:r>
            <a:endParaRPr lang="en-US" sz="1000" dirty="0"/>
          </a:p>
          <a:p>
            <a:r>
              <a:rPr lang="en-US" sz="1000" dirty="0"/>
              <a:t> </a:t>
            </a:r>
            <a:endParaRPr lang="en-US" sz="1000" b="1" dirty="0">
              <a:solidFill>
                <a:schemeClr val="accent1"/>
              </a:solidFill>
            </a:endParaRPr>
          </a:p>
          <a:p>
            <a:r>
              <a:rPr lang="en-US" sz="1000" b="1" dirty="0"/>
              <a:t>NCAR</a:t>
            </a:r>
          </a:p>
          <a:p>
            <a:r>
              <a:rPr lang="en-US" sz="1000" b="1" dirty="0"/>
              <a:t>Currently saved in  HPSS   Data ID:   </a:t>
            </a:r>
            <a:r>
              <a:rPr lang="en-US" sz="1000" dirty="0"/>
              <a:t> ds621.0</a:t>
            </a:r>
          </a:p>
          <a:p>
            <a:r>
              <a:rPr lang="en-US" sz="1000" dirty="0"/>
              <a:t>Contact:</a:t>
            </a:r>
          </a:p>
          <a:p>
            <a:r>
              <a:rPr lang="en-US" sz="1000" dirty="0"/>
              <a:t>Chi-Fan Shih </a:t>
            </a:r>
            <a:r>
              <a:rPr lang="en-US" sz="1000" dirty="0">
                <a:hlinkClick r:id="rId3"/>
              </a:rPr>
              <a:t>chifan@ucar.edu</a:t>
            </a:r>
            <a:r>
              <a:rPr lang="en-US" sz="1000" dirty="0"/>
              <a:t> 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71386" y="3391641"/>
            <a:ext cx="8618890" cy="324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4" tIns="45687" rIns="91374" bIns="45687"/>
          <a:lstStyle/>
          <a:p>
            <a:pPr marL="614043" indent="-614043" algn="ctr" defTabSz="913925"/>
            <a:r>
              <a:rPr lang="en-US" sz="2100" b="1" dirty="0">
                <a:solidFill>
                  <a:srgbClr val="0000B8"/>
                </a:solidFill>
                <a:latin typeface="Times New Roman" charset="0"/>
              </a:rPr>
              <a:t>Joint OSSEs at </a:t>
            </a:r>
            <a:r>
              <a:rPr lang="en-US" sz="2100" b="1" dirty="0" smtClean="0">
                <a:solidFill>
                  <a:srgbClr val="0000B8"/>
                </a:solidFill>
                <a:latin typeface="Times New Roman" charset="0"/>
              </a:rPr>
              <a:t>JCSDA and collaborators</a:t>
            </a:r>
            <a:endParaRPr lang="en-US" dirty="0">
              <a:latin typeface="Times New Roman" charset="0"/>
            </a:endParaRPr>
          </a:p>
          <a:p>
            <a:pPr marL="614043" indent="-614043" defTabSz="913925"/>
            <a:r>
              <a:rPr lang="en-US" dirty="0">
                <a:latin typeface="Times New Roman" charset="0"/>
              </a:rPr>
              <a:t>Evaluation of Infrared sounders on the geostationary </a:t>
            </a:r>
            <a:r>
              <a:rPr lang="en-US" dirty="0" err="1">
                <a:latin typeface="Times New Roman" charset="0"/>
              </a:rPr>
              <a:t>Hyperspectral</a:t>
            </a:r>
            <a:r>
              <a:rPr lang="en-US" dirty="0">
                <a:latin typeface="Times New Roman" charset="0"/>
              </a:rPr>
              <a:t> Environmental Suite (HES) </a:t>
            </a:r>
            <a:r>
              <a:rPr lang="en-US" dirty="0" smtClean="0">
                <a:latin typeface="Times New Roman" charset="0"/>
              </a:rPr>
              <a:t> and  Microwave sounder   </a:t>
            </a:r>
            <a:r>
              <a:rPr lang="en-US" b="1" i="1" dirty="0" smtClean="0">
                <a:latin typeface="Times New Roman" charset="0"/>
              </a:rPr>
              <a:t>--  </a:t>
            </a:r>
            <a:r>
              <a:rPr lang="en-US" b="1" i="1" dirty="0" smtClean="0">
                <a:solidFill>
                  <a:srgbClr val="821131"/>
                </a:solidFill>
                <a:latin typeface="Times New Roman" charset="0"/>
              </a:rPr>
              <a:t>JCSDA, UW/SSEC</a:t>
            </a:r>
            <a:endParaRPr lang="en-US" b="1" i="1" dirty="0">
              <a:solidFill>
                <a:srgbClr val="821131"/>
              </a:solidFill>
              <a:latin typeface="Times New Roman" charset="0"/>
            </a:endParaRPr>
          </a:p>
          <a:p>
            <a:pPr marL="614043" indent="-614043" defTabSz="913925"/>
            <a:r>
              <a:rPr lang="en-US" dirty="0">
                <a:latin typeface="Times New Roman" charset="0"/>
              </a:rPr>
              <a:t>Evaluation of Future configuration of GNSS-</a:t>
            </a:r>
            <a:r>
              <a:rPr lang="en-US" dirty="0" smtClean="0">
                <a:latin typeface="Times New Roman" charset="0"/>
              </a:rPr>
              <a:t>RO </a:t>
            </a:r>
            <a:r>
              <a:rPr lang="en-US" b="1" dirty="0" smtClean="0">
                <a:solidFill>
                  <a:srgbClr val="821131"/>
                </a:solidFill>
                <a:latin typeface="Times New Roman" charset="0"/>
              </a:rPr>
              <a:t>– JCSDA, ESRL</a:t>
            </a:r>
            <a:endParaRPr lang="en-US" b="1" dirty="0">
              <a:solidFill>
                <a:srgbClr val="821131"/>
              </a:solidFill>
              <a:latin typeface="Times New Roman" charset="0"/>
            </a:endParaRPr>
          </a:p>
          <a:p>
            <a:pPr marL="614043" indent="-614043" defTabSz="913925"/>
            <a:r>
              <a:rPr lang="en-US" dirty="0">
                <a:latin typeface="Times New Roman" charset="0"/>
              </a:rPr>
              <a:t>Evaluation of OAWL and WISCCR </a:t>
            </a:r>
            <a:r>
              <a:rPr lang="en-US" dirty="0" smtClean="0">
                <a:latin typeface="Times New Roman" charset="0"/>
              </a:rPr>
              <a:t>DWL   </a:t>
            </a:r>
            <a:r>
              <a:rPr lang="en-US" b="1" i="1" dirty="0" smtClean="0">
                <a:solidFill>
                  <a:srgbClr val="821131"/>
                </a:solidFill>
                <a:latin typeface="Times New Roman" charset="0"/>
              </a:rPr>
              <a:t>-- JCSDA, SWA, AOML, BALL</a:t>
            </a:r>
            <a:endParaRPr lang="en-US" b="1" i="1" dirty="0">
              <a:solidFill>
                <a:srgbClr val="821131"/>
              </a:solidFill>
              <a:latin typeface="Times New Roman" charset="0"/>
            </a:endParaRPr>
          </a:p>
          <a:p>
            <a:pPr marL="614043" indent="-614043" defTabSz="913925"/>
            <a:r>
              <a:rPr lang="en-US" dirty="0">
                <a:latin typeface="Times New Roman" charset="0"/>
              </a:rPr>
              <a:t>Evaluation of DWSS and </a:t>
            </a:r>
            <a:r>
              <a:rPr lang="en-US" dirty="0" smtClean="0">
                <a:latin typeface="Times New Roman" charset="0"/>
              </a:rPr>
              <a:t>JPSS   </a:t>
            </a:r>
            <a:r>
              <a:rPr lang="en-US" b="1" i="1" dirty="0" smtClean="0">
                <a:solidFill>
                  <a:srgbClr val="821131"/>
                </a:solidFill>
                <a:latin typeface="Times New Roman" charset="0"/>
              </a:rPr>
              <a:t>– JCSDA, AOML</a:t>
            </a:r>
            <a:endParaRPr lang="en-US" b="1" i="1" dirty="0">
              <a:solidFill>
                <a:srgbClr val="821131"/>
              </a:solidFill>
              <a:latin typeface="Times New Roman" charset="0"/>
            </a:endParaRPr>
          </a:p>
          <a:p>
            <a:pPr marL="614043" indent="-614043" defTabSz="913925"/>
            <a:r>
              <a:rPr lang="en-US" altLang="ja-JP" dirty="0">
                <a:latin typeface="Times New Roman" charset="0"/>
              </a:rPr>
              <a:t>Simulation of DWL planned from NASA (</a:t>
            </a:r>
            <a:r>
              <a:rPr lang="en-US" altLang="ja-JP" dirty="0" smtClean="0">
                <a:latin typeface="Times New Roman" charset="0"/>
              </a:rPr>
              <a:t>GWOS)  </a:t>
            </a:r>
            <a:r>
              <a:rPr lang="en-US" altLang="ja-JP" b="1" i="1" dirty="0" smtClean="0">
                <a:solidFill>
                  <a:srgbClr val="821131"/>
                </a:solidFill>
                <a:latin typeface="Times New Roman" charset="0"/>
              </a:rPr>
              <a:t>   -- JCSDA, SWA</a:t>
            </a:r>
            <a:endParaRPr lang="en-US" altLang="ja-JP" b="1" i="1" dirty="0">
              <a:solidFill>
                <a:srgbClr val="821131"/>
              </a:solidFill>
              <a:latin typeface="Times New Roman" charset="0"/>
            </a:endParaRPr>
          </a:p>
          <a:p>
            <a:pPr marL="614043" indent="-614043" defTabSz="913925"/>
            <a:r>
              <a:rPr lang="en-US" dirty="0">
                <a:latin typeface="Times New Roman" charset="0"/>
              </a:rPr>
              <a:t>Simulation and assimilation of Cloud Motion Vector, </a:t>
            </a:r>
            <a:r>
              <a:rPr lang="en-US" dirty="0" smtClean="0">
                <a:latin typeface="Times New Roman" charset="0"/>
              </a:rPr>
              <a:t>ASCAT </a:t>
            </a:r>
            <a:r>
              <a:rPr lang="en-US" b="1" i="1" dirty="0" smtClean="0">
                <a:solidFill>
                  <a:srgbClr val="821131"/>
                </a:solidFill>
                <a:latin typeface="Times New Roman" charset="0"/>
              </a:rPr>
              <a:t>– SWA, JCSDA</a:t>
            </a:r>
            <a:endParaRPr lang="en-US" b="1" i="1" dirty="0">
              <a:solidFill>
                <a:srgbClr val="821131"/>
              </a:solidFill>
              <a:latin typeface="Times New Roman" charset="0"/>
            </a:endParaRPr>
          </a:p>
          <a:p>
            <a:pPr marL="614043" indent="-614043" defTabSz="913925">
              <a:lnSpc>
                <a:spcPct val="90000"/>
              </a:lnSpc>
              <a:spcBef>
                <a:spcPct val="20000"/>
              </a:spcBef>
            </a:pPr>
            <a:r>
              <a:rPr lang="en-US" altLang="ja-JP" dirty="0" smtClean="0">
                <a:latin typeface="Times New Roman" charset="0"/>
              </a:rPr>
              <a:t>Evaluation </a:t>
            </a:r>
            <a:r>
              <a:rPr lang="en-US" altLang="ja-JP" dirty="0">
                <a:latin typeface="Times New Roman" charset="0"/>
              </a:rPr>
              <a:t>of Impact of GWOS on monsoon</a:t>
            </a:r>
            <a:r>
              <a:rPr lang="en-US" altLang="ja-JP" dirty="0" smtClean="0">
                <a:latin typeface="Times New Roman" charset="0"/>
              </a:rPr>
              <a:t>, </a:t>
            </a:r>
            <a:r>
              <a:rPr lang="en-US" altLang="ja-JP" b="1" i="1" dirty="0" smtClean="0">
                <a:solidFill>
                  <a:srgbClr val="821131"/>
                </a:solidFill>
                <a:latin typeface="Times New Roman" charset="0"/>
              </a:rPr>
              <a:t>--  JCSDA, IITM</a:t>
            </a:r>
            <a:endParaRPr lang="en-US" altLang="ja-JP" b="1" i="1" dirty="0">
              <a:solidFill>
                <a:srgbClr val="821131"/>
              </a:solidFill>
              <a:latin typeface="Times New Roman" charset="0"/>
            </a:endParaRPr>
          </a:p>
          <a:p>
            <a:pPr marL="614043" indent="-614043" algn="ctr" defTabSz="913925">
              <a:lnSpc>
                <a:spcPct val="90000"/>
              </a:lnSpc>
              <a:spcBef>
                <a:spcPct val="20000"/>
              </a:spcBef>
            </a:pPr>
            <a:r>
              <a:rPr lang="en-US" altLang="ja-JP" sz="2000" dirty="0">
                <a:latin typeface="Times New Roman" charset="0"/>
              </a:rPr>
              <a:t> </a:t>
            </a:r>
            <a:endParaRPr lang="en-US" sz="2000" dirty="0">
              <a:latin typeface="Times New Roman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1768" y="986228"/>
            <a:ext cx="337791" cy="337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4533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WGLW April2015, Boulder, CO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5364" name="Group 3"/>
          <p:cNvGrpSpPr>
            <a:grpSpLocks/>
          </p:cNvGrpSpPr>
          <p:nvPr/>
        </p:nvGrpSpPr>
        <p:grpSpPr bwMode="auto">
          <a:xfrm>
            <a:off x="2667345" y="3734194"/>
            <a:ext cx="3993943" cy="1285976"/>
            <a:chOff x="1680" y="2352"/>
            <a:chExt cx="2516" cy="812"/>
          </a:xfrm>
        </p:grpSpPr>
        <p:sp>
          <p:nvSpPr>
            <p:cNvPr id="15371" name="AutoShape 4"/>
            <p:cNvSpPr>
              <a:spLocks noChangeArrowheads="1"/>
            </p:cNvSpPr>
            <p:nvPr/>
          </p:nvSpPr>
          <p:spPr bwMode="auto">
            <a:xfrm>
              <a:off x="1680" y="2352"/>
              <a:ext cx="2516" cy="404"/>
            </a:xfrm>
            <a:prstGeom prst="roundRect">
              <a:avLst>
                <a:gd name="adj" fmla="val 245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372" name="AutoShape 5"/>
            <p:cNvSpPr>
              <a:spLocks noChangeArrowheads="1"/>
            </p:cNvSpPr>
            <p:nvPr/>
          </p:nvSpPr>
          <p:spPr bwMode="auto">
            <a:xfrm>
              <a:off x="1680" y="2352"/>
              <a:ext cx="458" cy="812"/>
            </a:xfrm>
            <a:prstGeom prst="roundRect">
              <a:avLst>
                <a:gd name="adj" fmla="val 245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59943" tIns="187171" rIns="359943" bIns="187171">
              <a:spAutoFit/>
            </a:bodyPr>
            <a:lstStyle/>
            <a:p>
              <a:pPr defTabSz="913626">
                <a:buClr>
                  <a:srgbClr val="F9F9F9"/>
                </a:buClr>
                <a:buSzPct val="100000"/>
                <a:tabLst>
                  <a:tab pos="0" algn="l"/>
                  <a:tab pos="457409" algn="l"/>
                  <a:tab pos="913626" algn="l"/>
                  <a:tab pos="1371431" algn="l"/>
                  <a:tab pos="1828838" algn="l"/>
                  <a:tab pos="2283865" algn="l"/>
                  <a:tab pos="2741272" algn="l"/>
                  <a:tab pos="3199872" algn="l"/>
                  <a:tab pos="3655296" algn="l"/>
                  <a:tab pos="4112703" algn="l"/>
                  <a:tab pos="4570112" algn="l"/>
                  <a:tab pos="5026329" algn="l"/>
                  <a:tab pos="5483737" algn="l"/>
                  <a:tab pos="5941144" algn="l"/>
                  <a:tab pos="6396568" algn="l"/>
                  <a:tab pos="6853977" algn="l"/>
                  <a:tab pos="7310196" algn="l"/>
                  <a:tab pos="7768793" algn="l"/>
                  <a:tab pos="8225010" algn="l"/>
                  <a:tab pos="8681624" algn="l"/>
                  <a:tab pos="9139032" algn="l"/>
                </a:tabLst>
              </a:pPr>
              <a:endParaRPr lang="en-US" sz="5900" b="1">
                <a:solidFill>
                  <a:srgbClr val="F9F9F9"/>
                </a:solidFill>
                <a:latin typeface="Times New Roman" pitchFamily="-106" charset="0"/>
                <a:cs typeface="Arial" charset="0"/>
              </a:endParaRPr>
            </a:p>
          </p:txBody>
        </p:sp>
      </p:grp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715460" y="2648806"/>
            <a:ext cx="7875336" cy="153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7113" tIns="28556" rIns="57113" bIns="28556">
            <a:spAutoFit/>
          </a:bodyPr>
          <a:lstStyle>
            <a:lvl1pPr defTabSz="3656013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defTabSz="3656013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ctr"/>
            <a:r>
              <a:rPr lang="en-US" sz="4800" b="1" dirty="0" smtClean="0">
                <a:ln>
                  <a:solidFill>
                    <a:srgbClr val="823901"/>
                  </a:solidFill>
                </a:ln>
                <a:solidFill>
                  <a:srgbClr val="3F3020"/>
                </a:solidFill>
                <a:latin typeface="Times New Roman" pitchFamily="18" charset="0"/>
                <a:cs typeface="Times New Roman" pitchFamily="18" charset="0"/>
              </a:rPr>
              <a:t>Development of OSSE Systems at </a:t>
            </a:r>
            <a:r>
              <a:rPr lang="en-US" sz="4800" b="1" dirty="0">
                <a:ln>
                  <a:solidFill>
                    <a:srgbClr val="823901"/>
                  </a:solidFill>
                </a:ln>
                <a:solidFill>
                  <a:srgbClr val="3F3020"/>
                </a:solidFill>
                <a:latin typeface="Times New Roman" pitchFamily="18" charset="0"/>
                <a:cs typeface="Times New Roman" pitchFamily="18" charset="0"/>
              </a:rPr>
              <a:t>JCSDA </a:t>
            </a: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1954499" y="6052130"/>
            <a:ext cx="6330377" cy="207939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22852" tIns="11424" rIns="22852" bIns="11424"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7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7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7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7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200" dirty="0">
                <a:solidFill>
                  <a:srgbClr val="FFE0C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01534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4/29/2015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WGLW April2015, Boulder, CO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1238" y="374523"/>
            <a:ext cx="4156144" cy="438563"/>
          </a:xfrm>
          <a:prstGeom prst="rect">
            <a:avLst/>
          </a:prstGeom>
          <a:noFill/>
        </p:spPr>
        <p:txBody>
          <a:bodyPr wrap="none" lIns="22843" tIns="11421" rIns="22843" bIns="11421" rtlCol="0">
            <a:spAutoFit/>
          </a:bodyPr>
          <a:lstStyle/>
          <a:p>
            <a:pPr algn="ctr"/>
            <a:r>
              <a:rPr lang="en-US" altLang="ja-JP" sz="2700" b="1" dirty="0" smtClean="0">
                <a:latin typeface="Times New Roman"/>
                <a:cs typeface="Times New Roman"/>
              </a:rPr>
              <a:t>New </a:t>
            </a:r>
            <a:r>
              <a:rPr lang="en-US" altLang="ja-JP" sz="2700" b="1" dirty="0">
                <a:latin typeface="Times New Roman"/>
                <a:cs typeface="Times New Roman"/>
              </a:rPr>
              <a:t>Nature runs at JCSDA</a:t>
            </a:r>
            <a:endParaRPr lang="ja-JP" altLang="en-US" sz="2700" b="1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824" y="1081956"/>
            <a:ext cx="8647297" cy="5132156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lIns="22843" tIns="11421" rIns="22843" bIns="11421" rtlCol="0">
            <a:spAutoFit/>
          </a:bodyPr>
          <a:lstStyle/>
          <a:p>
            <a:pPr algn="ctr"/>
            <a:r>
              <a:rPr lang="en-US" altLang="ja-JP" b="1" dirty="0">
                <a:latin typeface="Times New Roman"/>
                <a:cs typeface="Times New Roman"/>
              </a:rPr>
              <a:t>GOES-5  Nature </a:t>
            </a:r>
            <a:r>
              <a:rPr lang="en-US" altLang="ja-JP" b="1" dirty="0" smtClean="0">
                <a:latin typeface="Times New Roman"/>
                <a:cs typeface="Times New Roman"/>
              </a:rPr>
              <a:t>Run</a:t>
            </a:r>
          </a:p>
          <a:p>
            <a:pPr algn="ctr"/>
            <a:r>
              <a:rPr lang="en-US" altLang="ja-JP" b="1" dirty="0" smtClean="0">
                <a:latin typeface="Times New Roman"/>
                <a:cs typeface="Times New Roman"/>
              </a:rPr>
              <a:t>By NASA/GSFC/GMAO</a:t>
            </a:r>
          </a:p>
          <a:p>
            <a:pPr algn="ctr"/>
            <a:r>
              <a:rPr lang="en-US" altLang="ja-JP" b="1" dirty="0" smtClean="0">
                <a:latin typeface="Times New Roman"/>
                <a:cs typeface="Times New Roman"/>
              </a:rPr>
              <a:t>(G5NR)</a:t>
            </a:r>
            <a:endParaRPr lang="en-US" altLang="ja-JP" b="1" dirty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endParaRPr lang="en-US" altLang="ja-JP" sz="1200" dirty="0">
              <a:latin typeface="Times New Roman"/>
              <a:ea typeface="ＭＳ Ｐゴシック" charset="0"/>
              <a:cs typeface="Times New Roman"/>
            </a:endParaRPr>
          </a:p>
          <a:p>
            <a:r>
              <a:rPr lang="en-US" altLang="ja-JP" sz="2000" dirty="0">
                <a:latin typeface="Times New Roman"/>
                <a:ea typeface="ＭＳ Ｐゴシック" charset="0"/>
                <a:cs typeface="Times New Roman"/>
              </a:rPr>
              <a:t>GOCART model with full aerosol, full </a:t>
            </a:r>
            <a:r>
              <a:rPr lang="en-US" altLang="ja-JP" sz="2000" dirty="0" smtClean="0">
                <a:latin typeface="Times New Roman"/>
                <a:ea typeface="ＭＳ Ｐゴシック" charset="0"/>
                <a:cs typeface="Times New Roman"/>
              </a:rPr>
              <a:t>chemistry</a:t>
            </a:r>
          </a:p>
          <a:p>
            <a:r>
              <a:rPr lang="en-US" altLang="ja-JP" sz="2000" dirty="0" smtClean="0">
                <a:latin typeface="Times New Roman"/>
                <a:ea typeface="ＭＳ Ｐゴシック" charset="0"/>
                <a:cs typeface="Times New Roman"/>
              </a:rPr>
              <a:t>Non-Hydrostatic</a:t>
            </a:r>
            <a:endParaRPr lang="en-US" altLang="ja-JP" sz="2000" dirty="0">
              <a:latin typeface="Times New Roman"/>
              <a:ea typeface="ＭＳ Ｐゴシック" charset="0"/>
              <a:cs typeface="Times New Roman"/>
            </a:endParaRPr>
          </a:p>
          <a:p>
            <a:r>
              <a:rPr lang="en-US" altLang="ja-JP" sz="2000" dirty="0">
                <a:latin typeface="Times New Roman"/>
                <a:ea typeface="ＭＳ Ｐゴシック" charset="0"/>
                <a:cs typeface="Times New Roman"/>
              </a:rPr>
              <a:t>Global, 7 </a:t>
            </a:r>
            <a:r>
              <a:rPr lang="en-US" altLang="ja-JP" sz="2000" dirty="0" smtClean="0">
                <a:latin typeface="Times New Roman"/>
                <a:ea typeface="ＭＳ Ｐゴシック" charset="0"/>
                <a:cs typeface="Times New Roman"/>
              </a:rPr>
              <a:t>km, 72 level model  </a:t>
            </a:r>
            <a:r>
              <a:rPr lang="en-US" altLang="ja-JP" sz="2000" dirty="0">
                <a:latin typeface="Times New Roman"/>
                <a:ea typeface="ＭＳ Ｐゴシック" charset="0"/>
                <a:cs typeface="Times New Roman"/>
              </a:rPr>
              <a:t>from May 16, 2005-June2007</a:t>
            </a:r>
          </a:p>
          <a:p>
            <a:r>
              <a:rPr lang="en-US" altLang="ja-JP" sz="2000" dirty="0" smtClean="0">
                <a:latin typeface="Times New Roman"/>
                <a:ea typeface="ＭＳ Ｐゴシック" charset="0"/>
                <a:cs typeface="Times New Roman"/>
              </a:rPr>
              <a:t>Data </a:t>
            </a:r>
            <a:r>
              <a:rPr lang="en-US" altLang="ja-JP" sz="2000" dirty="0">
                <a:latin typeface="Times New Roman"/>
                <a:ea typeface="ＭＳ Ｐゴシック" charset="0"/>
                <a:cs typeface="Times New Roman"/>
              </a:rPr>
              <a:t>are available in 0.5deg and model resolution </a:t>
            </a:r>
            <a:r>
              <a:rPr lang="en-US" altLang="ja-JP" sz="2000" dirty="0" smtClean="0">
                <a:latin typeface="Times New Roman"/>
                <a:ea typeface="ＭＳ Ｐゴシック" charset="0"/>
                <a:cs typeface="Times New Roman"/>
              </a:rPr>
              <a:t>with 30min </a:t>
            </a:r>
            <a:r>
              <a:rPr lang="en-US" altLang="ja-JP" sz="2000" dirty="0">
                <a:latin typeface="Times New Roman"/>
                <a:ea typeface="ＭＳ Ｐゴシック" charset="0"/>
                <a:cs typeface="Times New Roman"/>
              </a:rPr>
              <a:t>write up.</a:t>
            </a:r>
          </a:p>
          <a:p>
            <a:r>
              <a:rPr lang="en-US" altLang="ja-JP" sz="2000" dirty="0">
                <a:latin typeface="Times New Roman"/>
                <a:ea typeface="ＭＳ Ｐゴシック" charset="0"/>
                <a:cs typeface="Times New Roman"/>
              </a:rPr>
              <a:t>Pressure level data are provided in 0.5 </a:t>
            </a:r>
            <a:r>
              <a:rPr lang="en-US" altLang="ja-JP" sz="2000" dirty="0" err="1">
                <a:latin typeface="Times New Roman"/>
                <a:ea typeface="ＭＳ Ｐゴシック" charset="0"/>
                <a:cs typeface="Times New Roman"/>
              </a:rPr>
              <a:t>deg</a:t>
            </a:r>
            <a:endParaRPr lang="en-US" altLang="ja-JP" sz="2000" dirty="0">
              <a:latin typeface="Times New Roman"/>
              <a:ea typeface="ＭＳ Ｐゴシック" charset="0"/>
              <a:cs typeface="Times New Roman"/>
            </a:endParaRPr>
          </a:p>
          <a:p>
            <a:r>
              <a:rPr lang="en-US" altLang="ja-JP" sz="2000" dirty="0">
                <a:latin typeface="Times New Roman"/>
                <a:ea typeface="ＭＳ Ｐゴシック" charset="0"/>
                <a:cs typeface="Times New Roman"/>
              </a:rPr>
              <a:t>Various time mean data are also provided</a:t>
            </a:r>
          </a:p>
          <a:p>
            <a:r>
              <a:rPr lang="en-US" altLang="ja-JP" sz="2000" dirty="0">
                <a:latin typeface="Times New Roman"/>
                <a:ea typeface="ＭＳ Ｐゴシック" charset="0"/>
                <a:cs typeface="Times New Roman"/>
              </a:rPr>
              <a:t>Data are available through </a:t>
            </a:r>
            <a:r>
              <a:rPr lang="en-US" altLang="ja-JP" sz="2000" dirty="0" err="1">
                <a:latin typeface="Times New Roman"/>
                <a:ea typeface="ＭＳ Ｐゴシック" charset="0"/>
                <a:cs typeface="Times New Roman"/>
              </a:rPr>
              <a:t>OPeNDAP</a:t>
            </a:r>
            <a:r>
              <a:rPr lang="en-US" altLang="ja-JP" sz="2000" dirty="0">
                <a:latin typeface="Times New Roman"/>
                <a:ea typeface="ＭＳ Ｐゴシック" charset="0"/>
                <a:cs typeface="Times New Roman"/>
              </a:rPr>
              <a:t> to registered users.</a:t>
            </a:r>
          </a:p>
          <a:p>
            <a:r>
              <a:rPr lang="en-US" altLang="ja-JP" sz="2000" dirty="0">
                <a:latin typeface="Times New Roman"/>
                <a:ea typeface="ＭＳ Ｐゴシック" charset="0"/>
                <a:cs typeface="Times New Roman"/>
              </a:rPr>
              <a:t>For more detail visit:</a:t>
            </a:r>
          </a:p>
          <a:p>
            <a:r>
              <a:rPr lang="en-US" altLang="ja-JP" sz="2000" dirty="0">
                <a:latin typeface="Times New Roman"/>
                <a:ea typeface="ＭＳ Ｐゴシック" charset="0"/>
                <a:cs typeface="Times New Roman"/>
                <a:hlinkClick r:id="rId2"/>
              </a:rPr>
              <a:t>http://gmao.gsfc.nasa.gov/projects/G5NR</a:t>
            </a:r>
            <a:r>
              <a:rPr lang="en-US" altLang="ja-JP" sz="2000" dirty="0" smtClean="0">
                <a:latin typeface="Times New Roman"/>
                <a:ea typeface="ＭＳ Ｐゴシック" charset="0"/>
                <a:cs typeface="Times New Roman"/>
                <a:hlinkClick r:id="rId2"/>
              </a:rPr>
              <a:t>/</a:t>
            </a:r>
            <a:endParaRPr lang="en-US" altLang="ja-JP" sz="2000" dirty="0" smtClean="0">
              <a:latin typeface="Times New Roman"/>
              <a:ea typeface="ＭＳ Ｐゴシック" charset="0"/>
              <a:cs typeface="Times New Roman"/>
            </a:endParaRPr>
          </a:p>
          <a:p>
            <a:r>
              <a:rPr lang="en-US" altLang="ja-JP" sz="2000" dirty="0" smtClean="0">
                <a:latin typeface="Times New Roman"/>
                <a:ea typeface="ＭＳ Ｐゴシック" charset="0"/>
                <a:cs typeface="Times New Roman"/>
              </a:rPr>
              <a:t>Comprehensive evaluations are conducted and  posted.</a:t>
            </a:r>
            <a:r>
              <a:rPr lang="en-US" altLang="ja-JP" sz="2000" dirty="0"/>
              <a:t> 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en-US" altLang="ja-JP" sz="2000" b="1" dirty="0" smtClean="0">
                <a:solidFill>
                  <a:srgbClr val="430C05"/>
                </a:solidFill>
              </a:rPr>
              <a:t>Realistic climatology and many active tropical cyclones in G5NR . </a:t>
            </a:r>
            <a:r>
              <a:rPr lang="en-US" altLang="ja-JP" sz="2000" b="1" dirty="0">
                <a:solidFill>
                  <a:srgbClr val="430C05"/>
                </a:solidFill>
              </a:rPr>
              <a:t>No </a:t>
            </a:r>
            <a:r>
              <a:rPr lang="en-US" altLang="ja-JP" sz="2000" b="1" dirty="0" smtClean="0">
                <a:solidFill>
                  <a:srgbClr val="430C05"/>
                </a:solidFill>
              </a:rPr>
              <a:t>serious temporal </a:t>
            </a:r>
            <a:r>
              <a:rPr lang="en-US" altLang="ja-JP" sz="2000" b="1" dirty="0">
                <a:solidFill>
                  <a:srgbClr val="430C05"/>
                </a:solidFill>
              </a:rPr>
              <a:t>drift is apparent. </a:t>
            </a:r>
          </a:p>
        </p:txBody>
      </p:sp>
      <p:pic>
        <p:nvPicPr>
          <p:cNvPr id="10" name="Picture 9" descr="G5NR_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888" y="3434336"/>
            <a:ext cx="2888112" cy="22021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78146" y="4484819"/>
            <a:ext cx="1874155" cy="253980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none" lIns="68644" tIns="34322" rIns="68644" bIns="34322" rtlCol="0">
            <a:spAutoFit/>
          </a:bodyPr>
          <a:lstStyle/>
          <a:p>
            <a:r>
              <a:rPr kumimoji="1" lang="en-US" altLang="ja-JP" sz="1200" dirty="0" smtClean="0"/>
              <a:t>G5NR image by NASA/NCCS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09637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KE250-1-3-rn-G5NR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476" y="1148347"/>
            <a:ext cx="2963763" cy="444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6" descr="KE250-1-3-rn-RA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350" y="1169796"/>
            <a:ext cx="2832377" cy="424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>
                <a:solidFill>
                  <a:srgbClr val="898989"/>
                </a:solidFill>
              </a:rPr>
              <a:t>4/29/2015</a:t>
            </a:r>
            <a:endParaRPr lang="en-US" altLang="ja-JP">
              <a:solidFill>
                <a:srgbClr val="898989"/>
              </a:solidFill>
            </a:endParaRPr>
          </a:p>
        </p:txBody>
      </p:sp>
      <p:sp>
        <p:nvSpPr>
          <p:cNvPr id="20484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>
                <a:solidFill>
                  <a:srgbClr val="898989"/>
                </a:solidFill>
              </a:rPr>
              <a:t>WGLW April2015, Boulder, CO</a:t>
            </a:r>
            <a:endParaRPr lang="en-US" altLang="ja-JP">
              <a:solidFill>
                <a:srgbClr val="898989"/>
              </a:solidFill>
            </a:endParaRPr>
          </a:p>
        </p:txBody>
      </p:sp>
      <p:sp>
        <p:nvSpPr>
          <p:cNvPr id="20485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3F344AFC-396E-FD4F-AA95-91365F2A1C77}" type="slidenum">
              <a:rPr lang="en-US" altLang="ja-JP">
                <a:solidFill>
                  <a:srgbClr val="898989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ja-JP">
              <a:solidFill>
                <a:srgbClr val="898989"/>
              </a:solidFill>
            </a:endParaRPr>
          </a:p>
        </p:txBody>
      </p:sp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1701705" y="1229408"/>
            <a:ext cx="5797252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sz="2800" dirty="0">
                <a:solidFill>
                  <a:srgbClr val="000000"/>
                </a:solidFill>
              </a:rPr>
              <a:t>2–6 day band </a:t>
            </a:r>
            <a:r>
              <a:rPr lang="en-US" altLang="ja-JP" sz="2800" dirty="0" smtClean="0">
                <a:solidFill>
                  <a:srgbClr val="000000"/>
                </a:solidFill>
              </a:rPr>
              <a:t>pass (Synoptic scale)</a:t>
            </a:r>
            <a:endParaRPr lang="en-US" altLang="ja-JP" sz="2800" dirty="0">
              <a:solidFill>
                <a:srgbClr val="000000"/>
              </a:solidFill>
            </a:endParaRPr>
          </a:p>
        </p:txBody>
      </p:sp>
      <p:sp>
        <p:nvSpPr>
          <p:cNvPr id="20487" name="TextBox 10"/>
          <p:cNvSpPr txBox="1">
            <a:spLocks noChangeArrowheads="1"/>
          </p:cNvSpPr>
          <p:nvPr/>
        </p:nvSpPr>
        <p:spPr bwMode="auto">
          <a:xfrm>
            <a:off x="1025746" y="214021"/>
            <a:ext cx="77703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sz="1600" dirty="0">
                <a:solidFill>
                  <a:srgbClr val="000000"/>
                </a:solidFill>
              </a:rPr>
              <a:t>Comparison between 250 </a:t>
            </a:r>
            <a:r>
              <a:rPr lang="en-US" altLang="ja-JP" sz="1600" dirty="0" err="1" smtClean="0">
                <a:solidFill>
                  <a:srgbClr val="000000"/>
                </a:solidFill>
              </a:rPr>
              <a:t>hPa</a:t>
            </a:r>
            <a:r>
              <a:rPr lang="en-US" altLang="ja-JP" sz="1600" dirty="0" smtClean="0">
                <a:solidFill>
                  <a:srgbClr val="000000"/>
                </a:solidFill>
              </a:rPr>
              <a:t> Transient Eddy Kinetic Energy  (</a:t>
            </a:r>
            <a:r>
              <a:rPr lang="en-US" altLang="ja-JP" sz="1600" dirty="0" err="1" smtClean="0">
                <a:solidFill>
                  <a:srgbClr val="000000"/>
                </a:solidFill>
              </a:rPr>
              <a:t>tEKE</a:t>
            </a:r>
            <a:r>
              <a:rPr lang="en-US" altLang="ja-JP" sz="1600" dirty="0">
                <a:solidFill>
                  <a:srgbClr val="000000"/>
                </a:solidFill>
              </a:rPr>
              <a:t>)</a:t>
            </a:r>
            <a:r>
              <a:rPr lang="en-US" altLang="ja-JP" sz="1600" dirty="0" smtClean="0">
                <a:solidFill>
                  <a:srgbClr val="000000"/>
                </a:solidFill>
              </a:rPr>
              <a:t>of </a:t>
            </a:r>
            <a:r>
              <a:rPr lang="en-US" altLang="ja-JP" sz="1600" dirty="0">
                <a:solidFill>
                  <a:srgbClr val="000000"/>
                </a:solidFill>
              </a:rPr>
              <a:t>the G5NR and </a:t>
            </a:r>
            <a:r>
              <a:rPr lang="en-US" altLang="ja-JP" sz="1600" dirty="0" smtClean="0">
                <a:solidFill>
                  <a:srgbClr val="000000"/>
                </a:solidFill>
              </a:rPr>
              <a:t>NCEP(CFSR T382) reanalysis.  Based </a:t>
            </a:r>
            <a:r>
              <a:rPr lang="en-US" altLang="ja-JP" sz="1600" dirty="0">
                <a:solidFill>
                  <a:srgbClr val="000000"/>
                </a:solidFill>
              </a:rPr>
              <a:t>on data sampled at 6-h, 2.5 degree </a:t>
            </a:r>
            <a:r>
              <a:rPr lang="en-US" altLang="ja-JP" sz="1600" dirty="0" smtClean="0">
                <a:solidFill>
                  <a:srgbClr val="000000"/>
                </a:solidFill>
              </a:rPr>
              <a:t>resolution plotted as square root of variance, unit is m/sec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  <p:pic>
        <p:nvPicPr>
          <p:cNvPr id="20488" name="Picture 11" descr="KE250-1-3-rn-G5N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8" t="89047" r="13737" b="7391"/>
          <a:stretch>
            <a:fillRect/>
          </a:stretch>
        </p:blipFill>
        <p:spPr bwMode="auto">
          <a:xfrm>
            <a:off x="377228" y="5284820"/>
            <a:ext cx="839628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Box 12"/>
          <p:cNvSpPr txBox="1">
            <a:spLocks noChangeArrowheads="1"/>
          </p:cNvSpPr>
          <p:nvPr/>
        </p:nvSpPr>
        <p:spPr bwMode="auto">
          <a:xfrm>
            <a:off x="7954151" y="4734895"/>
            <a:ext cx="504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kumimoji="0" lang="en-US" altLang="ja-JP" sz="1600" dirty="0"/>
              <a:t>m/s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18227" y="5657671"/>
            <a:ext cx="902577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dirty="0" smtClean="0"/>
              <a:t>Transient </a:t>
            </a:r>
            <a:r>
              <a:rPr lang="en-US" altLang="ja-JP" dirty="0"/>
              <a:t>eddy kinetic energy (</a:t>
            </a:r>
            <a:r>
              <a:rPr lang="en-US" altLang="ja-JP" dirty="0" err="1"/>
              <a:t>tEKE</a:t>
            </a:r>
            <a:r>
              <a:rPr lang="en-US" altLang="ja-JP" dirty="0" smtClean="0"/>
              <a:t>) in band passed fields  </a:t>
            </a:r>
            <a:r>
              <a:rPr lang="en-US" altLang="ja-JP" dirty="0"/>
              <a:t>is one of the standard fields included in the ECMWF atlas. (</a:t>
            </a:r>
            <a:r>
              <a:rPr lang="en-US" altLang="ja-JP" dirty="0" err="1">
                <a:solidFill>
                  <a:srgbClr val="000000"/>
                </a:solidFill>
              </a:rPr>
              <a:t>Kallberg</a:t>
            </a:r>
            <a:r>
              <a:rPr lang="en-US" altLang="ja-JP" dirty="0">
                <a:solidFill>
                  <a:srgbClr val="000000"/>
                </a:solidFill>
              </a:rPr>
              <a:t>, P. </a:t>
            </a:r>
            <a:r>
              <a:rPr lang="en-US" altLang="ja-JP" i="1" dirty="0">
                <a:solidFill>
                  <a:srgbClr val="000000"/>
                </a:solidFill>
              </a:rPr>
              <a:t>et al.</a:t>
            </a:r>
            <a:r>
              <a:rPr lang="en-US" altLang="ja-JP" dirty="0">
                <a:solidFill>
                  <a:srgbClr val="000000"/>
                </a:solidFill>
              </a:rPr>
              <a:t>, 2006: ERA-40 Atlas, ERA-40 Project Report series No 19</a:t>
            </a:r>
            <a:r>
              <a:rPr lang="en-US" altLang="ja-JP" dirty="0" smtClean="0">
                <a:solidFill>
                  <a:srgbClr val="000000"/>
                </a:solidFill>
              </a:rPr>
              <a:t>).  </a:t>
            </a:r>
            <a:r>
              <a:rPr lang="en-US" altLang="ja-JP" dirty="0" err="1" smtClean="0">
                <a:solidFill>
                  <a:srgbClr val="000000"/>
                </a:solidFill>
              </a:rPr>
              <a:t>tEKE</a:t>
            </a:r>
            <a:r>
              <a:rPr lang="en-US" altLang="ja-JP" dirty="0" smtClean="0">
                <a:solidFill>
                  <a:srgbClr val="000000"/>
                </a:solidFill>
              </a:rPr>
              <a:t> proved to capture features which is not detected in mean fields.</a:t>
            </a:r>
            <a:endParaRPr lang="en-US" altLang="ja-JP" dirty="0"/>
          </a:p>
          <a:p>
            <a:endParaRPr kumimoji="0" lang="en-US" altLang="ja-JP" dirty="0"/>
          </a:p>
        </p:txBody>
      </p:sp>
      <p:sp>
        <p:nvSpPr>
          <p:cNvPr id="2" name="TextBox 1"/>
          <p:cNvSpPr txBox="1"/>
          <p:nvPr/>
        </p:nvSpPr>
        <p:spPr>
          <a:xfrm>
            <a:off x="5512748" y="4296171"/>
            <a:ext cx="1804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NCEP CFSR(T382)</a:t>
            </a:r>
            <a:endParaRPr kumimoji="1" lang="ja-JP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07745" y="4282661"/>
            <a:ext cx="791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G5NR)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186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KE250-LatX_2-6D_TM_2p5-G5NR.0.4.png"/>
          <p:cNvPicPr>
            <a:picLocks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0" b="14400"/>
          <a:stretch>
            <a:fillRect/>
          </a:stretch>
        </p:blipFill>
        <p:spPr bwMode="auto">
          <a:xfrm>
            <a:off x="474436" y="1378017"/>
            <a:ext cx="3984403" cy="172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 descr="KE250-LatX_2-6D_TM_2p5-RA.0.4.png"/>
          <p:cNvPicPr>
            <a:picLocks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0" b="14400"/>
          <a:stretch>
            <a:fillRect/>
          </a:stretch>
        </p:blipFill>
        <p:spPr bwMode="auto">
          <a:xfrm>
            <a:off x="4159867" y="1378017"/>
            <a:ext cx="4068719" cy="168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Date Placeholder 7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>
                <a:solidFill>
                  <a:srgbClr val="898989"/>
                </a:solidFill>
              </a:rPr>
              <a:t>4/29/2015</a:t>
            </a:r>
            <a:endParaRPr lang="en-US" altLang="ja-JP">
              <a:solidFill>
                <a:srgbClr val="898989"/>
              </a:solidFill>
            </a:endParaRPr>
          </a:p>
        </p:txBody>
      </p:sp>
      <p:sp>
        <p:nvSpPr>
          <p:cNvPr id="28676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>
                <a:solidFill>
                  <a:srgbClr val="898989"/>
                </a:solidFill>
              </a:rPr>
              <a:t>WGLW April2015, Boulder, CO</a:t>
            </a:r>
            <a:endParaRPr lang="en-US" altLang="ja-JP">
              <a:solidFill>
                <a:srgbClr val="898989"/>
              </a:solidFill>
            </a:endParaRPr>
          </a:p>
        </p:txBody>
      </p:sp>
      <p:sp>
        <p:nvSpPr>
          <p:cNvPr id="28677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B194F3AA-6BF7-1449-B28E-E14D812C7819}" type="slidenum">
              <a:rPr lang="en-US" altLang="ja-JP">
                <a:solidFill>
                  <a:srgbClr val="898989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ja-JP">
              <a:solidFill>
                <a:srgbClr val="898989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6488" y="3275818"/>
            <a:ext cx="7966075" cy="404812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506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8680" name="Picture 12" descr="KE250-LatX_2-6D_TM_2p5-RA.0.4.png"/>
          <p:cNvPicPr>
            <a:picLocks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2" t="85788" r="15923" b="9068"/>
          <a:stretch>
            <a:fillRect/>
          </a:stretch>
        </p:blipFill>
        <p:spPr bwMode="auto">
          <a:xfrm>
            <a:off x="638914" y="3106506"/>
            <a:ext cx="77851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TextBox 13"/>
          <p:cNvSpPr txBox="1">
            <a:spLocks noChangeArrowheads="1"/>
          </p:cNvSpPr>
          <p:nvPr/>
        </p:nvSpPr>
        <p:spPr bwMode="auto">
          <a:xfrm>
            <a:off x="3433763" y="65849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ja-JP" altLang="en-US"/>
          </a:p>
        </p:txBody>
      </p:sp>
      <p:sp>
        <p:nvSpPr>
          <p:cNvPr id="28682" name="TextBox 14"/>
          <p:cNvSpPr txBox="1">
            <a:spLocks noChangeArrowheads="1"/>
          </p:cNvSpPr>
          <p:nvPr/>
        </p:nvSpPr>
        <p:spPr bwMode="auto">
          <a:xfrm>
            <a:off x="762000" y="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2800"/>
              <a:t>Time mean (Jul 2005 – Jun 2006)</a:t>
            </a:r>
            <a:r>
              <a:rPr lang="en-US" altLang="ja-JP" sz="2800">
                <a:solidFill>
                  <a:srgbClr val="000000"/>
                </a:solidFill>
              </a:rPr>
              <a:t>, 2–6 day band pass</a:t>
            </a:r>
          </a:p>
        </p:txBody>
      </p:sp>
      <p:sp>
        <p:nvSpPr>
          <p:cNvPr id="28683" name="TextBox 15"/>
          <p:cNvSpPr txBox="1">
            <a:spLocks noChangeArrowheads="1"/>
          </p:cNvSpPr>
          <p:nvPr/>
        </p:nvSpPr>
        <p:spPr bwMode="auto">
          <a:xfrm>
            <a:off x="1669917" y="457200"/>
            <a:ext cx="590418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1600" dirty="0">
                <a:solidFill>
                  <a:srgbClr val="000000"/>
                </a:solidFill>
              </a:rPr>
              <a:t>Comparison between 250 </a:t>
            </a:r>
            <a:r>
              <a:rPr lang="en-US" altLang="ja-JP" sz="1600" dirty="0" err="1">
                <a:solidFill>
                  <a:srgbClr val="000000"/>
                </a:solidFill>
              </a:rPr>
              <a:t>hPa</a:t>
            </a:r>
            <a:r>
              <a:rPr lang="en-US" altLang="ja-JP" sz="1600" dirty="0">
                <a:solidFill>
                  <a:srgbClr val="000000"/>
                </a:solidFill>
              </a:rPr>
              <a:t> </a:t>
            </a:r>
            <a:r>
              <a:rPr lang="en-US" altLang="ja-JP" sz="1600" dirty="0" err="1">
                <a:solidFill>
                  <a:srgbClr val="000000"/>
                </a:solidFill>
              </a:rPr>
              <a:t>tEKE</a:t>
            </a:r>
            <a:r>
              <a:rPr lang="en-US" altLang="ja-JP" sz="1600" dirty="0">
                <a:solidFill>
                  <a:srgbClr val="000000"/>
                </a:solidFill>
              </a:rPr>
              <a:t> of the G5NR and NCEP reanalysis</a:t>
            </a:r>
          </a:p>
          <a:p>
            <a:pPr algn="ctr"/>
            <a:r>
              <a:rPr lang="en-US" altLang="ja-JP" sz="1600" dirty="0">
                <a:solidFill>
                  <a:srgbClr val="000000"/>
                </a:solidFill>
              </a:rPr>
              <a:t>Based on data sampled at 6-h, 2.5 degree </a:t>
            </a:r>
            <a:r>
              <a:rPr lang="en-US" altLang="ja-JP" sz="1600" dirty="0" smtClean="0">
                <a:solidFill>
                  <a:srgbClr val="000000"/>
                </a:solidFill>
              </a:rPr>
              <a:t>resolution.</a:t>
            </a:r>
          </a:p>
          <a:p>
            <a:pPr algn="ctr"/>
            <a:r>
              <a:rPr lang="en-US" altLang="ja-JP" sz="1600" dirty="0" smtClean="0">
                <a:solidFill>
                  <a:srgbClr val="000000"/>
                </a:solidFill>
              </a:rPr>
              <a:t>Square root of variance are plotted with unit of m/sec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  <p:sp>
        <p:nvSpPr>
          <p:cNvPr id="28684" name="TextBox 16"/>
          <p:cNvSpPr txBox="1">
            <a:spLocks noChangeArrowheads="1"/>
          </p:cNvSpPr>
          <p:nvPr/>
        </p:nvSpPr>
        <p:spPr bwMode="auto">
          <a:xfrm>
            <a:off x="2039019" y="2634051"/>
            <a:ext cx="72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dirty="0">
                <a:solidFill>
                  <a:srgbClr val="000000"/>
                </a:solidFill>
              </a:rPr>
              <a:t>G5NR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28685" name="TextBox 17"/>
          <p:cNvSpPr txBox="1">
            <a:spLocks noChangeArrowheads="1"/>
          </p:cNvSpPr>
          <p:nvPr/>
        </p:nvSpPr>
        <p:spPr bwMode="auto">
          <a:xfrm>
            <a:off x="5209383" y="2613636"/>
            <a:ext cx="22794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dirty="0" smtClean="0">
                <a:solidFill>
                  <a:srgbClr val="000000"/>
                </a:solidFill>
              </a:rPr>
              <a:t>NCEP  CFSR </a:t>
            </a:r>
            <a:r>
              <a:rPr lang="en-US" altLang="ja-JP" dirty="0">
                <a:solidFill>
                  <a:srgbClr val="000000"/>
                </a:solidFill>
              </a:rPr>
              <a:t>Reanalysis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28686" name="TextBox 18"/>
          <p:cNvSpPr txBox="1">
            <a:spLocks noChangeArrowheads="1"/>
          </p:cNvSpPr>
          <p:nvPr/>
        </p:nvSpPr>
        <p:spPr bwMode="auto">
          <a:xfrm>
            <a:off x="8264143" y="3246466"/>
            <a:ext cx="504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kumimoji="0" lang="en-US" altLang="ja-JP" sz="1600" dirty="0"/>
              <a:t>m/s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11163" y="4004845"/>
            <a:ext cx="8420100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en-US" altLang="ja-JP" dirty="0"/>
              <a:t>On all time scales, the G5NR zonally averaged </a:t>
            </a:r>
            <a:r>
              <a:rPr kumimoji="0" lang="en-US" altLang="ja-JP" dirty="0" err="1"/>
              <a:t>tEKE</a:t>
            </a:r>
            <a:r>
              <a:rPr kumimoji="0" lang="en-US" altLang="ja-JP" dirty="0"/>
              <a:t> does not show any serious drift away from that of the NCEP reanalysis.</a:t>
            </a:r>
          </a:p>
          <a:p>
            <a:endParaRPr kumimoji="0" lang="en-US" altLang="ja-JP" dirty="0"/>
          </a:p>
          <a:p>
            <a:endParaRPr kumimoji="0" lang="en-US" altLang="ja-JP" dirty="0"/>
          </a:p>
          <a:p>
            <a:r>
              <a:rPr kumimoji="0" lang="en-US" altLang="ja-JP" dirty="0"/>
              <a:t>On synoptic time scales (2–6 day band) G5NR </a:t>
            </a:r>
            <a:r>
              <a:rPr kumimoji="0" lang="en-US" altLang="ja-JP" dirty="0" err="1"/>
              <a:t>tEKE</a:t>
            </a:r>
            <a:r>
              <a:rPr kumimoji="0" lang="en-US" altLang="ja-JP" dirty="0"/>
              <a:t> is much weaker in the North Pacific jet region compared to the NCEP reanalysis</a:t>
            </a:r>
            <a:r>
              <a:rPr kumimoji="0" lang="en-US" altLang="ja-JP" dirty="0" smtClean="0"/>
              <a:t>.</a:t>
            </a:r>
            <a:endParaRPr kumimoji="0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04211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9096</TotalTime>
  <Words>2281</Words>
  <Application>Microsoft Macintosh PowerPoint</Application>
  <PresentationFormat>Letter Paper (8.5x11 in)</PresentationFormat>
  <Paragraphs>304</Paragraphs>
  <Slides>21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MSQ</dc:creator>
  <cp:lastModifiedBy>Michiko Masutani</cp:lastModifiedBy>
  <cp:revision>394</cp:revision>
  <cp:lastPrinted>2013-01-04T18:19:38Z</cp:lastPrinted>
  <dcterms:created xsi:type="dcterms:W3CDTF">2006-08-16T00:00:00Z</dcterms:created>
  <dcterms:modified xsi:type="dcterms:W3CDTF">2015-04-29T19:11:49Z</dcterms:modified>
</cp:coreProperties>
</file>