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15" r:id="rId2"/>
    <p:sldId id="314" r:id="rId3"/>
    <p:sldId id="275" r:id="rId4"/>
    <p:sldId id="263" r:id="rId5"/>
    <p:sldId id="273" r:id="rId6"/>
    <p:sldId id="277" r:id="rId7"/>
    <p:sldId id="278" r:id="rId8"/>
    <p:sldId id="258" r:id="rId9"/>
    <p:sldId id="259" r:id="rId10"/>
    <p:sldId id="260" r:id="rId11"/>
    <p:sldId id="264" r:id="rId12"/>
    <p:sldId id="265" r:id="rId13"/>
    <p:sldId id="266" r:id="rId14"/>
    <p:sldId id="267" r:id="rId15"/>
    <p:sldId id="268" r:id="rId16"/>
    <p:sldId id="269" r:id="rId17"/>
    <p:sldId id="270" r:id="rId18"/>
    <p:sldId id="279" r:id="rId19"/>
    <p:sldId id="321" r:id="rId20"/>
    <p:sldId id="322" r:id="rId21"/>
    <p:sldId id="323" r:id="rId22"/>
    <p:sldId id="324" r:id="rId23"/>
    <p:sldId id="281" r:id="rId24"/>
    <p:sldId id="317" r:id="rId25"/>
    <p:sldId id="318" r:id="rId26"/>
    <p:sldId id="319" r:id="rId27"/>
    <p:sldId id="320" r:id="rId28"/>
    <p:sldId id="316" r:id="rId29"/>
    <p:sldId id="262" r:id="rId30"/>
    <p:sldId id="325" r:id="rId31"/>
    <p:sldId id="326" r:id="rId32"/>
    <p:sldId id="327"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1282" y="4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4F4979-0251-43B4-93CC-FE48F7B74171}" type="datetimeFigureOut">
              <a:rPr lang="en-US" smtClean="0"/>
              <a:pPr/>
              <a:t>4/27/2015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86F590-7A98-4C68-8412-BE9DBCACDB83}" type="slidenum">
              <a:rPr lang="en-US" smtClean="0"/>
              <a:pPr/>
              <a:t>‹#›</a:t>
            </a:fld>
            <a:endParaRPr lang="en-US"/>
          </a:p>
        </p:txBody>
      </p:sp>
    </p:spTree>
    <p:extLst>
      <p:ext uri="{BB962C8B-B14F-4D97-AF65-F5344CB8AC3E}">
        <p14:creationId xmlns:p14="http://schemas.microsoft.com/office/powerpoint/2010/main" val="4114151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D878CF2-6E61-4D4F-AD7C-34A480F04A1D}" type="slidenum">
              <a:rPr lang="en-US" smtClean="0"/>
              <a:pPr/>
              <a:t>14</a:t>
            </a:fld>
            <a:endParaRPr lang="en-US"/>
          </a:p>
        </p:txBody>
      </p:sp>
    </p:spTree>
    <p:extLst>
      <p:ext uri="{BB962C8B-B14F-4D97-AF65-F5344CB8AC3E}">
        <p14:creationId xmlns:p14="http://schemas.microsoft.com/office/powerpoint/2010/main" val="530437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EB2D8D-3048-47EE-98B0-5FD1FD35E826}" type="datetimeFigureOut">
              <a:rPr lang="en-US" smtClean="0"/>
              <a:pPr/>
              <a:t>4/27/2015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690E6-9240-4BFB-A502-C972CD9B247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EB2D8D-3048-47EE-98B0-5FD1FD35E826}" type="datetimeFigureOut">
              <a:rPr lang="en-US" smtClean="0"/>
              <a:pPr/>
              <a:t>4/27/2015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690E6-9240-4BFB-A502-C972CD9B247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EB2D8D-3048-47EE-98B0-5FD1FD35E826}" type="datetimeFigureOut">
              <a:rPr lang="en-US" smtClean="0"/>
              <a:pPr/>
              <a:t>4/27/2015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690E6-9240-4BFB-A502-C972CD9B247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EB2D8D-3048-47EE-98B0-5FD1FD35E826}" type="datetimeFigureOut">
              <a:rPr lang="en-US" smtClean="0"/>
              <a:pPr/>
              <a:t>4/27/2015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690E6-9240-4BFB-A502-C972CD9B247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EB2D8D-3048-47EE-98B0-5FD1FD35E826}" type="datetimeFigureOut">
              <a:rPr lang="en-US" smtClean="0"/>
              <a:pPr/>
              <a:t>4/27/2015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690E6-9240-4BFB-A502-C972CD9B247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EB2D8D-3048-47EE-98B0-5FD1FD35E826}" type="datetimeFigureOut">
              <a:rPr lang="en-US" smtClean="0"/>
              <a:pPr/>
              <a:t>4/27/2015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0690E6-9240-4BFB-A502-C972CD9B247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EB2D8D-3048-47EE-98B0-5FD1FD35E826}" type="datetimeFigureOut">
              <a:rPr lang="en-US" smtClean="0"/>
              <a:pPr/>
              <a:t>4/27/2015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0690E6-9240-4BFB-A502-C972CD9B247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EB2D8D-3048-47EE-98B0-5FD1FD35E826}" type="datetimeFigureOut">
              <a:rPr lang="en-US" smtClean="0"/>
              <a:pPr/>
              <a:t>4/27/2015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0690E6-9240-4BFB-A502-C972CD9B247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EB2D8D-3048-47EE-98B0-5FD1FD35E826}" type="datetimeFigureOut">
              <a:rPr lang="en-US" smtClean="0"/>
              <a:pPr/>
              <a:t>4/27/2015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0690E6-9240-4BFB-A502-C972CD9B247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EB2D8D-3048-47EE-98B0-5FD1FD35E826}" type="datetimeFigureOut">
              <a:rPr lang="en-US" smtClean="0"/>
              <a:pPr/>
              <a:t>4/27/2015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0690E6-9240-4BFB-A502-C972CD9B247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EB2D8D-3048-47EE-98B0-5FD1FD35E826}" type="datetimeFigureOut">
              <a:rPr lang="en-US" smtClean="0"/>
              <a:pPr/>
              <a:t>4/27/2015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0690E6-9240-4BFB-A502-C972CD9B247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EB2D8D-3048-47EE-98B0-5FD1FD35E826}" type="datetimeFigureOut">
              <a:rPr lang="en-US" smtClean="0"/>
              <a:pPr/>
              <a:t>4/27/2015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0690E6-9240-4BFB-A502-C972CD9B247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219200"/>
            <a:ext cx="7772400" cy="1470025"/>
          </a:xfrm>
          <a:solidFill>
            <a:schemeClr val="tx2">
              <a:lumMod val="40000"/>
              <a:lumOff val="60000"/>
            </a:schemeClr>
          </a:solidFill>
          <a:scene3d>
            <a:camera prst="orthographicFront"/>
            <a:lightRig rig="threePt" dir="t"/>
          </a:scene3d>
          <a:sp3d>
            <a:bevelT/>
          </a:sp3d>
        </p:spPr>
        <p:txBody>
          <a:bodyPr>
            <a:normAutofit/>
          </a:bodyPr>
          <a:lstStyle/>
          <a:p>
            <a:r>
              <a:rPr lang="en-US" dirty="0" err="1" smtClean="0"/>
              <a:t>PolarWinds</a:t>
            </a:r>
            <a:r>
              <a:rPr lang="en-US" dirty="0" smtClean="0"/>
              <a:t> Campaign I results and plans for Campaign II</a:t>
            </a:r>
            <a:endParaRPr lang="en-US" dirty="0"/>
          </a:p>
        </p:txBody>
      </p:sp>
      <p:sp>
        <p:nvSpPr>
          <p:cNvPr id="3" name="Subtitle 2"/>
          <p:cNvSpPr>
            <a:spLocks noGrp="1"/>
          </p:cNvSpPr>
          <p:nvPr>
            <p:ph type="subTitle" idx="1"/>
          </p:nvPr>
        </p:nvSpPr>
        <p:spPr>
          <a:xfrm>
            <a:off x="1143000" y="3558778"/>
            <a:ext cx="6858000" cy="1655318"/>
          </a:xfrm>
        </p:spPr>
        <p:txBody>
          <a:bodyPr>
            <a:normAutofit fontScale="62500" lnSpcReduction="20000"/>
          </a:bodyPr>
          <a:lstStyle/>
          <a:p>
            <a:r>
              <a:rPr lang="en-US" dirty="0" smtClean="0"/>
              <a:t>G. D. Emmitt, S. Greco and K. Godwin</a:t>
            </a:r>
          </a:p>
          <a:p>
            <a:r>
              <a:rPr lang="en-US" dirty="0" smtClean="0"/>
              <a:t>Simpson Weather </a:t>
            </a:r>
            <a:r>
              <a:rPr lang="en-US" dirty="0" smtClean="0"/>
              <a:t>Associates</a:t>
            </a:r>
          </a:p>
          <a:p>
            <a:endParaRPr lang="en-US" dirty="0" smtClean="0"/>
          </a:p>
          <a:p>
            <a:r>
              <a:rPr lang="en-US" dirty="0" smtClean="0"/>
              <a:t>Wind Lidar Working Group Meeting</a:t>
            </a:r>
          </a:p>
          <a:p>
            <a:r>
              <a:rPr lang="en-US" dirty="0" smtClean="0"/>
              <a:t>Boulder, 2015</a:t>
            </a:r>
            <a:endParaRPr lang="en-US" dirty="0"/>
          </a:p>
        </p:txBody>
      </p:sp>
    </p:spTree>
    <p:extLst>
      <p:ext uri="{BB962C8B-B14F-4D97-AF65-F5344CB8AC3E}">
        <p14:creationId xmlns:p14="http://schemas.microsoft.com/office/powerpoint/2010/main" val="27850118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gde\Documents\Lidar\Polar Winds\Track files\Composite tracks on GE.jpg"/>
          <p:cNvPicPr/>
          <p:nvPr/>
        </p:nvPicPr>
        <p:blipFill>
          <a:blip r:embed="rId2" cstate="screen"/>
          <a:srcRect/>
          <a:stretch>
            <a:fillRect/>
          </a:stretch>
        </p:blipFill>
        <p:spPr bwMode="auto">
          <a:xfrm>
            <a:off x="609600" y="838201"/>
            <a:ext cx="7924800" cy="5638800"/>
          </a:xfrm>
          <a:prstGeom prst="rect">
            <a:avLst/>
          </a:prstGeom>
          <a:noFill/>
          <a:ln w="9525">
            <a:noFill/>
            <a:miter lim="800000"/>
            <a:headEnd/>
            <a:tailEnd/>
          </a:ln>
        </p:spPr>
      </p:pic>
      <p:sp>
        <p:nvSpPr>
          <p:cNvPr id="3" name="TextBox 2"/>
          <p:cNvSpPr txBox="1"/>
          <p:nvPr/>
        </p:nvSpPr>
        <p:spPr>
          <a:xfrm>
            <a:off x="2057400" y="152400"/>
            <a:ext cx="4962641" cy="646331"/>
          </a:xfrm>
          <a:prstGeom prst="rect">
            <a:avLst/>
          </a:prstGeom>
          <a:solidFill>
            <a:schemeClr val="accent1">
              <a:lumMod val="40000"/>
              <a:lumOff val="60000"/>
            </a:schemeClr>
          </a:solidFill>
          <a:scene3d>
            <a:camera prst="orthographicFront"/>
            <a:lightRig rig="threePt" dir="t"/>
          </a:scene3d>
          <a:sp3d>
            <a:bevelT prst="angle"/>
          </a:sp3d>
        </p:spPr>
        <p:txBody>
          <a:bodyPr wrap="none" rtlCol="0">
            <a:spAutoFit/>
          </a:bodyPr>
          <a:lstStyle/>
          <a:p>
            <a:r>
              <a:rPr lang="en-US" sz="3600" dirty="0" smtClean="0"/>
              <a:t>Composite of flight tracks</a:t>
            </a:r>
            <a:endParaRPr lang="en-US" sz="3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40000"/>
              <a:lumOff val="60000"/>
            </a:schemeClr>
          </a:solidFill>
          <a:scene3d>
            <a:camera prst="orthographicFront"/>
            <a:lightRig rig="threePt" dir="t"/>
          </a:scene3d>
          <a:sp3d>
            <a:bevelT prst="angle"/>
          </a:sp3d>
        </p:spPr>
        <p:txBody>
          <a:bodyPr>
            <a:normAutofit fontScale="90000"/>
          </a:bodyPr>
          <a:lstStyle/>
          <a:p>
            <a:r>
              <a:rPr lang="en-US" dirty="0" smtClean="0"/>
              <a:t>ADM/</a:t>
            </a:r>
            <a:r>
              <a:rPr lang="en-US" dirty="0" err="1" smtClean="0"/>
              <a:t>PolarWinds</a:t>
            </a:r>
            <a:r>
              <a:rPr lang="en-US" dirty="0" smtClean="0"/>
              <a:t> Case Study</a:t>
            </a:r>
            <a:br>
              <a:rPr lang="en-US" dirty="0" smtClean="0"/>
            </a:br>
            <a:r>
              <a:rPr lang="en-US" dirty="0" smtClean="0"/>
              <a:t>11/07/14</a:t>
            </a:r>
            <a:endParaRPr lang="en-US" dirty="0"/>
          </a:p>
        </p:txBody>
      </p:sp>
      <p:sp>
        <p:nvSpPr>
          <p:cNvPr id="3" name="Content Placeholder 2"/>
          <p:cNvSpPr>
            <a:spLocks noGrp="1"/>
          </p:cNvSpPr>
          <p:nvPr>
            <p:ph idx="1"/>
          </p:nvPr>
        </p:nvSpPr>
        <p:spPr/>
        <p:txBody>
          <a:bodyPr/>
          <a:lstStyle/>
          <a:p>
            <a:r>
              <a:rPr lang="en-US" dirty="0" smtClean="0"/>
              <a:t>Flight Objectives</a:t>
            </a:r>
          </a:p>
          <a:p>
            <a:pPr lvl="1"/>
            <a:r>
              <a:rPr lang="en-US" dirty="0" smtClean="0"/>
              <a:t>Model validation</a:t>
            </a:r>
          </a:p>
          <a:p>
            <a:pPr lvl="1"/>
            <a:r>
              <a:rPr lang="en-US" dirty="0" smtClean="0"/>
              <a:t>ASCAT under flight</a:t>
            </a:r>
          </a:p>
          <a:p>
            <a:pPr lvl="1"/>
            <a:r>
              <a:rPr lang="en-US" dirty="0" smtClean="0"/>
              <a:t>MODIS under flight</a:t>
            </a:r>
          </a:p>
          <a:p>
            <a:pPr lvl="1"/>
            <a:r>
              <a:rPr lang="en-US" dirty="0" smtClean="0"/>
              <a:t>ADM sampling simulation</a:t>
            </a:r>
          </a:p>
          <a:p>
            <a:r>
              <a:rPr lang="en-US" dirty="0" smtClean="0"/>
              <a:t>Coastal</a:t>
            </a:r>
          </a:p>
          <a:p>
            <a:r>
              <a:rPr lang="en-US" dirty="0" smtClean="0"/>
              <a:t>Complex wind patterns predicted by models</a:t>
            </a:r>
          </a:p>
          <a:p>
            <a:r>
              <a:rPr lang="en-US" dirty="0" smtClean="0"/>
              <a:t>DAWN soundings below 3000m</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rpt_dfo_ir_100_1542.jpg"/>
          <p:cNvPicPr>
            <a:picLocks noChangeAspect="1"/>
          </p:cNvPicPr>
          <p:nvPr/>
        </p:nvPicPr>
        <p:blipFill>
          <a:blip r:embed="rId2" cstate="print"/>
          <a:stretch>
            <a:fillRect/>
          </a:stretch>
        </p:blipFill>
        <p:spPr>
          <a:xfrm>
            <a:off x="351692" y="0"/>
            <a:ext cx="8440615" cy="6858000"/>
          </a:xfrm>
          <a:prstGeom prst="rect">
            <a:avLst/>
          </a:prstGeom>
        </p:spPr>
      </p:pic>
      <p:sp>
        <p:nvSpPr>
          <p:cNvPr id="5" name="TextBox 4"/>
          <p:cNvSpPr txBox="1"/>
          <p:nvPr/>
        </p:nvSpPr>
        <p:spPr>
          <a:xfrm>
            <a:off x="3962400" y="4648200"/>
            <a:ext cx="2111027" cy="369332"/>
          </a:xfrm>
          <a:prstGeom prst="rect">
            <a:avLst/>
          </a:prstGeom>
          <a:solidFill>
            <a:srgbClr val="FFC000"/>
          </a:solidFill>
        </p:spPr>
        <p:txBody>
          <a:bodyPr wrap="none" rtlCol="0">
            <a:spAutoFit/>
          </a:bodyPr>
          <a:lstStyle/>
          <a:p>
            <a:r>
              <a:rPr lang="en-US" dirty="0" smtClean="0"/>
              <a:t>Area of investigation</a:t>
            </a:r>
            <a:endParaRPr lang="en-US" dirty="0"/>
          </a:p>
        </p:txBody>
      </p:sp>
      <p:cxnSp>
        <p:nvCxnSpPr>
          <p:cNvPr id="7" name="Straight Arrow Connector 6"/>
          <p:cNvCxnSpPr>
            <a:stCxn id="5" idx="3"/>
          </p:cNvCxnSpPr>
          <p:nvPr/>
        </p:nvCxnSpPr>
        <p:spPr>
          <a:xfrm>
            <a:off x="6073427" y="4832866"/>
            <a:ext cx="936973" cy="501134"/>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143000" y="1066800"/>
            <a:ext cx="7490313" cy="5791200"/>
          </a:xfrm>
          <a:prstGeom prst="rect">
            <a:avLst/>
          </a:prstGeom>
          <a:noFill/>
          <a:ln w="9525">
            <a:noFill/>
            <a:miter lim="800000"/>
            <a:headEnd/>
            <a:tailEnd/>
          </a:ln>
          <a:effectLst/>
        </p:spPr>
      </p:pic>
      <p:sp>
        <p:nvSpPr>
          <p:cNvPr id="3" name="TextBox 2"/>
          <p:cNvSpPr txBox="1"/>
          <p:nvPr/>
        </p:nvSpPr>
        <p:spPr>
          <a:xfrm>
            <a:off x="1752600" y="304800"/>
            <a:ext cx="5562600" cy="646331"/>
          </a:xfrm>
          <a:prstGeom prst="rect">
            <a:avLst/>
          </a:prstGeom>
          <a:solidFill>
            <a:schemeClr val="accent1">
              <a:lumMod val="40000"/>
              <a:lumOff val="60000"/>
            </a:schemeClr>
          </a:solidFill>
          <a:scene3d>
            <a:camera prst="orthographicFront"/>
            <a:lightRig rig="threePt" dir="t"/>
          </a:scene3d>
          <a:sp3d>
            <a:bevelT prst="angle"/>
          </a:sp3d>
        </p:spPr>
        <p:txBody>
          <a:bodyPr wrap="square" rtlCol="0">
            <a:spAutoFit/>
          </a:bodyPr>
          <a:lstStyle/>
          <a:p>
            <a:pPr algn="ctr"/>
            <a:r>
              <a:rPr lang="en-US" dirty="0" smtClean="0"/>
              <a:t>Danish Meteorological Institute 12Z forecast</a:t>
            </a:r>
          </a:p>
          <a:p>
            <a:pPr algn="ctr"/>
            <a:r>
              <a:rPr lang="en-US" dirty="0"/>
              <a:t>w</a:t>
            </a:r>
            <a:r>
              <a:rPr lang="en-US" dirty="0" smtClean="0"/>
              <a:t>inds at 5000 (~1500m)</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WRF_Greenland_SFC_11071500Z.png"/>
          <p:cNvPicPr>
            <a:picLocks noChangeAspect="1"/>
          </p:cNvPicPr>
          <p:nvPr/>
        </p:nvPicPr>
        <p:blipFill>
          <a:blip r:embed="rId3" cstate="print"/>
          <a:stretch>
            <a:fillRect/>
          </a:stretch>
        </p:blipFill>
        <p:spPr>
          <a:xfrm>
            <a:off x="228600" y="685800"/>
            <a:ext cx="8915400" cy="6172199"/>
          </a:xfrm>
          <a:prstGeom prst="rect">
            <a:avLst/>
          </a:prstGeom>
        </p:spPr>
      </p:pic>
      <p:sp>
        <p:nvSpPr>
          <p:cNvPr id="3" name="TextBox 2"/>
          <p:cNvSpPr txBox="1"/>
          <p:nvPr/>
        </p:nvSpPr>
        <p:spPr>
          <a:xfrm>
            <a:off x="2667000" y="2514600"/>
            <a:ext cx="2111027" cy="369332"/>
          </a:xfrm>
          <a:prstGeom prst="rect">
            <a:avLst/>
          </a:prstGeom>
          <a:solidFill>
            <a:srgbClr val="FFC000"/>
          </a:solidFill>
        </p:spPr>
        <p:txBody>
          <a:bodyPr wrap="none" rtlCol="0">
            <a:spAutoFit/>
          </a:bodyPr>
          <a:lstStyle/>
          <a:p>
            <a:r>
              <a:rPr lang="en-US" dirty="0" smtClean="0"/>
              <a:t>Area of investigation</a:t>
            </a:r>
            <a:endParaRPr lang="en-US" dirty="0"/>
          </a:p>
        </p:txBody>
      </p:sp>
      <p:cxnSp>
        <p:nvCxnSpPr>
          <p:cNvPr id="5" name="Straight Arrow Connector 4"/>
          <p:cNvCxnSpPr/>
          <p:nvPr/>
        </p:nvCxnSpPr>
        <p:spPr>
          <a:xfrm flipV="1">
            <a:off x="4800600" y="2438400"/>
            <a:ext cx="609600" cy="3048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52600" y="304800"/>
            <a:ext cx="5845126" cy="523220"/>
          </a:xfrm>
          <a:prstGeom prst="rect">
            <a:avLst/>
          </a:prstGeom>
          <a:solidFill>
            <a:schemeClr val="accent1">
              <a:lumMod val="40000"/>
              <a:lumOff val="60000"/>
            </a:schemeClr>
          </a:solidFill>
          <a:scene3d>
            <a:camera prst="orthographicFront"/>
            <a:lightRig rig="threePt" dir="t"/>
          </a:scene3d>
          <a:sp3d>
            <a:bevelT prst="angle"/>
          </a:sp3d>
        </p:spPr>
        <p:txBody>
          <a:bodyPr wrap="none" rtlCol="0">
            <a:spAutoFit/>
          </a:bodyPr>
          <a:lstStyle/>
          <a:p>
            <a:r>
              <a:rPr lang="en-US" sz="2800" dirty="0" smtClean="0"/>
              <a:t>Polar WRF surface winds 11/07/14 15Z</a:t>
            </a:r>
            <a:endParaRPr lang="en-US" sz="2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524000" y="914400"/>
            <a:ext cx="6427788" cy="5643454"/>
          </a:xfrm>
          <a:prstGeom prst="rect">
            <a:avLst/>
          </a:prstGeom>
          <a:noFill/>
          <a:ln w="9525">
            <a:noFill/>
            <a:miter lim="800000"/>
            <a:headEnd/>
            <a:tailEnd/>
          </a:ln>
          <a:effectLst/>
        </p:spPr>
      </p:pic>
      <p:sp>
        <p:nvSpPr>
          <p:cNvPr id="3" name="TextBox 2"/>
          <p:cNvSpPr txBox="1"/>
          <p:nvPr/>
        </p:nvSpPr>
        <p:spPr>
          <a:xfrm>
            <a:off x="457200" y="228600"/>
            <a:ext cx="8096062" cy="461665"/>
          </a:xfrm>
          <a:prstGeom prst="rect">
            <a:avLst/>
          </a:prstGeom>
          <a:solidFill>
            <a:schemeClr val="accent1">
              <a:lumMod val="40000"/>
              <a:lumOff val="60000"/>
            </a:schemeClr>
          </a:solidFill>
          <a:scene3d>
            <a:camera prst="orthographicFront"/>
            <a:lightRig rig="threePt" dir="t"/>
          </a:scene3d>
          <a:sp3d>
            <a:bevelT prst="angle"/>
          </a:sp3d>
        </p:spPr>
        <p:txBody>
          <a:bodyPr wrap="none" rtlCol="0">
            <a:spAutoFit/>
          </a:bodyPr>
          <a:lstStyle/>
          <a:p>
            <a:r>
              <a:rPr lang="en-US" sz="2400" dirty="0" smtClean="0"/>
              <a:t>ASCAT ocean vector winds from passes at 13.33 and 15:13 GMT</a:t>
            </a:r>
            <a:endParaRPr lang="en-US" sz="2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a:solidFill>
            <a:schemeClr val="accent1">
              <a:lumMod val="40000"/>
              <a:lumOff val="60000"/>
            </a:schemeClr>
          </a:solidFill>
          <a:scene3d>
            <a:camera prst="orthographicFront"/>
            <a:lightRig rig="threePt" dir="t"/>
          </a:scene3d>
          <a:sp3d>
            <a:bevelT prst="angle"/>
          </a:sp3d>
        </p:spPr>
        <p:txBody>
          <a:bodyPr>
            <a:normAutofit fontScale="90000"/>
          </a:bodyPr>
          <a:lstStyle/>
          <a:p>
            <a:r>
              <a:rPr lang="en-US" dirty="0" smtClean="0"/>
              <a:t>Greenland Flight 9 out of 14</a:t>
            </a:r>
            <a:br>
              <a:rPr lang="en-US" dirty="0" smtClean="0"/>
            </a:br>
            <a:r>
              <a:rPr lang="en-US" dirty="0" smtClean="0"/>
              <a:t> 11/07/14 </a:t>
            </a: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685800" y="1752600"/>
            <a:ext cx="7590328" cy="4724400"/>
          </a:xfrm>
          <a:prstGeom prst="rect">
            <a:avLst/>
          </a:prstGeom>
          <a:noFill/>
          <a:ln w="9525">
            <a:noFill/>
            <a:miter lim="800000"/>
            <a:headEnd/>
            <a:tailEnd/>
          </a:ln>
        </p:spPr>
      </p:pic>
      <p:pic>
        <p:nvPicPr>
          <p:cNvPr id="4" name="Picture 5" descr="C:\Users\gde\Documents\Lidar\Polar Winds\Processed wind profiles\New 1104 and 1107 figures\New 1104 and 1107 figures\Wind Profile GRIP_DAWN_DATA_20141107_154749 at 155815.jpg"/>
          <p:cNvPicPr>
            <a:picLocks noChangeAspect="1" noChangeArrowheads="1"/>
          </p:cNvPicPr>
          <p:nvPr/>
        </p:nvPicPr>
        <p:blipFill>
          <a:blip r:embed="rId3" cstate="print"/>
          <a:srcRect/>
          <a:stretch>
            <a:fillRect/>
          </a:stretch>
        </p:blipFill>
        <p:spPr bwMode="auto">
          <a:xfrm>
            <a:off x="4800600" y="2362200"/>
            <a:ext cx="4343400" cy="3257550"/>
          </a:xfrm>
          <a:prstGeom prst="rect">
            <a:avLst/>
          </a:prstGeom>
          <a:noFill/>
        </p:spPr>
      </p:pic>
      <p:cxnSp>
        <p:nvCxnSpPr>
          <p:cNvPr id="6" name="Straight Arrow Connector 5"/>
          <p:cNvCxnSpPr/>
          <p:nvPr/>
        </p:nvCxnSpPr>
        <p:spPr>
          <a:xfrm flipH="1">
            <a:off x="1600200" y="3733800"/>
            <a:ext cx="3200400" cy="15240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gde\Documents\Lidar\Polar Winds\Processed wind profiles\New 1104 and 1107 figures\New 1104 and 1107 figures\Wind Profile GRIP_DAWN_DATA_20141107_145842 at 153727.jpg"/>
          <p:cNvPicPr>
            <a:picLocks noChangeAspect="1" noChangeArrowheads="1"/>
          </p:cNvPicPr>
          <p:nvPr/>
        </p:nvPicPr>
        <p:blipFill>
          <a:blip r:embed="rId2" cstate="print"/>
          <a:srcRect/>
          <a:stretch>
            <a:fillRect/>
          </a:stretch>
        </p:blipFill>
        <p:spPr bwMode="auto">
          <a:xfrm>
            <a:off x="304800" y="990600"/>
            <a:ext cx="3886200" cy="2914650"/>
          </a:xfrm>
          <a:prstGeom prst="rect">
            <a:avLst/>
          </a:prstGeom>
          <a:noFill/>
        </p:spPr>
      </p:pic>
      <p:pic>
        <p:nvPicPr>
          <p:cNvPr id="5123" name="Picture 3" descr="C:\Users\gde\Documents\Lidar\Polar Winds\Processed wind profiles\New 1104 and 1107 figures\New 1104 and 1107 figures\Wind Profile GRIP_DAWN_DATA_20141107_154749 at 154854.jpg"/>
          <p:cNvPicPr>
            <a:picLocks noChangeAspect="1" noChangeArrowheads="1"/>
          </p:cNvPicPr>
          <p:nvPr/>
        </p:nvPicPr>
        <p:blipFill>
          <a:blip r:embed="rId3" cstate="print"/>
          <a:srcRect/>
          <a:stretch>
            <a:fillRect/>
          </a:stretch>
        </p:blipFill>
        <p:spPr bwMode="auto">
          <a:xfrm>
            <a:off x="5105400" y="990600"/>
            <a:ext cx="3733800" cy="2800350"/>
          </a:xfrm>
          <a:prstGeom prst="rect">
            <a:avLst/>
          </a:prstGeom>
          <a:noFill/>
        </p:spPr>
      </p:pic>
      <p:pic>
        <p:nvPicPr>
          <p:cNvPr id="5125" name="Picture 5" descr="C:\Users\gde\Documents\Lidar\Polar Winds\Processed wind profiles\New 1104 and 1107 figures\New 1104 and 1107 figures\Wind Profile GRIP_DAWN_DATA_20141107_154749 at 155815.jpg"/>
          <p:cNvPicPr>
            <a:picLocks noChangeAspect="1" noChangeArrowheads="1"/>
          </p:cNvPicPr>
          <p:nvPr/>
        </p:nvPicPr>
        <p:blipFill>
          <a:blip r:embed="rId4" cstate="print"/>
          <a:srcRect/>
          <a:stretch>
            <a:fillRect/>
          </a:stretch>
        </p:blipFill>
        <p:spPr bwMode="auto">
          <a:xfrm>
            <a:off x="304800" y="3962400"/>
            <a:ext cx="3860800" cy="2895600"/>
          </a:xfrm>
          <a:prstGeom prst="rect">
            <a:avLst/>
          </a:prstGeom>
          <a:noFill/>
        </p:spPr>
      </p:pic>
      <p:pic>
        <p:nvPicPr>
          <p:cNvPr id="5126" name="Picture 6" descr="C:\Users\gde\Documents\Lidar\Polar Winds\Processed wind profiles\New 1104 and 1107 figures\New 1104 and 1107 figures\Wind Profile GRIP_DAWN_DATA_20141107_154749 at 160122.jpg"/>
          <p:cNvPicPr>
            <a:picLocks noChangeAspect="1" noChangeArrowheads="1"/>
          </p:cNvPicPr>
          <p:nvPr/>
        </p:nvPicPr>
        <p:blipFill>
          <a:blip r:embed="rId5" cstate="print"/>
          <a:srcRect/>
          <a:stretch>
            <a:fillRect/>
          </a:stretch>
        </p:blipFill>
        <p:spPr bwMode="auto">
          <a:xfrm>
            <a:off x="5029200" y="3886200"/>
            <a:ext cx="3810000" cy="2857500"/>
          </a:xfrm>
          <a:prstGeom prst="rect">
            <a:avLst/>
          </a:prstGeom>
          <a:noFill/>
        </p:spPr>
      </p:pic>
      <p:sp>
        <p:nvSpPr>
          <p:cNvPr id="6" name="TextBox 5"/>
          <p:cNvSpPr txBox="1"/>
          <p:nvPr/>
        </p:nvSpPr>
        <p:spPr>
          <a:xfrm>
            <a:off x="609600" y="152400"/>
            <a:ext cx="7917104" cy="646331"/>
          </a:xfrm>
          <a:prstGeom prst="rect">
            <a:avLst/>
          </a:prstGeom>
          <a:solidFill>
            <a:schemeClr val="accent1">
              <a:lumMod val="40000"/>
              <a:lumOff val="60000"/>
            </a:schemeClr>
          </a:solidFill>
          <a:scene3d>
            <a:camera prst="orthographicFront"/>
            <a:lightRig rig="threePt" dir="t"/>
          </a:scene3d>
          <a:sp3d>
            <a:bevelT prst="angle"/>
          </a:sp3d>
        </p:spPr>
        <p:txBody>
          <a:bodyPr wrap="none" rtlCol="0">
            <a:spAutoFit/>
          </a:bodyPr>
          <a:lstStyle/>
          <a:p>
            <a:r>
              <a:rPr lang="en-US" sz="3600" dirty="0" smtClean="0"/>
              <a:t>Additional sounding examples for Flight 9</a:t>
            </a:r>
            <a:endParaRPr lang="en-US" sz="3600" dirty="0"/>
          </a:p>
        </p:txBody>
      </p:sp>
      <p:sp>
        <p:nvSpPr>
          <p:cNvPr id="7" name="TextBox 6"/>
          <p:cNvSpPr txBox="1"/>
          <p:nvPr/>
        </p:nvSpPr>
        <p:spPr>
          <a:xfrm>
            <a:off x="3962400" y="1676400"/>
            <a:ext cx="1128835" cy="338554"/>
          </a:xfrm>
          <a:prstGeom prst="rect">
            <a:avLst/>
          </a:prstGeom>
          <a:solidFill>
            <a:srgbClr val="FFC000"/>
          </a:solidFill>
        </p:spPr>
        <p:txBody>
          <a:bodyPr wrap="none" rtlCol="0">
            <a:spAutoFit/>
          </a:bodyPr>
          <a:lstStyle/>
          <a:p>
            <a:r>
              <a:rPr lang="en-US" sz="1600" dirty="0" smtClean="0"/>
              <a:t>Thin clouds</a:t>
            </a:r>
            <a:endParaRPr lang="en-US" sz="1600" dirty="0"/>
          </a:p>
        </p:txBody>
      </p:sp>
      <p:cxnSp>
        <p:nvCxnSpPr>
          <p:cNvPr id="9" name="Straight Arrow Connector 8"/>
          <p:cNvCxnSpPr>
            <a:stCxn id="7" idx="3"/>
          </p:cNvCxnSpPr>
          <p:nvPr/>
        </p:nvCxnSpPr>
        <p:spPr>
          <a:xfrm>
            <a:off x="5091235" y="1845677"/>
            <a:ext cx="1080965" cy="364123"/>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581400" y="4267200"/>
            <a:ext cx="1716239" cy="584775"/>
          </a:xfrm>
          <a:prstGeom prst="rect">
            <a:avLst/>
          </a:prstGeom>
          <a:solidFill>
            <a:srgbClr val="FFC000"/>
          </a:solidFill>
        </p:spPr>
        <p:txBody>
          <a:bodyPr wrap="none" rtlCol="0">
            <a:spAutoFit/>
          </a:bodyPr>
          <a:lstStyle/>
          <a:p>
            <a:r>
              <a:rPr lang="en-US" sz="1600" dirty="0" smtClean="0"/>
              <a:t>Weak winds w/</a:t>
            </a:r>
          </a:p>
          <a:p>
            <a:r>
              <a:rPr lang="en-US" sz="1600" dirty="0"/>
              <a:t>v</a:t>
            </a:r>
            <a:r>
              <a:rPr lang="en-US" sz="1600" dirty="0" smtClean="0"/>
              <a:t>ariable directions</a:t>
            </a:r>
            <a:endParaRPr lang="en-US" sz="1600" dirty="0"/>
          </a:p>
        </p:txBody>
      </p:sp>
      <p:cxnSp>
        <p:nvCxnSpPr>
          <p:cNvPr id="13" name="Straight Arrow Connector 12"/>
          <p:cNvCxnSpPr/>
          <p:nvPr/>
        </p:nvCxnSpPr>
        <p:spPr>
          <a:xfrm flipH="1">
            <a:off x="3505200" y="4800600"/>
            <a:ext cx="914400" cy="990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95400"/>
          </a:xfrm>
          <a:solidFill>
            <a:schemeClr val="tx2">
              <a:lumMod val="20000"/>
              <a:lumOff val="80000"/>
            </a:schemeClr>
          </a:solidFill>
          <a:scene3d>
            <a:camera prst="orthographicFront"/>
            <a:lightRig rig="threePt" dir="t"/>
          </a:scene3d>
          <a:sp3d>
            <a:bevelT prst="angle"/>
          </a:sp3d>
        </p:spPr>
        <p:txBody>
          <a:bodyPr>
            <a:normAutofit fontScale="90000"/>
          </a:bodyPr>
          <a:lstStyle/>
          <a:p>
            <a:r>
              <a:rPr lang="en-US" dirty="0" smtClean="0"/>
              <a:t>NASA’s </a:t>
            </a:r>
            <a:r>
              <a:rPr lang="en-US" dirty="0" err="1" smtClean="0"/>
              <a:t>PolarWinds</a:t>
            </a:r>
            <a:r>
              <a:rPr lang="en-US" dirty="0" smtClean="0"/>
              <a:t> and ADM Cal/Val</a:t>
            </a:r>
            <a:br>
              <a:rPr lang="en-US" dirty="0" smtClean="0"/>
            </a:br>
            <a:r>
              <a:rPr lang="en-US" dirty="0" smtClean="0"/>
              <a:t>Campaign 2</a:t>
            </a:r>
            <a:endParaRPr lang="en-US" dirty="0"/>
          </a:p>
        </p:txBody>
      </p:sp>
      <p:sp>
        <p:nvSpPr>
          <p:cNvPr id="3" name="Content Placeholder 2"/>
          <p:cNvSpPr>
            <a:spLocks noGrp="1"/>
          </p:cNvSpPr>
          <p:nvPr>
            <p:ph idx="1"/>
          </p:nvPr>
        </p:nvSpPr>
        <p:spPr>
          <a:xfrm>
            <a:off x="457200" y="1600200"/>
            <a:ext cx="8382000" cy="5257800"/>
          </a:xfrm>
        </p:spPr>
        <p:txBody>
          <a:bodyPr>
            <a:normAutofit fontScale="85000" lnSpcReduction="10000"/>
          </a:bodyPr>
          <a:lstStyle/>
          <a:p>
            <a:r>
              <a:rPr lang="en-US" dirty="0" smtClean="0"/>
              <a:t>Based out of Keflavik, Iceland</a:t>
            </a:r>
          </a:p>
          <a:p>
            <a:r>
              <a:rPr lang="en-US" dirty="0" smtClean="0"/>
              <a:t>May 11 – 29, 2015</a:t>
            </a:r>
          </a:p>
          <a:p>
            <a:r>
              <a:rPr lang="en-US" dirty="0" smtClean="0"/>
              <a:t>NASA DC-8 core instrument suite</a:t>
            </a:r>
          </a:p>
          <a:p>
            <a:pPr lvl="1"/>
            <a:r>
              <a:rPr lang="en-US" dirty="0" smtClean="0"/>
              <a:t>DAWN (Nadir port 7)</a:t>
            </a:r>
          </a:p>
          <a:p>
            <a:pPr lvl="1"/>
            <a:r>
              <a:rPr lang="en-US" dirty="0" smtClean="0"/>
              <a:t>Yankee </a:t>
            </a:r>
            <a:r>
              <a:rPr lang="en-US" dirty="0" err="1" smtClean="0"/>
              <a:t>dropsondes</a:t>
            </a:r>
            <a:r>
              <a:rPr lang="en-US" dirty="0" smtClean="0"/>
              <a:t> </a:t>
            </a:r>
            <a:r>
              <a:rPr lang="en-US" dirty="0" smtClean="0"/>
              <a:t>(105)</a:t>
            </a:r>
            <a:endParaRPr lang="en-US" dirty="0" smtClean="0"/>
          </a:p>
          <a:p>
            <a:pPr lvl="1"/>
            <a:r>
              <a:rPr lang="en-US" dirty="0" err="1" smtClean="0"/>
              <a:t>TWiLiTE</a:t>
            </a:r>
            <a:r>
              <a:rPr lang="en-US" dirty="0" smtClean="0"/>
              <a:t> (Nadir port 5</a:t>
            </a:r>
            <a:r>
              <a:rPr lang="en-US" dirty="0" smtClean="0"/>
              <a:t>)</a:t>
            </a:r>
            <a:endParaRPr lang="en-US" dirty="0" smtClean="0"/>
          </a:p>
          <a:p>
            <a:r>
              <a:rPr lang="en-US" dirty="0" smtClean="0"/>
              <a:t>Similar </a:t>
            </a:r>
            <a:r>
              <a:rPr lang="en-US" dirty="0" err="1" smtClean="0"/>
              <a:t>PolarWinds</a:t>
            </a:r>
            <a:r>
              <a:rPr lang="en-US" dirty="0" smtClean="0"/>
              <a:t> science objectives as in Campaign </a:t>
            </a:r>
            <a:r>
              <a:rPr lang="en-US" dirty="0" smtClean="0"/>
              <a:t>1</a:t>
            </a:r>
          </a:p>
          <a:p>
            <a:pPr marL="0" indent="0">
              <a:buNone/>
            </a:pPr>
            <a:endParaRPr lang="en-US" dirty="0" smtClean="0"/>
          </a:p>
          <a:p>
            <a:r>
              <a:rPr lang="en-US" dirty="0" smtClean="0"/>
              <a:t>ADM Cal/Val activities include joint missions with DLR Falcon </a:t>
            </a:r>
          </a:p>
          <a:p>
            <a:pPr lvl="1"/>
            <a:r>
              <a:rPr lang="en-US" dirty="0" smtClean="0"/>
              <a:t>Perform calibration flights with A2D/2um DWLs on Falcon</a:t>
            </a:r>
          </a:p>
          <a:p>
            <a:pPr lvl="1"/>
            <a:r>
              <a:rPr lang="en-US" dirty="0" smtClean="0"/>
              <a:t>Practice under flights for ADM Cal/Val  as in Campaign 1</a:t>
            </a:r>
          </a:p>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DC-8 Aircraft Arrives at Ellington Field"/>
          <p:cNvPicPr>
            <a:picLocks noChangeAspect="1" noChangeArrowheads="1"/>
          </p:cNvPicPr>
          <p:nvPr/>
        </p:nvPicPr>
        <p:blipFill>
          <a:blip r:embed="rId2" cstate="print"/>
          <a:srcRect/>
          <a:stretch>
            <a:fillRect/>
          </a:stretch>
        </p:blipFill>
        <p:spPr bwMode="auto">
          <a:xfrm>
            <a:off x="609600" y="304800"/>
            <a:ext cx="8001000" cy="6010055"/>
          </a:xfrm>
          <a:prstGeom prst="rect">
            <a:avLst/>
          </a:prstGeom>
          <a:noFill/>
        </p:spPr>
      </p:pic>
      <p:sp>
        <p:nvSpPr>
          <p:cNvPr id="2" name="TextBox 1"/>
          <p:cNvSpPr txBox="1"/>
          <p:nvPr/>
        </p:nvSpPr>
        <p:spPr>
          <a:xfrm>
            <a:off x="4724400" y="838200"/>
            <a:ext cx="1978811" cy="1200329"/>
          </a:xfrm>
          <a:prstGeom prst="rect">
            <a:avLst/>
          </a:prstGeom>
          <a:noFill/>
        </p:spPr>
        <p:txBody>
          <a:bodyPr wrap="none" rtlCol="0">
            <a:spAutoFit/>
          </a:bodyPr>
          <a:lstStyle/>
          <a:p>
            <a:r>
              <a:rPr lang="en-US" dirty="0" smtClean="0"/>
              <a:t>Ceiling: 12,500m</a:t>
            </a:r>
          </a:p>
          <a:p>
            <a:r>
              <a:rPr lang="en-US" dirty="0" smtClean="0"/>
              <a:t>Cruse: 225 m/s</a:t>
            </a:r>
          </a:p>
          <a:p>
            <a:r>
              <a:rPr lang="en-US" dirty="0" smtClean="0"/>
              <a:t>Minimum: 180 m/s</a:t>
            </a:r>
          </a:p>
          <a:p>
            <a:r>
              <a:rPr lang="en-US" dirty="0" smtClean="0"/>
              <a:t>Range: 8000 km</a:t>
            </a:r>
            <a:endParaRPr lang="en-US" dirty="0"/>
          </a:p>
        </p:txBody>
      </p:sp>
    </p:spTree>
    <p:extLst>
      <p:ext uri="{BB962C8B-B14F-4D97-AF65-F5344CB8AC3E}">
        <p14:creationId xmlns:p14="http://schemas.microsoft.com/office/powerpoint/2010/main" val="38565434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a:solidFill>
            <a:schemeClr val="tx2">
              <a:lumMod val="20000"/>
              <a:lumOff val="80000"/>
            </a:schemeClr>
          </a:solidFill>
          <a:scene3d>
            <a:camera prst="orthographicFront"/>
            <a:lightRig rig="threePt" dir="t"/>
          </a:scene3d>
          <a:sp3d>
            <a:bevelT/>
          </a:sp3d>
        </p:spPr>
        <p:txBody>
          <a:bodyPr>
            <a:normAutofit fontScale="90000"/>
          </a:bodyPr>
          <a:lstStyle/>
          <a:p>
            <a:r>
              <a:rPr lang="en-US" dirty="0" smtClean="0"/>
              <a:t>NASA’s </a:t>
            </a:r>
            <a:r>
              <a:rPr lang="en-US" dirty="0" err="1" smtClean="0"/>
              <a:t>PolarWinds</a:t>
            </a:r>
            <a:r>
              <a:rPr lang="en-US" dirty="0" smtClean="0"/>
              <a:t> and ADM Cal/Val</a:t>
            </a:r>
            <a:endParaRPr lang="en-US" dirty="0"/>
          </a:p>
        </p:txBody>
      </p:sp>
      <p:sp>
        <p:nvSpPr>
          <p:cNvPr id="3" name="Content Placeholder 2"/>
          <p:cNvSpPr>
            <a:spLocks noGrp="1"/>
          </p:cNvSpPr>
          <p:nvPr>
            <p:ph idx="1"/>
          </p:nvPr>
        </p:nvSpPr>
        <p:spPr>
          <a:xfrm>
            <a:off x="304800" y="1295400"/>
            <a:ext cx="8686800" cy="5562600"/>
          </a:xfrm>
        </p:spPr>
        <p:txBody>
          <a:bodyPr>
            <a:normAutofit fontScale="62500" lnSpcReduction="20000"/>
          </a:bodyPr>
          <a:lstStyle/>
          <a:p>
            <a:r>
              <a:rPr lang="en-US" dirty="0" smtClean="0"/>
              <a:t>Two Campaigns:</a:t>
            </a:r>
          </a:p>
          <a:p>
            <a:pPr lvl="1"/>
            <a:r>
              <a:rPr lang="en-US" dirty="0" smtClean="0"/>
              <a:t>Campaign 1  November 2014 on UC-12B based </a:t>
            </a:r>
            <a:r>
              <a:rPr lang="en-US" dirty="0" err="1" smtClean="0"/>
              <a:t>Kangerlussuaq</a:t>
            </a:r>
            <a:r>
              <a:rPr lang="en-US" dirty="0" smtClean="0"/>
              <a:t>, Greenland</a:t>
            </a:r>
          </a:p>
          <a:p>
            <a:pPr lvl="1"/>
            <a:r>
              <a:rPr lang="en-US" dirty="0" smtClean="0"/>
              <a:t>Campaign 2  May 2015 on DC-8 based Keflavik, Iceland</a:t>
            </a:r>
          </a:p>
          <a:p>
            <a:r>
              <a:rPr lang="en-US" dirty="0" smtClean="0"/>
              <a:t>Purposes are to conduct  basic polar science investigations and to demonstrate technology readiness for ADM Cal/Val </a:t>
            </a:r>
          </a:p>
          <a:p>
            <a:r>
              <a:rPr lang="en-US" dirty="0" smtClean="0"/>
              <a:t>Critical support from NASA Headquarters (Kakar) and </a:t>
            </a:r>
            <a:r>
              <a:rPr lang="en-US" dirty="0" err="1" smtClean="0"/>
              <a:t>LaRC</a:t>
            </a:r>
            <a:r>
              <a:rPr lang="en-US" dirty="0" smtClean="0"/>
              <a:t>(Singh)</a:t>
            </a:r>
          </a:p>
          <a:p>
            <a:r>
              <a:rPr lang="en-US" dirty="0" smtClean="0"/>
              <a:t>Science and Instrument Team</a:t>
            </a:r>
          </a:p>
          <a:p>
            <a:pPr lvl="1"/>
            <a:r>
              <a:rPr lang="en-US" dirty="0" smtClean="0"/>
              <a:t>Emmitt (SWA) , Principal Investigator</a:t>
            </a:r>
          </a:p>
          <a:p>
            <a:pPr lvl="1"/>
            <a:r>
              <a:rPr lang="en-US" dirty="0" smtClean="0"/>
              <a:t>M. </a:t>
            </a:r>
            <a:r>
              <a:rPr lang="en-US" dirty="0" err="1" smtClean="0"/>
              <a:t>Kavaya</a:t>
            </a:r>
            <a:r>
              <a:rPr lang="en-US" dirty="0" smtClean="0"/>
              <a:t>(NASA/</a:t>
            </a:r>
            <a:r>
              <a:rPr lang="en-US" dirty="0" err="1" smtClean="0"/>
              <a:t>LaRC</a:t>
            </a:r>
            <a:r>
              <a:rPr lang="en-US" dirty="0" smtClean="0"/>
              <a:t>), Technology Lead</a:t>
            </a:r>
          </a:p>
          <a:p>
            <a:pPr lvl="1"/>
            <a:r>
              <a:rPr lang="en-US" dirty="0" smtClean="0"/>
              <a:t>G. Koch (NASA/</a:t>
            </a:r>
            <a:r>
              <a:rPr lang="en-US" dirty="0" err="1" smtClean="0"/>
              <a:t>LaRC</a:t>
            </a:r>
            <a:r>
              <a:rPr lang="en-US" dirty="0" smtClean="0"/>
              <a:t>), Instrument Chief Engineer</a:t>
            </a:r>
          </a:p>
          <a:p>
            <a:pPr lvl="1"/>
            <a:r>
              <a:rPr lang="en-US" dirty="0" smtClean="0"/>
              <a:t>S. Greco (SWA)</a:t>
            </a:r>
          </a:p>
          <a:p>
            <a:pPr lvl="1"/>
            <a:r>
              <a:rPr lang="en-US" dirty="0" err="1" smtClean="0"/>
              <a:t>K.Godwin</a:t>
            </a:r>
            <a:r>
              <a:rPr lang="en-US" dirty="0" smtClean="0"/>
              <a:t> (SWA)</a:t>
            </a:r>
          </a:p>
          <a:p>
            <a:pPr lvl="1"/>
            <a:r>
              <a:rPr lang="en-US" dirty="0" smtClean="0"/>
              <a:t>D. Bromwich (OSU)</a:t>
            </a:r>
          </a:p>
          <a:p>
            <a:pPr lvl="1"/>
            <a:r>
              <a:rPr lang="en-US" dirty="0" smtClean="0"/>
              <a:t>K. </a:t>
            </a:r>
            <a:r>
              <a:rPr lang="en-US" dirty="0" err="1" smtClean="0"/>
              <a:t>Heins</a:t>
            </a:r>
            <a:r>
              <a:rPr lang="en-US" dirty="0" smtClean="0"/>
              <a:t> (OSU)</a:t>
            </a:r>
          </a:p>
          <a:p>
            <a:pPr lvl="1"/>
            <a:r>
              <a:rPr lang="en-US" dirty="0" smtClean="0"/>
              <a:t>J. </a:t>
            </a:r>
            <a:r>
              <a:rPr lang="en-US" dirty="0" err="1" smtClean="0"/>
              <a:t>Cassano</a:t>
            </a:r>
            <a:r>
              <a:rPr lang="en-US" dirty="0" smtClean="0"/>
              <a:t> (CU)</a:t>
            </a:r>
          </a:p>
          <a:p>
            <a:pPr lvl="1"/>
            <a:r>
              <a:rPr lang="en-US" dirty="0" smtClean="0"/>
              <a:t>R. Foster (U Wash)</a:t>
            </a:r>
          </a:p>
          <a:p>
            <a:pPr lvl="1"/>
            <a:r>
              <a:rPr lang="en-US" dirty="0" smtClean="0"/>
              <a:t>M. Shapiro (NCAR)</a:t>
            </a:r>
          </a:p>
          <a:p>
            <a:pPr lvl="1"/>
            <a:r>
              <a:rPr lang="en-US" dirty="0" smtClean="0"/>
              <a:t>D. Winker (NASA/</a:t>
            </a:r>
            <a:r>
              <a:rPr lang="en-US" dirty="0" err="1" smtClean="0"/>
              <a:t>LaRC</a:t>
            </a:r>
            <a:r>
              <a:rPr lang="en-US" dirty="0" smtClean="0"/>
              <a:t>)</a:t>
            </a:r>
          </a:p>
          <a:p>
            <a:pPr lvl="1"/>
            <a:endParaRPr lang="en-US" dirty="0" smtClean="0"/>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228600"/>
            <a:ext cx="7802585" cy="461665"/>
          </a:xfrm>
          <a:prstGeom prst="rect">
            <a:avLst/>
          </a:prstGeom>
          <a:noFill/>
        </p:spPr>
        <p:txBody>
          <a:bodyPr wrap="none" rtlCol="0">
            <a:spAutoFit/>
          </a:bodyPr>
          <a:lstStyle/>
          <a:p>
            <a:pPr algn="ctr">
              <a:spcBef>
                <a:spcPts val="0"/>
              </a:spcBef>
              <a:buNone/>
              <a:tabLst>
                <a:tab pos="108000" algn="l"/>
              </a:tabLst>
            </a:pPr>
            <a:r>
              <a:rPr lang="en-US" sz="2400" dirty="0" smtClean="0">
                <a:latin typeface="Times New Roman" pitchFamily="18" charset="0"/>
                <a:cs typeface="Times New Roman" pitchFamily="18" charset="0"/>
              </a:rPr>
              <a:t>NASA Langley DAWN Wind Profiling Lidar on NASA DC-8</a:t>
            </a:r>
          </a:p>
        </p:txBody>
      </p:sp>
      <p:pic>
        <p:nvPicPr>
          <p:cNvPr id="4" name="Picture 2" descr="C:\Users\mkavaya\Documents\Projects\GRIP DC-8\Pictures\Bo\DA_100803_DC8_integration_done\IMG_5757.JPG"/>
          <p:cNvPicPr>
            <a:picLocks noChangeAspect="1" noChangeArrowheads="1"/>
          </p:cNvPicPr>
          <p:nvPr/>
        </p:nvPicPr>
        <p:blipFill>
          <a:blip r:embed="rId2" cstate="print"/>
          <a:srcRect/>
          <a:stretch>
            <a:fillRect/>
          </a:stretch>
        </p:blipFill>
        <p:spPr bwMode="auto">
          <a:xfrm>
            <a:off x="413731" y="4438324"/>
            <a:ext cx="3383280" cy="2255520"/>
          </a:xfrm>
          <a:prstGeom prst="rect">
            <a:avLst/>
          </a:prstGeom>
          <a:noFill/>
        </p:spPr>
      </p:pic>
      <p:sp>
        <p:nvSpPr>
          <p:cNvPr id="5" name="TextBox 4"/>
          <p:cNvSpPr txBox="1"/>
          <p:nvPr/>
        </p:nvSpPr>
        <p:spPr>
          <a:xfrm>
            <a:off x="313218" y="4103779"/>
            <a:ext cx="3386568" cy="294568"/>
          </a:xfrm>
          <a:prstGeom prst="rect">
            <a:avLst/>
          </a:prstGeom>
          <a:noFill/>
        </p:spPr>
        <p:txBody>
          <a:bodyPr wrap="none" rtlCol="0">
            <a:spAutoFit/>
          </a:bodyPr>
          <a:lstStyle/>
          <a:p>
            <a:pPr>
              <a:spcBef>
                <a:spcPts val="0"/>
              </a:spcBef>
              <a:buNone/>
              <a:tabLst>
                <a:tab pos="108000" algn="l"/>
              </a:tabLst>
            </a:pPr>
            <a:r>
              <a:rPr lang="en-US" sz="1200" dirty="0" smtClean="0">
                <a:latin typeface="Times New Roman" pitchFamily="18" charset="0"/>
                <a:cs typeface="Times New Roman" pitchFamily="18" charset="0"/>
              </a:rPr>
              <a:t>Laser, Optics, and Some Electronics in Cargo Level</a:t>
            </a:r>
          </a:p>
        </p:txBody>
      </p:sp>
      <p:pic>
        <p:nvPicPr>
          <p:cNvPr id="6" name="Picture 2" descr="C:\Documents and Settings\mkavaya\My Documents\Projects\GRIP DC-8\Pictures\Fort Lauderdale\201008150002HQ_preview.jpg"/>
          <p:cNvPicPr>
            <a:picLocks noChangeAspect="1" noChangeArrowheads="1"/>
          </p:cNvPicPr>
          <p:nvPr/>
        </p:nvPicPr>
        <p:blipFill>
          <a:blip r:embed="rId3" cstate="print"/>
          <a:srcRect/>
          <a:stretch>
            <a:fillRect/>
          </a:stretch>
        </p:blipFill>
        <p:spPr bwMode="auto">
          <a:xfrm>
            <a:off x="413731" y="1147109"/>
            <a:ext cx="3383280" cy="2447593"/>
          </a:xfrm>
          <a:prstGeom prst="rect">
            <a:avLst/>
          </a:prstGeom>
          <a:noFill/>
          <a:ln w="9525">
            <a:noFill/>
            <a:miter lim="800000"/>
            <a:headEnd/>
            <a:tailEnd/>
          </a:ln>
        </p:spPr>
      </p:pic>
      <p:pic>
        <p:nvPicPr>
          <p:cNvPr id="7" name="Picture 2" descr="C:\Users\mkavaya\Documents\Projects\GRIP DC-8\Pictures\Fort Lauderdale photos\IMG_0066.jpg"/>
          <p:cNvPicPr>
            <a:picLocks noChangeAspect="1" noChangeArrowheads="1"/>
          </p:cNvPicPr>
          <p:nvPr/>
        </p:nvPicPr>
        <p:blipFill>
          <a:blip r:embed="rId4" cstate="print"/>
          <a:srcRect/>
          <a:stretch>
            <a:fillRect/>
          </a:stretch>
        </p:blipFill>
        <p:spPr bwMode="auto">
          <a:xfrm>
            <a:off x="4444671" y="1102249"/>
            <a:ext cx="3383280" cy="2537315"/>
          </a:xfrm>
          <a:prstGeom prst="rect">
            <a:avLst/>
          </a:prstGeom>
          <a:noFill/>
        </p:spPr>
      </p:pic>
      <p:pic>
        <p:nvPicPr>
          <p:cNvPr id="8" name="Picture 6" descr="C:\Documents and Settings\bctrieu\My Documents\0Projects\Flight_Missions\Pictures\100726_DC8_LEOS_installation\IMG_5593 (Custom).JPG"/>
          <p:cNvPicPr>
            <a:picLocks noChangeAspect="1" noChangeArrowheads="1"/>
          </p:cNvPicPr>
          <p:nvPr/>
        </p:nvPicPr>
        <p:blipFill>
          <a:blip r:embed="rId5" cstate="print"/>
          <a:srcRect/>
          <a:stretch>
            <a:fillRect/>
          </a:stretch>
        </p:blipFill>
        <p:spPr bwMode="auto">
          <a:xfrm>
            <a:off x="4444671" y="4438324"/>
            <a:ext cx="3383280" cy="2255236"/>
          </a:xfrm>
          <a:prstGeom prst="rect">
            <a:avLst/>
          </a:prstGeom>
          <a:noFill/>
          <a:ln w="9525">
            <a:noFill/>
            <a:miter lim="800000"/>
            <a:headEnd/>
            <a:tailEnd/>
          </a:ln>
        </p:spPr>
      </p:pic>
      <p:sp>
        <p:nvSpPr>
          <p:cNvPr id="9" name="TextBox 8"/>
          <p:cNvSpPr txBox="1"/>
          <p:nvPr/>
        </p:nvSpPr>
        <p:spPr>
          <a:xfrm>
            <a:off x="4742339" y="4124392"/>
            <a:ext cx="2787943" cy="313932"/>
          </a:xfrm>
          <a:prstGeom prst="rect">
            <a:avLst/>
          </a:prstGeom>
          <a:noFill/>
        </p:spPr>
        <p:txBody>
          <a:bodyPr wrap="none" rtlCol="0">
            <a:spAutoFit/>
          </a:bodyPr>
          <a:lstStyle/>
          <a:p>
            <a:pPr>
              <a:spcBef>
                <a:spcPts val="0"/>
              </a:spcBef>
              <a:buNone/>
              <a:tabLst>
                <a:tab pos="108000" algn="l"/>
              </a:tabLst>
            </a:pPr>
            <a:r>
              <a:rPr lang="en-US" sz="1200" dirty="0" smtClean="0">
                <a:latin typeface="Times New Roman" pitchFamily="18" charset="0"/>
                <a:cs typeface="Times New Roman" pitchFamily="18" charset="0"/>
              </a:rPr>
              <a:t>Centered Nadir Port #7 with Shutter Open</a:t>
            </a:r>
          </a:p>
        </p:txBody>
      </p:sp>
      <p:sp>
        <p:nvSpPr>
          <p:cNvPr id="10" name="TextBox 9"/>
          <p:cNvSpPr txBox="1"/>
          <p:nvPr/>
        </p:nvSpPr>
        <p:spPr>
          <a:xfrm>
            <a:off x="5064366" y="761667"/>
            <a:ext cx="2258952" cy="313932"/>
          </a:xfrm>
          <a:prstGeom prst="rect">
            <a:avLst/>
          </a:prstGeom>
          <a:noFill/>
        </p:spPr>
        <p:txBody>
          <a:bodyPr wrap="none" rtlCol="0">
            <a:spAutoFit/>
          </a:bodyPr>
          <a:lstStyle/>
          <a:p>
            <a:pPr>
              <a:spcBef>
                <a:spcPts val="0"/>
              </a:spcBef>
              <a:buNone/>
              <a:tabLst>
                <a:tab pos="108000" algn="l"/>
              </a:tabLst>
            </a:pPr>
            <a:r>
              <a:rPr lang="en-US" sz="1200" dirty="0" smtClean="0">
                <a:latin typeface="Times New Roman" pitchFamily="18" charset="0"/>
                <a:cs typeface="Times New Roman" pitchFamily="18" charset="0"/>
              </a:rPr>
              <a:t>Laser Chillers in Passenger Level</a:t>
            </a:r>
          </a:p>
        </p:txBody>
      </p:sp>
      <p:sp>
        <p:nvSpPr>
          <p:cNvPr id="11" name="TextBox 10"/>
          <p:cNvSpPr txBox="1"/>
          <p:nvPr/>
        </p:nvSpPr>
        <p:spPr>
          <a:xfrm>
            <a:off x="770426" y="788317"/>
            <a:ext cx="2472152" cy="313932"/>
          </a:xfrm>
          <a:prstGeom prst="rect">
            <a:avLst/>
          </a:prstGeom>
          <a:noFill/>
        </p:spPr>
        <p:txBody>
          <a:bodyPr wrap="none" rtlCol="0">
            <a:spAutoFit/>
          </a:bodyPr>
          <a:lstStyle/>
          <a:p>
            <a:pPr>
              <a:spcBef>
                <a:spcPts val="0"/>
              </a:spcBef>
              <a:buNone/>
              <a:tabLst>
                <a:tab pos="108000" algn="l"/>
              </a:tabLst>
            </a:pPr>
            <a:r>
              <a:rPr lang="en-US" sz="1200" dirty="0" smtClean="0">
                <a:latin typeface="Times New Roman" pitchFamily="18" charset="0"/>
                <a:cs typeface="Times New Roman" pitchFamily="18" charset="0"/>
              </a:rPr>
              <a:t>Operator Stations in Passenger Level</a:t>
            </a:r>
          </a:p>
        </p:txBody>
      </p:sp>
      <p:sp>
        <p:nvSpPr>
          <p:cNvPr id="12" name="TextBox 11"/>
          <p:cNvSpPr txBox="1"/>
          <p:nvPr/>
        </p:nvSpPr>
        <p:spPr>
          <a:xfrm>
            <a:off x="7827950" y="1147109"/>
            <a:ext cx="1271984" cy="3453253"/>
          </a:xfrm>
          <a:prstGeom prst="rect">
            <a:avLst/>
          </a:prstGeom>
          <a:noFill/>
        </p:spPr>
        <p:txBody>
          <a:bodyPr wrap="square" rtlCol="0">
            <a:spAutoFit/>
          </a:bodyPr>
          <a:lstStyle/>
          <a:p>
            <a:pPr algn="ctr">
              <a:spcBef>
                <a:spcPts val="0"/>
              </a:spcBef>
              <a:buSzPct val="80000"/>
              <a:buNone/>
              <a:tabLst>
                <a:tab pos="108000" algn="l"/>
              </a:tabLst>
            </a:pPr>
            <a:r>
              <a:rPr lang="en-US" sz="1400" dirty="0" smtClean="0">
                <a:latin typeface="Times New Roman" pitchFamily="18" charset="0"/>
                <a:cs typeface="Times New Roman" pitchFamily="18" charset="0"/>
              </a:rPr>
              <a:t>2-micron</a:t>
            </a:r>
          </a:p>
          <a:p>
            <a:pPr algn="ctr">
              <a:spcBef>
                <a:spcPts val="0"/>
              </a:spcBef>
              <a:buSzPct val="80000"/>
              <a:buNone/>
              <a:tabLst>
                <a:tab pos="108000" algn="l"/>
              </a:tabLst>
            </a:pPr>
            <a:r>
              <a:rPr lang="en-US" sz="1400" dirty="0" smtClean="0">
                <a:cs typeface="Times New Roman" pitchFamily="18" charset="0"/>
              </a:rPr>
              <a:t>Pulsed</a:t>
            </a:r>
          </a:p>
          <a:p>
            <a:pPr algn="ctr">
              <a:spcBef>
                <a:spcPts val="0"/>
              </a:spcBef>
              <a:buSzPct val="80000"/>
              <a:buNone/>
              <a:tabLst>
                <a:tab pos="108000" algn="l"/>
              </a:tabLst>
            </a:pPr>
            <a:r>
              <a:rPr lang="en-US" sz="1400" dirty="0" smtClean="0">
                <a:cs typeface="Times New Roman" pitchFamily="18" charset="0"/>
              </a:rPr>
              <a:t>MOPA</a:t>
            </a:r>
          </a:p>
          <a:p>
            <a:pPr algn="ctr">
              <a:spcBef>
                <a:spcPts val="0"/>
              </a:spcBef>
              <a:buSzPct val="80000"/>
              <a:buNone/>
              <a:tabLst>
                <a:tab pos="108000" algn="l"/>
              </a:tabLst>
            </a:pPr>
            <a:r>
              <a:rPr lang="en-US" sz="1400" dirty="0" smtClean="0">
                <a:cs typeface="Times New Roman" pitchFamily="18" charset="0"/>
              </a:rPr>
              <a:t>0.25 J</a:t>
            </a:r>
          </a:p>
          <a:p>
            <a:pPr algn="ctr">
              <a:spcBef>
                <a:spcPts val="0"/>
              </a:spcBef>
              <a:buSzPct val="80000"/>
              <a:buNone/>
              <a:tabLst>
                <a:tab pos="108000" algn="l"/>
              </a:tabLst>
            </a:pPr>
            <a:r>
              <a:rPr lang="en-US" sz="1400" dirty="0" smtClean="0">
                <a:latin typeface="Times New Roman" pitchFamily="18" charset="0"/>
                <a:cs typeface="Times New Roman" pitchFamily="18" charset="0"/>
              </a:rPr>
              <a:t>10 Hz</a:t>
            </a:r>
          </a:p>
          <a:p>
            <a:pPr algn="ctr">
              <a:spcBef>
                <a:spcPts val="0"/>
              </a:spcBef>
              <a:buSzPct val="80000"/>
              <a:buNone/>
              <a:tabLst>
                <a:tab pos="108000" algn="l"/>
              </a:tabLst>
            </a:pPr>
            <a:r>
              <a:rPr lang="en-US" sz="1400" dirty="0" smtClean="0">
                <a:cs typeface="Times New Roman" pitchFamily="18" charset="0"/>
              </a:rPr>
              <a:t>200 ns</a:t>
            </a:r>
            <a:endParaRPr lang="en-US" sz="1400" dirty="0" smtClean="0">
              <a:latin typeface="Times New Roman" pitchFamily="18" charset="0"/>
              <a:cs typeface="Times New Roman" pitchFamily="18" charset="0"/>
            </a:endParaRPr>
          </a:p>
          <a:p>
            <a:pPr algn="ctr">
              <a:spcBef>
                <a:spcPts val="0"/>
              </a:spcBef>
              <a:buSzPct val="80000"/>
              <a:buNone/>
              <a:tabLst>
                <a:tab pos="108000" algn="l"/>
              </a:tabLst>
            </a:pPr>
            <a:r>
              <a:rPr lang="en-US" sz="1400" dirty="0" smtClean="0">
                <a:cs typeface="Times New Roman" pitchFamily="18" charset="0"/>
              </a:rPr>
              <a:t>15 cm</a:t>
            </a:r>
          </a:p>
          <a:p>
            <a:pPr algn="ctr">
              <a:spcBef>
                <a:spcPts val="0"/>
              </a:spcBef>
              <a:buSzPct val="80000"/>
              <a:buNone/>
              <a:tabLst>
                <a:tab pos="108000" algn="l"/>
              </a:tabLst>
            </a:pPr>
            <a:r>
              <a:rPr lang="en-US" sz="1400" dirty="0" smtClean="0">
                <a:latin typeface="Times New Roman" pitchFamily="18" charset="0"/>
                <a:cs typeface="Times New Roman" pitchFamily="18" charset="0"/>
              </a:rPr>
              <a:t>Step-stare conical scan</a:t>
            </a:r>
          </a:p>
          <a:p>
            <a:pPr algn="ctr">
              <a:spcBef>
                <a:spcPts val="0"/>
              </a:spcBef>
              <a:buSzPct val="80000"/>
              <a:buNone/>
              <a:tabLst>
                <a:tab pos="108000" algn="l"/>
              </a:tabLst>
            </a:pPr>
            <a:r>
              <a:rPr lang="en-US" sz="1400" dirty="0" smtClean="0">
                <a:cs typeface="Times New Roman" pitchFamily="18" charset="0"/>
              </a:rPr>
              <a:t>30-deg nadir</a:t>
            </a:r>
          </a:p>
          <a:p>
            <a:pPr algn="ctr">
              <a:spcBef>
                <a:spcPts val="0"/>
              </a:spcBef>
              <a:buSzPct val="80000"/>
              <a:buNone/>
              <a:tabLst>
                <a:tab pos="108000" algn="l"/>
              </a:tabLst>
            </a:pPr>
            <a:r>
              <a:rPr lang="en-US" sz="1400" dirty="0" smtClean="0">
                <a:latin typeface="Times New Roman" pitchFamily="18" charset="0"/>
                <a:cs typeface="Times New Roman" pitchFamily="18" charset="0"/>
              </a:rPr>
              <a:t>Dual-balanced heterodyne detection</a:t>
            </a:r>
          </a:p>
        </p:txBody>
      </p:sp>
    </p:spTree>
    <p:extLst>
      <p:ext uri="{BB962C8B-B14F-4D97-AF65-F5344CB8AC3E}">
        <p14:creationId xmlns:p14="http://schemas.microsoft.com/office/powerpoint/2010/main" val="13746677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386" y="1600200"/>
            <a:ext cx="6475228" cy="4800600"/>
          </a:xfrm>
          <a:prstGeom prst="rect">
            <a:avLst/>
          </a:prstGeom>
        </p:spPr>
      </p:pic>
      <p:sp>
        <p:nvSpPr>
          <p:cNvPr id="3" name="Title 2"/>
          <p:cNvSpPr>
            <a:spLocks noGrp="1"/>
          </p:cNvSpPr>
          <p:nvPr>
            <p:ph type="title"/>
          </p:nvPr>
        </p:nvSpPr>
        <p:spPr>
          <a:solidFill>
            <a:srgbClr val="00B0F0"/>
          </a:solidFill>
          <a:scene3d>
            <a:camera prst="orthographicFront"/>
            <a:lightRig rig="threePt" dir="t"/>
          </a:scene3d>
          <a:sp3d>
            <a:bevelT/>
          </a:sp3d>
        </p:spPr>
        <p:txBody>
          <a:bodyPr/>
          <a:lstStyle/>
          <a:p>
            <a:r>
              <a:rPr lang="en-US" dirty="0" err="1" smtClean="0"/>
              <a:t>TWiLiTE</a:t>
            </a:r>
            <a:r>
              <a:rPr lang="en-US" dirty="0" smtClean="0"/>
              <a:t> on ER-2</a:t>
            </a:r>
            <a:endParaRPr lang="en-US" dirty="0"/>
          </a:p>
        </p:txBody>
      </p:sp>
    </p:spTree>
    <p:extLst>
      <p:ext uri="{BB962C8B-B14F-4D97-AF65-F5344CB8AC3E}">
        <p14:creationId xmlns:p14="http://schemas.microsoft.com/office/powerpoint/2010/main" val="18813120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541338" y="982663"/>
            <a:ext cx="8061325" cy="4892675"/>
          </a:xfrm>
          <a:prstGeom prst="rect">
            <a:avLst/>
          </a:prstGeom>
          <a:noFill/>
          <a:ln w="9525">
            <a:noFill/>
            <a:miter lim="800000"/>
            <a:headEnd/>
            <a:tailEnd/>
          </a:ln>
          <a:effectLst/>
        </p:spPr>
      </p:pic>
    </p:spTree>
    <p:extLst>
      <p:ext uri="{BB962C8B-B14F-4D97-AF65-F5344CB8AC3E}">
        <p14:creationId xmlns:p14="http://schemas.microsoft.com/office/powerpoint/2010/main" val="11101347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60000"/>
              <a:lumOff val="40000"/>
            </a:schemeClr>
          </a:solidFill>
          <a:scene3d>
            <a:camera prst="orthographicFront"/>
            <a:lightRig rig="threePt" dir="t"/>
          </a:scene3d>
          <a:sp3d>
            <a:bevelT/>
          </a:sp3d>
        </p:spPr>
        <p:txBody>
          <a:bodyPr/>
          <a:lstStyle/>
          <a:p>
            <a:r>
              <a:rPr lang="en-US" dirty="0" err="1" smtClean="0"/>
              <a:t>PolarWinds</a:t>
            </a:r>
            <a:r>
              <a:rPr lang="en-US" dirty="0" smtClean="0"/>
              <a:t> Campaign </a:t>
            </a:r>
            <a:r>
              <a:rPr lang="en-US" dirty="0" smtClean="0"/>
              <a:t>2 Plans</a:t>
            </a:r>
            <a:endParaRPr lang="en-US" dirty="0"/>
          </a:p>
        </p:txBody>
      </p:sp>
      <p:sp>
        <p:nvSpPr>
          <p:cNvPr id="3" name="Content Placeholder 2"/>
          <p:cNvSpPr>
            <a:spLocks noGrp="1"/>
          </p:cNvSpPr>
          <p:nvPr>
            <p:ph idx="1"/>
          </p:nvPr>
        </p:nvSpPr>
        <p:spPr/>
        <p:txBody>
          <a:bodyPr>
            <a:normAutofit fontScale="62500" lnSpcReduction="20000"/>
          </a:bodyPr>
          <a:lstStyle/>
          <a:p>
            <a:r>
              <a:rPr lang="en-US" dirty="0"/>
              <a:t>Conduct flights to collect wind profiles suitable for numerical model validation and development. These flight segments will be referred to as </a:t>
            </a:r>
            <a:r>
              <a:rPr lang="en-US" b="1" u="sng" dirty="0"/>
              <a:t>MVAL experiments</a:t>
            </a:r>
            <a:r>
              <a:rPr lang="en-US" dirty="0"/>
              <a:t>.</a:t>
            </a:r>
          </a:p>
          <a:p>
            <a:r>
              <a:rPr lang="en-US" dirty="0"/>
              <a:t>Conduct flights to collect wind data along and near the marginal ice zone off the east coast of Greenland. These flight segments will be referred to as </a:t>
            </a:r>
            <a:r>
              <a:rPr lang="en-US" b="1" u="sng" dirty="0"/>
              <a:t>SEA_ICE experiments.</a:t>
            </a:r>
            <a:endParaRPr lang="en-US" dirty="0"/>
          </a:p>
          <a:p>
            <a:r>
              <a:rPr lang="en-US" dirty="0"/>
              <a:t>Conduct flights to take wind measurements on both sides of the east coast of Greenland to measure katabatic wind flows. In addition, conduct flights to take wind measurements of possible Tip Jets (south of the southern tip) and Barrier winds (off the southeast coast of Greenland). These flight segments will be referred to as </a:t>
            </a:r>
            <a:r>
              <a:rPr lang="en-US" b="1" u="sng" dirty="0"/>
              <a:t>WIND experiments.</a:t>
            </a:r>
            <a:endParaRPr lang="en-US" dirty="0"/>
          </a:p>
          <a:p>
            <a:r>
              <a:rPr lang="en-US" dirty="0"/>
              <a:t>Another set of potential experiments will be conducted to measure the wake flow around Iceland. These flight segments will be referred to as </a:t>
            </a:r>
            <a:r>
              <a:rPr lang="en-US" b="1" u="sng" dirty="0"/>
              <a:t>ICELAND experiments</a:t>
            </a:r>
            <a:r>
              <a:rPr lang="en-US" dirty="0"/>
              <a:t>.</a:t>
            </a:r>
          </a:p>
          <a:p>
            <a:r>
              <a:rPr lang="en-US" dirty="0"/>
              <a:t>Flights will also be conducted to measure the winds over the interior of Greenland with a focus on the Ice Cap and flying directly over the Summit. These flight segments will be referred to as </a:t>
            </a:r>
            <a:r>
              <a:rPr lang="en-US" b="1" u="sng" dirty="0"/>
              <a:t>SUMMIT experiments.</a:t>
            </a:r>
            <a:endParaRPr lang="en-US" dirty="0"/>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Sea Ice and coastal zones</a:t>
            </a:r>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599882" y="2133600"/>
            <a:ext cx="5944235" cy="3895725"/>
          </a:xfrm>
          <a:prstGeom prst="rect">
            <a:avLst/>
          </a:prstGeom>
          <a:noFill/>
        </p:spPr>
      </p:pic>
    </p:spTree>
    <p:extLst>
      <p:ext uri="{BB962C8B-B14F-4D97-AF65-F5344CB8AC3E}">
        <p14:creationId xmlns:p14="http://schemas.microsoft.com/office/powerpoint/2010/main" val="18371880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Katabatic Flows and LLJ</a:t>
            </a:r>
            <a:endParaRPr lang="en-US" dirty="0"/>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599882" y="2362200"/>
            <a:ext cx="5944235" cy="4076700"/>
          </a:xfrm>
          <a:prstGeom prst="rect">
            <a:avLst/>
          </a:prstGeom>
          <a:noFill/>
        </p:spPr>
      </p:pic>
    </p:spTree>
    <p:extLst>
      <p:ext uri="{BB962C8B-B14F-4D97-AF65-F5344CB8AC3E}">
        <p14:creationId xmlns:p14="http://schemas.microsoft.com/office/powerpoint/2010/main" val="7569101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Iceland Impacts on Flow </a:t>
            </a:r>
            <a:endParaRPr lang="en-US" dirty="0"/>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599882" y="2362200"/>
            <a:ext cx="5944235" cy="3838575"/>
          </a:xfrm>
          <a:prstGeom prst="rect">
            <a:avLst/>
          </a:prstGeom>
          <a:noFill/>
        </p:spPr>
      </p:pic>
    </p:spTree>
    <p:extLst>
      <p:ext uri="{BB962C8B-B14F-4D97-AF65-F5344CB8AC3E}">
        <p14:creationId xmlns:p14="http://schemas.microsoft.com/office/powerpoint/2010/main" val="29812266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 Cap and Summit</a:t>
            </a:r>
            <a:endParaRPr lang="en-US" dirty="0"/>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286000"/>
            <a:ext cx="6437630" cy="4066540"/>
          </a:xfrm>
          <a:prstGeom prst="rect">
            <a:avLst/>
          </a:prstGeom>
          <a:noFill/>
        </p:spPr>
      </p:pic>
    </p:spTree>
    <p:extLst>
      <p:ext uri="{BB962C8B-B14F-4D97-AF65-F5344CB8AC3E}">
        <p14:creationId xmlns:p14="http://schemas.microsoft.com/office/powerpoint/2010/main" val="629562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625" y="304799"/>
            <a:ext cx="8229600" cy="818909"/>
          </a:xfrm>
        </p:spPr>
        <p:txBody>
          <a:bodyPr>
            <a:normAutofit fontScale="90000"/>
          </a:bodyPr>
          <a:lstStyle/>
          <a:p>
            <a:r>
              <a:rPr lang="en-US" dirty="0" smtClean="0"/>
              <a:t>Supporting </a:t>
            </a:r>
            <a:r>
              <a:rPr lang="en-US" dirty="0" err="1" smtClean="0"/>
              <a:t>Groundbased</a:t>
            </a:r>
            <a:r>
              <a:rPr lang="en-US" dirty="0" smtClean="0"/>
              <a:t> Observations</a:t>
            </a:r>
            <a:endParaRPr lang="en-US" dirty="0"/>
          </a:p>
        </p:txBody>
      </p:sp>
      <p:sp>
        <p:nvSpPr>
          <p:cNvPr id="3" name="Content Placeholder 2"/>
          <p:cNvSpPr>
            <a:spLocks noGrp="1"/>
          </p:cNvSpPr>
          <p:nvPr>
            <p:ph idx="1"/>
          </p:nvPr>
        </p:nvSpPr>
        <p:spPr>
          <a:xfrm>
            <a:off x="457200" y="1295400"/>
            <a:ext cx="8229600" cy="5943600"/>
          </a:xfrm>
        </p:spPr>
        <p:txBody>
          <a:bodyPr>
            <a:normAutofit fontScale="47500" lnSpcReduction="20000"/>
          </a:bodyPr>
          <a:lstStyle/>
          <a:p>
            <a:pPr marL="0" indent="0">
              <a:buNone/>
            </a:pPr>
            <a:r>
              <a:rPr lang="en-US" dirty="0" smtClean="0"/>
              <a:t>Radiosondes </a:t>
            </a:r>
            <a:r>
              <a:rPr lang="en-US" dirty="0"/>
              <a:t>launched at 00Z and 12Z at the following sites:</a:t>
            </a:r>
          </a:p>
          <a:p>
            <a:pPr lvl="0"/>
            <a:r>
              <a:rPr lang="en-US" dirty="0"/>
              <a:t>BGAM </a:t>
            </a:r>
            <a:r>
              <a:rPr lang="en-US" dirty="0" err="1"/>
              <a:t>Ammassalik</a:t>
            </a:r>
            <a:r>
              <a:rPr lang="en-US" dirty="0"/>
              <a:t> (65.6,-37.63)</a:t>
            </a:r>
          </a:p>
          <a:p>
            <a:pPr lvl="0"/>
            <a:r>
              <a:rPr lang="en-US" dirty="0"/>
              <a:t>BGEM </a:t>
            </a:r>
            <a:r>
              <a:rPr lang="en-US" dirty="0" err="1"/>
              <a:t>Aasiaat</a:t>
            </a:r>
            <a:r>
              <a:rPr lang="en-US" dirty="0"/>
              <a:t> (68.7, -52.85)</a:t>
            </a:r>
          </a:p>
          <a:p>
            <a:pPr lvl="0"/>
            <a:r>
              <a:rPr lang="en-US" dirty="0"/>
              <a:t>BGBW </a:t>
            </a:r>
            <a:r>
              <a:rPr lang="en-US" dirty="0" err="1"/>
              <a:t>Narsarsuaq</a:t>
            </a:r>
            <a:r>
              <a:rPr lang="en-US" dirty="0"/>
              <a:t> (61.15,-45.43) </a:t>
            </a:r>
          </a:p>
          <a:p>
            <a:pPr lvl="0"/>
            <a:r>
              <a:rPr lang="en-US" dirty="0"/>
              <a:t>Summit (72.57,-38.45)</a:t>
            </a:r>
          </a:p>
          <a:p>
            <a:pPr lvl="0"/>
            <a:r>
              <a:rPr lang="en-US" dirty="0"/>
              <a:t>BGSC Ittoqqortoormiit (70.48, -21.95)</a:t>
            </a:r>
          </a:p>
          <a:p>
            <a:pPr lvl="0"/>
            <a:r>
              <a:rPr lang="en-US" dirty="0"/>
              <a:t>BIKF Keflavik (63.96, -22.6)</a:t>
            </a:r>
          </a:p>
          <a:p>
            <a:pPr lvl="0"/>
            <a:r>
              <a:rPr lang="en-US" dirty="0"/>
              <a:t>BIEG </a:t>
            </a:r>
            <a:r>
              <a:rPr lang="en-US" dirty="0" err="1"/>
              <a:t>Egilsstadir</a:t>
            </a:r>
            <a:r>
              <a:rPr lang="en-US" dirty="0"/>
              <a:t> (65.28, -14.4)</a:t>
            </a:r>
          </a:p>
          <a:p>
            <a:pPr lvl="0"/>
            <a:r>
              <a:rPr lang="en-US" dirty="0"/>
              <a:t>ENJA Jan </a:t>
            </a:r>
            <a:r>
              <a:rPr lang="en-US" dirty="0" err="1"/>
              <a:t>Mayen</a:t>
            </a:r>
            <a:r>
              <a:rPr lang="en-US" dirty="0"/>
              <a:t> (70.93,-8.66)</a:t>
            </a:r>
          </a:p>
          <a:p>
            <a:pPr lvl="0"/>
            <a:r>
              <a:rPr lang="en-US" dirty="0"/>
              <a:t>ENAS </a:t>
            </a:r>
            <a:r>
              <a:rPr lang="en-US" dirty="0" err="1"/>
              <a:t>Ny-Alesund</a:t>
            </a:r>
            <a:r>
              <a:rPr lang="en-US" dirty="0"/>
              <a:t> (78.91, 11.93)</a:t>
            </a:r>
          </a:p>
          <a:p>
            <a:pPr marL="0" indent="0">
              <a:buNone/>
            </a:pPr>
            <a:r>
              <a:rPr lang="en-US" dirty="0"/>
              <a:t> </a:t>
            </a:r>
          </a:p>
          <a:p>
            <a:pPr marL="0" indent="0">
              <a:buNone/>
            </a:pPr>
            <a:r>
              <a:rPr lang="en-US" dirty="0" smtClean="0"/>
              <a:t>Ground-based </a:t>
            </a:r>
            <a:r>
              <a:rPr lang="en-US" dirty="0"/>
              <a:t>commercial DWL´s (</a:t>
            </a:r>
            <a:r>
              <a:rPr lang="en-US" dirty="0" err="1"/>
              <a:t>Leosphere</a:t>
            </a:r>
            <a:r>
              <a:rPr lang="en-US" dirty="0"/>
              <a:t> </a:t>
            </a:r>
            <a:r>
              <a:rPr lang="en-US" dirty="0" err="1"/>
              <a:t>Windcube</a:t>
            </a:r>
            <a:r>
              <a:rPr lang="en-US" dirty="0"/>
              <a:t> 200S) are operated at Keflavik airport and in Reykjavik by the Icelandic Met Office (IMO, contact Sybille von </a:t>
            </a:r>
            <a:r>
              <a:rPr lang="en-US" dirty="0" err="1"/>
              <a:t>Löwis</a:t>
            </a:r>
            <a:r>
              <a:rPr lang="en-US" dirty="0"/>
              <a:t>).</a:t>
            </a:r>
          </a:p>
          <a:p>
            <a:pPr marL="0" indent="0">
              <a:buNone/>
            </a:pPr>
            <a:r>
              <a:rPr lang="en-US" dirty="0"/>
              <a:t> </a:t>
            </a:r>
          </a:p>
          <a:p>
            <a:pPr marL="0" indent="0">
              <a:buNone/>
            </a:pPr>
            <a:r>
              <a:rPr lang="en-US" dirty="0" smtClean="0"/>
              <a:t>In </a:t>
            </a:r>
            <a:r>
              <a:rPr lang="en-US" dirty="0"/>
              <a:t>addition the Icelandic Atmospheric Observatory (IAO, https://www.ncas.ac.uk/index.php/en/about-iao) situated in south-east Iceland near Vik (63°46'29.79"N 17°57'54.32"W) is equipped with a commercial DWL (HALO Photonics) operated by University Leeds (contact Barbara Brooks).</a:t>
            </a:r>
          </a:p>
          <a:p>
            <a:pPr marL="0" indent="0">
              <a:buNone/>
            </a:pPr>
            <a:endParaRPr lang="en-US" dirty="0"/>
          </a:p>
          <a:p>
            <a:pPr marL="0" indent="0">
              <a:buNone/>
            </a:pPr>
            <a:r>
              <a:rPr lang="en-US" dirty="0" smtClean="0"/>
              <a:t>The </a:t>
            </a:r>
            <a:r>
              <a:rPr lang="en-US" dirty="0"/>
              <a:t>Greenland Summit Station (72.58°N, 38.48 W, 3216 m ASL) releases 2 radiosondes per day and is equipped with an aerosol </a:t>
            </a:r>
            <a:r>
              <a:rPr lang="en-US" dirty="0" err="1"/>
              <a:t>lidar</a:t>
            </a:r>
            <a:r>
              <a:rPr lang="en-US" dirty="0"/>
              <a:t> from the MPL (micro-pulse </a:t>
            </a:r>
            <a:r>
              <a:rPr lang="en-US" dirty="0" err="1"/>
              <a:t>lidar</a:t>
            </a:r>
            <a:r>
              <a:rPr lang="en-US" dirty="0"/>
              <a:t>) network (contact Ralf </a:t>
            </a:r>
            <a:r>
              <a:rPr lang="en-US" dirty="0" err="1"/>
              <a:t>Bennartz</a:t>
            </a:r>
            <a:r>
              <a:rPr lang="en-US" dirty="0"/>
              <a:t>, </a:t>
            </a:r>
            <a:r>
              <a:rPr lang="en-US" dirty="0" err="1"/>
              <a:t>Uni</a:t>
            </a:r>
            <a:r>
              <a:rPr lang="en-US" dirty="0"/>
              <a:t> Vanderbilt, Wisconsin, Shupe et al. 2013) (http://www.esrl.noaa.gov/gmd/obop/sum/). Online data from an on-going campaign at summit station is available at http://icecaps.ssec.wisc.edu/ </a:t>
            </a:r>
            <a:endParaRPr lang="en-US" dirty="0"/>
          </a:p>
        </p:txBody>
      </p:sp>
    </p:spTree>
    <p:extLst>
      <p:ext uri="{BB962C8B-B14F-4D97-AF65-F5344CB8AC3E}">
        <p14:creationId xmlns:p14="http://schemas.microsoft.com/office/powerpoint/2010/main" val="18567319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40000"/>
              <a:lumOff val="60000"/>
            </a:schemeClr>
          </a:solidFill>
          <a:scene3d>
            <a:camera prst="orthographicFront"/>
            <a:lightRig rig="threePt" dir="t"/>
          </a:scene3d>
          <a:sp3d>
            <a:bevelT prst="angle"/>
          </a:sp3d>
        </p:spPr>
        <p:txBody>
          <a:bodyPr/>
          <a:lstStyle/>
          <a:p>
            <a:r>
              <a:rPr lang="en-US" dirty="0" smtClean="0"/>
              <a:t>Acknowledgements</a:t>
            </a:r>
            <a:endParaRPr lang="en-US" dirty="0"/>
          </a:p>
        </p:txBody>
      </p:sp>
      <p:sp>
        <p:nvSpPr>
          <p:cNvPr id="3" name="Content Placeholder 2"/>
          <p:cNvSpPr>
            <a:spLocks noGrp="1"/>
          </p:cNvSpPr>
          <p:nvPr>
            <p:ph idx="1"/>
          </p:nvPr>
        </p:nvSpPr>
        <p:spPr/>
        <p:txBody>
          <a:bodyPr/>
          <a:lstStyle/>
          <a:p>
            <a:r>
              <a:rPr lang="en-US" dirty="0" smtClean="0"/>
              <a:t>This research is being funded by NASA.</a:t>
            </a:r>
          </a:p>
          <a:p>
            <a:r>
              <a:rPr lang="en-US" dirty="0" smtClean="0"/>
              <a:t>Credit goes to the DAWN instrument team at NASA/LaRC and the UC-12B crew that flew in challenging weather conditions during Campaign 1</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a:solidFill>
            <a:schemeClr val="tx2">
              <a:lumMod val="20000"/>
              <a:lumOff val="80000"/>
            </a:schemeClr>
          </a:solidFill>
          <a:scene3d>
            <a:camera prst="orthographicFront"/>
            <a:lightRig rig="threePt" dir="t"/>
          </a:scene3d>
          <a:sp3d>
            <a:bevelT prst="angle"/>
          </a:sp3d>
        </p:spPr>
        <p:txBody>
          <a:bodyPr>
            <a:normAutofit fontScale="90000"/>
          </a:bodyPr>
          <a:lstStyle/>
          <a:p>
            <a:r>
              <a:rPr lang="en-US" dirty="0" err="1" smtClean="0"/>
              <a:t>PolarWinds</a:t>
            </a:r>
            <a:r>
              <a:rPr lang="en-US" dirty="0" smtClean="0"/>
              <a:t>: </a:t>
            </a:r>
            <a:br>
              <a:rPr lang="en-US" dirty="0" smtClean="0"/>
            </a:br>
            <a:r>
              <a:rPr lang="en-US" dirty="0" smtClean="0"/>
              <a:t>Campaigns 1 &amp;2 Science Objectives</a:t>
            </a:r>
            <a:endParaRPr lang="en-US" dirty="0"/>
          </a:p>
        </p:txBody>
      </p:sp>
      <p:sp>
        <p:nvSpPr>
          <p:cNvPr id="3" name="Content Placeholder 2"/>
          <p:cNvSpPr>
            <a:spLocks noGrp="1"/>
          </p:cNvSpPr>
          <p:nvPr>
            <p:ph idx="1"/>
          </p:nvPr>
        </p:nvSpPr>
        <p:spPr>
          <a:xfrm>
            <a:off x="457200" y="1676400"/>
            <a:ext cx="8229600" cy="5410200"/>
          </a:xfrm>
        </p:spPr>
        <p:txBody>
          <a:bodyPr>
            <a:normAutofit fontScale="70000" lnSpcReduction="20000"/>
          </a:bodyPr>
          <a:lstStyle/>
          <a:p>
            <a:pPr lvl="0"/>
            <a:r>
              <a:rPr lang="en-US" u="sng" dirty="0" smtClean="0"/>
              <a:t>Validate numerical model forecasts and reanalysis </a:t>
            </a:r>
            <a:r>
              <a:rPr lang="en-US" dirty="0" smtClean="0"/>
              <a:t>characterizations of airflow in the lower atmosphere over the open oceans, land, ice sheets and </a:t>
            </a:r>
            <a:r>
              <a:rPr lang="en-US" u="sng" dirty="0" smtClean="0"/>
              <a:t>transition zones of the Arctic</a:t>
            </a:r>
            <a:r>
              <a:rPr lang="en-US" dirty="0" smtClean="0"/>
              <a:t>.</a:t>
            </a:r>
          </a:p>
          <a:p>
            <a:pPr lvl="0"/>
            <a:r>
              <a:rPr lang="en-US" dirty="0" smtClean="0"/>
              <a:t>Conduct detailed investigations into the importance of dynamic features such as </a:t>
            </a:r>
            <a:r>
              <a:rPr lang="en-US" u="sng" dirty="0" smtClean="0"/>
              <a:t>Arctic low level jets and organized large eddies </a:t>
            </a:r>
            <a:r>
              <a:rPr lang="en-US" dirty="0" smtClean="0"/>
              <a:t>to the transport and fluxes of heat and energy.</a:t>
            </a:r>
          </a:p>
          <a:p>
            <a:pPr lvl="0"/>
            <a:r>
              <a:rPr lang="en-US" dirty="0" smtClean="0"/>
              <a:t>Characterize and study the wind regime of the lower atmosphere over marginal ice zones in the Arctic, where </a:t>
            </a:r>
            <a:r>
              <a:rPr lang="en-US" u="sng" dirty="0" smtClean="0"/>
              <a:t>ice drift </a:t>
            </a:r>
            <a:r>
              <a:rPr lang="en-US" dirty="0" smtClean="0"/>
              <a:t>and other processes are largely controlled by the low-level winds.</a:t>
            </a:r>
          </a:p>
          <a:p>
            <a:pPr lvl="0"/>
            <a:r>
              <a:rPr lang="en-US" dirty="0" smtClean="0"/>
              <a:t>Provide  real measurements that can be used to </a:t>
            </a:r>
            <a:r>
              <a:rPr lang="en-US" u="sng" dirty="0" smtClean="0"/>
              <a:t>validate or compare with existing remote sensing platforms</a:t>
            </a:r>
            <a:r>
              <a:rPr lang="en-US" dirty="0" smtClean="0"/>
              <a:t>. Three examples will be CALIPSO aerosol measurements , MODIS  Atmospheric Motion Vectors and ASCAT Ocean Vector Winds. Additional comparisons will be made with observing systems identified by ESA and the </a:t>
            </a:r>
            <a:r>
              <a:rPr lang="en-US" dirty="0" err="1" smtClean="0"/>
              <a:t>PolarWinds</a:t>
            </a:r>
            <a:r>
              <a:rPr lang="en-US" dirty="0" smtClean="0"/>
              <a:t> Science Team.</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5799" y="457200"/>
            <a:ext cx="7543801" cy="890800"/>
          </a:xfrm>
          <a:prstGeom prst="rect">
            <a:avLst/>
          </a:prstGeom>
        </p:spPr>
      </p:pic>
      <p:pic>
        <p:nvPicPr>
          <p:cNvPr id="5" name="Picture 4"/>
          <p:cNvPicPr>
            <a:picLocks noChangeAspect="1"/>
          </p:cNvPicPr>
          <p:nvPr/>
        </p:nvPicPr>
        <p:blipFill>
          <a:blip r:embed="rId3"/>
          <a:stretch>
            <a:fillRect/>
          </a:stretch>
        </p:blipFill>
        <p:spPr>
          <a:xfrm>
            <a:off x="914400" y="1828800"/>
            <a:ext cx="7141794" cy="4648200"/>
          </a:xfrm>
          <a:prstGeom prst="rect">
            <a:avLst/>
          </a:prstGeom>
        </p:spPr>
      </p:pic>
    </p:spTree>
    <p:extLst>
      <p:ext uri="{BB962C8B-B14F-4D97-AF65-F5344CB8AC3E}">
        <p14:creationId xmlns:p14="http://schemas.microsoft.com/office/powerpoint/2010/main" val="41495158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0600" y="1066800"/>
            <a:ext cx="6980223" cy="4841800"/>
          </a:xfrm>
          <a:prstGeom prst="rect">
            <a:avLst/>
          </a:prstGeom>
        </p:spPr>
      </p:pic>
    </p:spTree>
    <p:extLst>
      <p:ext uri="{BB962C8B-B14F-4D97-AF65-F5344CB8AC3E}">
        <p14:creationId xmlns:p14="http://schemas.microsoft.com/office/powerpoint/2010/main" val="32982621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1" y="542948"/>
            <a:ext cx="7431414" cy="5629252"/>
          </a:xfrm>
          <a:prstGeom prst="rect">
            <a:avLst/>
          </a:prstGeom>
        </p:spPr>
      </p:pic>
    </p:spTree>
    <p:extLst>
      <p:ext uri="{BB962C8B-B14F-4D97-AF65-F5344CB8AC3E}">
        <p14:creationId xmlns:p14="http://schemas.microsoft.com/office/powerpoint/2010/main" val="32583996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762000"/>
            <a:ext cx="2926080" cy="115447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209800"/>
            <a:ext cx="2442334" cy="1371600"/>
          </a:xfrm>
          <a:prstGeom prst="rect">
            <a:avLst/>
          </a:prstGeom>
        </p:spPr>
      </p:pic>
      <p:pic>
        <p:nvPicPr>
          <p:cNvPr id="9" name="Picture 2" descr="C:\Users\gde\Documents\Lidar Related\Polar Winds\Rick pictures\Confluence of glaciers.jpg"/>
          <p:cNvPicPr>
            <a:picLocks noChangeAspect="1" noChangeArrowheads="1"/>
          </p:cNvPicPr>
          <p:nvPr/>
        </p:nvPicPr>
        <p:blipFill>
          <a:blip r:embed="rId4" cstate="print"/>
          <a:srcRect/>
          <a:stretch>
            <a:fillRect/>
          </a:stretch>
        </p:blipFill>
        <p:spPr bwMode="auto">
          <a:xfrm>
            <a:off x="4876800" y="1828800"/>
            <a:ext cx="3352800" cy="2477864"/>
          </a:xfrm>
          <a:prstGeom prst="rect">
            <a:avLst/>
          </a:prstGeom>
          <a:noFill/>
        </p:spPr>
      </p:pic>
      <p:pic>
        <p:nvPicPr>
          <p:cNvPr id="10" name="Picture 2" descr="C:\Users\gde\Documents\Lidar Related\Polar Winds\Rick pictures\Wave wave interactions.jpg"/>
          <p:cNvPicPr>
            <a:picLocks noChangeAspect="1" noChangeArrowheads="1"/>
          </p:cNvPicPr>
          <p:nvPr/>
        </p:nvPicPr>
        <p:blipFill>
          <a:blip r:embed="rId5" cstate="print"/>
          <a:srcRect/>
          <a:stretch>
            <a:fillRect/>
          </a:stretch>
        </p:blipFill>
        <p:spPr bwMode="auto">
          <a:xfrm>
            <a:off x="609600" y="4038600"/>
            <a:ext cx="3429000" cy="2561166"/>
          </a:xfrm>
          <a:prstGeom prst="rect">
            <a:avLst/>
          </a:prstGeom>
          <a:noFill/>
        </p:spPr>
      </p:pic>
      <p:pic>
        <p:nvPicPr>
          <p:cNvPr id="11" name="Picture 2" descr="C:\Users\gde\Documents\Lidar Related\Polar Winds\C1F10\Pictures\DSCN5111.JPG"/>
          <p:cNvPicPr>
            <a:picLocks noChangeAspect="1" noChangeArrowheads="1"/>
          </p:cNvPicPr>
          <p:nvPr/>
        </p:nvPicPr>
        <p:blipFill>
          <a:blip r:embed="rId6" cstate="print"/>
          <a:srcRect/>
          <a:stretch>
            <a:fillRect/>
          </a:stretch>
        </p:blipFill>
        <p:spPr bwMode="auto">
          <a:xfrm>
            <a:off x="5181600" y="4572000"/>
            <a:ext cx="2743200" cy="2057400"/>
          </a:xfrm>
          <a:prstGeom prst="rect">
            <a:avLst/>
          </a:prstGeom>
          <a:noFill/>
        </p:spPr>
      </p:pic>
      <p:sp>
        <p:nvSpPr>
          <p:cNvPr id="12" name="TextBox 11"/>
          <p:cNvSpPr txBox="1"/>
          <p:nvPr/>
        </p:nvSpPr>
        <p:spPr>
          <a:xfrm>
            <a:off x="762000" y="762000"/>
            <a:ext cx="1839799" cy="338554"/>
          </a:xfrm>
          <a:prstGeom prst="rect">
            <a:avLst/>
          </a:prstGeom>
          <a:noFill/>
        </p:spPr>
        <p:txBody>
          <a:bodyPr wrap="none" rtlCol="0">
            <a:spAutoFit/>
          </a:bodyPr>
          <a:lstStyle/>
          <a:p>
            <a:r>
              <a:rPr lang="en-US" sz="1600" b="1" dirty="0" smtClean="0">
                <a:solidFill>
                  <a:schemeClr val="bg1"/>
                </a:solidFill>
              </a:rPr>
              <a:t>NASA/LaRC UC-12B</a:t>
            </a:r>
            <a:endParaRPr lang="en-US" sz="1600" b="1" dirty="0">
              <a:solidFill>
                <a:schemeClr val="bg1"/>
              </a:solidFill>
            </a:endParaRPr>
          </a:p>
        </p:txBody>
      </p:sp>
      <p:sp>
        <p:nvSpPr>
          <p:cNvPr id="13" name="TextBox 12"/>
          <p:cNvSpPr txBox="1"/>
          <p:nvPr/>
        </p:nvSpPr>
        <p:spPr>
          <a:xfrm>
            <a:off x="685800" y="2514600"/>
            <a:ext cx="817853" cy="369332"/>
          </a:xfrm>
          <a:prstGeom prst="rect">
            <a:avLst/>
          </a:prstGeom>
          <a:noFill/>
        </p:spPr>
        <p:txBody>
          <a:bodyPr wrap="none" rtlCol="0">
            <a:spAutoFit/>
          </a:bodyPr>
          <a:lstStyle/>
          <a:p>
            <a:r>
              <a:rPr lang="en-US" b="1" dirty="0" smtClean="0">
                <a:solidFill>
                  <a:schemeClr val="bg1"/>
                </a:solidFill>
              </a:rPr>
              <a:t>DAWN</a:t>
            </a:r>
            <a:endParaRPr lang="en-US" b="1" dirty="0">
              <a:solidFill>
                <a:schemeClr val="bg1"/>
              </a:solidFill>
            </a:endParaRPr>
          </a:p>
        </p:txBody>
      </p:sp>
      <p:sp>
        <p:nvSpPr>
          <p:cNvPr id="14" name="TextBox 13"/>
          <p:cNvSpPr txBox="1"/>
          <p:nvPr/>
        </p:nvSpPr>
        <p:spPr>
          <a:xfrm>
            <a:off x="3429000" y="2286000"/>
            <a:ext cx="914400" cy="1323439"/>
          </a:xfrm>
          <a:prstGeom prst="rect">
            <a:avLst/>
          </a:prstGeom>
          <a:noFill/>
        </p:spPr>
        <p:txBody>
          <a:bodyPr wrap="square" rtlCol="0">
            <a:spAutoFit/>
          </a:bodyPr>
          <a:lstStyle/>
          <a:p>
            <a:r>
              <a:rPr lang="en-US" sz="2000" dirty="0" smtClean="0"/>
              <a:t>2 um </a:t>
            </a:r>
          </a:p>
          <a:p>
            <a:r>
              <a:rPr lang="en-US" sz="2000" dirty="0" smtClean="0"/>
              <a:t>220 </a:t>
            </a:r>
            <a:r>
              <a:rPr lang="en-US" sz="2000" dirty="0" err="1" smtClean="0"/>
              <a:t>mJ</a:t>
            </a:r>
            <a:endParaRPr lang="en-US" sz="2000" dirty="0" smtClean="0"/>
          </a:p>
          <a:p>
            <a:r>
              <a:rPr lang="en-US" sz="2000" dirty="0" smtClean="0"/>
              <a:t>10 Hz</a:t>
            </a:r>
          </a:p>
          <a:p>
            <a:r>
              <a:rPr lang="en-US" sz="2000" dirty="0" smtClean="0"/>
              <a:t>15 cm</a:t>
            </a:r>
            <a:endParaRPr lang="en-US" sz="2000" dirty="0"/>
          </a:p>
        </p:txBody>
      </p:sp>
      <p:sp>
        <p:nvSpPr>
          <p:cNvPr id="15" name="TextBox 14"/>
          <p:cNvSpPr txBox="1"/>
          <p:nvPr/>
        </p:nvSpPr>
        <p:spPr>
          <a:xfrm>
            <a:off x="4876800" y="3276600"/>
            <a:ext cx="1764970" cy="646331"/>
          </a:xfrm>
          <a:prstGeom prst="rect">
            <a:avLst/>
          </a:prstGeom>
          <a:noFill/>
        </p:spPr>
        <p:txBody>
          <a:bodyPr wrap="none" rtlCol="0">
            <a:spAutoFit/>
          </a:bodyPr>
          <a:lstStyle/>
          <a:p>
            <a:r>
              <a:rPr lang="en-US" b="1" dirty="0" smtClean="0"/>
              <a:t>Complex terrain </a:t>
            </a:r>
          </a:p>
          <a:p>
            <a:r>
              <a:rPr lang="en-US" b="1" dirty="0" smtClean="0"/>
              <a:t>and surfaces</a:t>
            </a:r>
            <a:endParaRPr lang="en-US" b="1" dirty="0"/>
          </a:p>
        </p:txBody>
      </p:sp>
      <p:sp>
        <p:nvSpPr>
          <p:cNvPr id="16" name="TextBox 15"/>
          <p:cNvSpPr txBox="1"/>
          <p:nvPr/>
        </p:nvSpPr>
        <p:spPr>
          <a:xfrm>
            <a:off x="5486400" y="4724400"/>
            <a:ext cx="1949316" cy="369332"/>
          </a:xfrm>
          <a:prstGeom prst="rect">
            <a:avLst/>
          </a:prstGeom>
          <a:noFill/>
        </p:spPr>
        <p:txBody>
          <a:bodyPr wrap="none" rtlCol="0">
            <a:spAutoFit/>
          </a:bodyPr>
          <a:lstStyle/>
          <a:p>
            <a:r>
              <a:rPr lang="en-US" b="1" dirty="0" smtClean="0"/>
              <a:t>Coastal transitions</a:t>
            </a:r>
            <a:endParaRPr lang="en-US" b="1" dirty="0"/>
          </a:p>
        </p:txBody>
      </p:sp>
      <p:sp>
        <p:nvSpPr>
          <p:cNvPr id="17" name="TextBox 16"/>
          <p:cNvSpPr txBox="1"/>
          <p:nvPr/>
        </p:nvSpPr>
        <p:spPr>
          <a:xfrm>
            <a:off x="685800" y="4267200"/>
            <a:ext cx="3419206" cy="369332"/>
          </a:xfrm>
          <a:prstGeom prst="rect">
            <a:avLst/>
          </a:prstGeom>
          <a:noFill/>
        </p:spPr>
        <p:txBody>
          <a:bodyPr wrap="none" rtlCol="0">
            <a:spAutoFit/>
          </a:bodyPr>
          <a:lstStyle/>
          <a:p>
            <a:r>
              <a:rPr lang="en-US" b="1" dirty="0" smtClean="0"/>
              <a:t>Stable Boundary Layer Laboratory</a:t>
            </a:r>
            <a:endParaRPr lang="en-US" b="1" dirty="0"/>
          </a:p>
        </p:txBody>
      </p:sp>
      <p:sp>
        <p:nvSpPr>
          <p:cNvPr id="18" name="TextBox 17"/>
          <p:cNvSpPr txBox="1"/>
          <p:nvPr/>
        </p:nvSpPr>
        <p:spPr>
          <a:xfrm>
            <a:off x="3969378" y="685800"/>
            <a:ext cx="5174622" cy="1077218"/>
          </a:xfrm>
          <a:prstGeom prst="rect">
            <a:avLst/>
          </a:prstGeom>
          <a:noFill/>
        </p:spPr>
        <p:txBody>
          <a:bodyPr wrap="none" rtlCol="0">
            <a:spAutoFit/>
          </a:bodyPr>
          <a:lstStyle/>
          <a:p>
            <a:r>
              <a:rPr lang="en-US" sz="3200" b="1" dirty="0" smtClean="0"/>
              <a:t>ADM/</a:t>
            </a:r>
            <a:r>
              <a:rPr lang="en-US" sz="3200" b="1" dirty="0" err="1" smtClean="0"/>
              <a:t>PolarWinds</a:t>
            </a:r>
            <a:r>
              <a:rPr lang="en-US" sz="3200" b="1" dirty="0" smtClean="0"/>
              <a:t> Campaign1</a:t>
            </a:r>
          </a:p>
          <a:p>
            <a:pPr algn="ctr"/>
            <a:r>
              <a:rPr lang="en-US" sz="3200" b="1" dirty="0" smtClean="0"/>
              <a:t>2014</a:t>
            </a:r>
            <a:endParaRPr lang="en-US" sz="32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40000"/>
              <a:lumOff val="60000"/>
            </a:schemeClr>
          </a:solidFill>
          <a:scene3d>
            <a:camera prst="orthographicFront"/>
            <a:lightRig rig="threePt" dir="t"/>
          </a:scene3d>
          <a:sp3d>
            <a:bevelT prst="angle"/>
          </a:sp3d>
        </p:spPr>
        <p:txBody>
          <a:bodyPr/>
          <a:lstStyle/>
          <a:p>
            <a:r>
              <a:rPr lang="en-US" dirty="0" smtClean="0"/>
              <a:t>Mission Types</a:t>
            </a:r>
            <a:endParaRPr lang="en-US" dirty="0"/>
          </a:p>
        </p:txBody>
      </p:sp>
      <p:sp>
        <p:nvSpPr>
          <p:cNvPr id="3" name="Content Placeholder 2"/>
          <p:cNvSpPr>
            <a:spLocks noGrp="1"/>
          </p:cNvSpPr>
          <p:nvPr>
            <p:ph idx="1"/>
          </p:nvPr>
        </p:nvSpPr>
        <p:spPr/>
        <p:txBody>
          <a:bodyPr/>
          <a:lstStyle/>
          <a:p>
            <a:r>
              <a:rPr lang="en-US" dirty="0"/>
              <a:t>	Satellite Under Pass (SUP) missions</a:t>
            </a:r>
          </a:p>
          <a:p>
            <a:r>
              <a:rPr lang="en-US" dirty="0"/>
              <a:t>	</a:t>
            </a:r>
            <a:r>
              <a:rPr lang="en-US" dirty="0">
                <a:effectLst>
                  <a:glow rad="228600">
                    <a:schemeClr val="accent1">
                      <a:satMod val="175000"/>
                      <a:alpha val="40000"/>
                    </a:schemeClr>
                  </a:glow>
                </a:effectLst>
              </a:rPr>
              <a:t>Model Validation (MVAL) missions</a:t>
            </a:r>
          </a:p>
          <a:p>
            <a:r>
              <a:rPr lang="en-US" dirty="0"/>
              <a:t>	ADM Cal/Val (ADM_CV) missions</a:t>
            </a:r>
          </a:p>
          <a:p>
            <a:r>
              <a:rPr lang="en-US" dirty="0"/>
              <a:t>	</a:t>
            </a:r>
            <a:r>
              <a:rPr lang="en-US" dirty="0">
                <a:effectLst>
                  <a:glow rad="228600">
                    <a:schemeClr val="accent1">
                      <a:satMod val="175000"/>
                      <a:alpha val="40000"/>
                    </a:schemeClr>
                  </a:glow>
                </a:effectLst>
              </a:rPr>
              <a:t>OLE experiments</a:t>
            </a:r>
          </a:p>
          <a:p>
            <a:r>
              <a:rPr lang="en-US" dirty="0">
                <a:effectLst>
                  <a:glow rad="228600">
                    <a:schemeClr val="accent1">
                      <a:satMod val="175000"/>
                      <a:alpha val="40000"/>
                    </a:schemeClr>
                  </a:glow>
                </a:effectLst>
              </a:rPr>
              <a:t>	Tip Jet missions</a:t>
            </a:r>
          </a:p>
          <a:p>
            <a:r>
              <a:rPr lang="en-US" dirty="0">
                <a:effectLst>
                  <a:glow rad="228600">
                    <a:schemeClr val="accent1">
                      <a:satMod val="175000"/>
                      <a:alpha val="40000"/>
                    </a:schemeClr>
                  </a:glow>
                </a:effectLst>
              </a:rPr>
              <a:t>	Ice Cap Missions</a:t>
            </a:r>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Campaign 1 Mission Profiles</a:t>
            </a: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533400" y="1219200"/>
            <a:ext cx="5486400" cy="2543175"/>
          </a:xfrm>
          <a:prstGeom prst="rect">
            <a:avLst/>
          </a:prstGeom>
          <a:effectLst>
            <a:innerShdw blurRad="114300">
              <a:prstClr val="black"/>
            </a:innerShdw>
          </a:effectLst>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3124200" y="3886200"/>
            <a:ext cx="5486400" cy="2381250"/>
          </a:xfrm>
          <a:prstGeom prst="rect">
            <a:avLst/>
          </a:prstGeom>
          <a:effectLst>
            <a:innerShdw blurRad="114300">
              <a:prstClr val="black"/>
            </a:innerShdw>
          </a:effectLst>
        </p:spPr>
      </p:pic>
      <p:sp>
        <p:nvSpPr>
          <p:cNvPr id="8" name="TextBox 7"/>
          <p:cNvSpPr txBox="1"/>
          <p:nvPr/>
        </p:nvSpPr>
        <p:spPr>
          <a:xfrm>
            <a:off x="6172200" y="2209800"/>
            <a:ext cx="2033698" cy="369332"/>
          </a:xfrm>
          <a:prstGeom prst="rect">
            <a:avLst/>
          </a:prstGeom>
          <a:noFill/>
        </p:spPr>
        <p:txBody>
          <a:bodyPr wrap="none" rtlCol="0">
            <a:spAutoFit/>
          </a:bodyPr>
          <a:lstStyle/>
          <a:p>
            <a:r>
              <a:rPr lang="en-US" dirty="0" smtClean="0"/>
              <a:t>Satellite Under Pass</a:t>
            </a:r>
            <a:endParaRPr lang="en-US" dirty="0"/>
          </a:p>
        </p:txBody>
      </p:sp>
      <p:sp>
        <p:nvSpPr>
          <p:cNvPr id="9" name="TextBox 8"/>
          <p:cNvSpPr txBox="1"/>
          <p:nvPr/>
        </p:nvSpPr>
        <p:spPr>
          <a:xfrm>
            <a:off x="304800" y="4876800"/>
            <a:ext cx="2758319" cy="369332"/>
          </a:xfrm>
          <a:prstGeom prst="rect">
            <a:avLst/>
          </a:prstGeom>
          <a:noFill/>
        </p:spPr>
        <p:txBody>
          <a:bodyPr wrap="none" rtlCol="0">
            <a:spAutoFit/>
          </a:bodyPr>
          <a:lstStyle/>
          <a:p>
            <a:r>
              <a:rPr lang="en-US" dirty="0" smtClean="0"/>
              <a:t>ADM LOS Wind </a:t>
            </a:r>
            <a:r>
              <a:rPr lang="en-US" dirty="0"/>
              <a:t>S</a:t>
            </a:r>
            <a:r>
              <a:rPr lang="en-US" dirty="0" smtClean="0"/>
              <a:t>imulations</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fontScale="90000"/>
          </a:bodyPr>
          <a:lstStyle/>
          <a:p>
            <a:r>
              <a:rPr lang="en-US" dirty="0" smtClean="0"/>
              <a:t>Example Campaign 1 Mission Profiles</a:t>
            </a:r>
            <a:endParaRPr lang="en-US" dirty="0"/>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304800" y="1143001"/>
            <a:ext cx="4495800" cy="2590800"/>
          </a:xfrm>
          <a:prstGeom prst="rect">
            <a:avLst/>
          </a:prstGeom>
          <a:effectLst>
            <a:innerShdw blurRad="114300">
              <a:prstClr val="black"/>
            </a:innerShdw>
          </a:effectLst>
        </p:spPr>
      </p:pic>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4343400" y="3962400"/>
            <a:ext cx="4572000" cy="2667000"/>
          </a:xfrm>
          <a:prstGeom prst="rect">
            <a:avLst/>
          </a:prstGeom>
          <a:effectLst>
            <a:innerShdw blurRad="114300">
              <a:prstClr val="black"/>
            </a:innerShdw>
          </a:effectLst>
        </p:spPr>
      </p:pic>
      <p:sp>
        <p:nvSpPr>
          <p:cNvPr id="5" name="TextBox 4"/>
          <p:cNvSpPr txBox="1"/>
          <p:nvPr/>
        </p:nvSpPr>
        <p:spPr>
          <a:xfrm>
            <a:off x="5029200" y="2209800"/>
            <a:ext cx="3074816" cy="369332"/>
          </a:xfrm>
          <a:prstGeom prst="rect">
            <a:avLst/>
          </a:prstGeom>
          <a:noFill/>
        </p:spPr>
        <p:txBody>
          <a:bodyPr wrap="none" rtlCol="0">
            <a:spAutoFit/>
          </a:bodyPr>
          <a:lstStyle/>
          <a:p>
            <a:r>
              <a:rPr lang="en-US" dirty="0" smtClean="0"/>
              <a:t>Greenland Tip Jet Investigation</a:t>
            </a:r>
            <a:endParaRPr lang="en-US" dirty="0"/>
          </a:p>
        </p:txBody>
      </p:sp>
      <p:sp>
        <p:nvSpPr>
          <p:cNvPr id="6" name="TextBox 5"/>
          <p:cNvSpPr txBox="1"/>
          <p:nvPr/>
        </p:nvSpPr>
        <p:spPr>
          <a:xfrm>
            <a:off x="381000" y="5105400"/>
            <a:ext cx="3788858" cy="369332"/>
          </a:xfrm>
          <a:prstGeom prst="rect">
            <a:avLst/>
          </a:prstGeom>
          <a:noFill/>
        </p:spPr>
        <p:txBody>
          <a:bodyPr wrap="none" rtlCol="0">
            <a:spAutoFit/>
          </a:bodyPr>
          <a:lstStyle/>
          <a:p>
            <a:r>
              <a:rPr lang="en-US" dirty="0" smtClean="0"/>
              <a:t>Model </a:t>
            </a:r>
            <a:r>
              <a:rPr lang="en-US" dirty="0"/>
              <a:t>V</a:t>
            </a:r>
            <a:r>
              <a:rPr lang="en-US" dirty="0" smtClean="0"/>
              <a:t>alidation: Land/Sea Boundary </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50077" y="0"/>
            <a:ext cx="8843845" cy="6858000"/>
          </a:xfrm>
          <a:prstGeom prst="rect">
            <a:avLst/>
          </a:prstGeom>
        </p:spPr>
      </p:pic>
      <p:sp>
        <p:nvSpPr>
          <p:cNvPr id="6" name="TextBox 5"/>
          <p:cNvSpPr txBox="1"/>
          <p:nvPr/>
        </p:nvSpPr>
        <p:spPr>
          <a:xfrm>
            <a:off x="228600" y="548640"/>
            <a:ext cx="2303900" cy="1200329"/>
          </a:xfrm>
          <a:prstGeom prst="rect">
            <a:avLst/>
          </a:prstGeom>
          <a:solidFill>
            <a:srgbClr val="FFFF00">
              <a:alpha val="68000"/>
            </a:srgbClr>
          </a:solidFill>
        </p:spPr>
        <p:txBody>
          <a:bodyPr wrap="none" rtlCol="0">
            <a:spAutoFit/>
          </a:bodyPr>
          <a:lstStyle/>
          <a:p>
            <a:r>
              <a:rPr lang="en-US" dirty="0" smtClean="0"/>
              <a:t>Cold air flow over ice:</a:t>
            </a:r>
          </a:p>
          <a:p>
            <a:r>
              <a:rPr lang="en-US" dirty="0"/>
              <a:t>s</a:t>
            </a:r>
            <a:r>
              <a:rPr lang="en-US" dirty="0" smtClean="0"/>
              <a:t>maller-scale rolls,</a:t>
            </a:r>
          </a:p>
          <a:p>
            <a:r>
              <a:rPr lang="en-US" dirty="0"/>
              <a:t>n</a:t>
            </a:r>
            <a:r>
              <a:rPr lang="en-US" dirty="0" smtClean="0"/>
              <a:t>ear-neutral, possibly </a:t>
            </a:r>
          </a:p>
          <a:p>
            <a:r>
              <a:rPr lang="en-US" dirty="0"/>
              <a:t>s</a:t>
            </a:r>
            <a:r>
              <a:rPr lang="en-US" dirty="0" smtClean="0"/>
              <a:t>lightly stable</a:t>
            </a:r>
            <a:endParaRPr lang="en-US" dirty="0"/>
          </a:p>
        </p:txBody>
      </p:sp>
      <p:cxnSp>
        <p:nvCxnSpPr>
          <p:cNvPr id="8" name="Straight Arrow Connector 7"/>
          <p:cNvCxnSpPr/>
          <p:nvPr/>
        </p:nvCxnSpPr>
        <p:spPr>
          <a:xfrm flipH="1">
            <a:off x="1024890" y="1666964"/>
            <a:ext cx="727710" cy="133775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1977390" y="2258526"/>
            <a:ext cx="2061210" cy="208487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248695" y="1066800"/>
            <a:ext cx="2694905" cy="1200329"/>
          </a:xfrm>
          <a:prstGeom prst="rect">
            <a:avLst/>
          </a:prstGeom>
          <a:solidFill>
            <a:srgbClr val="FFFF00">
              <a:alpha val="68000"/>
            </a:srgbClr>
          </a:solidFill>
        </p:spPr>
        <p:txBody>
          <a:bodyPr wrap="none" rtlCol="0">
            <a:spAutoFit/>
          </a:bodyPr>
          <a:lstStyle/>
          <a:p>
            <a:r>
              <a:rPr lang="en-US" dirty="0" smtClean="0"/>
              <a:t>Cold air flow off ice,</a:t>
            </a:r>
          </a:p>
          <a:p>
            <a:r>
              <a:rPr lang="en-US" dirty="0"/>
              <a:t>o</a:t>
            </a:r>
            <a:r>
              <a:rPr lang="en-US" dirty="0" smtClean="0"/>
              <a:t>ver warmer water:</a:t>
            </a:r>
          </a:p>
          <a:p>
            <a:r>
              <a:rPr lang="en-US" dirty="0"/>
              <a:t>l</a:t>
            </a:r>
            <a:r>
              <a:rPr lang="en-US" dirty="0" smtClean="0"/>
              <a:t>arger-scale rolls, merging,</a:t>
            </a:r>
          </a:p>
          <a:p>
            <a:r>
              <a:rPr lang="en-US" dirty="0" smtClean="0"/>
              <a:t>Broadening, deepening</a:t>
            </a:r>
            <a:endParaRPr lang="en-US" dirty="0"/>
          </a:p>
        </p:txBody>
      </p:sp>
      <p:sp>
        <p:nvSpPr>
          <p:cNvPr id="14" name="TextBox 13"/>
          <p:cNvSpPr txBox="1"/>
          <p:nvPr/>
        </p:nvSpPr>
        <p:spPr>
          <a:xfrm>
            <a:off x="5867400" y="3267670"/>
            <a:ext cx="1985993" cy="923330"/>
          </a:xfrm>
          <a:prstGeom prst="rect">
            <a:avLst/>
          </a:prstGeom>
          <a:solidFill>
            <a:srgbClr val="FFFF00">
              <a:alpha val="68000"/>
            </a:srgbClr>
          </a:solidFill>
        </p:spPr>
        <p:txBody>
          <a:bodyPr wrap="none" rtlCol="0">
            <a:spAutoFit/>
          </a:bodyPr>
          <a:lstStyle/>
          <a:p>
            <a:r>
              <a:rPr lang="en-US" dirty="0" smtClean="0"/>
              <a:t>PBL transition from</a:t>
            </a:r>
          </a:p>
          <a:p>
            <a:r>
              <a:rPr lang="en-US" dirty="0"/>
              <a:t>r</a:t>
            </a:r>
            <a:r>
              <a:rPr lang="en-US" dirty="0" smtClean="0"/>
              <a:t>oll regime into </a:t>
            </a:r>
          </a:p>
          <a:p>
            <a:r>
              <a:rPr lang="en-US" dirty="0" smtClean="0"/>
              <a:t>convective regime</a:t>
            </a:r>
          </a:p>
        </p:txBody>
      </p:sp>
      <p:cxnSp>
        <p:nvCxnSpPr>
          <p:cNvPr id="20" name="Straight Arrow Connector 19"/>
          <p:cNvCxnSpPr/>
          <p:nvPr/>
        </p:nvCxnSpPr>
        <p:spPr>
          <a:xfrm flipH="1">
            <a:off x="4419600" y="3553926"/>
            <a:ext cx="1371600" cy="208487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936676" y="5953958"/>
            <a:ext cx="1534394" cy="369332"/>
          </a:xfrm>
          <a:prstGeom prst="rect">
            <a:avLst/>
          </a:prstGeom>
          <a:solidFill>
            <a:srgbClr val="FFFF00">
              <a:alpha val="68000"/>
            </a:srgbClr>
          </a:solidFill>
        </p:spPr>
        <p:txBody>
          <a:bodyPr wrap="none" rtlCol="0">
            <a:spAutoFit/>
          </a:bodyPr>
          <a:lstStyle/>
          <a:p>
            <a:r>
              <a:rPr lang="en-US" dirty="0" smtClean="0"/>
              <a:t>EDMF Needed</a:t>
            </a:r>
            <a:endParaRPr lang="en-US" dirty="0"/>
          </a:p>
        </p:txBody>
      </p:sp>
    </p:spTree>
    <p:extLst>
      <p:ext uri="{BB962C8B-B14F-4D97-AF65-F5344CB8AC3E}">
        <p14:creationId xmlns:p14="http://schemas.microsoft.com/office/powerpoint/2010/main" val="35717809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40000"/>
              <a:lumOff val="60000"/>
            </a:schemeClr>
          </a:solidFill>
          <a:scene3d>
            <a:camera prst="orthographicFront"/>
            <a:lightRig rig="threePt" dir="t"/>
          </a:scene3d>
          <a:sp3d>
            <a:bevelT prst="angle"/>
          </a:sp3d>
        </p:spPr>
        <p:txBody>
          <a:bodyPr/>
          <a:lstStyle/>
          <a:p>
            <a:r>
              <a:rPr lang="en-US" dirty="0" smtClean="0"/>
              <a:t>General Missions Summary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14 </a:t>
            </a:r>
            <a:r>
              <a:rPr lang="en-US" dirty="0"/>
              <a:t>flights on 13 days </a:t>
            </a:r>
          </a:p>
          <a:p>
            <a:r>
              <a:rPr lang="en-US" dirty="0" smtClean="0"/>
              <a:t>~ </a:t>
            </a:r>
            <a:r>
              <a:rPr lang="en-US" dirty="0"/>
              <a:t>45.5 science flight hours</a:t>
            </a:r>
          </a:p>
          <a:p>
            <a:r>
              <a:rPr lang="en-US" dirty="0" smtClean="0"/>
              <a:t>22 </a:t>
            </a:r>
            <a:r>
              <a:rPr lang="en-US" dirty="0"/>
              <a:t>ADM simulation segments</a:t>
            </a:r>
          </a:p>
          <a:p>
            <a:r>
              <a:rPr lang="en-US" dirty="0" smtClean="0"/>
              <a:t>3 </a:t>
            </a:r>
            <a:r>
              <a:rPr lang="en-US" dirty="0"/>
              <a:t>CALIPSO segments</a:t>
            </a:r>
          </a:p>
          <a:p>
            <a:r>
              <a:rPr lang="en-US" dirty="0" smtClean="0"/>
              <a:t>~ </a:t>
            </a:r>
            <a:r>
              <a:rPr lang="en-US" dirty="0"/>
              <a:t>10 MODIS segments</a:t>
            </a:r>
          </a:p>
          <a:p>
            <a:r>
              <a:rPr lang="en-US" dirty="0" smtClean="0"/>
              <a:t>~ 10 </a:t>
            </a:r>
            <a:r>
              <a:rPr lang="en-US" dirty="0"/>
              <a:t>ASCAT segments</a:t>
            </a:r>
          </a:p>
          <a:p>
            <a:r>
              <a:rPr lang="en-US" dirty="0" smtClean="0"/>
              <a:t>2 </a:t>
            </a:r>
            <a:r>
              <a:rPr lang="en-US" dirty="0"/>
              <a:t>“Tip Jet” missions</a:t>
            </a:r>
          </a:p>
          <a:p>
            <a:r>
              <a:rPr lang="en-US" dirty="0" smtClean="0"/>
              <a:t>Numerous </a:t>
            </a:r>
            <a:r>
              <a:rPr lang="en-US" dirty="0"/>
              <a:t>missions overflying the Ice Cap and regions of </a:t>
            </a:r>
            <a:r>
              <a:rPr lang="en-US" dirty="0" smtClean="0"/>
              <a:t>BL rolls/waves</a:t>
            </a:r>
            <a:r>
              <a:rPr lang="en-US" dirty="0"/>
              <a:t>.</a:t>
            </a:r>
          </a:p>
          <a:p>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29335</TotalTime>
  <Words>997</Words>
  <Application>Microsoft Office PowerPoint</Application>
  <PresentationFormat>On-screen Show (4:3)</PresentationFormat>
  <Paragraphs>159</Paragraphs>
  <Slides>32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Times New Roman</vt:lpstr>
      <vt:lpstr>Office Theme</vt:lpstr>
      <vt:lpstr>PolarWinds Campaign I results and plans for Campaign II</vt:lpstr>
      <vt:lpstr>NASA’s PolarWinds and ADM Cal/Val</vt:lpstr>
      <vt:lpstr>PolarWinds:  Campaigns 1 &amp;2 Science Objectives</vt:lpstr>
      <vt:lpstr>PowerPoint Presentation</vt:lpstr>
      <vt:lpstr>Mission Types</vt:lpstr>
      <vt:lpstr>Example Campaign 1 Mission Profiles</vt:lpstr>
      <vt:lpstr>Example Campaign 1 Mission Profiles</vt:lpstr>
      <vt:lpstr>PowerPoint Presentation</vt:lpstr>
      <vt:lpstr>General Missions Summary</vt:lpstr>
      <vt:lpstr>PowerPoint Presentation</vt:lpstr>
      <vt:lpstr>ADM/PolarWinds Case Study 11/07/14</vt:lpstr>
      <vt:lpstr>PowerPoint Presentation</vt:lpstr>
      <vt:lpstr>PowerPoint Presentation</vt:lpstr>
      <vt:lpstr>PowerPoint Presentation</vt:lpstr>
      <vt:lpstr>PowerPoint Presentation</vt:lpstr>
      <vt:lpstr>Greenland Flight 9 out of 14  11/07/14 </vt:lpstr>
      <vt:lpstr>PowerPoint Presentation</vt:lpstr>
      <vt:lpstr>NASA’s PolarWinds and ADM Cal/Val Campaign 2</vt:lpstr>
      <vt:lpstr>PowerPoint Presentation</vt:lpstr>
      <vt:lpstr>PowerPoint Presentation</vt:lpstr>
      <vt:lpstr>TWiLiTE on ER-2</vt:lpstr>
      <vt:lpstr>PowerPoint Presentation</vt:lpstr>
      <vt:lpstr>PolarWinds Campaign 2 Plans</vt:lpstr>
      <vt:lpstr>Sea Ice and coastal zones</vt:lpstr>
      <vt:lpstr>Katabatic Flows and LLJ</vt:lpstr>
      <vt:lpstr>Iceland Impacts on Flow </vt:lpstr>
      <vt:lpstr>Ice Cap and Summit</vt:lpstr>
      <vt:lpstr>Supporting Groundbased Observations</vt:lpstr>
      <vt:lpstr>Acknowledgements</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USA Airborne Participation in ADM Cal/Val and Lessons Learnt from Earlier Satellite Validation Campaigns</dc:title>
  <dc:creator>Dave Emmitt</dc:creator>
  <cp:lastModifiedBy>Dave Emmitt</cp:lastModifiedBy>
  <cp:revision>1610</cp:revision>
  <dcterms:created xsi:type="dcterms:W3CDTF">2015-02-06T14:16:57Z</dcterms:created>
  <dcterms:modified xsi:type="dcterms:W3CDTF">2015-04-29T12:47:14Z</dcterms:modified>
</cp:coreProperties>
</file>