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2" r:id="rId3"/>
    <p:sldId id="298" r:id="rId4"/>
    <p:sldId id="293" r:id="rId5"/>
    <p:sldId id="300" r:id="rId6"/>
    <p:sldId id="303" r:id="rId7"/>
    <p:sldId id="302" r:id="rId8"/>
    <p:sldId id="294" r:id="rId9"/>
    <p:sldId id="296" r:id="rId10"/>
    <p:sldId id="304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260"/>
    <a:srgbClr val="E3E151"/>
    <a:srgbClr val="E4E672"/>
    <a:srgbClr val="E5EA8D"/>
    <a:srgbClr val="E8EDAB"/>
    <a:srgbClr val="C5F1ED"/>
    <a:srgbClr val="BFF0E9"/>
    <a:srgbClr val="F2F1CD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98F1B-B309-4AEB-AC93-1B859A6790B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8D94-2927-467F-B21D-63C151715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D94-2927-467F-B21D-63C1517154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D94-2927-467F-B21D-63C1517154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omic Sans MS" pitchFamily="66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5100"/>
            <a:ext cx="2057400" cy="596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100"/>
            <a:ext cx="6019800" cy="596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423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5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E3E2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</a:t>
            </a:r>
            <a:r>
              <a:rPr lang="en-US" dirty="0" smtClean="0"/>
              <a:t>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100"/>
            <a:ext cx="8229600" cy="8255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458200" cy="198120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Science </a:t>
            </a:r>
            <a:r>
              <a:rPr lang="en-US" sz="36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Objectives </a:t>
            </a:r>
            <a:r>
              <a:rPr lang="en-US" sz="3600" dirty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for the ATHENA-OAWL Venture Tech </a:t>
            </a:r>
            <a:r>
              <a:rPr lang="en-US" sz="36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Airborne Mission</a:t>
            </a:r>
            <a:endParaRPr lang="en-US" sz="3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209800"/>
            <a:ext cx="5562600" cy="4343400"/>
          </a:xfrm>
          <a:solidFill>
            <a:srgbClr val="BFF0E9"/>
          </a:solidFill>
        </p:spPr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M. </a:t>
            </a:r>
            <a:r>
              <a:rPr lang="en-US" sz="2800" b="1" dirty="0" smtClean="0">
                <a:solidFill>
                  <a:srgbClr val="000000"/>
                </a:solidFill>
              </a:rPr>
              <a:t>Hardesty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CIRES University of Colorado/NOAA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S. Tucker and C. Weimer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Ball Aerospace Corporation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D. Emmitt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Simpson Weather Associates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40285" r="41187" b="7215"/>
          <a:stretch/>
        </p:blipFill>
        <p:spPr>
          <a:xfrm>
            <a:off x="175895" y="2895600"/>
            <a:ext cx="3176905" cy="1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Aerosol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648200" cy="5105400"/>
          </a:xfrm>
        </p:spPr>
        <p:txBody>
          <a:bodyPr/>
          <a:lstStyle/>
          <a:p>
            <a:r>
              <a:rPr lang="en-US" sz="2400" dirty="0" smtClean="0"/>
              <a:t>OAWL ISS measurement predictions assumed a background aerosol mode.</a:t>
            </a:r>
          </a:p>
          <a:p>
            <a:r>
              <a:rPr lang="en-US" sz="2400" dirty="0" smtClean="0"/>
              <a:t>Higher frequency of enhanced conditions will provide better performance</a:t>
            </a:r>
          </a:p>
          <a:p>
            <a:r>
              <a:rPr lang="en-US" sz="2400" dirty="0" smtClean="0"/>
              <a:t>We will examine the data set to investigate the range of aerosol conditions encountered during the flights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1783"/>
          <a:stretch/>
        </p:blipFill>
        <p:spPr>
          <a:xfrm>
            <a:off x="5181600" y="1828800"/>
            <a:ext cx="352669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3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sz="2400" b="1" dirty="0" smtClean="0"/>
              <a:t>Overall objective is to demonstrate capability of the technique as a viable candidate for a space mission</a:t>
            </a:r>
            <a:endParaRPr lang="en-US" sz="2400" b="1" dirty="0" smtClean="0"/>
          </a:p>
          <a:p>
            <a:r>
              <a:rPr lang="en-US" sz="2400" b="1" dirty="0" smtClean="0"/>
              <a:t>A key aspect of the </a:t>
            </a:r>
            <a:r>
              <a:rPr lang="en-US" sz="2400" b="1" dirty="0" err="1" smtClean="0"/>
              <a:t>GrOAWL</a:t>
            </a:r>
            <a:r>
              <a:rPr lang="en-US" sz="2400" b="1" dirty="0" smtClean="0"/>
              <a:t> AOVT tests will be validating the wind measurements</a:t>
            </a:r>
          </a:p>
          <a:p>
            <a:r>
              <a:rPr lang="en-US" sz="2400" b="1" dirty="0" smtClean="0"/>
              <a:t>Critical that we can convince the community that the instrument measures winds with accuracy comparable to other Doppler lidar instruments</a:t>
            </a:r>
          </a:p>
          <a:p>
            <a:r>
              <a:rPr lang="en-US" sz="2400" b="1" dirty="0" smtClean="0"/>
              <a:t>Other primary goals of the investigation and data analysis</a:t>
            </a:r>
          </a:p>
          <a:p>
            <a:pPr lvl="1"/>
            <a:r>
              <a:rPr lang="en-US" sz="2000" b="1" dirty="0" smtClean="0"/>
              <a:t>Sensitivity</a:t>
            </a:r>
          </a:p>
          <a:p>
            <a:pPr lvl="1"/>
            <a:r>
              <a:rPr lang="en-US" sz="2000" b="1" dirty="0" smtClean="0"/>
              <a:t>Measurement capability under a variety of aerosol conditions</a:t>
            </a:r>
          </a:p>
          <a:p>
            <a:pPr lvl="1"/>
            <a:r>
              <a:rPr lang="en-US" sz="2000" b="1" dirty="0" smtClean="0"/>
              <a:t>Effects of clouds </a:t>
            </a:r>
            <a:r>
              <a:rPr lang="en-US" sz="2000" b="1" smtClean="0"/>
              <a:t>on measurement 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10200"/>
          </a:xfrm>
          <a:solidFill>
            <a:srgbClr val="E5EA8D"/>
          </a:solidFill>
        </p:spPr>
        <p:txBody>
          <a:bodyPr/>
          <a:lstStyle/>
          <a:p>
            <a:r>
              <a:rPr lang="en-US" sz="2400" dirty="0" smtClean="0"/>
              <a:t>Validate and assess the wind-measuring </a:t>
            </a:r>
            <a:r>
              <a:rPr lang="en-US" sz="2400" dirty="0"/>
              <a:t>c</a:t>
            </a:r>
            <a:r>
              <a:rPr lang="en-US" sz="2400" dirty="0" smtClean="0"/>
              <a:t>apability of the WB-57 Instrument</a:t>
            </a:r>
          </a:p>
          <a:p>
            <a:r>
              <a:rPr lang="en-US" sz="2400" dirty="0" smtClean="0"/>
              <a:t>Evaluate instrument sensitivity and efficiency</a:t>
            </a:r>
          </a:p>
          <a:p>
            <a:r>
              <a:rPr lang="en-US" sz="2400" dirty="0" smtClean="0"/>
              <a:t>Assess the effects of clouds on measurement capability and representativeness</a:t>
            </a:r>
          </a:p>
          <a:p>
            <a:r>
              <a:rPr lang="en-US" sz="2400" dirty="0" smtClean="0"/>
              <a:t>Investigate the range of aerosol conditions encountered and capability to measure at under low backscatter</a:t>
            </a:r>
          </a:p>
          <a:p>
            <a:r>
              <a:rPr lang="en-US" sz="2400" dirty="0" smtClean="0"/>
              <a:t>Investigate utility/degradation of land/sea surface returns on estimate</a:t>
            </a:r>
          </a:p>
          <a:p>
            <a:r>
              <a:rPr lang="en-US" sz="2400" dirty="0" smtClean="0"/>
              <a:t>Compare with assumptions of performance used for ATHENA/OAWL modeling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967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04" y="12994"/>
            <a:ext cx="9003604" cy="825500"/>
          </a:xfrm>
        </p:spPr>
        <p:txBody>
          <a:bodyPr/>
          <a:lstStyle/>
          <a:p>
            <a:r>
              <a:rPr lang="en-US" dirty="0" smtClean="0"/>
              <a:t>Potential data sources for wind comparisons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2462" r="12462"/>
          <a:stretch>
            <a:fillRect/>
          </a:stretch>
        </p:blipFill>
        <p:spPr>
          <a:xfrm>
            <a:off x="990600" y="914400"/>
            <a:ext cx="2514600" cy="27155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19239"/>
            <a:ext cx="3124200" cy="1752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313" b="6544"/>
          <a:stretch/>
        </p:blipFill>
        <p:spPr>
          <a:xfrm>
            <a:off x="5943600" y="3962400"/>
            <a:ext cx="2819400" cy="2400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657600"/>
            <a:ext cx="1447800" cy="2604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1447800"/>
            <a:ext cx="1900218" cy="1892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3581400"/>
            <a:ext cx="153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/>
                <a:cs typeface="Comic Sans MS"/>
              </a:rPr>
              <a:t>Radiosondes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6248400"/>
            <a:ext cx="143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/>
                <a:cs typeface="Comic Sans MS"/>
              </a:rPr>
              <a:t>Dropsondes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352800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Doppler  lidars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172200"/>
            <a:ext cx="280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Concurrent Experiments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6324600"/>
            <a:ext cx="179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Model analyses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799" y="1066800"/>
            <a:ext cx="2748983" cy="1981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11472" y="3124200"/>
            <a:ext cx="176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Wind profilers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9811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Radiosondes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495800" cy="4525963"/>
          </a:xfrm>
        </p:spPr>
        <p:txBody>
          <a:bodyPr/>
          <a:lstStyle/>
          <a:p>
            <a:r>
              <a:rPr lang="en-US" sz="2400" dirty="0" err="1" smtClean="0"/>
              <a:t>Sondes</a:t>
            </a:r>
            <a:r>
              <a:rPr lang="en-US" sz="2400" dirty="0" smtClean="0"/>
              <a:t> will be an important </a:t>
            </a:r>
            <a:r>
              <a:rPr lang="en-US" sz="2400" dirty="0" err="1" smtClean="0"/>
              <a:t>intercomparison</a:t>
            </a:r>
            <a:r>
              <a:rPr lang="en-US" sz="2400" dirty="0" smtClean="0"/>
              <a:t> element</a:t>
            </a:r>
          </a:p>
          <a:p>
            <a:r>
              <a:rPr lang="en-US" sz="2400" dirty="0" smtClean="0"/>
              <a:t>Arrangements being made with NOAA stations to launch </a:t>
            </a:r>
            <a:r>
              <a:rPr lang="en-US" sz="2400" dirty="0" err="1" smtClean="0"/>
              <a:t>sondes</a:t>
            </a:r>
            <a:r>
              <a:rPr lang="en-US" sz="2400" dirty="0" smtClean="0"/>
              <a:t> when aircraft is overhead</a:t>
            </a:r>
          </a:p>
          <a:p>
            <a:r>
              <a:rPr lang="en-US" sz="2400" dirty="0" smtClean="0"/>
              <a:t>Availability of many potential launch sites provides flexibility for bad weather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2771775" cy="22390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5" t="41298" r="24903" b="17355"/>
          <a:stretch/>
        </p:blipFill>
        <p:spPr bwMode="auto">
          <a:xfrm>
            <a:off x="5715000" y="3962400"/>
            <a:ext cx="2922905" cy="2214245"/>
          </a:xfrm>
          <a:prstGeom prst="rect">
            <a:avLst/>
          </a:prstGeom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540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for on-board </a:t>
            </a:r>
            <a:r>
              <a:rPr lang="en-US" dirty="0" err="1" smtClean="0"/>
              <a:t>dropsondes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z="2200" dirty="0"/>
              <a:t>The Navy has developed, with Yankee Environmental Systems, an automated </a:t>
            </a:r>
            <a:r>
              <a:rPr lang="en-US" sz="2200" dirty="0" err="1"/>
              <a:t>dropsonde</a:t>
            </a:r>
            <a:r>
              <a:rPr lang="en-US" sz="2200" dirty="0"/>
              <a:t> system that can be deployed in bay 4 of the WB-</a:t>
            </a:r>
            <a:r>
              <a:rPr lang="en-US" sz="2200" dirty="0" smtClean="0"/>
              <a:t>57</a:t>
            </a:r>
          </a:p>
          <a:p>
            <a:r>
              <a:rPr lang="en-US" sz="2200" dirty="0" smtClean="0"/>
              <a:t>Preliminary </a:t>
            </a:r>
            <a:r>
              <a:rPr lang="en-US" sz="2200" dirty="0"/>
              <a:t>discussions with ONR offer some promise that the system can be co-deployed with </a:t>
            </a:r>
            <a:r>
              <a:rPr lang="en-US" sz="2200" dirty="0" err="1"/>
              <a:t>GrOAWL</a:t>
            </a:r>
            <a:r>
              <a:rPr lang="en-US" sz="2200" dirty="0"/>
              <a:t> for the AOVT airborne testing</a:t>
            </a:r>
            <a:r>
              <a:rPr lang="en-US" sz="2200" dirty="0"/>
              <a:t>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40285" r="41187" b="7215"/>
          <a:stretch/>
        </p:blipFill>
        <p:spPr>
          <a:xfrm>
            <a:off x="5486400" y="1295400"/>
            <a:ext cx="3176905" cy="1758950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rcRect l="9106" r="9106"/>
          <a:stretch>
            <a:fillRect/>
          </a:stretch>
        </p:blipFill>
        <p:spPr bwMode="auto">
          <a:xfrm>
            <a:off x="5486400" y="3276600"/>
            <a:ext cx="3348416" cy="3429000"/>
          </a:xfrm>
          <a:prstGeom prst="rect">
            <a:avLst/>
          </a:prstGeom>
          <a:solidFill>
            <a:srgbClr val="E3E26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79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 Southern Great Plains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419600" cy="4953000"/>
          </a:xfrm>
        </p:spPr>
        <p:txBody>
          <a:bodyPr/>
          <a:lstStyle/>
          <a:p>
            <a:r>
              <a:rPr lang="en-US" sz="2400" dirty="0" smtClean="0"/>
              <a:t>The ARM SGP site is an excellent comparison sit due to the large number of remote sensors for comparison with the </a:t>
            </a:r>
            <a:r>
              <a:rPr lang="en-US" sz="2400" dirty="0" err="1" smtClean="0"/>
              <a:t>GrOAWL</a:t>
            </a:r>
            <a:r>
              <a:rPr lang="en-US" sz="2400" dirty="0" smtClean="0"/>
              <a:t> lidar</a:t>
            </a:r>
          </a:p>
          <a:p>
            <a:r>
              <a:rPr lang="en-US" sz="2400" dirty="0" smtClean="0"/>
              <a:t>Instruments include Doppler lidars, wind profiling radars, Raman lidar, </a:t>
            </a:r>
            <a:r>
              <a:rPr lang="en-US" sz="2400" dirty="0" err="1" smtClean="0"/>
              <a:t>Aeronet</a:t>
            </a:r>
            <a:r>
              <a:rPr lang="en-US" sz="2400" dirty="0" smtClean="0"/>
              <a:t> sun photometer, </a:t>
            </a:r>
            <a:r>
              <a:rPr lang="en-US" sz="2400" dirty="0" err="1" smtClean="0"/>
              <a:t>sonde</a:t>
            </a:r>
            <a:r>
              <a:rPr lang="en-US" sz="2400" dirty="0" smtClean="0"/>
              <a:t> launch capability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rcRect t="2228" b="2228"/>
          <a:stretch>
            <a:fillRect/>
          </a:stretch>
        </p:blipFill>
        <p:spPr bwMode="auto">
          <a:xfrm>
            <a:off x="4669475" y="1204946"/>
            <a:ext cx="4322125" cy="5348254"/>
          </a:xfrm>
          <a:prstGeom prst="rect">
            <a:avLst/>
          </a:prstGeom>
          <a:solidFill>
            <a:srgbClr val="E3E26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96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 Characterization: </a:t>
            </a:r>
            <a:r>
              <a:rPr lang="en-US" dirty="0" err="1" smtClean="0"/>
              <a:t>Aeronet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752600"/>
          </a:xfrm>
        </p:spPr>
        <p:txBody>
          <a:bodyPr/>
          <a:lstStyle/>
          <a:p>
            <a:r>
              <a:rPr lang="en-US" sz="2400" dirty="0" smtClean="0"/>
              <a:t>Several </a:t>
            </a:r>
            <a:r>
              <a:rPr lang="en-US" sz="2400" dirty="0" err="1"/>
              <a:t>A</a:t>
            </a:r>
            <a:r>
              <a:rPr lang="en-US" sz="2400" dirty="0" err="1" smtClean="0"/>
              <a:t>eronet</a:t>
            </a:r>
            <a:r>
              <a:rPr lang="en-US" sz="2400" dirty="0" smtClean="0"/>
              <a:t> sites are within range of the WB-57</a:t>
            </a:r>
          </a:p>
          <a:p>
            <a:r>
              <a:rPr lang="en-US" sz="2400" dirty="0" smtClean="0"/>
              <a:t>Use optical depth </a:t>
            </a:r>
            <a:r>
              <a:rPr lang="en-US" sz="2400" dirty="0" err="1" smtClean="0"/>
              <a:t>Aeronet</a:t>
            </a:r>
            <a:r>
              <a:rPr lang="en-US" sz="2400" dirty="0" smtClean="0"/>
              <a:t> measurements and lidar profiles to distribute and estimate backscatter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796636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1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495800" cy="5410200"/>
          </a:xfrm>
        </p:spPr>
        <p:txBody>
          <a:bodyPr/>
          <a:lstStyle/>
          <a:p>
            <a:r>
              <a:rPr lang="en-US" sz="2400" dirty="0" err="1" smtClean="0"/>
              <a:t>GrOAWL</a:t>
            </a:r>
            <a:r>
              <a:rPr lang="en-US" sz="2400" dirty="0" smtClean="0"/>
              <a:t> sensitivity will be compared with that assumed in the radiometric models used to estimate space-based OAWL performance.</a:t>
            </a:r>
          </a:p>
          <a:p>
            <a:r>
              <a:rPr lang="en-US" sz="2400" dirty="0" smtClean="0"/>
              <a:t>Relationship between measurement uncertainty, photon count, and aerosol backscatter will be determined and extrapolated to a space-based instrument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962400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381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3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181600"/>
          </a:xfrm>
        </p:spPr>
        <p:txBody>
          <a:bodyPr/>
          <a:lstStyle/>
          <a:p>
            <a:r>
              <a:rPr lang="en-US" sz="2400" dirty="0" smtClean="0"/>
              <a:t>Impacts of clouds on measurements will be investigated during the flights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Effects of clouds on wind measurement capability include attenuation, background enhancement, and irregular horizontal and vertical spatial weighting within a measurement cell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2279" r="2279"/>
          <a:stretch>
            <a:fillRect/>
          </a:stretch>
        </p:blipFill>
        <p:spPr bwMode="auto">
          <a:xfrm>
            <a:off x="5562600" y="2133600"/>
            <a:ext cx="3345770" cy="3154363"/>
          </a:xfrm>
          <a:prstGeom prst="rect">
            <a:avLst/>
          </a:prstGeom>
          <a:solidFill>
            <a:srgbClr val="E3E26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9450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7873</TotalTime>
  <Words>484</Words>
  <Application>Microsoft Macintosh PowerPoint</Application>
  <PresentationFormat>On-screen Show (4:3)</PresentationFormat>
  <Paragraphs>58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Science Objectives for the ATHENA-OAWL Venture Tech Airborne Mission</vt:lpstr>
      <vt:lpstr>Focus of Investigation</vt:lpstr>
      <vt:lpstr>Potential data sources for wind comparisons</vt:lpstr>
      <vt:lpstr>Radiosondes</vt:lpstr>
      <vt:lpstr>Potential for on-board dropsondes</vt:lpstr>
      <vt:lpstr>The ARM Southern Great Plains site</vt:lpstr>
      <vt:lpstr>Backscatter Characterization: Aeronet</vt:lpstr>
      <vt:lpstr>Investigating Sensitivity</vt:lpstr>
      <vt:lpstr>Impacts of clouds</vt:lpstr>
      <vt:lpstr>Range of Aerosol Conditions</vt:lpstr>
      <vt:lpstr>Summary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LIDARS FOR CLIMATE, AIR QUALITY AND WIND ENERGY RESEARCh</dc:title>
  <dc:creator>Mike Hardesty</dc:creator>
  <cp:lastModifiedBy>Mike Hardesty</cp:lastModifiedBy>
  <cp:revision>53</cp:revision>
  <dcterms:created xsi:type="dcterms:W3CDTF">2012-06-12T19:03:38Z</dcterms:created>
  <dcterms:modified xsi:type="dcterms:W3CDTF">2015-04-29T13:21:14Z</dcterms:modified>
</cp:coreProperties>
</file>