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57" r:id="rId4"/>
    <p:sldId id="261" r:id="rId5"/>
    <p:sldId id="262" r:id="rId6"/>
    <p:sldId id="264" r:id="rId7"/>
    <p:sldId id="265" r:id="rId8"/>
    <p:sldId id="307" r:id="rId9"/>
    <p:sldId id="308" r:id="rId10"/>
    <p:sldId id="309" r:id="rId11"/>
    <p:sldId id="310" r:id="rId12"/>
    <p:sldId id="312" r:id="rId13"/>
    <p:sldId id="313" r:id="rId14"/>
    <p:sldId id="314" r:id="rId15"/>
    <p:sldId id="319" r:id="rId16"/>
    <p:sldId id="323" r:id="rId17"/>
    <p:sldId id="326" r:id="rId18"/>
    <p:sldId id="328" r:id="rId19"/>
    <p:sldId id="33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303" r:id="rId33"/>
    <p:sldId id="304" r:id="rId34"/>
    <p:sldId id="30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3F07F-97AC-4781-9A88-6E78919699DF}" type="datetimeFigureOut">
              <a:rPr lang="en-US" smtClean="0"/>
              <a:t>2/5/2011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33980-6168-4115-90E4-14F90FE591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459029-F18D-4108-9E50-F8EA22BD5134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C366CE-675E-4134-8715-D731411AC1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D07796C5-2BB7-4C77-B1D4-02931995EB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22</a:t>
            </a:fld>
            <a:endParaRPr lang="en-US" smtClean="0"/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CB435FB2-7594-4AB6-9B2C-5F6C7FF8FE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23</a:t>
            </a:fld>
            <a:endParaRPr lang="en-US" smtClean="0"/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5C4A181D-BB5F-4DBB-BEDB-BFEC344DBF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24</a:t>
            </a:fld>
            <a:endParaRPr lang="en-US" smtClean="0"/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CD9361B0-A864-48D9-8580-0B50904620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25</a:t>
            </a:fld>
            <a:endParaRPr lang="en-US" smtClean="0"/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E4A536AF-D2D5-42D3-8EE6-B0B7A76A20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26</a:t>
            </a:fld>
            <a:endParaRPr lang="en-US" smtClean="0"/>
          </a:p>
        </p:txBody>
      </p:sp>
      <p:sp>
        <p:nvSpPr>
          <p:cNvPr id="57347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6BC59002-AABC-48EC-9725-1ACA54A896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27</a:t>
            </a:fld>
            <a:endParaRPr lang="en-US" smtClean="0"/>
          </a:p>
        </p:txBody>
      </p:sp>
      <p:sp>
        <p:nvSpPr>
          <p:cNvPr id="58371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CDDACF0D-CE98-4710-9D66-DB8BB5E3C7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28</a:t>
            </a:fld>
            <a:endParaRPr lang="en-US" smtClean="0"/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CD63-A35C-4BD9-80AE-799A0C3319DC}" type="datetimeFigureOut">
              <a:rPr lang="en-US" smtClean="0"/>
              <a:pPr/>
              <a:t>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FBBB-EC51-4050-8A02-DB13A7C3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CD63-A35C-4BD9-80AE-799A0C3319DC}" type="datetimeFigureOut">
              <a:rPr lang="en-US" smtClean="0"/>
              <a:pPr/>
              <a:t>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FBBB-EC51-4050-8A02-DB13A7C3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CD63-A35C-4BD9-80AE-799A0C3319DC}" type="datetimeFigureOut">
              <a:rPr lang="en-US" smtClean="0"/>
              <a:pPr/>
              <a:t>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FBBB-EC51-4050-8A02-DB13A7C3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CD63-A35C-4BD9-80AE-799A0C3319DC}" type="datetimeFigureOut">
              <a:rPr lang="en-US" smtClean="0"/>
              <a:pPr/>
              <a:t>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FBBB-EC51-4050-8A02-DB13A7C3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CD63-A35C-4BD9-80AE-799A0C3319DC}" type="datetimeFigureOut">
              <a:rPr lang="en-US" smtClean="0"/>
              <a:pPr/>
              <a:t>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FBBB-EC51-4050-8A02-DB13A7C3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CD63-A35C-4BD9-80AE-799A0C3319DC}" type="datetimeFigureOut">
              <a:rPr lang="en-US" smtClean="0"/>
              <a:pPr/>
              <a:t>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FBBB-EC51-4050-8A02-DB13A7C3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CD63-A35C-4BD9-80AE-799A0C3319DC}" type="datetimeFigureOut">
              <a:rPr lang="en-US" smtClean="0"/>
              <a:pPr/>
              <a:t>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FBBB-EC51-4050-8A02-DB13A7C3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CD63-A35C-4BD9-80AE-799A0C3319DC}" type="datetimeFigureOut">
              <a:rPr lang="en-US" smtClean="0"/>
              <a:pPr/>
              <a:t>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FBBB-EC51-4050-8A02-DB13A7C3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CD63-A35C-4BD9-80AE-799A0C3319DC}" type="datetimeFigureOut">
              <a:rPr lang="en-US" smtClean="0"/>
              <a:pPr/>
              <a:t>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FBBB-EC51-4050-8A02-DB13A7C3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CD63-A35C-4BD9-80AE-799A0C3319DC}" type="datetimeFigureOut">
              <a:rPr lang="en-US" smtClean="0"/>
              <a:pPr/>
              <a:t>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FBBB-EC51-4050-8A02-DB13A7C3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CD63-A35C-4BD9-80AE-799A0C3319DC}" type="datetimeFigureOut">
              <a:rPr lang="en-US" smtClean="0"/>
              <a:pPr/>
              <a:t>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FBBB-EC51-4050-8A02-DB13A7C3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CD63-A35C-4BD9-80AE-799A0C3319DC}" type="datetimeFigureOut">
              <a:rPr lang="en-US" smtClean="0"/>
              <a:pPr/>
              <a:t>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0FBBB-EC51-4050-8A02-DB13A7C3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gde@swa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Two impact studies of airborne DWL data on tropical cyclone track and intensity forecasts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G. D. Emmitt, K. Godwin and S. Greco</a:t>
            </a:r>
          </a:p>
          <a:p>
            <a:pPr>
              <a:defRPr/>
            </a:pPr>
            <a:r>
              <a:rPr lang="en-US" dirty="0" smtClean="0"/>
              <a:t>Simpson Weather Associates</a:t>
            </a:r>
          </a:p>
          <a:p>
            <a:pPr>
              <a:defRPr/>
            </a:pPr>
            <a:r>
              <a:rPr lang="en-US" dirty="0" smtClean="0"/>
              <a:t>Z. Pu</a:t>
            </a:r>
          </a:p>
          <a:p>
            <a:pPr>
              <a:defRPr/>
            </a:pPr>
            <a:r>
              <a:rPr lang="en-US" dirty="0" smtClean="0"/>
              <a:t>University of </a:t>
            </a:r>
            <a:r>
              <a:rPr lang="en-US" dirty="0" smtClean="0"/>
              <a:t>Utah</a:t>
            </a:r>
          </a:p>
          <a:p>
            <a:pPr>
              <a:defRPr/>
            </a:pPr>
            <a:r>
              <a:rPr lang="en-US" dirty="0" smtClean="0"/>
              <a:t>WGSBLW, Miami,2011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gde.SWANET\My Documents\Lidar related\ONR Projects\P3DWL\Hagaput\Google EarthProducts\Hauga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740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WG mtg Wintergreen 09\20080911_011207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731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819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alibri" pitchFamily="34" charset="0"/>
              </a:rPr>
              <a:t>DWL vs. Dropsonde (high wind speed near eye)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538413"/>
            <a:ext cx="8229600" cy="1381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Profiling in a turn</a:t>
            </a:r>
            <a:br>
              <a:rPr lang="en-US" smtClean="0"/>
            </a:br>
            <a:r>
              <a:rPr lang="en-US" smtClean="0"/>
              <a:t>267 CW 205 (62 degrees)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C:\Documents and Settings\gde.SWANET\Desktop\Lidar Drop Comparison\Haugapit\WITH DROPS\0921 LT_233159 DT_233208 VAD_1 Ext_m5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Documents and Settings\gde.SWANET\Desktop\Lidar Drop Comparison\Haugapit\WITH DROPS\0921 LT_233159 DT_233208 VAD_2 Ext_m5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Profiling in a turn</a:t>
            </a:r>
            <a:br>
              <a:rPr lang="en-US" smtClean="0"/>
            </a:br>
            <a:r>
              <a:rPr lang="en-US" smtClean="0"/>
              <a:t>327 CW 25 (57 degrees)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gde.SWANET\Desktop\Lidar Drop Comparison\Haugapit\WITH DROPS\0922 LT_031918 DT_032002 VAD_4 Ext_m5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6130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Profiling in rain and through clouds</a:t>
            </a:r>
            <a:br>
              <a:rPr lang="en-US" smtClean="0"/>
            </a:br>
            <a:r>
              <a:rPr lang="en-US" smtClean="0"/>
              <a:t>while turning</a:t>
            </a:r>
            <a:br>
              <a:rPr lang="en-US" smtClean="0"/>
            </a:br>
            <a:r>
              <a:rPr lang="en-US" smtClean="0"/>
              <a:t> 114 CW 75 (39 degrees)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gde.SWANET\Desktop\Lidar Drop Comparison\Haugapit\WITH DROPS\0922 LT_035510 DT_035558 VAD_2 Ext_m5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gde.SWANET\Desktop\Lidar Drop Comparison\Haugapit\WITH DROPS\0922 LT_035510 DT_035558 VAD_9 Ext_m5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Funding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Ron Ferek(ONR)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Operators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CDR Dan Eleuterio (NAVY)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Dan Carre’ (Simpson Weather Associates)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Michael </a:t>
            </a:r>
            <a:r>
              <a:rPr lang="en-US" dirty="0" err="1" smtClean="0"/>
              <a:t>Riemer</a:t>
            </a:r>
            <a:r>
              <a:rPr lang="en-US" dirty="0" smtClean="0"/>
              <a:t> (NPS)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Brian Tang (MIT)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support (software and hardware)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Chris O’Handley (SWA)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Kevin Godwin (SWA/UVA)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LMCT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Data Impact Studies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 impact study on typhoon Nuri conducted at University of Utah and published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mtClean="0"/>
              <a:t> </a:t>
            </a:r>
            <a:r>
              <a:rPr lang="en-US" sz="2000" smtClean="0"/>
              <a:t>Zhaoxia Pu, Lei Zhang, and G. David Emmitt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smtClean="0"/>
              <a:t>		“Impact of airborne Doppler wind lidar profiles on numerical simulations of a tropical cyclone”, GRL, VOL. 37, 2010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1600" smtClean="0"/>
              <a:t>		</a:t>
            </a:r>
          </a:p>
          <a:p>
            <a:pPr eaLnBrk="1" hangingPunct="1"/>
            <a:r>
              <a:rPr lang="en-US" smtClean="0"/>
              <a:t>Working on additional impact evaluation for other typhoons in various segments of their life cycles.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43000"/>
            <a:ext cx="6629400" cy="497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05200" y="228600"/>
            <a:ext cx="4097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latin typeface="Calibri" pitchFamily="34" charset="0"/>
              </a:rPr>
              <a:t>Typhoon Nuri</a:t>
            </a: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33400"/>
            <a:ext cx="2743200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553200" y="6248400"/>
            <a:ext cx="2084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Monotype Corsiva" pitchFamily="66" charset="0"/>
              </a:rPr>
              <a:t>Courtesy G. D. Emmitt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207375" cy="624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7407275" cy="488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447800"/>
            <a:ext cx="3276600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3316" name="AutoShape 3"/>
          <p:cNvCxnSpPr>
            <a:cxnSpLocks noChangeShapeType="1"/>
          </p:cNvCxnSpPr>
          <p:nvPr/>
        </p:nvCxnSpPr>
        <p:spPr bwMode="auto">
          <a:xfrm flipH="1">
            <a:off x="609600" y="1779588"/>
            <a:ext cx="2133600" cy="749300"/>
          </a:xfrm>
          <a:prstGeom prst="straightConnector1">
            <a:avLst/>
          </a:prstGeom>
          <a:noFill/>
          <a:ln w="34920">
            <a:solidFill>
              <a:srgbClr val="FFFFFF"/>
            </a:solidFill>
            <a:miter lim="800000"/>
            <a:headEnd/>
            <a:tailEnd type="triangle" w="med" len="med"/>
          </a:ln>
        </p:spPr>
      </p:cxn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854200" y="304800"/>
            <a:ext cx="51657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Example of  P3DWL data display in Google Earth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852488" y="6019800"/>
            <a:ext cx="76454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Winds are displayed in 50 meter vertical resolution wind flags;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Panel between wind profiles contains aerosol loading as function of height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47625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628775" y="838200"/>
            <a:ext cx="5564188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Flight  level winds from P3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606675" y="6096000"/>
            <a:ext cx="3819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A –G denote location of dropsondes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76400"/>
            <a:ext cx="4762500" cy="429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857375" y="685800"/>
            <a:ext cx="5118100" cy="579438"/>
          </a:xfrm>
          <a:prstGeom prst="rect">
            <a:avLst/>
          </a:pr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P3DWL winds at 2100 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81200"/>
            <a:ext cx="4762500" cy="429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704975" y="990600"/>
            <a:ext cx="5118100" cy="579438"/>
          </a:xfrm>
          <a:prstGeom prst="rect">
            <a:avLst/>
          </a:pr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P3DWL winds at 1500 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4762500" cy="429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731963" y="838200"/>
            <a:ext cx="4859337" cy="579438"/>
          </a:xfrm>
          <a:prstGeom prst="rect">
            <a:avLst/>
          </a:pr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P3DWL winds at 500 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81200"/>
            <a:ext cx="4762500" cy="429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882775" y="838200"/>
            <a:ext cx="4859338" cy="579438"/>
          </a:xfrm>
          <a:prstGeom prst="rect">
            <a:avLst/>
          </a:pr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P3DWL winds at 200 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762000" y="392113"/>
            <a:ext cx="2505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DWL vs. Dropsonde</a:t>
            </a:r>
          </a:p>
          <a:p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Quality of the data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181600" y="4343400"/>
            <a:ext cx="2738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Correlation of wind speed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is nearly 98%</a:t>
            </a:r>
          </a:p>
        </p:txBody>
      </p:sp>
      <p:pic>
        <p:nvPicPr>
          <p:cNvPr id="19460" name="Picture 5" descr="Figure1.jpg"/>
          <p:cNvPicPr>
            <a:picLocks noChangeAspect="1"/>
          </p:cNvPicPr>
          <p:nvPr/>
        </p:nvPicPr>
        <p:blipFill>
          <a:blip r:embed="rId2" cstate="print"/>
          <a:srcRect l="8064" b="54443"/>
          <a:stretch>
            <a:fillRect/>
          </a:stretch>
        </p:blipFill>
        <p:spPr bwMode="auto">
          <a:xfrm>
            <a:off x="4737100" y="392113"/>
            <a:ext cx="40259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Figure1.jpg"/>
          <p:cNvPicPr>
            <a:picLocks noChangeAspect="1"/>
          </p:cNvPicPr>
          <p:nvPr/>
        </p:nvPicPr>
        <p:blipFill>
          <a:blip r:embed="rId3" cstate="print"/>
          <a:srcRect l="8064" t="45393" r="8064" b="5556"/>
          <a:stretch>
            <a:fillRect/>
          </a:stretch>
        </p:blipFill>
        <p:spPr bwMode="auto">
          <a:xfrm>
            <a:off x="393700" y="2895600"/>
            <a:ext cx="43434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P3DWL tropical cyclone observations (general)</a:t>
            </a:r>
          </a:p>
          <a:p>
            <a:r>
              <a:rPr lang="en-US" dirty="0" err="1" smtClean="0"/>
              <a:t>Nuri</a:t>
            </a:r>
            <a:r>
              <a:rPr lang="en-US" dirty="0" smtClean="0"/>
              <a:t> case study</a:t>
            </a:r>
          </a:p>
          <a:p>
            <a:r>
              <a:rPr lang="en-US" dirty="0" err="1" smtClean="0"/>
              <a:t>Hagupit</a:t>
            </a:r>
            <a:r>
              <a:rPr lang="en-US" dirty="0" smtClean="0"/>
              <a:t> case study</a:t>
            </a:r>
          </a:p>
          <a:p>
            <a:r>
              <a:rPr lang="en-US" dirty="0" smtClean="0"/>
              <a:t>Plans for next impact studies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690563" y="239713"/>
            <a:ext cx="7731125" cy="954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Impact of Airborne Doppler Wind </a:t>
            </a:r>
            <a:r>
              <a:rPr lang="en-US" sz="2800" b="1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Lidar</a:t>
            </a: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obtained near Typhoon </a:t>
            </a:r>
            <a:r>
              <a:rPr lang="en-US" sz="2800" b="1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Nuri</a:t>
            </a: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(2008)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974725" y="1444625"/>
            <a:ext cx="7064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Model:</a:t>
            </a:r>
            <a:r>
              <a:rPr lang="en-US" sz="1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Mesoscale community Weather Research and Forecasting (WRF) model</a:t>
            </a:r>
          </a:p>
          <a:p>
            <a:r>
              <a:rPr lang="en-US" sz="14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sz="1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: Doppler wind Lidar  (DWL) profiles during T-PARC for the period of 0000UTC –0200 UTC 17 August 2008</a:t>
            </a:r>
          </a:p>
          <a:p>
            <a:r>
              <a:rPr lang="en-US" sz="14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Forecast Period</a:t>
            </a:r>
            <a:r>
              <a:rPr lang="en-US" sz="1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: 48-h forecast from 0000UTC 17 August 2008 to 0000UTC 19 August 2008</a:t>
            </a:r>
          </a:p>
          <a:p>
            <a:r>
              <a:rPr lang="en-US" sz="14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Control:</a:t>
            </a:r>
            <a:r>
              <a:rPr lang="en-US" sz="1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without  DWL data assimilated into the WRF model.</a:t>
            </a:r>
          </a:p>
          <a:p>
            <a:r>
              <a:rPr lang="en-US" sz="14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Data Assimilation</a:t>
            </a:r>
            <a:r>
              <a:rPr lang="en-US" sz="1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: With DWL data assimilated into the WRF model</a:t>
            </a:r>
          </a:p>
        </p:txBody>
      </p: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203200" y="5268913"/>
            <a:ext cx="3505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Assimilation of DWL profiles eliminated </a:t>
            </a:r>
          </a:p>
          <a:p>
            <a:r>
              <a:rPr lang="en-US" sz="1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 northern bias of the simulated storm </a:t>
            </a:r>
          </a:p>
          <a:p>
            <a:r>
              <a:rPr lang="en-US" sz="1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track </a:t>
            </a:r>
            <a:r>
              <a:rPr lang="en-US" sz="1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485" name="TextBox 15"/>
          <p:cNvSpPr txBox="1">
            <a:spLocks noChangeArrowheads="1"/>
          </p:cNvSpPr>
          <p:nvPr/>
        </p:nvSpPr>
        <p:spPr bwMode="auto">
          <a:xfrm>
            <a:off x="4506913" y="5715000"/>
            <a:ext cx="3914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Assimilation of DWL profiles resulted in a stronger storm that is more close to the observed intensity of the storm.</a:t>
            </a:r>
          </a:p>
        </p:txBody>
      </p:sp>
      <p:pic>
        <p:nvPicPr>
          <p:cNvPr id="20486" name="Picture 3" descr="Figure5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830513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Fig5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200" y="2828925"/>
            <a:ext cx="48577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gde.SWANET\My Documents\Lidar related\ONR Projects\P3DWL\Hagaput\Google EarthProducts\Hauga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939800"/>
            <a:ext cx="76962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41338" y="357188"/>
            <a:ext cx="8162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P3DWL flight near Typhoon Hagupit (September 21,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8"/>
          <p:cNvSpPr txBox="1">
            <a:spLocks noChangeArrowheads="1"/>
          </p:cNvSpPr>
          <p:nvPr/>
        </p:nvSpPr>
        <p:spPr bwMode="auto">
          <a:xfrm>
            <a:off x="1119188" y="220663"/>
            <a:ext cx="6802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 of DWL wind profiles on numerical simulations of Typhoon 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Hagupit</a:t>
            </a:r>
            <a:r>
              <a:rPr lang="ja-JP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rapid intensification</a:t>
            </a:r>
          </a:p>
        </p:txBody>
      </p:sp>
      <p:sp>
        <p:nvSpPr>
          <p:cNvPr id="48131" name="Rectangle 20"/>
          <p:cNvSpPr>
            <a:spLocks noChangeArrowheads="1"/>
          </p:cNvSpPr>
          <p:nvPr/>
        </p:nvSpPr>
        <p:spPr bwMode="auto">
          <a:xfrm>
            <a:off x="457200" y="1527175"/>
            <a:ext cx="4305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588"/>
              </a:spcAft>
            </a:pPr>
            <a:r>
              <a:rPr lang="en-US" sz="16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sz="16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: Doppler wind Lidar  (DWL) profiles during  0000UTC –0430 UTC 22 September 2008</a:t>
            </a:r>
          </a:p>
          <a:p>
            <a:r>
              <a:rPr lang="en-US" sz="16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Forecast Period</a:t>
            </a:r>
            <a:r>
              <a:rPr lang="en-US" sz="16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: 48-h forecast; 0000UTC 22 September 2008 --- 0000UTC 24 September 2008 </a:t>
            </a:r>
          </a:p>
        </p:txBody>
      </p:sp>
      <p:pic>
        <p:nvPicPr>
          <p:cNvPr id="48132" name="Picture 35" descr="position_all.png"/>
          <p:cNvPicPr>
            <a:picLocks noChangeAspect="1"/>
          </p:cNvPicPr>
          <p:nvPr/>
        </p:nvPicPr>
        <p:blipFill>
          <a:blip r:embed="rId2" cstate="print"/>
          <a:srcRect t="4657" r="5751" b="5988"/>
          <a:stretch>
            <a:fillRect/>
          </a:stretch>
        </p:blipFill>
        <p:spPr bwMode="auto">
          <a:xfrm>
            <a:off x="1177925" y="2760663"/>
            <a:ext cx="285750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8" descr="slp_err.png"/>
          <p:cNvPicPr>
            <a:picLocks noChangeAspect="1"/>
          </p:cNvPicPr>
          <p:nvPr/>
        </p:nvPicPr>
        <p:blipFill>
          <a:blip r:embed="rId3" cstate="print"/>
          <a:srcRect l="5882" r="4959"/>
          <a:stretch>
            <a:fillRect/>
          </a:stretch>
        </p:blipFill>
        <p:spPr bwMode="auto">
          <a:xfrm>
            <a:off x="5218113" y="1527175"/>
            <a:ext cx="33401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29" descr="wind_err.png"/>
          <p:cNvPicPr>
            <a:picLocks noChangeAspect="1"/>
          </p:cNvPicPr>
          <p:nvPr/>
        </p:nvPicPr>
        <p:blipFill>
          <a:blip r:embed="rId4" cstate="print"/>
          <a:srcRect l="5762" r="4646"/>
          <a:stretch>
            <a:fillRect/>
          </a:stretch>
        </p:blipFill>
        <p:spPr bwMode="auto">
          <a:xfrm>
            <a:off x="5302250" y="3246438"/>
            <a:ext cx="332740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30" descr="track_err.png"/>
          <p:cNvPicPr>
            <a:picLocks noChangeAspect="1"/>
          </p:cNvPicPr>
          <p:nvPr/>
        </p:nvPicPr>
        <p:blipFill>
          <a:blip r:embed="rId5" cstate="print"/>
          <a:srcRect l="7137" r="5151"/>
          <a:stretch>
            <a:fillRect/>
          </a:stretch>
        </p:blipFill>
        <p:spPr bwMode="auto">
          <a:xfrm>
            <a:off x="5259388" y="4943475"/>
            <a:ext cx="3370262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Box 32"/>
          <p:cNvSpPr txBox="1">
            <a:spLocks noChangeArrowheads="1"/>
          </p:cNvSpPr>
          <p:nvPr/>
        </p:nvSpPr>
        <p:spPr bwMode="auto">
          <a:xfrm>
            <a:off x="214313" y="4943475"/>
            <a:ext cx="487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Assimilation of conventional and dropwindsonde data (CTRL) shows a positive impact on Hagupit</a:t>
            </a:r>
            <a:r>
              <a:rPr lang="ja-JP" altLang="en-US" sz="16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s track and intensity forecasts.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 Including the DWL wind observations in the model initialization (3DVAR) resulted in significant improvements for both the track and intensity forecasts  </a:t>
            </a:r>
          </a:p>
        </p:txBody>
      </p:sp>
      <p:sp>
        <p:nvSpPr>
          <p:cNvPr id="48137" name="TextBox 33"/>
          <p:cNvSpPr txBox="1">
            <a:spLocks noChangeArrowheads="1"/>
          </p:cNvSpPr>
          <p:nvPr/>
        </p:nvSpPr>
        <p:spPr bwMode="auto">
          <a:xfrm>
            <a:off x="1008063" y="922338"/>
            <a:ext cx="7088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Zhaoxia Pu and Lei Zhang, Department of Atmospheric Sciences, University of Utah</a:t>
            </a:r>
          </a:p>
          <a:p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   G. David Emmitt,  Simpson Weather Associates, Charlottesville, VA</a:t>
            </a:r>
          </a:p>
        </p:txBody>
      </p:sp>
      <p:sp>
        <p:nvSpPr>
          <p:cNvPr id="48138" name="Rectangle 34"/>
          <p:cNvSpPr>
            <a:spLocks noChangeArrowheads="1"/>
          </p:cNvSpPr>
          <p:nvPr/>
        </p:nvSpPr>
        <p:spPr bwMode="auto">
          <a:xfrm>
            <a:off x="1438275" y="4419600"/>
            <a:ext cx="1201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lang="en-US" sz="1400" b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8139" name="TextBox 36"/>
          <p:cNvSpPr txBox="1">
            <a:spLocks noChangeArrowheads="1"/>
          </p:cNvSpPr>
          <p:nvPr/>
        </p:nvSpPr>
        <p:spPr bwMode="auto">
          <a:xfrm>
            <a:off x="5676900" y="2595563"/>
            <a:ext cx="1217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SLP</a:t>
            </a:r>
            <a:r>
              <a:rPr lang="en-US" baseline="-25000">
                <a:latin typeface="Calibri" pitchFamily="34" charset="0"/>
              </a:rPr>
              <a:t>min</a:t>
            </a:r>
            <a:r>
              <a:rPr lang="en-US">
                <a:latin typeface="Calibri" pitchFamily="34" charset="0"/>
              </a:rPr>
              <a:t>Error</a:t>
            </a:r>
          </a:p>
        </p:txBody>
      </p:sp>
      <p:sp>
        <p:nvSpPr>
          <p:cNvPr id="48140" name="TextBox 37"/>
          <p:cNvSpPr txBox="1">
            <a:spLocks noChangeArrowheads="1"/>
          </p:cNvSpPr>
          <p:nvPr/>
        </p:nvSpPr>
        <p:spPr bwMode="auto">
          <a:xfrm>
            <a:off x="5676900" y="4332288"/>
            <a:ext cx="1101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</a:t>
            </a:r>
            <a:r>
              <a:rPr lang="en-US" baseline="-25000">
                <a:latin typeface="Calibri" pitchFamily="34" charset="0"/>
              </a:rPr>
              <a:t>max</a:t>
            </a:r>
            <a:r>
              <a:rPr lang="en-US">
                <a:latin typeface="Calibri" pitchFamily="34" charset="0"/>
              </a:rPr>
              <a:t> Error</a:t>
            </a:r>
          </a:p>
        </p:txBody>
      </p:sp>
      <p:sp>
        <p:nvSpPr>
          <p:cNvPr id="48141" name="TextBox 38"/>
          <p:cNvSpPr txBox="1">
            <a:spLocks noChangeArrowheads="1"/>
          </p:cNvSpPr>
          <p:nvPr/>
        </p:nvSpPr>
        <p:spPr bwMode="auto">
          <a:xfrm>
            <a:off x="5562600" y="613410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Track Error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Current research using P3DWL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Zhaoxia</a:t>
            </a:r>
            <a:r>
              <a:rPr lang="en-US" dirty="0" smtClean="0"/>
              <a:t> </a:t>
            </a:r>
            <a:r>
              <a:rPr lang="en-US" dirty="0" err="1" smtClean="0"/>
              <a:t>Pu</a:t>
            </a:r>
            <a:r>
              <a:rPr lang="en-US" dirty="0" smtClean="0"/>
              <a:t> (University of Utah)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Nuri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Sinlaku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Hagupit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Jangmi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Foster (University of Washington)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Organized Large Eddies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Emmitt (Simpson Weather Associates)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Dropsonde</a:t>
            </a:r>
            <a:r>
              <a:rPr lang="en-US" dirty="0" smtClean="0"/>
              <a:t> comparisons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Layer Adjacent to the Surface (LAS) investigations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Summary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than 10,000 profiles of the three dimensional Doppler lidar winds in the vicinity of tropical cyclones have been processed and are now available for use.</a:t>
            </a:r>
          </a:p>
          <a:p>
            <a:pPr eaLnBrk="1" hangingPunct="1"/>
            <a:r>
              <a:rPr lang="en-US" smtClean="0"/>
              <a:t>FTP site set up for P3 processed data</a:t>
            </a:r>
          </a:p>
          <a:p>
            <a:pPr eaLnBrk="1" hangingPunct="1"/>
            <a:r>
              <a:rPr lang="en-US" smtClean="0"/>
              <a:t>Questions regarding data access and utility: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mtClean="0">
                <a:hlinkClick r:id="rId2"/>
              </a:rPr>
              <a:t>gde@swa.com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Mission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42756" indent="-342756" defTabSz="914015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Study of tropical </a:t>
            </a:r>
            <a:r>
              <a:rPr lang="en-US" dirty="0" err="1" smtClean="0"/>
              <a:t>cyclogenesis</a:t>
            </a:r>
            <a:r>
              <a:rPr lang="en-US" dirty="0" smtClean="0"/>
              <a:t>, intensification, transition and weakening</a:t>
            </a:r>
          </a:p>
          <a:p>
            <a:pPr marL="342756" indent="-342756" defTabSz="914015" eaLnBrk="1" fontAlgn="auto" hangingPunct="1">
              <a:spcAft>
                <a:spcPts val="0"/>
              </a:spcAft>
              <a:defRPr/>
            </a:pPr>
            <a:r>
              <a:rPr lang="en-US" dirty="0" smtClean="0"/>
              <a:t>Based out of Guam (P3)</a:t>
            </a:r>
          </a:p>
          <a:p>
            <a:pPr marL="342756" indent="-342756" defTabSz="914015"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aircraft include USAF  C130 and DLR Falcon</a:t>
            </a:r>
          </a:p>
          <a:p>
            <a:pPr marL="742637" lvl="1" indent="-285630" defTabSz="914015" eaLnBrk="1" fontAlgn="auto" hangingPunct="1">
              <a:spcAft>
                <a:spcPts val="0"/>
              </a:spcAft>
              <a:defRPr/>
            </a:pPr>
            <a:r>
              <a:rPr lang="en-US" dirty="0" smtClean="0"/>
              <a:t>P3: </a:t>
            </a:r>
            <a:r>
              <a:rPr lang="en-US" dirty="0" err="1" smtClean="0"/>
              <a:t>dropsondes</a:t>
            </a:r>
            <a:r>
              <a:rPr lang="en-US" dirty="0" smtClean="0"/>
              <a:t>, ELDORA and P3DWL</a:t>
            </a:r>
          </a:p>
          <a:p>
            <a:pPr marL="742637" lvl="1" indent="-285630" defTabSz="914015" eaLnBrk="1" fontAlgn="auto" hangingPunct="1">
              <a:spcAft>
                <a:spcPts val="0"/>
              </a:spcAft>
              <a:defRPr/>
            </a:pPr>
            <a:r>
              <a:rPr lang="en-US" dirty="0" smtClean="0"/>
              <a:t>C130: </a:t>
            </a:r>
            <a:r>
              <a:rPr lang="en-US" dirty="0" err="1" smtClean="0"/>
              <a:t>dropsondes</a:t>
            </a:r>
            <a:endParaRPr lang="en-US" dirty="0" smtClean="0"/>
          </a:p>
          <a:p>
            <a:pPr marL="742637" lvl="1" indent="-285630" defTabSz="914015" eaLnBrk="1" fontAlgn="auto" hangingPunct="1">
              <a:spcAft>
                <a:spcPts val="0"/>
              </a:spcAft>
              <a:defRPr/>
            </a:pPr>
            <a:r>
              <a:rPr lang="en-US" dirty="0" smtClean="0"/>
              <a:t>Falcon: </a:t>
            </a:r>
            <a:r>
              <a:rPr lang="en-US" dirty="0" err="1" smtClean="0"/>
              <a:t>dropsondes</a:t>
            </a:r>
            <a:r>
              <a:rPr lang="en-US" dirty="0" smtClean="0"/>
              <a:t>, DWL, DIAL</a:t>
            </a:r>
          </a:p>
          <a:p>
            <a:pPr marL="342756" indent="-342756" defTabSz="914015"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 ferry flights to collect long curtains of wind soundings to test data impact on NWP.</a:t>
            </a:r>
          </a:p>
          <a:p>
            <a:pPr marL="742637" lvl="1" indent="-285630" defTabSz="914015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Pax</a:t>
            </a:r>
            <a:r>
              <a:rPr lang="en-US" dirty="0" smtClean="0"/>
              <a:t> River to West Coast</a:t>
            </a:r>
          </a:p>
          <a:p>
            <a:pPr marL="742637" lvl="1" indent="-285630" defTabSz="914015" eaLnBrk="1" fontAlgn="auto" hangingPunct="1">
              <a:spcAft>
                <a:spcPts val="0"/>
              </a:spcAft>
              <a:defRPr/>
            </a:pPr>
            <a:r>
              <a:rPr lang="en-US" dirty="0" smtClean="0"/>
              <a:t>West Coast to Hawaii</a:t>
            </a:r>
          </a:p>
          <a:p>
            <a:pPr marL="742637" lvl="1" indent="-285630" defTabSz="914015" eaLnBrk="1" fontAlgn="auto" hangingPunct="1">
              <a:spcAft>
                <a:spcPts val="0"/>
              </a:spcAft>
              <a:defRPr/>
            </a:pPr>
            <a:r>
              <a:rPr lang="en-US" dirty="0" smtClean="0"/>
              <a:t>Hawaii to Guam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gde\My Documents\Lidar Related\P3DWL\Pictures\DSCN2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31210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gde\My Documents\Lidar Related\P3DWL\Pictures\DSCN2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91000"/>
            <a:ext cx="31210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itle 6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P3DWL for TPARC/TCS-08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953000" y="1752600"/>
            <a:ext cx="3394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2" tIns="45701" rIns="91402" bIns="45701">
            <a:spAutoFit/>
          </a:bodyPr>
          <a:lstStyle/>
          <a:p>
            <a:r>
              <a:rPr lang="en-US">
                <a:latin typeface="Calibri" pitchFamily="34" charset="0"/>
              </a:rPr>
              <a:t>1.6 um coherent WTX (ARL/LMCT)</a:t>
            </a:r>
          </a:p>
          <a:p>
            <a:r>
              <a:rPr lang="en-US">
                <a:latin typeface="Calibri" pitchFamily="34" charset="0"/>
              </a:rPr>
              <a:t>10 cm bi-axis scanner (NASA)</a:t>
            </a:r>
          </a:p>
          <a:p>
            <a:r>
              <a:rPr lang="en-US">
                <a:latin typeface="Calibri" pitchFamily="34" charset="0"/>
              </a:rPr>
              <a:t>P3 and other parts (NRL)</a:t>
            </a:r>
          </a:p>
          <a:p>
            <a:r>
              <a:rPr lang="en-US">
                <a:latin typeface="Calibri" pitchFamily="34" charset="0"/>
              </a:rPr>
              <a:t>Analyses software (SWA/CIRPAS)</a:t>
            </a:r>
          </a:p>
        </p:txBody>
      </p:sp>
      <p:pic>
        <p:nvPicPr>
          <p:cNvPr id="6150" name="Picture 5" descr="C:\Documents and Settings\gde\My Documents\Lidar Related\P3DWL\Pictures\DSCN2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352800"/>
            <a:ext cx="234156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Basic LOS Signal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50 meter range resolution (Gaussian pulse ~ 70 meters FWHM)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10 cm beam diameter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Spectral domain (Heterodyne detection)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Frequency (LOS speed)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Spectral feature width (turbulence within the illuminated volume)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Frequency discrimination of multiple LOS motions (ground, air, precipitation signals all in same spectrum)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Profiles of </a:t>
            </a:r>
            <a:r>
              <a:rPr lang="en-US" dirty="0" err="1" smtClean="0"/>
              <a:t>u,v</a:t>
            </a:r>
            <a:r>
              <a:rPr lang="en-US" dirty="0" smtClean="0"/>
              <a:t>, and w above and below flight level following ~ 3km of scanning.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Information on aerosol structures, precipitation, and sea state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Challenges to signal processing and interpretation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Aircraft extreme motions (mainly rolling)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Chaotic marine boundary layer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Sprays, waves and foam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Clouds (partial obscuration)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Precipitation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Comparisons with </a:t>
            </a:r>
            <a:r>
              <a:rPr lang="en-US" dirty="0" err="1" smtClean="0"/>
              <a:t>dropsondes</a:t>
            </a:r>
            <a:r>
              <a:rPr lang="en-US" dirty="0" smtClean="0"/>
              <a:t> provides basis for developing “smarter” algorithms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err="1" smtClean="0"/>
              <a:t>Dropsonde</a:t>
            </a:r>
            <a:r>
              <a:rPr lang="en-US" sz="6000" dirty="0" smtClean="0"/>
              <a:t>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The following series of comparisons are selected from a much larger set of DWL profiles obtained near Typhoon </a:t>
            </a:r>
            <a:r>
              <a:rPr lang="en-US" dirty="0" err="1" smtClean="0"/>
              <a:t>Hugapit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It is expected that the curtain of DWL profiles will be used for independent diagnostics on typhoon dynamics </a:t>
            </a:r>
            <a:r>
              <a:rPr lang="en-US" u="sng" dirty="0" smtClean="0"/>
              <a:t>and </a:t>
            </a:r>
            <a:r>
              <a:rPr lang="en-US" dirty="0" smtClean="0"/>
              <a:t>to assign situational observation errors to the </a:t>
            </a:r>
            <a:r>
              <a:rPr lang="en-US" dirty="0" err="1" smtClean="0"/>
              <a:t>dropsondes</a:t>
            </a:r>
            <a:r>
              <a:rPr lang="en-US" dirty="0" smtClean="0"/>
              <a:t> (mass field information) for assimilation into forecasting models.</a:t>
            </a: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Comparisons with </a:t>
            </a:r>
            <a:r>
              <a:rPr lang="en-US" dirty="0" err="1" smtClean="0"/>
              <a:t>dropsondes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While compulsory, comparisons between dropsondes and airborne DWL profiles must be done considering:</a:t>
            </a:r>
          </a:p>
          <a:p>
            <a:pPr lvl="1" eaLnBrk="1" hangingPunct="1"/>
            <a:r>
              <a:rPr lang="en-US" sz="2400" smtClean="0"/>
              <a:t>The dropsonde takes ~ 3 minutes  from flight level (3km) to the surface; a DWL profile takes ~ 20 -30 seconds to construct.</a:t>
            </a:r>
          </a:p>
          <a:p>
            <a:pPr lvl="1" eaLnBrk="1" hangingPunct="1"/>
            <a:r>
              <a:rPr lang="en-US" sz="2400" smtClean="0"/>
              <a:t>With a 10 m/s wind, the dropsonde would drift 1.8 km; at 120 m/s ground speed, the P3DWL data for a single profile would cover 2.4 – 3.6 km. Separation of the near surface returns from the nearest dropsonde measurement  could be ~ 5 -6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11272</TotalTime>
  <Words>983</Words>
  <Application>Microsoft Office PowerPoint</Application>
  <PresentationFormat>On-screen Show (4:3)</PresentationFormat>
  <Paragraphs>138</Paragraphs>
  <Slides>34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Two impact studies of airborne DWL data on tropical cyclone track and intensity forecasts</vt:lpstr>
      <vt:lpstr>Acknowledgements</vt:lpstr>
      <vt:lpstr>Outline</vt:lpstr>
      <vt:lpstr>Mission Plan</vt:lpstr>
      <vt:lpstr>P3DWL for TPARC/TCS-08</vt:lpstr>
      <vt:lpstr>Basic LOS Signal</vt:lpstr>
      <vt:lpstr>The Data</vt:lpstr>
      <vt:lpstr>Dropsonde Comparisons</vt:lpstr>
      <vt:lpstr>Comparisons with dropsondes</vt:lpstr>
      <vt:lpstr>Slide 10</vt:lpstr>
      <vt:lpstr>Slide 11</vt:lpstr>
      <vt:lpstr>Profiling in a turn 267 CW 205 (62 degrees)</vt:lpstr>
      <vt:lpstr>Slide 13</vt:lpstr>
      <vt:lpstr>Slide 14</vt:lpstr>
      <vt:lpstr>Profiling in a turn 327 CW 25 (57 degrees) </vt:lpstr>
      <vt:lpstr>Slide 16</vt:lpstr>
      <vt:lpstr>Profiling in rain and through clouds while turning  114 CW 75 (39 degrees)</vt:lpstr>
      <vt:lpstr>Slide 18</vt:lpstr>
      <vt:lpstr>Slide 19</vt:lpstr>
      <vt:lpstr>Data Impact Studies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Current research using P3DWL data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impact studies of airborne DWL data on tropical cyclone track and intensity forecasts</dc:title>
  <dc:creator>gde</dc:creator>
  <cp:lastModifiedBy>gde</cp:lastModifiedBy>
  <cp:revision>5</cp:revision>
  <dcterms:created xsi:type="dcterms:W3CDTF">2011-02-01T18:56:41Z</dcterms:created>
  <dcterms:modified xsi:type="dcterms:W3CDTF">2011-02-10T12:33:40Z</dcterms:modified>
</cp:coreProperties>
</file>