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88" r:id="rId6"/>
    <p:sldId id="397" r:id="rId7"/>
    <p:sldId id="398" r:id="rId8"/>
    <p:sldId id="399" r:id="rId9"/>
    <p:sldId id="400" r:id="rId10"/>
    <p:sldId id="389" r:id="rId11"/>
    <p:sldId id="401" r:id="rId12"/>
    <p:sldId id="403" r:id="rId13"/>
    <p:sldId id="405" r:id="rId14"/>
    <p:sldId id="404" r:id="rId15"/>
    <p:sldId id="390" r:id="rId16"/>
    <p:sldId id="391" r:id="rId17"/>
    <p:sldId id="392" r:id="rId18"/>
    <p:sldId id="396" r:id="rId19"/>
    <p:sldId id="394" r:id="rId20"/>
    <p:sldId id="395" r:id="rId21"/>
    <p:sldId id="393" r:id="rId22"/>
    <p:sldId id="402" r:id="rId23"/>
    <p:sldId id="406" r:id="rId24"/>
    <p:sldId id="407" r:id="rId2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Kanitz" initials="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0000FF"/>
    <a:srgbClr val="F13BCE"/>
    <a:srgbClr val="00338D"/>
    <a:srgbClr val="00549F"/>
    <a:srgbClr val="008542"/>
    <a:srgbClr val="D0103A"/>
    <a:srgbClr val="FF0000"/>
    <a:srgbClr val="0098DB"/>
    <a:srgbClr val="FDC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186" autoAdjust="0"/>
  </p:normalViewPr>
  <p:slideViewPr>
    <p:cSldViewPr snapToGrid="0">
      <p:cViewPr varScale="1">
        <p:scale>
          <a:sx n="94" d="100"/>
          <a:sy n="94" d="100"/>
        </p:scale>
        <p:origin x="-46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7/10/2019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9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00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" y="910029"/>
            <a:ext cx="9144000" cy="4754880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"/>
            <a:ext cx="9144000" cy="756141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2708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Non-Official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775937" y="4580702"/>
            <a:ext cx="42248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 member of the Aeolus Team | WLWG 2019, Langley| 10/07/2019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2424050" y="430968"/>
            <a:ext cx="476923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Space </a:t>
            </a:r>
            <a:r>
              <a:rPr lang="en-US" sz="3200" b="1" dirty="0" err="1" smtClean="0">
                <a:solidFill>
                  <a:schemeClr val="bg1"/>
                </a:solidFill>
              </a:rPr>
              <a:t>lidar</a:t>
            </a:r>
            <a:r>
              <a:rPr lang="en-US" sz="3200" b="1" dirty="0" smtClean="0">
                <a:solidFill>
                  <a:schemeClr val="bg1"/>
                </a:solidFill>
              </a:rPr>
              <a:t> winds meeting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NIA</a:t>
            </a:r>
            <a:r>
              <a:rPr lang="en-US" b="1" dirty="0" smtClean="0">
                <a:solidFill>
                  <a:schemeClr val="bg1"/>
                </a:solidFill>
              </a:rPr>
              <a:t>, Hampton, VA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– 11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July 2019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8502" y="3592809"/>
            <a:ext cx="3272164" cy="2616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dirty="0" smtClean="0">
                <a:solidFill>
                  <a:schemeClr val="bg1"/>
                </a:solidFill>
              </a:rPr>
              <a:t>D. Wernham, on behalf of The Aeolus team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2877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In-orbit performance summary – </a:t>
            </a:r>
            <a:r>
              <a:rPr lang="en-US" b="1" kern="0" dirty="0" smtClean="0"/>
              <a:t>measuring the wind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3086" y="3838010"/>
            <a:ext cx="879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In the first week of September 2018, Aeolus gave </a:t>
            </a:r>
            <a:r>
              <a:rPr lang="en-GB" sz="1200" b="1" dirty="0" smtClean="0"/>
              <a:t>us</a:t>
            </a:r>
            <a:r>
              <a:rPr lang="en-GB" sz="1200" b="1" dirty="0" smtClean="0"/>
              <a:t> first light and the first measurements of the wind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See following presentations for more details on the measurements thus far…</a:t>
            </a:r>
            <a:r>
              <a:rPr lang="en-GB" sz="1200" b="1" dirty="0" smtClean="0"/>
              <a:t> </a:t>
            </a:r>
            <a:endParaRPr lang="en-GB" sz="1200" b="1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6CE743-2039-6449-B92A-A212DD727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9" y="779057"/>
            <a:ext cx="4504561" cy="296998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32" y="961294"/>
            <a:ext cx="4730633" cy="27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17101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In-orbit performance </a:t>
            </a:r>
            <a:r>
              <a:rPr lang="en-US" b="1" kern="0" dirty="0" smtClean="0"/>
              <a:t>summary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74" y="1107675"/>
            <a:ext cx="91289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To improve the quality of weather forecasts and advance our understanding of atmospheric dynamics and climate </a:t>
            </a:r>
            <a:r>
              <a:rPr lang="en-GB" sz="1200" b="1" dirty="0" smtClean="0"/>
              <a:t>processes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smtClean="0">
                <a:solidFill>
                  <a:srgbClr val="00B050"/>
                </a:solidFill>
              </a:rPr>
              <a:t>Several Meteorological centres have already performed analyses showing that Aeolus inputs have a positive impact on the accuracy of NWP models. On the advancement of understanding of the dynamics of the atmosphere and detailed climate knowledge we will need to be more patient…</a:t>
            </a:r>
            <a:endParaRPr lang="en-GB" sz="1200" b="1" dirty="0">
              <a:solidFill>
                <a:srgbClr val="00B050"/>
              </a:solidFill>
            </a:endParaRP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Demonstrate space-based Doppler Wind LIDARs potential for operational use</a:t>
            </a:r>
            <a:r>
              <a:rPr lang="en-GB" sz="1200" b="1" dirty="0" smtClean="0"/>
              <a:t>.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smtClean="0">
                <a:solidFill>
                  <a:srgbClr val="00B050"/>
                </a:solidFill>
              </a:rPr>
              <a:t>The potential for operational use has already been demonstrated with the demonstration of mission lifetime remaining to be verified</a:t>
            </a:r>
            <a:endParaRPr lang="en-GB" sz="1200" b="1" dirty="0">
              <a:solidFill>
                <a:srgbClr val="00B050"/>
              </a:solidFill>
            </a:endParaRP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Provide global measurements of horizontal wind profiles in the troposphere and lower </a:t>
            </a:r>
            <a:r>
              <a:rPr lang="en-GB" sz="1200" b="1" dirty="0" smtClean="0"/>
              <a:t>stratosphere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smtClean="0">
                <a:solidFill>
                  <a:srgbClr val="00B050"/>
                </a:solidFill>
              </a:rPr>
              <a:t>Aeolus has provided a data set for the last 9 months through the whole atmosphere</a:t>
            </a:r>
            <a:r>
              <a:rPr lang="en-GB" sz="1200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en-GB" sz="1200" b="1" dirty="0" smtClean="0">
              <a:solidFill>
                <a:srgbClr val="00B050"/>
              </a:solidFill>
            </a:endParaRP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endParaRPr lang="en-GB" sz="1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SzPct val="100000"/>
            </a:pPr>
            <a:r>
              <a:rPr lang="en-GB" sz="1600" b="1" dirty="0" smtClean="0"/>
              <a:t>After many years of painful development, we have already demonstrated the main objectives of this Earth Explorer mission, we have the first Doppler wind </a:t>
            </a:r>
            <a:r>
              <a:rPr lang="en-GB" sz="1600" b="1" dirty="0" err="1" smtClean="0"/>
              <a:t>lidar</a:t>
            </a:r>
            <a:r>
              <a:rPr lang="en-GB" sz="1600" b="1" dirty="0" smtClean="0"/>
              <a:t> in space and the first high power UV laser to operate for a significant time in space.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530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activating the In-Situ Cleaning System (ICS)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094" y="4598894"/>
            <a:ext cx="8973747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denny wernham\Downloads\export-2019-06-24_08080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" y="1341199"/>
            <a:ext cx="4201160" cy="3084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66" y="1417398"/>
            <a:ext cx="440644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1135" y="4549775"/>
            <a:ext cx="21336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0835" y="4411275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PLH-R (FM-B</a:t>
            </a:r>
            <a:r>
              <a:rPr lang="en-US" sz="1200" dirty="0" smtClean="0">
                <a:solidFill>
                  <a:srgbClr val="0000FF"/>
                </a:solidFill>
              </a:rPr>
              <a:t>)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3230" y="4563676"/>
            <a:ext cx="213360" cy="0"/>
          </a:xfrm>
          <a:prstGeom prst="line">
            <a:avLst/>
          </a:prstGeom>
          <a:ln w="19050">
            <a:solidFill>
              <a:srgbClr val="0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3405" y="4425176"/>
            <a:ext cx="64953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542"/>
                </a:solidFill>
              </a:rPr>
              <a:t>STRO</a:t>
            </a:r>
            <a:endParaRPr lang="en-US" sz="1200" dirty="0">
              <a:solidFill>
                <a:srgbClr val="00854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68657" y="4557668"/>
            <a:ext cx="213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08357" y="4419168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PLH-R (FM-B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6335" y="1711822"/>
            <a:ext cx="995680" cy="0"/>
          </a:xfrm>
          <a:prstGeom prst="line">
            <a:avLst/>
          </a:prstGeom>
          <a:ln w="9525">
            <a:solidFill>
              <a:srgbClr val="0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6335" y="2219822"/>
            <a:ext cx="995680" cy="0"/>
          </a:xfrm>
          <a:prstGeom prst="line">
            <a:avLst/>
          </a:prstGeom>
          <a:ln w="9525">
            <a:solidFill>
              <a:srgbClr val="0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24175" y="1711822"/>
            <a:ext cx="0" cy="508000"/>
          </a:xfrm>
          <a:prstGeom prst="line">
            <a:avLst/>
          </a:prstGeom>
          <a:ln w="9525">
            <a:solidFill>
              <a:srgbClr val="00854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1416" y="1417398"/>
            <a:ext cx="22758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542"/>
                </a:solidFill>
              </a:rPr>
              <a:t>STRO P-V = 107-92Pa</a:t>
            </a:r>
            <a:endParaRPr lang="en-US" sz="1200" dirty="0">
              <a:solidFill>
                <a:srgbClr val="00854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63418" y="3603767"/>
            <a:ext cx="99568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63418" y="3886342"/>
            <a:ext cx="995680" cy="0"/>
          </a:xfrm>
          <a:prstGeom prst="lin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61258" y="3613292"/>
            <a:ext cx="0" cy="254000"/>
          </a:xfrm>
          <a:prstGeom prst="line">
            <a:avLst/>
          </a:prstGeom>
          <a:ln w="952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20080" y="3231942"/>
            <a:ext cx="2709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PLH-R (FM-B) P-V = 49-41Pa</a:t>
            </a:r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44" y="800099"/>
            <a:ext cx="2587928" cy="19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 rot="8196021">
            <a:off x="3506214" y="2809313"/>
            <a:ext cx="404649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574826">
            <a:off x="4746806" y="2818839"/>
            <a:ext cx="404649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The slow laser switch-on protocol</a:t>
            </a:r>
            <a:endParaRPr lang="en-US" b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" y="990301"/>
            <a:ext cx="8878542" cy="353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27" y="753973"/>
            <a:ext cx="1370477" cy="11119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065160" y="1366462"/>
            <a:ext cx="297950" cy="297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051" idx="3"/>
          </p:cNvCxnSpPr>
          <p:nvPr/>
        </p:nvCxnSpPr>
        <p:spPr>
          <a:xfrm>
            <a:off x="3298504" y="1309955"/>
            <a:ext cx="1766656" cy="205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540193" y="2013199"/>
            <a:ext cx="297950" cy="297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8" idx="1"/>
          </p:cNvCxnSpPr>
          <p:nvPr/>
        </p:nvCxnSpPr>
        <p:spPr>
          <a:xfrm flipH="1" flipV="1">
            <a:off x="2958958" y="1865936"/>
            <a:ext cx="624869" cy="190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120648" y="2625046"/>
            <a:ext cx="297950" cy="297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269623" y="1865936"/>
            <a:ext cx="148975" cy="749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883631" y="1901897"/>
            <a:ext cx="582359" cy="553628"/>
          </a:xfrm>
          <a:prstGeom prst="ellipse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583" y="1772026"/>
            <a:ext cx="1492321" cy="1366998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cxnSp>
        <p:nvCxnSpPr>
          <p:cNvPr id="31" name="Straight Connector 30"/>
          <p:cNvCxnSpPr>
            <a:stCxn id="36" idx="6"/>
            <a:endCxn id="37" idx="1"/>
          </p:cNvCxnSpPr>
          <p:nvPr/>
        </p:nvCxnSpPr>
        <p:spPr>
          <a:xfrm>
            <a:off x="4465990" y="2178711"/>
            <a:ext cx="1325593" cy="276814"/>
          </a:xfrm>
          <a:prstGeom prst="line">
            <a:avLst/>
          </a:prstGeom>
          <a:ln>
            <a:solidFill>
              <a:srgbClr val="003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87261" y="3077454"/>
            <a:ext cx="1300963" cy="246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7030A0"/>
                </a:solidFill>
              </a:rPr>
              <a:t>Sensitivity test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2931293" y="3804618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3010328" y="2656750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3096180" y="2105719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4634837" y="1412722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5011811" y="1161030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1265167" y="3811735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1669814" y="2698460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99857" y="3683709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40934" y="3694340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</a:t>
            </a:r>
            <a:endParaRPr lang="en-US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378181" y="2604745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2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746593" y="2573923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2</a:t>
            </a:r>
            <a:endParaRPr 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816936" y="2006102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3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42854" y="1346161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4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753627" y="1027908"/>
            <a:ext cx="357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5</a:t>
            </a:r>
            <a:endParaRPr lang="en-US" sz="1200" b="1" dirty="0"/>
          </a:p>
        </p:txBody>
      </p:sp>
      <p:sp>
        <p:nvSpPr>
          <p:cNvPr id="76" name="Rectangle 75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515510" y="1197185"/>
            <a:ext cx="297950" cy="297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2051" idx="3"/>
            <a:endCxn id="77" idx="2"/>
          </p:cNvCxnSpPr>
          <p:nvPr/>
        </p:nvCxnSpPr>
        <p:spPr>
          <a:xfrm>
            <a:off x="3298504" y="1309955"/>
            <a:ext cx="2217006" cy="36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66" y="2730536"/>
            <a:ext cx="1683722" cy="1302358"/>
          </a:xfrm>
          <a:prstGeom prst="rect">
            <a:avLst/>
          </a:prstGeom>
          <a:noFill/>
          <a:ln w="158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6" name="Oval 85"/>
          <p:cNvSpPr/>
          <p:nvPr/>
        </p:nvSpPr>
        <p:spPr>
          <a:xfrm>
            <a:off x="1705743" y="3803883"/>
            <a:ext cx="297950" cy="2979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endCxn id="85" idx="1"/>
          </p:cNvCxnSpPr>
          <p:nvPr/>
        </p:nvCxnSpPr>
        <p:spPr>
          <a:xfrm flipV="1">
            <a:off x="1995866" y="3381715"/>
            <a:ext cx="1915900" cy="5256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589299" y="3954213"/>
            <a:ext cx="475861" cy="24622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</a:rPr>
              <a:t>ISR</a:t>
            </a:r>
            <a:endParaRPr lang="en-US" sz="1000" b="1" dirty="0">
              <a:solidFill>
                <a:srgbClr val="00B050"/>
              </a:solidFill>
            </a:endParaRPr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0" y="750756"/>
            <a:ext cx="1168453" cy="111518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671457" y="684286"/>
            <a:ext cx="486030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LBM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1" name="Right Arrow 90"/>
          <p:cNvSpPr/>
          <p:nvPr/>
        </p:nvSpPr>
        <p:spPr>
          <a:xfrm rot="16200000">
            <a:off x="3498413" y="4031750"/>
            <a:ext cx="404647" cy="166083"/>
          </a:xfrm>
          <a:prstGeom prst="rightArrow">
            <a:avLst/>
          </a:prstGeom>
          <a:solidFill>
            <a:srgbClr val="F13BCE"/>
          </a:solidFill>
          <a:ln>
            <a:solidFill>
              <a:srgbClr val="F13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009443" y="4335900"/>
            <a:ext cx="1404298" cy="400110"/>
          </a:xfrm>
          <a:prstGeom prst="rect">
            <a:avLst/>
          </a:prstGeom>
          <a:solidFill>
            <a:schemeClr val="bg1"/>
          </a:solidFill>
          <a:ln>
            <a:solidFill>
              <a:srgbClr val="F13B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13BCE"/>
                </a:solidFill>
              </a:rPr>
              <a:t>Laser frequency adjustment</a:t>
            </a:r>
            <a:endParaRPr lang="en-US" sz="1000" b="1" dirty="0">
              <a:solidFill>
                <a:srgbClr val="F13B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Laser Beam Monitoring</a:t>
            </a:r>
            <a:endParaRPr lang="en-US" b="1" kern="0" dirty="0"/>
          </a:p>
        </p:txBody>
      </p:sp>
      <p:sp>
        <p:nvSpPr>
          <p:cNvPr id="38" name="Rectangle 37"/>
          <p:cNvSpPr/>
          <p:nvPr/>
        </p:nvSpPr>
        <p:spPr>
          <a:xfrm>
            <a:off x="143086" y="456976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" y="771767"/>
            <a:ext cx="4405745" cy="17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" y="1965498"/>
            <a:ext cx="4405745" cy="15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" y="3321791"/>
            <a:ext cx="4405745" cy="13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99" y="776339"/>
            <a:ext cx="4394461" cy="13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90" y="2129713"/>
            <a:ext cx="2665821" cy="11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00" y="3253627"/>
            <a:ext cx="2661212" cy="12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02325" y="745123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2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02324" y="1939939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3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02323" y="3253627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4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137748" y="716790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5</a:t>
            </a:r>
            <a:endParaRPr lang="en-US" sz="12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92" y="2318270"/>
            <a:ext cx="1843293" cy="11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528" y="3479617"/>
            <a:ext cx="1824358" cy="11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8504" y="98733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40mJ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8504" y="216438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50mJ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Sensitivity tests</a:t>
            </a:r>
            <a:endParaRPr lang="en-US" b="1" kern="0" dirty="0"/>
          </a:p>
        </p:txBody>
      </p:sp>
      <p:pic>
        <p:nvPicPr>
          <p:cNvPr id="6" name="Picture 2" descr="cid:image001.png@01D19BC9.B66C7C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61" y="4860957"/>
            <a:ext cx="413999" cy="2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43086" y="456976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1" y="855137"/>
            <a:ext cx="6139912" cy="37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49662" y="2772927"/>
            <a:ext cx="4107913" cy="18869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44390" y="4505926"/>
            <a:ext cx="2125132" cy="24622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Instrument reference path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21001" y="855138"/>
            <a:ext cx="0" cy="37738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21002" y="855137"/>
            <a:ext cx="61399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7170" idx="3"/>
          </p:cNvCxnSpPr>
          <p:nvPr/>
        </p:nvCxnSpPr>
        <p:spPr>
          <a:xfrm>
            <a:off x="9060913" y="855137"/>
            <a:ext cx="0" cy="18869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0667" y="2723608"/>
            <a:ext cx="0" cy="19054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910667" y="2723608"/>
            <a:ext cx="4150246" cy="1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21001" y="4629038"/>
            <a:ext cx="198966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3078" y="4498132"/>
            <a:ext cx="2091268" cy="24622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</a:rPr>
              <a:t>Laser internal photodiodes</a:t>
            </a:r>
            <a:endParaRPr lang="en-US" sz="1000" b="1" dirty="0">
              <a:solidFill>
                <a:srgbClr val="00B050"/>
              </a:solidFill>
            </a:endParaRPr>
          </a:p>
        </p:txBody>
      </p:sp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" y="3063399"/>
            <a:ext cx="2738646" cy="150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" y="846042"/>
            <a:ext cx="2808196" cy="19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282474" y="4216343"/>
            <a:ext cx="87541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Rayleigh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7873" y="3461037"/>
            <a:ext cx="45092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Mie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Telescope re-</a:t>
            </a:r>
            <a:r>
              <a:rPr lang="en-US" b="1" kern="0" dirty="0" err="1" smtClean="0"/>
              <a:t>focussing</a:t>
            </a:r>
            <a:endParaRPr lang="en-US" b="1" kern="0" dirty="0"/>
          </a:p>
        </p:txBody>
      </p:sp>
      <p:sp>
        <p:nvSpPr>
          <p:cNvPr id="38" name="Rectangle 37"/>
          <p:cNvSpPr/>
          <p:nvPr/>
        </p:nvSpPr>
        <p:spPr>
          <a:xfrm>
            <a:off x="143086" y="456976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" y="920636"/>
            <a:ext cx="4538903" cy="31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45" y="819262"/>
            <a:ext cx="3601067" cy="235753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435433" y="3523868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5989" y="2298204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301789" y="1043518"/>
            <a:ext cx="404647" cy="2054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70" y="819261"/>
            <a:ext cx="2345267" cy="215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9269" y="3176791"/>
            <a:ext cx="61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10°C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1669" y="1969908"/>
            <a:ext cx="61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12°C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95674" y="751359"/>
            <a:ext cx="61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14°C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54" y="3245011"/>
            <a:ext cx="2039204" cy="1446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195" y="4292769"/>
            <a:ext cx="58828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The reception path signal throughput has now been optimised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801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9" y="885826"/>
            <a:ext cx="4154595" cy="22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168236" y="122654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Instrument spectral registration (ISR)</a:t>
            </a:r>
            <a:endParaRPr lang="en-US" b="1" kern="0" dirty="0"/>
          </a:p>
        </p:txBody>
      </p:sp>
      <p:sp>
        <p:nvSpPr>
          <p:cNvPr id="38" name="Rectangle 37"/>
          <p:cNvSpPr/>
          <p:nvPr/>
        </p:nvSpPr>
        <p:spPr>
          <a:xfrm>
            <a:off x="143086" y="456976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5591" y="762000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2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05060" y="762000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1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36450" y="762000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/>
              </a:rPr>
              <a:t>3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12194" y="762000"/>
            <a:ext cx="30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/>
              </a:rPr>
              <a:t>0</a:t>
            </a:r>
            <a:endParaRPr lang="en-US" sz="12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01" y="863488"/>
            <a:ext cx="4632771" cy="37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8" y="3175560"/>
            <a:ext cx="4200563" cy="14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Frequency stability</a:t>
            </a:r>
            <a:endParaRPr lang="en-US" b="1" kern="0" dirty="0"/>
          </a:p>
        </p:txBody>
      </p:sp>
      <p:sp>
        <p:nvSpPr>
          <p:cNvPr id="38" name="Rectangle 37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3"/>
          <a:stretch/>
        </p:blipFill>
        <p:spPr>
          <a:xfrm>
            <a:off x="424783" y="1238692"/>
            <a:ext cx="4841653" cy="1196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5445" y="2094615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FMA, 1h, Sep 2018</a:t>
            </a:r>
            <a:endParaRPr lang="en-GB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9" b="51525"/>
          <a:stretch/>
        </p:blipFill>
        <p:spPr>
          <a:xfrm>
            <a:off x="5266436" y="1403794"/>
            <a:ext cx="1089837" cy="1031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7265" y="1745665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7Hz</a:t>
            </a:r>
            <a:endParaRPr lang="en-GB" sz="11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-208449" y="1645637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FMA</a:t>
            </a:r>
            <a:endParaRPr lang="en-GB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3"/>
          <a:stretch/>
        </p:blipFill>
        <p:spPr>
          <a:xfrm>
            <a:off x="387569" y="2564724"/>
            <a:ext cx="5007878" cy="1216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3" b="50967"/>
          <a:stretch/>
        </p:blipFill>
        <p:spPr>
          <a:xfrm>
            <a:off x="5277807" y="2728110"/>
            <a:ext cx="1077727" cy="10695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1391" y="3413558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FMB, 1h, June 2019</a:t>
            </a:r>
            <a:endParaRPr lang="en-GB" sz="11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-223015" y="2966168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FMB</a:t>
            </a:r>
            <a:endParaRPr lang="en-GB" sz="24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45256"/>
              </p:ext>
            </p:extLst>
          </p:nvPr>
        </p:nvGraphicFramePr>
        <p:xfrm>
          <a:off x="6422064" y="1140381"/>
          <a:ext cx="2534640" cy="165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80">
                  <a:extLst>
                    <a:ext uri="{9D8B030D-6E8A-4147-A177-3AD203B41FA5}">
                      <a16:colId xmlns="" xmlns:a16="http://schemas.microsoft.com/office/drawing/2014/main" val="3982687446"/>
                    </a:ext>
                  </a:extLst>
                </a:gridCol>
                <a:gridCol w="844880">
                  <a:extLst>
                    <a:ext uri="{9D8B030D-6E8A-4147-A177-3AD203B41FA5}">
                      <a16:colId xmlns="" xmlns:a16="http://schemas.microsoft.com/office/drawing/2014/main" val="4279829555"/>
                    </a:ext>
                  </a:extLst>
                </a:gridCol>
                <a:gridCol w="844880">
                  <a:extLst>
                    <a:ext uri="{9D8B030D-6E8A-4147-A177-3AD203B41FA5}">
                      <a16:colId xmlns="" xmlns:a16="http://schemas.microsoft.com/office/drawing/2014/main" val="1825288116"/>
                    </a:ext>
                  </a:extLst>
                </a:gridCol>
              </a:tblGrid>
              <a:tr h="36835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FMB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396995"/>
                  </a:ext>
                </a:extLst>
              </a:tr>
              <a:tr h="3683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FWHM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121MHz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140MHz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3978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Stdev</a:t>
                      </a:r>
                      <a:r>
                        <a:rPr lang="en-US" sz="1200" dirty="0" smtClean="0"/>
                        <a:t> 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10MHz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82113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Stdev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NADIR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10MHz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14MHz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6780732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49369" y="4055649"/>
            <a:ext cx="7035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Frequency stability of the FM-B laser appears to be comparable to the FM-A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4872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9698" y="-29752"/>
            <a:ext cx="737483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Switching on the second flight laser: FM-B – </a:t>
            </a:r>
            <a:r>
              <a:rPr lang="en-US" b="1" kern="0" dirty="0" smtClean="0"/>
              <a:t>thermal sensitivity</a:t>
            </a:r>
            <a:endParaRPr lang="en-US" b="1" kern="0" dirty="0"/>
          </a:p>
        </p:txBody>
      </p:sp>
      <p:sp>
        <p:nvSpPr>
          <p:cNvPr id="38" name="Rectangle 37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" y="829675"/>
            <a:ext cx="5215550" cy="365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20640" y="829675"/>
            <a:ext cx="3914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The thermal sensitivity of the second flight laser is currently being performed</a:t>
            </a:r>
          </a:p>
          <a:p>
            <a:pPr>
              <a:spcBef>
                <a:spcPts val="0"/>
              </a:spcBef>
              <a:buSzPct val="100000"/>
            </a:pPr>
            <a:endParaRPr lang="en-GB" sz="1200" b="1" dirty="0" smtClean="0"/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There are some signs that the FM-B is more thermally sensitive than the FM-A but it’s a work in progress…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181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639068" y="149150"/>
            <a:ext cx="1793711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Contents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4117" y="1294784"/>
            <a:ext cx="8350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 little about Aeolus and some of the issues we faced before launch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Aladin instrument performance summary with the first flight laser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Switching on the second flight laser and some initial results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Where do we take it from here..?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845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/>
              <a:t>Switching on the second flight laser: </a:t>
            </a:r>
            <a:r>
              <a:rPr lang="en-US" b="1" kern="0" dirty="0" smtClean="0"/>
              <a:t>FM-B  -summary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7" y="802639"/>
            <a:ext cx="8892426" cy="39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845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/>
              <a:t>Switching on the second flight laser: </a:t>
            </a:r>
            <a:r>
              <a:rPr lang="en-US" b="1" kern="0" dirty="0" smtClean="0"/>
              <a:t>FM-B  - a happy team!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19" y="880108"/>
            <a:ext cx="6106160" cy="3733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1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41248" y="149150"/>
            <a:ext cx="5943600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What is Aeolus supposed to do?  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" y="772226"/>
            <a:ext cx="2963098" cy="2963098"/>
          </a:xfrm>
          <a:prstGeom prst="rect">
            <a:avLst/>
          </a:prstGeom>
          <a:effectLst>
            <a:outerShdw dist="101600" dir="2700000" algn="ctr" rotWithShape="0">
              <a:schemeClr val="bg2"/>
            </a:outerShdw>
          </a:effectLst>
        </p:spPr>
      </p:pic>
      <p:pic>
        <p:nvPicPr>
          <p:cNvPr id="5" name="Picture 3" descr="02_4_legend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3468" r="16666" b="24038"/>
          <a:stretch/>
        </p:blipFill>
        <p:spPr bwMode="auto">
          <a:xfrm>
            <a:off x="4213772" y="797199"/>
            <a:ext cx="4034116" cy="293812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70" y="3850875"/>
            <a:ext cx="912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To improve the quality of weather forecasts and advance our understanding of atmospheric dynamics and climate processes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Demonstrate space-based Doppler Wind LIDARs potential for operational use.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/>
              <a:t>Provide global measurements of horizontal wind profiles in the troposphere and lower stratosphere </a:t>
            </a:r>
          </a:p>
        </p:txBody>
      </p:sp>
    </p:spTree>
    <p:extLst>
      <p:ext uri="{BB962C8B-B14F-4D97-AF65-F5344CB8AC3E}">
        <p14:creationId xmlns:p14="http://schemas.microsoft.com/office/powerpoint/2010/main" val="25785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20" y="217730"/>
            <a:ext cx="7635240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Recalling the measurement principle of Aladin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71" y="821867"/>
            <a:ext cx="1564256" cy="1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39" y="821867"/>
            <a:ext cx="1745338" cy="15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85" y="2485808"/>
            <a:ext cx="3284392" cy="225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1" y="821867"/>
            <a:ext cx="5183465" cy="38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45720" y="217730"/>
            <a:ext cx="7635240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Recalling the main problems we had…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0" y="1054099"/>
            <a:ext cx="4438598" cy="34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7" y="813815"/>
            <a:ext cx="3448956" cy="19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24" y="2871215"/>
            <a:ext cx="4043504" cy="19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80" y="3589885"/>
            <a:ext cx="1963066" cy="6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5480" y="786384"/>
            <a:ext cx="4342800" cy="2002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4252" y="2857498"/>
            <a:ext cx="4342800" cy="1904611"/>
          </a:xfrm>
          <a:prstGeom prst="rect">
            <a:avLst/>
          </a:prstGeom>
          <a:noFill/>
          <a:ln>
            <a:solidFill>
              <a:srgbClr val="E37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81184" y="4338063"/>
            <a:ext cx="1295004" cy="400110"/>
          </a:xfrm>
          <a:prstGeom prst="rect">
            <a:avLst/>
          </a:prstGeom>
          <a:solidFill>
            <a:schemeClr val="bg1"/>
          </a:solidFill>
          <a:ln>
            <a:solidFill>
              <a:srgbClr val="E3722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E37222"/>
                </a:solidFill>
              </a:rPr>
              <a:t>Laser-induced contamination</a:t>
            </a:r>
            <a:endParaRPr lang="en-US" sz="1000" b="1" dirty="0">
              <a:solidFill>
                <a:srgbClr val="E3722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5756" y="2361378"/>
            <a:ext cx="129500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Laser-induced damage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5528" y="229625"/>
            <a:ext cx="7742300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The flight-spare life-test what did we expect…?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75474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" y="772668"/>
            <a:ext cx="5854065" cy="37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49412" y="1017542"/>
            <a:ext cx="3086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From the 6 month test of the flight spare laser, we saw 5% degradation in UV energy (no significant LIC or LID)</a:t>
            </a:r>
          </a:p>
          <a:p>
            <a:pPr>
              <a:spcBef>
                <a:spcPts val="0"/>
              </a:spcBef>
              <a:buSzPct val="100000"/>
            </a:pPr>
            <a:endParaRPr lang="en-GB" sz="1200" b="1" dirty="0"/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We also observed a long term horizontal motion of the UV beam centroid </a:t>
            </a:r>
            <a:endParaRPr lang="en-GB" sz="1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92" y="2999233"/>
            <a:ext cx="3227832" cy="1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4168" y="2876122"/>
            <a:ext cx="2998110" cy="246221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549F"/>
                </a:solidFill>
              </a:rPr>
              <a:t>UV NF centroid horizontal motion (</a:t>
            </a:r>
            <a:r>
              <a:rPr lang="en-US" sz="1000" b="1" dirty="0" smtClean="0">
                <a:solidFill>
                  <a:srgbClr val="00549F"/>
                </a:solidFill>
                <a:latin typeface="Verdana"/>
              </a:rPr>
              <a:t>µm)  </a:t>
            </a:r>
            <a:endParaRPr lang="en-US" sz="1000" b="1" dirty="0">
              <a:solidFill>
                <a:srgbClr val="00549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0268" y="4491348"/>
            <a:ext cx="3460644" cy="24622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B050"/>
                </a:solidFill>
              </a:rPr>
              <a:t>Flight-spare (FM-C) 6 month endurance test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5736816" y="1590438"/>
            <a:ext cx="476532" cy="102716"/>
          </a:xfrm>
          <a:prstGeom prst="rightArrow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478204" y="2604424"/>
            <a:ext cx="476532" cy="102716"/>
          </a:xfrm>
          <a:prstGeom prst="rightArrow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77687" y="79577"/>
            <a:ext cx="7195930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In-orbit performance summary – UV energy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440" y="769250"/>
            <a:ext cx="4712330" cy="4087121"/>
            <a:chOff x="182880" y="769250"/>
            <a:chExt cx="4712330" cy="40871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" y="769250"/>
              <a:ext cx="4426183" cy="313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323661" y="3999325"/>
              <a:ext cx="1232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Launch 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</a:rPr>
                <a:t>22/07/2018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6200000">
              <a:off x="463280" y="3798724"/>
              <a:ext cx="404649" cy="20543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930131" y="3901762"/>
              <a:ext cx="12321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GPS 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reboot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</a:rPr>
                <a:t>15/02/2018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072213" y="3785703"/>
              <a:ext cx="404647" cy="20543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3962894" y="3802289"/>
              <a:ext cx="404647" cy="205432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832878" y="3770860"/>
              <a:ext cx="123211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60"/>
                  </a:solidFill>
                </a:rPr>
                <a:t>FM-B 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switch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</a:rPr>
                <a:t>over</a:t>
              </a:r>
            </a:p>
            <a:p>
              <a:r>
                <a:rPr lang="en-US" sz="1000" b="1" dirty="0" smtClean="0">
                  <a:solidFill>
                    <a:srgbClr val="002060"/>
                  </a:solidFill>
                </a:rPr>
                <a:t>15/02/2018</a:t>
              </a:r>
              <a:endParaRPr lang="en-US" sz="1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 rot="10800000">
            <a:off x="4268738" y="1694150"/>
            <a:ext cx="145372" cy="102716"/>
          </a:xfrm>
          <a:prstGeom prst="rightArrow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2091" y="145248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549F"/>
                </a:solidFill>
              </a:rPr>
              <a:t>70mJ</a:t>
            </a:r>
            <a:endParaRPr lang="en-US" sz="1200" b="1" dirty="0">
              <a:solidFill>
                <a:srgbClr val="00549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4271108" y="2512472"/>
            <a:ext cx="145372" cy="102716"/>
          </a:xfrm>
          <a:prstGeom prst="rightArrow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52039" y="2555555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549F"/>
                </a:solidFill>
              </a:rPr>
              <a:t>4</a:t>
            </a:r>
            <a:r>
              <a:rPr lang="en-US" sz="1200" b="1" dirty="0" smtClean="0">
                <a:solidFill>
                  <a:srgbClr val="00549F"/>
                </a:solidFill>
              </a:rPr>
              <a:t>0mJ</a:t>
            </a:r>
            <a:endParaRPr lang="en-US" sz="1200" b="1" dirty="0">
              <a:solidFill>
                <a:srgbClr val="00549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8393" y="1966974"/>
            <a:ext cx="1029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549F"/>
                </a:solidFill>
                <a:latin typeface="Calibri"/>
              </a:rPr>
              <a:t>∆ = </a:t>
            </a:r>
            <a:r>
              <a:rPr lang="en-US" sz="1200" b="1" dirty="0" smtClean="0">
                <a:solidFill>
                  <a:srgbClr val="00549F"/>
                </a:solidFill>
              </a:rPr>
              <a:t>-40%</a:t>
            </a:r>
            <a:endParaRPr lang="en-US" sz="1200" b="1" dirty="0">
              <a:solidFill>
                <a:srgbClr val="00549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9"/>
          <a:stretch/>
        </p:blipFill>
        <p:spPr>
          <a:xfrm>
            <a:off x="5052264" y="813572"/>
            <a:ext cx="3922769" cy="2968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3902" y="558203"/>
            <a:ext cx="22016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Laser photodiode PD74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24327" y="694873"/>
            <a:ext cx="25444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Instrument reference path</a:t>
            </a:r>
            <a:endParaRPr lang="en-US" sz="1200" b="1" dirty="0"/>
          </a:p>
        </p:txBody>
      </p:sp>
      <p:sp>
        <p:nvSpPr>
          <p:cNvPr id="28" name="Right Arrow 27"/>
          <p:cNvSpPr/>
          <p:nvPr/>
        </p:nvSpPr>
        <p:spPr>
          <a:xfrm rot="10800000">
            <a:off x="8829661" y="1349764"/>
            <a:ext cx="145372" cy="102716"/>
          </a:xfrm>
          <a:prstGeom prst="rightArrow">
            <a:avLst/>
          </a:prstGeom>
          <a:solidFill>
            <a:srgbClr val="00549F"/>
          </a:solidFill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49478" y="1632579"/>
            <a:ext cx="99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549F"/>
                </a:solidFill>
                <a:latin typeface="Calibri"/>
              </a:rPr>
              <a:t>∆</a:t>
            </a:r>
            <a:r>
              <a:rPr lang="en-US" sz="1200" b="1" dirty="0">
                <a:solidFill>
                  <a:srgbClr val="00549F"/>
                </a:solidFill>
                <a:latin typeface="Calibri"/>
              </a:rPr>
              <a:t> = </a:t>
            </a:r>
            <a:r>
              <a:rPr lang="en-US" sz="1200" b="1" dirty="0" smtClean="0">
                <a:solidFill>
                  <a:srgbClr val="00549F"/>
                </a:solidFill>
              </a:rPr>
              <a:t>-34%</a:t>
            </a:r>
            <a:endParaRPr lang="en-US" sz="1200" b="1" dirty="0">
              <a:solidFill>
                <a:srgbClr val="00549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0259" y="2585372"/>
            <a:ext cx="99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libri"/>
              </a:rPr>
              <a:t>∆</a:t>
            </a:r>
            <a:r>
              <a:rPr lang="en-US" sz="1200" b="1" dirty="0">
                <a:solidFill>
                  <a:srgbClr val="00B050"/>
                </a:solidFill>
                <a:latin typeface="Calibri"/>
              </a:rPr>
              <a:t> = </a:t>
            </a:r>
            <a:r>
              <a:rPr lang="en-US" sz="1200" b="1" dirty="0" smtClean="0">
                <a:solidFill>
                  <a:srgbClr val="00B050"/>
                </a:solidFill>
              </a:rPr>
              <a:t>-22%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1968" y="3300560"/>
            <a:ext cx="99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37222"/>
                </a:solidFill>
                <a:latin typeface="Calibri"/>
              </a:rPr>
              <a:t>∆</a:t>
            </a:r>
            <a:r>
              <a:rPr lang="en-US" sz="1200" b="1" dirty="0">
                <a:solidFill>
                  <a:srgbClr val="E37222"/>
                </a:solidFill>
                <a:latin typeface="Calibri"/>
              </a:rPr>
              <a:t> = </a:t>
            </a:r>
            <a:r>
              <a:rPr lang="en-US" sz="1200" b="1" dirty="0" smtClean="0">
                <a:solidFill>
                  <a:srgbClr val="E37222"/>
                </a:solidFill>
              </a:rPr>
              <a:t>-20%</a:t>
            </a:r>
            <a:endParaRPr lang="en-US" sz="1200" b="1" dirty="0">
              <a:solidFill>
                <a:srgbClr val="E3722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9527" y="2356374"/>
            <a:ext cx="583099" cy="276999"/>
          </a:xfrm>
          <a:prstGeom prst="rect">
            <a:avLst/>
          </a:prstGeom>
          <a:solidFill>
            <a:schemeClr val="bg1"/>
          </a:solidFill>
          <a:ln>
            <a:solidFill>
              <a:srgbClr val="00854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542"/>
                </a:solidFill>
              </a:rPr>
              <a:t>Mie</a:t>
            </a:r>
            <a:endParaRPr lang="en-US" sz="1200" b="1" dirty="0">
              <a:solidFill>
                <a:srgbClr val="00854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39405" y="3300560"/>
            <a:ext cx="980665" cy="276999"/>
          </a:xfrm>
          <a:prstGeom prst="rect">
            <a:avLst/>
          </a:prstGeom>
          <a:solidFill>
            <a:schemeClr val="bg1"/>
          </a:solidFill>
          <a:ln>
            <a:solidFill>
              <a:srgbClr val="E3722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E37222"/>
                </a:solidFill>
              </a:rPr>
              <a:t>Rayleigh</a:t>
            </a:r>
            <a:endParaRPr lang="en-US" sz="1200" b="1" dirty="0">
              <a:solidFill>
                <a:srgbClr val="E3722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19526" y="1355580"/>
            <a:ext cx="72224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549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549F"/>
                </a:solidFill>
              </a:rPr>
              <a:t>PD74</a:t>
            </a:r>
            <a:endParaRPr lang="en-US" sz="1200" b="1" dirty="0">
              <a:solidFill>
                <a:srgbClr val="00549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148" y="3297865"/>
            <a:ext cx="168708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7030A0"/>
                </a:solidFill>
              </a:rPr>
              <a:t>9 months operations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77019" y="3824817"/>
            <a:ext cx="40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Significantly larger energy decrease measured by UV photodiode but…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Instrument reference path shows only around 20% loss</a:t>
            </a:r>
          </a:p>
        </p:txBody>
      </p:sp>
    </p:spTree>
    <p:extLst>
      <p:ext uri="{BB962C8B-B14F-4D97-AF65-F5344CB8AC3E}">
        <p14:creationId xmlns:p14="http://schemas.microsoft.com/office/powerpoint/2010/main" val="20168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17101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In-orbit performance summary – beam position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" y="789014"/>
            <a:ext cx="1937106" cy="23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18" y="793586"/>
            <a:ext cx="1971987" cy="23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" y="3114692"/>
            <a:ext cx="3930497" cy="164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62958" y="4043634"/>
            <a:ext cx="193757" cy="16260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4118" y="3992784"/>
            <a:ext cx="193757" cy="16260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06" y="793586"/>
            <a:ext cx="4909706" cy="24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25806" y="3298597"/>
            <a:ext cx="4909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Spots on the Rayleigh spectrometer were consistent with the last positions in the thermal vacuum test in 2017 </a:t>
            </a:r>
            <a:endParaRPr lang="en-GB" sz="1200" b="1" dirty="0" smtClean="0"/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There has been a slow drift in the spot position over the FM-A operations which is consistent with the drift observed on the flight spare laser during the 6 month test on ground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4525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1966" y="171017"/>
            <a:ext cx="7862994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b="1" kern="0" dirty="0" smtClean="0"/>
              <a:t>In-orbit performance summary – </a:t>
            </a:r>
            <a:r>
              <a:rPr lang="en-US" b="1" kern="0" dirty="0" smtClean="0"/>
              <a:t>Fluence</a:t>
            </a:r>
            <a:endParaRPr lang="en-US" b="1" kern="0" dirty="0"/>
          </a:p>
        </p:txBody>
      </p:sp>
      <p:sp>
        <p:nvSpPr>
          <p:cNvPr id="50" name="Rectangle 49"/>
          <p:cNvSpPr/>
          <p:nvPr/>
        </p:nvSpPr>
        <p:spPr>
          <a:xfrm>
            <a:off x="143086" y="4584618"/>
            <a:ext cx="8892426" cy="18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6"/>
          <a:stretch/>
        </p:blipFill>
        <p:spPr>
          <a:xfrm>
            <a:off x="143086" y="2963542"/>
            <a:ext cx="8807874" cy="1113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143086" y="826707"/>
            <a:ext cx="8807874" cy="21368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3086" y="4071690"/>
            <a:ext cx="8798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The fluence has remained under control throughout the 9 months of FM-A operations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GB" sz="1200" b="1" dirty="0" smtClean="0"/>
              <a:t>We now use the peak signal on a single pixel on the Mie spectrometer to cross check and deal with potential photodiode detector drifts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0192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f2760952-b3bb-408f-ace6-eb1e07642b86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820</Words>
  <Application>Microsoft Office PowerPoint</Application>
  <PresentationFormat>On-screen Show (16:9)</PresentationFormat>
  <Paragraphs>133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 ESA Presentation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Denny Wernham</cp:lastModifiedBy>
  <cp:revision>346</cp:revision>
  <cp:lastPrinted>2019-05-20T21:05:24Z</cp:lastPrinted>
  <dcterms:created xsi:type="dcterms:W3CDTF">2016-10-18T10:53:19Z</dcterms:created>
  <dcterms:modified xsi:type="dcterms:W3CDTF">2019-07-10T05:22:28Z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