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  <p:sldMasterId id="2147484259" r:id="rId2"/>
    <p:sldMasterId id="2147484344" r:id="rId3"/>
    <p:sldMasterId id="2147484349" r:id="rId4"/>
    <p:sldMasterId id="2147484361" r:id="rId5"/>
    <p:sldMasterId id="2147484374" r:id="rId6"/>
    <p:sldMasterId id="2147484386" r:id="rId7"/>
  </p:sldMasterIdLst>
  <p:notesMasterIdLst>
    <p:notesMasterId r:id="rId34"/>
  </p:notesMasterIdLst>
  <p:handoutMasterIdLst>
    <p:handoutMasterId r:id="rId35"/>
  </p:handoutMasterIdLst>
  <p:sldIdLst>
    <p:sldId id="289" r:id="rId8"/>
    <p:sldId id="444" r:id="rId9"/>
    <p:sldId id="456" r:id="rId10"/>
    <p:sldId id="455" r:id="rId11"/>
    <p:sldId id="453" r:id="rId12"/>
    <p:sldId id="454" r:id="rId13"/>
    <p:sldId id="451" r:id="rId14"/>
    <p:sldId id="450" r:id="rId15"/>
    <p:sldId id="458" r:id="rId16"/>
    <p:sldId id="459" r:id="rId17"/>
    <p:sldId id="445" r:id="rId18"/>
    <p:sldId id="446" r:id="rId19"/>
    <p:sldId id="447" r:id="rId20"/>
    <p:sldId id="448" r:id="rId21"/>
    <p:sldId id="449" r:id="rId22"/>
    <p:sldId id="433" r:id="rId23"/>
    <p:sldId id="404" r:id="rId24"/>
    <p:sldId id="400" r:id="rId25"/>
    <p:sldId id="461" r:id="rId26"/>
    <p:sldId id="457" r:id="rId27"/>
    <p:sldId id="460" r:id="rId28"/>
    <p:sldId id="422" r:id="rId29"/>
    <p:sldId id="315" r:id="rId30"/>
    <p:sldId id="442" r:id="rId31"/>
    <p:sldId id="413" r:id="rId32"/>
    <p:sldId id="443" r:id="rId33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FF3300"/>
    <a:srgbClr val="154AF3"/>
    <a:srgbClr val="38CA20"/>
    <a:srgbClr val="34007A"/>
    <a:srgbClr val="900079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1" autoAdjust="0"/>
    <p:restoredTop sz="96526" autoAdjust="0"/>
  </p:normalViewPr>
  <p:slideViewPr>
    <p:cSldViewPr snapToGrid="0">
      <p:cViewPr>
        <p:scale>
          <a:sx n="100" d="100"/>
          <a:sy n="100" d="100"/>
        </p:scale>
        <p:origin x="-9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C466F6-07C1-432C-BDAA-1546FC11F175}" type="datetimeFigureOut">
              <a:rPr lang="en-US" altLang="en-US"/>
              <a:pPr>
                <a:defRPr/>
              </a:pPr>
              <a:t>7/10/2019</a:t>
            </a:fld>
            <a:endParaRPr lang="en-US" altLang="en-US"/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171E33-73E1-4950-97D5-6D666B6712C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54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AB2BE0-B04D-4E82-9994-E0A1F5E63EB8}" type="datetimeFigureOut">
              <a:rPr lang="nl-NL" altLang="en-US"/>
              <a:pPr>
                <a:defRPr/>
              </a:pPr>
              <a:t>10-7-2019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64BC89A-82C5-421A-B982-4415C7F4C399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1193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</a:rPr>
              <a:t>Here the view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w.r.t</a:t>
            </a:r>
            <a:r>
              <a:rPr lang="en-US" dirty="0" smtClean="0">
                <a:latin typeface="Calibri" charset="0"/>
                <a:ea typeface="ＭＳ Ｐゴシック" charset="0"/>
              </a:rPr>
              <a:t>. local time coverage is given, where it</a:t>
            </a:r>
            <a:r>
              <a:rPr lang="en-US" baseline="0" dirty="0" smtClean="0">
                <a:latin typeface="Calibri" charset="0"/>
                <a:ea typeface="ＭＳ Ｐゴシック" charset="0"/>
              </a:rPr>
              <a:t> can be observed that: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</a:rPr>
              <a:t> The WMO requirement for observation revisit time for winds (6 h) is not met wit the ASCAT mission only (click first animation) (source of the requirement is WMO OSCAR)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T</a:t>
            </a:r>
            <a:r>
              <a:rPr lang="en-US" baseline="0" dirty="0" smtClean="0">
                <a:latin typeface="Calibri" charset="0"/>
                <a:ea typeface="ＭＳ Ｐゴシック" charset="0"/>
              </a:rPr>
              <a:t>he separation between OSCAT and ASCAT (~2.5 h) was approximate the same as between HY-2A and ASCAT (3 h) (click second animation), and HY-2A is also a wide-swath </a:t>
            </a:r>
            <a:r>
              <a:rPr lang="en-US" baseline="0" dirty="0" err="1" smtClean="0">
                <a:latin typeface="Calibri" charset="0"/>
                <a:ea typeface="ＭＳ Ｐゴシック" charset="0"/>
              </a:rPr>
              <a:t>scatterometer</a:t>
            </a:r>
            <a:r>
              <a:rPr lang="en-US" baseline="0" dirty="0" smtClean="0">
                <a:latin typeface="Calibri" charset="0"/>
                <a:ea typeface="ＭＳ Ｐゴシック" charset="0"/>
              </a:rPr>
              <a:t> as OSCAT was, so in principle similar NRT </a:t>
            </a:r>
            <a:r>
              <a:rPr lang="en-US" baseline="0" dirty="0" err="1" smtClean="0">
                <a:latin typeface="Calibri" charset="0"/>
                <a:ea typeface="ＭＳ Ｐゴシック" charset="0"/>
              </a:rPr>
              <a:t>spatio</a:t>
            </a:r>
            <a:r>
              <a:rPr lang="en-US" baseline="0" dirty="0" smtClean="0">
                <a:latin typeface="Calibri" charset="0"/>
                <a:ea typeface="ＭＳ Ｐゴシック" charset="0"/>
              </a:rPr>
              <a:t>/temporal coverage could be achieved with the later mission combination.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b="1" baseline="0" dirty="0" smtClean="0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baseline="0" dirty="0" smtClean="0">
                <a:latin typeface="Calibri" charset="0"/>
                <a:ea typeface="ＭＳ Ｐゴシック" charset="0"/>
              </a:rPr>
              <a:t>But this requires that at least HY-2A is openly available in NRT!!!</a:t>
            </a:r>
          </a:p>
          <a:p>
            <a:pPr eaLnBrk="1" hangingPunct="1">
              <a:spcBef>
                <a:spcPct val="0"/>
              </a:spcBef>
            </a:pPr>
            <a:endParaRPr lang="en-US" b="0" baseline="0" dirty="0" smtClean="0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baseline="0" dirty="0" smtClean="0">
                <a:latin typeface="Calibri" charset="0"/>
                <a:ea typeface="ＭＳ Ｐゴシック" charset="0"/>
              </a:rPr>
              <a:t>Three examples follow on how beneficial it was to have the ASCAT+OSCAT combination flying in a constellation and providing NRT open data access</a:t>
            </a:r>
            <a:endParaRPr lang="en-US" baseline="0" dirty="0" smtClean="0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0886" indent="-2926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0594" indent="-23411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8831" indent="-23411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7069" indent="-23411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5307" indent="-234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3543" indent="-234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11781" indent="-234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80019" indent="-234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2536BA-3BE2-2346-A929-FD4D16266EB5}" type="slidenum">
              <a:rPr lang="fr-FR">
                <a:solidFill>
                  <a:prstClr val="black"/>
                </a:solidFill>
                <a:latin typeface="Calibri" charset="0"/>
              </a:rPr>
              <a:pPr eaLnBrk="1" hangingPunct="1"/>
              <a:t>8</a:t>
            </a:fld>
            <a:endParaRPr lang="fr-FR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 Thick lines show ASCAT mean zonal (top) and meridional (bottom) winds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 Thin lines show (ASCAT minus ERA-interim) mean wind differences</a:t>
            </a:r>
          </a:p>
          <a:p>
            <a:pPr marL="0" lvl="1" defTabSz="894201">
              <a:defRPr/>
            </a:pPr>
            <a:r>
              <a:rPr lang="en-US" sz="1100" dirty="0">
                <a:latin typeface="Times New Roman" charset="0"/>
                <a:ea typeface="ＭＳ Ｐゴシック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latin typeface="Times New Roman" charset="0"/>
                <a:ea typeface="ＭＳ Ｐゴシック" charset="0"/>
              </a:rPr>
              <a:t>Systematic mean ECMWF errors (up to 0.5 m/s or 10% in the subtropics and westerlies) very stable in time (~0.1 m/s </a:t>
            </a:r>
            <a:r>
              <a:rPr lang="en-US" sz="1100" dirty="0" err="1">
                <a:latin typeface="Times New Roman" charset="0"/>
                <a:ea typeface="ＭＳ Ｐゴシック" charset="0"/>
              </a:rPr>
              <a:t>interannual</a:t>
            </a:r>
            <a:r>
              <a:rPr lang="en-US" sz="1100" dirty="0">
                <a:latin typeface="Times New Roman" charset="0"/>
                <a:ea typeface="ＭＳ Ｐゴシック" charset="0"/>
              </a:rPr>
              <a:t> variability)</a:t>
            </a:r>
          </a:p>
          <a:p>
            <a:r>
              <a:rPr lang="en-US" dirty="0">
                <a:latin typeface="+mn-lt"/>
              </a:rPr>
              <a:t>** 2010 was an anomalous year in Atlantic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40A24-3FE5-423C-92A8-52F1789DC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859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572C-6BC8-4545-B0D8-FB3B0AE08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8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Subsynoptic</a:t>
            </a:r>
            <a:r>
              <a:rPr lang="en-US" dirty="0" smtClean="0"/>
              <a:t> variability is underrepresented in atmospheric reanalysis data.</a:t>
            </a:r>
          </a:p>
          <a:p>
            <a:pPr defTabSz="96859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1572C-6BC8-4545-B0D8-FB3B0AE08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tropical</a:t>
            </a:r>
            <a:r>
              <a:rPr lang="en-US" baseline="0" dirty="0" smtClean="0"/>
              <a:t> air masses acquire </a:t>
            </a:r>
            <a:r>
              <a:rPr lang="en-US" baseline="0" dirty="0" err="1" smtClean="0"/>
              <a:t>anticyclonic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vorticity</a:t>
            </a:r>
            <a:r>
              <a:rPr lang="en-US" baseline="0" dirty="0" smtClean="0"/>
              <a:t> as t</a:t>
            </a:r>
            <a:r>
              <a:rPr lang="is-IS" baseline="0" dirty="0" smtClean="0"/>
              <a:t>hey move poleward (conservation of momentum):</a:t>
            </a:r>
          </a:p>
          <a:p>
            <a:pPr marL="167662" indent="-167662">
              <a:buFontTx/>
              <a:buChar char="-"/>
            </a:pPr>
            <a:r>
              <a:rPr lang="en-US" baseline="0" dirty="0" smtClean="0"/>
              <a:t>Model air masses remain too cyclonic at mid and high latitudes </a:t>
            </a:r>
            <a:r>
              <a:rPr lang="en-US" baseline="0" dirty="0" smtClean="0">
                <a:sym typeface="Wingdings"/>
              </a:rPr>
              <a:t> because of defective poleward meridional transport</a:t>
            </a:r>
            <a:r>
              <a:rPr lang="is-IS" baseline="0" dirty="0" smtClean="0">
                <a:sym typeface="Wingdings"/>
              </a:rPr>
              <a:t>… (and related diffusion of momentum by mesoscale turbulence)?</a:t>
            </a:r>
          </a:p>
          <a:p>
            <a:r>
              <a:rPr lang="en-GB" sz="1100">
                <a:latin typeface="Times New Roman" charset="0"/>
                <a:ea typeface="ＭＳ Ｐゴシック" charset="0"/>
                <a:cs typeface="ＭＳ Ｐゴシック" charset="0"/>
              </a:rPr>
              <a:t>ERA stress curl is too cyclonic at mid and high latitudes, with implications for Ekman upwelling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4D4A-76AC-E04B-AA20-3FA10BEA05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201">
              <a:defRPr/>
            </a:pPr>
            <a:r>
              <a:rPr lang="en-US" dirty="0" smtClean="0"/>
              <a:t>- </a:t>
            </a:r>
            <a:r>
              <a:rPr lang="en-US" baseline="0" dirty="0" smtClean="0"/>
              <a:t>missing model subsidence in subtropics (observed divergence is larger than model divergence)</a:t>
            </a:r>
          </a:p>
          <a:p>
            <a:pPr defTabSz="894201">
              <a:defRPr/>
            </a:pPr>
            <a:r>
              <a:rPr lang="en-US" baseline="0" dirty="0" smtClean="0"/>
              <a:t>- missing model convergence in the subpolar areas (observed convergence is smaller than model convergence) </a:t>
            </a:r>
            <a:r>
              <a:rPr lang="en-US" baseline="0" dirty="0" smtClean="0">
                <a:sym typeface="Wingdings"/>
              </a:rPr>
              <a:t> residual circulation ?</a:t>
            </a:r>
            <a:endParaRPr lang="en-US" dirty="0" smtClean="0"/>
          </a:p>
          <a:p>
            <a:pPr defTabSz="894201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4D4A-76AC-E04B-AA20-3FA10BEA05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6" name="shpKleurvlak"/>
          <p:cNvSpPr>
            <a:spLocks noChangeArrowheads="1"/>
          </p:cNvSpPr>
          <p:nvPr/>
        </p:nvSpPr>
        <p:spPr bwMode="auto">
          <a:xfrm>
            <a:off x="0" y="4171950"/>
            <a:ext cx="9144000" cy="26860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3334" r="25833" b="34666"/>
          <a:stretch>
            <a:fillRect/>
          </a:stretch>
        </p:blipFill>
        <p:spPr bwMode="auto">
          <a:xfrm>
            <a:off x="-182563" y="919163"/>
            <a:ext cx="93265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-215917"/>
            <a:ext cx="1982394" cy="1135080"/>
          </a:xfrm>
          <a:prstGeom prst="rect">
            <a:avLst/>
          </a:prstGeom>
        </p:spPr>
      </p:pic>
      <p:pic>
        <p:nvPicPr>
          <p:cNvPr id="8" name="shpDatum" descr="RO__vervolgpagina~LPP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50" y="-574675"/>
            <a:ext cx="14117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2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FB46F8-87E2-4C82-B30E-219B0873B7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3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538B8-0171-4235-A897-C4D0BD8FCA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11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954F3E-AAFF-4517-9180-9908A1D6D6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87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EF9D92-DDFF-4625-887D-E7687E093C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56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5D7BDA-9711-4E9E-A893-6A4C12E069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7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3" y="138113"/>
            <a:ext cx="2185987" cy="5988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8" y="138113"/>
            <a:ext cx="6410325" cy="5988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E4D44F-84B2-4339-94B6-67936FAFBB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52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263" y="0"/>
            <a:ext cx="914400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22" y="262194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264356"/>
            <a:ext cx="7858180" cy="4807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295139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6058978" y="5984876"/>
            <a:ext cx="146518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64E83"/>
                </a:solidFill>
                <a:latin typeface="Arial"/>
                <a:cs typeface="+mn-cs"/>
              </a:rPr>
              <a:t>© ECMWF </a:t>
            </a:r>
            <a:fld id="{D4C56AD5-C73F-B44A-96CB-E8BE2C5CB95A}" type="datetime4">
              <a:rPr lang="en-US" sz="900" smtClean="0">
                <a:solidFill>
                  <a:srgbClr val="064E83"/>
                </a:solidFill>
                <a:latin typeface="Arial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July 10, 2019</a:t>
            </a:fld>
            <a:endParaRPr lang="en-US" sz="900" dirty="0">
              <a:solidFill>
                <a:srgbClr val="064E83"/>
              </a:solidFill>
              <a:latin typeface="Arial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5984876"/>
            <a:ext cx="1602110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1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B3B0B0F-E794-1244-9699-107C60B9C23A}" type="slidenum">
              <a:rPr lang="en-US" smtClean="0">
                <a:latin typeface="Arial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latin typeface="Arial"/>
              <a:cs typeface="+mn-cs"/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27464" y="6308256"/>
            <a:ext cx="3041021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+mn-cs"/>
              </a:rPr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6293597"/>
            <a:ext cx="100704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1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0633" y="360000"/>
            <a:ext cx="4283315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430633" y="936000"/>
            <a:ext cx="4283315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F19C50-BC3B-5841-9AFF-3A0443B66067}" type="slidenum">
              <a:rPr lang="en-US" smtClean="0">
                <a:latin typeface="Arial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latin typeface="Arial"/>
              <a:cs typeface="+mn-cs"/>
            </a:endParaRPr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/>
                </a:solidFill>
                <a:latin typeface="Arial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437675" y="6308256"/>
            <a:ext cx="3041021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+mn-cs"/>
              </a:rPr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0634" y="6293597"/>
            <a:ext cx="100704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263" y="0"/>
            <a:ext cx="914400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22" y="262194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264356"/>
            <a:ext cx="7858180" cy="4807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BFFE-13FF-4E4F-A7E6-B02376AB68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96961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4AB80EA-DB86-D849-B86F-15DAF31F0474}" type="slidenum">
              <a:rPr lang="en-US" smtClean="0">
                <a:latin typeface="Arial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latin typeface="Arial"/>
              <a:cs typeface="+mn-cs"/>
            </a:endParaRPr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/>
                </a:solidFill>
                <a:latin typeface="Arial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6308256"/>
            <a:ext cx="3041021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+mn-cs"/>
              </a:rPr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4"/>
            <a:ext cx="100704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E3EBE-09FF-4CA4-B732-8338D9741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F70F45-C656-4E19-AC35-CF62B1D87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78382-1CAC-4074-9906-7B663C42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78306A-380E-464B-9280-950D5089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E0D0E-F40A-4E88-9AED-4EC5CCCD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503B4-E054-433E-9F66-01CA1517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059FD-EDCA-4D51-ACE7-F7057917D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B86252-46CA-4976-80AC-4F0ED781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E795DC-19D3-4024-819D-2DFFEAAF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7D53B-5406-4E15-BFC5-EF8AFE73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60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359C9-C7F2-4B1F-BF37-703E883F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974E37-9E42-4EC9-BDDD-95837186F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48738-A1E6-48DA-B937-11CE447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77F2FE-BEBD-4CBD-BA94-4889F553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36407-F891-4805-84E5-8AA8776E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24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9115A-D52B-4177-92DA-6FFE4352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68692-9D9E-4F0D-BA05-6705F2A8D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D2B9C9-8B23-4B85-A517-7E6D9C35B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46EB86-8532-4F28-957D-273B6331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7F476C-7D78-4E2D-9A3C-02B1B7DE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C4D07E-7A46-43F3-A534-9E40E59F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44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0F82C-8868-4607-94D5-6E764507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7F1FB-8FD1-44DA-B886-4960624A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FE33CD-A98F-4003-97DD-B8092638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2E17A3-1031-4476-97AC-F82CE9E35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BD2128-E33E-4616-B477-267AED871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7FE975-CD19-40D8-9758-202374EA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6C3C57-CFEC-4828-BE45-97C44F0D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7AFF1-AB61-4EC9-8A0E-26E18651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13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8171F-AA7F-4C78-842E-1E28E63A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E9DD2F-77EF-44EA-9FA1-194E233B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459EE5-3FDC-4949-AA8D-CAF0794D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2C8CAF-AF3F-4C3C-AF02-CC165B4D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37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2CE55B-6127-4F21-A906-1F9B191F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DA16EE-BF29-4ACA-828A-C37D4F1D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81639E-938D-47D1-9F1A-FD05B408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FE9C5-8152-4740-A6C0-302F6B7E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8CE4B-6D54-4EF0-A2EA-B86BD9288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A2510-789E-4E36-A740-695A0AE00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74C48-F729-41D3-8C59-D5F39354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45ACC-309C-4881-9EE9-BDE6A39D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B8A8E5-4FC8-4AC0-B6B6-08F1A6BB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0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C8524-7B85-41DF-8E8C-9C664F9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C8D833-28FE-4094-A4F8-82F941699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85D973-DBC5-492D-A036-DFCA25F9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2A8835-39ED-4DD3-816E-46C38896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8FF20E-CD07-423D-BD30-DBC98F40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0158D3-102B-4698-8D87-051AB0EF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1"/>
            <a:ext cx="5903738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839DB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defRPr sz="1200">
                <a:solidFill>
                  <a:schemeClr val="bg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defRPr sz="1100">
                <a:solidFill>
                  <a:schemeClr val="bg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524750" y="6307138"/>
            <a:ext cx="1619250" cy="215900"/>
          </a:xfrm>
        </p:spPr>
        <p:txBody>
          <a:bodyPr lIns="0" tIns="0" rIns="0" bIns="0" anchor="b"/>
          <a:lstStyle>
            <a:lvl1pPr algn="ctr">
              <a:defRPr sz="7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F2EA8EF0-C0F3-4546-8098-C4AAA34DD53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515894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6601E-840C-4104-BCBB-C15631AE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2295E-62C6-4051-BA95-B577E9D4D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03A30E-A27F-48D6-ADEE-F668C313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7F8115-1F52-4DD4-B0C1-DB72193F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843A99-322B-4AAF-8B63-E157C543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3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3EA242-A41F-4995-A8B0-88A733CE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7E83A9-3C79-4461-95AE-6A6D124D1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208666-5B60-4ED3-86DE-48CB4966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6CA99-D8C6-4087-B4A7-F7E16419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94A9D-3BD1-4009-B7FE-BBC7BD01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9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02B93-F7D8-4987-8FAA-2423BB473A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454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978C2E-95B4-4605-BE83-28CEFFA7BD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170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7D2801-8217-4124-BF25-0F74E796A3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62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4" y="1206500"/>
            <a:ext cx="4008437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206500"/>
            <a:ext cx="4008438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6891A-41D1-4E44-9F63-9B0709F787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528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5BABAA-08C6-4630-B51D-57482C8EFD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186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E40D5-6EEE-488E-B884-2E5D90E059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77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B30616-5315-4558-B1AE-AC6A5ED959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519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66883-DD56-4DEA-B737-4B2B7C446B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83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876440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2D00E-B032-4CCC-91DB-9BFFFD8418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67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EDCA7-FBE4-453F-AAB9-EE5B76A724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516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0076" y="0"/>
            <a:ext cx="2193925" cy="61547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0"/>
            <a:ext cx="6430962" cy="61547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26F6E-25DE-4B64-8269-4552587F14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601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553200"/>
            <a:ext cx="719138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9223-3BBD-44D8-8E61-63E057D940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3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7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6064" y="527569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2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54"/>
            <a:ext cx="9144000" cy="84448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09934"/>
            <a:ext cx="8584442" cy="534641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1pPr>
            <a:lvl2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2pPr>
            <a:lvl3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3pPr>
            <a:lvl4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4pPr>
            <a:lvl5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10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7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49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81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1077_07845_07846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505777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nmilogo_new_nederland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4"/>
          <a:stretch>
            <a:fillRect/>
          </a:stretch>
        </p:blipFill>
        <p:spPr bwMode="auto">
          <a:xfrm>
            <a:off x="4284663" y="0"/>
            <a:ext cx="390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3386138" y="6308725"/>
            <a:ext cx="2205037" cy="712788"/>
            <a:chOff x="4401" y="3974"/>
            <a:chExt cx="1389" cy="449"/>
          </a:xfrm>
        </p:grpSpPr>
        <p:pic>
          <p:nvPicPr>
            <p:cNvPr id="7" name="Picture 18" descr="nwpsaflogo_limitedtext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24"/>
            <a:stretch>
              <a:fillRect/>
            </a:stretch>
          </p:blipFill>
          <p:spPr bwMode="auto">
            <a:xfrm>
              <a:off x="5080" y="3974"/>
              <a:ext cx="40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osisaf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91" b="13744"/>
            <a:stretch>
              <a:fillRect/>
            </a:stretch>
          </p:blipFill>
          <p:spPr bwMode="auto">
            <a:xfrm>
              <a:off x="5420" y="3980"/>
              <a:ext cx="37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eumetsatlogo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7"/>
            <a:stretch>
              <a:fillRect/>
            </a:stretch>
          </p:blipFill>
          <p:spPr bwMode="auto">
            <a:xfrm>
              <a:off x="4740" y="3974"/>
              <a:ext cx="351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MyOcean_logo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7" t="2924" r="8600" b="26312"/>
            <a:stretch>
              <a:fillRect/>
            </a:stretch>
          </p:blipFill>
          <p:spPr bwMode="auto">
            <a:xfrm>
              <a:off x="4401" y="3974"/>
              <a:ext cx="35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9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0563" y="2130425"/>
            <a:ext cx="4643437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te bewerken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3886200"/>
            <a:ext cx="4643437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9514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26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14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40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49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44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7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6064" y="527569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54"/>
            <a:ext cx="9144000" cy="84448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09934"/>
            <a:ext cx="8584442" cy="534641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1pPr>
            <a:lvl2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2pPr>
            <a:lvl3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3pPr>
            <a:lvl4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4pPr>
            <a:lvl5pPr>
              <a:buFont typeface="Wingdings" pitchFamily="2" charset="2"/>
              <a:buChar char="Ø"/>
              <a:defRPr sz="22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082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69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4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7AC0F1-B650-4439-A8BE-91CB5FF220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301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992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8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44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21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44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574481E-67BD-E64A-952C-05DDBA037BF8}" type="slidenum">
              <a:rPr lang="en-US" sz="1800" smtClean="0">
                <a:solidFill>
                  <a:prstClr val="black"/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DC93A6-3F52-43F9-A4E7-0B345DF029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87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985D8F-BB3A-4AF9-B3C9-53669A3F84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3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4A32E2-6271-478B-9E9E-FA1D811768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0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 userDrawn="1"/>
        </p:nvSpPr>
        <p:spPr bwMode="auto">
          <a:xfrm>
            <a:off x="0" y="6326188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shpTekst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02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873125" y="231775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te bewerken</a:t>
            </a:r>
          </a:p>
        </p:txBody>
      </p:sp>
      <p:sp>
        <p:nvSpPr>
          <p:cNvPr id="102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276350"/>
            <a:ext cx="81692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503988"/>
            <a:ext cx="712788" cy="363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43F1726-DAA7-4702-A5CB-3B9BBEC476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shpDatum" descr="RO__vervolgpagina~LPP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3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06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171" name="shpTekst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000066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8113"/>
            <a:ext cx="87487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1E76CFCD-430F-4960-8314-737D0706664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175" name="Rectangle 12"/>
          <p:cNvSpPr>
            <a:spLocks noChangeArrowheads="1"/>
          </p:cNvSpPr>
          <p:nvPr userDrawn="1"/>
        </p:nvSpPr>
        <p:spPr bwMode="auto">
          <a:xfrm>
            <a:off x="7812088" y="6381750"/>
            <a:ext cx="1331912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360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6" name="Picture 7" descr="knmilogo_new_nederland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0" y="0"/>
            <a:ext cx="358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10"/>
          <p:cNvGrpSpPr>
            <a:grpSpLocks/>
          </p:cNvGrpSpPr>
          <p:nvPr userDrawn="1"/>
        </p:nvGrpSpPr>
        <p:grpSpPr bwMode="auto">
          <a:xfrm>
            <a:off x="6986588" y="6308725"/>
            <a:ext cx="2205037" cy="712788"/>
            <a:chOff x="4401" y="3974"/>
            <a:chExt cx="1389" cy="449"/>
          </a:xfrm>
        </p:grpSpPr>
        <p:pic>
          <p:nvPicPr>
            <p:cNvPr id="2059" name="Picture 6" descr="nwpsaflogo_limitedtext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24"/>
            <a:stretch>
              <a:fillRect/>
            </a:stretch>
          </p:blipFill>
          <p:spPr bwMode="auto">
            <a:xfrm>
              <a:off x="5080" y="3974"/>
              <a:ext cx="40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8" descr="osisaflogo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91" b="13744"/>
            <a:stretch>
              <a:fillRect/>
            </a:stretch>
          </p:blipFill>
          <p:spPr bwMode="auto">
            <a:xfrm>
              <a:off x="5420" y="3980"/>
              <a:ext cx="37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9" descr="eumetsatlogo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7"/>
            <a:stretch>
              <a:fillRect/>
            </a:stretch>
          </p:blipFill>
          <p:spPr bwMode="auto">
            <a:xfrm>
              <a:off x="4740" y="3974"/>
              <a:ext cx="351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 descr="MyOcean_logo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7" t="2924" r="8600" b="26312"/>
            <a:stretch>
              <a:fillRect/>
            </a:stretch>
          </p:blipFill>
          <p:spPr bwMode="auto">
            <a:xfrm>
              <a:off x="4401" y="3974"/>
              <a:ext cx="35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970713" y="6308725"/>
            <a:ext cx="5746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3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207681-227E-4B72-982A-AB5C5469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4AB7CA-E30C-4FB9-9363-09535572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A3FC1-19B6-4151-A10E-1679F0421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DFF945-3176-4A1A-8F97-F982ED9DF49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10/07/2019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2048DE-B78E-495D-9CF5-694A79248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5D7F9-6A40-4A1C-AB38-B480E4EA6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F50ED21-11AA-4C2C-AF24-B598D117264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3" name="shpTekst"/>
          <p:cNvSpPr>
            <a:spLocks noChangeArrowheads="1"/>
          </p:cNvSpPr>
          <p:nvPr/>
        </p:nvSpPr>
        <p:spPr bwMode="auto">
          <a:xfrm>
            <a:off x="0" y="2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19141" name="Picture 24" descr="ROe_IM_KNMI_Logo_Powerpoint_po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46477"/>
          <a:stretch>
            <a:fillRect/>
          </a:stretch>
        </p:blipFill>
        <p:spPr bwMode="auto">
          <a:xfrm>
            <a:off x="-12700" y="2"/>
            <a:ext cx="438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"/>
            <a:ext cx="87249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19143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1206500"/>
            <a:ext cx="816927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0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94465"/>
            <a:ext cx="712788" cy="3635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934B04-D176-4A17-B1AC-B1873FA4CB79}" type="slidenum">
              <a:rPr lang="nl-NL">
                <a:cs typeface="+mn-cs"/>
              </a:rPr>
              <a:pPr>
                <a:defRPr/>
              </a:pPr>
              <a:t>‹nr.›</a:t>
            </a:fld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152400" indent="-150813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5"/>
        </a:buBlip>
        <a:defRPr sz="2800">
          <a:solidFill>
            <a:srgbClr val="000066"/>
          </a:solidFill>
          <a:latin typeface="+mn-lt"/>
        </a:defRPr>
      </a:lvl2pPr>
      <a:lvl3pPr marL="406400" indent="-252413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6"/>
        </a:buBlip>
        <a:defRPr sz="2400">
          <a:solidFill>
            <a:srgbClr val="000000"/>
          </a:solidFill>
          <a:latin typeface="+mn-lt"/>
        </a:defRPr>
      </a:lvl3pPr>
      <a:lvl4pPr marL="633413" indent="-225425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7"/>
        </a:buBlip>
        <a:defRPr sz="2000">
          <a:solidFill>
            <a:srgbClr val="000000"/>
          </a:solidFill>
          <a:latin typeface="+mn-lt"/>
        </a:defRPr>
      </a:lvl4pPr>
      <a:lvl5pPr marL="8112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12684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17256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21828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2640013" indent="-17621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8010"/>
            <a:ext cx="8229600" cy="514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7/10/2019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 descr="type_coaps_logo_trans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1160" y="6308676"/>
            <a:ext cx="508379" cy="508379"/>
          </a:xfrm>
          <a:prstGeom prst="rect">
            <a:avLst/>
          </a:prstGeom>
        </p:spPr>
      </p:pic>
      <p:pic>
        <p:nvPicPr>
          <p:cNvPr id="8" name="Picture 7" descr="FSU_Seal_Color_RGB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2882" y="6308147"/>
            <a:ext cx="508379" cy="50837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116128" y="6356350"/>
            <a:ext cx="2040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fld id="{0574481E-67BD-E64A-952C-05DDBA037BF8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8803" y="6310779"/>
            <a:ext cx="515795" cy="51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2458192" y="6486975"/>
            <a:ext cx="395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EGU 2019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05" y="6240429"/>
            <a:ext cx="1004551" cy="5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8010"/>
            <a:ext cx="8229600" cy="514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B20173D-171C-D54C-B5C5-8A965A4B0C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7/10/2019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 descr="type_coaps_logo_trans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1160" y="6308676"/>
            <a:ext cx="508379" cy="508379"/>
          </a:xfrm>
          <a:prstGeom prst="rect">
            <a:avLst/>
          </a:prstGeom>
        </p:spPr>
      </p:pic>
      <p:pic>
        <p:nvPicPr>
          <p:cNvPr id="8" name="Picture 7" descr="FSU_Seal_Color_RGB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2882" y="6308147"/>
            <a:ext cx="508379" cy="50837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116128" y="6356350"/>
            <a:ext cx="2040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fld id="{0574481E-67BD-E64A-952C-05DDBA037BF8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8803" y="6310779"/>
            <a:ext cx="515795" cy="51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2458192" y="6486975"/>
            <a:ext cx="395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EGU 2019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05" y="6240429"/>
            <a:ext cx="1004551" cy="5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a.int/stse" TargetMode="External"/><Relationship Id="rId3" Type="http://schemas.openxmlformats.org/officeDocument/2006/relationships/hyperlink" Target="http://www.wmo.int/pages/prog/sat/Refdocuments.html#spacebasedgos" TargetMode="External"/><Relationship Id="rId7" Type="http://schemas.openxmlformats.org/officeDocument/2006/relationships/hyperlink" Target="http://www.esa.int/esaLP/SEM097EH1TF_LPgmes_0.html" TargetMode="External"/><Relationship Id="rId2" Type="http://schemas.openxmlformats.org/officeDocument/2006/relationships/hyperlink" Target="http://www.wmo.int/pages/prog/sat/Databases.html#UserRequir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.int/esaMI/ESA_Publications/SEMAJUB474F_0.html" TargetMode="External"/><Relationship Id="rId5" Type="http://schemas.openxmlformats.org/officeDocument/2006/relationships/hyperlink" Target="http://aqua.nasa.gov/doc/pubs/A-Train_Fact_sheet.pdf" TargetMode="External"/><Relationship Id="rId10" Type="http://schemas.openxmlformats.org/officeDocument/2006/relationships/hyperlink" Target="http://www.eumetsat.int/groups/pps/documents/document/pdf_peps_mrd.pdf" TargetMode="External"/><Relationship Id="rId4" Type="http://schemas.openxmlformats.org/officeDocument/2006/relationships/hyperlink" Target="http://www.wmo-sat.info/oscar/" TargetMode="External"/><Relationship Id="rId9" Type="http://schemas.openxmlformats.org/officeDocument/2006/relationships/hyperlink" Target="http://www.eumetsat.int/Home/Main/Satellites/PostEPS/Resources/index.htm?l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27550"/>
            <a:ext cx="9029700" cy="2116138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Calibri" pitchFamily="34" charset="0"/>
              </a:rPr>
              <a:t>Physical, dynamical and application aspects of the connection between Ocean Vector and Doppler Wind Lidar winds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5481" y="4029075"/>
            <a:ext cx="3337560" cy="2595563"/>
          </a:xfrm>
        </p:spPr>
        <p:txBody>
          <a:bodyPr/>
          <a:lstStyle/>
          <a:p>
            <a:pPr indent="1588" algn="ctr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FF00"/>
                </a:solidFill>
                <a:latin typeface="Calibri" pitchFamily="34" charset="0"/>
              </a:rPr>
              <a:t>Ad.Stoffelen@KNMI.NL</a:t>
            </a:r>
          </a:p>
          <a:p>
            <a:pPr indent="1588" algn="ctr">
              <a:lnSpc>
                <a:spcPct val="90000"/>
              </a:lnSpc>
            </a:pPr>
            <a:endParaRPr lang="en-US" altLang="en-US" sz="24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3525" y="3957638"/>
            <a:ext cx="20335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Aeolus © 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Recommended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AutoNum type="arabicParenBoth"/>
            </a:pPr>
            <a:r>
              <a:rPr lang="en-GB" dirty="0" smtClean="0"/>
              <a:t>Enhanced </a:t>
            </a:r>
            <a:r>
              <a:rPr lang="en-GB" dirty="0"/>
              <a:t>temporal coverage through an international virtual constellation to follow the fast, small transient mesoscales</a:t>
            </a:r>
            <a:r>
              <a:rPr lang="en-GB" dirty="0" smtClean="0"/>
              <a:t>;</a:t>
            </a:r>
          </a:p>
          <a:p>
            <a:pPr lvl="1" indent="-342900"/>
            <a:r>
              <a:rPr lang="en-US" dirty="0" smtClean="0"/>
              <a:t>Ongoing. Hopefully will further improve.</a:t>
            </a:r>
            <a:endParaRPr lang="en-US" dirty="0"/>
          </a:p>
          <a:p>
            <a:pPr marL="457200" indent="-457200">
              <a:buAutoNum type="arabicParenBoth"/>
            </a:pPr>
            <a:r>
              <a:rPr lang="en-GB" dirty="0" smtClean="0"/>
              <a:t>Improved </a:t>
            </a:r>
            <a:r>
              <a:rPr lang="en-GB" dirty="0"/>
              <a:t>spatial resolution to better address mesoscale variability, improve coastal sampling, and make visible the areas between rain bands in tropical cyclones</a:t>
            </a:r>
            <a:r>
              <a:rPr lang="en-GB" dirty="0" smtClean="0"/>
              <a:t>;</a:t>
            </a:r>
          </a:p>
          <a:p>
            <a:pPr lvl="1" indent="-342900"/>
            <a:r>
              <a:rPr lang="en-GB" dirty="0" smtClean="0"/>
              <a:t>Resolution can be improved by adding Doppler capability (ongoing)</a:t>
            </a:r>
          </a:p>
          <a:p>
            <a:pPr lvl="2" indent="-342900"/>
            <a:r>
              <a:rPr lang="en-GB" dirty="0" smtClean="0"/>
              <a:t>This will also improve directional accuracy</a:t>
            </a:r>
          </a:p>
          <a:p>
            <a:pPr lvl="1" indent="-342900"/>
            <a:r>
              <a:rPr lang="en-GB" dirty="0" smtClean="0"/>
              <a:t>Resolution can be improved with better antennas (to be proposed)</a:t>
            </a:r>
          </a:p>
          <a:p>
            <a:pPr lvl="1" indent="-342900"/>
            <a:r>
              <a:rPr lang="en-GB" dirty="0" smtClean="0"/>
              <a:t>Resolution can be improved by using higher frequencies (to be proposed)</a:t>
            </a:r>
            <a:endParaRPr lang="en-US" dirty="0"/>
          </a:p>
          <a:p>
            <a:pPr marL="457200" indent="-457200">
              <a:buAutoNum type="arabicParenBoth" startAt="3"/>
            </a:pPr>
            <a:r>
              <a:rPr lang="en-GB" dirty="0" smtClean="0"/>
              <a:t>Instrument </a:t>
            </a:r>
            <a:r>
              <a:rPr lang="en-GB" dirty="0"/>
              <a:t>intercalibration for extreme strong winds</a:t>
            </a:r>
            <a:r>
              <a:rPr lang="en-GB" dirty="0" smtClean="0"/>
              <a:t>;</a:t>
            </a:r>
          </a:p>
          <a:p>
            <a:pPr marL="857250" lvl="1" indent="-457200"/>
            <a:r>
              <a:rPr lang="en-US" dirty="0" smtClean="0"/>
              <a:t>There are disagreements about calibration for winds &gt;17 ms</a:t>
            </a:r>
            <a:r>
              <a:rPr lang="en-US" baseline="30000" dirty="0" smtClean="0"/>
              <a:t>-1</a:t>
            </a:r>
          </a:p>
          <a:p>
            <a:pPr marL="857250" lvl="1" indent="-457200"/>
            <a:r>
              <a:rPr lang="en-US" dirty="0" smtClean="0"/>
              <a:t>We need to better understand in situ data from these wind speeds (see next)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3836917" y="6279018"/>
            <a:ext cx="246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Presented at the 2019 IOVWST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4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0" b="36618"/>
          <a:stretch/>
        </p:blipFill>
        <p:spPr bwMode="auto">
          <a:xfrm>
            <a:off x="426720" y="1093496"/>
            <a:ext cx="8564880" cy="2675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8" b="32925"/>
          <a:stretch/>
        </p:blipFill>
        <p:spPr>
          <a:xfrm>
            <a:off x="426720" y="3756497"/>
            <a:ext cx="8564880" cy="2575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441" y="1254112"/>
            <a:ext cx="96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&lt;u&gt;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903" y="3762704"/>
            <a:ext cx="94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&lt;v&gt;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46746" y="6049"/>
            <a:ext cx="72554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Zonal, Meridional Errors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419600" y="1360237"/>
            <a:ext cx="385914" cy="3847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0" y="6246421"/>
            <a:ext cx="9143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sym typeface="Wingdings"/>
              </a:rPr>
              <a:t>      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Systematic errors are larger than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interannual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variability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5514" y="1093496"/>
            <a:ext cx="23344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ASCAT -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ERAint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5401396" y="3377922"/>
            <a:ext cx="114266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ASCAT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27"/>
          <p:cNvCxnSpPr/>
          <p:nvPr/>
        </p:nvCxnSpPr>
        <p:spPr bwMode="auto">
          <a:xfrm flipH="1" flipV="1">
            <a:off x="4953001" y="3200401"/>
            <a:ext cx="11365" cy="10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27"/>
          <p:cNvCxnSpPr/>
          <p:nvPr/>
        </p:nvCxnSpPr>
        <p:spPr bwMode="auto">
          <a:xfrm flipH="1" flipV="1">
            <a:off x="5113020" y="3307080"/>
            <a:ext cx="288376" cy="351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kstvak 2"/>
          <p:cNvSpPr txBox="1"/>
          <p:nvPr/>
        </p:nvSpPr>
        <p:spPr>
          <a:xfrm>
            <a:off x="5057775" y="5715000"/>
            <a:ext cx="211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</a:rPr>
              <a:t>Belmonte&amp;Stoffelen</a:t>
            </a:r>
            <a:r>
              <a:rPr lang="en-US" sz="1400" dirty="0" smtClean="0">
                <a:latin typeface="Calibri" panose="020F0502020204030204" pitchFamily="34" charset="0"/>
              </a:rPr>
              <a:t>, 2019</a:t>
            </a:r>
            <a:endParaRPr lang="nl-NL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561" y="1500216"/>
            <a:ext cx="5114053" cy="409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/>
          <a:stretch/>
        </p:blipFill>
        <p:spPr>
          <a:xfrm>
            <a:off x="4569535" y="1491253"/>
            <a:ext cx="4830266" cy="4105113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74134" y="0"/>
            <a:ext cx="71477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Zonal, Meridional Errors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25649" y="5114408"/>
            <a:ext cx="130035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ERA5 - ASCAT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5589484"/>
            <a:ext cx="7880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sym typeface="Wingdings"/>
              </a:rPr>
              <a:t> Excess mean </a:t>
            </a:r>
            <a:r>
              <a:rPr lang="en-US" sz="2000" u="sng" dirty="0">
                <a:latin typeface="Calibri" panose="020F0502020204030204" pitchFamily="34" charset="0"/>
                <a:sym typeface="Wingdings"/>
              </a:rPr>
              <a:t>model</a:t>
            </a:r>
            <a:r>
              <a:rPr lang="en-US" sz="2000" dirty="0">
                <a:latin typeface="Calibri" panose="020F0502020204030204" pitchFamily="34" charset="0"/>
                <a:sym typeface="Wingdings"/>
              </a:rPr>
              <a:t> zonal winds </a:t>
            </a:r>
            <a:r>
              <a:rPr lang="en-US" sz="2000" dirty="0" smtClean="0">
                <a:latin typeface="Calibri" panose="020F0502020204030204" pitchFamily="34" charset="0"/>
                <a:sym typeface="Wingdings"/>
              </a:rPr>
              <a:t>(blues at mid-latitudes and subtropics)</a:t>
            </a:r>
            <a:endParaRPr lang="en-US" sz="20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latin typeface="Calibri" panose="020F0502020204030204" pitchFamily="34" charset="0"/>
              </a:rPr>
              <a:t>Defective </a:t>
            </a:r>
            <a:r>
              <a:rPr lang="en-US" sz="2000" dirty="0">
                <a:latin typeface="Calibri" panose="020F0502020204030204" pitchFamily="34" charset="0"/>
              </a:rPr>
              <a:t>mean </a:t>
            </a:r>
            <a:r>
              <a:rPr lang="en-US" sz="2000" u="sng" dirty="0">
                <a:latin typeface="Calibri" panose="020F0502020204030204" pitchFamily="34" charset="0"/>
              </a:rPr>
              <a:t>model</a:t>
            </a:r>
            <a:r>
              <a:rPr lang="en-US" sz="2000" dirty="0">
                <a:latin typeface="Calibri" panose="020F0502020204030204" pitchFamily="34" charset="0"/>
              </a:rPr>
              <a:t> meridional winds </a:t>
            </a:r>
            <a:r>
              <a:rPr lang="en-US" sz="2000" dirty="0" smtClean="0">
                <a:latin typeface="Calibri" panose="020F0502020204030204" pitchFamily="34" charset="0"/>
              </a:rPr>
              <a:t>(reds at mid-</a:t>
            </a:r>
            <a:r>
              <a:rPr lang="en-US" sz="2000" dirty="0" err="1" smtClean="0">
                <a:latin typeface="Calibri" panose="020F0502020204030204" pitchFamily="34" charset="0"/>
              </a:rPr>
              <a:t>lats</a:t>
            </a:r>
            <a:r>
              <a:rPr lang="en-US" sz="2000" dirty="0" smtClean="0">
                <a:latin typeface="Calibri" panose="020F0502020204030204" pitchFamily="34" charset="0"/>
              </a:rPr>
              <a:t> and tropics)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3375"/>
            <a:ext cx="9144000" cy="457200"/>
          </a:xfrm>
        </p:spPr>
        <p:txBody>
          <a:bodyPr>
            <a:normAutofit/>
          </a:bodyPr>
          <a:lstStyle/>
          <a:p>
            <a:r>
              <a:rPr lang="nl-NL" sz="1800" dirty="0" smtClean="0">
                <a:latin typeface="Calibri" panose="020F0502020204030204" pitchFamily="34" charset="0"/>
              </a:rPr>
              <a:t>ERA5 has </a:t>
            </a:r>
            <a:r>
              <a:rPr lang="nl-NL" sz="1800" dirty="0" err="1" smtClean="0">
                <a:latin typeface="Calibri" panose="020F0502020204030204" pitchFamily="34" charset="0"/>
              </a:rPr>
              <a:t>spatial</a:t>
            </a:r>
            <a:r>
              <a:rPr lang="nl-NL" sz="1800" dirty="0" smtClean="0">
                <a:latin typeface="Calibri" panose="020F0502020204030204" pitchFamily="34" charset="0"/>
              </a:rPr>
              <a:t> error </a:t>
            </a:r>
            <a:r>
              <a:rPr lang="nl-NL" sz="1800" dirty="0" err="1" smtClean="0">
                <a:latin typeface="Calibri" panose="020F0502020204030204" pitchFamily="34" charset="0"/>
              </a:rPr>
              <a:t>patterns</a:t>
            </a:r>
            <a:r>
              <a:rPr lang="nl-NL" sz="1800" dirty="0" smtClean="0">
                <a:latin typeface="Calibri" panose="020F0502020204030204" pitchFamily="34" charset="0"/>
              </a:rPr>
              <a:t> </a:t>
            </a:r>
            <a:r>
              <a:rPr lang="nl-NL" sz="1800" dirty="0" err="1" smtClean="0">
                <a:latin typeface="Calibri" panose="020F0502020204030204" pitchFamily="34" charset="0"/>
              </a:rPr>
              <a:t>similar</a:t>
            </a:r>
            <a:r>
              <a:rPr lang="nl-NL" sz="1800" dirty="0" smtClean="0">
                <a:latin typeface="Calibri" panose="020F0502020204030204" pitchFamily="34" charset="0"/>
              </a:rPr>
              <a:t> </a:t>
            </a:r>
            <a:r>
              <a:rPr lang="nl-NL" sz="1800" dirty="0" err="1" smtClean="0">
                <a:latin typeface="Calibri" panose="020F0502020204030204" pitchFamily="34" charset="0"/>
              </a:rPr>
              <a:t>to</a:t>
            </a:r>
            <a:r>
              <a:rPr lang="nl-NL" sz="1800" dirty="0" smtClean="0">
                <a:latin typeface="Calibri" panose="020F0502020204030204" pitchFamily="34" charset="0"/>
              </a:rPr>
              <a:t> </a:t>
            </a:r>
            <a:r>
              <a:rPr lang="nl-NL" sz="1800" dirty="0" err="1" smtClean="0">
                <a:latin typeface="Calibri" panose="020F0502020204030204" pitchFamily="34" charset="0"/>
              </a:rPr>
              <a:t>ERAint</a:t>
            </a:r>
            <a:r>
              <a:rPr lang="nl-NL" sz="1800" dirty="0" smtClean="0">
                <a:latin typeface="Calibri" panose="020F0502020204030204" pitchFamily="34" charset="0"/>
              </a:rPr>
              <a:t> (</a:t>
            </a:r>
            <a:r>
              <a:rPr lang="nl-NL" sz="1800" dirty="0" err="1" smtClean="0">
                <a:latin typeface="Calibri" panose="020F0502020204030204" pitchFamily="34" charset="0"/>
              </a:rPr>
              <a:t>only</a:t>
            </a:r>
            <a:r>
              <a:rPr lang="nl-NL" sz="1800" dirty="0" smtClean="0">
                <a:latin typeface="Calibri" panose="020F0502020204030204" pitchFamily="34" charset="0"/>
              </a:rPr>
              <a:t> </a:t>
            </a:r>
            <a:r>
              <a:rPr lang="nl-NL" sz="1800" dirty="0" err="1" smtClean="0">
                <a:latin typeface="Calibri" panose="020F0502020204030204" pitchFamily="34" charset="0"/>
              </a:rPr>
              <a:t>reduced</a:t>
            </a:r>
            <a:r>
              <a:rPr lang="nl-NL" sz="1800" dirty="0" smtClean="0">
                <a:latin typeface="Calibri" panose="020F0502020204030204" pitchFamily="34" charset="0"/>
              </a:rPr>
              <a:t> in amplitude </a:t>
            </a:r>
            <a:r>
              <a:rPr lang="nl-NL" sz="1800" dirty="0" err="1" smtClean="0">
                <a:latin typeface="Calibri" panose="020F0502020204030204" pitchFamily="34" charset="0"/>
              </a:rPr>
              <a:t>by</a:t>
            </a:r>
            <a:r>
              <a:rPr lang="nl-NL" sz="1800" dirty="0" smtClean="0">
                <a:latin typeface="Calibri" panose="020F0502020204030204" pitchFamily="34" charset="0"/>
              </a:rPr>
              <a:t> ~20%)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63053" y="2801779"/>
            <a:ext cx="692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&lt;u&gt;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658100" y="2722880"/>
            <a:ext cx="668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&lt;v&gt;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414133" y="5023533"/>
            <a:ext cx="211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Belmonte&amp;Stoffelen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2019</a:t>
            </a:r>
            <a:endParaRPr lang="nl-NL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1163164"/>
            <a:ext cx="5048250" cy="40386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74023" y="0"/>
            <a:ext cx="717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Transient Wind Errors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252721"/>
            <a:ext cx="88392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latin typeface="Calibri" panose="020F0502020204030204" pitchFamily="34" charset="0"/>
                <a:sym typeface="Wingdings"/>
              </a:rPr>
              <a:t>D</a:t>
            </a:r>
            <a:r>
              <a:rPr lang="en-US" sz="2000" dirty="0" smtClean="0">
                <a:latin typeface="Calibri" panose="020F0502020204030204" pitchFamily="34" charset="0"/>
              </a:rPr>
              <a:t>efective </a:t>
            </a:r>
            <a:r>
              <a:rPr lang="en-US" sz="2000" u="sng" dirty="0">
                <a:latin typeface="Calibri" panose="020F0502020204030204" pitchFamily="34" charset="0"/>
              </a:rPr>
              <a:t>model</a:t>
            </a:r>
            <a:r>
              <a:rPr lang="en-US" sz="2000" dirty="0">
                <a:latin typeface="Calibri" panose="020F0502020204030204" pitchFamily="34" charset="0"/>
              </a:rPr>
              <a:t> wind variability </a:t>
            </a:r>
            <a:r>
              <a:rPr lang="en-US" sz="2000" dirty="0" smtClean="0">
                <a:latin typeface="Calibri" panose="020F0502020204030204" pitchFamily="34" charset="0"/>
              </a:rPr>
              <a:t>overall:</a:t>
            </a:r>
            <a:endParaRPr lang="is-I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- Zonal (left) and meridional (right) </a:t>
            </a:r>
            <a:r>
              <a:rPr lang="is-IS" sz="2000" dirty="0" smtClean="0">
                <a:latin typeface="Calibri" panose="020F0502020204030204" pitchFamily="34" charset="0"/>
              </a:rPr>
              <a:t>at mid-to-high latitudes</a:t>
            </a:r>
          </a:p>
          <a:p>
            <a:pPr lvl="1"/>
            <a:r>
              <a:rPr lang="is-IS" sz="2000" dirty="0" smtClean="0">
                <a:latin typeface="Calibri" panose="020F0502020204030204" pitchFamily="34" charset="0"/>
              </a:rPr>
              <a:t>- Particularly meridional deficit along ITCZ</a:t>
            </a:r>
          </a:p>
          <a:p>
            <a:pPr lvl="1"/>
            <a:r>
              <a:rPr lang="is-IS" sz="2000" dirty="0" smtClean="0">
                <a:latin typeface="Calibri" panose="020F0502020204030204" pitchFamily="34" charset="0"/>
              </a:rPr>
              <a:t>- Locally enhanced along WBCs (ARC, ACC, GS, KE currents)</a:t>
            </a:r>
            <a:endParaRPr lang="is-IS" sz="20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/>
          <a:stretch/>
        </p:blipFill>
        <p:spPr>
          <a:xfrm>
            <a:off x="4532372" y="1163164"/>
            <a:ext cx="4756144" cy="40386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00400" y="2387600"/>
            <a:ext cx="4427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u’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673340" y="2387600"/>
            <a:ext cx="4284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</a:t>
            </a:r>
            <a:r>
              <a:rPr lang="en-US" dirty="0" smtClean="0">
                <a:latin typeface="Calibri" panose="020F0502020204030204" pitchFamily="34" charset="0"/>
              </a:rPr>
              <a:t>’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290308" y="4661583"/>
            <a:ext cx="211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Belmonte&amp;Stoffelen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2019</a:t>
            </a:r>
            <a:endParaRPr lang="nl-NL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3787549" y="4752458"/>
            <a:ext cx="130035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ERA5 - ASCAT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275951" y="1917994"/>
            <a:ext cx="10370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MEAN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26216" y="4150242"/>
            <a:ext cx="91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EDDY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9" y="1152653"/>
            <a:ext cx="2626560" cy="21012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7" y="3324452"/>
            <a:ext cx="2626560" cy="21012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9" y="1124744"/>
            <a:ext cx="2661447" cy="21291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73" y="1124744"/>
            <a:ext cx="2661447" cy="21291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9" y="3324452"/>
            <a:ext cx="2661447" cy="21291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51" y="3315364"/>
            <a:ext cx="2661447" cy="21291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5376" y="5221069"/>
            <a:ext cx="903862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ERA mean stress curl is </a:t>
            </a:r>
            <a:r>
              <a:rPr lang="en-US" sz="1600" b="1" dirty="0" smtClean="0">
                <a:latin typeface="Calibri" panose="020F0502020204030204" pitchFamily="34" charset="0"/>
              </a:rPr>
              <a:t>more cyclonic </a:t>
            </a:r>
            <a:r>
              <a:rPr lang="en-US" sz="1600" dirty="0" smtClean="0">
                <a:latin typeface="Calibri" panose="020F0502020204030204" pitchFamily="34" charset="0"/>
              </a:rPr>
              <a:t>(blue NH, red SH) at </a:t>
            </a:r>
            <a:r>
              <a:rPr lang="en-US" sz="1600" dirty="0">
                <a:latin typeface="Calibri" panose="020F0502020204030204" pitchFamily="34" charset="0"/>
              </a:rPr>
              <a:t>high </a:t>
            </a:r>
            <a:r>
              <a:rPr lang="en-US" sz="1600" dirty="0" smtClean="0">
                <a:latin typeface="Calibri" panose="020F0502020204030204" pitchFamily="34" charset="0"/>
              </a:rPr>
              <a:t>latitudes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May be caused by defective poleward meridional transport 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Associated to low eddy stress curl activity </a:t>
            </a:r>
            <a:r>
              <a:rPr lang="en-US" sz="1600" dirty="0" smtClean="0">
                <a:latin typeface="Calibri" panose="020F0502020204030204" pitchFamily="34" charset="0"/>
                <a:sym typeface="Wingdings"/>
              </a:rPr>
              <a:t> missing mesoscale turbulence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1600" b="1" dirty="0" smtClean="0">
                <a:latin typeface="Calibri" panose="020F0502020204030204" pitchFamily="34" charset="0"/>
                <a:sym typeface="Wingdings"/>
              </a:rPr>
              <a:t>This has obvious implications for Ekman upwelling estimates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1101090" y="332656"/>
            <a:ext cx="7322820" cy="6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Wind Stress Curl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65109" y="3852776"/>
            <a:ext cx="23622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81818" y="4800600"/>
            <a:ext cx="23622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64691" y="3869488"/>
            <a:ext cx="23622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81400" y="4817312"/>
            <a:ext cx="23622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3753" y="2972572"/>
            <a:ext cx="7088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ASCAT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3976930" y="2955979"/>
            <a:ext cx="11496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</a:rPr>
              <a:t>ERAi</a:t>
            </a:r>
            <a:r>
              <a:rPr lang="en-US" sz="1600" dirty="0" smtClean="0">
                <a:latin typeface="Calibri" panose="020F0502020204030204" pitchFamily="34" charset="0"/>
              </a:rPr>
              <a:t>-ASCAT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6718565" y="2958104"/>
            <a:ext cx="12073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ERA5-ASCAT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2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73" y="3319376"/>
            <a:ext cx="2626560" cy="21012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82" y="1143000"/>
            <a:ext cx="2626560" cy="21012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0" y="3325664"/>
            <a:ext cx="2626560" cy="21012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0" y="1143000"/>
            <a:ext cx="2626560" cy="2101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2" y="3319376"/>
            <a:ext cx="2626560" cy="2101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0" y="1143000"/>
            <a:ext cx="2626560" cy="210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275951" y="1917994"/>
            <a:ext cx="10370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MEAN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26216" y="4150242"/>
            <a:ext cx="914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EDDY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33" y="2999496"/>
            <a:ext cx="21754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ASCAT Wind Divergence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3409" y="3013029"/>
            <a:ext cx="14170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</a:rPr>
              <a:t>ERAint</a:t>
            </a:r>
            <a:r>
              <a:rPr lang="en-US" sz="1600" dirty="0" smtClean="0">
                <a:latin typeface="Calibri" panose="020F0502020204030204" pitchFamily="34" charset="0"/>
              </a:rPr>
              <a:t> - ASCAT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1189" y="3018546"/>
            <a:ext cx="13003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ERA5 - ASCAT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1" y="5238709"/>
            <a:ext cx="884681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Defective model convergence along ITCZ, weak Pacific cold tongue divergence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Missing model mean divergence (subsidence) over subtropics (red)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Missing model mean convergence over subpolar area (blue)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1600" dirty="0" smtClean="0">
                <a:latin typeface="Calibri" panose="020F0502020204030204" pitchFamily="34" charset="0"/>
              </a:rPr>
              <a:t>Lacking tropical moist convection in eddy divergence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1143000" y="260648"/>
            <a:ext cx="7155179" cy="6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Wind Divergence Errors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534809" y="4341905"/>
            <a:ext cx="23622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172200" y="4343400"/>
            <a:ext cx="2362200" cy="304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7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1999" y="188913"/>
            <a:ext cx="8248651" cy="777875"/>
          </a:xfrm>
        </p:spPr>
        <p:txBody>
          <a:bodyPr/>
          <a:lstStyle/>
          <a:p>
            <a:r>
              <a:rPr lang="en-US" altLang="en-US" sz="3600" dirty="0" smtClean="0">
                <a:latin typeface="Calibri" pitchFamily="34" charset="0"/>
              </a:rPr>
              <a:t>Small </a:t>
            </a:r>
            <a:r>
              <a:rPr lang="en-US" altLang="en-US" sz="3600" dirty="0" smtClean="0">
                <a:latin typeface="Calibri" pitchFamily="34" charset="0"/>
              </a:rPr>
              <a:t>scales lack over ocean and upper air</a:t>
            </a:r>
            <a:endParaRPr lang="en-US" altLang="en-US" sz="3600" dirty="0" smtClean="0">
              <a:latin typeface="Calibri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4557713" y="1501775"/>
            <a:ext cx="1116012" cy="4608513"/>
            <a:chOff x="2835" y="890"/>
            <a:chExt cx="703" cy="2903"/>
          </a:xfrm>
        </p:grpSpPr>
        <p:sp>
          <p:nvSpPr>
            <p:cNvPr id="35849" name="Line 5"/>
            <p:cNvSpPr>
              <a:spLocks noChangeShapeType="1"/>
            </p:cNvSpPr>
            <p:nvPr/>
          </p:nvSpPr>
          <p:spPr bwMode="auto">
            <a:xfrm>
              <a:off x="3152" y="890"/>
              <a:ext cx="0" cy="2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2835" y="993"/>
              <a:ext cx="703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00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nl-NL" altLang="en-US" sz="2400">
                  <a:solidFill>
                    <a:schemeClr val="tx1"/>
                  </a:solidFill>
                  <a:latin typeface="Times New Roman" pitchFamily="18" charset="0"/>
                </a:rPr>
                <a:t>100 km</a:t>
              </a:r>
            </a:p>
          </p:txBody>
        </p:sp>
      </p:grp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351588" y="4818063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</a:rPr>
              <a:t>ECMWF (ODB)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5292725" y="2924175"/>
            <a:ext cx="304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2400">
                <a:solidFill>
                  <a:schemeClr val="tx1"/>
                </a:solidFill>
                <a:latin typeface="Times New Roman" pitchFamily="18" charset="0"/>
              </a:rPr>
              <a:t>ModeS at 10 km height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724525" y="3933825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2400">
                <a:solidFill>
                  <a:srgbClr val="FF0000"/>
                </a:solidFill>
                <a:latin typeface="Times New Roman" pitchFamily="18" charset="0"/>
              </a:rPr>
              <a:t>ASCAT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2916238" y="1484313"/>
            <a:ext cx="903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altLang="en-US" sz="3600">
                <a:solidFill>
                  <a:srgbClr val="0066CC"/>
                </a:solidFill>
                <a:latin typeface="Times New Roman" pitchFamily="18" charset="0"/>
              </a:rPr>
              <a:t>k</a:t>
            </a:r>
            <a:r>
              <a:rPr lang="nl-NL" altLang="en-US" sz="3600" baseline="30000">
                <a:solidFill>
                  <a:srgbClr val="0066CC"/>
                </a:solidFill>
                <a:latin typeface="Times New Roman" pitchFamily="18" charset="0"/>
              </a:rPr>
              <a:t>-5/3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25" y="1738313"/>
            <a:ext cx="594042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0"/>
            <a:ext cx="431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821738" y="1876425"/>
            <a:ext cx="322262" cy="290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827588" cy="1074738"/>
          </a:xfrm>
          <a:solidFill>
            <a:schemeClr val="accent1"/>
          </a:solidFill>
        </p:spPr>
        <p:txBody>
          <a:bodyPr/>
          <a:lstStyle/>
          <a:p>
            <a:r>
              <a:rPr lang="nl-NL" altLang="en-US" sz="3200" smtClean="0">
                <a:latin typeface="Calibri" pitchFamily="34" charset="0"/>
              </a:rPr>
              <a:t>NWP model versus hi-res SPARC radiosondes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33713" y="1616075"/>
            <a:ext cx="19415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0000"/>
                </a:solidFill>
                <a:latin typeface="Arial" charset="0"/>
              </a:defRPr>
            </a:lvl1pPr>
            <a:lvl2pPr marL="152400" indent="-150813">
              <a:spcBef>
                <a:spcPct val="20000"/>
              </a:spcBef>
              <a:buFont typeface="Arial" charset="0"/>
              <a:buBlip>
                <a:blip r:embed="rId4"/>
              </a:buBlip>
              <a:defRPr>
                <a:solidFill>
                  <a:srgbClr val="000000"/>
                </a:solidFill>
                <a:latin typeface="Arial" charset="0"/>
              </a:defRPr>
            </a:lvl2pPr>
            <a:lvl3pPr marL="406400" indent="-252413">
              <a:spcBef>
                <a:spcPct val="20000"/>
              </a:spcBef>
              <a:buFont typeface="Arial" charset="0"/>
              <a:buBlip>
                <a:blip r:embed="rId5"/>
              </a:buBlip>
              <a:defRPr>
                <a:solidFill>
                  <a:srgbClr val="000000"/>
                </a:solidFill>
                <a:latin typeface="Arial" charset="0"/>
              </a:defRPr>
            </a:lvl3pPr>
            <a:lvl4pPr marL="633413" indent="-225425">
              <a:spcBef>
                <a:spcPct val="20000"/>
              </a:spcBef>
              <a:buFont typeface="Arial" charset="0"/>
              <a:buBlip>
                <a:blip r:embed="rId6"/>
              </a:buBlip>
              <a:defRPr>
                <a:solidFill>
                  <a:srgbClr val="000000"/>
                </a:solidFill>
                <a:latin typeface="Arial" charset="0"/>
              </a:defRPr>
            </a:lvl4pPr>
            <a:lvl5pPr marL="811213" indent="-176213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12684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17256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21828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2640013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indent="-1778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altLang="en-US" sz="2400" dirty="0" smtClean="0">
                <a:latin typeface="Calibri" panose="020F0502020204030204" pitchFamily="34" charset="0"/>
              </a:rPr>
              <a:t>ECMWF </a:t>
            </a:r>
            <a:br>
              <a:rPr lang="nl-NL" altLang="en-US" sz="2400" dirty="0" smtClean="0">
                <a:latin typeface="Calibri" panose="020F0502020204030204" pitchFamily="34" charset="0"/>
              </a:rPr>
            </a:br>
            <a:r>
              <a:rPr lang="nl-NL" altLang="en-US" sz="2400" dirty="0" smtClean="0">
                <a:latin typeface="Calibri" panose="020F0502020204030204" pitchFamily="34" charset="0"/>
              </a:rPr>
              <a:t>1.5-2 km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resolution</a:t>
            </a:r>
            <a:endParaRPr lang="nl-NL" altLang="en-US" sz="2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nl-NL" altLang="en-US" sz="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altLang="en-US" sz="2400" dirty="0" smtClean="0">
                <a:latin typeface="Calibri" panose="020F0502020204030204" pitchFamily="34" charset="0"/>
              </a:rPr>
              <a:t> SD : 2 m/s </a:t>
            </a:r>
          </a:p>
          <a:p>
            <a:pPr>
              <a:lnSpc>
                <a:spcPct val="90000"/>
              </a:lnSpc>
              <a:defRPr/>
            </a:pPr>
            <a:endParaRPr lang="nl-NL" altLang="en-US" sz="800" dirty="0" smtClean="0">
              <a:latin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altLang="en-US" sz="2400" dirty="0" err="1" smtClean="0">
                <a:latin typeface="Calibri" panose="020F0502020204030204" pitchFamily="34" charset="0"/>
              </a:rPr>
              <a:t>Shear</a:t>
            </a:r>
            <a:r>
              <a:rPr lang="nl-NL" altLang="en-US" sz="2400" dirty="0" smtClean="0">
                <a:latin typeface="Calibri" panose="020F0502020204030204" pitchFamily="34" charset="0"/>
              </a:rPr>
              <a:t> 3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times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too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br>
              <a:rPr lang="nl-NL" altLang="en-US" sz="2400" dirty="0" smtClean="0">
                <a:latin typeface="Calibri" panose="020F0502020204030204" pitchFamily="34" charset="0"/>
              </a:rPr>
            </a:br>
            <a:r>
              <a:rPr lang="nl-NL" altLang="en-US" sz="2400" dirty="0" smtClean="0">
                <a:latin typeface="Calibri" panose="020F0502020204030204" pitchFamily="34" charset="0"/>
              </a:rPr>
              <a:t>low !!</a:t>
            </a:r>
          </a:p>
          <a:p>
            <a:pPr>
              <a:lnSpc>
                <a:spcPct val="90000"/>
              </a:lnSpc>
              <a:defRPr/>
            </a:pPr>
            <a:endParaRPr lang="nl-NL" altLang="en-US" sz="800" dirty="0" smtClean="0">
              <a:latin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buFont typeface="Arial" charset="0"/>
              <a:buChar char="•"/>
              <a:defRPr/>
            </a:pP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Physics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tuned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to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poor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vertical</a:t>
            </a:r>
            <a:r>
              <a:rPr lang="nl-NL" altLang="en-US" sz="2400" dirty="0" smtClean="0">
                <a:latin typeface="Calibri" panose="020F0502020204030204" pitchFamily="34" charset="0"/>
              </a:rPr>
              <a:t>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shear</a:t>
            </a:r>
            <a:r>
              <a:rPr lang="nl-NL" altLang="en-US" sz="2400" dirty="0" smtClean="0">
                <a:latin typeface="Calibri" panose="020F0502020204030204" pitchFamily="34" charset="0"/>
              </a:rPr>
              <a:t>  </a:t>
            </a:r>
            <a:r>
              <a:rPr lang="nl-NL" altLang="en-US" sz="2400" dirty="0" err="1" smtClean="0">
                <a:latin typeface="Calibri" panose="020F0502020204030204" pitchFamily="34" charset="0"/>
              </a:rPr>
              <a:t>structure</a:t>
            </a:r>
            <a:endParaRPr lang="nl-NL" altLang="en-US" sz="2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nl-NL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37895" name="Tekstvak 17"/>
          <p:cNvSpPr txBox="1">
            <a:spLocks noChangeArrowheads="1"/>
          </p:cNvSpPr>
          <p:nvPr/>
        </p:nvSpPr>
        <p:spPr bwMode="auto">
          <a:xfrm>
            <a:off x="215900" y="1265238"/>
            <a:ext cx="2384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800">
                <a:solidFill>
                  <a:srgbClr val="00EA06"/>
                </a:solidFill>
              </a:rPr>
              <a:t>Houchi et al.,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3600" smtClean="0">
                <a:latin typeface="Calibri" pitchFamily="34" charset="0"/>
              </a:rPr>
              <a:t>Hi-res radiosonde shear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39863"/>
            <a:ext cx="2195513" cy="5661025"/>
          </a:xfrm>
          <a:solidFill>
            <a:schemeClr val="bg1"/>
          </a:solidFill>
        </p:spPr>
        <p:txBody>
          <a:bodyPr/>
          <a:lstStyle/>
          <a:p>
            <a:pPr marL="185738" indent="-18573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GB" altLang="nl-NL" sz="2200" dirty="0" smtClean="0">
                <a:latin typeface="Calibri" panose="020F0502020204030204" pitchFamily="34" charset="0"/>
              </a:rPr>
              <a:t>Collocation data base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GB" altLang="nl-NL" sz="2200" dirty="0" smtClean="0">
                <a:latin typeface="Calibri" panose="020F0502020204030204" pitchFamily="34" charset="0"/>
              </a:rPr>
              <a:t>ECMWF winds agree very well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GB" altLang="nl-NL" sz="2200" dirty="0" smtClean="0">
                <a:latin typeface="Calibri" panose="020F0502020204030204" pitchFamily="34" charset="0"/>
              </a:rPr>
              <a:t>Shear in ECMWF model 2-3 times lower, however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GB" altLang="nl-NL" sz="2200" dirty="0" smtClean="0">
                <a:latin typeface="Calibri" panose="020F0502020204030204" pitchFamily="34" charset="0"/>
              </a:rPr>
              <a:t>Tropical </a:t>
            </a:r>
            <a:r>
              <a:rPr lang="en-GB" altLang="nl-NL" sz="2200" dirty="0" err="1" smtClean="0">
                <a:latin typeface="Calibri" panose="020F0502020204030204" pitchFamily="34" charset="0"/>
              </a:rPr>
              <a:t>tropopause</a:t>
            </a:r>
            <a:r>
              <a:rPr lang="en-GB" altLang="nl-NL" sz="2200" dirty="0" smtClean="0">
                <a:latin typeface="Calibri" panose="020F0502020204030204" pitchFamily="34" charset="0"/>
              </a:rPr>
              <a:t> strongly variable </a:t>
            </a:r>
          </a:p>
          <a:p>
            <a:pPr marL="185738" indent="-185738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altLang="nl-NL" sz="2200" dirty="0" smtClean="0">
                <a:latin typeface="Calibri" panose="020F0502020204030204" pitchFamily="34" charset="0"/>
              </a:rPr>
              <a:t>Shear determines mixing of air, cloud forming, ..</a:t>
            </a:r>
          </a:p>
          <a:p>
            <a:pPr>
              <a:lnSpc>
                <a:spcPct val="80000"/>
              </a:lnSpc>
              <a:defRPr/>
            </a:pPr>
            <a:endParaRPr lang="en-GB" altLang="nl-NL" sz="800" b="1" dirty="0" smtClean="0">
              <a:solidFill>
                <a:srgbClr val="34007A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nl-NL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GB" altLang="nl-NL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     Houchi et al. 2010</a:t>
            </a:r>
          </a:p>
        </p:txBody>
      </p:sp>
      <p:grpSp>
        <p:nvGrpSpPr>
          <p:cNvPr id="38916" name="Groep 2"/>
          <p:cNvGrpSpPr>
            <a:grpSpLocks/>
          </p:cNvGrpSpPr>
          <p:nvPr/>
        </p:nvGrpSpPr>
        <p:grpSpPr bwMode="auto">
          <a:xfrm>
            <a:off x="2195513" y="1193800"/>
            <a:ext cx="6948487" cy="5689600"/>
            <a:chOff x="2195514" y="1240555"/>
            <a:chExt cx="6948487" cy="4031533"/>
          </a:xfrm>
        </p:grpSpPr>
        <p:sp>
          <p:nvSpPr>
            <p:cNvPr id="38918" name="Rectangle 9"/>
            <p:cNvSpPr>
              <a:spLocks noChangeArrowheads="1"/>
            </p:cNvSpPr>
            <p:nvPr/>
          </p:nvSpPr>
          <p:spPr bwMode="auto">
            <a:xfrm>
              <a:off x="2195514" y="4893469"/>
              <a:ext cx="6948487" cy="378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>
                <a:latin typeface="Calibri" pitchFamily="34" charset="0"/>
              </a:endParaRPr>
            </a:p>
          </p:txBody>
        </p:sp>
        <p:pic>
          <p:nvPicPr>
            <p:cNvPr id="389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6" t="27289" r="20625" b="8104"/>
            <a:stretch>
              <a:fillRect/>
            </a:stretch>
          </p:blipFill>
          <p:spPr bwMode="auto">
            <a:xfrm>
              <a:off x="2195514" y="1240555"/>
              <a:ext cx="6948487" cy="3874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20" name="Text Box 5"/>
            <p:cNvSpPr txBox="1">
              <a:spLocks noChangeArrowheads="1"/>
            </p:cNvSpPr>
            <p:nvPr/>
          </p:nvSpPr>
          <p:spPr bwMode="auto">
            <a:xfrm>
              <a:off x="4238625" y="2459755"/>
              <a:ext cx="915635" cy="28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000">
                  <a:latin typeface="Verdana" pitchFamily="34" charset="0"/>
                </a:rPr>
                <a:t>RAOB</a:t>
              </a:r>
            </a:p>
          </p:txBody>
        </p:sp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3981451" y="4593355"/>
              <a:ext cx="1143262" cy="28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000">
                  <a:latin typeface="Verdana" pitchFamily="34" charset="0"/>
                </a:rPr>
                <a:t>ECMWF</a:t>
              </a:r>
            </a:p>
          </p:txBody>
        </p:sp>
        <p:sp>
          <p:nvSpPr>
            <p:cNvPr id="38922" name="Text Box 7"/>
            <p:cNvSpPr txBox="1">
              <a:spLocks noChangeArrowheads="1"/>
            </p:cNvSpPr>
            <p:nvPr/>
          </p:nvSpPr>
          <p:spPr bwMode="auto">
            <a:xfrm>
              <a:off x="7278689" y="4593355"/>
              <a:ext cx="1143262" cy="28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000">
                  <a:latin typeface="Verdana" pitchFamily="34" charset="0"/>
                </a:rPr>
                <a:t>ECMWF</a:t>
              </a:r>
            </a:p>
          </p:txBody>
        </p:sp>
        <p:sp>
          <p:nvSpPr>
            <p:cNvPr id="38923" name="Text Box 8"/>
            <p:cNvSpPr txBox="1">
              <a:spLocks noChangeArrowheads="1"/>
            </p:cNvSpPr>
            <p:nvPr/>
          </p:nvSpPr>
          <p:spPr bwMode="auto">
            <a:xfrm>
              <a:off x="7527925" y="2459755"/>
              <a:ext cx="915635" cy="283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Blip>
                  <a:blip r:embed="rId4"/>
                </a:buBlip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l-NL" sz="2000">
                  <a:latin typeface="Verdana" pitchFamily="34" charset="0"/>
                </a:rPr>
                <a:t>RAOB</a:t>
              </a:r>
            </a:p>
          </p:txBody>
        </p:sp>
        <p:sp>
          <p:nvSpPr>
            <p:cNvPr id="38924" name="Line 10"/>
            <p:cNvSpPr>
              <a:spLocks noChangeShapeType="1"/>
            </p:cNvSpPr>
            <p:nvPr/>
          </p:nvSpPr>
          <p:spPr bwMode="auto">
            <a:xfrm>
              <a:off x="7451725" y="1329929"/>
              <a:ext cx="0" cy="3618309"/>
            </a:xfrm>
            <a:prstGeom prst="line">
              <a:avLst/>
            </a:prstGeom>
            <a:noFill/>
            <a:ln w="9525">
              <a:solidFill>
                <a:srgbClr val="F413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>
              <a:off x="5927726" y="2193131"/>
              <a:ext cx="2447925" cy="0"/>
            </a:xfrm>
            <a:prstGeom prst="line">
              <a:avLst/>
            </a:prstGeom>
            <a:noFill/>
            <a:ln w="9525">
              <a:solidFill>
                <a:srgbClr val="F413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926" name="Line 12"/>
            <p:cNvSpPr>
              <a:spLocks noChangeShapeType="1"/>
            </p:cNvSpPr>
            <p:nvPr/>
          </p:nvSpPr>
          <p:spPr bwMode="auto">
            <a:xfrm>
              <a:off x="2665414" y="2193131"/>
              <a:ext cx="2447925" cy="0"/>
            </a:xfrm>
            <a:prstGeom prst="line">
              <a:avLst/>
            </a:prstGeom>
            <a:noFill/>
            <a:ln w="9525">
              <a:solidFill>
                <a:srgbClr val="F413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927" name="Line 13"/>
            <p:cNvSpPr>
              <a:spLocks noChangeShapeType="1"/>
            </p:cNvSpPr>
            <p:nvPr/>
          </p:nvSpPr>
          <p:spPr bwMode="auto">
            <a:xfrm>
              <a:off x="3660775" y="1329929"/>
              <a:ext cx="0" cy="3618309"/>
            </a:xfrm>
            <a:prstGeom prst="line">
              <a:avLst/>
            </a:prstGeom>
            <a:noFill/>
            <a:ln w="9525">
              <a:solidFill>
                <a:srgbClr val="F413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928" name="Line 14"/>
            <p:cNvSpPr>
              <a:spLocks noChangeShapeType="1"/>
            </p:cNvSpPr>
            <p:nvPr/>
          </p:nvSpPr>
          <p:spPr bwMode="auto">
            <a:xfrm>
              <a:off x="2665414" y="4300538"/>
              <a:ext cx="2447925" cy="0"/>
            </a:xfrm>
            <a:prstGeom prst="line">
              <a:avLst/>
            </a:prstGeom>
            <a:noFill/>
            <a:ln w="9525">
              <a:solidFill>
                <a:srgbClr val="F413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929" name="Line 15"/>
            <p:cNvSpPr>
              <a:spLocks noChangeShapeType="1"/>
            </p:cNvSpPr>
            <p:nvPr/>
          </p:nvSpPr>
          <p:spPr bwMode="auto">
            <a:xfrm>
              <a:off x="7092950" y="4300538"/>
              <a:ext cx="358775" cy="0"/>
            </a:xfrm>
            <a:prstGeom prst="line">
              <a:avLst/>
            </a:prstGeom>
            <a:noFill/>
            <a:ln w="38100">
              <a:solidFill>
                <a:srgbClr val="F4130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8917" name="Tekstvak 1"/>
          <p:cNvSpPr txBox="1">
            <a:spLocks noChangeArrowheads="1"/>
          </p:cNvSpPr>
          <p:nvPr/>
        </p:nvSpPr>
        <p:spPr bwMode="auto">
          <a:xfrm>
            <a:off x="4238625" y="1295400"/>
            <a:ext cx="1347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/>
              <a:t>Tropics</a:t>
            </a:r>
            <a:endParaRPr lang="nl-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Tropical moist convection</a:t>
            </a:r>
            <a:endParaRPr lang="nl-NL" sz="44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250" y="1276350"/>
            <a:ext cx="3371850" cy="48783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ASCAT observes extreme convergence/divergence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Not seen in global NWP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Extreme divergence and rain occur simultaneously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Rain lags convergence by 30 minutes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ASCAT revisits many scenes after 50 minutes, after which little correlation remains in divergence/convergence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This all fits moist convection time scales</a:t>
            </a:r>
            <a:endParaRPr lang="nl-NL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LWG, July 2019</a:t>
            </a:r>
            <a:endParaRPr lang="nl-NL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/>
          <a:stretch/>
        </p:blipFill>
        <p:spPr bwMode="auto">
          <a:xfrm>
            <a:off x="3562350" y="1202434"/>
            <a:ext cx="5581650" cy="499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 rot="16200000">
            <a:off x="4613485" y="1434614"/>
            <a:ext cx="684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ECMWF</a:t>
            </a:r>
            <a:endParaRPr lang="nl-NL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 rot="16200000">
            <a:off x="7518611" y="1426576"/>
            <a:ext cx="684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ECMWF</a:t>
            </a:r>
            <a:endParaRPr lang="nl-NL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 rot="16200000">
            <a:off x="4613484" y="3949214"/>
            <a:ext cx="684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ECMWF</a:t>
            </a:r>
            <a:endParaRPr lang="nl-NL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 rot="16200000">
            <a:off x="7518610" y="3949216"/>
            <a:ext cx="684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ECMWF</a:t>
            </a:r>
            <a:endParaRPr lang="nl-NL" sz="1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85750" y="6365557"/>
            <a:ext cx="1372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King et al., 2017</a:t>
            </a:r>
            <a:endParaRPr lang="nl-NL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63474" y="1805315"/>
            <a:ext cx="110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Extreme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convergence</a:t>
            </a:r>
            <a:endParaRPr lang="nl-NL" sz="1400" dirty="0">
              <a:latin typeface="Calibri" panose="020F050202020403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025906" y="1805315"/>
            <a:ext cx="9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Extreme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divergence</a:t>
            </a:r>
            <a:endParaRPr lang="nl-NL" sz="1400" dirty="0">
              <a:latin typeface="Calibri" panose="020F050202020403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908483" y="4491365"/>
            <a:ext cx="817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After 50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minutes</a:t>
            </a:r>
            <a:endParaRPr lang="nl-NL" sz="1400" dirty="0">
              <a:latin typeface="Calibri" panose="020F050202020403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04083" y="4491365"/>
            <a:ext cx="817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After 50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minutes</a:t>
            </a:r>
            <a:endParaRPr lang="nl-NL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inhoud 1"/>
          <p:cNvSpPr>
            <a:spLocks noGrp="1"/>
          </p:cNvSpPr>
          <p:nvPr>
            <p:ph idx="1"/>
          </p:nvPr>
        </p:nvSpPr>
        <p:spPr>
          <a:xfrm>
            <a:off x="366719" y="4712783"/>
            <a:ext cx="8722785" cy="1225551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Mie is most abundant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most accurate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near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the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surface</a:t>
            </a:r>
            <a:endParaRPr lang="nl-NL" altLang="nl-NL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Cloud and aerosol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observations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are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strongly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affected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by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heterogeneity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which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results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in wind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height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002060"/>
                </a:solidFill>
                <a:latin typeface="Calibri" pitchFamily="34" charset="0"/>
              </a:rPr>
              <a:t>uncertainties</a:t>
            </a:r>
            <a:r>
              <a:rPr lang="nl-NL" altLang="nl-NL" dirty="0" smtClean="0">
                <a:solidFill>
                  <a:srgbClr val="002060"/>
                </a:solidFill>
                <a:latin typeface="Calibri" pitchFamily="34" charset="0"/>
              </a:rPr>
              <a:t> (Sun et al., 2014)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nl-NL" dirty="0" smtClean="0">
                <a:solidFill>
                  <a:srgbClr val="002060"/>
                </a:solidFill>
                <a:latin typeface="Calibri" pitchFamily="34" charset="0"/>
              </a:rPr>
              <a:t>Aeolus sea surface return may be investigated/exploited (future work at KNMI)</a:t>
            </a:r>
            <a:endParaRPr lang="nl-NL" altLang="nl-N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219" name="Titel 2"/>
          <p:cNvSpPr>
            <a:spLocks noGrp="1"/>
          </p:cNvSpPr>
          <p:nvPr>
            <p:ph type="title"/>
          </p:nvPr>
        </p:nvSpPr>
        <p:spPr>
          <a:xfrm>
            <a:off x="958887" y="271463"/>
            <a:ext cx="8007143" cy="647700"/>
          </a:xfrm>
        </p:spPr>
        <p:txBody>
          <a:bodyPr/>
          <a:lstStyle/>
          <a:p>
            <a:r>
              <a:rPr lang="en-US" altLang="nl-NL" sz="3600" dirty="0" smtClean="0">
                <a:latin typeface="Calibri" pitchFamily="34" charset="0"/>
              </a:rPr>
              <a:t>What is Aeolus </a:t>
            </a:r>
            <a:r>
              <a:rPr lang="en-US" altLang="nl-NL" sz="3600" dirty="0" smtClean="0">
                <a:latin typeface="Calibri" pitchFamily="34" charset="0"/>
              </a:rPr>
              <a:t>demonstrating</a:t>
            </a:r>
            <a:r>
              <a:rPr lang="en-US" altLang="nl-NL" sz="3600" dirty="0" smtClean="0">
                <a:latin typeface="Calibri" pitchFamily="34" charset="0"/>
              </a:rPr>
              <a:t>?</a:t>
            </a:r>
            <a:endParaRPr lang="nl-NL" altLang="nl-NL" sz="3600" dirty="0" smtClean="0">
              <a:latin typeface="Calibri" pitchFamily="34" charset="0"/>
            </a:endParaRPr>
          </a:p>
        </p:txBody>
      </p:sp>
      <p:sp>
        <p:nvSpPr>
          <p:cNvPr id="9222" name="shpBeeldmerk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7350" y="6503992"/>
            <a:ext cx="712788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EA13C1D-4F37-4993-825B-247F6AFFC286}" type="slidenum">
              <a:rPr lang="nl-NL" altLang="en-US" sz="1000" b="1" smtClean="0">
                <a:solidFill>
                  <a:schemeClr val="bg1"/>
                </a:solidFill>
              </a:rPr>
              <a:pPr/>
              <a:t>2</a:t>
            </a:fld>
            <a:endParaRPr lang="nl-NL" altLang="en-US" sz="10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b="12766"/>
          <a:stretch/>
        </p:blipFill>
        <p:spPr>
          <a:xfrm>
            <a:off x="-232408" y="1097825"/>
            <a:ext cx="4871123" cy="353891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b="11975"/>
          <a:stretch/>
        </p:blipFill>
        <p:spPr bwMode="auto">
          <a:xfrm>
            <a:off x="4638715" y="1124605"/>
            <a:ext cx="4592320" cy="3512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245" y="1070551"/>
            <a:ext cx="3814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Molecular response        (Rayleigh)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0895" y="1085352"/>
            <a:ext cx="3759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Cloud and aerosol response (Mie)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t="87745"/>
          <a:stretch/>
        </p:blipFill>
        <p:spPr>
          <a:xfrm>
            <a:off x="4959565" y="1598687"/>
            <a:ext cx="4082731" cy="589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3847" y="1466379"/>
            <a:ext cx="241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® Michael Rennie, ECMWF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68" y="6104075"/>
            <a:ext cx="1644927" cy="7539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glow" dir="t"/>
          </a:scene3d>
          <a:sp3d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  <p:sp>
        <p:nvSpPr>
          <p:cNvPr id="2" name="Rechthoek 1"/>
          <p:cNvSpPr/>
          <p:nvPr/>
        </p:nvSpPr>
        <p:spPr>
          <a:xfrm>
            <a:off x="0" y="3764280"/>
            <a:ext cx="9144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4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8"/>
            <a:ext cx="9144000" cy="41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2"/>
          <p:cNvSpPr/>
          <p:nvPr/>
        </p:nvSpPr>
        <p:spPr>
          <a:xfrm>
            <a:off x="371476" y="44452"/>
            <a:ext cx="87725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Inconsistencies in hurricanes</a:t>
            </a:r>
            <a:endParaRPr lang="nl-NL" sz="4400" b="1" dirty="0">
              <a:solidFill>
                <a:srgbClr val="00206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1963" y="5301208"/>
            <a:ext cx="877252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52400" indent="-1508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 sz="2800">
                <a:solidFill>
                  <a:srgbClr val="000066"/>
                </a:solidFill>
                <a:latin typeface="+mn-lt"/>
              </a:defRPr>
            </a:lvl2pPr>
            <a:lvl3pPr marL="406400" indent="-2524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defRPr sz="2400">
                <a:solidFill>
                  <a:srgbClr val="000000"/>
                </a:solidFill>
                <a:latin typeface="+mn-lt"/>
              </a:defRPr>
            </a:lvl3pPr>
            <a:lvl4pPr marL="633413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</a:defRPr>
            </a:lvl4pPr>
            <a:lvl5pPr marL="8112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2684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7256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1828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640013" indent="-176213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nl-NL" kern="0" dirty="0" smtClean="0">
                <a:latin typeface="Calibri" panose="020F0502020204030204" pitchFamily="34" charset="0"/>
              </a:rPr>
              <a:t>Are </a:t>
            </a:r>
            <a:r>
              <a:rPr lang="en-GB" altLang="nl-NL" kern="0" dirty="0" err="1" smtClean="0">
                <a:latin typeface="Calibri" panose="020F0502020204030204" pitchFamily="34" charset="0"/>
              </a:rPr>
              <a:t>dropsondes</a:t>
            </a:r>
            <a:r>
              <a:rPr lang="en-GB" altLang="nl-NL" kern="0" dirty="0" smtClean="0">
                <a:latin typeface="Calibri" panose="020F0502020204030204" pitchFamily="34" charset="0"/>
              </a:rPr>
              <a:t> too high, or moored buoys and ECMWF too low at 20-25 m/s </a:t>
            </a:r>
            <a:r>
              <a:rPr lang="en-GB" altLang="nl-NL" kern="0" dirty="0" smtClean="0">
                <a:latin typeface="Calibri" panose="020F0502020204030204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nl-NL" kern="0" dirty="0" smtClean="0">
                <a:latin typeface="Calibri" panose="020F0502020204030204" pitchFamily="34" charset="0"/>
              </a:rPr>
              <a:t>Dave Emmitt’s talk, also at the IOVWST</a:t>
            </a:r>
            <a:endParaRPr lang="en-GB" altLang="nl-NL" kern="0" dirty="0" smtClean="0">
              <a:latin typeface="Calibri" panose="020F0502020204030204" pitchFamily="34" charset="0"/>
            </a:endParaRPr>
          </a:p>
          <a:p>
            <a:pPr eaLnBrk="1" hangingPunct="1"/>
            <a:endParaRPr lang="en-GB" altLang="nl-NL" kern="0" dirty="0">
              <a:latin typeface="Calibri" panose="020F0502020204030204" pitchFamily="34" charset="0"/>
            </a:endParaRPr>
          </a:p>
          <a:p>
            <a:pPr eaLnBrk="1" hangingPunct="1"/>
            <a:endParaRPr lang="en-GB" altLang="nl-NL" kern="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GB" altLang="nl-NL" kern="0" dirty="0">
              <a:latin typeface="Calibri" panose="020F050202020403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71601" y="1628800"/>
            <a:ext cx="159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Chou et al., 2013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7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52" y="1027671"/>
            <a:ext cx="4724549" cy="345874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9577" y="1137755"/>
            <a:ext cx="8335656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solidFill>
                  <a:srgbClr val="002060"/>
                </a:solidFill>
              </a:rPr>
              <a:t>May grasp shear environment</a:t>
            </a: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solidFill>
                  <a:srgbClr val="002060"/>
                </a:solidFill>
              </a:rPr>
              <a:t>Cloud top wind (Mie)</a:t>
            </a: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solidFill>
                  <a:srgbClr val="002060"/>
                </a:solidFill>
              </a:rPr>
              <a:t>Will not help the OVW problem</a:t>
            </a: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solidFill>
                  <a:srgbClr val="002060"/>
                </a:solidFill>
              </a:rPr>
              <a:t>Campaigns could help (D. Emmitt)</a:t>
            </a:r>
            <a:r>
              <a:rPr lang="en-US" altLang="en-US" sz="2000" kern="0" dirty="0" smtClean="0">
                <a:solidFill>
                  <a:srgbClr val="002060"/>
                </a:solidFill>
              </a:rPr>
              <a:t> </a:t>
            </a:r>
            <a:endParaRPr lang="en-US" altLang="en-US" sz="2000" kern="0" dirty="0" smtClean="0">
              <a:solidFill>
                <a:srgbClr val="002060"/>
              </a:solidFill>
            </a:endParaRP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kern="0" dirty="0">
              <a:solidFill>
                <a:srgbClr val="00206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5803" y="30325"/>
            <a:ext cx="8126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What about </a:t>
            </a: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Aeolus in hurricanes?</a:t>
            </a:r>
            <a:endParaRPr lang="en-US" alt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" y="3235928"/>
            <a:ext cx="4718937" cy="349362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89578" y="3017623"/>
            <a:ext cx="80606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Mie:				     	</a:t>
            </a: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				Rayleigh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048077" y="3099697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Mangkhut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12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261938"/>
            <a:ext cx="7847013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Conclusions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69888" y="1263650"/>
            <a:ext cx="8543925" cy="48085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altLang="en-US" dirty="0" smtClean="0">
                <a:latin typeface="Calibri" pitchFamily="34" charset="0"/>
              </a:rPr>
              <a:t>Accurate surface level winds and low-level AMVs do/will exist &gt; 2020</a:t>
            </a:r>
          </a:p>
          <a:p>
            <a:pPr marL="285750" indent="-285750">
              <a:buFontTx/>
              <a:buChar char="-"/>
            </a:pPr>
            <a:r>
              <a:rPr lang="en-US" altLang="en-US" dirty="0" smtClean="0">
                <a:latin typeface="Calibri" pitchFamily="34" charset="0"/>
              </a:rPr>
              <a:t>Synergy 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with DWL Mie aerosol and cloud </a:t>
            </a:r>
            <a:r>
              <a:rPr lang="en-US" altLang="en-US" dirty="0" smtClean="0">
                <a:latin typeface="Calibri" pitchFamily="34" charset="0"/>
              </a:rPr>
              <a:t>winds (with a good laser B!)</a:t>
            </a:r>
            <a:endParaRPr lang="en-US" altLang="en-US" dirty="0" smtClean="0"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dirty="0" smtClean="0">
                <a:latin typeface="Calibri" pitchFamily="34" charset="0"/>
              </a:rPr>
              <a:t>Scatterometers identify problems in global NWP models, connecting mesoscale </a:t>
            </a:r>
            <a:r>
              <a:rPr lang="en-US" altLang="en-US" dirty="0" smtClean="0">
                <a:latin typeface="Calibri" pitchFamily="34" charset="0"/>
              </a:rPr>
              <a:t>turbulence, moist convection, parameterization errors and large-scale circulation errors </a:t>
            </a:r>
          </a:p>
          <a:p>
            <a:pPr marL="285750" indent="-285750">
              <a:buFontTx/>
              <a:buChar char="-"/>
            </a:pPr>
            <a:r>
              <a:rPr lang="en-US" altLang="en-US" dirty="0" smtClean="0">
                <a:latin typeface="Calibri" pitchFamily="34" charset="0"/>
              </a:rPr>
              <a:t>Aeolus will provide a more complete picture of the 3D </a:t>
            </a:r>
            <a:r>
              <a:rPr lang="en-US" altLang="en-US" dirty="0">
                <a:latin typeface="Calibri" pitchFamily="34" charset="0"/>
              </a:rPr>
              <a:t>c</a:t>
            </a:r>
            <a:r>
              <a:rPr lang="en-US" altLang="en-US" dirty="0" smtClean="0">
                <a:latin typeface="Calibri" pitchFamily="34" charset="0"/>
              </a:rPr>
              <a:t>irculation and variability and of the dynamical environment</a:t>
            </a:r>
          </a:p>
          <a:p>
            <a:pPr marL="285750" indent="-285750">
              <a:buFontTx/>
              <a:buChar char="-"/>
            </a:pPr>
            <a:r>
              <a:rPr lang="en-US" altLang="en-US" dirty="0" smtClean="0">
                <a:latin typeface="Calibri" pitchFamily="34" charset="0"/>
              </a:rPr>
              <a:t>Cloud </a:t>
            </a:r>
            <a:r>
              <a:rPr lang="en-US" altLang="en-US" dirty="0" smtClean="0">
                <a:latin typeface="Calibri" pitchFamily="34" charset="0"/>
              </a:rPr>
              <a:t>dynamics are poorly described in models, also in relation to aerosol (recognized as DS focus</a:t>
            </a:r>
            <a:r>
              <a:rPr lang="en-US" altLang="en-US" dirty="0" smtClean="0">
                <a:latin typeface="Calibri" pitchFamily="34" charset="0"/>
              </a:rPr>
              <a:t>); DWLs may help scatterometers and AMVs to provide a better 4D picture</a:t>
            </a:r>
            <a:endParaRPr lang="en-US" altLang="en-US" dirty="0" smtClean="0"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dirty="0" smtClean="0">
                <a:latin typeface="Calibri" pitchFamily="34" charset="0"/>
              </a:rPr>
              <a:t>Aeolus may provide ocean (sub)surface measurements of backscatter and Doppler shift, potentially helpful in modelling the dynamical air-sea interface</a:t>
            </a:r>
            <a:endParaRPr lang="en-US" altLang="en-US" dirty="0" smtClean="0"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endParaRPr lang="en-US" altLang="en-US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en-US" dirty="0" smtClean="0">
                <a:latin typeface="Calibri" pitchFamily="34" charset="0"/>
              </a:rPr>
              <a:t>A </a:t>
            </a:r>
            <a:r>
              <a:rPr lang="en-US" altLang="en-US" dirty="0" smtClean="0">
                <a:latin typeface="Calibri" pitchFamily="34" charset="0"/>
              </a:rPr>
              <a:t>white paper </a:t>
            </a:r>
            <a:r>
              <a:rPr lang="en-US" altLang="en-US" dirty="0" smtClean="0">
                <a:latin typeface="Calibri" pitchFamily="34" charset="0"/>
              </a:rPr>
              <a:t>in review for BAMS recommends </a:t>
            </a:r>
            <a:r>
              <a:rPr lang="en-US" altLang="en-US" dirty="0" smtClean="0">
                <a:latin typeface="Calibri" pitchFamily="34" charset="0"/>
              </a:rPr>
              <a:t>enhanced capability of clear air wind profiles using molecular responses for operational </a:t>
            </a:r>
            <a:r>
              <a:rPr lang="en-US" altLang="en-US" dirty="0" smtClean="0">
                <a:latin typeface="Calibri" pitchFamily="34" charset="0"/>
              </a:rPr>
              <a:t>NWP (last LWG)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en-US" smtClean="0">
                <a:latin typeface="Calibri" pitchFamily="34" charset="0"/>
              </a:rPr>
              <a:t>European </a:t>
            </a:r>
            <a:r>
              <a:rPr lang="en-US" altLang="en-US" dirty="0" smtClean="0">
                <a:latin typeface="Calibri" pitchFamily="34" charset="0"/>
              </a:rPr>
              <a:t>stakeholders start preparing for an Aeolus follow-on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0D80632-04E8-4577-ADEB-52A197C249AF}" type="slidenum">
              <a:rPr lang="nl-NL" altLang="en-US" sz="1000" smtClean="0">
                <a:solidFill>
                  <a:schemeClr val="bg1"/>
                </a:solidFill>
              </a:rPr>
              <a:pPr/>
              <a:t>22</a:t>
            </a:fld>
            <a:endParaRPr lang="nl-NL" altLang="en-US" sz="1000" smtClean="0">
              <a:solidFill>
                <a:schemeClr val="bg1"/>
              </a:solidFill>
            </a:endParaRPr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>
          <a:xfrm>
            <a:off x="612775" y="361950"/>
            <a:ext cx="8405813" cy="492125"/>
          </a:xfrm>
        </p:spPr>
        <p:txBody>
          <a:bodyPr>
            <a:spAutoFit/>
          </a:bodyPr>
          <a:lstStyle/>
          <a:p>
            <a:r>
              <a:rPr lang="en-GB" altLang="nl-NL" sz="3200" smtClean="0">
                <a:solidFill>
                  <a:srgbClr val="002060"/>
                </a:solidFill>
                <a:ea typeface="Helvetica" pitchFamily="34" charset="0"/>
                <a:cs typeface="Helvetica" pitchFamily="34" charset="0"/>
              </a:rPr>
              <a:t>Physical processes in a NWP model</a:t>
            </a:r>
          </a:p>
        </p:txBody>
      </p:sp>
      <p:pic>
        <p:nvPicPr>
          <p:cNvPr id="54275" name="Picture 6" descr="NWP_processes_Erland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14488"/>
            <a:ext cx="53213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5797550" y="1590675"/>
            <a:ext cx="3041650" cy="23177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00" b="1" cap="all" baseline="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© European Centre for Medium-Range Weather Forecasts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27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0013" y="1295400"/>
            <a:ext cx="3265487" cy="48768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nl-NL" sz="2000" smtClean="0"/>
              <a:t>Many small-scale processes have interaction with the 3D turbulence spectrum, which dominates atmospheric dynamics in the tropics and elsewhere on scales below 500 km</a:t>
            </a:r>
          </a:p>
          <a:p>
            <a:pPr marL="342900" indent="-342900">
              <a:buFont typeface="Arial" charset="0"/>
              <a:buChar char="•"/>
            </a:pPr>
            <a:endParaRPr lang="en-US" altLang="nl-NL" sz="2000" smtClean="0"/>
          </a:p>
          <a:p>
            <a:pPr marL="342900" indent="-342900">
              <a:buFont typeface="Arial" charset="0"/>
              <a:buChar char="•"/>
            </a:pPr>
            <a:r>
              <a:rPr lang="en-US" altLang="nl-NL" sz="2000" smtClean="0"/>
              <a:t>Yet, few 3D wind observations exist</a:t>
            </a:r>
            <a:endParaRPr lang="nl-NL" altLang="nl-NL" sz="2000" smtClean="0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387350" y="6503988"/>
            <a:ext cx="712788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9D467CE1-B707-415A-9BD7-08659CCCB408}" type="slidenum">
              <a:rPr lang="nl-NL" altLang="en-US" sz="1000" b="1" smtClean="0">
                <a:solidFill>
                  <a:schemeClr val="bg1"/>
                </a:solidFill>
              </a:rPr>
              <a:pPr/>
              <a:t>24</a:t>
            </a:fld>
            <a:endParaRPr lang="nl-NL" altLang="en-US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231775"/>
            <a:ext cx="8493125" cy="571500"/>
          </a:xfrm>
        </p:spPr>
        <p:txBody>
          <a:bodyPr/>
          <a:lstStyle/>
          <a:p>
            <a:r>
              <a:rPr lang="nl-NL" altLang="en-US" sz="4400" smtClean="0"/>
              <a:t>Regional NWP progress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9144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2286000" y="1519238"/>
            <a:ext cx="0" cy="4114800"/>
          </a:xfrm>
          <a:prstGeom prst="line">
            <a:avLst/>
          </a:prstGeom>
          <a:noFill/>
          <a:ln w="9525">
            <a:solidFill>
              <a:srgbClr val="2494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l-NL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843088" y="1593850"/>
            <a:ext cx="942975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494C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400" b="1">
                <a:solidFill>
                  <a:srgbClr val="2494C5"/>
                </a:solidFill>
              </a:rPr>
              <a:t>100 km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3302000" y="1519238"/>
            <a:ext cx="0" cy="4114800"/>
          </a:xfrm>
          <a:prstGeom prst="line">
            <a:avLst/>
          </a:prstGeom>
          <a:noFill/>
          <a:ln w="9525">
            <a:solidFill>
              <a:srgbClr val="2494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l-NL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897188" y="1593850"/>
            <a:ext cx="815975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494C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400" b="1">
                <a:solidFill>
                  <a:srgbClr val="2494C5"/>
                </a:solidFill>
              </a:rPr>
              <a:t>10 km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6756400" y="1519238"/>
            <a:ext cx="0" cy="4114800"/>
          </a:xfrm>
          <a:prstGeom prst="line">
            <a:avLst/>
          </a:prstGeom>
          <a:noFill/>
          <a:ln w="9525">
            <a:solidFill>
              <a:srgbClr val="2494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l-NL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300788" y="1593850"/>
            <a:ext cx="942975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494C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400" b="1">
                <a:solidFill>
                  <a:srgbClr val="2494C5"/>
                </a:solidFill>
              </a:rPr>
              <a:t>100 km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V="1">
            <a:off x="7759700" y="1519238"/>
            <a:ext cx="0" cy="4114800"/>
          </a:xfrm>
          <a:prstGeom prst="line">
            <a:avLst/>
          </a:prstGeom>
          <a:noFill/>
          <a:ln w="9525">
            <a:solidFill>
              <a:srgbClr val="2494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nl-NL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354888" y="1593850"/>
            <a:ext cx="815975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494C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400" b="1">
                <a:solidFill>
                  <a:srgbClr val="2494C5"/>
                </a:solidFill>
              </a:rPr>
              <a:t>10 km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856538" y="3057525"/>
            <a:ext cx="69373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8CA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600" b="1" i="1">
                <a:solidFill>
                  <a:srgbClr val="38CA20"/>
                </a:solidFill>
              </a:rPr>
              <a:t>k</a:t>
            </a:r>
            <a:r>
              <a:rPr lang="nl-NL" altLang="en-US" sz="1600" b="1" baseline="30000">
                <a:solidFill>
                  <a:srgbClr val="38CA20"/>
                </a:solidFill>
              </a:rPr>
              <a:t>-5/3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484563" y="3155950"/>
            <a:ext cx="69373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8CA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nl-NL" altLang="en-US" sz="1600" b="1" i="1">
                <a:solidFill>
                  <a:srgbClr val="38CA20"/>
                </a:solidFill>
              </a:rPr>
              <a:t>k</a:t>
            </a:r>
            <a:r>
              <a:rPr lang="nl-NL" altLang="en-US" sz="1600" b="1" baseline="30000">
                <a:solidFill>
                  <a:srgbClr val="38CA20"/>
                </a:solidFill>
              </a:rPr>
              <a:t>-5/3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365250" y="4743450"/>
            <a:ext cx="1411288" cy="739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nl-NL" altLang="en-US" sz="1400" b="1">
                <a:solidFill>
                  <a:srgbClr val="FF3300"/>
                </a:solidFill>
              </a:rPr>
              <a:t>ECMWF</a:t>
            </a:r>
            <a:br>
              <a:rPr lang="nl-NL" altLang="en-US" sz="1400" b="1">
                <a:solidFill>
                  <a:srgbClr val="FF3300"/>
                </a:solidFill>
              </a:rPr>
            </a:br>
            <a:r>
              <a:rPr lang="nl-NL" altLang="en-US" sz="1400" b="1">
                <a:solidFill>
                  <a:srgbClr val="FF3300"/>
                </a:solidFill>
              </a:rPr>
              <a:t> (HiRLAM)</a:t>
            </a:r>
          </a:p>
          <a:p>
            <a:pPr>
              <a:buFontTx/>
              <a:buChar char="-"/>
            </a:pPr>
            <a:r>
              <a:rPr lang="nl-NL" altLang="en-US" sz="1400" b="1"/>
              <a:t>HARMONIE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5868988" y="4811713"/>
            <a:ext cx="1411287" cy="739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Tx/>
              <a:buChar char="-"/>
            </a:pPr>
            <a:r>
              <a:rPr lang="nl-NL" altLang="en-US" sz="1400" b="1">
                <a:solidFill>
                  <a:srgbClr val="FF3300"/>
                </a:solidFill>
              </a:rPr>
              <a:t>ECMWF</a:t>
            </a:r>
            <a:br>
              <a:rPr lang="nl-NL" altLang="en-US" sz="1400" b="1">
                <a:solidFill>
                  <a:srgbClr val="FF3300"/>
                </a:solidFill>
              </a:rPr>
            </a:br>
            <a:r>
              <a:rPr lang="nl-NL" altLang="en-US" sz="1400" b="1">
                <a:solidFill>
                  <a:srgbClr val="FF3300"/>
                </a:solidFill>
              </a:rPr>
              <a:t> (HiRLAM)</a:t>
            </a:r>
          </a:p>
          <a:p>
            <a:pPr>
              <a:buFontTx/>
              <a:buChar char="-"/>
            </a:pPr>
            <a:r>
              <a:rPr lang="nl-NL" altLang="en-US" sz="1400" b="1"/>
              <a:t>HARMONIE</a:t>
            </a:r>
          </a:p>
        </p:txBody>
      </p:sp>
      <p:sp>
        <p:nvSpPr>
          <p:cNvPr id="55313" name="TextBox 1"/>
          <p:cNvSpPr txBox="1">
            <a:spLocks noChangeArrowheads="1"/>
          </p:cNvSpPr>
          <p:nvPr/>
        </p:nvSpPr>
        <p:spPr bwMode="auto">
          <a:xfrm>
            <a:off x="3856038" y="5133975"/>
            <a:ext cx="396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sp>
        <p:nvSpPr>
          <p:cNvPr id="55314" name="TextBox 17"/>
          <p:cNvSpPr txBox="1">
            <a:spLocks noChangeArrowheads="1"/>
          </p:cNvSpPr>
          <p:nvPr/>
        </p:nvSpPr>
        <p:spPr bwMode="auto">
          <a:xfrm>
            <a:off x="8359775" y="5133975"/>
            <a:ext cx="38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20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  <p:sp>
        <p:nvSpPr>
          <p:cNvPr id="21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387350" y="6503988"/>
            <a:ext cx="712788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9D467CE1-B707-415A-9BD7-08659CCCB408}" type="slidenum">
              <a:rPr lang="nl-NL" altLang="en-US" sz="1000" smtClean="0">
                <a:solidFill>
                  <a:schemeClr val="bg1"/>
                </a:solidFill>
              </a:rPr>
              <a:pPr/>
              <a:t>25</a:t>
            </a:fld>
            <a:endParaRPr lang="nl-NL" altLang="en-US" sz="1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675" y="261938"/>
            <a:ext cx="7847013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sz="4400" dirty="0" err="1" smtClean="0">
                <a:solidFill>
                  <a:srgbClr val="002060"/>
                </a:solidFill>
              </a:rPr>
              <a:t>References</a:t>
            </a:r>
            <a:endParaRPr lang="nl-NL" altLang="en-US" sz="4400" dirty="0" smtClean="0">
              <a:solidFill>
                <a:srgbClr val="002060"/>
              </a:solidFill>
            </a:endParaRP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>
          <a:xfrm>
            <a:off x="144463" y="1263650"/>
            <a:ext cx="8999537" cy="4808538"/>
          </a:xfrm>
        </p:spPr>
        <p:txBody>
          <a:bodyPr/>
          <a:lstStyle/>
          <a:p>
            <a:r>
              <a:rPr lang="en-US" altLang="en-US" smtClean="0"/>
              <a:t>[0] </a:t>
            </a:r>
            <a:r>
              <a:rPr lang="en-GB" altLang="en-US" u="sng" smtClean="0">
                <a:hlinkClick r:id="rId2"/>
              </a:rPr>
              <a:t>www.wmo.int/pages/prog/sat/Databases.html#UserRequirements</a:t>
            </a:r>
            <a:endParaRPr lang="en-US" altLang="en-US" smtClean="0"/>
          </a:p>
          <a:p>
            <a:r>
              <a:rPr lang="en-US" altLang="en-US" smtClean="0"/>
              <a:t>[1] </a:t>
            </a:r>
            <a:r>
              <a:rPr lang="en-US" altLang="en-US" smtClean="0">
                <a:hlinkClick r:id="rId3"/>
              </a:rPr>
              <a:t>www.wmo.int/pages/prog/sat/Refdocuments.html#spacebasedgos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[2] </a:t>
            </a:r>
            <a:r>
              <a:rPr lang="nl-NL" altLang="en-US" smtClean="0">
                <a:latin typeface="Arial" charset="0"/>
                <a:hlinkClick r:id="rId4"/>
              </a:rPr>
              <a:t>www.wmo-sat.info/oscar/</a:t>
            </a:r>
            <a:r>
              <a:rPr lang="nl-NL" altLang="en-US" smtClean="0">
                <a:latin typeface="Arial" charset="0"/>
              </a:rPr>
              <a:t> </a:t>
            </a:r>
            <a:endParaRPr lang="en-US" altLang="en-US" smtClean="0"/>
          </a:p>
          <a:p>
            <a:r>
              <a:rPr lang="en-US" altLang="en-US" smtClean="0"/>
              <a:t>[3] </a:t>
            </a:r>
            <a:r>
              <a:rPr lang="nl-NL" altLang="en-US" smtClean="0">
                <a:hlinkClick r:id="rId5"/>
              </a:rPr>
              <a:t>aqua.nasa.gov/doc/pubs/A-Train_Fact_sheet.pdf</a:t>
            </a:r>
            <a:r>
              <a:rPr lang="nl-NL" altLang="en-US" smtClean="0"/>
              <a:t>, </a:t>
            </a:r>
            <a:br>
              <a:rPr lang="nl-NL" altLang="en-US" smtClean="0"/>
            </a:br>
            <a:r>
              <a:rPr lang="nl-NL" altLang="en-US" smtClean="0"/>
              <a:t>     </a:t>
            </a:r>
            <a:r>
              <a:rPr lang="en-US" altLang="en-US" i="1" smtClean="0"/>
              <a:t>Formation Flying: The Afternoon </a:t>
            </a:r>
            <a:r>
              <a:rPr lang="nl-NL" altLang="en-US" i="1" smtClean="0"/>
              <a:t>“A-Train” Satellite Constellation</a:t>
            </a:r>
          </a:p>
          <a:p>
            <a:r>
              <a:rPr lang="nl-NL" altLang="en-US" smtClean="0"/>
              <a:t>[4] </a:t>
            </a:r>
            <a:r>
              <a:rPr lang="nl-NL" altLang="en-US" smtClean="0">
                <a:hlinkClick r:id="rId6"/>
              </a:rPr>
              <a:t>www.esa.int/esaMI/ESA_Publications/SEMAJUB474F_0.html</a:t>
            </a:r>
            <a:r>
              <a:rPr lang="nl-NL" altLang="en-US" smtClean="0"/>
              <a:t> , </a:t>
            </a:r>
            <a:br>
              <a:rPr lang="nl-NL" altLang="en-US" smtClean="0"/>
            </a:br>
            <a:r>
              <a:rPr lang="nl-NL" altLang="en-US" smtClean="0"/>
              <a:t>     </a:t>
            </a:r>
            <a:r>
              <a:rPr lang="en-US" altLang="en-US" i="1" smtClean="0"/>
              <a:t>The Changing Earth: New Scientific </a:t>
            </a:r>
            <a:r>
              <a:rPr lang="nl-NL" altLang="en-US" i="1" smtClean="0"/>
              <a:t>Challenges for ESA’s Living</a:t>
            </a:r>
            <a:br>
              <a:rPr lang="nl-NL" altLang="en-US" i="1" smtClean="0"/>
            </a:br>
            <a:r>
              <a:rPr lang="nl-NL" altLang="en-US" i="1" smtClean="0"/>
              <a:t>     Planet </a:t>
            </a:r>
            <a:r>
              <a:rPr lang="en-US" altLang="en-US" i="1" smtClean="0"/>
              <a:t>Programme ESA SP-1304, July 2006</a:t>
            </a:r>
          </a:p>
          <a:p>
            <a:r>
              <a:rPr lang="en-US" altLang="en-US" smtClean="0"/>
              <a:t>[5] </a:t>
            </a:r>
            <a:r>
              <a:rPr lang="nl-NL" altLang="en-US" smtClean="0">
                <a:hlinkClick r:id="rId7"/>
              </a:rPr>
              <a:t>www.esa.int/esaLP/SEM097EH1TF_LPgmes_0.html</a:t>
            </a:r>
            <a:r>
              <a:rPr lang="nl-NL" altLang="en-US" smtClean="0"/>
              <a:t> </a:t>
            </a:r>
          </a:p>
          <a:p>
            <a:r>
              <a:rPr lang="nl-NL" altLang="en-US" smtClean="0"/>
              <a:t>[6] </a:t>
            </a:r>
            <a:r>
              <a:rPr lang="nl-NL" altLang="en-US" smtClean="0">
                <a:hlinkClick r:id="rId8"/>
              </a:rPr>
              <a:t>www.esa.int/stse</a:t>
            </a:r>
            <a:r>
              <a:rPr lang="nl-NL" altLang="en-US" smtClean="0"/>
              <a:t> </a:t>
            </a:r>
          </a:p>
          <a:p>
            <a:r>
              <a:rPr lang="nl-NL" altLang="en-US" smtClean="0"/>
              <a:t>[7] </a:t>
            </a:r>
            <a:r>
              <a:rPr lang="en-US" altLang="en-US" u="sng" smtClean="0">
                <a:hlinkClick r:id="rId9"/>
              </a:rPr>
              <a:t>www.eumetsat.int/Home/Main/Satellites/PostEPS/Resources/index.htm? </a:t>
            </a:r>
            <a:r>
              <a:rPr lang="en-US" altLang="en-US" u="sng" smtClean="0"/>
              <a:t>[8] </a:t>
            </a:r>
            <a:r>
              <a:rPr lang="nl-NL" altLang="en-US" smtClean="0">
                <a:hlinkClick r:id="rId10"/>
              </a:rPr>
              <a:t>www.eumetsat.int/groups/pps/documents/document/pdf_peps_mrd.pdf</a:t>
            </a:r>
            <a:r>
              <a:rPr lang="nl-NL" altLang="en-US" smtClean="0"/>
              <a:t> </a:t>
            </a:r>
          </a:p>
          <a:p>
            <a:r>
              <a:rPr lang="nl-NL" altLang="en-US" i="1" smtClean="0"/>
              <a:t/>
            </a:r>
            <a:br>
              <a:rPr lang="nl-NL" altLang="en-US" i="1" smtClean="0"/>
            </a:br>
            <a:endParaRPr lang="nl-NL" altLang="en-US" i="1" smtClean="0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6542088"/>
            <a:ext cx="3105150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387350" y="6503988"/>
            <a:ext cx="712788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9D467CE1-B707-415A-9BD7-08659CCCB408}" type="slidenum">
              <a:rPr lang="nl-NL" altLang="en-US" sz="1000" smtClean="0">
                <a:solidFill>
                  <a:schemeClr val="bg1"/>
                </a:solidFill>
              </a:rPr>
              <a:pPr/>
              <a:t>26</a:t>
            </a:fld>
            <a:endParaRPr lang="nl-NL" altLang="en-US" sz="1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2018 wind triple collocation (laser A)</a:t>
            </a:r>
            <a:endParaRPr lang="nl-NL" sz="36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6714" y="1276350"/>
            <a:ext cx="3319462" cy="48783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Estimated error standard deviations estimated with triple collocation for Aeolus go up to &gt; 10 m/s for Rayleigh and &gt; 3 m/s for Mie with laser 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Cal/Val continuing for Aeolus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Laser B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nl-NL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LWG, July 2019</a:t>
            </a:r>
            <a:endParaRPr lang="nl-NL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7935" y="2276156"/>
            <a:ext cx="5177479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1"/>
          <a:stretch/>
        </p:blipFill>
        <p:spPr bwMode="auto">
          <a:xfrm rot="5400000">
            <a:off x="2407121" y="2499995"/>
            <a:ext cx="5177480" cy="24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199232" y="1485900"/>
            <a:ext cx="209890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Steven Albertema, KNMI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5791200" y="51816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+</a:t>
            </a:r>
            <a:endParaRPr lang="nl-NL" sz="1200" b="1" dirty="0">
              <a:solidFill>
                <a:srgbClr val="0070C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753100" y="5572125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+</a:t>
            </a:r>
            <a:endParaRPr lang="nl-NL" sz="1200" b="1" dirty="0">
              <a:solidFill>
                <a:srgbClr val="0070C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24775" y="5172075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+</a:t>
            </a:r>
            <a:endParaRPr lang="nl-NL" sz="1200" b="1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334375" y="556260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+</a:t>
            </a:r>
            <a:endParaRPr lang="nl-NL" sz="1200" b="1" dirty="0">
              <a:solidFill>
                <a:srgbClr val="0070C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91425" y="5172075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+</a:t>
            </a:r>
            <a:endParaRPr lang="nl-NL" sz="1200" b="1" dirty="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021571" y="2228850"/>
            <a:ext cx="11015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O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=Mode-S</a:t>
            </a:r>
          </a:p>
          <a:p>
            <a:r>
              <a:rPr lang="en-US" sz="1200" i="1" dirty="0" smtClean="0"/>
              <a:t>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=Aeolus</a:t>
            </a:r>
          </a:p>
          <a:p>
            <a:r>
              <a:rPr lang="en-US" sz="1200" i="1" dirty="0" smtClean="0"/>
              <a:t> B </a:t>
            </a:r>
            <a:r>
              <a:rPr lang="en-US" sz="1200" dirty="0" smtClean="0"/>
              <a:t>=ECMWF</a:t>
            </a:r>
            <a:endParaRPr lang="en-US" sz="1200" dirty="0"/>
          </a:p>
        </p:txBody>
      </p:sp>
      <p:sp>
        <p:nvSpPr>
          <p:cNvPr id="15" name="Tekstvak 14"/>
          <p:cNvSpPr txBox="1"/>
          <p:nvPr/>
        </p:nvSpPr>
        <p:spPr>
          <a:xfrm>
            <a:off x="7983846" y="2247900"/>
            <a:ext cx="11015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O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=Mode-S</a:t>
            </a:r>
          </a:p>
          <a:p>
            <a:r>
              <a:rPr lang="en-US" sz="1200" i="1" dirty="0" smtClean="0"/>
              <a:t>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=Aeolus</a:t>
            </a:r>
          </a:p>
          <a:p>
            <a:r>
              <a:rPr lang="en-US" sz="1200" i="1" dirty="0" smtClean="0"/>
              <a:t> B </a:t>
            </a:r>
            <a:r>
              <a:rPr lang="en-US" sz="1200" dirty="0" smtClean="0"/>
              <a:t>=ECMWF</a:t>
            </a:r>
            <a:endParaRPr lang="en-US" sz="1200" dirty="0"/>
          </a:p>
        </p:txBody>
      </p:sp>
      <p:sp>
        <p:nvSpPr>
          <p:cNvPr id="8" name="Tekstvak 7"/>
          <p:cNvSpPr txBox="1"/>
          <p:nvPr/>
        </p:nvSpPr>
        <p:spPr>
          <a:xfrm>
            <a:off x="8109373" y="3984307"/>
            <a:ext cx="62388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Mie</a:t>
            </a:r>
            <a:endParaRPr lang="nl-NL" sz="2000" dirty="0"/>
          </a:p>
        </p:txBody>
      </p:sp>
      <p:sp>
        <p:nvSpPr>
          <p:cNvPr id="17" name="Tekstvak 16"/>
          <p:cNvSpPr txBox="1"/>
          <p:nvPr/>
        </p:nvSpPr>
        <p:spPr>
          <a:xfrm>
            <a:off x="4823248" y="3984307"/>
            <a:ext cx="12773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Rayleigh</a:t>
            </a:r>
            <a:endParaRPr lang="nl-NL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4" t="19762" b="43103"/>
          <a:stretch/>
        </p:blipFill>
        <p:spPr bwMode="auto">
          <a:xfrm>
            <a:off x="476250" y="4267336"/>
            <a:ext cx="2404596" cy="201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781050" y="5372100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Daily </a:t>
            </a:r>
            <a:br>
              <a:rPr lang="en-US" sz="1200" dirty="0" smtClean="0"/>
            </a:br>
            <a:r>
              <a:rPr lang="en-US" sz="1200" dirty="0" smtClean="0"/>
              <a:t>Mode-S </a:t>
            </a:r>
            <a:br>
              <a:rPr lang="en-US" sz="1200" dirty="0" smtClean="0"/>
            </a:br>
            <a:r>
              <a:rPr lang="en-US" sz="1200" dirty="0" smtClean="0"/>
              <a:t>EHS airplane winds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54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A80A0B-1118-487C-8B6B-F48807838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9"/>
          <a:stretch/>
        </p:blipFill>
        <p:spPr>
          <a:xfrm>
            <a:off x="2" y="1458189"/>
            <a:ext cx="4571999" cy="3299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07179-54FF-4039-9A7A-ACEB3E21E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4"/>
          <a:stretch/>
        </p:blipFill>
        <p:spPr>
          <a:xfrm>
            <a:off x="4572001" y="1458189"/>
            <a:ext cx="4506398" cy="3255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54059-2332-4E5A-B752-9CA530A85CC0}"/>
              </a:ext>
            </a:extLst>
          </p:cNvPr>
          <p:cNvSpPr txBox="1"/>
          <p:nvPr/>
        </p:nvSpPr>
        <p:spPr>
          <a:xfrm>
            <a:off x="2126675" y="2634963"/>
            <a:ext cx="117763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More Mie observations with FM-B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62DAAF-C408-495B-A8A0-4C64E7E13353}"/>
              </a:ext>
            </a:extLst>
          </p:cNvPr>
          <p:cNvSpPr txBox="1"/>
          <p:nvPr/>
        </p:nvSpPr>
        <p:spPr>
          <a:xfrm>
            <a:off x="6692516" y="2890460"/>
            <a:ext cx="104670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Estimated error is smaller with FM-B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BE9278-0320-410F-AD59-D236A13F7668}"/>
              </a:ext>
            </a:extLst>
          </p:cNvPr>
          <p:cNvSpPr txBox="1"/>
          <p:nvPr/>
        </p:nvSpPr>
        <p:spPr>
          <a:xfrm>
            <a:off x="1226129" y="298219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FM-A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0A8CE9-A647-4CBA-84EC-330AFC2220FF}"/>
              </a:ext>
            </a:extLst>
          </p:cNvPr>
          <p:cNvSpPr txBox="1"/>
          <p:nvPr/>
        </p:nvSpPr>
        <p:spPr>
          <a:xfrm>
            <a:off x="5683827" y="302375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FM-A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94AAA2-A8B2-43B0-A9A0-8524D6AC6A0C}"/>
              </a:ext>
            </a:extLst>
          </p:cNvPr>
          <p:cNvSpPr txBox="1"/>
          <p:nvPr/>
        </p:nvSpPr>
        <p:spPr>
          <a:xfrm>
            <a:off x="246738" y="4466"/>
            <a:ext cx="8804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L2B Mie-cloudy </a:t>
            </a:r>
            <a:r>
              <a:rPr lang="en-GB" sz="4400" b="1" dirty="0" smtClean="0">
                <a:solidFill>
                  <a:srgbClr val="002060"/>
                </a:solidFill>
                <a:latin typeface="Calibri" panose="020F0502020204030204"/>
                <a:cs typeface="+mn-cs"/>
              </a:rPr>
              <a:t>time-series laser A/B</a:t>
            </a:r>
            <a:endParaRPr lang="en-GB" sz="4400" b="1" dirty="0">
              <a:solidFill>
                <a:srgbClr val="002060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630B60B-46CF-4E96-9EDE-C86E80D5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3" y="4714014"/>
            <a:ext cx="3595256" cy="1603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159C5A-6898-4E92-8A9E-95A538846060}"/>
              </a:ext>
            </a:extLst>
          </p:cNvPr>
          <p:cNvSpPr txBox="1"/>
          <p:nvPr/>
        </p:nvSpPr>
        <p:spPr>
          <a:xfrm>
            <a:off x="3932062" y="5156267"/>
            <a:ext cx="10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Focus on ~400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hPa</a:t>
            </a:r>
            <a:endParaRPr lang="en-GB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A8BB4E3-55D5-4212-AD2C-E9DDC8BA4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4714014"/>
            <a:ext cx="3595256" cy="13538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32C004-5638-4B89-818B-79EC2602482B}"/>
              </a:ext>
            </a:extLst>
          </p:cNvPr>
          <p:cNvSpPr txBox="1"/>
          <p:nvPr/>
        </p:nvSpPr>
        <p:spPr>
          <a:xfrm>
            <a:off x="1646780" y="6016726"/>
            <a:ext cx="31187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33% more winds pass 4 m/s QC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EB83538-9DB9-4FD6-8C8A-F1CB9028ED2F}"/>
              </a:ext>
            </a:extLst>
          </p:cNvPr>
          <p:cNvCxnSpPr>
            <a:cxnSpLocks/>
          </p:cNvCxnSpPr>
          <p:nvPr/>
        </p:nvCxnSpPr>
        <p:spPr>
          <a:xfrm flipV="1">
            <a:off x="3238507" y="5390930"/>
            <a:ext cx="124152" cy="625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E4ACB2-0F92-4554-9EAD-2E269F1D760A}"/>
              </a:ext>
            </a:extLst>
          </p:cNvPr>
          <p:cNvSpPr txBox="1"/>
          <p:nvPr/>
        </p:nvSpPr>
        <p:spPr>
          <a:xfrm>
            <a:off x="1014431" y="1218514"/>
            <a:ext cx="24579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Number of observations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2064A-15DA-48C8-893D-CDA65324D89A}"/>
              </a:ext>
            </a:extLst>
          </p:cNvPr>
          <p:cNvSpPr txBox="1"/>
          <p:nvPr/>
        </p:nvSpPr>
        <p:spPr>
          <a:xfrm>
            <a:off x="5943032" y="1213794"/>
            <a:ext cx="21630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L2Bp estimated error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2F10A6F-3C8B-483B-898D-A4A65586EBC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715494" y="3373627"/>
            <a:ext cx="647165" cy="7113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2DC931EF-909B-46E7-8B09-7B74F73ACB8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739221" y="3367514"/>
            <a:ext cx="268707" cy="755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20BDA5C-0F35-47B0-9AA7-3C5DEC4E0E6D}"/>
              </a:ext>
            </a:extLst>
          </p:cNvPr>
          <p:cNvSpPr txBox="1"/>
          <p:nvPr/>
        </p:nvSpPr>
        <p:spPr>
          <a:xfrm>
            <a:off x="8524900" y="4388137"/>
            <a:ext cx="5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m/s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D915D72-30D5-46BE-8B11-5AC3BE9D9F13}"/>
              </a:ext>
            </a:extLst>
          </p:cNvPr>
          <p:cNvSpPr txBox="1"/>
          <p:nvPr/>
        </p:nvSpPr>
        <p:spPr>
          <a:xfrm>
            <a:off x="3932060" y="4341971"/>
            <a:ext cx="72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count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04825" y="762000"/>
            <a:ext cx="8054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First indication of improved PBL performance with laser B</a:t>
            </a:r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6848079" y="6386058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Mike Rennie, ECMWF</a:t>
            </a:r>
            <a:endParaRPr lang="nl-NL" sz="1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4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55D6140-0022-427D-8BE2-781839AB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47" y="1651818"/>
            <a:ext cx="3240844" cy="32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FC82D-DC40-440A-AEFE-952EB7BE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55225"/>
            <a:ext cx="8267700" cy="369332"/>
          </a:xfrm>
        </p:spPr>
        <p:txBody>
          <a:bodyPr/>
          <a:lstStyle/>
          <a:p>
            <a:r>
              <a:rPr lang="en-GB" dirty="0"/>
              <a:t>Evaluating </a:t>
            </a:r>
            <a:r>
              <a:rPr lang="en-GB" dirty="0" err="1"/>
              <a:t>AMVs</a:t>
            </a:r>
            <a:r>
              <a:rPr lang="en-GB" dirty="0"/>
              <a:t> with Aeolus: Indian Ocean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D0195-F013-426A-87E7-1EDA1576F3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0358" y="1074189"/>
            <a:ext cx="7874542" cy="626025"/>
          </a:xfrm>
        </p:spPr>
        <p:txBody>
          <a:bodyPr/>
          <a:lstStyle/>
          <a:p>
            <a:pPr indent="0" algn="ctr">
              <a:buNone/>
            </a:pPr>
            <a:r>
              <a:rPr lang="en-GB" dirty="0"/>
              <a:t>Are some </a:t>
            </a:r>
            <a:r>
              <a:rPr lang="en-GB" dirty="0" err="1"/>
              <a:t>AMVs</a:t>
            </a:r>
            <a:r>
              <a:rPr lang="en-GB" dirty="0"/>
              <a:t> around 850-700hPa being placed too high?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955037-8546-419A-9CAE-54C4CC12C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B1630-0D63-4307-95ED-9B01995EA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878096-F630-4A07-A46D-B9B793858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7"/>
          <a:stretch/>
        </p:blipFill>
        <p:spPr>
          <a:xfrm>
            <a:off x="4618497" y="1889259"/>
            <a:ext cx="3240844" cy="3025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EBA81F6-A9C1-4D08-A0A8-B2BF925B63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4" t="51835" r="17969" b="14507"/>
          <a:stretch/>
        </p:blipFill>
        <p:spPr>
          <a:xfrm>
            <a:off x="7664107" y="5120807"/>
            <a:ext cx="1371080" cy="1264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CDABAAF-A472-4D01-AD18-EC9FD20ED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79" t="36446" r="-1"/>
          <a:stretch/>
        </p:blipFill>
        <p:spPr>
          <a:xfrm>
            <a:off x="205845" y="5606398"/>
            <a:ext cx="1351016" cy="11887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FA855A-93DB-4D5D-B08F-73616F69E10D}"/>
              </a:ext>
            </a:extLst>
          </p:cNvPr>
          <p:cNvSpPr/>
          <p:nvPr/>
        </p:nvSpPr>
        <p:spPr>
          <a:xfrm>
            <a:off x="1707607" y="2174187"/>
            <a:ext cx="2903735" cy="9416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E7CE9F-8789-4181-B096-7CE46CCB7AEF}"/>
              </a:ext>
            </a:extLst>
          </p:cNvPr>
          <p:cNvSpPr txBox="1"/>
          <p:nvPr/>
        </p:nvSpPr>
        <p:spPr>
          <a:xfrm>
            <a:off x="7627313" y="2188043"/>
            <a:ext cx="1407874" cy="28007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Arial"/>
                <a:cs typeface="+mn-cs"/>
              </a:rPr>
              <a:t>Nearby radiosonde showing more similar variation to model </a:t>
            </a:r>
            <a:r>
              <a:rPr lang="en-GB" sz="1600" dirty="0">
                <a:solidFill>
                  <a:srgbClr val="FF0000"/>
                </a:solidFill>
                <a:latin typeface="Arial"/>
                <a:cs typeface="+mn-cs"/>
              </a:rPr>
              <a:t>but sparse coverage from conventional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27ECD3-6893-4E69-9390-159C4153450E}"/>
              </a:ext>
            </a:extLst>
          </p:cNvPr>
          <p:cNvSpPr txBox="1"/>
          <p:nvPr/>
        </p:nvSpPr>
        <p:spPr>
          <a:xfrm>
            <a:off x="273889" y="3213442"/>
            <a:ext cx="1181968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  <a:cs typeface="+mn-cs"/>
              </a:rPr>
              <a:t>14 Sept – 13 Oct 2018, actively used Met-8 visible winds average profile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8AFDC4-CC88-4F7A-B308-8D34CE478788}"/>
              </a:ext>
            </a:extLst>
          </p:cNvPr>
          <p:cNvSpPr txBox="1"/>
          <p:nvPr/>
        </p:nvSpPr>
        <p:spPr>
          <a:xfrm>
            <a:off x="2014290" y="1725111"/>
            <a:ext cx="101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U wind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7508A44-683F-4516-A84B-6764FD6586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17" t="75121" r="52739" b="11563"/>
          <a:stretch/>
        </p:blipFill>
        <p:spPr>
          <a:xfrm>
            <a:off x="2186828" y="3872246"/>
            <a:ext cx="895507" cy="6534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90AE88-451E-453C-AA55-E99CB5A3BC8C}"/>
              </a:ext>
            </a:extLst>
          </p:cNvPr>
          <p:cNvSpPr txBox="1"/>
          <p:nvPr/>
        </p:nvSpPr>
        <p:spPr>
          <a:xfrm>
            <a:off x="3027305" y="1488437"/>
            <a:ext cx="175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Diff </a:t>
            </a:r>
            <a:r>
              <a:rPr lang="en-GB" sz="1400" dirty="0" err="1">
                <a:solidFill>
                  <a:prstClr val="black"/>
                </a:solidFill>
                <a:latin typeface="Arial"/>
                <a:cs typeface="+mn-cs"/>
              </a:rPr>
              <a:t>AMV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 – model background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E7FFEFE-4594-4168-82C0-F10DFA631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0" t="12573" r="67288" b="75245"/>
          <a:stretch/>
        </p:blipFill>
        <p:spPr>
          <a:xfrm>
            <a:off x="5186034" y="3704997"/>
            <a:ext cx="948646" cy="58285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CFE1B17-7F9C-4549-8BE5-A80298594F02}"/>
              </a:ext>
            </a:extLst>
          </p:cNvPr>
          <p:cNvSpPr/>
          <p:nvPr/>
        </p:nvSpPr>
        <p:spPr>
          <a:xfrm>
            <a:off x="5043571" y="2095420"/>
            <a:ext cx="607024" cy="38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FC89CC-C259-4753-9C0C-B2C3024DB199}"/>
              </a:ext>
            </a:extLst>
          </p:cNvPr>
          <p:cNvSpPr txBox="1"/>
          <p:nvPr/>
        </p:nvSpPr>
        <p:spPr>
          <a:xfrm>
            <a:off x="5038058" y="1725111"/>
            <a:ext cx="101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U wind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2BF271-EB0A-46D1-BBD1-6787B58CCFA3}"/>
              </a:ext>
            </a:extLst>
          </p:cNvPr>
          <p:cNvSpPr txBox="1"/>
          <p:nvPr/>
        </p:nvSpPr>
        <p:spPr>
          <a:xfrm>
            <a:off x="6047906" y="1515562"/>
            <a:ext cx="189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Diff radiosonde -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57FAD64-76E0-4C52-951E-819111DBB9B3}"/>
              </a:ext>
            </a:extLst>
          </p:cNvPr>
          <p:cNvSpPr txBox="1"/>
          <p:nvPr/>
        </p:nvSpPr>
        <p:spPr>
          <a:xfrm>
            <a:off x="5815118" y="4891821"/>
            <a:ext cx="137288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  <a:cs typeface="+mn-cs"/>
              </a:rPr>
              <a:t>14 Sept – 13 Oct 2018, radiosonde winds from Cocos Island site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7423D4-25E6-40A9-8919-A5D65A83B507}"/>
              </a:ext>
            </a:extLst>
          </p:cNvPr>
          <p:cNvSpPr txBox="1"/>
          <p:nvPr/>
        </p:nvSpPr>
        <p:spPr>
          <a:xfrm>
            <a:off x="273889" y="1769619"/>
            <a:ext cx="1181967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Arial"/>
                <a:cs typeface="+mn-cs"/>
              </a:rPr>
              <a:t>AMV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 ‘profiles’ show little variation with height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2BE64254-DB22-4892-ABFC-4EED6D9BBF3E}"/>
              </a:ext>
            </a:extLst>
          </p:cNvPr>
          <p:cNvCxnSpPr/>
          <p:nvPr/>
        </p:nvCxnSpPr>
        <p:spPr>
          <a:xfrm flipV="1">
            <a:off x="4101542" y="4933877"/>
            <a:ext cx="502409" cy="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60547F4-51A8-4972-AED9-D185162C72FF}"/>
              </a:ext>
            </a:extLst>
          </p:cNvPr>
          <p:cNvCxnSpPr/>
          <p:nvPr/>
        </p:nvCxnSpPr>
        <p:spPr>
          <a:xfrm flipH="1">
            <a:off x="3413444" y="4933875"/>
            <a:ext cx="5011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810A5CC-774B-41E8-9A0B-256B7BD6BFF2}"/>
              </a:ext>
            </a:extLst>
          </p:cNvPr>
          <p:cNvSpPr txBox="1"/>
          <p:nvPr/>
        </p:nvSpPr>
        <p:spPr>
          <a:xfrm>
            <a:off x="3084455" y="5112546"/>
            <a:ext cx="728498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AMV “too </a:t>
            </a:r>
            <a:r>
              <a:rPr lang="en-GB" sz="1400" dirty="0">
                <a:solidFill>
                  <a:srgbClr val="FF0000"/>
                </a:solidFill>
                <a:latin typeface="Arial"/>
                <a:cs typeface="+mn-cs"/>
              </a:rPr>
              <a:t>fast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”?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B87B3B9-8937-4E93-AF72-CF0E1B79ED00}"/>
              </a:ext>
            </a:extLst>
          </p:cNvPr>
          <p:cNvSpPr txBox="1"/>
          <p:nvPr/>
        </p:nvSpPr>
        <p:spPr>
          <a:xfrm>
            <a:off x="4184879" y="5112546"/>
            <a:ext cx="728498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AMV “too </a:t>
            </a:r>
            <a:r>
              <a:rPr lang="en-GB" sz="1400" dirty="0">
                <a:solidFill>
                  <a:srgbClr val="00B0F0"/>
                </a:solidFill>
                <a:latin typeface="Arial"/>
                <a:cs typeface="+mn-cs"/>
              </a:rPr>
              <a:t>slow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”?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76165" y="5905500"/>
            <a:ext cx="1578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Katie Lean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6" grpId="0"/>
      <p:bldP spid="28" grpId="0" animBg="1"/>
      <p:bldP spid="29" grpId="0"/>
      <p:bldP spid="30" grpId="0"/>
      <p:bldP spid="31" grpId="0" animBg="1"/>
      <p:bldP spid="33" grpId="0" animBg="1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FDD9F-8834-432E-8F14-88B2E38F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45700"/>
            <a:ext cx="7152684" cy="369332"/>
          </a:xfrm>
        </p:spPr>
        <p:txBody>
          <a:bodyPr/>
          <a:lstStyle/>
          <a:p>
            <a:r>
              <a:rPr lang="en-GB" dirty="0"/>
              <a:t>Initial results using Aeolus support model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6809E6-300E-4527-9B2F-2B6D18A84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EAB6F3-6988-4743-936B-5F57C4F64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3E739E-8FF5-40C7-B812-569BF07F4E9E}"/>
              </a:ext>
            </a:extLst>
          </p:cNvPr>
          <p:cNvSpPr txBox="1"/>
          <p:nvPr/>
        </p:nvSpPr>
        <p:spPr>
          <a:xfrm>
            <a:off x="4932526" y="1199780"/>
            <a:ext cx="151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Arial"/>
                <a:cs typeface="+mn-cs"/>
              </a:rPr>
              <a:t>Diff Aeolus -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52CED6-2B16-4968-9EF9-2A08A5C0A693}"/>
              </a:ext>
            </a:extLst>
          </p:cNvPr>
          <p:cNvSpPr txBox="1"/>
          <p:nvPr/>
        </p:nvSpPr>
        <p:spPr>
          <a:xfrm>
            <a:off x="7155565" y="3550115"/>
            <a:ext cx="1628999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Largely zonal flow in region of interest -&gt; </a:t>
            </a:r>
            <a:r>
              <a:rPr lang="en-GB" sz="1400" dirty="0" err="1">
                <a:solidFill>
                  <a:prstClr val="black"/>
                </a:solidFill>
                <a:latin typeface="Arial"/>
                <a:cs typeface="+mn-cs"/>
              </a:rPr>
              <a:t>HLOS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 is good approximation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FBC20E7-A17A-44FD-999C-F3A22D0B1160}"/>
              </a:ext>
            </a:extLst>
          </p:cNvPr>
          <p:cNvSpPr/>
          <p:nvPr/>
        </p:nvSpPr>
        <p:spPr>
          <a:xfrm>
            <a:off x="3228748" y="1607792"/>
            <a:ext cx="1068181" cy="47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92C4ABC-16FE-49D6-BBA9-076B9F74E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79" t="36446" r="-1"/>
          <a:stretch/>
        </p:blipFill>
        <p:spPr>
          <a:xfrm>
            <a:off x="251717" y="5644027"/>
            <a:ext cx="1295725" cy="11401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F27675-9B20-4A98-918D-B503A2445260}"/>
              </a:ext>
            </a:extLst>
          </p:cNvPr>
          <p:cNvSpPr txBox="1"/>
          <p:nvPr/>
        </p:nvSpPr>
        <p:spPr>
          <a:xfrm>
            <a:off x="242113" y="1357610"/>
            <a:ext cx="2196287" cy="393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Aeolus shows very good agreement with model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Supports theory that </a:t>
            </a:r>
            <a:r>
              <a:rPr lang="en-GB" sz="1800" dirty="0" err="1">
                <a:solidFill>
                  <a:prstClr val="black"/>
                </a:solidFill>
                <a:latin typeface="Arial"/>
                <a:cs typeface="+mn-cs"/>
              </a:rPr>
              <a:t>AMVs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 may be too high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More sensitivity to </a:t>
            </a:r>
            <a:r>
              <a:rPr lang="en-GB" sz="1800" dirty="0" err="1">
                <a:solidFill>
                  <a:prstClr val="black"/>
                </a:solidFill>
                <a:latin typeface="Arial"/>
                <a:cs typeface="+mn-cs"/>
              </a:rPr>
              <a:t>AMV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 height assignment errors in regions of greater wind shear above boundary layer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31316-E0DB-4D3A-826C-35CC497EE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8" t="9715" r="8250"/>
          <a:stretch/>
        </p:blipFill>
        <p:spPr>
          <a:xfrm>
            <a:off x="2537323" y="1445178"/>
            <a:ext cx="3980272" cy="4000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1696131-A6F4-430C-9172-DFE38DB70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8" t="12952" r="52938" b="75659"/>
          <a:stretch/>
        </p:blipFill>
        <p:spPr>
          <a:xfrm>
            <a:off x="3336712" y="4093395"/>
            <a:ext cx="1190746" cy="6092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100010-2C46-4624-B14C-B1790A421B69}"/>
              </a:ext>
            </a:extLst>
          </p:cNvPr>
          <p:cNvSpPr txBox="1"/>
          <p:nvPr/>
        </p:nvSpPr>
        <p:spPr>
          <a:xfrm>
            <a:off x="3049326" y="1199780"/>
            <a:ext cx="145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Arial"/>
                <a:cs typeface="+mn-cs"/>
              </a:rPr>
              <a:t>Aeolus </a:t>
            </a:r>
            <a:r>
              <a:rPr lang="en-GB" sz="1600" dirty="0" err="1">
                <a:solidFill>
                  <a:prstClr val="black"/>
                </a:solidFill>
                <a:latin typeface="Arial"/>
                <a:cs typeface="+mn-cs"/>
              </a:rPr>
              <a:t>HLOS</a:t>
            </a:r>
            <a:r>
              <a:rPr lang="en-GB" sz="1600" dirty="0">
                <a:solidFill>
                  <a:prstClr val="black"/>
                </a:solidFill>
                <a:latin typeface="Arial"/>
                <a:cs typeface="+mn-cs"/>
              </a:rPr>
              <a:t> wind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0131CB-12CD-43E6-8ED4-8AB5863D17D9}"/>
              </a:ext>
            </a:extLst>
          </p:cNvPr>
          <p:cNvSpPr txBox="1"/>
          <p:nvPr/>
        </p:nvSpPr>
        <p:spPr>
          <a:xfrm>
            <a:off x="7155565" y="4922518"/>
            <a:ext cx="1628999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Arial"/>
                <a:cs typeface="+mn-cs"/>
              </a:rPr>
              <a:t>14 Sept – 13 Oct 2018, actively used Aeolus winds, ascending orbits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387BFF-6723-46E6-8C10-131C216FCDD0}"/>
              </a:ext>
            </a:extLst>
          </p:cNvPr>
          <p:cNvSpPr txBox="1"/>
          <p:nvPr/>
        </p:nvSpPr>
        <p:spPr>
          <a:xfrm>
            <a:off x="6599371" y="2903641"/>
            <a:ext cx="111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Mie winds only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E081392-D267-4336-8E01-43A3082A7C36}"/>
              </a:ext>
            </a:extLst>
          </p:cNvPr>
          <p:cNvCxnSpPr/>
          <p:nvPr/>
        </p:nvCxnSpPr>
        <p:spPr>
          <a:xfrm>
            <a:off x="2877567" y="2545599"/>
            <a:ext cx="372180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BC3FD75-7495-441E-83C8-7220020BF9F2}"/>
              </a:ext>
            </a:extLst>
          </p:cNvPr>
          <p:cNvCxnSpPr/>
          <p:nvPr/>
        </p:nvCxnSpPr>
        <p:spPr>
          <a:xfrm>
            <a:off x="6517595" y="2689229"/>
            <a:ext cx="0" cy="736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0318A2-8E16-4472-B6E5-53750698A9AA}"/>
              </a:ext>
            </a:extLst>
          </p:cNvPr>
          <p:cNvSpPr txBox="1"/>
          <p:nvPr/>
        </p:nvSpPr>
        <p:spPr>
          <a:xfrm>
            <a:off x="6599371" y="1927064"/>
            <a:ext cx="1112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Mie + Rayleigh winds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1D4C3155-09E9-4BF6-80DC-90D90E3B8FAB}"/>
              </a:ext>
            </a:extLst>
          </p:cNvPr>
          <p:cNvCxnSpPr>
            <a:cxnSpLocks/>
          </p:cNvCxnSpPr>
          <p:nvPr/>
        </p:nvCxnSpPr>
        <p:spPr>
          <a:xfrm flipV="1">
            <a:off x="6517595" y="1700833"/>
            <a:ext cx="0" cy="7366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9F79425-0C97-4CBC-97AD-5F21BACCE939}"/>
              </a:ext>
            </a:extLst>
          </p:cNvPr>
          <p:cNvCxnSpPr/>
          <p:nvPr/>
        </p:nvCxnSpPr>
        <p:spPr>
          <a:xfrm flipV="1">
            <a:off x="5852804" y="5468524"/>
            <a:ext cx="502409" cy="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E6DDBE9-72B3-467A-9CB7-6B8BA5ABCED0}"/>
              </a:ext>
            </a:extLst>
          </p:cNvPr>
          <p:cNvCxnSpPr/>
          <p:nvPr/>
        </p:nvCxnSpPr>
        <p:spPr>
          <a:xfrm flipH="1">
            <a:off x="5164707" y="5468522"/>
            <a:ext cx="5011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939C7E3-823D-4F1A-B0D4-64E3489A436C}"/>
              </a:ext>
            </a:extLst>
          </p:cNvPr>
          <p:cNvSpPr txBox="1"/>
          <p:nvPr/>
        </p:nvSpPr>
        <p:spPr>
          <a:xfrm>
            <a:off x="4738469" y="5513844"/>
            <a:ext cx="1030934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Aeolus </a:t>
            </a:r>
            <a:r>
              <a:rPr lang="en-GB" sz="1400" dirty="0">
                <a:solidFill>
                  <a:srgbClr val="FF0000"/>
                </a:solidFill>
                <a:latin typeface="Arial"/>
                <a:cs typeface="+mn-cs"/>
              </a:rPr>
              <a:t>faster 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than model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AF8D55-7AB3-40D5-9B05-079019E44E75}"/>
              </a:ext>
            </a:extLst>
          </p:cNvPr>
          <p:cNvSpPr txBox="1"/>
          <p:nvPr/>
        </p:nvSpPr>
        <p:spPr>
          <a:xfrm>
            <a:off x="5783743" y="5513844"/>
            <a:ext cx="106473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Aeolus </a:t>
            </a:r>
            <a:r>
              <a:rPr lang="en-GB" sz="1400" dirty="0">
                <a:solidFill>
                  <a:srgbClr val="00B0F0"/>
                </a:solidFill>
                <a:latin typeface="Arial"/>
                <a:cs typeface="+mn-cs"/>
              </a:rPr>
              <a:t>slower</a:t>
            </a:r>
            <a:r>
              <a:rPr lang="en-GB" sz="1400" dirty="0">
                <a:solidFill>
                  <a:prstClr val="black"/>
                </a:solidFill>
                <a:latin typeface="Arial"/>
                <a:cs typeface="+mn-cs"/>
              </a:rPr>
              <a:t> than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6CA756-A10A-4124-8DB1-AD2DCF1848B8}"/>
              </a:ext>
            </a:extLst>
          </p:cNvPr>
          <p:cNvSpPr/>
          <p:nvPr/>
        </p:nvSpPr>
        <p:spPr>
          <a:xfrm>
            <a:off x="3498951" y="1569064"/>
            <a:ext cx="1033306" cy="50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776165" y="5905500"/>
            <a:ext cx="1578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Katie Lean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5" grpId="0" animBg="1"/>
      <p:bldP spid="18" grpId="0"/>
      <p:bldP spid="24" grpId="0" animBg="1"/>
      <p:bldP spid="7" grpId="0"/>
      <p:bldP spid="29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Sea detection</a:t>
            </a:r>
            <a:endParaRPr lang="nl-NL" sz="4400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6713" y="1276350"/>
            <a:ext cx="5691187" cy="48783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Preliminary test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Aeolus detects 60% of 10m wind over the ocean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 correlation over land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Relation with ocean wave action?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KNMI post-doc to look at Aeolus ocean returns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Relate Aeolus return to wind speed?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Comparison to the HY2B scatterometer (6 LTAN) or CFOSAT SCAT and SWIM (7 LTAN)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459288" y="6542088"/>
            <a:ext cx="3105150" cy="315912"/>
          </a:xfrm>
        </p:spPr>
        <p:txBody>
          <a:bodyPr/>
          <a:lstStyle/>
          <a:p>
            <a:pPr>
              <a:defRPr/>
            </a:pPr>
            <a:r>
              <a:rPr lang="nl-NL" altLang="en-US" dirty="0" smtClean="0"/>
              <a:t>LWG, </a:t>
            </a:r>
            <a:r>
              <a:rPr lang="nl-NL" altLang="en-US" dirty="0" err="1" smtClean="0"/>
              <a:t>July</a:t>
            </a:r>
            <a:r>
              <a:rPr lang="nl-NL" altLang="en-US" dirty="0" smtClean="0"/>
              <a:t> 2019</a:t>
            </a:r>
            <a:endParaRPr lang="nl-NL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076325"/>
            <a:ext cx="3086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05238"/>
            <a:ext cx="3086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629400" y="1171575"/>
            <a:ext cx="1231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629400" y="4029075"/>
            <a:ext cx="990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8429625" y="3257550"/>
            <a:ext cx="647700" cy="14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8448675" y="5972175"/>
            <a:ext cx="647700" cy="14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hpBeeldmerk"/>
          <p:cNvSpPr txBox="1">
            <a:spLocks noChangeArrowheads="1"/>
          </p:cNvSpPr>
          <p:nvPr/>
        </p:nvSpPr>
        <p:spPr bwMode="auto">
          <a:xfrm>
            <a:off x="387350" y="6503992"/>
            <a:ext cx="712788" cy="3635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CEA13C1D-4F37-4993-825B-247F6AFFC286}" type="slidenum">
              <a:rPr lang="nl-NL" altLang="en-US" sz="1000" smtClean="0">
                <a:solidFill>
                  <a:schemeClr val="bg1"/>
                </a:solidFill>
              </a:rPr>
              <a:pPr/>
              <a:t>7</a:t>
            </a:fld>
            <a:endParaRPr lang="nl-NL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48686" y="6115050"/>
            <a:ext cx="17524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Gijs Hermans, KNMI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5515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/>
        </p:nvSpPr>
        <p:spPr bwMode="auto">
          <a:xfrm>
            <a:off x="3419475" y="-57150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27785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Calibri"/>
              </a:rPr>
              <a:t>Source: WMO OSCAR database and direct interactions with agencies</a:t>
            </a:r>
            <a:endParaRPr lang="en-GB" sz="16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2" name="Group 278"/>
          <p:cNvGrpSpPr/>
          <p:nvPr/>
        </p:nvGrpSpPr>
        <p:grpSpPr>
          <a:xfrm>
            <a:off x="1" y="1196752"/>
            <a:ext cx="8939597" cy="4896544"/>
            <a:chOff x="1" y="1196752"/>
            <a:chExt cx="8939597" cy="4896544"/>
          </a:xfrm>
        </p:grpSpPr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352123" y="1453559"/>
              <a:ext cx="348538" cy="648637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" name="Group 182"/>
            <p:cNvGrpSpPr>
              <a:grpSpLocks/>
            </p:cNvGrpSpPr>
            <p:nvPr/>
          </p:nvGrpSpPr>
          <p:grpSpPr bwMode="auto">
            <a:xfrm>
              <a:off x="224964" y="5607481"/>
              <a:ext cx="2546836" cy="223713"/>
              <a:chOff x="330830" y="6275799"/>
              <a:chExt cx="3102179" cy="331644"/>
            </a:xfrm>
          </p:grpSpPr>
          <p:sp>
            <p:nvSpPr>
              <p:cNvPr id="114" name="Rectangle 162"/>
              <p:cNvSpPr>
                <a:spLocks noChangeArrowheads="1"/>
              </p:cNvSpPr>
              <p:nvPr/>
            </p:nvSpPr>
            <p:spPr bwMode="auto">
              <a:xfrm>
                <a:off x="330830" y="6275799"/>
                <a:ext cx="1462267" cy="331644"/>
              </a:xfrm>
              <a:prstGeom prst="rect">
                <a:avLst/>
              </a:prstGeom>
              <a:solidFill>
                <a:srgbClr val="7BAA49"/>
              </a:solidFill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Design Life</a:t>
                </a:r>
              </a:p>
            </p:txBody>
          </p:sp>
          <p:sp>
            <p:nvSpPr>
              <p:cNvPr id="115" name="Rectangle 162"/>
              <p:cNvSpPr>
                <a:spLocks noChangeArrowheads="1"/>
              </p:cNvSpPr>
              <p:nvPr/>
            </p:nvSpPr>
            <p:spPr bwMode="auto">
              <a:xfrm>
                <a:off x="1789441" y="6275799"/>
                <a:ext cx="1643568" cy="331644"/>
              </a:xfrm>
              <a:prstGeom prst="rect">
                <a:avLst/>
              </a:prstGeom>
              <a:solidFill>
                <a:srgbClr val="A6CF7C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Extended Life</a:t>
                </a:r>
              </a:p>
            </p:txBody>
          </p:sp>
        </p:grpSp>
        <p:grpSp>
          <p:nvGrpSpPr>
            <p:cNvPr id="4" name="Group 208"/>
            <p:cNvGrpSpPr/>
            <p:nvPr/>
          </p:nvGrpSpPr>
          <p:grpSpPr bwMode="auto">
            <a:xfrm>
              <a:off x="6820190" y="5607824"/>
              <a:ext cx="1388257" cy="217642"/>
              <a:chOff x="4817875" y="6210859"/>
              <a:chExt cx="1468625" cy="3810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23" name="Rectangle 161"/>
              <p:cNvSpPr>
                <a:spLocks noChangeArrowheads="1"/>
              </p:cNvSpPr>
              <p:nvPr/>
            </p:nvSpPr>
            <p:spPr bwMode="auto">
              <a:xfrm>
                <a:off x="4817875" y="6210859"/>
                <a:ext cx="1468625" cy="381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Rectangle 162"/>
              <p:cNvSpPr>
                <a:spLocks noChangeArrowheads="1"/>
              </p:cNvSpPr>
              <p:nvPr/>
            </p:nvSpPr>
            <p:spPr bwMode="auto">
              <a:xfrm>
                <a:off x="4823589" y="6210859"/>
                <a:ext cx="1462911" cy="381000"/>
              </a:xfrm>
              <a:prstGeom prst="rect">
                <a:avLst/>
              </a:prstGeom>
              <a:grp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Proposed</a:t>
                </a:r>
              </a:p>
            </p:txBody>
          </p:sp>
        </p:grpSp>
        <p:sp>
          <p:nvSpPr>
            <p:cNvPr id="172" name="TextBox 256"/>
            <p:cNvSpPr txBox="1">
              <a:spLocks noChangeArrowheads="1"/>
            </p:cNvSpPr>
            <p:nvPr/>
          </p:nvSpPr>
          <p:spPr bwMode="auto">
            <a:xfrm>
              <a:off x="882235" y="5831194"/>
              <a:ext cx="1000914" cy="25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cs typeface="Arial" charset="0"/>
                </a:rPr>
                <a:t>Operating</a:t>
              </a:r>
            </a:p>
          </p:txBody>
        </p:sp>
        <p:grpSp>
          <p:nvGrpSpPr>
            <p:cNvPr id="5" name="Group 183"/>
            <p:cNvGrpSpPr>
              <a:grpSpLocks/>
            </p:cNvGrpSpPr>
            <p:nvPr/>
          </p:nvGrpSpPr>
          <p:grpSpPr bwMode="auto">
            <a:xfrm>
              <a:off x="3179685" y="5612776"/>
              <a:ext cx="2616451" cy="218418"/>
              <a:chOff x="330830" y="6275805"/>
              <a:chExt cx="3186975" cy="331648"/>
            </a:xfrm>
          </p:grpSpPr>
          <p:sp>
            <p:nvSpPr>
              <p:cNvPr id="184" name="Rectangle 162"/>
              <p:cNvSpPr>
                <a:spLocks noChangeArrowheads="1"/>
              </p:cNvSpPr>
              <p:nvPr/>
            </p:nvSpPr>
            <p:spPr bwMode="auto">
              <a:xfrm>
                <a:off x="330830" y="6275805"/>
                <a:ext cx="1462267" cy="331648"/>
              </a:xfrm>
              <a:prstGeom prst="rect">
                <a:avLst/>
              </a:prstGeom>
              <a:solidFill>
                <a:srgbClr val="FFFF66"/>
              </a:solidFill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Design Life</a:t>
                </a:r>
              </a:p>
            </p:txBody>
          </p:sp>
          <p:sp>
            <p:nvSpPr>
              <p:cNvPr id="185" name="Rectangle 162"/>
              <p:cNvSpPr>
                <a:spLocks noChangeArrowheads="1"/>
              </p:cNvSpPr>
              <p:nvPr/>
            </p:nvSpPr>
            <p:spPr bwMode="auto">
              <a:xfrm>
                <a:off x="1789442" y="6275805"/>
                <a:ext cx="1728363" cy="331648"/>
              </a:xfrm>
              <a:prstGeom prst="rect">
                <a:avLst/>
              </a:prstGeom>
              <a:solidFill>
                <a:srgbClr val="FFFFCC"/>
              </a:solidFill>
              <a:ln w="9525" cap="rnd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Extended Life</a:t>
                </a:r>
              </a:p>
            </p:txBody>
          </p:sp>
        </p:grpSp>
        <p:sp>
          <p:nvSpPr>
            <p:cNvPr id="186" name="TextBox 256"/>
            <p:cNvSpPr txBox="1">
              <a:spLocks noChangeArrowheads="1"/>
            </p:cNvSpPr>
            <p:nvPr/>
          </p:nvSpPr>
          <p:spPr bwMode="auto">
            <a:xfrm>
              <a:off x="3743919" y="5836489"/>
              <a:ext cx="1071443" cy="25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cs typeface="Arial" charset="0"/>
                </a:rPr>
                <a:t>Approved</a:t>
              </a:r>
            </a:p>
          </p:txBody>
        </p:sp>
        <p:cxnSp>
          <p:nvCxnSpPr>
            <p:cNvPr id="187" name="Straight Connector 186"/>
            <p:cNvCxnSpPr>
              <a:cxnSpLocks noChangeShapeType="1"/>
            </p:cNvCxnSpPr>
            <p:nvPr/>
          </p:nvCxnSpPr>
          <p:spPr bwMode="auto">
            <a:xfrm>
              <a:off x="703662" y="4173861"/>
              <a:ext cx="762615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8" name="Rectangle 105"/>
            <p:cNvSpPr>
              <a:spLocks noChangeArrowheads="1"/>
            </p:cNvSpPr>
            <p:nvPr/>
          </p:nvSpPr>
          <p:spPr bwMode="auto">
            <a:xfrm>
              <a:off x="700661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89" name="Rectangle 105"/>
            <p:cNvSpPr>
              <a:spLocks noChangeArrowheads="1"/>
            </p:cNvSpPr>
            <p:nvPr/>
          </p:nvSpPr>
          <p:spPr bwMode="auto">
            <a:xfrm>
              <a:off x="1207870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1715080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1" name="Rectangle 105"/>
            <p:cNvSpPr>
              <a:spLocks noChangeArrowheads="1"/>
            </p:cNvSpPr>
            <p:nvPr/>
          </p:nvSpPr>
          <p:spPr bwMode="auto">
            <a:xfrm>
              <a:off x="2222290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2" name="Rectangle 105"/>
            <p:cNvSpPr>
              <a:spLocks noChangeArrowheads="1"/>
            </p:cNvSpPr>
            <p:nvPr/>
          </p:nvSpPr>
          <p:spPr bwMode="auto">
            <a:xfrm>
              <a:off x="2729499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3" name="Rectangle 105"/>
            <p:cNvSpPr>
              <a:spLocks noChangeArrowheads="1"/>
            </p:cNvSpPr>
            <p:nvPr/>
          </p:nvSpPr>
          <p:spPr bwMode="auto">
            <a:xfrm>
              <a:off x="3236709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4" name="Rectangle 105"/>
            <p:cNvSpPr>
              <a:spLocks noChangeArrowheads="1"/>
            </p:cNvSpPr>
            <p:nvPr/>
          </p:nvSpPr>
          <p:spPr bwMode="auto">
            <a:xfrm>
              <a:off x="3743919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5" name="Rectangle 105"/>
            <p:cNvSpPr>
              <a:spLocks noChangeArrowheads="1"/>
            </p:cNvSpPr>
            <p:nvPr/>
          </p:nvSpPr>
          <p:spPr bwMode="auto">
            <a:xfrm>
              <a:off x="4251128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6" name="Rectangle 105"/>
            <p:cNvSpPr>
              <a:spLocks noChangeArrowheads="1"/>
            </p:cNvSpPr>
            <p:nvPr/>
          </p:nvSpPr>
          <p:spPr bwMode="auto">
            <a:xfrm>
              <a:off x="4758338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7" name="Rectangle 105"/>
            <p:cNvSpPr>
              <a:spLocks noChangeArrowheads="1"/>
            </p:cNvSpPr>
            <p:nvPr/>
          </p:nvSpPr>
          <p:spPr bwMode="auto">
            <a:xfrm>
              <a:off x="5265548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8" name="Rectangle 105"/>
            <p:cNvSpPr>
              <a:spLocks noChangeArrowheads="1"/>
            </p:cNvSpPr>
            <p:nvPr/>
          </p:nvSpPr>
          <p:spPr bwMode="auto">
            <a:xfrm>
              <a:off x="5772757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199" name="Rectangle 105"/>
            <p:cNvSpPr>
              <a:spLocks noChangeArrowheads="1"/>
            </p:cNvSpPr>
            <p:nvPr/>
          </p:nvSpPr>
          <p:spPr bwMode="auto">
            <a:xfrm>
              <a:off x="6279967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00" name="Rectangle 105"/>
            <p:cNvSpPr>
              <a:spLocks noChangeArrowheads="1"/>
            </p:cNvSpPr>
            <p:nvPr/>
          </p:nvSpPr>
          <p:spPr bwMode="auto">
            <a:xfrm>
              <a:off x="6787177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01" name="Rectangle 105"/>
            <p:cNvSpPr>
              <a:spLocks noChangeArrowheads="1"/>
            </p:cNvSpPr>
            <p:nvPr/>
          </p:nvSpPr>
          <p:spPr bwMode="auto">
            <a:xfrm>
              <a:off x="7294386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02" name="Rectangle 105"/>
            <p:cNvSpPr>
              <a:spLocks noChangeArrowheads="1"/>
            </p:cNvSpPr>
            <p:nvPr/>
          </p:nvSpPr>
          <p:spPr bwMode="auto">
            <a:xfrm>
              <a:off x="7801596" y="1453559"/>
              <a:ext cx="507210" cy="3992424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03" name="TextBox 261"/>
            <p:cNvSpPr txBox="1">
              <a:spLocks noChangeArrowheads="1"/>
            </p:cNvSpPr>
            <p:nvPr/>
          </p:nvSpPr>
          <p:spPr bwMode="auto">
            <a:xfrm>
              <a:off x="193451" y="1235140"/>
              <a:ext cx="507210" cy="18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800" dirty="0" smtClean="0">
                  <a:solidFill>
                    <a:prstClr val="black"/>
                  </a:solidFill>
                </a:rPr>
                <a:t>Launch</a:t>
              </a:r>
              <a:endParaRPr lang="en-GB" sz="800" dirty="0">
                <a:solidFill>
                  <a:prstClr val="black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00661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207870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11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715080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222290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729499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236709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15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43919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16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251128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17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58338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18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265548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19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772757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20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279967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21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6787177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22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7294386" y="1196752"/>
              <a:ext cx="507210" cy="2568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23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801596" y="1196752"/>
              <a:ext cx="507210" cy="2568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latin typeface="Calibri"/>
                  <a:ea typeface="ＭＳ Ｐゴシック" charset="-128"/>
                </a:rPr>
                <a:t>24</a:t>
              </a:r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 flipV="1">
              <a:off x="4968425" y="3496102"/>
              <a:ext cx="1778235" cy="383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125"/>
            <p:cNvGrpSpPr>
              <a:grpSpLocks/>
            </p:cNvGrpSpPr>
            <p:nvPr/>
          </p:nvGrpSpPr>
          <p:grpSpPr bwMode="auto">
            <a:xfrm>
              <a:off x="703663" y="3952883"/>
              <a:ext cx="8235935" cy="646331"/>
              <a:chOff x="812801" y="2495204"/>
              <a:chExt cx="8712001" cy="777281"/>
            </a:xfrm>
          </p:grpSpPr>
          <p:grpSp>
            <p:nvGrpSpPr>
              <p:cNvPr id="7" name="Group 82"/>
              <p:cNvGrpSpPr>
                <a:grpSpLocks/>
              </p:cNvGrpSpPr>
              <p:nvPr/>
            </p:nvGrpSpPr>
            <p:grpSpPr bwMode="auto">
              <a:xfrm>
                <a:off x="812801" y="2842857"/>
                <a:ext cx="8073325" cy="293234"/>
                <a:chOff x="823914" y="1798032"/>
                <a:chExt cx="8073325" cy="292236"/>
              </a:xfrm>
            </p:grpSpPr>
            <p:sp>
              <p:nvSpPr>
                <p:cNvPr id="223" name="Rectangle 222"/>
                <p:cNvSpPr>
                  <a:spLocks noChangeArrowheads="1"/>
                </p:cNvSpPr>
                <p:nvPr/>
              </p:nvSpPr>
              <p:spPr bwMode="auto">
                <a:xfrm>
                  <a:off x="823914" y="1806817"/>
                  <a:ext cx="1379418" cy="54793"/>
                </a:xfrm>
                <a:prstGeom prst="rect">
                  <a:avLst/>
                </a:prstGeom>
                <a:solidFill>
                  <a:srgbClr val="7BAA49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4" name="Rectangle 223"/>
                <p:cNvSpPr>
                  <a:spLocks noChangeArrowheads="1"/>
                </p:cNvSpPr>
                <p:nvPr/>
              </p:nvSpPr>
              <p:spPr bwMode="auto">
                <a:xfrm>
                  <a:off x="2203332" y="1798032"/>
                  <a:ext cx="5157340" cy="5479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5" name="Rectangle 224"/>
                <p:cNvSpPr>
                  <a:spLocks noChangeArrowheads="1"/>
                </p:cNvSpPr>
                <p:nvPr/>
              </p:nvSpPr>
              <p:spPr bwMode="auto">
                <a:xfrm>
                  <a:off x="2203331" y="1869036"/>
                  <a:ext cx="2660420" cy="46008"/>
                </a:xfrm>
                <a:prstGeom prst="rect">
                  <a:avLst/>
                </a:prstGeom>
                <a:solidFill>
                  <a:srgbClr val="7BAA49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6" name="Rectangle 225"/>
                <p:cNvSpPr>
                  <a:spLocks noChangeArrowheads="1"/>
                </p:cNvSpPr>
                <p:nvPr/>
              </p:nvSpPr>
              <p:spPr bwMode="auto">
                <a:xfrm>
                  <a:off x="7691138" y="2035473"/>
                  <a:ext cx="1175935" cy="54795"/>
                </a:xfrm>
                <a:prstGeom prst="rect">
                  <a:avLst/>
                </a:prstGeom>
                <a:solidFill>
                  <a:srgbClr val="D99694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7" name="Rectangle 226"/>
                <p:cNvSpPr>
                  <a:spLocks noChangeArrowheads="1"/>
                </p:cNvSpPr>
                <p:nvPr/>
              </p:nvSpPr>
              <p:spPr bwMode="auto">
                <a:xfrm>
                  <a:off x="4863750" y="1878171"/>
                  <a:ext cx="4033489" cy="46007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2" name="TextBox 249"/>
              <p:cNvSpPr txBox="1">
                <a:spLocks noChangeArrowheads="1"/>
              </p:cNvSpPr>
              <p:nvPr/>
            </p:nvSpPr>
            <p:spPr bwMode="auto">
              <a:xfrm>
                <a:off x="7653334" y="2495204"/>
                <a:ext cx="1871468" cy="777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Calibri" charset="0"/>
                  </a:rPr>
                  <a:t>08:45 </a:t>
                </a:r>
                <a:r>
                  <a:rPr lang="en-US" sz="1200" b="1" dirty="0" err="1" smtClean="0">
                    <a:solidFill>
                      <a:prstClr val="black"/>
                    </a:solidFill>
                    <a:latin typeface="Calibri" charset="0"/>
                  </a:rPr>
                  <a:t>ScatSat</a:t>
                </a:r>
                <a:endParaRPr lang="en-US" sz="1200" b="1" dirty="0" smtClean="0">
                  <a:solidFill>
                    <a:prstClr val="black"/>
                  </a:solidFill>
                  <a:latin typeface="Calibri" charset="0"/>
                </a:endParaRP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  <a:latin typeface="Calibri" charset="0"/>
                  </a:rPr>
                  <a:t>09:30 EPS (ASCAT A/B/C)</a:t>
                </a:r>
                <a:endParaRPr lang="en-US" sz="1200" b="1" dirty="0">
                  <a:solidFill>
                    <a:prstClr val="black"/>
                  </a:solidFill>
                  <a:latin typeface="Calibri" charset="0"/>
                </a:endParaRP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Calibri" charset="0"/>
                  </a:rPr>
                  <a:t>09:30 EPS-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charset="0"/>
                  </a:rPr>
                  <a:t>SG (SCA)</a:t>
                </a:r>
                <a:endParaRPr lang="en-US" sz="1200" b="1" dirty="0">
                  <a:solidFill>
                    <a:prstClr val="black"/>
                  </a:solidFill>
                  <a:latin typeface="Calibri" charset="0"/>
                </a:endParaRPr>
              </a:p>
            </p:txBody>
          </p:sp>
        </p:grpSp>
        <p:grpSp>
          <p:nvGrpSpPr>
            <p:cNvPr id="8" name="Group 124"/>
            <p:cNvGrpSpPr>
              <a:grpSpLocks/>
            </p:cNvGrpSpPr>
            <p:nvPr/>
          </p:nvGrpSpPr>
          <p:grpSpPr bwMode="auto">
            <a:xfrm>
              <a:off x="811707" y="5055477"/>
              <a:ext cx="7864750" cy="692321"/>
              <a:chOff x="965006" y="3283744"/>
              <a:chExt cx="8319325" cy="830997"/>
            </a:xfrm>
          </p:grpSpPr>
          <p:grpSp>
            <p:nvGrpSpPr>
              <p:cNvPr id="9" name="Group 80"/>
              <p:cNvGrpSpPr>
                <a:grpSpLocks/>
              </p:cNvGrpSpPr>
              <p:nvPr/>
            </p:nvGrpSpPr>
            <p:grpSpPr bwMode="auto">
              <a:xfrm>
                <a:off x="965006" y="3423568"/>
                <a:ext cx="6860547" cy="252636"/>
                <a:chOff x="950719" y="2588545"/>
                <a:chExt cx="6860545" cy="252636"/>
              </a:xfrm>
            </p:grpSpPr>
            <p:sp>
              <p:nvSpPr>
                <p:cNvPr id="231" name="Rectangle 230"/>
                <p:cNvSpPr>
                  <a:spLocks noChangeArrowheads="1"/>
                </p:cNvSpPr>
                <p:nvPr/>
              </p:nvSpPr>
              <p:spPr bwMode="auto">
                <a:xfrm>
                  <a:off x="950719" y="2588545"/>
                  <a:ext cx="2280350" cy="46079"/>
                </a:xfrm>
                <a:prstGeom prst="rect">
                  <a:avLst/>
                </a:prstGeom>
                <a:solidFill>
                  <a:srgbClr val="7BAA49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32" name="Rectangle 231"/>
                <p:cNvSpPr>
                  <a:spLocks noChangeArrowheads="1"/>
                </p:cNvSpPr>
                <p:nvPr/>
              </p:nvSpPr>
              <p:spPr bwMode="auto">
                <a:xfrm>
                  <a:off x="4207970" y="2588545"/>
                  <a:ext cx="3020735" cy="4607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33" name="Rectangle 232"/>
                <p:cNvSpPr>
                  <a:spLocks noChangeArrowheads="1"/>
                </p:cNvSpPr>
                <p:nvPr/>
              </p:nvSpPr>
              <p:spPr bwMode="auto">
                <a:xfrm flipV="1">
                  <a:off x="5158652" y="2691824"/>
                  <a:ext cx="1881014" cy="4448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34" name="Rectangle 233"/>
                <p:cNvSpPr>
                  <a:spLocks noChangeArrowheads="1"/>
                </p:cNvSpPr>
                <p:nvPr/>
              </p:nvSpPr>
              <p:spPr bwMode="auto">
                <a:xfrm flipV="1">
                  <a:off x="5930249" y="2795102"/>
                  <a:ext cx="1881015" cy="46079"/>
                </a:xfrm>
                <a:prstGeom prst="rect">
                  <a:avLst/>
                </a:prstGeom>
                <a:solidFill>
                  <a:srgbClr val="D99694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0" name="TextBox 249"/>
              <p:cNvSpPr txBox="1">
                <a:spLocks noChangeArrowheads="1"/>
              </p:cNvSpPr>
              <p:nvPr/>
            </p:nvSpPr>
            <p:spPr bwMode="auto">
              <a:xfrm>
                <a:off x="7780337" y="3283744"/>
                <a:ext cx="15039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prstClr val="black"/>
                    </a:solidFill>
                    <a:latin typeface="Calibri" charset="0"/>
                  </a:rPr>
                  <a:t>12:00 OceanSAT 2/3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prstClr val="black"/>
                    </a:solidFill>
                    <a:latin typeface="Calibri" charset="0"/>
                  </a:rPr>
                  <a:t>12:00 Meteor M/MP</a:t>
                </a: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1">
                  <a:solidFill>
                    <a:prstClr val="black"/>
                  </a:solidFill>
                  <a:latin typeface="Calibri" charset="0"/>
                </a:endParaRPr>
              </a:p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1">
                  <a:solidFill>
                    <a:prstClr val="black"/>
                  </a:solidFill>
                  <a:latin typeface="Calibri" charset="0"/>
                </a:endParaRPr>
              </a:p>
            </p:txBody>
          </p:sp>
        </p:grpSp>
        <p:sp>
          <p:nvSpPr>
            <p:cNvPr id="240" name="Rectangle 105"/>
            <p:cNvSpPr>
              <a:spLocks noChangeArrowheads="1"/>
            </p:cNvSpPr>
            <p:nvPr/>
          </p:nvSpPr>
          <p:spPr bwMode="auto">
            <a:xfrm>
              <a:off x="352123" y="2791868"/>
              <a:ext cx="348538" cy="679083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41" name="Rectangle 105"/>
            <p:cNvSpPr>
              <a:spLocks noChangeArrowheads="1"/>
            </p:cNvSpPr>
            <p:nvPr/>
          </p:nvSpPr>
          <p:spPr bwMode="auto">
            <a:xfrm>
              <a:off x="352123" y="3470951"/>
              <a:ext cx="348538" cy="702910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>
              <a:off x="700661" y="3470951"/>
              <a:ext cx="762615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2" name="Rectangle 105"/>
            <p:cNvSpPr>
              <a:spLocks noChangeArrowheads="1"/>
            </p:cNvSpPr>
            <p:nvPr/>
          </p:nvSpPr>
          <p:spPr bwMode="auto">
            <a:xfrm>
              <a:off x="352123" y="4830440"/>
              <a:ext cx="348538" cy="615543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cxnSp>
          <p:nvCxnSpPr>
            <p:cNvPr id="244" name="Straight Connector 243"/>
            <p:cNvCxnSpPr>
              <a:cxnSpLocks noChangeShapeType="1"/>
            </p:cNvCxnSpPr>
            <p:nvPr/>
          </p:nvCxnSpPr>
          <p:spPr bwMode="auto">
            <a:xfrm>
              <a:off x="703662" y="2791868"/>
              <a:ext cx="762615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" name="TextBox 249"/>
            <p:cNvSpPr txBox="1">
              <a:spLocks noChangeArrowheads="1"/>
            </p:cNvSpPr>
            <p:nvPr/>
          </p:nvSpPr>
          <p:spPr bwMode="auto">
            <a:xfrm>
              <a:off x="7286882" y="3326561"/>
              <a:ext cx="11015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charset="0"/>
                </a:rPr>
                <a:t>07:00 CFOSAT</a:t>
              </a:r>
            </a:p>
          </p:txBody>
        </p:sp>
        <p:sp>
          <p:nvSpPr>
            <p:cNvPr id="246" name="TextBox 136"/>
            <p:cNvSpPr txBox="1">
              <a:spLocks noChangeArrowheads="1"/>
            </p:cNvSpPr>
            <p:nvPr/>
          </p:nvSpPr>
          <p:spPr bwMode="auto">
            <a:xfrm rot="16200000">
              <a:off x="163526" y="1646492"/>
              <a:ext cx="6912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01- 03</a:t>
              </a:r>
            </a:p>
          </p:txBody>
        </p:sp>
        <p:sp>
          <p:nvSpPr>
            <p:cNvPr id="247" name="TextBox 137"/>
            <p:cNvSpPr txBox="1">
              <a:spLocks noChangeArrowheads="1"/>
            </p:cNvSpPr>
            <p:nvPr/>
          </p:nvSpPr>
          <p:spPr bwMode="auto">
            <a:xfrm rot="16200000">
              <a:off x="146247" y="2956342"/>
              <a:ext cx="7002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05- 07</a:t>
              </a:r>
            </a:p>
          </p:txBody>
        </p:sp>
        <p:sp>
          <p:nvSpPr>
            <p:cNvPr id="248" name="TextBox 138"/>
            <p:cNvSpPr txBox="1">
              <a:spLocks noChangeArrowheads="1"/>
            </p:cNvSpPr>
            <p:nvPr/>
          </p:nvSpPr>
          <p:spPr bwMode="auto">
            <a:xfrm rot="16200000">
              <a:off x="152384" y="3657098"/>
              <a:ext cx="713500" cy="32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07- 09</a:t>
              </a:r>
            </a:p>
          </p:txBody>
        </p:sp>
        <p:sp>
          <p:nvSpPr>
            <p:cNvPr id="249" name="TextBox 139"/>
            <p:cNvSpPr txBox="1">
              <a:spLocks noChangeArrowheads="1"/>
            </p:cNvSpPr>
            <p:nvPr/>
          </p:nvSpPr>
          <p:spPr bwMode="auto">
            <a:xfrm rot="16200000">
              <a:off x="173197" y="4942625"/>
              <a:ext cx="677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11- 13</a:t>
              </a:r>
            </a:p>
          </p:txBody>
        </p:sp>
        <p:cxnSp>
          <p:nvCxnSpPr>
            <p:cNvPr id="250" name="Straight Connector 249"/>
            <p:cNvCxnSpPr/>
            <p:nvPr/>
          </p:nvCxnSpPr>
          <p:spPr>
            <a:xfrm>
              <a:off x="700661" y="5133579"/>
              <a:ext cx="7626152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09664" y="4557748"/>
              <a:ext cx="7626152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72148" y="3819097"/>
              <a:ext cx="7626152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00661" y="3110892"/>
              <a:ext cx="7626152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709664" y="2462255"/>
              <a:ext cx="7626152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81152" y="1800381"/>
              <a:ext cx="7626152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cxnSpLocks noChangeShapeType="1"/>
            </p:cNvCxnSpPr>
            <p:nvPr/>
          </p:nvCxnSpPr>
          <p:spPr bwMode="auto">
            <a:xfrm>
              <a:off x="703662" y="2102196"/>
              <a:ext cx="762615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7" name="Rectangle 105"/>
            <p:cNvSpPr>
              <a:spLocks noChangeArrowheads="1"/>
            </p:cNvSpPr>
            <p:nvPr/>
          </p:nvSpPr>
          <p:spPr bwMode="auto">
            <a:xfrm>
              <a:off x="355124" y="2102196"/>
              <a:ext cx="348538" cy="689672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58" name="TextBox 136"/>
            <p:cNvSpPr txBox="1">
              <a:spLocks noChangeArrowheads="1"/>
            </p:cNvSpPr>
            <p:nvPr/>
          </p:nvSpPr>
          <p:spPr bwMode="auto">
            <a:xfrm rot="16200000">
              <a:off x="125925" y="2324251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03 - 05</a:t>
              </a:r>
            </a:p>
          </p:txBody>
        </p:sp>
        <p:sp>
          <p:nvSpPr>
            <p:cNvPr id="259" name="Rectangle 105"/>
            <p:cNvSpPr>
              <a:spLocks noChangeArrowheads="1"/>
            </p:cNvSpPr>
            <p:nvPr/>
          </p:nvSpPr>
          <p:spPr bwMode="auto">
            <a:xfrm>
              <a:off x="355124" y="4167243"/>
              <a:ext cx="348538" cy="663197"/>
            </a:xfrm>
            <a:prstGeom prst="rect">
              <a:avLst/>
            </a:prstGeom>
            <a:noFill/>
            <a:ln w="3175" cap="rnd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260" name="TextBox 138"/>
            <p:cNvSpPr txBox="1">
              <a:spLocks noChangeArrowheads="1"/>
            </p:cNvSpPr>
            <p:nvPr/>
          </p:nvSpPr>
          <p:spPr bwMode="auto">
            <a:xfrm rot="16200000">
              <a:off x="156047" y="4314340"/>
              <a:ext cx="712177" cy="32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</a:rPr>
                <a:t>09- 11</a:t>
              </a:r>
            </a:p>
          </p:txBody>
        </p: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1507994" y="2996348"/>
              <a:ext cx="6827828" cy="117201"/>
              <a:chOff x="1717674" y="3329790"/>
              <a:chExt cx="7222245" cy="139484"/>
            </a:xfrm>
          </p:grpSpPr>
          <p:grpSp>
            <p:nvGrpSpPr>
              <p:cNvPr id="14" name="Group 81"/>
              <p:cNvGrpSpPr>
                <a:grpSpLocks/>
              </p:cNvGrpSpPr>
              <p:nvPr/>
            </p:nvGrpSpPr>
            <p:grpSpPr bwMode="auto">
              <a:xfrm>
                <a:off x="1717674" y="3329790"/>
                <a:ext cx="7222245" cy="54411"/>
                <a:chOff x="1717674" y="3329790"/>
                <a:chExt cx="7222245" cy="54411"/>
              </a:xfrm>
            </p:grpSpPr>
            <p:sp>
              <p:nvSpPr>
                <p:cNvPr id="266" name="Rectangle 265"/>
                <p:cNvSpPr>
                  <a:spLocks noChangeArrowheads="1"/>
                </p:cNvSpPr>
                <p:nvPr/>
              </p:nvSpPr>
              <p:spPr bwMode="auto">
                <a:xfrm flipV="1">
                  <a:off x="1717674" y="3329790"/>
                  <a:ext cx="2403158" cy="54411"/>
                </a:xfrm>
                <a:prstGeom prst="rect">
                  <a:avLst/>
                </a:prstGeom>
                <a:solidFill>
                  <a:srgbClr val="7BAA49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7" name="Rectangle 266"/>
                <p:cNvSpPr>
                  <a:spLocks noChangeArrowheads="1"/>
                </p:cNvSpPr>
                <p:nvPr/>
              </p:nvSpPr>
              <p:spPr bwMode="auto">
                <a:xfrm flipV="1">
                  <a:off x="5507897" y="3338512"/>
                  <a:ext cx="2138109" cy="45689"/>
                </a:xfrm>
                <a:prstGeom prst="rect">
                  <a:avLst/>
                </a:prstGeom>
                <a:solidFill>
                  <a:srgbClr val="529D26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8" name="Rectangle 267"/>
                <p:cNvSpPr>
                  <a:spLocks noChangeArrowheads="1"/>
                </p:cNvSpPr>
                <p:nvPr/>
              </p:nvSpPr>
              <p:spPr bwMode="auto">
                <a:xfrm>
                  <a:off x="7339743" y="3329790"/>
                  <a:ext cx="1600176" cy="54411"/>
                </a:xfrm>
                <a:prstGeom prst="rect">
                  <a:avLst/>
                </a:prstGeom>
                <a:solidFill>
                  <a:srgbClr val="D99694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5" name="Rectangle 264"/>
              <p:cNvSpPr>
                <a:spLocks noChangeArrowheads="1"/>
              </p:cNvSpPr>
              <p:nvPr/>
            </p:nvSpPr>
            <p:spPr bwMode="auto">
              <a:xfrm>
                <a:off x="6209859" y="3423586"/>
                <a:ext cx="2014297" cy="456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269" name="Straight Connector 268"/>
            <p:cNvCxnSpPr>
              <a:cxnSpLocks noChangeShapeType="1"/>
            </p:cNvCxnSpPr>
            <p:nvPr/>
          </p:nvCxnSpPr>
          <p:spPr bwMode="auto">
            <a:xfrm>
              <a:off x="709664" y="4843678"/>
              <a:ext cx="762615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4096786" y="4116328"/>
              <a:ext cx="2990736" cy="38389"/>
            </a:xfrm>
            <a:prstGeom prst="rect">
              <a:avLst/>
            </a:prstGeom>
            <a:solidFill>
              <a:srgbClr val="529D26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TextBox 249"/>
            <p:cNvSpPr txBox="1">
              <a:spLocks noChangeArrowheads="1"/>
            </p:cNvSpPr>
            <p:nvPr/>
          </p:nvSpPr>
          <p:spPr bwMode="auto">
            <a:xfrm>
              <a:off x="7286882" y="2838460"/>
              <a:ext cx="13067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charset="0"/>
                </a:rPr>
                <a:t>06:00 HY-2 A/B/C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charset="0"/>
                </a:rPr>
                <a:t>06:00  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charset="0"/>
                </a:rPr>
                <a:t>FY-3E/G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 rot="16200000">
              <a:off x="-1643719" y="3265172"/>
              <a:ext cx="3636559" cy="34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FF0000"/>
                  </a:solidFill>
                  <a:latin typeface="Calibri"/>
                </a:rPr>
                <a:t>DESCENDING NODE CROSSING TIME</a:t>
              </a:r>
              <a:endParaRPr lang="en-GB" sz="180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1151062" y="543347"/>
            <a:ext cx="669674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alibri"/>
              </a:rPr>
              <a:t>Ocean Vector Surface Winds Constellation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alibri"/>
              </a:rPr>
              <a:t>Local time coverage assessment (ground track) - NRT data access</a:t>
            </a:r>
            <a:endParaRPr lang="en-GB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5268459" y="1196752"/>
            <a:ext cx="504056" cy="4320480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36709" y="163173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C00000"/>
                </a:solidFill>
                <a:latin typeface="Calibri"/>
              </a:rPr>
              <a:t>WMO observation cycle requirement: 3-6 h</a:t>
            </a:r>
            <a:endParaRPr lang="en-GB" sz="1800" b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04448" y="3140968"/>
            <a:ext cx="0" cy="936104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8604448" y="4365104"/>
            <a:ext cx="0" cy="936104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ceos_logo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32532" y="5939586"/>
            <a:ext cx="1871442" cy="65272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0"/>
          <p:cNvSpPr txBox="1">
            <a:spLocks/>
          </p:cNvSpPr>
          <p:nvPr/>
        </p:nvSpPr>
        <p:spPr>
          <a:xfrm>
            <a:off x="7144266" y="6559463"/>
            <a:ext cx="1964626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800" b="0" dirty="0" smtClean="0">
                <a:solidFill>
                  <a:prstClr val="black"/>
                </a:solidFill>
              </a:rPr>
              <a:t>Committee on Earth Observation Satellites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11" name="Rectangle 265"/>
          <p:cNvSpPr>
            <a:spLocks noChangeArrowheads="1"/>
          </p:cNvSpPr>
          <p:nvPr/>
        </p:nvSpPr>
        <p:spPr bwMode="auto">
          <a:xfrm flipV="1">
            <a:off x="2811014" y="2996348"/>
            <a:ext cx="2271918" cy="45719"/>
          </a:xfrm>
          <a:prstGeom prst="rect">
            <a:avLst/>
          </a:prstGeom>
          <a:solidFill>
            <a:srgbClr val="92D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224"/>
          <p:cNvSpPr>
            <a:spLocks noChangeArrowheads="1"/>
          </p:cNvSpPr>
          <p:nvPr/>
        </p:nvSpPr>
        <p:spPr bwMode="auto">
          <a:xfrm>
            <a:off x="5116662" y="4346929"/>
            <a:ext cx="2515042" cy="38388"/>
          </a:xfrm>
          <a:prstGeom prst="rect">
            <a:avLst/>
          </a:prstGeom>
          <a:solidFill>
            <a:srgbClr val="7BAA4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269"/>
          <p:cNvSpPr>
            <a:spLocks noChangeArrowheads="1"/>
          </p:cNvSpPr>
          <p:nvPr/>
        </p:nvSpPr>
        <p:spPr bwMode="auto">
          <a:xfrm>
            <a:off x="4249186" y="3506728"/>
            <a:ext cx="2990736" cy="38389"/>
          </a:xfrm>
          <a:prstGeom prst="rect">
            <a:avLst/>
          </a:prstGeom>
          <a:solidFill>
            <a:srgbClr val="529D2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227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14019" r="4869" b="4746"/>
          <a:stretch/>
        </p:blipFill>
        <p:spPr>
          <a:xfrm>
            <a:off x="178902" y="910543"/>
            <a:ext cx="7444409" cy="5238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5991" y="757361"/>
            <a:ext cx="1958009" cy="5216056"/>
          </a:xfrm>
        </p:spPr>
        <p:txBody>
          <a:bodyPr>
            <a:normAutofit/>
          </a:bodyPr>
          <a:lstStyle/>
          <a:p>
            <a:r>
              <a:rPr lang="en-US" dirty="0" smtClean="0"/>
              <a:t>Mostly dominated by bias, except in the lower left corner</a:t>
            </a:r>
          </a:p>
          <a:p>
            <a:r>
              <a:rPr lang="en-US" dirty="0" smtClean="0"/>
              <a:t>In the lower left, random errors and (sometimes) the ability to resolve features are limiting to applications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6918" y="6279018"/>
            <a:ext cx="3548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Graphic from draft OceanObs19 White paper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701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angepast ontwerp">
  <a:themeElements>
    <a:clrScheme name="2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CMWF_16.9_light_blue.potx" id="{6E553A05-1FF4-41A6-8DCD-4A16C4C52284}" vid="{CB9C2DB0-F904-43F7-8D0F-6F373F3FC0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3_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KNMI Engels Standaard</Template>
  <TotalTime>7519</TotalTime>
  <Words>1794</Words>
  <Application>Microsoft Office PowerPoint</Application>
  <PresentationFormat>Diavoorstelling (4:3)</PresentationFormat>
  <Paragraphs>324</Paragraphs>
  <Slides>26</Slides>
  <Notes>6</Notes>
  <HiddenSlides>3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1_Standaardontwerp</vt:lpstr>
      <vt:lpstr>2_Aangepast ontwerp</vt:lpstr>
      <vt:lpstr>ECMWF Light 16:9 blue</vt:lpstr>
      <vt:lpstr>Office Theme</vt:lpstr>
      <vt:lpstr>3_Standaardontwerp</vt:lpstr>
      <vt:lpstr>1_Office Theme</vt:lpstr>
      <vt:lpstr>2_Office Theme</vt:lpstr>
      <vt:lpstr>Physical, dynamical and application aspects of the connection between Ocean Vector and Doppler Wind Lidar winds</vt:lpstr>
      <vt:lpstr>What is Aeolus demonstrating?</vt:lpstr>
      <vt:lpstr>2018 wind triple collocation (laser A)</vt:lpstr>
      <vt:lpstr>PowerPoint-presentatie</vt:lpstr>
      <vt:lpstr>Evaluating AMVs with Aeolus: Indian Ocean example</vt:lpstr>
      <vt:lpstr>Initial results using Aeolus support model variation</vt:lpstr>
      <vt:lpstr>Sea detection</vt:lpstr>
      <vt:lpstr>PowerPoint-presentatie</vt:lpstr>
      <vt:lpstr>Accuracy Requirements</vt:lpstr>
      <vt:lpstr>Six Recommended Improvements</vt:lpstr>
      <vt:lpstr>PowerPoint-presentatie</vt:lpstr>
      <vt:lpstr>ERA5 has spatial error patterns similar to ERAint (only reduced in amplitude by ~20%)</vt:lpstr>
      <vt:lpstr>PowerPoint-presentatie</vt:lpstr>
      <vt:lpstr>PowerPoint-presentatie</vt:lpstr>
      <vt:lpstr>PowerPoint-presentatie</vt:lpstr>
      <vt:lpstr>Small scales lack over ocean and upper air</vt:lpstr>
      <vt:lpstr>NWP model versus hi-res SPARC radiosondes</vt:lpstr>
      <vt:lpstr>Hi-res radiosonde shear</vt:lpstr>
      <vt:lpstr>Tropical moist convection</vt:lpstr>
      <vt:lpstr>PowerPoint-presentatie</vt:lpstr>
      <vt:lpstr>PowerPoint-presentatie</vt:lpstr>
      <vt:lpstr>Conclusions</vt:lpstr>
      <vt:lpstr>PowerPoint-presentatie</vt:lpstr>
      <vt:lpstr>Physical processes in a NWP model</vt:lpstr>
      <vt:lpstr>Regional NWP progress </vt:lpstr>
      <vt:lpstr>References</vt:lpstr>
    </vt:vector>
  </TitlesOfParts>
  <Company>KNMI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 Stoffelen</dc:creator>
  <cp:lastModifiedBy>Stoffelen, Ad (KNMI)</cp:lastModifiedBy>
  <cp:revision>130</cp:revision>
  <dcterms:created xsi:type="dcterms:W3CDTF">2011-03-29T06:36:19Z</dcterms:created>
  <dcterms:modified xsi:type="dcterms:W3CDTF">2019-07-10T17:32:51Z</dcterms:modified>
</cp:coreProperties>
</file>