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gif" ContentType="image/gif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360" r:id="rId3"/>
    <p:sldId id="369" r:id="rId4"/>
    <p:sldId id="359" r:id="rId5"/>
    <p:sldId id="361" r:id="rId6"/>
    <p:sldId id="362" r:id="rId7"/>
    <p:sldId id="363" r:id="rId8"/>
    <p:sldId id="358" r:id="rId9"/>
    <p:sldId id="355" r:id="rId10"/>
    <p:sldId id="372" r:id="rId11"/>
    <p:sldId id="356" r:id="rId12"/>
    <p:sldId id="357" r:id="rId13"/>
    <p:sldId id="365" r:id="rId14"/>
    <p:sldId id="364" r:id="rId15"/>
    <p:sldId id="366" r:id="rId16"/>
    <p:sldId id="367" r:id="rId17"/>
    <p:sldId id="370" r:id="rId18"/>
    <p:sldId id="368" r:id="rId19"/>
    <p:sldId id="373" r:id="rId20"/>
    <p:sldId id="371" r:id="rId2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5B5"/>
    <a:srgbClr val="FF3399"/>
    <a:srgbClr val="0099FF"/>
    <a:srgbClr val="0043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33F90C59-F673-4F0E-8E08-578287CE5F1B}">
  <a:tblStyle styleId="{33F90C59-F673-4F0E-8E08-578287CE5F1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51"/>
    <p:restoredTop sz="96774" autoAdjust="0"/>
  </p:normalViewPr>
  <p:slideViewPr>
    <p:cSldViewPr snapToGrid="0">
      <p:cViewPr varScale="1">
        <p:scale>
          <a:sx n="81" d="100"/>
          <a:sy n="81" d="100"/>
        </p:scale>
        <p:origin x="-536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588407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5" r:id="rId4"/>
    <p:sldLayoutId id="2147483656" r:id="rId5"/>
    <p:sldLayoutId id="2147483657" r:id="rId6"/>
    <p:sldLayoutId id="2147483658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2.emf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22.gif"/><Relationship Id="rId6" Type="http://schemas.openxmlformats.org/officeDocument/2006/relationships/image" Target="../media/image23.gif"/><Relationship Id="rId7" Type="http://schemas.openxmlformats.org/officeDocument/2006/relationships/image" Target="../media/image24.png"/><Relationship Id="rId8" Type="http://schemas.openxmlformats.org/officeDocument/2006/relationships/image" Target="../media/image25.gif"/><Relationship Id="rId9" Type="http://schemas.openxmlformats.org/officeDocument/2006/relationships/image" Target="../media/image26.gif"/><Relationship Id="rId10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/>
        </p:nvSpPr>
        <p:spPr>
          <a:xfrm>
            <a:off x="1524000" y="221737"/>
            <a:ext cx="91440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400" dirty="0"/>
              <a:t>Working Group Meeting for Space-Lidar Winds</a:t>
            </a:r>
            <a:endParaRPr lang="en-US" sz="2400" dirty="0">
              <a:effectLst/>
            </a:endParaRPr>
          </a:p>
        </p:txBody>
      </p:sp>
      <p:pic>
        <p:nvPicPr>
          <p:cNvPr id="89" name="Google Shape;8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6" y="165631"/>
            <a:ext cx="943197" cy="943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43253" y="174862"/>
            <a:ext cx="924741" cy="924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" name="Google Shape;92;p13"/>
          <p:cNvCxnSpPr/>
          <p:nvPr/>
        </p:nvCxnSpPr>
        <p:spPr>
          <a:xfrm rot="10800000" flipH="1">
            <a:off x="1523998" y="1253204"/>
            <a:ext cx="9144000" cy="7536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3" name="Google Shape;93;p13"/>
          <p:cNvSpPr txBox="1"/>
          <p:nvPr/>
        </p:nvSpPr>
        <p:spPr>
          <a:xfrm>
            <a:off x="473598" y="4631320"/>
            <a:ext cx="11244805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dk1"/>
                </a:solidFill>
              </a:rPr>
              <a:t>Lisa </a:t>
            </a:r>
            <a:r>
              <a:rPr lang="en-US" sz="2400" dirty="0">
                <a:solidFill>
                  <a:schemeClr val="dk1"/>
                </a:solidFill>
              </a:rPr>
              <a:t>Bucci </a:t>
            </a:r>
            <a:r>
              <a:rPr lang="mr-IN" sz="2400" dirty="0" smtClean="0">
                <a:solidFill>
                  <a:schemeClr val="dk1"/>
                </a:solidFill>
              </a:rPr>
              <a:t>–</a:t>
            </a:r>
            <a:r>
              <a:rPr lang="en-US" sz="2400" dirty="0" smtClean="0">
                <a:solidFill>
                  <a:schemeClr val="dk1"/>
                </a:solidFill>
              </a:rPr>
              <a:t> NOAA/AOML</a:t>
            </a:r>
            <a:endParaRPr sz="2400" dirty="0">
              <a:solidFill>
                <a:schemeClr val="dk1"/>
              </a:solidFill>
            </a:endParaRPr>
          </a:p>
          <a:p>
            <a:pPr lvl="0" algn="ctr"/>
            <a:r>
              <a:rPr lang="en-US" sz="2400" dirty="0" err="1" smtClean="0">
                <a:solidFill>
                  <a:schemeClr val="dk1"/>
                </a:solidFill>
              </a:rPr>
              <a:t>Sharanya</a:t>
            </a:r>
            <a:r>
              <a:rPr lang="en-US" sz="2400" dirty="0" smtClean="0">
                <a:solidFill>
                  <a:schemeClr val="dk1"/>
                </a:solidFill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</a:rPr>
              <a:t>Majumdar</a:t>
            </a:r>
            <a:r>
              <a:rPr lang="en-US" sz="2400" dirty="0" smtClean="0">
                <a:solidFill>
                  <a:schemeClr val="dk1"/>
                </a:solidFill>
              </a:rPr>
              <a:t> </a:t>
            </a:r>
            <a:r>
              <a:rPr lang="mr-IN" sz="2400" dirty="0">
                <a:solidFill>
                  <a:schemeClr val="dk1"/>
                </a:solidFill>
              </a:rPr>
              <a:t>–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smtClean="0">
                <a:solidFill>
                  <a:schemeClr val="dk1"/>
                </a:solidFill>
              </a:rPr>
              <a:t>University of Miami</a:t>
            </a:r>
          </a:p>
          <a:p>
            <a:pPr lvl="0" algn="ctr"/>
            <a:r>
              <a:rPr lang="en-US" sz="2400" dirty="0" smtClean="0">
                <a:solidFill>
                  <a:schemeClr val="dk1"/>
                </a:solidFill>
              </a:rPr>
              <a:t>Robert Atlas </a:t>
            </a:r>
            <a:r>
              <a:rPr lang="mr-IN" sz="2400" dirty="0">
                <a:solidFill>
                  <a:schemeClr val="dk1"/>
                </a:solidFill>
              </a:rPr>
              <a:t>–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smtClean="0">
                <a:solidFill>
                  <a:schemeClr val="dk1"/>
                </a:solidFill>
              </a:rPr>
              <a:t>NOAA/AOML</a:t>
            </a:r>
          </a:p>
          <a:p>
            <a:pPr lvl="0" algn="ctr"/>
            <a:r>
              <a:rPr lang="en-US" sz="2400" dirty="0" smtClean="0">
                <a:solidFill>
                  <a:schemeClr val="dk1"/>
                </a:solidFill>
              </a:rPr>
              <a:t>G. David Emmitt, Steven Greco, Sydney Wood </a:t>
            </a:r>
            <a:r>
              <a:rPr lang="mr-IN" sz="2400" dirty="0">
                <a:solidFill>
                  <a:schemeClr val="dk1"/>
                </a:solidFill>
              </a:rPr>
              <a:t>–</a:t>
            </a:r>
            <a:r>
              <a:rPr lang="en-US" sz="2400" dirty="0">
                <a:solidFill>
                  <a:schemeClr val="dk1"/>
                </a:solidFill>
              </a:rPr>
              <a:t> </a:t>
            </a:r>
            <a:r>
              <a:rPr lang="en-US" sz="2400" dirty="0" smtClean="0">
                <a:solidFill>
                  <a:schemeClr val="dk1"/>
                </a:solidFill>
              </a:rPr>
              <a:t>Simpson Weather Associates </a:t>
            </a:r>
          </a:p>
          <a:p>
            <a:pPr lvl="0" algn="ctr"/>
            <a:endParaRPr sz="2400" dirty="0">
              <a:solidFill>
                <a:schemeClr val="dk1"/>
              </a:solidFill>
            </a:endParaRPr>
          </a:p>
        </p:txBody>
      </p:sp>
      <p:sp>
        <p:nvSpPr>
          <p:cNvPr id="94" name="Google Shape;94;p13"/>
          <p:cNvSpPr txBox="1"/>
          <p:nvPr/>
        </p:nvSpPr>
        <p:spPr>
          <a:xfrm>
            <a:off x="10694370" y="6534911"/>
            <a:ext cx="1497636" cy="323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July </a:t>
            </a:r>
            <a:r>
              <a:rPr lang="en-US" sz="1500" dirty="0" smtClean="0">
                <a:solidFill>
                  <a:schemeClr val="dk1"/>
                </a:solidFill>
              </a:rPr>
              <a:t>10</a:t>
            </a:r>
            <a:r>
              <a:rPr lang="en-US" sz="15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</a:t>
            </a:r>
            <a:r>
              <a:rPr lang="en-US" sz="1500" dirty="0">
                <a:solidFill>
                  <a:schemeClr val="dk1"/>
                </a:solidFill>
              </a:rPr>
              <a:t>9</a:t>
            </a:r>
            <a:endParaRPr dirty="0"/>
          </a:p>
        </p:txBody>
      </p:sp>
      <p:sp>
        <p:nvSpPr>
          <p:cNvPr id="95" name="Google Shape;95;p13"/>
          <p:cNvSpPr txBox="1"/>
          <p:nvPr/>
        </p:nvSpPr>
        <p:spPr>
          <a:xfrm>
            <a:off x="581715" y="2351186"/>
            <a:ext cx="1102857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US" sz="4000" b="1" dirty="0" smtClean="0">
                <a:solidFill>
                  <a:srgbClr val="2E75B5"/>
                </a:solidFill>
              </a:rPr>
              <a:t>Idealized Space-Based Doppler-Wind Lidar in a Hurricane OSSE</a:t>
            </a:r>
            <a:endParaRPr sz="4000" b="1" i="0" u="none" strike="noStrike" cap="none" dirty="0">
              <a:solidFill>
                <a:srgbClr val="2E75B5"/>
              </a:solidFill>
              <a:sym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13885" y="1384742"/>
            <a:ext cx="10653580" cy="5013636"/>
            <a:chOff x="749900" y="1360190"/>
            <a:chExt cx="10653580" cy="5013636"/>
          </a:xfrm>
        </p:grpSpPr>
        <p:pic>
          <p:nvPicPr>
            <p:cNvPr id="14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900" y="1459353"/>
              <a:ext cx="5303520" cy="4914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9960" y="1360190"/>
              <a:ext cx="5303520" cy="4969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0" name="Google Shape;140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4006" y="165631"/>
            <a:ext cx="943197" cy="943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43253" y="174862"/>
            <a:ext cx="924741" cy="924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2" name="Google Shape;142;p16"/>
          <p:cNvCxnSpPr/>
          <p:nvPr/>
        </p:nvCxnSpPr>
        <p:spPr>
          <a:xfrm rot="10800000" flipH="1">
            <a:off x="1523998" y="1253240"/>
            <a:ext cx="9144000" cy="75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3" name="Google Shape;143;p16"/>
          <p:cNvSpPr txBox="1"/>
          <p:nvPr/>
        </p:nvSpPr>
        <p:spPr>
          <a:xfrm>
            <a:off x="1524000" y="83487"/>
            <a:ext cx="9144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dirty="0"/>
              <a:t>Working Group </a:t>
            </a:r>
            <a:r>
              <a:rPr lang="en-US" dirty="0" smtClean="0"/>
              <a:t>Meeting</a:t>
            </a:r>
          </a:p>
          <a:p>
            <a:pPr algn="ctr"/>
            <a:r>
              <a:rPr lang="en-US" dirty="0" smtClean="0"/>
              <a:t> </a:t>
            </a:r>
            <a:r>
              <a:rPr lang="en-US" dirty="0"/>
              <a:t>for Space-Lidar Winds</a:t>
            </a:r>
          </a:p>
        </p:txBody>
      </p:sp>
      <p:sp>
        <p:nvSpPr>
          <p:cNvPr id="144" name="Google Shape;144;p16"/>
          <p:cNvSpPr txBox="1"/>
          <p:nvPr/>
        </p:nvSpPr>
        <p:spPr>
          <a:xfrm>
            <a:off x="2784525" y="663950"/>
            <a:ext cx="68166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dirty="0" smtClean="0">
                <a:solidFill>
                  <a:srgbClr val="2E75B5"/>
                </a:solidFill>
              </a:rPr>
              <a:t>The Upper Threshold</a:t>
            </a:r>
            <a:endParaRPr sz="2700" b="1" i="0" u="none" strike="noStrike" cap="none" dirty="0">
              <a:solidFill>
                <a:srgbClr val="2E75B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94;p13"/>
          <p:cNvSpPr txBox="1"/>
          <p:nvPr/>
        </p:nvSpPr>
        <p:spPr>
          <a:xfrm>
            <a:off x="10694370" y="6534911"/>
            <a:ext cx="1497636" cy="323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July </a:t>
            </a:r>
            <a:r>
              <a:rPr lang="en-US" sz="1500" dirty="0" smtClean="0">
                <a:solidFill>
                  <a:schemeClr val="dk1"/>
                </a:solidFill>
              </a:rPr>
              <a:t>10</a:t>
            </a:r>
            <a:r>
              <a:rPr lang="en-US" sz="15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</a:t>
            </a:r>
            <a:r>
              <a:rPr lang="en-US" sz="1500" dirty="0">
                <a:solidFill>
                  <a:schemeClr val="dk1"/>
                </a:solidFill>
              </a:rPr>
              <a:t>9</a:t>
            </a:r>
            <a:endParaRPr dirty="0"/>
          </a:p>
        </p:txBody>
      </p:sp>
      <p:sp>
        <p:nvSpPr>
          <p:cNvPr id="17" name="TextBox 16"/>
          <p:cNvSpPr txBox="1"/>
          <p:nvPr/>
        </p:nvSpPr>
        <p:spPr>
          <a:xfrm>
            <a:off x="2458778" y="1470761"/>
            <a:ext cx="1838452" cy="830997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7030A0"/>
                </a:solidFill>
              </a:rPr>
              <a:t>Perfect </a:t>
            </a:r>
            <a:r>
              <a:rPr lang="en-US" sz="1600" b="1" dirty="0" err="1" smtClean="0">
                <a:solidFill>
                  <a:srgbClr val="7030A0"/>
                </a:solidFill>
              </a:rPr>
              <a:t>Wind+Mass</a:t>
            </a:r>
            <a:endParaRPr lang="en-US" sz="1600" b="1" dirty="0" smtClean="0">
              <a:solidFill>
                <a:srgbClr val="7030A0"/>
              </a:solidFill>
            </a:endParaRPr>
          </a:p>
          <a:p>
            <a:r>
              <a:rPr lang="en-US" sz="1600" b="1" dirty="0" smtClean="0">
                <a:solidFill>
                  <a:srgbClr val="0000FF"/>
                </a:solidFill>
              </a:rPr>
              <a:t>Perfect Wind</a:t>
            </a:r>
          </a:p>
          <a:p>
            <a:r>
              <a:rPr lang="en-US" sz="1600" b="1" dirty="0" smtClean="0">
                <a:solidFill>
                  <a:srgbClr val="009900"/>
                </a:solidFill>
              </a:rPr>
              <a:t>Perfect Mass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06101" y="2167601"/>
            <a:ext cx="1204176" cy="954107"/>
            <a:chOff x="106101" y="2167601"/>
            <a:chExt cx="1204176" cy="954107"/>
          </a:xfrm>
        </p:grpSpPr>
        <p:sp>
          <p:nvSpPr>
            <p:cNvPr id="12" name="TextBox 11"/>
            <p:cNvSpPr txBox="1"/>
            <p:nvPr/>
          </p:nvSpPr>
          <p:spPr>
            <a:xfrm>
              <a:off x="106101" y="2167601"/>
              <a:ext cx="1204176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dirty="0" smtClean="0"/>
                <a:t>      Bias</a:t>
              </a:r>
            </a:p>
            <a:p>
              <a:r>
                <a:rPr lang="en-US" dirty="0"/>
                <a:t> </a:t>
              </a:r>
              <a:r>
                <a:rPr lang="en-US" dirty="0" smtClean="0"/>
                <a:t>      RMS</a:t>
              </a:r>
              <a:endParaRPr lang="en-US" dirty="0"/>
            </a:p>
            <a:p>
              <a:r>
                <a:rPr lang="en-US" dirty="0" smtClean="0"/>
                <a:t>o = Posterior</a:t>
              </a:r>
            </a:p>
            <a:p>
              <a:r>
                <a:rPr lang="en-US" dirty="0" smtClean="0"/>
                <a:t>* = Prior</a:t>
              </a:r>
              <a:endParaRPr lang="en-US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02557" y="2534856"/>
              <a:ext cx="23728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95804" y="2321049"/>
              <a:ext cx="237281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815285" y="2649905"/>
            <a:ext cx="2962432" cy="4116831"/>
            <a:chOff x="360594" y="2649905"/>
            <a:chExt cx="2962432" cy="4116831"/>
          </a:xfrm>
        </p:grpSpPr>
        <p:cxnSp>
          <p:nvCxnSpPr>
            <p:cNvPr id="19" name="Straight Connector 18"/>
            <p:cNvCxnSpPr/>
            <p:nvPr/>
          </p:nvCxnSpPr>
          <p:spPr>
            <a:xfrm flipH="1" flipV="1">
              <a:off x="3261131" y="2649905"/>
              <a:ext cx="47034" cy="3731818"/>
            </a:xfrm>
            <a:prstGeom prst="line">
              <a:avLst/>
            </a:prstGeom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360594" y="6397404"/>
              <a:ext cx="2962432" cy="369332"/>
            </a:xfrm>
            <a:prstGeom prst="rect">
              <a:avLst/>
            </a:prstGeom>
            <a:noFill/>
            <a:ln w="28575" cmpd="sng">
              <a:solidFill>
                <a:srgbClr val="ED7D3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Calibri"/>
                  <a:cs typeface="Calibri"/>
                </a:rPr>
                <a:t>Onset of Rapid Intensification</a:t>
              </a:r>
              <a:endParaRPr lang="en-US" sz="1800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401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6" y="165631"/>
            <a:ext cx="943197" cy="943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43253" y="174862"/>
            <a:ext cx="924741" cy="924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2" name="Google Shape;142;p16"/>
          <p:cNvCxnSpPr/>
          <p:nvPr/>
        </p:nvCxnSpPr>
        <p:spPr>
          <a:xfrm rot="10800000" flipH="1">
            <a:off x="1523998" y="1253240"/>
            <a:ext cx="9144000" cy="75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3" name="Google Shape;143;p16"/>
          <p:cNvSpPr txBox="1"/>
          <p:nvPr/>
        </p:nvSpPr>
        <p:spPr>
          <a:xfrm>
            <a:off x="1524000" y="83487"/>
            <a:ext cx="9144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dirty="0"/>
              <a:t>Working Group </a:t>
            </a:r>
            <a:r>
              <a:rPr lang="en-US" dirty="0" smtClean="0"/>
              <a:t>Meeting</a:t>
            </a:r>
          </a:p>
          <a:p>
            <a:pPr algn="ctr"/>
            <a:r>
              <a:rPr lang="en-US" dirty="0" smtClean="0"/>
              <a:t> </a:t>
            </a:r>
            <a:r>
              <a:rPr lang="en-US" dirty="0"/>
              <a:t>for Space-Lidar Winds</a:t>
            </a:r>
          </a:p>
        </p:txBody>
      </p:sp>
      <p:sp>
        <p:nvSpPr>
          <p:cNvPr id="144" name="Google Shape;144;p16"/>
          <p:cNvSpPr txBox="1"/>
          <p:nvPr/>
        </p:nvSpPr>
        <p:spPr>
          <a:xfrm>
            <a:off x="2784525" y="663950"/>
            <a:ext cx="68166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dirty="0" smtClean="0">
                <a:solidFill>
                  <a:srgbClr val="2E75B5"/>
                </a:solidFill>
              </a:rPr>
              <a:t>The Upper Threshold</a:t>
            </a:r>
            <a:endParaRPr sz="2700" b="1" i="0" u="none" strike="noStrike" cap="none" dirty="0">
              <a:solidFill>
                <a:srgbClr val="2E75B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94;p13"/>
          <p:cNvSpPr txBox="1"/>
          <p:nvPr/>
        </p:nvSpPr>
        <p:spPr>
          <a:xfrm>
            <a:off x="10694370" y="6534911"/>
            <a:ext cx="1497636" cy="323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July </a:t>
            </a:r>
            <a:r>
              <a:rPr lang="en-US" sz="1500" dirty="0" smtClean="0">
                <a:solidFill>
                  <a:schemeClr val="dk1"/>
                </a:solidFill>
              </a:rPr>
              <a:t>10</a:t>
            </a:r>
            <a:r>
              <a:rPr lang="en-US" sz="15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</a:t>
            </a:r>
            <a:r>
              <a:rPr lang="en-US" sz="1500" dirty="0">
                <a:solidFill>
                  <a:schemeClr val="dk1"/>
                </a:solidFill>
              </a:rPr>
              <a:t>9</a:t>
            </a:r>
            <a:endParaRPr dirty="0"/>
          </a:p>
        </p:txBody>
      </p:sp>
      <p:grpSp>
        <p:nvGrpSpPr>
          <p:cNvPr id="24" name="Group 23"/>
          <p:cNvGrpSpPr/>
          <p:nvPr/>
        </p:nvGrpSpPr>
        <p:grpSpPr>
          <a:xfrm>
            <a:off x="390930" y="1453168"/>
            <a:ext cx="11472330" cy="5404832"/>
            <a:chOff x="-909690" y="514350"/>
            <a:chExt cx="11472330" cy="5404832"/>
          </a:xfrm>
        </p:grpSpPr>
        <p:grpSp>
          <p:nvGrpSpPr>
            <p:cNvPr id="25" name="Group 24"/>
            <p:cNvGrpSpPr/>
            <p:nvPr/>
          </p:nvGrpSpPr>
          <p:grpSpPr>
            <a:xfrm>
              <a:off x="-909690" y="514350"/>
              <a:ext cx="11472330" cy="4886991"/>
              <a:chOff x="-909690" y="514350"/>
              <a:chExt cx="11472330" cy="4886991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834"/>
              <a:stretch/>
            </p:blipFill>
            <p:spPr>
              <a:xfrm>
                <a:off x="-909690" y="962827"/>
                <a:ext cx="3931920" cy="4438514"/>
              </a:xfrm>
              <a:prstGeom prst="rect">
                <a:avLst/>
              </a:prstGeom>
            </p:spPr>
          </p:pic>
          <p:pic>
            <p:nvPicPr>
              <p:cNvPr id="28" name="Picture 2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997"/>
              <a:stretch/>
            </p:blipFill>
            <p:spPr bwMode="auto">
              <a:xfrm>
                <a:off x="2928699" y="962827"/>
                <a:ext cx="3931920" cy="43962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2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616"/>
              <a:stretch/>
            </p:blipFill>
            <p:spPr bwMode="auto">
              <a:xfrm>
                <a:off x="6630720" y="963284"/>
                <a:ext cx="3931920" cy="43773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" name="TextBox 29"/>
              <p:cNvSpPr txBox="1"/>
              <p:nvPr/>
            </p:nvSpPr>
            <p:spPr>
              <a:xfrm>
                <a:off x="-414994" y="533777"/>
                <a:ext cx="3103924" cy="400110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/>
                  <a:t>Perfect Winds &amp; Mass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3574710" y="521811"/>
                <a:ext cx="2514600" cy="400110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/>
                  <a:t>Perfect Winds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7412760" y="514350"/>
                <a:ext cx="2514600" cy="400110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/>
                  <a:t>Perfect Mass</a:t>
                </a: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1250315" y="5272851"/>
              <a:ext cx="627575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34-kt contour at 10m on </a:t>
              </a:r>
              <a:r>
                <a:rPr lang="en-US" dirty="0"/>
                <a:t>06 UTC Aug </a:t>
              </a:r>
              <a:r>
                <a:rPr lang="en-US" dirty="0" smtClean="0"/>
                <a:t>3</a:t>
              </a:r>
              <a:r>
                <a:rPr lang="en-US" baseline="30000" dirty="0" smtClean="0"/>
                <a:t>rd</a:t>
              </a:r>
              <a:r>
                <a:rPr lang="en-US" dirty="0" smtClean="0"/>
                <a:t>  </a:t>
              </a:r>
              <a:endParaRPr lang="en-US" dirty="0"/>
            </a:p>
            <a:p>
              <a:pPr algn="ctr"/>
              <a:r>
                <a:rPr lang="en-US" i="1" dirty="0" smtClean="0"/>
                <a:t>Color </a:t>
              </a:r>
              <a:r>
                <a:rPr lang="en-US" i="1" dirty="0"/>
                <a:t>contours</a:t>
              </a:r>
              <a:r>
                <a:rPr lang="en-US" dirty="0"/>
                <a:t>: </a:t>
              </a:r>
              <a:r>
                <a:rPr lang="en-US" dirty="0" smtClean="0"/>
                <a:t>30-member posterior analyses  </a:t>
              </a:r>
              <a:r>
                <a:rPr lang="en-US" i="1" dirty="0" smtClean="0"/>
                <a:t>Black contour</a:t>
              </a:r>
              <a:r>
                <a:rPr lang="en-US" dirty="0" smtClean="0"/>
                <a:t>: NR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02974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6" y="165631"/>
            <a:ext cx="943197" cy="943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43253" y="174862"/>
            <a:ext cx="924741" cy="924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2" name="Google Shape;142;p16"/>
          <p:cNvCxnSpPr/>
          <p:nvPr/>
        </p:nvCxnSpPr>
        <p:spPr>
          <a:xfrm rot="10800000" flipH="1">
            <a:off x="1523998" y="1253240"/>
            <a:ext cx="9144000" cy="75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3" name="Google Shape;143;p16"/>
          <p:cNvSpPr txBox="1"/>
          <p:nvPr/>
        </p:nvSpPr>
        <p:spPr>
          <a:xfrm>
            <a:off x="1524000" y="83487"/>
            <a:ext cx="9144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dirty="0"/>
              <a:t>Working Group </a:t>
            </a:r>
            <a:r>
              <a:rPr lang="en-US" dirty="0" smtClean="0"/>
              <a:t>Meeting</a:t>
            </a:r>
          </a:p>
          <a:p>
            <a:pPr algn="ctr"/>
            <a:r>
              <a:rPr lang="en-US" dirty="0" smtClean="0"/>
              <a:t> </a:t>
            </a:r>
            <a:r>
              <a:rPr lang="en-US" dirty="0"/>
              <a:t>for Space-Lidar Winds</a:t>
            </a:r>
          </a:p>
        </p:txBody>
      </p:sp>
      <p:sp>
        <p:nvSpPr>
          <p:cNvPr id="144" name="Google Shape;144;p16"/>
          <p:cNvSpPr txBox="1"/>
          <p:nvPr/>
        </p:nvSpPr>
        <p:spPr>
          <a:xfrm>
            <a:off x="2784525" y="663950"/>
            <a:ext cx="68166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dirty="0" smtClean="0">
                <a:solidFill>
                  <a:srgbClr val="2E75B5"/>
                </a:solidFill>
              </a:rPr>
              <a:t>The Upper Threshold</a:t>
            </a:r>
            <a:endParaRPr sz="2700" b="1" i="0" u="none" strike="noStrike" cap="none" dirty="0">
              <a:solidFill>
                <a:srgbClr val="2E75B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94;p13"/>
          <p:cNvSpPr txBox="1"/>
          <p:nvPr/>
        </p:nvSpPr>
        <p:spPr>
          <a:xfrm>
            <a:off x="10694370" y="6534911"/>
            <a:ext cx="1497636" cy="323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July </a:t>
            </a:r>
            <a:r>
              <a:rPr lang="en-US" sz="1500" dirty="0" smtClean="0">
                <a:solidFill>
                  <a:schemeClr val="dk1"/>
                </a:solidFill>
              </a:rPr>
              <a:t>10</a:t>
            </a:r>
            <a:r>
              <a:rPr lang="en-US" sz="15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</a:t>
            </a:r>
            <a:r>
              <a:rPr lang="en-US" sz="1500" dirty="0">
                <a:solidFill>
                  <a:schemeClr val="dk1"/>
                </a:solidFill>
              </a:rPr>
              <a:t>9</a:t>
            </a:r>
            <a:endParaRPr dirty="0"/>
          </a:p>
        </p:txBody>
      </p:sp>
      <p:grpSp>
        <p:nvGrpSpPr>
          <p:cNvPr id="2" name="Group 1"/>
          <p:cNvGrpSpPr/>
          <p:nvPr/>
        </p:nvGrpSpPr>
        <p:grpSpPr>
          <a:xfrm>
            <a:off x="749310" y="1509686"/>
            <a:ext cx="10693380" cy="4507108"/>
            <a:chOff x="718530" y="1420897"/>
            <a:chExt cx="10693380" cy="4507108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/>
            <a:srcRect l="2287"/>
            <a:stretch/>
          </p:blipFill>
          <p:spPr>
            <a:xfrm>
              <a:off x="5925510" y="1420897"/>
              <a:ext cx="5486400" cy="4449744"/>
            </a:xfrm>
            <a:prstGeom prst="rect">
              <a:avLst/>
            </a:prstGeom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530" y="1481487"/>
              <a:ext cx="5486400" cy="4446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3317861" y="1818609"/>
              <a:ext cx="2213133" cy="83852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7030A0"/>
                  </a:solidFill>
                </a:rPr>
                <a:t>Perfect </a:t>
              </a:r>
              <a:r>
                <a:rPr lang="en-US" sz="1600" b="1" dirty="0" err="1" smtClean="0">
                  <a:solidFill>
                    <a:srgbClr val="7030A0"/>
                  </a:solidFill>
                </a:rPr>
                <a:t>Wind+Mass</a:t>
              </a:r>
              <a:endParaRPr lang="en-US" sz="1600" b="1" dirty="0" smtClean="0">
                <a:solidFill>
                  <a:srgbClr val="7030A0"/>
                </a:solidFill>
              </a:endParaRPr>
            </a:p>
            <a:p>
              <a:r>
                <a:rPr lang="en-US" sz="1600" b="1" dirty="0" smtClean="0">
                  <a:solidFill>
                    <a:srgbClr val="0000FF"/>
                  </a:solidFill>
                </a:rPr>
                <a:t>Perfect Wind</a:t>
              </a:r>
            </a:p>
            <a:p>
              <a:r>
                <a:rPr lang="en-US" sz="1600" b="1" dirty="0" smtClean="0">
                  <a:solidFill>
                    <a:srgbClr val="009900"/>
                  </a:solidFill>
                </a:rPr>
                <a:t>Perfect Mass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6214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6" y="165631"/>
            <a:ext cx="943197" cy="943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43253" y="174862"/>
            <a:ext cx="924741" cy="924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2" name="Google Shape;142;p16"/>
          <p:cNvCxnSpPr/>
          <p:nvPr/>
        </p:nvCxnSpPr>
        <p:spPr>
          <a:xfrm rot="10800000" flipH="1">
            <a:off x="1523998" y="1253240"/>
            <a:ext cx="9144000" cy="75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3" name="Google Shape;143;p16"/>
          <p:cNvSpPr txBox="1"/>
          <p:nvPr/>
        </p:nvSpPr>
        <p:spPr>
          <a:xfrm>
            <a:off x="1524000" y="83487"/>
            <a:ext cx="9144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dirty="0"/>
              <a:t>Working Group </a:t>
            </a:r>
            <a:r>
              <a:rPr lang="en-US" dirty="0" smtClean="0"/>
              <a:t>Meeting</a:t>
            </a:r>
          </a:p>
          <a:p>
            <a:pPr algn="ctr"/>
            <a:r>
              <a:rPr lang="en-US" dirty="0" smtClean="0"/>
              <a:t> </a:t>
            </a:r>
            <a:r>
              <a:rPr lang="en-US" dirty="0"/>
              <a:t>for Space-Lidar Winds</a:t>
            </a:r>
          </a:p>
        </p:txBody>
      </p:sp>
      <p:sp>
        <p:nvSpPr>
          <p:cNvPr id="144" name="Google Shape;144;p16"/>
          <p:cNvSpPr txBox="1"/>
          <p:nvPr/>
        </p:nvSpPr>
        <p:spPr>
          <a:xfrm>
            <a:off x="2784525" y="663950"/>
            <a:ext cx="68166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dirty="0" smtClean="0">
                <a:solidFill>
                  <a:srgbClr val="2E75B5"/>
                </a:solidFill>
              </a:rPr>
              <a:t>The Upper Threshold</a:t>
            </a:r>
            <a:endParaRPr sz="2700" b="1" i="0" u="none" strike="noStrike" cap="none" dirty="0">
              <a:solidFill>
                <a:srgbClr val="2E75B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94;p13"/>
          <p:cNvSpPr txBox="1"/>
          <p:nvPr/>
        </p:nvSpPr>
        <p:spPr>
          <a:xfrm>
            <a:off x="10694370" y="6534911"/>
            <a:ext cx="1497636" cy="323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July </a:t>
            </a:r>
            <a:r>
              <a:rPr lang="en-US" sz="1500" dirty="0" smtClean="0">
                <a:solidFill>
                  <a:schemeClr val="dk1"/>
                </a:solidFill>
              </a:rPr>
              <a:t>10</a:t>
            </a:r>
            <a:r>
              <a:rPr lang="en-US" sz="15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</a:t>
            </a:r>
            <a:r>
              <a:rPr lang="en-US" sz="1500" dirty="0">
                <a:solidFill>
                  <a:schemeClr val="dk1"/>
                </a:solidFill>
              </a:rPr>
              <a:t>9</a:t>
            </a:r>
            <a:endParaRPr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9" y="1661719"/>
            <a:ext cx="5343687" cy="4171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924955" y="2028932"/>
            <a:ext cx="2213133" cy="83852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7030A0"/>
                </a:solidFill>
              </a:rPr>
              <a:t>Perfect </a:t>
            </a:r>
            <a:r>
              <a:rPr lang="en-US" sz="1600" b="1" dirty="0" err="1" smtClean="0">
                <a:solidFill>
                  <a:srgbClr val="7030A0"/>
                </a:solidFill>
              </a:rPr>
              <a:t>Wind+Mass</a:t>
            </a:r>
            <a:endParaRPr lang="en-US" sz="1600" b="1" dirty="0" smtClean="0">
              <a:solidFill>
                <a:srgbClr val="7030A0"/>
              </a:solidFill>
            </a:endParaRPr>
          </a:p>
          <a:p>
            <a:r>
              <a:rPr lang="en-US" sz="1600" b="1" dirty="0" smtClean="0">
                <a:solidFill>
                  <a:srgbClr val="0000FF"/>
                </a:solidFill>
              </a:rPr>
              <a:t>Perfect Wind</a:t>
            </a:r>
          </a:p>
          <a:p>
            <a:r>
              <a:rPr lang="en-US" sz="1600" b="1" dirty="0" smtClean="0">
                <a:solidFill>
                  <a:srgbClr val="009900"/>
                </a:solidFill>
              </a:rPr>
              <a:t>Perfect Mass</a:t>
            </a:r>
          </a:p>
        </p:txBody>
      </p:sp>
      <p:pic>
        <p:nvPicPr>
          <p:cNvPr id="1026" name="Picture 2" descr="C:\Users\Lisa.R.Bucci\Documents\DWL\Manuscript\500 Hgts Perfect Exps\500hgts.200508011800.00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553" y="1432227"/>
            <a:ext cx="3474720" cy="244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641" y="3899567"/>
            <a:ext cx="3474719" cy="244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71091" y="1439948"/>
            <a:ext cx="3474719" cy="244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71091" y="3899566"/>
            <a:ext cx="3474719" cy="244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66836" y="1507830"/>
            <a:ext cx="1786318" cy="30777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F000 18UTCAug01 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366836" y="3986741"/>
            <a:ext cx="1786318" cy="30777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F072 18UTCAug01 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0138729" y="3365877"/>
            <a:ext cx="1786318" cy="30777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F000 06UTCAug04 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10149109" y="5818828"/>
            <a:ext cx="1786318" cy="30777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F072 06UTCAug04 </a:t>
            </a:r>
            <a:endParaRPr lang="en-US" b="1" dirty="0"/>
          </a:p>
        </p:txBody>
      </p:sp>
      <p:sp>
        <p:nvSpPr>
          <p:cNvPr id="4" name="Left Brace 3"/>
          <p:cNvSpPr/>
          <p:nvPr/>
        </p:nvSpPr>
        <p:spPr>
          <a:xfrm rot="16200000">
            <a:off x="1071713" y="5349520"/>
            <a:ext cx="357550" cy="1094308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eft Brace 27"/>
          <p:cNvSpPr/>
          <p:nvPr/>
        </p:nvSpPr>
        <p:spPr>
          <a:xfrm rot="16200000">
            <a:off x="2872941" y="4700474"/>
            <a:ext cx="363334" cy="2421331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2722" y="6041729"/>
            <a:ext cx="15186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Early cycles</a:t>
            </a:r>
          </a:p>
          <a:p>
            <a:pPr algn="ctr"/>
            <a:r>
              <a:rPr lang="en-US" dirty="0" smtClean="0"/>
              <a:t>Large initial position error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272186" y="6083239"/>
            <a:ext cx="15186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Later cycles</a:t>
            </a:r>
          </a:p>
          <a:p>
            <a:pPr algn="ctr"/>
            <a:r>
              <a:rPr lang="en-US" dirty="0" smtClean="0"/>
              <a:t>Large along-track error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739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6" y="165631"/>
            <a:ext cx="943197" cy="943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43253" y="174862"/>
            <a:ext cx="924741" cy="924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2" name="Google Shape;142;p16"/>
          <p:cNvCxnSpPr/>
          <p:nvPr/>
        </p:nvCxnSpPr>
        <p:spPr>
          <a:xfrm rot="10800000" flipH="1">
            <a:off x="1523998" y="1253240"/>
            <a:ext cx="9144000" cy="75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3" name="Google Shape;143;p16"/>
          <p:cNvSpPr txBox="1"/>
          <p:nvPr/>
        </p:nvSpPr>
        <p:spPr>
          <a:xfrm>
            <a:off x="1524000" y="83487"/>
            <a:ext cx="9144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dirty="0"/>
              <a:t>Working Group </a:t>
            </a:r>
            <a:r>
              <a:rPr lang="en-US" dirty="0" smtClean="0"/>
              <a:t>Meeting</a:t>
            </a:r>
          </a:p>
          <a:p>
            <a:pPr algn="ctr"/>
            <a:r>
              <a:rPr lang="en-US" dirty="0" smtClean="0"/>
              <a:t> </a:t>
            </a:r>
            <a:r>
              <a:rPr lang="en-US" dirty="0"/>
              <a:t>for Space-Lidar Winds</a:t>
            </a:r>
          </a:p>
        </p:txBody>
      </p:sp>
      <p:sp>
        <p:nvSpPr>
          <p:cNvPr id="144" name="Google Shape;144;p16"/>
          <p:cNvSpPr txBox="1"/>
          <p:nvPr/>
        </p:nvSpPr>
        <p:spPr>
          <a:xfrm>
            <a:off x="2784525" y="663950"/>
            <a:ext cx="68166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dirty="0" smtClean="0">
                <a:solidFill>
                  <a:srgbClr val="2E75B5"/>
                </a:solidFill>
              </a:rPr>
              <a:t>Idealized Space-Based Wind Profiles </a:t>
            </a:r>
            <a:endParaRPr sz="2700" b="1" i="0" u="none" strike="noStrike" cap="none" dirty="0">
              <a:solidFill>
                <a:srgbClr val="2E75B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94;p13"/>
          <p:cNvSpPr txBox="1"/>
          <p:nvPr/>
        </p:nvSpPr>
        <p:spPr>
          <a:xfrm>
            <a:off x="10694370" y="6534911"/>
            <a:ext cx="1497636" cy="323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July </a:t>
            </a:r>
            <a:r>
              <a:rPr lang="en-US" sz="1500" dirty="0" smtClean="0">
                <a:solidFill>
                  <a:schemeClr val="dk1"/>
                </a:solidFill>
              </a:rPr>
              <a:t>10</a:t>
            </a:r>
            <a:r>
              <a:rPr lang="en-US" sz="15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</a:t>
            </a:r>
            <a:r>
              <a:rPr lang="en-US" sz="1500" dirty="0">
                <a:solidFill>
                  <a:schemeClr val="dk1"/>
                </a:solidFill>
              </a:rPr>
              <a:t>9</a:t>
            </a:r>
            <a:endParaRPr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347" y="1443854"/>
            <a:ext cx="7187053" cy="484119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9564" y="1379413"/>
            <a:ext cx="4678102" cy="5442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42900">
              <a:lnSpc>
                <a:spcPct val="90000"/>
              </a:lnSpc>
              <a:spcBef>
                <a:spcPts val="1000"/>
              </a:spcBef>
              <a:buSzPts val="1800"/>
              <a:buFont typeface="Arial"/>
              <a:buChar char="•"/>
            </a:pPr>
            <a:r>
              <a:rPr lang="en-US" sz="2800" dirty="0">
                <a:latin typeface="Calibri"/>
                <a:sym typeface="Calibri"/>
              </a:rPr>
              <a:t>3 Experiment sets:	</a:t>
            </a:r>
          </a:p>
          <a:p>
            <a:pPr marL="914400" lvl="1" indent="-342900">
              <a:lnSpc>
                <a:spcPct val="90000"/>
              </a:lnSpc>
              <a:spcBef>
                <a:spcPts val="500"/>
              </a:spcBef>
              <a:buSzPts val="1800"/>
              <a:buFont typeface="Arial"/>
              <a:buChar char="•"/>
            </a:pPr>
            <a:r>
              <a:rPr lang="en-US" sz="2400" dirty="0">
                <a:latin typeface="Calibri"/>
                <a:sym typeface="Calibri"/>
              </a:rPr>
              <a:t>Perfect </a:t>
            </a:r>
            <a:r>
              <a:rPr lang="en-US" sz="2400" dirty="0" smtClean="0">
                <a:latin typeface="Calibri"/>
                <a:sym typeface="Calibri"/>
              </a:rPr>
              <a:t>Winds Profiles</a:t>
            </a:r>
            <a:endParaRPr lang="en-US" sz="2400" dirty="0">
              <a:latin typeface="Calibri"/>
              <a:sym typeface="Calibri"/>
            </a:endParaRPr>
          </a:p>
          <a:p>
            <a:pPr marL="914400" lvl="1" indent="-342900">
              <a:lnSpc>
                <a:spcPct val="90000"/>
              </a:lnSpc>
              <a:spcBef>
                <a:spcPts val="500"/>
              </a:spcBef>
              <a:buSzPts val="1800"/>
              <a:buFont typeface="Arial"/>
              <a:buChar char="•"/>
            </a:pPr>
            <a:r>
              <a:rPr lang="en-US" sz="2400" dirty="0">
                <a:latin typeface="Calibri"/>
                <a:sym typeface="Calibri"/>
              </a:rPr>
              <a:t>Perfect </a:t>
            </a:r>
            <a:r>
              <a:rPr lang="en-US" sz="2400" dirty="0" smtClean="0">
                <a:latin typeface="Calibri"/>
                <a:sym typeface="Calibri"/>
              </a:rPr>
              <a:t>Winds Offset by 6 hours</a:t>
            </a:r>
            <a:endParaRPr lang="en-US" sz="2400" dirty="0">
              <a:latin typeface="Calibri"/>
              <a:sym typeface="Calibri"/>
            </a:endParaRPr>
          </a:p>
          <a:p>
            <a:pPr marL="914400" lvl="1" indent="-342900">
              <a:lnSpc>
                <a:spcPct val="90000"/>
              </a:lnSpc>
              <a:spcBef>
                <a:spcPts val="500"/>
              </a:spcBef>
              <a:buSzPts val="1800"/>
              <a:buFont typeface="Arial"/>
              <a:buChar char="•"/>
            </a:pPr>
            <a:r>
              <a:rPr lang="en-US" sz="2400" dirty="0" smtClean="0">
                <a:latin typeface="Calibri"/>
                <a:sym typeface="Calibri"/>
              </a:rPr>
              <a:t>No Winds within 500 km of TC center</a:t>
            </a:r>
            <a:endParaRPr lang="en-US" sz="2400" dirty="0">
              <a:latin typeface="Calibri"/>
              <a:sym typeface="Calibri"/>
            </a:endParaRPr>
          </a:p>
          <a:p>
            <a:pPr marL="457200" lvl="0" indent="-342900">
              <a:lnSpc>
                <a:spcPct val="90000"/>
              </a:lnSpc>
              <a:spcBef>
                <a:spcPts val="1000"/>
              </a:spcBef>
              <a:buSzPts val="1800"/>
              <a:buFont typeface="Arial"/>
              <a:buChar char="•"/>
            </a:pPr>
            <a:r>
              <a:rPr lang="en-US" sz="2800" dirty="0">
                <a:latin typeface="Calibri"/>
                <a:sym typeface="Calibri"/>
              </a:rPr>
              <a:t>Observations from 27km Nature Run grid</a:t>
            </a:r>
          </a:p>
          <a:p>
            <a:pPr marL="457200" lvl="0" indent="-342900">
              <a:lnSpc>
                <a:spcPct val="90000"/>
              </a:lnSpc>
              <a:spcBef>
                <a:spcPts val="1000"/>
              </a:spcBef>
              <a:buSzPts val="1800"/>
              <a:buFont typeface="Arial"/>
              <a:buChar char="•"/>
            </a:pPr>
            <a:r>
              <a:rPr lang="en-US" sz="2800" dirty="0">
                <a:latin typeface="Calibri"/>
                <a:sym typeface="Calibri"/>
              </a:rPr>
              <a:t>16 cycles with 6 hour cycling interval</a:t>
            </a:r>
          </a:p>
          <a:p>
            <a:pPr marL="914400" lvl="1" indent="-342900">
              <a:lnSpc>
                <a:spcPct val="90000"/>
              </a:lnSpc>
              <a:spcBef>
                <a:spcPts val="500"/>
              </a:spcBef>
              <a:buSzPts val="1800"/>
              <a:buFont typeface="Arial"/>
              <a:buChar char="•"/>
            </a:pPr>
            <a:r>
              <a:rPr lang="en-US" sz="2400" dirty="0">
                <a:latin typeface="Calibri"/>
                <a:sym typeface="Calibri"/>
              </a:rPr>
              <a:t>06Z Aug 01 → 00Z Aug 05</a:t>
            </a:r>
          </a:p>
          <a:p>
            <a:pPr marL="457200" lvl="0" indent="-342900">
              <a:lnSpc>
                <a:spcPct val="90000"/>
              </a:lnSpc>
              <a:spcBef>
                <a:spcPts val="1000"/>
              </a:spcBef>
              <a:buSzPts val="1800"/>
              <a:buFont typeface="Arial"/>
              <a:buChar char="•"/>
            </a:pPr>
            <a:r>
              <a:rPr lang="en-US" sz="2800" dirty="0" smtClean="0">
                <a:latin typeface="Calibri"/>
                <a:sym typeface="Calibri"/>
              </a:rPr>
              <a:t>5 </a:t>
            </a:r>
            <a:r>
              <a:rPr lang="en-US" sz="2800" dirty="0">
                <a:latin typeface="Calibri"/>
                <a:sym typeface="Calibri"/>
              </a:rPr>
              <a:t>day forecasts every 6 </a:t>
            </a:r>
            <a:r>
              <a:rPr lang="en-US" sz="2800" dirty="0" smtClean="0">
                <a:latin typeface="Calibri"/>
                <a:sym typeface="Calibri"/>
              </a:rPr>
              <a:t>hours</a:t>
            </a:r>
            <a:endParaRPr lang="en-US" sz="2800" dirty="0">
              <a:latin typeface="Calibri"/>
              <a:sym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70657" y="6314949"/>
            <a:ext cx="55306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Wind Profile Horizontal Resolution ~70km; Vertical Resolution ~1km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052890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6" y="165631"/>
            <a:ext cx="943197" cy="943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43253" y="174862"/>
            <a:ext cx="924741" cy="924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2" name="Google Shape;142;p16"/>
          <p:cNvCxnSpPr/>
          <p:nvPr/>
        </p:nvCxnSpPr>
        <p:spPr>
          <a:xfrm rot="10800000" flipH="1">
            <a:off x="1523998" y="1253240"/>
            <a:ext cx="9144000" cy="75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3" name="Google Shape;143;p16"/>
          <p:cNvSpPr txBox="1"/>
          <p:nvPr/>
        </p:nvSpPr>
        <p:spPr>
          <a:xfrm>
            <a:off x="1524000" y="83487"/>
            <a:ext cx="9144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dirty="0"/>
              <a:t>Working Group </a:t>
            </a:r>
            <a:r>
              <a:rPr lang="en-US" dirty="0" smtClean="0"/>
              <a:t>Meeting</a:t>
            </a:r>
          </a:p>
          <a:p>
            <a:pPr algn="ctr"/>
            <a:r>
              <a:rPr lang="en-US" dirty="0" smtClean="0"/>
              <a:t> </a:t>
            </a:r>
            <a:r>
              <a:rPr lang="en-US" dirty="0"/>
              <a:t>for Space-Lidar Winds</a:t>
            </a:r>
          </a:p>
        </p:txBody>
      </p:sp>
      <p:sp>
        <p:nvSpPr>
          <p:cNvPr id="144" name="Google Shape;144;p16"/>
          <p:cNvSpPr txBox="1"/>
          <p:nvPr/>
        </p:nvSpPr>
        <p:spPr>
          <a:xfrm>
            <a:off x="2784525" y="663950"/>
            <a:ext cx="68166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dirty="0" smtClean="0">
                <a:solidFill>
                  <a:srgbClr val="2E75B5"/>
                </a:solidFill>
              </a:rPr>
              <a:t>Idealized Space-Based Wind Profiles </a:t>
            </a:r>
            <a:endParaRPr sz="2700" b="1" i="0" u="none" strike="noStrike" cap="none" dirty="0">
              <a:solidFill>
                <a:srgbClr val="2E75B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94;p13"/>
          <p:cNvSpPr txBox="1"/>
          <p:nvPr/>
        </p:nvSpPr>
        <p:spPr>
          <a:xfrm>
            <a:off x="10694370" y="6534911"/>
            <a:ext cx="1497636" cy="323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July </a:t>
            </a:r>
            <a:r>
              <a:rPr lang="en-US" sz="1500" dirty="0" smtClean="0">
                <a:solidFill>
                  <a:schemeClr val="dk1"/>
                </a:solidFill>
              </a:rPr>
              <a:t>10</a:t>
            </a:r>
            <a:r>
              <a:rPr lang="en-US" sz="15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</a:t>
            </a:r>
            <a:r>
              <a:rPr lang="en-US" sz="1500" dirty="0">
                <a:solidFill>
                  <a:schemeClr val="dk1"/>
                </a:solidFill>
              </a:rPr>
              <a:t>9</a:t>
            </a:r>
            <a:endParaRPr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91" y="2119811"/>
            <a:ext cx="5303520" cy="4166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686051" y="1769249"/>
            <a:ext cx="2307042" cy="830997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99FF"/>
                </a:solidFill>
              </a:rPr>
              <a:t>DWL Swath</a:t>
            </a:r>
          </a:p>
          <a:p>
            <a:r>
              <a:rPr lang="en-US" sz="1600" b="1" dirty="0" smtClean="0">
                <a:solidFill>
                  <a:srgbClr val="99CC00"/>
                </a:solidFill>
              </a:rPr>
              <a:t>DWL Swath 6hr offset</a:t>
            </a:r>
          </a:p>
          <a:p>
            <a:r>
              <a:rPr lang="en-US" sz="1600" b="1" dirty="0" smtClean="0">
                <a:solidFill>
                  <a:srgbClr val="FF3399"/>
                </a:solidFill>
              </a:rPr>
              <a:t>DWL No TC</a:t>
            </a:r>
            <a:endParaRPr lang="en-US" sz="1600" b="1" dirty="0">
              <a:solidFill>
                <a:srgbClr val="FF3399"/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8" y="2027219"/>
            <a:ext cx="5303520" cy="4275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06101" y="2167601"/>
            <a:ext cx="1204176" cy="954107"/>
            <a:chOff x="106101" y="2167601"/>
            <a:chExt cx="1204176" cy="954107"/>
          </a:xfrm>
        </p:grpSpPr>
        <p:sp>
          <p:nvSpPr>
            <p:cNvPr id="12" name="TextBox 11"/>
            <p:cNvSpPr txBox="1"/>
            <p:nvPr/>
          </p:nvSpPr>
          <p:spPr>
            <a:xfrm>
              <a:off x="106101" y="2167601"/>
              <a:ext cx="1204176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dirty="0" smtClean="0"/>
                <a:t>      Bias</a:t>
              </a:r>
            </a:p>
            <a:p>
              <a:r>
                <a:rPr lang="en-US" dirty="0"/>
                <a:t> </a:t>
              </a:r>
              <a:r>
                <a:rPr lang="en-US" dirty="0" smtClean="0"/>
                <a:t>      RMS</a:t>
              </a:r>
              <a:endParaRPr lang="en-US" dirty="0"/>
            </a:p>
            <a:p>
              <a:r>
                <a:rPr lang="en-US" dirty="0" smtClean="0"/>
                <a:t>o = Posterior</a:t>
              </a:r>
            </a:p>
            <a:p>
              <a:r>
                <a:rPr lang="en-US" dirty="0" smtClean="0"/>
                <a:t>* = Prior</a:t>
              </a:r>
              <a:endParaRPr lang="en-US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202557" y="2534856"/>
              <a:ext cx="23728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95804" y="2321049"/>
              <a:ext cx="237281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344915" y="2649905"/>
            <a:ext cx="2963250" cy="3912991"/>
            <a:chOff x="344915" y="2649905"/>
            <a:chExt cx="2963250" cy="3912991"/>
          </a:xfrm>
        </p:grpSpPr>
        <p:cxnSp>
          <p:nvCxnSpPr>
            <p:cNvPr id="3" name="Straight Connector 2"/>
            <p:cNvCxnSpPr/>
            <p:nvPr/>
          </p:nvCxnSpPr>
          <p:spPr>
            <a:xfrm flipH="1" flipV="1">
              <a:off x="3261131" y="2649905"/>
              <a:ext cx="47034" cy="3731818"/>
            </a:xfrm>
            <a:prstGeom prst="line">
              <a:avLst/>
            </a:prstGeom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344915" y="6193564"/>
              <a:ext cx="2962432" cy="369332"/>
            </a:xfrm>
            <a:prstGeom prst="rect">
              <a:avLst/>
            </a:prstGeom>
            <a:noFill/>
            <a:ln w="28575" cmpd="sng">
              <a:solidFill>
                <a:srgbClr val="ED7D3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Calibri"/>
                  <a:cs typeface="Calibri"/>
                </a:rPr>
                <a:t>Onset of Rapid Intensification</a:t>
              </a:r>
              <a:endParaRPr lang="en-US" sz="1800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239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6" y="165631"/>
            <a:ext cx="943197" cy="943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43253" y="174862"/>
            <a:ext cx="924741" cy="924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2" name="Google Shape;142;p16"/>
          <p:cNvCxnSpPr/>
          <p:nvPr/>
        </p:nvCxnSpPr>
        <p:spPr>
          <a:xfrm rot="10800000" flipH="1">
            <a:off x="1523998" y="1253240"/>
            <a:ext cx="9144000" cy="75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3" name="Google Shape;143;p16"/>
          <p:cNvSpPr txBox="1"/>
          <p:nvPr/>
        </p:nvSpPr>
        <p:spPr>
          <a:xfrm>
            <a:off x="1524000" y="83487"/>
            <a:ext cx="9144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dirty="0"/>
              <a:t>Working Group </a:t>
            </a:r>
            <a:r>
              <a:rPr lang="en-US" dirty="0" smtClean="0"/>
              <a:t>Meeting</a:t>
            </a:r>
          </a:p>
          <a:p>
            <a:pPr algn="ctr"/>
            <a:r>
              <a:rPr lang="en-US" dirty="0" smtClean="0"/>
              <a:t> </a:t>
            </a:r>
            <a:r>
              <a:rPr lang="en-US" dirty="0"/>
              <a:t>for Space-Lidar Winds</a:t>
            </a:r>
          </a:p>
        </p:txBody>
      </p:sp>
      <p:sp>
        <p:nvSpPr>
          <p:cNvPr id="144" name="Google Shape;144;p16"/>
          <p:cNvSpPr txBox="1"/>
          <p:nvPr/>
        </p:nvSpPr>
        <p:spPr>
          <a:xfrm>
            <a:off x="2784525" y="663950"/>
            <a:ext cx="68166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dirty="0" smtClean="0">
                <a:solidFill>
                  <a:srgbClr val="2E75B5"/>
                </a:solidFill>
              </a:rPr>
              <a:t>Idealized Space-Based Wind Profiles </a:t>
            </a:r>
            <a:endParaRPr sz="2700" b="1" i="0" u="none" strike="noStrike" cap="none" dirty="0">
              <a:solidFill>
                <a:srgbClr val="2E75B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94;p13"/>
          <p:cNvSpPr txBox="1"/>
          <p:nvPr/>
        </p:nvSpPr>
        <p:spPr>
          <a:xfrm>
            <a:off x="10694370" y="6534911"/>
            <a:ext cx="1497636" cy="323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July </a:t>
            </a:r>
            <a:r>
              <a:rPr lang="en-US" sz="1500" dirty="0" smtClean="0">
                <a:solidFill>
                  <a:schemeClr val="dk1"/>
                </a:solidFill>
              </a:rPr>
              <a:t>10</a:t>
            </a:r>
            <a:r>
              <a:rPr lang="en-US" sz="15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</a:t>
            </a:r>
            <a:r>
              <a:rPr lang="en-US" sz="1500" dirty="0">
                <a:solidFill>
                  <a:schemeClr val="dk1"/>
                </a:solidFill>
              </a:rPr>
              <a:t>9</a:t>
            </a:r>
            <a:endParaRPr dirty="0"/>
          </a:p>
        </p:txBody>
      </p:sp>
      <p:sp>
        <p:nvSpPr>
          <p:cNvPr id="11" name="TextBox 10"/>
          <p:cNvSpPr txBox="1"/>
          <p:nvPr/>
        </p:nvSpPr>
        <p:spPr>
          <a:xfrm>
            <a:off x="1832948" y="1865753"/>
            <a:ext cx="2514600" cy="30777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99FF"/>
                </a:solidFill>
              </a:rPr>
              <a:t>DWL Swath Perfect Vectors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65708" y="1870499"/>
            <a:ext cx="2514600" cy="30777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3399"/>
                </a:solidFill>
              </a:rPr>
              <a:t>DWL </a:t>
            </a:r>
            <a:r>
              <a:rPr lang="en-US" sz="1400" b="1" dirty="0" smtClean="0">
                <a:solidFill>
                  <a:srgbClr val="FF3399"/>
                </a:solidFill>
              </a:rPr>
              <a:t>No TC</a:t>
            </a:r>
            <a:endParaRPr lang="en-US" sz="1400" b="1" dirty="0">
              <a:solidFill>
                <a:srgbClr val="FF3399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51808" y="1863038"/>
            <a:ext cx="2514600" cy="30777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Observation Locations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74562" y="1412683"/>
            <a:ext cx="8633460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Azimuthally averaged tangential &amp; radial wind analysis from August 4</a:t>
            </a:r>
            <a:r>
              <a:rPr lang="en-US" baseline="30000" dirty="0" smtClean="0"/>
              <a:t>th</a:t>
            </a:r>
            <a:r>
              <a:rPr lang="en-US" dirty="0" smtClean="0"/>
              <a:t>, 2005 at 06 UTC 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1488" y="2114498"/>
            <a:ext cx="3017520" cy="226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2532" y="2114498"/>
            <a:ext cx="3017520" cy="226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77488" y="2241646"/>
            <a:ext cx="2712720" cy="205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1488" y="4377638"/>
            <a:ext cx="3017520" cy="226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2532" y="4377638"/>
            <a:ext cx="3017520" cy="226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88882" y="4479312"/>
            <a:ext cx="2689931" cy="205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81488" y="1863038"/>
            <a:ext cx="2932639" cy="4833417"/>
          </a:xfrm>
          <a:prstGeom prst="rect">
            <a:avLst/>
          </a:prstGeom>
          <a:noFill/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622158" y="1863037"/>
            <a:ext cx="2932639" cy="4833417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00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6" y="165631"/>
            <a:ext cx="943197" cy="943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43253" y="174862"/>
            <a:ext cx="924741" cy="924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2" name="Google Shape;142;p16"/>
          <p:cNvCxnSpPr/>
          <p:nvPr/>
        </p:nvCxnSpPr>
        <p:spPr>
          <a:xfrm rot="10800000" flipH="1">
            <a:off x="1523998" y="1253240"/>
            <a:ext cx="9144000" cy="75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3" name="Google Shape;143;p16"/>
          <p:cNvSpPr txBox="1"/>
          <p:nvPr/>
        </p:nvSpPr>
        <p:spPr>
          <a:xfrm>
            <a:off x="1524000" y="83487"/>
            <a:ext cx="9144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dirty="0"/>
              <a:t>Working Group </a:t>
            </a:r>
            <a:r>
              <a:rPr lang="en-US" dirty="0" smtClean="0"/>
              <a:t>Meeting</a:t>
            </a:r>
          </a:p>
          <a:p>
            <a:pPr algn="ctr"/>
            <a:r>
              <a:rPr lang="en-US" dirty="0" smtClean="0"/>
              <a:t> </a:t>
            </a:r>
            <a:r>
              <a:rPr lang="en-US" dirty="0"/>
              <a:t>for Space-Lidar Winds</a:t>
            </a:r>
          </a:p>
        </p:txBody>
      </p:sp>
      <p:sp>
        <p:nvSpPr>
          <p:cNvPr id="144" name="Google Shape;144;p16"/>
          <p:cNvSpPr txBox="1"/>
          <p:nvPr/>
        </p:nvSpPr>
        <p:spPr>
          <a:xfrm>
            <a:off x="2784525" y="663950"/>
            <a:ext cx="68166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US" sz="2700" b="1" dirty="0">
                <a:solidFill>
                  <a:srgbClr val="2E75B5"/>
                </a:solidFill>
              </a:rPr>
              <a:t>Idealized Space-Based Wind Profiles </a:t>
            </a:r>
          </a:p>
        </p:txBody>
      </p:sp>
      <p:sp>
        <p:nvSpPr>
          <p:cNvPr id="13" name="Google Shape;94;p13"/>
          <p:cNvSpPr txBox="1"/>
          <p:nvPr/>
        </p:nvSpPr>
        <p:spPr>
          <a:xfrm>
            <a:off x="10694370" y="6534911"/>
            <a:ext cx="1497636" cy="323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July </a:t>
            </a:r>
            <a:r>
              <a:rPr lang="en-US" sz="1500" dirty="0" smtClean="0">
                <a:solidFill>
                  <a:schemeClr val="dk1"/>
                </a:solidFill>
              </a:rPr>
              <a:t>10</a:t>
            </a:r>
            <a:r>
              <a:rPr lang="en-US" sz="15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</a:t>
            </a:r>
            <a:r>
              <a:rPr lang="en-US" sz="1500" dirty="0">
                <a:solidFill>
                  <a:schemeClr val="dk1"/>
                </a:solidFill>
              </a:rPr>
              <a:t>9</a:t>
            </a:r>
            <a:endParaRPr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848" y="1429793"/>
            <a:ext cx="6358304" cy="519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936881" y="1817618"/>
            <a:ext cx="2410429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99FF"/>
                </a:solidFill>
              </a:rPr>
              <a:t>DWL Swath</a:t>
            </a:r>
          </a:p>
          <a:p>
            <a:r>
              <a:rPr lang="en-US" sz="1600" b="1" dirty="0" smtClean="0">
                <a:solidFill>
                  <a:srgbClr val="99CC00"/>
                </a:solidFill>
              </a:rPr>
              <a:t>DWL Swath 6hr offset</a:t>
            </a:r>
          </a:p>
          <a:p>
            <a:r>
              <a:rPr lang="en-US" sz="1600" b="1" dirty="0" smtClean="0">
                <a:solidFill>
                  <a:srgbClr val="FC43B1"/>
                </a:solidFill>
              </a:rPr>
              <a:t>DWL No TC</a:t>
            </a:r>
            <a:endParaRPr lang="en-US" sz="1600" b="1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290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6" y="165631"/>
            <a:ext cx="943197" cy="943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43253" y="174862"/>
            <a:ext cx="924741" cy="924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2" name="Google Shape;142;p16"/>
          <p:cNvCxnSpPr/>
          <p:nvPr/>
        </p:nvCxnSpPr>
        <p:spPr>
          <a:xfrm rot="10800000" flipH="1">
            <a:off x="1523998" y="1253240"/>
            <a:ext cx="9144000" cy="75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3" name="Google Shape;143;p16"/>
          <p:cNvSpPr txBox="1"/>
          <p:nvPr/>
        </p:nvSpPr>
        <p:spPr>
          <a:xfrm>
            <a:off x="1524000" y="83487"/>
            <a:ext cx="9144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dirty="0"/>
              <a:t>Working Group </a:t>
            </a:r>
            <a:r>
              <a:rPr lang="en-US" dirty="0" smtClean="0"/>
              <a:t>Meeting</a:t>
            </a:r>
          </a:p>
          <a:p>
            <a:pPr algn="ctr"/>
            <a:r>
              <a:rPr lang="en-US" dirty="0" smtClean="0"/>
              <a:t> </a:t>
            </a:r>
            <a:r>
              <a:rPr lang="en-US" dirty="0"/>
              <a:t>for Space-Lidar Winds</a:t>
            </a:r>
          </a:p>
        </p:txBody>
      </p:sp>
      <p:sp>
        <p:nvSpPr>
          <p:cNvPr id="144" name="Google Shape;144;p16"/>
          <p:cNvSpPr txBox="1"/>
          <p:nvPr/>
        </p:nvSpPr>
        <p:spPr>
          <a:xfrm>
            <a:off x="2784525" y="663950"/>
            <a:ext cx="68166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dirty="0" smtClean="0">
                <a:solidFill>
                  <a:srgbClr val="2E75B5"/>
                </a:solidFill>
              </a:rPr>
              <a:t>Summary &amp; Conclusions</a:t>
            </a:r>
            <a:endParaRPr sz="2700" b="1" i="0" u="none" strike="noStrike" cap="none" dirty="0">
              <a:solidFill>
                <a:srgbClr val="2E75B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94;p13"/>
          <p:cNvSpPr txBox="1"/>
          <p:nvPr/>
        </p:nvSpPr>
        <p:spPr>
          <a:xfrm>
            <a:off x="10694370" y="6534911"/>
            <a:ext cx="1497636" cy="323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July </a:t>
            </a:r>
            <a:r>
              <a:rPr lang="en-US" sz="1500" dirty="0" smtClean="0">
                <a:solidFill>
                  <a:schemeClr val="dk1"/>
                </a:solidFill>
              </a:rPr>
              <a:t>10</a:t>
            </a:r>
            <a:r>
              <a:rPr lang="en-US" sz="15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</a:t>
            </a:r>
            <a:r>
              <a:rPr lang="en-US" sz="1500" dirty="0">
                <a:solidFill>
                  <a:schemeClr val="dk1"/>
                </a:solidFill>
              </a:rPr>
              <a:t>9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5725" y="1756800"/>
            <a:ext cx="9700550" cy="4351338"/>
          </a:xfrm>
        </p:spPr>
        <p:txBody>
          <a:bodyPr/>
          <a:lstStyle/>
          <a:p>
            <a:r>
              <a:rPr lang="en-US" dirty="0" smtClean="0"/>
              <a:t>Combination of winds and mass observations provide the best forecast</a:t>
            </a:r>
          </a:p>
          <a:p>
            <a:pPr lvl="1"/>
            <a:r>
              <a:rPr lang="en-US" dirty="0" smtClean="0"/>
              <a:t>Wind only observations still capture good structural analysis and produce comparable forecasts</a:t>
            </a:r>
          </a:p>
          <a:p>
            <a:pPr lvl="1"/>
            <a:r>
              <a:rPr lang="en-US" dirty="0" smtClean="0"/>
              <a:t>Mass only observations fail to produce quality initial conditions</a:t>
            </a:r>
          </a:p>
          <a:p>
            <a:r>
              <a:rPr lang="en-US" dirty="0" smtClean="0"/>
              <a:t>Important to study metrics beyond verifying the maximum 10m wind</a:t>
            </a:r>
          </a:p>
          <a:p>
            <a:r>
              <a:rPr lang="en-US" dirty="0" smtClean="0"/>
              <a:t>Inner core observations are critical </a:t>
            </a:r>
          </a:p>
          <a:p>
            <a:pPr lvl="1"/>
            <a:r>
              <a:rPr lang="en-US" dirty="0" smtClean="0"/>
              <a:t>Especially during rapid intensification of a 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238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6" y="165631"/>
            <a:ext cx="943197" cy="943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43253" y="174862"/>
            <a:ext cx="924741" cy="924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2" name="Google Shape;142;p16"/>
          <p:cNvCxnSpPr/>
          <p:nvPr/>
        </p:nvCxnSpPr>
        <p:spPr>
          <a:xfrm rot="10800000" flipH="1">
            <a:off x="1523998" y="1253240"/>
            <a:ext cx="9144000" cy="75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3" name="Google Shape;143;p16"/>
          <p:cNvSpPr txBox="1"/>
          <p:nvPr/>
        </p:nvSpPr>
        <p:spPr>
          <a:xfrm>
            <a:off x="1524000" y="83487"/>
            <a:ext cx="9144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dirty="0"/>
              <a:t>Working Group </a:t>
            </a:r>
            <a:r>
              <a:rPr lang="en-US" dirty="0" smtClean="0"/>
              <a:t>Meeting</a:t>
            </a:r>
          </a:p>
          <a:p>
            <a:pPr algn="ctr"/>
            <a:r>
              <a:rPr lang="en-US" dirty="0" smtClean="0"/>
              <a:t> </a:t>
            </a:r>
            <a:r>
              <a:rPr lang="en-US" dirty="0"/>
              <a:t>for Space-Lidar Winds</a:t>
            </a:r>
          </a:p>
        </p:txBody>
      </p:sp>
      <p:sp>
        <p:nvSpPr>
          <p:cNvPr id="144" name="Google Shape;144;p16"/>
          <p:cNvSpPr txBox="1"/>
          <p:nvPr/>
        </p:nvSpPr>
        <p:spPr>
          <a:xfrm>
            <a:off x="2784525" y="663950"/>
            <a:ext cx="68166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dirty="0" smtClean="0">
                <a:solidFill>
                  <a:srgbClr val="2E75B5"/>
                </a:solidFill>
              </a:rPr>
              <a:t>Future Steps</a:t>
            </a:r>
            <a:endParaRPr sz="2700" b="1" i="0" u="none" strike="noStrike" cap="none" dirty="0">
              <a:solidFill>
                <a:srgbClr val="2E75B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94;p13"/>
          <p:cNvSpPr txBox="1"/>
          <p:nvPr/>
        </p:nvSpPr>
        <p:spPr>
          <a:xfrm>
            <a:off x="10694370" y="6534911"/>
            <a:ext cx="1497636" cy="323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July </a:t>
            </a:r>
            <a:r>
              <a:rPr lang="en-US" sz="1500" dirty="0" smtClean="0">
                <a:solidFill>
                  <a:schemeClr val="dk1"/>
                </a:solidFill>
              </a:rPr>
              <a:t>10</a:t>
            </a:r>
            <a:r>
              <a:rPr lang="en-US" sz="15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</a:t>
            </a:r>
            <a:r>
              <a:rPr lang="en-US" sz="1500" dirty="0">
                <a:solidFill>
                  <a:schemeClr val="dk1"/>
                </a:solidFill>
              </a:rPr>
              <a:t>9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5725" y="1756800"/>
            <a:ext cx="9700550" cy="4351338"/>
          </a:xfrm>
        </p:spPr>
        <p:txBody>
          <a:bodyPr/>
          <a:lstStyle/>
          <a:p>
            <a:r>
              <a:rPr lang="en-US" dirty="0" smtClean="0"/>
              <a:t>Move towards more realistic DWL observations</a:t>
            </a:r>
            <a:endParaRPr lang="en-US" dirty="0" smtClean="0"/>
          </a:p>
          <a:p>
            <a:pPr lvl="1"/>
            <a:r>
              <a:rPr lang="en-US" dirty="0" smtClean="0"/>
              <a:t>Assimilate LOS instead of vectors</a:t>
            </a:r>
            <a:endParaRPr lang="en-US" dirty="0" smtClean="0"/>
          </a:p>
          <a:p>
            <a:pPr lvl="1"/>
            <a:r>
              <a:rPr lang="en-US" dirty="0" smtClean="0"/>
              <a:t>Remove observations due to cloud coverage</a:t>
            </a:r>
          </a:p>
          <a:p>
            <a:pPr lvl="1"/>
            <a:r>
              <a:rPr lang="en-US" dirty="0" smtClean="0"/>
              <a:t>Reduce swath to single LOS</a:t>
            </a:r>
            <a:endParaRPr lang="en-US" dirty="0" smtClean="0"/>
          </a:p>
          <a:p>
            <a:r>
              <a:rPr lang="en-US" dirty="0" smtClean="0"/>
              <a:t>Sensitivity of hurricane forecast to radius in which observations are removed</a:t>
            </a:r>
            <a:endParaRPr lang="en-US" dirty="0" smtClean="0"/>
          </a:p>
          <a:p>
            <a:r>
              <a:rPr lang="en-US" dirty="0"/>
              <a:t>Sensitivity of hurricane forecast to inner core only </a:t>
            </a:r>
            <a:r>
              <a:rPr lang="en-US" dirty="0" smtClean="0"/>
              <a:t>observations</a:t>
            </a: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88141" y="6350363"/>
            <a:ext cx="51713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Work supported by NASA ROSES and NOAA QOSAP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828903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6" y="165631"/>
            <a:ext cx="943197" cy="943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43253" y="174862"/>
            <a:ext cx="924741" cy="924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2" name="Google Shape;142;p16"/>
          <p:cNvCxnSpPr/>
          <p:nvPr/>
        </p:nvCxnSpPr>
        <p:spPr>
          <a:xfrm rot="10800000" flipH="1">
            <a:off x="1523998" y="1253240"/>
            <a:ext cx="9144000" cy="75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3" name="Google Shape;143;p16"/>
          <p:cNvSpPr txBox="1"/>
          <p:nvPr/>
        </p:nvSpPr>
        <p:spPr>
          <a:xfrm>
            <a:off x="1524000" y="83487"/>
            <a:ext cx="9144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dirty="0"/>
              <a:t>Working Group </a:t>
            </a:r>
            <a:r>
              <a:rPr lang="en-US" dirty="0" smtClean="0"/>
              <a:t>Meeting</a:t>
            </a:r>
          </a:p>
          <a:p>
            <a:pPr algn="ctr"/>
            <a:r>
              <a:rPr lang="en-US" dirty="0" smtClean="0"/>
              <a:t> </a:t>
            </a:r>
            <a:r>
              <a:rPr lang="en-US" dirty="0"/>
              <a:t>for Space-Lidar Winds</a:t>
            </a:r>
          </a:p>
        </p:txBody>
      </p:sp>
      <p:sp>
        <p:nvSpPr>
          <p:cNvPr id="144" name="Google Shape;144;p16"/>
          <p:cNvSpPr txBox="1"/>
          <p:nvPr/>
        </p:nvSpPr>
        <p:spPr>
          <a:xfrm>
            <a:off x="2784525" y="663950"/>
            <a:ext cx="68166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dirty="0" smtClean="0">
                <a:solidFill>
                  <a:srgbClr val="2E75B5"/>
                </a:solidFill>
              </a:rPr>
              <a:t>Predictability Using Wind Observations</a:t>
            </a:r>
            <a:endParaRPr sz="2700" b="1" i="0" u="none" strike="noStrike" cap="none" dirty="0">
              <a:solidFill>
                <a:srgbClr val="2E75B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94;p13"/>
          <p:cNvSpPr txBox="1"/>
          <p:nvPr/>
        </p:nvSpPr>
        <p:spPr>
          <a:xfrm>
            <a:off x="10694370" y="6534911"/>
            <a:ext cx="1497636" cy="323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July </a:t>
            </a:r>
            <a:r>
              <a:rPr lang="en-US" sz="1500" dirty="0" smtClean="0">
                <a:solidFill>
                  <a:schemeClr val="dk1"/>
                </a:solidFill>
              </a:rPr>
              <a:t>10</a:t>
            </a:r>
            <a:r>
              <a:rPr lang="en-US" sz="15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</a:t>
            </a:r>
            <a:r>
              <a:rPr lang="en-US" sz="1500" dirty="0">
                <a:solidFill>
                  <a:schemeClr val="dk1"/>
                </a:solidFill>
              </a:rPr>
              <a:t>9</a:t>
            </a:r>
            <a:endParaRPr dirty="0"/>
          </a:p>
        </p:txBody>
      </p:sp>
      <p:sp>
        <p:nvSpPr>
          <p:cNvPr id="3" name="Rectangle 2"/>
          <p:cNvSpPr/>
          <p:nvPr/>
        </p:nvSpPr>
        <p:spPr>
          <a:xfrm>
            <a:off x="1523992" y="1711298"/>
            <a:ext cx="9144002" cy="4943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42900">
              <a:lnSpc>
                <a:spcPct val="90000"/>
              </a:lnSpc>
              <a:spcBef>
                <a:spcPts val="1000"/>
              </a:spcBef>
              <a:buSzPts val="1800"/>
              <a:buFont typeface="Arial"/>
              <a:buChar char="•"/>
            </a:pPr>
            <a:r>
              <a:rPr lang="en-US" sz="2800" dirty="0" smtClean="0">
                <a:latin typeface="Calibri"/>
                <a:sym typeface="Calibri"/>
              </a:rPr>
              <a:t>Explore the predictability of a hurricane</a:t>
            </a:r>
            <a:endParaRPr lang="en-US" sz="2800" dirty="0">
              <a:latin typeface="Calibri"/>
              <a:sym typeface="Calibri"/>
            </a:endParaRPr>
          </a:p>
          <a:p>
            <a:pPr marL="914400" lvl="1" indent="-342900">
              <a:lnSpc>
                <a:spcPct val="90000"/>
              </a:lnSpc>
              <a:spcBef>
                <a:spcPts val="500"/>
              </a:spcBef>
              <a:buSzPts val="1800"/>
              <a:buFont typeface="Arial"/>
              <a:buChar char="•"/>
            </a:pPr>
            <a:r>
              <a:rPr lang="en-US" sz="2400" b="1" dirty="0">
                <a:solidFill>
                  <a:srgbClr val="2E75B5"/>
                </a:solidFill>
                <a:latin typeface="Calibri"/>
                <a:sym typeface="Calibri"/>
              </a:rPr>
              <a:t>Goal</a:t>
            </a:r>
            <a:r>
              <a:rPr lang="en-US" sz="2400" dirty="0">
                <a:solidFill>
                  <a:srgbClr val="2E75B5"/>
                </a:solidFill>
                <a:latin typeface="Calibri"/>
                <a:sym typeface="Calibri"/>
              </a:rPr>
              <a:t>:</a:t>
            </a:r>
            <a:r>
              <a:rPr lang="en-US" sz="2400" dirty="0">
                <a:latin typeface="Calibri"/>
                <a:sym typeface="Calibri"/>
              </a:rPr>
              <a:t> Understand </a:t>
            </a:r>
            <a:r>
              <a:rPr lang="en-US" sz="2400" dirty="0" smtClean="0">
                <a:latin typeface="Calibri"/>
                <a:sym typeface="Calibri"/>
              </a:rPr>
              <a:t>how wind observations influence hurricane forecasts</a:t>
            </a:r>
            <a:endParaRPr lang="en-US" sz="2400" dirty="0">
              <a:latin typeface="Calibri"/>
              <a:sym typeface="Calibri"/>
            </a:endParaRPr>
          </a:p>
          <a:p>
            <a:pPr marL="914400" lvl="1" indent="-342900">
              <a:lnSpc>
                <a:spcPct val="90000"/>
              </a:lnSpc>
              <a:spcBef>
                <a:spcPts val="500"/>
              </a:spcBef>
              <a:buSzPts val="1800"/>
              <a:buFont typeface="Arial"/>
              <a:buChar char="•"/>
            </a:pPr>
            <a:r>
              <a:rPr lang="en-US" sz="2400" dirty="0" smtClean="0">
                <a:latin typeface="Calibri"/>
                <a:sym typeface="Calibri"/>
              </a:rPr>
              <a:t>Set an upper limit for the best possible analysis and forecast</a:t>
            </a:r>
          </a:p>
          <a:p>
            <a:pPr marL="914400" lvl="1" indent="-342900">
              <a:lnSpc>
                <a:spcPct val="90000"/>
              </a:lnSpc>
              <a:spcBef>
                <a:spcPts val="500"/>
              </a:spcBef>
              <a:buSzPts val="1800"/>
              <a:buFont typeface="Arial"/>
              <a:buChar char="•"/>
            </a:pPr>
            <a:r>
              <a:rPr lang="en-US" sz="2400" dirty="0" smtClean="0">
                <a:latin typeface="Calibri"/>
                <a:sym typeface="Calibri"/>
              </a:rPr>
              <a:t>Test different combination of input variables</a:t>
            </a:r>
          </a:p>
          <a:p>
            <a:pPr marL="457200" lvl="0" indent="-342900">
              <a:lnSpc>
                <a:spcPct val="90000"/>
              </a:lnSpc>
              <a:spcBef>
                <a:spcPts val="1000"/>
              </a:spcBef>
              <a:buSzPts val="1800"/>
              <a:buFont typeface="Arial"/>
              <a:buChar char="•"/>
            </a:pPr>
            <a:r>
              <a:rPr lang="en-US" sz="2800" dirty="0" smtClean="0">
                <a:latin typeface="Calibri"/>
                <a:sym typeface="Calibri"/>
              </a:rPr>
              <a:t>Test </a:t>
            </a:r>
            <a:r>
              <a:rPr lang="en-US" sz="2800" dirty="0" smtClean="0">
                <a:latin typeface="Calibri"/>
                <a:sym typeface="Calibri"/>
              </a:rPr>
              <a:t>how observations from </a:t>
            </a:r>
            <a:r>
              <a:rPr lang="en-US" sz="2800" dirty="0" smtClean="0">
                <a:latin typeface="Calibri"/>
                <a:sym typeface="Calibri"/>
              </a:rPr>
              <a:t>an idealized </a:t>
            </a:r>
            <a:r>
              <a:rPr lang="en-US" sz="2800" dirty="0" smtClean="0">
                <a:latin typeface="Calibri"/>
                <a:sym typeface="Calibri"/>
              </a:rPr>
              <a:t>polar-orbiting wind profiler alter the prediction of a </a:t>
            </a:r>
            <a:r>
              <a:rPr lang="en-US" sz="2800" dirty="0" smtClean="0">
                <a:latin typeface="Calibri"/>
                <a:sym typeface="Calibri"/>
              </a:rPr>
              <a:t>hurricane</a:t>
            </a:r>
            <a:endParaRPr lang="en-US" sz="2800" dirty="0" smtClean="0">
              <a:latin typeface="Calibri"/>
              <a:sym typeface="Calibri"/>
            </a:endParaRPr>
          </a:p>
          <a:p>
            <a:pPr marL="914400" lvl="1" indent="-342900">
              <a:lnSpc>
                <a:spcPct val="90000"/>
              </a:lnSpc>
              <a:spcBef>
                <a:spcPts val="500"/>
              </a:spcBef>
              <a:buSzPts val="1800"/>
              <a:buFont typeface="Arial"/>
              <a:buChar char="•"/>
            </a:pPr>
            <a:r>
              <a:rPr lang="en-US" sz="2400" b="1" dirty="0">
                <a:solidFill>
                  <a:srgbClr val="2E75B5"/>
                </a:solidFill>
                <a:latin typeface="Calibri"/>
                <a:sym typeface="Calibri"/>
              </a:rPr>
              <a:t>Goal</a:t>
            </a:r>
            <a:r>
              <a:rPr lang="en-US" sz="2400" dirty="0">
                <a:solidFill>
                  <a:srgbClr val="2E75B5"/>
                </a:solidFill>
                <a:latin typeface="Calibri"/>
                <a:sym typeface="Calibri"/>
              </a:rPr>
              <a:t>: </a:t>
            </a:r>
            <a:r>
              <a:rPr lang="en-US" sz="2400" dirty="0">
                <a:latin typeface="Calibri"/>
                <a:sym typeface="Calibri"/>
              </a:rPr>
              <a:t>Understand how variable </a:t>
            </a:r>
            <a:r>
              <a:rPr lang="en-US" sz="2400" dirty="0" smtClean="0">
                <a:latin typeface="Calibri"/>
                <a:sym typeface="Calibri"/>
              </a:rPr>
              <a:t>coverage of wind </a:t>
            </a:r>
            <a:r>
              <a:rPr lang="en-US" sz="2400" dirty="0">
                <a:latin typeface="Calibri"/>
                <a:sym typeface="Calibri"/>
              </a:rPr>
              <a:t>observations influence hurricane forecasts</a:t>
            </a:r>
          </a:p>
          <a:p>
            <a:pPr marL="914400" lvl="1" indent="-342900">
              <a:lnSpc>
                <a:spcPct val="90000"/>
              </a:lnSpc>
              <a:spcBef>
                <a:spcPts val="500"/>
              </a:spcBef>
              <a:buSzPts val="1800"/>
              <a:buFont typeface="Arial"/>
              <a:buChar char="•"/>
            </a:pPr>
            <a:r>
              <a:rPr lang="en-US" sz="2400" dirty="0" smtClean="0">
                <a:latin typeface="Calibri"/>
                <a:sym typeface="Calibri"/>
              </a:rPr>
              <a:t>Vary </a:t>
            </a:r>
            <a:r>
              <a:rPr lang="en-US" sz="2400" dirty="0">
                <a:latin typeface="Calibri"/>
                <a:sym typeface="Calibri"/>
              </a:rPr>
              <a:t>the timing of the observation coverage</a:t>
            </a:r>
          </a:p>
          <a:p>
            <a:pPr marL="914400" lvl="1" indent="-342900">
              <a:lnSpc>
                <a:spcPct val="90000"/>
              </a:lnSpc>
              <a:spcBef>
                <a:spcPts val="500"/>
              </a:spcBef>
              <a:buSzPts val="1800"/>
              <a:buFont typeface="Arial"/>
              <a:buChar char="•"/>
            </a:pPr>
            <a:r>
              <a:rPr lang="en-US" sz="2400" dirty="0" smtClean="0">
                <a:latin typeface="Calibri"/>
                <a:sym typeface="Calibri"/>
              </a:rPr>
              <a:t>Remove observations from the inner core of the hurricane</a:t>
            </a:r>
          </a:p>
          <a:p>
            <a:pPr marL="457200" lvl="1" indent="-342900">
              <a:lnSpc>
                <a:spcPct val="90000"/>
              </a:lnSpc>
              <a:spcBef>
                <a:spcPts val="1000"/>
              </a:spcBef>
              <a:buSzPts val="1800"/>
              <a:buFont typeface="Arial"/>
              <a:buChar char="•"/>
            </a:pPr>
            <a:endParaRPr lang="en-US" sz="2800" dirty="0" smtClean="0"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3381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6" y="165631"/>
            <a:ext cx="943197" cy="943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43253" y="174862"/>
            <a:ext cx="924741" cy="924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2" name="Google Shape;142;p16"/>
          <p:cNvCxnSpPr/>
          <p:nvPr/>
        </p:nvCxnSpPr>
        <p:spPr>
          <a:xfrm rot="10800000" flipH="1">
            <a:off x="1523998" y="1253240"/>
            <a:ext cx="9144000" cy="75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3" name="Google Shape;143;p16"/>
          <p:cNvSpPr txBox="1"/>
          <p:nvPr/>
        </p:nvSpPr>
        <p:spPr>
          <a:xfrm>
            <a:off x="1524000" y="83487"/>
            <a:ext cx="9144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dirty="0"/>
              <a:t>Working Group </a:t>
            </a:r>
            <a:r>
              <a:rPr lang="en-US" dirty="0" smtClean="0"/>
              <a:t>Meeting</a:t>
            </a:r>
          </a:p>
          <a:p>
            <a:pPr algn="ctr"/>
            <a:r>
              <a:rPr lang="en-US" dirty="0" smtClean="0"/>
              <a:t> </a:t>
            </a:r>
            <a:r>
              <a:rPr lang="en-US" dirty="0"/>
              <a:t>for Space-Lidar Winds</a:t>
            </a:r>
          </a:p>
        </p:txBody>
      </p:sp>
      <p:sp>
        <p:nvSpPr>
          <p:cNvPr id="144" name="Google Shape;144;p16"/>
          <p:cNvSpPr txBox="1"/>
          <p:nvPr/>
        </p:nvSpPr>
        <p:spPr>
          <a:xfrm>
            <a:off x="2784525" y="663950"/>
            <a:ext cx="68166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US" sz="2700" b="1" dirty="0">
                <a:solidFill>
                  <a:srgbClr val="2E75B5"/>
                </a:solidFill>
              </a:rPr>
              <a:t>Idealized Space-Based Wind Profiles </a:t>
            </a:r>
          </a:p>
        </p:txBody>
      </p:sp>
      <p:sp>
        <p:nvSpPr>
          <p:cNvPr id="13" name="Google Shape;94;p13"/>
          <p:cNvSpPr txBox="1"/>
          <p:nvPr/>
        </p:nvSpPr>
        <p:spPr>
          <a:xfrm>
            <a:off x="10694370" y="6534911"/>
            <a:ext cx="1497636" cy="323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July </a:t>
            </a:r>
            <a:r>
              <a:rPr lang="en-US" sz="1500" dirty="0" smtClean="0">
                <a:solidFill>
                  <a:schemeClr val="dk1"/>
                </a:solidFill>
              </a:rPr>
              <a:t>10</a:t>
            </a:r>
            <a:r>
              <a:rPr lang="en-US" sz="15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</a:t>
            </a:r>
            <a:r>
              <a:rPr lang="en-US" sz="1500" dirty="0">
                <a:solidFill>
                  <a:schemeClr val="dk1"/>
                </a:solidFill>
              </a:rPr>
              <a:t>9</a:t>
            </a:r>
            <a:endParaRPr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575" y="2048720"/>
            <a:ext cx="4572000" cy="361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2080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6" y="165631"/>
            <a:ext cx="943197" cy="943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43253" y="174862"/>
            <a:ext cx="924741" cy="924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2" name="Google Shape;142;p16"/>
          <p:cNvCxnSpPr/>
          <p:nvPr/>
        </p:nvCxnSpPr>
        <p:spPr>
          <a:xfrm rot="10800000" flipH="1">
            <a:off x="1523998" y="1253240"/>
            <a:ext cx="9144000" cy="75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3" name="Google Shape;143;p16"/>
          <p:cNvSpPr txBox="1"/>
          <p:nvPr/>
        </p:nvSpPr>
        <p:spPr>
          <a:xfrm>
            <a:off x="1524000" y="83487"/>
            <a:ext cx="9144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dirty="0"/>
              <a:t>Working Group </a:t>
            </a:r>
            <a:r>
              <a:rPr lang="en-US" dirty="0" smtClean="0"/>
              <a:t>Meeting</a:t>
            </a:r>
          </a:p>
          <a:p>
            <a:pPr algn="ctr"/>
            <a:r>
              <a:rPr lang="en-US" dirty="0" smtClean="0"/>
              <a:t> </a:t>
            </a:r>
            <a:r>
              <a:rPr lang="en-US" dirty="0"/>
              <a:t>for Space-Lidar Winds</a:t>
            </a:r>
          </a:p>
        </p:txBody>
      </p:sp>
      <p:sp>
        <p:nvSpPr>
          <p:cNvPr id="144" name="Google Shape;144;p16"/>
          <p:cNvSpPr txBox="1"/>
          <p:nvPr/>
        </p:nvSpPr>
        <p:spPr>
          <a:xfrm>
            <a:off x="2784525" y="663950"/>
            <a:ext cx="68166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dirty="0" smtClean="0">
                <a:solidFill>
                  <a:srgbClr val="2E75B5"/>
                </a:solidFill>
              </a:rPr>
              <a:t>Description of OSSE</a:t>
            </a:r>
            <a:endParaRPr sz="2700" b="1" i="0" u="none" strike="noStrike" cap="none" dirty="0">
              <a:solidFill>
                <a:srgbClr val="2E75B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94;p13"/>
          <p:cNvSpPr txBox="1"/>
          <p:nvPr/>
        </p:nvSpPr>
        <p:spPr>
          <a:xfrm>
            <a:off x="10694370" y="6534911"/>
            <a:ext cx="1497636" cy="323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July </a:t>
            </a:r>
            <a:r>
              <a:rPr lang="en-US" sz="1500" dirty="0" smtClean="0">
                <a:solidFill>
                  <a:schemeClr val="dk1"/>
                </a:solidFill>
              </a:rPr>
              <a:t>10</a:t>
            </a:r>
            <a:r>
              <a:rPr lang="en-US" sz="15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</a:t>
            </a:r>
            <a:r>
              <a:rPr lang="en-US" sz="1500" dirty="0">
                <a:solidFill>
                  <a:schemeClr val="dk1"/>
                </a:solidFill>
              </a:rPr>
              <a:t>9</a:t>
            </a:r>
            <a:endParaRPr dirty="0"/>
          </a:p>
        </p:txBody>
      </p:sp>
      <p:sp>
        <p:nvSpPr>
          <p:cNvPr id="21" name="Content Placeholder 36"/>
          <p:cNvSpPr txBox="1">
            <a:spLocks/>
          </p:cNvSpPr>
          <p:nvPr/>
        </p:nvSpPr>
        <p:spPr>
          <a:xfrm>
            <a:off x="1543350" y="1842557"/>
            <a:ext cx="8229600" cy="4340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E75B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bserving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E75B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ystem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E75B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imulation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E75B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xperiment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28596" y="2576484"/>
            <a:ext cx="53660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 panose="020F0502020204030204" pitchFamily="34" charset="0"/>
              </a:rPr>
              <a:t>A virtual reality used to test how observations from new instruments could change a forecast</a:t>
            </a:r>
          </a:p>
        </p:txBody>
      </p:sp>
    </p:spTree>
    <p:extLst>
      <p:ext uri="{BB962C8B-B14F-4D97-AF65-F5344CB8AC3E}">
        <p14:creationId xmlns:p14="http://schemas.microsoft.com/office/powerpoint/2010/main" val="3915885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6" y="165631"/>
            <a:ext cx="943197" cy="943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43253" y="174862"/>
            <a:ext cx="924741" cy="924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2" name="Google Shape;142;p16"/>
          <p:cNvCxnSpPr/>
          <p:nvPr/>
        </p:nvCxnSpPr>
        <p:spPr>
          <a:xfrm rot="10800000" flipH="1">
            <a:off x="1523998" y="1253240"/>
            <a:ext cx="9144000" cy="75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3" name="Google Shape;143;p16"/>
          <p:cNvSpPr txBox="1"/>
          <p:nvPr/>
        </p:nvSpPr>
        <p:spPr>
          <a:xfrm>
            <a:off x="1524000" y="83487"/>
            <a:ext cx="9144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dirty="0"/>
              <a:t>Working Group </a:t>
            </a:r>
            <a:r>
              <a:rPr lang="en-US" dirty="0" smtClean="0"/>
              <a:t>Meeting</a:t>
            </a:r>
          </a:p>
          <a:p>
            <a:pPr algn="ctr"/>
            <a:r>
              <a:rPr lang="en-US" dirty="0" smtClean="0"/>
              <a:t> </a:t>
            </a:r>
            <a:r>
              <a:rPr lang="en-US" dirty="0"/>
              <a:t>for Space-Lidar Winds</a:t>
            </a:r>
          </a:p>
        </p:txBody>
      </p:sp>
      <p:sp>
        <p:nvSpPr>
          <p:cNvPr id="144" name="Google Shape;144;p16"/>
          <p:cNvSpPr txBox="1"/>
          <p:nvPr/>
        </p:nvSpPr>
        <p:spPr>
          <a:xfrm>
            <a:off x="2784525" y="663950"/>
            <a:ext cx="68166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US" sz="2700" b="1" dirty="0">
                <a:solidFill>
                  <a:srgbClr val="2E75B5"/>
                </a:solidFill>
              </a:rPr>
              <a:t>Description of OSSE</a:t>
            </a:r>
          </a:p>
        </p:txBody>
      </p:sp>
      <p:sp>
        <p:nvSpPr>
          <p:cNvPr id="13" name="Google Shape;94;p13"/>
          <p:cNvSpPr txBox="1"/>
          <p:nvPr/>
        </p:nvSpPr>
        <p:spPr>
          <a:xfrm>
            <a:off x="10694370" y="6534911"/>
            <a:ext cx="1497636" cy="323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July </a:t>
            </a:r>
            <a:r>
              <a:rPr lang="en-US" sz="1500" dirty="0" smtClean="0">
                <a:solidFill>
                  <a:schemeClr val="dk1"/>
                </a:solidFill>
              </a:rPr>
              <a:t>10</a:t>
            </a:r>
            <a:r>
              <a:rPr lang="en-US" sz="15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</a:t>
            </a:r>
            <a:r>
              <a:rPr lang="en-US" sz="1500" dirty="0">
                <a:solidFill>
                  <a:schemeClr val="dk1"/>
                </a:solidFill>
              </a:rPr>
              <a:t>9</a:t>
            </a:r>
            <a:endParaRPr dirty="0"/>
          </a:p>
        </p:txBody>
      </p:sp>
      <p:grpSp>
        <p:nvGrpSpPr>
          <p:cNvPr id="27" name="Group 26"/>
          <p:cNvGrpSpPr/>
          <p:nvPr/>
        </p:nvGrpSpPr>
        <p:grpSpPr>
          <a:xfrm>
            <a:off x="1684377" y="1701496"/>
            <a:ext cx="8943154" cy="2158871"/>
            <a:chOff x="3139440" y="4498848"/>
            <a:chExt cx="2780127" cy="454152"/>
          </a:xfrm>
        </p:grpSpPr>
        <p:sp>
          <p:nvSpPr>
            <p:cNvPr id="28" name="Rectangle 27"/>
            <p:cNvSpPr/>
            <p:nvPr/>
          </p:nvSpPr>
          <p:spPr>
            <a:xfrm>
              <a:off x="3139440" y="4498848"/>
              <a:ext cx="365760" cy="365760"/>
            </a:xfrm>
            <a:prstGeom prst="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2E75B5"/>
              </a:solidFill>
              <a:prstDash val="solid"/>
            </a:ln>
            <a:effectLst/>
          </p:spPr>
          <p:txBody>
            <a:bodyPr lIns="45720" rIns="4572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Global Nature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Run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474496" y="4526280"/>
              <a:ext cx="416135" cy="274320"/>
            </a:xfrm>
            <a:prstGeom prst="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2E75B5"/>
              </a:solidFill>
              <a:prstDash val="solid"/>
            </a:ln>
            <a:effectLst/>
          </p:spPr>
          <p:txBody>
            <a:bodyPr lIns="45720" rIns="4572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Regional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Nature Run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lowchart: Alternate Process 59"/>
            <p:cNvSpPr/>
            <p:nvPr/>
          </p:nvSpPr>
          <p:spPr>
            <a:xfrm>
              <a:off x="4739640" y="4526280"/>
              <a:ext cx="365760" cy="274320"/>
            </a:xfrm>
            <a:prstGeom prst="flowChartAlternateProcess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2E75B5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Analyses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lowchart: Terminator 60"/>
            <p:cNvSpPr/>
            <p:nvPr/>
          </p:nvSpPr>
          <p:spPr>
            <a:xfrm>
              <a:off x="4061922" y="4547605"/>
              <a:ext cx="510078" cy="228600"/>
            </a:xfrm>
            <a:prstGeom prst="flowChartTerminator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2E75B5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Synthetic Observations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Flowchart: Preparation 62"/>
            <p:cNvSpPr/>
            <p:nvPr/>
          </p:nvSpPr>
          <p:spPr>
            <a:xfrm>
              <a:off x="5334000" y="4526280"/>
              <a:ext cx="585567" cy="274320"/>
            </a:xfrm>
            <a:prstGeom prst="flowChartPreparation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2E75B5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Forecasts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Flowchart: Terminator 63"/>
            <p:cNvSpPr>
              <a:spLocks noChangeAspect="1"/>
            </p:cNvSpPr>
            <p:nvPr/>
          </p:nvSpPr>
          <p:spPr>
            <a:xfrm>
              <a:off x="4684713" y="4815840"/>
              <a:ext cx="457499" cy="137160"/>
            </a:xfrm>
            <a:prstGeom prst="flowChartTerminator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2E75B5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Verification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>
              <a:off x="3890631" y="4681728"/>
              <a:ext cx="171291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tailEnd type="arrow" w="sm" len="sm"/>
            </a:ln>
            <a:effectLst/>
          </p:spPr>
        </p:cxnSp>
        <p:cxnSp>
          <p:nvCxnSpPr>
            <p:cNvPr id="35" name="Straight Arrow Connector 34"/>
            <p:cNvCxnSpPr>
              <a:stCxn id="30" idx="3"/>
              <a:endCxn id="32" idx="1"/>
            </p:cNvCxnSpPr>
            <p:nvPr/>
          </p:nvCxnSpPr>
          <p:spPr>
            <a:xfrm>
              <a:off x="5105400" y="4663440"/>
              <a:ext cx="22860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tailEnd type="arrow" w="sm" len="sm"/>
            </a:ln>
            <a:effectLst/>
          </p:spPr>
        </p:cxnSp>
        <p:cxnSp>
          <p:nvCxnSpPr>
            <p:cNvPr id="36" name="Straight Arrow Connector 35"/>
            <p:cNvCxnSpPr/>
            <p:nvPr/>
          </p:nvCxnSpPr>
          <p:spPr>
            <a:xfrm>
              <a:off x="4578096" y="4681728"/>
              <a:ext cx="161544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tailEnd type="arrow" w="sm" len="sm"/>
            </a:ln>
            <a:effectLst/>
          </p:spPr>
        </p:cxnSp>
        <p:cxnSp>
          <p:nvCxnSpPr>
            <p:cNvPr id="37" name="Elbow Connector 36"/>
            <p:cNvCxnSpPr>
              <a:stCxn id="32" idx="2"/>
              <a:endCxn id="33" idx="3"/>
            </p:cNvCxnSpPr>
            <p:nvPr/>
          </p:nvCxnSpPr>
          <p:spPr>
            <a:xfrm rot="5400000">
              <a:off x="5342588" y="4600224"/>
              <a:ext cx="83820" cy="484571"/>
            </a:xfrm>
            <a:prstGeom prst="bentConnector2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tailEnd type="arrow" w="sm" len="sm"/>
            </a:ln>
            <a:effectLst/>
          </p:spPr>
        </p:cxnSp>
        <p:cxnSp>
          <p:nvCxnSpPr>
            <p:cNvPr id="38" name="Elbow Connector 37"/>
            <p:cNvCxnSpPr>
              <a:stCxn id="33" idx="1"/>
              <a:endCxn id="29" idx="2"/>
            </p:cNvCxnSpPr>
            <p:nvPr/>
          </p:nvCxnSpPr>
          <p:spPr>
            <a:xfrm rot="10800000">
              <a:off x="3682564" y="4800600"/>
              <a:ext cx="1002149" cy="83820"/>
            </a:xfrm>
            <a:prstGeom prst="bentConnector2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tailEnd type="arrow" w="sm" len="sm"/>
            </a:ln>
            <a:effectLst/>
          </p:spPr>
        </p:cxnSp>
      </p:grpSp>
      <p:sp>
        <p:nvSpPr>
          <p:cNvPr id="40" name="TextBox 39"/>
          <p:cNvSpPr txBox="1"/>
          <p:nvPr/>
        </p:nvSpPr>
        <p:spPr>
          <a:xfrm>
            <a:off x="7278193" y="4135904"/>
            <a:ext cx="4396361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13-day WRF-ARW simulation of a nested 1-km hurricane from genesis to extra-tropical transition </a:t>
            </a: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Calibri" panose="020F0502020204030204" pitchFamily="34" charset="0"/>
              </a:rPr>
              <a:t>Nolan et al. (2013)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pic>
        <p:nvPicPr>
          <p:cNvPr id="41" name="Picture 40" descr="Figure5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1"/>
          <a:stretch/>
        </p:blipFill>
        <p:spPr>
          <a:xfrm>
            <a:off x="802076" y="3926704"/>
            <a:ext cx="6165973" cy="249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695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6" y="165631"/>
            <a:ext cx="943197" cy="943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43253" y="174862"/>
            <a:ext cx="924741" cy="924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2" name="Google Shape;142;p16"/>
          <p:cNvCxnSpPr/>
          <p:nvPr/>
        </p:nvCxnSpPr>
        <p:spPr>
          <a:xfrm rot="10800000" flipH="1">
            <a:off x="1523998" y="1253240"/>
            <a:ext cx="9144000" cy="75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3" name="Google Shape;143;p16"/>
          <p:cNvSpPr txBox="1"/>
          <p:nvPr/>
        </p:nvSpPr>
        <p:spPr>
          <a:xfrm>
            <a:off x="1524000" y="83487"/>
            <a:ext cx="9144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dirty="0"/>
              <a:t>Working Group </a:t>
            </a:r>
            <a:r>
              <a:rPr lang="en-US" dirty="0" smtClean="0"/>
              <a:t>Meeting</a:t>
            </a:r>
          </a:p>
          <a:p>
            <a:pPr algn="ctr"/>
            <a:r>
              <a:rPr lang="en-US" dirty="0" smtClean="0"/>
              <a:t> </a:t>
            </a:r>
            <a:r>
              <a:rPr lang="en-US" dirty="0"/>
              <a:t>for Space-Lidar Winds</a:t>
            </a:r>
          </a:p>
        </p:txBody>
      </p:sp>
      <p:sp>
        <p:nvSpPr>
          <p:cNvPr id="144" name="Google Shape;144;p16"/>
          <p:cNvSpPr txBox="1"/>
          <p:nvPr/>
        </p:nvSpPr>
        <p:spPr>
          <a:xfrm>
            <a:off x="2784525" y="663950"/>
            <a:ext cx="68166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US" sz="2700" b="1" dirty="0">
                <a:solidFill>
                  <a:srgbClr val="2E75B5"/>
                </a:solidFill>
              </a:rPr>
              <a:t>Description of OSSE</a:t>
            </a:r>
          </a:p>
        </p:txBody>
      </p:sp>
      <p:sp>
        <p:nvSpPr>
          <p:cNvPr id="13" name="Google Shape;94;p13"/>
          <p:cNvSpPr txBox="1"/>
          <p:nvPr/>
        </p:nvSpPr>
        <p:spPr>
          <a:xfrm>
            <a:off x="10694370" y="6534911"/>
            <a:ext cx="1497636" cy="323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July </a:t>
            </a:r>
            <a:r>
              <a:rPr lang="en-US" sz="1500" dirty="0" smtClean="0">
                <a:solidFill>
                  <a:schemeClr val="dk1"/>
                </a:solidFill>
              </a:rPr>
              <a:t>10</a:t>
            </a:r>
            <a:r>
              <a:rPr lang="en-US" sz="15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</a:t>
            </a:r>
            <a:r>
              <a:rPr lang="en-US" sz="1500" dirty="0">
                <a:solidFill>
                  <a:schemeClr val="dk1"/>
                </a:solidFill>
              </a:rPr>
              <a:t>9</a:t>
            </a:r>
            <a:endParaRPr dirty="0"/>
          </a:p>
        </p:txBody>
      </p:sp>
      <p:grpSp>
        <p:nvGrpSpPr>
          <p:cNvPr id="27" name="Group 26"/>
          <p:cNvGrpSpPr/>
          <p:nvPr/>
        </p:nvGrpSpPr>
        <p:grpSpPr>
          <a:xfrm>
            <a:off x="1684377" y="1701496"/>
            <a:ext cx="8943154" cy="2158871"/>
            <a:chOff x="3139440" y="4498848"/>
            <a:chExt cx="2780127" cy="454152"/>
          </a:xfrm>
        </p:grpSpPr>
        <p:sp>
          <p:nvSpPr>
            <p:cNvPr id="28" name="Rectangle 27"/>
            <p:cNvSpPr/>
            <p:nvPr/>
          </p:nvSpPr>
          <p:spPr>
            <a:xfrm>
              <a:off x="3139440" y="4498848"/>
              <a:ext cx="365760" cy="365760"/>
            </a:xfrm>
            <a:prstGeom prst="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2E75B5"/>
              </a:solidFill>
              <a:prstDash val="solid"/>
            </a:ln>
            <a:effectLst/>
          </p:spPr>
          <p:txBody>
            <a:bodyPr lIns="45720" rIns="4572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Global Nature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Run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474496" y="4526280"/>
              <a:ext cx="416135" cy="274320"/>
            </a:xfrm>
            <a:prstGeom prst="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2E75B5"/>
              </a:solidFill>
              <a:prstDash val="solid"/>
            </a:ln>
            <a:effectLst/>
          </p:spPr>
          <p:txBody>
            <a:bodyPr lIns="45720" rIns="4572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Regional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Nature Run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lowchart: Alternate Process 59"/>
            <p:cNvSpPr/>
            <p:nvPr/>
          </p:nvSpPr>
          <p:spPr>
            <a:xfrm>
              <a:off x="4739640" y="4526280"/>
              <a:ext cx="365760" cy="274320"/>
            </a:xfrm>
            <a:prstGeom prst="flowChartAlternateProcess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2E75B5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Analyses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lowchart: Terminator 60"/>
            <p:cNvSpPr/>
            <p:nvPr/>
          </p:nvSpPr>
          <p:spPr>
            <a:xfrm>
              <a:off x="4061922" y="4547605"/>
              <a:ext cx="510078" cy="228600"/>
            </a:xfrm>
            <a:prstGeom prst="flowChartTerminator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2E75B5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Synthetic Observations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Flowchart: Preparation 62"/>
            <p:cNvSpPr/>
            <p:nvPr/>
          </p:nvSpPr>
          <p:spPr>
            <a:xfrm>
              <a:off x="5334000" y="4526280"/>
              <a:ext cx="585567" cy="274320"/>
            </a:xfrm>
            <a:prstGeom prst="flowChartPreparation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2E75B5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Forecasts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Flowchart: Terminator 63"/>
            <p:cNvSpPr>
              <a:spLocks noChangeAspect="1"/>
            </p:cNvSpPr>
            <p:nvPr/>
          </p:nvSpPr>
          <p:spPr>
            <a:xfrm>
              <a:off x="4684713" y="4815840"/>
              <a:ext cx="457499" cy="137160"/>
            </a:xfrm>
            <a:prstGeom prst="flowChartTerminator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2E75B5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Verification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>
              <a:off x="3890631" y="4681728"/>
              <a:ext cx="171291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tailEnd type="arrow" w="sm" len="sm"/>
            </a:ln>
            <a:effectLst/>
          </p:spPr>
        </p:cxnSp>
        <p:cxnSp>
          <p:nvCxnSpPr>
            <p:cNvPr id="35" name="Straight Arrow Connector 34"/>
            <p:cNvCxnSpPr>
              <a:stCxn id="30" idx="3"/>
              <a:endCxn id="32" idx="1"/>
            </p:cNvCxnSpPr>
            <p:nvPr/>
          </p:nvCxnSpPr>
          <p:spPr>
            <a:xfrm>
              <a:off x="5105400" y="4663440"/>
              <a:ext cx="22860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tailEnd type="arrow" w="sm" len="sm"/>
            </a:ln>
            <a:effectLst/>
          </p:spPr>
        </p:cxnSp>
        <p:cxnSp>
          <p:nvCxnSpPr>
            <p:cNvPr id="36" name="Straight Arrow Connector 35"/>
            <p:cNvCxnSpPr/>
            <p:nvPr/>
          </p:nvCxnSpPr>
          <p:spPr>
            <a:xfrm>
              <a:off x="4578096" y="4681728"/>
              <a:ext cx="161544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tailEnd type="arrow" w="sm" len="sm"/>
            </a:ln>
            <a:effectLst/>
          </p:spPr>
        </p:cxnSp>
        <p:cxnSp>
          <p:nvCxnSpPr>
            <p:cNvPr id="37" name="Elbow Connector 36"/>
            <p:cNvCxnSpPr>
              <a:stCxn id="32" idx="2"/>
              <a:endCxn id="33" idx="3"/>
            </p:cNvCxnSpPr>
            <p:nvPr/>
          </p:nvCxnSpPr>
          <p:spPr>
            <a:xfrm rot="5400000">
              <a:off x="5342588" y="4600224"/>
              <a:ext cx="83820" cy="484571"/>
            </a:xfrm>
            <a:prstGeom prst="bentConnector2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tailEnd type="arrow" w="sm" len="sm"/>
            </a:ln>
            <a:effectLst/>
          </p:spPr>
        </p:cxnSp>
        <p:cxnSp>
          <p:nvCxnSpPr>
            <p:cNvPr id="38" name="Elbow Connector 37"/>
            <p:cNvCxnSpPr>
              <a:stCxn id="33" idx="1"/>
              <a:endCxn id="29" idx="2"/>
            </p:cNvCxnSpPr>
            <p:nvPr/>
          </p:nvCxnSpPr>
          <p:spPr>
            <a:xfrm rot="10800000">
              <a:off x="3682564" y="4800600"/>
              <a:ext cx="1002149" cy="83820"/>
            </a:xfrm>
            <a:prstGeom prst="bentConnector2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tailEnd type="arrow" w="sm" len="sm"/>
            </a:ln>
            <a:effectLst/>
          </p:spPr>
        </p:cxnSp>
      </p:grpSp>
      <p:pic>
        <p:nvPicPr>
          <p:cNvPr id="22" name="Picture 11" descr="C:\Users\Lisa.R.Bucci\Documents\DWL\EnKF\All Perfect Vectors\Observations\DWLlocs2005080306_assmlt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135" y="4060906"/>
            <a:ext cx="3318242" cy="251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570736" y="4436716"/>
            <a:ext cx="5430735" cy="181588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Subset the Nature Run by simulating observations (realistic spatial</a:t>
            </a:r>
            <a:r>
              <a:rPr lang="en-US" sz="280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and temporal coverage, observation errors, etc.)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599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6" y="165631"/>
            <a:ext cx="943197" cy="943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43253" y="174862"/>
            <a:ext cx="924741" cy="924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2" name="Google Shape;142;p16"/>
          <p:cNvCxnSpPr/>
          <p:nvPr/>
        </p:nvCxnSpPr>
        <p:spPr>
          <a:xfrm rot="10800000" flipH="1">
            <a:off x="1523998" y="1253240"/>
            <a:ext cx="9144000" cy="75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3" name="Google Shape;143;p16"/>
          <p:cNvSpPr txBox="1"/>
          <p:nvPr/>
        </p:nvSpPr>
        <p:spPr>
          <a:xfrm>
            <a:off x="1524000" y="83487"/>
            <a:ext cx="9144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dirty="0"/>
              <a:t>Working Group </a:t>
            </a:r>
            <a:r>
              <a:rPr lang="en-US" dirty="0" smtClean="0"/>
              <a:t>Meeting</a:t>
            </a:r>
          </a:p>
          <a:p>
            <a:pPr algn="ctr"/>
            <a:r>
              <a:rPr lang="en-US" dirty="0" smtClean="0"/>
              <a:t> </a:t>
            </a:r>
            <a:r>
              <a:rPr lang="en-US" dirty="0"/>
              <a:t>for Space-Lidar Winds</a:t>
            </a:r>
          </a:p>
        </p:txBody>
      </p:sp>
      <p:sp>
        <p:nvSpPr>
          <p:cNvPr id="144" name="Google Shape;144;p16"/>
          <p:cNvSpPr txBox="1"/>
          <p:nvPr/>
        </p:nvSpPr>
        <p:spPr>
          <a:xfrm>
            <a:off x="2784525" y="663950"/>
            <a:ext cx="68166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US" sz="2700" b="1" dirty="0">
                <a:solidFill>
                  <a:srgbClr val="2E75B5"/>
                </a:solidFill>
              </a:rPr>
              <a:t>Description of OSSE</a:t>
            </a:r>
          </a:p>
        </p:txBody>
      </p:sp>
      <p:sp>
        <p:nvSpPr>
          <p:cNvPr id="13" name="Google Shape;94;p13"/>
          <p:cNvSpPr txBox="1"/>
          <p:nvPr/>
        </p:nvSpPr>
        <p:spPr>
          <a:xfrm>
            <a:off x="10694370" y="6534911"/>
            <a:ext cx="1497636" cy="323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July </a:t>
            </a:r>
            <a:r>
              <a:rPr lang="en-US" sz="1500" dirty="0" smtClean="0">
                <a:solidFill>
                  <a:schemeClr val="dk1"/>
                </a:solidFill>
              </a:rPr>
              <a:t>10</a:t>
            </a:r>
            <a:r>
              <a:rPr lang="en-US" sz="15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</a:t>
            </a:r>
            <a:r>
              <a:rPr lang="en-US" sz="1500" dirty="0">
                <a:solidFill>
                  <a:schemeClr val="dk1"/>
                </a:solidFill>
              </a:rPr>
              <a:t>9</a:t>
            </a:r>
            <a:endParaRPr dirty="0"/>
          </a:p>
        </p:txBody>
      </p:sp>
      <p:grpSp>
        <p:nvGrpSpPr>
          <p:cNvPr id="27" name="Group 26"/>
          <p:cNvGrpSpPr/>
          <p:nvPr/>
        </p:nvGrpSpPr>
        <p:grpSpPr>
          <a:xfrm>
            <a:off x="1684377" y="1701496"/>
            <a:ext cx="8943154" cy="2158871"/>
            <a:chOff x="3139440" y="4498848"/>
            <a:chExt cx="2780127" cy="454152"/>
          </a:xfrm>
        </p:grpSpPr>
        <p:sp>
          <p:nvSpPr>
            <p:cNvPr id="28" name="Rectangle 27"/>
            <p:cNvSpPr/>
            <p:nvPr/>
          </p:nvSpPr>
          <p:spPr>
            <a:xfrm>
              <a:off x="3139440" y="4498848"/>
              <a:ext cx="365760" cy="365760"/>
            </a:xfrm>
            <a:prstGeom prst="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2E75B5"/>
              </a:solidFill>
              <a:prstDash val="solid"/>
            </a:ln>
            <a:effectLst/>
          </p:spPr>
          <p:txBody>
            <a:bodyPr lIns="45720" rIns="4572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Global Nature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Run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474496" y="4526280"/>
              <a:ext cx="416135" cy="274320"/>
            </a:xfrm>
            <a:prstGeom prst="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2E75B5"/>
              </a:solidFill>
              <a:prstDash val="solid"/>
            </a:ln>
            <a:effectLst/>
          </p:spPr>
          <p:txBody>
            <a:bodyPr lIns="45720" rIns="4572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Regional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Nature Run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lowchart: Alternate Process 59"/>
            <p:cNvSpPr/>
            <p:nvPr/>
          </p:nvSpPr>
          <p:spPr>
            <a:xfrm>
              <a:off x="4739640" y="4526280"/>
              <a:ext cx="365760" cy="274320"/>
            </a:xfrm>
            <a:prstGeom prst="flowChartAlternateProcess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2E75B5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Analyses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lowchart: Terminator 60"/>
            <p:cNvSpPr/>
            <p:nvPr/>
          </p:nvSpPr>
          <p:spPr>
            <a:xfrm>
              <a:off x="4061922" y="4547605"/>
              <a:ext cx="510078" cy="228600"/>
            </a:xfrm>
            <a:prstGeom prst="flowChartTerminator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2E75B5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Synthetic Observations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Flowchart: Preparation 62"/>
            <p:cNvSpPr/>
            <p:nvPr/>
          </p:nvSpPr>
          <p:spPr>
            <a:xfrm>
              <a:off x="5334000" y="4526280"/>
              <a:ext cx="585567" cy="274320"/>
            </a:xfrm>
            <a:prstGeom prst="flowChartPreparation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2E75B5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Forecasts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Flowchart: Terminator 63"/>
            <p:cNvSpPr>
              <a:spLocks noChangeAspect="1"/>
            </p:cNvSpPr>
            <p:nvPr/>
          </p:nvSpPr>
          <p:spPr>
            <a:xfrm>
              <a:off x="4684713" y="4815840"/>
              <a:ext cx="457499" cy="137160"/>
            </a:xfrm>
            <a:prstGeom prst="flowChartTerminator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2E75B5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Verification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>
              <a:off x="3890631" y="4681728"/>
              <a:ext cx="171291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tailEnd type="arrow" w="sm" len="sm"/>
            </a:ln>
            <a:effectLst/>
          </p:spPr>
        </p:cxnSp>
        <p:cxnSp>
          <p:nvCxnSpPr>
            <p:cNvPr id="35" name="Straight Arrow Connector 34"/>
            <p:cNvCxnSpPr>
              <a:stCxn id="30" idx="3"/>
              <a:endCxn id="32" idx="1"/>
            </p:cNvCxnSpPr>
            <p:nvPr/>
          </p:nvCxnSpPr>
          <p:spPr>
            <a:xfrm>
              <a:off x="5105400" y="4663440"/>
              <a:ext cx="22860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tailEnd type="arrow" w="sm" len="sm"/>
            </a:ln>
            <a:effectLst/>
          </p:spPr>
        </p:cxnSp>
        <p:cxnSp>
          <p:nvCxnSpPr>
            <p:cNvPr id="36" name="Straight Arrow Connector 35"/>
            <p:cNvCxnSpPr/>
            <p:nvPr/>
          </p:nvCxnSpPr>
          <p:spPr>
            <a:xfrm>
              <a:off x="4578096" y="4681728"/>
              <a:ext cx="161544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tailEnd type="arrow" w="sm" len="sm"/>
            </a:ln>
            <a:effectLst/>
          </p:spPr>
        </p:cxnSp>
        <p:cxnSp>
          <p:nvCxnSpPr>
            <p:cNvPr id="37" name="Elbow Connector 36"/>
            <p:cNvCxnSpPr>
              <a:stCxn id="32" idx="2"/>
              <a:endCxn id="33" idx="3"/>
            </p:cNvCxnSpPr>
            <p:nvPr/>
          </p:nvCxnSpPr>
          <p:spPr>
            <a:xfrm rot="5400000">
              <a:off x="5342588" y="4600224"/>
              <a:ext cx="83820" cy="484571"/>
            </a:xfrm>
            <a:prstGeom prst="bentConnector2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tailEnd type="arrow" w="sm" len="sm"/>
            </a:ln>
            <a:effectLst/>
          </p:spPr>
        </p:cxnSp>
        <p:cxnSp>
          <p:nvCxnSpPr>
            <p:cNvPr id="38" name="Elbow Connector 37"/>
            <p:cNvCxnSpPr>
              <a:stCxn id="33" idx="1"/>
              <a:endCxn id="29" idx="2"/>
            </p:cNvCxnSpPr>
            <p:nvPr/>
          </p:nvCxnSpPr>
          <p:spPr>
            <a:xfrm rot="10800000">
              <a:off x="3682564" y="4800600"/>
              <a:ext cx="1002149" cy="83820"/>
            </a:xfrm>
            <a:prstGeom prst="bentConnector2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tailEnd type="arrow" w="sm" len="sm"/>
            </a:ln>
            <a:effectLst/>
          </p:spPr>
        </p:cxnSp>
      </p:grpSp>
      <p:sp>
        <p:nvSpPr>
          <p:cNvPr id="24" name="Rectangle 23"/>
          <p:cNvSpPr/>
          <p:nvPr/>
        </p:nvSpPr>
        <p:spPr>
          <a:xfrm>
            <a:off x="5530995" y="4063814"/>
            <a:ext cx="6099132" cy="2246769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>
                <a:latin typeface="Calibri" panose="020F0502020204030204" pitchFamily="34" charset="0"/>
              </a:rPr>
              <a:t>Ensemble </a:t>
            </a:r>
            <a:r>
              <a:rPr lang="en-US" sz="2800" dirty="0" err="1" smtClean="0">
                <a:latin typeface="Calibri" panose="020F0502020204030204" pitchFamily="34" charset="0"/>
              </a:rPr>
              <a:t>Kalman</a:t>
            </a:r>
            <a:r>
              <a:rPr lang="en-US" sz="2800" dirty="0" smtClean="0">
                <a:latin typeface="Calibri" panose="020F0502020204030204" pitchFamily="34" charset="0"/>
              </a:rPr>
              <a:t> Filter (</a:t>
            </a:r>
            <a:r>
              <a:rPr lang="en-US" sz="2800" dirty="0" err="1" smtClean="0">
                <a:latin typeface="Calibri" panose="020F0502020204030204" pitchFamily="34" charset="0"/>
              </a:rPr>
              <a:t>EnKF</a:t>
            </a:r>
            <a:r>
              <a:rPr lang="en-US" sz="2800" dirty="0" smtClean="0">
                <a:latin typeface="Calibri" panose="020F0502020204030204" pitchFamily="34" charset="0"/>
              </a:rPr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>
                <a:latin typeface="Calibri" panose="020F0502020204030204" pitchFamily="34" charset="0"/>
              </a:rPr>
              <a:t>30 Members</a:t>
            </a:r>
            <a:endParaRPr lang="en-US" sz="2800" dirty="0">
              <a:latin typeface="Calibri" panose="020F0502020204030204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2800" dirty="0" smtClean="0">
                <a:latin typeface="Calibri" panose="020F0502020204030204" pitchFamily="34" charset="0"/>
              </a:rPr>
              <a:t>0.9 Inflation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>
                <a:latin typeface="Calibri" panose="020F0502020204030204" pitchFamily="34" charset="0"/>
              </a:rPr>
              <a:t>1 scale </a:t>
            </a:r>
            <a:r>
              <a:rPr lang="en-US" sz="2800" dirty="0" smtClean="0">
                <a:latin typeface="Calibri" panose="020F0502020204030204" pitchFamily="34" charset="0"/>
              </a:rPr>
              <a:t>height Vertical </a:t>
            </a:r>
            <a:r>
              <a:rPr lang="en-US" sz="2800" dirty="0">
                <a:latin typeface="Calibri" panose="020F0502020204030204" pitchFamily="34" charset="0"/>
              </a:rPr>
              <a:t>localization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>
                <a:latin typeface="Calibri" panose="020F0502020204030204" pitchFamily="34" charset="0"/>
              </a:rPr>
              <a:t>900km Horizontal localization</a:t>
            </a:r>
            <a:endParaRPr lang="en-US" sz="2800" dirty="0">
              <a:latin typeface="Calibri" panose="020F0502020204030204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85108" y="3647394"/>
            <a:ext cx="4572000" cy="3079242"/>
            <a:chOff x="76200" y="1123950"/>
            <a:chExt cx="4572000" cy="3079242"/>
          </a:xfrm>
        </p:grpSpPr>
        <p:pic>
          <p:nvPicPr>
            <p:cNvPr id="26" name="Picture 2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200" y="1123950"/>
              <a:ext cx="4572000" cy="3079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" descr="C:\Users\Lisa.R.Bucci\Documents\DWL\EnKF\IntensityScale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46" t="4042" r="11495" b="2794"/>
            <a:stretch/>
          </p:blipFill>
          <p:spPr bwMode="auto">
            <a:xfrm>
              <a:off x="4219831" y="2343150"/>
              <a:ext cx="275969" cy="1675303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78290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6" y="165631"/>
            <a:ext cx="943197" cy="943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43253" y="174862"/>
            <a:ext cx="924741" cy="924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2" name="Google Shape;142;p16"/>
          <p:cNvCxnSpPr/>
          <p:nvPr/>
        </p:nvCxnSpPr>
        <p:spPr>
          <a:xfrm rot="10800000" flipH="1">
            <a:off x="1523998" y="1253240"/>
            <a:ext cx="9144000" cy="75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3" name="Google Shape;143;p16"/>
          <p:cNvSpPr txBox="1"/>
          <p:nvPr/>
        </p:nvSpPr>
        <p:spPr>
          <a:xfrm>
            <a:off x="1524000" y="83487"/>
            <a:ext cx="9144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dirty="0"/>
              <a:t>Working Group </a:t>
            </a:r>
            <a:r>
              <a:rPr lang="en-US" dirty="0" smtClean="0"/>
              <a:t>Meeting</a:t>
            </a:r>
          </a:p>
          <a:p>
            <a:pPr algn="ctr"/>
            <a:r>
              <a:rPr lang="en-US" dirty="0" smtClean="0"/>
              <a:t> </a:t>
            </a:r>
            <a:r>
              <a:rPr lang="en-US" dirty="0"/>
              <a:t>for Space-Lidar Winds</a:t>
            </a:r>
          </a:p>
        </p:txBody>
      </p:sp>
      <p:sp>
        <p:nvSpPr>
          <p:cNvPr id="144" name="Google Shape;144;p16"/>
          <p:cNvSpPr txBox="1"/>
          <p:nvPr/>
        </p:nvSpPr>
        <p:spPr>
          <a:xfrm>
            <a:off x="2784525" y="663950"/>
            <a:ext cx="68166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US" sz="2700" b="1" dirty="0">
                <a:solidFill>
                  <a:srgbClr val="2E75B5"/>
                </a:solidFill>
              </a:rPr>
              <a:t>Description of OSSE</a:t>
            </a:r>
          </a:p>
        </p:txBody>
      </p:sp>
      <p:sp>
        <p:nvSpPr>
          <p:cNvPr id="13" name="Google Shape;94;p13"/>
          <p:cNvSpPr txBox="1"/>
          <p:nvPr/>
        </p:nvSpPr>
        <p:spPr>
          <a:xfrm>
            <a:off x="10694370" y="6534911"/>
            <a:ext cx="1497636" cy="323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July </a:t>
            </a:r>
            <a:r>
              <a:rPr lang="en-US" sz="1500" dirty="0" smtClean="0">
                <a:solidFill>
                  <a:schemeClr val="dk1"/>
                </a:solidFill>
              </a:rPr>
              <a:t>10</a:t>
            </a:r>
            <a:r>
              <a:rPr lang="en-US" sz="15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</a:t>
            </a:r>
            <a:r>
              <a:rPr lang="en-US" sz="1500" dirty="0">
                <a:solidFill>
                  <a:schemeClr val="dk1"/>
                </a:solidFill>
              </a:rPr>
              <a:t>9</a:t>
            </a:r>
            <a:endParaRPr dirty="0"/>
          </a:p>
        </p:txBody>
      </p:sp>
      <p:grpSp>
        <p:nvGrpSpPr>
          <p:cNvPr id="27" name="Group 26"/>
          <p:cNvGrpSpPr/>
          <p:nvPr/>
        </p:nvGrpSpPr>
        <p:grpSpPr>
          <a:xfrm>
            <a:off x="1684377" y="1701496"/>
            <a:ext cx="8943154" cy="2158871"/>
            <a:chOff x="3139440" y="4498848"/>
            <a:chExt cx="2780127" cy="454152"/>
          </a:xfrm>
        </p:grpSpPr>
        <p:sp>
          <p:nvSpPr>
            <p:cNvPr id="28" name="Rectangle 27"/>
            <p:cNvSpPr/>
            <p:nvPr/>
          </p:nvSpPr>
          <p:spPr>
            <a:xfrm>
              <a:off x="3139440" y="4498848"/>
              <a:ext cx="365760" cy="365760"/>
            </a:xfrm>
            <a:prstGeom prst="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2E75B5"/>
              </a:solidFill>
              <a:prstDash val="solid"/>
            </a:ln>
            <a:effectLst/>
          </p:spPr>
          <p:txBody>
            <a:bodyPr lIns="45720" rIns="4572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Global Nature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Run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474496" y="4526280"/>
              <a:ext cx="416135" cy="274320"/>
            </a:xfrm>
            <a:prstGeom prst="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2E75B5"/>
              </a:solidFill>
              <a:prstDash val="solid"/>
            </a:ln>
            <a:effectLst/>
          </p:spPr>
          <p:txBody>
            <a:bodyPr lIns="45720" rIns="4572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Regional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Nature Run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lowchart: Alternate Process 59"/>
            <p:cNvSpPr/>
            <p:nvPr/>
          </p:nvSpPr>
          <p:spPr>
            <a:xfrm>
              <a:off x="4739640" y="4526280"/>
              <a:ext cx="365760" cy="274320"/>
            </a:xfrm>
            <a:prstGeom prst="flowChartAlternateProcess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2E75B5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Analyses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lowchart: Terminator 60"/>
            <p:cNvSpPr/>
            <p:nvPr/>
          </p:nvSpPr>
          <p:spPr>
            <a:xfrm>
              <a:off x="4061922" y="4547605"/>
              <a:ext cx="510078" cy="228600"/>
            </a:xfrm>
            <a:prstGeom prst="flowChartTerminator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2E75B5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Synthetic Observations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Flowchart: Preparation 62"/>
            <p:cNvSpPr/>
            <p:nvPr/>
          </p:nvSpPr>
          <p:spPr>
            <a:xfrm>
              <a:off x="5334000" y="4526280"/>
              <a:ext cx="585567" cy="274320"/>
            </a:xfrm>
            <a:prstGeom prst="flowChartPreparation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2E75B5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Forecasts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Flowchart: Terminator 63"/>
            <p:cNvSpPr>
              <a:spLocks noChangeAspect="1"/>
            </p:cNvSpPr>
            <p:nvPr/>
          </p:nvSpPr>
          <p:spPr>
            <a:xfrm>
              <a:off x="4684713" y="4815840"/>
              <a:ext cx="457499" cy="137160"/>
            </a:xfrm>
            <a:prstGeom prst="flowChartTerminator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2E75B5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Verification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>
              <a:off x="3890631" y="4681728"/>
              <a:ext cx="171291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tailEnd type="arrow" w="sm" len="sm"/>
            </a:ln>
            <a:effectLst/>
          </p:spPr>
        </p:cxnSp>
        <p:cxnSp>
          <p:nvCxnSpPr>
            <p:cNvPr id="35" name="Straight Arrow Connector 34"/>
            <p:cNvCxnSpPr>
              <a:stCxn id="30" idx="3"/>
              <a:endCxn id="32" idx="1"/>
            </p:cNvCxnSpPr>
            <p:nvPr/>
          </p:nvCxnSpPr>
          <p:spPr>
            <a:xfrm>
              <a:off x="5105400" y="4663440"/>
              <a:ext cx="22860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tailEnd type="arrow" w="sm" len="sm"/>
            </a:ln>
            <a:effectLst/>
          </p:spPr>
        </p:cxnSp>
        <p:cxnSp>
          <p:nvCxnSpPr>
            <p:cNvPr id="36" name="Straight Arrow Connector 35"/>
            <p:cNvCxnSpPr/>
            <p:nvPr/>
          </p:nvCxnSpPr>
          <p:spPr>
            <a:xfrm>
              <a:off x="4578096" y="4681728"/>
              <a:ext cx="161544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tailEnd type="arrow" w="sm" len="sm"/>
            </a:ln>
            <a:effectLst/>
          </p:spPr>
        </p:cxnSp>
        <p:cxnSp>
          <p:nvCxnSpPr>
            <p:cNvPr id="37" name="Elbow Connector 36"/>
            <p:cNvCxnSpPr>
              <a:stCxn id="32" idx="2"/>
              <a:endCxn id="33" idx="3"/>
            </p:cNvCxnSpPr>
            <p:nvPr/>
          </p:nvCxnSpPr>
          <p:spPr>
            <a:xfrm rot="5400000">
              <a:off x="5342588" y="4600224"/>
              <a:ext cx="83820" cy="484571"/>
            </a:xfrm>
            <a:prstGeom prst="bentConnector2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tailEnd type="arrow" w="sm" len="sm"/>
            </a:ln>
            <a:effectLst/>
          </p:spPr>
        </p:cxnSp>
        <p:cxnSp>
          <p:nvCxnSpPr>
            <p:cNvPr id="38" name="Elbow Connector 37"/>
            <p:cNvCxnSpPr>
              <a:stCxn id="33" idx="1"/>
              <a:endCxn id="29" idx="2"/>
            </p:cNvCxnSpPr>
            <p:nvPr/>
          </p:nvCxnSpPr>
          <p:spPr>
            <a:xfrm rot="10800000">
              <a:off x="3682564" y="4800600"/>
              <a:ext cx="1002149" cy="83820"/>
            </a:xfrm>
            <a:prstGeom prst="bentConnector2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tailEnd type="arrow" w="sm" len="sm"/>
            </a:ln>
            <a:effectLst/>
          </p:spPr>
        </p:cxnSp>
      </p:grpSp>
      <p:grpSp>
        <p:nvGrpSpPr>
          <p:cNvPr id="3" name="Group 2"/>
          <p:cNvGrpSpPr/>
          <p:nvPr/>
        </p:nvGrpSpPr>
        <p:grpSpPr>
          <a:xfrm>
            <a:off x="1255259" y="3910492"/>
            <a:ext cx="4343400" cy="2599149"/>
            <a:chOff x="1673009" y="3910492"/>
            <a:chExt cx="4343400" cy="2599149"/>
          </a:xfrm>
        </p:grpSpPr>
        <p:sp>
          <p:nvSpPr>
            <p:cNvPr id="21" name="Rectangle 20"/>
            <p:cNvSpPr/>
            <p:nvPr/>
          </p:nvSpPr>
          <p:spPr>
            <a:xfrm>
              <a:off x="1673009" y="4416760"/>
              <a:ext cx="4343400" cy="2092881"/>
            </a:xfrm>
            <a:prstGeom prst="rect">
              <a:avLst/>
            </a:prstGeom>
            <a:ln w="28575" cmpd="sng">
              <a:solidFill>
                <a:schemeClr val="accent6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marL="342900" indent="-342900">
                <a:buFont typeface="Arial"/>
                <a:buChar char="•"/>
              </a:pPr>
              <a:r>
                <a:rPr lang="en-US" sz="2600" dirty="0" smtClean="0">
                  <a:latin typeface="Calibri" panose="020F0502020204030204" pitchFamily="34" charset="0"/>
                </a:rPr>
                <a:t>WRF-ARW</a:t>
              </a:r>
            </a:p>
            <a:p>
              <a:pPr marL="342900" indent="-342900">
                <a:buFont typeface="Arial"/>
                <a:buChar char="•"/>
              </a:pPr>
              <a:r>
                <a:rPr lang="en-US" sz="2600" dirty="0" smtClean="0">
                  <a:latin typeface="Calibri" panose="020F0502020204030204" pitchFamily="34" charset="0"/>
                </a:rPr>
                <a:t>27/9/3/1 km</a:t>
              </a:r>
            </a:p>
            <a:p>
              <a:pPr marL="342900" indent="-342900">
                <a:buFont typeface="Arial"/>
                <a:buChar char="•"/>
              </a:pPr>
              <a:r>
                <a:rPr lang="en-US" sz="2600" dirty="0" smtClean="0">
                  <a:latin typeface="Calibri" panose="020F0502020204030204" pitchFamily="34" charset="0"/>
                </a:rPr>
                <a:t>61 vertical levels</a:t>
              </a:r>
              <a:endParaRPr lang="en-US" sz="2600" dirty="0">
                <a:latin typeface="Calibri" panose="020F0502020204030204" pitchFamily="34" charset="0"/>
              </a:endParaRPr>
            </a:p>
            <a:p>
              <a:pPr marL="342900" indent="-342900">
                <a:buFont typeface="Arial"/>
                <a:buChar char="•"/>
              </a:pPr>
              <a:r>
                <a:rPr lang="en-US" sz="2600" dirty="0" smtClean="0">
                  <a:latin typeface="Calibri" panose="020F0502020204030204" pitchFamily="34" charset="0"/>
                </a:rPr>
                <a:t>YSU PBL</a:t>
              </a:r>
              <a:endParaRPr lang="en-US" sz="2600" dirty="0">
                <a:latin typeface="Calibri" panose="020F0502020204030204" pitchFamily="34" charset="0"/>
              </a:endParaRPr>
            </a:p>
            <a:p>
              <a:pPr marL="342900" indent="-342900">
                <a:buFont typeface="Arial"/>
                <a:buChar char="•"/>
              </a:pPr>
              <a:r>
                <a:rPr lang="en-US" sz="2600" dirty="0" smtClean="0">
                  <a:latin typeface="Calibri" panose="020F0502020204030204" pitchFamily="34" charset="0"/>
                </a:rPr>
                <a:t>WDM6 microphysics</a:t>
              </a:r>
              <a:endParaRPr lang="en-US" sz="2600" dirty="0">
                <a:latin typeface="Calibri" panose="020F0502020204030204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305973" y="3910492"/>
              <a:ext cx="32567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accent6">
                      <a:lumMod val="75000"/>
                    </a:schemeClr>
                  </a:solidFill>
                </a:rPr>
                <a:t>Nature Run Model</a:t>
              </a:r>
              <a:endParaRPr lang="en-US" sz="28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901211" y="3895777"/>
            <a:ext cx="4343400" cy="2595157"/>
            <a:chOff x="6282941" y="3895777"/>
            <a:chExt cx="4343400" cy="2595157"/>
          </a:xfrm>
        </p:grpSpPr>
        <p:sp>
          <p:nvSpPr>
            <p:cNvPr id="20" name="Rectangle 19"/>
            <p:cNvSpPr/>
            <p:nvPr/>
          </p:nvSpPr>
          <p:spPr>
            <a:xfrm>
              <a:off x="6282941" y="4398053"/>
              <a:ext cx="4343400" cy="2092881"/>
            </a:xfrm>
            <a:prstGeom prst="rect">
              <a:avLst/>
            </a:prstGeom>
            <a:ln w="28575" cmpd="sng">
              <a:solidFill>
                <a:schemeClr val="accent2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marL="342900" indent="-342900">
                <a:buFont typeface="Arial"/>
                <a:buChar char="•"/>
              </a:pPr>
              <a:r>
                <a:rPr lang="en-US" sz="2600" dirty="0" smtClean="0">
                  <a:latin typeface="Calibri" panose="020F0502020204030204" pitchFamily="34" charset="0"/>
                </a:rPr>
                <a:t>HWRF</a:t>
              </a:r>
            </a:p>
            <a:p>
              <a:pPr marL="342900" indent="-342900">
                <a:buFont typeface="Arial"/>
                <a:buChar char="•"/>
              </a:pPr>
              <a:r>
                <a:rPr lang="en-US" sz="2600" dirty="0" smtClean="0">
                  <a:latin typeface="Calibri" panose="020F0502020204030204" pitchFamily="34" charset="0"/>
                </a:rPr>
                <a:t>9/3 km</a:t>
              </a:r>
            </a:p>
            <a:p>
              <a:pPr marL="342900" indent="-342900">
                <a:buFont typeface="Arial"/>
                <a:buChar char="•"/>
              </a:pPr>
              <a:r>
                <a:rPr lang="en-US" sz="2600" dirty="0" smtClean="0">
                  <a:latin typeface="Calibri" panose="020F0502020204030204" pitchFamily="34" charset="0"/>
                </a:rPr>
                <a:t>61 vertical levels</a:t>
              </a:r>
              <a:endParaRPr lang="en-US" sz="2600" dirty="0">
                <a:latin typeface="Calibri" panose="020F0502020204030204" pitchFamily="34" charset="0"/>
              </a:endParaRPr>
            </a:p>
            <a:p>
              <a:pPr marL="342900" indent="-342900">
                <a:buFont typeface="Arial"/>
                <a:buChar char="•"/>
              </a:pPr>
              <a:r>
                <a:rPr lang="en-US" sz="2600" dirty="0" smtClean="0">
                  <a:latin typeface="Calibri" panose="020F0502020204030204" pitchFamily="34" charset="0"/>
                </a:rPr>
                <a:t>GFS PBL</a:t>
              </a:r>
              <a:endParaRPr lang="en-US" sz="2600" dirty="0">
                <a:latin typeface="Calibri" panose="020F0502020204030204" pitchFamily="34" charset="0"/>
              </a:endParaRPr>
            </a:p>
            <a:p>
              <a:pPr marL="342900" indent="-342900">
                <a:buFont typeface="Arial"/>
                <a:buChar char="•"/>
              </a:pPr>
              <a:r>
                <a:rPr lang="en-US" sz="2600" dirty="0" smtClean="0">
                  <a:latin typeface="Calibri" panose="020F0502020204030204" pitchFamily="34" charset="0"/>
                </a:rPr>
                <a:t>Ferrier microphysics</a:t>
              </a:r>
              <a:endParaRPr lang="en-US" sz="2600" dirty="0">
                <a:latin typeface="Calibri" panose="020F050202020403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120451" y="3895777"/>
              <a:ext cx="28184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accent2">
                      <a:lumMod val="75000"/>
                    </a:schemeClr>
                  </a:solidFill>
                </a:rPr>
                <a:t>Forecast Model</a:t>
              </a:r>
              <a:endParaRPr lang="en-US" sz="28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731514" y="4913199"/>
            <a:ext cx="104001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 smtClean="0">
                <a:solidFill>
                  <a:srgbClr val="FF0000"/>
                </a:solidFill>
              </a:rPr>
              <a:t>VS</a:t>
            </a:r>
            <a:endParaRPr lang="en-US" sz="5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039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6" y="165631"/>
            <a:ext cx="943197" cy="943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43253" y="174862"/>
            <a:ext cx="924741" cy="924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2" name="Google Shape;142;p16"/>
          <p:cNvCxnSpPr/>
          <p:nvPr/>
        </p:nvCxnSpPr>
        <p:spPr>
          <a:xfrm rot="10800000" flipH="1">
            <a:off x="1523998" y="1253240"/>
            <a:ext cx="9144000" cy="75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3" name="Google Shape;143;p16"/>
          <p:cNvSpPr txBox="1"/>
          <p:nvPr/>
        </p:nvSpPr>
        <p:spPr>
          <a:xfrm>
            <a:off x="1524000" y="83487"/>
            <a:ext cx="9144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dirty="0"/>
              <a:t>Working Group </a:t>
            </a:r>
            <a:r>
              <a:rPr lang="en-US" dirty="0" smtClean="0"/>
              <a:t>Meeting</a:t>
            </a:r>
          </a:p>
          <a:p>
            <a:pPr algn="ctr"/>
            <a:r>
              <a:rPr lang="en-US" dirty="0" smtClean="0"/>
              <a:t> </a:t>
            </a:r>
            <a:r>
              <a:rPr lang="en-US" dirty="0"/>
              <a:t>for Space-Lidar Winds</a:t>
            </a:r>
          </a:p>
        </p:txBody>
      </p:sp>
      <p:sp>
        <p:nvSpPr>
          <p:cNvPr id="144" name="Google Shape;144;p16"/>
          <p:cNvSpPr txBox="1"/>
          <p:nvPr/>
        </p:nvSpPr>
        <p:spPr>
          <a:xfrm>
            <a:off x="2784525" y="663950"/>
            <a:ext cx="68166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dirty="0" smtClean="0">
                <a:solidFill>
                  <a:srgbClr val="2E75B5"/>
                </a:solidFill>
              </a:rPr>
              <a:t>The Upper Threshold</a:t>
            </a:r>
            <a:endParaRPr sz="2700" b="1" i="0" u="none" strike="noStrike" cap="none" dirty="0">
              <a:solidFill>
                <a:srgbClr val="2E75B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94;p13"/>
          <p:cNvSpPr txBox="1"/>
          <p:nvPr/>
        </p:nvSpPr>
        <p:spPr>
          <a:xfrm>
            <a:off x="10694370" y="6534911"/>
            <a:ext cx="1497636" cy="323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July </a:t>
            </a:r>
            <a:r>
              <a:rPr lang="en-US" sz="1500" dirty="0" smtClean="0">
                <a:solidFill>
                  <a:schemeClr val="dk1"/>
                </a:solidFill>
              </a:rPr>
              <a:t>10</a:t>
            </a:r>
            <a:r>
              <a:rPr lang="en-US" sz="15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</a:t>
            </a:r>
            <a:r>
              <a:rPr lang="en-US" sz="1500" dirty="0">
                <a:solidFill>
                  <a:schemeClr val="dk1"/>
                </a:solidFill>
              </a:rPr>
              <a:t>9</a:t>
            </a:r>
            <a:endParaRPr dirty="0"/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153765" y="1766229"/>
            <a:ext cx="5858749" cy="3945867"/>
            <a:chOff x="76200" y="1123950"/>
            <a:chExt cx="4572000" cy="3079242"/>
          </a:xfrm>
        </p:grpSpPr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200" y="1123950"/>
              <a:ext cx="4572000" cy="3079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C:\Users\Lisa.R.Bucci\Documents\DWL\EnKF\IntensityScale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46" t="4042" r="11495" b="2794"/>
            <a:stretch/>
          </p:blipFill>
          <p:spPr bwMode="auto">
            <a:xfrm>
              <a:off x="4219831" y="2343150"/>
              <a:ext cx="275969" cy="1675303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6172200" y="1527858"/>
            <a:ext cx="5552954" cy="4948177"/>
          </a:xfrm>
        </p:spPr>
        <p:txBody>
          <a:bodyPr/>
          <a:lstStyle/>
          <a:p>
            <a:r>
              <a:rPr lang="en-US" dirty="0" smtClean="0"/>
              <a:t>3 Experiment sets:	</a:t>
            </a:r>
          </a:p>
          <a:p>
            <a:pPr lvl="1"/>
            <a:r>
              <a:rPr lang="en-US" dirty="0" smtClean="0"/>
              <a:t>Perfect Winds, Temperature, and Moisture</a:t>
            </a:r>
          </a:p>
          <a:p>
            <a:pPr lvl="1"/>
            <a:r>
              <a:rPr lang="en-US" dirty="0" smtClean="0"/>
              <a:t>Perfect Winds</a:t>
            </a:r>
          </a:p>
          <a:p>
            <a:pPr lvl="1"/>
            <a:r>
              <a:rPr lang="en-US" dirty="0" smtClean="0"/>
              <a:t>Perfect Temperature and Moisture</a:t>
            </a:r>
          </a:p>
          <a:p>
            <a:r>
              <a:rPr lang="en-US" dirty="0" smtClean="0"/>
              <a:t>Observations from 27km Nature Run grid</a:t>
            </a:r>
          </a:p>
          <a:p>
            <a:r>
              <a:rPr lang="en-US" dirty="0" smtClean="0"/>
              <a:t>16 </a:t>
            </a:r>
            <a:r>
              <a:rPr lang="en-US" dirty="0"/>
              <a:t>cycles with </a:t>
            </a:r>
            <a:r>
              <a:rPr lang="en-US" dirty="0" smtClean="0"/>
              <a:t>6 </a:t>
            </a:r>
            <a:r>
              <a:rPr lang="en-US" dirty="0"/>
              <a:t>hour cycling </a:t>
            </a:r>
            <a:r>
              <a:rPr lang="en-US" dirty="0" smtClean="0"/>
              <a:t>interval</a:t>
            </a:r>
          </a:p>
          <a:p>
            <a:pPr lvl="1"/>
            <a:r>
              <a:rPr lang="en-US" dirty="0" smtClean="0"/>
              <a:t>06Z Aug 01 → 00Z Aug 05</a:t>
            </a:r>
            <a:endParaRPr lang="en-US" dirty="0"/>
          </a:p>
          <a:p>
            <a:r>
              <a:rPr lang="en-US" dirty="0" smtClean="0"/>
              <a:t>5 day forecasts every 6 hours</a:t>
            </a:r>
          </a:p>
        </p:txBody>
      </p:sp>
    </p:spTree>
    <p:extLst>
      <p:ext uri="{BB962C8B-B14F-4D97-AF65-F5344CB8AC3E}">
        <p14:creationId xmlns:p14="http://schemas.microsoft.com/office/powerpoint/2010/main" val="89167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13885" y="1478822"/>
            <a:ext cx="10653580" cy="5013636"/>
            <a:chOff x="749900" y="1360190"/>
            <a:chExt cx="10653580" cy="5013636"/>
          </a:xfrm>
        </p:grpSpPr>
        <p:pic>
          <p:nvPicPr>
            <p:cNvPr id="14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900" y="1459353"/>
              <a:ext cx="5303520" cy="4914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9960" y="1360190"/>
              <a:ext cx="5303520" cy="4969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0" name="Google Shape;140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4006" y="165631"/>
            <a:ext cx="943197" cy="943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43253" y="174862"/>
            <a:ext cx="924741" cy="924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2" name="Google Shape;142;p16"/>
          <p:cNvCxnSpPr/>
          <p:nvPr/>
        </p:nvCxnSpPr>
        <p:spPr>
          <a:xfrm rot="10800000" flipH="1">
            <a:off x="1523998" y="1253240"/>
            <a:ext cx="9144000" cy="75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3" name="Google Shape;143;p16"/>
          <p:cNvSpPr txBox="1"/>
          <p:nvPr/>
        </p:nvSpPr>
        <p:spPr>
          <a:xfrm>
            <a:off x="1524000" y="83487"/>
            <a:ext cx="9144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dirty="0"/>
              <a:t>Working Group </a:t>
            </a:r>
            <a:r>
              <a:rPr lang="en-US" dirty="0" smtClean="0"/>
              <a:t>Meeting</a:t>
            </a:r>
          </a:p>
          <a:p>
            <a:pPr algn="ctr"/>
            <a:r>
              <a:rPr lang="en-US" dirty="0" smtClean="0"/>
              <a:t> </a:t>
            </a:r>
            <a:r>
              <a:rPr lang="en-US" dirty="0"/>
              <a:t>for Space-Lidar Winds</a:t>
            </a:r>
          </a:p>
        </p:txBody>
      </p:sp>
      <p:sp>
        <p:nvSpPr>
          <p:cNvPr id="144" name="Google Shape;144;p16"/>
          <p:cNvSpPr txBox="1"/>
          <p:nvPr/>
        </p:nvSpPr>
        <p:spPr>
          <a:xfrm>
            <a:off x="2784525" y="663950"/>
            <a:ext cx="68166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dirty="0" smtClean="0">
                <a:solidFill>
                  <a:srgbClr val="2E75B5"/>
                </a:solidFill>
              </a:rPr>
              <a:t>The Upper Threshold</a:t>
            </a:r>
            <a:endParaRPr sz="2700" b="1" i="0" u="none" strike="noStrike" cap="none" dirty="0">
              <a:solidFill>
                <a:srgbClr val="2E75B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94;p13"/>
          <p:cNvSpPr txBox="1"/>
          <p:nvPr/>
        </p:nvSpPr>
        <p:spPr>
          <a:xfrm>
            <a:off x="10694370" y="6534911"/>
            <a:ext cx="1497636" cy="323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July </a:t>
            </a:r>
            <a:r>
              <a:rPr lang="en-US" sz="1500" dirty="0" smtClean="0">
                <a:solidFill>
                  <a:schemeClr val="dk1"/>
                </a:solidFill>
              </a:rPr>
              <a:t>10</a:t>
            </a:r>
            <a:r>
              <a:rPr lang="en-US" sz="15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</a:t>
            </a:r>
            <a:r>
              <a:rPr lang="en-US" sz="1500" dirty="0">
                <a:solidFill>
                  <a:schemeClr val="dk1"/>
                </a:solidFill>
              </a:rPr>
              <a:t>9</a:t>
            </a:r>
            <a:endParaRPr dirty="0"/>
          </a:p>
        </p:txBody>
      </p:sp>
      <p:sp>
        <p:nvSpPr>
          <p:cNvPr id="17" name="TextBox 16"/>
          <p:cNvSpPr txBox="1"/>
          <p:nvPr/>
        </p:nvSpPr>
        <p:spPr>
          <a:xfrm>
            <a:off x="2458778" y="1470761"/>
            <a:ext cx="1838452" cy="830997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7030A0"/>
                </a:solidFill>
              </a:rPr>
              <a:t>Perfect </a:t>
            </a:r>
            <a:r>
              <a:rPr lang="en-US" sz="1600" b="1" dirty="0" err="1" smtClean="0">
                <a:solidFill>
                  <a:srgbClr val="7030A0"/>
                </a:solidFill>
              </a:rPr>
              <a:t>Wind+Mass</a:t>
            </a:r>
            <a:endParaRPr lang="en-US" sz="1600" b="1" dirty="0" smtClean="0">
              <a:solidFill>
                <a:srgbClr val="7030A0"/>
              </a:solidFill>
            </a:endParaRPr>
          </a:p>
          <a:p>
            <a:r>
              <a:rPr lang="en-US" sz="1600" b="1" dirty="0" smtClean="0">
                <a:solidFill>
                  <a:srgbClr val="0000FF"/>
                </a:solidFill>
              </a:rPr>
              <a:t>Perfect Wind</a:t>
            </a:r>
          </a:p>
          <a:p>
            <a:r>
              <a:rPr lang="en-US" sz="1600" b="1" dirty="0" smtClean="0">
                <a:solidFill>
                  <a:srgbClr val="009900"/>
                </a:solidFill>
              </a:rPr>
              <a:t>Perfect Mass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06101" y="2167601"/>
            <a:ext cx="1204176" cy="954107"/>
            <a:chOff x="106101" y="2167601"/>
            <a:chExt cx="1204176" cy="954107"/>
          </a:xfrm>
        </p:grpSpPr>
        <p:sp>
          <p:nvSpPr>
            <p:cNvPr id="12" name="TextBox 11"/>
            <p:cNvSpPr txBox="1"/>
            <p:nvPr/>
          </p:nvSpPr>
          <p:spPr>
            <a:xfrm>
              <a:off x="106101" y="2167601"/>
              <a:ext cx="1204176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dirty="0" smtClean="0"/>
                <a:t>      Bias</a:t>
              </a:r>
            </a:p>
            <a:p>
              <a:r>
                <a:rPr lang="en-US" dirty="0"/>
                <a:t> </a:t>
              </a:r>
              <a:r>
                <a:rPr lang="en-US" dirty="0" smtClean="0"/>
                <a:t>      RMS</a:t>
              </a:r>
              <a:endParaRPr lang="en-US" dirty="0"/>
            </a:p>
            <a:p>
              <a:r>
                <a:rPr lang="en-US" dirty="0" smtClean="0"/>
                <a:t>o = Posterior</a:t>
              </a:r>
            </a:p>
            <a:p>
              <a:r>
                <a:rPr lang="en-US" dirty="0" smtClean="0"/>
                <a:t>* = Prior</a:t>
              </a:r>
              <a:endParaRPr lang="en-US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02557" y="2534856"/>
              <a:ext cx="23728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95804" y="2321049"/>
              <a:ext cx="237281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00429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9366</TotalTime>
  <Words>903</Words>
  <Application>Microsoft Macintosh PowerPoint</Application>
  <PresentationFormat>Custom</PresentationFormat>
  <Paragraphs>227</Paragraphs>
  <Slides>20</Slides>
  <Notes>20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Lisa Bucci</cp:lastModifiedBy>
  <cp:revision>189</cp:revision>
  <dcterms:modified xsi:type="dcterms:W3CDTF">2019-07-10T11:04:19Z</dcterms:modified>
</cp:coreProperties>
</file>