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showGuides="1">
      <p:cViewPr varScale="1">
        <p:scale>
          <a:sx n="86" d="100"/>
          <a:sy n="86" d="100"/>
        </p:scale>
        <p:origin x="6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AACF-3A6D-4FA9-9F0D-09A673F5C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705991-5A74-47B4-9B81-85CACCA8B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059C1E-36E8-4D3D-9DC2-B5B23E5B1B8E}"/>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9B4E45F4-7644-4210-A980-C84691B7A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6C6A1-5D0C-4FD7-A223-3AD07A0B7F0A}"/>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330490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B968-86FC-48D4-87E9-FD2083A1B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1807F2-6F11-4851-9765-9EA0AA74BC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1028F-00FE-4770-B940-A1C075DB17B5}"/>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96087B21-E033-4E16-B5F8-79C554FA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DAA41-FB3F-45D5-A19D-22B6A2B2054E}"/>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195633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5A7CE-553D-4114-BE24-9E4F191D76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6BBB69-720F-4371-AEB7-B657B9B7F1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67E18-F38B-4ED7-B007-FAFB88157E0D}"/>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16B043BA-4B34-45F9-AEC7-BB3995AC8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0B1D4-6151-4865-BAB1-022E3F42D98C}"/>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266366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9FA1-D48C-45AA-8F65-EB5AAF9E2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6B5E5-5057-4950-8249-02FE499E3E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E337F-82CC-4114-A245-045AA93590B1}"/>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81EE3F86-C1A8-4764-93B4-7484BE969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84748-B946-454C-B7C4-BA5D2672C423}"/>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303557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710E-71AC-4B22-BC9E-41526352C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0BD1B6-F2B7-4C33-8C50-B05D67B70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9F2EAE-3625-40AD-A953-780903FCD17E}"/>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3F14FCC9-4A6E-4230-9553-CA007C471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F3252-A868-4E92-B4C3-C47564581634}"/>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189922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C68E-F68F-4B5C-910A-4159CD2EE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2E337-C8C8-46FF-8B10-61090DB5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C76C35-D3BE-4103-8472-C609EA0F44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6FECB-FF06-4459-AC37-AD39F1C1634F}"/>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6" name="Footer Placeholder 5">
            <a:extLst>
              <a:ext uri="{FF2B5EF4-FFF2-40B4-BE49-F238E27FC236}">
                <a16:creationId xmlns:a16="http://schemas.microsoft.com/office/drawing/2014/main" id="{F67CE293-C3D8-4D34-9FCF-F8BCAA61B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7CE7C-CF45-4190-B317-CA8A8F64CEE6}"/>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124910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CE69-87B1-4B58-8A12-084C88473B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888751-CF98-43EB-A30C-2F5050676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17BCAA-CCCF-4A39-9B55-0B8C299E21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EF4B29-84C3-416E-8713-D18519094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B22496-EC82-48EC-8A41-1E26AA615C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D99D46-22F9-4F48-AAC6-5EC710EBF7BC}"/>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8" name="Footer Placeholder 7">
            <a:extLst>
              <a:ext uri="{FF2B5EF4-FFF2-40B4-BE49-F238E27FC236}">
                <a16:creationId xmlns:a16="http://schemas.microsoft.com/office/drawing/2014/main" id="{5751D149-AAD9-442B-9404-BE7A5BFAC1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660B7-C221-4335-8416-44C6C37ED267}"/>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224095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33B3-355D-434D-B53B-037A7EB86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CB6D7D-8638-48E4-B97A-048146E9DC22}"/>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4" name="Footer Placeholder 3">
            <a:extLst>
              <a:ext uri="{FF2B5EF4-FFF2-40B4-BE49-F238E27FC236}">
                <a16:creationId xmlns:a16="http://schemas.microsoft.com/office/drawing/2014/main" id="{ADF182D1-5F5B-45CE-9FF8-E28C1A966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96C19-A1A8-43BF-B347-EBD9F1D9DB33}"/>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375229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CDE2F-9766-41CB-8FC5-0E42155CB49F}"/>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3" name="Footer Placeholder 2">
            <a:extLst>
              <a:ext uri="{FF2B5EF4-FFF2-40B4-BE49-F238E27FC236}">
                <a16:creationId xmlns:a16="http://schemas.microsoft.com/office/drawing/2014/main" id="{D4C4494A-337F-4A32-9837-AE6B8857DF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C0B47E-1625-4108-95C7-48007B6FDA19}"/>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120133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1D3C-8DE5-4FF7-ACE8-3C05D2315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1D972C-B20F-4E11-AC83-1CD93C422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2E7A48-18A3-4B0F-A83A-A83E66EC6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01A79-AF1B-4C8F-A23B-E7BF842BB345}"/>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6" name="Footer Placeholder 5">
            <a:extLst>
              <a:ext uri="{FF2B5EF4-FFF2-40B4-BE49-F238E27FC236}">
                <a16:creationId xmlns:a16="http://schemas.microsoft.com/office/drawing/2014/main" id="{C64E0339-D960-4923-9F78-F47F5D472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02E87-FCA8-43B7-8896-75A4391F998D}"/>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195941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E840-E8D3-4F60-9762-07EB5AFBA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F0FE06-2A25-4553-B6FA-D2294AA20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5F3548-5E4B-4D1A-B461-BB3E6072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17A74-C8F4-447B-8410-B92484F427E7}"/>
              </a:ext>
            </a:extLst>
          </p:cNvPr>
          <p:cNvSpPr>
            <a:spLocks noGrp="1"/>
          </p:cNvSpPr>
          <p:nvPr>
            <p:ph type="dt" sz="half" idx="10"/>
          </p:nvPr>
        </p:nvSpPr>
        <p:spPr/>
        <p:txBody>
          <a:bodyPr/>
          <a:lstStyle/>
          <a:p>
            <a:fld id="{3A0D6C4D-7677-4E8F-87ED-B3C76C386CC9}" type="datetimeFigureOut">
              <a:rPr lang="en-US" smtClean="0"/>
              <a:t>7/10/2019</a:t>
            </a:fld>
            <a:endParaRPr lang="en-US"/>
          </a:p>
        </p:txBody>
      </p:sp>
      <p:sp>
        <p:nvSpPr>
          <p:cNvPr id="6" name="Footer Placeholder 5">
            <a:extLst>
              <a:ext uri="{FF2B5EF4-FFF2-40B4-BE49-F238E27FC236}">
                <a16:creationId xmlns:a16="http://schemas.microsoft.com/office/drawing/2014/main" id="{08275F48-EF4C-4BDB-A9C0-46888B84D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051A5-9729-44E7-81EB-B6DCC3A0114F}"/>
              </a:ext>
            </a:extLst>
          </p:cNvPr>
          <p:cNvSpPr>
            <a:spLocks noGrp="1"/>
          </p:cNvSpPr>
          <p:nvPr>
            <p:ph type="sldNum" sz="quarter" idx="12"/>
          </p:nvPr>
        </p:nvSpPr>
        <p:spPr/>
        <p:txBody>
          <a:bodyPr/>
          <a:lstStyle/>
          <a:p>
            <a:fld id="{4C115133-ACEF-46B9-A57F-770C03DF6A2A}" type="slidenum">
              <a:rPr lang="en-US" smtClean="0"/>
              <a:t>‹#›</a:t>
            </a:fld>
            <a:endParaRPr lang="en-US"/>
          </a:p>
        </p:txBody>
      </p:sp>
    </p:spTree>
    <p:extLst>
      <p:ext uri="{BB962C8B-B14F-4D97-AF65-F5344CB8AC3E}">
        <p14:creationId xmlns:p14="http://schemas.microsoft.com/office/powerpoint/2010/main" val="419892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9A836-83A1-4B02-B1C0-8E8506C91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C2CAA-3DD2-473C-8548-F5EA6C949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A2706-90A9-43C1-B264-26063A05C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D6C4D-7677-4E8F-87ED-B3C76C386CC9}" type="datetimeFigureOut">
              <a:rPr lang="en-US" smtClean="0"/>
              <a:t>7/10/2019</a:t>
            </a:fld>
            <a:endParaRPr lang="en-US"/>
          </a:p>
        </p:txBody>
      </p:sp>
      <p:sp>
        <p:nvSpPr>
          <p:cNvPr id="5" name="Footer Placeholder 4">
            <a:extLst>
              <a:ext uri="{FF2B5EF4-FFF2-40B4-BE49-F238E27FC236}">
                <a16:creationId xmlns:a16="http://schemas.microsoft.com/office/drawing/2014/main" id="{09D06027-FAD3-40F0-BE9D-25C3B990E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FD6D76-53FD-428C-BB6F-72DE3469B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15133-ACEF-46B9-A57F-770C03DF6A2A}" type="slidenum">
              <a:rPr lang="en-US" smtClean="0"/>
              <a:t>‹#›</a:t>
            </a:fld>
            <a:endParaRPr lang="en-US"/>
          </a:p>
        </p:txBody>
      </p:sp>
    </p:spTree>
    <p:extLst>
      <p:ext uri="{BB962C8B-B14F-4D97-AF65-F5344CB8AC3E}">
        <p14:creationId xmlns:p14="http://schemas.microsoft.com/office/powerpoint/2010/main" val="120089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0137BF-2C12-4CB5-9F0E-595C045E11FA}"/>
              </a:ext>
            </a:extLst>
          </p:cNvPr>
          <p:cNvSpPr/>
          <p:nvPr/>
        </p:nvSpPr>
        <p:spPr>
          <a:xfrm>
            <a:off x="566057" y="740062"/>
            <a:ext cx="11001829" cy="1938992"/>
          </a:xfrm>
          <a:prstGeom prst="rect">
            <a:avLst/>
          </a:prstGeom>
          <a:solidFill>
            <a:srgbClr val="FFFF00"/>
          </a:solidFill>
          <a:ln>
            <a:solidFill>
              <a:schemeClr val="tx1"/>
            </a:solidFill>
          </a:ln>
        </p:spPr>
        <p:txBody>
          <a:bodyPr wrap="square">
            <a:spAutoFit/>
          </a:bodyPr>
          <a:lstStyle/>
          <a:p>
            <a:pPr algn="ctr"/>
            <a:r>
              <a:rPr lang="en-US" sz="4000" b="1" dirty="0">
                <a:latin typeface="Times New Roman" panose="02020603050405020304" pitchFamily="18" charset="0"/>
                <a:cs typeface="Times New Roman" panose="02020603050405020304" pitchFamily="18" charset="0"/>
              </a:rPr>
              <a:t>Doppler Lidar Wind Measurements Around Hurricane Maria and Hurricane Lane during NOAA Hurricane Reconnaissance Programs</a:t>
            </a:r>
          </a:p>
        </p:txBody>
      </p:sp>
      <p:sp>
        <p:nvSpPr>
          <p:cNvPr id="10" name="TextBox 9">
            <a:extLst>
              <a:ext uri="{FF2B5EF4-FFF2-40B4-BE49-F238E27FC236}">
                <a16:creationId xmlns:a16="http://schemas.microsoft.com/office/drawing/2014/main" id="{FD72D1D0-DD3B-474F-81F3-CE06CDDC2027}"/>
              </a:ext>
            </a:extLst>
          </p:cNvPr>
          <p:cNvSpPr txBox="1"/>
          <p:nvPr/>
        </p:nvSpPr>
        <p:spPr>
          <a:xfrm>
            <a:off x="1863822" y="3418114"/>
            <a:ext cx="7653377" cy="800219"/>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S. A. Wood, G. D. Emmitt, S. Greco and L. Bucci</a:t>
            </a:r>
          </a:p>
          <a:p>
            <a:endParaRPr lang="en-US" dirty="0"/>
          </a:p>
        </p:txBody>
      </p:sp>
      <p:sp>
        <p:nvSpPr>
          <p:cNvPr id="11" name="TextBox 10">
            <a:extLst>
              <a:ext uri="{FF2B5EF4-FFF2-40B4-BE49-F238E27FC236}">
                <a16:creationId xmlns:a16="http://schemas.microsoft.com/office/drawing/2014/main" id="{4C59D368-D86D-4750-B184-92CCDEFDBB52}"/>
              </a:ext>
            </a:extLst>
          </p:cNvPr>
          <p:cNvSpPr txBox="1"/>
          <p:nvPr/>
        </p:nvSpPr>
        <p:spPr>
          <a:xfrm>
            <a:off x="2124073" y="4279888"/>
            <a:ext cx="8204105" cy="2246769"/>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Simpson Weather Associates, Charlottesville, VA, USA</a:t>
            </a:r>
          </a:p>
          <a:p>
            <a:pPr algn="ctr"/>
            <a:r>
              <a:rPr lang="en-US" sz="2800" dirty="0">
                <a:latin typeface="Times New Roman" panose="02020603050405020304" pitchFamily="18" charset="0"/>
                <a:cs typeface="Times New Roman" panose="02020603050405020304" pitchFamily="18" charset="0"/>
              </a:rPr>
              <a:t>NOAA/University of Miami</a:t>
            </a:r>
          </a:p>
          <a:p>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Space Lidar Winds Meeting</a:t>
            </a:r>
          </a:p>
          <a:p>
            <a:pPr algn="ctr"/>
            <a:r>
              <a:rPr lang="en-US" sz="2800" dirty="0">
                <a:latin typeface="Times New Roman" panose="02020603050405020304" pitchFamily="18" charset="0"/>
                <a:cs typeface="Times New Roman" panose="02020603050405020304" pitchFamily="18" charset="0"/>
              </a:rPr>
              <a:t>July 10-11, 2019</a:t>
            </a:r>
          </a:p>
        </p:txBody>
      </p:sp>
    </p:spTree>
    <p:extLst>
      <p:ext uri="{BB962C8B-B14F-4D97-AF65-F5344CB8AC3E}">
        <p14:creationId xmlns:p14="http://schemas.microsoft.com/office/powerpoint/2010/main" val="256458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09C4-FB61-447D-B819-17D64B28D42A}"/>
              </a:ext>
            </a:extLst>
          </p:cNvPr>
          <p:cNvSpPr txBox="1">
            <a:spLocks/>
          </p:cNvSpPr>
          <p:nvPr/>
        </p:nvSpPr>
        <p:spPr>
          <a:xfrm>
            <a:off x="2466975" y="538112"/>
            <a:ext cx="7258049" cy="80865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23" tIns="34264" rIns="68523" bIns="34264"/>
          <a:lstStyle/>
          <a:p>
            <a:pPr algn="ctr">
              <a:spcBef>
                <a:spcPct val="0"/>
              </a:spcBef>
            </a:pPr>
            <a:r>
              <a:rPr lang="en-US" sz="4000" b="1" dirty="0">
                <a:latin typeface="Times New Roman" panose="02020603050405020304" pitchFamily="18" charset="0"/>
                <a:ea typeface="+mj-ea"/>
                <a:cs typeface="Times New Roman" panose="02020603050405020304" pitchFamily="18" charset="0"/>
              </a:rPr>
              <a:t>Summary</a:t>
            </a:r>
          </a:p>
        </p:txBody>
      </p:sp>
      <p:sp>
        <p:nvSpPr>
          <p:cNvPr id="3" name="Rectangle 2">
            <a:extLst>
              <a:ext uri="{FF2B5EF4-FFF2-40B4-BE49-F238E27FC236}">
                <a16:creationId xmlns:a16="http://schemas.microsoft.com/office/drawing/2014/main" id="{5EDF6CB8-6070-44D0-8EA6-0DF1AAFB7959}"/>
              </a:ext>
            </a:extLst>
          </p:cNvPr>
          <p:cNvSpPr/>
          <p:nvPr/>
        </p:nvSpPr>
        <p:spPr>
          <a:xfrm>
            <a:off x="761999" y="1696722"/>
            <a:ext cx="10668000" cy="4524315"/>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ADWL successfully operates on a NOAA-P3 aircraft to measure winds in the lower atmosphere environment and near the center of hurricanes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Many of the wind profiles are complete PBL wind profiles</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processing of on-board real time ADWL data has been successful and wind profiles have been down linked to NOAA</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Further processing of the ADWL data in the lower surface area region is intended</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intention is to put the ADWL onto the P3 for this hurricane season </a:t>
            </a:r>
          </a:p>
        </p:txBody>
      </p:sp>
      <p:sp>
        <p:nvSpPr>
          <p:cNvPr id="5" name="TextBox 4">
            <a:extLst>
              <a:ext uri="{FF2B5EF4-FFF2-40B4-BE49-F238E27FC236}">
                <a16:creationId xmlns:a16="http://schemas.microsoft.com/office/drawing/2014/main" id="{1D4DB55C-A375-4260-9382-28C8D78ECFF3}"/>
              </a:ext>
            </a:extLst>
          </p:cNvPr>
          <p:cNvSpPr txBox="1"/>
          <p:nvPr/>
        </p:nvSpPr>
        <p:spPr>
          <a:xfrm>
            <a:off x="1776185" y="6457890"/>
            <a:ext cx="8639629" cy="400110"/>
          </a:xfrm>
          <a:prstGeom prst="rect">
            <a:avLst/>
          </a:prstGeom>
          <a:noFill/>
        </p:spPr>
        <p:txBody>
          <a:bodyPr wrap="square" rtlCol="0">
            <a:spAutoFit/>
          </a:bodyPr>
          <a:lstStyle/>
          <a:p>
            <a:r>
              <a:rPr lang="en-US" sz="2000" dirty="0"/>
              <a:t>Funded by the NOAA/University of Miami   PO-0000143022  and Order AC94081 </a:t>
            </a:r>
          </a:p>
        </p:txBody>
      </p:sp>
    </p:spTree>
    <p:extLst>
      <p:ext uri="{BB962C8B-B14F-4D97-AF65-F5344CB8AC3E}">
        <p14:creationId xmlns:p14="http://schemas.microsoft.com/office/powerpoint/2010/main" val="42740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B443-8103-4153-8AEB-72A4F8BAE404}"/>
              </a:ext>
            </a:extLst>
          </p:cNvPr>
          <p:cNvSpPr>
            <a:spLocks noGrp="1"/>
          </p:cNvSpPr>
          <p:nvPr>
            <p:ph type="ctrTitle"/>
          </p:nvPr>
        </p:nvSpPr>
        <p:spPr>
          <a:xfrm>
            <a:off x="653143" y="1582057"/>
            <a:ext cx="10958285" cy="4630057"/>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Although there are still issues such as cost, size and availability, after over thirty-five years of development, the Airborne Doppler Wind Lidar (ADWL) is now mature enough to be called operational. </a:t>
            </a: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Over the past fifteen years, Simpson Weather Associates (SWA) has participated in numerous ADWL missions and field campaigns that  have allowed us to measure and investigate the 3-dimensional wind circulations of the lower troposphere and planetary boundary layer (PBL) and to compare with other observations (Profilers, dropsondes). </a:t>
            </a:r>
            <a:br>
              <a:rPr lang="en-US" sz="2700" b="1" dirty="0">
                <a:latin typeface="Times New Roman" panose="02020603050405020304" pitchFamily="18" charset="0"/>
                <a:cs typeface="Times New Roman" panose="02020603050405020304" pitchFamily="18" charset="0"/>
              </a:rPr>
            </a:b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In 2017 and 2018, the ADWL was flown on the NOAA Hurricane Reconnaissance P3 aircraft making DWL wind profile measurements around Hurricane Maria and Hurricane Lane, respectively.</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67AE07D-821F-4103-B206-9DB98E76C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27" y="16930113"/>
            <a:ext cx="7461419" cy="7410730"/>
          </a:xfrm>
          <a:prstGeom prst="rect">
            <a:avLst/>
          </a:prstGeom>
        </p:spPr>
      </p:pic>
      <p:sp>
        <p:nvSpPr>
          <p:cNvPr id="7" name="Title 1">
            <a:extLst>
              <a:ext uri="{FF2B5EF4-FFF2-40B4-BE49-F238E27FC236}">
                <a16:creationId xmlns:a16="http://schemas.microsoft.com/office/drawing/2014/main" id="{9C037573-8F6A-4865-AB33-58C677D13486}"/>
              </a:ext>
            </a:extLst>
          </p:cNvPr>
          <p:cNvSpPr txBox="1">
            <a:spLocks/>
          </p:cNvSpPr>
          <p:nvPr/>
        </p:nvSpPr>
        <p:spPr>
          <a:xfrm>
            <a:off x="2466975" y="538112"/>
            <a:ext cx="7258049" cy="80865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23" tIns="34264" rIns="68523" bIns="34264"/>
          <a:lstStyle/>
          <a:p>
            <a:pPr algn="ctr">
              <a:spcBef>
                <a:spcPct val="0"/>
              </a:spcBef>
            </a:pPr>
            <a:r>
              <a:rPr lang="en-US" sz="4000" b="1" dirty="0">
                <a:latin typeface="Times New Roman" panose="02020603050405020304" pitchFamily="18" charset="0"/>
                <a:ea typeface="+mj-ea"/>
                <a:cs typeface="Times New Roman" panose="02020603050405020304" pitchFamily="18" charset="0"/>
              </a:rPr>
              <a:t>Introduction</a:t>
            </a:r>
          </a:p>
        </p:txBody>
      </p:sp>
    </p:spTree>
    <p:extLst>
      <p:ext uri="{BB962C8B-B14F-4D97-AF65-F5344CB8AC3E}">
        <p14:creationId xmlns:p14="http://schemas.microsoft.com/office/powerpoint/2010/main" val="335929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A66F72-F4DB-469D-80AA-19AC81FF7B0A}"/>
              </a:ext>
            </a:extLst>
          </p:cNvPr>
          <p:cNvSpPr txBox="1"/>
          <p:nvPr/>
        </p:nvSpPr>
        <p:spPr>
          <a:xfrm>
            <a:off x="6400800" y="1335314"/>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A805F4C7-9C3C-4971-A06F-67E9EAE4AC9B}"/>
              </a:ext>
            </a:extLst>
          </p:cNvPr>
          <p:cNvSpPr/>
          <p:nvPr/>
        </p:nvSpPr>
        <p:spPr>
          <a:xfrm>
            <a:off x="2258731" y="627428"/>
            <a:ext cx="7674538" cy="707886"/>
          </a:xfrm>
          <a:prstGeom prst="rect">
            <a:avLst/>
          </a:prstGeom>
          <a:solidFill>
            <a:srgbClr val="FFFF00"/>
          </a:solidFill>
          <a:ln>
            <a:solidFill>
              <a:schemeClr val="tx1"/>
            </a:solidFill>
          </a:ln>
        </p:spPr>
        <p:txBody>
          <a:bodyPr wrap="none">
            <a:spAutoFit/>
          </a:bodyPr>
          <a:lstStyle/>
          <a:p>
            <a:pPr algn="ctr">
              <a:spcBef>
                <a:spcPct val="0"/>
              </a:spcBef>
            </a:pPr>
            <a:r>
              <a:rPr lang="en-US" sz="4000" b="1" dirty="0">
                <a:highlight>
                  <a:srgbClr val="FFFF00"/>
                </a:highlight>
                <a:latin typeface="Times New Roman" panose="02020603050405020304" pitchFamily="18" charset="0"/>
                <a:cs typeface="Times New Roman" panose="02020603050405020304" pitchFamily="18" charset="0"/>
              </a:rPr>
              <a:t>Airborne Doppler Lidar on the P3</a:t>
            </a:r>
          </a:p>
        </p:txBody>
      </p:sp>
      <p:sp>
        <p:nvSpPr>
          <p:cNvPr id="6" name="TextBox 5">
            <a:extLst>
              <a:ext uri="{FF2B5EF4-FFF2-40B4-BE49-F238E27FC236}">
                <a16:creationId xmlns:a16="http://schemas.microsoft.com/office/drawing/2014/main" id="{E2F3BA61-989D-4799-B9D9-3F429D378E13}"/>
              </a:ext>
            </a:extLst>
          </p:cNvPr>
          <p:cNvSpPr txBox="1"/>
          <p:nvPr/>
        </p:nvSpPr>
        <p:spPr>
          <a:xfrm>
            <a:off x="1277442" y="1725635"/>
            <a:ext cx="9553000" cy="1661993"/>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The ADWL has successfully operated on a NOAA-P3 aircraft</a:t>
            </a:r>
          </a:p>
          <a:p>
            <a:r>
              <a:rPr lang="en-US" sz="2800" b="1" dirty="0">
                <a:latin typeface="Times New Roman" panose="02020603050405020304" pitchFamily="18" charset="0"/>
                <a:cs typeface="Times New Roman" panose="02020603050405020304" pitchFamily="18" charset="0"/>
              </a:rPr>
              <a:t> to measure winds in the lower atmosphere environment and </a:t>
            </a:r>
          </a:p>
          <a:p>
            <a:r>
              <a:rPr lang="en-US" sz="2800" b="1" dirty="0">
                <a:latin typeface="Times New Roman" panose="02020603050405020304" pitchFamily="18" charset="0"/>
                <a:cs typeface="Times New Roman" panose="02020603050405020304" pitchFamily="18" charset="0"/>
              </a:rPr>
              <a:t>near the center of hurricanes since 2015</a:t>
            </a:r>
          </a:p>
          <a:p>
            <a:endParaRPr lang="en-US" dirty="0"/>
          </a:p>
        </p:txBody>
      </p:sp>
      <p:pic>
        <p:nvPicPr>
          <p:cNvPr id="7" name="Picture 6">
            <a:extLst>
              <a:ext uri="{FF2B5EF4-FFF2-40B4-BE49-F238E27FC236}">
                <a16:creationId xmlns:a16="http://schemas.microsoft.com/office/drawing/2014/main" id="{534098B9-4100-42DC-9C46-9DC75E2E7183}"/>
              </a:ext>
            </a:extLst>
          </p:cNvPr>
          <p:cNvPicPr>
            <a:picLocks noChangeAspect="1"/>
          </p:cNvPicPr>
          <p:nvPr/>
        </p:nvPicPr>
        <p:blipFill>
          <a:blip r:embed="rId2"/>
          <a:stretch>
            <a:fillRect/>
          </a:stretch>
        </p:blipFill>
        <p:spPr>
          <a:xfrm>
            <a:off x="6101057" y="3429000"/>
            <a:ext cx="2835064" cy="2720202"/>
          </a:xfrm>
          <a:prstGeom prst="rect">
            <a:avLst/>
          </a:prstGeom>
        </p:spPr>
      </p:pic>
      <p:sp>
        <p:nvSpPr>
          <p:cNvPr id="8" name="TextBox 7">
            <a:extLst>
              <a:ext uri="{FF2B5EF4-FFF2-40B4-BE49-F238E27FC236}">
                <a16:creationId xmlns:a16="http://schemas.microsoft.com/office/drawing/2014/main" id="{20B0AE38-9959-47B7-B4F4-645D5564605C}"/>
              </a:ext>
            </a:extLst>
          </p:cNvPr>
          <p:cNvSpPr txBox="1"/>
          <p:nvPr/>
        </p:nvSpPr>
        <p:spPr>
          <a:xfrm>
            <a:off x="2399549" y="3547179"/>
            <a:ext cx="3691395" cy="2954655"/>
          </a:xfrm>
          <a:prstGeom prst="rect">
            <a:avLst/>
          </a:prstGeom>
          <a:noFill/>
        </p:spPr>
        <p:txBody>
          <a:bodyPr wrap="none" rtlCol="0">
            <a:spAutoFit/>
          </a:bodyPr>
          <a:lstStyle/>
          <a:p>
            <a:r>
              <a:rPr lang="en-US" altLang="en-US" sz="2800" b="1" dirty="0">
                <a:latin typeface="Times New Roman" panose="02020603050405020304" pitchFamily="18" charset="0"/>
                <a:cs typeface="Times New Roman" panose="02020603050405020304" pitchFamily="18" charset="0"/>
              </a:rPr>
              <a:t>1.6 </a:t>
            </a:r>
            <a:r>
              <a:rPr lang="en-US" altLang="en-US" sz="2800" b="1" dirty="0">
                <a:latin typeface="Symbol" panose="05050102010706020507" pitchFamily="18" charset="2"/>
                <a:cs typeface="Times New Roman" panose="02020603050405020304" pitchFamily="18" charset="0"/>
              </a:rPr>
              <a:t>m</a:t>
            </a:r>
            <a:r>
              <a:rPr lang="en-US" altLang="en-US" sz="2800" b="1" dirty="0">
                <a:latin typeface="Times New Roman" panose="02020603050405020304" pitchFamily="18" charset="0"/>
                <a:cs typeface="Times New Roman" panose="02020603050405020304" pitchFamily="18" charset="0"/>
              </a:rPr>
              <a:t>m coherent </a:t>
            </a:r>
          </a:p>
          <a:p>
            <a:r>
              <a:rPr lang="en-US" altLang="en-US" sz="2800" b="1" dirty="0">
                <a:latin typeface="Times New Roman" panose="02020603050405020304" pitchFamily="18" charset="0"/>
                <a:cs typeface="Times New Roman" panose="02020603050405020304" pitchFamily="18" charset="0"/>
              </a:rPr>
              <a:t>CTI wind Tracer (LM)</a:t>
            </a:r>
          </a:p>
          <a:p>
            <a:r>
              <a:rPr lang="en-US" altLang="en-US" sz="2800" b="1" dirty="0">
                <a:latin typeface="Times New Roman" panose="02020603050405020304" pitchFamily="18" charset="0"/>
                <a:cs typeface="Times New Roman" panose="02020603050405020304" pitchFamily="18" charset="0"/>
              </a:rPr>
              <a:t> </a:t>
            </a:r>
          </a:p>
          <a:p>
            <a:r>
              <a:rPr lang="en-US" altLang="en-US" sz="2800" b="1" dirty="0">
                <a:latin typeface="Times New Roman" panose="02020603050405020304" pitchFamily="18" charset="0"/>
                <a:cs typeface="Times New Roman" panose="02020603050405020304" pitchFamily="18" charset="0"/>
              </a:rPr>
              <a:t>Side mounted </a:t>
            </a:r>
          </a:p>
          <a:p>
            <a:r>
              <a:rPr lang="en-US" altLang="en-US" sz="2800" b="1" dirty="0">
                <a:latin typeface="Times New Roman" panose="02020603050405020304" pitchFamily="18" charset="0"/>
                <a:cs typeface="Times New Roman" panose="02020603050405020304" pitchFamily="18" charset="0"/>
              </a:rPr>
              <a:t>10 cm bi-axis </a:t>
            </a:r>
          </a:p>
          <a:p>
            <a:r>
              <a:rPr lang="en-US" altLang="en-US" sz="2800" b="1" dirty="0">
                <a:latin typeface="Times New Roman" panose="02020603050405020304" pitchFamily="18" charset="0"/>
                <a:cs typeface="Times New Roman" panose="02020603050405020304" pitchFamily="18" charset="0"/>
              </a:rPr>
              <a:t>scanner (NASA </a:t>
            </a:r>
            <a:r>
              <a:rPr lang="en-US" altLang="en-US" sz="2800" b="1" dirty="0" err="1">
                <a:latin typeface="Times New Roman" panose="02020603050405020304" pitchFamily="18" charset="0"/>
                <a:cs typeface="Times New Roman" panose="02020603050405020304" pitchFamily="18" charset="0"/>
              </a:rPr>
              <a:t>LaRC</a:t>
            </a:r>
            <a:r>
              <a:rPr lang="en-US" altLang="en-US" sz="2800" b="1" dirty="0">
                <a:latin typeface="Times New Roman" panose="02020603050405020304" pitchFamily="18" charset="0"/>
                <a:cs typeface="Times New Roman" panose="02020603050405020304" pitchFamily="18" charset="0"/>
              </a:rPr>
              <a:t>)</a:t>
            </a:r>
          </a:p>
          <a:p>
            <a:endParaRPr lang="en-US" dirty="0"/>
          </a:p>
        </p:txBody>
      </p:sp>
      <p:pic>
        <p:nvPicPr>
          <p:cNvPr id="9" name="Picture 8">
            <a:extLst>
              <a:ext uri="{FF2B5EF4-FFF2-40B4-BE49-F238E27FC236}">
                <a16:creationId xmlns:a16="http://schemas.microsoft.com/office/drawing/2014/main" id="{03FF77DE-08E8-48C2-A6CF-639EC4F1E9A1}"/>
              </a:ext>
            </a:extLst>
          </p:cNvPr>
          <p:cNvPicPr>
            <a:picLocks noChangeAspect="1"/>
          </p:cNvPicPr>
          <p:nvPr/>
        </p:nvPicPr>
        <p:blipFill>
          <a:blip r:embed="rId3"/>
          <a:stretch>
            <a:fillRect/>
          </a:stretch>
        </p:blipFill>
        <p:spPr>
          <a:xfrm>
            <a:off x="9146589" y="3408617"/>
            <a:ext cx="2639334" cy="2720202"/>
          </a:xfrm>
          <a:prstGeom prst="rect">
            <a:avLst/>
          </a:prstGeom>
        </p:spPr>
      </p:pic>
      <p:pic>
        <p:nvPicPr>
          <p:cNvPr id="10" name="Picture 9">
            <a:extLst>
              <a:ext uri="{FF2B5EF4-FFF2-40B4-BE49-F238E27FC236}">
                <a16:creationId xmlns:a16="http://schemas.microsoft.com/office/drawing/2014/main" id="{F18364D0-69F1-47BE-A50D-E5CC5575D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79" y="3429000"/>
            <a:ext cx="2040152" cy="2720202"/>
          </a:xfrm>
          <a:prstGeom prst="rect">
            <a:avLst/>
          </a:prstGeom>
        </p:spPr>
      </p:pic>
    </p:spTree>
    <p:extLst>
      <p:ext uri="{BB962C8B-B14F-4D97-AF65-F5344CB8AC3E}">
        <p14:creationId xmlns:p14="http://schemas.microsoft.com/office/powerpoint/2010/main" val="218447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BA28-F40D-4354-B0FB-2248CCB97B29}"/>
              </a:ext>
            </a:extLst>
          </p:cNvPr>
          <p:cNvSpPr txBox="1">
            <a:spLocks/>
          </p:cNvSpPr>
          <p:nvPr/>
        </p:nvSpPr>
        <p:spPr>
          <a:xfrm>
            <a:off x="290285" y="707085"/>
            <a:ext cx="11611430" cy="79925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23" tIns="34264" rIns="68523" bIns="34264"/>
          <a:lstStyle/>
          <a:p>
            <a:pPr algn="ctr">
              <a:spcBef>
                <a:spcPct val="0"/>
              </a:spcBef>
            </a:pPr>
            <a:r>
              <a:rPr lang="en-US" sz="3600" b="1" dirty="0">
                <a:latin typeface="+mj-lt"/>
                <a:ea typeface="+mj-ea"/>
                <a:cs typeface="+mj-cs"/>
              </a:rPr>
              <a:t> </a:t>
            </a:r>
            <a:r>
              <a:rPr lang="en-US" sz="4000" b="1" dirty="0">
                <a:latin typeface="Times New Roman" panose="02020603050405020304" pitchFamily="18" charset="0"/>
                <a:ea typeface="+mj-ea"/>
                <a:cs typeface="Times New Roman" panose="02020603050405020304" pitchFamily="18" charset="0"/>
              </a:rPr>
              <a:t>P3-DWL Hurricane Maria Investigation   9/17-25/17</a:t>
            </a:r>
            <a:endParaRPr lang="en-US" sz="3600" b="1" dirty="0">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5F0DBCF4-32F0-41D1-9A8C-618DD2CDB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42" y="1987871"/>
            <a:ext cx="4490000" cy="4459497"/>
          </a:xfrm>
          <a:prstGeom prst="rect">
            <a:avLst/>
          </a:prstGeom>
        </p:spPr>
      </p:pic>
      <p:pic>
        <p:nvPicPr>
          <p:cNvPr id="6" name="Picture 5">
            <a:extLst>
              <a:ext uri="{FF2B5EF4-FFF2-40B4-BE49-F238E27FC236}">
                <a16:creationId xmlns:a16="http://schemas.microsoft.com/office/drawing/2014/main" id="{4FA273D1-FC76-419D-8513-EDA3E3EFA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063" y="1987870"/>
            <a:ext cx="4497595" cy="4459497"/>
          </a:xfrm>
          <a:prstGeom prst="rect">
            <a:avLst/>
          </a:prstGeom>
        </p:spPr>
      </p:pic>
    </p:spTree>
    <p:extLst>
      <p:ext uri="{BB962C8B-B14F-4D97-AF65-F5344CB8AC3E}">
        <p14:creationId xmlns:p14="http://schemas.microsoft.com/office/powerpoint/2010/main" val="101606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750CD5-51CB-4D0C-9CE2-92AA3994E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67" y="1098257"/>
            <a:ext cx="5457304" cy="4661486"/>
          </a:xfrm>
          <a:prstGeom prst="rect">
            <a:avLst/>
          </a:prstGeom>
        </p:spPr>
      </p:pic>
      <p:pic>
        <p:nvPicPr>
          <p:cNvPr id="4" name="Picture 3">
            <a:extLst>
              <a:ext uri="{FF2B5EF4-FFF2-40B4-BE49-F238E27FC236}">
                <a16:creationId xmlns:a16="http://schemas.microsoft.com/office/drawing/2014/main" id="{D3785A88-1CAB-4C24-9198-EE8EEA86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829" y="1098257"/>
            <a:ext cx="5457304" cy="4661486"/>
          </a:xfrm>
          <a:prstGeom prst="rect">
            <a:avLst/>
          </a:prstGeom>
        </p:spPr>
      </p:pic>
    </p:spTree>
    <p:extLst>
      <p:ext uri="{BB962C8B-B14F-4D97-AF65-F5344CB8AC3E}">
        <p14:creationId xmlns:p14="http://schemas.microsoft.com/office/powerpoint/2010/main" val="64502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9C1D08-D6E1-401A-B174-82D322156CFF}"/>
              </a:ext>
            </a:extLst>
          </p:cNvPr>
          <p:cNvSpPr txBox="1">
            <a:spLocks/>
          </p:cNvSpPr>
          <p:nvPr/>
        </p:nvSpPr>
        <p:spPr>
          <a:xfrm>
            <a:off x="243114" y="707774"/>
            <a:ext cx="11705771" cy="87760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23" tIns="34264" rIns="68523" bIns="34264"/>
          <a:lstStyle/>
          <a:p>
            <a:pPr>
              <a:spcBef>
                <a:spcPct val="0"/>
              </a:spcBef>
            </a:pPr>
            <a:r>
              <a:rPr lang="en-US" sz="4800" b="1" dirty="0">
                <a:latin typeface="+mj-lt"/>
                <a:ea typeface="+mj-ea"/>
                <a:cs typeface="+mj-cs"/>
              </a:rPr>
              <a:t> </a:t>
            </a:r>
            <a:r>
              <a:rPr lang="en-US" sz="4000" b="1" dirty="0">
                <a:latin typeface="Times New Roman" panose="02020603050405020304" pitchFamily="18" charset="0"/>
                <a:ea typeface="+mj-ea"/>
                <a:cs typeface="Times New Roman" panose="02020603050405020304" pitchFamily="18" charset="0"/>
              </a:rPr>
              <a:t>P3-DWL Hurricane Lane Investigation 8/19-22/2018</a:t>
            </a:r>
            <a:endParaRPr lang="en-US" sz="4800" b="1" dirty="0">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3DFC524B-5D32-42C0-80A7-832684DF9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45" y="1983035"/>
            <a:ext cx="4512863" cy="4519365"/>
          </a:xfrm>
          <a:prstGeom prst="rect">
            <a:avLst/>
          </a:prstGeom>
        </p:spPr>
      </p:pic>
      <p:pic>
        <p:nvPicPr>
          <p:cNvPr id="5" name="Picture 4">
            <a:extLst>
              <a:ext uri="{FF2B5EF4-FFF2-40B4-BE49-F238E27FC236}">
                <a16:creationId xmlns:a16="http://schemas.microsoft.com/office/drawing/2014/main" id="{24DB86FD-0DD3-41D4-B9CE-3935C0901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794" y="1983035"/>
            <a:ext cx="4512863" cy="4519365"/>
          </a:xfrm>
          <a:prstGeom prst="rect">
            <a:avLst/>
          </a:prstGeom>
        </p:spPr>
      </p:pic>
    </p:spTree>
    <p:extLst>
      <p:ext uri="{BB962C8B-B14F-4D97-AF65-F5344CB8AC3E}">
        <p14:creationId xmlns:p14="http://schemas.microsoft.com/office/powerpoint/2010/main" val="282301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35040-AA1A-444C-A023-A609D6044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8" y="1152499"/>
            <a:ext cx="5446046" cy="4783844"/>
          </a:xfrm>
          <a:prstGeom prst="rect">
            <a:avLst/>
          </a:prstGeom>
        </p:spPr>
      </p:pic>
      <p:pic>
        <p:nvPicPr>
          <p:cNvPr id="5" name="Picture 4">
            <a:extLst>
              <a:ext uri="{FF2B5EF4-FFF2-40B4-BE49-F238E27FC236}">
                <a16:creationId xmlns:a16="http://schemas.microsoft.com/office/drawing/2014/main" id="{BCD437B5-CF34-4153-9853-C17603FDA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98" y="1152499"/>
            <a:ext cx="5493208" cy="4783844"/>
          </a:xfrm>
          <a:prstGeom prst="rect">
            <a:avLst/>
          </a:prstGeom>
        </p:spPr>
      </p:pic>
    </p:spTree>
    <p:extLst>
      <p:ext uri="{BB962C8B-B14F-4D97-AF65-F5344CB8AC3E}">
        <p14:creationId xmlns:p14="http://schemas.microsoft.com/office/powerpoint/2010/main" val="138981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60B4A-3F05-40DA-92B4-148878E2F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71" y="1008743"/>
            <a:ext cx="5446044" cy="4742769"/>
          </a:xfrm>
          <a:prstGeom prst="rect">
            <a:avLst/>
          </a:prstGeom>
        </p:spPr>
      </p:pic>
      <p:pic>
        <p:nvPicPr>
          <p:cNvPr id="3" name="Picture 2">
            <a:extLst>
              <a:ext uri="{FF2B5EF4-FFF2-40B4-BE49-F238E27FC236}">
                <a16:creationId xmlns:a16="http://schemas.microsoft.com/office/drawing/2014/main" id="{84BC0DB3-EC9B-40EC-A66A-1D714B215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87" y="1008743"/>
            <a:ext cx="5424741" cy="4742769"/>
          </a:xfrm>
          <a:prstGeom prst="rect">
            <a:avLst/>
          </a:prstGeom>
        </p:spPr>
      </p:pic>
    </p:spTree>
    <p:extLst>
      <p:ext uri="{BB962C8B-B14F-4D97-AF65-F5344CB8AC3E}">
        <p14:creationId xmlns:p14="http://schemas.microsoft.com/office/powerpoint/2010/main" val="406698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FDB2F4-608A-436C-B8EE-3F59324EC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088080"/>
            <a:ext cx="5417180" cy="4717634"/>
          </a:xfrm>
          <a:prstGeom prst="rect">
            <a:avLst/>
          </a:prstGeom>
        </p:spPr>
      </p:pic>
      <p:pic>
        <p:nvPicPr>
          <p:cNvPr id="6" name="Picture 5">
            <a:extLst>
              <a:ext uri="{FF2B5EF4-FFF2-40B4-BE49-F238E27FC236}">
                <a16:creationId xmlns:a16="http://schemas.microsoft.com/office/drawing/2014/main" id="{D4DD0EC7-E1B7-4593-8BB9-47F536259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851" y="1088080"/>
            <a:ext cx="5320559" cy="4717634"/>
          </a:xfrm>
          <a:prstGeom prst="rect">
            <a:avLst/>
          </a:prstGeom>
        </p:spPr>
      </p:pic>
    </p:spTree>
    <p:extLst>
      <p:ext uri="{BB962C8B-B14F-4D97-AF65-F5344CB8AC3E}">
        <p14:creationId xmlns:p14="http://schemas.microsoft.com/office/powerpoint/2010/main" val="321721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252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PowerPoint Presentation</vt:lpstr>
      <vt:lpstr>Although there are still issues such as cost, size and availability, after over thirty-five years of development, the Airborne Doppler Wind Lidar (ADWL) is now mature enough to be called operational.   Over the past fifteen years, Simpson Weather Associates (SWA) has participated in numerous ADWL missions and field campaigns that  have allowed us to measure and investigate the 3-dimensional wind circulations of the lower troposphere and planetary boundary layer (PBL) and to compare with other observations (Profilers, dropsondes).   In 2017 and 2018, the ADWL was flown on the NOAA Hurricane Reconnaissance P3 aircraft making DWL wind profile measurements around Hurricane Maria and Hurricane Lane, respectively.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 Wood</dc:creator>
  <cp:lastModifiedBy>Steve Greco</cp:lastModifiedBy>
  <cp:revision>30</cp:revision>
  <dcterms:created xsi:type="dcterms:W3CDTF">2019-07-08T14:41:45Z</dcterms:created>
  <dcterms:modified xsi:type="dcterms:W3CDTF">2019-07-10T17:31:27Z</dcterms:modified>
</cp:coreProperties>
</file>