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6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42" r:id="rId2"/>
    <p:sldId id="343" r:id="rId3"/>
    <p:sldId id="534" r:id="rId4"/>
    <p:sldId id="412" r:id="rId5"/>
    <p:sldId id="350" r:id="rId6"/>
    <p:sldId id="355" r:id="rId7"/>
    <p:sldId id="437" r:id="rId8"/>
    <p:sldId id="359" r:id="rId9"/>
    <p:sldId id="440" r:id="rId10"/>
    <p:sldId id="433" r:id="rId11"/>
    <p:sldId id="513" r:id="rId12"/>
    <p:sldId id="434" r:id="rId13"/>
    <p:sldId id="532" r:id="rId14"/>
    <p:sldId id="527" r:id="rId15"/>
    <p:sldId id="257" r:id="rId16"/>
    <p:sldId id="266" r:id="rId17"/>
    <p:sldId id="267" r:id="rId18"/>
    <p:sldId id="270" r:id="rId19"/>
    <p:sldId id="263" r:id="rId20"/>
    <p:sldId id="272" r:id="rId21"/>
    <p:sldId id="536" r:id="rId22"/>
    <p:sldId id="535" r:id="rId23"/>
    <p:sldId id="436" r:id="rId24"/>
    <p:sldId id="366" r:id="rId25"/>
    <p:sldId id="370" r:id="rId26"/>
    <p:sldId id="529" r:id="rId27"/>
    <p:sldId id="530" r:id="rId28"/>
    <p:sldId id="531" r:id="rId29"/>
    <p:sldId id="522" r:id="rId30"/>
    <p:sldId id="528" r:id="rId31"/>
    <p:sldId id="523" r:id="rId32"/>
    <p:sldId id="524" r:id="rId33"/>
    <p:sldId id="525" r:id="rId34"/>
    <p:sldId id="372" r:id="rId35"/>
    <p:sldId id="373" r:id="rId36"/>
    <p:sldId id="347" r:id="rId37"/>
    <p:sldId id="268" r:id="rId38"/>
  </p:sldIdLst>
  <p:sldSz cx="12192000" cy="6858000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Rennie" initials="MR" lastIdx="2" clrIdx="0">
    <p:extLst>
      <p:ext uri="{19B8F6BF-5375-455C-9EA6-DF929625EA0E}">
        <p15:presenceInfo xmlns:p15="http://schemas.microsoft.com/office/powerpoint/2012/main" userId="S-1-5-21-171678682-3845115016-305999489-35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0993"/>
    <a:srgbClr val="FF33CC"/>
    <a:srgbClr val="064E83"/>
    <a:srgbClr val="6C8AAF"/>
    <a:srgbClr val="2E3F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22" autoAdjust="0"/>
    <p:restoredTop sz="94598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324" y="114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1A7-8A0E-BC4A-B507-BC9FBEDEB94D}" type="datetime1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FE683-3A33-1F4A-90D8-528147015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7593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BA50B-6875-0F43-A70A-41BA2A188017}" type="datetime1">
              <a:rPr lang="en-US" smtClean="0"/>
              <a:pPr/>
              <a:t>7/11/2019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3270C-FB42-C54A-AC71-B4EEB4FA7F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5600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903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697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Calibrated global bias to the ECMWF model around 14</a:t>
            </a:r>
            <a:r>
              <a:rPr lang="en-GB" baseline="30000" dirty="0"/>
              <a:t>th</a:t>
            </a:r>
            <a:r>
              <a:rPr lang="en-GB" dirty="0"/>
              <a:t> September</a:t>
            </a:r>
          </a:p>
          <a:p>
            <a:r>
              <a:rPr lang="en-GB" dirty="0"/>
              <a:t>319-368 </a:t>
            </a:r>
            <a:r>
              <a:rPr lang="en-GB" dirty="0" err="1"/>
              <a:t>hPa</a:t>
            </a: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911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Calibrated global bias to the ECMWF model around 14</a:t>
            </a:r>
            <a:r>
              <a:rPr lang="en-GB" baseline="30000" dirty="0"/>
              <a:t>th</a:t>
            </a:r>
            <a:r>
              <a:rPr lang="en-GB" dirty="0"/>
              <a:t> September. 752-867 </a:t>
            </a:r>
            <a:r>
              <a:rPr lang="en-GB" dirty="0" err="1"/>
              <a:t>hPa</a:t>
            </a: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796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MHS provide mid-tropospheric humidity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3270C-FB42-C54A-AC71-B4EEB4FA7F1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95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563" y="5984877"/>
            <a:ext cx="2847455" cy="366955"/>
          </a:xfrm>
          <a:prstGeom prst="rect">
            <a:avLst/>
          </a:prstGeom>
        </p:spPr>
      </p:pic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7782476" y="5984877"/>
            <a:ext cx="2249737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</a:t>
            </a:r>
            <a:fld id="{D4C56AD5-C73F-B44A-96CB-E8BE2C5CB95A}" type="datetime4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July 11, 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60564" y="1294198"/>
            <a:ext cx="7871649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160564" y="1980000"/>
            <a:ext cx="7871649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60564" y="2700003"/>
            <a:ext cx="7871649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60564" y="3121226"/>
            <a:ext cx="7871649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0564" y="3429000"/>
            <a:ext cx="7871649" cy="230832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1"/>
          <p:cNvSpPr txBox="1">
            <a:spLocks/>
          </p:cNvSpPr>
          <p:nvPr userDrawn="1"/>
        </p:nvSpPr>
        <p:spPr>
          <a:xfrm>
            <a:off x="3950388" y="6308257"/>
            <a:ext cx="4591883" cy="230657"/>
          </a:xfrm>
          <a:prstGeom prst="rect">
            <a:avLst/>
          </a:prstGeom>
        </p:spPr>
        <p:txBody>
          <a:bodyPr vert="horz" lIns="108000" tIns="0" rIns="0" bIns="0" rtlCol="0" anchor="b" anchorCtr="0">
            <a:noAutofit/>
          </a:bodyPr>
          <a:lstStyle>
            <a:lvl1pPr algn="l">
              <a:defRPr sz="800" b="1" cap="all" baseline="0">
                <a:solidFill>
                  <a:srgbClr val="064E8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all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European Centre for Medium-Range Weather Forecasts</a:t>
            </a:r>
          </a:p>
        </p:txBody>
      </p:sp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564" y="6308257"/>
            <a:ext cx="1789825" cy="23065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564" y="360000"/>
            <a:ext cx="787164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60563" y="936000"/>
            <a:ext cx="7871651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2" y="6308255"/>
            <a:ext cx="2159787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1"/>
          <p:cNvSpPr txBox="1">
            <a:spLocks/>
          </p:cNvSpPr>
          <p:nvPr userDrawn="1"/>
        </p:nvSpPr>
        <p:spPr>
          <a:xfrm>
            <a:off x="2870107" y="6308257"/>
            <a:ext cx="4591883" cy="230657"/>
          </a:xfrm>
          <a:prstGeom prst="rect">
            <a:avLst/>
          </a:prstGeom>
        </p:spPr>
        <p:txBody>
          <a:bodyPr vert="horz" lIns="108000" tIns="0" rIns="0" bIns="0" rtlCol="0" anchor="b" anchorCtr="0">
            <a:noAutofit/>
          </a:bodyPr>
          <a:lstStyle>
            <a:lvl1pPr algn="l">
              <a:defRPr sz="800" b="1" cap="all" baseline="0">
                <a:solidFill>
                  <a:srgbClr val="064E8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all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European Centre for Medium-Range Weather Forecasts</a:t>
            </a:r>
          </a:p>
        </p:txBody>
      </p:sp>
      <p:pic>
        <p:nvPicPr>
          <p:cNvPr id="13" name="Picture 12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282" y="6308257"/>
            <a:ext cx="1789825" cy="23065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282" y="360000"/>
            <a:ext cx="10032212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282" y="936000"/>
            <a:ext cx="10032212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2" y="6308255"/>
            <a:ext cx="2159787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6651" y="6308257"/>
            <a:ext cx="1465563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chart title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85873" y="1590832"/>
            <a:ext cx="11218279" cy="4336996"/>
          </a:xfrm>
        </p:spPr>
        <p:txBody>
          <a:bodyPr/>
          <a:lstStyle/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26875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503B4-E054-433E-9F66-01CA1517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059FD-EDCA-4D51-ACE7-F7057917D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86252-46CA-4976-80AC-4F0ED7812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F945-3176-4A1A-8F97-F982ED9DF49C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795DC-19D3-4024-819D-2DFFEAAF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7D53B-5406-4E15-BFC5-EF8AFE73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0ED21-11AA-4C2C-AF24-B598D1172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94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24384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10680" y="24154"/>
            <a:ext cx="11723124" cy="1025922"/>
          </a:xfrm>
        </p:spPr>
        <p:txBody>
          <a:bodyPr/>
          <a:lstStyle/>
          <a:p>
            <a:r>
              <a:rPr lang="en-US" dirty="0"/>
              <a:t>An assessment of Aeolus wind observations at ECMWF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367714" y="1958194"/>
            <a:ext cx="7477325" cy="615553"/>
          </a:xfrm>
        </p:spPr>
        <p:txBody>
          <a:bodyPr/>
          <a:lstStyle/>
          <a:p>
            <a:r>
              <a:rPr lang="en-US" sz="2400" dirty="0"/>
              <a:t>Working Group Meeting for Space-Lidar Winds, 11 July 2019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75" y="4468337"/>
            <a:ext cx="2178253" cy="7785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10680" y="2755451"/>
            <a:ext cx="6720435" cy="205133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2"/>
                </a:solidFill>
              </a:rPr>
              <a:t>By</a:t>
            </a:r>
            <a:r>
              <a:rPr lang="en-US" b="1" dirty="0">
                <a:solidFill>
                  <a:schemeClr val="tx2"/>
                </a:solidFill>
              </a:rPr>
              <a:t> Michael Rennie</a:t>
            </a:r>
            <a:r>
              <a:rPr lang="en-US" dirty="0">
                <a:solidFill>
                  <a:schemeClr val="tx2"/>
                </a:solidFill>
              </a:rPr>
              <a:t>,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Lars Isaksen from ECMWF (part of Aeolus DISC)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2"/>
                </a:solidFill>
              </a:rPr>
              <a:t>Acknowledgements: </a:t>
            </a:r>
            <a:r>
              <a:rPr lang="en-US" dirty="0">
                <a:solidFill>
                  <a:schemeClr val="tx2"/>
                </a:solidFill>
              </a:rPr>
              <a:t>ESA, KNMI, DLR</a:t>
            </a:r>
            <a:r>
              <a:rPr lang="en-US">
                <a:solidFill>
                  <a:schemeClr val="tx2"/>
                </a:solidFill>
              </a:rPr>
              <a:t>,    Météo-France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 err="1">
                <a:solidFill>
                  <a:schemeClr val="tx2"/>
                </a:solidFill>
              </a:rPr>
              <a:t>DoRIT</a:t>
            </a:r>
            <a:endParaRPr lang="en-US" dirty="0">
              <a:solidFill>
                <a:schemeClr val="tx2"/>
              </a:solidFill>
            </a:endParaRP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A02336-0362-4133-A89B-27125AFDC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611" y="3930500"/>
            <a:ext cx="4199957" cy="2802158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2FD8A3-88E0-4757-9A87-A03CDAF15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029" y="4381387"/>
            <a:ext cx="1911930" cy="1214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8F35D7-1BC7-47F2-AF6B-469E084C90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8322" y="1175229"/>
            <a:ext cx="3621354" cy="203564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7FD03C-C5F3-4F6F-A519-5154D4D949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7570" y="3210869"/>
            <a:ext cx="2642105" cy="35214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D8349A-DAAD-42FD-A27F-365D4BE8C3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552" y="5331579"/>
            <a:ext cx="2281999" cy="51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59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DDD2E-C118-4A41-8807-9EAA427B0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77" y="79598"/>
            <a:ext cx="11105153" cy="369332"/>
          </a:xfrm>
        </p:spPr>
        <p:txBody>
          <a:bodyPr/>
          <a:lstStyle/>
          <a:p>
            <a:r>
              <a:rPr lang="en-GB" dirty="0"/>
              <a:t>L2B </a:t>
            </a:r>
            <a:r>
              <a:rPr lang="en-GB" b="1" dirty="0"/>
              <a:t>Mie-cloudy</a:t>
            </a:r>
            <a:r>
              <a:rPr lang="en-GB" dirty="0"/>
              <a:t> O-B stats for a lower tropospheric pressure range, descending, during </a:t>
            </a:r>
            <a:r>
              <a:rPr lang="en-GB" b="1" dirty="0"/>
              <a:t>Commissioning Phase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CEF20-896A-4DE8-ADE4-2D35CA5E12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853F36-1ED1-4895-8EF0-1300F51C586D}"/>
              </a:ext>
            </a:extLst>
          </p:cNvPr>
          <p:cNvSpPr txBox="1"/>
          <p:nvPr/>
        </p:nvSpPr>
        <p:spPr>
          <a:xfrm>
            <a:off x="382477" y="4868114"/>
            <a:ext cx="8237763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Observation</a:t>
            </a:r>
            <a:r>
              <a:rPr lang="en-GB" sz="2000" b="1" dirty="0"/>
              <a:t> bias</a:t>
            </a:r>
            <a:r>
              <a:rPr lang="en-GB" sz="20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/>
              <a:t>Positive trend: </a:t>
            </a:r>
            <a:r>
              <a:rPr lang="en-GB" sz="2000" dirty="0"/>
              <a:t>more positive in NH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Observation </a:t>
            </a:r>
            <a:r>
              <a:rPr lang="en-GB" sz="2000" b="1" dirty="0"/>
              <a:t>random error</a:t>
            </a:r>
            <a:r>
              <a:rPr lang="en-GB" sz="20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Fairly steady in SH and tropics, increases in NH (not sure why)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E9144F-AB1E-48C3-AD19-6B8E66DA5652}"/>
              </a:ext>
            </a:extLst>
          </p:cNvPr>
          <p:cNvSpPr txBox="1"/>
          <p:nvPr/>
        </p:nvSpPr>
        <p:spPr>
          <a:xfrm>
            <a:off x="932389" y="1087297"/>
            <a:ext cx="1942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NH </a:t>
            </a:r>
            <a:r>
              <a:rPr lang="en-GB" sz="2000" dirty="0" err="1"/>
              <a:t>extratropics</a:t>
            </a:r>
            <a:endParaRPr lang="en-GB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452BDF-1A3F-4439-9BD9-33300557CAB8}"/>
              </a:ext>
            </a:extLst>
          </p:cNvPr>
          <p:cNvSpPr txBox="1"/>
          <p:nvPr/>
        </p:nvSpPr>
        <p:spPr>
          <a:xfrm>
            <a:off x="3529652" y="757101"/>
            <a:ext cx="513269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top row = </a:t>
            </a:r>
            <a:r>
              <a:rPr lang="en-GB" sz="2000" b="1" dirty="0"/>
              <a:t>bias</a:t>
            </a:r>
            <a:r>
              <a:rPr lang="en-GB" sz="2000" dirty="0"/>
              <a:t>, bottom row = </a:t>
            </a:r>
            <a:r>
              <a:rPr lang="en-GB" sz="2000" b="1" dirty="0"/>
              <a:t>random error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650D78-13CF-46E0-A276-8BA31E2E168D}"/>
              </a:ext>
            </a:extLst>
          </p:cNvPr>
          <p:cNvSpPr txBox="1"/>
          <p:nvPr/>
        </p:nvSpPr>
        <p:spPr>
          <a:xfrm>
            <a:off x="9317041" y="1011752"/>
            <a:ext cx="1942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SH </a:t>
            </a:r>
            <a:r>
              <a:rPr lang="en-GB" sz="2000" dirty="0" err="1"/>
              <a:t>extratropics</a:t>
            </a:r>
            <a:endParaRPr lang="en-GB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C47E7-E13C-4476-AB91-9E7509C92AC8}"/>
              </a:ext>
            </a:extLst>
          </p:cNvPr>
          <p:cNvSpPr txBox="1"/>
          <p:nvPr/>
        </p:nvSpPr>
        <p:spPr>
          <a:xfrm>
            <a:off x="5576342" y="1052828"/>
            <a:ext cx="1942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Tropics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F84C8-070A-4D91-9161-A48D3DED6B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96" b="3980"/>
          <a:stretch/>
        </p:blipFill>
        <p:spPr>
          <a:xfrm>
            <a:off x="7976665" y="1487408"/>
            <a:ext cx="4165259" cy="3003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1DFC4E-5742-4869-8C93-79B8485803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67" b="4920"/>
          <a:stretch/>
        </p:blipFill>
        <p:spPr>
          <a:xfrm>
            <a:off x="3890433" y="1428203"/>
            <a:ext cx="4089242" cy="30039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80737D-D068-455F-AF53-B9E8D5E42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198" b="2952"/>
          <a:stretch/>
        </p:blipFill>
        <p:spPr>
          <a:xfrm>
            <a:off x="-43004" y="1485754"/>
            <a:ext cx="3982615" cy="294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7ADAA48-0E36-4E40-9C1A-1E8BE762EE6E}"/>
              </a:ext>
            </a:extLst>
          </p:cNvPr>
          <p:cNvSpPr txBox="1"/>
          <p:nvPr/>
        </p:nvSpPr>
        <p:spPr>
          <a:xfrm>
            <a:off x="6729274" y="1041086"/>
            <a:ext cx="5304486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latin typeface="Arial" pitchFamily="34" charset="0"/>
                <a:cs typeface="Arial" pitchFamily="34" charset="0"/>
              </a:rPr>
              <a:t>Mie-cloudy bias variable </a:t>
            </a:r>
            <a:r>
              <a:rPr lang="en-GB" sz="2000">
                <a:latin typeface="Arial" pitchFamily="34" charset="0"/>
                <a:cs typeface="Arial" pitchFamily="34" charset="0"/>
              </a:rPr>
              <a:t>– range much smaller. Perhaps model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biases/sampling issues?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D4E8C22-812E-43BE-A80B-CBD2BE3D00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8"/>
          <a:stretch/>
        </p:blipFill>
        <p:spPr>
          <a:xfrm>
            <a:off x="6231473" y="2241112"/>
            <a:ext cx="5762959" cy="3754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C02DD2-984F-41F2-A7BD-91333E4626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8"/>
          <a:stretch/>
        </p:blipFill>
        <p:spPr>
          <a:xfrm>
            <a:off x="1" y="1936311"/>
            <a:ext cx="6275849" cy="41424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3CF2505-A8BD-40DE-BBF9-1B6DD9526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60" y="117494"/>
            <a:ext cx="11218279" cy="737808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However, global stats disguise that biases vary with orbit phase angle e.g. April 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A2AE49-3C38-4DD0-A856-CA266B260FEE}"/>
              </a:ext>
            </a:extLst>
          </p:cNvPr>
          <p:cNvSpPr txBox="1"/>
          <p:nvPr/>
        </p:nvSpPr>
        <p:spPr>
          <a:xfrm>
            <a:off x="619096" y="1041086"/>
            <a:ext cx="5848352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latin typeface="Arial" pitchFamily="34" charset="0"/>
                <a:cs typeface="Arial" pitchFamily="34" charset="0"/>
              </a:rPr>
              <a:t>Rayleigh-clear biases at North Pole changed </a:t>
            </a:r>
            <a:r>
              <a:rPr lang="en-GB" sz="2000" b="1" dirty="0">
                <a:latin typeface="Arial" pitchFamily="34" charset="0"/>
                <a:cs typeface="Arial" pitchFamily="34" charset="0"/>
              </a:rPr>
              <a:t>a lot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during </a:t>
            </a:r>
            <a:r>
              <a:rPr lang="en-GB" sz="2000">
                <a:latin typeface="Arial" pitchFamily="34" charset="0"/>
                <a:cs typeface="Arial" pitchFamily="34" charset="0"/>
              </a:rPr>
              <a:t>the month of April 2019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1DF4866-0CAA-4CEF-9C9A-694C88123F21}"/>
              </a:ext>
            </a:extLst>
          </p:cNvPr>
          <p:cNvCxnSpPr>
            <a:cxnSpLocks/>
          </p:cNvCxnSpPr>
          <p:nvPr/>
        </p:nvCxnSpPr>
        <p:spPr>
          <a:xfrm flipH="1">
            <a:off x="5722735" y="2396350"/>
            <a:ext cx="1126783" cy="363756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64556BA-0C67-448B-B68D-20B6AF383692}"/>
              </a:ext>
            </a:extLst>
          </p:cNvPr>
          <p:cNvCxnSpPr>
            <a:cxnSpLocks/>
          </p:cNvCxnSpPr>
          <p:nvPr/>
        </p:nvCxnSpPr>
        <p:spPr>
          <a:xfrm flipH="1" flipV="1">
            <a:off x="5722735" y="3623976"/>
            <a:ext cx="1126783" cy="194371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510E026-7A6B-4A68-BE9A-30B966C358F1}"/>
              </a:ext>
            </a:extLst>
          </p:cNvPr>
          <p:cNvCxnSpPr>
            <a:cxnSpLocks/>
          </p:cNvCxnSpPr>
          <p:nvPr/>
        </p:nvCxnSpPr>
        <p:spPr>
          <a:xfrm flipH="1">
            <a:off x="4061012" y="3473134"/>
            <a:ext cx="26894" cy="1735360"/>
          </a:xfrm>
          <a:prstGeom prst="straightConnector1">
            <a:avLst/>
          </a:prstGeom>
          <a:ln w="476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25E432A-123D-4DD7-AE11-33EBE8C7C8D2}"/>
              </a:ext>
            </a:extLst>
          </p:cNvPr>
          <p:cNvSpPr txBox="1"/>
          <p:nvPr/>
        </p:nvSpPr>
        <p:spPr>
          <a:xfrm>
            <a:off x="4491918" y="3914291"/>
            <a:ext cx="1367796" cy="5538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799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NH bias development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ECA4A5-F9A0-470A-81D8-A426EA364356}"/>
              </a:ext>
            </a:extLst>
          </p:cNvPr>
          <p:cNvSpPr txBox="1"/>
          <p:nvPr/>
        </p:nvSpPr>
        <p:spPr>
          <a:xfrm>
            <a:off x="2600869" y="5290760"/>
            <a:ext cx="333338" cy="2769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799" dirty="0">
                <a:latin typeface="Arial" pitchFamily="34" charset="0"/>
                <a:cs typeface="Arial" pitchFamily="34" charset="0"/>
              </a:rPr>
              <a:t>EQ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3E29F8-E587-4372-AE93-4CFFE625125D}"/>
              </a:ext>
            </a:extLst>
          </p:cNvPr>
          <p:cNvSpPr txBox="1"/>
          <p:nvPr/>
        </p:nvSpPr>
        <p:spPr>
          <a:xfrm>
            <a:off x="3766770" y="5272228"/>
            <a:ext cx="483083" cy="2769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799" dirty="0">
                <a:latin typeface="Arial" pitchFamily="34" charset="0"/>
                <a:cs typeface="Arial" pitchFamily="34" charset="0"/>
              </a:rPr>
              <a:t>N. P.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D9D767-B8A0-4E8F-BEC9-20B131A33834}"/>
              </a:ext>
            </a:extLst>
          </p:cNvPr>
          <p:cNvSpPr txBox="1"/>
          <p:nvPr/>
        </p:nvSpPr>
        <p:spPr>
          <a:xfrm>
            <a:off x="1296524" y="5273368"/>
            <a:ext cx="470263" cy="2769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799" dirty="0">
                <a:latin typeface="Arial" pitchFamily="34" charset="0"/>
                <a:cs typeface="Arial" pitchFamily="34" charset="0"/>
              </a:rPr>
              <a:t>S. P.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E4E680-A5FF-4E34-8D3A-AEAD0F1A9A49}"/>
              </a:ext>
            </a:extLst>
          </p:cNvPr>
          <p:cNvSpPr txBox="1"/>
          <p:nvPr/>
        </p:nvSpPr>
        <p:spPr>
          <a:xfrm>
            <a:off x="5009147" y="5272227"/>
            <a:ext cx="333338" cy="2769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799" dirty="0">
                <a:latin typeface="Arial" pitchFamily="34" charset="0"/>
                <a:cs typeface="Arial" pitchFamily="34" charset="0"/>
              </a:rPr>
              <a:t>EQ</a:t>
            </a: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666F5244-B656-45A3-9200-316846E2B0AA}"/>
              </a:ext>
            </a:extLst>
          </p:cNvPr>
          <p:cNvSpPr/>
          <p:nvPr/>
        </p:nvSpPr>
        <p:spPr>
          <a:xfrm rot="16200000">
            <a:off x="2490085" y="4646855"/>
            <a:ext cx="499856" cy="2536598"/>
          </a:xfrm>
          <a:prstGeom prst="leftBrace">
            <a:avLst>
              <a:gd name="adj1" fmla="val 8333"/>
              <a:gd name="adj2" fmla="val 50349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5D5DF3-962D-4B45-8E3D-193F7E6030F7}"/>
              </a:ext>
            </a:extLst>
          </p:cNvPr>
          <p:cNvSpPr txBox="1"/>
          <p:nvPr/>
        </p:nvSpPr>
        <p:spPr>
          <a:xfrm>
            <a:off x="2299612" y="6090575"/>
            <a:ext cx="1051296" cy="2769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799" dirty="0">
                <a:latin typeface="Arial" pitchFamily="34" charset="0"/>
                <a:cs typeface="Arial" pitchFamily="34" charset="0"/>
              </a:rPr>
              <a:t>ascending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EA7BBE8-9A84-4010-8F3C-31AF6E5C30BC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1468651" y="3473134"/>
            <a:ext cx="0" cy="79885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936BC47-A0D5-4935-B568-B466CFD5BC7D}"/>
              </a:ext>
            </a:extLst>
          </p:cNvPr>
          <p:cNvSpPr txBox="1"/>
          <p:nvPr/>
        </p:nvSpPr>
        <p:spPr>
          <a:xfrm>
            <a:off x="771126" y="4271984"/>
            <a:ext cx="1395050" cy="9846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Bias small at S. P.</a:t>
            </a:r>
          </a:p>
          <a:p>
            <a:r>
              <a:rPr lang="en-GB" sz="1600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Where RRC took place?</a:t>
            </a: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C2FC15BE-B55F-4CD8-82E7-15DFCCC1D607}"/>
              </a:ext>
            </a:extLst>
          </p:cNvPr>
          <p:cNvSpPr/>
          <p:nvPr/>
        </p:nvSpPr>
        <p:spPr>
          <a:xfrm rot="16200000">
            <a:off x="8542628" y="4702578"/>
            <a:ext cx="499856" cy="2425153"/>
          </a:xfrm>
          <a:prstGeom prst="leftBrace">
            <a:avLst>
              <a:gd name="adj1" fmla="val 8333"/>
              <a:gd name="adj2" fmla="val 50349"/>
            </a:avLst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4C96C1-97A1-49AD-9BEB-E4676D994798}"/>
              </a:ext>
            </a:extLst>
          </p:cNvPr>
          <p:cNvSpPr txBox="1"/>
          <p:nvPr/>
        </p:nvSpPr>
        <p:spPr>
          <a:xfrm>
            <a:off x="8407876" y="6090576"/>
            <a:ext cx="1051296" cy="27692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799" dirty="0">
                <a:latin typeface="Arial" pitchFamily="34" charset="0"/>
                <a:cs typeface="Arial" pitchFamily="34" charset="0"/>
              </a:rPr>
              <a:t>ascending</a:t>
            </a:r>
          </a:p>
        </p:txBody>
      </p:sp>
    </p:spTree>
    <p:extLst>
      <p:ext uri="{BB962C8B-B14F-4D97-AF65-F5344CB8AC3E}">
        <p14:creationId xmlns:p14="http://schemas.microsoft.com/office/powerpoint/2010/main" val="1328439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00D35-C88D-43B3-B7C3-08F08A99B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742" y="115072"/>
            <a:ext cx="7871649" cy="369332"/>
          </a:xfrm>
        </p:spPr>
        <p:txBody>
          <a:bodyPr/>
          <a:lstStyle/>
          <a:p>
            <a:r>
              <a:rPr lang="en-GB" dirty="0"/>
              <a:t>Summary of Aeolus L2B HLOS wind bias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32B02-60BC-4EBD-94C2-930EA8E41B3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76740" y="748220"/>
            <a:ext cx="10260980" cy="5917500"/>
          </a:xfrm>
          <a:solidFill>
            <a:schemeClr val="bg1"/>
          </a:solidFill>
        </p:spPr>
        <p:txBody>
          <a:bodyPr/>
          <a:lstStyle/>
          <a:p>
            <a:r>
              <a:rPr lang="en-GB" sz="2200" dirty="0">
                <a:solidFill>
                  <a:schemeClr val="tx2"/>
                </a:solidFill>
              </a:rPr>
              <a:t>Range-bin specific biases that change with time:</a:t>
            </a:r>
          </a:p>
          <a:p>
            <a:pPr lvl="1"/>
            <a:r>
              <a:rPr lang="en-GB" sz="2200" dirty="0"/>
              <a:t>Due to increased dark current rates on ALADIN detector pixels (“hot” pixels)</a:t>
            </a:r>
          </a:p>
          <a:p>
            <a:pPr lvl="1"/>
            <a:r>
              <a:rPr lang="en-GB" sz="2200" dirty="0">
                <a:solidFill>
                  <a:srgbClr val="00B050"/>
                </a:solidFill>
              </a:rPr>
              <a:t>A correction has been applied in operations since 14 June 2019 – seems to </a:t>
            </a:r>
            <a:r>
              <a:rPr lang="en-GB" sz="2200">
                <a:solidFill>
                  <a:srgbClr val="00B050"/>
                </a:solidFill>
              </a:rPr>
              <a:t>be working very well</a:t>
            </a:r>
            <a:endParaRPr lang="en-GB" sz="2200" dirty="0">
              <a:solidFill>
                <a:srgbClr val="00B050"/>
              </a:solidFill>
            </a:endParaRPr>
          </a:p>
          <a:p>
            <a:r>
              <a:rPr lang="en-GB" sz="2200" dirty="0">
                <a:solidFill>
                  <a:schemeClr val="tx2"/>
                </a:solidFill>
              </a:rPr>
              <a:t>Trends in constant offset and wind speed dependent biases:</a:t>
            </a:r>
          </a:p>
          <a:p>
            <a:pPr lvl="1"/>
            <a:r>
              <a:rPr lang="en-GB" sz="2200" dirty="0"/>
              <a:t>Settlement of ALADIN during early mission; hence the applied “constant” calibration became obsolete</a:t>
            </a:r>
          </a:p>
          <a:p>
            <a:pPr lvl="1"/>
            <a:r>
              <a:rPr lang="en-GB" sz="2200" dirty="0">
                <a:solidFill>
                  <a:srgbClr val="00B050"/>
                </a:solidFill>
              </a:rPr>
              <a:t>Can be removed by using </a:t>
            </a:r>
            <a:r>
              <a:rPr lang="en-GB" sz="2200">
                <a:solidFill>
                  <a:srgbClr val="00B050"/>
                </a:solidFill>
              </a:rPr>
              <a:t>regular (weekly?) response </a:t>
            </a:r>
            <a:r>
              <a:rPr lang="en-GB" sz="2200" dirty="0">
                <a:solidFill>
                  <a:srgbClr val="00B050"/>
                </a:solidFill>
              </a:rPr>
              <a:t>calibrations i.e. reprocessing should solve this</a:t>
            </a:r>
          </a:p>
          <a:p>
            <a:r>
              <a:rPr lang="en-GB" sz="2200" dirty="0">
                <a:solidFill>
                  <a:schemeClr val="tx2"/>
                </a:solidFill>
              </a:rPr>
              <a:t>Orbit phase angle dependent biases:</a:t>
            </a:r>
          </a:p>
          <a:p>
            <a:pPr lvl="1"/>
            <a:r>
              <a:rPr lang="en-GB" sz="2200" i="1" dirty="0"/>
              <a:t>Still not fully understood</a:t>
            </a:r>
          </a:p>
          <a:p>
            <a:pPr lvl="1"/>
            <a:r>
              <a:rPr lang="en-GB" sz="2200" dirty="0"/>
              <a:t>Larger for Rayleigh than Mie</a:t>
            </a:r>
          </a:p>
          <a:p>
            <a:pPr lvl="1"/>
            <a:r>
              <a:rPr lang="en-GB" sz="2200" dirty="0"/>
              <a:t>Correlated with telescope temperatures for Rayleigh (varying with Earth albedo)</a:t>
            </a:r>
          </a:p>
          <a:p>
            <a:pPr lvl="1"/>
            <a:r>
              <a:rPr lang="en-GB" sz="2200" dirty="0"/>
              <a:t>Partly due to imperfect satellite LOS velocity correction</a:t>
            </a:r>
          </a:p>
          <a:p>
            <a:pPr lvl="1"/>
            <a:r>
              <a:rPr lang="en-GB" sz="2200" dirty="0">
                <a:solidFill>
                  <a:srgbClr val="00B050"/>
                </a:solidFill>
              </a:rPr>
              <a:t>Using ground returns </a:t>
            </a:r>
            <a:r>
              <a:rPr lang="en-GB" sz="2200" dirty="0"/>
              <a:t>as a zero-wind reference should improve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A0FE5-13E1-43E5-8ED0-8657796B32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841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3B7CA-05A8-4440-9CE1-13455C853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F2F0EA-B0A6-4D96-944D-7A20E617D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4" y="0"/>
            <a:ext cx="1206115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5DDECA-F372-447D-A5BE-C78DD60FCB97}"/>
              </a:ext>
            </a:extLst>
          </p:cNvPr>
          <p:cNvSpPr txBox="1"/>
          <p:nvPr/>
        </p:nvSpPr>
        <p:spPr>
          <a:xfrm>
            <a:off x="1180248" y="1228660"/>
            <a:ext cx="88705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Occasionally, can see large wind errors in ECMWF model!</a:t>
            </a:r>
          </a:p>
          <a:p>
            <a:r>
              <a:rPr lang="en-GB" sz="2400" dirty="0">
                <a:solidFill>
                  <a:schemeClr val="bg1"/>
                </a:solidFill>
              </a:rPr>
              <a:t>In this case convection seemed to be too strong (affecting jet)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5F6AA8-9720-4997-9D2D-06E0A2216676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5260855" y="2059657"/>
            <a:ext cx="354678" cy="298982"/>
          </a:xfrm>
          <a:prstGeom prst="straightConnector1">
            <a:avLst/>
          </a:prstGeom>
          <a:ln w="317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9B4596C-F307-4568-9DEB-C2EAF66AD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239" y="4372765"/>
            <a:ext cx="2159787" cy="24852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054C4A1-6C07-4278-B29C-FC671DD92B08}"/>
              </a:ext>
            </a:extLst>
          </p:cNvPr>
          <p:cNvSpPr/>
          <p:nvPr/>
        </p:nvSpPr>
        <p:spPr>
          <a:xfrm>
            <a:off x="3990886" y="2358639"/>
            <a:ext cx="2956845" cy="1307507"/>
          </a:xfrm>
          <a:prstGeom prst="ellipse">
            <a:avLst/>
          </a:prstGeom>
          <a:noFill/>
          <a:ln w="349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53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2729-609A-47FB-AFE5-A66E35999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Move from FM-A to FM-B laser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93061-278A-4E91-9484-867C5EFFFFA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sz="2000" dirty="0"/>
              <a:t>Moved to spare laser (FM-B) on 24</a:t>
            </a:r>
            <a:r>
              <a:rPr lang="en-GB" sz="2000" baseline="30000" dirty="0"/>
              <a:t>th</a:t>
            </a:r>
            <a:r>
              <a:rPr lang="en-GB" sz="2000" dirty="0"/>
              <a:t> June 2019</a:t>
            </a:r>
          </a:p>
          <a:p>
            <a:pPr lvl="1"/>
            <a:r>
              <a:rPr lang="en-GB" sz="2000" dirty="0"/>
              <a:t>Last FM-A wind data on 16</a:t>
            </a:r>
            <a:r>
              <a:rPr lang="en-GB" sz="2000" baseline="30000" dirty="0"/>
              <a:t>th</a:t>
            </a:r>
            <a:r>
              <a:rPr lang="en-GB" sz="2000" dirty="0"/>
              <a:t> June</a:t>
            </a:r>
          </a:p>
          <a:p>
            <a:pPr lvl="1"/>
            <a:r>
              <a:rPr lang="en-GB" sz="2000" dirty="0"/>
              <a:t>First FM-B wind data on 28</a:t>
            </a:r>
            <a:r>
              <a:rPr lang="en-GB" sz="2000" baseline="30000" dirty="0"/>
              <a:t>th</a:t>
            </a:r>
            <a:r>
              <a:rPr lang="en-GB" sz="2000" dirty="0"/>
              <a:t> June</a:t>
            </a:r>
          </a:p>
          <a:p>
            <a:r>
              <a:rPr lang="en-GB" sz="2000" dirty="0"/>
              <a:t>Initial FM-B verification will be presented on following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FAFD7-EE57-41BA-9255-645982D97D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107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B58613-1F6A-497C-8599-1984471B8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9"/>
          <a:stretch/>
        </p:blipFill>
        <p:spPr>
          <a:xfrm>
            <a:off x="0" y="928688"/>
            <a:ext cx="12192000" cy="5513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190137-FDC4-4BC2-A354-70BBE9A7C910}"/>
              </a:ext>
            </a:extLst>
          </p:cNvPr>
          <p:cNvSpPr txBox="1"/>
          <p:nvPr/>
        </p:nvSpPr>
        <p:spPr>
          <a:xfrm>
            <a:off x="6474280" y="409290"/>
            <a:ext cx="571771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FM-B orbits 4944-4953 (30</a:t>
            </a:r>
            <a:r>
              <a:rPr lang="en-GB" b="1" baseline="30000" dirty="0"/>
              <a:t>th</a:t>
            </a:r>
            <a:r>
              <a:rPr lang="en-GB" b="1" dirty="0"/>
              <a:t> June - 1</a:t>
            </a:r>
            <a:r>
              <a:rPr lang="en-GB" b="1" baseline="30000" dirty="0"/>
              <a:t>st</a:t>
            </a:r>
            <a:r>
              <a:rPr lang="en-GB" b="1" dirty="0"/>
              <a:t> July 2019)</a:t>
            </a:r>
          </a:p>
          <a:p>
            <a:r>
              <a:rPr lang="en-GB" dirty="0"/>
              <a:t>~67 </a:t>
            </a:r>
            <a:r>
              <a:rPr lang="en-GB" dirty="0" err="1"/>
              <a:t>mJ</a:t>
            </a:r>
            <a:r>
              <a:rPr lang="en-GB" dirty="0"/>
              <a:t> reported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D4AD1-569C-449E-B2E4-71DB9F3CC904}"/>
              </a:ext>
            </a:extLst>
          </p:cNvPr>
          <p:cNvSpPr txBox="1"/>
          <p:nvPr/>
        </p:nvSpPr>
        <p:spPr>
          <a:xfrm>
            <a:off x="1343047" y="391535"/>
            <a:ext cx="401018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FM-A data from 15 September 2018 </a:t>
            </a:r>
            <a:r>
              <a:rPr lang="en-GB" dirty="0"/>
              <a:t>~61 </a:t>
            </a:r>
            <a:r>
              <a:rPr lang="en-GB" dirty="0" err="1"/>
              <a:t>mJ</a:t>
            </a:r>
            <a:r>
              <a:rPr lang="en-GB" dirty="0"/>
              <a:t> reported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D95B41-35E9-48D4-A3C7-31F631DF50B9}"/>
              </a:ext>
            </a:extLst>
          </p:cNvPr>
          <p:cNvSpPr txBox="1"/>
          <p:nvPr/>
        </p:nvSpPr>
        <p:spPr>
          <a:xfrm>
            <a:off x="524741" y="-7836"/>
            <a:ext cx="11183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L2B Rayleigh-clear O-B stats in </a:t>
            </a:r>
            <a:r>
              <a:rPr lang="en-GB" sz="2400" b="1" dirty="0"/>
              <a:t>tropics</a:t>
            </a:r>
            <a:r>
              <a:rPr lang="en-GB" sz="2400" dirty="0"/>
              <a:t> (to reduce solar </a:t>
            </a:r>
            <a:r>
              <a:rPr lang="en-GB" sz="2400"/>
              <a:t>background noise effect)</a:t>
            </a:r>
            <a:endParaRPr lang="en-GB" sz="2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1A11BD-8F23-44F7-924A-9553AFA618C8}"/>
              </a:ext>
            </a:extLst>
          </p:cNvPr>
          <p:cNvCxnSpPr>
            <a:cxnSpLocks/>
          </p:cNvCxnSpPr>
          <p:nvPr/>
        </p:nvCxnSpPr>
        <p:spPr>
          <a:xfrm>
            <a:off x="10398085" y="3429000"/>
            <a:ext cx="0" cy="261158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E48107-30E5-4257-BA07-AFC7C19D05F6}"/>
              </a:ext>
            </a:extLst>
          </p:cNvPr>
          <p:cNvCxnSpPr>
            <a:cxnSpLocks/>
          </p:cNvCxnSpPr>
          <p:nvPr/>
        </p:nvCxnSpPr>
        <p:spPr>
          <a:xfrm>
            <a:off x="4223575" y="3158836"/>
            <a:ext cx="0" cy="288174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Left Brace 17">
            <a:extLst>
              <a:ext uri="{FF2B5EF4-FFF2-40B4-BE49-F238E27FC236}">
                <a16:creationId xmlns:a16="http://schemas.microsoft.com/office/drawing/2014/main" id="{4D4C6770-C83C-4966-9A93-7F9DF44644C5}"/>
              </a:ext>
            </a:extLst>
          </p:cNvPr>
          <p:cNvSpPr/>
          <p:nvPr/>
        </p:nvSpPr>
        <p:spPr>
          <a:xfrm>
            <a:off x="1680333" y="3141079"/>
            <a:ext cx="351667" cy="2068947"/>
          </a:xfrm>
          <a:prstGeom prst="leftBrace">
            <a:avLst>
              <a:gd name="adj1" fmla="val 79018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FF5591-3D1A-47D4-8387-D9B01D22B0D0}"/>
              </a:ext>
            </a:extLst>
          </p:cNvPr>
          <p:cNvSpPr txBox="1"/>
          <p:nvPr/>
        </p:nvSpPr>
        <p:spPr>
          <a:xfrm>
            <a:off x="729633" y="3350399"/>
            <a:ext cx="9552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Both have</a:t>
            </a:r>
          </a:p>
          <a:p>
            <a:r>
              <a:rPr lang="en-GB" dirty="0"/>
              <a:t>1 km range-bins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607244-713B-4C24-9D16-6F95F103C404}"/>
              </a:ext>
            </a:extLst>
          </p:cNvPr>
          <p:cNvSpPr txBox="1"/>
          <p:nvPr/>
        </p:nvSpPr>
        <p:spPr>
          <a:xfrm>
            <a:off x="10178544" y="6137282"/>
            <a:ext cx="1224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~2.75 m/s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DEAABE-EE83-4F17-8BFC-60CB4135A6D8}"/>
              </a:ext>
            </a:extLst>
          </p:cNvPr>
          <p:cNvSpPr txBox="1"/>
          <p:nvPr/>
        </p:nvSpPr>
        <p:spPr>
          <a:xfrm>
            <a:off x="3912355" y="6137282"/>
            <a:ext cx="901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~3 m/s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14FCDA-C4FB-473D-B2BA-68E0A5FE72C2}"/>
              </a:ext>
            </a:extLst>
          </p:cNvPr>
          <p:cNvSpPr txBox="1"/>
          <p:nvPr/>
        </p:nvSpPr>
        <p:spPr>
          <a:xfrm>
            <a:off x="7109442" y="2413337"/>
            <a:ext cx="20992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Bias is -23 m/s, therefore off the scale!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Need FM-B calibration file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940F52-121D-4A00-81E5-782616FA8001}"/>
              </a:ext>
            </a:extLst>
          </p:cNvPr>
          <p:cNvSpPr/>
          <p:nvPr/>
        </p:nvSpPr>
        <p:spPr>
          <a:xfrm>
            <a:off x="5925671" y="735106"/>
            <a:ext cx="395264" cy="58718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230990-1838-4FE0-8FB5-9728E8F63218}"/>
              </a:ext>
            </a:extLst>
          </p:cNvPr>
          <p:cNvSpPr txBox="1"/>
          <p:nvPr/>
        </p:nvSpPr>
        <p:spPr>
          <a:xfrm>
            <a:off x="2663338" y="6488668"/>
            <a:ext cx="68653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FM-B signal levels and hence random errors look very promising</a:t>
            </a:r>
          </a:p>
        </p:txBody>
      </p:sp>
    </p:spTree>
    <p:extLst>
      <p:ext uri="{BB962C8B-B14F-4D97-AF65-F5344CB8AC3E}">
        <p14:creationId xmlns:p14="http://schemas.microsoft.com/office/powerpoint/2010/main" val="1706292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6769379-A3ED-433E-865F-E9BDBC013EA7}"/>
              </a:ext>
            </a:extLst>
          </p:cNvPr>
          <p:cNvSpPr txBox="1"/>
          <p:nvPr/>
        </p:nvSpPr>
        <p:spPr>
          <a:xfrm>
            <a:off x="391005" y="0"/>
            <a:ext cx="47580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/>
              <a:t>Bias correct </a:t>
            </a:r>
            <a:r>
              <a:rPr lang="en-GB" sz="2000" b="1" dirty="0"/>
              <a:t>L2B Rayleigh-clear results for FM-B (global):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If bias correct </a:t>
            </a:r>
            <a:r>
              <a:rPr lang="en-GB" sz="2000" dirty="0"/>
              <a:t>by +25.5 m/s, then can see </a:t>
            </a:r>
            <a:r>
              <a:rPr lang="en-GB" sz="2000" dirty="0">
                <a:solidFill>
                  <a:srgbClr val="0070C0"/>
                </a:solidFill>
              </a:rPr>
              <a:t>the bias </a:t>
            </a:r>
            <a:r>
              <a:rPr lang="en-GB" sz="2000" dirty="0"/>
              <a:t>is reasonably consistent with altitude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Suggests the “hot” pixel correction is working 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Wind-speed dependent bias exists (slope 0.94): new calibration needed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491C42-C27D-4E2A-A5EA-D9361E12A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087" y="0"/>
            <a:ext cx="6775913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89F1EC-594F-4BB5-93C9-AE56FC6FF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62322"/>
            <a:ext cx="4004317" cy="39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03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EFC140-2EB5-44DB-9AE7-C36E40F60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90" y="0"/>
            <a:ext cx="737768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594286-A214-42B6-AD8B-ABBC8776E63A}"/>
              </a:ext>
            </a:extLst>
          </p:cNvPr>
          <p:cNvSpPr txBox="1"/>
          <p:nvPr/>
        </p:nvSpPr>
        <p:spPr>
          <a:xfrm>
            <a:off x="247828" y="1073470"/>
            <a:ext cx="41788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FM-B, bias corrected Rayleigh: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Rayleigh has large orbit phase dependent biases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Seems larger than FM-A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To be investigated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FFC80B-F6C0-465B-B7F6-2448D274A225}"/>
              </a:ext>
            </a:extLst>
          </p:cNvPr>
          <p:cNvSpPr txBox="1"/>
          <p:nvPr/>
        </p:nvSpPr>
        <p:spPr>
          <a:xfrm>
            <a:off x="6609772" y="5190589"/>
            <a:ext cx="848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N. Pole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7D4F06-88C9-4A7D-9E3D-2C4484339EE7}"/>
              </a:ext>
            </a:extLst>
          </p:cNvPr>
          <p:cNvCxnSpPr>
            <a:cxnSpLocks/>
          </p:cNvCxnSpPr>
          <p:nvPr/>
        </p:nvCxnSpPr>
        <p:spPr>
          <a:xfrm>
            <a:off x="6972301" y="5453743"/>
            <a:ext cx="0" cy="253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7060F82-9D13-48BD-8E4A-D45B97664E6B}"/>
              </a:ext>
            </a:extLst>
          </p:cNvPr>
          <p:cNvSpPr txBox="1"/>
          <p:nvPr/>
        </p:nvSpPr>
        <p:spPr>
          <a:xfrm>
            <a:off x="9357956" y="5190589"/>
            <a:ext cx="80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S. Pole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6C68C14-9530-420F-BA01-38B71F435BD8}"/>
              </a:ext>
            </a:extLst>
          </p:cNvPr>
          <p:cNvCxnSpPr>
            <a:cxnSpLocks/>
          </p:cNvCxnSpPr>
          <p:nvPr/>
        </p:nvCxnSpPr>
        <p:spPr>
          <a:xfrm>
            <a:off x="9720485" y="5453743"/>
            <a:ext cx="0" cy="253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515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6FB26C-1AC0-44E4-BD67-8DD209678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180"/>
          <a:stretch/>
        </p:blipFill>
        <p:spPr>
          <a:xfrm>
            <a:off x="8073634" y="2310562"/>
            <a:ext cx="3863066" cy="2687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2520EE-668A-4B1E-AFFD-D7622ADF83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549"/>
          <a:stretch/>
        </p:blipFill>
        <p:spPr>
          <a:xfrm>
            <a:off x="4029403" y="2249504"/>
            <a:ext cx="3947246" cy="26879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C36EAB-5674-43B2-949F-9F23D83446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468"/>
          <a:stretch/>
        </p:blipFill>
        <p:spPr>
          <a:xfrm>
            <a:off x="-55203" y="2322148"/>
            <a:ext cx="3966794" cy="26879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FCB619-0C06-4C15-A313-FE70DFA28E4B}"/>
              </a:ext>
            </a:extLst>
          </p:cNvPr>
          <p:cNvSpPr txBox="1"/>
          <p:nvPr/>
        </p:nvSpPr>
        <p:spPr>
          <a:xfrm>
            <a:off x="186735" y="13921"/>
            <a:ext cx="10796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Time-series: </a:t>
            </a:r>
            <a:r>
              <a:rPr lang="en-GB" sz="2400" dirty="0"/>
              <a:t>L2B Rayleigh-clear, mid-tropospheric pressure range ~340 </a:t>
            </a:r>
            <a:r>
              <a:rPr lang="en-GB" sz="2400" dirty="0" err="1"/>
              <a:t>hPa</a:t>
            </a:r>
            <a:r>
              <a:rPr lang="en-GB" sz="2400" dirty="0"/>
              <a:t>, ascending orbits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500671-1FF7-4F85-81AF-C264DCBA88FB}"/>
              </a:ext>
            </a:extLst>
          </p:cNvPr>
          <p:cNvSpPr txBox="1"/>
          <p:nvPr/>
        </p:nvSpPr>
        <p:spPr>
          <a:xfrm>
            <a:off x="1178462" y="1878527"/>
            <a:ext cx="11979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S. Hemi.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7B946C-10CF-4F2F-859C-2B24BF6F792D}"/>
              </a:ext>
            </a:extLst>
          </p:cNvPr>
          <p:cNvSpPr txBox="1"/>
          <p:nvPr/>
        </p:nvSpPr>
        <p:spPr>
          <a:xfrm>
            <a:off x="9433559" y="1941090"/>
            <a:ext cx="11318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N. Hemi.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7D38C4-199A-4FFE-B8BA-72F46AC391C2}"/>
              </a:ext>
            </a:extLst>
          </p:cNvPr>
          <p:cNvSpPr txBox="1"/>
          <p:nvPr/>
        </p:nvSpPr>
        <p:spPr>
          <a:xfrm>
            <a:off x="5561401" y="1863444"/>
            <a:ext cx="9557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Tropics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1F241A-6DE9-42FD-AC4F-45B651DE2FB7}"/>
              </a:ext>
            </a:extLst>
          </p:cNvPr>
          <p:cNvSpPr txBox="1"/>
          <p:nvPr/>
        </p:nvSpPr>
        <p:spPr>
          <a:xfrm>
            <a:off x="1562645" y="4319862"/>
            <a:ext cx="731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3.6 m/s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2BBED5-838B-41E9-ACCC-3DD810DF3FB0}"/>
              </a:ext>
            </a:extLst>
          </p:cNvPr>
          <p:cNvSpPr txBox="1"/>
          <p:nvPr/>
        </p:nvSpPr>
        <p:spPr>
          <a:xfrm>
            <a:off x="3625206" y="4341652"/>
            <a:ext cx="559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2.7 m/s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BD426F-57EC-4A33-B20D-13F3387DD21B}"/>
              </a:ext>
            </a:extLst>
          </p:cNvPr>
          <p:cNvSpPr txBox="1"/>
          <p:nvPr/>
        </p:nvSpPr>
        <p:spPr>
          <a:xfrm>
            <a:off x="5715344" y="4187763"/>
            <a:ext cx="731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4.2 m/s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18FD53-1930-44E7-A9A5-AD798FE20571}"/>
              </a:ext>
            </a:extLst>
          </p:cNvPr>
          <p:cNvSpPr txBox="1"/>
          <p:nvPr/>
        </p:nvSpPr>
        <p:spPr>
          <a:xfrm>
            <a:off x="7716528" y="4271394"/>
            <a:ext cx="559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3.0 m/s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60FA41-992D-4E21-A06B-2534853EFFFA}"/>
              </a:ext>
            </a:extLst>
          </p:cNvPr>
          <p:cNvSpPr txBox="1"/>
          <p:nvPr/>
        </p:nvSpPr>
        <p:spPr>
          <a:xfrm>
            <a:off x="9718495" y="4117506"/>
            <a:ext cx="731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5.4 m/s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228AB5-28B9-45E0-8A51-63CA9A3D6ED3}"/>
              </a:ext>
            </a:extLst>
          </p:cNvPr>
          <p:cNvSpPr txBox="1"/>
          <p:nvPr/>
        </p:nvSpPr>
        <p:spPr>
          <a:xfrm>
            <a:off x="11736309" y="4233930"/>
            <a:ext cx="54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3.6 m/s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AF875-3963-4484-AFC9-CE5803B64B8F}"/>
              </a:ext>
            </a:extLst>
          </p:cNvPr>
          <p:cNvSpPr txBox="1"/>
          <p:nvPr/>
        </p:nvSpPr>
        <p:spPr>
          <a:xfrm>
            <a:off x="2817798" y="2686378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FM-B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34C61B-3578-4286-BDA4-DF5039F897A0}"/>
              </a:ext>
            </a:extLst>
          </p:cNvPr>
          <p:cNvSpPr txBox="1"/>
          <p:nvPr/>
        </p:nvSpPr>
        <p:spPr>
          <a:xfrm>
            <a:off x="6957494" y="264744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FM-B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6B7A43-C0BB-440B-ACDD-51B1B001C825}"/>
              </a:ext>
            </a:extLst>
          </p:cNvPr>
          <p:cNvSpPr txBox="1"/>
          <p:nvPr/>
        </p:nvSpPr>
        <p:spPr>
          <a:xfrm>
            <a:off x="11054656" y="2686378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FM-B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CFA2D7-B888-4BC7-BEBF-0527C6830126}"/>
              </a:ext>
            </a:extLst>
          </p:cNvPr>
          <p:cNvSpPr txBox="1"/>
          <p:nvPr/>
        </p:nvSpPr>
        <p:spPr>
          <a:xfrm flipH="1">
            <a:off x="3618810" y="3036189"/>
            <a:ext cx="6283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-25 m/s bias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07E654-080D-44C7-B444-3EF90C89EEAA}"/>
              </a:ext>
            </a:extLst>
          </p:cNvPr>
          <p:cNvSpPr txBox="1"/>
          <p:nvPr/>
        </p:nvSpPr>
        <p:spPr>
          <a:xfrm>
            <a:off x="8328933" y="5010100"/>
            <a:ext cx="3863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33% improvement in random error in summer hemisphere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5467BC-52D6-489B-B9A7-0B130B0C8A8D}"/>
              </a:ext>
            </a:extLst>
          </p:cNvPr>
          <p:cNvSpPr txBox="1"/>
          <p:nvPr/>
        </p:nvSpPr>
        <p:spPr>
          <a:xfrm>
            <a:off x="436530" y="2811247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FM-A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5245AD-E7E5-4588-BD29-FF0A778AFC05}"/>
              </a:ext>
            </a:extLst>
          </p:cNvPr>
          <p:cNvSpPr txBox="1"/>
          <p:nvPr/>
        </p:nvSpPr>
        <p:spPr>
          <a:xfrm>
            <a:off x="4613253" y="2754306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FM-A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2248A4-DBF2-4188-A95B-03A1A1C1D80B}"/>
              </a:ext>
            </a:extLst>
          </p:cNvPr>
          <p:cNvSpPr txBox="1"/>
          <p:nvPr/>
        </p:nvSpPr>
        <p:spPr>
          <a:xfrm>
            <a:off x="8541649" y="2773721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FM-A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7FD64D-3086-4A05-9BE5-3D74C22BA425}"/>
              </a:ext>
            </a:extLst>
          </p:cNvPr>
          <p:cNvSpPr txBox="1"/>
          <p:nvPr/>
        </p:nvSpPr>
        <p:spPr>
          <a:xfrm>
            <a:off x="3529652" y="959490"/>
            <a:ext cx="513269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top row = </a:t>
            </a:r>
            <a:r>
              <a:rPr lang="en-GB" sz="2000" b="1" dirty="0"/>
              <a:t>bias</a:t>
            </a:r>
            <a:r>
              <a:rPr lang="en-GB" sz="2000" dirty="0"/>
              <a:t>, bottom row = </a:t>
            </a:r>
            <a:r>
              <a:rPr lang="en-GB" sz="2000" b="1" dirty="0"/>
              <a:t>random error</a:t>
            </a:r>
          </a:p>
        </p:txBody>
      </p:sp>
    </p:spTree>
    <p:extLst>
      <p:ext uri="{BB962C8B-B14F-4D97-AF65-F5344CB8AC3E}">
        <p14:creationId xmlns:p14="http://schemas.microsoft.com/office/powerpoint/2010/main" val="1336540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8A4D9E2-F8EC-4AF0-988C-BE96A1562554}"/>
              </a:ext>
            </a:extLst>
          </p:cNvPr>
          <p:cNvSpPr txBox="1"/>
          <p:nvPr/>
        </p:nvSpPr>
        <p:spPr>
          <a:xfrm>
            <a:off x="284751" y="0"/>
            <a:ext cx="48995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L2B Mie-cloudy O-B stats for FM-B: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Random errors estimates ~2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St. dev. (O-B) ~3.5 m/s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N.B. 10 km averaged winds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Bias is small (</a:t>
            </a:r>
            <a:r>
              <a:rPr lang="en-GB" sz="2000" i="1" dirty="0"/>
              <a:t>applying FM-B’s first Mie calibration</a:t>
            </a:r>
            <a:r>
              <a:rPr lang="en-GB" sz="2000" dirty="0"/>
              <a:t>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FF4E0-116B-4982-AE2D-FC92E482C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79"/>
          <a:stretch/>
        </p:blipFill>
        <p:spPr>
          <a:xfrm>
            <a:off x="6349524" y="437408"/>
            <a:ext cx="5842475" cy="5983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656040-8BA5-4186-B914-8B3F0D77B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18"/>
          <a:stretch/>
        </p:blipFill>
        <p:spPr>
          <a:xfrm>
            <a:off x="170914" y="2017320"/>
            <a:ext cx="4899569" cy="48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89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2318" y="745904"/>
            <a:ext cx="5903737" cy="369332"/>
          </a:xfrm>
        </p:spPr>
        <p:txBody>
          <a:bodyPr/>
          <a:lstStyle/>
          <a:p>
            <a:r>
              <a:rPr lang="en-GB" sz="2800" dirty="0"/>
              <a:t>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342318" y="1499253"/>
            <a:ext cx="8443669" cy="186958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sz="2400" b="1" dirty="0"/>
              <a:t>Model Validation of Aeolus:</a:t>
            </a:r>
          </a:p>
          <a:p>
            <a:pPr marL="1087200" lvl="1" indent="-457200">
              <a:buFont typeface="+mj-lt"/>
              <a:buAutoNum type="arabicPeriod"/>
            </a:pPr>
            <a:r>
              <a:rPr lang="en-GB" sz="2200" dirty="0"/>
              <a:t>What do Aeolus Level-2B winds look like?</a:t>
            </a:r>
          </a:p>
          <a:p>
            <a:pPr marL="1087200" lvl="1" indent="-457200">
              <a:buFont typeface="+mj-lt"/>
              <a:buAutoNum type="arabicPeriod"/>
            </a:pPr>
            <a:r>
              <a:rPr lang="en-GB" sz="2200" dirty="0"/>
              <a:t>Level-2B HLOS wind quality assessment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/>
              <a:t>Aeolus impact:</a:t>
            </a:r>
          </a:p>
          <a:p>
            <a:pPr marL="1087200" lvl="1" indent="-457200">
              <a:buFont typeface="+mj-lt"/>
              <a:buAutoNum type="arabicPeriod"/>
            </a:pPr>
            <a:r>
              <a:rPr lang="en-GB" sz="2200" dirty="0"/>
              <a:t>Sept-Oct 2018 experiment</a:t>
            </a:r>
          </a:p>
          <a:p>
            <a:pPr marL="1087200" lvl="1" indent="-457200">
              <a:buFont typeface="+mj-lt"/>
              <a:buAutoNum type="arabicPeriod"/>
            </a:pPr>
            <a:r>
              <a:rPr lang="en-GB" sz="2200" dirty="0"/>
              <a:t>April-June 2019 experiment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04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6326EBB-C551-49EE-BDC1-F8F73F1E7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173" y="1362167"/>
            <a:ext cx="6127828" cy="32531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9EE44C-4674-4DD9-B7C6-72BBB53FBD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53"/>
          <a:stretch/>
        </p:blipFill>
        <p:spPr>
          <a:xfrm>
            <a:off x="43106" y="1362166"/>
            <a:ext cx="5958901" cy="3201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76B3B4-E3B9-497B-939C-1ACE2035C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64" y="4615280"/>
            <a:ext cx="4793674" cy="14502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854059-2332-4E5A-B752-9CA530A85CC0}"/>
              </a:ext>
            </a:extLst>
          </p:cNvPr>
          <p:cNvSpPr txBox="1"/>
          <p:nvPr/>
        </p:nvSpPr>
        <p:spPr>
          <a:xfrm>
            <a:off x="2567576" y="1502010"/>
            <a:ext cx="1283297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More Mie </a:t>
            </a:r>
            <a:r>
              <a:rPr lang="en-GB" sz="2000" dirty="0" err="1"/>
              <a:t>obs</a:t>
            </a:r>
            <a:r>
              <a:rPr lang="en-GB" sz="2000" dirty="0"/>
              <a:t> with FM-B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2DAAF-C408-495B-A8A0-4C64E7E13353}"/>
              </a:ext>
            </a:extLst>
          </p:cNvPr>
          <p:cNvSpPr txBox="1"/>
          <p:nvPr/>
        </p:nvSpPr>
        <p:spPr>
          <a:xfrm>
            <a:off x="8638935" y="1601779"/>
            <a:ext cx="1330675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Estimated error smaller with FM-B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BE9278-0320-410F-AD59-D236A13F7668}"/>
              </a:ext>
            </a:extLst>
          </p:cNvPr>
          <p:cNvSpPr txBox="1"/>
          <p:nvPr/>
        </p:nvSpPr>
        <p:spPr>
          <a:xfrm>
            <a:off x="1226506" y="1059473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FM-A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0A8CE9-A647-4CBA-84EC-330AFC2220FF}"/>
              </a:ext>
            </a:extLst>
          </p:cNvPr>
          <p:cNvSpPr txBox="1"/>
          <p:nvPr/>
        </p:nvSpPr>
        <p:spPr>
          <a:xfrm>
            <a:off x="7368175" y="1085169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FM-A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94AAA2-A8B2-43B0-A9A0-8524D6AC6A0C}"/>
              </a:ext>
            </a:extLst>
          </p:cNvPr>
          <p:cNvSpPr txBox="1"/>
          <p:nvPr/>
        </p:nvSpPr>
        <p:spPr>
          <a:xfrm>
            <a:off x="3158837" y="80663"/>
            <a:ext cx="3575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L2B Mie-cloudy time-series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159C5A-6898-4E92-8A9E-95A538846060}"/>
              </a:ext>
            </a:extLst>
          </p:cNvPr>
          <p:cNvSpPr txBox="1"/>
          <p:nvPr/>
        </p:nvSpPr>
        <p:spPr>
          <a:xfrm>
            <a:off x="5129011" y="4977120"/>
            <a:ext cx="1370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Focus on ~400 </a:t>
            </a:r>
            <a:r>
              <a:rPr lang="en-GB" sz="2000" dirty="0" err="1"/>
              <a:t>hPa</a:t>
            </a:r>
            <a:endParaRPr lang="en-GB" sz="20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EB83538-9DB9-4FD6-8C8A-F1CB9028ED2F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4584888" y="5295305"/>
            <a:ext cx="205323" cy="70358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0E4ACB2-0F92-4554-9EAD-2E269F1D760A}"/>
              </a:ext>
            </a:extLst>
          </p:cNvPr>
          <p:cNvSpPr txBox="1"/>
          <p:nvPr/>
        </p:nvSpPr>
        <p:spPr>
          <a:xfrm>
            <a:off x="2183210" y="680751"/>
            <a:ext cx="1632727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Number of observations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892064A-15DA-48C8-893D-CDA65324D89A}"/>
                  </a:ext>
                </a:extLst>
              </p:cNvPr>
              <p:cNvSpPr txBox="1"/>
              <p:nvPr/>
            </p:nvSpPr>
            <p:spPr>
              <a:xfrm>
                <a:off x="8289877" y="893415"/>
                <a:ext cx="1332688" cy="4001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L2Bp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𝑒𝑠𝑡</m:t>
                        </m:r>
                      </m:sub>
                    </m:sSub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892064A-15DA-48C8-893D-CDA65324D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9877" y="893415"/>
                <a:ext cx="1332688" cy="400110"/>
              </a:xfrm>
              <a:prstGeom prst="rect">
                <a:avLst/>
              </a:prstGeom>
              <a:blipFill>
                <a:blip r:embed="rId5"/>
                <a:stretch>
                  <a:fillRect l="-4525" t="-5970" b="-2686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2F10A6F-3C8B-483B-898D-A4A65586EBC1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3209225" y="2517673"/>
            <a:ext cx="1031268" cy="122449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DC931EF-909B-46E7-8B09-7B74F73ACB8D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9969610" y="2263499"/>
            <a:ext cx="566646" cy="102313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20BDA5C-0F35-47B0-9AA7-3C5DEC4E0E6D}"/>
              </a:ext>
            </a:extLst>
          </p:cNvPr>
          <p:cNvSpPr txBox="1"/>
          <p:nvPr/>
        </p:nvSpPr>
        <p:spPr>
          <a:xfrm>
            <a:off x="11322167" y="4292114"/>
            <a:ext cx="596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m/s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D915D72-30D5-46BE-8B11-5AC3BE9D9F13}"/>
              </a:ext>
            </a:extLst>
          </p:cNvPr>
          <p:cNvSpPr txBox="1"/>
          <p:nvPr/>
        </p:nvSpPr>
        <p:spPr>
          <a:xfrm>
            <a:off x="5198384" y="4245948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count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22A513-D03B-4433-A00C-0CC0BC4AB8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486"/>
          <a:stretch/>
        </p:blipFill>
        <p:spPr>
          <a:xfrm>
            <a:off x="6440473" y="4563429"/>
            <a:ext cx="4881694" cy="145024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6CB20DF-635A-4609-962E-CDBC702B9329}"/>
              </a:ext>
            </a:extLst>
          </p:cNvPr>
          <p:cNvSpPr txBox="1"/>
          <p:nvPr/>
        </p:nvSpPr>
        <p:spPr>
          <a:xfrm>
            <a:off x="4215556" y="1093470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FM-B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D63BEF3-D5CF-4D00-A046-7C295112B1E1}"/>
              </a:ext>
            </a:extLst>
          </p:cNvPr>
          <p:cNvSpPr txBox="1"/>
          <p:nvPr/>
        </p:nvSpPr>
        <p:spPr>
          <a:xfrm>
            <a:off x="10115073" y="1037423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FM-B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32C004-5638-4B89-818B-79EC2602482B}"/>
              </a:ext>
            </a:extLst>
          </p:cNvPr>
          <p:cNvSpPr txBox="1"/>
          <p:nvPr/>
        </p:nvSpPr>
        <p:spPr>
          <a:xfrm>
            <a:off x="3230841" y="5998888"/>
            <a:ext cx="311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33% more winds pass 4 m/s QC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7227D3-93BA-4345-87B1-E561667A11E1}"/>
              </a:ext>
            </a:extLst>
          </p:cNvPr>
          <p:cNvSpPr txBox="1"/>
          <p:nvPr/>
        </p:nvSpPr>
        <p:spPr>
          <a:xfrm>
            <a:off x="1226506" y="5926425"/>
            <a:ext cx="155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230993"/>
                </a:solidFill>
              </a:rPr>
              <a:t>Data counts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50FCDA-D0C6-4FFC-AB2E-154EEF353030}"/>
              </a:ext>
            </a:extLst>
          </p:cNvPr>
          <p:cNvSpPr txBox="1"/>
          <p:nvPr/>
        </p:nvSpPr>
        <p:spPr>
          <a:xfrm>
            <a:off x="7193903" y="5968110"/>
            <a:ext cx="3868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</a:rPr>
              <a:t>St.dev</a:t>
            </a:r>
            <a:r>
              <a:rPr lang="en-GB" sz="2000" dirty="0">
                <a:solidFill>
                  <a:srgbClr val="FF0000"/>
                </a:solidFill>
              </a:rPr>
              <a:t> (O-B) </a:t>
            </a:r>
            <a:r>
              <a:rPr lang="en-GB" sz="2000" dirty="0"/>
              <a:t>and </a:t>
            </a:r>
            <a:r>
              <a:rPr lang="en-GB" sz="2000" dirty="0">
                <a:solidFill>
                  <a:srgbClr val="00B050"/>
                </a:solidFill>
              </a:rPr>
              <a:t>L2Bp est. error</a:t>
            </a:r>
          </a:p>
        </p:txBody>
      </p:sp>
    </p:spTree>
    <p:extLst>
      <p:ext uri="{BB962C8B-B14F-4D97-AF65-F5344CB8AC3E}">
        <p14:creationId xmlns:p14="http://schemas.microsoft.com/office/powerpoint/2010/main" val="2703567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4263" y="3103200"/>
            <a:ext cx="5903737" cy="369332"/>
          </a:xfrm>
        </p:spPr>
        <p:txBody>
          <a:bodyPr/>
          <a:lstStyle/>
          <a:p>
            <a:r>
              <a:rPr lang="en-GB" dirty="0"/>
              <a:t>Any questions so far?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64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F5B5F-7E77-4A0F-8E27-49F88AC0F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568" y="2607544"/>
            <a:ext cx="8752415" cy="369332"/>
          </a:xfrm>
        </p:spPr>
        <p:txBody>
          <a:bodyPr/>
          <a:lstStyle/>
          <a:p>
            <a:r>
              <a:rPr lang="en-GB" dirty="0"/>
              <a:t>2. Aeolus L2B HLOS wind NWP impact assessment at ECMWF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02251-D3A8-4C8D-94B9-F4579D1E00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640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41D6F-05EF-4E1E-8D57-93A6FC2FE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851" y="241927"/>
            <a:ext cx="7871649" cy="369332"/>
          </a:xfrm>
        </p:spPr>
        <p:txBody>
          <a:bodyPr/>
          <a:lstStyle/>
          <a:p>
            <a:r>
              <a:rPr lang="en-GB" dirty="0"/>
              <a:t>Aeolus NWP impact assessment at ECMWF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9BF6E-D593-43DF-AAA7-DF743E465D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9121" y="1260741"/>
            <a:ext cx="10998438" cy="4986000"/>
          </a:xfrm>
        </p:spPr>
        <p:txBody>
          <a:bodyPr/>
          <a:lstStyle/>
          <a:p>
            <a:r>
              <a:rPr lang="en-GB" sz="2400" dirty="0">
                <a:solidFill>
                  <a:schemeClr val="tx2"/>
                </a:solidFill>
              </a:rPr>
              <a:t>Initial impact assessment (</a:t>
            </a:r>
            <a:r>
              <a:rPr lang="en-GB" sz="2400" b="1" dirty="0">
                <a:solidFill>
                  <a:schemeClr val="tx2"/>
                </a:solidFill>
              </a:rPr>
              <a:t>O</a:t>
            </a:r>
            <a:r>
              <a:rPr lang="en-GB" sz="2400" dirty="0">
                <a:solidFill>
                  <a:schemeClr val="tx2"/>
                </a:solidFill>
              </a:rPr>
              <a:t>bserving </a:t>
            </a:r>
            <a:r>
              <a:rPr lang="en-GB" sz="2400" b="1" dirty="0">
                <a:solidFill>
                  <a:schemeClr val="tx2"/>
                </a:solidFill>
              </a:rPr>
              <a:t>S</a:t>
            </a:r>
            <a:r>
              <a:rPr lang="en-GB" sz="2400" dirty="0">
                <a:solidFill>
                  <a:schemeClr val="tx2"/>
                </a:solidFill>
              </a:rPr>
              <a:t>ystem </a:t>
            </a:r>
            <a:r>
              <a:rPr lang="en-GB" sz="2400" b="1" dirty="0">
                <a:solidFill>
                  <a:schemeClr val="tx2"/>
                </a:solidFill>
              </a:rPr>
              <a:t>E</a:t>
            </a:r>
            <a:r>
              <a:rPr lang="en-GB" sz="2400" dirty="0">
                <a:solidFill>
                  <a:schemeClr val="tx2"/>
                </a:solidFill>
              </a:rPr>
              <a:t>xperiment) at ECMWF</a:t>
            </a:r>
          </a:p>
          <a:p>
            <a:pPr lvl="1"/>
            <a:r>
              <a:rPr lang="en-GB" sz="2400" dirty="0"/>
              <a:t>Using the operational set-up i.e. full observing system, but lower resolution</a:t>
            </a:r>
          </a:p>
          <a:p>
            <a:r>
              <a:rPr lang="en-GB" sz="2400" dirty="0">
                <a:solidFill>
                  <a:schemeClr val="tx2"/>
                </a:solidFill>
              </a:rPr>
              <a:t>Focus period was between 12 September and 16 October 2018</a:t>
            </a:r>
          </a:p>
          <a:p>
            <a:pPr lvl="1"/>
            <a:r>
              <a:rPr lang="en-GB" sz="2400" dirty="0"/>
              <a:t>A period with </a:t>
            </a:r>
            <a:r>
              <a:rPr lang="en-GB" sz="2400" i="1" dirty="0"/>
              <a:t>relatively</a:t>
            </a:r>
            <a:r>
              <a:rPr lang="en-GB" sz="2400" dirty="0"/>
              <a:t> stable biases with time</a:t>
            </a:r>
          </a:p>
          <a:p>
            <a:pPr lvl="1"/>
            <a:r>
              <a:rPr lang="en-GB" sz="2400" dirty="0"/>
              <a:t>Reported FM-A laser energy was at </a:t>
            </a:r>
            <a:r>
              <a:rPr lang="en-GB" sz="2400"/>
              <a:t>is greatest: ~</a:t>
            </a:r>
            <a:r>
              <a:rPr lang="en-GB" sz="2400" dirty="0"/>
              <a:t>60 </a:t>
            </a:r>
            <a:r>
              <a:rPr lang="en-GB" sz="2400" dirty="0" err="1"/>
              <a:t>mJ</a:t>
            </a:r>
            <a:endParaRPr lang="en-GB" sz="2400" dirty="0"/>
          </a:p>
          <a:p>
            <a:pPr lvl="1"/>
            <a:r>
              <a:rPr lang="en-GB" sz="2400" b="1" i="1" dirty="0"/>
              <a:t>In hindsight</a:t>
            </a:r>
            <a:r>
              <a:rPr lang="en-GB" sz="2400" b="1" i="1"/>
              <a:t>: </a:t>
            </a:r>
            <a:r>
              <a:rPr lang="en-GB" sz="2400"/>
              <a:t>However, </a:t>
            </a:r>
            <a:r>
              <a:rPr lang="en-GB" sz="2400" dirty="0"/>
              <a:t>biases do exist as a function of orbit phase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840C1-13BD-451B-8540-3F7502EA01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351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1115F4-9125-49D4-B5B2-828253697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026" y="1114002"/>
            <a:ext cx="3214682" cy="25586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349613-0E93-4822-8361-C0A99D592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05" y="1093907"/>
            <a:ext cx="3201964" cy="25346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76312-5B2E-4A42-A30B-DFF5D09731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2207A-9904-409C-A0F2-D2D8CA511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46" y="18526"/>
            <a:ext cx="11523406" cy="369332"/>
          </a:xfrm>
        </p:spPr>
        <p:txBody>
          <a:bodyPr/>
          <a:lstStyle/>
          <a:p>
            <a:r>
              <a:rPr lang="en-GB" dirty="0"/>
              <a:t>Fit of </a:t>
            </a:r>
            <a:r>
              <a:rPr lang="en-GB" b="1" i="1" dirty="0"/>
              <a:t>short-range forecasts </a:t>
            </a:r>
            <a:r>
              <a:rPr lang="en-GB" dirty="0"/>
              <a:t>to </a:t>
            </a:r>
            <a:r>
              <a:rPr lang="en-GB" b="1" i="1" dirty="0"/>
              <a:t>other observation </a:t>
            </a:r>
            <a:r>
              <a:rPr lang="en-GB" dirty="0"/>
              <a:t>types i.e. O-B std. dev. change (%) from assimilating L2B winds (</a:t>
            </a:r>
            <a:r>
              <a:rPr lang="en-GB" dirty="0">
                <a:solidFill>
                  <a:schemeClr val="tx1"/>
                </a:solidFill>
              </a:rPr>
              <a:t>period: </a:t>
            </a:r>
            <a:r>
              <a:rPr lang="en-GB" dirty="0"/>
              <a:t>12/9 to 16/10)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83D7A7D-0348-4054-9BED-A654B8E73AB8}"/>
              </a:ext>
            </a:extLst>
          </p:cNvPr>
          <p:cNvCxnSpPr>
            <a:cxnSpLocks/>
          </p:cNvCxnSpPr>
          <p:nvPr/>
        </p:nvCxnSpPr>
        <p:spPr>
          <a:xfrm flipH="1">
            <a:off x="736148" y="3361214"/>
            <a:ext cx="922565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37FBD23-5BAA-4C11-A2DE-D121AD2B2D09}"/>
              </a:ext>
            </a:extLst>
          </p:cNvPr>
          <p:cNvCxnSpPr>
            <a:cxnSpLocks/>
          </p:cNvCxnSpPr>
          <p:nvPr/>
        </p:nvCxnSpPr>
        <p:spPr>
          <a:xfrm>
            <a:off x="1689990" y="3358491"/>
            <a:ext cx="88305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96F36AC-0108-4455-8E93-0D0183F2628D}"/>
              </a:ext>
            </a:extLst>
          </p:cNvPr>
          <p:cNvSpPr txBox="1"/>
          <p:nvPr/>
        </p:nvSpPr>
        <p:spPr>
          <a:xfrm>
            <a:off x="145461" y="756272"/>
            <a:ext cx="7265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</a:rPr>
              <a:t>Conventional vector wind (aircraft, radiosondes, wind profilers)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4AF8A3-2E99-48C8-9F5F-1ED6471E67D7}"/>
              </a:ext>
            </a:extLst>
          </p:cNvPr>
          <p:cNvSpPr txBox="1"/>
          <p:nvPr/>
        </p:nvSpPr>
        <p:spPr>
          <a:xfrm>
            <a:off x="2557628" y="134421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148E652-2C9B-4204-A583-AB624EA08F34}"/>
              </a:ext>
            </a:extLst>
          </p:cNvPr>
          <p:cNvSpPr txBox="1"/>
          <p:nvPr/>
        </p:nvSpPr>
        <p:spPr>
          <a:xfrm>
            <a:off x="5935196" y="1379897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tropics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C6968EB-1D8D-48EE-817C-865BF335BE0E}"/>
              </a:ext>
            </a:extLst>
          </p:cNvPr>
          <p:cNvCxnSpPr>
            <a:cxnSpLocks/>
          </p:cNvCxnSpPr>
          <p:nvPr/>
        </p:nvCxnSpPr>
        <p:spPr>
          <a:xfrm flipH="1">
            <a:off x="4605050" y="3379598"/>
            <a:ext cx="922565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4D14BB5-7A65-417B-B387-3507C82F8E7C}"/>
              </a:ext>
            </a:extLst>
          </p:cNvPr>
          <p:cNvCxnSpPr>
            <a:cxnSpLocks/>
          </p:cNvCxnSpPr>
          <p:nvPr/>
        </p:nvCxnSpPr>
        <p:spPr>
          <a:xfrm>
            <a:off x="5558892" y="3376875"/>
            <a:ext cx="88305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3FBCB3BD-9249-4B2A-BE00-F7359062C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0576" y="1156382"/>
            <a:ext cx="2946502" cy="2450696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590015C-FB52-4CF8-977B-191FC1020265}"/>
              </a:ext>
            </a:extLst>
          </p:cNvPr>
          <p:cNvCxnSpPr>
            <a:cxnSpLocks/>
          </p:cNvCxnSpPr>
          <p:nvPr/>
        </p:nvCxnSpPr>
        <p:spPr>
          <a:xfrm flipH="1">
            <a:off x="9979231" y="3372338"/>
            <a:ext cx="922565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27A546A-49DA-41A9-B097-2D737B60F4A6}"/>
              </a:ext>
            </a:extLst>
          </p:cNvPr>
          <p:cNvCxnSpPr>
            <a:cxnSpLocks/>
          </p:cNvCxnSpPr>
          <p:nvPr/>
        </p:nvCxnSpPr>
        <p:spPr>
          <a:xfrm>
            <a:off x="10901796" y="3368328"/>
            <a:ext cx="940199" cy="40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E937B28-B487-4B23-A9BC-CD1A58CB75B4}"/>
              </a:ext>
            </a:extLst>
          </p:cNvPr>
          <p:cNvSpPr txBox="1"/>
          <p:nvPr/>
        </p:nvSpPr>
        <p:spPr>
          <a:xfrm>
            <a:off x="9168459" y="395514"/>
            <a:ext cx="2673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Advanced Microwave Scanning Radiometer 2 (all-sky), global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5B512C-5C32-4F09-B1A0-A7C25EEF0C9A}"/>
              </a:ext>
            </a:extLst>
          </p:cNvPr>
          <p:cNvSpPr txBox="1"/>
          <p:nvPr/>
        </p:nvSpPr>
        <p:spPr>
          <a:xfrm>
            <a:off x="6941960" y="1623961"/>
            <a:ext cx="174759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err="1"/>
              <a:t>Rayleigh+Mie</a:t>
            </a:r>
            <a:endParaRPr lang="en-GB" sz="2000" dirty="0"/>
          </a:p>
          <a:p>
            <a:r>
              <a:rPr lang="en-GB" sz="2000" dirty="0">
                <a:solidFill>
                  <a:srgbClr val="FF0000"/>
                </a:solidFill>
              </a:rPr>
              <a:t>Mie only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06CDCF2-E43D-41E7-9273-1A746B42B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8599" y="4068357"/>
            <a:ext cx="3476071" cy="27896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F91304C-C9C7-44EA-9F61-423DE78FFD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05" y="4067433"/>
            <a:ext cx="3428021" cy="2772041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CDFD98C-721A-476D-87D9-A63EC52C6789}"/>
              </a:ext>
            </a:extLst>
          </p:cNvPr>
          <p:cNvCxnSpPr>
            <a:cxnSpLocks/>
          </p:cNvCxnSpPr>
          <p:nvPr/>
        </p:nvCxnSpPr>
        <p:spPr>
          <a:xfrm flipH="1">
            <a:off x="1200133" y="6599687"/>
            <a:ext cx="979713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E4C83F2-0BB6-4DAF-9601-FC89534D2D29}"/>
              </a:ext>
            </a:extLst>
          </p:cNvPr>
          <p:cNvCxnSpPr>
            <a:cxnSpLocks/>
          </p:cNvCxnSpPr>
          <p:nvPr/>
        </p:nvCxnSpPr>
        <p:spPr>
          <a:xfrm>
            <a:off x="2179845" y="6599687"/>
            <a:ext cx="88305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5876685-0CA5-40E7-999D-543BB4761CDD}"/>
              </a:ext>
            </a:extLst>
          </p:cNvPr>
          <p:cNvSpPr txBox="1"/>
          <p:nvPr/>
        </p:nvSpPr>
        <p:spPr>
          <a:xfrm>
            <a:off x="4242997" y="3763764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AMSU (temperature info.), global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0AFD766-755E-41EA-8A3D-4066D3E95B88}"/>
              </a:ext>
            </a:extLst>
          </p:cNvPr>
          <p:cNvCxnSpPr>
            <a:cxnSpLocks/>
          </p:cNvCxnSpPr>
          <p:nvPr/>
        </p:nvCxnSpPr>
        <p:spPr>
          <a:xfrm flipH="1">
            <a:off x="4756621" y="6568600"/>
            <a:ext cx="922565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A0D1809-A570-4874-8783-E6CE95A1A0C2}"/>
              </a:ext>
            </a:extLst>
          </p:cNvPr>
          <p:cNvCxnSpPr>
            <a:cxnSpLocks/>
          </p:cNvCxnSpPr>
          <p:nvPr/>
        </p:nvCxnSpPr>
        <p:spPr>
          <a:xfrm flipV="1">
            <a:off x="5679186" y="6568601"/>
            <a:ext cx="940199" cy="90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B5E9A7A-BF77-4C27-B079-F84DB1963C5E}"/>
              </a:ext>
            </a:extLst>
          </p:cNvPr>
          <p:cNvSpPr txBox="1"/>
          <p:nvPr/>
        </p:nvSpPr>
        <p:spPr>
          <a:xfrm>
            <a:off x="395296" y="3699025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Radiosonde temperature, global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386943F-406B-48B3-9262-6F2D800CF945}"/>
              </a:ext>
            </a:extLst>
          </p:cNvPr>
          <p:cNvSpPr txBox="1"/>
          <p:nvPr/>
        </p:nvSpPr>
        <p:spPr>
          <a:xfrm>
            <a:off x="8560551" y="3725885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Geostationary satellites, global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9970778-28D5-43E8-BA58-BD8903EBA8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0381" y="4051318"/>
            <a:ext cx="4251120" cy="2804520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CDB1061-8FAC-4B38-B916-B7299DC78D0D}"/>
              </a:ext>
            </a:extLst>
          </p:cNvPr>
          <p:cNvCxnSpPr>
            <a:cxnSpLocks/>
          </p:cNvCxnSpPr>
          <p:nvPr/>
        </p:nvCxnSpPr>
        <p:spPr>
          <a:xfrm flipH="1">
            <a:off x="9406074" y="6555723"/>
            <a:ext cx="984514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F524740-FA59-442D-AF56-1C10CD1C5A39}"/>
              </a:ext>
            </a:extLst>
          </p:cNvPr>
          <p:cNvCxnSpPr>
            <a:cxnSpLocks/>
          </p:cNvCxnSpPr>
          <p:nvPr/>
        </p:nvCxnSpPr>
        <p:spPr>
          <a:xfrm>
            <a:off x="10385787" y="6555723"/>
            <a:ext cx="88305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305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02C259-DF56-47A5-B41E-19F90E0DF7AA}"/>
              </a:ext>
            </a:extLst>
          </p:cNvPr>
          <p:cNvCxnSpPr>
            <a:cxnSpLocks/>
          </p:cNvCxnSpPr>
          <p:nvPr/>
        </p:nvCxnSpPr>
        <p:spPr>
          <a:xfrm>
            <a:off x="11869616" y="3957921"/>
            <a:ext cx="0" cy="88756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5E1D594-EA50-48F1-9835-1D1F4D474383}"/>
              </a:ext>
            </a:extLst>
          </p:cNvPr>
          <p:cNvCxnSpPr>
            <a:cxnSpLocks/>
          </p:cNvCxnSpPr>
          <p:nvPr/>
        </p:nvCxnSpPr>
        <p:spPr>
          <a:xfrm flipH="1" flipV="1">
            <a:off x="11869616" y="2626003"/>
            <a:ext cx="11250" cy="7772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D280E74-A315-4A7F-AA36-EFEE046A1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77" y="61555"/>
            <a:ext cx="5018834" cy="369332"/>
          </a:xfrm>
        </p:spPr>
        <p:txBody>
          <a:bodyPr/>
          <a:lstStyle/>
          <a:p>
            <a:r>
              <a:rPr lang="en-GB" dirty="0"/>
              <a:t>Longer range forecast impact: 12/9/18 to 16/10/18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323E0F-8B5C-471B-863B-4618A3E48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008" y="830060"/>
            <a:ext cx="4264735" cy="6009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3C4857-9895-49F3-9FED-A75B14EEFBC1}"/>
              </a:ext>
            </a:extLst>
          </p:cNvPr>
          <p:cNvSpPr txBox="1"/>
          <p:nvPr/>
        </p:nvSpPr>
        <p:spPr>
          <a:xfrm>
            <a:off x="8601032" y="1848957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Rayleigh +Mie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102EC3-E5F8-43B3-9839-E4C98D16E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44" y="773459"/>
            <a:ext cx="5206060" cy="612232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B415AF-E318-4F8A-A884-0C6EA5F654CA}"/>
              </a:ext>
            </a:extLst>
          </p:cNvPr>
          <p:cNvCxnSpPr>
            <a:cxnSpLocks/>
          </p:cNvCxnSpPr>
          <p:nvPr/>
        </p:nvCxnSpPr>
        <p:spPr>
          <a:xfrm>
            <a:off x="275046" y="3722665"/>
            <a:ext cx="1" cy="4156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3B8668-3419-45C8-889F-452D9522782F}"/>
              </a:ext>
            </a:extLst>
          </p:cNvPr>
          <p:cNvCxnSpPr>
            <a:cxnSpLocks/>
          </p:cNvCxnSpPr>
          <p:nvPr/>
        </p:nvCxnSpPr>
        <p:spPr>
          <a:xfrm flipH="1" flipV="1">
            <a:off x="275046" y="3284150"/>
            <a:ext cx="1" cy="4385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A258E65-34BF-4419-8195-8C5E814EDBAA}"/>
              </a:ext>
            </a:extLst>
          </p:cNvPr>
          <p:cNvSpPr txBox="1"/>
          <p:nvPr/>
        </p:nvSpPr>
        <p:spPr>
          <a:xfrm>
            <a:off x="5633050" y="-31714"/>
            <a:ext cx="5693711" cy="8617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Difference in </a:t>
            </a:r>
            <a:r>
              <a:rPr lang="en-GB" b="1" dirty="0"/>
              <a:t>vector wind RMSE </a:t>
            </a:r>
            <a:r>
              <a:rPr lang="en-GB" dirty="0"/>
              <a:t>against own analysis</a:t>
            </a:r>
          </a:p>
          <a:p>
            <a:pPr marL="285750" indent="-285750">
              <a:buFontTx/>
              <a:buChar char="-"/>
            </a:pPr>
            <a:r>
              <a:rPr lang="en-GB" sz="1600" b="1" dirty="0"/>
              <a:t>Promising in SH</a:t>
            </a:r>
            <a:r>
              <a:rPr lang="en-GB" sz="1600" dirty="0"/>
              <a:t>, but lacking statistical significance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Rayleigh generally giving more impact than Mie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3F80DF-297F-4306-8A49-016DED97CFFE}"/>
              </a:ext>
            </a:extLst>
          </p:cNvPr>
          <p:cNvSpPr txBox="1"/>
          <p:nvPr/>
        </p:nvSpPr>
        <p:spPr>
          <a:xfrm>
            <a:off x="5200816" y="2637819"/>
            <a:ext cx="196001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Mie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Rayleigh+Mie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52E10E-9706-4648-9BE9-1AF295AFC320}"/>
              </a:ext>
            </a:extLst>
          </p:cNvPr>
          <p:cNvSpPr txBox="1"/>
          <p:nvPr/>
        </p:nvSpPr>
        <p:spPr>
          <a:xfrm>
            <a:off x="11519228" y="601822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-10%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8192A0-E257-4000-AB39-73696949E14A}"/>
              </a:ext>
            </a:extLst>
          </p:cNvPr>
          <p:cNvSpPr txBox="1"/>
          <p:nvPr/>
        </p:nvSpPr>
        <p:spPr>
          <a:xfrm>
            <a:off x="11479124" y="949203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+10%</a:t>
            </a:r>
          </a:p>
        </p:txBody>
      </p:sp>
    </p:spTree>
    <p:extLst>
      <p:ext uri="{BB962C8B-B14F-4D97-AF65-F5344CB8AC3E}">
        <p14:creationId xmlns:p14="http://schemas.microsoft.com/office/powerpoint/2010/main" val="2354261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DCA45-A383-4E29-A927-7103483AF3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D5205-E494-4AF6-9EFC-FD0781289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937"/>
            <a:ext cx="12192000" cy="65241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C01C1B-4917-438C-944A-E7E3D452719B}"/>
              </a:ext>
            </a:extLst>
          </p:cNvPr>
          <p:cNvSpPr txBox="1"/>
          <p:nvPr/>
        </p:nvSpPr>
        <p:spPr>
          <a:xfrm>
            <a:off x="8406581" y="6489290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Plots from Lars Isaksen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A8CF2D-B3D5-4FDB-B857-5097C8C609B3}"/>
              </a:ext>
            </a:extLst>
          </p:cNvPr>
          <p:cNvSpPr txBox="1"/>
          <p:nvPr/>
        </p:nvSpPr>
        <p:spPr>
          <a:xfrm>
            <a:off x="5809129" y="1097287"/>
            <a:ext cx="103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~28 km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17342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DCA45-A383-4E29-A927-7103483AF3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2756B6-1362-422A-AC6C-39047BE08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327"/>
            <a:ext cx="12192000" cy="65113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7516C1-CE87-46D7-B393-2D288E86CC47}"/>
              </a:ext>
            </a:extLst>
          </p:cNvPr>
          <p:cNvSpPr txBox="1"/>
          <p:nvPr/>
        </p:nvSpPr>
        <p:spPr>
          <a:xfrm>
            <a:off x="5809129" y="1097287"/>
            <a:ext cx="103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~28 km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34287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29BE9-82A4-4C09-964D-AC9F3654EE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6B5445-9334-4E53-A050-8448B9692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317"/>
            <a:ext cx="12192000" cy="65293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CEC427-3DE2-48FD-AB84-FB64969C11E5}"/>
              </a:ext>
            </a:extLst>
          </p:cNvPr>
          <p:cNvSpPr txBox="1"/>
          <p:nvPr/>
        </p:nvSpPr>
        <p:spPr>
          <a:xfrm>
            <a:off x="5809129" y="1097287"/>
            <a:ext cx="1031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~28 km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38813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BAC5A-EB0B-4285-B6F8-24AA615A1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94" y="0"/>
            <a:ext cx="11218279" cy="737808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More recent period NWP impact experiment: 2 April - 14 June 2019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F36B3-4040-4775-9311-378EF5416A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8702" y="2654237"/>
            <a:ext cx="11218279" cy="3594163"/>
          </a:xfrm>
          <a:solidFill>
            <a:schemeClr val="bg1"/>
          </a:solidFill>
        </p:spPr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Control: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ECMWF, normal operational observing system used, lower resolution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Experiment: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Same as control + ….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Assimilate: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Rayleigh-clear + Mie-cloudy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Hot pixel range-bins are flagged invalid for whole period (new L2Bp allows this)</a:t>
            </a:r>
          </a:p>
          <a:p>
            <a:pPr lvl="3">
              <a:buClrTx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Hence ~20-25% winds are rejected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No bias corrections applied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0D7A3F-7E97-49E1-B04F-1714B9DFBC3D}"/>
              </a:ext>
            </a:extLst>
          </p:cNvPr>
          <p:cNvSpPr txBox="1"/>
          <p:nvPr/>
        </p:nvSpPr>
        <p:spPr>
          <a:xfrm>
            <a:off x="308702" y="465570"/>
            <a:ext cx="11574596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>
                <a:latin typeface="Arial" pitchFamily="34" charset="0"/>
                <a:cs typeface="Arial" pitchFamily="34" charset="0"/>
              </a:rPr>
              <a:t>Aim:  </a:t>
            </a: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How impact affected by various changes compared to Sep-Oct 2018 experiment?</a:t>
            </a:r>
          </a:p>
          <a:p>
            <a:pPr marL="742864" lvl="1" indent="-285664">
              <a:buFont typeface="Arial" panose="020B0604020202020204" pitchFamily="34" charset="0"/>
              <a:buChar char="•"/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Lower laser (FM-A) energy (~40-45 </a:t>
            </a:r>
            <a:r>
              <a:rPr lang="en-GB" sz="2000" dirty="0" err="1">
                <a:latin typeface="Arial" pitchFamily="34" charset="0"/>
                <a:cs typeface="Arial" pitchFamily="34" charset="0"/>
              </a:rPr>
              <a:t>mJ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742864" lvl="1" indent="-285664">
              <a:buFont typeface="Arial" panose="020B0604020202020204" pitchFamily="34" charset="0"/>
              <a:buChar char="•"/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More “hot” pixels </a:t>
            </a:r>
          </a:p>
          <a:p>
            <a:pPr marL="742864" lvl="1" indent="-285664">
              <a:buFont typeface="Arial" panose="020B0604020202020204" pitchFamily="34" charset="0"/>
              <a:buChar char="•"/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Using more appropriate instrument calibrations</a:t>
            </a:r>
          </a:p>
          <a:p>
            <a:pPr marL="742864" lvl="1" indent="-285664">
              <a:buFont typeface="Arial" panose="020B0604020202020204" pitchFamily="34" charset="0"/>
              <a:buChar char="•"/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More appropriate range-bin altitude settings</a:t>
            </a:r>
          </a:p>
          <a:p>
            <a:pPr marL="742864" lvl="1" indent="-285664">
              <a:buFont typeface="Arial" panose="020B0604020202020204" pitchFamily="34" charset="0"/>
              <a:buChar char="•"/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More and higher resolution Mie winds (10 km rather than 90 km)</a:t>
            </a:r>
          </a:p>
        </p:txBody>
      </p:sp>
    </p:spTree>
    <p:extLst>
      <p:ext uri="{BB962C8B-B14F-4D97-AF65-F5344CB8AC3E}">
        <p14:creationId xmlns:p14="http://schemas.microsoft.com/office/powerpoint/2010/main" val="3097440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F5B5F-7E77-4A0F-8E27-49F88AC0F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110" y="2642804"/>
            <a:ext cx="9606995" cy="369332"/>
          </a:xfrm>
        </p:spPr>
        <p:txBody>
          <a:bodyPr/>
          <a:lstStyle/>
          <a:p>
            <a:pPr algn="ctr"/>
            <a:r>
              <a:rPr lang="en-GB" dirty="0"/>
              <a:t>1. ECMWF model validation of Aeolus Level-2B (L2B) HLOS winds</a:t>
            </a:r>
            <a:br>
              <a:rPr lang="en-GB" dirty="0"/>
            </a:br>
            <a:r>
              <a:rPr lang="en-GB" i="1" dirty="0"/>
              <a:t>Observation minus Background (short-range forecast) statistics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02251-D3A8-4C8D-94B9-F4579D1E00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316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0F40E-9C3F-4005-8F92-E8C56BC3C6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FCBDAF-4347-424E-BF84-60A028A9C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25" y="0"/>
            <a:ext cx="1165794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C3C181-DB0E-4D6B-AB18-D44100A9C954}"/>
              </a:ext>
            </a:extLst>
          </p:cNvPr>
          <p:cNvSpPr txBox="1"/>
          <p:nvPr/>
        </p:nvSpPr>
        <p:spPr>
          <a:xfrm>
            <a:off x="10884310" y="115252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m/s</a:t>
            </a:r>
          </a:p>
        </p:txBody>
      </p:sp>
    </p:spTree>
    <p:extLst>
      <p:ext uri="{BB962C8B-B14F-4D97-AF65-F5344CB8AC3E}">
        <p14:creationId xmlns:p14="http://schemas.microsoft.com/office/powerpoint/2010/main" val="2237228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BF600BC-8A1F-49F7-AAF8-8A041E93C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121" y="1222780"/>
            <a:ext cx="3864579" cy="32646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F7E4A4-F0C1-4D04-86DD-19EEFA6BC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457" y="1205970"/>
            <a:ext cx="4058314" cy="3336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327AC5-70A2-4810-8F11-536BE5A97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7787"/>
            <a:ext cx="3866637" cy="33442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4041F0-19A2-409F-B3B7-35D9EC07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60" y="192437"/>
            <a:ext cx="11218279" cy="737808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Fit of short-range forecasts to other observation types – </a:t>
            </a:r>
            <a:r>
              <a:rPr lang="en-GB" i="1" dirty="0">
                <a:solidFill>
                  <a:schemeClr val="tx2"/>
                </a:solidFill>
              </a:rPr>
              <a:t>the better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90A88D-ACD7-407E-A16E-BA9281C5297F}"/>
              </a:ext>
            </a:extLst>
          </p:cNvPr>
          <p:cNvSpPr txBox="1"/>
          <p:nvPr/>
        </p:nvSpPr>
        <p:spPr>
          <a:xfrm>
            <a:off x="1102984" y="791781"/>
            <a:ext cx="1641048" cy="2769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799" dirty="0">
                <a:latin typeface="Arial" pitchFamily="34" charset="0"/>
                <a:cs typeface="Arial" pitchFamily="34" charset="0"/>
              </a:rPr>
              <a:t>GPSRO; tropics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5ECE36-52F0-49BD-8C3D-CD0545034C31}"/>
              </a:ext>
            </a:extLst>
          </p:cNvPr>
          <p:cNvSpPr txBox="1"/>
          <p:nvPr/>
        </p:nvSpPr>
        <p:spPr>
          <a:xfrm>
            <a:off x="4470853" y="856023"/>
            <a:ext cx="3500958" cy="2768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799" dirty="0">
                <a:latin typeface="Arial" pitchFamily="34" charset="0"/>
                <a:cs typeface="Arial" pitchFamily="34" charset="0"/>
              </a:rPr>
              <a:t>Conventional vector winds; tropics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644D9A-9488-4A83-B373-D59100BFA921}"/>
              </a:ext>
            </a:extLst>
          </p:cNvPr>
          <p:cNvSpPr txBox="1"/>
          <p:nvPr/>
        </p:nvSpPr>
        <p:spPr>
          <a:xfrm>
            <a:off x="9561139" y="844620"/>
            <a:ext cx="1641048" cy="2769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799" dirty="0">
                <a:latin typeface="Arial" pitchFamily="34" charset="0"/>
                <a:cs typeface="Arial" pitchFamily="34" charset="0"/>
              </a:rPr>
              <a:t>AMSU-A; global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312A1A-4E32-4C33-8C01-A9C3C65F9477}"/>
              </a:ext>
            </a:extLst>
          </p:cNvPr>
          <p:cNvSpPr txBox="1"/>
          <p:nvPr/>
        </p:nvSpPr>
        <p:spPr>
          <a:xfrm>
            <a:off x="336860" y="4703564"/>
            <a:ext cx="11218279" cy="215443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Impact reasonable in tropics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Improved statistical significance compared to Sep-Oct 2018 period since 2.5 month experiment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AMSU-A degradation of Sep-Oct 2018 period is gone</a:t>
            </a:r>
          </a:p>
          <a:p>
            <a:pPr marL="742864" lvl="1" indent="-285664">
              <a:buFont typeface="Arial" panose="020B0604020202020204" pitchFamily="34" charset="0"/>
              <a:buChar char="•"/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1 km rather than 2 km Rayleigh bins in UTLS?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Less impact in mid-troposphere than Sep-Oct 2018, not so much impact on humidity</a:t>
            </a:r>
          </a:p>
          <a:p>
            <a:pPr marL="742864" lvl="1" indent="-285664">
              <a:buFont typeface="Arial" panose="020B0604020202020204" pitchFamily="34" charset="0"/>
              <a:buChar char="•"/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Perhaps overweighting the 10 km </a:t>
            </a:r>
            <a:r>
              <a:rPr lang="en-GB" sz="2000" dirty="0" err="1">
                <a:latin typeface="Arial" pitchFamily="34" charset="0"/>
                <a:cs typeface="Arial" pitchFamily="34" charset="0"/>
              </a:rPr>
              <a:t>horiz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. res. Mie winds? Thicker Mie range-bins?</a:t>
            </a:r>
          </a:p>
          <a:p>
            <a:pPr marL="742864" lvl="1" indent="-285664">
              <a:buFont typeface="Arial" panose="020B0604020202020204" pitchFamily="34" charset="0"/>
              <a:buChar char="•"/>
            </a:pP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5EFFBB7-E257-4194-ABCF-DBF6028EE62F}"/>
              </a:ext>
            </a:extLst>
          </p:cNvPr>
          <p:cNvCxnSpPr>
            <a:cxnSpLocks/>
          </p:cNvCxnSpPr>
          <p:nvPr/>
        </p:nvCxnSpPr>
        <p:spPr>
          <a:xfrm flipH="1">
            <a:off x="10435428" y="4197279"/>
            <a:ext cx="748630" cy="0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B448C7F-E7AC-4BDD-92BF-D1F93D5AA26B}"/>
              </a:ext>
            </a:extLst>
          </p:cNvPr>
          <p:cNvCxnSpPr>
            <a:cxnSpLocks/>
          </p:cNvCxnSpPr>
          <p:nvPr/>
        </p:nvCxnSpPr>
        <p:spPr>
          <a:xfrm>
            <a:off x="11184057" y="4205238"/>
            <a:ext cx="742163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3AD8D91-9AFF-4DDB-A037-0D8A50F40353}"/>
              </a:ext>
            </a:extLst>
          </p:cNvPr>
          <p:cNvCxnSpPr>
            <a:cxnSpLocks/>
          </p:cNvCxnSpPr>
          <p:nvPr/>
        </p:nvCxnSpPr>
        <p:spPr>
          <a:xfrm flipH="1">
            <a:off x="6397350" y="4197279"/>
            <a:ext cx="773463" cy="0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1B9C8A3-7C12-4B0E-8C37-2C454131F70D}"/>
              </a:ext>
            </a:extLst>
          </p:cNvPr>
          <p:cNvCxnSpPr>
            <a:cxnSpLocks/>
          </p:cNvCxnSpPr>
          <p:nvPr/>
        </p:nvCxnSpPr>
        <p:spPr>
          <a:xfrm>
            <a:off x="7261220" y="4197279"/>
            <a:ext cx="894901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0AF69D7-F87E-489B-A585-3EC774762C67}"/>
              </a:ext>
            </a:extLst>
          </p:cNvPr>
          <p:cNvCxnSpPr/>
          <p:nvPr/>
        </p:nvCxnSpPr>
        <p:spPr>
          <a:xfrm flipH="1">
            <a:off x="1205696" y="4131964"/>
            <a:ext cx="863871" cy="0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D93F918-AC67-4E75-BE6E-F79B05566F49}"/>
              </a:ext>
            </a:extLst>
          </p:cNvPr>
          <p:cNvCxnSpPr>
            <a:cxnSpLocks/>
          </p:cNvCxnSpPr>
          <p:nvPr/>
        </p:nvCxnSpPr>
        <p:spPr>
          <a:xfrm>
            <a:off x="2069567" y="4131964"/>
            <a:ext cx="894901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481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041F0-19A2-409F-B3B7-35D9EC07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34" y="27590"/>
            <a:ext cx="11218279" cy="737808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Longer range forecast impact – assessed against own analyses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F57B22-73B9-4440-89D6-FD036186FDED}"/>
              </a:ext>
            </a:extLst>
          </p:cNvPr>
          <p:cNvSpPr txBox="1"/>
          <p:nvPr/>
        </p:nvSpPr>
        <p:spPr>
          <a:xfrm>
            <a:off x="1281181" y="465332"/>
            <a:ext cx="2321213" cy="2768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799" dirty="0">
                <a:latin typeface="Arial" pitchFamily="34" charset="0"/>
                <a:cs typeface="Arial" pitchFamily="34" charset="0"/>
              </a:rPr>
              <a:t>Vector wind RMS error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EA7755-2B3D-46C0-A193-06B8415D823B}"/>
              </a:ext>
            </a:extLst>
          </p:cNvPr>
          <p:cNvSpPr txBox="1"/>
          <p:nvPr/>
        </p:nvSpPr>
        <p:spPr>
          <a:xfrm>
            <a:off x="8593179" y="450584"/>
            <a:ext cx="2423805" cy="2768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799" dirty="0">
                <a:latin typeface="Arial" pitchFamily="34" charset="0"/>
                <a:cs typeface="Arial" pitchFamily="34" charset="0"/>
              </a:rPr>
              <a:t>Temperature RMS error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EB2A5B-0FE5-4777-976E-0453CC1B0C17}"/>
              </a:ext>
            </a:extLst>
          </p:cNvPr>
          <p:cNvSpPr txBox="1"/>
          <p:nvPr/>
        </p:nvSpPr>
        <p:spPr>
          <a:xfrm>
            <a:off x="4865605" y="1463964"/>
            <a:ext cx="2671786" cy="3691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342797" indent="-342797">
              <a:buFont typeface="Arial" panose="020B0604020202020204" pitchFamily="34" charset="0"/>
              <a:buChar char="•"/>
            </a:pPr>
            <a:r>
              <a:rPr lang="en-GB" sz="1999" dirty="0">
                <a:latin typeface="Arial" pitchFamily="34" charset="0"/>
                <a:cs typeface="Arial" pitchFamily="34" charset="0"/>
              </a:rPr>
              <a:t>Positive indications for impact at longer range in SH</a:t>
            </a:r>
          </a:p>
          <a:p>
            <a:pPr marL="342797" indent="-342797">
              <a:buFont typeface="Arial" panose="020B0604020202020204" pitchFamily="34" charset="0"/>
              <a:buChar char="•"/>
            </a:pPr>
            <a:r>
              <a:rPr lang="en-GB" sz="1999" dirty="0">
                <a:latin typeface="Arial" pitchFamily="34" charset="0"/>
                <a:cs typeface="Arial" pitchFamily="34" charset="0"/>
              </a:rPr>
              <a:t>Degradations in NH?</a:t>
            </a:r>
          </a:p>
          <a:p>
            <a:pPr marL="342797" indent="-342797">
              <a:buFont typeface="Arial" panose="020B0604020202020204" pitchFamily="34" charset="0"/>
              <a:buChar char="•"/>
            </a:pPr>
            <a:r>
              <a:rPr lang="en-GB" sz="1999" dirty="0">
                <a:latin typeface="Arial" pitchFamily="34" charset="0"/>
                <a:cs typeface="Arial" pitchFamily="34" charset="0"/>
              </a:rPr>
              <a:t>But need longer period for significance</a:t>
            </a:r>
          </a:p>
          <a:p>
            <a:pPr marL="342797" indent="-342797">
              <a:buFont typeface="Arial" panose="020B0604020202020204" pitchFamily="34" charset="0"/>
              <a:buChar char="•"/>
            </a:pPr>
            <a:r>
              <a:rPr lang="en-GB" sz="1999" dirty="0">
                <a:latin typeface="Arial" pitchFamily="34" charset="0"/>
                <a:cs typeface="Arial" pitchFamily="34" charset="0"/>
              </a:rPr>
              <a:t>Reasonably similar pattern to Sep-Oct 2018 impact, but smaller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6A2E7-7AC5-415B-9C67-E6BE8B478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34"/>
          <a:stretch/>
        </p:blipFill>
        <p:spPr>
          <a:xfrm>
            <a:off x="305451" y="765398"/>
            <a:ext cx="4272675" cy="60650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FA5D7F-7138-4AE7-B892-26FE8D890F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07"/>
          <a:stretch/>
        </p:blipFill>
        <p:spPr>
          <a:xfrm>
            <a:off x="7819529" y="742203"/>
            <a:ext cx="4266817" cy="60566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EFC17D-1F61-4E4B-9E78-DD821A312C8A}"/>
              </a:ext>
            </a:extLst>
          </p:cNvPr>
          <p:cNvSpPr txBox="1"/>
          <p:nvPr/>
        </p:nvSpPr>
        <p:spPr>
          <a:xfrm>
            <a:off x="11659648" y="548836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-4%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0F23F0-D39E-4A22-8FDB-C6A714EBC00B}"/>
              </a:ext>
            </a:extLst>
          </p:cNvPr>
          <p:cNvSpPr txBox="1"/>
          <p:nvPr/>
        </p:nvSpPr>
        <p:spPr>
          <a:xfrm>
            <a:off x="4245342" y="601822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-10%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3AB93B-C9F5-4F9C-825E-3CB0BDDAC4C0}"/>
              </a:ext>
            </a:extLst>
          </p:cNvPr>
          <p:cNvSpPr txBox="1"/>
          <p:nvPr/>
        </p:nvSpPr>
        <p:spPr>
          <a:xfrm>
            <a:off x="4187634" y="910394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+10%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F93628-8FB2-48F6-BAE5-F8621C75ABC9}"/>
              </a:ext>
            </a:extLst>
          </p:cNvPr>
          <p:cNvSpPr txBox="1"/>
          <p:nvPr/>
        </p:nvSpPr>
        <p:spPr>
          <a:xfrm>
            <a:off x="11630793" y="135621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+4%</a:t>
            </a:r>
          </a:p>
        </p:txBody>
      </p:sp>
    </p:spTree>
    <p:extLst>
      <p:ext uri="{BB962C8B-B14F-4D97-AF65-F5344CB8AC3E}">
        <p14:creationId xmlns:p14="http://schemas.microsoft.com/office/powerpoint/2010/main" val="4152383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641F-9AC7-4861-9DA3-1960554A3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7" y="351913"/>
            <a:ext cx="7871649" cy="369332"/>
          </a:xfrm>
        </p:spPr>
        <p:txBody>
          <a:bodyPr/>
          <a:lstStyle/>
          <a:p>
            <a:r>
              <a:rPr lang="en-GB" dirty="0"/>
              <a:t>Summary on </a:t>
            </a:r>
            <a:r>
              <a:rPr lang="en-GB" b="1" i="1" dirty="0"/>
              <a:t>April-June 2019</a:t>
            </a:r>
            <a:r>
              <a:rPr lang="en-GB" dirty="0"/>
              <a:t> NWP impact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432A4-605B-4AB1-B0A9-11FDCF93CAE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1886" y="936000"/>
            <a:ext cx="11513069" cy="4986000"/>
          </a:xfrm>
        </p:spPr>
        <p:txBody>
          <a:bodyPr/>
          <a:lstStyle/>
          <a:p>
            <a:pPr marL="180000" lvl="0" defTabSz="914400">
              <a:lnSpc>
                <a:spcPct val="100000"/>
              </a:lnSpc>
              <a:spcBef>
                <a:spcPts val="300"/>
              </a:spcBef>
              <a:buClrTx/>
              <a:buFont typeface="Arial" pitchFamily="34" charset="0"/>
              <a:buChar char="•"/>
            </a:pPr>
            <a:r>
              <a:rPr lang="en-GB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Promising to still see positive impact </a:t>
            </a:r>
            <a:r>
              <a:rPr lang="en-GB" sz="2000" b="1" i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despite</a:t>
            </a:r>
            <a:r>
              <a:rPr lang="en-GB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626400" lvl="1" indent="-180000" defTabSz="914400">
              <a:lnSpc>
                <a:spcPct val="100000"/>
              </a:lnSpc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Lower laser energy (40-45 </a:t>
            </a:r>
            <a:r>
              <a:rPr lang="en-GB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mJ</a:t>
            </a:r>
            <a:r>
              <a:rPr lang="en-GB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compared to ~60 </a:t>
            </a:r>
            <a:r>
              <a:rPr lang="en-GB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mJ</a:t>
            </a:r>
            <a:r>
              <a:rPr lang="en-GB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in Sept-Oct 2018 (should mean 15-20% larger </a:t>
            </a:r>
            <a:r>
              <a:rPr lang="en-GB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st.dev</a:t>
            </a:r>
            <a:r>
              <a:rPr lang="en-GB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of Rayleigh winds)</a:t>
            </a:r>
            <a:endParaRPr lang="en-GB" sz="20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626400" lvl="1" indent="-180000" defTabSz="914400">
              <a:lnSpc>
                <a:spcPct val="100000"/>
              </a:lnSpc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Rejecting 20-25% of range-bins due to “hot” pixels </a:t>
            </a:r>
            <a:r>
              <a:rPr lang="en-GB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(with newer L2Bp this problem is solved)</a:t>
            </a:r>
            <a:endParaRPr lang="en-GB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626400" lvl="1" indent="-180000" defTabSz="914400">
              <a:lnSpc>
                <a:spcPct val="100000"/>
              </a:lnSpc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Large Rayleigh biases varying with orbit phase</a:t>
            </a:r>
          </a:p>
          <a:p>
            <a:pPr indent="-183600" defTabSz="914400">
              <a:lnSpc>
                <a:spcPct val="100000"/>
              </a:lnSpc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Overall less impact than Sep-Oct 2018 period</a:t>
            </a:r>
          </a:p>
          <a:p>
            <a:pPr lvl="1" indent="-183600" defTabSz="914400">
              <a:lnSpc>
                <a:spcPct val="100000"/>
              </a:lnSpc>
              <a:spcBef>
                <a:spcPts val="0"/>
              </a:spcBef>
              <a:buClrTx/>
              <a:buFont typeface="Arial" pitchFamily="34" charset="0"/>
              <a:buChar char="•"/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Suggests we need more laser energy and the “hot” pixel correction</a:t>
            </a:r>
          </a:p>
          <a:p>
            <a:pPr marL="180000" lvl="0" defTabSz="914400">
              <a:lnSpc>
                <a:spcPct val="100000"/>
              </a:lnSpc>
              <a:spcBef>
                <a:spcPts val="300"/>
              </a:spcBef>
              <a:buClrTx/>
              <a:buFont typeface="Arial" pitchFamily="34" charset="0"/>
              <a:buChar char="•"/>
            </a:pPr>
            <a:r>
              <a:rPr lang="en-GB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New: </a:t>
            </a:r>
            <a:r>
              <a:rPr lang="en-GB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running an experiment with bias correction:</a:t>
            </a:r>
          </a:p>
          <a:p>
            <a:pPr marL="810000" lvl="1" defTabSz="914400">
              <a:lnSpc>
                <a:spcPct val="100000"/>
              </a:lnSpc>
              <a:spcBef>
                <a:spcPts val="300"/>
              </a:spcBef>
              <a:buClrTx/>
              <a:buFont typeface="Arial" pitchFamily="34" charset="0"/>
              <a:buChar char="•"/>
            </a:pPr>
            <a:r>
              <a:rPr lang="en-GB" sz="2000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A weekly fixed bias correction of L2B winds using the model, as a function of orbit phase angle</a:t>
            </a:r>
          </a:p>
          <a:p>
            <a:pPr marL="810000" lvl="1" defTabSz="914400">
              <a:lnSpc>
                <a:spcPct val="100000"/>
              </a:lnSpc>
              <a:spcBef>
                <a:spcPts val="300"/>
              </a:spcBef>
              <a:buClrTx/>
              <a:buFont typeface="Arial" pitchFamily="34" charset="0"/>
              <a:buChar char="•"/>
            </a:pPr>
            <a:r>
              <a:rPr lang="en-GB" sz="2000" i="1" dirty="0">
                <a:latin typeface="Arial" pitchFamily="34" charset="0"/>
                <a:cs typeface="Arial" pitchFamily="34" charset="0"/>
              </a:rPr>
              <a:t>So far: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impact is improved</a:t>
            </a:r>
          </a:p>
          <a:p>
            <a:pPr marL="810000" lvl="1" defTabSz="914400">
              <a:lnSpc>
                <a:spcPct val="100000"/>
              </a:lnSpc>
              <a:spcBef>
                <a:spcPts val="300"/>
              </a:spcBef>
              <a:buClrTx/>
              <a:buFont typeface="Arial" pitchFamily="34" charset="0"/>
              <a:buChar char="•"/>
            </a:pPr>
            <a:endParaRPr lang="en-GB" sz="20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  <a:p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1A0F77-EC8A-4EE7-AA88-39BC86F012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420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B9059-E9BC-4329-B51A-C9D184A0C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44" y="0"/>
            <a:ext cx="11277601" cy="369332"/>
          </a:xfrm>
        </p:spPr>
        <p:txBody>
          <a:bodyPr/>
          <a:lstStyle/>
          <a:p>
            <a:r>
              <a:rPr lang="en-GB" dirty="0"/>
              <a:t>3. Summary of assessment of Aeolus from ECMWF (so far)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6DEA2E-24B6-4290-8176-2F7E97C5919E}"/>
                  </a:ext>
                </a:extLst>
              </p:cNvPr>
              <p:cNvSpPr>
                <a:spLocks noGrp="1"/>
              </p:cNvSpPr>
              <p:nvPr>
                <p:ph sz="quarter" idx="14"/>
              </p:nvPr>
            </p:nvSpPr>
            <p:spPr>
              <a:xfrm>
                <a:off x="299881" y="434208"/>
                <a:ext cx="11892117" cy="6312697"/>
              </a:xfr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 marL="285750" indent="-285750"/>
                <a:r>
                  <a:rPr lang="en-GB" sz="2000" dirty="0">
                    <a:solidFill>
                      <a:schemeClr val="tx2"/>
                    </a:solidFill>
                  </a:rPr>
                  <a:t>FM-A random errors larger than pre-launch expectations (see yesterday’s talks also)</a:t>
                </a:r>
              </a:p>
              <a:p>
                <a:pPr marL="915750" lvl="1" indent="-285750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2000" dirty="0"/>
                      <m:t>Typical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tx1"/>
                    </a:solidFill>
                  </a:rPr>
                  <a:t> 4-5* m/s for Rayleigh and 2</a:t>
                </a:r>
                <a:r>
                  <a:rPr lang="en-GB" sz="2000" dirty="0"/>
                  <a:t>-3</a:t>
                </a:r>
                <a:r>
                  <a:rPr lang="en-GB" sz="2000" dirty="0">
                    <a:solidFill>
                      <a:schemeClr val="tx1"/>
                    </a:solidFill>
                  </a:rPr>
                  <a:t> m/s for Mie (*depending on laser energy)</a:t>
                </a:r>
              </a:p>
              <a:p>
                <a:pPr marL="915750" lvl="1" indent="-285750"/>
                <a:r>
                  <a:rPr lang="en-GB" sz="2000" dirty="0"/>
                  <a:t>Lower Rayleigh signal → solar background noise more prominent</a:t>
                </a:r>
              </a:p>
              <a:p>
                <a:pPr marL="915750" lvl="1" indent="-285750"/>
                <a:r>
                  <a:rPr lang="en-GB" sz="2000" dirty="0">
                    <a:solidFill>
                      <a:srgbClr val="00B050"/>
                    </a:solidFill>
                  </a:rPr>
                  <a:t>FM-B is so far looking very good</a:t>
                </a:r>
              </a:p>
              <a:p>
                <a:pPr marL="285750" indent="-285750"/>
                <a:r>
                  <a:rPr lang="en-GB" sz="2000" dirty="0">
                    <a:solidFill>
                      <a:schemeClr val="tx2"/>
                    </a:solidFill>
                  </a:rPr>
                  <a:t>Varying and large wind biases</a:t>
                </a:r>
              </a:p>
              <a:p>
                <a:pPr marL="915750" lvl="1" indent="-285750"/>
                <a:r>
                  <a:rPr lang="en-GB" sz="2000" dirty="0">
                    <a:solidFill>
                      <a:schemeClr val="tx1"/>
                    </a:solidFill>
                  </a:rPr>
                  <a:t>However, </a:t>
                </a:r>
                <a:r>
                  <a:rPr lang="en-GB" sz="2000" dirty="0"/>
                  <a:t>new/improved calibration methods are resolving this</a:t>
                </a:r>
                <a:endParaRPr lang="en-GB" sz="2000" dirty="0">
                  <a:solidFill>
                    <a:schemeClr val="tx1"/>
                  </a:solidFill>
                </a:endParaRPr>
              </a:p>
              <a:p>
                <a:pPr marL="1275750" lvl="2" indent="-285750"/>
                <a:r>
                  <a:rPr lang="en-GB" sz="2000" dirty="0">
                    <a:solidFill>
                      <a:srgbClr val="00B050"/>
                    </a:solidFill>
                  </a:rPr>
                  <a:t>Future and re-processed data will be more accurate</a:t>
                </a:r>
              </a:p>
              <a:p>
                <a:pPr marL="285750" indent="-285750"/>
                <a:r>
                  <a:rPr lang="en-GB" sz="2000" dirty="0">
                    <a:solidFill>
                      <a:schemeClr val="tx2"/>
                    </a:solidFill>
                  </a:rPr>
                  <a:t>Initial NWP impact assessment at ECMWF</a:t>
                </a:r>
              </a:p>
              <a:p>
                <a:pPr marL="915750" lvl="1" indent="-285750"/>
                <a:r>
                  <a:rPr lang="en-GB" sz="2000" dirty="0">
                    <a:solidFill>
                      <a:schemeClr val="tx1"/>
                    </a:solidFill>
                  </a:rPr>
                  <a:t>Short-range forecast fit to other observations shows 1-2% improvements for wind, </a:t>
                </a:r>
                <a:r>
                  <a:rPr lang="en-GB" sz="2000" dirty="0"/>
                  <a:t>temperature and humidity in tropics and SH</a:t>
                </a:r>
              </a:p>
              <a:p>
                <a:pPr marL="1275750" lvl="2" indent="-285750"/>
                <a:r>
                  <a:rPr lang="en-GB" sz="2000" dirty="0"/>
                  <a:t>Similar magnitude to some other observation types e.g. GPSRO, AMVs, IR sounders (Bormann et al. 2019)</a:t>
                </a:r>
              </a:p>
              <a:p>
                <a:pPr marL="1635750" lvl="3" indent="-285750"/>
                <a:r>
                  <a:rPr lang="en-GB" sz="2000" dirty="0"/>
                  <a:t>Considering Aeolus is only ~0.2% of number of obs. assimilated, </a:t>
                </a:r>
                <a:r>
                  <a:rPr lang="en-GB" sz="2000" dirty="0">
                    <a:solidFill>
                      <a:srgbClr val="00B050"/>
                    </a:solidFill>
                  </a:rPr>
                  <a:t>this is promising</a:t>
                </a:r>
              </a:p>
              <a:p>
                <a:pPr marL="1275750" lvl="2" indent="-285750"/>
                <a:r>
                  <a:rPr lang="en-GB" sz="2000" dirty="0">
                    <a:solidFill>
                      <a:schemeClr val="tx1"/>
                    </a:solidFill>
                  </a:rPr>
                  <a:t>Mie provides a significant fraction of </a:t>
                </a:r>
                <a:r>
                  <a:rPr lang="en-GB" sz="2000" i="1" dirty="0">
                    <a:solidFill>
                      <a:schemeClr val="tx1"/>
                    </a:solidFill>
                  </a:rPr>
                  <a:t>short-range</a:t>
                </a:r>
                <a:r>
                  <a:rPr lang="en-GB" sz="2000" dirty="0">
                    <a:solidFill>
                      <a:schemeClr val="tx1"/>
                    </a:solidFill>
                  </a:rPr>
                  <a:t> impact and humidity improvement</a:t>
                </a:r>
              </a:p>
              <a:p>
                <a:pPr marL="915750" lvl="1" indent="-285750"/>
                <a:r>
                  <a:rPr lang="en-GB" sz="2000" dirty="0">
                    <a:solidFill>
                      <a:schemeClr val="tx1"/>
                    </a:solidFill>
                  </a:rPr>
                  <a:t>Medium range impact: need more testing, but </a:t>
                </a:r>
                <a:r>
                  <a:rPr lang="en-GB" sz="2000" dirty="0"/>
                  <a:t>shows promise </a:t>
                </a:r>
                <a:r>
                  <a:rPr lang="en-GB" sz="2000" dirty="0">
                    <a:solidFill>
                      <a:schemeClr val="tx1"/>
                    </a:solidFill>
                  </a:rPr>
                  <a:t>in SH/tropics for Rayleigh</a:t>
                </a:r>
              </a:p>
              <a:p>
                <a:pPr marL="915750" lvl="1" indent="-285750"/>
                <a:r>
                  <a:rPr lang="en-GB" sz="2000" dirty="0"/>
                  <a:t>Bias correction with NWP model</a:t>
                </a:r>
                <a:r>
                  <a:rPr lang="en-GB" sz="2000" dirty="0">
                    <a:solidFill>
                      <a:schemeClr val="tx1"/>
                    </a:solidFill>
                  </a:rPr>
                  <a:t> improves impact</a:t>
                </a:r>
              </a:p>
              <a:p>
                <a:pPr marL="285750" indent="-285750"/>
                <a:r>
                  <a:rPr lang="en-GB" sz="2000" b="1" dirty="0">
                    <a:solidFill>
                      <a:srgbClr val="00B050"/>
                    </a:solidFill>
                  </a:rPr>
                  <a:t>Overall there is plenty to be positive about, despite the issues</a:t>
                </a:r>
              </a:p>
              <a:p>
                <a:pPr indent="0">
                  <a:buNone/>
                </a:pPr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6DEA2E-24B6-4290-8176-2F7E97C591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xfrm>
                <a:off x="299881" y="434208"/>
                <a:ext cx="11892117" cy="6312697"/>
              </a:xfrm>
              <a:blipFill>
                <a:blip r:embed="rId2"/>
                <a:stretch>
                  <a:fillRect l="-1230" t="-16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47D8A-7747-416B-9F5F-86FD2A6CA9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23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4263" y="3103200"/>
            <a:ext cx="5903737" cy="369332"/>
          </a:xfrm>
        </p:spPr>
        <p:txBody>
          <a:bodyPr/>
          <a:lstStyle/>
          <a:p>
            <a:r>
              <a:rPr lang="en-GB" dirty="0"/>
              <a:t>Any 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106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2EF240-C92E-4058-9E59-4232C38F3C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A070BF-5D61-4705-852D-CA0E765085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25"/>
          <a:stretch/>
        </p:blipFill>
        <p:spPr>
          <a:xfrm>
            <a:off x="944187" y="314632"/>
            <a:ext cx="9987492" cy="65455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16EC11-BD94-4E67-B792-DEF5E499A135}"/>
              </a:ext>
            </a:extLst>
          </p:cNvPr>
          <p:cNvSpPr txBox="1"/>
          <p:nvPr/>
        </p:nvSpPr>
        <p:spPr>
          <a:xfrm>
            <a:off x="883915" y="-49162"/>
            <a:ext cx="10099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L2B Rayleigh-clear </a:t>
            </a:r>
            <a:r>
              <a:rPr lang="en-GB" sz="2400" b="1" dirty="0">
                <a:solidFill>
                  <a:schemeClr val="tx2"/>
                </a:solidFill>
              </a:rPr>
              <a:t>and</a:t>
            </a:r>
            <a:r>
              <a:rPr lang="en-GB" sz="2400" dirty="0">
                <a:solidFill>
                  <a:schemeClr val="tx2"/>
                </a:solidFill>
              </a:rPr>
              <a:t> Mie-cloudy horizontal line-of-sight (HLOS) winds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5341C0-5AED-4CFA-A040-6BBF0B6F6B80}"/>
              </a:ext>
            </a:extLst>
          </p:cNvPr>
          <p:cNvSpPr txBox="1"/>
          <p:nvPr/>
        </p:nvSpPr>
        <p:spPr>
          <a:xfrm>
            <a:off x="6856862" y="1866749"/>
            <a:ext cx="178819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subtropical jet (westerlies)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61DF7C-E494-4740-81D2-3BD5BBD5971B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484956" y="2189915"/>
            <a:ext cx="371906" cy="5052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6E2C756-B326-4026-9634-AD5AF097B809}"/>
              </a:ext>
            </a:extLst>
          </p:cNvPr>
          <p:cNvSpPr txBox="1"/>
          <p:nvPr/>
        </p:nvSpPr>
        <p:spPr>
          <a:xfrm>
            <a:off x="7041025" y="746108"/>
            <a:ext cx="1750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polar-night jet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C3325C-0882-473A-A9E7-3E81EFE86477}"/>
              </a:ext>
            </a:extLst>
          </p:cNvPr>
          <p:cNvSpPr txBox="1"/>
          <p:nvPr/>
        </p:nvSpPr>
        <p:spPr>
          <a:xfrm>
            <a:off x="8073404" y="2827711"/>
            <a:ext cx="1643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polar front jet (westerlies)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FB16AD3-2EDE-4A34-8A77-680217EB7F87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8645058" y="2189915"/>
            <a:ext cx="1000387" cy="4282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2B92826-C677-461C-89D2-46E615B932A0}"/>
              </a:ext>
            </a:extLst>
          </p:cNvPr>
          <p:cNvSpPr txBox="1"/>
          <p:nvPr/>
        </p:nvSpPr>
        <p:spPr>
          <a:xfrm>
            <a:off x="2078344" y="2618182"/>
            <a:ext cx="191607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extinction below optically thick clouds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055680-D502-4878-88B2-EAC0DB8ED247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930013" y="3541512"/>
            <a:ext cx="106368" cy="113864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4333F3-7EFE-432C-8837-3FAE50F33188}"/>
              </a:ext>
            </a:extLst>
          </p:cNvPr>
          <p:cNvCxnSpPr>
            <a:cxnSpLocks/>
          </p:cNvCxnSpPr>
          <p:nvPr/>
        </p:nvCxnSpPr>
        <p:spPr>
          <a:xfrm flipH="1">
            <a:off x="3736258" y="1406013"/>
            <a:ext cx="4021395" cy="0"/>
          </a:xfrm>
          <a:prstGeom prst="straightConnector1">
            <a:avLst/>
          </a:prstGeom>
          <a:ln>
            <a:solidFill>
              <a:schemeClr val="tx2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A5CC917-1CBA-4220-9907-7175B531C1F0}"/>
              </a:ext>
            </a:extLst>
          </p:cNvPr>
          <p:cNvCxnSpPr>
            <a:cxnSpLocks/>
          </p:cNvCxnSpPr>
          <p:nvPr/>
        </p:nvCxnSpPr>
        <p:spPr>
          <a:xfrm flipH="1">
            <a:off x="7757653" y="1406013"/>
            <a:ext cx="3057831" cy="0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EA372A0-3A34-4F32-B43C-260EC105E513}"/>
              </a:ext>
            </a:extLst>
          </p:cNvPr>
          <p:cNvSpPr txBox="1"/>
          <p:nvPr/>
        </p:nvSpPr>
        <p:spPr>
          <a:xfrm>
            <a:off x="4979425" y="1056629"/>
            <a:ext cx="2162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descending phase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540BE2-DDDD-4FC6-9626-2C4AA6ED3554}"/>
              </a:ext>
            </a:extLst>
          </p:cNvPr>
          <p:cNvSpPr txBox="1"/>
          <p:nvPr/>
        </p:nvSpPr>
        <p:spPr>
          <a:xfrm>
            <a:off x="8485310" y="1092357"/>
            <a:ext cx="217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ascending phase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FEDA908-8D04-45A5-B3E0-482CD18EF280}"/>
              </a:ext>
            </a:extLst>
          </p:cNvPr>
          <p:cNvCxnSpPr>
            <a:cxnSpLocks/>
          </p:cNvCxnSpPr>
          <p:nvPr/>
        </p:nvCxnSpPr>
        <p:spPr>
          <a:xfrm flipH="1">
            <a:off x="1592826" y="1401013"/>
            <a:ext cx="2184625" cy="5000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96FE8CC-5CD9-45C8-8FF1-57B0F3E323C9}"/>
              </a:ext>
            </a:extLst>
          </p:cNvPr>
          <p:cNvSpPr txBox="1"/>
          <p:nvPr/>
        </p:nvSpPr>
        <p:spPr>
          <a:xfrm>
            <a:off x="1799441" y="1057605"/>
            <a:ext cx="2340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ascending phase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9C224F-ADE3-4C60-B131-E2C9B2684EB5}"/>
              </a:ext>
            </a:extLst>
          </p:cNvPr>
          <p:cNvSpPr txBox="1"/>
          <p:nvPr/>
        </p:nvSpPr>
        <p:spPr>
          <a:xfrm>
            <a:off x="4945012" y="1804479"/>
            <a:ext cx="1503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equatorial easterlies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1CFA6C00-3B4C-4793-A292-A90C8680774E}"/>
              </a:ext>
            </a:extLst>
          </p:cNvPr>
          <p:cNvSpPr/>
          <p:nvPr/>
        </p:nvSpPr>
        <p:spPr>
          <a:xfrm>
            <a:off x="10815484" y="1598064"/>
            <a:ext cx="116195" cy="45292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C02DC7-3488-4A41-8024-D7A3F9A945ED}"/>
              </a:ext>
            </a:extLst>
          </p:cNvPr>
          <p:cNvSpPr txBox="1"/>
          <p:nvPr/>
        </p:nvSpPr>
        <p:spPr>
          <a:xfrm>
            <a:off x="10931679" y="1639861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range-bin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D75495-AD10-4F99-A7FE-A16CE737575F}"/>
              </a:ext>
            </a:extLst>
          </p:cNvPr>
          <p:cNvSpPr txBox="1"/>
          <p:nvPr/>
        </p:nvSpPr>
        <p:spPr>
          <a:xfrm>
            <a:off x="7643322" y="5267321"/>
            <a:ext cx="546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S.P.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9B0D50-FDFB-42C2-853B-94DC2CC5C5F0}"/>
              </a:ext>
            </a:extLst>
          </p:cNvPr>
          <p:cNvSpPr txBox="1"/>
          <p:nvPr/>
        </p:nvSpPr>
        <p:spPr>
          <a:xfrm>
            <a:off x="3052578" y="5250444"/>
            <a:ext cx="557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N.P.</a:t>
            </a:r>
          </a:p>
        </p:txBody>
      </p:sp>
    </p:spTree>
    <p:extLst>
      <p:ext uri="{BB962C8B-B14F-4D97-AF65-F5344CB8AC3E}">
        <p14:creationId xmlns:p14="http://schemas.microsoft.com/office/powerpoint/2010/main" val="80513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/>
      <p:bldP spid="3" grpId="0" animBg="1"/>
      <p:bldP spid="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47BDCD-AB13-4904-A1D8-2D0CCB6F0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4"/>
          <a:stretch/>
        </p:blipFill>
        <p:spPr>
          <a:xfrm>
            <a:off x="73444" y="1874981"/>
            <a:ext cx="3932422" cy="3694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C2D403-D4C6-4F1F-912A-06EF1B1374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4"/>
          <a:stretch/>
        </p:blipFill>
        <p:spPr>
          <a:xfrm>
            <a:off x="3946928" y="1874981"/>
            <a:ext cx="4023812" cy="36945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BD08BF-828F-4887-BB37-CE3B74F7EF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4"/>
          <a:stretch/>
        </p:blipFill>
        <p:spPr>
          <a:xfrm>
            <a:off x="7879350" y="1874981"/>
            <a:ext cx="3979347" cy="36945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4362AC-6203-4224-95DF-DEEE8F8FE6F3}"/>
              </a:ext>
            </a:extLst>
          </p:cNvPr>
          <p:cNvSpPr txBox="1"/>
          <p:nvPr/>
        </p:nvSpPr>
        <p:spPr>
          <a:xfrm>
            <a:off x="1570181" y="1052945"/>
            <a:ext cx="121940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S. Hemi.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999AE0-4389-4DF3-9F58-D14DF445D58F}"/>
              </a:ext>
            </a:extLst>
          </p:cNvPr>
          <p:cNvSpPr txBox="1"/>
          <p:nvPr/>
        </p:nvSpPr>
        <p:spPr>
          <a:xfrm>
            <a:off x="5324763" y="1103807"/>
            <a:ext cx="91807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Tropics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7BA07F-635A-487C-8C3B-6EA039A37AA8}"/>
              </a:ext>
            </a:extLst>
          </p:cNvPr>
          <p:cNvSpPr txBox="1"/>
          <p:nvPr/>
        </p:nvSpPr>
        <p:spPr>
          <a:xfrm>
            <a:off x="9533058" y="1078887"/>
            <a:ext cx="108876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N. Hemi.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DD3143-E06C-4DF3-8BD0-CC3F6FE188A1}"/>
              </a:ext>
            </a:extLst>
          </p:cNvPr>
          <p:cNvSpPr txBox="1"/>
          <p:nvPr/>
        </p:nvSpPr>
        <p:spPr>
          <a:xfrm>
            <a:off x="2091318" y="205926"/>
            <a:ext cx="81183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FM-B,  orbits 4944-4953 (30</a:t>
            </a:r>
            <a:r>
              <a:rPr lang="en-GB" sz="2000" b="1" baseline="30000" dirty="0"/>
              <a:t>th</a:t>
            </a:r>
            <a:r>
              <a:rPr lang="en-GB" sz="2000" b="1" dirty="0"/>
              <a:t> June -1</a:t>
            </a:r>
            <a:r>
              <a:rPr lang="en-GB" sz="2000" b="1" baseline="30000" dirty="0"/>
              <a:t>st</a:t>
            </a:r>
            <a:r>
              <a:rPr lang="en-GB" sz="2000" b="1" dirty="0"/>
              <a:t> July 2019) </a:t>
            </a:r>
            <a:r>
              <a:rPr lang="en-GB" sz="2000" dirty="0"/>
              <a:t>~67 </a:t>
            </a:r>
            <a:r>
              <a:rPr lang="en-GB" sz="2000" dirty="0" err="1"/>
              <a:t>mJ</a:t>
            </a:r>
            <a:r>
              <a:rPr lang="en-GB" sz="2000" dirty="0"/>
              <a:t> reported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DF67A5-164E-4DFE-AED6-CC0D32D9C491}"/>
              </a:ext>
            </a:extLst>
          </p:cNvPr>
          <p:cNvCxnSpPr>
            <a:cxnSpLocks/>
          </p:cNvCxnSpPr>
          <p:nvPr/>
        </p:nvCxnSpPr>
        <p:spPr>
          <a:xfrm>
            <a:off x="10853287" y="3001401"/>
            <a:ext cx="0" cy="2568126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D9B2B0B-1A98-4CC7-AE2E-32372959C942}"/>
                  </a:ext>
                </a:extLst>
              </p:cNvPr>
              <p:cNvSpPr txBox="1"/>
              <p:nvPr/>
            </p:nvSpPr>
            <p:spPr>
              <a:xfrm>
                <a:off x="9188990" y="5569527"/>
                <a:ext cx="265523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tx2"/>
                    </a:solidFill>
                  </a:rPr>
                  <a:t>Best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  <m:r>
                          <a:rPr lang="en-GB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𝑒𝑠𝑡</m:t>
                        </m:r>
                      </m:sub>
                    </m:sSub>
                    <m:r>
                      <a:rPr lang="en-GB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solidFill>
                      <a:schemeClr val="tx2"/>
                    </a:solidFill>
                  </a:rPr>
                  <a:t>~3.5 m/s</a:t>
                </a:r>
              </a:p>
              <a:p>
                <a:r>
                  <a:rPr lang="en-GB" sz="2000" dirty="0">
                    <a:solidFill>
                      <a:schemeClr val="tx2"/>
                    </a:solidFill>
                  </a:rPr>
                  <a:t>Larger due to solar background noise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D9B2B0B-1A98-4CC7-AE2E-32372959C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8990" y="5569527"/>
                <a:ext cx="2655234" cy="1015663"/>
              </a:xfrm>
              <a:prstGeom prst="rect">
                <a:avLst/>
              </a:prstGeom>
              <a:blipFill>
                <a:blip r:embed="rId5"/>
                <a:stretch>
                  <a:fillRect l="-2294" t="-3012" b="-108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027FBD-F93B-407F-8CA0-707CC879072B}"/>
              </a:ext>
            </a:extLst>
          </p:cNvPr>
          <p:cNvCxnSpPr>
            <a:cxnSpLocks/>
          </p:cNvCxnSpPr>
          <p:nvPr/>
        </p:nvCxnSpPr>
        <p:spPr>
          <a:xfrm>
            <a:off x="6722012" y="3001401"/>
            <a:ext cx="0" cy="2568126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541C3C4-6DF6-4DF3-A69C-F44808637C54}"/>
                  </a:ext>
                </a:extLst>
              </p:cNvPr>
              <p:cNvSpPr txBox="1"/>
              <p:nvPr/>
            </p:nvSpPr>
            <p:spPr>
              <a:xfrm>
                <a:off x="5429882" y="5547825"/>
                <a:ext cx="25071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chemeClr val="tx2"/>
                    </a:solidFill>
                  </a:rPr>
                  <a:t>Best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  <m:r>
                          <a:rPr lang="en-GB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𝑒𝑠𝑡</m:t>
                        </m:r>
                      </m:sub>
                    </m:sSub>
                    <m:r>
                      <a:rPr lang="en-GB" sz="20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solidFill>
                      <a:schemeClr val="tx2"/>
                    </a:solidFill>
                  </a:rPr>
                  <a:t>~2.75 m/s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541C3C4-6DF6-4DF3-A69C-F44808637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882" y="5547825"/>
                <a:ext cx="2507161" cy="400110"/>
              </a:xfrm>
              <a:prstGeom prst="rect">
                <a:avLst/>
              </a:prstGeom>
              <a:blipFill>
                <a:blip r:embed="rId6"/>
                <a:stretch>
                  <a:fillRect l="-2676" t="-6061" r="-1703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5CA412-0EF2-4E1A-B4F0-0386F0E0E9FC}"/>
              </a:ext>
            </a:extLst>
          </p:cNvPr>
          <p:cNvCxnSpPr>
            <a:cxnSpLocks/>
          </p:cNvCxnSpPr>
          <p:nvPr/>
        </p:nvCxnSpPr>
        <p:spPr>
          <a:xfrm>
            <a:off x="2789590" y="3112655"/>
            <a:ext cx="0" cy="245687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3D1FCBA-F9CB-4D15-A5F9-5CAB33398924}"/>
                  </a:ext>
                </a:extLst>
              </p:cNvPr>
              <p:cNvSpPr txBox="1"/>
              <p:nvPr/>
            </p:nvSpPr>
            <p:spPr>
              <a:xfrm>
                <a:off x="1361848" y="5530967"/>
                <a:ext cx="230838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chemeClr val="tx2"/>
                    </a:solidFill>
                  </a:rPr>
                  <a:t>Best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𝑂𝑒𝑠𝑡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tx2"/>
                    </a:solidFill>
                  </a:rPr>
                  <a:t>~2.6 m/s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3D1FCBA-F9CB-4D15-A5F9-5CAB33398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848" y="5530967"/>
                <a:ext cx="2308389" cy="400110"/>
              </a:xfrm>
              <a:prstGeom prst="rect">
                <a:avLst/>
              </a:prstGeom>
              <a:blipFill>
                <a:blip r:embed="rId7"/>
                <a:stretch>
                  <a:fillRect l="-2639" t="-6061" r="-2111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8627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EF0B01B-6A5A-4CEC-883D-93F7EE6E7B8A}"/>
              </a:ext>
            </a:extLst>
          </p:cNvPr>
          <p:cNvSpPr txBox="1"/>
          <p:nvPr/>
        </p:nvSpPr>
        <p:spPr>
          <a:xfrm>
            <a:off x="1173192" y="352782"/>
            <a:ext cx="2608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ECMWF model cloud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5A545A-A884-4B90-A985-A0E2B92B3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9" y="752890"/>
            <a:ext cx="5988247" cy="3941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786715-BAAE-48E4-96D8-66BC46CE3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80" y="4830"/>
            <a:ext cx="11042045" cy="369332"/>
          </a:xfrm>
        </p:spPr>
        <p:txBody>
          <a:bodyPr/>
          <a:lstStyle/>
          <a:p>
            <a:r>
              <a:rPr lang="en-GB" dirty="0"/>
              <a:t>Rayleigh (clear-air) and Mie (cloudy-air) winds provide good vertical coverage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6C313-FD8D-42CF-A540-768FC7F379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9D8FB1-2A2C-4D65-BCF6-1E2DE7E83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4"/>
          <a:stretch/>
        </p:blipFill>
        <p:spPr>
          <a:xfrm>
            <a:off x="33887" y="794593"/>
            <a:ext cx="5980180" cy="3900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C37EDA-5D8B-4189-B595-B9327C631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727" y="794592"/>
            <a:ext cx="6017341" cy="39417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E14E78-FDDA-4F78-873B-A464E91C9F5F}"/>
              </a:ext>
            </a:extLst>
          </p:cNvPr>
          <p:cNvSpPr txBox="1"/>
          <p:nvPr/>
        </p:nvSpPr>
        <p:spPr>
          <a:xfrm>
            <a:off x="7006650" y="394482"/>
            <a:ext cx="5131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Rayleigh-clear L2B HLOS </a:t>
            </a:r>
            <a:r>
              <a:rPr lang="en-GB" sz="2000"/>
              <a:t>winds – one orbit</a:t>
            </a:r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B4AB93-9F45-438D-8D1F-AFD16E1F2B2D}"/>
              </a:ext>
            </a:extLst>
          </p:cNvPr>
          <p:cNvSpPr txBox="1"/>
          <p:nvPr/>
        </p:nvSpPr>
        <p:spPr>
          <a:xfrm>
            <a:off x="1173192" y="352782"/>
            <a:ext cx="48013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dirty="0"/>
              <a:t>Mie-cloudy L2B HLOS </a:t>
            </a:r>
            <a:r>
              <a:rPr lang="en-GB" sz="2000"/>
              <a:t>winds – one orbit 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3A7482-52C2-446A-BC68-C97D7C9A15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66"/>
          <a:stretch/>
        </p:blipFill>
        <p:spPr>
          <a:xfrm>
            <a:off x="4623827" y="4778062"/>
            <a:ext cx="2429451" cy="21095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3DEE5D-F7A2-4606-8F89-B7B85ACA5F60}"/>
              </a:ext>
            </a:extLst>
          </p:cNvPr>
          <p:cNvSpPr txBox="1"/>
          <p:nvPr/>
        </p:nvSpPr>
        <p:spPr>
          <a:xfrm>
            <a:off x="2722558" y="5722362"/>
            <a:ext cx="2118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1 day’s coverage</a:t>
            </a:r>
          </a:p>
        </p:txBody>
      </p:sp>
    </p:spTree>
    <p:extLst>
      <p:ext uri="{BB962C8B-B14F-4D97-AF65-F5344CB8AC3E}">
        <p14:creationId xmlns:p14="http://schemas.microsoft.com/office/powerpoint/2010/main" val="25455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C8490DA-63F6-4BC6-BFEF-72376C0903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9" r="5767" b="1511"/>
          <a:stretch/>
        </p:blipFill>
        <p:spPr bwMode="auto">
          <a:xfrm>
            <a:off x="845798" y="908435"/>
            <a:ext cx="6060313" cy="57742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D3D5C7-2560-4F91-B3DF-8C190AE6F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45" y="175334"/>
            <a:ext cx="11690555" cy="369332"/>
          </a:xfrm>
        </p:spPr>
        <p:txBody>
          <a:bodyPr/>
          <a:lstStyle/>
          <a:p>
            <a:r>
              <a:rPr lang="en-GB" dirty="0"/>
              <a:t>Global HLOS wind O-B statistics for L2B </a:t>
            </a:r>
            <a:r>
              <a:rPr lang="en-GB" b="1" dirty="0"/>
              <a:t>Rayleigh-clear</a:t>
            </a:r>
            <a:r>
              <a:rPr lang="en-GB" dirty="0"/>
              <a:t> from </a:t>
            </a:r>
            <a:r>
              <a:rPr lang="en-GB" b="1" dirty="0"/>
              <a:t>mid-September 2018 </a:t>
            </a:r>
            <a:r>
              <a:rPr lang="en-GB" dirty="0"/>
              <a:t>(~61 </a:t>
            </a:r>
            <a:r>
              <a:rPr lang="en-GB" dirty="0" err="1"/>
              <a:t>mJ</a:t>
            </a:r>
            <a:r>
              <a:rPr lang="en-GB" dirty="0"/>
              <a:t>/pulse)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CA7B0-F9DF-4314-8AE3-CC23A906C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ED47639-5346-4CDD-A6C6-FEB3D74B5357}"/>
                  </a:ext>
                </a:extLst>
              </p:cNvPr>
              <p:cNvSpPr txBox="1"/>
              <p:nvPr/>
            </p:nvSpPr>
            <p:spPr>
              <a:xfrm>
                <a:off x="8583780" y="1485137"/>
                <a:ext cx="3541997" cy="494212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chemeClr val="tx2"/>
                    </a:solidFill>
                  </a:rPr>
                  <a:t>Global average O-B</a:t>
                </a:r>
                <a:r>
                  <a:rPr lang="en-GB" sz="2400" dirty="0"/>
                  <a:t>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Robust </a:t>
                </a:r>
                <a:r>
                  <a:rPr lang="en-GB" sz="2400" dirty="0" err="1"/>
                  <a:t>st.</a:t>
                </a:r>
                <a:r>
                  <a:rPr lang="en-GB" sz="2400" dirty="0"/>
                  <a:t> dev. = </a:t>
                </a:r>
                <a:r>
                  <a:rPr lang="en-GB" sz="2400" b="1" dirty="0"/>
                  <a:t>4.3 m/s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Mean i.e. bias = </a:t>
                </a:r>
                <a:r>
                  <a:rPr lang="en-GB" sz="2400" b="1" dirty="0"/>
                  <a:t>0.1 m/s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Estimated observation random error from departures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GB" sz="2400" dirty="0"/>
                  <a:t> is </a:t>
                </a:r>
                <a:r>
                  <a:rPr lang="en-GB" sz="2400" b="1" dirty="0"/>
                  <a:t>~4 m/s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=1.6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GB" sz="24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ED47639-5346-4CDD-A6C6-FEB3D74B5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780" y="1485137"/>
                <a:ext cx="3541997" cy="4942122"/>
              </a:xfrm>
              <a:prstGeom prst="rect">
                <a:avLst/>
              </a:prstGeom>
              <a:blipFill>
                <a:blip r:embed="rId3"/>
                <a:stretch>
                  <a:fillRect l="-2058" t="-739" r="-3431" b="-24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BD6A123-FC00-4E4C-830D-17C5B3E7685B}"/>
              </a:ext>
            </a:extLst>
          </p:cNvPr>
          <p:cNvSpPr txBox="1"/>
          <p:nvPr/>
        </p:nvSpPr>
        <p:spPr>
          <a:xfrm>
            <a:off x="1800969" y="2777798"/>
            <a:ext cx="170751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mean(O-B)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3C7F03F-9537-45D3-B138-8385C8117921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3508488" y="3008631"/>
            <a:ext cx="465306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52267D1-7F48-4122-A233-855B9149FED3}"/>
              </a:ext>
            </a:extLst>
          </p:cNvPr>
          <p:cNvSpPr txBox="1"/>
          <p:nvPr/>
        </p:nvSpPr>
        <p:spPr>
          <a:xfrm>
            <a:off x="6985536" y="1421739"/>
            <a:ext cx="1447318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F0"/>
                </a:solidFill>
              </a:rPr>
              <a:t>Robust standard deviation (O-B)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B28B19-E59E-42D9-AE6A-B122897E368F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905930" y="2021904"/>
            <a:ext cx="1079606" cy="1846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B94AC7A-93F6-41AA-B150-13A4B7D042FA}"/>
              </a:ext>
            </a:extLst>
          </p:cNvPr>
          <p:cNvSpPr txBox="1"/>
          <p:nvPr/>
        </p:nvSpPr>
        <p:spPr>
          <a:xfrm>
            <a:off x="6906111" y="3156783"/>
            <a:ext cx="158729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chemeClr val="accent6"/>
                </a:solidFill>
              </a:rPr>
              <a:t>Obs</a:t>
            </a:r>
            <a:r>
              <a:rPr lang="en-GB" sz="2400" dirty="0">
                <a:solidFill>
                  <a:schemeClr val="accent6"/>
                </a:solidFill>
              </a:rPr>
              <a:t> count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D387D20-FF14-4009-966C-FC9B719188AD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6528987" y="3387616"/>
            <a:ext cx="37712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936838-FF85-44BB-A0F1-0DD1624834FB}"/>
                  </a:ext>
                </a:extLst>
              </p:cNvPr>
              <p:cNvSpPr txBox="1"/>
              <p:nvPr/>
            </p:nvSpPr>
            <p:spPr>
              <a:xfrm>
                <a:off x="7005003" y="4322251"/>
                <a:ext cx="1529273" cy="19389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solidFill>
                      <a:srgbClr val="7030A0"/>
                    </a:solidFill>
                  </a:rPr>
                  <a:t>L2B processor estimated error: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𝑂𝑒𝑠𝑡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936838-FF85-44BB-A0F1-0DD162483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003" y="4322251"/>
                <a:ext cx="1529273" cy="1938992"/>
              </a:xfrm>
              <a:prstGeom prst="rect">
                <a:avLst/>
              </a:prstGeom>
              <a:blipFill>
                <a:blip r:embed="rId4"/>
                <a:stretch>
                  <a:fillRect l="-5534" t="-1875" r="-1106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F27D6D1-3BF8-4569-8652-4C85D69A8BA1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5435263" y="5107081"/>
            <a:ext cx="1569740" cy="184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29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12" grpId="0" animBg="1"/>
      <p:bldP spid="15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D0A6D-BC07-4389-AA68-059256351A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FFD229-3145-4E4E-9290-8FF6DB4CE578}"/>
              </a:ext>
            </a:extLst>
          </p:cNvPr>
          <p:cNvSpPr txBox="1">
            <a:spLocks/>
          </p:cNvSpPr>
          <p:nvPr/>
        </p:nvSpPr>
        <p:spPr>
          <a:xfrm>
            <a:off x="403122" y="99513"/>
            <a:ext cx="11788877" cy="369332"/>
          </a:xfrm>
          <a:prstGeom prst="rect">
            <a:avLst/>
          </a:prstGeom>
        </p:spPr>
        <p:txBody>
          <a:bodyPr lIns="0" tIns="0" rIns="0" bIns="0"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400" kern="1200">
                <a:solidFill>
                  <a:srgbClr val="064E8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Global HLOS O-B statistics for </a:t>
            </a:r>
            <a:r>
              <a:rPr lang="en-GB" b="1" dirty="0"/>
              <a:t>L2B Mie-cloudy </a:t>
            </a:r>
            <a:r>
              <a:rPr lang="en-GB" dirty="0"/>
              <a:t>from </a:t>
            </a:r>
            <a:r>
              <a:rPr lang="en-GB" b="1" dirty="0"/>
              <a:t>mid-September 2018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D20C5FB-4F64-4B6A-97B1-925DB62DB49C}"/>
                  </a:ext>
                </a:extLst>
              </p:cNvPr>
              <p:cNvSpPr txBox="1"/>
              <p:nvPr/>
            </p:nvSpPr>
            <p:spPr>
              <a:xfrm>
                <a:off x="7383567" y="1597129"/>
                <a:ext cx="4729975" cy="37985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chemeClr val="tx2"/>
                    </a:solidFill>
                  </a:rPr>
                  <a:t>Global average O-B: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Robust </a:t>
                </a:r>
                <a:r>
                  <a:rPr lang="en-GB" sz="2400" dirty="0" err="1"/>
                  <a:t>st.</a:t>
                </a:r>
                <a:r>
                  <a:rPr lang="en-GB" sz="2400" dirty="0"/>
                  <a:t> dev. = </a:t>
                </a:r>
                <a:r>
                  <a:rPr lang="en-GB" sz="2400" b="1" dirty="0"/>
                  <a:t>2.9 m/s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Mean i.e. bias = </a:t>
                </a:r>
                <a:r>
                  <a:rPr lang="en-GB" sz="2400" b="1" dirty="0"/>
                  <a:t>1 m/s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Estimated observation random error from departures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GB" sz="2400" dirty="0"/>
                  <a:t> is </a:t>
                </a:r>
                <a:r>
                  <a:rPr lang="en-GB" sz="2400" b="1" dirty="0"/>
                  <a:t>~2.4 m/s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Assuming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GB" sz="2400" i="1">
                        <a:latin typeface="Cambria Math" panose="02040503050406030204" pitchFamily="18" charset="0"/>
                      </a:rPr>
                      <m:t>=1.6 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400" i="1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GB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N.B. This was ~90 km averaged data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D20C5FB-4F64-4B6A-97B1-925DB62DB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3567" y="1597129"/>
                <a:ext cx="4729975" cy="3798540"/>
              </a:xfrm>
              <a:prstGeom prst="rect">
                <a:avLst/>
              </a:prstGeom>
              <a:blipFill>
                <a:blip r:embed="rId2"/>
                <a:stretch>
                  <a:fillRect l="-1542" t="-960" r="-1028" b="-272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E4E1D5A7-2DCE-4937-9F8E-9F6A9BEAE3DF}"/>
              </a:ext>
            </a:extLst>
          </p:cNvPr>
          <p:cNvSpPr/>
          <p:nvPr/>
        </p:nvSpPr>
        <p:spPr>
          <a:xfrm>
            <a:off x="265830" y="981733"/>
            <a:ext cx="2326822" cy="5029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625CCF-4B54-4E37-B954-6B959C7558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7" r="4473" b="1901"/>
          <a:stretch/>
        </p:blipFill>
        <p:spPr bwMode="auto">
          <a:xfrm>
            <a:off x="1300249" y="981733"/>
            <a:ext cx="6083318" cy="56990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1230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09B76-A88B-4B9D-9CCC-F8868429AB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F9C092-8069-4075-B817-67532264B3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9" r="6453" b="3440"/>
          <a:stretch/>
        </p:blipFill>
        <p:spPr bwMode="auto">
          <a:xfrm>
            <a:off x="1303495" y="3529413"/>
            <a:ext cx="6148209" cy="34042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8E44228-72CB-440B-B809-DC6336772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33" y="20699"/>
            <a:ext cx="11869909" cy="369332"/>
          </a:xfrm>
        </p:spPr>
        <p:txBody>
          <a:bodyPr/>
          <a:lstStyle/>
          <a:p>
            <a:r>
              <a:rPr lang="en-GB" dirty="0"/>
              <a:t>Time-series of Rayleigh-clear HLOS wind bias (</a:t>
            </a:r>
            <a:r>
              <a:rPr lang="en-GB" i="1" dirty="0"/>
              <a:t>mean</a:t>
            </a:r>
            <a:r>
              <a:rPr lang="en-GB" dirty="0"/>
              <a:t>(O-B)) during </a:t>
            </a:r>
            <a:r>
              <a:rPr lang="en-GB" b="1" i="1" dirty="0"/>
              <a:t>Commissioning Phase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10A9C8-2840-4E2F-BB94-0A393D52EF96}"/>
              </a:ext>
            </a:extLst>
          </p:cNvPr>
          <p:cNvSpPr txBox="1"/>
          <p:nvPr/>
        </p:nvSpPr>
        <p:spPr>
          <a:xfrm>
            <a:off x="-28576" y="5708659"/>
            <a:ext cx="159245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Descending orbit phase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1EF16A-6382-4315-ADB2-DAD07F9A9C17}"/>
              </a:ext>
            </a:extLst>
          </p:cNvPr>
          <p:cNvSpPr txBox="1"/>
          <p:nvPr/>
        </p:nvSpPr>
        <p:spPr>
          <a:xfrm>
            <a:off x="8469931" y="2024420"/>
            <a:ext cx="3595816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General bias behaviour: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Increasing with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Bias on certain pressure ranges, due to “hot” pixels which fluctuates with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Difference between ascending and descending orbit phase, particularly in September 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B336AB-B1B8-4CD6-836A-F8534011CC8D}"/>
              </a:ext>
            </a:extLst>
          </p:cNvPr>
          <p:cNvSpPr txBox="1"/>
          <p:nvPr/>
        </p:nvSpPr>
        <p:spPr>
          <a:xfrm>
            <a:off x="6895141" y="3344747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m/s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8EEA4B-4D9A-415C-BF19-0930AF229F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24878" r="7694" b="4096"/>
          <a:stretch/>
        </p:blipFill>
        <p:spPr bwMode="auto">
          <a:xfrm>
            <a:off x="1334370" y="389072"/>
            <a:ext cx="6008340" cy="3283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30A160-B209-4483-B3D2-0B5588E5AC43}"/>
              </a:ext>
            </a:extLst>
          </p:cNvPr>
          <p:cNvSpPr txBox="1"/>
          <p:nvPr/>
        </p:nvSpPr>
        <p:spPr>
          <a:xfrm>
            <a:off x="0" y="2358190"/>
            <a:ext cx="1425678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Ascending orbit phase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0E3977-42F5-4800-8A5F-BB3B852C89EB}"/>
              </a:ext>
            </a:extLst>
          </p:cNvPr>
          <p:cNvSpPr txBox="1"/>
          <p:nvPr/>
        </p:nvSpPr>
        <p:spPr>
          <a:xfrm>
            <a:off x="7323014" y="2976797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-2.7 m/s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0E0268-341D-4BF0-BB22-65362D1D918E}"/>
              </a:ext>
            </a:extLst>
          </p:cNvPr>
          <p:cNvSpPr txBox="1"/>
          <p:nvPr/>
        </p:nvSpPr>
        <p:spPr>
          <a:xfrm>
            <a:off x="7330527" y="46667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2.7 m/s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F5738D-9E2D-41BA-B1DF-93628584B174}"/>
              </a:ext>
            </a:extLst>
          </p:cNvPr>
          <p:cNvSpPr txBox="1"/>
          <p:nvPr/>
        </p:nvSpPr>
        <p:spPr>
          <a:xfrm>
            <a:off x="7335197" y="6209599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-2.7 m/s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E16BBA-8685-4BCA-A1C5-AAC1873C075B}"/>
              </a:ext>
            </a:extLst>
          </p:cNvPr>
          <p:cNvSpPr txBox="1"/>
          <p:nvPr/>
        </p:nvSpPr>
        <p:spPr>
          <a:xfrm>
            <a:off x="7342710" y="3699481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2.7 m/s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7472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DDD2E-C118-4A41-8807-9EAA427B0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21" y="114109"/>
            <a:ext cx="11528276" cy="369332"/>
          </a:xfrm>
        </p:spPr>
        <p:txBody>
          <a:bodyPr/>
          <a:lstStyle/>
          <a:p>
            <a:r>
              <a:rPr lang="en-GB" dirty="0"/>
              <a:t>L2B </a:t>
            </a:r>
            <a:r>
              <a:rPr lang="en-GB" b="1" dirty="0"/>
              <a:t>Rayleigh-clear</a:t>
            </a:r>
            <a:r>
              <a:rPr lang="en-GB" dirty="0"/>
              <a:t> O-B stats for a mid-tropospheric pressure range, ascending, during </a:t>
            </a:r>
            <a:r>
              <a:rPr lang="en-GB" b="1" dirty="0"/>
              <a:t>Commissioning Phase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CEF20-896A-4DE8-ADE4-2D35CA5E12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880E3-AB74-4EA6-B813-D668FA318A67}"/>
              </a:ext>
            </a:extLst>
          </p:cNvPr>
          <p:cNvSpPr txBox="1"/>
          <p:nvPr/>
        </p:nvSpPr>
        <p:spPr>
          <a:xfrm>
            <a:off x="932389" y="1087297"/>
            <a:ext cx="1942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NH </a:t>
            </a:r>
            <a:r>
              <a:rPr lang="en-GB" sz="2000" dirty="0" err="1"/>
              <a:t>extratropics</a:t>
            </a:r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50493A-CD26-432F-B95E-B9D1B1E56F9A}"/>
              </a:ext>
            </a:extLst>
          </p:cNvPr>
          <p:cNvSpPr txBox="1"/>
          <p:nvPr/>
        </p:nvSpPr>
        <p:spPr>
          <a:xfrm>
            <a:off x="4568905" y="599225"/>
            <a:ext cx="513269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top row = </a:t>
            </a:r>
            <a:r>
              <a:rPr lang="en-GB" sz="2000" b="1" dirty="0"/>
              <a:t>bias</a:t>
            </a:r>
            <a:r>
              <a:rPr lang="en-GB" sz="2000" dirty="0"/>
              <a:t>, bottom row = </a:t>
            </a:r>
            <a:r>
              <a:rPr lang="en-GB" sz="2000" b="1" dirty="0"/>
              <a:t>random error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A0999C-F221-42B7-AC3E-ABE5E7E5147B}"/>
              </a:ext>
            </a:extLst>
          </p:cNvPr>
          <p:cNvSpPr txBox="1"/>
          <p:nvPr/>
        </p:nvSpPr>
        <p:spPr>
          <a:xfrm>
            <a:off x="9317041" y="1011752"/>
            <a:ext cx="1942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SH </a:t>
            </a:r>
            <a:r>
              <a:rPr lang="en-GB" sz="2000" dirty="0" err="1"/>
              <a:t>extratropics</a:t>
            </a:r>
            <a:endParaRPr lang="en-GB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853F36-1ED1-4895-8EF0-1300F51C586D}"/>
              </a:ext>
            </a:extLst>
          </p:cNvPr>
          <p:cNvSpPr txBox="1"/>
          <p:nvPr/>
        </p:nvSpPr>
        <p:spPr>
          <a:xfrm>
            <a:off x="1" y="4611231"/>
            <a:ext cx="12191999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Observation </a:t>
            </a:r>
            <a:r>
              <a:rPr lang="en-GB" sz="2000" b="1" dirty="0"/>
              <a:t>bias</a:t>
            </a:r>
            <a:r>
              <a:rPr lang="en-GB" sz="20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/>
              <a:t>Positive trend</a:t>
            </a:r>
            <a:r>
              <a:rPr lang="en-GB" sz="2000" dirty="0"/>
              <a:t>; more positive in NH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Observation </a:t>
            </a:r>
            <a:r>
              <a:rPr lang="en-GB" sz="2000" b="1" dirty="0"/>
              <a:t>random error</a:t>
            </a:r>
            <a:r>
              <a:rPr lang="en-GB" sz="20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Higher latitude observations affected by seasonal variations in </a:t>
            </a:r>
            <a:r>
              <a:rPr lang="en-GB" sz="2000" b="1" dirty="0"/>
              <a:t>solar background noise</a:t>
            </a: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Tropics shows evidence of increasing noise via </a:t>
            </a:r>
            <a:r>
              <a:rPr lang="en-GB" sz="2000" b="1" dirty="0"/>
              <a:t>laser energy decrease </a:t>
            </a:r>
            <a:r>
              <a:rPr lang="en-GB" sz="2000" dirty="0"/>
              <a:t>(~0.6 m/s over 4 months)</a:t>
            </a:r>
            <a:endParaRPr lang="en-GB" sz="2000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F0E2FA-E2BC-4AD0-93CA-FE60A62A1E9A}"/>
              </a:ext>
            </a:extLst>
          </p:cNvPr>
          <p:cNvSpPr txBox="1"/>
          <p:nvPr/>
        </p:nvSpPr>
        <p:spPr>
          <a:xfrm>
            <a:off x="5576342" y="1052828"/>
            <a:ext cx="1942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Tropics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923431-4D79-4F4A-9F63-1F471422E6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83" b="3059"/>
          <a:stretch/>
        </p:blipFill>
        <p:spPr>
          <a:xfrm>
            <a:off x="7924405" y="1436696"/>
            <a:ext cx="4340184" cy="29840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9907BC-6834-4243-9316-0AEAD39D5E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1" t="17939" r="4082" b="3711"/>
          <a:stretch/>
        </p:blipFill>
        <p:spPr>
          <a:xfrm>
            <a:off x="4036867" y="1411862"/>
            <a:ext cx="4065162" cy="29901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C08406-528E-4331-9CE7-3DDA530BB1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250" r="1691" b="4097"/>
          <a:stretch/>
        </p:blipFill>
        <p:spPr>
          <a:xfrm>
            <a:off x="0" y="1436696"/>
            <a:ext cx="4036867" cy="29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9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021CD-966F-4326-822F-CCD6F8F9C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751" y="79387"/>
            <a:ext cx="11767559" cy="369332"/>
          </a:xfrm>
        </p:spPr>
        <p:txBody>
          <a:bodyPr/>
          <a:lstStyle/>
          <a:p>
            <a:r>
              <a:rPr lang="en-GB" dirty="0"/>
              <a:t>More recent (Jan-June 2019) </a:t>
            </a:r>
            <a:r>
              <a:rPr lang="en-GB" b="1" dirty="0"/>
              <a:t>FM-A</a:t>
            </a:r>
            <a:r>
              <a:rPr lang="en-GB" dirty="0"/>
              <a:t> O-B statistics; Rayleigh-clear, mid-troposphere, </a:t>
            </a:r>
            <a:r>
              <a:rPr lang="en-GB" b="1" dirty="0"/>
              <a:t>tropics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A776B-782E-4A1A-99A1-AD4DA3F8BA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7EE945-7972-4DED-B138-FD4D3E231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40"/>
          <a:stretch/>
        </p:blipFill>
        <p:spPr>
          <a:xfrm>
            <a:off x="1961495" y="1341690"/>
            <a:ext cx="7627039" cy="4387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15C923-8D30-4556-BBD0-8C6767B58019}"/>
              </a:ext>
            </a:extLst>
          </p:cNvPr>
          <p:cNvSpPr txBox="1"/>
          <p:nvPr/>
        </p:nvSpPr>
        <p:spPr>
          <a:xfrm>
            <a:off x="553129" y="1789147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mean(O-B) (m/s)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BA6C05-00CD-4547-96C6-3E16DE14665D}"/>
              </a:ext>
            </a:extLst>
          </p:cNvPr>
          <p:cNvSpPr txBox="1"/>
          <p:nvPr/>
        </p:nvSpPr>
        <p:spPr>
          <a:xfrm>
            <a:off x="265315" y="3978730"/>
            <a:ext cx="2339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Stdev</a:t>
            </a:r>
            <a:r>
              <a:rPr lang="en-GB" dirty="0">
                <a:solidFill>
                  <a:srgbClr val="FF0000"/>
                </a:solidFill>
              </a:rPr>
              <a:t>(O-B)</a:t>
            </a:r>
          </a:p>
          <a:p>
            <a:r>
              <a:rPr lang="en-GB" dirty="0">
                <a:solidFill>
                  <a:srgbClr val="00B050"/>
                </a:solidFill>
              </a:rPr>
              <a:t>L2Bp estimated error</a:t>
            </a:r>
          </a:p>
          <a:p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(m/s)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0E2D62-6502-4084-A29F-80DD01AED71A}"/>
              </a:ext>
            </a:extLst>
          </p:cNvPr>
          <p:cNvCxnSpPr>
            <a:cxnSpLocks/>
          </p:cNvCxnSpPr>
          <p:nvPr/>
        </p:nvCxnSpPr>
        <p:spPr>
          <a:xfrm>
            <a:off x="7939349" y="1291293"/>
            <a:ext cx="0" cy="92939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3CCBACE-12C7-49B8-8AF4-2AFA899564EF}"/>
              </a:ext>
            </a:extLst>
          </p:cNvPr>
          <p:cNvSpPr txBox="1"/>
          <p:nvPr/>
        </p:nvSpPr>
        <p:spPr>
          <a:xfrm>
            <a:off x="6983189" y="583407"/>
            <a:ext cx="2772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New calibration file applied in operations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BF9126-4CF2-4155-AC05-1AF481A7DC8F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9075634" y="4751752"/>
            <a:ext cx="607388" cy="153888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56178A7-3CE5-4E57-98E0-DCAA499E4837}"/>
              </a:ext>
            </a:extLst>
          </p:cNvPr>
          <p:cNvSpPr txBox="1"/>
          <p:nvPr/>
        </p:nvSpPr>
        <p:spPr>
          <a:xfrm>
            <a:off x="9683022" y="4243920"/>
            <a:ext cx="21894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Random error increase with time, but not that bad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C2D6B4-403D-449D-8290-1A500AF1D81C}"/>
              </a:ext>
            </a:extLst>
          </p:cNvPr>
          <p:cNvSpPr txBox="1"/>
          <p:nvPr/>
        </p:nvSpPr>
        <p:spPr>
          <a:xfrm>
            <a:off x="3469612" y="695149"/>
            <a:ext cx="244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Period without data 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A265D890-5EDE-454D-B4CB-863BD0B1A830}"/>
              </a:ext>
            </a:extLst>
          </p:cNvPr>
          <p:cNvSpPr/>
          <p:nvPr/>
        </p:nvSpPr>
        <p:spPr>
          <a:xfrm rot="16200000">
            <a:off x="4394412" y="837076"/>
            <a:ext cx="600111" cy="1028691"/>
          </a:xfrm>
          <a:prstGeom prst="rightBrace">
            <a:avLst>
              <a:gd name="adj1" fmla="val 8333"/>
              <a:gd name="adj2" fmla="val 5158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688578"/>
      </p:ext>
    </p:extLst>
  </p:cSld>
  <p:clrMapOvr>
    <a:masterClrMapping/>
  </p:clrMapOvr>
</p:sld>
</file>

<file path=ppt/theme/theme1.xml><?xml version="1.0" encoding="utf-8"?>
<a:theme xmlns:a="http://schemas.openxmlformats.org/drawingml/2006/main" name="ECMWF Light 4:3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Apex.thmx</Template>
  <TotalTime>47509</TotalTime>
  <Words>2109</Words>
  <Application>Microsoft Office PowerPoint</Application>
  <PresentationFormat>Widescreen</PresentationFormat>
  <Paragraphs>312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Cambria Math</vt:lpstr>
      <vt:lpstr>ECMWF Light 4:3 blue</vt:lpstr>
      <vt:lpstr>PowerPoint Presentation</vt:lpstr>
      <vt:lpstr>Topics</vt:lpstr>
      <vt:lpstr>1. ECMWF model validation of Aeolus Level-2B (L2B) HLOS winds Observation minus Background (short-range forecast) statistics</vt:lpstr>
      <vt:lpstr>Rayleigh (clear-air) and Mie (cloudy-air) winds provide good vertical coverage</vt:lpstr>
      <vt:lpstr>Global HLOS wind O-B statistics for L2B Rayleigh-clear from mid-September 2018 (~61 mJ/pulse)</vt:lpstr>
      <vt:lpstr>PowerPoint Presentation</vt:lpstr>
      <vt:lpstr>Time-series of Rayleigh-clear HLOS wind bias (mean(O-B)) during Commissioning Phase</vt:lpstr>
      <vt:lpstr>L2B Rayleigh-clear O-B stats for a mid-tropospheric pressure range, ascending, during Commissioning Phase</vt:lpstr>
      <vt:lpstr>More recent (Jan-June 2019) FM-A O-B statistics; Rayleigh-clear, mid-troposphere, tropics</vt:lpstr>
      <vt:lpstr>L2B Mie-cloudy O-B stats for a lower tropospheric pressure range, descending, during Commissioning Phase</vt:lpstr>
      <vt:lpstr>However, global stats disguise that biases vary with orbit phase angle e.g. April 2019</vt:lpstr>
      <vt:lpstr>Summary of Aeolus L2B HLOS wind bias types</vt:lpstr>
      <vt:lpstr>PowerPoint Presentation</vt:lpstr>
      <vt:lpstr>Move from FM-A to FM-B laser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Any questions so far?</vt:lpstr>
      <vt:lpstr>2. Aeolus L2B HLOS wind NWP impact assessment at ECMWF</vt:lpstr>
      <vt:lpstr>Aeolus NWP impact assessment at ECMWF</vt:lpstr>
      <vt:lpstr>Fit of short-range forecasts to other observation types i.e. O-B std. dev. change (%) from assimilating L2B winds (period: 12/9 to 16/10)</vt:lpstr>
      <vt:lpstr>Longer range forecast impact: 12/9/18 to 16/10/18</vt:lpstr>
      <vt:lpstr>PowerPoint Presentation</vt:lpstr>
      <vt:lpstr>PowerPoint Presentation</vt:lpstr>
      <vt:lpstr>PowerPoint Presentation</vt:lpstr>
      <vt:lpstr>More recent period NWP impact experiment: 2 April - 14 June 2019</vt:lpstr>
      <vt:lpstr>PowerPoint Presentation</vt:lpstr>
      <vt:lpstr>Fit of short-range forecasts to other observation types – the better results</vt:lpstr>
      <vt:lpstr>Longer range forecast impact – assessed against own analyses</vt:lpstr>
      <vt:lpstr>Summary on April-June 2019 NWP impact experiment</vt:lpstr>
      <vt:lpstr>3. Summary of assessment of Aeolus from ECMWF (so far)</vt:lpstr>
      <vt:lpstr>Any questions?</vt:lpstr>
      <vt:lpstr>PowerPoint Presentation</vt:lpstr>
      <vt:lpstr>PowerPoint Presentation</vt:lpstr>
    </vt:vector>
  </TitlesOfParts>
  <Company>ECMWF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Hine</dc:creator>
  <cp:lastModifiedBy>Mike Rennie</cp:lastModifiedBy>
  <cp:revision>2425</cp:revision>
  <cp:lastPrinted>2019-02-08T16:19:32Z</cp:lastPrinted>
  <dcterms:created xsi:type="dcterms:W3CDTF">2015-03-12T16:17:10Z</dcterms:created>
  <dcterms:modified xsi:type="dcterms:W3CDTF">2019-07-11T12:00:49Z</dcterms:modified>
</cp:coreProperties>
</file>