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0" r:id="rId2"/>
    <p:sldMasterId id="2147483663" r:id="rId3"/>
    <p:sldMasterId id="2147483751" r:id="rId4"/>
    <p:sldMasterId id="2147483763" r:id="rId5"/>
    <p:sldMasterId id="2147483779" r:id="rId6"/>
    <p:sldMasterId id="2147483795" r:id="rId7"/>
  </p:sldMasterIdLst>
  <p:notesMasterIdLst>
    <p:notesMasterId r:id="rId25"/>
  </p:notesMasterIdLst>
  <p:handoutMasterIdLst>
    <p:handoutMasterId r:id="rId26"/>
  </p:handoutMasterIdLst>
  <p:sldIdLst>
    <p:sldId id="261" r:id="rId8"/>
    <p:sldId id="451" r:id="rId9"/>
    <p:sldId id="447" r:id="rId10"/>
    <p:sldId id="448" r:id="rId11"/>
    <p:sldId id="450" r:id="rId12"/>
    <p:sldId id="449" r:id="rId13"/>
    <p:sldId id="452" r:id="rId14"/>
    <p:sldId id="453" r:id="rId15"/>
    <p:sldId id="454" r:id="rId16"/>
    <p:sldId id="455" r:id="rId17"/>
    <p:sldId id="456" r:id="rId18"/>
    <p:sldId id="457" r:id="rId19"/>
    <p:sldId id="459" r:id="rId20"/>
    <p:sldId id="461" r:id="rId21"/>
    <p:sldId id="458" r:id="rId22"/>
    <p:sldId id="444" r:id="rId23"/>
    <p:sldId id="462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qui.Fenner" initials="JF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D8"/>
    <a:srgbClr val="F82502"/>
    <a:srgbClr val="083470"/>
    <a:srgbClr val="FF6600"/>
    <a:srgbClr val="FF3300"/>
    <a:srgbClr val="F6F2E7"/>
    <a:srgbClr val="0B4596"/>
    <a:srgbClr val="FDFDFB"/>
    <a:srgbClr val="D6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5428" autoAdjust="0"/>
  </p:normalViewPr>
  <p:slideViewPr>
    <p:cSldViewPr>
      <p:cViewPr varScale="1">
        <p:scale>
          <a:sx n="66" d="100"/>
          <a:sy n="66" d="100"/>
        </p:scale>
        <p:origin x="73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644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EFF44-AE29-4CE5-9D8E-6ADC43149D7D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4F327-DAAD-407B-9BA3-A315A2EFF009}">
      <dgm:prSet phldrT="[Text]" custT="1"/>
      <dgm:spPr/>
      <dgm:t>
        <a:bodyPr/>
        <a:lstStyle/>
        <a:p>
          <a:r>
            <a:rPr lang="en-US" sz="2000" dirty="0" smtClean="0"/>
            <a:t>Evaluate ADM-Aeolus</a:t>
          </a:r>
          <a:endParaRPr lang="en-US" sz="2000" dirty="0"/>
        </a:p>
      </dgm:t>
    </dgm:pt>
    <dgm:pt modelId="{3449246F-67C9-47DE-9880-171CBF7E76CD}" type="parTrans" cxnId="{704389DD-C6D0-403E-A19F-96DAC4544ADA}">
      <dgm:prSet/>
      <dgm:spPr/>
      <dgm:t>
        <a:bodyPr/>
        <a:lstStyle/>
        <a:p>
          <a:endParaRPr lang="en-US"/>
        </a:p>
      </dgm:t>
    </dgm:pt>
    <dgm:pt modelId="{CB150427-A562-43D6-9F4B-E75E2BF39EB2}" type="sibTrans" cxnId="{704389DD-C6D0-403E-A19F-96DAC4544ADA}">
      <dgm:prSet/>
      <dgm:spPr/>
      <dgm:t>
        <a:bodyPr/>
        <a:lstStyle/>
        <a:p>
          <a:endParaRPr lang="en-US"/>
        </a:p>
      </dgm:t>
    </dgm:pt>
    <dgm:pt modelId="{24E01F69-0A26-40CF-81E1-FEE30A0B1FD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References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141114B0-4DFC-4F33-94F8-0A6FAB80B73C}" type="parTrans" cxnId="{03773B61-9AF6-4BC2-898D-BAE60F832D28}">
      <dgm:prSet/>
      <dgm:spPr/>
      <dgm:t>
        <a:bodyPr/>
        <a:lstStyle/>
        <a:p>
          <a:endParaRPr lang="en-US"/>
        </a:p>
      </dgm:t>
    </dgm:pt>
    <dgm:pt modelId="{5CEC5766-B591-411C-8D5F-9A0BCD8CED3A}" type="sibTrans" cxnId="{03773B61-9AF6-4BC2-898D-BAE60F832D28}">
      <dgm:prSet/>
      <dgm:spPr/>
      <dgm:t>
        <a:bodyPr/>
        <a:lstStyle/>
        <a:p>
          <a:endParaRPr lang="en-US"/>
        </a:p>
      </dgm:t>
    </dgm:pt>
    <dgm:pt modelId="{131A933F-6619-4DFC-89A5-7DD100B82DEE}">
      <dgm:prSet phldrT="[Text]" custT="1"/>
      <dgm:spPr/>
      <dgm:t>
        <a:bodyPr/>
        <a:lstStyle/>
        <a:p>
          <a:r>
            <a:rPr lang="en-US" sz="2000" dirty="0" smtClean="0"/>
            <a:t>OSSEs 3D-winds v. HLOS</a:t>
          </a:r>
          <a:endParaRPr lang="en-US" sz="2000" dirty="0"/>
        </a:p>
      </dgm:t>
    </dgm:pt>
    <dgm:pt modelId="{8029ED93-BF76-41B5-B03D-0B1ED74F8A78}" type="parTrans" cxnId="{92034C59-A5C3-4A94-8EF7-FA0E4CD829CB}">
      <dgm:prSet/>
      <dgm:spPr/>
      <dgm:t>
        <a:bodyPr/>
        <a:lstStyle/>
        <a:p>
          <a:endParaRPr lang="en-US"/>
        </a:p>
      </dgm:t>
    </dgm:pt>
    <dgm:pt modelId="{A483BFB6-A020-441D-98F0-615435D560E9}" type="sibTrans" cxnId="{92034C59-A5C3-4A94-8EF7-FA0E4CD829CB}">
      <dgm:prSet/>
      <dgm:spPr/>
      <dgm:t>
        <a:bodyPr/>
        <a:lstStyle/>
        <a:p>
          <a:endParaRPr lang="en-US"/>
        </a:p>
      </dgm:t>
    </dgm:pt>
    <dgm:pt modelId="{85C6AD08-9340-47F5-8B45-960724ACBA2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NWP impacts using simulated 3D-winds and HLOS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C7C42E50-00B6-437C-946E-4D192DA7C7C6}" type="parTrans" cxnId="{AD86A244-DE32-4B95-B9FC-D475CF6BABED}">
      <dgm:prSet/>
      <dgm:spPr/>
      <dgm:t>
        <a:bodyPr/>
        <a:lstStyle/>
        <a:p>
          <a:endParaRPr lang="en-US"/>
        </a:p>
      </dgm:t>
    </dgm:pt>
    <dgm:pt modelId="{039A3A02-5020-4720-A80F-69D04702E46B}" type="sibTrans" cxnId="{AD86A244-DE32-4B95-B9FC-D475CF6BABED}">
      <dgm:prSet/>
      <dgm:spPr/>
      <dgm:t>
        <a:bodyPr/>
        <a:lstStyle/>
        <a:p>
          <a:endParaRPr lang="en-US"/>
        </a:p>
      </dgm:t>
    </dgm:pt>
    <dgm:pt modelId="{8C7C28CE-F150-4F59-AD17-07B6CED41F28}">
      <dgm:prSet phldrT="[Text]" custT="1"/>
      <dgm:spPr/>
      <dgm:t>
        <a:bodyPr/>
        <a:lstStyle/>
        <a:p>
          <a:r>
            <a:rPr lang="en-US" sz="2000" dirty="0" err="1" smtClean="0"/>
            <a:t>Coordin-ation</a:t>
          </a:r>
          <a:endParaRPr lang="en-US" sz="2000" dirty="0"/>
        </a:p>
      </dgm:t>
    </dgm:pt>
    <dgm:pt modelId="{26F0B339-FDE5-4EA9-817A-E68AA84E47B5}" type="parTrans" cxnId="{4294FDFB-08E5-4612-AA21-FC61557CDF55}">
      <dgm:prSet/>
      <dgm:spPr/>
      <dgm:t>
        <a:bodyPr/>
        <a:lstStyle/>
        <a:p>
          <a:endParaRPr lang="en-US"/>
        </a:p>
      </dgm:t>
    </dgm:pt>
    <dgm:pt modelId="{17D81313-E62F-49AC-8FF8-BF9E97180F19}" type="sibTrans" cxnId="{4294FDFB-08E5-4612-AA21-FC61557CDF55}">
      <dgm:prSet/>
      <dgm:spPr/>
      <dgm:t>
        <a:bodyPr/>
        <a:lstStyle/>
        <a:p>
          <a:endParaRPr lang="en-US"/>
        </a:p>
      </dgm:t>
    </dgm:pt>
    <dgm:pt modelId="{5CFEF15F-4798-4CE8-A17D-A74ECB8B0F2A}">
      <dgm:prSet phldrT="[Text]" custT="1"/>
      <dgm:spPr/>
      <dgm:t>
        <a:bodyPr/>
        <a:lstStyle/>
        <a:p>
          <a:pPr marL="461963" indent="-230188"/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ESA, ECMWF, GMAO, NWS, DWD, etc.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88E3C38B-3441-47BE-B599-7598EB8BA2CB}" type="parTrans" cxnId="{C59F0DA0-CDB5-4057-87F6-3DD5F7AC23E3}">
      <dgm:prSet/>
      <dgm:spPr/>
      <dgm:t>
        <a:bodyPr/>
        <a:lstStyle/>
        <a:p>
          <a:endParaRPr lang="en-US"/>
        </a:p>
      </dgm:t>
    </dgm:pt>
    <dgm:pt modelId="{CC1702EE-B3D4-451E-BBC3-7A0FBBC502A8}" type="sibTrans" cxnId="{C59F0DA0-CDB5-4057-87F6-3DD5F7AC23E3}">
      <dgm:prSet/>
      <dgm:spPr/>
      <dgm:t>
        <a:bodyPr/>
        <a:lstStyle/>
        <a:p>
          <a:endParaRPr lang="en-US"/>
        </a:p>
      </dgm:t>
    </dgm:pt>
    <dgm:pt modelId="{AC82E451-D96A-42E6-A919-1870E2FAE342}">
      <dgm:prSet phldrT="[Text]" custT="1"/>
      <dgm:spPr/>
      <dgm:t>
        <a:bodyPr/>
        <a:lstStyle/>
        <a:p>
          <a:r>
            <a:rPr lang="en-US" sz="2000" dirty="0" smtClean="0"/>
            <a:t>NWP Impacts</a:t>
          </a:r>
          <a:endParaRPr lang="en-US" sz="2000" dirty="0"/>
        </a:p>
      </dgm:t>
    </dgm:pt>
    <dgm:pt modelId="{468AEB31-2FD6-49C6-A5B9-A059E782FB7E}" type="parTrans" cxnId="{D8F6BAD7-39EB-4B74-9186-6C596A517AAF}">
      <dgm:prSet/>
      <dgm:spPr/>
      <dgm:t>
        <a:bodyPr/>
        <a:lstStyle/>
        <a:p>
          <a:endParaRPr lang="en-US"/>
        </a:p>
      </dgm:t>
    </dgm:pt>
    <dgm:pt modelId="{448FCD34-DB4F-469F-9FDE-D7C09B0E1F00}" type="sibTrans" cxnId="{D8F6BAD7-39EB-4B74-9186-6C596A517AAF}">
      <dgm:prSet/>
      <dgm:spPr/>
      <dgm:t>
        <a:bodyPr/>
        <a:lstStyle/>
        <a:p>
          <a:endParaRPr lang="en-US"/>
        </a:p>
      </dgm:t>
    </dgm:pt>
    <dgm:pt modelId="{C4337105-3138-40A9-B56B-F2A0A2971523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Develop QC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5BFF121C-B618-4873-B942-F2FF3DCD08C1}" type="parTrans" cxnId="{2327EB2E-BF2C-46D9-96D6-780624A92EB7}">
      <dgm:prSet/>
      <dgm:spPr/>
      <dgm:t>
        <a:bodyPr/>
        <a:lstStyle/>
        <a:p>
          <a:endParaRPr lang="en-US"/>
        </a:p>
      </dgm:t>
    </dgm:pt>
    <dgm:pt modelId="{B9E4EA84-25BB-4032-A110-4AEA358EBEA7}" type="sibTrans" cxnId="{2327EB2E-BF2C-46D9-96D6-780624A92EB7}">
      <dgm:prSet/>
      <dgm:spPr/>
      <dgm:t>
        <a:bodyPr/>
        <a:lstStyle/>
        <a:p>
          <a:endParaRPr lang="en-US"/>
        </a:p>
      </dgm:t>
    </dgm:pt>
    <dgm:pt modelId="{B51C2226-2AAF-400E-93E7-4007630A34E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AMV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A1185A9D-7004-41D1-99C3-EB5032B3345F}" type="parTrans" cxnId="{154E9510-E4DE-4C52-8869-94863EAEA6ED}">
      <dgm:prSet/>
      <dgm:spPr/>
      <dgm:t>
        <a:bodyPr/>
        <a:lstStyle/>
        <a:p>
          <a:endParaRPr lang="en-US"/>
        </a:p>
      </dgm:t>
    </dgm:pt>
    <dgm:pt modelId="{AD6B3FAA-72EF-4C4B-8255-7B6404AC24FE}" type="sibTrans" cxnId="{154E9510-E4DE-4C52-8869-94863EAEA6ED}">
      <dgm:prSet/>
      <dgm:spPr/>
      <dgm:t>
        <a:bodyPr/>
        <a:lstStyle/>
        <a:p>
          <a:endParaRPr lang="en-US"/>
        </a:p>
      </dgm:t>
    </dgm:pt>
    <dgm:pt modelId="{A13D9379-1838-47B0-AB96-0B36DE032002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accent1">
                  <a:lumMod val="75000"/>
                </a:schemeClr>
              </a:solidFill>
            </a:rPr>
            <a:t>raob</a:t>
          </a:r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AFF413CB-E309-4927-A95B-3AF1F9CC543A}" type="parTrans" cxnId="{F5459B89-7223-47AB-BABB-13564E8DCA37}">
      <dgm:prSet/>
      <dgm:spPr/>
      <dgm:t>
        <a:bodyPr/>
        <a:lstStyle/>
        <a:p>
          <a:endParaRPr lang="en-US"/>
        </a:p>
      </dgm:t>
    </dgm:pt>
    <dgm:pt modelId="{85AC9DCA-2A75-4ABE-8EF8-55C4277B49C7}" type="sibTrans" cxnId="{F5459B89-7223-47AB-BABB-13564E8DCA37}">
      <dgm:prSet/>
      <dgm:spPr/>
      <dgm:t>
        <a:bodyPr/>
        <a:lstStyle/>
        <a:p>
          <a:endParaRPr lang="en-US"/>
        </a:p>
      </dgm:t>
    </dgm:pt>
    <dgm:pt modelId="{E6E7C7A2-6AB8-4CFF-8BCA-E5483C6359E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3D-winds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0D3D0D65-17A1-4234-B5EC-94DBACA2375D}" type="parTrans" cxnId="{1DA1F3E4-8DBE-46F0-A449-D1C433A7FBDB}">
      <dgm:prSet/>
      <dgm:spPr/>
      <dgm:t>
        <a:bodyPr/>
        <a:lstStyle/>
        <a:p>
          <a:endParaRPr lang="en-US"/>
        </a:p>
      </dgm:t>
    </dgm:pt>
    <dgm:pt modelId="{4F19F5C3-4099-48AA-A40B-7628C7A2C644}" type="sibTrans" cxnId="{1DA1F3E4-8DBE-46F0-A449-D1C433A7FBDB}">
      <dgm:prSet/>
      <dgm:spPr/>
      <dgm:t>
        <a:bodyPr/>
        <a:lstStyle/>
        <a:p>
          <a:endParaRPr lang="en-US"/>
        </a:p>
      </dgm:t>
    </dgm:pt>
    <dgm:pt modelId="{4EA57216-85C7-42C4-B933-F254E28813E5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NWP (O-B/O-A)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19F2D3C7-2BE4-4962-AE0F-FF59F8C2A202}" type="parTrans" cxnId="{1A174F96-C636-4FD8-8FF2-8781801025C9}">
      <dgm:prSet/>
      <dgm:spPr/>
      <dgm:t>
        <a:bodyPr/>
        <a:lstStyle/>
        <a:p>
          <a:endParaRPr lang="en-US"/>
        </a:p>
      </dgm:t>
    </dgm:pt>
    <dgm:pt modelId="{EBE6EEFA-1699-4B8E-B625-729019313E28}" type="sibTrans" cxnId="{1A174F96-C636-4FD8-8FF2-8781801025C9}">
      <dgm:prSet/>
      <dgm:spPr/>
      <dgm:t>
        <a:bodyPr/>
        <a:lstStyle/>
        <a:p>
          <a:endParaRPr lang="en-US"/>
        </a:p>
      </dgm:t>
    </dgm:pt>
    <dgm:pt modelId="{B6374B78-6A4F-4C9D-BC76-0904C7475DFA}">
      <dgm:prSet phldrT="[Text]" custT="1"/>
      <dgm:spPr/>
      <dgm:t>
        <a:bodyPr/>
        <a:lstStyle/>
        <a:p>
          <a:pPr marL="171450" indent="0"/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EAA9700C-5295-4FA2-9ED4-9EF0AA5BBEFE}" type="parTrans" cxnId="{01933DF8-88D0-4787-9D26-F9A368958F5E}">
      <dgm:prSet/>
      <dgm:spPr/>
      <dgm:t>
        <a:bodyPr/>
        <a:lstStyle/>
        <a:p>
          <a:endParaRPr lang="en-US"/>
        </a:p>
      </dgm:t>
    </dgm:pt>
    <dgm:pt modelId="{869688B3-ECA9-4CFC-BF3C-7114A7FD9A24}" type="sibTrans" cxnId="{01933DF8-88D0-4787-9D26-F9A368958F5E}">
      <dgm:prSet/>
      <dgm:spPr/>
      <dgm:t>
        <a:bodyPr/>
        <a:lstStyle/>
        <a:p>
          <a:endParaRPr lang="en-US"/>
        </a:p>
      </dgm:t>
    </dgm:pt>
    <dgm:pt modelId="{C5B2A671-5268-4243-B211-6BE8209692F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Perform OSEs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031BB3EC-504E-40DE-96C8-3C1A1AF6B8F0}" type="parTrans" cxnId="{62477482-5621-4D7D-BE0B-28C6276F90B4}">
      <dgm:prSet/>
      <dgm:spPr/>
      <dgm:t>
        <a:bodyPr/>
        <a:lstStyle/>
        <a:p>
          <a:endParaRPr lang="en-US"/>
        </a:p>
      </dgm:t>
    </dgm:pt>
    <dgm:pt modelId="{59ED6299-B5FE-4E71-BE81-39E672A299CB}" type="sibTrans" cxnId="{62477482-5621-4D7D-BE0B-28C6276F90B4}">
      <dgm:prSet/>
      <dgm:spPr/>
      <dgm:t>
        <a:bodyPr/>
        <a:lstStyle/>
        <a:p>
          <a:endParaRPr lang="en-US"/>
        </a:p>
      </dgm:t>
    </dgm:pt>
    <dgm:pt modelId="{9034A0F5-5AD3-4232-A20C-D918D9CC464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Global/Hurricane models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CDF6FD07-9407-428B-BC37-F003DAE25C6E}" type="parTrans" cxnId="{EE51E175-4DB9-4D4F-9E49-9676F9D4DE71}">
      <dgm:prSet/>
      <dgm:spPr/>
      <dgm:t>
        <a:bodyPr/>
        <a:lstStyle/>
        <a:p>
          <a:endParaRPr lang="en-US"/>
        </a:p>
      </dgm:t>
    </dgm:pt>
    <dgm:pt modelId="{8C868DFB-5CFC-485E-B875-946980EBA3B2}" type="sibTrans" cxnId="{EE51E175-4DB9-4D4F-9E49-9676F9D4DE71}">
      <dgm:prSet/>
      <dgm:spPr/>
      <dgm:t>
        <a:bodyPr/>
        <a:lstStyle/>
        <a:p>
          <a:endParaRPr lang="en-US"/>
        </a:p>
      </dgm:t>
    </dgm:pt>
    <dgm:pt modelId="{0DE99E76-E055-4F6A-9D97-C98D265B04E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1">
                  <a:lumMod val="75000"/>
                </a:schemeClr>
              </a:solidFill>
            </a:rPr>
            <a:t>“aircraft”</a:t>
          </a:r>
          <a:endParaRPr lang="en-US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77411885-5AB4-4970-A9D9-9CA54D2BD2C4}" type="parTrans" cxnId="{384A904D-438D-4036-9AF7-6EE7926A8105}">
      <dgm:prSet/>
      <dgm:spPr/>
      <dgm:t>
        <a:bodyPr/>
        <a:lstStyle/>
        <a:p>
          <a:endParaRPr lang="en-US"/>
        </a:p>
      </dgm:t>
    </dgm:pt>
    <dgm:pt modelId="{675D2D50-2B7E-459B-A762-33F8BF9B98CA}" type="sibTrans" cxnId="{384A904D-438D-4036-9AF7-6EE7926A8105}">
      <dgm:prSet/>
      <dgm:spPr/>
      <dgm:t>
        <a:bodyPr/>
        <a:lstStyle/>
        <a:p>
          <a:endParaRPr lang="en-US"/>
        </a:p>
      </dgm:t>
    </dgm:pt>
    <dgm:pt modelId="{CFDB3DFA-A53C-4AC1-B45E-DBC820510C3D}" type="pres">
      <dgm:prSet presAssocID="{E6FEFF44-AE29-4CE5-9D8E-6ADC43149D7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AF3C8B-30C9-42E0-AE9C-F2E3ED051D3A}" type="pres">
      <dgm:prSet presAssocID="{E6FEFF44-AE29-4CE5-9D8E-6ADC43149D7D}" presName="children" presStyleCnt="0"/>
      <dgm:spPr/>
    </dgm:pt>
    <dgm:pt modelId="{D8D78DFD-DAFF-4EBB-AB35-5A59DD66146D}" type="pres">
      <dgm:prSet presAssocID="{E6FEFF44-AE29-4CE5-9D8E-6ADC43149D7D}" presName="child1group" presStyleCnt="0"/>
      <dgm:spPr/>
    </dgm:pt>
    <dgm:pt modelId="{1639F56D-E5EE-4945-AF8D-E210C9B69ECF}" type="pres">
      <dgm:prSet presAssocID="{E6FEFF44-AE29-4CE5-9D8E-6ADC43149D7D}" presName="child1" presStyleLbl="bgAcc1" presStyleIdx="0" presStyleCnt="4" custScaleX="141681" custScaleY="120590"/>
      <dgm:spPr/>
      <dgm:t>
        <a:bodyPr/>
        <a:lstStyle/>
        <a:p>
          <a:endParaRPr lang="en-US"/>
        </a:p>
      </dgm:t>
    </dgm:pt>
    <dgm:pt modelId="{6DA7103B-0F86-4BEA-962C-614AB17F40E1}" type="pres">
      <dgm:prSet presAssocID="{E6FEFF44-AE29-4CE5-9D8E-6ADC43149D7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9B09F-948B-46E4-95BE-94C4A988C85E}" type="pres">
      <dgm:prSet presAssocID="{E6FEFF44-AE29-4CE5-9D8E-6ADC43149D7D}" presName="child2group" presStyleCnt="0"/>
      <dgm:spPr/>
    </dgm:pt>
    <dgm:pt modelId="{2F916135-746A-4BF2-9BB2-EE27FEB8B8E2}" type="pres">
      <dgm:prSet presAssocID="{E6FEFF44-AE29-4CE5-9D8E-6ADC43149D7D}" presName="child2" presStyleLbl="bgAcc1" presStyleIdx="1" presStyleCnt="4" custScaleX="136415" custScaleY="115216"/>
      <dgm:spPr/>
      <dgm:t>
        <a:bodyPr/>
        <a:lstStyle/>
        <a:p>
          <a:endParaRPr lang="en-US"/>
        </a:p>
      </dgm:t>
    </dgm:pt>
    <dgm:pt modelId="{4E3851B9-DD57-4E6A-A5D5-5A78FB40940B}" type="pres">
      <dgm:prSet presAssocID="{E6FEFF44-AE29-4CE5-9D8E-6ADC43149D7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C106C-D360-4B75-B829-56EE4297B929}" type="pres">
      <dgm:prSet presAssocID="{E6FEFF44-AE29-4CE5-9D8E-6ADC43149D7D}" presName="child3group" presStyleCnt="0"/>
      <dgm:spPr/>
    </dgm:pt>
    <dgm:pt modelId="{78B9FC3E-AA50-4CF5-89A0-23BCAF494F0E}" type="pres">
      <dgm:prSet presAssocID="{E6FEFF44-AE29-4CE5-9D8E-6ADC43149D7D}" presName="child3" presStyleLbl="bgAcc1" presStyleIdx="2" presStyleCnt="4" custScaleX="137470" custScaleY="115810"/>
      <dgm:spPr/>
      <dgm:t>
        <a:bodyPr/>
        <a:lstStyle/>
        <a:p>
          <a:endParaRPr lang="en-US"/>
        </a:p>
      </dgm:t>
    </dgm:pt>
    <dgm:pt modelId="{8F853917-F7D7-41C3-AA2B-81BE3E374C46}" type="pres">
      <dgm:prSet presAssocID="{E6FEFF44-AE29-4CE5-9D8E-6ADC43149D7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0894B-F272-4434-8027-ED37C8D5CAF1}" type="pres">
      <dgm:prSet presAssocID="{E6FEFF44-AE29-4CE5-9D8E-6ADC43149D7D}" presName="child4group" presStyleCnt="0"/>
      <dgm:spPr/>
    </dgm:pt>
    <dgm:pt modelId="{D780610D-4F25-4932-AD57-3337B867ECF9}" type="pres">
      <dgm:prSet presAssocID="{E6FEFF44-AE29-4CE5-9D8E-6ADC43149D7D}" presName="child4" presStyleLbl="bgAcc1" presStyleIdx="3" presStyleCnt="4" custScaleX="143345" custScaleY="116513"/>
      <dgm:spPr/>
      <dgm:t>
        <a:bodyPr/>
        <a:lstStyle/>
        <a:p>
          <a:endParaRPr lang="en-US"/>
        </a:p>
      </dgm:t>
    </dgm:pt>
    <dgm:pt modelId="{288528EA-96AB-4C72-949D-AF25DCD0B368}" type="pres">
      <dgm:prSet presAssocID="{E6FEFF44-AE29-4CE5-9D8E-6ADC43149D7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2121A-F732-4424-9416-CE5CA6293596}" type="pres">
      <dgm:prSet presAssocID="{E6FEFF44-AE29-4CE5-9D8E-6ADC43149D7D}" presName="childPlaceholder" presStyleCnt="0"/>
      <dgm:spPr/>
    </dgm:pt>
    <dgm:pt modelId="{4AD62FB3-A3A3-417E-BBFE-A3D3F62F282D}" type="pres">
      <dgm:prSet presAssocID="{E6FEFF44-AE29-4CE5-9D8E-6ADC43149D7D}" presName="circle" presStyleCnt="0"/>
      <dgm:spPr/>
    </dgm:pt>
    <dgm:pt modelId="{0B1B064E-D0E0-436B-85D7-FB5741696C0D}" type="pres">
      <dgm:prSet presAssocID="{E6FEFF44-AE29-4CE5-9D8E-6ADC43149D7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38A17-9DD6-4622-B791-313DB7AB7964}" type="pres">
      <dgm:prSet presAssocID="{E6FEFF44-AE29-4CE5-9D8E-6ADC43149D7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33771-5415-4A66-8785-6E62ED4C023A}" type="pres">
      <dgm:prSet presAssocID="{E6FEFF44-AE29-4CE5-9D8E-6ADC43149D7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1FB06-556D-4DC0-843E-2F955204476C}" type="pres">
      <dgm:prSet presAssocID="{E6FEFF44-AE29-4CE5-9D8E-6ADC43149D7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387D5-32AA-4048-A9FB-18C598F9FC6F}" type="pres">
      <dgm:prSet presAssocID="{E6FEFF44-AE29-4CE5-9D8E-6ADC43149D7D}" presName="quadrantPlaceholder" presStyleCnt="0"/>
      <dgm:spPr/>
    </dgm:pt>
    <dgm:pt modelId="{B660E26C-3F6D-4C24-8A90-FADFE75D2D5E}" type="pres">
      <dgm:prSet presAssocID="{E6FEFF44-AE29-4CE5-9D8E-6ADC43149D7D}" presName="center1" presStyleLbl="fgShp" presStyleIdx="0" presStyleCnt="2"/>
      <dgm:spPr/>
    </dgm:pt>
    <dgm:pt modelId="{C17F7357-9601-4641-94E2-31A3B4EB3D80}" type="pres">
      <dgm:prSet presAssocID="{E6FEFF44-AE29-4CE5-9D8E-6ADC43149D7D}" presName="center2" presStyleLbl="fgShp" presStyleIdx="1" presStyleCnt="2"/>
      <dgm:spPr/>
    </dgm:pt>
  </dgm:ptLst>
  <dgm:cxnLst>
    <dgm:cxn modelId="{B61DEFB5-3B0F-4DAC-83FB-1A989DCBF857}" type="presOf" srcId="{B51C2226-2AAF-400E-93E7-4007630A34E7}" destId="{6DA7103B-0F86-4BEA-962C-614AB17F40E1}" srcOrd="1" destOrd="2" presId="urn:microsoft.com/office/officeart/2005/8/layout/cycle4"/>
    <dgm:cxn modelId="{704389DD-C6D0-403E-A19F-96DAC4544ADA}" srcId="{E6FEFF44-AE29-4CE5-9D8E-6ADC43149D7D}" destId="{7154F327-DAAD-407B-9BA3-A315A2EFF009}" srcOrd="0" destOrd="0" parTransId="{3449246F-67C9-47DE-9880-171CBF7E76CD}" sibTransId="{CB150427-A562-43D6-9F4B-E75E2BF39EB2}"/>
    <dgm:cxn modelId="{DB7E81A6-43BC-4553-A77B-A082DF30D697}" type="presOf" srcId="{C4337105-3138-40A9-B56B-F2A0A2971523}" destId="{D780610D-4F25-4932-AD57-3337B867ECF9}" srcOrd="0" destOrd="0" presId="urn:microsoft.com/office/officeart/2005/8/layout/cycle4"/>
    <dgm:cxn modelId="{BABF3261-7D08-45D0-B2B6-E50710965E1A}" type="presOf" srcId="{7154F327-DAAD-407B-9BA3-A315A2EFF009}" destId="{0B1B064E-D0E0-436B-85D7-FB5741696C0D}" srcOrd="0" destOrd="0" presId="urn:microsoft.com/office/officeart/2005/8/layout/cycle4"/>
    <dgm:cxn modelId="{2327EB2E-BF2C-46D9-96D6-780624A92EB7}" srcId="{AC82E451-D96A-42E6-A919-1870E2FAE342}" destId="{C4337105-3138-40A9-B56B-F2A0A2971523}" srcOrd="0" destOrd="0" parTransId="{5BFF121C-B618-4873-B942-F2FF3DCD08C1}" sibTransId="{B9E4EA84-25BB-4032-A110-4AEA358EBEA7}"/>
    <dgm:cxn modelId="{7FED49A4-C60F-475A-90F0-D4057221A379}" type="presOf" srcId="{E6E7C7A2-6AB8-4CFF-8BCA-E5483C6359E0}" destId="{6DA7103B-0F86-4BEA-962C-614AB17F40E1}" srcOrd="1" destOrd="4" presId="urn:microsoft.com/office/officeart/2005/8/layout/cycle4"/>
    <dgm:cxn modelId="{70CF2EEE-BDD8-44A6-819D-65CA2F806E5D}" type="presOf" srcId="{C5B2A671-5268-4243-B211-6BE8209692F1}" destId="{288528EA-96AB-4C72-949D-AF25DCD0B368}" srcOrd="1" destOrd="1" presId="urn:microsoft.com/office/officeart/2005/8/layout/cycle4"/>
    <dgm:cxn modelId="{10002290-BE2C-467C-B3DD-984437F7DDD5}" type="presOf" srcId="{A13D9379-1838-47B0-AB96-0B36DE032002}" destId="{1639F56D-E5EE-4945-AF8D-E210C9B69ECF}" srcOrd="0" destOrd="3" presId="urn:microsoft.com/office/officeart/2005/8/layout/cycle4"/>
    <dgm:cxn modelId="{5BC8EE0C-D808-4FD6-B6EC-176B4D572DE0}" type="presOf" srcId="{8C7C28CE-F150-4F59-AD17-07B6CED41F28}" destId="{57333771-5415-4A66-8785-6E62ED4C023A}" srcOrd="0" destOrd="0" presId="urn:microsoft.com/office/officeart/2005/8/layout/cycle4"/>
    <dgm:cxn modelId="{92034C59-A5C3-4A94-8EF7-FA0E4CD829CB}" srcId="{E6FEFF44-AE29-4CE5-9D8E-6ADC43149D7D}" destId="{131A933F-6619-4DFC-89A5-7DD100B82DEE}" srcOrd="1" destOrd="0" parTransId="{8029ED93-BF76-41B5-B03D-0B1ED74F8A78}" sibTransId="{A483BFB6-A020-441D-98F0-615435D560E9}"/>
    <dgm:cxn modelId="{62141910-FB12-49DC-B06B-52599F55359F}" type="presOf" srcId="{5CFEF15F-4798-4CE8-A17D-A74ECB8B0F2A}" destId="{78B9FC3E-AA50-4CF5-89A0-23BCAF494F0E}" srcOrd="0" destOrd="0" presId="urn:microsoft.com/office/officeart/2005/8/layout/cycle4"/>
    <dgm:cxn modelId="{63121750-8318-47DA-99CB-9B93325015CD}" type="presOf" srcId="{B6374B78-6A4F-4C9D-BC76-0904C7475DFA}" destId="{8F853917-F7D7-41C3-AA2B-81BE3E374C46}" srcOrd="1" destOrd="1" presId="urn:microsoft.com/office/officeart/2005/8/layout/cycle4"/>
    <dgm:cxn modelId="{5673F23F-BD92-4674-A809-CC8201B67C7A}" type="presOf" srcId="{85C6AD08-9340-47F5-8B45-960724ACBA2E}" destId="{2F916135-746A-4BF2-9BB2-EE27FEB8B8E2}" srcOrd="0" destOrd="0" presId="urn:microsoft.com/office/officeart/2005/8/layout/cycle4"/>
    <dgm:cxn modelId="{D8F6BAD7-39EB-4B74-9186-6C596A517AAF}" srcId="{E6FEFF44-AE29-4CE5-9D8E-6ADC43149D7D}" destId="{AC82E451-D96A-42E6-A919-1870E2FAE342}" srcOrd="3" destOrd="0" parTransId="{468AEB31-2FD6-49C6-A5B9-A059E782FB7E}" sibTransId="{448FCD34-DB4F-469F-9FDE-D7C09B0E1F00}"/>
    <dgm:cxn modelId="{5C8E5203-3628-4396-83F9-82D6642064A4}" type="presOf" srcId="{A13D9379-1838-47B0-AB96-0B36DE032002}" destId="{6DA7103B-0F86-4BEA-962C-614AB17F40E1}" srcOrd="1" destOrd="3" presId="urn:microsoft.com/office/officeart/2005/8/layout/cycle4"/>
    <dgm:cxn modelId="{01933DF8-88D0-4787-9D26-F9A368958F5E}" srcId="{8C7C28CE-F150-4F59-AD17-07B6CED41F28}" destId="{B6374B78-6A4F-4C9D-BC76-0904C7475DFA}" srcOrd="1" destOrd="0" parTransId="{EAA9700C-5295-4FA2-9ED4-9EF0AA5BBEFE}" sibTransId="{869688B3-ECA9-4CFC-BF3C-7114A7FD9A24}"/>
    <dgm:cxn modelId="{1A174F96-C636-4FD8-8FF2-8781801025C9}" srcId="{24E01F69-0A26-40CF-81E1-FEE30A0B1FD0}" destId="{4EA57216-85C7-42C4-B933-F254E28813E5}" srcOrd="0" destOrd="0" parTransId="{19F2D3C7-2BE4-4962-AE0F-FF59F8C2A202}" sibTransId="{EBE6EEFA-1699-4B8E-B625-729019313E28}"/>
    <dgm:cxn modelId="{8C62FC43-427D-40BF-A79F-AD2F27970764}" type="presOf" srcId="{B6374B78-6A4F-4C9D-BC76-0904C7475DFA}" destId="{78B9FC3E-AA50-4CF5-89A0-23BCAF494F0E}" srcOrd="0" destOrd="1" presId="urn:microsoft.com/office/officeart/2005/8/layout/cycle4"/>
    <dgm:cxn modelId="{AD86A244-DE32-4B95-B9FC-D475CF6BABED}" srcId="{131A933F-6619-4DFC-89A5-7DD100B82DEE}" destId="{85C6AD08-9340-47F5-8B45-960724ACBA2E}" srcOrd="0" destOrd="0" parTransId="{C7C42E50-00B6-437C-946E-4D192DA7C7C6}" sibTransId="{039A3A02-5020-4720-A80F-69D04702E46B}"/>
    <dgm:cxn modelId="{2F0B2D89-7917-4D46-9067-F1D10FA35FB9}" type="presOf" srcId="{9034A0F5-5AD3-4232-A20C-D918D9CC4640}" destId="{D780610D-4F25-4932-AD57-3337B867ECF9}" srcOrd="0" destOrd="2" presId="urn:microsoft.com/office/officeart/2005/8/layout/cycle4"/>
    <dgm:cxn modelId="{EE51E175-4DB9-4D4F-9E49-9676F9D4DE71}" srcId="{C5B2A671-5268-4243-B211-6BE8209692F1}" destId="{9034A0F5-5AD3-4232-A20C-D918D9CC4640}" srcOrd="0" destOrd="0" parTransId="{CDF6FD07-9407-428B-BC37-F003DAE25C6E}" sibTransId="{8C868DFB-5CFC-485E-B875-946980EBA3B2}"/>
    <dgm:cxn modelId="{62477482-5621-4D7D-BE0B-28C6276F90B4}" srcId="{AC82E451-D96A-42E6-A919-1870E2FAE342}" destId="{C5B2A671-5268-4243-B211-6BE8209692F1}" srcOrd="1" destOrd="0" parTransId="{031BB3EC-504E-40DE-96C8-3C1A1AF6B8F0}" sibTransId="{59ED6299-B5FE-4E71-BE81-39E672A299CB}"/>
    <dgm:cxn modelId="{4294FDFB-08E5-4612-AA21-FC61557CDF55}" srcId="{E6FEFF44-AE29-4CE5-9D8E-6ADC43149D7D}" destId="{8C7C28CE-F150-4F59-AD17-07B6CED41F28}" srcOrd="2" destOrd="0" parTransId="{26F0B339-FDE5-4EA9-817A-E68AA84E47B5}" sibTransId="{17D81313-E62F-49AC-8FF8-BF9E97180F19}"/>
    <dgm:cxn modelId="{ED46DDCF-3FF1-4FD5-B0EC-C411C56A9215}" type="presOf" srcId="{AC82E451-D96A-42E6-A919-1870E2FAE342}" destId="{EAB1FB06-556D-4DC0-843E-2F955204476C}" srcOrd="0" destOrd="0" presId="urn:microsoft.com/office/officeart/2005/8/layout/cycle4"/>
    <dgm:cxn modelId="{510267F5-AF3D-43CC-A464-C4108553E048}" type="presOf" srcId="{B51C2226-2AAF-400E-93E7-4007630A34E7}" destId="{1639F56D-E5EE-4945-AF8D-E210C9B69ECF}" srcOrd="0" destOrd="2" presId="urn:microsoft.com/office/officeart/2005/8/layout/cycle4"/>
    <dgm:cxn modelId="{03773B61-9AF6-4BC2-898D-BAE60F832D28}" srcId="{7154F327-DAAD-407B-9BA3-A315A2EFF009}" destId="{24E01F69-0A26-40CF-81E1-FEE30A0B1FD0}" srcOrd="0" destOrd="0" parTransId="{141114B0-4DFC-4F33-94F8-0A6FAB80B73C}" sibTransId="{5CEC5766-B591-411C-8D5F-9A0BCD8CED3A}"/>
    <dgm:cxn modelId="{E7293D7E-337E-4422-A4A0-49C1AD18375D}" type="presOf" srcId="{E6E7C7A2-6AB8-4CFF-8BCA-E5483C6359E0}" destId="{1639F56D-E5EE-4945-AF8D-E210C9B69ECF}" srcOrd="0" destOrd="4" presId="urn:microsoft.com/office/officeart/2005/8/layout/cycle4"/>
    <dgm:cxn modelId="{66DB0005-FBFA-4EF9-8EFC-25EB960FFA23}" type="presOf" srcId="{5CFEF15F-4798-4CE8-A17D-A74ECB8B0F2A}" destId="{8F853917-F7D7-41C3-AA2B-81BE3E374C46}" srcOrd="1" destOrd="0" presId="urn:microsoft.com/office/officeart/2005/8/layout/cycle4"/>
    <dgm:cxn modelId="{154E9510-E4DE-4C52-8869-94863EAEA6ED}" srcId="{24E01F69-0A26-40CF-81E1-FEE30A0B1FD0}" destId="{B51C2226-2AAF-400E-93E7-4007630A34E7}" srcOrd="1" destOrd="0" parTransId="{A1185A9D-7004-41D1-99C3-EB5032B3345F}" sibTransId="{AD6B3FAA-72EF-4C4B-8255-7B6404AC24FE}"/>
    <dgm:cxn modelId="{3811B574-6B47-464E-9852-514318BF5878}" type="presOf" srcId="{131A933F-6619-4DFC-89A5-7DD100B82DEE}" destId="{57938A17-9DD6-4622-B791-313DB7AB7964}" srcOrd="0" destOrd="0" presId="urn:microsoft.com/office/officeart/2005/8/layout/cycle4"/>
    <dgm:cxn modelId="{B8EC2819-0637-4E6C-8E73-D1F6BECCBDED}" type="presOf" srcId="{24E01F69-0A26-40CF-81E1-FEE30A0B1FD0}" destId="{6DA7103B-0F86-4BEA-962C-614AB17F40E1}" srcOrd="1" destOrd="0" presId="urn:microsoft.com/office/officeart/2005/8/layout/cycle4"/>
    <dgm:cxn modelId="{C59F0DA0-CDB5-4057-87F6-3DD5F7AC23E3}" srcId="{8C7C28CE-F150-4F59-AD17-07B6CED41F28}" destId="{5CFEF15F-4798-4CE8-A17D-A74ECB8B0F2A}" srcOrd="0" destOrd="0" parTransId="{88E3C38B-3441-47BE-B599-7598EB8BA2CB}" sibTransId="{CC1702EE-B3D4-451E-BBC3-7A0FBBC502A8}"/>
    <dgm:cxn modelId="{384A904D-438D-4036-9AF7-6EE7926A8105}" srcId="{24E01F69-0A26-40CF-81E1-FEE30A0B1FD0}" destId="{0DE99E76-E055-4F6A-9D97-C98D265B04E0}" srcOrd="4" destOrd="0" parTransId="{77411885-5AB4-4970-A9D9-9CA54D2BD2C4}" sibTransId="{675D2D50-2B7E-459B-A762-33F8BF9B98CA}"/>
    <dgm:cxn modelId="{1DA1F3E4-8DBE-46F0-A449-D1C433A7FBDB}" srcId="{24E01F69-0A26-40CF-81E1-FEE30A0B1FD0}" destId="{E6E7C7A2-6AB8-4CFF-8BCA-E5483C6359E0}" srcOrd="3" destOrd="0" parTransId="{0D3D0D65-17A1-4234-B5EC-94DBACA2375D}" sibTransId="{4F19F5C3-4099-48AA-A40B-7628C7A2C644}"/>
    <dgm:cxn modelId="{F5459B89-7223-47AB-BABB-13564E8DCA37}" srcId="{24E01F69-0A26-40CF-81E1-FEE30A0B1FD0}" destId="{A13D9379-1838-47B0-AB96-0B36DE032002}" srcOrd="2" destOrd="0" parTransId="{AFF413CB-E309-4927-A95B-3AF1F9CC543A}" sibTransId="{85AC9DCA-2A75-4ABE-8EF8-55C4277B49C7}"/>
    <dgm:cxn modelId="{BE20C900-48E2-4855-8C42-1D749D3D9F3C}" type="presOf" srcId="{4EA57216-85C7-42C4-B933-F254E28813E5}" destId="{6DA7103B-0F86-4BEA-962C-614AB17F40E1}" srcOrd="1" destOrd="1" presId="urn:microsoft.com/office/officeart/2005/8/layout/cycle4"/>
    <dgm:cxn modelId="{2578530D-AB45-4713-83A9-4197B9D2F1F7}" type="presOf" srcId="{85C6AD08-9340-47F5-8B45-960724ACBA2E}" destId="{4E3851B9-DD57-4E6A-A5D5-5A78FB40940B}" srcOrd="1" destOrd="0" presId="urn:microsoft.com/office/officeart/2005/8/layout/cycle4"/>
    <dgm:cxn modelId="{3B1C335C-F8D1-46A5-8AEA-CF14878F5705}" type="presOf" srcId="{4EA57216-85C7-42C4-B933-F254E28813E5}" destId="{1639F56D-E5EE-4945-AF8D-E210C9B69ECF}" srcOrd="0" destOrd="1" presId="urn:microsoft.com/office/officeart/2005/8/layout/cycle4"/>
    <dgm:cxn modelId="{0B2C79D8-F551-4409-9256-3F0C18BE0030}" type="presOf" srcId="{9034A0F5-5AD3-4232-A20C-D918D9CC4640}" destId="{288528EA-96AB-4C72-949D-AF25DCD0B368}" srcOrd="1" destOrd="2" presId="urn:microsoft.com/office/officeart/2005/8/layout/cycle4"/>
    <dgm:cxn modelId="{DAEC233B-325D-4B0B-8B75-4FA5829A9988}" type="presOf" srcId="{0DE99E76-E055-4F6A-9D97-C98D265B04E0}" destId="{1639F56D-E5EE-4945-AF8D-E210C9B69ECF}" srcOrd="0" destOrd="5" presId="urn:microsoft.com/office/officeart/2005/8/layout/cycle4"/>
    <dgm:cxn modelId="{B7E12F4A-B536-4246-91A6-E3CDB29217A3}" type="presOf" srcId="{0DE99E76-E055-4F6A-9D97-C98D265B04E0}" destId="{6DA7103B-0F86-4BEA-962C-614AB17F40E1}" srcOrd="1" destOrd="5" presId="urn:microsoft.com/office/officeart/2005/8/layout/cycle4"/>
    <dgm:cxn modelId="{7938F7F6-DFE3-4549-9CA8-BEEBB582968E}" type="presOf" srcId="{C4337105-3138-40A9-B56B-F2A0A2971523}" destId="{288528EA-96AB-4C72-949D-AF25DCD0B368}" srcOrd="1" destOrd="0" presId="urn:microsoft.com/office/officeart/2005/8/layout/cycle4"/>
    <dgm:cxn modelId="{6204AC86-5FDB-4968-A10B-40753463E440}" type="presOf" srcId="{24E01F69-0A26-40CF-81E1-FEE30A0B1FD0}" destId="{1639F56D-E5EE-4945-AF8D-E210C9B69ECF}" srcOrd="0" destOrd="0" presId="urn:microsoft.com/office/officeart/2005/8/layout/cycle4"/>
    <dgm:cxn modelId="{0478D106-A690-442D-82E5-90101FF4549E}" type="presOf" srcId="{E6FEFF44-AE29-4CE5-9D8E-6ADC43149D7D}" destId="{CFDB3DFA-A53C-4AC1-B45E-DBC820510C3D}" srcOrd="0" destOrd="0" presId="urn:microsoft.com/office/officeart/2005/8/layout/cycle4"/>
    <dgm:cxn modelId="{275036B9-BF27-4751-9DB0-2CF7344C0563}" type="presOf" srcId="{C5B2A671-5268-4243-B211-6BE8209692F1}" destId="{D780610D-4F25-4932-AD57-3337B867ECF9}" srcOrd="0" destOrd="1" presId="urn:microsoft.com/office/officeart/2005/8/layout/cycle4"/>
    <dgm:cxn modelId="{6D684C11-910E-4D16-96C8-6CD4DEF5DB33}" type="presParOf" srcId="{CFDB3DFA-A53C-4AC1-B45E-DBC820510C3D}" destId="{68AF3C8B-30C9-42E0-AE9C-F2E3ED051D3A}" srcOrd="0" destOrd="0" presId="urn:microsoft.com/office/officeart/2005/8/layout/cycle4"/>
    <dgm:cxn modelId="{D62AECA7-6514-4838-9B2E-0484526C36E7}" type="presParOf" srcId="{68AF3C8B-30C9-42E0-AE9C-F2E3ED051D3A}" destId="{D8D78DFD-DAFF-4EBB-AB35-5A59DD66146D}" srcOrd="0" destOrd="0" presId="urn:microsoft.com/office/officeart/2005/8/layout/cycle4"/>
    <dgm:cxn modelId="{401260BC-DAA9-4681-BC2F-B693DD4C5ADF}" type="presParOf" srcId="{D8D78DFD-DAFF-4EBB-AB35-5A59DD66146D}" destId="{1639F56D-E5EE-4945-AF8D-E210C9B69ECF}" srcOrd="0" destOrd="0" presId="urn:microsoft.com/office/officeart/2005/8/layout/cycle4"/>
    <dgm:cxn modelId="{737B834A-D4F8-437C-98B8-759C641C7300}" type="presParOf" srcId="{D8D78DFD-DAFF-4EBB-AB35-5A59DD66146D}" destId="{6DA7103B-0F86-4BEA-962C-614AB17F40E1}" srcOrd="1" destOrd="0" presId="urn:microsoft.com/office/officeart/2005/8/layout/cycle4"/>
    <dgm:cxn modelId="{36B4F61B-BCEE-4A87-95A6-71ADEEE4BD60}" type="presParOf" srcId="{68AF3C8B-30C9-42E0-AE9C-F2E3ED051D3A}" destId="{CC79B09F-948B-46E4-95BE-94C4A988C85E}" srcOrd="1" destOrd="0" presId="urn:microsoft.com/office/officeart/2005/8/layout/cycle4"/>
    <dgm:cxn modelId="{D3752B2F-76AD-45E9-9273-D1C0270FD657}" type="presParOf" srcId="{CC79B09F-948B-46E4-95BE-94C4A988C85E}" destId="{2F916135-746A-4BF2-9BB2-EE27FEB8B8E2}" srcOrd="0" destOrd="0" presId="urn:microsoft.com/office/officeart/2005/8/layout/cycle4"/>
    <dgm:cxn modelId="{9524529C-AFAB-4A6D-9907-8FB9A46C70CB}" type="presParOf" srcId="{CC79B09F-948B-46E4-95BE-94C4A988C85E}" destId="{4E3851B9-DD57-4E6A-A5D5-5A78FB40940B}" srcOrd="1" destOrd="0" presId="urn:microsoft.com/office/officeart/2005/8/layout/cycle4"/>
    <dgm:cxn modelId="{7EE1313F-1B84-4F3B-94B9-6EA964C96604}" type="presParOf" srcId="{68AF3C8B-30C9-42E0-AE9C-F2E3ED051D3A}" destId="{E02C106C-D360-4B75-B829-56EE4297B929}" srcOrd="2" destOrd="0" presId="urn:microsoft.com/office/officeart/2005/8/layout/cycle4"/>
    <dgm:cxn modelId="{53550805-E544-4875-B776-F1702B387639}" type="presParOf" srcId="{E02C106C-D360-4B75-B829-56EE4297B929}" destId="{78B9FC3E-AA50-4CF5-89A0-23BCAF494F0E}" srcOrd="0" destOrd="0" presId="urn:microsoft.com/office/officeart/2005/8/layout/cycle4"/>
    <dgm:cxn modelId="{3710BD6B-A276-44B7-AC15-71A6DBF03577}" type="presParOf" srcId="{E02C106C-D360-4B75-B829-56EE4297B929}" destId="{8F853917-F7D7-41C3-AA2B-81BE3E374C46}" srcOrd="1" destOrd="0" presId="urn:microsoft.com/office/officeart/2005/8/layout/cycle4"/>
    <dgm:cxn modelId="{0CEFB339-42B4-4E58-B464-C80F642A74C8}" type="presParOf" srcId="{68AF3C8B-30C9-42E0-AE9C-F2E3ED051D3A}" destId="{7160894B-F272-4434-8027-ED37C8D5CAF1}" srcOrd="3" destOrd="0" presId="urn:microsoft.com/office/officeart/2005/8/layout/cycle4"/>
    <dgm:cxn modelId="{F42EE26E-2913-4A16-93BC-6BB47C0E8397}" type="presParOf" srcId="{7160894B-F272-4434-8027-ED37C8D5CAF1}" destId="{D780610D-4F25-4932-AD57-3337B867ECF9}" srcOrd="0" destOrd="0" presId="urn:microsoft.com/office/officeart/2005/8/layout/cycle4"/>
    <dgm:cxn modelId="{128B527B-8B70-476A-96E5-F5EB62AEF246}" type="presParOf" srcId="{7160894B-F272-4434-8027-ED37C8D5CAF1}" destId="{288528EA-96AB-4C72-949D-AF25DCD0B368}" srcOrd="1" destOrd="0" presId="urn:microsoft.com/office/officeart/2005/8/layout/cycle4"/>
    <dgm:cxn modelId="{2F40E1B6-AD65-40E3-BE7A-36DD74676676}" type="presParOf" srcId="{68AF3C8B-30C9-42E0-AE9C-F2E3ED051D3A}" destId="{A232121A-F732-4424-9416-CE5CA6293596}" srcOrd="4" destOrd="0" presId="urn:microsoft.com/office/officeart/2005/8/layout/cycle4"/>
    <dgm:cxn modelId="{3C740211-5ECD-4D4C-94D2-50D1BAC118BD}" type="presParOf" srcId="{CFDB3DFA-A53C-4AC1-B45E-DBC820510C3D}" destId="{4AD62FB3-A3A3-417E-BBFE-A3D3F62F282D}" srcOrd="1" destOrd="0" presId="urn:microsoft.com/office/officeart/2005/8/layout/cycle4"/>
    <dgm:cxn modelId="{4AE486FD-1A5A-43E9-A745-AEFE8485D4F3}" type="presParOf" srcId="{4AD62FB3-A3A3-417E-BBFE-A3D3F62F282D}" destId="{0B1B064E-D0E0-436B-85D7-FB5741696C0D}" srcOrd="0" destOrd="0" presId="urn:microsoft.com/office/officeart/2005/8/layout/cycle4"/>
    <dgm:cxn modelId="{ADA74F7C-9EAC-454C-8E70-E14162202DD8}" type="presParOf" srcId="{4AD62FB3-A3A3-417E-BBFE-A3D3F62F282D}" destId="{57938A17-9DD6-4622-B791-313DB7AB7964}" srcOrd="1" destOrd="0" presId="urn:microsoft.com/office/officeart/2005/8/layout/cycle4"/>
    <dgm:cxn modelId="{539151C1-217E-40AF-BBE2-864E23C9267C}" type="presParOf" srcId="{4AD62FB3-A3A3-417E-BBFE-A3D3F62F282D}" destId="{57333771-5415-4A66-8785-6E62ED4C023A}" srcOrd="2" destOrd="0" presId="urn:microsoft.com/office/officeart/2005/8/layout/cycle4"/>
    <dgm:cxn modelId="{61AA2FB9-D5D2-4D79-AF8A-1EF4607775EE}" type="presParOf" srcId="{4AD62FB3-A3A3-417E-BBFE-A3D3F62F282D}" destId="{EAB1FB06-556D-4DC0-843E-2F955204476C}" srcOrd="3" destOrd="0" presId="urn:microsoft.com/office/officeart/2005/8/layout/cycle4"/>
    <dgm:cxn modelId="{0A91C12A-531E-4141-878D-E04210E2C1E9}" type="presParOf" srcId="{4AD62FB3-A3A3-417E-BBFE-A3D3F62F282D}" destId="{0AD387D5-32AA-4048-A9FB-18C598F9FC6F}" srcOrd="4" destOrd="0" presId="urn:microsoft.com/office/officeart/2005/8/layout/cycle4"/>
    <dgm:cxn modelId="{88D614DA-477F-4E64-909A-4AE0EB58D402}" type="presParOf" srcId="{CFDB3DFA-A53C-4AC1-B45E-DBC820510C3D}" destId="{B660E26C-3F6D-4C24-8A90-FADFE75D2D5E}" srcOrd="2" destOrd="0" presId="urn:microsoft.com/office/officeart/2005/8/layout/cycle4"/>
    <dgm:cxn modelId="{1545B96D-05FA-43EF-B729-72ADC59D57A2}" type="presParOf" srcId="{CFDB3DFA-A53C-4AC1-B45E-DBC820510C3D}" destId="{C17F7357-9601-4641-94E2-31A3B4EB3D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9FC3E-AA50-4CF5-89A0-23BCAF494F0E}">
      <dsp:nvSpPr>
        <dsp:cNvPr id="0" name=""/>
        <dsp:cNvSpPr/>
      </dsp:nvSpPr>
      <dsp:spPr>
        <a:xfrm>
          <a:off x="3777634" y="3133898"/>
          <a:ext cx="3226573" cy="1760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461963" lvl="1" indent="-230188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ESA, ECMWF, GMAO, NWS, DWD, etc.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84284" y="3612768"/>
        <a:ext cx="2181245" cy="1243221"/>
      </dsp:txXfrm>
    </dsp:sp>
    <dsp:sp modelId="{D780610D-4F25-4932-AD57-3337B867ECF9}">
      <dsp:nvSpPr>
        <dsp:cNvPr id="0" name=""/>
        <dsp:cNvSpPr/>
      </dsp:nvSpPr>
      <dsp:spPr>
        <a:xfrm>
          <a:off x="-120808" y="3128554"/>
          <a:ext cx="3364465" cy="1771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Develop QC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Perform OSEs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Global/Hurricane models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81895" y="3610331"/>
        <a:ext cx="2277300" cy="1250767"/>
      </dsp:txXfrm>
    </dsp:sp>
    <dsp:sp modelId="{2F916135-746A-4BF2-9BB2-EE27FEB8B8E2}">
      <dsp:nvSpPr>
        <dsp:cNvPr id="0" name=""/>
        <dsp:cNvSpPr/>
      </dsp:nvSpPr>
      <dsp:spPr>
        <a:xfrm>
          <a:off x="3790015" y="-92426"/>
          <a:ext cx="3201811" cy="1751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NWP impacts using simulated 3D-winds and HLOS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89039" y="-53946"/>
        <a:ext cx="2164307" cy="1236844"/>
      </dsp:txXfrm>
    </dsp:sp>
    <dsp:sp modelId="{1639F56D-E5EE-4945-AF8D-E210C9B69ECF}">
      <dsp:nvSpPr>
        <dsp:cNvPr id="0" name=""/>
        <dsp:cNvSpPr/>
      </dsp:nvSpPr>
      <dsp:spPr>
        <a:xfrm>
          <a:off x="-101280" y="-133279"/>
          <a:ext cx="3325410" cy="1833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References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NWP (O-B/O-A)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AMV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chemeClr val="accent1">
                  <a:lumMod val="75000"/>
                </a:schemeClr>
              </a:solidFill>
            </a:rPr>
            <a:t>raob</a:t>
          </a: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3D-winds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accent1">
                  <a:lumMod val="75000"/>
                </a:schemeClr>
              </a:solidFill>
            </a:rPr>
            <a:t>“aircraft”</a:t>
          </a:r>
          <a:endParaRPr lang="en-US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61005" y="-93004"/>
        <a:ext cx="2247237" cy="1294533"/>
      </dsp:txXfrm>
    </dsp:sp>
    <dsp:sp modelId="{0B1B064E-D0E0-436B-85D7-FB5741696C0D}">
      <dsp:nvSpPr>
        <dsp:cNvPr id="0" name=""/>
        <dsp:cNvSpPr/>
      </dsp:nvSpPr>
      <dsp:spPr>
        <a:xfrm>
          <a:off x="1336902" y="278568"/>
          <a:ext cx="2057285" cy="205728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Evaluate ADM-Aeolus</a:t>
          </a:r>
          <a:endParaRPr lang="en-US" sz="2000" kern="1200" dirty="0"/>
        </a:p>
      </dsp:txBody>
      <dsp:txXfrm>
        <a:off x="1939467" y="881133"/>
        <a:ext cx="1454720" cy="1454720"/>
      </dsp:txXfrm>
    </dsp:sp>
    <dsp:sp modelId="{57938A17-9DD6-4622-B791-313DB7AB7964}">
      <dsp:nvSpPr>
        <dsp:cNvPr id="0" name=""/>
        <dsp:cNvSpPr/>
      </dsp:nvSpPr>
      <dsp:spPr>
        <a:xfrm rot="5400000">
          <a:off x="3489212" y="278568"/>
          <a:ext cx="2057285" cy="205728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OSSEs 3D-winds v. HLOS</a:t>
          </a:r>
          <a:endParaRPr lang="en-US" sz="2000" kern="1200" dirty="0"/>
        </a:p>
      </dsp:txBody>
      <dsp:txXfrm rot="-5400000">
        <a:off x="3489212" y="881133"/>
        <a:ext cx="1454720" cy="1454720"/>
      </dsp:txXfrm>
    </dsp:sp>
    <dsp:sp modelId="{57333771-5415-4A66-8785-6E62ED4C023A}">
      <dsp:nvSpPr>
        <dsp:cNvPr id="0" name=""/>
        <dsp:cNvSpPr/>
      </dsp:nvSpPr>
      <dsp:spPr>
        <a:xfrm rot="10800000">
          <a:off x="3489212" y="2430878"/>
          <a:ext cx="2057285" cy="205728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Coordin-ation</a:t>
          </a:r>
          <a:endParaRPr lang="en-US" sz="2000" kern="1200" dirty="0"/>
        </a:p>
      </dsp:txBody>
      <dsp:txXfrm rot="10800000">
        <a:off x="3489212" y="2430878"/>
        <a:ext cx="1454720" cy="1454720"/>
      </dsp:txXfrm>
    </dsp:sp>
    <dsp:sp modelId="{EAB1FB06-556D-4DC0-843E-2F955204476C}">
      <dsp:nvSpPr>
        <dsp:cNvPr id="0" name=""/>
        <dsp:cNvSpPr/>
      </dsp:nvSpPr>
      <dsp:spPr>
        <a:xfrm rot="16200000">
          <a:off x="1336902" y="2430878"/>
          <a:ext cx="2057285" cy="205728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NWP Impacts</a:t>
          </a:r>
          <a:endParaRPr lang="en-US" sz="2000" kern="1200" dirty="0"/>
        </a:p>
      </dsp:txBody>
      <dsp:txXfrm rot="5400000">
        <a:off x="1939467" y="2430878"/>
        <a:ext cx="1454720" cy="1454720"/>
      </dsp:txXfrm>
    </dsp:sp>
    <dsp:sp modelId="{B660E26C-3F6D-4C24-8A90-FADFE75D2D5E}">
      <dsp:nvSpPr>
        <dsp:cNvPr id="0" name=""/>
        <dsp:cNvSpPr/>
      </dsp:nvSpPr>
      <dsp:spPr>
        <a:xfrm>
          <a:off x="3086545" y="1955755"/>
          <a:ext cx="710309" cy="6176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F7357-9601-4641-94E2-31A3B4EB3D80}">
      <dsp:nvSpPr>
        <dsp:cNvPr id="0" name=""/>
        <dsp:cNvSpPr/>
      </dsp:nvSpPr>
      <dsp:spPr>
        <a:xfrm rot="10800000">
          <a:off x="3086545" y="2193317"/>
          <a:ext cx="710309" cy="6176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3BA5-C073-4D7E-8DA9-4460F837BCBF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E8567-529E-4E93-9055-162CDE84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68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30988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fld id="{D1FFB363-EF0B-4660-A569-502528F56899}" type="datetimeFigureOut">
              <a:rPr lang="en-US" smtClean="0"/>
              <a:pPr/>
              <a:t>7/11/2019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2725" y="387350"/>
            <a:ext cx="7435850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fld id="{0D624F33-020E-4850-B51E-33AEA03549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85750" indent="-2857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rgbClr val="000000"/>
        </a:solidFill>
        <a:latin typeface="Arial Narrow" panose="020B0606020202030204" pitchFamily="34" charset="0"/>
        <a:ea typeface="+mn-ea"/>
        <a:cs typeface="+mn-cs"/>
      </a:defRPr>
    </a:lvl1pPr>
    <a:lvl2pPr marL="742950" indent="-2857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rgbClr val="000000"/>
        </a:solidFill>
        <a:latin typeface="Arial Narrow" panose="020B0606020202030204" pitchFamily="34" charset="0"/>
        <a:ea typeface="+mn-ea"/>
        <a:cs typeface="+mn-cs"/>
      </a:defRPr>
    </a:lvl2pPr>
    <a:lvl3pPr marL="1200150" indent="-2857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rgbClr val="000000"/>
        </a:solidFill>
        <a:latin typeface="Arial Narrow" panose="020B0606020202030204" pitchFamily="34" charset="0"/>
        <a:ea typeface="+mn-ea"/>
        <a:cs typeface="+mn-cs"/>
      </a:defRPr>
    </a:lvl3pPr>
    <a:lvl4pPr marL="1657350" indent="-2857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rgbClr val="000000"/>
        </a:solidFill>
        <a:latin typeface="Arial Narrow" panose="020B0606020202030204" pitchFamily="34" charset="0"/>
        <a:ea typeface="+mn-ea"/>
        <a:cs typeface="+mn-cs"/>
      </a:defRPr>
    </a:lvl4pPr>
    <a:lvl5pPr marL="2114550" indent="-2857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rgbClr val="000000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2725" y="387350"/>
            <a:ext cx="7435850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24F33-020E-4850-B51E-33AEA03549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5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24F33-020E-4850-B51E-33AEA03549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3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47747" y="1"/>
            <a:ext cx="11644253" cy="4267199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747" y="4267200"/>
            <a:ext cx="11641127" cy="259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762314"/>
            <a:ext cx="8128000" cy="1371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4400" b="1" dirty="0">
                <a:solidFill>
                  <a:srgbClr val="0B4596"/>
                </a:solidFill>
                <a:ea typeface="+mj-ea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en-US" dirty="0">
                <a:solidFill>
                  <a:srgbClr val="0B4596"/>
                </a:solidFill>
              </a:rPr>
              <a:t>PPT Title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015999" y="2602688"/>
            <a:ext cx="1828800" cy="956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1800" b="1" baseline="0" dirty="0">
                <a:solidFill>
                  <a:srgbClr val="0B4596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sz="1800" b="1" dirty="0">
                <a:solidFill>
                  <a:srgbClr val="0B4596"/>
                </a:solidFill>
                <a:latin typeface="Arial Narrow" panose="020B0606020202030204" pitchFamily="34" charset="0"/>
              </a:rPr>
              <a:t>Office</a:t>
            </a:r>
            <a:r>
              <a:rPr lang="en-US" sz="1800" b="1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Information</a:t>
            </a:r>
            <a:endParaRPr lang="en-US" baseline="0" dirty="0">
              <a:solidFill>
                <a:srgbClr val="0099D8"/>
              </a:solidFill>
            </a:endParaRPr>
          </a:p>
          <a:p>
            <a:pPr marL="0" lvl="0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033699" y="3734113"/>
            <a:ext cx="1727199" cy="196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1600" b="0" dirty="0">
                <a:solidFill>
                  <a:srgbClr val="0099D8"/>
                </a:solidFill>
              </a:defRPr>
            </a:lvl1pPr>
          </a:lstStyle>
          <a:p>
            <a:r>
              <a:rPr lang="en-US" sz="1600" dirty="0">
                <a:solidFill>
                  <a:srgbClr val="0099D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MM/DD/YYYY</a:t>
            </a:r>
          </a:p>
        </p:txBody>
      </p:sp>
      <p:pic>
        <p:nvPicPr>
          <p:cNvPr id="26" name="Picture 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00" y="533401"/>
            <a:ext cx="2349515" cy="21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3353382" y="3316288"/>
            <a:ext cx="8123355" cy="798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Author, Title, Affiliation  (optional)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3047999" y="609913"/>
            <a:ext cx="0" cy="34734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94" name="Rectangle 93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Rectangle 94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6" name="Picture 13" descr="C:\Users\jacqui.fenner\Desktop\PTT templates\images\noaa icons\noaa_icons-04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4" descr="C:\Users\jacqui.fenner\Desktop\PTT templates\images\noaa icons\noaa_icons-05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15" descr="C:\Users\jacqui.fenner\Desktop\PTT templates\images\noaa icons\noaa_icons-06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16" descr="C:\Users\jacqui.fenner\Desktop\PTT templates\images\noaa icons\noaa_icons-07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17" descr="C:\Users\jacqui.fenner\Desktop\PTT templates\images\noaa icons\noaa_icons-08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9" descr="C:\Users\jacqui.fenner\Desktop\PTT templates\images\noaa icons\noaa_icons-10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" name="Group 101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103" name="Group 102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" name="Straight Connector 103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53382" y="2262188"/>
            <a:ext cx="8123355" cy="938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PPT Subtitle</a:t>
            </a:r>
          </a:p>
        </p:txBody>
      </p:sp>
    </p:spTree>
    <p:extLst>
      <p:ext uri="{BB962C8B-B14F-4D97-AF65-F5344CB8AC3E}">
        <p14:creationId xmlns:p14="http://schemas.microsoft.com/office/powerpoint/2010/main" val="10387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3124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0595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44196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1219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1510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04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74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1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15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003851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31200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67526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917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75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351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003851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331200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667526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262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0" y="1219200"/>
            <a:ext cx="10566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1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981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429000"/>
            <a:ext cx="4990549" cy="2743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304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546549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1675" y="1041400"/>
            <a:ext cx="10578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4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0" y="152401"/>
            <a:ext cx="983024" cy="851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427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5465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8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4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152401"/>
            <a:ext cx="1079672" cy="809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38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747" y="4267200"/>
            <a:ext cx="11641127" cy="259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48000" y="609913"/>
            <a:ext cx="0" cy="34734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762314"/>
            <a:ext cx="8128000" cy="1371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4400" b="1" baseline="0" dirty="0">
                <a:solidFill>
                  <a:srgbClr val="0B4596"/>
                </a:solidFill>
                <a:ea typeface="+mj-ea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en-US" dirty="0">
                <a:solidFill>
                  <a:srgbClr val="0B4596"/>
                </a:solidFill>
              </a:rPr>
              <a:t>PPT Title</a:t>
            </a:r>
          </a:p>
          <a:p>
            <a:pPr marL="0" lvl="0">
              <a:spcBef>
                <a:spcPct val="0"/>
              </a:spcBef>
            </a:pP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00" y="2602688"/>
            <a:ext cx="1828800" cy="956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1800" b="1" baseline="0" dirty="0">
                <a:solidFill>
                  <a:srgbClr val="0B4596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sz="1800" b="1" dirty="0">
                <a:solidFill>
                  <a:srgbClr val="0B4596"/>
                </a:solidFill>
                <a:latin typeface="Arial Narrow" panose="020B0606020202030204" pitchFamily="34" charset="0"/>
              </a:rPr>
              <a:t>Office</a:t>
            </a:r>
            <a:r>
              <a:rPr lang="en-US" sz="1800" b="1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Information</a:t>
            </a:r>
            <a:endParaRPr lang="en-US" baseline="0" dirty="0">
              <a:solidFill>
                <a:srgbClr val="0099D8"/>
              </a:solidFill>
            </a:endParaRPr>
          </a:p>
          <a:p>
            <a:pPr marL="0" lvl="0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033701" y="3734113"/>
            <a:ext cx="1727199" cy="196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1600" b="0" dirty="0">
                <a:solidFill>
                  <a:srgbClr val="0099D8"/>
                </a:solidFill>
              </a:defRPr>
            </a:lvl1pPr>
          </a:lstStyle>
          <a:p>
            <a:r>
              <a:rPr lang="en-US" sz="1600" dirty="0">
                <a:solidFill>
                  <a:srgbClr val="0099D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MM/DD/YYYY</a:t>
            </a:r>
          </a:p>
        </p:txBody>
      </p:sp>
      <p:pic>
        <p:nvPicPr>
          <p:cNvPr id="26" name="Picture 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00" y="533401"/>
            <a:ext cx="2349517" cy="21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3353382" y="3316288"/>
            <a:ext cx="8123355" cy="798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Author, Title, Affiliation  (optional)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53382" y="2262188"/>
            <a:ext cx="8123355" cy="938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PPT Subtitle</a:t>
            </a: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8" name="Rectangle 67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70" name="Picture 13" descr="C:\Users\jacqui.fenner\Desktop\PTT templates\images\noaa icons\noaa_icons-04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4" descr="C:\Users\jacqui.fenner\Desktop\PTT templates\images\noaa icons\noaa_icons-05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5" descr="C:\Users\jacqui.fenner\Desktop\PTT templates\images\noaa icons\noaa_icons-06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6" descr="C:\Users\jacqui.fenner\Desktop\PTT templates\images\noaa icons\noaa_icons-07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7" descr="C:\Users\jacqui.fenner\Desktop\PTT templates\images\noaa icons\noaa_icons-08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9" descr="C:\Users\jacqui.fenner\Desktop\PTT templates\images\noaa icons\noaa_icons-10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6" name="Group 75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7" name="Group 76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Straight Connector 77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7597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3433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1203334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807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3124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82417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8" name="Picture 7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403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44196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1219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8546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8" name="Picture 7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4937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5465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04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580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6481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1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70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3433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003851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31200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67526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765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4449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75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351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003851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331200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667526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23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4449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0" y="1219200"/>
            <a:ext cx="10566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067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7747" y="0"/>
            <a:ext cx="11644253" cy="6449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5" name="Rectangle 64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7" name="Picture 13" descr="C:\Users\jacqui.fenner\Desktop\PTT templates\images\noaa icons\noaa_icons-04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4" descr="C:\Users\jacqui.fenner\Desktop\PTT templates\images\noaa icons\noaa_icons-05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" descr="C:\Users\jacqui.fenner\Desktop\PTT templates\images\noaa icons\noaa_icons-06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6" descr="C:\Users\jacqui.fenner\Desktop\PTT templates\images\noaa icons\noaa_icons-07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7" descr="C:\Users\jacqui.fenner\Desktop\PTT templates\images\noaa icons\noaa_icons-08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9" descr="C:\Users\jacqui.fenner\Desktop\PTT templates\images\noaa icons\noaa_icons-10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Group 72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4" name="Group 73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16001" y="1066800"/>
            <a:ext cx="10526097" cy="1295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rgbClr val="0B4596"/>
                </a:solidFill>
              </a:defRPr>
            </a:lvl1pPr>
          </a:lstStyle>
          <a:p>
            <a:r>
              <a:rPr lang="en-US" dirty="0"/>
              <a:t>Divider Slide 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" descr="G:\STALL\ST Comms\Templates &amp; Resources\Logos\Other Emblems\DOC Logo\DOC Color.pn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</a:t>
            </a:r>
            <a:r>
              <a:rPr lang="en-US" sz="1000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fld id="{B29DFF88-664D-4572-958B-31C354FF1575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8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981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429000"/>
            <a:ext cx="4990549" cy="2743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09331" y="-16844"/>
            <a:ext cx="11641127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0102" y="4267200"/>
            <a:ext cx="11638772" cy="259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87028" y="2718817"/>
            <a:ext cx="1828800" cy="9601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baseline="0">
                <a:solidFill>
                  <a:srgbClr val="D6F5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 b="1">
                <a:latin typeface="Arial Narrow" panose="020B0606020202030204" pitchFamily="34" charset="0"/>
              </a:defRPr>
            </a:lvl2pPr>
            <a:lvl3pPr marL="914400" indent="0">
              <a:buNone/>
              <a:defRPr sz="1800" b="1">
                <a:latin typeface="Arial Narrow" panose="020B0606020202030204" pitchFamily="34" charset="0"/>
              </a:defRPr>
            </a:lvl3pPr>
            <a:lvl4pPr marL="1371600" indent="0">
              <a:buNone/>
              <a:defRPr sz="1800" b="1">
                <a:latin typeface="Arial Narrow" panose="020B0606020202030204" pitchFamily="34" charset="0"/>
              </a:defRPr>
            </a:lvl4pPr>
            <a:lvl5pPr marL="1828800" indent="0">
              <a:buNone/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Office Information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893115" y="3695782"/>
            <a:ext cx="1822713" cy="3081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baseline="0">
                <a:solidFill>
                  <a:srgbClr val="D6F5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 b="1">
                <a:latin typeface="Arial Narrow" panose="020B0606020202030204" pitchFamily="34" charset="0"/>
              </a:defRPr>
            </a:lvl2pPr>
            <a:lvl3pPr marL="914400" indent="0">
              <a:buNone/>
              <a:defRPr sz="1800" b="1">
                <a:latin typeface="Arial Narrow" panose="020B0606020202030204" pitchFamily="34" charset="0"/>
              </a:defRPr>
            </a:lvl3pPr>
            <a:lvl4pPr marL="1371600" indent="0">
              <a:buNone/>
              <a:defRPr sz="1800" b="1">
                <a:latin typeface="Arial Narrow" panose="020B0606020202030204" pitchFamily="34" charset="0"/>
              </a:defRPr>
            </a:lvl4pPr>
            <a:lvl5pPr marL="1828800" indent="0">
              <a:buNone/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768746"/>
            <a:ext cx="8128000" cy="13585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PPT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53382" y="2262188"/>
            <a:ext cx="8123355" cy="938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PPT 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352800" y="3311238"/>
            <a:ext cx="8128000" cy="692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Author, Title, Affiliation  (optional)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3047999" y="609600"/>
            <a:ext cx="0" cy="34734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175" y="226996"/>
            <a:ext cx="2538119" cy="25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9" name="Rectangle 68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71" name="Picture 13" descr="C:\Users\jacqui.fenner\Desktop\PTT templates\images\noaa icons\noaa_icons-04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C:\Users\jacqui.fenner\Desktop\PTT templates\images\noaa icons\noaa_icons-05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5" descr="C:\Users\jacqui.fenner\Desktop\PTT templates\images\noaa icons\noaa_icons-06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6" descr="C:\Users\jacqui.fenner\Desktop\PTT templates\images\noaa icons\noaa_icons-07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C:\Users\jacqui.fenner\Desktop\PTT templates\images\noaa icons\noaa_icons-08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9" descr="C:\Users\jacqui.fenner\Desktop\PTT templates\images\noaa icons\noaa_icons-10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" name="Group 76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8" name="Group 77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22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184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8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102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3600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476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3124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6093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44196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1219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64229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04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55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1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45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003851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31200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67526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9784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75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351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003851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331200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667526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7111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0" y="1219200"/>
            <a:ext cx="10566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7747" y="0"/>
            <a:ext cx="11644253" cy="64492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6" name="Rectangle 65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8" name="Picture 13" descr="C:\Users\jacqui.fenner\Desktop\PTT templates\images\noaa icons\noaa_icons-04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C:\Users\jacqui.fenner\Desktop\PTT templates\images\noaa icons\noaa_icons-05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5" descr="C:\Users\jacqui.fenner\Desktop\PTT templates\images\noaa icons\noaa_icons-06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6" descr="C:\Users\jacqui.fenner\Desktop\PTT templates\images\noaa icons\noaa_icons-07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7" descr="C:\Users\jacqui.fenner\Desktop\PTT templates\images\noaa icons\noaa_icons-08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9" descr="C:\Users\jacqui.fenner\Desktop\PTT templates\images\noaa icons\noaa_icons-10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Group 73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5" name="Group 74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16000" y="1066800"/>
            <a:ext cx="10578551" cy="1295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Divider Slide 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</a:t>
            </a:r>
            <a:r>
              <a:rPr lang="en-US" sz="1000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fld id="{230AF19D-3812-4E85-9F3D-A917BA6571C2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Picture 2" descr="G:\STALL\ST Comms\Templates &amp; Resources\Logos\Other Emblems\DOC Logo\DOC Color.pn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nesdis star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855200" y="152401"/>
            <a:ext cx="1079672" cy="809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116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8DCE5B4-AC65-4AF4-8C83-5CAA29D26789}" type="datetimeFigureOut">
              <a:rPr lang="en-US" smtClean="0">
                <a:solidFill>
                  <a:srgbClr val="0A4595"/>
                </a:solidFill>
              </a:rPr>
              <a:pPr/>
              <a:t>7/11/2019</a:t>
            </a:fld>
            <a:endParaRPr lang="en-US">
              <a:solidFill>
                <a:srgbClr val="0A459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A459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56A339-4EAB-4A2B-BFA5-44952A71E4C3}" type="slidenum">
              <a:rPr lang="en-US" smtClean="0">
                <a:solidFill>
                  <a:srgbClr val="0A4595"/>
                </a:solidFill>
              </a:rPr>
              <a:pPr/>
              <a:t>‹#›</a:t>
            </a:fld>
            <a:endParaRPr lang="en-US">
              <a:solidFill>
                <a:srgbClr val="0A45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17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7747" y="0"/>
            <a:ext cx="11644253" cy="64492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6" name="Rectangle 65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68" name="Picture 13" descr="C:\Users\jacqui.fenner\Desktop\PTT templates\images\noaa icons\noaa_icons-04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C:\Users\jacqui.fenner\Desktop\PTT templates\images\noaa icons\noaa_icons-05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5" descr="C:\Users\jacqui.fenner\Desktop\PTT templates\images\noaa icons\noaa_icons-06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6" descr="C:\Users\jacqui.fenner\Desktop\PTT templates\images\noaa icons\noaa_icons-07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7" descr="C:\Users\jacqui.fenner\Desktop\PTT templates\images\noaa icons\noaa_icons-08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9" descr="C:\Users\jacqui.fenner\Desktop\PTT templates\images\noaa icons\noaa_icons-10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Group 73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5" name="Group 74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16000" y="1066800"/>
            <a:ext cx="10578551" cy="1295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Divider Slide Text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230AF19D-3812-4E85-9F3D-A917BA6571C2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1000" dirty="0" smtClean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Picture 2" descr="G:\STALL\ST Comms\Templates &amp; Resources\Logos\Other Emblems\DOC Logo\DOC Color.pn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981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2" y="1219200"/>
            <a:ext cx="49905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429000"/>
            <a:ext cx="4990549" cy="2743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226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658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8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69209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473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3600" y="1219200"/>
            <a:ext cx="69209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516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1" y="12192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2" y="3124200"/>
            <a:ext cx="10578549" cy="3048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2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1939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1" y="44196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2" y="1219200"/>
            <a:ext cx="10578549" cy="3048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2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47236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219200"/>
            <a:ext cx="49905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04000" y="1219200"/>
            <a:ext cx="49905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566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1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2" y="3048000"/>
            <a:ext cx="4990549" cy="3124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048000"/>
            <a:ext cx="4990549" cy="3124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71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7747" y="0"/>
            <a:ext cx="11644253" cy="6449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5" name="Rectangle 64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7" name="Picture 13" descr="C:\Users\jacqui.fenner\Desktop\PTT templates\images\noaa icons\noaa_icons-04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4" descr="C:\Users\jacqui.fenner\Desktop\PTT templates\images\noaa icons\noaa_icons-05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" descr="C:\Users\jacqui.fenner\Desktop\PTT templates\images\noaa icons\noaa_icons-06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6" descr="C:\Users\jacqui.fenner\Desktop\PTT templates\images\noaa icons\noaa_icons-07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7" descr="C:\Users\jacqui.fenner\Desktop\PTT templates\images\noaa icons\noaa_icons-08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9" descr="C:\Users\jacqui.fenner\Desktop\PTT templates\images\noaa icons\noaa_icons-10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Group 72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4" name="Group 73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16001" y="1066800"/>
            <a:ext cx="10526097" cy="1295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rgbClr val="0B4596"/>
                </a:solidFill>
              </a:defRPr>
            </a:lvl1pPr>
          </a:lstStyle>
          <a:p>
            <a:r>
              <a:rPr lang="en-US" dirty="0"/>
              <a:t>Divider Slide 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" descr="G:\STALL\ST Comms\Templates &amp; Resources\Logos\Other Emblems\DOC Logo\DOC Color.pn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</a:t>
            </a:r>
            <a:r>
              <a:rPr lang="en-US" sz="1000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fld id="{B29DFF88-664D-4572-958B-31C354FF1575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27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003852" y="1219200"/>
            <a:ext cx="32633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31200" y="1219200"/>
            <a:ext cx="32633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67527" y="1219200"/>
            <a:ext cx="32633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99063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1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75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351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003852" y="3048000"/>
            <a:ext cx="3263349" cy="3124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331200" y="3048000"/>
            <a:ext cx="3263349" cy="3124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667527" y="3048000"/>
            <a:ext cx="3263349" cy="3124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0552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0" y="1219200"/>
            <a:ext cx="10566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43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8DCE5B4-AC65-4AF4-8C83-5CAA29D26789}" type="datetimeFigureOut">
              <a:rPr lang="en-US" smtClean="0">
                <a:solidFill>
                  <a:srgbClr val="0A4595"/>
                </a:solidFill>
              </a:rPr>
              <a:pPr/>
              <a:t>7/11/2019</a:t>
            </a:fld>
            <a:endParaRPr lang="en-US">
              <a:solidFill>
                <a:srgbClr val="0A459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A459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756A339-4EAB-4A2B-BFA5-44952A71E4C3}" type="slidenum">
              <a:rPr lang="en-US" smtClean="0">
                <a:solidFill>
                  <a:srgbClr val="0A4595"/>
                </a:solidFill>
              </a:rPr>
              <a:pPr/>
              <a:t>‹#›</a:t>
            </a:fld>
            <a:endParaRPr lang="en-US">
              <a:solidFill>
                <a:srgbClr val="0A45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5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7748" y="0"/>
            <a:ext cx="11644253" cy="64492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6" name="Rectangle 65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68" name="Picture 13" descr="C:\Users\jacqui.fenner\Desktop\PTT templates\images\noaa icons\noaa_icons-04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C:\Users\jacqui.fenner\Desktop\PTT templates\images\noaa icons\noaa_icons-05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5" descr="C:\Users\jacqui.fenner\Desktop\PTT templates\images\noaa icons\noaa_icons-06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6" descr="C:\Users\jacqui.fenner\Desktop\PTT templates\images\noaa icons\noaa_icons-07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7" descr="C:\Users\jacqui.fenner\Desktop\PTT templates\images\noaa icons\noaa_icons-08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9" descr="C:\Users\jacqui.fenner\Desktop\PTT templates\images\noaa icons\noaa_icons-10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Group 73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5" name="Group 74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16002" y="1066801"/>
            <a:ext cx="10578551" cy="1295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300"/>
            </a:lvl1pPr>
          </a:lstStyle>
          <a:p>
            <a:r>
              <a:rPr lang="en-US" dirty="0" smtClean="0"/>
              <a:t>Divider Slide Text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930400" y="6551712"/>
            <a:ext cx="96520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50" dirty="0" smtClean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230AF19D-3812-4E85-9F3D-A917BA6571C2}" type="slidenum">
              <a:rPr lang="en-US" sz="750" smtClean="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750" dirty="0" smtClean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Picture 2" descr="G:\STALL\ST Comms\Templates &amp; Resources\Logos\Other Emblems\DOC Logo\DOC Color.pn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4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2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981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429000"/>
            <a:ext cx="4990549" cy="2743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707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815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8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54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3600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89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3124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8992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981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429000"/>
            <a:ext cx="4990549" cy="2743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658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44196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1219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191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04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002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1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678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003851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31200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67526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7316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75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351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003851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331200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667526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861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0" y="1219200"/>
            <a:ext cx="10566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578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47747" y="1"/>
            <a:ext cx="11641127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0102" y="4267200"/>
            <a:ext cx="11638772" cy="259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040445" y="2590798"/>
            <a:ext cx="1828800" cy="960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baseline="0">
                <a:solidFill>
                  <a:srgbClr val="D6F5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 b="1">
                <a:latin typeface="Arial Narrow" panose="020B0606020202030204" pitchFamily="34" charset="0"/>
              </a:defRPr>
            </a:lvl2pPr>
            <a:lvl3pPr marL="914400" indent="0">
              <a:buNone/>
              <a:defRPr sz="1800" b="1">
                <a:latin typeface="Arial Narrow" panose="020B0606020202030204" pitchFamily="34" charset="0"/>
              </a:defRPr>
            </a:lvl3pPr>
            <a:lvl4pPr marL="1371600" indent="0">
              <a:buNone/>
              <a:defRPr sz="1800" b="1">
                <a:latin typeface="Arial Narrow" panose="020B0606020202030204" pitchFamily="34" charset="0"/>
              </a:defRPr>
            </a:lvl4pPr>
            <a:lvl5pPr marL="1828800" indent="0">
              <a:buNone/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Office Information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040445" y="3733801"/>
            <a:ext cx="1727200" cy="268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baseline="0">
                <a:solidFill>
                  <a:srgbClr val="D6F5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 b="1">
                <a:latin typeface="Arial Narrow" panose="020B0606020202030204" pitchFamily="34" charset="0"/>
              </a:defRPr>
            </a:lvl2pPr>
            <a:lvl3pPr marL="914400" indent="0">
              <a:buNone/>
              <a:defRPr sz="1800" b="1">
                <a:latin typeface="Arial Narrow" panose="020B0606020202030204" pitchFamily="34" charset="0"/>
              </a:defRPr>
            </a:lvl3pPr>
            <a:lvl4pPr marL="1371600" indent="0">
              <a:buNone/>
              <a:defRPr sz="1800" b="1">
                <a:latin typeface="Arial Narrow" panose="020B0606020202030204" pitchFamily="34" charset="0"/>
              </a:defRPr>
            </a:lvl4pPr>
            <a:lvl5pPr marL="1828800" indent="0">
              <a:buNone/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768746"/>
            <a:ext cx="8128000" cy="13585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PPT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53382" y="2262188"/>
            <a:ext cx="8123355" cy="938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PPT 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352800" y="3311238"/>
            <a:ext cx="8128000" cy="692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Author, Title, Affiliation  (optional)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3047999" y="609600"/>
            <a:ext cx="0" cy="34734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00" y="533400"/>
            <a:ext cx="2349515" cy="21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9" name="Rectangle 68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71" name="Picture 13" descr="C:\Users\jacqui.fenner\Desktop\PTT templates\images\noaa icons\noaa_icons-04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C:\Users\jacqui.fenner\Desktop\PTT templates\images\noaa icons\noaa_icons-05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5" descr="C:\Users\jacqui.fenner\Desktop\PTT templates\images\noaa icons\noaa_icons-06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6" descr="C:\Users\jacqui.fenner\Desktop\PTT templates\images\noaa icons\noaa_icons-07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C:\Users\jacqui.fenner\Desktop\PTT templates\images\noaa icons\noaa_icons-08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9" descr="C:\Users\jacqui.fenner\Desktop\PTT templates\images\noaa icons\noaa_icons-10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" name="Group 76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8" name="Group 77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048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566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8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3600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3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hyperlink" Target="http://www.noaa.gov/marine-aviation" TargetMode="External"/><Relationship Id="rId18" Type="http://schemas.openxmlformats.org/officeDocument/2006/relationships/image" Target="../media/image4.png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21" Type="http://schemas.openxmlformats.org/officeDocument/2006/relationships/hyperlink" Target="http://www.noaa.gov/oceans-coasts" TargetMode="Externa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17" Type="http://schemas.openxmlformats.org/officeDocument/2006/relationships/hyperlink" Target="http://www.noaa.gov/satellites" TargetMode="External"/><Relationship Id="rId25" Type="http://schemas.openxmlformats.org/officeDocument/2006/relationships/hyperlink" Target="https://www.commerce.gov/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0.xml"/><Relationship Id="rId15" Type="http://schemas.openxmlformats.org/officeDocument/2006/relationships/hyperlink" Target="http://www.noaa.gov/research" TargetMode="External"/><Relationship Id="rId23" Type="http://schemas.openxmlformats.org/officeDocument/2006/relationships/hyperlink" Target="http://www.noaa.gov/weather" TargetMode="External"/><Relationship Id="rId28" Type="http://schemas.openxmlformats.org/officeDocument/2006/relationships/image" Target="../media/image10.png"/><Relationship Id="rId10" Type="http://schemas.openxmlformats.org/officeDocument/2006/relationships/slideLayout" Target="../slideLayouts/slideLayout15.xml"/><Relationship Id="rId19" Type="http://schemas.openxmlformats.org/officeDocument/2006/relationships/hyperlink" Target="http://www.noaa.gov/fisheries" TargetMode="Externa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Relationship Id="rId27" Type="http://schemas.openxmlformats.org/officeDocument/2006/relationships/hyperlink" Target="http://www.noaa.gov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18" Type="http://schemas.openxmlformats.org/officeDocument/2006/relationships/hyperlink" Target="http://www.noaa.gov/satellites" TargetMode="External"/><Relationship Id="rId26" Type="http://schemas.openxmlformats.org/officeDocument/2006/relationships/hyperlink" Target="https://www.commerce.gov/" TargetMode="Externa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6" Type="http://schemas.openxmlformats.org/officeDocument/2006/relationships/hyperlink" Target="http://www.noaa.gov/research" TargetMode="External"/><Relationship Id="rId20" Type="http://schemas.openxmlformats.org/officeDocument/2006/relationships/hyperlink" Target="http://www.noaa.gov/fisheries" TargetMode="Externa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hyperlink" Target="http://www.noaa.gov/weather" TargetMode="Externa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23" Type="http://schemas.openxmlformats.org/officeDocument/2006/relationships/image" Target="../media/image6.png"/><Relationship Id="rId28" Type="http://schemas.openxmlformats.org/officeDocument/2006/relationships/hyperlink" Target="http://www.noaa.gov/" TargetMode="Externa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hyperlink" Target="http://www.noaa.gov/marine-aviation" TargetMode="External"/><Relationship Id="rId22" Type="http://schemas.openxmlformats.org/officeDocument/2006/relationships/hyperlink" Target="http://www.noaa.gov/oceans-coasts" TargetMode="External"/><Relationship Id="rId27" Type="http://schemas.openxmlformats.org/officeDocument/2006/relationships/image" Target="../media/image9.png"/><Relationship Id="rId30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png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21" Type="http://schemas.openxmlformats.org/officeDocument/2006/relationships/hyperlink" Target="http://www.noaa.gov/fisheries" TargetMode="Externa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hyperlink" Target="http://www.noaa.gov/research" TargetMode="External"/><Relationship Id="rId25" Type="http://schemas.openxmlformats.org/officeDocument/2006/relationships/hyperlink" Target="http://www.noaa.gov/weather" TargetMode="Externa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29" Type="http://schemas.openxmlformats.org/officeDocument/2006/relationships/hyperlink" Target="http://www.noaa.gov/" TargetMode="Externa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6.png"/><Relationship Id="rId32" Type="http://schemas.openxmlformats.org/officeDocument/2006/relationships/image" Target="../media/image11.png"/><Relationship Id="rId5" Type="http://schemas.openxmlformats.org/officeDocument/2006/relationships/slideLayout" Target="../slideLayouts/slideLayout33.xml"/><Relationship Id="rId15" Type="http://schemas.openxmlformats.org/officeDocument/2006/relationships/hyperlink" Target="http://www.noaa.gov/marine-aviation" TargetMode="External"/><Relationship Id="rId23" Type="http://schemas.openxmlformats.org/officeDocument/2006/relationships/hyperlink" Target="http://www.noaa.gov/oceans-coasts" TargetMode="External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38.xml"/><Relationship Id="rId19" Type="http://schemas.openxmlformats.org/officeDocument/2006/relationships/hyperlink" Target="http://www.noaa.gov/satellites" TargetMode="External"/><Relationship Id="rId31" Type="http://schemas.openxmlformats.org/officeDocument/2006/relationships/image" Target="../media/image12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5.xml"/><Relationship Id="rId22" Type="http://schemas.openxmlformats.org/officeDocument/2006/relationships/image" Target="../media/image5.png"/><Relationship Id="rId27" Type="http://schemas.openxmlformats.org/officeDocument/2006/relationships/hyperlink" Target="https://www.commerce.gov/" TargetMode="External"/><Relationship Id="rId30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3.png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44.xml"/><Relationship Id="rId21" Type="http://schemas.openxmlformats.org/officeDocument/2006/relationships/hyperlink" Target="http://www.noaa.gov/fisheries" TargetMode="Externa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hyperlink" Target="http://www.noaa.gov/research" TargetMode="External"/><Relationship Id="rId25" Type="http://schemas.openxmlformats.org/officeDocument/2006/relationships/hyperlink" Target="http://www.noaa.gov/weather" TargetMode="Externa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29" Type="http://schemas.openxmlformats.org/officeDocument/2006/relationships/hyperlink" Target="http://www.noaa.gov/" TargetMode="Externa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6.xml"/><Relationship Id="rId15" Type="http://schemas.openxmlformats.org/officeDocument/2006/relationships/hyperlink" Target="http://www.noaa.gov/marine-aviation" TargetMode="External"/><Relationship Id="rId23" Type="http://schemas.openxmlformats.org/officeDocument/2006/relationships/hyperlink" Target="http://www.noaa.gov/oceans-coasts" TargetMode="External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51.xml"/><Relationship Id="rId19" Type="http://schemas.openxmlformats.org/officeDocument/2006/relationships/hyperlink" Target="http://www.noaa.gov/satellites" TargetMode="External"/><Relationship Id="rId31" Type="http://schemas.openxmlformats.org/officeDocument/2006/relationships/image" Target="../media/image12.jpe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6.xml"/><Relationship Id="rId22" Type="http://schemas.openxmlformats.org/officeDocument/2006/relationships/image" Target="../media/image5.png"/><Relationship Id="rId27" Type="http://schemas.openxmlformats.org/officeDocument/2006/relationships/hyperlink" Target="https://www.commerce.gov/" TargetMode="External"/><Relationship Id="rId30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7.xml"/><Relationship Id="rId18" Type="http://schemas.openxmlformats.org/officeDocument/2006/relationships/hyperlink" Target="http://www.noaa.gov/satellites" TargetMode="External"/><Relationship Id="rId26" Type="http://schemas.openxmlformats.org/officeDocument/2006/relationships/hyperlink" Target="https://www.commerce.gov/" TargetMode="External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3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56.xml"/><Relationship Id="rId16" Type="http://schemas.openxmlformats.org/officeDocument/2006/relationships/hyperlink" Target="http://www.noaa.gov/research" TargetMode="External"/><Relationship Id="rId20" Type="http://schemas.openxmlformats.org/officeDocument/2006/relationships/hyperlink" Target="http://www.noaa.gov/fisheries" TargetMode="Externa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hyperlink" Target="http://www.noaa.gov/weather" TargetMode="Externa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2.png"/><Relationship Id="rId23" Type="http://schemas.openxmlformats.org/officeDocument/2006/relationships/image" Target="../media/image6.png"/><Relationship Id="rId28" Type="http://schemas.openxmlformats.org/officeDocument/2006/relationships/hyperlink" Target="http://www.noaa.gov/" TargetMode="External"/><Relationship Id="rId10" Type="http://schemas.openxmlformats.org/officeDocument/2006/relationships/slideLayout" Target="../slideLayouts/slideLayout6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hyperlink" Target="http://www.noaa.gov/marine-aviation" TargetMode="External"/><Relationship Id="rId22" Type="http://schemas.openxmlformats.org/officeDocument/2006/relationships/hyperlink" Target="http://www.noaa.gov/oceans-coasts" TargetMode="External"/><Relationship Id="rId27" Type="http://schemas.openxmlformats.org/officeDocument/2006/relationships/image" Target="../media/image9.png"/><Relationship Id="rId30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86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25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3" name="Rectangle 62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5" name="Picture 13" descr="C:\Users\jacqui.fenner\Desktop\PTT templates\images\noaa icons\noaa_icons-04.png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4" descr="C:\Users\jacqui.fenner\Desktop\PTT templates\images\noaa icons\noaa_icons-05.png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5" descr="C:\Users\jacqui.fenner\Desktop\PTT templates\images\noaa icons\noaa_icons-06.png">
              <a:hlinkClick r:id="rId17"/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6" descr="C:\Users\jacqui.fenner\Desktop\PTT templates\images\noaa icons\noaa_icons-07.png">
              <a:hlinkClick r:id="rId19"/>
            </p:cNvPr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7" descr="C:\Users\jacqui.fenner\Desktop\PTT templates\images\noaa icons\noaa_icons-08.png">
              <a:hlinkClick r:id="rId21"/>
            </p:cNvPr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9" descr="C:\Users\jacqui.fenner\Desktop\PTT templates\images\noaa icons\noaa_icons-10.png">
              <a:hlinkClick r:id="rId23"/>
            </p:cNvPr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" name="Group 70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2" name="Group 71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26" name="Picture 2" descr="G:\STALL\ST Comms\Templates &amp; Resources\Logos\Other Emblems\DOC Logo\DOC Color.png">
            <a:hlinkClick r:id="rId25"/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27"/>
          </p:cNvPr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</a:t>
            </a:r>
            <a:r>
              <a:rPr lang="en-US" sz="1000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fld id="{2A3725BE-4565-4DDD-8541-60CD868A6DB8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4" r:id="rId2"/>
    <p:sldLayoutId id="2147483724" r:id="rId3"/>
    <p:sldLayoutId id="2147483690" r:id="rId4"/>
    <p:sldLayoutId id="2147483673" r:id="rId5"/>
    <p:sldLayoutId id="2147483712" r:id="rId6"/>
    <p:sldLayoutId id="2147483670" r:id="rId7"/>
    <p:sldLayoutId id="2147483666" r:id="rId8"/>
    <p:sldLayoutId id="2147483667" r:id="rId9"/>
    <p:sldLayoutId id="2147483669" r:id="rId10"/>
    <p:sldLayoutId id="21474836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9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1775" indent="-231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83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3988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4" name="Rectangle 63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6" name="Picture 13" descr="C:\Users\jacqui.fenner\Desktop\PTT templates\images\noaa icons\noaa_icons-04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4" descr="C:\Users\jacqui.fenner\Desktop\PTT templates\images\noaa icons\noaa_icons-05.png">
              <a:hlinkClick r:id="rId16"/>
            </p:cNvPr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5" descr="C:\Users\jacqui.fenner\Desktop\PTT templates\images\noaa icons\noaa_icons-06.png">
              <a:hlinkClick r:id="rId18"/>
            </p:cNvPr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6" descr="C:\Users\jacqui.fenner\Desktop\PTT templates\images\noaa icons\noaa_icons-07.png">
              <a:hlinkClick r:id="rId20"/>
            </p:cNvPr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7" descr="C:\Users\jacqui.fenner\Desktop\PTT templates\images\noaa icons\noaa_icons-08.png">
              <a:hlinkClick r:id="rId22"/>
            </p:cNvPr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9" descr="C:\Users\jacqui.fenner\Desktop\PTT templates\images\noaa icons\noaa_icons-10.png">
              <a:hlinkClick r:id="rId24"/>
            </p:cNvPr>
            <p:cNvPicPr>
              <a:picLocks noChangeAspect="1" noChangeArrowheads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3" name="Group 72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98673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26" name="Picture 2" descr="G:\STALL\ST Comms\Templates &amp; Resources\Logos\Other Emblems\DOC Logo\DOC Color.png">
            <a:hlinkClick r:id="rId26"/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28"/>
          </p:cNvPr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</a:t>
            </a:r>
            <a:r>
              <a:rPr lang="en-US" sz="1000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fld id="{BAD75039-5660-4072-AAD8-5764B7DF14A3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799" y="152399"/>
            <a:ext cx="1005839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3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80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9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4" name="Rectangle 63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66" name="Picture 13" descr="C:\Users\jacqui.fenner\Desktop\PTT templates\images\noaa icons\noaa_icons-04.png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4" descr="C:\Users\jacqui.fenner\Desktop\PTT templates\images\noaa icons\noaa_icons-05.png">
              <a:hlinkClick r:id="rId17"/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5" descr="C:\Users\jacqui.fenner\Desktop\PTT templates\images\noaa icons\noaa_icons-06.png">
              <a:hlinkClick r:id="rId19"/>
            </p:cNvPr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6" descr="C:\Users\jacqui.fenner\Desktop\PTT templates\images\noaa icons\noaa_icons-07.png">
              <a:hlinkClick r:id="rId21"/>
            </p:cNvPr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7" descr="C:\Users\jacqui.fenner\Desktop\PTT templates\images\noaa icons\noaa_icons-08.png">
              <a:hlinkClick r:id="rId23"/>
            </p:cNvPr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9" descr="C:\Users\jacqui.fenner\Desktop\PTT templates\images\noaa icons\noaa_icons-10.png">
              <a:hlinkClick r:id="rId25"/>
            </p:cNvPr>
            <p:cNvPicPr>
              <a:picLocks noChangeAspect="1" noChangeArrowheads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3" name="Group 72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26" name="Picture 2" descr="G:\STALL\ST Comms\Templates &amp; Resources\Logos\Other Emblems\DOC Logo\DOC Color.png">
            <a:hlinkClick r:id="rId27"/>
          </p:cNvPr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29"/>
          </p:cNvPr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BAD75039-5660-4072-AAD8-5764B7DF14A3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0" y="152400"/>
            <a:ext cx="101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nesdis star"/>
          <p:cNvPicPr>
            <a:picLocks noChangeAspect="1" noChangeArrowheads="1"/>
          </p:cNvPicPr>
          <p:nvPr userDrawn="1"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81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9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4" name="Rectangle 63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66" name="Picture 13" descr="C:\Users\jacqui.fenner\Desktop\PTT templates\images\noaa icons\noaa_icons-04.png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4" descr="C:\Users\jacqui.fenner\Desktop\PTT templates\images\noaa icons\noaa_icons-05.png">
              <a:hlinkClick r:id="rId17"/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5" descr="C:\Users\jacqui.fenner\Desktop\PTT templates\images\noaa icons\noaa_icons-06.png">
              <a:hlinkClick r:id="rId19"/>
            </p:cNvPr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6" descr="C:\Users\jacqui.fenner\Desktop\PTT templates\images\noaa icons\noaa_icons-07.png">
              <a:hlinkClick r:id="rId21"/>
            </p:cNvPr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7" descr="C:\Users\jacqui.fenner\Desktop\PTT templates\images\noaa icons\noaa_icons-08.png">
              <a:hlinkClick r:id="rId23"/>
            </p:cNvPr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9" descr="C:\Users\jacqui.fenner\Desktop\PTT templates\images\noaa icons\noaa_icons-10.png">
              <a:hlinkClick r:id="rId25"/>
            </p:cNvPr>
            <p:cNvPicPr>
              <a:picLocks noChangeAspect="1" noChangeArrowheads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3" name="Group 72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852" y="1219200"/>
            <a:ext cx="10578549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26" name="Picture 2" descr="G:\STALL\ST Comms\Templates &amp; Resources\Logos\Other Emblems\DOC Logo\DOC Color.png">
            <a:hlinkClick r:id="rId27"/>
          </p:cNvPr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29"/>
          </p:cNvPr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4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930400" y="6551712"/>
            <a:ext cx="96520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5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BAD75039-5660-4072-AAD8-5764B7DF14A3}" type="slidenum">
              <a:rPr lang="en-US" sz="750" smtClean="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75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0" y="152400"/>
            <a:ext cx="101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6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3" r:id="rId13"/>
  </p:sldLayoutIdLst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rgbClr val="0099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429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29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58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87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4" name="Rectangle 63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66" name="Picture 13" descr="C:\Users\jacqui.fenner\Desktop\PTT templates\images\noaa icons\noaa_icons-04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4" descr="C:\Users\jacqui.fenner\Desktop\PTT templates\images\noaa icons\noaa_icons-05.png">
              <a:hlinkClick r:id="rId16"/>
            </p:cNvPr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5" descr="C:\Users\jacqui.fenner\Desktop\PTT templates\images\noaa icons\noaa_icons-06.png">
              <a:hlinkClick r:id="rId18"/>
            </p:cNvPr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6" descr="C:\Users\jacqui.fenner\Desktop\PTT templates\images\noaa icons\noaa_icons-07.png">
              <a:hlinkClick r:id="rId20"/>
            </p:cNvPr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7" descr="C:\Users\jacqui.fenner\Desktop\PTT templates\images\noaa icons\noaa_icons-08.png">
              <a:hlinkClick r:id="rId22"/>
            </p:cNvPr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9" descr="C:\Users\jacqui.fenner\Desktop\PTT templates\images\noaa icons\noaa_icons-10.png">
              <a:hlinkClick r:id="rId24"/>
            </p:cNvPr>
            <p:cNvPicPr>
              <a:picLocks noChangeAspect="1" noChangeArrowheads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3" name="Group 72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947" y="30957"/>
            <a:ext cx="98673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26" name="Picture 2" descr="G:\STALL\ST Comms\Templates &amp; Resources\Logos\Other Emblems\DOC Logo\DOC Color.png">
            <a:hlinkClick r:id="rId26"/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28"/>
          </p:cNvPr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</a:t>
            </a:r>
            <a:r>
              <a:rPr lang="en-US" sz="1000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fld id="{BAD75039-5660-4072-AAD8-5764B7DF14A3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4400" y="41621"/>
            <a:ext cx="101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8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9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7" b="18877"/>
          <a:stretch>
            <a:fillRect/>
          </a:stretch>
        </p:blipFill>
        <p:spPr>
          <a:xfrm>
            <a:off x="550102" y="4267200"/>
            <a:ext cx="11641898" cy="25908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66800" y="2699561"/>
            <a:ext cx="1524000" cy="960120"/>
          </a:xfrm>
        </p:spPr>
        <p:txBody>
          <a:bodyPr/>
          <a:lstStyle/>
          <a:p>
            <a:pPr algn="ctr"/>
            <a:r>
              <a:rPr lang="en-US" b="0" dirty="0">
                <a:latin typeface="Franklin Gothic Medium" panose="020B0603020102020204" pitchFamily="34" charset="0"/>
              </a:rPr>
              <a:t>Satellite and Information Service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1066800" y="3676580"/>
            <a:ext cx="1497199" cy="573721"/>
          </a:xfrm>
        </p:spPr>
        <p:txBody>
          <a:bodyPr/>
          <a:lstStyle/>
          <a:p>
            <a:pPr algn="ctr"/>
            <a:r>
              <a:rPr lang="en-US" sz="1400" dirty="0" smtClean="0">
                <a:latin typeface="Franklin Gothic Medium" panose="020B0603020102020204" pitchFamily="34" charset="0"/>
              </a:rPr>
              <a:t>11 July 2019</a:t>
            </a:r>
            <a:endParaRPr lang="en-US" sz="1400" dirty="0">
              <a:latin typeface="Franklin Gothic Medium" panose="020B060302010202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31156"/>
            <a:ext cx="7245658" cy="2667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NOAA 3D-winds assessment: Preliminary results from 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ADM-Aeolus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3657600" y="2028712"/>
            <a:ext cx="6324600" cy="230181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Kevin Garrett</a:t>
            </a:r>
            <a:r>
              <a:rPr lang="en-US" sz="2000" b="1" baseline="30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Hui Liu</a:t>
            </a:r>
            <a:r>
              <a:rPr lang="en-US" sz="2000" baseline="30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</a:t>
            </a:r>
            <a:r>
              <a:rPr lang="en-US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Kayo Ide</a:t>
            </a:r>
            <a:r>
              <a:rPr lang="en-US" sz="2000" baseline="30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Sid Boukabara</a:t>
            </a:r>
            <a:r>
              <a:rPr lang="en-US" sz="2000" baseline="30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Ross Hoffman</a:t>
            </a:r>
            <a:r>
              <a:rPr lang="en-US" sz="2000" baseline="30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Mike Hardesty</a:t>
            </a:r>
            <a:r>
              <a:rPr lang="en-US" sz="2000" baseline="30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Lidia Cucurull</a:t>
            </a:r>
            <a:r>
              <a:rPr lang="en-US" sz="2000" baseline="30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Jason Dunion</a:t>
            </a:r>
            <a:r>
              <a:rPr lang="en-US" sz="2000" baseline="30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baseline="30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,5</a:t>
            </a:r>
            <a:r>
              <a:rPr lang="en-US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Lisa Bucci</a:t>
            </a:r>
            <a:r>
              <a:rPr lang="en-US" sz="2000" baseline="30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Karina Apodaca</a:t>
            </a:r>
            <a:r>
              <a:rPr lang="en-US" sz="2000" baseline="30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4,5</a:t>
            </a:r>
            <a:r>
              <a:rPr lang="en-US" sz="20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David Santek</a:t>
            </a:r>
            <a:r>
              <a:rPr lang="en-US" sz="2000" baseline="30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2000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100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 smtClean="0">
                <a:latin typeface="Franklin Gothic Medium" panose="020B0603020102020204" pitchFamily="34" charset="0"/>
              </a:rPr>
              <a:t>1: NOAA/NESDIS/STAR, 2: University of Maryland, 3: NOAA/Cooperative Institute for Research and Environmental Sciences, 4: NOAA/OAR/AOML , 5: NOAA/Cooperative Institute for Marine and Atmospheric Studies, 6: NOAA/Cooperative Institute for Meteorological Satellite Studies</a:t>
            </a:r>
            <a:endParaRPr lang="en-US" sz="1200" dirty="0">
              <a:latin typeface="Franklin Gothic Medium" panose="020B0603020102020204" pitchFamily="34" charset="0"/>
            </a:endParaRPr>
          </a:p>
        </p:txBody>
      </p:sp>
      <p:pic>
        <p:nvPicPr>
          <p:cNvPr id="7" name="Picture 4" descr="Image result for nesdis s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1800" y="418964"/>
            <a:ext cx="1093165" cy="1093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6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9130749" cy="563562"/>
          </a:xfrm>
        </p:spPr>
        <p:txBody>
          <a:bodyPr/>
          <a:lstStyle/>
          <a:p>
            <a:r>
              <a:rPr lang="en-US" dirty="0" smtClean="0"/>
              <a:t>NWP Comparisons (GFS)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(vs </a:t>
            </a:r>
            <a:r>
              <a:rPr lang="en-US" dirty="0" smtClean="0"/>
              <a:t>Accumulation Length, </a:t>
            </a:r>
            <a:r>
              <a:rPr lang="en-US" dirty="0"/>
              <a:t>Sep </a:t>
            </a:r>
            <a:r>
              <a:rPr lang="en-US" dirty="0" smtClean="0"/>
              <a:t>12-Oct </a:t>
            </a:r>
            <a:r>
              <a:rPr lang="en-US" dirty="0"/>
              <a:t>16, 2018)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73" y="1732156"/>
            <a:ext cx="5341492" cy="4614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4615"/>
            <a:ext cx="5334000" cy="4612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7971" y="1226056"/>
            <a:ext cx="357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dirty="0" smtClean="0"/>
              <a:t>(Rayleigh - Ascending </a:t>
            </a:r>
            <a:r>
              <a:rPr lang="en-US" dirty="0"/>
              <a:t>orbits)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8676" y="1051378"/>
            <a:ext cx="6507171" cy="32500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Determine thresholds for QC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200" y="1213881"/>
            <a:ext cx="335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dirty="0" smtClean="0"/>
              <a:t>(Mie -Ascending </a:t>
            </a:r>
            <a:r>
              <a:rPr lang="en-US" dirty="0"/>
              <a:t>orbits)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572000" y="1749276"/>
            <a:ext cx="0" cy="4270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467600" y="18288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6AC08C3-1232-974B-8A24-26B380E2D5C6}"/>
              </a:ext>
            </a:extLst>
          </p:cNvPr>
          <p:cNvSpPr txBox="1"/>
          <p:nvPr/>
        </p:nvSpPr>
        <p:spPr>
          <a:xfrm>
            <a:off x="1345513" y="1704938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Stdv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2E3BF6-4171-A54D-A033-1FB72579FAE7}"/>
              </a:ext>
            </a:extLst>
          </p:cNvPr>
          <p:cNvSpPr txBox="1"/>
          <p:nvPr/>
        </p:nvSpPr>
        <p:spPr>
          <a:xfrm>
            <a:off x="1345513" y="2798949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E3BF6-4171-A54D-A033-1FB72579FAE7}"/>
              </a:ext>
            </a:extLst>
          </p:cNvPr>
          <p:cNvSpPr txBox="1"/>
          <p:nvPr/>
        </p:nvSpPr>
        <p:spPr>
          <a:xfrm>
            <a:off x="1353538" y="3905794"/>
            <a:ext cx="1465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Uncertainty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87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8825949" cy="563562"/>
          </a:xfrm>
        </p:spPr>
        <p:txBody>
          <a:bodyPr/>
          <a:lstStyle/>
          <a:p>
            <a:r>
              <a:rPr lang="en-US" dirty="0" smtClean="0"/>
              <a:t>NWP Comparisons (GFS)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(vs </a:t>
            </a:r>
            <a:r>
              <a:rPr lang="en-US" dirty="0" smtClean="0"/>
              <a:t>Vertical Shear, </a:t>
            </a:r>
            <a:r>
              <a:rPr lang="en-US" dirty="0"/>
              <a:t>Sep </a:t>
            </a:r>
            <a:r>
              <a:rPr lang="en-US" dirty="0" smtClean="0"/>
              <a:t>12-Oct </a:t>
            </a:r>
            <a:r>
              <a:rPr lang="en-US" dirty="0"/>
              <a:t>16, 2018)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5507640" cy="4554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76400"/>
            <a:ext cx="5486400" cy="4577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7971" y="1226056"/>
            <a:ext cx="357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dirty="0" smtClean="0"/>
              <a:t>(Rayleigh - Ascending </a:t>
            </a:r>
            <a:r>
              <a:rPr lang="en-US" dirty="0"/>
              <a:t>orbits)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8676" y="1051378"/>
            <a:ext cx="6507171" cy="32500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Determine thresholds for QC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1213881"/>
            <a:ext cx="335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dirty="0" smtClean="0"/>
              <a:t>(Mie -Ascending </a:t>
            </a:r>
            <a:r>
              <a:rPr lang="en-US" dirty="0"/>
              <a:t>orbits)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C08C3-1232-974B-8A24-26B380E2D5C6}"/>
              </a:ext>
            </a:extLst>
          </p:cNvPr>
          <p:cNvSpPr txBox="1"/>
          <p:nvPr/>
        </p:nvSpPr>
        <p:spPr>
          <a:xfrm>
            <a:off x="1345513" y="1704938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Stdv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E3BF6-4171-A54D-A033-1FB72579FAE7}"/>
              </a:ext>
            </a:extLst>
          </p:cNvPr>
          <p:cNvSpPr txBox="1"/>
          <p:nvPr/>
        </p:nvSpPr>
        <p:spPr>
          <a:xfrm>
            <a:off x="1345513" y="2798949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E3BF6-4171-A54D-A033-1FB72579FAE7}"/>
              </a:ext>
            </a:extLst>
          </p:cNvPr>
          <p:cNvSpPr txBox="1"/>
          <p:nvPr/>
        </p:nvSpPr>
        <p:spPr>
          <a:xfrm>
            <a:off x="1353538" y="3905794"/>
            <a:ext cx="1465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Uncertainty</a:t>
            </a:r>
            <a:endParaRPr lang="en-US" sz="20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677400" y="1749276"/>
            <a:ext cx="0" cy="4194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Comparisons – QC Summary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94273"/>
              </p:ext>
            </p:extLst>
          </p:nvPr>
        </p:nvGraphicFramePr>
        <p:xfrm>
          <a:off x="762000" y="1524000"/>
          <a:ext cx="4434423" cy="165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955">
                  <a:extLst>
                    <a:ext uri="{9D8B030D-6E8A-4147-A177-3AD203B41FA5}">
                      <a16:colId xmlns:a16="http://schemas.microsoft.com/office/drawing/2014/main" val="2052016598"/>
                    </a:ext>
                  </a:extLst>
                </a:gridCol>
                <a:gridCol w="1404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QC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Rayleigh clear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Mie cloudy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 L2B </a:t>
                      </a:r>
                      <a:r>
                        <a:rPr lang="en-US" sz="1200" dirty="0" err="1" smtClean="0"/>
                        <a:t>uncert</a:t>
                      </a:r>
                      <a:r>
                        <a:rPr lang="en-US" sz="1200" dirty="0" smtClean="0"/>
                        <a:t>. advised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8 m/s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3 m/s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4023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L2B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uncert</a:t>
                      </a:r>
                      <a:r>
                        <a:rPr lang="en-US" sz="1200" baseline="0" dirty="0" smtClean="0"/>
                        <a:t>. strict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&gt;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m/s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&gt; </a:t>
                      </a:r>
                      <a:r>
                        <a:rPr lang="en-US" sz="1200" baseline="0" dirty="0" smtClean="0"/>
                        <a:t> 1.5 </a:t>
                      </a:r>
                      <a:r>
                        <a:rPr lang="en-US" sz="1200" dirty="0" smtClean="0"/>
                        <a:t>m/s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Accumulation</a:t>
                      </a:r>
                      <a:r>
                        <a:rPr lang="en-US" sz="1200" baseline="0" dirty="0" smtClean="0"/>
                        <a:t> Length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 80</a:t>
                      </a:r>
                      <a:r>
                        <a:rPr lang="en-US" sz="1200" baseline="0" dirty="0" smtClean="0"/>
                        <a:t> km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 10 km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2449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Vertical Shear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5 m/s/km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53270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8423" y="1035886"/>
            <a:ext cx="11430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QC Checks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96682"/>
              </p:ext>
            </p:extLst>
          </p:nvPr>
        </p:nvGraphicFramePr>
        <p:xfrm>
          <a:off x="762000" y="4373880"/>
          <a:ext cx="662939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66">
                  <a:extLst>
                    <a:ext uri="{9D8B030D-6E8A-4147-A177-3AD203B41FA5}">
                      <a16:colId xmlns:a16="http://schemas.microsoft.com/office/drawing/2014/main" val="2052016598"/>
                    </a:ext>
                  </a:extLst>
                </a:gridCol>
                <a:gridCol w="1473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334">
                  <a:extLst>
                    <a:ext uri="{9D8B030D-6E8A-4147-A177-3AD203B41FA5}">
                      <a16:colId xmlns:a16="http://schemas.microsoft.com/office/drawing/2014/main" val="131964818"/>
                    </a:ext>
                  </a:extLst>
                </a:gridCol>
                <a:gridCol w="1363762">
                  <a:extLst>
                    <a:ext uri="{9D8B030D-6E8A-4147-A177-3AD203B41FA5}">
                      <a16:colId xmlns:a16="http://schemas.microsoft.com/office/drawing/2014/main" val="222313554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Rayleigh-</a:t>
                      </a:r>
                      <a:r>
                        <a:rPr lang="en-US" sz="1600" dirty="0" err="1" smtClean="0"/>
                        <a:t>asc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Rayleigh-des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Mie-</a:t>
                      </a:r>
                      <a:r>
                        <a:rPr lang="en-US" sz="1600" dirty="0" err="1" smtClean="0"/>
                        <a:t>asc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Mie-des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QC0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4.60</a:t>
                      </a:r>
                      <a:r>
                        <a:rPr lang="en-US" sz="1800" baseline="0" dirty="0" smtClean="0"/>
                        <a:t> (-0.63)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4.45(0.67)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3.38(1.33)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3.48(0.51)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QC0-1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4.11 (-0.70)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4.02(0.59)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3.05(1.08)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3.15(0.40)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67992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QC0-3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4.09 (-0.70)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4.00(0.56)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2.91(1.18)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2.99(0.32)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97438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53223" y="4021455"/>
            <a:ext cx="6620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Rayleigh: </a:t>
            </a:r>
            <a:r>
              <a:rPr lang="en-US" sz="1600" dirty="0"/>
              <a:t> </a:t>
            </a:r>
            <a:r>
              <a:rPr lang="en-US" sz="1600" dirty="0" smtClean="0"/>
              <a:t>(3-18km)                                Mie: </a:t>
            </a:r>
            <a:r>
              <a:rPr lang="en-US" sz="1600" dirty="0"/>
              <a:t> </a:t>
            </a:r>
            <a:r>
              <a:rPr lang="en-US" sz="1600" dirty="0" smtClean="0"/>
              <a:t>(0.6-16km)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148421" y="3671106"/>
            <a:ext cx="413153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QC Impact Sep 12 – Oct 16, 2018, </a:t>
            </a:r>
            <a:r>
              <a:rPr lang="en-US" sz="1600" dirty="0" err="1" smtClean="0"/>
              <a:t>Stdv</a:t>
            </a:r>
            <a:r>
              <a:rPr lang="en-US" sz="1600" dirty="0" smtClean="0"/>
              <a:t> (bias)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52376"/>
            <a:ext cx="3017094" cy="2229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44488" y="1809359"/>
            <a:ext cx="3505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QC0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485" y="1375243"/>
            <a:ext cx="2971800" cy="21955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3185" y="1791318"/>
            <a:ext cx="3505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QC0-3</a:t>
            </a:r>
            <a:endParaRPr lang="en-US" sz="10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7"/>
          <a:stretch/>
        </p:blipFill>
        <p:spPr>
          <a:xfrm>
            <a:off x="8001000" y="4953000"/>
            <a:ext cx="3635161" cy="1402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37"/>
          <a:stretch/>
        </p:blipFill>
        <p:spPr>
          <a:xfrm>
            <a:off x="8001000" y="3987064"/>
            <a:ext cx="3635161" cy="11183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03494" y="4111823"/>
            <a:ext cx="9453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QC0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71298" y="5177330"/>
            <a:ext cx="9775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QC0-3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5473" y="1035886"/>
            <a:ext cx="224658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Rayleigh clear (</a:t>
            </a:r>
            <a:r>
              <a:rPr lang="en-US" sz="1600" dirty="0" err="1" smtClean="0"/>
              <a:t>asc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841962" y="3646936"/>
            <a:ext cx="224658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Rayleigh clear (</a:t>
            </a:r>
            <a:r>
              <a:rPr lang="en-US" sz="1600" dirty="0" err="1" smtClean="0"/>
              <a:t>asc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5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NOAA FV3GFS to ADM-Aeolus L2B assimilation</a:t>
            </a:r>
          </a:p>
          <a:p>
            <a:pPr lvl="1"/>
            <a:r>
              <a:rPr lang="en-US" dirty="0" smtClean="0"/>
              <a:t>Leveraged work done by Will McCarty in the GSI</a:t>
            </a:r>
          </a:p>
          <a:p>
            <a:pPr lvl="1"/>
            <a:r>
              <a:rPr lang="en-US" dirty="0" smtClean="0"/>
              <a:t>Integrate QC checks</a:t>
            </a:r>
          </a:p>
          <a:p>
            <a:pPr lvl="1"/>
            <a:r>
              <a:rPr lang="en-US" dirty="0" smtClean="0"/>
              <a:t>Implement bias correction/observation errors</a:t>
            </a:r>
          </a:p>
          <a:p>
            <a:r>
              <a:rPr lang="en-US" dirty="0" smtClean="0"/>
              <a:t>Run 4DEnsVar at C384 (~25 km)</a:t>
            </a:r>
          </a:p>
          <a:p>
            <a:r>
              <a:rPr lang="en-US" dirty="0" smtClean="0"/>
              <a:t>Focus period – Sep 12-Oct 16, 2019 (1 week </a:t>
            </a:r>
            <a:r>
              <a:rPr lang="en-US" dirty="0" err="1" smtClean="0"/>
              <a:t>spinup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Impacts – Bias correction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6790944" cy="4773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76400"/>
            <a:ext cx="4439566" cy="3745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2E3BF6-4171-A54D-A033-1FB72579FAE7}"/>
              </a:ext>
            </a:extLst>
          </p:cNvPr>
          <p:cNvSpPr txBox="1"/>
          <p:nvPr/>
        </p:nvSpPr>
        <p:spPr>
          <a:xfrm>
            <a:off x="8001000" y="2895600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E3BF6-4171-A54D-A033-1FB72579FAE7}"/>
              </a:ext>
            </a:extLst>
          </p:cNvPr>
          <p:cNvSpPr txBox="1"/>
          <p:nvPr/>
        </p:nvSpPr>
        <p:spPr>
          <a:xfrm>
            <a:off x="8001000" y="1701224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Stdv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812717" y="1122410"/>
            <a:ext cx="43434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Rayleigh clear (Descending) after bias correction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1122410"/>
            <a:ext cx="43434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Apply static correction for 2 time periods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46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Impacts – Observation errors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5487305" cy="4632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143000"/>
            <a:ext cx="357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dirty="0" smtClean="0"/>
              <a:t>(Rayleigh - Ascending </a:t>
            </a:r>
            <a:r>
              <a:rPr lang="en-US" dirty="0"/>
              <a:t>orbits)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C08C3-1232-974B-8A24-26B380E2D5C6}"/>
              </a:ext>
            </a:extLst>
          </p:cNvPr>
          <p:cNvSpPr txBox="1"/>
          <p:nvPr/>
        </p:nvSpPr>
        <p:spPr>
          <a:xfrm>
            <a:off x="1285351" y="1770965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Stdv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E3BF6-4171-A54D-A033-1FB72579FAE7}"/>
              </a:ext>
            </a:extLst>
          </p:cNvPr>
          <p:cNvSpPr txBox="1"/>
          <p:nvPr/>
        </p:nvSpPr>
        <p:spPr>
          <a:xfrm>
            <a:off x="1285350" y="3200400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Bias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415299"/>
              </p:ext>
            </p:extLst>
          </p:nvPr>
        </p:nvGraphicFramePr>
        <p:xfrm>
          <a:off x="6477000" y="1666220"/>
          <a:ext cx="5257800" cy="78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860">
                  <a:extLst>
                    <a:ext uri="{9D8B030D-6E8A-4147-A177-3AD203B41FA5}">
                      <a16:colId xmlns:a16="http://schemas.microsoft.com/office/drawing/2014/main" val="2052016598"/>
                    </a:ext>
                  </a:extLst>
                </a:gridCol>
                <a:gridCol w="201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Relationship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Rayleigh clear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Mie cloudy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Ascending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1.16 + 1.00 * L2Buncertainty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 </a:t>
                      </a:r>
                      <a:r>
                        <a:rPr lang="en-US" sz="1200" dirty="0" err="1" smtClean="0"/>
                        <a:t>Lat</a:t>
                      </a:r>
                      <a:r>
                        <a:rPr lang="en-US" sz="1200" dirty="0" smtClean="0"/>
                        <a:t>/height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77530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Descending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1.25 + 0.94 * L2Buncertainty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 </a:t>
                      </a:r>
                      <a:r>
                        <a:rPr lang="en-US" sz="1200" dirty="0" err="1" smtClean="0"/>
                        <a:t>Lat</a:t>
                      </a:r>
                      <a:r>
                        <a:rPr lang="en-US" sz="1200" dirty="0" smtClean="0"/>
                        <a:t>/height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178901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14295" y="23723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dirty="0" smtClean="0"/>
              <a:t>(</a:t>
            </a:r>
            <a:r>
              <a:rPr lang="en-US" dirty="0"/>
              <a:t>A</a:t>
            </a:r>
            <a:r>
              <a:rPr lang="en-US" dirty="0" smtClean="0"/>
              <a:t>scending, Sept 12 – Oct 16, 2018)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19400"/>
            <a:ext cx="5562600" cy="32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airscomp2012202.gif">
            <a:extLst>
              <a:ext uri="{FF2B5EF4-FFF2-40B4-BE49-F238E27FC236}">
                <a16:creationId xmlns:a16="http://schemas.microsoft.com/office/drawing/2014/main" id="{6240020C-7AE6-4C4E-9698-6160E2478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50" y="1905000"/>
            <a:ext cx="4616410" cy="28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675" y="1041400"/>
            <a:ext cx="6033961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Finalize GSI updates and run OSEs (ready for NWP Impacts Meeting)</a:t>
            </a:r>
          </a:p>
          <a:p>
            <a:r>
              <a:rPr lang="en-US" dirty="0" smtClean="0"/>
              <a:t>Explore alternative bias correction/extend OSE (may shift focus to FM-B)</a:t>
            </a:r>
          </a:p>
          <a:p>
            <a:r>
              <a:rPr lang="en-US" dirty="0" smtClean="0"/>
              <a:t>Generate NOAA flavor L2B</a:t>
            </a:r>
          </a:p>
          <a:p>
            <a:r>
              <a:rPr lang="en-US" dirty="0" smtClean="0"/>
              <a:t>Start </a:t>
            </a:r>
            <a:r>
              <a:rPr lang="en-US" dirty="0" err="1" smtClean="0"/>
              <a:t>intercomparison</a:t>
            </a:r>
            <a:r>
              <a:rPr lang="en-US" dirty="0" smtClean="0"/>
              <a:t> to AMV/other wind </a:t>
            </a:r>
            <a:r>
              <a:rPr lang="en-US" dirty="0" err="1" smtClean="0"/>
              <a:t>obs</a:t>
            </a:r>
            <a:r>
              <a:rPr lang="en-US" dirty="0" smtClean="0"/>
              <a:t>, explore </a:t>
            </a:r>
            <a:r>
              <a:rPr lang="en-US" dirty="0" err="1" smtClean="0"/>
              <a:t>varBC</a:t>
            </a:r>
            <a:r>
              <a:rPr lang="en-US" dirty="0" smtClean="0"/>
              <a:t> for AMV with Aeolus assimilated</a:t>
            </a:r>
          </a:p>
          <a:p>
            <a:r>
              <a:rPr lang="en-US" dirty="0" smtClean="0"/>
              <a:t>3D-winds (passive)/Aeolus OSSEs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94051" y="1546584"/>
            <a:ext cx="4616410" cy="2999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AIRS 3D-Winds over North Polar Region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B00701C-F94F-C846-883D-7257723E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897" y="4801177"/>
            <a:ext cx="5136364" cy="833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l-PL" sz="16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AIRS 20 July 2012 0505 UTC </a:t>
            </a:r>
            <a:br>
              <a:rPr lang="pl-PL" sz="16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</a:br>
            <a:r>
              <a:rPr lang="pl-PL" sz="16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400 hPa retrieved humidity </a:t>
            </a:r>
            <a:r>
              <a:rPr lang="pl-PL" sz="1600" dirty="0" smtClean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image</a:t>
            </a:r>
            <a:endParaRPr lang="en-US" sz="1600" dirty="0" smtClean="0">
              <a:solidFill>
                <a:schemeClr val="tx1"/>
              </a:solidFill>
              <a:ea typeface="HG Mincho Light J" charset="0"/>
              <a:cs typeface="ＭＳ Ｐゴシック" charset="0"/>
              <a:sym typeface="Gill Sans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600" i="1" dirty="0" smtClean="0">
                <a:ea typeface="HG Mincho Light J" charset="0"/>
                <a:cs typeface="ＭＳ Ｐゴシック" charset="0"/>
                <a:sym typeface="Gill Sans" charset="0"/>
              </a:rPr>
              <a:t>(courtesy D. </a:t>
            </a:r>
            <a:r>
              <a:rPr lang="en-US" sz="1600" i="1" dirty="0" err="1" smtClean="0">
                <a:ea typeface="HG Mincho Light J" charset="0"/>
                <a:cs typeface="ＭＳ Ｐゴシック" charset="0"/>
                <a:sym typeface="Gill Sans" charset="0"/>
              </a:rPr>
              <a:t>Santek</a:t>
            </a:r>
            <a:r>
              <a:rPr lang="en-US" sz="1600" i="1" dirty="0" smtClean="0">
                <a:ea typeface="HG Mincho Light J" charset="0"/>
                <a:cs typeface="ＭＳ Ｐゴシック" charset="0"/>
                <a:sym typeface="Gill Sans" charset="0"/>
              </a:rPr>
              <a:t>)</a:t>
            </a:r>
            <a:endParaRPr lang="pl-PL" sz="1600" i="1" dirty="0">
              <a:solidFill>
                <a:schemeClr val="tx1"/>
              </a:solidFill>
              <a:ea typeface="HG Mincho Light J" charset="0"/>
              <a:cs typeface="ＭＳ Ｐゴシック" charset="0"/>
              <a:sym typeface="Gill Sans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B00701C-F94F-C846-883D-7257723E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696580"/>
            <a:ext cx="3368040" cy="1098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sz="1600" dirty="0" smtClean="0">
                <a:solidFill>
                  <a:srgbClr val="FF33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Ozone </a:t>
            </a:r>
            <a:r>
              <a:rPr lang="pl-PL" sz="1600" dirty="0">
                <a:solidFill>
                  <a:srgbClr val="FF33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AMVs: </a:t>
            </a:r>
            <a:r>
              <a:rPr lang="en-US" sz="1600" dirty="0" smtClean="0">
                <a:solidFill>
                  <a:srgbClr val="FF33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     </a:t>
            </a:r>
            <a:r>
              <a:rPr lang="pl-PL" sz="1600" dirty="0" smtClean="0">
                <a:solidFill>
                  <a:srgbClr val="FF33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103 </a:t>
            </a:r>
            <a:r>
              <a:rPr lang="pl-PL" sz="1600" dirty="0">
                <a:solidFill>
                  <a:srgbClr val="FF33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to 201 </a:t>
            </a:r>
            <a:r>
              <a:rPr lang="pl-PL" sz="1600" dirty="0" smtClean="0">
                <a:solidFill>
                  <a:srgbClr val="FF33CC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hPa</a:t>
            </a:r>
            <a:r>
              <a:rPr lang="pl-PL" sz="1600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/>
            </a:r>
            <a:br>
              <a:rPr lang="pl-PL" sz="1600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pl-PL" sz="1600" b="1" dirty="0">
                <a:solidFill>
                  <a:srgbClr val="00FFFF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Moisture AMVs: 359 to 616 </a:t>
            </a:r>
            <a:r>
              <a:rPr lang="pl-PL" sz="1600" b="1" dirty="0" smtClean="0">
                <a:solidFill>
                  <a:srgbClr val="00FFFF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hPa</a:t>
            </a:r>
            <a:endParaRPr lang="pl-PL" sz="1600" dirty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NESDIS/OPPA Technology Maturation Program for funding this project</a:t>
            </a:r>
          </a:p>
          <a:p>
            <a:r>
              <a:rPr lang="en-US" dirty="0" smtClean="0"/>
              <a:t>ESA and ECMWF for providing data access, support, and feedback (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wiki is extremely useful)</a:t>
            </a:r>
          </a:p>
          <a:p>
            <a:r>
              <a:rPr lang="en-US" dirty="0" smtClean="0"/>
              <a:t>Will McCarty (GMAO) for GSI software</a:t>
            </a:r>
          </a:p>
          <a:p>
            <a:r>
              <a:rPr lang="en-US" dirty="0" smtClean="0"/>
              <a:t>The ADM-Aeolus US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team</a:t>
            </a:r>
          </a:p>
          <a:p>
            <a:pPr lvl="1"/>
            <a:r>
              <a:rPr lang="en-US" dirty="0" smtClean="0"/>
              <a:t>NOAA (NESDIS, NWS, OAR), NOAA CIs (CICS, CIMAS, CIRES, CIMSS, CIRA), NASA (GMAO, JPL), and other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8521149" cy="563562"/>
          </a:xfrm>
        </p:spPr>
        <p:txBody>
          <a:bodyPr/>
          <a:lstStyle/>
          <a:p>
            <a:r>
              <a:rPr lang="en-US" dirty="0" smtClean="0"/>
              <a:t>NWP impact from current wind observations assimilated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47" y="3971515"/>
            <a:ext cx="5496910" cy="2452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94" y="3934758"/>
            <a:ext cx="2672729" cy="245277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671" y="1450276"/>
            <a:ext cx="6827520" cy="1866942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Three primary ways to illustrate observing system impacts:</a:t>
            </a:r>
          </a:p>
          <a:p>
            <a:pPr lvl="1"/>
            <a:r>
              <a:rPr lang="en-US" sz="1800" dirty="0" smtClean="0"/>
              <a:t>Observing System Simulation Experiments (OSSEs)</a:t>
            </a:r>
          </a:p>
          <a:p>
            <a:pPr lvl="1"/>
            <a:r>
              <a:rPr lang="en-US" sz="1800" dirty="0" smtClean="0"/>
              <a:t>Observing System Experiments (OSEs, or Data Denials)</a:t>
            </a:r>
          </a:p>
          <a:p>
            <a:pPr lvl="1"/>
            <a:r>
              <a:rPr lang="en-US" sz="1800" dirty="0" smtClean="0"/>
              <a:t>Forecast Sensitivity to Observation Impacts (FSOI) (</a:t>
            </a:r>
            <a:r>
              <a:rPr lang="en-US" sz="1800" dirty="0" err="1" smtClean="0"/>
              <a:t>Adjoint</a:t>
            </a:r>
            <a:r>
              <a:rPr lang="en-US" sz="1800" dirty="0" smtClean="0"/>
              <a:t> or Ensemble based)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72" y="2238523"/>
            <a:ext cx="3586002" cy="15819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54314" y="1143000"/>
            <a:ext cx="4461486" cy="9458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FSOI tracks forecast error reduction (</a:t>
            </a:r>
            <a:r>
              <a:rPr lang="el-GR" b="1" dirty="0" smtClean="0">
                <a:solidFill>
                  <a:schemeClr val="tx1"/>
                </a:solidFill>
              </a:rPr>
              <a:t>δ</a:t>
            </a:r>
            <a:r>
              <a:rPr lang="en-US" b="1" dirty="0" smtClean="0">
                <a:solidFill>
                  <a:schemeClr val="tx1"/>
                </a:solidFill>
              </a:rPr>
              <a:t>e) back to observations assimilated (innovations) </a:t>
            </a: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(from Langland and Baker, 2004)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176" y="4369411"/>
            <a:ext cx="3348255" cy="1324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FSOI Total Impact (Dry + Moist Energy (J/kg)) from EMC, GMAO, and NRL showing forecast error reduction per observation type.</a:t>
            </a: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(from Mahajan et al. 2017)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97740" y="4103690"/>
            <a:ext cx="2633146" cy="31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88003" y="5222835"/>
            <a:ext cx="2633146" cy="220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55993" y="4154817"/>
            <a:ext cx="2633146" cy="340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52109" y="3934758"/>
            <a:ext cx="2723348" cy="220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327002" y="4854716"/>
            <a:ext cx="2723348" cy="220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325321" y="5124494"/>
            <a:ext cx="2725029" cy="3036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73847" y="5119559"/>
            <a:ext cx="2723348" cy="234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10892" y="4920439"/>
            <a:ext cx="2723348" cy="257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1165459"/>
            <a:ext cx="3568149" cy="3352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Objective:</a:t>
            </a:r>
            <a:r>
              <a:rPr lang="en-US" sz="2800" b="1" dirty="0" smtClean="0">
                <a:solidFill>
                  <a:schemeClr val="tx1"/>
                </a:solidFill>
              </a:rPr>
              <a:t> Assess the value of 3D-winds (active and passive) from space for NOAA operational applications and products.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43466188"/>
              </p:ext>
            </p:extLst>
          </p:nvPr>
        </p:nvGraphicFramePr>
        <p:xfrm>
          <a:off x="4876800" y="1295400"/>
          <a:ext cx="6883400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5638800" y="753177"/>
            <a:ext cx="15240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STAR, AOML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855200" y="795689"/>
            <a:ext cx="15240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AOML, CIMSS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038600"/>
            <a:ext cx="15240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STAR, AOML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058400" y="4060257"/>
            <a:ext cx="15240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NESDIS/STAR, UMD/CICS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ADM-Aeolus data flow from ESA, ECMWF into NOAA</a:t>
            </a:r>
          </a:p>
          <a:p>
            <a:r>
              <a:rPr lang="en-US" dirty="0" smtClean="0"/>
              <a:t>Evaluation of L2B HLOS winds vs NWP (GFS, ECMWF)</a:t>
            </a:r>
          </a:p>
          <a:p>
            <a:pPr lvl="1"/>
            <a:r>
              <a:rPr lang="en-US" dirty="0" smtClean="0"/>
              <a:t>Characterize errors (bias, standard deviation)</a:t>
            </a:r>
          </a:p>
          <a:p>
            <a:pPr lvl="1"/>
            <a:r>
              <a:rPr lang="en-US" dirty="0" smtClean="0"/>
              <a:t>Develop QC filters</a:t>
            </a:r>
          </a:p>
          <a:p>
            <a:r>
              <a:rPr lang="en-US" dirty="0" smtClean="0"/>
              <a:t>Integration of ADM-Aeolus L2B into NOAA FV3GFS</a:t>
            </a:r>
          </a:p>
          <a:p>
            <a:r>
              <a:rPr lang="en-US" dirty="0" smtClean="0"/>
              <a:t>Perform impact experiments (OSEs)</a:t>
            </a:r>
          </a:p>
          <a:p>
            <a:r>
              <a:rPr lang="en-US" dirty="0" smtClean="0"/>
              <a:t>Comprehensive </a:t>
            </a:r>
            <a:r>
              <a:rPr lang="en-US" dirty="0" err="1" smtClean="0"/>
              <a:t>intercomparison</a:t>
            </a:r>
            <a:r>
              <a:rPr lang="en-US" dirty="0" smtClean="0"/>
              <a:t> between ADM-Aeolus L2B HLOS, AMVs (geo/polar), radiosonde, aircraft winds</a:t>
            </a:r>
          </a:p>
          <a:p>
            <a:r>
              <a:rPr lang="en-US" dirty="0" smtClean="0"/>
              <a:t>Explore </a:t>
            </a:r>
            <a:r>
              <a:rPr lang="en-US" dirty="0" err="1" smtClean="0"/>
              <a:t>varBC</a:t>
            </a:r>
            <a:r>
              <a:rPr lang="en-US" dirty="0" smtClean="0"/>
              <a:t> for AMV (anchored by ADM-Aeolus)</a:t>
            </a:r>
          </a:p>
          <a:p>
            <a:r>
              <a:rPr lang="en-US" dirty="0" smtClean="0"/>
              <a:t>Provide overall value assessment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ADM-Aeolus data evaluation overview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995830" y="1066800"/>
            <a:ext cx="9101547" cy="510085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Aeolus L2B HLOS Data considered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cs typeface="Arial" panose="020B0604020202020204" pitchFamily="34" charset="0"/>
              </a:rPr>
              <a:t>September 6 </a:t>
            </a:r>
            <a:r>
              <a:rPr lang="mr-IN" sz="1800" dirty="0" smtClean="0"/>
              <a:t>–</a:t>
            </a:r>
            <a:r>
              <a:rPr lang="en-US" sz="1800" dirty="0" smtClean="0">
                <a:cs typeface="Arial" panose="020B0604020202020204" pitchFamily="34" charset="0"/>
              </a:rPr>
              <a:t> December 31, 2018 </a:t>
            </a:r>
            <a:r>
              <a:rPr lang="en-US" sz="1800" dirty="0" smtClean="0"/>
              <a:t>(trends)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cs typeface="Arial" panose="020B0604020202020204" pitchFamily="34" charset="0"/>
              </a:rPr>
              <a:t>September 12 – October 16, 2018 (focus, mean)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cs typeface="Arial" panose="020B0604020202020204" pitchFamily="34" charset="0"/>
              </a:rPr>
              <a:t>Resolutions: 1-2 km in vertical, and 90 km in horizontal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cs typeface="Arial" panose="020B0604020202020204" pitchFamily="34" charset="0"/>
              </a:rPr>
              <a:t>L2B uncertainty: include &lt; 8 m/s (Rayleigh) and 3 m/s (Mie)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NOAA/GFS and </a:t>
            </a:r>
            <a:r>
              <a:rPr lang="en-US" dirty="0" smtClean="0"/>
              <a:t>ECMWF/ERA analyses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0.25 degree horizontal resolution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64 levels (0-60km) for GFS;  137 levels (0-80km) for ERA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Comparison to NWP analyses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NWP wind profiles are linearly interpolated horizontally to the center of L2B wind volume, and transformed to the HLOS component speed HLOS=-</a:t>
            </a:r>
            <a:r>
              <a:rPr lang="en-US" sz="1800" dirty="0" err="1" smtClean="0"/>
              <a:t>usin</a:t>
            </a:r>
            <a:r>
              <a:rPr lang="en-US" sz="1900" dirty="0" err="1" smtClean="0"/>
              <a:t>Φ</a:t>
            </a:r>
            <a:r>
              <a:rPr lang="en-US" sz="1800" dirty="0" err="1"/>
              <a:t>-vcosΦ</a:t>
            </a:r>
            <a:r>
              <a:rPr lang="en-US" sz="1800" dirty="0"/>
              <a:t>)</a:t>
            </a: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The analyses have higher vertical/horizontal resolutions and this may introduce representativeness errors </a:t>
            </a:r>
            <a:r>
              <a:rPr lang="en-US" sz="1800" dirty="0" err="1" smtClean="0"/>
              <a:t>wrt</a:t>
            </a:r>
            <a:r>
              <a:rPr lang="en-US" sz="1800" dirty="0" smtClean="0"/>
              <a:t> to L2B winds.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Assessment of Rayleigh (clear)/Mie (cloudy)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Time evolution of statistics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Stratification by ascending/descending orbits, time spans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Zonal means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Error dependency on other variables (wind speed, shear, T, q)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Develop QC (include blacklist), reassess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Comparisons (wind curtain)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4" t="3172" r="18025" b="4182"/>
          <a:stretch/>
        </p:blipFill>
        <p:spPr>
          <a:xfrm rot="16200000">
            <a:off x="8845864" y="1060138"/>
            <a:ext cx="1981198" cy="30613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4A71A7-7028-3048-9426-C84321EF4CB3}"/>
              </a:ext>
            </a:extLst>
          </p:cNvPr>
          <p:cNvSpPr txBox="1"/>
          <p:nvPr/>
        </p:nvSpPr>
        <p:spPr>
          <a:xfrm>
            <a:off x="660744" y="5568097"/>
            <a:ext cx="327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hhmm</a:t>
            </a:r>
            <a:r>
              <a:rPr lang="en-US" sz="1000" dirty="0"/>
              <a:t>: 2125Z         2145Z  </a:t>
            </a:r>
            <a:r>
              <a:rPr lang="en-US" sz="1000" dirty="0" smtClean="0"/>
              <a:t>      </a:t>
            </a:r>
            <a:r>
              <a:rPr lang="en-US" sz="1000" dirty="0"/>
              <a:t>2205Z   </a:t>
            </a:r>
            <a:r>
              <a:rPr lang="en-US" sz="1000" dirty="0" smtClean="0"/>
              <a:t>      </a:t>
            </a:r>
            <a:r>
              <a:rPr lang="en-US" sz="1000" dirty="0"/>
              <a:t>2225Z   </a:t>
            </a:r>
            <a:r>
              <a:rPr lang="en-US" sz="1000" dirty="0" smtClean="0"/>
              <a:t>     2245Z</a:t>
            </a:r>
          </a:p>
          <a:p>
            <a:r>
              <a:rPr lang="en-US" sz="1000" dirty="0" smtClean="0"/>
              <a:t>      </a:t>
            </a:r>
            <a:r>
              <a:rPr lang="en-US" sz="1000" dirty="0" err="1" smtClean="0"/>
              <a:t>Lat</a:t>
            </a:r>
            <a:r>
              <a:rPr lang="en-US" sz="1000" dirty="0"/>
              <a:t>:  </a:t>
            </a:r>
            <a:r>
              <a:rPr lang="en-US" sz="1000" dirty="0" smtClean="0"/>
              <a:t>81S              </a:t>
            </a:r>
            <a:r>
              <a:rPr lang="en-US" sz="1000" dirty="0"/>
              <a:t>12S    </a:t>
            </a:r>
            <a:r>
              <a:rPr lang="en-US" sz="1000" dirty="0" smtClean="0"/>
              <a:t>          </a:t>
            </a:r>
            <a:r>
              <a:rPr lang="en-US" sz="1000" dirty="0"/>
              <a:t>67N </a:t>
            </a:r>
            <a:r>
              <a:rPr lang="en-US" sz="1000" dirty="0" smtClean="0"/>
              <a:t>          </a:t>
            </a:r>
            <a:r>
              <a:rPr lang="en-US" sz="1000" dirty="0"/>
              <a:t>34N    </a:t>
            </a:r>
            <a:r>
              <a:rPr lang="en-US" sz="1000" dirty="0" smtClean="0"/>
              <a:t>          45S</a:t>
            </a:r>
          </a:p>
          <a:p>
            <a:r>
              <a:rPr lang="en-US" sz="1000" dirty="0" smtClean="0"/>
              <a:t>     Lon</a:t>
            </a:r>
            <a:r>
              <a:rPr lang="en-US" sz="1000" dirty="0"/>
              <a:t>: 47E              53W   </a:t>
            </a:r>
            <a:r>
              <a:rPr lang="en-US" sz="1000" dirty="0" smtClean="0"/>
              <a:t>         </a:t>
            </a:r>
            <a:r>
              <a:rPr lang="en-US" sz="1000" dirty="0"/>
              <a:t>73W  </a:t>
            </a:r>
            <a:r>
              <a:rPr lang="en-US" sz="1000" dirty="0" smtClean="0"/>
              <a:t>        </a:t>
            </a:r>
            <a:r>
              <a:rPr lang="en-US" sz="1000" dirty="0"/>
              <a:t>116E   </a:t>
            </a:r>
            <a:r>
              <a:rPr lang="en-US" sz="1000" dirty="0" smtClean="0"/>
              <a:t>          </a:t>
            </a:r>
            <a:r>
              <a:rPr lang="en-US" sz="1000" dirty="0"/>
              <a:t>99E</a:t>
            </a:r>
          </a:p>
          <a:p>
            <a:endParaRPr lang="en-US" sz="1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7" y="1209017"/>
            <a:ext cx="6757416" cy="44074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4A71A7-7028-3048-9426-C84321EF4CB3}"/>
              </a:ext>
            </a:extLst>
          </p:cNvPr>
          <p:cNvSpPr txBox="1"/>
          <p:nvPr/>
        </p:nvSpPr>
        <p:spPr>
          <a:xfrm>
            <a:off x="4125603" y="5571601"/>
            <a:ext cx="3316940" cy="73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hhmm</a:t>
            </a:r>
            <a:r>
              <a:rPr lang="en-US" sz="1000" dirty="0"/>
              <a:t>: 2125Z         2145Z  </a:t>
            </a:r>
            <a:r>
              <a:rPr lang="en-US" sz="1000" dirty="0" smtClean="0"/>
              <a:t>      </a:t>
            </a:r>
            <a:r>
              <a:rPr lang="en-US" sz="1000" dirty="0"/>
              <a:t>2205Z   </a:t>
            </a:r>
            <a:r>
              <a:rPr lang="en-US" sz="1000" dirty="0" smtClean="0"/>
              <a:t>      </a:t>
            </a:r>
            <a:r>
              <a:rPr lang="en-US" sz="1000" dirty="0"/>
              <a:t>2225Z   </a:t>
            </a:r>
            <a:r>
              <a:rPr lang="en-US" sz="1000" dirty="0" smtClean="0"/>
              <a:t>     2245Z</a:t>
            </a:r>
          </a:p>
          <a:p>
            <a:r>
              <a:rPr lang="en-US" sz="1000" dirty="0" smtClean="0"/>
              <a:t>      </a:t>
            </a:r>
            <a:r>
              <a:rPr lang="en-US" sz="1000" dirty="0" err="1" smtClean="0"/>
              <a:t>Lat</a:t>
            </a:r>
            <a:r>
              <a:rPr lang="en-US" sz="1000" dirty="0"/>
              <a:t>:  </a:t>
            </a:r>
            <a:r>
              <a:rPr lang="en-US" sz="1000" dirty="0" smtClean="0"/>
              <a:t>81S              </a:t>
            </a:r>
            <a:r>
              <a:rPr lang="en-US" sz="1000" dirty="0"/>
              <a:t>12S    </a:t>
            </a:r>
            <a:r>
              <a:rPr lang="en-US" sz="1000" dirty="0" smtClean="0"/>
              <a:t>          </a:t>
            </a:r>
            <a:r>
              <a:rPr lang="en-US" sz="1000" dirty="0"/>
              <a:t>67N </a:t>
            </a:r>
            <a:r>
              <a:rPr lang="en-US" sz="1000" dirty="0" smtClean="0"/>
              <a:t>          </a:t>
            </a:r>
            <a:r>
              <a:rPr lang="en-US" sz="1000" dirty="0"/>
              <a:t>34N    </a:t>
            </a:r>
            <a:r>
              <a:rPr lang="en-US" sz="1000" dirty="0" smtClean="0"/>
              <a:t>          45S</a:t>
            </a:r>
          </a:p>
          <a:p>
            <a:r>
              <a:rPr lang="en-US" sz="1000" dirty="0" smtClean="0"/>
              <a:t>     Lon</a:t>
            </a:r>
            <a:r>
              <a:rPr lang="en-US" sz="1000" dirty="0"/>
              <a:t>: 47E              53W   </a:t>
            </a:r>
            <a:r>
              <a:rPr lang="en-US" sz="1000" dirty="0" smtClean="0"/>
              <a:t>         </a:t>
            </a:r>
            <a:r>
              <a:rPr lang="en-US" sz="1000" dirty="0"/>
              <a:t>73W  </a:t>
            </a:r>
            <a:r>
              <a:rPr lang="en-US" sz="1000" dirty="0" smtClean="0"/>
              <a:t>        </a:t>
            </a:r>
            <a:r>
              <a:rPr lang="en-US" sz="1000" dirty="0"/>
              <a:t>116E   </a:t>
            </a:r>
            <a:r>
              <a:rPr lang="en-US" sz="1000" dirty="0" smtClean="0"/>
              <a:t>          </a:t>
            </a:r>
            <a:r>
              <a:rPr lang="en-US" sz="1000" dirty="0"/>
              <a:t>99E</a:t>
            </a:r>
          </a:p>
          <a:p>
            <a:endParaRPr lang="en-US" sz="1000" dirty="0"/>
          </a:p>
        </p:txBody>
      </p:sp>
      <p:sp>
        <p:nvSpPr>
          <p:cNvPr id="18" name="Rectangle 17"/>
          <p:cNvSpPr/>
          <p:nvPr/>
        </p:nvSpPr>
        <p:spPr>
          <a:xfrm>
            <a:off x="8162333" y="1045633"/>
            <a:ext cx="3348255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ADM-Aeolus 1 0rbit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February 25, 2019</a:t>
            </a: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21:25-22:55 UTC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pic>
        <p:nvPicPr>
          <p:cNvPr id="19" name="Picture 2" descr="https://i2.wp.com/whitemountains.tv/wp/wp-content/uploads/2019/02/2019-02-25-Hays-171-Mph-Gust.jpg?zoom=1.5&amp;resize=599%2C3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69" y="3788031"/>
            <a:ext cx="4172585" cy="23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856003" y="3572577"/>
            <a:ext cx="3960916" cy="5131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Mt. Washington, NH Hays Chart (171 mph at 2335 UTC)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6752844" cy="440740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2819400" y="2514600"/>
            <a:ext cx="0" cy="35920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Comparisons (statistical trends)</a:t>
            </a:r>
            <a:br>
              <a:rPr lang="en-US" dirty="0" smtClean="0"/>
            </a:br>
            <a:r>
              <a:rPr lang="en-US" dirty="0" smtClean="0"/>
              <a:t>Rayleigh clear vs. GFS (Sep 6-Dec 31, 2018)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88"/>
          <a:stretch/>
        </p:blipFill>
        <p:spPr>
          <a:xfrm>
            <a:off x="772962" y="1219200"/>
            <a:ext cx="5551638" cy="3275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2"/>
          <a:stretch/>
        </p:blipFill>
        <p:spPr>
          <a:xfrm>
            <a:off x="6400800" y="1219200"/>
            <a:ext cx="5379137" cy="3683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99" y="4996192"/>
            <a:ext cx="8624113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2000" dirty="0"/>
              <a:t>L2B wind uncertainty, </a:t>
            </a:r>
            <a:r>
              <a:rPr lang="en-US" sz="2000" dirty="0" err="1"/>
              <a:t>Stdv</a:t>
            </a:r>
            <a:r>
              <a:rPr lang="en-US" sz="2000" dirty="0"/>
              <a:t>. and biases become larger after day 45 (Oct 20, 2018)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000" dirty="0"/>
              <a:t>“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Smallest uncertainty/biases</a:t>
            </a:r>
            <a:r>
              <a:rPr lang="en-US" sz="2000" dirty="0"/>
              <a:t>”:  Day 25</a:t>
            </a:r>
            <a:r>
              <a:rPr lang="mr-IN" sz="2000" dirty="0"/>
              <a:t>–</a:t>
            </a:r>
            <a:r>
              <a:rPr lang="en-US" sz="2000" dirty="0"/>
              <a:t>40, i.e., Oct 1-15, 2018</a:t>
            </a:r>
            <a:r>
              <a:rPr lang="en-US" sz="2000" dirty="0" smtClean="0"/>
              <a:t>.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000" dirty="0" smtClean="0"/>
              <a:t>Note the uncertainty is an L2B estimate 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CC91E-EE67-D742-AE68-5621857E68FF}"/>
              </a:ext>
            </a:extLst>
          </p:cNvPr>
          <p:cNvSpPr txBox="1"/>
          <p:nvPr/>
        </p:nvSpPr>
        <p:spPr>
          <a:xfrm>
            <a:off x="1437751" y="1445298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Stdv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56CD7-C229-BB4D-9F68-8872FACD6A1C}"/>
              </a:ext>
            </a:extLst>
          </p:cNvPr>
          <p:cNvSpPr txBox="1"/>
          <p:nvPr/>
        </p:nvSpPr>
        <p:spPr>
          <a:xfrm>
            <a:off x="1416459" y="2977867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14745-9D94-9648-9053-F44BAAF266DA}"/>
              </a:ext>
            </a:extLst>
          </p:cNvPr>
          <p:cNvSpPr txBox="1"/>
          <p:nvPr/>
        </p:nvSpPr>
        <p:spPr>
          <a:xfrm>
            <a:off x="7038574" y="1445298"/>
            <a:ext cx="141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Uncertainty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2"/>
          <a:stretch/>
        </p:blipFill>
        <p:spPr>
          <a:xfrm>
            <a:off x="923945" y="4535115"/>
            <a:ext cx="5379137" cy="3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41"/>
          <a:stretch/>
        </p:blipFill>
        <p:spPr>
          <a:xfrm>
            <a:off x="6400800" y="1203671"/>
            <a:ext cx="5376672" cy="3685032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19"/>
          <a:stretch/>
        </p:blipFill>
        <p:spPr>
          <a:xfrm>
            <a:off x="774192" y="1203671"/>
            <a:ext cx="5550408" cy="3273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Comparisons (statistical trends)</a:t>
            </a:r>
            <a:br>
              <a:rPr lang="en-US" dirty="0" smtClean="0"/>
            </a:br>
            <a:r>
              <a:rPr lang="en-US" dirty="0" smtClean="0"/>
              <a:t>Mie cloudy vs</a:t>
            </a:r>
            <a:r>
              <a:rPr lang="en-US" dirty="0"/>
              <a:t>. GFS (Sep 6-Dec 31, 2018)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007114"/>
            <a:ext cx="901490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2000" dirty="0"/>
              <a:t>L2B wind uncertainty, </a:t>
            </a:r>
            <a:r>
              <a:rPr lang="en-US" sz="2000" dirty="0" err="1"/>
              <a:t>Stdv</a:t>
            </a:r>
            <a:r>
              <a:rPr lang="en-US" sz="2000" dirty="0"/>
              <a:t>. </a:t>
            </a:r>
            <a:r>
              <a:rPr lang="en-US" sz="2000" dirty="0" smtClean="0"/>
              <a:t>stable</a:t>
            </a:r>
            <a:endParaRPr lang="en-US" sz="2000" dirty="0"/>
          </a:p>
          <a:p>
            <a:pPr marL="285750" lvl="0" indent="-285750">
              <a:buFont typeface="Arial" charset="0"/>
              <a:buChar char="•"/>
            </a:pPr>
            <a:r>
              <a:rPr lang="en-US" sz="2000" dirty="0" smtClean="0"/>
              <a:t>L2B wind bias increases after day 40 to ~3 m/s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CF9D6-888E-7D44-9633-A47D4482D9E9}"/>
              </a:ext>
            </a:extLst>
          </p:cNvPr>
          <p:cNvSpPr txBox="1"/>
          <p:nvPr/>
        </p:nvSpPr>
        <p:spPr>
          <a:xfrm>
            <a:off x="7086600" y="2362200"/>
            <a:ext cx="141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Uncertainty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C08C3-1232-974B-8A24-26B380E2D5C6}"/>
              </a:ext>
            </a:extLst>
          </p:cNvPr>
          <p:cNvSpPr txBox="1"/>
          <p:nvPr/>
        </p:nvSpPr>
        <p:spPr>
          <a:xfrm>
            <a:off x="1447800" y="1447800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Stdv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E3BF6-4171-A54D-A033-1FB72579FAE7}"/>
              </a:ext>
            </a:extLst>
          </p:cNvPr>
          <p:cNvSpPr txBox="1"/>
          <p:nvPr/>
        </p:nvSpPr>
        <p:spPr>
          <a:xfrm>
            <a:off x="1447800" y="2963852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Bias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2"/>
          <a:stretch/>
        </p:blipFill>
        <p:spPr>
          <a:xfrm>
            <a:off x="923945" y="4535115"/>
            <a:ext cx="5379137" cy="3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37101"/>
            <a:ext cx="5486400" cy="46241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5" y="1737862"/>
            <a:ext cx="5487305" cy="4632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Comparisons (GFS) </a:t>
            </a:r>
            <a:br>
              <a:rPr lang="en-US" dirty="0" smtClean="0"/>
            </a:br>
            <a:r>
              <a:rPr lang="en-US" dirty="0" smtClean="0"/>
              <a:t>(vs L2B Uncertainty, Sep 12-Oct 16, 2018)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7971" y="1226056"/>
            <a:ext cx="357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dirty="0" smtClean="0"/>
              <a:t>(Rayleigh - Ascending </a:t>
            </a:r>
            <a:r>
              <a:rPr lang="en-US" dirty="0"/>
              <a:t>orbits)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667000" y="1825572"/>
            <a:ext cx="13352" cy="413947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58676" y="1051378"/>
            <a:ext cx="6507171" cy="32500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Determine thresholds for QC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1213881"/>
            <a:ext cx="335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dirty="0" smtClean="0"/>
              <a:t>(Mie -Ascending </a:t>
            </a:r>
            <a:r>
              <a:rPr lang="en-US" dirty="0"/>
              <a:t>orbits)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991600" y="1856371"/>
            <a:ext cx="14930" cy="40778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3064312"/>
            <a:ext cx="288973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L2B uncertainty underestimated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C08C3-1232-974B-8A24-26B380E2D5C6}"/>
              </a:ext>
            </a:extLst>
          </p:cNvPr>
          <p:cNvSpPr txBox="1"/>
          <p:nvPr/>
        </p:nvSpPr>
        <p:spPr>
          <a:xfrm>
            <a:off x="1003851" y="1886814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Stdv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E3BF6-4171-A54D-A033-1FB72579FAE7}"/>
              </a:ext>
            </a:extLst>
          </p:cNvPr>
          <p:cNvSpPr txBox="1"/>
          <p:nvPr/>
        </p:nvSpPr>
        <p:spPr>
          <a:xfrm>
            <a:off x="1003851" y="3402866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40344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Title Slide">
  <a:themeElements>
    <a:clrScheme name="PTT 1">
      <a:dk1>
        <a:srgbClr val="0B4596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070C0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. Divider Slide">
  <a:themeElements>
    <a:clrScheme name="PTT 2">
      <a:dk1>
        <a:srgbClr val="00A7F2"/>
      </a:dk1>
      <a:lt1>
        <a:sysClr val="window" lastClr="FFFFFF"/>
      </a:lt1>
      <a:dk2>
        <a:srgbClr val="005B84"/>
      </a:dk2>
      <a:lt2>
        <a:srgbClr val="DCDCDC"/>
      </a:lt2>
      <a:accent1>
        <a:srgbClr val="96541E"/>
      </a:accent1>
      <a:accent2>
        <a:srgbClr val="4B6C9E"/>
      </a:accent2>
      <a:accent3>
        <a:srgbClr val="B7BDEA"/>
      </a:accent3>
      <a:accent4>
        <a:srgbClr val="CF6F6F"/>
      </a:accent4>
      <a:accent5>
        <a:srgbClr val="FFC000"/>
      </a:accent5>
      <a:accent6>
        <a:srgbClr val="9C7E00"/>
      </a:accent6>
      <a:hlink>
        <a:srgbClr val="0DC6D9"/>
      </a:hlink>
      <a:folHlink>
        <a:srgbClr val="788A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. Content Slide - no icon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. Content Slide - with icon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4. Content Slide - with icon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4. Content Slide - with icon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4. Content Slide - with icon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29521</TotalTime>
  <Words>1158</Words>
  <Application>Microsoft Office PowerPoint</Application>
  <PresentationFormat>Widescreen</PresentationFormat>
  <Paragraphs>198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Franklin Gothic Medium</vt:lpstr>
      <vt:lpstr>Gill Sans</vt:lpstr>
      <vt:lpstr>HG Mincho Light J</vt:lpstr>
      <vt:lpstr>Mangal</vt:lpstr>
      <vt:lpstr>Tahoma</vt:lpstr>
      <vt:lpstr>1. Title Slide</vt:lpstr>
      <vt:lpstr>2. Divider Slide</vt:lpstr>
      <vt:lpstr>3. Content Slide - no icon</vt:lpstr>
      <vt:lpstr>4. Content Slide - with icon</vt:lpstr>
      <vt:lpstr>1_4. Content Slide - with icon</vt:lpstr>
      <vt:lpstr>2_4. Content Slide - with icon</vt:lpstr>
      <vt:lpstr>3_4. Content Slide - with icon</vt:lpstr>
      <vt:lpstr>PowerPoint Presentation</vt:lpstr>
      <vt:lpstr>NWP impact from current wind observations assimilated</vt:lpstr>
      <vt:lpstr>Project overview</vt:lpstr>
      <vt:lpstr>Scope of NESDIS/STAR, UMD/CICS effort</vt:lpstr>
      <vt:lpstr>ADM-Aeolus data evaluation overview</vt:lpstr>
      <vt:lpstr>NWP Comparisons (wind curtain)</vt:lpstr>
      <vt:lpstr>NWP Comparisons (statistical trends) Rayleigh clear vs. GFS (Sep 6-Dec 31, 2018)</vt:lpstr>
      <vt:lpstr>NWP Comparisons (statistical trends) Mie cloudy vs. GFS (Sep 6-Dec 31, 2018)</vt:lpstr>
      <vt:lpstr>NWP Comparisons (GFS)  (vs L2B Uncertainty, Sep 12-Oct 16, 2018)</vt:lpstr>
      <vt:lpstr>NWP Comparisons (GFS)  (vs Accumulation Length, Sep 12-Oct 16, 2018)</vt:lpstr>
      <vt:lpstr>NWP Comparisons (GFS)  (vs Vertical Shear, Sep 12-Oct 16, 2018)</vt:lpstr>
      <vt:lpstr>NWP Comparisons – QC Summary</vt:lpstr>
      <vt:lpstr>NWP Impacts</vt:lpstr>
      <vt:lpstr>NWP Impacts – Bias correction</vt:lpstr>
      <vt:lpstr>NWP Impacts – Observation errors</vt:lpstr>
      <vt:lpstr>Next steps</vt:lpstr>
      <vt:lpstr>Acknowledgements </vt:lpstr>
    </vt:vector>
  </TitlesOfParts>
  <Company>NMFS NOAA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Jacqui.Fenner</dc:creator>
  <cp:lastModifiedBy>Kevin Garrett</cp:lastModifiedBy>
  <cp:revision>1077</cp:revision>
  <cp:lastPrinted>2018-04-25T16:22:51Z</cp:lastPrinted>
  <dcterms:created xsi:type="dcterms:W3CDTF">2016-09-21T16:38:36Z</dcterms:created>
  <dcterms:modified xsi:type="dcterms:W3CDTF">2019-07-11T11:20:11Z</dcterms:modified>
</cp:coreProperties>
</file>