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404" r:id="rId3"/>
    <p:sldId id="394" r:id="rId4"/>
    <p:sldId id="405" r:id="rId5"/>
    <p:sldId id="389" r:id="rId6"/>
    <p:sldId id="407" r:id="rId7"/>
    <p:sldId id="408" r:id="rId8"/>
    <p:sldId id="422" r:id="rId9"/>
    <p:sldId id="409" r:id="rId10"/>
    <p:sldId id="413" r:id="rId11"/>
    <p:sldId id="412" r:id="rId12"/>
    <p:sldId id="410" r:id="rId13"/>
    <p:sldId id="418" r:id="rId14"/>
    <p:sldId id="402" r:id="rId15"/>
    <p:sldId id="423" r:id="rId16"/>
    <p:sldId id="403" r:id="rId17"/>
    <p:sldId id="414" r:id="rId18"/>
    <p:sldId id="417" r:id="rId19"/>
    <p:sldId id="419" r:id="rId20"/>
    <p:sldId id="420" r:id="rId21"/>
    <p:sldId id="421" r:id="rId22"/>
    <p:sldId id="415" r:id="rId23"/>
    <p:sldId id="3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89333"/>
  </p:normalViewPr>
  <p:slideViewPr>
    <p:cSldViewPr snapToGrid="0" snapToObjects="1">
      <p:cViewPr varScale="1">
        <p:scale>
          <a:sx n="89" d="100"/>
          <a:sy n="89" d="100"/>
        </p:scale>
        <p:origin x="78" y="111"/>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130" d="100"/>
          <a:sy n="130" d="100"/>
        </p:scale>
        <p:origin x="70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E87B-38EC-5F42-B4DC-C4A057027F4C}" type="datetimeFigureOut">
              <a:rPr lang="en-US" smtClean="0"/>
              <a:t>7/10/2019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C583-F4B1-834B-9486-C22126F4F188}" type="slidenum">
              <a:rPr lang="en-US" smtClean="0"/>
              <a:t>‹#›</a:t>
            </a:fld>
            <a:endParaRPr lang="en-US"/>
          </a:p>
        </p:txBody>
      </p:sp>
    </p:spTree>
    <p:extLst>
      <p:ext uri="{BB962C8B-B14F-4D97-AF65-F5344CB8AC3E}">
        <p14:creationId xmlns:p14="http://schemas.microsoft.com/office/powerpoint/2010/main" val="29880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BEC583-F4B1-834B-9486-C22126F4F188}" type="slidenum">
              <a:rPr lang="en-US" smtClean="0"/>
              <a:t>1</a:t>
            </a:fld>
            <a:endParaRPr lang="en-US"/>
          </a:p>
        </p:txBody>
      </p:sp>
    </p:spTree>
    <p:extLst>
      <p:ext uri="{BB962C8B-B14F-4D97-AF65-F5344CB8AC3E}">
        <p14:creationId xmlns:p14="http://schemas.microsoft.com/office/powerpoint/2010/main" val="20701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15 or 20 gross</a:t>
            </a:r>
            <a:r>
              <a:rPr lang="en-US" baseline="0" dirty="0"/>
              <a:t> check</a:t>
            </a:r>
          </a:p>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3</a:t>
            </a:fld>
            <a:endParaRPr lang="en-US"/>
          </a:p>
        </p:txBody>
      </p:sp>
    </p:spTree>
    <p:extLst>
      <p:ext uri="{BB962C8B-B14F-4D97-AF65-F5344CB8AC3E}">
        <p14:creationId xmlns:p14="http://schemas.microsoft.com/office/powerpoint/2010/main" val="55279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EC583-F4B1-834B-9486-C22126F4F188}" type="slidenum">
              <a:rPr lang="en-US" smtClean="0"/>
              <a:t>4</a:t>
            </a:fld>
            <a:endParaRPr lang="en-US"/>
          </a:p>
        </p:txBody>
      </p:sp>
    </p:spTree>
    <p:extLst>
      <p:ext uri="{BB962C8B-B14F-4D97-AF65-F5344CB8AC3E}">
        <p14:creationId xmlns:p14="http://schemas.microsoft.com/office/powerpoint/2010/main" val="116805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EC583-F4B1-834B-9486-C22126F4F188}" type="slidenum">
              <a:rPr lang="en-US" smtClean="0"/>
              <a:t>6</a:t>
            </a:fld>
            <a:endParaRPr lang="en-US"/>
          </a:p>
        </p:txBody>
      </p:sp>
    </p:spTree>
    <p:extLst>
      <p:ext uri="{BB962C8B-B14F-4D97-AF65-F5344CB8AC3E}">
        <p14:creationId xmlns:p14="http://schemas.microsoft.com/office/powerpoint/2010/main" val="282534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EC583-F4B1-834B-9486-C22126F4F188}" type="slidenum">
              <a:rPr lang="en-US" smtClean="0"/>
              <a:t>7</a:t>
            </a:fld>
            <a:endParaRPr lang="en-US"/>
          </a:p>
        </p:txBody>
      </p:sp>
    </p:spTree>
    <p:extLst>
      <p:ext uri="{BB962C8B-B14F-4D97-AF65-F5344CB8AC3E}">
        <p14:creationId xmlns:p14="http://schemas.microsoft.com/office/powerpoint/2010/main" val="419650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EC583-F4B1-834B-9486-C22126F4F188}" type="slidenum">
              <a:rPr lang="en-US" smtClean="0"/>
              <a:t>8</a:t>
            </a:fld>
            <a:endParaRPr lang="en-US"/>
          </a:p>
        </p:txBody>
      </p:sp>
    </p:spTree>
    <p:extLst>
      <p:ext uri="{BB962C8B-B14F-4D97-AF65-F5344CB8AC3E}">
        <p14:creationId xmlns:p14="http://schemas.microsoft.com/office/powerpoint/2010/main" val="154802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14</a:t>
            </a:fld>
            <a:endParaRPr lang="en-US"/>
          </a:p>
        </p:txBody>
      </p:sp>
    </p:spTree>
    <p:extLst>
      <p:ext uri="{BB962C8B-B14F-4D97-AF65-F5344CB8AC3E}">
        <p14:creationId xmlns:p14="http://schemas.microsoft.com/office/powerpoint/2010/main" val="293378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15</a:t>
            </a:fld>
            <a:endParaRPr lang="en-US"/>
          </a:p>
        </p:txBody>
      </p:sp>
    </p:spTree>
    <p:extLst>
      <p:ext uri="{BB962C8B-B14F-4D97-AF65-F5344CB8AC3E}">
        <p14:creationId xmlns:p14="http://schemas.microsoft.com/office/powerpoint/2010/main" val="3944455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16</a:t>
            </a:fld>
            <a:endParaRPr lang="en-US"/>
          </a:p>
        </p:txBody>
      </p:sp>
    </p:spTree>
    <p:extLst>
      <p:ext uri="{BB962C8B-B14F-4D97-AF65-F5344CB8AC3E}">
        <p14:creationId xmlns:p14="http://schemas.microsoft.com/office/powerpoint/2010/main" val="391559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644382"/>
            <a:ext cx="9144000" cy="1781895"/>
          </a:xfrm>
        </p:spPr>
        <p:txBody>
          <a:bodyPr anchor="ctr" anchorCtr="0">
            <a:normAutofit/>
          </a:bodyPr>
          <a:lstStyle>
            <a:lvl1pPr algn="ctr">
              <a:defRPr sz="4800"/>
            </a:lvl1pPr>
          </a:lstStyle>
          <a:p>
            <a:r>
              <a:rPr lang="en-US" dirty="0"/>
              <a:t>Click to Edit Title</a:t>
            </a:r>
          </a:p>
        </p:txBody>
      </p:sp>
      <p:sp>
        <p:nvSpPr>
          <p:cNvPr id="3" name="Subtitle 2"/>
          <p:cNvSpPr>
            <a:spLocks noGrp="1"/>
          </p:cNvSpPr>
          <p:nvPr>
            <p:ph type="subTitle" idx="1" hasCustomPrompt="1"/>
          </p:nvPr>
        </p:nvSpPr>
        <p:spPr>
          <a:xfrm>
            <a:off x="1524000" y="252657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Authors</a:t>
            </a:r>
          </a:p>
        </p:txBody>
      </p:sp>
      <p:sp>
        <p:nvSpPr>
          <p:cNvPr id="4" name="Date Placeholder 3"/>
          <p:cNvSpPr>
            <a:spLocks noGrp="1"/>
          </p:cNvSpPr>
          <p:nvPr>
            <p:ph type="dt" sz="half" idx="10"/>
          </p:nvPr>
        </p:nvSpPr>
        <p:spPr/>
        <p:txBody>
          <a:bodyPr/>
          <a:lstStyle/>
          <a:p>
            <a:fld id="{B80A0F2B-E692-5549-89C0-DEF97C653501}" type="datetimeFigureOut">
              <a:rPr lang="en-US" smtClean="0"/>
              <a:t>7/10/2019</a:t>
            </a:fld>
            <a:endParaRPr lang="en-US"/>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dirty="0"/>
          </a:p>
        </p:txBody>
      </p:sp>
      <p:sp>
        <p:nvSpPr>
          <p:cNvPr id="7" name="Text Placeholder 6"/>
          <p:cNvSpPr>
            <a:spLocks noGrp="1"/>
          </p:cNvSpPr>
          <p:nvPr>
            <p:ph type="body" sz="quarter" idx="13" hasCustomPrompt="1"/>
          </p:nvPr>
        </p:nvSpPr>
        <p:spPr>
          <a:xfrm>
            <a:off x="1524000" y="4940876"/>
            <a:ext cx="9144000" cy="940811"/>
          </a:xfrm>
        </p:spPr>
        <p:txBody>
          <a:bodyPr/>
          <a:lstStyle>
            <a:lvl1pPr>
              <a:defRPr baseline="0"/>
            </a:lvl1pPr>
          </a:lstStyle>
          <a:p>
            <a:pPr lvl="0"/>
            <a:r>
              <a:rPr lang="en-US" dirty="0"/>
              <a:t>Click to enter meeting/date</a:t>
            </a:r>
          </a:p>
        </p:txBody>
      </p:sp>
    </p:spTree>
    <p:extLst>
      <p:ext uri="{BB962C8B-B14F-4D97-AF65-F5344CB8AC3E}">
        <p14:creationId xmlns:p14="http://schemas.microsoft.com/office/powerpoint/2010/main" val="11431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Date Placeholder 2"/>
          <p:cNvSpPr>
            <a:spLocks noGrp="1"/>
          </p:cNvSpPr>
          <p:nvPr>
            <p:ph type="dt" sz="half" idx="10"/>
          </p:nvPr>
        </p:nvSpPr>
        <p:spPr/>
        <p:txBody>
          <a:bodyPr/>
          <a:lstStyle/>
          <a:p>
            <a:fld id="{B80A0F2B-E692-5549-89C0-DEF97C653501}" type="datetimeFigureOut">
              <a:rPr lang="en-US" smtClean="0"/>
              <a:t>7/10/2019</a:t>
            </a:fld>
            <a:endParaRPr lang="en-US"/>
          </a:p>
        </p:txBody>
      </p:sp>
      <p:sp>
        <p:nvSpPr>
          <p:cNvPr id="5" name="Slide Number Placeholder 4"/>
          <p:cNvSpPr>
            <a:spLocks noGrp="1"/>
          </p:cNvSpPr>
          <p:nvPr>
            <p:ph type="sldNum" sz="quarter" idx="12"/>
          </p:nvPr>
        </p:nvSpPr>
        <p:spPr/>
        <p:txBody>
          <a:bodyPr/>
          <a:lstStyle/>
          <a:p>
            <a:fld id="{BDB8D1E3-1DAE-664E-B350-75CA63E753F0}" type="slidenum">
              <a:rPr lang="en-US" smtClean="0"/>
              <a:t>‹#›</a:t>
            </a:fld>
            <a:endParaRPr lang="en-US"/>
          </a:p>
        </p:txBody>
      </p:sp>
      <p:sp>
        <p:nvSpPr>
          <p:cNvPr id="7" name="Text Placeholder 6"/>
          <p:cNvSpPr>
            <a:spLocks noGrp="1"/>
          </p:cNvSpPr>
          <p:nvPr>
            <p:ph type="body" sz="quarter" idx="13" hasCustomPrompt="1"/>
          </p:nvPr>
        </p:nvSpPr>
        <p:spPr>
          <a:xfrm>
            <a:off x="838200" y="1403973"/>
            <a:ext cx="10515600" cy="4697412"/>
          </a:xfrm>
        </p:spPr>
        <p:txBody>
          <a:bodyPr/>
          <a:lstStyle>
            <a:lvl1pPr marL="0" indent="0">
              <a:buNone/>
              <a:defRPr/>
            </a:lvl1pPr>
          </a:lstStyle>
          <a:p>
            <a:pPr lvl="0"/>
            <a:r>
              <a:rPr lang="en-US" dirty="0"/>
              <a:t>Click to edit text</a:t>
            </a:r>
          </a:p>
        </p:txBody>
      </p:sp>
    </p:spTree>
    <p:extLst>
      <p:ext uri="{BB962C8B-B14F-4D97-AF65-F5344CB8AC3E}">
        <p14:creationId xmlns:p14="http://schemas.microsoft.com/office/powerpoint/2010/main" val="70500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Text and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lvl1pPr marL="114300" indent="-114300" algn="l">
              <a:buFont typeface="Arial" panose="020B0604020202020204" pitchFamily="34" charset="0"/>
              <a:buChar char=" "/>
              <a:defRPr/>
            </a:lvl1pPr>
            <a:lvl2pPr marL="457200" indent="-193675" algn="l">
              <a:buFont typeface="Arial" panose="020B0604020202020204" pitchFamily="34" charset="0"/>
              <a:buChar char="–"/>
              <a:defRPr/>
            </a:lvl2pPr>
            <a:lvl3pPr marL="857250" indent="-193675" algn="l">
              <a:defRPr/>
            </a:lvl3pPr>
            <a:lvl4pPr marL="1085850" indent="-193675" algn="l">
              <a:defRPr/>
            </a:lvl4pPr>
            <a:lvl5pPr marL="1371600" indent="-171450" algn="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0A0F2B-E692-5549-89C0-DEF97C653501}" type="datetimeFigureOut">
              <a:rPr lang="en-US" smtClean="0"/>
              <a:t>7/10/2019</a:t>
            </a:fld>
            <a:endParaRPr lang="en-US"/>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00446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p:txBody>
          <a:bodyPr/>
          <a:lstStyle/>
          <a:p>
            <a:fld id="{BDB8D1E3-1DAE-664E-B350-75CA63E753F0}" type="slidenum">
              <a:rPr lang="en-US" smtClean="0"/>
              <a:t>‹#›</a:t>
            </a:fld>
            <a:endParaRPr lang="en-US"/>
          </a:p>
        </p:txBody>
      </p:sp>
      <p:sp>
        <p:nvSpPr>
          <p:cNvPr id="4" name="Date Placeholder 3"/>
          <p:cNvSpPr>
            <a:spLocks noGrp="1"/>
          </p:cNvSpPr>
          <p:nvPr>
            <p:ph type="dt" sz="half" idx="11"/>
          </p:nvPr>
        </p:nvSpPr>
        <p:spPr/>
        <p:txBody>
          <a:bodyPr/>
          <a:lstStyle/>
          <a:p>
            <a:fld id="{B80A0F2B-E692-5549-89C0-DEF97C653501}" type="datetimeFigureOut">
              <a:rPr lang="en-US" smtClean="0"/>
              <a:pPr/>
              <a:t>7/10/2019</a:t>
            </a:fld>
            <a:endParaRPr lang="en-US" dirty="0"/>
          </a:p>
        </p:txBody>
      </p:sp>
    </p:spTree>
    <p:extLst>
      <p:ext uri="{BB962C8B-B14F-4D97-AF65-F5344CB8AC3E}">
        <p14:creationId xmlns:p14="http://schemas.microsoft.com/office/powerpoint/2010/main" val="127513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38329"/>
            <a:ext cx="10515600" cy="820208"/>
          </a:xfrm>
        </p:spPr>
        <p:txBody>
          <a:bodyPr/>
          <a:lstStyle/>
          <a:p>
            <a:r>
              <a:rPr lang="en-US" dirty="0"/>
              <a:t>Click to Edit Title</a:t>
            </a:r>
          </a:p>
        </p:txBody>
      </p:sp>
      <p:sp>
        <p:nvSpPr>
          <p:cNvPr id="3" name="Slide Number Placeholder 2"/>
          <p:cNvSpPr>
            <a:spLocks noGrp="1"/>
          </p:cNvSpPr>
          <p:nvPr>
            <p:ph type="sldNum" sz="quarter" idx="10"/>
          </p:nvPr>
        </p:nvSpPr>
        <p:spPr/>
        <p:txBody>
          <a:bodyPr/>
          <a:lstStyle/>
          <a:p>
            <a:fld id="{BDB8D1E3-1DAE-664E-B350-75CA63E753F0}" type="slidenum">
              <a:rPr lang="en-US" smtClean="0"/>
              <a:t>‹#›</a:t>
            </a:fld>
            <a:endParaRPr lang="en-US"/>
          </a:p>
        </p:txBody>
      </p:sp>
      <p:sp>
        <p:nvSpPr>
          <p:cNvPr id="4" name="Date Placeholder 3"/>
          <p:cNvSpPr>
            <a:spLocks noGrp="1"/>
          </p:cNvSpPr>
          <p:nvPr>
            <p:ph type="dt" sz="half" idx="11"/>
          </p:nvPr>
        </p:nvSpPr>
        <p:spPr/>
        <p:txBody>
          <a:bodyPr/>
          <a:lstStyle/>
          <a:p>
            <a:fld id="{B80A0F2B-E692-5549-89C0-DEF97C653501}" type="datetimeFigureOut">
              <a:rPr lang="en-US" smtClean="0"/>
              <a:pPr/>
              <a:t>7/10/2019</a:t>
            </a:fld>
            <a:endParaRPr lang="en-US" dirty="0"/>
          </a:p>
        </p:txBody>
      </p:sp>
    </p:spTree>
    <p:extLst>
      <p:ext uri="{BB962C8B-B14F-4D97-AF65-F5344CB8AC3E}">
        <p14:creationId xmlns:p14="http://schemas.microsoft.com/office/powerpoint/2010/main" val="273245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A0F2B-E692-5549-89C0-DEF97C653501}" type="datetimeFigureOut">
              <a:rPr lang="en-US" smtClean="0"/>
              <a:t>7/10/2019</a:t>
            </a:fld>
            <a:endParaRPr lang="en-US"/>
          </a:p>
        </p:txBody>
      </p:sp>
      <p:sp>
        <p:nvSpPr>
          <p:cNvPr id="4" name="Slide Number Placeholder 3"/>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38143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23151" y="733777"/>
            <a:ext cx="3932237" cy="1133856"/>
          </a:xfrm>
        </p:spPr>
        <p:txBody>
          <a:bodyPr anchor="t" anchorCtr="0">
            <a:normAutofit/>
          </a:bodyPr>
          <a:lstStyle>
            <a:lvl1pPr algn="l">
              <a:defRPr sz="2000"/>
            </a:lvl1pPr>
          </a:lstStyle>
          <a:p>
            <a:r>
              <a:rPr lang="en-US" dirty="0"/>
              <a:t>Click to Edit Title</a:t>
            </a:r>
          </a:p>
        </p:txBody>
      </p:sp>
      <p:sp>
        <p:nvSpPr>
          <p:cNvPr id="3" name="Picture Placeholder 2"/>
          <p:cNvSpPr>
            <a:spLocks noGrp="1"/>
          </p:cNvSpPr>
          <p:nvPr>
            <p:ph type="pic" idx="1" hasCustomPrompt="1"/>
          </p:nvPr>
        </p:nvSpPr>
        <p:spPr>
          <a:xfrm>
            <a:off x="675919" y="733778"/>
            <a:ext cx="6172200" cy="51352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a:t>
            </a:r>
          </a:p>
        </p:txBody>
      </p:sp>
      <p:sp>
        <p:nvSpPr>
          <p:cNvPr id="4" name="Text Placeholder 3"/>
          <p:cNvSpPr>
            <a:spLocks noGrp="1"/>
          </p:cNvSpPr>
          <p:nvPr>
            <p:ph type="body" sz="half" idx="2" hasCustomPrompt="1"/>
          </p:nvPr>
        </p:nvSpPr>
        <p:spPr>
          <a:xfrm>
            <a:off x="7423151" y="1960474"/>
            <a:ext cx="3932237" cy="390851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p:cNvSpPr>
            <a:spLocks noGrp="1"/>
          </p:cNvSpPr>
          <p:nvPr>
            <p:ph type="dt" sz="half" idx="10"/>
          </p:nvPr>
        </p:nvSpPr>
        <p:spPr/>
        <p:txBody>
          <a:bodyPr/>
          <a:lstStyle/>
          <a:p>
            <a:fld id="{B80A0F2B-E692-5549-89C0-DEF97C653501}" type="datetimeFigureOut">
              <a:rPr lang="en-US" smtClean="0"/>
              <a:t>7/10/2019</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23074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838200" y="1825625"/>
            <a:ext cx="5181600" cy="4351338"/>
          </a:xfrm>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80A0F2B-E692-5549-89C0-DEF97C653501}" type="datetimeFigureOut">
              <a:rPr lang="en-US" smtClean="0"/>
              <a:t>7/10/2019</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45808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51075"/>
            <a:ext cx="10515600" cy="8202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7281"/>
            <a:ext cx="10515600" cy="50446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388947"/>
            <a:ext cx="12192000" cy="469076"/>
          </a:xfrm>
          <a:prstGeom prst="rect">
            <a:avLst/>
          </a:prstGeom>
          <a:solidFill>
            <a:schemeClr val="tx1">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9" name="TextBox 8"/>
          <p:cNvSpPr txBox="1"/>
          <p:nvPr userDrawn="1"/>
        </p:nvSpPr>
        <p:spPr>
          <a:xfrm>
            <a:off x="1353099" y="6464945"/>
            <a:ext cx="2581079" cy="235449"/>
          </a:xfrm>
          <a:prstGeom prst="rect">
            <a:avLst/>
          </a:prstGeom>
          <a:noFill/>
        </p:spPr>
        <p:txBody>
          <a:bodyPr wrap="square" lIns="0" tIns="0" rIns="0" bIns="0" rtlCol="0">
            <a:spAutoFit/>
          </a:bodyPr>
          <a:lstStyle/>
          <a:p>
            <a:pPr algn="l">
              <a:lnSpc>
                <a:spcPct val="90000"/>
              </a:lnSpc>
            </a:pPr>
            <a:r>
              <a:rPr lang="en-US" sz="900" b="1" i="0" dirty="0">
                <a:solidFill>
                  <a:schemeClr val="tx1">
                    <a:lumMod val="95000"/>
                  </a:schemeClr>
                </a:solidFill>
                <a:ea typeface="Arial Regular" charset="0"/>
              </a:rPr>
              <a:t>Global Modeling</a:t>
            </a:r>
            <a:r>
              <a:rPr lang="en-US" sz="900" b="1" i="0" baseline="0" dirty="0">
                <a:solidFill>
                  <a:schemeClr val="tx1">
                    <a:lumMod val="95000"/>
                  </a:schemeClr>
                </a:solidFill>
                <a:ea typeface="Arial Regular" charset="0"/>
              </a:rPr>
              <a:t> </a:t>
            </a:r>
            <a:r>
              <a:rPr lang="en-US" sz="900" b="1" i="0" dirty="0">
                <a:solidFill>
                  <a:schemeClr val="tx1">
                    <a:lumMod val="95000"/>
                  </a:schemeClr>
                </a:solidFill>
                <a:ea typeface="Arial Regular" charset="0"/>
              </a:rPr>
              <a:t>and</a:t>
            </a:r>
            <a:r>
              <a:rPr lang="en-US" sz="900" b="1" i="0" baseline="0" dirty="0">
                <a:solidFill>
                  <a:schemeClr val="tx1">
                    <a:lumMod val="95000"/>
                  </a:schemeClr>
                </a:solidFill>
                <a:ea typeface="Arial Regular" charset="0"/>
              </a:rPr>
              <a:t> </a:t>
            </a:r>
            <a:r>
              <a:rPr lang="en-US" sz="900" b="1" i="0" dirty="0">
                <a:solidFill>
                  <a:schemeClr val="tx1">
                    <a:lumMod val="95000"/>
                  </a:schemeClr>
                </a:solidFill>
                <a:ea typeface="Arial Regular" charset="0"/>
              </a:rPr>
              <a:t>Assimilation Office</a:t>
            </a:r>
          </a:p>
          <a:p>
            <a:pPr marL="0" marR="0" indent="0" algn="l" defTabSz="914400" rtl="0" eaLnBrk="1" fontAlgn="auto" latinLnBrk="0" hangingPunct="1">
              <a:lnSpc>
                <a:spcPct val="90000"/>
              </a:lnSpc>
              <a:spcBef>
                <a:spcPts val="0"/>
              </a:spcBef>
              <a:spcAft>
                <a:spcPts val="0"/>
              </a:spcAft>
              <a:buClrTx/>
              <a:buSzTx/>
              <a:buFontTx/>
              <a:buNone/>
              <a:tabLst/>
              <a:defRPr/>
            </a:pPr>
            <a:r>
              <a:rPr lang="en-US" sz="800" b="0" i="0" dirty="0">
                <a:solidFill>
                  <a:schemeClr val="tx1">
                    <a:lumMod val="95000"/>
                  </a:schemeClr>
                </a:solidFill>
                <a:ea typeface="Arial Regular" charset="0"/>
              </a:rPr>
              <a:t>gmao.gsfc.nasa.gov</a:t>
            </a:r>
          </a:p>
        </p:txBody>
      </p:sp>
      <p:sp>
        <p:nvSpPr>
          <p:cNvPr id="10" name="TextBox 9"/>
          <p:cNvSpPr txBox="1"/>
          <p:nvPr userDrawn="1"/>
        </p:nvSpPr>
        <p:spPr>
          <a:xfrm>
            <a:off x="206226" y="6449580"/>
            <a:ext cx="1052957" cy="311817"/>
          </a:xfrm>
          <a:prstGeom prst="rect">
            <a:avLst/>
          </a:prstGeom>
          <a:noFill/>
          <a:ln w="6350">
            <a:solidFill>
              <a:schemeClr val="tx1">
                <a:lumMod val="95000"/>
              </a:schemeClr>
            </a:solidFill>
          </a:ln>
        </p:spPr>
        <p:txBody>
          <a:bodyPr wrap="square" lIns="0" tIns="0" rIns="0" bIns="0" rtlCol="0" anchor="ctr" anchorCtr="0">
            <a:spAutoFit/>
          </a:bodyPr>
          <a:lstStyle/>
          <a:p>
            <a:pPr algn="ctr">
              <a:lnSpc>
                <a:spcPct val="95000"/>
              </a:lnSpc>
            </a:pPr>
            <a:r>
              <a:rPr lang="en-US" sz="2133" b="1" i="0" dirty="0">
                <a:solidFill>
                  <a:schemeClr val="tx1">
                    <a:lumMod val="95000"/>
                  </a:schemeClr>
                </a:solidFill>
                <a:latin typeface="Arial" charset="0"/>
                <a:ea typeface="Arial" charset="0"/>
                <a:cs typeface="Arial" charset="0"/>
              </a:rPr>
              <a:t>GMAO</a:t>
            </a:r>
          </a:p>
        </p:txBody>
      </p:sp>
      <p:sp>
        <p:nvSpPr>
          <p:cNvPr id="6" name="Slide Number Placeholder 5"/>
          <p:cNvSpPr>
            <a:spLocks noGrp="1"/>
          </p:cNvSpPr>
          <p:nvPr>
            <p:ph type="sldNum" sz="quarter" idx="4"/>
          </p:nvPr>
        </p:nvSpPr>
        <p:spPr>
          <a:xfrm>
            <a:off x="11550700" y="6440922"/>
            <a:ext cx="53123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B8D1E3-1DAE-664E-B350-75CA63E753F0}" type="slidenum">
              <a:rPr lang="en-US" smtClean="0"/>
              <a:pPr/>
              <a:t>‹#›</a:t>
            </a:fld>
            <a:endParaRPr lang="en-US" dirty="0"/>
          </a:p>
        </p:txBody>
      </p:sp>
      <p:sp>
        <p:nvSpPr>
          <p:cNvPr id="4" name="Date Placeholder 3"/>
          <p:cNvSpPr>
            <a:spLocks noGrp="1"/>
          </p:cNvSpPr>
          <p:nvPr>
            <p:ph type="dt" sz="half" idx="2"/>
          </p:nvPr>
        </p:nvSpPr>
        <p:spPr>
          <a:xfrm>
            <a:off x="10014695" y="6449580"/>
            <a:ext cx="148284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0A0F2B-E692-5549-89C0-DEF97C653501}" type="datetimeFigureOut">
              <a:rPr lang="en-US" smtClean="0"/>
              <a:pPr/>
              <a:t>7/10/2019</a:t>
            </a:fld>
            <a:endParaRPr lang="en-US" dirty="0"/>
          </a:p>
        </p:txBody>
      </p:sp>
      <p:sp>
        <p:nvSpPr>
          <p:cNvPr id="11" name="Rectangle 10"/>
          <p:cNvSpPr>
            <a:spLocks noChangeArrowheads="1"/>
          </p:cNvSpPr>
          <p:nvPr userDrawn="1"/>
        </p:nvSpPr>
        <p:spPr bwMode="auto">
          <a:xfrm>
            <a:off x="143107" y="127916"/>
            <a:ext cx="3571124" cy="3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5844" tIns="67921" rIns="135844" bIns="67921"/>
          <a:lstStyle>
            <a:lvl1pPr defTabSz="1019175">
              <a:defRPr sz="4000">
                <a:solidFill>
                  <a:srgbClr val="939BA8"/>
                </a:solidFill>
                <a:latin typeface="Arial" charset="0"/>
              </a:defRPr>
            </a:lvl1pPr>
            <a:lvl2pPr defTabSz="1019175">
              <a:defRPr sz="4000">
                <a:solidFill>
                  <a:srgbClr val="939BA8"/>
                </a:solidFill>
                <a:latin typeface="Arial" charset="0"/>
              </a:defRPr>
            </a:lvl2pPr>
            <a:lvl3pPr defTabSz="1019175">
              <a:defRPr sz="4000">
                <a:solidFill>
                  <a:srgbClr val="939BA8"/>
                </a:solidFill>
                <a:latin typeface="Arial" charset="0"/>
              </a:defRPr>
            </a:lvl3pPr>
            <a:lvl4pPr defTabSz="1019175">
              <a:defRPr sz="4000">
                <a:solidFill>
                  <a:srgbClr val="939BA8"/>
                </a:solidFill>
                <a:latin typeface="Arial" charset="0"/>
              </a:defRPr>
            </a:lvl4pPr>
            <a:lvl5pPr defTabSz="1019175">
              <a:defRPr sz="4000">
                <a:solidFill>
                  <a:srgbClr val="939BA8"/>
                </a:solidFill>
                <a:latin typeface="Arial" charset="0"/>
              </a:defRPr>
            </a:lvl5pPr>
            <a:lvl6pPr marL="457200" defTabSz="1019175" fontAlgn="base">
              <a:spcBef>
                <a:spcPct val="0"/>
              </a:spcBef>
              <a:spcAft>
                <a:spcPct val="0"/>
              </a:spcAft>
              <a:defRPr sz="4000">
                <a:solidFill>
                  <a:srgbClr val="939BA8"/>
                </a:solidFill>
                <a:latin typeface="Arial" charset="0"/>
              </a:defRPr>
            </a:lvl6pPr>
            <a:lvl7pPr marL="914400" defTabSz="1019175" fontAlgn="base">
              <a:spcBef>
                <a:spcPct val="0"/>
              </a:spcBef>
              <a:spcAft>
                <a:spcPct val="0"/>
              </a:spcAft>
              <a:defRPr sz="4000">
                <a:solidFill>
                  <a:srgbClr val="939BA8"/>
                </a:solidFill>
                <a:latin typeface="Arial" charset="0"/>
              </a:defRPr>
            </a:lvl7pPr>
            <a:lvl8pPr marL="1371600" defTabSz="1019175" fontAlgn="base">
              <a:spcBef>
                <a:spcPct val="0"/>
              </a:spcBef>
              <a:spcAft>
                <a:spcPct val="0"/>
              </a:spcAft>
              <a:defRPr sz="4000">
                <a:solidFill>
                  <a:srgbClr val="939BA8"/>
                </a:solidFill>
                <a:latin typeface="Arial" charset="0"/>
              </a:defRPr>
            </a:lvl8pPr>
            <a:lvl9pPr marL="1828800" defTabSz="1019175" fontAlgn="base">
              <a:spcBef>
                <a:spcPct val="0"/>
              </a:spcBef>
              <a:spcAft>
                <a:spcPct val="0"/>
              </a:spcAft>
              <a:defRPr sz="4000">
                <a:solidFill>
                  <a:srgbClr val="939BA8"/>
                </a:solidFill>
                <a:latin typeface="Arial" charset="0"/>
              </a:defRPr>
            </a:lvl9pPr>
          </a:lstStyle>
          <a:p>
            <a:pPr eaLnBrk="1" hangingPunct="1"/>
            <a:r>
              <a:rPr lang="en-US" altLang="en-US" sz="933" b="0" i="0" dirty="0">
                <a:solidFill>
                  <a:schemeClr val="bg2">
                    <a:lumMod val="50000"/>
                  </a:schemeClr>
                </a:solidFill>
                <a:ea typeface="Arial Regular" charset="0"/>
              </a:rPr>
              <a:t>National Aeronautics and Space Administration</a:t>
            </a:r>
          </a:p>
        </p:txBody>
      </p:sp>
      <p:pic>
        <p:nvPicPr>
          <p:cNvPr id="12" name="Picture 25" descr="NASA insigniaCMYK"/>
          <p:cNvPicPr preferRelativeResize="0">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11458222" y="127916"/>
            <a:ext cx="575446" cy="48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51558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8" r:id="rId4"/>
    <p:sldLayoutId id="2147483659" r:id="rId5"/>
    <p:sldLayoutId id="2147483655" r:id="rId6"/>
    <p:sldLayoutId id="2147483657" r:id="rId7"/>
    <p:sldLayoutId id="2147483652" r:id="rId8"/>
  </p:sldLayoutIdLst>
  <p:txStyles>
    <p:titleStyle>
      <a:lvl1pPr algn="ctr" defTabSz="914400" rtl="0" eaLnBrk="1" latinLnBrk="0" hangingPunct="1">
        <a:lnSpc>
          <a:spcPct val="90000"/>
        </a:lnSpc>
        <a:spcBef>
          <a:spcPct val="0"/>
        </a:spcBef>
        <a:buNone/>
        <a:defRPr sz="2800" b="1" kern="1200">
          <a:solidFill>
            <a:srgbClr val="0070C0"/>
          </a:solidFill>
          <a:latin typeface="+mj-lt"/>
          <a:ea typeface="+mj-ea"/>
          <a:cs typeface="+mj-cs"/>
        </a:defRPr>
      </a:lvl1pPr>
    </p:titleStyle>
    <p:bodyStyle>
      <a:lvl1pPr marL="0" indent="0" algn="ctr" defTabSz="914400" rtl="0" eaLnBrk="1" latinLnBrk="0" hangingPunct="1">
        <a:lnSpc>
          <a:spcPct val="90000"/>
        </a:lnSpc>
        <a:spcBef>
          <a:spcPts val="1000"/>
        </a:spcBef>
        <a:buFont typeface="Arial"/>
        <a:buNone/>
        <a:defRPr sz="2000" kern="1200">
          <a:solidFill>
            <a:schemeClr val="bg2">
              <a:lumMod val="10000"/>
            </a:schemeClr>
          </a:solidFill>
          <a:latin typeface="+mn-lt"/>
          <a:ea typeface="+mn-ea"/>
          <a:cs typeface="+mn-cs"/>
        </a:defRPr>
      </a:lvl1pPr>
      <a:lvl2pPr marL="274320" indent="-194310" algn="ctr" defTabSz="914400" rtl="0" eaLnBrk="1" latinLnBrk="0" hangingPunct="1">
        <a:lnSpc>
          <a:spcPct val="90000"/>
        </a:lnSpc>
        <a:spcBef>
          <a:spcPts val="500"/>
        </a:spcBef>
        <a:buFont typeface="Arial" charset="0"/>
        <a:buChar char="•"/>
        <a:defRPr sz="1800" kern="1200">
          <a:solidFill>
            <a:schemeClr val="bg2">
              <a:lumMod val="10000"/>
            </a:schemeClr>
          </a:solidFill>
          <a:latin typeface="+mn-lt"/>
          <a:ea typeface="+mn-ea"/>
          <a:cs typeface="+mn-cs"/>
        </a:defRPr>
      </a:lvl2pPr>
      <a:lvl3pPr marL="651510" indent="-194310" algn="ctr" defTabSz="914400" rtl="0" eaLnBrk="1" latinLnBrk="0" hangingPunct="1">
        <a:lnSpc>
          <a:spcPct val="90000"/>
        </a:lnSpc>
        <a:spcBef>
          <a:spcPts val="500"/>
        </a:spcBef>
        <a:buFont typeface="Arial" charset="0"/>
        <a:buChar char="•"/>
        <a:defRPr sz="1600" kern="1200">
          <a:solidFill>
            <a:schemeClr val="bg2">
              <a:lumMod val="10000"/>
            </a:schemeClr>
          </a:solidFill>
          <a:latin typeface="+mn-lt"/>
          <a:ea typeface="+mn-ea"/>
          <a:cs typeface="+mn-cs"/>
        </a:defRPr>
      </a:lvl3pPr>
      <a:lvl4pPr marL="1291590" indent="-194310" algn="ctr" defTabSz="914400" rtl="0" eaLnBrk="1" latinLnBrk="0" hangingPunct="1">
        <a:lnSpc>
          <a:spcPct val="90000"/>
        </a:lnSpc>
        <a:spcBef>
          <a:spcPts val="500"/>
        </a:spcBef>
        <a:buFont typeface="Arial" charset="0"/>
        <a:buChar char="•"/>
        <a:defRPr sz="1400" kern="1200">
          <a:solidFill>
            <a:schemeClr val="bg2">
              <a:lumMod val="10000"/>
            </a:schemeClr>
          </a:solidFill>
          <a:latin typeface="+mn-lt"/>
          <a:ea typeface="+mn-ea"/>
          <a:cs typeface="+mn-cs"/>
        </a:defRPr>
      </a:lvl4pPr>
      <a:lvl5pPr marL="1634490" indent="-171450" algn="ctr" defTabSz="914400" rtl="0" eaLnBrk="1" latinLnBrk="0" hangingPunct="1">
        <a:lnSpc>
          <a:spcPct val="90000"/>
        </a:lnSpc>
        <a:spcBef>
          <a:spcPts val="500"/>
        </a:spcBef>
        <a:buFont typeface="Arial"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0684"/>
            <a:ext cx="12192000" cy="1805593"/>
          </a:xfrm>
        </p:spPr>
        <p:txBody>
          <a:bodyPr>
            <a:normAutofit/>
          </a:bodyPr>
          <a:lstStyle/>
          <a:p>
            <a:r>
              <a:rPr lang="en-US" dirty="0"/>
              <a:t>Ongoing Assessment and Assimilation of Aeolus Wind Retrievals at the GMAO</a:t>
            </a:r>
          </a:p>
        </p:txBody>
      </p:sp>
      <p:sp>
        <p:nvSpPr>
          <p:cNvPr id="4" name="Subtitle 3"/>
          <p:cNvSpPr>
            <a:spLocks noGrp="1"/>
          </p:cNvSpPr>
          <p:nvPr>
            <p:ph type="subTitle" idx="1"/>
          </p:nvPr>
        </p:nvSpPr>
        <p:spPr>
          <a:xfrm>
            <a:off x="1524000" y="2812904"/>
            <a:ext cx="9144000" cy="1655762"/>
          </a:xfrm>
        </p:spPr>
        <p:txBody>
          <a:bodyPr>
            <a:normAutofit/>
          </a:bodyPr>
          <a:lstStyle/>
          <a:p>
            <a:r>
              <a:rPr lang="en-US" dirty="0"/>
              <a:t>Will McCarty</a:t>
            </a:r>
            <a:br>
              <a:rPr lang="en-US" dirty="0"/>
            </a:br>
            <a:endParaRPr lang="en-US" dirty="0"/>
          </a:p>
          <a:p>
            <a:r>
              <a:rPr lang="en-US" dirty="0"/>
              <a:t>Global Modeling and Assimilation Office</a:t>
            </a:r>
            <a:br>
              <a:rPr lang="en-US" dirty="0"/>
            </a:br>
            <a:r>
              <a:rPr lang="en-US" dirty="0"/>
              <a:t>NASA Goddard Space Flight Center</a:t>
            </a:r>
          </a:p>
        </p:txBody>
      </p:sp>
      <p:sp>
        <p:nvSpPr>
          <p:cNvPr id="6" name="Text Placeholder 5"/>
          <p:cNvSpPr>
            <a:spLocks noGrp="1"/>
          </p:cNvSpPr>
          <p:nvPr>
            <p:ph type="body" sz="quarter" idx="13"/>
          </p:nvPr>
        </p:nvSpPr>
        <p:spPr/>
        <p:txBody>
          <a:bodyPr/>
          <a:lstStyle/>
          <a:p>
            <a:r>
              <a:rPr lang="en-US" dirty="0"/>
              <a:t>Working Group Meeting on Space-Lidar Winds</a:t>
            </a:r>
            <a:br>
              <a:rPr lang="en-US" dirty="0"/>
            </a:br>
            <a:r>
              <a:rPr lang="en-US" dirty="0"/>
              <a:t>11 July 2019</a:t>
            </a:r>
          </a:p>
          <a:p>
            <a:endParaRPr lang="en-US" dirty="0"/>
          </a:p>
        </p:txBody>
      </p:sp>
    </p:spTree>
    <p:extLst>
      <p:ext uri="{BB962C8B-B14F-4D97-AF65-F5344CB8AC3E}">
        <p14:creationId xmlns:p14="http://schemas.microsoft.com/office/powerpoint/2010/main" val="1802078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86C7-A152-4D79-BAB3-2D869710F0F0}"/>
              </a:ext>
            </a:extLst>
          </p:cNvPr>
          <p:cNvSpPr>
            <a:spLocks noGrp="1"/>
          </p:cNvSpPr>
          <p:nvPr>
            <p:ph type="title"/>
          </p:nvPr>
        </p:nvSpPr>
        <p:spPr/>
        <p:txBody>
          <a:bodyPr/>
          <a:lstStyle/>
          <a:p>
            <a:r>
              <a:rPr lang="en-US" dirty="0"/>
              <a:t>Handling Bias </a:t>
            </a:r>
          </a:p>
        </p:txBody>
      </p:sp>
      <p:sp>
        <p:nvSpPr>
          <p:cNvPr id="3" name="Content Placeholder 2">
            <a:extLst>
              <a:ext uri="{FF2B5EF4-FFF2-40B4-BE49-F238E27FC236}">
                <a16:creationId xmlns:a16="http://schemas.microsoft.com/office/drawing/2014/main" id="{D3BE23D8-BC89-49D2-A13A-C444A7AAFB2F}"/>
              </a:ext>
            </a:extLst>
          </p:cNvPr>
          <p:cNvSpPr>
            <a:spLocks noGrp="1"/>
          </p:cNvSpPr>
          <p:nvPr>
            <p:ph idx="1"/>
          </p:nvPr>
        </p:nvSpPr>
        <p:spPr>
          <a:xfrm>
            <a:off x="838200" y="946673"/>
            <a:ext cx="10515600" cy="1850315"/>
          </a:xfrm>
        </p:spPr>
        <p:txBody>
          <a:bodyPr/>
          <a:lstStyle/>
          <a:p>
            <a:r>
              <a:rPr lang="en-US" dirty="0"/>
              <a:t>From both this study and ECMWF suggestion, two components of bias need to be removed prior to assimilation</a:t>
            </a:r>
          </a:p>
          <a:p>
            <a:pPr lvl="1"/>
            <a:r>
              <a:rPr lang="en-US" dirty="0"/>
              <a:t>ECMWF suggested applying a bias correction of -1.35 ms</a:t>
            </a:r>
            <a:r>
              <a:rPr lang="en-US" baseline="30000" dirty="0"/>
              <a:t>-1</a:t>
            </a:r>
            <a:r>
              <a:rPr lang="en-US" dirty="0"/>
              <a:t> to Mie Cloudy winds</a:t>
            </a:r>
          </a:p>
          <a:p>
            <a:pPr lvl="1"/>
            <a:r>
              <a:rPr lang="en-US" dirty="0"/>
              <a:t>Additionally, Gert-Jan Marseille (KNMI) and others have noted substantial biases as a function of orbit node, which cancel out in global averaging</a:t>
            </a:r>
          </a:p>
          <a:p>
            <a:pPr lvl="2"/>
            <a:r>
              <a:rPr lang="en-US" dirty="0"/>
              <a:t>Ascending/descending biases expected to be removed/fixed via improved calibration</a:t>
            </a:r>
          </a:p>
          <a:p>
            <a:endParaRPr lang="en-US" dirty="0"/>
          </a:p>
        </p:txBody>
      </p:sp>
      <p:pic>
        <p:nvPicPr>
          <p:cNvPr id="5" name="Picture 4">
            <a:extLst>
              <a:ext uri="{FF2B5EF4-FFF2-40B4-BE49-F238E27FC236}">
                <a16:creationId xmlns:a16="http://schemas.microsoft.com/office/drawing/2014/main" id="{D46B0F53-3976-44F7-8D58-8B0BB3E8053C}"/>
              </a:ext>
            </a:extLst>
          </p:cNvPr>
          <p:cNvPicPr>
            <a:picLocks noChangeAspect="1"/>
          </p:cNvPicPr>
          <p:nvPr/>
        </p:nvPicPr>
        <p:blipFill>
          <a:blip r:embed="rId2"/>
          <a:srcRect/>
          <a:stretch/>
        </p:blipFill>
        <p:spPr>
          <a:xfrm>
            <a:off x="1742739" y="2840915"/>
            <a:ext cx="8380207" cy="3352082"/>
          </a:xfrm>
          <a:prstGeom prst="rect">
            <a:avLst/>
          </a:prstGeom>
        </p:spPr>
      </p:pic>
    </p:spTree>
    <p:extLst>
      <p:ext uri="{BB962C8B-B14F-4D97-AF65-F5344CB8AC3E}">
        <p14:creationId xmlns:p14="http://schemas.microsoft.com/office/powerpoint/2010/main" val="294625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86C7-A152-4D79-BAB3-2D869710F0F0}"/>
              </a:ext>
            </a:extLst>
          </p:cNvPr>
          <p:cNvSpPr>
            <a:spLocks noGrp="1"/>
          </p:cNvSpPr>
          <p:nvPr>
            <p:ph type="title"/>
          </p:nvPr>
        </p:nvSpPr>
        <p:spPr/>
        <p:txBody>
          <a:bodyPr/>
          <a:lstStyle/>
          <a:p>
            <a:r>
              <a:rPr lang="en-US" dirty="0"/>
              <a:t>Bias Correction</a:t>
            </a:r>
          </a:p>
        </p:txBody>
      </p:sp>
      <p:sp>
        <p:nvSpPr>
          <p:cNvPr id="3" name="Content Placeholder 2">
            <a:extLst>
              <a:ext uri="{FF2B5EF4-FFF2-40B4-BE49-F238E27FC236}">
                <a16:creationId xmlns:a16="http://schemas.microsoft.com/office/drawing/2014/main" id="{D3BE23D8-BC89-49D2-A13A-C444A7AAFB2F}"/>
              </a:ext>
            </a:extLst>
          </p:cNvPr>
          <p:cNvSpPr>
            <a:spLocks noGrp="1"/>
          </p:cNvSpPr>
          <p:nvPr>
            <p:ph idx="1"/>
          </p:nvPr>
        </p:nvSpPr>
        <p:spPr/>
        <p:txBody>
          <a:bodyPr/>
          <a:lstStyle/>
          <a:p>
            <a:r>
              <a:rPr lang="en-US" dirty="0"/>
              <a:t>GMAO initial implementation allows for two bias corrections to be applied as a function of height</a:t>
            </a:r>
          </a:p>
          <a:p>
            <a:pPr lvl="1"/>
            <a:r>
              <a:rPr lang="en-US" dirty="0"/>
              <a:t>Global correction:  a constant value</a:t>
            </a:r>
          </a:p>
          <a:p>
            <a:pPr lvl="1"/>
            <a:r>
              <a:rPr lang="en-US" dirty="0"/>
              <a:t>Node correction:  Node*constant, where Node == 1 for ascending node; -1 for descending node</a:t>
            </a:r>
          </a:p>
          <a:p>
            <a:endParaRPr lang="en-US" dirty="0"/>
          </a:p>
          <a:p>
            <a:r>
              <a:rPr lang="en-US" dirty="0"/>
              <a:t>Values were determined from:</a:t>
            </a:r>
          </a:p>
          <a:p>
            <a:pPr lvl="1"/>
            <a:r>
              <a:rPr lang="en-US" dirty="0"/>
              <a:t>GMAO-derived departures </a:t>
            </a:r>
          </a:p>
          <a:p>
            <a:pPr lvl="2"/>
            <a:r>
              <a:rPr lang="en-US" dirty="0"/>
              <a:t>Not ECMWF-suggested correction</a:t>
            </a:r>
          </a:p>
          <a:p>
            <a:pPr lvl="1"/>
            <a:r>
              <a:rPr lang="en-US" dirty="0"/>
              <a:t>12-30 Sept 2018 </a:t>
            </a:r>
          </a:p>
          <a:p>
            <a:pPr lvl="2"/>
            <a:r>
              <a:rPr lang="en-US" dirty="0"/>
              <a:t>A period of high-quality observations </a:t>
            </a:r>
          </a:p>
          <a:p>
            <a:pPr lvl="2"/>
            <a:r>
              <a:rPr lang="en-US" dirty="0"/>
              <a:t>Temporal drifts in bias will not be captured with static, non-adaptive bias correction</a:t>
            </a:r>
          </a:p>
          <a:p>
            <a:pPr lvl="1"/>
            <a:endParaRPr lang="en-US" dirty="0"/>
          </a:p>
          <a:p>
            <a:endParaRPr lang="en-US" dirty="0"/>
          </a:p>
        </p:txBody>
      </p:sp>
    </p:spTree>
    <p:extLst>
      <p:ext uri="{BB962C8B-B14F-4D97-AF65-F5344CB8AC3E}">
        <p14:creationId xmlns:p14="http://schemas.microsoft.com/office/powerpoint/2010/main" val="204871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EE00-6E90-4F81-883B-AFAC31A5D103}"/>
              </a:ext>
            </a:extLst>
          </p:cNvPr>
          <p:cNvSpPr>
            <a:spLocks noGrp="1"/>
          </p:cNvSpPr>
          <p:nvPr>
            <p:ph type="title"/>
          </p:nvPr>
        </p:nvSpPr>
        <p:spPr/>
        <p:txBody>
          <a:bodyPr/>
          <a:lstStyle/>
          <a:p>
            <a:r>
              <a:rPr lang="en-US" dirty="0"/>
              <a:t>Departures after Bias Correction</a:t>
            </a:r>
          </a:p>
        </p:txBody>
      </p:sp>
      <p:sp>
        <p:nvSpPr>
          <p:cNvPr id="3" name="Content Placeholder 2">
            <a:extLst>
              <a:ext uri="{FF2B5EF4-FFF2-40B4-BE49-F238E27FC236}">
                <a16:creationId xmlns:a16="http://schemas.microsoft.com/office/drawing/2014/main" id="{8010D701-7FCE-4841-90FD-97339583737D}"/>
              </a:ext>
            </a:extLst>
          </p:cNvPr>
          <p:cNvSpPr>
            <a:spLocks noGrp="1"/>
          </p:cNvSpPr>
          <p:nvPr>
            <p:ph idx="1"/>
          </p:nvPr>
        </p:nvSpPr>
        <p:spPr>
          <a:xfrm>
            <a:off x="838200" y="5260489"/>
            <a:ext cx="10515600" cy="1031462"/>
          </a:xfrm>
        </p:spPr>
        <p:txBody>
          <a:bodyPr/>
          <a:lstStyle/>
          <a:p>
            <a:r>
              <a:rPr lang="en-US" dirty="0"/>
              <a:t>Bias correction successfully removes most of the tropospheric bias</a:t>
            </a:r>
          </a:p>
          <a:p>
            <a:pPr lvl="1"/>
            <a:r>
              <a:rPr lang="en-US" dirty="0"/>
              <a:t>Some issue above ~ 14 km</a:t>
            </a:r>
          </a:p>
          <a:p>
            <a:pPr lvl="1"/>
            <a:r>
              <a:rPr lang="en-US" dirty="0"/>
              <a:t>Disconnect between mean and nodal BC (sum of each component != zero)</a:t>
            </a:r>
          </a:p>
        </p:txBody>
      </p:sp>
      <p:pic>
        <p:nvPicPr>
          <p:cNvPr id="5" name="Picture 4">
            <a:extLst>
              <a:ext uri="{FF2B5EF4-FFF2-40B4-BE49-F238E27FC236}">
                <a16:creationId xmlns:a16="http://schemas.microsoft.com/office/drawing/2014/main" id="{2AEF5E3D-7E7C-4686-8F4C-31AA3A37D3E1}"/>
              </a:ext>
            </a:extLst>
          </p:cNvPr>
          <p:cNvPicPr>
            <a:picLocks noChangeAspect="1"/>
          </p:cNvPicPr>
          <p:nvPr/>
        </p:nvPicPr>
        <p:blipFill>
          <a:blip r:embed="rId2"/>
          <a:srcRect/>
          <a:stretch/>
        </p:blipFill>
        <p:spPr>
          <a:xfrm>
            <a:off x="1013908" y="1108934"/>
            <a:ext cx="10164184" cy="4065673"/>
          </a:xfrm>
          <a:prstGeom prst="rect">
            <a:avLst/>
          </a:prstGeom>
        </p:spPr>
      </p:pic>
    </p:spTree>
    <p:extLst>
      <p:ext uri="{BB962C8B-B14F-4D97-AF65-F5344CB8AC3E}">
        <p14:creationId xmlns:p14="http://schemas.microsoft.com/office/powerpoint/2010/main" val="360122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448E-0592-4541-956E-ECD739F04DCC}"/>
              </a:ext>
            </a:extLst>
          </p:cNvPr>
          <p:cNvSpPr>
            <a:spLocks noGrp="1"/>
          </p:cNvSpPr>
          <p:nvPr>
            <p:ph type="title"/>
          </p:nvPr>
        </p:nvSpPr>
        <p:spPr/>
        <p:txBody>
          <a:bodyPr/>
          <a:lstStyle/>
          <a:p>
            <a:r>
              <a:rPr lang="en-US" dirty="0"/>
              <a:t>Comparison against AMVs</a:t>
            </a:r>
          </a:p>
        </p:txBody>
      </p:sp>
      <p:sp>
        <p:nvSpPr>
          <p:cNvPr id="3" name="Content Placeholder 2">
            <a:extLst>
              <a:ext uri="{FF2B5EF4-FFF2-40B4-BE49-F238E27FC236}">
                <a16:creationId xmlns:a16="http://schemas.microsoft.com/office/drawing/2014/main" id="{4AC8FD71-E72C-4DA3-92FA-51B267BC2928}"/>
              </a:ext>
            </a:extLst>
          </p:cNvPr>
          <p:cNvSpPr>
            <a:spLocks noGrp="1"/>
          </p:cNvSpPr>
          <p:nvPr>
            <p:ph idx="1"/>
          </p:nvPr>
        </p:nvSpPr>
        <p:spPr/>
        <p:txBody>
          <a:bodyPr/>
          <a:lstStyle/>
          <a:p>
            <a:r>
              <a:rPr lang="en-US" dirty="0"/>
              <a:t>For comparison to AMVs, we are considering the bulk statistics for: </a:t>
            </a:r>
          </a:p>
          <a:p>
            <a:pPr lvl="1"/>
            <a:r>
              <a:rPr lang="en-US" dirty="0"/>
              <a:t>1-31 October 2018 (all cycles)</a:t>
            </a:r>
          </a:p>
          <a:p>
            <a:pPr lvl="1"/>
            <a:r>
              <a:rPr lang="en-US" dirty="0"/>
              <a:t>45°S to 45°N </a:t>
            </a:r>
          </a:p>
          <a:p>
            <a:pPr lvl="1"/>
            <a:r>
              <a:rPr lang="en-US" dirty="0"/>
              <a:t>Aeolus HLOS; AMV u wind component</a:t>
            </a:r>
          </a:p>
          <a:p>
            <a:pPr lvl="1"/>
            <a:r>
              <a:rPr lang="en-US" dirty="0"/>
              <a:t>AMVs from all GEO types: (all satellites, cloud &amp; WV-derived winds)</a:t>
            </a:r>
          </a:p>
          <a:p>
            <a:pPr lvl="1"/>
            <a:r>
              <a:rPr lang="en-US" dirty="0"/>
              <a:t>Aeolus winds are bias corrected based on previous plots</a:t>
            </a:r>
          </a:p>
          <a:p>
            <a:pPr lvl="1"/>
            <a:endParaRPr lang="en-US" dirty="0"/>
          </a:p>
          <a:p>
            <a:r>
              <a:rPr lang="en-US" dirty="0"/>
              <a:t>The latitudinal boundaries are chosen in an effort to keep LOS &amp; AMV comparisons somewhat consistent </a:t>
            </a:r>
          </a:p>
          <a:p>
            <a:endParaRPr lang="en-US" dirty="0"/>
          </a:p>
          <a:p>
            <a:r>
              <a:rPr lang="en-US" dirty="0"/>
              <a:t>Note, no colocation is performed</a:t>
            </a:r>
          </a:p>
          <a:p>
            <a:endParaRPr lang="en-US" dirty="0"/>
          </a:p>
          <a:p>
            <a:endParaRPr lang="en-US" dirty="0"/>
          </a:p>
          <a:p>
            <a:endParaRPr lang="en-US" dirty="0"/>
          </a:p>
        </p:txBody>
      </p:sp>
    </p:spTree>
    <p:extLst>
      <p:ext uri="{BB962C8B-B14F-4D97-AF65-F5344CB8AC3E}">
        <p14:creationId xmlns:p14="http://schemas.microsoft.com/office/powerpoint/2010/main" val="241160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against AMVs</a:t>
            </a:r>
          </a:p>
        </p:txBody>
      </p:sp>
      <p:sp>
        <p:nvSpPr>
          <p:cNvPr id="3" name="Content Placeholder 2"/>
          <p:cNvSpPr>
            <a:spLocks noGrp="1"/>
          </p:cNvSpPr>
          <p:nvPr>
            <p:ph idx="1"/>
          </p:nvPr>
        </p:nvSpPr>
        <p:spPr>
          <a:xfrm>
            <a:off x="838200" y="4738255"/>
            <a:ext cx="10515600" cy="1553696"/>
          </a:xfrm>
        </p:spPr>
        <p:txBody>
          <a:bodyPr>
            <a:normAutofit/>
          </a:bodyPr>
          <a:lstStyle/>
          <a:p>
            <a:r>
              <a:rPr lang="en-US" dirty="0"/>
              <a:t>First, the AMVs show biases of their own</a:t>
            </a:r>
          </a:p>
          <a:p>
            <a:pPr lvl="1"/>
            <a:r>
              <a:rPr lang="en-US" dirty="0"/>
              <a:t>These may reflect both model biases and AMV retrieval biases</a:t>
            </a:r>
          </a:p>
          <a:p>
            <a:pPr lvl="1"/>
            <a:r>
              <a:rPr lang="en-US" dirty="0"/>
              <a:t>If there are model forecast biases, then it is possible that the bias is projected onto the Aeolus HLOS winds via BC procedure, since there is no anchoring performed</a:t>
            </a:r>
          </a:p>
          <a:p>
            <a:pPr lvl="1"/>
            <a:r>
              <a:rPr lang="en-US" dirty="0"/>
              <a:t>Not shown:  AMV v means are slightly different, but standard deviations are the same</a:t>
            </a:r>
          </a:p>
        </p:txBody>
      </p:sp>
      <p:pic>
        <p:nvPicPr>
          <p:cNvPr id="4" name="Picture 3"/>
          <p:cNvPicPr>
            <a:picLocks noChangeAspect="1"/>
          </p:cNvPicPr>
          <p:nvPr/>
        </p:nvPicPr>
        <p:blipFill>
          <a:blip r:embed="rId3"/>
          <a:srcRect/>
          <a:stretch/>
        </p:blipFill>
        <p:spPr>
          <a:xfrm>
            <a:off x="2302535" y="1171283"/>
            <a:ext cx="8307693" cy="3340861"/>
          </a:xfrm>
          <a:prstGeom prst="rect">
            <a:avLst/>
          </a:prstGeom>
        </p:spPr>
      </p:pic>
    </p:spTree>
    <p:extLst>
      <p:ext uri="{BB962C8B-B14F-4D97-AF65-F5344CB8AC3E}">
        <p14:creationId xmlns:p14="http://schemas.microsoft.com/office/powerpoint/2010/main" val="411493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against AMVs</a:t>
            </a:r>
          </a:p>
        </p:txBody>
      </p:sp>
      <p:sp>
        <p:nvSpPr>
          <p:cNvPr id="3" name="Content Placeholder 2"/>
          <p:cNvSpPr>
            <a:spLocks noGrp="1"/>
          </p:cNvSpPr>
          <p:nvPr>
            <p:ph idx="1"/>
          </p:nvPr>
        </p:nvSpPr>
        <p:spPr>
          <a:xfrm>
            <a:off x="838200" y="4738255"/>
            <a:ext cx="10515600" cy="1553696"/>
          </a:xfrm>
        </p:spPr>
        <p:txBody>
          <a:bodyPr>
            <a:normAutofit/>
          </a:bodyPr>
          <a:lstStyle/>
          <a:p>
            <a:r>
              <a:rPr lang="en-US" dirty="0"/>
              <a:t>Compared to the AMVs, the Rayleigh Clear HLOS winds have:</a:t>
            </a:r>
          </a:p>
          <a:p>
            <a:pPr lvl="1"/>
            <a:r>
              <a:rPr lang="en-US" dirty="0"/>
              <a:t>A fundamentally different bias structure</a:t>
            </a:r>
          </a:p>
          <a:p>
            <a:pPr lvl="1"/>
            <a:r>
              <a:rPr lang="en-US" dirty="0"/>
              <a:t>Larger variance at all levels</a:t>
            </a:r>
          </a:p>
          <a:p>
            <a:pPr lvl="1"/>
            <a:r>
              <a:rPr lang="en-US" dirty="0"/>
              <a:t>A very large variance in the lowest 200 </a:t>
            </a:r>
            <a:r>
              <a:rPr lang="en-US" dirty="0" err="1"/>
              <a:t>hPa</a:t>
            </a:r>
            <a:endParaRPr lang="en-US" dirty="0"/>
          </a:p>
        </p:txBody>
      </p:sp>
      <p:pic>
        <p:nvPicPr>
          <p:cNvPr id="4" name="Picture 3"/>
          <p:cNvPicPr>
            <a:picLocks noChangeAspect="1"/>
          </p:cNvPicPr>
          <p:nvPr/>
        </p:nvPicPr>
        <p:blipFill>
          <a:blip r:embed="rId3"/>
          <a:srcRect/>
          <a:stretch/>
        </p:blipFill>
        <p:spPr>
          <a:xfrm>
            <a:off x="2302535" y="1171283"/>
            <a:ext cx="8307693" cy="3340861"/>
          </a:xfrm>
          <a:prstGeom prst="rect">
            <a:avLst/>
          </a:prstGeom>
        </p:spPr>
      </p:pic>
    </p:spTree>
    <p:extLst>
      <p:ext uri="{BB962C8B-B14F-4D97-AF65-F5344CB8AC3E}">
        <p14:creationId xmlns:p14="http://schemas.microsoft.com/office/powerpoint/2010/main" val="1409271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against AMVs</a:t>
            </a:r>
          </a:p>
        </p:txBody>
      </p:sp>
      <p:sp>
        <p:nvSpPr>
          <p:cNvPr id="3" name="Content Placeholder 2"/>
          <p:cNvSpPr>
            <a:spLocks noGrp="1"/>
          </p:cNvSpPr>
          <p:nvPr>
            <p:ph idx="1"/>
          </p:nvPr>
        </p:nvSpPr>
        <p:spPr>
          <a:xfrm>
            <a:off x="424927" y="4738255"/>
            <a:ext cx="10928873" cy="1553696"/>
          </a:xfrm>
        </p:spPr>
        <p:txBody>
          <a:bodyPr>
            <a:normAutofit/>
          </a:bodyPr>
          <a:lstStyle/>
          <a:p>
            <a:r>
              <a:rPr lang="en-US" dirty="0"/>
              <a:t>Compared to AMVs, the Mie Cloudy HLOS winds show:</a:t>
            </a:r>
          </a:p>
          <a:p>
            <a:pPr lvl="1"/>
            <a:r>
              <a:rPr lang="en-US" dirty="0"/>
              <a:t>More varying bias structures between 800 – 600 </a:t>
            </a:r>
            <a:r>
              <a:rPr lang="en-US" dirty="0" err="1"/>
              <a:t>hPa</a:t>
            </a:r>
            <a:endParaRPr lang="en-US" dirty="0"/>
          </a:p>
          <a:p>
            <a:pPr lvl="1"/>
            <a:r>
              <a:rPr lang="en-US" dirty="0"/>
              <a:t>Much higher quality measurements near-surface in terms of bias and variance</a:t>
            </a:r>
          </a:p>
          <a:p>
            <a:pPr lvl="1"/>
            <a:r>
              <a:rPr lang="en-US" dirty="0"/>
              <a:t>Larger variance at all levels</a:t>
            </a:r>
            <a:endParaRPr lang="en-US" strike="sngStrike" dirty="0"/>
          </a:p>
        </p:txBody>
      </p:sp>
      <p:pic>
        <p:nvPicPr>
          <p:cNvPr id="5" name="Picture 4"/>
          <p:cNvPicPr>
            <a:picLocks noChangeAspect="1"/>
          </p:cNvPicPr>
          <p:nvPr/>
        </p:nvPicPr>
        <p:blipFill>
          <a:blip r:embed="rId3"/>
          <a:srcRect/>
          <a:stretch/>
        </p:blipFill>
        <p:spPr>
          <a:xfrm>
            <a:off x="2183508" y="1171283"/>
            <a:ext cx="7824983" cy="3340861"/>
          </a:xfrm>
          <a:prstGeom prst="rect">
            <a:avLst/>
          </a:prstGeom>
        </p:spPr>
      </p:pic>
    </p:spTree>
    <p:extLst>
      <p:ext uri="{BB962C8B-B14F-4D97-AF65-F5344CB8AC3E}">
        <p14:creationId xmlns:p14="http://schemas.microsoft.com/office/powerpoint/2010/main" val="114791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A4DB-EA1F-41DB-8DBA-3BE3D044DD6E}"/>
              </a:ext>
            </a:extLst>
          </p:cNvPr>
          <p:cNvSpPr>
            <a:spLocks noGrp="1"/>
          </p:cNvSpPr>
          <p:nvPr>
            <p:ph type="title"/>
          </p:nvPr>
        </p:nvSpPr>
        <p:spPr/>
        <p:txBody>
          <a:bodyPr/>
          <a:lstStyle/>
          <a:p>
            <a:r>
              <a:rPr lang="en-US" dirty="0"/>
              <a:t>Prescribing Observation Errors for Assimilation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D220E7-C98C-4947-B147-1645AC943C3A}"/>
                  </a:ext>
                </a:extLst>
              </p:cNvPr>
              <p:cNvSpPr>
                <a:spLocks noGrp="1"/>
              </p:cNvSpPr>
              <p:nvPr>
                <p:ph idx="1"/>
              </p:nvPr>
            </p:nvSpPr>
            <p:spPr/>
            <p:txBody>
              <a:bodyPr>
                <a:normAutofit lnSpcReduction="10000"/>
              </a:bodyPr>
              <a:lstStyle/>
              <a:p>
                <a:r>
                  <a:rPr lang="en-US" dirty="0"/>
                  <a:t>The L2B product comes with estimates of observation error – hereafter EE</a:t>
                </a:r>
              </a:p>
              <a:p>
                <a:pPr lvl="1"/>
                <a:r>
                  <a:rPr lang="en-US" dirty="0"/>
                  <a:t>The EE is based on the retrieval – (e.g. signal-to-noise)</a:t>
                </a:r>
              </a:p>
              <a:p>
                <a:r>
                  <a:rPr lang="en-US" dirty="0"/>
                  <a:t>The applicability of this retrieval-based EE in data assimilation is under evaluation</a:t>
                </a:r>
              </a:p>
              <a:p>
                <a:pPr lvl="1"/>
                <a:r>
                  <a:rPr lang="en-US" dirty="0"/>
                  <a:t>In data assimilation, the observation error (hereafter </a:t>
                </a:r>
                <a:r>
                  <a:rPr lang="el-GR" dirty="0"/>
                  <a:t>σ</a:t>
                </a:r>
                <a:r>
                  <a:rPr lang="en-US" baseline="-25000" dirty="0"/>
                  <a:t>o</a:t>
                </a:r>
                <a:r>
                  <a:rPr lang="en-US" dirty="0"/>
                  <a:t>) fundamentally provides the observation weight </a:t>
                </a:r>
              </a:p>
              <a:p>
                <a:pPr lvl="1"/>
                <a:r>
                  <a:rPr lang="en-US" dirty="0"/>
                  <a:t>The </a:t>
                </a:r>
                <a:r>
                  <a:rPr lang="el-GR" dirty="0"/>
                  <a:t>σ</a:t>
                </a:r>
                <a:r>
                  <a:rPr lang="en-US" baseline="-25000" dirty="0"/>
                  <a:t>o</a:t>
                </a:r>
                <a:r>
                  <a:rPr lang="en-US" dirty="0"/>
                  <a:t> is not, however, simply an exact definition of the error in instrument space</a:t>
                </a:r>
              </a:p>
              <a:p>
                <a:pPr lvl="2"/>
                <a:r>
                  <a:rPr lang="en-US" dirty="0"/>
                  <a:t>For example, in radiance assimilation, it is not an </a:t>
                </a:r>
                <a:r>
                  <a:rPr lang="en-US" dirty="0" err="1"/>
                  <a:t>NEdT</a:t>
                </a:r>
                <a:r>
                  <a:rPr lang="en-US" dirty="0"/>
                  <a:t>.  In temperature assimilation, it is not simply the noise level of the thermistor</a:t>
                </a:r>
              </a:p>
              <a:p>
                <a:pPr lvl="1"/>
                <a:r>
                  <a:rPr lang="en-US" dirty="0"/>
                  <a:t>Representative error is a key component of </a:t>
                </a:r>
                <a:r>
                  <a:rPr lang="el-GR" dirty="0"/>
                  <a:t>σ</a:t>
                </a:r>
                <a:r>
                  <a:rPr lang="en-US" baseline="-25000" dirty="0"/>
                  <a:t>o </a:t>
                </a:r>
                <a:r>
                  <a:rPr lang="en-US" dirty="0"/>
                  <a:t>in data assimilation</a:t>
                </a:r>
              </a:p>
              <a:p>
                <a:pPr lvl="2"/>
                <a:r>
                  <a:rPr lang="en-US" dirty="0"/>
                  <a:t>Perhaps more important in HLOS wind assimilation – particularly for Rayleigh winds:</a:t>
                </a:r>
              </a:p>
              <a:p>
                <a:pPr lvl="3"/>
                <a:r>
                  <a:rPr lang="en-US" dirty="0"/>
                  <a:t>Scale issues (~100 km integration length) between model (handled as a single point) and observation</a:t>
                </a:r>
              </a:p>
              <a:p>
                <a:pPr lvl="3"/>
                <a:r>
                  <a:rPr lang="en-US" dirty="0"/>
                  <a:t>Sub-integration-scale variability translated to uncertainty</a:t>
                </a:r>
              </a:p>
              <a:p>
                <a:pPr lvl="1"/>
                <a:r>
                  <a:rPr lang="en-US" dirty="0"/>
                  <a:t>Therefore, </a:t>
                </a:r>
                <a:r>
                  <a:rPr lang="el-GR" dirty="0"/>
                  <a:t>σ</a:t>
                </a:r>
                <a:r>
                  <a:rPr lang="en-US" baseline="-25000" dirty="0"/>
                  <a:t>o </a:t>
                </a:r>
                <a:r>
                  <a:rPr lang="en-US" dirty="0"/>
                  <a:t>is larger than the true observation error, so even if EE is perfect, it must be inflated</a:t>
                </a:r>
              </a:p>
              <a:p>
                <a:r>
                  <a:rPr lang="en-US" dirty="0"/>
                  <a:t>To understand the character of the EE relative to the background departures, the </a:t>
                </a:r>
                <a:r>
                  <a:rPr lang="en-US" i="1" dirty="0"/>
                  <a:t>penalty </a:t>
                </a:r>
                <a:r>
                  <a:rPr lang="en-US" dirty="0"/>
                  <a:t>is considered</a:t>
                </a:r>
              </a:p>
              <a:p>
                <a:pPr lvl="1"/>
                <a14:m>
                  <m:oMath xmlns:m="http://schemas.openxmlformats.org/officeDocument/2006/math">
                    <m:r>
                      <a:rPr lang="en-US" i="1">
                        <a:latin typeface="Cambria Math" panose="02040503050406030204" pitchFamily="18" charset="0"/>
                      </a:rPr>
                      <m:t>𝑃𝑒𝑛𝑎𝑙𝑡𝑦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r>
                      <a:rPr lang="en-US" i="1">
                        <a:latin typeface="Cambria Math" panose="02040503050406030204" pitchFamily="18" charset="0"/>
                      </a:rPr>
                      <m:t> </m:t>
                    </m:r>
                    <m:nary>
                      <m:naryPr>
                        <m:chr m:val="∑"/>
                        <m:limLoc m:val="undOv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𝐵</m:t>
                                    </m:r>
                                  </m:e>
                                </m:d>
                              </m:e>
                              <m:sup>
                                <m:r>
                                  <a:rPr lang="en-US" i="1">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𝑜</m:t>
                                </m:r>
                              </m:sub>
                              <m:sup>
                                <m:r>
                                  <a:rPr lang="en-US" i="1">
                                    <a:latin typeface="Cambria Math" panose="02040503050406030204" pitchFamily="18" charset="0"/>
                                  </a:rPr>
                                  <m:t>2</m:t>
                                </m:r>
                              </m:sup>
                            </m:sSubSup>
                          </m:den>
                        </m:f>
                      </m:e>
                    </m:nary>
                  </m:oMath>
                </a14:m>
                <a:endParaRPr lang="en-US" dirty="0"/>
              </a:p>
              <a:p>
                <a:pPr lvl="1"/>
                <a:r>
                  <a:rPr lang="en-US" dirty="0"/>
                  <a:t>For these plots, we calculate the penalty assuming </a:t>
                </a:r>
                <a:r>
                  <a:rPr lang="el-GR" dirty="0"/>
                  <a:t>σ</a:t>
                </a:r>
                <a:r>
                  <a:rPr lang="en-US" baseline="-25000" dirty="0"/>
                  <a:t>o</a:t>
                </a:r>
                <a:r>
                  <a:rPr lang="en-US" dirty="0"/>
                  <a:t> = EE </a:t>
                </a:r>
              </a:p>
            </p:txBody>
          </p:sp>
        </mc:Choice>
        <mc:Fallback xmlns="">
          <p:sp>
            <p:nvSpPr>
              <p:cNvPr id="3" name="Content Placeholder 2">
                <a:extLst>
                  <a:ext uri="{FF2B5EF4-FFF2-40B4-BE49-F238E27FC236}">
                    <a16:creationId xmlns:a16="http://schemas.microsoft.com/office/drawing/2014/main" id="{27D220E7-C98C-4947-B147-1645AC943C3A}"/>
                  </a:ext>
                </a:extLst>
              </p:cNvPr>
              <p:cNvSpPr>
                <a:spLocks noGrp="1" noRot="1" noChangeAspect="1" noMove="1" noResize="1" noEditPoints="1" noAdjustHandles="1" noChangeArrowheads="1" noChangeShapeType="1" noTextEdit="1"/>
              </p:cNvSpPr>
              <p:nvPr>
                <p:ph idx="1"/>
              </p:nvPr>
            </p:nvSpPr>
            <p:spPr>
              <a:blipFill>
                <a:blip r:embed="rId2"/>
                <a:stretch>
                  <a:fillRect l="-522" t="-1814" r="-870"/>
                </a:stretch>
              </a:blipFill>
            </p:spPr>
            <p:txBody>
              <a:bodyPr/>
              <a:lstStyle/>
              <a:p>
                <a:r>
                  <a:rPr lang="en-US">
                    <a:noFill/>
                  </a:rPr>
                  <a:t> </a:t>
                </a:r>
              </a:p>
            </p:txBody>
          </p:sp>
        </mc:Fallback>
      </mc:AlternateContent>
    </p:spTree>
    <p:extLst>
      <p:ext uri="{BB962C8B-B14F-4D97-AF65-F5344CB8AC3E}">
        <p14:creationId xmlns:p14="http://schemas.microsoft.com/office/powerpoint/2010/main" val="322969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4904-B194-46B6-98DE-6A980E42B1D3}"/>
              </a:ext>
            </a:extLst>
          </p:cNvPr>
          <p:cNvSpPr>
            <a:spLocks noGrp="1"/>
          </p:cNvSpPr>
          <p:nvPr>
            <p:ph type="title"/>
          </p:nvPr>
        </p:nvSpPr>
        <p:spPr/>
        <p:txBody>
          <a:bodyPr/>
          <a:lstStyle/>
          <a:p>
            <a:r>
              <a:rPr lang="en-US" dirty="0"/>
              <a:t>Penalty vs. Estimated Error</a:t>
            </a:r>
          </a:p>
        </p:txBody>
      </p:sp>
      <p:sp>
        <p:nvSpPr>
          <p:cNvPr id="3" name="Content Placeholder 2">
            <a:extLst>
              <a:ext uri="{FF2B5EF4-FFF2-40B4-BE49-F238E27FC236}">
                <a16:creationId xmlns:a16="http://schemas.microsoft.com/office/drawing/2014/main" id="{646761C3-0EC8-4FDB-91D4-BFEB6AC998A3}"/>
              </a:ext>
            </a:extLst>
          </p:cNvPr>
          <p:cNvSpPr>
            <a:spLocks noGrp="1"/>
          </p:cNvSpPr>
          <p:nvPr>
            <p:ph idx="1"/>
          </p:nvPr>
        </p:nvSpPr>
        <p:spPr>
          <a:xfrm>
            <a:off x="838201" y="1247281"/>
            <a:ext cx="4099560" cy="5044670"/>
          </a:xfrm>
        </p:spPr>
        <p:txBody>
          <a:bodyPr/>
          <a:lstStyle/>
          <a:p>
            <a:r>
              <a:rPr lang="en-US" dirty="0"/>
              <a:t>Penalty shows that the estimated errors for both Rayleigh Clear and Mie Cloudy HLOS winds are smaller than the variance of the background departure for most values of EE</a:t>
            </a:r>
          </a:p>
          <a:p>
            <a:pPr lvl="1"/>
            <a:r>
              <a:rPr lang="en-US" dirty="0"/>
              <a:t>Roughly a factor of 1.5-2x for Rayleigh Clear, as a function of height</a:t>
            </a:r>
          </a:p>
          <a:p>
            <a:pPr lvl="1"/>
            <a:r>
              <a:rPr lang="en-US" dirty="0"/>
              <a:t>Ratio &lt; 1 for large error values</a:t>
            </a:r>
          </a:p>
          <a:p>
            <a:pPr lvl="1"/>
            <a:r>
              <a:rPr lang="en-US" dirty="0"/>
              <a:t>Mie penalties large in cases where EE is small (small denominator)</a:t>
            </a:r>
          </a:p>
        </p:txBody>
      </p:sp>
      <p:pic>
        <p:nvPicPr>
          <p:cNvPr id="5" name="Picture 4" descr="A close up of a map&#10;&#10;Description automatically generated">
            <a:extLst>
              <a:ext uri="{FF2B5EF4-FFF2-40B4-BE49-F238E27FC236}">
                <a16:creationId xmlns:a16="http://schemas.microsoft.com/office/drawing/2014/main" id="{CC5B32E8-08C3-42DE-A423-6AFDF824225B}"/>
              </a:ext>
            </a:extLst>
          </p:cNvPr>
          <p:cNvPicPr>
            <a:picLocks noChangeAspect="1"/>
          </p:cNvPicPr>
          <p:nvPr/>
        </p:nvPicPr>
        <p:blipFill>
          <a:blip r:embed="rId2"/>
          <a:stretch>
            <a:fillRect/>
          </a:stretch>
        </p:blipFill>
        <p:spPr>
          <a:xfrm>
            <a:off x="6960197" y="1121786"/>
            <a:ext cx="5161271" cy="5201752"/>
          </a:xfrm>
          <a:prstGeom prst="rect">
            <a:avLst/>
          </a:prstGeom>
        </p:spPr>
      </p:pic>
    </p:spTree>
    <p:extLst>
      <p:ext uri="{BB962C8B-B14F-4D97-AF65-F5344CB8AC3E}">
        <p14:creationId xmlns:p14="http://schemas.microsoft.com/office/powerpoint/2010/main" val="298129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4904-B194-46B6-98DE-6A980E42B1D3}"/>
              </a:ext>
            </a:extLst>
          </p:cNvPr>
          <p:cNvSpPr>
            <a:spLocks noGrp="1"/>
          </p:cNvSpPr>
          <p:nvPr>
            <p:ph type="title"/>
          </p:nvPr>
        </p:nvSpPr>
        <p:spPr/>
        <p:txBody>
          <a:bodyPr/>
          <a:lstStyle/>
          <a:p>
            <a:r>
              <a:rPr lang="en-US" dirty="0"/>
              <a:t>Penalty vs. Estimated Error</a:t>
            </a:r>
          </a:p>
        </p:txBody>
      </p:sp>
      <p:sp>
        <p:nvSpPr>
          <p:cNvPr id="3" name="Content Placeholder 2">
            <a:extLst>
              <a:ext uri="{FF2B5EF4-FFF2-40B4-BE49-F238E27FC236}">
                <a16:creationId xmlns:a16="http://schemas.microsoft.com/office/drawing/2014/main" id="{646761C3-0EC8-4FDB-91D4-BFEB6AC998A3}"/>
              </a:ext>
            </a:extLst>
          </p:cNvPr>
          <p:cNvSpPr>
            <a:spLocks noGrp="1"/>
          </p:cNvSpPr>
          <p:nvPr>
            <p:ph idx="1"/>
          </p:nvPr>
        </p:nvSpPr>
        <p:spPr>
          <a:xfrm>
            <a:off x="838201" y="3055171"/>
            <a:ext cx="4099560" cy="3236779"/>
          </a:xfrm>
        </p:spPr>
        <p:txBody>
          <a:bodyPr/>
          <a:lstStyle/>
          <a:p>
            <a:r>
              <a:rPr lang="en-US" dirty="0"/>
              <a:t>Zooming in, Mie Cloudy departure variance 1-2x as large for wind EE greater than 2 m/s</a:t>
            </a:r>
          </a:p>
        </p:txBody>
      </p:sp>
      <p:pic>
        <p:nvPicPr>
          <p:cNvPr id="5" name="Picture 4">
            <a:extLst>
              <a:ext uri="{FF2B5EF4-FFF2-40B4-BE49-F238E27FC236}">
                <a16:creationId xmlns:a16="http://schemas.microsoft.com/office/drawing/2014/main" id="{CC5B32E8-08C3-42DE-A423-6AFDF824225B}"/>
              </a:ext>
            </a:extLst>
          </p:cNvPr>
          <p:cNvPicPr>
            <a:picLocks noChangeAspect="1"/>
          </p:cNvPicPr>
          <p:nvPr/>
        </p:nvPicPr>
        <p:blipFill>
          <a:blip r:embed="rId2"/>
          <a:srcRect/>
          <a:stretch/>
        </p:blipFill>
        <p:spPr>
          <a:xfrm>
            <a:off x="6960197" y="1121786"/>
            <a:ext cx="5161271" cy="5201751"/>
          </a:xfrm>
          <a:prstGeom prst="rect">
            <a:avLst/>
          </a:prstGeom>
        </p:spPr>
      </p:pic>
    </p:spTree>
    <p:extLst>
      <p:ext uri="{BB962C8B-B14F-4D97-AF65-F5344CB8AC3E}">
        <p14:creationId xmlns:p14="http://schemas.microsoft.com/office/powerpoint/2010/main" val="383793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lnSpcReduction="10000"/>
          </a:bodyPr>
          <a:lstStyle/>
          <a:p>
            <a:r>
              <a:rPr lang="en-US" dirty="0"/>
              <a:t>The Global Modeling and Assimilation Office (GMAO) was prepared to monitor and assimilate the Aeolus L2B horizontal line of sight (HLOS) winds</a:t>
            </a:r>
          </a:p>
          <a:p>
            <a:pPr lvl="1"/>
            <a:r>
              <a:rPr lang="en-US" dirty="0"/>
              <a:t>Pre-launch test data allowed for ingest on Day 1 of L2B BUFR release via ECMWF</a:t>
            </a:r>
          </a:p>
          <a:p>
            <a:pPr lvl="1"/>
            <a:r>
              <a:rPr lang="en-US" dirty="0"/>
              <a:t>A statement to pre-launch preparedness both in terms of JCSDA and ECMWF/ESA delivery of useful proxy data</a:t>
            </a:r>
          </a:p>
          <a:p>
            <a:pPr lvl="1"/>
            <a:endParaRPr lang="en-US" dirty="0"/>
          </a:p>
          <a:p>
            <a:r>
              <a:rPr lang="en-US" dirty="0"/>
              <a:t>A control experiment (without Aeolus) using standard GMAO test configuration has been run for the initial assessment of data record through 20 Jan 2019</a:t>
            </a:r>
          </a:p>
          <a:p>
            <a:pPr lvl="1"/>
            <a:r>
              <a:rPr lang="en-US" dirty="0"/>
              <a:t>The Goddard Earth Observing System (GEOS) atmospheric data assimilation system</a:t>
            </a:r>
          </a:p>
          <a:p>
            <a:pPr lvl="1"/>
            <a:r>
              <a:rPr lang="en-US" dirty="0"/>
              <a:t>Model:  GEOS Model, ~1/4° (C360 cubed sphere grid)</a:t>
            </a:r>
          </a:p>
          <a:p>
            <a:pPr lvl="1"/>
            <a:r>
              <a:rPr lang="en-US" dirty="0"/>
              <a:t>Analysis:  GSI Hybrid 4D-EnVar, full global observing system, 1/2° analysis, 1° (C90) ensembles</a:t>
            </a:r>
          </a:p>
          <a:p>
            <a:pPr lvl="2"/>
            <a:r>
              <a:rPr lang="en-US" dirty="0"/>
              <a:t>Note, the GSI assimilation procedure is co-developed with NOAA partners, thus the implementation methods are similar </a:t>
            </a:r>
          </a:p>
          <a:p>
            <a:endParaRPr lang="en-US" dirty="0"/>
          </a:p>
          <a:p>
            <a:r>
              <a:rPr lang="en-US" dirty="0"/>
              <a:t>Monitoring and departure statistics have been calculated comparing Aeolus with the control ‘background’ (short-term forecast) fields for this period</a:t>
            </a:r>
          </a:p>
          <a:p>
            <a:pPr lvl="1"/>
            <a:r>
              <a:rPr lang="en-US" dirty="0"/>
              <a:t>No active assimilation experimentation yet</a:t>
            </a:r>
          </a:p>
          <a:p>
            <a:pPr lvl="1"/>
            <a:endParaRPr lang="en-US" dirty="0"/>
          </a:p>
        </p:txBody>
      </p:sp>
    </p:spTree>
    <p:extLst>
      <p:ext uri="{BB962C8B-B14F-4D97-AF65-F5344CB8AC3E}">
        <p14:creationId xmlns:p14="http://schemas.microsoft.com/office/powerpoint/2010/main" val="3138084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A4DB-EA1F-41DB-8DBA-3BE3D044DD6E}"/>
              </a:ext>
            </a:extLst>
          </p:cNvPr>
          <p:cNvSpPr>
            <a:spLocks noGrp="1"/>
          </p:cNvSpPr>
          <p:nvPr>
            <p:ph type="title"/>
          </p:nvPr>
        </p:nvSpPr>
        <p:spPr/>
        <p:txBody>
          <a:bodyPr/>
          <a:lstStyle/>
          <a:p>
            <a:r>
              <a:rPr lang="en-US" dirty="0"/>
              <a:t>Prescribing Observation Errors for Assimilation</a:t>
            </a:r>
          </a:p>
        </p:txBody>
      </p:sp>
      <p:sp>
        <p:nvSpPr>
          <p:cNvPr id="3" name="Content Placeholder 2">
            <a:extLst>
              <a:ext uri="{FF2B5EF4-FFF2-40B4-BE49-F238E27FC236}">
                <a16:creationId xmlns:a16="http://schemas.microsoft.com/office/drawing/2014/main" id="{27D220E7-C98C-4947-B147-1645AC943C3A}"/>
              </a:ext>
            </a:extLst>
          </p:cNvPr>
          <p:cNvSpPr>
            <a:spLocks noGrp="1"/>
          </p:cNvSpPr>
          <p:nvPr>
            <p:ph idx="1"/>
          </p:nvPr>
        </p:nvSpPr>
        <p:spPr>
          <a:xfrm>
            <a:off x="838200" y="1247281"/>
            <a:ext cx="10515600" cy="5044670"/>
          </a:xfrm>
        </p:spPr>
        <p:txBody>
          <a:bodyPr/>
          <a:lstStyle/>
          <a:p>
            <a:r>
              <a:rPr lang="en-US" dirty="0"/>
              <a:t>To account for EE in the definition of </a:t>
            </a:r>
            <a:r>
              <a:rPr lang="el-GR" dirty="0"/>
              <a:t>σ</a:t>
            </a:r>
            <a:r>
              <a:rPr lang="en-US" baseline="-25000" dirty="0"/>
              <a:t>o </a:t>
            </a:r>
            <a:r>
              <a:rPr lang="en-US" dirty="0"/>
              <a:t>a simple error model has been implemented as a function of height</a:t>
            </a:r>
          </a:p>
          <a:p>
            <a:pPr lvl="1"/>
            <a:r>
              <a:rPr lang="el-GR" dirty="0"/>
              <a:t>σ</a:t>
            </a:r>
            <a:r>
              <a:rPr lang="en-US" baseline="-25000" dirty="0"/>
              <a:t>o</a:t>
            </a:r>
            <a:r>
              <a:rPr lang="en-US" dirty="0"/>
              <a:t>(z) = m(z) * EE + b(z) </a:t>
            </a:r>
          </a:p>
          <a:p>
            <a:r>
              <a:rPr lang="en-US" dirty="0"/>
              <a:t>A target </a:t>
            </a:r>
            <a:r>
              <a:rPr lang="en-US" i="1" dirty="0"/>
              <a:t>penalty</a:t>
            </a:r>
            <a:r>
              <a:rPr lang="en-US" dirty="0"/>
              <a:t> is used to initially tune the vertical profiles of m &amp; b</a:t>
            </a:r>
          </a:p>
          <a:p>
            <a:pPr lvl="1"/>
            <a:r>
              <a:rPr lang="en-US" dirty="0"/>
              <a:t>In a perfect world, Penalty == 1:</a:t>
            </a:r>
          </a:p>
          <a:p>
            <a:pPr lvl="2"/>
            <a:r>
              <a:rPr lang="en-US" dirty="0"/>
              <a:t>Background error is non-zero, thus making penalty larger</a:t>
            </a:r>
          </a:p>
          <a:p>
            <a:pPr lvl="2"/>
            <a:r>
              <a:rPr lang="en-US" dirty="0"/>
              <a:t>Representativeness error makes </a:t>
            </a:r>
            <a:r>
              <a:rPr lang="el-GR" dirty="0"/>
              <a:t>σ</a:t>
            </a:r>
            <a:r>
              <a:rPr lang="en-US" baseline="-25000" dirty="0"/>
              <a:t>o </a:t>
            </a:r>
            <a:r>
              <a:rPr lang="en-US" dirty="0"/>
              <a:t>larger than ‘pure’ observation error</a:t>
            </a:r>
          </a:p>
          <a:p>
            <a:pPr lvl="2"/>
            <a:r>
              <a:rPr lang="en-US" dirty="0"/>
              <a:t>Representativeness can also have horizontally and vertically correlated error structures, which are not well-handled in DA and are thus handled by inflation of error variance</a:t>
            </a:r>
          </a:p>
          <a:p>
            <a:pPr lvl="1"/>
            <a:r>
              <a:rPr lang="en-US" dirty="0"/>
              <a:t>A value of 0.45, which is similar to values used for AMVs, is initially used for both Mie Cloudy and Rayleigh Clear</a:t>
            </a:r>
          </a:p>
          <a:p>
            <a:endParaRPr lang="en-US" dirty="0"/>
          </a:p>
          <a:p>
            <a:r>
              <a:rPr lang="en-US" dirty="0"/>
              <a:t>This model was designed to provide a (overly?) simple flexibility to tune the error, either as a multiplicative inflation of EE or as an additive constant.   </a:t>
            </a:r>
          </a:p>
          <a:p>
            <a:pPr lvl="1"/>
            <a:endParaRPr lang="en-US" dirty="0"/>
          </a:p>
        </p:txBody>
      </p:sp>
      <p:pic>
        <p:nvPicPr>
          <p:cNvPr id="7" name="Picture 6">
            <a:extLst>
              <a:ext uri="{FF2B5EF4-FFF2-40B4-BE49-F238E27FC236}">
                <a16:creationId xmlns:a16="http://schemas.microsoft.com/office/drawing/2014/main" id="{A94623AA-A5D7-4EE1-AF52-0594508D322D}"/>
              </a:ext>
            </a:extLst>
          </p:cNvPr>
          <p:cNvPicPr>
            <a:picLocks noChangeAspect="1"/>
          </p:cNvPicPr>
          <p:nvPr/>
        </p:nvPicPr>
        <p:blipFill>
          <a:blip r:embed="rId2"/>
          <a:stretch>
            <a:fillRect/>
          </a:stretch>
        </p:blipFill>
        <p:spPr>
          <a:xfrm>
            <a:off x="8240781" y="2672386"/>
            <a:ext cx="2627604" cy="524301"/>
          </a:xfrm>
          <a:prstGeom prst="rect">
            <a:avLst/>
          </a:prstGeom>
        </p:spPr>
      </p:pic>
    </p:spTree>
    <p:extLst>
      <p:ext uri="{BB962C8B-B14F-4D97-AF65-F5344CB8AC3E}">
        <p14:creationId xmlns:p14="http://schemas.microsoft.com/office/powerpoint/2010/main" val="35633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automatically generated">
            <a:extLst>
              <a:ext uri="{FF2B5EF4-FFF2-40B4-BE49-F238E27FC236}">
                <a16:creationId xmlns:a16="http://schemas.microsoft.com/office/drawing/2014/main" id="{E1525897-6AE0-47FE-A287-4CDD5181C6A9}"/>
              </a:ext>
            </a:extLst>
          </p:cNvPr>
          <p:cNvPicPr>
            <a:picLocks noChangeAspect="1"/>
          </p:cNvPicPr>
          <p:nvPr/>
        </p:nvPicPr>
        <p:blipFill rotWithShape="1">
          <a:blip r:embed="rId2"/>
          <a:srcRect r="22633" b="4764"/>
          <a:stretch/>
        </p:blipFill>
        <p:spPr>
          <a:xfrm>
            <a:off x="3124391" y="1171282"/>
            <a:ext cx="4180051" cy="4906790"/>
          </a:xfrm>
          <a:prstGeom prst="rect">
            <a:avLst/>
          </a:prstGeom>
        </p:spPr>
      </p:pic>
      <p:sp>
        <p:nvSpPr>
          <p:cNvPr id="2" name="Title 1">
            <a:extLst>
              <a:ext uri="{FF2B5EF4-FFF2-40B4-BE49-F238E27FC236}">
                <a16:creationId xmlns:a16="http://schemas.microsoft.com/office/drawing/2014/main" id="{3BB34904-B194-46B6-98DE-6A980E42B1D3}"/>
              </a:ext>
            </a:extLst>
          </p:cNvPr>
          <p:cNvSpPr>
            <a:spLocks noGrp="1"/>
          </p:cNvSpPr>
          <p:nvPr>
            <p:ph type="title"/>
          </p:nvPr>
        </p:nvSpPr>
        <p:spPr/>
        <p:txBody>
          <a:bodyPr/>
          <a:lstStyle/>
          <a:p>
            <a:r>
              <a:rPr lang="en-US" dirty="0"/>
              <a:t>Penalty vs. Estimated Error</a:t>
            </a:r>
          </a:p>
        </p:txBody>
      </p:sp>
      <p:sp>
        <p:nvSpPr>
          <p:cNvPr id="3" name="Content Placeholder 2">
            <a:extLst>
              <a:ext uri="{FF2B5EF4-FFF2-40B4-BE49-F238E27FC236}">
                <a16:creationId xmlns:a16="http://schemas.microsoft.com/office/drawing/2014/main" id="{646761C3-0EC8-4FDB-91D4-BFEB6AC998A3}"/>
              </a:ext>
            </a:extLst>
          </p:cNvPr>
          <p:cNvSpPr>
            <a:spLocks noGrp="1"/>
          </p:cNvSpPr>
          <p:nvPr>
            <p:ph idx="1"/>
          </p:nvPr>
        </p:nvSpPr>
        <p:spPr>
          <a:xfrm>
            <a:off x="230585" y="1247281"/>
            <a:ext cx="2840723" cy="5044670"/>
          </a:xfrm>
        </p:spPr>
        <p:txBody>
          <a:bodyPr/>
          <a:lstStyle/>
          <a:p>
            <a:r>
              <a:rPr lang="en-US" dirty="0"/>
              <a:t>An important point to this tuning exercise is that all </a:t>
            </a:r>
            <a:r>
              <a:rPr lang="en-US" dirty="0" err="1"/>
              <a:t>obs</a:t>
            </a:r>
            <a:r>
              <a:rPr lang="en-US" dirty="0"/>
              <a:t> are tuned to a single penalty</a:t>
            </a:r>
          </a:p>
          <a:p>
            <a:pPr lvl="1"/>
            <a:r>
              <a:rPr lang="en-US" dirty="0"/>
              <a:t>The tuned m(z) &amp; b(z) values will be largely weighted by EE values with the most observations</a:t>
            </a:r>
          </a:p>
        </p:txBody>
      </p:sp>
      <p:pic>
        <p:nvPicPr>
          <p:cNvPr id="5" name="Picture 4">
            <a:extLst>
              <a:ext uri="{FF2B5EF4-FFF2-40B4-BE49-F238E27FC236}">
                <a16:creationId xmlns:a16="http://schemas.microsoft.com/office/drawing/2014/main" id="{CC5B32E8-08C3-42DE-A423-6AFDF824225B}"/>
              </a:ext>
            </a:extLst>
          </p:cNvPr>
          <p:cNvPicPr>
            <a:picLocks noChangeAspect="1"/>
          </p:cNvPicPr>
          <p:nvPr/>
        </p:nvPicPr>
        <p:blipFill rotWithShape="1">
          <a:blip r:embed="rId3"/>
          <a:srcRect l="5303" b="4764"/>
          <a:stretch/>
        </p:blipFill>
        <p:spPr>
          <a:xfrm>
            <a:off x="7304442" y="1171283"/>
            <a:ext cx="4841050" cy="4906789"/>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E8B31A97-305A-49A1-B6BA-34B3897F3BA0}"/>
              </a:ext>
            </a:extLst>
          </p:cNvPr>
          <p:cNvPicPr>
            <a:picLocks noChangeAspect="1"/>
          </p:cNvPicPr>
          <p:nvPr/>
        </p:nvPicPr>
        <p:blipFill rotWithShape="1">
          <a:blip r:embed="rId2"/>
          <a:srcRect t="94560" r="12877"/>
          <a:stretch/>
        </p:blipFill>
        <p:spPr>
          <a:xfrm>
            <a:off x="5017791" y="6078072"/>
            <a:ext cx="4707176" cy="280305"/>
          </a:xfrm>
          <a:prstGeom prst="rect">
            <a:avLst/>
          </a:prstGeom>
        </p:spPr>
      </p:pic>
    </p:spTree>
    <p:extLst>
      <p:ext uri="{BB962C8B-B14F-4D97-AF65-F5344CB8AC3E}">
        <p14:creationId xmlns:p14="http://schemas.microsoft.com/office/powerpoint/2010/main" val="277610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9A7E-424E-4769-B634-8A6DA740B4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C90677-376C-45C2-B8FF-1603BA12EDA4}"/>
              </a:ext>
            </a:extLst>
          </p:cNvPr>
          <p:cNvSpPr>
            <a:spLocks noGrp="1"/>
          </p:cNvSpPr>
          <p:nvPr>
            <p:ph idx="1"/>
          </p:nvPr>
        </p:nvSpPr>
        <p:spPr>
          <a:xfrm>
            <a:off x="838200" y="4901901"/>
            <a:ext cx="10515600" cy="1390050"/>
          </a:xfrm>
        </p:spPr>
        <p:txBody>
          <a:bodyPr>
            <a:normAutofit fontScale="92500" lnSpcReduction="10000"/>
          </a:bodyPr>
          <a:lstStyle/>
          <a:p>
            <a:r>
              <a:rPr lang="en-US" dirty="0"/>
              <a:t>The target penalty was used to determine values of m(z) &amp; b(z) as a function of vertical height bins</a:t>
            </a:r>
          </a:p>
          <a:p>
            <a:pPr lvl="1"/>
            <a:r>
              <a:rPr lang="en-US" dirty="0"/>
              <a:t>The m &amp; b that minimize the difference between the new &amp; target penalty (shaded/contoured) was selected at each level</a:t>
            </a:r>
          </a:p>
          <a:p>
            <a:pPr lvl="1"/>
            <a:r>
              <a:rPr lang="en-US" dirty="0"/>
              <a:t>Plots shown are for 9-10 km</a:t>
            </a:r>
          </a:p>
        </p:txBody>
      </p:sp>
      <p:pic>
        <p:nvPicPr>
          <p:cNvPr id="5" name="Picture 4">
            <a:extLst>
              <a:ext uri="{FF2B5EF4-FFF2-40B4-BE49-F238E27FC236}">
                <a16:creationId xmlns:a16="http://schemas.microsoft.com/office/drawing/2014/main" id="{6385BADC-997E-4778-BDC8-32D2F6F1CD73}"/>
              </a:ext>
            </a:extLst>
          </p:cNvPr>
          <p:cNvPicPr>
            <a:picLocks noChangeAspect="1"/>
          </p:cNvPicPr>
          <p:nvPr/>
        </p:nvPicPr>
        <p:blipFill>
          <a:blip r:embed="rId2"/>
          <a:stretch>
            <a:fillRect/>
          </a:stretch>
        </p:blipFill>
        <p:spPr>
          <a:xfrm>
            <a:off x="2248793" y="1171283"/>
            <a:ext cx="4160322" cy="3730618"/>
          </a:xfrm>
          <a:prstGeom prst="rect">
            <a:avLst/>
          </a:prstGeom>
        </p:spPr>
      </p:pic>
      <p:pic>
        <p:nvPicPr>
          <p:cNvPr id="7" name="Picture 6" descr="A close up of a logo&#10;&#10;Description automatically generated">
            <a:extLst>
              <a:ext uri="{FF2B5EF4-FFF2-40B4-BE49-F238E27FC236}">
                <a16:creationId xmlns:a16="http://schemas.microsoft.com/office/drawing/2014/main" id="{59958ACF-02CB-4E5F-AD3B-60973A389515}"/>
              </a:ext>
            </a:extLst>
          </p:cNvPr>
          <p:cNvPicPr>
            <a:picLocks noChangeAspect="1"/>
          </p:cNvPicPr>
          <p:nvPr/>
        </p:nvPicPr>
        <p:blipFill>
          <a:blip r:embed="rId3"/>
          <a:stretch>
            <a:fillRect/>
          </a:stretch>
        </p:blipFill>
        <p:spPr>
          <a:xfrm>
            <a:off x="6409115" y="1171283"/>
            <a:ext cx="3945470" cy="3730618"/>
          </a:xfrm>
          <a:prstGeom prst="rect">
            <a:avLst/>
          </a:prstGeom>
        </p:spPr>
      </p:pic>
    </p:spTree>
    <p:extLst>
      <p:ext uri="{BB962C8B-B14F-4D97-AF65-F5344CB8AC3E}">
        <p14:creationId xmlns:p14="http://schemas.microsoft.com/office/powerpoint/2010/main" val="3290209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This Point…</a:t>
            </a:r>
          </a:p>
        </p:txBody>
      </p:sp>
      <p:sp>
        <p:nvSpPr>
          <p:cNvPr id="3" name="Content Placeholder 2"/>
          <p:cNvSpPr>
            <a:spLocks noGrp="1"/>
          </p:cNvSpPr>
          <p:nvPr>
            <p:ph idx="1"/>
          </p:nvPr>
        </p:nvSpPr>
        <p:spPr/>
        <p:txBody>
          <a:bodyPr>
            <a:normAutofit/>
          </a:bodyPr>
          <a:lstStyle/>
          <a:p>
            <a:r>
              <a:rPr lang="en-US" dirty="0"/>
              <a:t>Outside of a few minor checks and additional QC, I am mostly prepared to run full assimilation tests</a:t>
            </a:r>
          </a:p>
          <a:p>
            <a:pPr lvl="1"/>
            <a:r>
              <a:rPr lang="en-US" dirty="0"/>
              <a:t>CTL is run</a:t>
            </a:r>
          </a:p>
          <a:p>
            <a:pPr lvl="1"/>
            <a:r>
              <a:rPr lang="en-US" dirty="0"/>
              <a:t>2-4 experiments:</a:t>
            </a:r>
          </a:p>
          <a:p>
            <a:pPr lvl="2"/>
            <a:r>
              <a:rPr lang="en-US" dirty="0"/>
              <a:t>Pure ECMWF QC</a:t>
            </a:r>
          </a:p>
          <a:p>
            <a:pPr lvl="2"/>
            <a:r>
              <a:rPr lang="en-US" dirty="0"/>
              <a:t>EC QC + Additional blacklisting (e.g. Rayleigh near-surface)</a:t>
            </a:r>
          </a:p>
          <a:p>
            <a:pPr lvl="2"/>
            <a:r>
              <a:rPr lang="en-US" dirty="0"/>
              <a:t>Increased observation weight (tuning error to a higher penalty)</a:t>
            </a:r>
          </a:p>
          <a:p>
            <a:r>
              <a:rPr lang="en-US" dirty="0"/>
              <a:t>Target of first and second experiments are the Aeolus NWP Impact Assessment Working Meeting in September</a:t>
            </a:r>
          </a:p>
          <a:p>
            <a:r>
              <a:rPr lang="en-US" dirty="0"/>
              <a:t>Integration into GEOS Forward Processing will be easy, even if only passive</a:t>
            </a:r>
          </a:p>
          <a:p>
            <a:pPr lvl="1"/>
            <a:r>
              <a:rPr lang="en-US" dirty="0"/>
              <a:t>No rush due to instrument issues</a:t>
            </a:r>
          </a:p>
          <a:p>
            <a:pPr lvl="1"/>
            <a:r>
              <a:rPr lang="en-US" dirty="0"/>
              <a:t>Stability of second laser will determine priority</a:t>
            </a:r>
          </a:p>
          <a:p>
            <a:r>
              <a:rPr lang="en-US" dirty="0"/>
              <a:t>This effort has involved a lot of collaboration between the US centers – continued leverage of NESDIS TMP project is desirable</a:t>
            </a:r>
          </a:p>
          <a:p>
            <a:endParaRPr lang="en-US" dirty="0"/>
          </a:p>
          <a:p>
            <a:endParaRPr lang="en-US" dirty="0"/>
          </a:p>
        </p:txBody>
      </p:sp>
    </p:spTree>
    <p:extLst>
      <p:ext uri="{BB962C8B-B14F-4D97-AF65-F5344CB8AC3E}">
        <p14:creationId xmlns:p14="http://schemas.microsoft.com/office/powerpoint/2010/main" val="196938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Assimilation Methods</a:t>
            </a:r>
          </a:p>
        </p:txBody>
      </p:sp>
      <p:sp>
        <p:nvSpPr>
          <p:cNvPr id="3" name="Content Placeholder 2"/>
          <p:cNvSpPr>
            <a:spLocks noGrp="1"/>
          </p:cNvSpPr>
          <p:nvPr>
            <p:ph idx="1"/>
          </p:nvPr>
        </p:nvSpPr>
        <p:spPr/>
        <p:txBody>
          <a:bodyPr>
            <a:normAutofit/>
          </a:bodyPr>
          <a:lstStyle/>
          <a:p>
            <a:r>
              <a:rPr lang="en-US" dirty="0"/>
              <a:t>Each wind retrieval is classified by retrieval type (Rayleigh or Mie) and as Cloudy or Clear </a:t>
            </a:r>
          </a:p>
          <a:p>
            <a:pPr lvl="1"/>
            <a:r>
              <a:rPr lang="en-US" dirty="0"/>
              <a:t>Four subtypes are considered: Rayleigh/Clear, Rayleigh/Cloudy, Mie/Clear, and Mie/Cloudy</a:t>
            </a:r>
          </a:p>
          <a:p>
            <a:r>
              <a:rPr lang="en-US" dirty="0"/>
              <a:t>All observations are assimilated as single-point HLOS observations at the centroid</a:t>
            </a:r>
          </a:p>
          <a:p>
            <a:pPr lvl="1"/>
            <a:r>
              <a:rPr lang="en-US" dirty="0"/>
              <a:t>No effort is made to account for along-track observation resolution</a:t>
            </a:r>
          </a:p>
          <a:p>
            <a:r>
              <a:rPr lang="en-US" dirty="0"/>
              <a:t>Initial QC procedures:</a:t>
            </a:r>
          </a:p>
          <a:p>
            <a:pPr lvl="1"/>
            <a:r>
              <a:rPr lang="en-US" dirty="0"/>
              <a:t>Discard if |HLOS| &gt; 1000 ms</a:t>
            </a:r>
            <a:r>
              <a:rPr lang="en-US" baseline="30000" dirty="0"/>
              <a:t>-1</a:t>
            </a:r>
            <a:r>
              <a:rPr lang="en-US" dirty="0"/>
              <a:t> (outright discard unrealistic values)</a:t>
            </a:r>
            <a:endParaRPr lang="en-US" baseline="30000" dirty="0"/>
          </a:p>
          <a:p>
            <a:pPr lvl="1"/>
            <a:r>
              <a:rPr lang="en-US" dirty="0"/>
              <a:t>Reject if Confidence Flag indicates invalid retrieval </a:t>
            </a:r>
          </a:p>
          <a:p>
            <a:pPr lvl="1"/>
            <a:r>
              <a:rPr lang="en-US" dirty="0"/>
              <a:t>For all results hereafter, a ±20 ms</a:t>
            </a:r>
            <a:r>
              <a:rPr lang="en-US" baseline="30000" dirty="0"/>
              <a:t>-1</a:t>
            </a:r>
            <a:r>
              <a:rPr lang="en-US" dirty="0"/>
              <a:t> gross check is applied to the departures for initial results </a:t>
            </a:r>
          </a:p>
        </p:txBody>
      </p:sp>
    </p:spTree>
    <p:extLst>
      <p:ext uri="{BB962C8B-B14F-4D97-AF65-F5344CB8AC3E}">
        <p14:creationId xmlns:p14="http://schemas.microsoft.com/office/powerpoint/2010/main" val="134163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Statistics: 3 Sept – 30 Nov 2018</a:t>
            </a:r>
          </a:p>
        </p:txBody>
      </p:sp>
      <p:sp>
        <p:nvSpPr>
          <p:cNvPr id="3" name="Content Placeholder 2"/>
          <p:cNvSpPr>
            <a:spLocks noGrp="1"/>
          </p:cNvSpPr>
          <p:nvPr>
            <p:ph idx="1"/>
          </p:nvPr>
        </p:nvSpPr>
        <p:spPr>
          <a:xfrm>
            <a:off x="838200" y="4617719"/>
            <a:ext cx="10515600" cy="1674231"/>
          </a:xfrm>
        </p:spPr>
        <p:txBody>
          <a:bodyPr>
            <a:normAutofit fontScale="92500" lnSpcReduction="20000"/>
          </a:bodyPr>
          <a:lstStyle/>
          <a:p>
            <a:r>
              <a:rPr lang="en-US" dirty="0"/>
              <a:t>Initial comparisons to our model showed known issues</a:t>
            </a:r>
          </a:p>
          <a:p>
            <a:pPr lvl="1"/>
            <a:r>
              <a:rPr lang="en-US" dirty="0"/>
              <a:t>Mie retrievals are heavily biased: approaching (cloudy), exceeding (clear) 2 ms</a:t>
            </a:r>
            <a:r>
              <a:rPr lang="en-US" baseline="30000" dirty="0"/>
              <a:t>-1</a:t>
            </a:r>
          </a:p>
          <a:p>
            <a:pPr lvl="1"/>
            <a:r>
              <a:rPr lang="en-US" dirty="0"/>
              <a:t>Rayleigh retrievals less-so</a:t>
            </a:r>
          </a:p>
          <a:p>
            <a:pPr lvl="1"/>
            <a:r>
              <a:rPr lang="en-US" dirty="0"/>
              <a:t>Bias &gt; 1 m/s for cloudy; &gt; 2 m/s for clear above ~3500 m</a:t>
            </a:r>
          </a:p>
          <a:p>
            <a:r>
              <a:rPr lang="en-US" dirty="0"/>
              <a:t>’Hot Pixel’ issues seen in Mie and Rayleigh</a:t>
            </a:r>
          </a:p>
          <a:p>
            <a:pPr lvl="1"/>
            <a:r>
              <a:rPr lang="en-US" dirty="0"/>
              <a:t>Bias spike between 6000-6500 m</a:t>
            </a:r>
          </a:p>
        </p:txBody>
      </p:sp>
      <p:pic>
        <p:nvPicPr>
          <p:cNvPr id="6" name="Picture 5">
            <a:extLst>
              <a:ext uri="{FF2B5EF4-FFF2-40B4-BE49-F238E27FC236}">
                <a16:creationId xmlns:a16="http://schemas.microsoft.com/office/drawing/2014/main" id="{8F4413F8-C7F6-4DB9-8373-2EA3DD9E13EC}"/>
              </a:ext>
            </a:extLst>
          </p:cNvPr>
          <p:cNvPicPr>
            <a:picLocks noChangeAspect="1"/>
          </p:cNvPicPr>
          <p:nvPr/>
        </p:nvPicPr>
        <p:blipFill>
          <a:blip r:embed="rId3"/>
          <a:srcRect/>
          <a:stretch/>
        </p:blipFill>
        <p:spPr>
          <a:xfrm>
            <a:off x="1458684" y="912224"/>
            <a:ext cx="9081950" cy="3632780"/>
          </a:xfrm>
          <a:prstGeom prst="rect">
            <a:avLst/>
          </a:prstGeom>
        </p:spPr>
      </p:pic>
    </p:spTree>
    <p:extLst>
      <p:ext uri="{BB962C8B-B14F-4D97-AF65-F5344CB8AC3E}">
        <p14:creationId xmlns:p14="http://schemas.microsoft.com/office/powerpoint/2010/main" val="406986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14801"/>
            <a:ext cx="6100482" cy="2177150"/>
          </a:xfrm>
        </p:spPr>
        <p:txBody>
          <a:bodyPr>
            <a:normAutofit/>
          </a:bodyPr>
          <a:lstStyle/>
          <a:p>
            <a:r>
              <a:rPr lang="en-US" dirty="0"/>
              <a:t>From 9000-10000 m, the larger bias is readily apparent in time series</a:t>
            </a:r>
          </a:p>
          <a:p>
            <a:pPr lvl="1"/>
            <a:r>
              <a:rPr lang="en-US" dirty="0"/>
              <a:t>All subtypes show some hint of an increase in bias </a:t>
            </a:r>
            <a:r>
              <a:rPr lang="en-US" dirty="0" err="1"/>
              <a:t>w.r.t.</a:t>
            </a:r>
            <a:r>
              <a:rPr lang="en-US" dirty="0"/>
              <a:t> time</a:t>
            </a:r>
          </a:p>
        </p:txBody>
      </p:sp>
      <p:pic>
        <p:nvPicPr>
          <p:cNvPr id="5" name="Picture 4"/>
          <p:cNvPicPr>
            <a:picLocks noChangeAspect="1"/>
          </p:cNvPicPr>
          <p:nvPr/>
        </p:nvPicPr>
        <p:blipFill>
          <a:blip r:embed="rId2"/>
          <a:stretch>
            <a:fillRect/>
          </a:stretch>
        </p:blipFill>
        <p:spPr>
          <a:xfrm>
            <a:off x="0" y="1271442"/>
            <a:ext cx="6858000" cy="2743200"/>
          </a:xfrm>
          <a:prstGeom prst="rect">
            <a:avLst/>
          </a:prstGeom>
        </p:spPr>
      </p:pic>
      <p:pic>
        <p:nvPicPr>
          <p:cNvPr id="6" name="Picture 5"/>
          <p:cNvPicPr>
            <a:picLocks noChangeAspect="1"/>
          </p:cNvPicPr>
          <p:nvPr/>
        </p:nvPicPr>
        <p:blipFill>
          <a:blip r:embed="rId3"/>
          <a:srcRect/>
          <a:stretch/>
        </p:blipFill>
        <p:spPr>
          <a:xfrm>
            <a:off x="0" y="1271442"/>
            <a:ext cx="6858000" cy="2743199"/>
          </a:xfrm>
          <a:prstGeom prst="rect">
            <a:avLst/>
          </a:prstGeom>
        </p:spPr>
      </p:pic>
      <p:pic>
        <p:nvPicPr>
          <p:cNvPr id="11" name="Picture 10">
            <a:extLst>
              <a:ext uri="{FF2B5EF4-FFF2-40B4-BE49-F238E27FC236}">
                <a16:creationId xmlns:a16="http://schemas.microsoft.com/office/drawing/2014/main" id="{7D43B747-5B9A-4DBA-BE22-AD8600BB8284}"/>
              </a:ext>
            </a:extLst>
          </p:cNvPr>
          <p:cNvPicPr>
            <a:picLocks noChangeAspect="1"/>
          </p:cNvPicPr>
          <p:nvPr/>
        </p:nvPicPr>
        <p:blipFill>
          <a:blip r:embed="rId4"/>
          <a:srcRect/>
          <a:stretch/>
        </p:blipFill>
        <p:spPr>
          <a:xfrm>
            <a:off x="7246044" y="666206"/>
            <a:ext cx="4721070" cy="5016136"/>
          </a:xfrm>
          <a:prstGeom prst="rect">
            <a:avLst/>
          </a:prstGeom>
        </p:spPr>
      </p:pic>
      <p:cxnSp>
        <p:nvCxnSpPr>
          <p:cNvPr id="12" name="Straight Arrow Connector 11"/>
          <p:cNvCxnSpPr>
            <a:cxnSpLocks/>
          </p:cNvCxnSpPr>
          <p:nvPr/>
        </p:nvCxnSpPr>
        <p:spPr>
          <a:xfrm flipV="1">
            <a:off x="6223299" y="1923765"/>
            <a:ext cx="1242124" cy="8202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6223299" y="2743973"/>
            <a:ext cx="1294375" cy="11814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Global Statistics: 3 Sept – 30 Nov 2018</a:t>
            </a:r>
          </a:p>
        </p:txBody>
      </p:sp>
    </p:spTree>
    <p:extLst>
      <p:ext uri="{BB962C8B-B14F-4D97-AF65-F5344CB8AC3E}">
        <p14:creationId xmlns:p14="http://schemas.microsoft.com/office/powerpoint/2010/main" val="328867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Control</a:t>
            </a:r>
          </a:p>
        </p:txBody>
      </p:sp>
      <p:sp>
        <p:nvSpPr>
          <p:cNvPr id="3" name="Content Placeholder 2"/>
          <p:cNvSpPr>
            <a:spLocks noGrp="1"/>
          </p:cNvSpPr>
          <p:nvPr>
            <p:ph idx="1"/>
          </p:nvPr>
        </p:nvSpPr>
        <p:spPr>
          <a:xfrm>
            <a:off x="838200" y="4644614"/>
            <a:ext cx="10515600" cy="1674231"/>
          </a:xfrm>
        </p:spPr>
        <p:txBody>
          <a:bodyPr>
            <a:normAutofit/>
          </a:bodyPr>
          <a:lstStyle/>
          <a:p>
            <a:r>
              <a:rPr lang="en-US" dirty="0"/>
              <a:t>Michael Rennie (ECMWF) &amp; the Aeolus Team provided a list of suggested quality control and bias corrections to target the best observations for assimilation</a:t>
            </a:r>
          </a:p>
          <a:p>
            <a:pPr lvl="1"/>
            <a:r>
              <a:rPr lang="en-US" dirty="0"/>
              <a:t>Note: 12 Sept – 16 Oct 2018 is the targeted assimilation inter-comparison period </a:t>
            </a:r>
          </a:p>
        </p:txBody>
      </p:sp>
      <p:pic>
        <p:nvPicPr>
          <p:cNvPr id="6" name="Picture 5">
            <a:extLst>
              <a:ext uri="{FF2B5EF4-FFF2-40B4-BE49-F238E27FC236}">
                <a16:creationId xmlns:a16="http://schemas.microsoft.com/office/drawing/2014/main" id="{8F4413F8-C7F6-4DB9-8373-2EA3DD9E13EC}"/>
              </a:ext>
            </a:extLst>
          </p:cNvPr>
          <p:cNvPicPr>
            <a:picLocks noChangeAspect="1"/>
          </p:cNvPicPr>
          <p:nvPr/>
        </p:nvPicPr>
        <p:blipFill>
          <a:blip r:embed="rId3"/>
          <a:srcRect/>
          <a:stretch/>
        </p:blipFill>
        <p:spPr>
          <a:xfrm>
            <a:off x="1458684" y="939119"/>
            <a:ext cx="9081950" cy="3632780"/>
          </a:xfrm>
          <a:prstGeom prst="rect">
            <a:avLst/>
          </a:prstGeom>
        </p:spPr>
      </p:pic>
    </p:spTree>
    <p:extLst>
      <p:ext uri="{BB962C8B-B14F-4D97-AF65-F5344CB8AC3E}">
        <p14:creationId xmlns:p14="http://schemas.microsoft.com/office/powerpoint/2010/main" val="426554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Control</a:t>
            </a:r>
          </a:p>
        </p:txBody>
      </p:sp>
      <p:sp>
        <p:nvSpPr>
          <p:cNvPr id="3" name="Content Placeholder 2"/>
          <p:cNvSpPr>
            <a:spLocks noGrp="1"/>
          </p:cNvSpPr>
          <p:nvPr>
            <p:ph idx="1"/>
          </p:nvPr>
        </p:nvSpPr>
        <p:spPr>
          <a:xfrm>
            <a:off x="838200" y="4660751"/>
            <a:ext cx="10515600" cy="1674231"/>
          </a:xfrm>
        </p:spPr>
        <p:txBody>
          <a:bodyPr>
            <a:normAutofit/>
          </a:bodyPr>
          <a:lstStyle/>
          <a:p>
            <a:r>
              <a:rPr lang="en-US" dirty="0"/>
              <a:t>By applying the quality control procedures, it can be seen that for the two suggested use types (Mie Cloudy, Rayleigh Clear) that the standard deviations are dramatically reduced and the hot spot regions are avoided/resolved</a:t>
            </a:r>
          </a:p>
          <a:p>
            <a:pPr lvl="1"/>
            <a:r>
              <a:rPr lang="en-US" dirty="0"/>
              <a:t>Good observations may be lost using the ECMWF-suggested pressure-based blacklisting for hot spot avoidance</a:t>
            </a:r>
          </a:p>
        </p:txBody>
      </p:sp>
      <p:pic>
        <p:nvPicPr>
          <p:cNvPr id="6" name="Picture 5">
            <a:extLst>
              <a:ext uri="{FF2B5EF4-FFF2-40B4-BE49-F238E27FC236}">
                <a16:creationId xmlns:a16="http://schemas.microsoft.com/office/drawing/2014/main" id="{8F4413F8-C7F6-4DB9-8373-2EA3DD9E13EC}"/>
              </a:ext>
            </a:extLst>
          </p:cNvPr>
          <p:cNvPicPr>
            <a:picLocks noChangeAspect="1"/>
          </p:cNvPicPr>
          <p:nvPr/>
        </p:nvPicPr>
        <p:blipFill>
          <a:blip r:embed="rId3"/>
          <a:srcRect/>
          <a:stretch/>
        </p:blipFill>
        <p:spPr>
          <a:xfrm>
            <a:off x="1458684" y="955256"/>
            <a:ext cx="9081950" cy="3632780"/>
          </a:xfrm>
          <a:prstGeom prst="rect">
            <a:avLst/>
          </a:prstGeom>
        </p:spPr>
      </p:pic>
      <p:sp>
        <p:nvSpPr>
          <p:cNvPr id="4" name="Rectangle 3">
            <a:extLst>
              <a:ext uri="{FF2B5EF4-FFF2-40B4-BE49-F238E27FC236}">
                <a16:creationId xmlns:a16="http://schemas.microsoft.com/office/drawing/2014/main" id="{EC71223C-7FD2-4C4F-813B-22B8EEEDCE70}"/>
              </a:ext>
            </a:extLst>
          </p:cNvPr>
          <p:cNvSpPr/>
          <p:nvPr/>
        </p:nvSpPr>
        <p:spPr>
          <a:xfrm>
            <a:off x="2581835" y="1307056"/>
            <a:ext cx="1543723" cy="2554941"/>
          </a:xfrm>
          <a:prstGeom prst="rect">
            <a:avLst/>
          </a:prstGeom>
          <a:solidFill>
            <a:schemeClr val="bg1">
              <a:lumMod val="85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81E4DB-1325-4402-84C6-B214CC53500C}"/>
              </a:ext>
            </a:extLst>
          </p:cNvPr>
          <p:cNvSpPr/>
          <p:nvPr/>
        </p:nvSpPr>
        <p:spPr>
          <a:xfrm>
            <a:off x="8123583" y="1307056"/>
            <a:ext cx="1486584" cy="2554941"/>
          </a:xfrm>
          <a:prstGeom prst="rect">
            <a:avLst/>
          </a:prstGeom>
          <a:solidFill>
            <a:schemeClr val="bg1">
              <a:lumMod val="85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53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Control</a:t>
            </a:r>
          </a:p>
        </p:txBody>
      </p:sp>
      <p:sp>
        <p:nvSpPr>
          <p:cNvPr id="3" name="Content Placeholder 2"/>
          <p:cNvSpPr>
            <a:spLocks noGrp="1"/>
          </p:cNvSpPr>
          <p:nvPr>
            <p:ph idx="1"/>
          </p:nvPr>
        </p:nvSpPr>
        <p:spPr>
          <a:xfrm>
            <a:off x="838200" y="4660751"/>
            <a:ext cx="10515600" cy="1674231"/>
          </a:xfrm>
        </p:spPr>
        <p:txBody>
          <a:bodyPr>
            <a:normAutofit/>
          </a:bodyPr>
          <a:lstStyle/>
          <a:p>
            <a:r>
              <a:rPr lang="en-US" dirty="0"/>
              <a:t>At this point, two key issues remain prior to initial assimilation experiments:</a:t>
            </a:r>
          </a:p>
          <a:p>
            <a:pPr lvl="1"/>
            <a:r>
              <a:rPr lang="en-US" dirty="0"/>
              <a:t>Large biases</a:t>
            </a:r>
          </a:p>
          <a:p>
            <a:pPr lvl="1"/>
            <a:r>
              <a:rPr lang="en-US" dirty="0"/>
              <a:t>Observation error handling</a:t>
            </a:r>
          </a:p>
        </p:txBody>
      </p:sp>
      <p:pic>
        <p:nvPicPr>
          <p:cNvPr id="6" name="Picture 5">
            <a:extLst>
              <a:ext uri="{FF2B5EF4-FFF2-40B4-BE49-F238E27FC236}">
                <a16:creationId xmlns:a16="http://schemas.microsoft.com/office/drawing/2014/main" id="{8F4413F8-C7F6-4DB9-8373-2EA3DD9E13EC}"/>
              </a:ext>
            </a:extLst>
          </p:cNvPr>
          <p:cNvPicPr>
            <a:picLocks noChangeAspect="1"/>
          </p:cNvPicPr>
          <p:nvPr/>
        </p:nvPicPr>
        <p:blipFill>
          <a:blip r:embed="rId3"/>
          <a:srcRect/>
          <a:stretch/>
        </p:blipFill>
        <p:spPr>
          <a:xfrm>
            <a:off x="1458684" y="955256"/>
            <a:ext cx="9081950" cy="3632780"/>
          </a:xfrm>
          <a:prstGeom prst="rect">
            <a:avLst/>
          </a:prstGeom>
        </p:spPr>
      </p:pic>
      <p:sp>
        <p:nvSpPr>
          <p:cNvPr id="4" name="Rectangle 3">
            <a:extLst>
              <a:ext uri="{FF2B5EF4-FFF2-40B4-BE49-F238E27FC236}">
                <a16:creationId xmlns:a16="http://schemas.microsoft.com/office/drawing/2014/main" id="{EC71223C-7FD2-4C4F-813B-22B8EEEDCE70}"/>
              </a:ext>
            </a:extLst>
          </p:cNvPr>
          <p:cNvSpPr/>
          <p:nvPr/>
        </p:nvSpPr>
        <p:spPr>
          <a:xfrm>
            <a:off x="2581835" y="1307056"/>
            <a:ext cx="1543723" cy="2554941"/>
          </a:xfrm>
          <a:prstGeom prst="rect">
            <a:avLst/>
          </a:prstGeom>
          <a:solidFill>
            <a:schemeClr val="bg1">
              <a:lumMod val="85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81E4DB-1325-4402-84C6-B214CC53500C}"/>
              </a:ext>
            </a:extLst>
          </p:cNvPr>
          <p:cNvSpPr/>
          <p:nvPr/>
        </p:nvSpPr>
        <p:spPr>
          <a:xfrm>
            <a:off x="8123583" y="1307056"/>
            <a:ext cx="1486584" cy="2554941"/>
          </a:xfrm>
          <a:prstGeom prst="rect">
            <a:avLst/>
          </a:prstGeom>
          <a:solidFill>
            <a:schemeClr val="bg1">
              <a:lumMod val="85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85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86C7-A152-4D79-BAB3-2D869710F0F0}"/>
              </a:ext>
            </a:extLst>
          </p:cNvPr>
          <p:cNvSpPr>
            <a:spLocks noGrp="1"/>
          </p:cNvSpPr>
          <p:nvPr>
            <p:ph type="title"/>
          </p:nvPr>
        </p:nvSpPr>
        <p:spPr/>
        <p:txBody>
          <a:bodyPr/>
          <a:lstStyle/>
          <a:p>
            <a:r>
              <a:rPr lang="en-US" dirty="0"/>
              <a:t>Handling Bias </a:t>
            </a:r>
          </a:p>
        </p:txBody>
      </p:sp>
      <p:sp>
        <p:nvSpPr>
          <p:cNvPr id="3" name="Content Placeholder 2">
            <a:extLst>
              <a:ext uri="{FF2B5EF4-FFF2-40B4-BE49-F238E27FC236}">
                <a16:creationId xmlns:a16="http://schemas.microsoft.com/office/drawing/2014/main" id="{D3BE23D8-BC89-49D2-A13A-C444A7AAFB2F}"/>
              </a:ext>
            </a:extLst>
          </p:cNvPr>
          <p:cNvSpPr>
            <a:spLocks noGrp="1"/>
          </p:cNvSpPr>
          <p:nvPr>
            <p:ph idx="1"/>
          </p:nvPr>
        </p:nvSpPr>
        <p:spPr>
          <a:xfrm>
            <a:off x="838200" y="946673"/>
            <a:ext cx="10515600" cy="1850315"/>
          </a:xfrm>
        </p:spPr>
        <p:txBody>
          <a:bodyPr/>
          <a:lstStyle/>
          <a:p>
            <a:r>
              <a:rPr lang="en-US" dirty="0"/>
              <a:t>From both this study and ECMWF suggestion, two components of bias need to be removed prior to assimilation</a:t>
            </a:r>
          </a:p>
          <a:p>
            <a:pPr lvl="1"/>
            <a:r>
              <a:rPr lang="en-US" dirty="0"/>
              <a:t>ECMWF suggested applying a -1.35 ms</a:t>
            </a:r>
            <a:r>
              <a:rPr lang="en-US" baseline="30000" dirty="0"/>
              <a:t>-1</a:t>
            </a:r>
            <a:r>
              <a:rPr lang="en-US" dirty="0"/>
              <a:t> bias correction to Mie Cloudy winds</a:t>
            </a:r>
          </a:p>
          <a:p>
            <a:pPr lvl="1"/>
            <a:r>
              <a:rPr lang="en-US" dirty="0"/>
              <a:t>Additionally, ECMWF noted substantial biases as a function of orbit node, which cancel out in global averaging</a:t>
            </a:r>
          </a:p>
          <a:p>
            <a:pPr lvl="2"/>
            <a:r>
              <a:rPr lang="en-US" dirty="0"/>
              <a:t>Ascending/descending biases expected to be removed/fixed via improved calibration</a:t>
            </a:r>
          </a:p>
          <a:p>
            <a:endParaRPr lang="en-US" dirty="0"/>
          </a:p>
        </p:txBody>
      </p:sp>
    </p:spTree>
    <p:extLst>
      <p:ext uri="{BB962C8B-B14F-4D97-AF65-F5344CB8AC3E}">
        <p14:creationId xmlns:p14="http://schemas.microsoft.com/office/powerpoint/2010/main" val="847063722"/>
      </p:ext>
    </p:extLst>
  </p:cSld>
  <p:clrMapOvr>
    <a:masterClrMapping/>
  </p:clrMapOvr>
</p:sld>
</file>

<file path=ppt/theme/theme1.xml><?xml version="1.0" encoding="utf-8"?>
<a:theme xmlns:a="http://schemas.openxmlformats.org/drawingml/2006/main" name="Office Theme">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23224</TotalTime>
  <Words>1621</Words>
  <Application>Microsoft Office PowerPoint</Application>
  <PresentationFormat>Widescreen</PresentationFormat>
  <Paragraphs>159</Paragraphs>
  <Slides>23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 Math</vt:lpstr>
      <vt:lpstr>Office Theme</vt:lpstr>
      <vt:lpstr>Ongoing Assessment and Assimilation of Aeolus Wind Retrievals at the GMAO</vt:lpstr>
      <vt:lpstr>Introduction</vt:lpstr>
      <vt:lpstr>Initial Assimilation Methods</vt:lpstr>
      <vt:lpstr>Global Statistics: 3 Sept – 30 Nov 2018</vt:lpstr>
      <vt:lpstr>Global Statistics: 3 Sept – 30 Nov 2018</vt:lpstr>
      <vt:lpstr>Quality Control</vt:lpstr>
      <vt:lpstr>Quality Control</vt:lpstr>
      <vt:lpstr>Quality Control</vt:lpstr>
      <vt:lpstr>Handling Bias </vt:lpstr>
      <vt:lpstr>Handling Bias </vt:lpstr>
      <vt:lpstr>Bias Correction</vt:lpstr>
      <vt:lpstr>Departures after Bias Correction</vt:lpstr>
      <vt:lpstr>Comparison against AMVs</vt:lpstr>
      <vt:lpstr>Comparison against AMVs</vt:lpstr>
      <vt:lpstr>Comparison against AMVs</vt:lpstr>
      <vt:lpstr>Comparison against AMVs</vt:lpstr>
      <vt:lpstr>Prescribing Observation Errors for Assimilation</vt:lpstr>
      <vt:lpstr>Penalty vs. Estimated Error</vt:lpstr>
      <vt:lpstr>Penalty vs. Estimated Error</vt:lpstr>
      <vt:lpstr>Prescribing Observation Errors for Assimilation</vt:lpstr>
      <vt:lpstr>Penalty vs. Estimated Error</vt:lpstr>
      <vt:lpstr>PowerPoint Presentation</vt:lpstr>
      <vt:lpstr>At This 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Sterling Spangler</dc:creator>
  <cp:lastModifiedBy>William Mccarty</cp:lastModifiedBy>
  <cp:revision>283</cp:revision>
  <dcterms:created xsi:type="dcterms:W3CDTF">2017-09-25T14:06:05Z</dcterms:created>
  <dcterms:modified xsi:type="dcterms:W3CDTF">2019-07-10T22:12:31Z</dcterms:modified>
</cp:coreProperties>
</file>