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257" r:id="rId4"/>
    <p:sldId id="259" r:id="rId5"/>
    <p:sldId id="258" r:id="rId6"/>
    <p:sldId id="262" r:id="rId7"/>
    <p:sldId id="266" r:id="rId8"/>
    <p:sldId id="474" r:id="rId9"/>
    <p:sldId id="276" r:id="rId10"/>
    <p:sldId id="477" r:id="rId11"/>
    <p:sldId id="264" r:id="rId12"/>
    <p:sldId id="277" r:id="rId13"/>
    <p:sldId id="281" r:id="rId14"/>
    <p:sldId id="263" r:id="rId15"/>
    <p:sldId id="310" r:id="rId16"/>
    <p:sldId id="294" r:id="rId17"/>
    <p:sldId id="475" r:id="rId18"/>
    <p:sldId id="286" r:id="rId19"/>
    <p:sldId id="478" r:id="rId20"/>
    <p:sldId id="287" r:id="rId21"/>
    <p:sldId id="296" r:id="rId22"/>
    <p:sldId id="289" r:id="rId23"/>
    <p:sldId id="290" r:id="rId24"/>
    <p:sldId id="298" r:id="rId25"/>
    <p:sldId id="292" r:id="rId26"/>
    <p:sldId id="476" r:id="rId27"/>
    <p:sldId id="303" r:id="rId28"/>
    <p:sldId id="479" r:id="rId29"/>
    <p:sldId id="300" r:id="rId30"/>
    <p:sldId id="304" r:id="rId31"/>
    <p:sldId id="299" r:id="rId32"/>
    <p:sldId id="307" r:id="rId33"/>
    <p:sldId id="464" r:id="rId34"/>
    <p:sldId id="465" r:id="rId35"/>
    <p:sldId id="316" r:id="rId36"/>
    <p:sldId id="438" r:id="rId37"/>
    <p:sldId id="466" r:id="rId38"/>
    <p:sldId id="47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7" d="100"/>
          <a:sy n="87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C4DC-E56C-45C6-B038-B2688A18A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474E0-7D44-47B8-ADB4-901726ED9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CC54E-6A44-4F9E-94CE-AED2E2B7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5EBE-3378-4A0F-9D20-F0FF1375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57B32-9B38-4320-B5A4-6723E472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E99F-307B-478B-B0F5-196C6F67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2E27A-094F-4526-BC9F-2DFDB1D69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2092-027C-48C3-AA14-79CE6495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C7CA7-1172-4736-B766-203F04CD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4E5B-C4A1-4E02-A844-645E8FD1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C5E631-7421-498C-BDE3-BBDA0384D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EA2B5-0ED9-459A-B417-FCE5B9FE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423C7-8CBD-44CF-872D-A6D82A94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D11F-9B49-4843-883C-9B8ADB3E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B2CF-DF06-40B4-B485-BAFDCF1A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7DC0-0B6C-4C7D-A7EC-FD0043A5D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91E0B-8BD7-4F65-A4F7-7D7E98A6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4ED34-7683-47B8-8C05-7E18AFEA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30A86-B090-457C-9726-B32D1CD3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CC06-C896-4B69-8E02-D27C5D8B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69A3-4952-4454-8AF8-01B4138B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9A12-B1EF-4CF1-8AC2-3677914C6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FFCC-3930-4E27-AF84-5D37B391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FB091-FC6D-4D7F-971E-05F5744D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D3BB-E116-4BFE-8279-D91D0780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7535-AC6C-47E5-99F5-1F34F84D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F901-229B-42D1-9D1F-3CAC2FAA7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042BA-A8FD-4A4C-924C-9710FC787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A10CE-AF80-45E1-BAAA-B59FC46E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23CE-57F9-4127-8307-883F8198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D9A4F-FA12-476D-9F7B-DA9BC458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552B-CE69-4DF7-B4AC-F1F20AF8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781E5-A516-4720-B763-D654D6826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6C6E9-3959-4F6E-933A-B1272E467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BE86E-1EF3-4ACC-8286-92A3F2A3C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E5598-3D38-4831-AAF7-4607C6117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AFC5F-E3CE-440E-912C-9DD4DDB8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8A37F-37E7-4A10-984D-DEF402B9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89362-7F61-43B9-AD79-214D036A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A406-71C6-424C-AF73-89CA5010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2E3B-7CB8-4ED6-AF35-F05C0D99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9090E-AC8B-49AB-8345-DCF40E4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1A548-6A69-4684-B2D1-B59AF6F6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2F28F-1E6A-46D9-ABFA-323BA873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6C918-C762-4575-9C81-39F3BE48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E1B13-7208-40B6-8F8A-F10182E0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5771-BAF2-4C2D-874E-E2BAA7B0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DCA0-682B-4D69-8A32-7A773810F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CC4AB-0B31-4277-A8D9-FC83F40E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4102B-7FCC-487F-A72B-FD8E7931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A72B1-D321-4B5D-8520-7FA494AC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C492C-22AE-4477-BFE4-2B121648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7D43-B09A-423F-BC8F-AE0EBBD2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8C3DC-FB8D-4DD0-8432-1C3287AC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C26C6-1CC3-4F10-8976-73A491B59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2C6B8-E8C3-4CE0-96BA-56F36D3F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EAB5-FEB3-41C5-8176-E435B424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E018D-8371-4AEE-9640-ECBB495F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68348-A8CD-4DC2-87A9-31BD64B5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64600-83D0-4C53-A071-91BEC7FA0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592B-D315-49FC-9BCC-86D52744C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03C9-7FDC-4D9C-B524-759988ECAD8B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9463B-728D-49F5-8C24-175EF0EAE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B251-8649-4806-9A3F-BB80B7568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FC80-8D54-443F-A62A-57C270E0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93FF-BE4E-4093-AFA0-15145522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30" y="469557"/>
            <a:ext cx="11961340" cy="1763638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Comparisons of DAWN, Dropsonde and Aeolus Wind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66B64-BC79-4515-93A4-4B98EF870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30" y="3179135"/>
            <a:ext cx="11961340" cy="3540642"/>
          </a:xfrm>
        </p:spPr>
        <p:txBody>
          <a:bodyPr>
            <a:normAutofit/>
          </a:bodyPr>
          <a:lstStyle/>
          <a:p>
            <a:r>
              <a:rPr lang="en-US" dirty="0"/>
              <a:t>Steven Greco</a:t>
            </a:r>
            <a:r>
              <a:rPr lang="en-US" baseline="30000" dirty="0"/>
              <a:t>1</a:t>
            </a:r>
            <a:r>
              <a:rPr lang="en-US" dirty="0"/>
              <a:t>, G.D. Emmitt</a:t>
            </a:r>
            <a:r>
              <a:rPr lang="en-US" baseline="30000" dirty="0"/>
              <a:t>1</a:t>
            </a:r>
            <a:r>
              <a:rPr lang="en-US" dirty="0"/>
              <a:t> , S.A. Wood</a:t>
            </a:r>
            <a:r>
              <a:rPr lang="en-US" baseline="30000" dirty="0"/>
              <a:t>1</a:t>
            </a:r>
            <a:r>
              <a:rPr lang="en-US" dirty="0"/>
              <a:t> and Sharon Rodier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 – Simpson Weather Associates, Charlottesville, VA; </a:t>
            </a:r>
            <a:r>
              <a:rPr lang="en-US" baseline="30000" dirty="0"/>
              <a:t>2</a:t>
            </a:r>
            <a:r>
              <a:rPr lang="en-US" dirty="0"/>
              <a:t> – LARC-E304/SSAI, Hampton, VA </a:t>
            </a:r>
          </a:p>
          <a:p>
            <a:endParaRPr lang="en-US" dirty="0"/>
          </a:p>
          <a:p>
            <a:r>
              <a:rPr lang="en-US" dirty="0"/>
              <a:t>Working Group Meeting for Space Lidar Winds</a:t>
            </a:r>
          </a:p>
          <a:p>
            <a:r>
              <a:rPr lang="en-US" dirty="0"/>
              <a:t>Hampton, Virginia</a:t>
            </a:r>
          </a:p>
          <a:p>
            <a:r>
              <a:rPr lang="en-US" dirty="0"/>
              <a:t>July 10-11,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8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FB25E-AB08-43DD-8BF5-E9DD0CC5E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" y="231354"/>
            <a:ext cx="12155195" cy="3197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BB0F91-B6D9-4FD7-B70D-90E251B15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" y="3429000"/>
            <a:ext cx="12154547" cy="31976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2BE193-5F70-4543-90D6-1840747A27BF}"/>
              </a:ext>
            </a:extLst>
          </p:cNvPr>
          <p:cNvCxnSpPr>
            <a:cxnSpLocks/>
          </p:cNvCxnSpPr>
          <p:nvPr/>
        </p:nvCxnSpPr>
        <p:spPr>
          <a:xfrm flipV="1">
            <a:off x="6400800" y="485935"/>
            <a:ext cx="0" cy="57936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6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E87F3BE-18E8-41BE-8829-90557FA2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78376"/>
            <a:ext cx="10071463" cy="323305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2FF20-D395-416F-B175-00CEBEEBD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3429001"/>
            <a:ext cx="10071463" cy="323305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3DDF7EF-7534-4C8C-878A-853CD5E9CE0A}"/>
              </a:ext>
            </a:extLst>
          </p:cNvPr>
          <p:cNvCxnSpPr/>
          <p:nvPr/>
        </p:nvCxnSpPr>
        <p:spPr>
          <a:xfrm flipV="1">
            <a:off x="6400800" y="308919"/>
            <a:ext cx="0" cy="26443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5A8884-34C8-460F-808C-DC225EEE4E1E}"/>
              </a:ext>
            </a:extLst>
          </p:cNvPr>
          <p:cNvCxnSpPr/>
          <p:nvPr/>
        </p:nvCxnSpPr>
        <p:spPr>
          <a:xfrm>
            <a:off x="11689492" y="24095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4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E87F3BE-18E8-41BE-8829-90557FA2B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78376"/>
            <a:ext cx="10071463" cy="323305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A440EF-02B3-4662-A538-1C1C83B70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3429000"/>
            <a:ext cx="10071463" cy="32330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EC7A2-8CD5-4A43-93A8-2821B489F9E7}"/>
              </a:ext>
            </a:extLst>
          </p:cNvPr>
          <p:cNvCxnSpPr/>
          <p:nvPr/>
        </p:nvCxnSpPr>
        <p:spPr>
          <a:xfrm flipV="1">
            <a:off x="6413157" y="296562"/>
            <a:ext cx="0" cy="26567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96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0162D5F-DCD4-4D0A-9502-8EB746B2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1EBF5-B159-4E8A-950A-BA2C76A8CBFA}"/>
              </a:ext>
            </a:extLst>
          </p:cNvPr>
          <p:cNvSpPr txBox="1"/>
          <p:nvPr/>
        </p:nvSpPr>
        <p:spPr>
          <a:xfrm>
            <a:off x="5214551" y="4819135"/>
            <a:ext cx="395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8405B-80F8-4DAE-BE85-E9FE61AB646B}"/>
              </a:ext>
            </a:extLst>
          </p:cNvPr>
          <p:cNvSpPr txBox="1"/>
          <p:nvPr/>
        </p:nvSpPr>
        <p:spPr>
          <a:xfrm>
            <a:off x="259491" y="617838"/>
            <a:ext cx="1849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AEOLUS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DIRECTLY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B3A23-6E15-46D4-B07B-7B54CA11C7E6}"/>
              </a:ext>
            </a:extLst>
          </p:cNvPr>
          <p:cNvSpPr txBox="1"/>
          <p:nvPr/>
        </p:nvSpPr>
        <p:spPr>
          <a:xfrm>
            <a:off x="4200795" y="112566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417184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8251BF0-8BC1-4221-B37B-6212192B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8BD79-970A-4358-9AF4-5AA75CBF511E}"/>
              </a:ext>
            </a:extLst>
          </p:cNvPr>
          <p:cNvSpPr txBox="1"/>
          <p:nvPr/>
        </p:nvSpPr>
        <p:spPr>
          <a:xfrm>
            <a:off x="4473146" y="4522573"/>
            <a:ext cx="1100660" cy="605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5FFDF-DDDF-4F7A-B938-136C50D34C4E}"/>
              </a:ext>
            </a:extLst>
          </p:cNvPr>
          <p:cNvSpPr txBox="1"/>
          <p:nvPr/>
        </p:nvSpPr>
        <p:spPr>
          <a:xfrm>
            <a:off x="4215402" y="110668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206907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1C03B-05C2-4AD6-88E8-6D916479C0D8}"/>
              </a:ext>
            </a:extLst>
          </p:cNvPr>
          <p:cNvSpPr txBox="1"/>
          <p:nvPr/>
        </p:nvSpPr>
        <p:spPr>
          <a:xfrm>
            <a:off x="215900" y="597877"/>
            <a:ext cx="11785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0423 DAWN-AEOLUS HLOS COMPARSIONS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AEOLUS S-N 02:28 - 02:29Z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N-S 02:06 – 02:53Z(~ 600 km)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profiles from 5 Looks computed every ~5km (119 profiles)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AEOLUS profiles along DAWN under-flight track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Rayleigh Clear (21-24 winds used)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Mie Cloudy (1-4 winds used 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DAWN Aeolus projection HLOS shown for 123 DAWN profiles along DAWN underflight		</a:t>
            </a:r>
          </a:p>
          <a:p>
            <a:pPr marL="292100" indent="-2921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7 DAWN “Integrated” profiles  each utilizing 17 individual DAWN profiles to match   Aeolus Level 2B resolution</a:t>
            </a:r>
          </a:p>
        </p:txBody>
      </p:sp>
    </p:spTree>
    <p:extLst>
      <p:ext uri="{BB962C8B-B14F-4D97-AF65-F5344CB8AC3E}">
        <p14:creationId xmlns:p14="http://schemas.microsoft.com/office/powerpoint/2010/main" val="99225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ountain&#10;&#10;Description automatically generated">
            <a:extLst>
              <a:ext uri="{FF2B5EF4-FFF2-40B4-BE49-F238E27FC236}">
                <a16:creationId xmlns:a16="http://schemas.microsoft.com/office/drawing/2014/main" id="{B7DF21D6-6081-4371-9D69-0C9DB28A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1" y="148280"/>
            <a:ext cx="10348817" cy="65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6AB93-4050-4977-91C6-3B46BB2D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5" y="321276"/>
            <a:ext cx="9341708" cy="63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BAB3827-F4D3-4FE1-A403-E98F6604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9" y="654908"/>
            <a:ext cx="5478162" cy="5498757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5A3C5E9-0C02-4C40-82C6-E232AFB1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4908"/>
            <a:ext cx="5568778" cy="5498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9DD825-E39D-4E81-8E66-A57B3E360DC9}"/>
              </a:ext>
            </a:extLst>
          </p:cNvPr>
          <p:cNvSpPr txBox="1"/>
          <p:nvPr/>
        </p:nvSpPr>
        <p:spPr>
          <a:xfrm>
            <a:off x="5140411" y="5078627"/>
            <a:ext cx="3707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0B811-093A-4BD2-B0B4-F0077B5C9E88}"/>
              </a:ext>
            </a:extLst>
          </p:cNvPr>
          <p:cNvSpPr txBox="1"/>
          <p:nvPr/>
        </p:nvSpPr>
        <p:spPr>
          <a:xfrm>
            <a:off x="3249827" y="3115273"/>
            <a:ext cx="432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6909D-09B4-49A5-9934-A5571CF252C2}"/>
              </a:ext>
            </a:extLst>
          </p:cNvPr>
          <p:cNvSpPr txBox="1"/>
          <p:nvPr/>
        </p:nvSpPr>
        <p:spPr>
          <a:xfrm>
            <a:off x="2817341" y="3034954"/>
            <a:ext cx="4324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CAA97-9A3B-4424-88EC-DB78429A3629}"/>
              </a:ext>
            </a:extLst>
          </p:cNvPr>
          <p:cNvSpPr txBox="1"/>
          <p:nvPr/>
        </p:nvSpPr>
        <p:spPr>
          <a:xfrm>
            <a:off x="1689135" y="149879"/>
            <a:ext cx="881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DAWN-DROP COMPARISON MIDDLE OF UNDERFLIGHT</a:t>
            </a:r>
          </a:p>
        </p:txBody>
      </p:sp>
    </p:spTree>
    <p:extLst>
      <p:ext uri="{BB962C8B-B14F-4D97-AF65-F5344CB8AC3E}">
        <p14:creationId xmlns:p14="http://schemas.microsoft.com/office/powerpoint/2010/main" val="3172078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15D8E-DD07-445B-880F-7F494B6D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5" y="231355"/>
            <a:ext cx="11323809" cy="3197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46557-1176-45FE-AE01-A5F0EAAD1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5" y="3428999"/>
            <a:ext cx="11409038" cy="31976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340B6-ED8C-4014-AC38-BB6DDF1DC1F5}"/>
              </a:ext>
            </a:extLst>
          </p:cNvPr>
          <p:cNvCxnSpPr>
            <a:cxnSpLocks/>
          </p:cNvCxnSpPr>
          <p:nvPr/>
        </p:nvCxnSpPr>
        <p:spPr>
          <a:xfrm>
            <a:off x="6546085" y="486119"/>
            <a:ext cx="0" cy="56943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8A3A-5470-4BFD-92BE-2509DA63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48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Airborne DAWN Underflights of Aeolus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4533-9491-4999-81A9-19C770B0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4" y="1530049"/>
            <a:ext cx="10515600" cy="4759539"/>
          </a:xfrm>
        </p:spPr>
        <p:txBody>
          <a:bodyPr>
            <a:normAutofit/>
          </a:bodyPr>
          <a:lstStyle/>
          <a:p>
            <a:r>
              <a:rPr lang="en-US" dirty="0"/>
              <a:t>April 17-30, 2019 NASA Airborne Campaign</a:t>
            </a:r>
          </a:p>
          <a:p>
            <a:r>
              <a:rPr lang="en-US" dirty="0"/>
              <a:t>Based out of Palmdale, CA</a:t>
            </a:r>
          </a:p>
          <a:p>
            <a:r>
              <a:rPr lang="en-US" dirty="0"/>
              <a:t>Airborne DAWN and YES Dropsonde aboard NASA DC-8</a:t>
            </a:r>
          </a:p>
          <a:p>
            <a:r>
              <a:rPr lang="en-US" dirty="0"/>
              <a:t>5 underpasses of Aeolus in April 2019</a:t>
            </a:r>
          </a:p>
          <a:p>
            <a:r>
              <a:rPr lang="en-US" dirty="0"/>
              <a:t>Over the eastern Pacific Ocean</a:t>
            </a:r>
          </a:p>
          <a:p>
            <a:pPr marL="0" indent="0">
              <a:buNone/>
            </a:pPr>
            <a:r>
              <a:rPr lang="en-US" dirty="0"/>
              <a:t>	- Two transects between US west coast and Hawaii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b="1" u="sng" dirty="0"/>
              <a:t>Three missions off west coast of US (30 – 50 N)</a:t>
            </a:r>
          </a:p>
          <a:p>
            <a:pPr marL="0" indent="0">
              <a:buNone/>
            </a:pPr>
            <a:r>
              <a:rPr lang="en-US" b="1" dirty="0"/>
              <a:t>		- </a:t>
            </a:r>
            <a:r>
              <a:rPr lang="en-US" b="1" u="sng" dirty="0"/>
              <a:t>Mostly clear to partly cloudy conditions</a:t>
            </a:r>
          </a:p>
          <a:p>
            <a:pPr marL="0" indent="0">
              <a:buNone/>
            </a:pPr>
            <a:r>
              <a:rPr lang="en-US" b="1" dirty="0"/>
              <a:t>		- </a:t>
            </a:r>
            <a:r>
              <a:rPr lang="en-US" b="1" u="sng" dirty="0"/>
              <a:t>Low and high aerosol segments</a:t>
            </a:r>
          </a:p>
        </p:txBody>
      </p:sp>
    </p:spTree>
    <p:extLst>
      <p:ext uri="{BB962C8B-B14F-4D97-AF65-F5344CB8AC3E}">
        <p14:creationId xmlns:p14="http://schemas.microsoft.com/office/powerpoint/2010/main" val="1295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9D40728-80D8-4883-8E20-8F7DA6D8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210065"/>
            <a:ext cx="10095471" cy="321893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0A35E2-47B4-4F5C-8055-6DB1D702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3429000"/>
            <a:ext cx="10095471" cy="32189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B6E8AC-1EE0-4E87-AACB-0EDC3C587732}"/>
              </a:ext>
            </a:extLst>
          </p:cNvPr>
          <p:cNvCxnSpPr/>
          <p:nvPr/>
        </p:nvCxnSpPr>
        <p:spPr>
          <a:xfrm>
            <a:off x="6526530" y="434340"/>
            <a:ext cx="0" cy="2686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75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9D40728-80D8-4883-8E20-8F7DA6D8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210065"/>
            <a:ext cx="10095471" cy="3218935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862DB5-B908-4968-A8D0-09E1E850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0" y="3429000"/>
            <a:ext cx="10095471" cy="32189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C2B8A3-60B6-4A53-BF3D-3A188C0C3C4A}"/>
              </a:ext>
            </a:extLst>
          </p:cNvPr>
          <p:cNvCxnSpPr/>
          <p:nvPr/>
        </p:nvCxnSpPr>
        <p:spPr>
          <a:xfrm flipV="1">
            <a:off x="6537960" y="411480"/>
            <a:ext cx="0" cy="2571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C8F8352-DFFD-4110-AE77-B3793289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F08B0-7638-49F4-9627-C23BD3EB6A9E}"/>
              </a:ext>
            </a:extLst>
          </p:cNvPr>
          <p:cNvSpPr txBox="1"/>
          <p:nvPr/>
        </p:nvSpPr>
        <p:spPr>
          <a:xfrm>
            <a:off x="4955059" y="5424616"/>
            <a:ext cx="358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249A8-296F-4664-BC96-31F556066B8C}"/>
              </a:ext>
            </a:extLst>
          </p:cNvPr>
          <p:cNvSpPr txBox="1"/>
          <p:nvPr/>
        </p:nvSpPr>
        <p:spPr>
          <a:xfrm>
            <a:off x="6820930" y="1062681"/>
            <a:ext cx="395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CCA1A-71F7-4E48-A44F-3BF82556E81F}"/>
              </a:ext>
            </a:extLst>
          </p:cNvPr>
          <p:cNvSpPr txBox="1"/>
          <p:nvPr/>
        </p:nvSpPr>
        <p:spPr>
          <a:xfrm>
            <a:off x="6096000" y="5029200"/>
            <a:ext cx="1962150" cy="594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40A3A-861D-427C-8B03-A3146E436954}"/>
              </a:ext>
            </a:extLst>
          </p:cNvPr>
          <p:cNvSpPr txBox="1"/>
          <p:nvPr/>
        </p:nvSpPr>
        <p:spPr>
          <a:xfrm>
            <a:off x="4834890" y="5029200"/>
            <a:ext cx="1261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21703-01B8-420E-86EE-607EB4F8AC73}"/>
              </a:ext>
            </a:extLst>
          </p:cNvPr>
          <p:cNvSpPr txBox="1"/>
          <p:nvPr/>
        </p:nvSpPr>
        <p:spPr>
          <a:xfrm>
            <a:off x="3875093" y="1062681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191574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707FDED-C2D2-47D2-981F-B8D3D594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7B220-7DE5-45E5-BEEB-0A55BBD782C5}"/>
              </a:ext>
            </a:extLst>
          </p:cNvPr>
          <p:cNvSpPr txBox="1"/>
          <p:nvPr/>
        </p:nvSpPr>
        <p:spPr>
          <a:xfrm>
            <a:off x="6499654" y="3731741"/>
            <a:ext cx="4201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0F9C1-930E-4F25-A054-F3770159E22F}"/>
              </a:ext>
            </a:extLst>
          </p:cNvPr>
          <p:cNvSpPr txBox="1"/>
          <p:nvPr/>
        </p:nvSpPr>
        <p:spPr>
          <a:xfrm>
            <a:off x="259491" y="617838"/>
            <a:ext cx="1849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AEOLUS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DIRECTLY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OVERHEAD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C1104D-E2E3-45BA-83C7-AE9D1F43F658}"/>
              </a:ext>
            </a:extLst>
          </p:cNvPr>
          <p:cNvSpPr txBox="1"/>
          <p:nvPr/>
        </p:nvSpPr>
        <p:spPr>
          <a:xfrm>
            <a:off x="3892185" y="103810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428379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1C03B-05C2-4AD6-88E8-6D916479C0D8}"/>
              </a:ext>
            </a:extLst>
          </p:cNvPr>
          <p:cNvSpPr txBox="1"/>
          <p:nvPr/>
        </p:nvSpPr>
        <p:spPr>
          <a:xfrm>
            <a:off x="215900" y="597877"/>
            <a:ext cx="1178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0418 DAWN-AEOLUS HLOS COMPARSIONS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AEOLUS S-N 02:56 - 03:00Z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N-S 01:51 – 03:32Z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AEOLUS profiles along DAWN under-flight track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Rayleigh Clear (21-24 winds)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Mie Cloudy (1-4 winds)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mostly operated in STARE (1 Look) mode, only small portion of underflight where full profiles measured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DAWN SNR and Aeolus projection HLOS shown for 30 DAWN profiles along DAWN under-flight (but other short segments of 2-4 scans/profiles)	</a:t>
            </a:r>
          </a:p>
        </p:txBody>
      </p:sp>
    </p:spTree>
    <p:extLst>
      <p:ext uri="{BB962C8B-B14F-4D97-AF65-F5344CB8AC3E}">
        <p14:creationId xmlns:p14="http://schemas.microsoft.com/office/powerpoint/2010/main" val="411222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iing, slope, tree&#10;&#10;Description automatically generated">
            <a:extLst>
              <a:ext uri="{FF2B5EF4-FFF2-40B4-BE49-F238E27FC236}">
                <a16:creationId xmlns:a16="http://schemas.microsoft.com/office/drawing/2014/main" id="{EB5C16AD-504C-4380-BBD3-4082DFB1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1" y="210065"/>
            <a:ext cx="10348817" cy="64378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AAC3F0B-17B6-408C-8188-1E11769E8933}"/>
              </a:ext>
            </a:extLst>
          </p:cNvPr>
          <p:cNvSpPr/>
          <p:nvPr/>
        </p:nvSpPr>
        <p:spPr>
          <a:xfrm>
            <a:off x="3519888" y="3602515"/>
            <a:ext cx="539827" cy="88134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F305E-FAE1-46D9-8448-8EF82551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86" y="185351"/>
            <a:ext cx="9601199" cy="63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6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6439C7D-823A-44C8-BC8D-6BEDA7B18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" y="667265"/>
            <a:ext cx="5527588" cy="5498758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831F621-D2E0-4C07-9ACA-B15FE3229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7265"/>
            <a:ext cx="5527588" cy="5498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BB0C6-3AA1-4A74-BBD2-D3738277D01B}"/>
              </a:ext>
            </a:extLst>
          </p:cNvPr>
          <p:cNvSpPr txBox="1"/>
          <p:nvPr/>
        </p:nvSpPr>
        <p:spPr>
          <a:xfrm>
            <a:off x="3558746" y="2767913"/>
            <a:ext cx="333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06513-4F69-4DF2-86C4-E6C763EF1A0D}"/>
              </a:ext>
            </a:extLst>
          </p:cNvPr>
          <p:cNvSpPr txBox="1"/>
          <p:nvPr/>
        </p:nvSpPr>
        <p:spPr>
          <a:xfrm>
            <a:off x="5128054" y="3991233"/>
            <a:ext cx="358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6044B-181E-4B52-B086-900F8E4CA902}"/>
              </a:ext>
            </a:extLst>
          </p:cNvPr>
          <p:cNvSpPr txBox="1"/>
          <p:nvPr/>
        </p:nvSpPr>
        <p:spPr>
          <a:xfrm>
            <a:off x="8108092" y="4051647"/>
            <a:ext cx="383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86339-9120-4F66-8C30-A676C65C2469}"/>
              </a:ext>
            </a:extLst>
          </p:cNvPr>
          <p:cNvSpPr txBox="1"/>
          <p:nvPr/>
        </p:nvSpPr>
        <p:spPr>
          <a:xfrm>
            <a:off x="9160474" y="2741828"/>
            <a:ext cx="5189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7EDEE-E926-4872-8E91-C55F09242A0B}"/>
              </a:ext>
            </a:extLst>
          </p:cNvPr>
          <p:cNvSpPr txBox="1"/>
          <p:nvPr/>
        </p:nvSpPr>
        <p:spPr>
          <a:xfrm>
            <a:off x="1689135" y="149879"/>
            <a:ext cx="881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DAWN-DROP COMPARISON MIDDLE OF UNDERFLIGHT</a:t>
            </a:r>
          </a:p>
        </p:txBody>
      </p:sp>
    </p:spTree>
    <p:extLst>
      <p:ext uri="{BB962C8B-B14F-4D97-AF65-F5344CB8AC3E}">
        <p14:creationId xmlns:p14="http://schemas.microsoft.com/office/powerpoint/2010/main" val="888382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E794E61-351E-47D7-A5E0-203133F1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231355"/>
            <a:ext cx="12192000" cy="3197646"/>
          </a:xfrm>
          <a:prstGeom prst="rect">
            <a:avLst/>
          </a:prstGeom>
        </p:spPr>
      </p:pic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B0E99D3-E35E-47A2-9644-F80F0AFB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1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90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2AE7259-22AF-4242-B75E-B0C81BAB3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3" y="3429000"/>
            <a:ext cx="10058401" cy="3377534"/>
          </a:xfrm>
          <a:prstGeom prst="rect">
            <a:avLst/>
          </a:prstGeom>
        </p:spPr>
      </p:pic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E42F691-0C71-4379-9971-0FEC14BE1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3" y="51466"/>
            <a:ext cx="10017212" cy="3377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633935-9979-4940-9F17-5ED7CDB635B9}"/>
              </a:ext>
            </a:extLst>
          </p:cNvPr>
          <p:cNvSpPr/>
          <p:nvPr/>
        </p:nvSpPr>
        <p:spPr>
          <a:xfrm>
            <a:off x="3744955" y="3705225"/>
            <a:ext cx="1482811" cy="27779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B57645-D80E-46DA-BA74-483B9FF8FB56}"/>
              </a:ext>
            </a:extLst>
          </p:cNvPr>
          <p:cNvCxnSpPr/>
          <p:nvPr/>
        </p:nvCxnSpPr>
        <p:spPr>
          <a:xfrm>
            <a:off x="6833286" y="296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7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8A3A-5470-4BFD-92BE-2509DA63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5" y="13066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DAWN Wind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4533-9491-4999-81A9-19C770B0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189527"/>
            <a:ext cx="10707029" cy="48988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DAWN</a:t>
            </a:r>
          </a:p>
          <a:p>
            <a:pPr marL="0" indent="0">
              <a:buNone/>
            </a:pPr>
            <a:r>
              <a:rPr lang="en-US" dirty="0"/>
              <a:t>	- 2 micron coherent</a:t>
            </a:r>
          </a:p>
          <a:p>
            <a:pPr marL="0" indent="0">
              <a:buNone/>
            </a:pPr>
            <a:r>
              <a:rPr lang="en-US" dirty="0"/>
              <a:t>	- 5Hz, 20 shots per look for April flights</a:t>
            </a:r>
          </a:p>
          <a:p>
            <a:r>
              <a:rPr lang="en-US" dirty="0"/>
              <a:t>DAWN wind vector products are low bias (&lt; .25m/s) and good RMSD in comparisons with dropsondes (see next slide)</a:t>
            </a:r>
          </a:p>
          <a:p>
            <a:r>
              <a:rPr lang="en-US" dirty="0"/>
              <a:t>3-D Wind Profiles computed for 5-look DAWN scanning pattern (5 LOS)</a:t>
            </a:r>
          </a:p>
          <a:p>
            <a:pPr marL="0" indent="0">
              <a:buNone/>
            </a:pPr>
            <a:r>
              <a:rPr lang="en-US" dirty="0"/>
              <a:t>	- 20 shot integration</a:t>
            </a:r>
          </a:p>
          <a:p>
            <a:pPr marL="0" indent="0">
              <a:buNone/>
            </a:pPr>
            <a:r>
              <a:rPr lang="en-US" dirty="0"/>
              <a:t>              - 4-5km horizontal resolution</a:t>
            </a:r>
          </a:p>
          <a:p>
            <a:pPr marL="0" indent="0">
              <a:buNone/>
            </a:pPr>
            <a:r>
              <a:rPr lang="en-US" dirty="0"/>
              <a:t>	- 75m vertical resolution along LOS</a:t>
            </a:r>
          </a:p>
          <a:p>
            <a:pPr marL="0" indent="0">
              <a:buNone/>
            </a:pPr>
            <a:r>
              <a:rPr lang="en-US" dirty="0"/>
              <a:t>	- 33m resolution for vertical profiles</a:t>
            </a:r>
          </a:p>
          <a:p>
            <a:r>
              <a:rPr lang="en-US" dirty="0"/>
              <a:t>U and V of DAWN profile used to compute a DAWN Aeolus projection of HLOS for every scan</a:t>
            </a:r>
          </a:p>
        </p:txBody>
      </p:sp>
    </p:spTree>
    <p:extLst>
      <p:ext uri="{BB962C8B-B14F-4D97-AF65-F5344CB8AC3E}">
        <p14:creationId xmlns:p14="http://schemas.microsoft.com/office/powerpoint/2010/main" val="23562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E42F691-0C71-4379-9971-0FEC14BE1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4" y="133349"/>
            <a:ext cx="10017212" cy="337753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B57645-D80E-46DA-BA74-483B9FF8FB56}"/>
              </a:ext>
            </a:extLst>
          </p:cNvPr>
          <p:cNvCxnSpPr/>
          <p:nvPr/>
        </p:nvCxnSpPr>
        <p:spPr>
          <a:xfrm>
            <a:off x="6833286" y="2965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16A517-9D52-4FFF-9DAB-AD5802B5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4" y="3480466"/>
            <a:ext cx="10017212" cy="33128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53EC44-6929-407F-8086-8CAC08FA8B27}"/>
              </a:ext>
            </a:extLst>
          </p:cNvPr>
          <p:cNvSpPr/>
          <p:nvPr/>
        </p:nvSpPr>
        <p:spPr>
          <a:xfrm>
            <a:off x="3617955" y="3687720"/>
            <a:ext cx="1449345" cy="27308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57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86519E0-8CF9-44ED-9E59-D8BA3821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116BC-3988-40D5-B1A9-3FCA4FE71603}"/>
              </a:ext>
            </a:extLst>
          </p:cNvPr>
          <p:cNvSpPr txBox="1"/>
          <p:nvPr/>
        </p:nvSpPr>
        <p:spPr>
          <a:xfrm>
            <a:off x="3941805" y="4275438"/>
            <a:ext cx="1099752" cy="124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5C001-CF91-4774-AEC3-A54F5953EEC3}"/>
              </a:ext>
            </a:extLst>
          </p:cNvPr>
          <p:cNvSpPr txBox="1"/>
          <p:nvPr/>
        </p:nvSpPr>
        <p:spPr>
          <a:xfrm>
            <a:off x="5041557" y="3052119"/>
            <a:ext cx="889686" cy="1421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D877E-BDC2-4D50-88EE-B108210FBDD6}"/>
              </a:ext>
            </a:extLst>
          </p:cNvPr>
          <p:cNvSpPr txBox="1"/>
          <p:nvPr/>
        </p:nvSpPr>
        <p:spPr>
          <a:xfrm>
            <a:off x="259491" y="617838"/>
            <a:ext cx="1849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AEOLUS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DIRECTLY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OVERHEAD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2FBE3-E9DC-46CC-8B1D-54F2BBBDC20B}"/>
              </a:ext>
            </a:extLst>
          </p:cNvPr>
          <p:cNvSpPr txBox="1"/>
          <p:nvPr/>
        </p:nvSpPr>
        <p:spPr>
          <a:xfrm>
            <a:off x="4383675" y="163246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369566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BFD8A94-659C-4ADD-BD77-E7BA5B05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04" y="0"/>
            <a:ext cx="71011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F5586-2557-4E99-B7B7-E4F446708DAF}"/>
              </a:ext>
            </a:extLst>
          </p:cNvPr>
          <p:cNvSpPr txBox="1"/>
          <p:nvPr/>
        </p:nvSpPr>
        <p:spPr>
          <a:xfrm>
            <a:off x="3657600" y="2471351"/>
            <a:ext cx="2438400" cy="2817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2164A-2C2A-46FB-97BF-5E50B41AB79E}"/>
              </a:ext>
            </a:extLst>
          </p:cNvPr>
          <p:cNvSpPr txBox="1"/>
          <p:nvPr/>
        </p:nvSpPr>
        <p:spPr>
          <a:xfrm>
            <a:off x="4612275" y="1655323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 – Mie Cloudy</a:t>
            </a:r>
          </a:p>
        </p:txBody>
      </p:sp>
    </p:spTree>
    <p:extLst>
      <p:ext uri="{BB962C8B-B14F-4D97-AF65-F5344CB8AC3E}">
        <p14:creationId xmlns:p14="http://schemas.microsoft.com/office/powerpoint/2010/main" val="312566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C77A-3564-49A6-A9E6-EB4394AA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70815"/>
            <a:ext cx="10515600" cy="960755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4B4C-E8B5-45B1-B32C-89EF8873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85594"/>
            <a:ext cx="10515600" cy="4986655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Preliminary comparisons</a:t>
            </a:r>
          </a:p>
          <a:p>
            <a:pPr marL="0" indent="0">
              <a:buNone/>
            </a:pPr>
            <a:r>
              <a:rPr lang="en-US" sz="3800" dirty="0"/>
              <a:t>	- Neither data set final</a:t>
            </a:r>
          </a:p>
          <a:p>
            <a:pPr marL="0" indent="0">
              <a:buNone/>
            </a:pPr>
            <a:r>
              <a:rPr lang="en-US" sz="3800" dirty="0"/>
              <a:t>	- More experience needed working with Aeolus products</a:t>
            </a:r>
          </a:p>
          <a:p>
            <a:r>
              <a:rPr lang="en-US" sz="3800" dirty="0"/>
              <a:t>DAWN performed well in relatively clean/low aerosol and low to partly cloud conditions </a:t>
            </a:r>
          </a:p>
          <a:p>
            <a:pPr marL="0" indent="0">
              <a:buNone/>
            </a:pPr>
            <a:r>
              <a:rPr lang="en-US" sz="3800" dirty="0"/>
              <a:t>	- Comparison with Dropsondes</a:t>
            </a:r>
          </a:p>
          <a:p>
            <a:pPr marL="0" indent="0">
              <a:buNone/>
            </a:pPr>
            <a:r>
              <a:rPr lang="en-US" sz="3800" dirty="0"/>
              <a:t>	- Often complete profiles</a:t>
            </a:r>
          </a:p>
          <a:p>
            <a:r>
              <a:rPr lang="en-US" sz="3800" dirty="0"/>
              <a:t>Even with weakened laser in April 2019, very encouraging comparisons between DAWN and Aeolus</a:t>
            </a:r>
          </a:p>
          <a:p>
            <a:pPr lvl="1"/>
            <a:r>
              <a:rPr lang="en-US" sz="3800" dirty="0"/>
              <a:t>RAYLEIGH Clear</a:t>
            </a:r>
          </a:p>
          <a:p>
            <a:r>
              <a:rPr lang="en-US" sz="3800" dirty="0"/>
              <a:t>More work to follow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70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A8265-80C7-4840-B69C-3D5A8E98EACC}"/>
              </a:ext>
            </a:extLst>
          </p:cNvPr>
          <p:cNvSpPr txBox="1"/>
          <p:nvPr/>
        </p:nvSpPr>
        <p:spPr>
          <a:xfrm>
            <a:off x="3837321" y="2192215"/>
            <a:ext cx="4517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 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447714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C-8 B.jpg">
            <a:extLst>
              <a:ext uri="{FF2B5EF4-FFF2-40B4-BE49-F238E27FC236}">
                <a16:creationId xmlns:a16="http://schemas.microsoft.com/office/drawing/2014/main" id="{0943555C-89F2-A148-9928-36ABABFFA621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66987" y="754099"/>
            <a:ext cx="4352544" cy="221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2543717F-DD4E-C44E-8474-5AA9A40B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993" y="57262"/>
            <a:ext cx="9267981" cy="9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Doppler Aerosol Wind (DAWN) Lidar System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Instrument PI: Michael J. </a:t>
            </a:r>
            <a:r>
              <a:rPr lang="en-US" b="1" dirty="0" err="1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Kavaya</a:t>
            </a:r>
            <a:r>
              <a:rPr lang="en-US" b="1" dirty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, NASA LaRC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C694D8-F5E3-6D4F-9D28-8AC0FCECE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81" t="29656" b="24287"/>
          <a:stretch/>
        </p:blipFill>
        <p:spPr>
          <a:xfrm>
            <a:off x="4146817" y="2001473"/>
            <a:ext cx="2915418" cy="1926294"/>
          </a:xfrm>
          <a:prstGeom prst="rect">
            <a:avLst/>
          </a:prstGeom>
          <a:solidFill>
            <a:schemeClr val="tx2">
              <a:alpha val="47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F217E-DE47-4B21-8FFE-5E5CF954B2C6}"/>
              </a:ext>
            </a:extLst>
          </p:cNvPr>
          <p:cNvSpPr txBox="1"/>
          <p:nvPr/>
        </p:nvSpPr>
        <p:spPr>
          <a:xfrm>
            <a:off x="7062235" y="974436"/>
            <a:ext cx="48059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DAWN Capabilities</a:t>
            </a:r>
          </a:p>
          <a:p>
            <a:endParaRPr lang="en-US" dirty="0"/>
          </a:p>
          <a:p>
            <a:r>
              <a:rPr lang="en-US" sz="1600" dirty="0"/>
              <a:t>High coherent Doppler lidar sensitivity to aerosol backscatter,  enabling excellent vertical resolution, accuracy, and atmospheric coverage</a:t>
            </a:r>
          </a:p>
          <a:p>
            <a:endParaRPr lang="en-US" sz="1600" dirty="0"/>
          </a:p>
          <a:p>
            <a:r>
              <a:rPr lang="en-US" sz="1600" dirty="0"/>
              <a:t>Provides vertical profiles of horizontal wind vectors, LOS range wind and wind turbulence profiles, and relative aerosol backscatter profiles</a:t>
            </a:r>
          </a:p>
          <a:p>
            <a:endParaRPr lang="en-US" sz="1600" dirty="0"/>
          </a:p>
          <a:p>
            <a:r>
              <a:rPr lang="en-US" sz="1600" dirty="0"/>
              <a:t>Optional number of azimuth angles (up to 12) permits trade of wind variability determination vs. horizontal resolution</a:t>
            </a:r>
          </a:p>
          <a:p>
            <a:endParaRPr lang="en-US" sz="1600" dirty="0"/>
          </a:p>
          <a:p>
            <a:r>
              <a:rPr lang="en-US" sz="1600" dirty="0"/>
              <a:t>Optional number of laser shots averaged for each LOS wind profile permits trade of atmospheric coverage vs. horizontal resolution</a:t>
            </a:r>
          </a:p>
          <a:p>
            <a:endParaRPr lang="en-US" sz="1600" dirty="0"/>
          </a:p>
          <a:p>
            <a:r>
              <a:rPr lang="en-US" sz="1600" dirty="0"/>
              <a:t>Data may be processed multiple ways to provide various combinations of vertical and horizontal resolution, atmospheric coverage, and expected accuracy statistics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C39471-5F15-9848-BE98-075C997AE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65253" y="3136752"/>
          <a:ext cx="4208443" cy="353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5" imgW="5943600" imgH="4572000" progId="Word.Document.12">
                  <p:embed/>
                </p:oleObj>
              </mc:Choice>
              <mc:Fallback>
                <p:oleObj name="Document" r:id="rId5" imgW="5943600" imgH="457200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C39471-5F15-9848-BE98-075C997AE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65253" y="3136752"/>
                        <a:ext cx="4208443" cy="3539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98D29-19B2-4FE3-BCCB-2520A38D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7A3B-0C6B-4FB0-A8BA-A85EA3B08B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5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FD14-6331-4C50-9BD5-D75F3176FF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Comparison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7B3A-34B0-4FB9-9C1A-9C8663EAE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Ground return calibration while over Florida peninsula</a:t>
            </a:r>
          </a:p>
          <a:p>
            <a:pPr lvl="1"/>
            <a:r>
              <a:rPr lang="en-US" dirty="0"/>
              <a:t>Straight and level between 3 and 4 km AGL</a:t>
            </a:r>
          </a:p>
          <a:p>
            <a:pPr lvl="1"/>
            <a:r>
              <a:rPr lang="en-US" dirty="0"/>
              <a:t>Perform calibration flight segment before and after an over-water mission clouds and time permitting.</a:t>
            </a:r>
          </a:p>
          <a:p>
            <a:pPr lvl="1"/>
            <a:r>
              <a:rPr lang="en-US" dirty="0"/>
              <a:t>Major changes in the DAWN system were made on June 17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Calibration products:</a:t>
            </a:r>
          </a:p>
          <a:p>
            <a:pPr lvl="2"/>
            <a:r>
              <a:rPr lang="en-US" dirty="0"/>
              <a:t>Pitch correction (~.5 degrees)</a:t>
            </a:r>
          </a:p>
          <a:p>
            <a:pPr lvl="2"/>
            <a:r>
              <a:rPr lang="en-US" dirty="0"/>
              <a:t>Yaw correction (~.5 degrees)</a:t>
            </a:r>
          </a:p>
          <a:p>
            <a:pPr lvl="2"/>
            <a:r>
              <a:rPr lang="en-US" dirty="0"/>
              <a:t>Roll correction (~ &lt; .01 degrees)</a:t>
            </a:r>
          </a:p>
          <a:p>
            <a:pPr lvl="2"/>
            <a:r>
              <a:rPr lang="en-US" dirty="0"/>
              <a:t>Height correction (timing of outgoing pulse)</a:t>
            </a:r>
          </a:p>
          <a:p>
            <a:pPr lvl="2"/>
            <a:r>
              <a:rPr lang="en-US" dirty="0"/>
              <a:t>Unknowns folded into the pitch corrections (&lt; .02 degrees)</a:t>
            </a:r>
          </a:p>
          <a:p>
            <a:pPr lvl="1"/>
            <a:r>
              <a:rPr lang="en-US" dirty="0"/>
              <a:t>No other corrections made to the DAWN data prior to dropsonde comparisons.</a:t>
            </a:r>
          </a:p>
          <a:p>
            <a:r>
              <a:rPr lang="en-US" dirty="0"/>
              <a:t>162 dropsondes over 14 flights were used in the comparisons (~15,000 height segments of ~ 66 meter DWL vertical resolution)</a:t>
            </a:r>
          </a:p>
          <a:p>
            <a:r>
              <a:rPr lang="en-US" dirty="0"/>
              <a:t>Used only DAWN high resolution (66m processing gates and 33m display gates)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0E64D-7701-454C-8A0A-D582E962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7A3B-0C6B-4FB0-A8BA-A85EA3B08B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7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9823F-4151-42F0-9EBE-D2379F70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9483"/>
            <a:ext cx="4567311" cy="5015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DEB46-E21C-4E98-AEAD-BEC5E62E5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91" y="1139483"/>
            <a:ext cx="4567311" cy="5015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7B562-D314-44D2-A7E1-286E5718AC5C}"/>
              </a:ext>
            </a:extLst>
          </p:cNvPr>
          <p:cNvSpPr txBox="1"/>
          <p:nvPr/>
        </p:nvSpPr>
        <p:spPr>
          <a:xfrm>
            <a:off x="1178532" y="161453"/>
            <a:ext cx="983493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Example DAWN-Dropsonde comparison during CPEX 2017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F1344F-D05A-49F4-90A3-1E534F26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7A3B-0C6B-4FB0-A8BA-A85EA3B08B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8B753F-2CAC-4275-A32E-CBCA03A4AAC0}"/>
              </a:ext>
            </a:extLst>
          </p:cNvPr>
          <p:cNvGraphicFramePr>
            <a:graphicFrameLocks noGrp="1"/>
          </p:cNvGraphicFramePr>
          <p:nvPr/>
        </p:nvGraphicFramePr>
        <p:xfrm>
          <a:off x="1205946" y="1136777"/>
          <a:ext cx="9835322" cy="2000250"/>
        </p:xfrm>
        <a:graphic>
          <a:graphicData uri="http://schemas.openxmlformats.org/drawingml/2006/table">
            <a:tbl>
              <a:tblPr firstRow="1" firstCol="1" bandRow="1"/>
              <a:tblGrid>
                <a:gridCol w="2527854">
                  <a:extLst>
                    <a:ext uri="{9D8B030D-6E8A-4147-A177-3AD203B41FA5}">
                      <a16:colId xmlns:a16="http://schemas.microsoft.com/office/drawing/2014/main" val="568937409"/>
                    </a:ext>
                  </a:extLst>
                </a:gridCol>
                <a:gridCol w="1492128">
                  <a:extLst>
                    <a:ext uri="{9D8B030D-6E8A-4147-A177-3AD203B41FA5}">
                      <a16:colId xmlns:a16="http://schemas.microsoft.com/office/drawing/2014/main" val="1568686968"/>
                    </a:ext>
                  </a:extLst>
                </a:gridCol>
                <a:gridCol w="1258429">
                  <a:extLst>
                    <a:ext uri="{9D8B030D-6E8A-4147-A177-3AD203B41FA5}">
                      <a16:colId xmlns:a16="http://schemas.microsoft.com/office/drawing/2014/main" val="795089431"/>
                    </a:ext>
                  </a:extLst>
                </a:gridCol>
                <a:gridCol w="1349315">
                  <a:extLst>
                    <a:ext uri="{9D8B030D-6E8A-4147-A177-3AD203B41FA5}">
                      <a16:colId xmlns:a16="http://schemas.microsoft.com/office/drawing/2014/main" val="4022097721"/>
                    </a:ext>
                  </a:extLst>
                </a:gridCol>
                <a:gridCol w="1940777">
                  <a:extLst>
                    <a:ext uri="{9D8B030D-6E8A-4147-A177-3AD203B41FA5}">
                      <a16:colId xmlns:a16="http://schemas.microsoft.com/office/drawing/2014/main" val="3519691633"/>
                    </a:ext>
                  </a:extLst>
                </a:gridCol>
                <a:gridCol w="1266819">
                  <a:extLst>
                    <a:ext uri="{9D8B030D-6E8A-4147-A177-3AD203B41FA5}">
                      <a16:colId xmlns:a16="http://schemas.microsoft.com/office/drawing/2014/main" val="1880595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Height Interval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37m seg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DIFF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ABS(</a:t>
                      </a:r>
                      <a:r>
                        <a:rPr lang="el-GR" sz="2000" dirty="0">
                          <a:effectLst/>
                        </a:rPr>
                        <a:t>Δ</a:t>
                      </a:r>
                      <a:r>
                        <a:rPr lang="en-US" sz="2000" dirty="0">
                          <a:effectLst/>
                        </a:rPr>
                        <a:t>WS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</a:t>
                      </a:r>
                      <a:r>
                        <a:rPr lang="en-US" sz="2000" dirty="0">
                          <a:effectLst/>
                        </a:rPr>
                        <a:t>WS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015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0-3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4935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-0.02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856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95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6-9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5774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849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9-12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-0.20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1251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A1CFBE-8561-4BC2-AE36-4506AB2D9AF3}"/>
              </a:ext>
            </a:extLst>
          </p:cNvPr>
          <p:cNvGraphicFramePr>
            <a:graphicFrameLocks noGrp="1"/>
          </p:cNvGraphicFramePr>
          <p:nvPr/>
        </p:nvGraphicFramePr>
        <p:xfrm>
          <a:off x="1239078" y="3742109"/>
          <a:ext cx="9835321" cy="2000250"/>
        </p:xfrm>
        <a:graphic>
          <a:graphicData uri="http://schemas.openxmlformats.org/drawingml/2006/table">
            <a:tbl>
              <a:tblPr firstRow="1" firstCol="1" bandRow="1"/>
              <a:tblGrid>
                <a:gridCol w="2459179">
                  <a:extLst>
                    <a:ext uri="{9D8B030D-6E8A-4147-A177-3AD203B41FA5}">
                      <a16:colId xmlns:a16="http://schemas.microsoft.com/office/drawing/2014/main" val="893820542"/>
                    </a:ext>
                  </a:extLst>
                </a:gridCol>
                <a:gridCol w="1496952">
                  <a:extLst>
                    <a:ext uri="{9D8B030D-6E8A-4147-A177-3AD203B41FA5}">
                      <a16:colId xmlns:a16="http://schemas.microsoft.com/office/drawing/2014/main" val="1055521118"/>
                    </a:ext>
                  </a:extLst>
                </a:gridCol>
                <a:gridCol w="1246299">
                  <a:extLst>
                    <a:ext uri="{9D8B030D-6E8A-4147-A177-3AD203B41FA5}">
                      <a16:colId xmlns:a16="http://schemas.microsoft.com/office/drawing/2014/main" val="3584128714"/>
                    </a:ext>
                  </a:extLst>
                </a:gridCol>
                <a:gridCol w="1342383">
                  <a:extLst>
                    <a:ext uri="{9D8B030D-6E8A-4147-A177-3AD203B41FA5}">
                      <a16:colId xmlns:a16="http://schemas.microsoft.com/office/drawing/2014/main" val="3167301066"/>
                    </a:ext>
                  </a:extLst>
                </a:gridCol>
                <a:gridCol w="1980153">
                  <a:extLst>
                    <a:ext uri="{9D8B030D-6E8A-4147-A177-3AD203B41FA5}">
                      <a16:colId xmlns:a16="http://schemas.microsoft.com/office/drawing/2014/main" val="3551023481"/>
                    </a:ext>
                  </a:extLst>
                </a:gridCol>
                <a:gridCol w="1310355">
                  <a:extLst>
                    <a:ext uri="{9D8B030D-6E8A-4147-A177-3AD203B41FA5}">
                      <a16:colId xmlns:a16="http://schemas.microsoft.com/office/drawing/2014/main" val="3260625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Height Interval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37m seg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DIFF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(deg)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ABS(</a:t>
                      </a:r>
                      <a:r>
                        <a:rPr lang="el-GR" sz="2000" dirty="0">
                          <a:effectLst/>
                        </a:rPr>
                        <a:t>Δ</a:t>
                      </a:r>
                      <a:r>
                        <a:rPr lang="en-US" sz="2000" dirty="0">
                          <a:effectLst/>
                        </a:rPr>
                        <a:t>WD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</a:t>
                      </a:r>
                      <a:r>
                        <a:rPr lang="en-US" sz="2000" dirty="0">
                          <a:effectLst/>
                        </a:rPr>
                        <a:t>WD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RMSD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01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0-3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4935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22192"/>
                  </a:ext>
                </a:extLst>
              </a:tr>
              <a:tr h="198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3-6 km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34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6-9 km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5774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14.25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26.4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674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9-12 km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2732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0389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00B3E03-6CCF-4109-B96F-46696503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279064"/>
            <a:ext cx="6625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by height interval (km)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F9D8-B73C-4904-9D53-F17BE278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7A3B-0C6B-4FB0-A8BA-A85EA3B08B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030B-55C0-4145-9109-E8ED0C5C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4491"/>
            <a:ext cx="10515600" cy="1325563"/>
          </a:xfrm>
        </p:spPr>
        <p:txBody>
          <a:bodyPr/>
          <a:lstStyle/>
          <a:p>
            <a:r>
              <a:rPr lang="en-US" dirty="0"/>
              <a:t>DAWN data quality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43DFA-D588-4F18-850B-8FBA4C74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135" y="3731998"/>
            <a:ext cx="5375427" cy="2710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07684-6018-4DB3-8F70-EE1E9580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5" y="3681729"/>
            <a:ext cx="5147005" cy="2811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A9B2D-BA17-4B89-8835-69EDC3C5E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34" y="372457"/>
            <a:ext cx="5075665" cy="3136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49EE5-7858-4ADD-832A-805F60DDEF90}"/>
              </a:ext>
            </a:extLst>
          </p:cNvPr>
          <p:cNvSpPr txBox="1"/>
          <p:nvPr/>
        </p:nvSpPr>
        <p:spPr>
          <a:xfrm>
            <a:off x="1795749" y="637863"/>
            <a:ext cx="2616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CPEX 2017</a:t>
            </a:r>
          </a:p>
        </p:txBody>
      </p:sp>
    </p:spTree>
    <p:extLst>
      <p:ext uri="{BB962C8B-B14F-4D97-AF65-F5344CB8AC3E}">
        <p14:creationId xmlns:p14="http://schemas.microsoft.com/office/powerpoint/2010/main" val="413849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17F1-26EE-4EF9-9051-C08200A1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81" y="1"/>
            <a:ext cx="10515600" cy="6796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Aeolus LOS Wind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837FC-8B7C-4E59-BB8B-DAE3662A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781866"/>
            <a:ext cx="11032524" cy="5771334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/>
              <a:t>Non-scanning single LOS for Rayleigh and Mie channels</a:t>
            </a:r>
          </a:p>
          <a:p>
            <a:pPr lvl="1"/>
            <a:r>
              <a:rPr lang="en-US" sz="9600" b="1" dirty="0"/>
              <a:t>During April underflights the first laser was operating at nearly 50% of the design optical power </a:t>
            </a:r>
          </a:p>
          <a:p>
            <a:pPr lvl="1"/>
            <a:r>
              <a:rPr lang="en-US" sz="9600" b="1" u="sng" dirty="0"/>
              <a:t>Not all biases or best calibration data have been accounted for in the preliminary comparison to be shown here</a:t>
            </a:r>
          </a:p>
          <a:p>
            <a:pPr marL="234950" lvl="1" indent="-234950"/>
            <a:r>
              <a:rPr lang="en-US" sz="9600" b="1" dirty="0"/>
              <a:t>Using Level 2B data products for comparison</a:t>
            </a:r>
          </a:p>
          <a:p>
            <a:pPr lvl="1"/>
            <a:r>
              <a:rPr lang="en-US" sz="9600" b="1" dirty="0">
                <a:highlight>
                  <a:srgbClr val="FFFF00"/>
                </a:highlight>
              </a:rPr>
              <a:t>RAYLEIGH CLEAR</a:t>
            </a:r>
          </a:p>
          <a:p>
            <a:pPr lvl="1"/>
            <a:r>
              <a:rPr lang="en-US" sz="9600" b="1" dirty="0"/>
              <a:t>RAYLEIGH CLOUDY</a:t>
            </a:r>
          </a:p>
          <a:p>
            <a:pPr lvl="1"/>
            <a:r>
              <a:rPr lang="en-US" sz="9600" b="1" dirty="0"/>
              <a:t>MIE CLEAR </a:t>
            </a:r>
          </a:p>
          <a:p>
            <a:pPr lvl="1"/>
            <a:r>
              <a:rPr lang="en-US" sz="9600" b="1" dirty="0">
                <a:highlight>
                  <a:srgbClr val="FFFF00"/>
                </a:highlight>
              </a:rPr>
              <a:t>MIE COUDY </a:t>
            </a:r>
            <a:r>
              <a:rPr lang="en-US" sz="9600" b="1" u="sng" dirty="0"/>
              <a:t> </a:t>
            </a:r>
            <a:endParaRPr lang="en-US" sz="9600" b="1" dirty="0"/>
          </a:p>
          <a:p>
            <a:r>
              <a:rPr lang="en-US" sz="9600" b="1" dirty="0"/>
              <a:t>Rayleigh derives wind from  molecular returns</a:t>
            </a:r>
          </a:p>
          <a:p>
            <a:pPr lvl="1"/>
            <a:r>
              <a:rPr lang="en-US" sz="9600" b="1" dirty="0"/>
              <a:t>Baseline horizontal integration/Observation scale: ~85km;  24 vertical levels</a:t>
            </a:r>
          </a:p>
          <a:p>
            <a:pPr lvl="1"/>
            <a:r>
              <a:rPr lang="en-US" sz="9600" b="1" dirty="0"/>
              <a:t>Vertical resolution - ~ 250-500m in PBL/bottom 1km to 1km in troposphere</a:t>
            </a:r>
          </a:p>
          <a:p>
            <a:pPr lvl="1"/>
            <a:r>
              <a:rPr lang="en-US" sz="9600" b="1" dirty="0"/>
              <a:t>Rejection – observation error quantifier (estimate)  &gt;  6.6 m/s (below 200 mb)</a:t>
            </a:r>
          </a:p>
          <a:p>
            <a:r>
              <a:rPr lang="en-US" sz="9600" b="1" dirty="0"/>
              <a:t>Mie derived winds from clouds and aerosols</a:t>
            </a:r>
          </a:p>
          <a:p>
            <a:pPr lvl="1"/>
            <a:r>
              <a:rPr lang="en-US" sz="9600" b="1" dirty="0"/>
              <a:t>Horizontal integration: ~ 10-12 km; 24 vertical levels</a:t>
            </a:r>
          </a:p>
          <a:p>
            <a:pPr lvl="1"/>
            <a:r>
              <a:rPr lang="en-US" sz="9600" b="1" dirty="0"/>
              <a:t>Vertical resolution: ~ 250-500m in PBL/bottom 1km to 1km in troposphere</a:t>
            </a:r>
          </a:p>
          <a:p>
            <a:pPr lvl="1"/>
            <a:r>
              <a:rPr lang="en-US" sz="9600" b="1" dirty="0"/>
              <a:t>Rejection – observation error quantifier (estimate)  &gt;  4.5 m/s</a:t>
            </a:r>
          </a:p>
          <a:p>
            <a:endParaRPr lang="en-US" sz="9600" b="1" dirty="0"/>
          </a:p>
          <a:p>
            <a:pPr lvl="1"/>
            <a:endParaRPr lang="en-US" sz="33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1C03B-05C2-4AD6-88E8-6D916479C0D8}"/>
              </a:ext>
            </a:extLst>
          </p:cNvPr>
          <p:cNvSpPr txBox="1"/>
          <p:nvPr/>
        </p:nvSpPr>
        <p:spPr>
          <a:xfrm>
            <a:off x="215900" y="597877"/>
            <a:ext cx="1178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0430 DAWN-AEOLUS HLOS COMPARSIONS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AEOLUS S-N 02:27 - 02:29Z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N-S 02:13 – 02:54Z (~ 600 km)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DAWN profiles from 5 Looks computed every ~5km </a:t>
            </a:r>
          </a:p>
          <a:p>
            <a:pPr marL="342900" indent="-342900"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AEOLUS profiles along DAWN under-flight track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Rayleigh Clear (uses 21-24 winds)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	Mie Cloudy ( uses 1-4 winds)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DAWN Aeolus projection HLOS shown for 123 DAWN profiles along DAWN underflight		</a:t>
            </a:r>
          </a:p>
          <a:p>
            <a:pPr marL="342900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7 DAWN “Integrated” profiles  each utilizing 17 individual DAWN profiles to match   Aeolus Level 2B resolution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0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ountain&#10;&#10;Description automatically generated">
            <a:extLst>
              <a:ext uri="{FF2B5EF4-FFF2-40B4-BE49-F238E27FC236}">
                <a16:creationId xmlns:a16="http://schemas.microsoft.com/office/drawing/2014/main" id="{3933ADF7-B9B7-43F3-B8EF-139CD8A0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1" y="387274"/>
            <a:ext cx="10493477" cy="61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6AF0617F-40F0-41A2-8454-1B7E6610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420130"/>
            <a:ext cx="8835082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4070D3D-5447-4CA4-80C3-8378E8D4F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673100"/>
            <a:ext cx="5473700" cy="5511800"/>
          </a:xfrm>
          <a:prstGeom prst="rect">
            <a:avLst/>
          </a:prstGeom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D7DB025A-975C-4BD9-9082-F4B399C1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91015"/>
            <a:ext cx="5473700" cy="5593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386A4-C107-4404-9ECF-8731645297D0}"/>
              </a:ext>
            </a:extLst>
          </p:cNvPr>
          <p:cNvSpPr txBox="1"/>
          <p:nvPr/>
        </p:nvSpPr>
        <p:spPr>
          <a:xfrm>
            <a:off x="4040659" y="449786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7A156-58FD-4979-B5A3-9376EDC9BA74}"/>
              </a:ext>
            </a:extLst>
          </p:cNvPr>
          <p:cNvSpPr txBox="1"/>
          <p:nvPr/>
        </p:nvSpPr>
        <p:spPr>
          <a:xfrm>
            <a:off x="3212757" y="3429000"/>
            <a:ext cx="444843" cy="308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A7CA9-896A-4125-AC7F-A50B89FDA96D}"/>
              </a:ext>
            </a:extLst>
          </p:cNvPr>
          <p:cNvSpPr txBox="1"/>
          <p:nvPr/>
        </p:nvSpPr>
        <p:spPr>
          <a:xfrm>
            <a:off x="1689135" y="149879"/>
            <a:ext cx="881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DAWN-DROP COMPARISON MIDDLE OF UNDERFLIGHT</a:t>
            </a:r>
          </a:p>
        </p:txBody>
      </p:sp>
    </p:spTree>
    <p:extLst>
      <p:ext uri="{BB962C8B-B14F-4D97-AF65-F5344CB8AC3E}">
        <p14:creationId xmlns:p14="http://schemas.microsoft.com/office/powerpoint/2010/main" val="317742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754</Words>
  <Application>Microsoft Office PowerPoint</Application>
  <PresentationFormat>Widescreen</PresentationFormat>
  <Paragraphs>213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Document</vt:lpstr>
      <vt:lpstr>Preliminary Comparisons of DAWN, Dropsonde and Aeolus Wind Observations</vt:lpstr>
      <vt:lpstr>Airborne DAWN Underflights of Aeolus</vt:lpstr>
      <vt:lpstr>DAWN Wind Measurements</vt:lpstr>
      <vt:lpstr>DAWN data quality </vt:lpstr>
      <vt:lpstr>Aeolus LOS Wind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Comparison setup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Steve’s WG talk</dc:title>
  <dc:creator>Dave Emmitt</dc:creator>
  <cp:lastModifiedBy>Steve Greco</cp:lastModifiedBy>
  <cp:revision>60</cp:revision>
  <dcterms:created xsi:type="dcterms:W3CDTF">2019-07-03T17:29:15Z</dcterms:created>
  <dcterms:modified xsi:type="dcterms:W3CDTF">2019-07-11T06:36:55Z</dcterms:modified>
</cp:coreProperties>
</file>