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81" r:id="rId2"/>
    <p:sldId id="293" r:id="rId3"/>
    <p:sldId id="376" r:id="rId4"/>
    <p:sldId id="377" r:id="rId5"/>
    <p:sldId id="295" r:id="rId6"/>
    <p:sldId id="375" r:id="rId7"/>
    <p:sldId id="379" r:id="rId8"/>
    <p:sldId id="378" r:id="rId9"/>
    <p:sldId id="380" r:id="rId10"/>
    <p:sldId id="304" r:id="rId11"/>
    <p:sldId id="297" r:id="rId12"/>
    <p:sldId id="374" r:id="rId13"/>
    <p:sldId id="299" r:id="rId14"/>
    <p:sldId id="305" r:id="rId15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k Sawruk" initials="NS" lastIdx="1" clrIdx="0"/>
  <p:cmAuthor id="2" name="Floyd" initials="FEH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00FFCC"/>
    <a:srgbClr val="47F103"/>
    <a:srgbClr val="DA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78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B6376-590D-4EF4-B1BF-E5CCB25B0BA6}" type="datetimeFigureOut">
              <a:rPr lang="en-US" smtClean="0"/>
              <a:t>7/9/2019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3F9EA-27EF-4223-AB30-F18B7C7D1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627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arth_SpaceLasers.jpg">
            <a:extLst>
              <a:ext uri="{FF2B5EF4-FFF2-40B4-BE49-F238E27FC236}">
                <a16:creationId xmlns:a16="http://schemas.microsoft.com/office/drawing/2014/main" id="{4AF262BD-B1CD-4087-B8BA-F3EC56BA19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275" r="12275" b="24551"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2F5D92-38B5-46A8-ACFD-03D9AE7577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59594"/>
            <a:ext cx="9144000" cy="124142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F3CAC1-B394-4797-92CB-041D946E5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160700"/>
            <a:ext cx="9144000" cy="66479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6455B48-9425-43BE-B9CB-B64340D5E7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9" y="5037591"/>
            <a:ext cx="3851275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BC3B24-AF7C-401A-BA0A-E449562ABB36}"/>
              </a:ext>
            </a:extLst>
          </p:cNvPr>
          <p:cNvSpPr txBox="1"/>
          <p:nvPr userDrawn="1"/>
        </p:nvSpPr>
        <p:spPr>
          <a:xfrm>
            <a:off x="8748805" y="5800248"/>
            <a:ext cx="22709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13605 Dulles Technology Dr.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Herndon, VA 20171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(703) 471-7671</a:t>
            </a:r>
          </a:p>
          <a:p>
            <a:r>
              <a:rPr lang="en-US" sz="1400" b="1" dirty="0">
                <a:solidFill>
                  <a:schemeClr val="bg1"/>
                </a:solidFill>
              </a:rPr>
              <a:t>www.fibertek.com</a:t>
            </a:r>
          </a:p>
        </p:txBody>
      </p:sp>
    </p:spTree>
    <p:extLst>
      <p:ext uri="{BB962C8B-B14F-4D97-AF65-F5344CB8AC3E}">
        <p14:creationId xmlns:p14="http://schemas.microsoft.com/office/powerpoint/2010/main" val="3933659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02D36-EB5E-4C1B-AD99-C6BCF9B7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1CB057-D522-4B51-BA20-D729BCBE9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E6352-5D2C-4EE2-A431-00307979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33A28-700F-49E9-81A5-49AA673CEB93}" type="datetime1">
              <a:rPr lang="en-US" smtClean="0"/>
              <a:t>7/9/2019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28C57-4E99-4CEF-90A5-1A36D1658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CB962-5A86-4D1B-8E7A-BF52DB863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A1CF-C615-47CD-A6DA-8893F2BD8F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945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4DF5EA-8999-4046-B569-E15B817215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3CC1AE-FBF1-4D1E-BE10-D9C5AC37A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F00D2-9EDE-41F7-A17C-B8FE7D9E5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8742C-1F62-4FB9-B063-4397BE2F284B}" type="datetime1">
              <a:rPr lang="en-US" smtClean="0"/>
              <a:t>7/9/2019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3C347-CEC6-47A0-8505-F7586A6A8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97625-CCA9-4043-BE53-C08B5A6A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A1CF-C615-47CD-A6DA-8893F2BD8F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623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544C186-332C-46DA-AC05-AEDA2DF11F2E}"/>
              </a:ext>
            </a:extLst>
          </p:cNvPr>
          <p:cNvSpPr/>
          <p:nvPr userDrawn="1"/>
        </p:nvSpPr>
        <p:spPr>
          <a:xfrm>
            <a:off x="0" y="0"/>
            <a:ext cx="8842248" cy="1166299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22C132-E14A-4C8D-8B3C-2FC5D29CA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129505"/>
            <a:ext cx="8586216" cy="958631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EA743-ECA8-4107-BB67-5F3CB767C1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396903"/>
            <a:ext cx="11517923" cy="47800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64E39-1417-4F1B-985F-C2B24A77CD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2899" y="6356350"/>
            <a:ext cx="2743200" cy="365125"/>
          </a:xfrm>
        </p:spPr>
        <p:txBody>
          <a:bodyPr/>
          <a:lstStyle/>
          <a:p>
            <a:fld id="{5E9A612D-A1EB-4A45-9E0A-D6AE3DC57BFC}" type="datetime1">
              <a:rPr lang="en-US" smtClean="0"/>
              <a:t>7/9/2019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098AD-16AD-4913-8064-493CA9D0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7622" y="6386737"/>
            <a:ext cx="2743200" cy="365125"/>
          </a:xfrm>
        </p:spPr>
        <p:txBody>
          <a:bodyPr/>
          <a:lstStyle/>
          <a:p>
            <a:fld id="{CA87A1CF-C615-47CD-A6DA-8893F2BD8FB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96F795-7944-496B-927C-D474010FE51A}"/>
              </a:ext>
            </a:extLst>
          </p:cNvPr>
          <p:cNvCxnSpPr>
            <a:cxnSpLocks/>
          </p:cNvCxnSpPr>
          <p:nvPr userDrawn="1"/>
        </p:nvCxnSpPr>
        <p:spPr>
          <a:xfrm>
            <a:off x="0" y="1187128"/>
            <a:ext cx="12192000" cy="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1CBA16A8-C798-4459-BC1E-3FAEB94BAE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203" y="129505"/>
            <a:ext cx="2768619" cy="958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360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48958-11BA-4E2F-B20F-0EAFFE5D7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67A186-FD43-4063-BE0E-7CF59AF0B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A1E58-643E-4FB3-BFA1-C23C23661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FF91D-9A92-4A37-9EFE-695633202C3B}" type="datetime1">
              <a:rPr lang="en-US" smtClean="0"/>
              <a:t>7/9/2019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6CB03-C456-4B55-BC8E-3E074232C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DF5DD-86BF-4BEF-9D03-845752FD8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A1CF-C615-47CD-A6DA-8893F2BD8F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598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AA2EF-37FF-4DEE-A44A-7AA7F9DEB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D1C81-0708-4DF1-BD6B-F559A0C26F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86D8BD-B2AF-4DEF-BAC4-5876C9B67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8C1923-2D4C-436A-804B-04F8E35D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3FE6-87CB-43D4-B2A4-308FBA6958BD}" type="datetime1">
              <a:rPr lang="en-US" smtClean="0"/>
              <a:t>7/9/2019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16CE54-39AA-403A-8BE0-B9ED3F2AC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7DAE88-F8F3-4B52-815B-2F795B86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A1CF-C615-47CD-A6DA-8893F2BD8F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250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E9325-093C-4DDB-BBBA-5B842C2B5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9613B-AFDF-4ACC-943A-1CA2070AE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284AFC-4EC9-4242-9C71-2977CC1C62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3218F7-364C-49F4-888A-527F700254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02B1A2-7D43-44E4-8E06-93EE3F6A5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7993A0-CB3D-416F-8548-64B792053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790BD-08C9-4E7F-8B56-C9F4E8F84CDF}" type="datetime1">
              <a:rPr lang="en-US" smtClean="0"/>
              <a:t>7/9/2019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457303-3384-4044-B2AD-BF691636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06D28A-E152-4274-BBC3-F39839F28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A1CF-C615-47CD-A6DA-8893F2BD8F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791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EE95A-80E1-4B53-8439-6E99EFBB5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744C8-6F53-4CD4-93B6-56918EE55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CFD21-220F-425F-A136-71AA721F77EC}" type="datetime1">
              <a:rPr lang="en-US" smtClean="0"/>
              <a:t>7/9/2019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A830-5D74-41ED-843E-79F30ED9C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1FDF14-19A2-47F3-ADE8-88EBC857E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A1CF-C615-47CD-A6DA-8893F2BD8F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75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0066B4-F2E2-4A1B-9B8B-01A99A4F8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9D2F-D08A-4CE4-812E-16F725C39DA7}" type="datetime1">
              <a:rPr lang="en-US" smtClean="0"/>
              <a:t>7/9/2019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0F3AF0-303B-4083-AB58-CB48DE621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519104-7C35-41E7-A139-ACAA6D03C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A1CF-C615-47CD-A6DA-8893F2BD8F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187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6DD6D-7CFE-451A-A566-8B47999ED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33C92-29AC-4D71-9D97-7AAF9859A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182015-4986-404B-806F-DBCB73DE0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A52D27-6FA8-4F20-B83B-70CD24460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785C6-21E4-4067-B7B4-6B690690D550}" type="datetime1">
              <a:rPr lang="en-US" smtClean="0"/>
              <a:t>7/9/2019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B96BE-D752-4A78-8D70-E736AE6E0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794EA-7A70-4675-A6E9-95FD6F17F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A1CF-C615-47CD-A6DA-8893F2BD8F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83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5D3F6-D18F-424B-9576-71738D7DA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A8D6F1-80D4-419C-94C5-41E497994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78F4CE-5131-4400-8C1A-0951D95E2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8CE4D1-9AFF-4E60-866B-D1EE6F2C4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54D5-6422-4213-80AA-230E1E317840}" type="datetime1">
              <a:rPr lang="en-US" smtClean="0"/>
              <a:t>7/9/2019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FF5D8-C4DE-4C87-AC82-35FA97D9C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85728-8790-478A-91D0-89D26D2F6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A1CF-C615-47CD-A6DA-8893F2BD8F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666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125FEB-878D-495F-8E2E-011B9CB51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8816A-68E3-4291-8D8F-1CC5338BF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53752-5808-4FC7-8B87-9EB326C179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B1B7E-7BE8-4E93-89D4-D3660B8B8F2A}" type="datetime1">
              <a:rPr lang="en-US" smtClean="0"/>
              <a:t>7/9/2019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850E3-BDB4-4E79-AFB1-C5925AAD9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63649-29BE-48EF-98CB-057448EFB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7A1CF-C615-47CD-A6DA-8893F2BD8F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44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8F6F13-F058-4D82-BD30-95156B5A5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0314" y="-1207911"/>
            <a:ext cx="6096000" cy="44698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solidFill>
                  <a:srgbClr val="DAE3F3"/>
                </a:solidFill>
                <a:latin typeface="Roboto Medium"/>
              </a:rPr>
              <a:t>SINGLE FREQUENCY LASER DEVELOPMENT FOR MARS WIND LIDAR</a:t>
            </a:r>
            <a:br>
              <a:rPr lang="en-US" sz="6000" dirty="0">
                <a:solidFill>
                  <a:srgbClr val="DAE3F3"/>
                </a:solidFill>
              </a:rPr>
            </a:br>
            <a:endParaRPr lang="en-US" sz="60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64504-D194-4A94-AD4F-0AF821BEC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82" y="943624"/>
            <a:ext cx="4047843" cy="36025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978BD2-A8ED-4896-A764-8D9FCE189F6E}"/>
              </a:ext>
            </a:extLst>
          </p:cNvPr>
          <p:cNvSpPr txBox="1"/>
          <p:nvPr/>
        </p:nvSpPr>
        <p:spPr>
          <a:xfrm>
            <a:off x="5688543" y="2658428"/>
            <a:ext cx="6396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  <a:defRPr/>
            </a:pPr>
            <a:r>
              <a:rPr lang="en-US" sz="2400" i="1" dirty="0">
                <a:solidFill>
                  <a:srgbClr val="DAE3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Patrick M. Burns, Floyd E. </a:t>
            </a:r>
            <a:r>
              <a:rPr lang="en-US" sz="2400" i="1" dirty="0" err="1">
                <a:solidFill>
                  <a:srgbClr val="DAE3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Hovis</a:t>
            </a:r>
            <a:r>
              <a:rPr lang="en-US" sz="2400" i="1" dirty="0">
                <a:solidFill>
                  <a:srgbClr val="DAE3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Kegan Orlowski, Moran Chen, Slava </a:t>
            </a:r>
            <a:r>
              <a:rPr lang="en-US" sz="2400" i="1" dirty="0" err="1">
                <a:solidFill>
                  <a:srgbClr val="DAE3F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Litvinovitch</a:t>
            </a:r>
            <a:endParaRPr lang="en-US" sz="2400" i="1" kern="0" cap="all" dirty="0">
              <a:solidFill>
                <a:srgbClr val="DAE3F3"/>
              </a:solidFill>
              <a:sym typeface="Roboto Medium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CF8901-8024-4523-BCC2-0A721CBFC6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825" y="4199572"/>
            <a:ext cx="3305175" cy="11811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19A259-04F9-499B-A930-D5615E33279F}"/>
              </a:ext>
            </a:extLst>
          </p:cNvPr>
          <p:cNvSpPr txBox="1"/>
          <p:nvPr/>
        </p:nvSpPr>
        <p:spPr>
          <a:xfrm>
            <a:off x="8886825" y="5380672"/>
            <a:ext cx="330517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13605 Dulles Technology Dr.</a:t>
            </a:r>
          </a:p>
          <a:p>
            <a:r>
              <a:rPr lang="en-US" dirty="0"/>
              <a:t>Herndon, VA 20171</a:t>
            </a:r>
          </a:p>
          <a:p>
            <a:r>
              <a:rPr lang="en-US" dirty="0"/>
              <a:t>(703) 471-7671</a:t>
            </a:r>
          </a:p>
          <a:p>
            <a:r>
              <a:rPr lang="en-US" dirty="0"/>
              <a:t>www.fibertek.com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495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C0E49-937E-4EAB-B9FA-F3F374689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Ramp and fire Locking Scheme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D8AEE-96DC-4B10-B039-2F4D8BDE2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A1CF-C615-47CD-A6DA-8893F2BD8FB4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6EE5BB-6D13-41D5-A776-3B88073B0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5735007"/>
            <a:ext cx="11517923" cy="12668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Fibertek uses established ramp and fire injection locking techniques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CE5E66-8EB9-4944-BA21-DBE21CC3434B}"/>
              </a:ext>
            </a:extLst>
          </p:cNvPr>
          <p:cNvSpPr txBox="1"/>
          <p:nvPr/>
        </p:nvSpPr>
        <p:spPr>
          <a:xfrm>
            <a:off x="1128546" y="1295998"/>
            <a:ext cx="384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Ramp and Fire Locking Schematic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4D9506-5C27-4638-B1F8-8F5494033740}"/>
              </a:ext>
            </a:extLst>
          </p:cNvPr>
          <p:cNvSpPr txBox="1"/>
          <p:nvPr/>
        </p:nvSpPr>
        <p:spPr>
          <a:xfrm>
            <a:off x="6970723" y="1288884"/>
            <a:ext cx="4878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Typical ramp and fire dither and resonant signal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C8C997-A382-4EE6-804C-81AAD535D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36" y="1639542"/>
            <a:ext cx="11309060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173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F95F9-56AD-4169-A8DF-00BE0FFBA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Laser Energy &amp; Pulse Width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281ED-9CA3-4EA4-9674-063089C2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A1CF-C615-47CD-A6DA-8893F2BD8FB4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9C336A-74E4-4F8C-9B1A-AF8DED30FDA6}"/>
              </a:ext>
            </a:extLst>
          </p:cNvPr>
          <p:cNvSpPr txBox="1"/>
          <p:nvPr/>
        </p:nvSpPr>
        <p:spPr>
          <a:xfrm>
            <a:off x="259441" y="1176801"/>
            <a:ext cx="2730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Laser Energy output=4.6mJ</a:t>
            </a:r>
          </a:p>
          <a:p>
            <a:r>
              <a:rPr lang="en-US" dirty="0"/>
              <a:t>Standard Deviation of 0.3%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C54455-5AC5-49A2-8ADE-3B189E845E17}"/>
              </a:ext>
            </a:extLst>
          </p:cNvPr>
          <p:cNvSpPr txBox="1"/>
          <p:nvPr/>
        </p:nvSpPr>
        <p:spPr>
          <a:xfrm>
            <a:off x="2989740" y="5034868"/>
            <a:ext cx="4990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 energy stability reflects stable injection seeding and laser performance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7BC557-410A-4B09-991F-4E14C70FEEB3}"/>
              </a:ext>
            </a:extLst>
          </p:cNvPr>
          <p:cNvSpPr txBox="1"/>
          <p:nvPr/>
        </p:nvSpPr>
        <p:spPr>
          <a:xfrm>
            <a:off x="7978881" y="4590513"/>
            <a:ext cx="3881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Results in spectral width well below the performance requirements of &lt;30MHz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A4F283-A0D1-4F19-A132-85C77C5F3665}"/>
              </a:ext>
            </a:extLst>
          </p:cNvPr>
          <p:cNvSpPr txBox="1"/>
          <p:nvPr/>
        </p:nvSpPr>
        <p:spPr>
          <a:xfrm>
            <a:off x="4056313" y="1387625"/>
            <a:ext cx="273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Good laser energy stability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ABF04C-EBD1-48F7-BE3B-4142D80EF37A}"/>
              </a:ext>
            </a:extLst>
          </p:cNvPr>
          <p:cNvSpPr txBox="1"/>
          <p:nvPr/>
        </p:nvSpPr>
        <p:spPr>
          <a:xfrm>
            <a:off x="7855815" y="1308273"/>
            <a:ext cx="4005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Temporal pulse width allows</a:t>
            </a:r>
          </a:p>
          <a:p>
            <a:r>
              <a:rPr lang="en-US" dirty="0"/>
              <a:t>transform limited spectral width&lt;10MHz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17FFC9-27D2-4103-950D-B8B9A737E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46" y="1828661"/>
            <a:ext cx="11400508" cy="32006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E9B441-6AD4-4A6C-A420-5EED951A74CA}"/>
              </a:ext>
            </a:extLst>
          </p:cNvPr>
          <p:cNvSpPr txBox="1"/>
          <p:nvPr/>
        </p:nvSpPr>
        <p:spPr>
          <a:xfrm>
            <a:off x="0" y="3713349"/>
            <a:ext cx="2840437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 term Shot-to-shot energy stability: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&lt;1% variation in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shot-to-shot pulse energy 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629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8D549-60D0-4957-ACDE-31EDC1BCF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1AC91-EA48-44F8-83FA-CCCF50D36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A1CF-C615-47CD-A6DA-8893F2BD8FB4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A1BDEC-8EA8-4E26-A8D6-140CB2955716}"/>
              </a:ext>
            </a:extLst>
          </p:cNvPr>
          <p:cNvSpPr txBox="1"/>
          <p:nvPr/>
        </p:nvSpPr>
        <p:spPr>
          <a:xfrm>
            <a:off x="1266224" y="1678979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Quality  M</a:t>
            </a:r>
            <a:r>
              <a:rPr lang="en-US" baseline="30000" dirty="0"/>
              <a:t>2</a:t>
            </a:r>
            <a:r>
              <a:rPr lang="en-US" dirty="0"/>
              <a:t>=1.1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1322B6-356C-4AC0-80B3-95C0864C5D4B}"/>
              </a:ext>
            </a:extLst>
          </p:cNvPr>
          <p:cNvSpPr txBox="1"/>
          <p:nvPr/>
        </p:nvSpPr>
        <p:spPr>
          <a:xfrm>
            <a:off x="1266224" y="1373367"/>
            <a:ext cx="235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Oscillator Beam quality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09F526-E4C8-48DF-8F8C-74E1B64E2924}"/>
              </a:ext>
            </a:extLst>
          </p:cNvPr>
          <p:cNvSpPr txBox="1"/>
          <p:nvPr/>
        </p:nvSpPr>
        <p:spPr>
          <a:xfrm>
            <a:off x="5748028" y="1704493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Quality  M</a:t>
            </a:r>
            <a:r>
              <a:rPr lang="en-US" baseline="30000" dirty="0"/>
              <a:t>2</a:t>
            </a:r>
            <a:r>
              <a:rPr lang="en-US" dirty="0"/>
              <a:t>=1.6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DD030-B807-4716-936B-3CB1719DD16F}"/>
              </a:ext>
            </a:extLst>
          </p:cNvPr>
          <p:cNvSpPr txBox="1"/>
          <p:nvPr/>
        </p:nvSpPr>
        <p:spPr>
          <a:xfrm>
            <a:off x="5719975" y="1378612"/>
            <a:ext cx="233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Amplifier Beam quality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08C416-C5F4-402E-B836-0C2E83BDFC59}"/>
              </a:ext>
            </a:extLst>
          </p:cNvPr>
          <p:cNvSpPr txBox="1"/>
          <p:nvPr/>
        </p:nvSpPr>
        <p:spPr>
          <a:xfrm>
            <a:off x="837015" y="5525555"/>
            <a:ext cx="8353637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Some degradation in beam quality from oscillator to amplifier, but well within performance requirements of 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&lt;2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F8A3C0-CE2C-4685-B9BC-A8278985B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09" y="2020243"/>
            <a:ext cx="11577307" cy="348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887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833D0-4433-4D3A-94CF-C26DEED8F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Injection Seeding Performance</a:t>
            </a: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Single Longitudinal Mode Lasing Verified</a:t>
            </a:r>
            <a:endParaRPr lang="en-US" sz="3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1D1B4-755C-4628-9AE7-86F78EF02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A1CF-C615-47CD-A6DA-8893F2BD8FB4}" type="slidenum">
              <a:rPr lang="en-US" smtClean="0"/>
              <a:t>13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ED9D4B-1397-4EBD-8FF1-DDE0CBAC2A25}"/>
              </a:ext>
            </a:extLst>
          </p:cNvPr>
          <p:cNvCxnSpPr>
            <a:cxnSpLocks/>
          </p:cNvCxnSpPr>
          <p:nvPr/>
        </p:nvCxnSpPr>
        <p:spPr>
          <a:xfrm>
            <a:off x="3730588" y="1375720"/>
            <a:ext cx="0" cy="548228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624993-125E-48CD-AF73-4D58E42C63B9}"/>
              </a:ext>
            </a:extLst>
          </p:cNvPr>
          <p:cNvSpPr txBox="1"/>
          <p:nvPr/>
        </p:nvSpPr>
        <p:spPr>
          <a:xfrm>
            <a:off x="1059513" y="1255175"/>
            <a:ext cx="1469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Unseeded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793AD7-8456-44C1-99FE-6083B2AEF505}"/>
              </a:ext>
            </a:extLst>
          </p:cNvPr>
          <p:cNvSpPr txBox="1"/>
          <p:nvPr/>
        </p:nvSpPr>
        <p:spPr>
          <a:xfrm>
            <a:off x="5003428" y="1248133"/>
            <a:ext cx="2079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Seeded &amp; Locked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1DC4587-64FD-4B3F-B802-E4C598179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1413" y="1600537"/>
            <a:ext cx="2992125" cy="105132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/>
              <a:t>Scanning Fabry Perot Interferometer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5E1838-4810-4363-B154-B754431DBE74}"/>
              </a:ext>
            </a:extLst>
          </p:cNvPr>
          <p:cNvSpPr txBox="1"/>
          <p:nvPr/>
        </p:nvSpPr>
        <p:spPr>
          <a:xfrm>
            <a:off x="9024707" y="2318810"/>
            <a:ext cx="1892313" cy="36933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Linewidth~12MHz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0D8361-6881-4623-9F9E-01531FB1CEB8}"/>
              </a:ext>
            </a:extLst>
          </p:cNvPr>
          <p:cNvSpPr txBox="1"/>
          <p:nvPr/>
        </p:nvSpPr>
        <p:spPr>
          <a:xfrm>
            <a:off x="8621865" y="4656398"/>
            <a:ext cx="2831673" cy="646331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Demonstrates a well seeded</a:t>
            </a:r>
          </a:p>
          <a:p>
            <a:r>
              <a:rPr lang="en-US" dirty="0">
                <a:solidFill>
                  <a:schemeClr val="bg1"/>
                </a:solidFill>
              </a:rPr>
              <a:t>cavity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A6E243-84C3-4A71-B11C-D0FAF9A63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6738" y="2688142"/>
            <a:ext cx="4261473" cy="1847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073B73-E710-48AB-BB19-871797B12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89" y="2077571"/>
            <a:ext cx="7614564" cy="40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08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7C6E8-7506-44EC-BB21-5D07BFD1C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E24F29-EA3A-468D-966F-5E7C803AC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Fibertek, Inc. successfully developed and tested Nd:YAG laser system that achieved: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 4.5 mJ of 1064 nm from Nd:YAG MOPA Laser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Ramp and Fire locked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Injection Seeded and tunable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Linewidth&lt;30MHz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Ongoing work: Testing system, paving the way for space flight mission</a:t>
            </a:r>
          </a:p>
          <a:p>
            <a:pPr lvl="1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Brassboard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delivery planned for Q3 2019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13F9C4-6608-4297-8A4F-38E39BC5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A1CF-C615-47CD-A6DA-8893F2BD8FB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076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E553D-613A-47D3-9D9F-2D603C855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Mars Wind Lidar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3B7F2-E68B-4964-B30F-7719635A3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177" y="1293536"/>
            <a:ext cx="5973234" cy="523252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 and Why?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Lidar designed to measure atmospheric backscatter, depolarization profiles, and wind profiles from polar orbit.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Addresses Mars global 3-D wind structure and how it changes with local time, location, and season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Wind velocities needed for improvement and validation of Global Circulation Models (GCMs)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Knowledge of winds is critical for Entry, Descent, and Landing (EDL)</a:t>
            </a:r>
          </a:p>
          <a:p>
            <a:pPr marL="0" indent="0">
              <a:buNone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Fibertek’s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part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Development of single frequency 1064nm source with space heritage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Based on laser for Cloud,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Aersol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Transport System (CATS) delivered to international space station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Key laser parameters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Single frequency linewidths &lt; 30MHz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Energy &gt;5mJ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88EDB-4455-4825-9021-6C3E1C245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A1CF-C615-47CD-A6DA-8893F2BD8FB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1FD549-BA0A-4782-8DEB-5C6C37D0E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285" y="1230878"/>
            <a:ext cx="5122681" cy="19713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CEBBB9-E446-4F71-B48C-7CF6ECEEA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881" y="3344969"/>
            <a:ext cx="5529941" cy="147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81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620FA-2496-4CB4-8401-866FE6E6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129505"/>
            <a:ext cx="8586216" cy="958631"/>
          </a:xfrm>
        </p:spPr>
        <p:txBody>
          <a:bodyPr/>
          <a:lstStyle/>
          <a:p>
            <a:r>
              <a:rPr lang="en-US" dirty="0"/>
              <a:t>Proof of Concept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335A4-4FD6-4A5A-B2ED-79B2A09CC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7622" y="6386737"/>
            <a:ext cx="2743200" cy="365125"/>
          </a:xfrm>
        </p:spPr>
        <p:txBody>
          <a:bodyPr/>
          <a:lstStyle/>
          <a:p>
            <a:fld id="{CA87A1CF-C615-47CD-A6DA-8893F2BD8FB4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B90F3C-ABAA-42E6-A2A2-017FD3624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4596" y="1604508"/>
            <a:ext cx="4704862" cy="3528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336887-FDA4-4382-B0F1-5C01B0344DE3}"/>
              </a:ext>
            </a:extLst>
          </p:cNvPr>
          <p:cNvSpPr txBox="1"/>
          <p:nvPr/>
        </p:nvSpPr>
        <p:spPr>
          <a:xfrm>
            <a:off x="241416" y="1490986"/>
            <a:ext cx="6189643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Assets retained from previous single frequency laser system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CATS Lidar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Single frequency Nd:YVO</a:t>
            </a:r>
            <a:r>
              <a:rPr lang="en-US" baseline="-25000" dirty="0"/>
              <a:t>4</a:t>
            </a:r>
            <a:r>
              <a:rPr lang="en-US" dirty="0"/>
              <a:t> MOPA ramp and fire locking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dirty="0"/>
              <a:t>Ring oscillator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dirty="0"/>
              <a:t>2 amplifiers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Reprate:4kHz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Power: 25W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 err="1"/>
              <a:t>Pulsewidth</a:t>
            </a:r>
            <a:r>
              <a:rPr lang="en-US" dirty="0"/>
              <a:t>: 6ns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Linewidth: ~100MHz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Modifications to reduce linewidth&lt;30MHz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Change oscillator gain medium from Nd:YVO</a:t>
            </a:r>
            <a:r>
              <a:rPr lang="en-US" baseline="-25000" dirty="0"/>
              <a:t>4</a:t>
            </a:r>
            <a:r>
              <a:rPr lang="en-US" dirty="0"/>
              <a:t> to Nd:YAG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Over-coupled the output coupler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Stretch pulse &gt;20ns</a:t>
            </a:r>
          </a:p>
          <a:p>
            <a:pPr lvl="1"/>
            <a:endParaRPr lang="en-US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74B21657-1555-487C-939B-B90185B47A72}"/>
              </a:ext>
            </a:extLst>
          </p:cNvPr>
          <p:cNvSpPr/>
          <p:nvPr/>
        </p:nvSpPr>
        <p:spPr>
          <a:xfrm rot="10800000">
            <a:off x="3217385" y="3368831"/>
            <a:ext cx="867747" cy="7277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6682D-7E81-4CEB-826C-E066BB93246E}"/>
              </a:ext>
            </a:extLst>
          </p:cNvPr>
          <p:cNvSpPr txBox="1"/>
          <p:nvPr/>
        </p:nvSpPr>
        <p:spPr>
          <a:xfrm>
            <a:off x="4179257" y="3409558"/>
            <a:ext cx="1249316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Adjust</a:t>
            </a:r>
          </a:p>
          <a:p>
            <a:r>
              <a:rPr lang="en-US" dirty="0">
                <a:solidFill>
                  <a:schemeClr val="bg1"/>
                </a:solidFill>
              </a:rPr>
              <a:t>Parameters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CEDDA5-D292-47D5-96F9-FBE34D634605}"/>
              </a:ext>
            </a:extLst>
          </p:cNvPr>
          <p:cNvSpPr/>
          <p:nvPr/>
        </p:nvSpPr>
        <p:spPr>
          <a:xfrm>
            <a:off x="717601" y="3490128"/>
            <a:ext cx="2499783" cy="565761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17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6A24D-10D7-4325-B9B2-3791E1208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Delivered Test Bed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88872-9611-4CFB-AEA9-A7CCF23C9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A1CF-C615-47CD-A6DA-8893F2BD8FB4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D65A14-0924-4223-A493-747C6BE2B844}"/>
              </a:ext>
            </a:extLst>
          </p:cNvPr>
          <p:cNvSpPr txBox="1"/>
          <p:nvPr/>
        </p:nvSpPr>
        <p:spPr>
          <a:xfrm>
            <a:off x="653143" y="5934447"/>
            <a:ext cx="9854301" cy="523220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Allowed development for proof of concept testing of MARLI laser.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5A4F90-0265-46D6-A9C7-65F4AE98C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62" y="1237179"/>
            <a:ext cx="5980694" cy="46028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EB144A-7454-4A57-9CA1-981E10372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980" y="1276914"/>
            <a:ext cx="5736833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56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BE12C-C0DE-4927-9592-9E3BB658C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Development of Flight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96512-00EF-4515-B584-A24E2F441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396" y="5475265"/>
            <a:ext cx="11517923" cy="1231530"/>
          </a:xfrm>
          <a:solidFill>
            <a:srgbClr val="00B05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MARLI system based off CATS design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power, smaller package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57% of CATS footprint and 44% of CATS volume</a:t>
            </a: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5D8365-22E6-4D8B-8902-E9494F0CA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A1CF-C615-47CD-A6DA-8893F2BD8FB4}" type="slidenum">
              <a:rPr lang="en-US" smtClean="0"/>
              <a:t>5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C31A66B-3D8D-4768-84F7-30B745601425}"/>
              </a:ext>
            </a:extLst>
          </p:cNvPr>
          <p:cNvSpPr txBox="1">
            <a:spLocks/>
          </p:cNvSpPr>
          <p:nvPr/>
        </p:nvSpPr>
        <p:spPr>
          <a:xfrm>
            <a:off x="342899" y="1396903"/>
            <a:ext cx="11517923" cy="4780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Desired performance</a:t>
            </a:r>
          </a:p>
          <a:p>
            <a:pPr lvl="1"/>
            <a:r>
              <a:rPr lang="en-US" dirty="0"/>
              <a:t>Wavelength: 1064nm</a:t>
            </a:r>
          </a:p>
          <a:p>
            <a:pPr lvl="1"/>
            <a:r>
              <a:rPr lang="en-US" dirty="0"/>
              <a:t>Rep-rate: ≤1kHz</a:t>
            </a:r>
          </a:p>
          <a:p>
            <a:pPr lvl="1"/>
            <a:r>
              <a:rPr lang="en-US" dirty="0"/>
              <a:t>Energy: 5mJ</a:t>
            </a:r>
          </a:p>
          <a:p>
            <a:pPr lvl="1"/>
            <a:r>
              <a:rPr lang="en-US" dirty="0"/>
              <a:t>Linewidth: &lt;30MHz</a:t>
            </a:r>
          </a:p>
          <a:p>
            <a:pPr lvl="1"/>
            <a:r>
              <a:rPr lang="en-US" dirty="0"/>
              <a:t>Beam quality: M</a:t>
            </a:r>
            <a:r>
              <a:rPr lang="en-US" baseline="30000" dirty="0"/>
              <a:t>2</a:t>
            </a:r>
            <a:r>
              <a:rPr lang="en-US" dirty="0"/>
              <a:t> &lt;2</a:t>
            </a:r>
          </a:p>
          <a:p>
            <a:pPr lvl="1"/>
            <a:r>
              <a:rPr lang="en-US" dirty="0"/>
              <a:t>Weight of LOM: ~10 kg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C78A4D-CD30-4F6B-BFD2-F295DA842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935" y="1327234"/>
            <a:ext cx="7084166" cy="4102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09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ADE94-E66D-4C9E-9093-DB1CF73C4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Canister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2646B4-EED5-4313-82D8-2E196F9CA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A1CF-C615-47CD-A6DA-8893F2BD8FB4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1784C-CFA3-4E5D-82FC-5AB0A6E15BBC}"/>
              </a:ext>
            </a:extLst>
          </p:cNvPr>
          <p:cNvSpPr txBox="1"/>
          <p:nvPr/>
        </p:nvSpPr>
        <p:spPr>
          <a:xfrm>
            <a:off x="226471" y="1367393"/>
            <a:ext cx="334450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Heritage space design concept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ICESAT-2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Canister with rigid midplane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Compartmentalized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Optical compartment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Electrical compartment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Flexure mounting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Pocketing to reduce 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1CFBA9-0DFC-4CC8-92B3-418E5A8C5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59" y="4748894"/>
            <a:ext cx="10796952" cy="1871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A12AE8-8C6F-40FE-BFD5-15E63594A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7520" y="1460953"/>
            <a:ext cx="8157155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64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1D859-0A32-4738-9724-E30DA6FF8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(Structural Thermal Optical Performance)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1A773-D10A-43A0-9BDA-B949CD4E6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A1CF-C615-47CD-A6DA-8893F2BD8FB4}" type="slidenum">
              <a:rPr lang="en-US" smtClean="0"/>
              <a:t>7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6013E8-2038-4B46-B957-7447677DA0A5}"/>
              </a:ext>
            </a:extLst>
          </p:cNvPr>
          <p:cNvSpPr txBox="1"/>
          <p:nvPr/>
        </p:nvSpPr>
        <p:spPr>
          <a:xfrm>
            <a:off x="168202" y="5191971"/>
            <a:ext cx="8073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STOP analysis key results: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beam pointing, beam displacement under environmental simulations (thermal, pressure, vibration, etc.) are manageable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dirty="0"/>
              <a:t>Able to meet system requirement under predictable environmental loads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AC07A-AF45-4B55-8B6D-29B1A27D2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77" y="1236404"/>
            <a:ext cx="11333446" cy="490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53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E8EB6-F15A-4E85-AD95-270B0B8DC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Brassboard Flight Emulator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BBE30-224A-4AD8-BE60-DAA136689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Brassboard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Same optical layout as flight design</a:t>
            </a:r>
          </a:p>
          <a:p>
            <a:pPr lvl="1"/>
            <a:r>
              <a:rPr lang="en-US" dirty="0"/>
              <a:t>Uses same flight heritage mounts</a:t>
            </a:r>
          </a:p>
          <a:p>
            <a:pPr lvl="1"/>
            <a:r>
              <a:rPr lang="en-US" dirty="0"/>
              <a:t>Thermal interface mimics housing wall</a:t>
            </a:r>
          </a:p>
          <a:p>
            <a:pPr lvl="1"/>
            <a:r>
              <a:rPr lang="en-US" dirty="0"/>
              <a:t>Allows testing of key parameters and</a:t>
            </a:r>
          </a:p>
          <a:p>
            <a:pPr marL="457200" lvl="1" indent="0">
              <a:buNone/>
            </a:pPr>
            <a:r>
              <a:rPr lang="en-US" dirty="0"/>
              <a:t>performance over temperature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D72BE-BA4E-4189-8D56-B29F34E90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7A1CF-C615-47CD-A6DA-8893F2BD8FB4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7A769F-2A41-42C8-8233-9F97A75A7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0238" y="1502172"/>
            <a:ext cx="4974767" cy="47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21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4F4E4-13E0-4FD7-B826-717BBA9E7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72" y="129505"/>
            <a:ext cx="8586216" cy="958631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Laser Architecture &amp; Driving Requirements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130B-1069-40F6-AA42-BB0AC44DB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7622" y="6386737"/>
            <a:ext cx="2743200" cy="365125"/>
          </a:xfrm>
        </p:spPr>
        <p:txBody>
          <a:bodyPr/>
          <a:lstStyle/>
          <a:p>
            <a:fld id="{CA87A1CF-C615-47CD-A6DA-8893F2BD8FB4}" type="slidenum">
              <a:rPr lang="en-US" smtClean="0"/>
              <a:t>9</a:t>
            </a:fld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EA643BB-133C-4CBE-ADFB-35D4D2E235F3}"/>
              </a:ext>
            </a:extLst>
          </p:cNvPr>
          <p:cNvSpPr txBox="1"/>
          <p:nvPr/>
        </p:nvSpPr>
        <p:spPr>
          <a:xfrm>
            <a:off x="0" y="1195891"/>
            <a:ext cx="4584685" cy="184665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Laser Design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MOPA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Ring resonator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Gain heads with resonant end pumping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Polarization output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Injection seeded &amp; ramp and fire locked cavity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A6777-C887-454B-A0D7-9E1117BC1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22" y="3346400"/>
            <a:ext cx="11729721" cy="351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5EAD4-02FA-4209-9CD8-6CBCFB9B1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195" y="1325952"/>
            <a:ext cx="5456393" cy="191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07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633</Words>
  <Application>Microsoft Office PowerPoint</Application>
  <PresentationFormat>Widescreen</PresentationFormat>
  <Paragraphs>129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Roboto Medium</vt:lpstr>
      <vt:lpstr>Wingdings</vt:lpstr>
      <vt:lpstr>Office Theme</vt:lpstr>
      <vt:lpstr>SINGLE FREQUENCY LASER DEVELOPMENT FOR MARS WIND LIDAR </vt:lpstr>
      <vt:lpstr>Mars Wind Lidar Systems</vt:lpstr>
      <vt:lpstr>Proof of Concept</vt:lpstr>
      <vt:lpstr>Delivered Test Bed</vt:lpstr>
      <vt:lpstr>Development of Flight Concept</vt:lpstr>
      <vt:lpstr>Canister design</vt:lpstr>
      <vt:lpstr>STOP (Structural Thermal Optical Performance) analysis</vt:lpstr>
      <vt:lpstr>Brassboard Flight Emulator</vt:lpstr>
      <vt:lpstr>Laser Architecture &amp; Driving Requirements</vt:lpstr>
      <vt:lpstr>Ramp and fire Locking Scheme</vt:lpstr>
      <vt:lpstr>Laser Energy &amp; Pulse Width Results</vt:lpstr>
      <vt:lpstr>Beam Quality</vt:lpstr>
      <vt:lpstr>Injection Seeding Performance Single Longitudinal Mode Lasing Verified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 Burns</dc:creator>
  <cp:lastModifiedBy>Pat Burns</cp:lastModifiedBy>
  <cp:revision>2</cp:revision>
  <dcterms:created xsi:type="dcterms:W3CDTF">2019-07-09T12:57:49Z</dcterms:created>
  <dcterms:modified xsi:type="dcterms:W3CDTF">2019-07-09T13:12:55Z</dcterms:modified>
</cp:coreProperties>
</file>