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7" r:id="rId1"/>
  </p:sldMasterIdLst>
  <p:notesMasterIdLst>
    <p:notesMasterId r:id="rId26"/>
  </p:notesMasterIdLst>
  <p:handoutMasterIdLst>
    <p:handoutMasterId r:id="rId27"/>
  </p:handoutMasterIdLst>
  <p:sldIdLst>
    <p:sldId id="370" r:id="rId2"/>
    <p:sldId id="387" r:id="rId3"/>
    <p:sldId id="388" r:id="rId4"/>
    <p:sldId id="389" r:id="rId5"/>
    <p:sldId id="359" r:id="rId6"/>
    <p:sldId id="390" r:id="rId7"/>
    <p:sldId id="391" r:id="rId8"/>
    <p:sldId id="399" r:id="rId9"/>
    <p:sldId id="299" r:id="rId10"/>
    <p:sldId id="298" r:id="rId11"/>
    <p:sldId id="257" r:id="rId12"/>
    <p:sldId id="393" r:id="rId13"/>
    <p:sldId id="324" r:id="rId14"/>
    <p:sldId id="292" r:id="rId15"/>
    <p:sldId id="398" r:id="rId16"/>
    <p:sldId id="259" r:id="rId17"/>
    <p:sldId id="256" r:id="rId18"/>
    <p:sldId id="261" r:id="rId19"/>
    <p:sldId id="400" r:id="rId20"/>
    <p:sldId id="394" r:id="rId21"/>
    <p:sldId id="395" r:id="rId22"/>
    <p:sldId id="392" r:id="rId23"/>
    <p:sldId id="322" r:id="rId24"/>
    <p:sldId id="386" r:id="rId25"/>
  </p:sldIdLst>
  <p:sldSz cx="9144000" cy="6858000" type="screen4x3"/>
  <p:notesSz cx="6858000" cy="9144000"/>
  <p:defaultTextStyle>
    <a:defPPr>
      <a:defRPr lang="en-US"/>
    </a:defPPr>
    <a:lvl1pPr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ＭＳ Ｐゴシック" charset="-128"/>
        <a:cs typeface="+mn-cs"/>
      </a:defRPr>
    </a:lvl5pPr>
    <a:lvl6pPr marL="2286000" algn="l" defTabSz="914400" rtl="0" eaLnBrk="1" latinLnBrk="0" hangingPunct="1">
      <a:defRPr sz="2400" kern="1200">
        <a:solidFill>
          <a:schemeClr val="tx1"/>
        </a:solidFill>
        <a:latin typeface="Calibri" charset="0"/>
        <a:ea typeface="ＭＳ Ｐゴシック" charset="-128"/>
        <a:cs typeface="+mn-cs"/>
      </a:defRPr>
    </a:lvl6pPr>
    <a:lvl7pPr marL="2743200" algn="l" defTabSz="914400" rtl="0" eaLnBrk="1" latinLnBrk="0" hangingPunct="1">
      <a:defRPr sz="2400" kern="1200">
        <a:solidFill>
          <a:schemeClr val="tx1"/>
        </a:solidFill>
        <a:latin typeface="Calibri" charset="0"/>
        <a:ea typeface="ＭＳ Ｐゴシック" charset="-128"/>
        <a:cs typeface="+mn-cs"/>
      </a:defRPr>
    </a:lvl7pPr>
    <a:lvl8pPr marL="3200400" algn="l" defTabSz="914400" rtl="0" eaLnBrk="1" latinLnBrk="0" hangingPunct="1">
      <a:defRPr sz="2400" kern="1200">
        <a:solidFill>
          <a:schemeClr val="tx1"/>
        </a:solidFill>
        <a:latin typeface="Calibri" charset="0"/>
        <a:ea typeface="ＭＳ Ｐゴシック" charset="-128"/>
        <a:cs typeface="+mn-cs"/>
      </a:defRPr>
    </a:lvl8pPr>
    <a:lvl9pPr marL="3657600" algn="l" defTabSz="914400" rtl="0" eaLnBrk="1" latinLnBrk="0" hangingPunct="1">
      <a:defRPr sz="2400" kern="1200">
        <a:solidFill>
          <a:schemeClr val="tx1"/>
        </a:solidFill>
        <a:latin typeface="Calibri"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BBE0E3"/>
    <a:srgbClr val="E7E6E6"/>
    <a:srgbClr val="FBE5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97"/>
    <p:restoredTop sz="92978"/>
  </p:normalViewPr>
  <p:slideViewPr>
    <p:cSldViewPr snapToGrid="0" snapToObjects="1">
      <p:cViewPr varScale="1">
        <p:scale>
          <a:sx n="115" d="100"/>
          <a:sy n="115" d="100"/>
        </p:scale>
        <p:origin x="1184" y="192"/>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71" d="100"/>
          <a:sy n="71" d="100"/>
        </p:scale>
        <p:origin x="3432"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C22C9AA8-5001-E449-94ED-FCDAFF503B60}" type="datetimeFigureOut">
              <a:rPr lang="en-US" altLang="en-US"/>
              <a:pPr>
                <a:defRPr/>
              </a:pPr>
              <a:t>7/11/19</a:t>
            </a:fld>
            <a:endParaRPr lang="en-US" altLang="en-US"/>
          </a:p>
        </p:txBody>
      </p:sp>
      <p:sp>
        <p:nvSpPr>
          <p:cNvPr id="4" name="Footer Placeholder 3"/>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6B543EF5-EC82-E84F-865D-05A7492CFCF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F94E6D13-D616-BF49-A601-9D9B31E5AE64}" type="datetimeFigureOut">
              <a:rPr lang="en-US" altLang="en-US"/>
              <a:pPr>
                <a:defRPr/>
              </a:pPr>
              <a:t>7/11/19</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2F61FABA-EC7A-A24B-9064-F104A00F459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cimss.ssec.wisc.edu/iwwg/iwwg_meetings.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The main aim of the NWP SAF AMV (atmospheric motion vector) monitoring site is to improve our understanding of AMV error characteristics in order to enable improvements to the AMV derivation and their treatment in NWP models.</a:t>
            </a:r>
          </a:p>
          <a:p>
            <a:r>
              <a:rPr lang="en-US" sz="1200" kern="1200" dirty="0">
                <a:solidFill>
                  <a:schemeClr val="tx1"/>
                </a:solidFill>
                <a:effectLst/>
                <a:latin typeface="+mn-lt"/>
                <a:ea typeface="ＭＳ Ｐゴシック" charset="0"/>
                <a:cs typeface="ＭＳ Ｐゴシック" charset="0"/>
              </a:rPr>
              <a:t>This is achieved by:</a:t>
            </a:r>
          </a:p>
          <a:p>
            <a:r>
              <a:rPr lang="en-US" sz="1200" kern="1200" dirty="0">
                <a:solidFill>
                  <a:schemeClr val="tx1"/>
                </a:solidFill>
                <a:effectLst/>
                <a:latin typeface="+mn-lt"/>
                <a:ea typeface="ＭＳ Ｐゴシック" charset="0"/>
                <a:cs typeface="ＭＳ Ｐゴシック" charset="0"/>
              </a:rPr>
              <a:t>Providing a 3-year rolling archive of O-B monthly monitoring plots displaying differences between AMVs (O) and NWP model background winds (B) valid at the same location and time (see Monthly Monitoring tab). Plots are provided for the Met Office and ECMWF in the same format to enable easy comparisons. Both the AMVs and the model forecast contribute to the differences observed in the plots. Differences between </a:t>
            </a:r>
            <a:r>
              <a:rPr lang="en-US" sz="1200" kern="1200" dirty="0" err="1">
                <a:solidFill>
                  <a:schemeClr val="tx1"/>
                </a:solidFill>
                <a:effectLst/>
                <a:latin typeface="+mn-lt"/>
                <a:ea typeface="ＭＳ Ｐゴシック" charset="0"/>
                <a:cs typeface="ＭＳ Ｐゴシック" charset="0"/>
              </a:rPr>
              <a:t>centres</a:t>
            </a:r>
            <a:r>
              <a:rPr lang="en-US" sz="1200" kern="1200" dirty="0">
                <a:solidFill>
                  <a:schemeClr val="tx1"/>
                </a:solidFill>
                <a:effectLst/>
                <a:latin typeface="+mn-lt"/>
                <a:ea typeface="ＭＳ Ｐゴシック" charset="0"/>
                <a:cs typeface="ＭＳ Ｐゴシック" charset="0"/>
              </a:rPr>
              <a:t> suggest model-dependent problems whereas similarities suggest either problems with the AMVs or problems shared by the NWP models.</a:t>
            </a:r>
          </a:p>
          <a:p>
            <a:r>
              <a:rPr lang="en-US" sz="1200" kern="1200" dirty="0">
                <a:solidFill>
                  <a:schemeClr val="tx1"/>
                </a:solidFill>
                <a:effectLst/>
                <a:latin typeface="+mn-lt"/>
                <a:ea typeface="ＭＳ Ｐゴシック" charset="0"/>
                <a:cs typeface="ＭＳ Ｐゴシック" charset="0"/>
              </a:rPr>
              <a:t>Producing analysis reports every 2 years to coincide with the </a:t>
            </a:r>
            <a:r>
              <a:rPr lang="en-US" sz="1200" kern="1200" dirty="0">
                <a:solidFill>
                  <a:schemeClr val="tx1"/>
                </a:solidFill>
                <a:effectLst/>
                <a:latin typeface="+mn-lt"/>
                <a:ea typeface="ＭＳ Ｐゴシック" charset="0"/>
                <a:cs typeface="ＭＳ Ｐゴシック" charset="0"/>
                <a:hlinkClick r:id="rId3"/>
              </a:rPr>
              <a:t>International Winds Workshops</a:t>
            </a:r>
            <a:r>
              <a:rPr lang="en-US" sz="1200" kern="1200" dirty="0">
                <a:solidFill>
                  <a:schemeClr val="tx1"/>
                </a:solidFill>
                <a:effectLst/>
                <a:latin typeface="+mn-lt"/>
                <a:ea typeface="ＭＳ Ｐゴシック" charset="0"/>
                <a:cs typeface="ＭＳ Ｐゴシック" charset="0"/>
              </a:rPr>
              <a:t> (see Analysis Reports tab). These are detailed studies reviewing (</a:t>
            </a:r>
            <a:r>
              <a:rPr lang="en-US" sz="1200" kern="1200" dirty="0" err="1">
                <a:solidFill>
                  <a:schemeClr val="tx1"/>
                </a:solidFill>
                <a:effectLst/>
                <a:latin typeface="+mn-lt"/>
                <a:ea typeface="ＭＳ Ｐゴシック" charset="0"/>
                <a:cs typeface="ＭＳ Ｐゴシック" charset="0"/>
              </a:rPr>
              <a:t>i</a:t>
            </a:r>
            <a:r>
              <a:rPr lang="en-US" sz="1200" kern="1200" dirty="0">
                <a:solidFill>
                  <a:schemeClr val="tx1"/>
                </a:solidFill>
                <a:effectLst/>
                <a:latin typeface="+mn-lt"/>
                <a:ea typeface="ＭＳ Ｐゴシック" charset="0"/>
                <a:cs typeface="ＭＳ Ｐゴシック" charset="0"/>
              </a:rPr>
              <a:t>) the quality of new datasets and (ii) features observed in the O-B monitoring. Details are included of possible causes of the O-B features and, where relevant, actions that may help to alleviate the problems.</a:t>
            </a:r>
          </a:p>
          <a:p>
            <a:r>
              <a:rPr lang="en-US" sz="1200" kern="1200" dirty="0">
                <a:solidFill>
                  <a:schemeClr val="tx1"/>
                </a:solidFill>
                <a:effectLst/>
                <a:latin typeface="+mn-lt"/>
                <a:ea typeface="ＭＳ Ｐゴシック" charset="0"/>
                <a:cs typeface="ＭＳ Ｐゴシック" charset="0"/>
              </a:rPr>
              <a:t>Carrying out some bespoke investigations e.g. to investigate diurnal error characteristics (see Investigations tab).</a:t>
            </a:r>
          </a:p>
          <a:p>
            <a:r>
              <a:rPr lang="en-US" sz="1200" kern="1200" dirty="0">
                <a:solidFill>
                  <a:schemeClr val="tx1"/>
                </a:solidFill>
                <a:effectLst/>
                <a:latin typeface="+mn-lt"/>
                <a:ea typeface="ＭＳ Ｐゴシック" charset="0"/>
                <a:cs typeface="ＭＳ Ｐゴシック" charset="0"/>
              </a:rPr>
              <a:t>There are two additional aims of the site:</a:t>
            </a:r>
          </a:p>
          <a:p>
            <a:r>
              <a:rPr lang="en-US" sz="1200" kern="1200" dirty="0">
                <a:solidFill>
                  <a:schemeClr val="tx1"/>
                </a:solidFill>
                <a:effectLst/>
                <a:latin typeface="+mn-lt"/>
                <a:ea typeface="ＭＳ Ｐゴシック" charset="0"/>
                <a:cs typeface="ＭＳ Ｐゴシック" charset="0"/>
              </a:rPr>
              <a:t>To provide background information on how AMVs are used in NWP (see NWP tab). As part of this the site hosts information on how AMVs are assimilated at different NWP </a:t>
            </a:r>
            <a:r>
              <a:rPr lang="en-US" sz="1200" kern="1200" dirty="0" err="1">
                <a:solidFill>
                  <a:schemeClr val="tx1"/>
                </a:solidFill>
                <a:effectLst/>
                <a:latin typeface="+mn-lt"/>
                <a:ea typeface="ＭＳ Ｐゴシック" charset="0"/>
                <a:cs typeface="ＭＳ Ｐゴシック" charset="0"/>
              </a:rPr>
              <a:t>centres</a:t>
            </a:r>
            <a:r>
              <a:rPr lang="en-US" sz="1200" kern="1200" dirty="0">
                <a:solidFill>
                  <a:schemeClr val="tx1"/>
                </a:solidFill>
                <a:effectLst/>
                <a:latin typeface="+mn-lt"/>
                <a:ea typeface="ＭＳ Ｐゴシック" charset="0"/>
                <a:cs typeface="ＭＳ Ｐゴシック" charset="0"/>
              </a:rPr>
              <a:t>.</a:t>
            </a:r>
          </a:p>
          <a:p>
            <a:r>
              <a:rPr lang="en-US" sz="1200" kern="1200" dirty="0">
                <a:solidFill>
                  <a:schemeClr val="tx1"/>
                </a:solidFill>
                <a:effectLst/>
                <a:latin typeface="+mn-lt"/>
                <a:ea typeface="ＭＳ Ｐゴシック" charset="0"/>
                <a:cs typeface="ＭＳ Ｐゴシック" charset="0"/>
              </a:rPr>
              <a:t>To provide links for those interested in near real-time monitoring issues (see Real-time Monitoring tab).</a:t>
            </a:r>
          </a:p>
          <a:p>
            <a:br>
              <a:rPr lang="en-US" dirty="0"/>
            </a:br>
            <a:endParaRPr lang="en-US" dirty="0"/>
          </a:p>
        </p:txBody>
      </p:sp>
      <p:sp>
        <p:nvSpPr>
          <p:cNvPr id="4" name="Slide Number Placeholder 3"/>
          <p:cNvSpPr>
            <a:spLocks noGrp="1"/>
          </p:cNvSpPr>
          <p:nvPr>
            <p:ph type="sldNum" sz="quarter" idx="5"/>
          </p:nvPr>
        </p:nvSpPr>
        <p:spPr/>
        <p:txBody>
          <a:bodyPr/>
          <a:lstStyle/>
          <a:p>
            <a:pPr>
              <a:defRPr/>
            </a:pPr>
            <a:fld id="{2F61FABA-EC7A-A24B-9064-F104A00F459E}" type="slidenum">
              <a:rPr lang="en-US" altLang="en-US" smtClean="0"/>
              <a:pPr>
                <a:defRPr/>
              </a:pPr>
              <a:t>4</a:t>
            </a:fld>
            <a:endParaRPr lang="en-US" altLang="en-US"/>
          </a:p>
        </p:txBody>
      </p:sp>
    </p:spTree>
    <p:extLst>
      <p:ext uri="{BB962C8B-B14F-4D97-AF65-F5344CB8AC3E}">
        <p14:creationId xmlns:p14="http://schemas.microsoft.com/office/powerpoint/2010/main" val="2729736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1D5BA0-8C6C-4E31-BD83-705F8634B6AF}" type="slidenum">
              <a:rPr lang="en-US" smtClean="0"/>
              <a:pPr/>
              <a:t>11</a:t>
            </a:fld>
            <a:endParaRPr lang="en-US"/>
          </a:p>
        </p:txBody>
      </p:sp>
    </p:spTree>
    <p:extLst>
      <p:ext uri="{BB962C8B-B14F-4D97-AF65-F5344CB8AC3E}">
        <p14:creationId xmlns:p14="http://schemas.microsoft.com/office/powerpoint/2010/main" val="858690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F61FABA-EC7A-A24B-9064-F104A00F459E}" type="slidenum">
              <a:rPr lang="en-US" altLang="en-US" smtClean="0"/>
              <a:pPr>
                <a:defRPr/>
              </a:pPr>
              <a:t>20</a:t>
            </a:fld>
            <a:endParaRPr lang="en-US" altLang="en-US"/>
          </a:p>
        </p:txBody>
      </p:sp>
    </p:spTree>
    <p:extLst>
      <p:ext uri="{BB962C8B-B14F-4D97-AF65-F5344CB8AC3E}">
        <p14:creationId xmlns:p14="http://schemas.microsoft.com/office/powerpoint/2010/main" val="3478090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F61FABA-EC7A-A24B-9064-F104A00F459E}" type="slidenum">
              <a:rPr lang="en-US" altLang="en-US" smtClean="0"/>
              <a:pPr>
                <a:defRPr/>
              </a:pPr>
              <a:t>22</a:t>
            </a:fld>
            <a:endParaRPr lang="en-US" altLang="en-US"/>
          </a:p>
        </p:txBody>
      </p:sp>
    </p:spTree>
    <p:extLst>
      <p:ext uri="{BB962C8B-B14F-4D97-AF65-F5344CB8AC3E}">
        <p14:creationId xmlns:p14="http://schemas.microsoft.com/office/powerpoint/2010/main" val="909048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99917566-6270-0944-A7D3-E76C70E22E74}" type="datetimeFigureOut">
              <a:rPr lang="en-US" altLang="en-US"/>
              <a:pPr>
                <a:defRPr/>
              </a:pPr>
              <a:t>7/11/19</a:t>
            </a:fld>
            <a:endParaRPr lang="en-US" alt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F4DD49C5-F6DA-DC48-AE33-C372D2949976}" type="slidenum">
              <a:rPr lang="en-US" altLang="en-US"/>
              <a:pPr>
                <a:defRPr/>
              </a:pPr>
              <a:t>‹#›</a:t>
            </a:fld>
            <a:endParaRPr lang="en-US" altLang="en-US"/>
          </a:p>
        </p:txBody>
      </p:sp>
    </p:spTree>
    <p:extLst>
      <p:ext uri="{BB962C8B-B14F-4D97-AF65-F5344CB8AC3E}">
        <p14:creationId xmlns:p14="http://schemas.microsoft.com/office/powerpoint/2010/main" val="128430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25301783-DF55-CE46-AB53-30E8A129CA9D}" type="datetimeFigureOut">
              <a:rPr lang="en-US" altLang="en-US"/>
              <a:pPr>
                <a:defRPr/>
              </a:pPr>
              <a:t>7/11/19</a:t>
            </a:fld>
            <a:endParaRPr lang="en-US" alt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563ECBB0-ABB2-D14F-99D0-CF295A0FDF35}" type="slidenum">
              <a:rPr lang="en-US" altLang="en-US"/>
              <a:pPr>
                <a:defRPr/>
              </a:pPr>
              <a:t>‹#›</a:t>
            </a:fld>
            <a:endParaRPr lang="en-US" altLang="en-US"/>
          </a:p>
        </p:txBody>
      </p:sp>
    </p:spTree>
    <p:extLst>
      <p:ext uri="{BB962C8B-B14F-4D97-AF65-F5344CB8AC3E}">
        <p14:creationId xmlns:p14="http://schemas.microsoft.com/office/powerpoint/2010/main" val="760830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14F789B6-5079-294A-ADF8-A34B476FB584}" type="datetimeFigureOut">
              <a:rPr lang="en-US" altLang="en-US"/>
              <a:pPr>
                <a:defRPr/>
              </a:pPr>
              <a:t>7/11/19</a:t>
            </a:fld>
            <a:endParaRPr lang="en-US" alt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864BC9F4-7585-FB40-86F4-2438E6D0AA11}" type="slidenum">
              <a:rPr lang="en-US" altLang="en-US"/>
              <a:pPr>
                <a:defRPr/>
              </a:pPr>
              <a:t>‹#›</a:t>
            </a:fld>
            <a:endParaRPr lang="en-US" altLang="en-US"/>
          </a:p>
        </p:txBody>
      </p:sp>
    </p:spTree>
    <p:extLst>
      <p:ext uri="{BB962C8B-B14F-4D97-AF65-F5344CB8AC3E}">
        <p14:creationId xmlns:p14="http://schemas.microsoft.com/office/powerpoint/2010/main" val="1166394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38FA9CC2-8C69-0A4F-A1FA-C514C2C453D2}" type="datetimeFigureOut">
              <a:rPr lang="en-US" altLang="en-US"/>
              <a:pPr>
                <a:defRPr/>
              </a:pPr>
              <a:t>7/11/19</a:t>
            </a:fld>
            <a:endParaRPr lang="en-US" alt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FB295BCC-F325-5042-A99A-6FA5BBE7E10F}" type="slidenum">
              <a:rPr lang="en-US" altLang="en-US"/>
              <a:pPr>
                <a:defRPr/>
              </a:pPr>
              <a:t>‹#›</a:t>
            </a:fld>
            <a:endParaRPr lang="en-US" altLang="en-US"/>
          </a:p>
        </p:txBody>
      </p:sp>
    </p:spTree>
    <p:extLst>
      <p:ext uri="{BB962C8B-B14F-4D97-AF65-F5344CB8AC3E}">
        <p14:creationId xmlns:p14="http://schemas.microsoft.com/office/powerpoint/2010/main" val="317407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E344C728-031D-224C-9520-18ACFBAE6036}" type="datetimeFigureOut">
              <a:rPr lang="en-US" altLang="en-US"/>
              <a:pPr>
                <a:defRPr/>
              </a:pPr>
              <a:t>7/11/19</a:t>
            </a:fld>
            <a:endParaRPr lang="en-US" alt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ADBD8559-B487-804C-85EE-D4B1DC1A335D}" type="slidenum">
              <a:rPr lang="en-US" altLang="en-US"/>
              <a:pPr>
                <a:defRPr/>
              </a:pPr>
              <a:t>‹#›</a:t>
            </a:fld>
            <a:endParaRPr lang="en-US" altLang="en-US"/>
          </a:p>
        </p:txBody>
      </p:sp>
    </p:spTree>
    <p:extLst>
      <p:ext uri="{BB962C8B-B14F-4D97-AF65-F5344CB8AC3E}">
        <p14:creationId xmlns:p14="http://schemas.microsoft.com/office/powerpoint/2010/main" val="313515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F812659C-E194-0C4A-BBF0-D7FB5DB97776}" type="datetimeFigureOut">
              <a:rPr lang="en-US" altLang="en-US"/>
              <a:pPr>
                <a:defRPr/>
              </a:pPr>
              <a:t>7/11/19</a:t>
            </a:fld>
            <a:endParaRPr lang="en-US" altLang="en-US"/>
          </a:p>
        </p:txBody>
      </p:sp>
      <p:sp>
        <p:nvSpPr>
          <p:cNvPr id="6" name="Footer Placeholder 4"/>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BA8E3427-ABB8-1845-AB7F-4CC01575735E}" type="slidenum">
              <a:rPr lang="en-US" altLang="en-US"/>
              <a:pPr>
                <a:defRPr/>
              </a:pPr>
              <a:t>‹#›</a:t>
            </a:fld>
            <a:endParaRPr lang="en-US" altLang="en-US"/>
          </a:p>
        </p:txBody>
      </p:sp>
    </p:spTree>
    <p:extLst>
      <p:ext uri="{BB962C8B-B14F-4D97-AF65-F5344CB8AC3E}">
        <p14:creationId xmlns:p14="http://schemas.microsoft.com/office/powerpoint/2010/main" val="1474042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857D47B7-732B-D849-B8D0-6BFDD9FDFCAA}" type="datetimeFigureOut">
              <a:rPr lang="en-US" altLang="en-US"/>
              <a:pPr>
                <a:defRPr/>
              </a:pPr>
              <a:t>7/11/19</a:t>
            </a:fld>
            <a:endParaRPr lang="en-US" altLang="en-US"/>
          </a:p>
        </p:txBody>
      </p:sp>
      <p:sp>
        <p:nvSpPr>
          <p:cNvPr id="8" name="Footer Placeholder 4"/>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14CEA291-F6E6-A846-9E5B-30CDB5003114}" type="slidenum">
              <a:rPr lang="en-US" altLang="en-US"/>
              <a:pPr>
                <a:defRPr/>
              </a:pPr>
              <a:t>‹#›</a:t>
            </a:fld>
            <a:endParaRPr lang="en-US" altLang="en-US"/>
          </a:p>
        </p:txBody>
      </p:sp>
    </p:spTree>
    <p:extLst>
      <p:ext uri="{BB962C8B-B14F-4D97-AF65-F5344CB8AC3E}">
        <p14:creationId xmlns:p14="http://schemas.microsoft.com/office/powerpoint/2010/main" val="861248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77012B0F-7A15-C34B-AF9C-83B96C5D99A6}" type="datetimeFigureOut">
              <a:rPr lang="en-US" altLang="en-US"/>
              <a:pPr>
                <a:defRPr/>
              </a:pPr>
              <a:t>7/11/19</a:t>
            </a:fld>
            <a:endParaRPr lang="en-US" altLang="en-US"/>
          </a:p>
        </p:txBody>
      </p:sp>
      <p:sp>
        <p:nvSpPr>
          <p:cNvPr id="4" name="Footer Placeholder 4"/>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AB4C0BDA-F76E-4745-AEB9-D23013318E05}" type="slidenum">
              <a:rPr lang="en-US" altLang="en-US"/>
              <a:pPr>
                <a:defRPr/>
              </a:pPr>
              <a:t>‹#›</a:t>
            </a:fld>
            <a:endParaRPr lang="en-US" altLang="en-US"/>
          </a:p>
        </p:txBody>
      </p:sp>
    </p:spTree>
    <p:extLst>
      <p:ext uri="{BB962C8B-B14F-4D97-AF65-F5344CB8AC3E}">
        <p14:creationId xmlns:p14="http://schemas.microsoft.com/office/powerpoint/2010/main" val="959288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585A5D3C-EA53-5242-95EB-73FF12FD6D03}" type="datetimeFigureOut">
              <a:rPr lang="en-US" altLang="en-US"/>
              <a:pPr>
                <a:defRPr/>
              </a:pPr>
              <a:t>7/11/19</a:t>
            </a:fld>
            <a:endParaRPr lang="en-US" altLang="en-US"/>
          </a:p>
        </p:txBody>
      </p:sp>
      <p:sp>
        <p:nvSpPr>
          <p:cNvPr id="3" name="Footer Placeholder 4"/>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7F647AC5-C8B3-F841-8862-00F295652F15}" type="slidenum">
              <a:rPr lang="en-US" altLang="en-US"/>
              <a:pPr>
                <a:defRPr/>
              </a:pPr>
              <a:t>‹#›</a:t>
            </a:fld>
            <a:endParaRPr lang="en-US" altLang="en-US"/>
          </a:p>
        </p:txBody>
      </p:sp>
    </p:spTree>
    <p:extLst>
      <p:ext uri="{BB962C8B-B14F-4D97-AF65-F5344CB8AC3E}">
        <p14:creationId xmlns:p14="http://schemas.microsoft.com/office/powerpoint/2010/main" val="1594652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1B62C0DE-6619-874A-88B1-05AFE8A6FC32}" type="datetimeFigureOut">
              <a:rPr lang="en-US" altLang="en-US"/>
              <a:pPr>
                <a:defRPr/>
              </a:pPr>
              <a:t>7/11/19</a:t>
            </a:fld>
            <a:endParaRPr lang="en-US" altLang="en-US"/>
          </a:p>
        </p:txBody>
      </p:sp>
      <p:sp>
        <p:nvSpPr>
          <p:cNvPr id="6" name="Footer Placeholder 4"/>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040DD53D-4CD5-8F4C-ACDC-7B9B0521EB4C}" type="slidenum">
              <a:rPr lang="en-US" altLang="en-US"/>
              <a:pPr>
                <a:defRPr/>
              </a:pPr>
              <a:t>‹#›</a:t>
            </a:fld>
            <a:endParaRPr lang="en-US" altLang="en-US"/>
          </a:p>
        </p:txBody>
      </p:sp>
    </p:spTree>
    <p:extLst>
      <p:ext uri="{BB962C8B-B14F-4D97-AF65-F5344CB8AC3E}">
        <p14:creationId xmlns:p14="http://schemas.microsoft.com/office/powerpoint/2010/main" val="733308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F3257F1C-5E05-A148-A869-DA586F5E5E5D}" type="datetimeFigureOut">
              <a:rPr lang="en-US" altLang="en-US"/>
              <a:pPr>
                <a:defRPr/>
              </a:pPr>
              <a:t>7/11/19</a:t>
            </a:fld>
            <a:endParaRPr lang="en-US" altLang="en-US"/>
          </a:p>
        </p:txBody>
      </p:sp>
      <p:sp>
        <p:nvSpPr>
          <p:cNvPr id="6" name="Footer Placeholder 4"/>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93873125-0F39-8648-B095-D9A4E8967B2B}" type="slidenum">
              <a:rPr lang="en-US" altLang="en-US"/>
              <a:pPr>
                <a:defRPr/>
              </a:pPr>
              <a:t>‹#›</a:t>
            </a:fld>
            <a:endParaRPr lang="en-US" altLang="en-US"/>
          </a:p>
        </p:txBody>
      </p:sp>
    </p:spTree>
    <p:extLst>
      <p:ext uri="{BB962C8B-B14F-4D97-AF65-F5344CB8AC3E}">
        <p14:creationId xmlns:p14="http://schemas.microsoft.com/office/powerpoint/2010/main" val="306956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1" name="Picture 7" descr="nasa_logo(220x182).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7080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GoddardLogoVector.gif"/>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940675" y="34925"/>
            <a:ext cx="7620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4"/>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602663" y="28575"/>
            <a:ext cx="41592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ＭＳ Ｐゴシック" charset="0"/>
          <a:cs typeface="ＭＳ Ｐゴシック" charset="0"/>
        </a:defRPr>
      </a:lvl1pPr>
      <a:lvl2pPr algn="l" defTabSz="685800" rtl="0" eaLnBrk="0" fontAlgn="base" hangingPunct="0">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2pPr>
      <a:lvl3pPr algn="l" defTabSz="685800" rtl="0" eaLnBrk="0" fontAlgn="base" hangingPunct="0">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3pPr>
      <a:lvl4pPr algn="l" defTabSz="685800" rtl="0" eaLnBrk="0" fontAlgn="base" hangingPunct="0">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4pPr>
      <a:lvl5pPr algn="l" defTabSz="685800" rtl="0" eaLnBrk="0" fontAlgn="base" hangingPunct="0">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5pPr>
      <a:lvl6pPr marL="457200" algn="l" defTabSz="685800" rtl="0" fontAlgn="base">
        <a:lnSpc>
          <a:spcPct val="90000"/>
        </a:lnSpc>
        <a:spcBef>
          <a:spcPct val="0"/>
        </a:spcBef>
        <a:spcAft>
          <a:spcPct val="0"/>
        </a:spcAft>
        <a:defRPr sz="3300">
          <a:solidFill>
            <a:schemeClr val="tx1"/>
          </a:solidFill>
          <a:latin typeface="Calibri Light" charset="0"/>
          <a:ea typeface="ＭＳ Ｐゴシック" charset="0"/>
        </a:defRPr>
      </a:lvl6pPr>
      <a:lvl7pPr marL="914400" algn="l" defTabSz="685800" rtl="0" fontAlgn="base">
        <a:lnSpc>
          <a:spcPct val="90000"/>
        </a:lnSpc>
        <a:spcBef>
          <a:spcPct val="0"/>
        </a:spcBef>
        <a:spcAft>
          <a:spcPct val="0"/>
        </a:spcAft>
        <a:defRPr sz="3300">
          <a:solidFill>
            <a:schemeClr val="tx1"/>
          </a:solidFill>
          <a:latin typeface="Calibri Light" charset="0"/>
          <a:ea typeface="ＭＳ Ｐゴシック" charset="0"/>
        </a:defRPr>
      </a:lvl7pPr>
      <a:lvl8pPr marL="1371600" algn="l" defTabSz="685800" rtl="0" fontAlgn="base">
        <a:lnSpc>
          <a:spcPct val="90000"/>
        </a:lnSpc>
        <a:spcBef>
          <a:spcPct val="0"/>
        </a:spcBef>
        <a:spcAft>
          <a:spcPct val="0"/>
        </a:spcAft>
        <a:defRPr sz="3300">
          <a:solidFill>
            <a:schemeClr val="tx1"/>
          </a:solidFill>
          <a:latin typeface="Calibri Light" charset="0"/>
          <a:ea typeface="ＭＳ Ｐゴシック" charset="0"/>
        </a:defRPr>
      </a:lvl8pPr>
      <a:lvl9pPr marL="1828800" algn="l" defTabSz="685800" rtl="0" fontAlgn="base">
        <a:lnSpc>
          <a:spcPct val="90000"/>
        </a:lnSpc>
        <a:spcBef>
          <a:spcPct val="0"/>
        </a:spcBef>
        <a:spcAft>
          <a:spcPct val="0"/>
        </a:spcAft>
        <a:defRPr sz="3300">
          <a:solidFill>
            <a:schemeClr val="tx1"/>
          </a:solidFill>
          <a:latin typeface="Calibri Light" charset="0"/>
          <a:ea typeface="ＭＳ Ｐゴシック"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ＭＳ Ｐゴシック" charset="0"/>
          <a:cs typeface="ＭＳ Ｐゴシック" charset="0"/>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ＭＳ Ｐゴシック" charset="0"/>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ＭＳ Ｐゴシック" charset="0"/>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ＭＳ Ｐゴシック" charset="0"/>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ＭＳ Ｐゴシック" charset="0"/>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6.tiff"/></Relationships>
</file>

<file path=ppt/slides/_rels/slide1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t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tiff"/></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7.tiff"/><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cimss.ssec.wisc.edu/iwwg/iwwg.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11.tiff"/></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533400" y="1267543"/>
            <a:ext cx="8077200" cy="1181640"/>
          </a:xfrm>
        </p:spPr>
        <p:txBody>
          <a:bodyPr/>
          <a:lstStyle/>
          <a:p>
            <a:pPr eaLnBrk="1" hangingPunct="1"/>
            <a:r>
              <a:rPr lang="en-US" altLang="en-US" sz="3200" b="1" dirty="0">
                <a:ea typeface="ＭＳ Ｐゴシック" charset="-128"/>
              </a:rPr>
              <a:t>New AMV Wind and Height</a:t>
            </a:r>
            <a:br>
              <a:rPr lang="en-US" altLang="en-US" sz="3200" b="1" dirty="0">
                <a:ea typeface="ＭＳ Ｐゴシック" charset="-128"/>
              </a:rPr>
            </a:br>
            <a:r>
              <a:rPr lang="en-US" altLang="en-US" sz="3200" b="1" dirty="0">
                <a:ea typeface="ＭＳ Ｐゴシック" charset="-128"/>
              </a:rPr>
              <a:t>Measurements from Stereoscopic Views with</a:t>
            </a:r>
            <a:br>
              <a:rPr lang="en-US" altLang="en-US" sz="3200" b="1" dirty="0">
                <a:ea typeface="ＭＳ Ｐゴシック" charset="-128"/>
              </a:rPr>
            </a:br>
            <a:r>
              <a:rPr lang="en-US" altLang="en-US" sz="3200" b="1" dirty="0">
                <a:ea typeface="ＭＳ Ｐゴシック" charset="-128"/>
              </a:rPr>
              <a:t>MODIS-GOES and MISR-GOES Imagery</a:t>
            </a:r>
            <a:endParaRPr lang="en-US" altLang="en-US" sz="3200" dirty="0">
              <a:ea typeface="ＭＳ Ｐゴシック" charset="-128"/>
            </a:endParaRPr>
          </a:p>
        </p:txBody>
      </p:sp>
      <p:sp>
        <p:nvSpPr>
          <p:cNvPr id="6" name="Subtitle 5">
            <a:extLst>
              <a:ext uri="{FF2B5EF4-FFF2-40B4-BE49-F238E27FC236}">
                <a16:creationId xmlns:a16="http://schemas.microsoft.com/office/drawing/2014/main" id="{B9C44CF4-4E7C-8246-BABC-039285A1C2E4}"/>
              </a:ext>
            </a:extLst>
          </p:cNvPr>
          <p:cNvSpPr>
            <a:spLocks noGrp="1"/>
          </p:cNvSpPr>
          <p:nvPr>
            <p:ph type="subTitle" idx="1"/>
          </p:nvPr>
        </p:nvSpPr>
        <p:spPr>
          <a:xfrm>
            <a:off x="1143000" y="3398838"/>
            <a:ext cx="6858000" cy="578076"/>
          </a:xfrm>
        </p:spPr>
        <p:txBody>
          <a:bodyPr/>
          <a:lstStyle/>
          <a:p>
            <a:r>
              <a:rPr lang="en-US" sz="2400" dirty="0"/>
              <a:t>Dong L Wu</a:t>
            </a:r>
            <a:r>
              <a:rPr lang="en-US" sz="2400" baseline="30000" dirty="0"/>
              <a:t>1</a:t>
            </a:r>
            <a:r>
              <a:rPr lang="en-US" sz="2400" dirty="0"/>
              <a:t>, James L Carr</a:t>
            </a:r>
            <a:r>
              <a:rPr lang="en-US" sz="2400" baseline="30000" dirty="0"/>
              <a:t>2</a:t>
            </a:r>
            <a:r>
              <a:rPr lang="en-US" sz="2400" dirty="0"/>
              <a:t>, and Michael A Kelly</a:t>
            </a:r>
            <a:r>
              <a:rPr lang="en-US" sz="2400" baseline="30000" dirty="0"/>
              <a:t>3</a:t>
            </a:r>
          </a:p>
        </p:txBody>
      </p:sp>
      <p:sp>
        <p:nvSpPr>
          <p:cNvPr id="18" name="Subtitle 5">
            <a:extLst>
              <a:ext uri="{FF2B5EF4-FFF2-40B4-BE49-F238E27FC236}">
                <a16:creationId xmlns:a16="http://schemas.microsoft.com/office/drawing/2014/main" id="{8B552B1F-21D6-0E45-A036-AC369B2ED9D2}"/>
              </a:ext>
            </a:extLst>
          </p:cNvPr>
          <p:cNvSpPr txBox="1">
            <a:spLocks/>
          </p:cNvSpPr>
          <p:nvPr/>
        </p:nvSpPr>
        <p:spPr bwMode="auto">
          <a:xfrm>
            <a:off x="1502228" y="4393067"/>
            <a:ext cx="5580743"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defTabSz="685800" rtl="0" eaLnBrk="0" fontAlgn="base" hangingPunct="0">
              <a:lnSpc>
                <a:spcPct val="90000"/>
              </a:lnSpc>
              <a:spcBef>
                <a:spcPts val="750"/>
              </a:spcBef>
              <a:spcAft>
                <a:spcPct val="0"/>
              </a:spcAft>
              <a:buFont typeface="Arial" charset="0"/>
              <a:buNone/>
              <a:defRPr sz="1800" kern="1200">
                <a:solidFill>
                  <a:schemeClr val="tx1"/>
                </a:solidFill>
                <a:latin typeface="+mn-lt"/>
                <a:ea typeface="ＭＳ Ｐゴシック" charset="0"/>
                <a:cs typeface="ＭＳ Ｐゴシック" charset="0"/>
              </a:defRPr>
            </a:lvl1pPr>
            <a:lvl2pPr marL="342900" indent="0" algn="ctr" defTabSz="685800" rtl="0" eaLnBrk="0" fontAlgn="base" hangingPunct="0">
              <a:lnSpc>
                <a:spcPct val="90000"/>
              </a:lnSpc>
              <a:spcBef>
                <a:spcPts val="375"/>
              </a:spcBef>
              <a:spcAft>
                <a:spcPct val="0"/>
              </a:spcAft>
              <a:buFont typeface="Arial" charset="0"/>
              <a:buNone/>
              <a:defRPr sz="1500" kern="1200">
                <a:solidFill>
                  <a:schemeClr val="tx1"/>
                </a:solidFill>
                <a:latin typeface="+mn-lt"/>
                <a:ea typeface="ＭＳ Ｐゴシック" charset="0"/>
                <a:cs typeface="+mn-cs"/>
              </a:defRPr>
            </a:lvl2pPr>
            <a:lvl3pPr marL="685800" indent="0" algn="ctr" defTabSz="685800" rtl="0" eaLnBrk="0" fontAlgn="base" hangingPunct="0">
              <a:lnSpc>
                <a:spcPct val="90000"/>
              </a:lnSpc>
              <a:spcBef>
                <a:spcPts val="375"/>
              </a:spcBef>
              <a:spcAft>
                <a:spcPct val="0"/>
              </a:spcAft>
              <a:buFont typeface="Arial" charset="0"/>
              <a:buNone/>
              <a:defRPr sz="1350" kern="1200">
                <a:solidFill>
                  <a:schemeClr val="tx1"/>
                </a:solidFill>
                <a:latin typeface="+mn-lt"/>
                <a:ea typeface="ＭＳ Ｐゴシック" charset="0"/>
                <a:cs typeface="+mn-cs"/>
              </a:defRPr>
            </a:lvl3pPr>
            <a:lvl4pPr marL="1028700" indent="0" algn="ctr" defTabSz="685800" rtl="0" eaLnBrk="0" fontAlgn="base" hangingPunct="0">
              <a:lnSpc>
                <a:spcPct val="90000"/>
              </a:lnSpc>
              <a:spcBef>
                <a:spcPts val="375"/>
              </a:spcBef>
              <a:spcAft>
                <a:spcPct val="0"/>
              </a:spcAft>
              <a:buFont typeface="Arial" charset="0"/>
              <a:buNone/>
              <a:defRPr sz="1200" kern="1200">
                <a:solidFill>
                  <a:schemeClr val="tx1"/>
                </a:solidFill>
                <a:latin typeface="+mn-lt"/>
                <a:ea typeface="ＭＳ Ｐゴシック" charset="0"/>
                <a:cs typeface="+mn-cs"/>
              </a:defRPr>
            </a:lvl4pPr>
            <a:lvl5pPr marL="1371600" indent="0" algn="ctr" defTabSz="685800" rtl="0" eaLnBrk="0" fontAlgn="base" hangingPunct="0">
              <a:lnSpc>
                <a:spcPct val="90000"/>
              </a:lnSpc>
              <a:spcBef>
                <a:spcPts val="375"/>
              </a:spcBef>
              <a:spcAft>
                <a:spcPct val="0"/>
              </a:spcAft>
              <a:buFont typeface="Arial" charset="0"/>
              <a:buNone/>
              <a:defRPr sz="1200" kern="1200">
                <a:solidFill>
                  <a:schemeClr val="tx1"/>
                </a:solidFill>
                <a:latin typeface="+mn-lt"/>
                <a:ea typeface="ＭＳ Ｐゴシック" charset="0"/>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algn="l"/>
            <a:endParaRPr lang="en-US" sz="2400" baseline="30000" dirty="0"/>
          </a:p>
          <a:p>
            <a:pPr marL="457200" indent="-457200" algn="l">
              <a:buFont typeface="Arial" charset="0"/>
              <a:buAutoNum type="arabicPeriod"/>
            </a:pPr>
            <a:r>
              <a:rPr lang="en-US" sz="2000" dirty="0"/>
              <a:t>NASA Goddard Space Flight Center</a:t>
            </a:r>
          </a:p>
          <a:p>
            <a:pPr marL="457200" indent="-457200" algn="l">
              <a:buFont typeface="Arial" charset="0"/>
              <a:buAutoNum type="arabicPeriod"/>
            </a:pPr>
            <a:r>
              <a:rPr lang="en-US" sz="2000" dirty="0" err="1"/>
              <a:t>Carr</a:t>
            </a:r>
            <a:r>
              <a:rPr lang="en-US" sz="2000" dirty="0"/>
              <a:t> Astronautics</a:t>
            </a:r>
          </a:p>
          <a:p>
            <a:pPr marL="457200" indent="-457200" algn="l">
              <a:buFont typeface="Arial" charset="0"/>
              <a:buAutoNum type="arabicPeriod"/>
            </a:pPr>
            <a:r>
              <a:rPr lang="en-US" sz="2000" dirty="0"/>
              <a:t>Applied Physics Lab, Johns Hopkins University</a:t>
            </a:r>
          </a:p>
        </p:txBody>
      </p:sp>
      <p:sp>
        <p:nvSpPr>
          <p:cNvPr id="8" name="Rectangle 7">
            <a:extLst>
              <a:ext uri="{FF2B5EF4-FFF2-40B4-BE49-F238E27FC236}">
                <a16:creationId xmlns:a16="http://schemas.microsoft.com/office/drawing/2014/main" id="{1CB14039-D876-8C4A-A438-76A3DB35A6B5}"/>
              </a:ext>
            </a:extLst>
          </p:cNvPr>
          <p:cNvSpPr/>
          <p:nvPr/>
        </p:nvSpPr>
        <p:spPr>
          <a:xfrm>
            <a:off x="370114" y="6464982"/>
            <a:ext cx="8672285" cy="307777"/>
          </a:xfrm>
          <a:prstGeom prst="rect">
            <a:avLst/>
          </a:prstGeom>
        </p:spPr>
        <p:txBody>
          <a:bodyPr wrap="square">
            <a:spAutoFit/>
          </a:bodyPr>
          <a:lstStyle/>
          <a:p>
            <a:r>
              <a:rPr lang="en-US" sz="1400" dirty="0">
                <a:latin typeface="Helvetica" pitchFamily="2" charset="0"/>
              </a:rPr>
              <a:t>Working Group Meeting for Space Lidar Winds,	Hampton, VA				July 10-11, 2019</a:t>
            </a:r>
            <a:endParaRPr lang="en-US" sz="1400" dirty="0">
              <a:effectLst/>
              <a:latin typeface="Helvetica"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322" y="1400091"/>
            <a:ext cx="3925470" cy="3878738"/>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87324" y="797725"/>
            <a:ext cx="4838937" cy="5327669"/>
          </a:xfrm>
          <a:prstGeom prst="rect">
            <a:avLst/>
          </a:prstGeom>
        </p:spPr>
      </p:pic>
      <p:sp>
        <p:nvSpPr>
          <p:cNvPr id="7" name="TextBox 6"/>
          <p:cNvSpPr txBox="1"/>
          <p:nvPr/>
        </p:nvSpPr>
        <p:spPr>
          <a:xfrm>
            <a:off x="844372" y="899958"/>
            <a:ext cx="2467369" cy="461665"/>
          </a:xfrm>
          <a:prstGeom prst="rect">
            <a:avLst/>
          </a:prstGeom>
          <a:noFill/>
        </p:spPr>
        <p:txBody>
          <a:bodyPr wrap="square" rtlCol="0">
            <a:spAutoFit/>
          </a:bodyPr>
          <a:lstStyle/>
          <a:p>
            <a:r>
              <a:rPr lang="en-US" dirty="0"/>
              <a:t>Mack et al. (1983)</a:t>
            </a:r>
          </a:p>
        </p:txBody>
      </p:sp>
    </p:spTree>
    <p:extLst>
      <p:ext uri="{BB962C8B-B14F-4D97-AF65-F5344CB8AC3E}">
        <p14:creationId xmlns:p14="http://schemas.microsoft.com/office/powerpoint/2010/main" val="3838094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8777" y="5089208"/>
            <a:ext cx="3615964" cy="1061829"/>
          </a:xfrm>
          <a:prstGeom prst="rect">
            <a:avLst/>
          </a:prstGeom>
          <a:noFill/>
          <a:ln>
            <a:solidFill>
              <a:schemeClr val="accent1"/>
            </a:solidFill>
          </a:ln>
        </p:spPr>
        <p:txBody>
          <a:bodyPr wrap="square" rtlCol="0">
            <a:spAutoFit/>
          </a:bodyPr>
          <a:lstStyle/>
          <a:p>
            <a:pPr algn="ctr"/>
            <a:r>
              <a:rPr lang="en-US" sz="2100" u="sng" dirty="0"/>
              <a:t>NOAA/STAR Program </a:t>
            </a:r>
          </a:p>
          <a:p>
            <a:pPr marL="342900" indent="-342900">
              <a:buFont typeface="Arial" panose="020B0604020202020204" pitchFamily="34" charset="0"/>
              <a:buChar char="•"/>
            </a:pPr>
            <a:r>
              <a:rPr lang="en-US" sz="2100" dirty="0"/>
              <a:t>Jaime Daniels</a:t>
            </a:r>
          </a:p>
          <a:p>
            <a:pPr marL="342900" indent="-342900">
              <a:buFont typeface="Arial" panose="020B0604020202020204" pitchFamily="34" charset="0"/>
              <a:buChar char="•"/>
            </a:pPr>
            <a:r>
              <a:rPr lang="en-US" sz="2100" dirty="0"/>
              <a:t>Wayne </a:t>
            </a:r>
            <a:r>
              <a:rPr lang="en-US" sz="2100" dirty="0" err="1"/>
              <a:t>Bresky</a:t>
            </a:r>
            <a:endParaRPr lang="en-US" sz="2100" dirty="0"/>
          </a:p>
        </p:txBody>
      </p:sp>
      <p:sp>
        <p:nvSpPr>
          <p:cNvPr id="4" name="TextBox 3"/>
          <p:cNvSpPr txBox="1"/>
          <p:nvPr/>
        </p:nvSpPr>
        <p:spPr>
          <a:xfrm>
            <a:off x="202579" y="2661114"/>
            <a:ext cx="3615964" cy="2354491"/>
          </a:xfrm>
          <a:prstGeom prst="rect">
            <a:avLst/>
          </a:prstGeom>
          <a:noFill/>
          <a:ln>
            <a:solidFill>
              <a:schemeClr val="accent1"/>
            </a:solidFill>
          </a:ln>
        </p:spPr>
        <p:txBody>
          <a:bodyPr wrap="square" rtlCol="0">
            <a:spAutoFit/>
          </a:bodyPr>
          <a:lstStyle/>
          <a:p>
            <a:pPr algn="ctr"/>
            <a:r>
              <a:rPr lang="en-US" sz="2100" u="sng" dirty="0"/>
              <a:t>Results</a:t>
            </a:r>
          </a:p>
          <a:p>
            <a:pPr marL="342900" indent="-342900">
              <a:buFont typeface="Arial" panose="020B0604020202020204" pitchFamily="34" charset="0"/>
              <a:buChar char="•"/>
            </a:pPr>
            <a:r>
              <a:rPr lang="en-US" sz="2100" dirty="0"/>
              <a:t>3D-Winds code prototyped</a:t>
            </a:r>
          </a:p>
          <a:p>
            <a:pPr marL="342900" indent="-342900">
              <a:buFont typeface="Arial" panose="020B0604020202020204" pitchFamily="34" charset="0"/>
              <a:buChar char="•"/>
            </a:pPr>
            <a:r>
              <a:rPr lang="en-US" sz="2100" dirty="0"/>
              <a:t>Compared to operational Visible, IR, and WV winds</a:t>
            </a:r>
          </a:p>
          <a:p>
            <a:pPr marL="342900" indent="-342900">
              <a:buFont typeface="Arial" panose="020B0604020202020204" pitchFamily="34" charset="0"/>
              <a:buChar char="•"/>
            </a:pPr>
            <a:r>
              <a:rPr lang="en-US" sz="2100" dirty="0"/>
              <a:t>Validated with MISR-GOES code and terrain retrievals with good results</a:t>
            </a:r>
          </a:p>
        </p:txBody>
      </p:sp>
      <p:sp>
        <p:nvSpPr>
          <p:cNvPr id="2" name="TextBox 1"/>
          <p:cNvSpPr txBox="1"/>
          <p:nvPr/>
        </p:nvSpPr>
        <p:spPr>
          <a:xfrm>
            <a:off x="719074" y="217779"/>
            <a:ext cx="5397909" cy="1077218"/>
          </a:xfrm>
          <a:prstGeom prst="rect">
            <a:avLst/>
          </a:prstGeom>
          <a:noFill/>
          <a:ln>
            <a:noFill/>
          </a:ln>
        </p:spPr>
        <p:txBody>
          <a:bodyPr wrap="square" rtlCol="0">
            <a:spAutoFit/>
          </a:bodyPr>
          <a:lstStyle/>
          <a:p>
            <a:r>
              <a:rPr lang="en-US" b="1" dirty="0"/>
              <a:t>Advanced GOES 16/17 Systems:</a:t>
            </a:r>
          </a:p>
          <a:p>
            <a:r>
              <a:rPr lang="en-US" sz="2000" dirty="0"/>
              <a:t>Accurate Image Navigation and Registration (INR) for Stereo Matching</a:t>
            </a:r>
          </a:p>
        </p:txBody>
      </p:sp>
      <p:pic>
        <p:nvPicPr>
          <p:cNvPr id="15" name="Picture 14">
            <a:extLst>
              <a:ext uri="{FF2B5EF4-FFF2-40B4-BE49-F238E27FC236}">
                <a16:creationId xmlns:a16="http://schemas.microsoft.com/office/drawing/2014/main" id="{208F0376-371B-422D-AEA8-5FB12CAEC0BF}"/>
              </a:ext>
            </a:extLst>
          </p:cNvPr>
          <p:cNvPicPr>
            <a:picLocks noChangeAspect="1"/>
          </p:cNvPicPr>
          <p:nvPr/>
        </p:nvPicPr>
        <p:blipFill rotWithShape="1">
          <a:blip r:embed="rId3">
            <a:lum bright="-51000" contrast="30000"/>
          </a:blip>
          <a:srcRect l="7810" t="6138" r="7810" b="3404"/>
          <a:stretch/>
        </p:blipFill>
        <p:spPr>
          <a:xfrm>
            <a:off x="3912551" y="2644077"/>
            <a:ext cx="5021037" cy="3782515"/>
          </a:xfrm>
          <a:prstGeom prst="rect">
            <a:avLst/>
          </a:prstGeom>
        </p:spPr>
      </p:pic>
      <p:sp>
        <p:nvSpPr>
          <p:cNvPr id="16" name="TextBox 15">
            <a:extLst>
              <a:ext uri="{FF2B5EF4-FFF2-40B4-BE49-F238E27FC236}">
                <a16:creationId xmlns:a16="http://schemas.microsoft.com/office/drawing/2014/main" id="{E108BAC6-CE7B-42D3-B627-6544929CEFBD}"/>
              </a:ext>
            </a:extLst>
          </p:cNvPr>
          <p:cNvSpPr txBox="1"/>
          <p:nvPr/>
        </p:nvSpPr>
        <p:spPr>
          <a:xfrm>
            <a:off x="8321451" y="5516236"/>
            <a:ext cx="548548" cy="369332"/>
          </a:xfrm>
          <a:prstGeom prst="rect">
            <a:avLst/>
          </a:prstGeom>
          <a:noFill/>
        </p:spPr>
        <p:txBody>
          <a:bodyPr wrap="none" rtlCol="0">
            <a:spAutoFit/>
          </a:bodyPr>
          <a:lstStyle/>
          <a:p>
            <a:r>
              <a:rPr lang="en-US" sz="1800" b="1" dirty="0"/>
              <a:t>B02</a:t>
            </a:r>
          </a:p>
        </p:txBody>
      </p:sp>
      <p:sp>
        <p:nvSpPr>
          <p:cNvPr id="7" name="TextBox 6">
            <a:extLst>
              <a:ext uri="{FF2B5EF4-FFF2-40B4-BE49-F238E27FC236}">
                <a16:creationId xmlns:a16="http://schemas.microsoft.com/office/drawing/2014/main" id="{CB7D6263-FF78-D541-AECA-6F5499EB223E}"/>
              </a:ext>
            </a:extLst>
          </p:cNvPr>
          <p:cNvSpPr txBox="1"/>
          <p:nvPr/>
        </p:nvSpPr>
        <p:spPr>
          <a:xfrm>
            <a:off x="8099671" y="5773700"/>
            <a:ext cx="801823" cy="369332"/>
          </a:xfrm>
          <a:prstGeom prst="rect">
            <a:avLst/>
          </a:prstGeom>
          <a:noFill/>
        </p:spPr>
        <p:txBody>
          <a:bodyPr wrap="none" rtlCol="0">
            <a:spAutoFit/>
          </a:bodyPr>
          <a:lstStyle/>
          <a:p>
            <a:r>
              <a:rPr lang="en-US" sz="1800" dirty="0"/>
              <a:t>Visible</a:t>
            </a:r>
          </a:p>
        </p:txBody>
      </p:sp>
      <p:sp>
        <p:nvSpPr>
          <p:cNvPr id="13" name="TextBox 12">
            <a:extLst>
              <a:ext uri="{FF2B5EF4-FFF2-40B4-BE49-F238E27FC236}">
                <a16:creationId xmlns:a16="http://schemas.microsoft.com/office/drawing/2014/main" id="{B72B04B3-5785-6C40-A6E5-18018515B398}"/>
              </a:ext>
            </a:extLst>
          </p:cNvPr>
          <p:cNvSpPr txBox="1"/>
          <p:nvPr/>
        </p:nvSpPr>
        <p:spPr>
          <a:xfrm>
            <a:off x="4155041" y="4698741"/>
            <a:ext cx="743793" cy="338554"/>
          </a:xfrm>
          <a:prstGeom prst="rect">
            <a:avLst/>
          </a:prstGeom>
          <a:noFill/>
        </p:spPr>
        <p:txBody>
          <a:bodyPr wrap="none" rtlCol="0">
            <a:spAutoFit/>
          </a:bodyPr>
          <a:lstStyle/>
          <a:p>
            <a:r>
              <a:rPr lang="en-US" sz="1600" b="1" dirty="0"/>
              <a:t>Height</a:t>
            </a:r>
          </a:p>
        </p:txBody>
      </p:sp>
      <p:pic>
        <p:nvPicPr>
          <p:cNvPr id="14" name="Picture 13">
            <a:extLst>
              <a:ext uri="{FF2B5EF4-FFF2-40B4-BE49-F238E27FC236}">
                <a16:creationId xmlns:a16="http://schemas.microsoft.com/office/drawing/2014/main" id="{87A649D5-6E01-724F-8166-C253C57BE92F}"/>
              </a:ext>
            </a:extLst>
          </p:cNvPr>
          <p:cNvPicPr>
            <a:picLocks noChangeAspect="1"/>
          </p:cNvPicPr>
          <p:nvPr/>
        </p:nvPicPr>
        <p:blipFill>
          <a:blip r:embed="rId4"/>
          <a:stretch>
            <a:fillRect/>
          </a:stretch>
        </p:blipFill>
        <p:spPr>
          <a:xfrm>
            <a:off x="6007189" y="0"/>
            <a:ext cx="3104971" cy="2644077"/>
          </a:xfrm>
          <a:prstGeom prst="rect">
            <a:avLst/>
          </a:prstGeom>
        </p:spPr>
      </p:pic>
      <p:sp>
        <p:nvSpPr>
          <p:cNvPr id="17" name="TextBox 16">
            <a:extLst>
              <a:ext uri="{FF2B5EF4-FFF2-40B4-BE49-F238E27FC236}">
                <a16:creationId xmlns:a16="http://schemas.microsoft.com/office/drawing/2014/main" id="{9B1425AA-D41B-E44F-9EB4-A92BFB47DA2F}"/>
              </a:ext>
            </a:extLst>
          </p:cNvPr>
          <p:cNvSpPr txBox="1"/>
          <p:nvPr/>
        </p:nvSpPr>
        <p:spPr>
          <a:xfrm>
            <a:off x="202579" y="1388123"/>
            <a:ext cx="5804610" cy="1061829"/>
          </a:xfrm>
          <a:prstGeom prst="rect">
            <a:avLst/>
          </a:prstGeom>
          <a:noFill/>
          <a:ln>
            <a:solidFill>
              <a:schemeClr val="accent1"/>
            </a:solidFill>
          </a:ln>
        </p:spPr>
        <p:txBody>
          <a:bodyPr wrap="square" rtlCol="0">
            <a:spAutoFit/>
          </a:bodyPr>
          <a:lstStyle/>
          <a:p>
            <a:pPr algn="ctr"/>
            <a:r>
              <a:rPr lang="en-US" sz="2100" u="sng" dirty="0"/>
              <a:t>New NOAA/STAR Study</a:t>
            </a:r>
            <a:endParaRPr lang="en-US" sz="2100" dirty="0"/>
          </a:p>
          <a:p>
            <a:pPr marL="342900" indent="-342900">
              <a:buFont typeface="Arial" panose="020B0604020202020204" pitchFamily="34" charset="0"/>
              <a:buChar char="•"/>
            </a:pPr>
            <a:r>
              <a:rPr lang="en-US" sz="2100" dirty="0"/>
              <a:t>Develop 3D-Winds capability for G-16 and G-17</a:t>
            </a:r>
          </a:p>
          <a:p>
            <a:pPr marL="342900" indent="-342900">
              <a:buFont typeface="Arial" panose="020B0604020202020204" pitchFamily="34" charset="0"/>
              <a:buChar char="•"/>
            </a:pPr>
            <a:r>
              <a:rPr lang="en-US" sz="2100" dirty="0"/>
              <a:t>Validate 3D-Wind retrievals</a:t>
            </a:r>
          </a:p>
        </p:txBody>
      </p:sp>
      <p:sp>
        <p:nvSpPr>
          <p:cNvPr id="5" name="Rectangle 4">
            <a:extLst>
              <a:ext uri="{FF2B5EF4-FFF2-40B4-BE49-F238E27FC236}">
                <a16:creationId xmlns:a16="http://schemas.microsoft.com/office/drawing/2014/main" id="{099CADB8-069E-2E41-9D14-50EF0BF49E4D}"/>
              </a:ext>
            </a:extLst>
          </p:cNvPr>
          <p:cNvSpPr/>
          <p:nvPr/>
        </p:nvSpPr>
        <p:spPr>
          <a:xfrm>
            <a:off x="1563611" y="6407068"/>
            <a:ext cx="5450489" cy="369332"/>
          </a:xfrm>
          <a:prstGeom prst="rect">
            <a:avLst/>
          </a:prstGeom>
        </p:spPr>
        <p:txBody>
          <a:bodyPr wrap="square">
            <a:spAutoFit/>
          </a:bodyPr>
          <a:lstStyle/>
          <a:p>
            <a:pPr algn="ctr"/>
            <a:r>
              <a:rPr lang="en-US" sz="1800" dirty="0"/>
              <a:t>James L. Carr</a:t>
            </a:r>
            <a:r>
              <a:rPr lang="en-US" sz="1800" baseline="30000" dirty="0"/>
              <a:t>1*</a:t>
            </a:r>
            <a:r>
              <a:rPr lang="en-US" sz="1800" dirty="0"/>
              <a:t>, </a:t>
            </a:r>
            <a:r>
              <a:rPr lang="en-US" sz="1800" dirty="0" err="1"/>
              <a:t>Houria</a:t>
            </a:r>
            <a:r>
              <a:rPr lang="en-US" sz="1800" dirty="0"/>
              <a:t> Madani</a:t>
            </a:r>
            <a:r>
              <a:rPr lang="en-US" sz="1800" baseline="30000" dirty="0"/>
              <a:t>1 </a:t>
            </a:r>
            <a:r>
              <a:rPr lang="en-US" sz="1800" dirty="0"/>
              <a:t>(2019)</a:t>
            </a:r>
          </a:p>
        </p:txBody>
      </p:sp>
    </p:spTree>
    <p:extLst>
      <p:ext uri="{BB962C8B-B14F-4D97-AF65-F5344CB8AC3E}">
        <p14:creationId xmlns:p14="http://schemas.microsoft.com/office/powerpoint/2010/main" val="3489051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a:extLst>
              <a:ext uri="{FF2B5EF4-FFF2-40B4-BE49-F238E27FC236}">
                <a16:creationId xmlns:a16="http://schemas.microsoft.com/office/drawing/2014/main" id="{04DD62C6-7CCE-9B4A-9749-55E4D70B0417}"/>
              </a:ext>
            </a:extLst>
          </p:cNvPr>
          <p:cNvSpPr>
            <a:spLocks noChangeArrowheads="1"/>
          </p:cNvSpPr>
          <p:nvPr/>
        </p:nvSpPr>
        <p:spPr bwMode="auto">
          <a:xfrm>
            <a:off x="1015620" y="125376"/>
            <a:ext cx="776652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dirty="0"/>
              <a:t>Solution #2:</a:t>
            </a:r>
          </a:p>
          <a:p>
            <a:pPr eaLnBrk="1" hangingPunct="1"/>
            <a:r>
              <a:rPr lang="en-US" altLang="en-US" sz="2800" dirty="0"/>
              <a:t>MISR (stereo height) + GOES (winds)</a:t>
            </a:r>
          </a:p>
        </p:txBody>
      </p:sp>
      <p:pic>
        <p:nvPicPr>
          <p:cNvPr id="8" name="Picture 7">
            <a:extLst>
              <a:ext uri="{FF2B5EF4-FFF2-40B4-BE49-F238E27FC236}">
                <a16:creationId xmlns:a16="http://schemas.microsoft.com/office/drawing/2014/main" id="{8D94C66A-9A25-BF4F-88D5-5B38157B41F6}"/>
              </a:ext>
            </a:extLst>
          </p:cNvPr>
          <p:cNvPicPr>
            <a:picLocks noChangeAspect="1"/>
          </p:cNvPicPr>
          <p:nvPr/>
        </p:nvPicPr>
        <p:blipFill>
          <a:blip r:embed="rId2"/>
          <a:stretch>
            <a:fillRect/>
          </a:stretch>
        </p:blipFill>
        <p:spPr>
          <a:xfrm>
            <a:off x="458487" y="1141039"/>
            <a:ext cx="4143010" cy="1944913"/>
          </a:xfrm>
          <a:prstGeom prst="rect">
            <a:avLst/>
          </a:prstGeom>
          <a:ln>
            <a:solidFill>
              <a:srgbClr val="C00000"/>
            </a:solidFill>
          </a:ln>
        </p:spPr>
      </p:pic>
      <p:pic>
        <p:nvPicPr>
          <p:cNvPr id="10" name="Picture 9">
            <a:extLst>
              <a:ext uri="{FF2B5EF4-FFF2-40B4-BE49-F238E27FC236}">
                <a16:creationId xmlns:a16="http://schemas.microsoft.com/office/drawing/2014/main" id="{95CADA7F-F768-5644-BA47-017881DA08C6}"/>
              </a:ext>
            </a:extLst>
          </p:cNvPr>
          <p:cNvPicPr>
            <a:picLocks noChangeAspect="1"/>
          </p:cNvPicPr>
          <p:nvPr/>
        </p:nvPicPr>
        <p:blipFill>
          <a:blip r:embed="rId3"/>
          <a:stretch>
            <a:fillRect/>
          </a:stretch>
        </p:blipFill>
        <p:spPr>
          <a:xfrm>
            <a:off x="461092" y="3375505"/>
            <a:ext cx="4140405" cy="3272126"/>
          </a:xfrm>
          <a:prstGeom prst="rect">
            <a:avLst/>
          </a:prstGeom>
        </p:spPr>
      </p:pic>
      <p:sp>
        <p:nvSpPr>
          <p:cNvPr id="11" name="Rectangle 10">
            <a:extLst>
              <a:ext uri="{FF2B5EF4-FFF2-40B4-BE49-F238E27FC236}">
                <a16:creationId xmlns:a16="http://schemas.microsoft.com/office/drawing/2014/main" id="{889060B1-F20D-834A-B033-2F1A50A51478}"/>
              </a:ext>
            </a:extLst>
          </p:cNvPr>
          <p:cNvSpPr/>
          <p:nvPr/>
        </p:nvSpPr>
        <p:spPr>
          <a:xfrm>
            <a:off x="4898884" y="1813181"/>
            <a:ext cx="4038639" cy="3785652"/>
          </a:xfrm>
          <a:prstGeom prst="rect">
            <a:avLst/>
          </a:prstGeom>
        </p:spPr>
        <p:txBody>
          <a:bodyPr wrap="square">
            <a:spAutoFit/>
          </a:bodyPr>
          <a:lstStyle/>
          <a:p>
            <a:pPr marL="342900" indent="-342900">
              <a:buFont typeface="Arial" panose="020B0604020202020204" pitchFamily="34" charset="0"/>
              <a:buChar char="•"/>
            </a:pPr>
            <a:r>
              <a:rPr lang="en-US" sz="2000" dirty="0">
                <a:latin typeface="Helvetica" pitchFamily="2" charset="0"/>
              </a:rPr>
              <a:t>Enabled by advanced GOES-R spatial resolution and INR</a:t>
            </a:r>
          </a:p>
          <a:p>
            <a:pPr marL="342900" indent="-342900">
              <a:buFont typeface="Arial" panose="020B0604020202020204" pitchFamily="34" charset="0"/>
              <a:buChar char="•"/>
            </a:pPr>
            <a:endParaRPr lang="en-US" sz="2000" dirty="0">
              <a:latin typeface="Helvetica" pitchFamily="2" charset="0"/>
            </a:endParaRPr>
          </a:p>
          <a:p>
            <a:pPr marL="342900" indent="-342900">
              <a:buFont typeface="Arial" panose="020B0604020202020204" pitchFamily="34" charset="0"/>
              <a:buChar char="•"/>
            </a:pPr>
            <a:r>
              <a:rPr lang="en-US" sz="2000" dirty="0">
                <a:latin typeface="Helvetica" pitchFamily="2" charset="0"/>
              </a:rPr>
              <a:t>Accuracy from 2.2 km sampling: </a:t>
            </a:r>
          </a:p>
          <a:p>
            <a:r>
              <a:rPr lang="en-US" sz="2000" dirty="0">
                <a:latin typeface="Helvetica" pitchFamily="2" charset="0"/>
              </a:rPr>
              <a:t>	Height 	200 m </a:t>
            </a:r>
          </a:p>
          <a:p>
            <a:r>
              <a:rPr lang="en-US" sz="2000" dirty="0">
                <a:latin typeface="Helvetica" pitchFamily="2" charset="0"/>
              </a:rPr>
              <a:t>	Wind	&lt;0.5 m/s</a:t>
            </a:r>
          </a:p>
          <a:p>
            <a:pPr marL="342900" indent="-342900">
              <a:buFont typeface="Arial" panose="020B0604020202020204" pitchFamily="34" charset="0"/>
              <a:buChar char="•"/>
            </a:pPr>
            <a:endParaRPr lang="en-US" sz="2000" dirty="0">
              <a:effectLst/>
              <a:latin typeface="Helvetica" pitchFamily="2" charset="0"/>
            </a:endParaRPr>
          </a:p>
          <a:p>
            <a:pPr marL="342900" indent="-342900">
              <a:buFont typeface="Arial" panose="020B0604020202020204" pitchFamily="34" charset="0"/>
              <a:buChar char="•"/>
            </a:pPr>
            <a:r>
              <a:rPr lang="en-US" sz="2000" dirty="0">
                <a:effectLst/>
                <a:latin typeface="Helvetica" pitchFamily="2" charset="0"/>
              </a:rPr>
              <a:t>New algorithm </a:t>
            </a:r>
            <a:r>
              <a:rPr lang="en-US" sz="2000" dirty="0">
                <a:latin typeface="Helvetica" pitchFamily="2" charset="0"/>
              </a:rPr>
              <a:t>mitigates GEO height assignment (GOES) and LEO aliasing (MISR) issues</a:t>
            </a:r>
            <a:endParaRPr lang="en-US" sz="2000" dirty="0">
              <a:effectLst/>
              <a:latin typeface="Helvetica" pitchFamily="2" charset="0"/>
            </a:endParaRPr>
          </a:p>
        </p:txBody>
      </p:sp>
    </p:spTree>
    <p:extLst>
      <p:ext uri="{BB962C8B-B14F-4D97-AF65-F5344CB8AC3E}">
        <p14:creationId xmlns:p14="http://schemas.microsoft.com/office/powerpoint/2010/main" val="2667421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3FE1B3A-1E69-4220-ABCC-86EDC5826F7E}"/>
              </a:ext>
            </a:extLst>
          </p:cNvPr>
          <p:cNvSpPr>
            <a:spLocks noGrp="1"/>
          </p:cNvSpPr>
          <p:nvPr>
            <p:ph type="sldNum" sz="quarter" idx="12"/>
          </p:nvPr>
        </p:nvSpPr>
        <p:spPr/>
        <p:txBody>
          <a:bodyPr/>
          <a:lstStyle/>
          <a:p>
            <a:fld id="{41EFD272-10EF-4032-BC90-D1B0500E99BC}" type="slidenum">
              <a:rPr lang="en-US" smtClean="0"/>
              <a:pPr/>
              <a:t>13</a:t>
            </a:fld>
            <a:endParaRPr lang="en-US" dirty="0"/>
          </a:p>
        </p:txBody>
      </p:sp>
      <p:pic>
        <p:nvPicPr>
          <p:cNvPr id="13" name="Picture 12" descr="A close up of a map&#10;&#10;Description generated with very high confidence">
            <a:extLst>
              <a:ext uri="{FF2B5EF4-FFF2-40B4-BE49-F238E27FC236}">
                <a16:creationId xmlns:a16="http://schemas.microsoft.com/office/drawing/2014/main" id="{B8D5FC34-8003-45B2-AD95-FDA0E74333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914400"/>
            <a:ext cx="6280031" cy="5943600"/>
          </a:xfrm>
          <a:prstGeom prst="rect">
            <a:avLst/>
          </a:prstGeom>
        </p:spPr>
      </p:pic>
      <p:sp>
        <p:nvSpPr>
          <p:cNvPr id="16" name="Rectangle 15">
            <a:extLst>
              <a:ext uri="{FF2B5EF4-FFF2-40B4-BE49-F238E27FC236}">
                <a16:creationId xmlns:a16="http://schemas.microsoft.com/office/drawing/2014/main" id="{B1D08A9F-DCAE-4AA9-A5D7-8A76F0B0016A}"/>
              </a:ext>
            </a:extLst>
          </p:cNvPr>
          <p:cNvSpPr/>
          <p:nvPr/>
        </p:nvSpPr>
        <p:spPr>
          <a:xfrm>
            <a:off x="1778613" y="193100"/>
            <a:ext cx="5708037" cy="584775"/>
          </a:xfrm>
          <a:prstGeom prst="rect">
            <a:avLst/>
          </a:prstGeom>
        </p:spPr>
        <p:txBody>
          <a:bodyPr wrap="none">
            <a:spAutoFit/>
          </a:bodyPr>
          <a:lstStyle/>
          <a:p>
            <a:r>
              <a:rPr lang="en-US" sz="3200" b="1" dirty="0">
                <a:solidFill>
                  <a:srgbClr val="001F4C"/>
                </a:solidFill>
              </a:rPr>
              <a:t>Validation over Clear-Sky Terrain</a:t>
            </a:r>
            <a:endParaRPr lang="en-US" sz="3200" dirty="0"/>
          </a:p>
        </p:txBody>
      </p:sp>
      <p:sp>
        <p:nvSpPr>
          <p:cNvPr id="17" name="TextBox 16">
            <a:extLst>
              <a:ext uri="{FF2B5EF4-FFF2-40B4-BE49-F238E27FC236}">
                <a16:creationId xmlns:a16="http://schemas.microsoft.com/office/drawing/2014/main" id="{ED9E68AB-F245-4EA4-A067-39D771C82BDF}"/>
              </a:ext>
            </a:extLst>
          </p:cNvPr>
          <p:cNvSpPr txBox="1"/>
          <p:nvPr/>
        </p:nvSpPr>
        <p:spPr>
          <a:xfrm>
            <a:off x="627274" y="2094637"/>
            <a:ext cx="2425641" cy="707886"/>
          </a:xfrm>
          <a:prstGeom prst="rect">
            <a:avLst/>
          </a:prstGeom>
          <a:noFill/>
        </p:spPr>
        <p:txBody>
          <a:bodyPr wrap="square" rtlCol="0">
            <a:spAutoFit/>
          </a:bodyPr>
          <a:lstStyle/>
          <a:p>
            <a:r>
              <a:rPr lang="en-US" sz="2000" dirty="0"/>
              <a:t>Estimated Height Uncertainty:  &lt;200m</a:t>
            </a:r>
          </a:p>
        </p:txBody>
      </p:sp>
      <p:sp>
        <p:nvSpPr>
          <p:cNvPr id="18" name="TextBox 17">
            <a:extLst>
              <a:ext uri="{FF2B5EF4-FFF2-40B4-BE49-F238E27FC236}">
                <a16:creationId xmlns:a16="http://schemas.microsoft.com/office/drawing/2014/main" id="{03FE1F7B-FA01-40B6-91D0-9D94EBB596AA}"/>
              </a:ext>
            </a:extLst>
          </p:cNvPr>
          <p:cNvSpPr txBox="1"/>
          <p:nvPr/>
        </p:nvSpPr>
        <p:spPr>
          <a:xfrm>
            <a:off x="672376" y="4984955"/>
            <a:ext cx="2380539" cy="707886"/>
          </a:xfrm>
          <a:prstGeom prst="rect">
            <a:avLst/>
          </a:prstGeom>
          <a:noFill/>
        </p:spPr>
        <p:txBody>
          <a:bodyPr wrap="square" rtlCol="0">
            <a:spAutoFit/>
          </a:bodyPr>
          <a:lstStyle/>
          <a:p>
            <a:r>
              <a:rPr lang="en-US" sz="2000" dirty="0"/>
              <a:t>Estimated Wind Uncertainty  &lt;0.5m/s</a:t>
            </a:r>
          </a:p>
        </p:txBody>
      </p:sp>
    </p:spTree>
    <p:extLst>
      <p:ext uri="{BB962C8B-B14F-4D97-AF65-F5344CB8AC3E}">
        <p14:creationId xmlns:p14="http://schemas.microsoft.com/office/powerpoint/2010/main" val="1037301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FB29D7-C883-45AA-8310-121AA81E604B}"/>
              </a:ext>
            </a:extLst>
          </p:cNvPr>
          <p:cNvSpPr>
            <a:spLocks noGrp="1"/>
          </p:cNvSpPr>
          <p:nvPr>
            <p:ph type="sldNum" sz="quarter" idx="12"/>
          </p:nvPr>
        </p:nvSpPr>
        <p:spPr/>
        <p:txBody>
          <a:bodyPr/>
          <a:lstStyle/>
          <a:p>
            <a:fld id="{4CC4599A-07E3-4617-88E3-6A5F05D80C1D}" type="slidenum">
              <a:rPr lang="en-US" smtClean="0"/>
              <a:pPr/>
              <a:t>14</a:t>
            </a:fld>
            <a:endParaRPr lang="en-US" dirty="0"/>
          </a:p>
        </p:txBody>
      </p:sp>
      <p:pic>
        <p:nvPicPr>
          <p:cNvPr id="6" name="Picture 5">
            <a:extLst>
              <a:ext uri="{FF2B5EF4-FFF2-40B4-BE49-F238E27FC236}">
                <a16:creationId xmlns:a16="http://schemas.microsoft.com/office/drawing/2014/main" id="{9491373E-1354-4989-BB97-0DDA57A039D8}"/>
              </a:ext>
            </a:extLst>
          </p:cNvPr>
          <p:cNvPicPr>
            <a:picLocks noChangeAspect="1"/>
          </p:cNvPicPr>
          <p:nvPr/>
        </p:nvPicPr>
        <p:blipFill rotWithShape="1">
          <a:blip r:embed="rId2"/>
          <a:srcRect l="12097" r="8067"/>
          <a:stretch/>
        </p:blipFill>
        <p:spPr>
          <a:xfrm>
            <a:off x="381000" y="961319"/>
            <a:ext cx="4023327" cy="4935361"/>
          </a:xfrm>
          <a:prstGeom prst="rect">
            <a:avLst/>
          </a:prstGeom>
        </p:spPr>
      </p:pic>
      <p:pic>
        <p:nvPicPr>
          <p:cNvPr id="7" name="Picture 6">
            <a:extLst>
              <a:ext uri="{FF2B5EF4-FFF2-40B4-BE49-F238E27FC236}">
                <a16:creationId xmlns:a16="http://schemas.microsoft.com/office/drawing/2014/main" id="{68312E54-837A-4400-8B76-BDE32FD2195B}"/>
              </a:ext>
            </a:extLst>
          </p:cNvPr>
          <p:cNvPicPr>
            <a:picLocks noChangeAspect="1"/>
          </p:cNvPicPr>
          <p:nvPr/>
        </p:nvPicPr>
        <p:blipFill>
          <a:blip r:embed="rId3"/>
          <a:stretch>
            <a:fillRect/>
          </a:stretch>
        </p:blipFill>
        <p:spPr>
          <a:xfrm>
            <a:off x="4794849" y="0"/>
            <a:ext cx="4126302" cy="6858000"/>
          </a:xfrm>
          <a:prstGeom prst="rect">
            <a:avLst/>
          </a:prstGeom>
        </p:spPr>
      </p:pic>
      <p:sp>
        <p:nvSpPr>
          <p:cNvPr id="8" name="Rectangle 7">
            <a:extLst>
              <a:ext uri="{FF2B5EF4-FFF2-40B4-BE49-F238E27FC236}">
                <a16:creationId xmlns:a16="http://schemas.microsoft.com/office/drawing/2014/main" id="{4777B33F-6BE1-462B-8F9A-30C6A72CED4C}"/>
              </a:ext>
            </a:extLst>
          </p:cNvPr>
          <p:cNvSpPr/>
          <p:nvPr/>
        </p:nvSpPr>
        <p:spPr>
          <a:xfrm>
            <a:off x="1125813" y="499654"/>
            <a:ext cx="2159309" cy="461665"/>
          </a:xfrm>
          <a:prstGeom prst="rect">
            <a:avLst/>
          </a:prstGeom>
        </p:spPr>
        <p:txBody>
          <a:bodyPr wrap="none">
            <a:spAutoFit/>
          </a:bodyPr>
          <a:lstStyle/>
          <a:p>
            <a:r>
              <a:rPr lang="en-US" sz="2400" b="1" dirty="0">
                <a:solidFill>
                  <a:srgbClr val="001F4C"/>
                </a:solidFill>
              </a:rPr>
              <a:t>Florence (2018)</a:t>
            </a:r>
            <a:endParaRPr lang="en-US" sz="2400" dirty="0"/>
          </a:p>
        </p:txBody>
      </p:sp>
      <p:sp>
        <p:nvSpPr>
          <p:cNvPr id="9" name="TextBox 8">
            <a:extLst>
              <a:ext uri="{FF2B5EF4-FFF2-40B4-BE49-F238E27FC236}">
                <a16:creationId xmlns:a16="http://schemas.microsoft.com/office/drawing/2014/main" id="{EE1D98F9-DC27-44FD-B8D9-46E8FD00B9B7}"/>
              </a:ext>
            </a:extLst>
          </p:cNvPr>
          <p:cNvSpPr txBox="1"/>
          <p:nvPr/>
        </p:nvSpPr>
        <p:spPr>
          <a:xfrm>
            <a:off x="2392663" y="5830668"/>
            <a:ext cx="2813591" cy="646331"/>
          </a:xfrm>
          <a:prstGeom prst="rect">
            <a:avLst/>
          </a:prstGeom>
          <a:noFill/>
        </p:spPr>
        <p:txBody>
          <a:bodyPr wrap="none" rtlCol="0">
            <a:spAutoFit/>
          </a:bodyPr>
          <a:lstStyle/>
          <a:p>
            <a:r>
              <a:rPr lang="en-US" dirty="0"/>
              <a:t>Low-altitude winds </a:t>
            </a:r>
          </a:p>
          <a:p>
            <a:r>
              <a:rPr lang="en-US" dirty="0"/>
              <a:t>feeding in warm, moist air</a:t>
            </a:r>
          </a:p>
        </p:txBody>
      </p:sp>
      <p:cxnSp>
        <p:nvCxnSpPr>
          <p:cNvPr id="11" name="Straight Arrow Connector 10">
            <a:extLst>
              <a:ext uri="{FF2B5EF4-FFF2-40B4-BE49-F238E27FC236}">
                <a16:creationId xmlns:a16="http://schemas.microsoft.com/office/drawing/2014/main" id="{C6A4FE83-6973-4488-A7E5-88591B10D46F}"/>
              </a:ext>
            </a:extLst>
          </p:cNvPr>
          <p:cNvCxnSpPr/>
          <p:nvPr/>
        </p:nvCxnSpPr>
        <p:spPr>
          <a:xfrm flipV="1">
            <a:off x="4953000" y="5410200"/>
            <a:ext cx="564663" cy="6858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2" name="TextBox 11">
            <a:extLst>
              <a:ext uri="{FF2B5EF4-FFF2-40B4-BE49-F238E27FC236}">
                <a16:creationId xmlns:a16="http://schemas.microsoft.com/office/drawing/2014/main" id="{36519545-749B-42B9-9855-A17C5BBF974A}"/>
              </a:ext>
            </a:extLst>
          </p:cNvPr>
          <p:cNvSpPr txBox="1"/>
          <p:nvPr/>
        </p:nvSpPr>
        <p:spPr>
          <a:xfrm>
            <a:off x="457200" y="4267200"/>
            <a:ext cx="1337226" cy="954107"/>
          </a:xfrm>
          <a:prstGeom prst="rect">
            <a:avLst/>
          </a:prstGeom>
          <a:noFill/>
        </p:spPr>
        <p:txBody>
          <a:bodyPr wrap="none" rtlCol="0">
            <a:spAutoFit/>
          </a:bodyPr>
          <a:lstStyle/>
          <a:p>
            <a:r>
              <a:rPr lang="en-US" sz="1400" dirty="0">
                <a:solidFill>
                  <a:srgbClr val="DDEBFF"/>
                </a:solidFill>
              </a:rPr>
              <a:t>One Frame of </a:t>
            </a:r>
          </a:p>
          <a:p>
            <a:r>
              <a:rPr lang="en-US" sz="1400" dirty="0">
                <a:solidFill>
                  <a:srgbClr val="DDEBFF"/>
                </a:solidFill>
              </a:rPr>
              <a:t>30-Second </a:t>
            </a:r>
          </a:p>
          <a:p>
            <a:r>
              <a:rPr lang="en-US" sz="1400" dirty="0">
                <a:solidFill>
                  <a:srgbClr val="DDEBFF"/>
                </a:solidFill>
              </a:rPr>
              <a:t>GOES MESO </a:t>
            </a:r>
          </a:p>
          <a:p>
            <a:r>
              <a:rPr lang="en-US" sz="1400" dirty="0">
                <a:solidFill>
                  <a:srgbClr val="DDEBFF"/>
                </a:solidFill>
              </a:rPr>
              <a:t>Imagery</a:t>
            </a:r>
          </a:p>
        </p:txBody>
      </p:sp>
      <p:sp>
        <p:nvSpPr>
          <p:cNvPr id="3" name="Right Brace 2">
            <a:extLst>
              <a:ext uri="{FF2B5EF4-FFF2-40B4-BE49-F238E27FC236}">
                <a16:creationId xmlns:a16="http://schemas.microsoft.com/office/drawing/2014/main" id="{18B9E90E-248C-49C1-8D36-B8E908D97ED5}"/>
              </a:ext>
            </a:extLst>
          </p:cNvPr>
          <p:cNvSpPr/>
          <p:nvPr/>
        </p:nvSpPr>
        <p:spPr>
          <a:xfrm>
            <a:off x="8229600" y="4876800"/>
            <a:ext cx="152400" cy="533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D971B22F-B2E5-4894-8919-85938C5400BA}"/>
              </a:ext>
            </a:extLst>
          </p:cNvPr>
          <p:cNvSpPr txBox="1"/>
          <p:nvPr/>
        </p:nvSpPr>
        <p:spPr>
          <a:xfrm>
            <a:off x="8355570" y="4958834"/>
            <a:ext cx="646331" cy="369332"/>
          </a:xfrm>
          <a:prstGeom prst="rect">
            <a:avLst/>
          </a:prstGeom>
          <a:noFill/>
        </p:spPr>
        <p:txBody>
          <a:bodyPr wrap="none" rtlCol="0">
            <a:spAutoFit/>
          </a:bodyPr>
          <a:lstStyle/>
          <a:p>
            <a:r>
              <a:rPr lang="en-US" b="1" dirty="0"/>
              <a:t>PBL</a:t>
            </a:r>
          </a:p>
        </p:txBody>
      </p:sp>
      <p:sp>
        <p:nvSpPr>
          <p:cNvPr id="2" name="Rectangle 1">
            <a:extLst>
              <a:ext uri="{FF2B5EF4-FFF2-40B4-BE49-F238E27FC236}">
                <a16:creationId xmlns:a16="http://schemas.microsoft.com/office/drawing/2014/main" id="{37FC9AF5-C315-C944-BDE5-4EF0F8157D04}"/>
              </a:ext>
            </a:extLst>
          </p:cNvPr>
          <p:cNvSpPr/>
          <p:nvPr/>
        </p:nvSpPr>
        <p:spPr>
          <a:xfrm>
            <a:off x="943388" y="5246122"/>
            <a:ext cx="2898550" cy="461665"/>
          </a:xfrm>
          <a:prstGeom prst="rect">
            <a:avLst/>
          </a:prstGeom>
        </p:spPr>
        <p:txBody>
          <a:bodyPr wrap="none">
            <a:spAutoFit/>
          </a:bodyPr>
          <a:lstStyle/>
          <a:p>
            <a:r>
              <a:rPr lang="en-US" b="1" dirty="0">
                <a:solidFill>
                  <a:srgbClr val="001F4C"/>
                </a:solidFill>
              </a:rPr>
              <a:t>GOES MESO Imagery </a:t>
            </a:r>
            <a:endParaRPr lang="en-US" dirty="0"/>
          </a:p>
        </p:txBody>
      </p:sp>
      <p:sp>
        <p:nvSpPr>
          <p:cNvPr id="10" name="TextBox 9">
            <a:extLst>
              <a:ext uri="{FF2B5EF4-FFF2-40B4-BE49-F238E27FC236}">
                <a16:creationId xmlns:a16="http://schemas.microsoft.com/office/drawing/2014/main" id="{EBE963A2-52AA-1949-A505-B76E8D66C977}"/>
              </a:ext>
            </a:extLst>
          </p:cNvPr>
          <p:cNvSpPr txBox="1"/>
          <p:nvPr/>
        </p:nvSpPr>
        <p:spPr>
          <a:xfrm>
            <a:off x="7803842" y="3136611"/>
            <a:ext cx="851515" cy="584775"/>
          </a:xfrm>
          <a:prstGeom prst="rect">
            <a:avLst/>
          </a:prstGeom>
          <a:noFill/>
        </p:spPr>
        <p:txBody>
          <a:bodyPr wrap="none" rtlCol="0">
            <a:spAutoFit/>
          </a:bodyPr>
          <a:lstStyle/>
          <a:p>
            <a:r>
              <a:rPr lang="en-US" sz="1600" dirty="0"/>
              <a:t>Height</a:t>
            </a:r>
          </a:p>
          <a:p>
            <a:r>
              <a:rPr lang="en-US" sz="1600" dirty="0"/>
              <a:t>15.8 km</a:t>
            </a:r>
          </a:p>
        </p:txBody>
      </p:sp>
      <p:sp>
        <p:nvSpPr>
          <p:cNvPr id="13" name="TextBox 12">
            <a:extLst>
              <a:ext uri="{FF2B5EF4-FFF2-40B4-BE49-F238E27FC236}">
                <a16:creationId xmlns:a16="http://schemas.microsoft.com/office/drawing/2014/main" id="{B680971F-8DC4-5B4D-9572-90452C7E2F01}"/>
              </a:ext>
            </a:extLst>
          </p:cNvPr>
          <p:cNvSpPr txBox="1"/>
          <p:nvPr/>
        </p:nvSpPr>
        <p:spPr>
          <a:xfrm>
            <a:off x="7496070" y="5246500"/>
            <a:ext cx="747320" cy="338554"/>
          </a:xfrm>
          <a:prstGeom prst="rect">
            <a:avLst/>
          </a:prstGeom>
          <a:noFill/>
        </p:spPr>
        <p:txBody>
          <a:bodyPr wrap="none" rtlCol="0">
            <a:spAutoFit/>
          </a:bodyPr>
          <a:lstStyle/>
          <a:p>
            <a:r>
              <a:rPr lang="en-US" sz="1600" dirty="0"/>
              <a:t>0.6 km</a:t>
            </a:r>
          </a:p>
        </p:txBody>
      </p:sp>
    </p:spTree>
    <p:extLst>
      <p:ext uri="{BB962C8B-B14F-4D97-AF65-F5344CB8AC3E}">
        <p14:creationId xmlns:p14="http://schemas.microsoft.com/office/powerpoint/2010/main" val="2238168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a:extLst>
              <a:ext uri="{FF2B5EF4-FFF2-40B4-BE49-F238E27FC236}">
                <a16:creationId xmlns:a16="http://schemas.microsoft.com/office/drawing/2014/main" id="{04DD62C6-7CCE-9B4A-9749-55E4D70B0417}"/>
              </a:ext>
            </a:extLst>
          </p:cNvPr>
          <p:cNvSpPr>
            <a:spLocks noChangeArrowheads="1"/>
          </p:cNvSpPr>
          <p:nvPr/>
        </p:nvSpPr>
        <p:spPr bwMode="auto">
          <a:xfrm>
            <a:off x="1015620" y="125376"/>
            <a:ext cx="77665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dirty="0"/>
              <a:t>Solution #3:   </a:t>
            </a:r>
            <a:r>
              <a:rPr lang="en-US" altLang="en-US" sz="2800" dirty="0"/>
              <a:t>MODIS + GOES</a:t>
            </a:r>
          </a:p>
        </p:txBody>
      </p:sp>
      <p:pic>
        <p:nvPicPr>
          <p:cNvPr id="2" name="Picture 1">
            <a:extLst>
              <a:ext uri="{FF2B5EF4-FFF2-40B4-BE49-F238E27FC236}">
                <a16:creationId xmlns:a16="http://schemas.microsoft.com/office/drawing/2014/main" id="{433846B7-B373-264D-8720-4B809E30F906}"/>
              </a:ext>
            </a:extLst>
          </p:cNvPr>
          <p:cNvPicPr>
            <a:picLocks noChangeAspect="1"/>
          </p:cNvPicPr>
          <p:nvPr/>
        </p:nvPicPr>
        <p:blipFill>
          <a:blip r:embed="rId2"/>
          <a:stretch>
            <a:fillRect/>
          </a:stretch>
        </p:blipFill>
        <p:spPr>
          <a:xfrm>
            <a:off x="12449" y="3071532"/>
            <a:ext cx="5330283" cy="3661092"/>
          </a:xfrm>
          <a:prstGeom prst="rect">
            <a:avLst/>
          </a:prstGeom>
        </p:spPr>
      </p:pic>
      <p:sp>
        <p:nvSpPr>
          <p:cNvPr id="11" name="Rectangle 10">
            <a:extLst>
              <a:ext uri="{FF2B5EF4-FFF2-40B4-BE49-F238E27FC236}">
                <a16:creationId xmlns:a16="http://schemas.microsoft.com/office/drawing/2014/main" id="{889060B1-F20D-834A-B033-2F1A50A51478}"/>
              </a:ext>
            </a:extLst>
          </p:cNvPr>
          <p:cNvSpPr/>
          <p:nvPr/>
        </p:nvSpPr>
        <p:spPr>
          <a:xfrm>
            <a:off x="5342732" y="1804674"/>
            <a:ext cx="3544790" cy="4093428"/>
          </a:xfrm>
          <a:prstGeom prst="rect">
            <a:avLst/>
          </a:prstGeom>
        </p:spPr>
        <p:txBody>
          <a:bodyPr wrap="square">
            <a:spAutoFit/>
          </a:bodyPr>
          <a:lstStyle/>
          <a:p>
            <a:pPr marL="342900" indent="-342900">
              <a:buFont typeface="Arial" panose="020B0604020202020204" pitchFamily="34" charset="0"/>
              <a:buChar char="•"/>
            </a:pPr>
            <a:r>
              <a:rPr lang="en-US" sz="2000" dirty="0">
                <a:latin typeface="Helvetica" pitchFamily="2" charset="0"/>
              </a:rPr>
              <a:t>Larger swath coverage</a:t>
            </a:r>
          </a:p>
          <a:p>
            <a:pPr marL="342900" indent="-342900">
              <a:buFont typeface="Arial" panose="020B0604020202020204" pitchFamily="34" charset="0"/>
              <a:buChar char="•"/>
            </a:pPr>
            <a:endParaRPr lang="en-US" sz="2000" dirty="0">
              <a:latin typeface="Helvetica" pitchFamily="2" charset="0"/>
            </a:endParaRPr>
          </a:p>
          <a:p>
            <a:pPr marL="342900" indent="-342900">
              <a:buFont typeface="Arial" panose="020B0604020202020204" pitchFamily="34" charset="0"/>
              <a:buChar char="•"/>
            </a:pPr>
            <a:r>
              <a:rPr lang="en-US" sz="2000" dirty="0">
                <a:latin typeface="Helvetica" pitchFamily="2" charset="0"/>
              </a:rPr>
              <a:t>Two angular looks from two platforms (i.e., LEO and GEO)</a:t>
            </a:r>
          </a:p>
          <a:p>
            <a:pPr marL="342900" indent="-342900">
              <a:buFont typeface="Arial" panose="020B0604020202020204" pitchFamily="34" charset="0"/>
              <a:buChar char="•"/>
            </a:pPr>
            <a:endParaRPr lang="en-US" sz="2000" dirty="0">
              <a:latin typeface="Helvetica" pitchFamily="2" charset="0"/>
            </a:endParaRPr>
          </a:p>
          <a:p>
            <a:pPr marL="342900" indent="-342900">
              <a:buFont typeface="Arial" panose="020B0604020202020204" pitchFamily="34" charset="0"/>
              <a:buChar char="•"/>
            </a:pPr>
            <a:r>
              <a:rPr lang="en-US" sz="2000" dirty="0">
                <a:latin typeface="Helvetica" pitchFamily="2" charset="0"/>
              </a:rPr>
              <a:t>No synchronization required for LEO and GEO images</a:t>
            </a:r>
          </a:p>
          <a:p>
            <a:pPr marL="342900" indent="-342900">
              <a:buFont typeface="Arial" panose="020B0604020202020204" pitchFamily="34" charset="0"/>
              <a:buChar char="•"/>
            </a:pPr>
            <a:endParaRPr lang="en-US" sz="2000" dirty="0">
              <a:latin typeface="Helvetica" pitchFamily="2" charset="0"/>
            </a:endParaRPr>
          </a:p>
          <a:p>
            <a:pPr marL="342900" indent="-342900">
              <a:buFont typeface="Arial" panose="020B0604020202020204" pitchFamily="34" charset="0"/>
              <a:buChar char="•"/>
            </a:pPr>
            <a:r>
              <a:rPr lang="en-US" sz="2000" dirty="0">
                <a:latin typeface="Helvetica" pitchFamily="2" charset="0"/>
              </a:rPr>
              <a:t>Winds from GEO rapid refresh </a:t>
            </a:r>
          </a:p>
          <a:p>
            <a:pPr marL="342900" indent="-342900">
              <a:buFont typeface="Arial" panose="020B0604020202020204" pitchFamily="34" charset="0"/>
              <a:buChar char="•"/>
            </a:pPr>
            <a:endParaRPr lang="en-US" sz="2000" dirty="0">
              <a:latin typeface="Helvetica" pitchFamily="2" charset="0"/>
            </a:endParaRPr>
          </a:p>
        </p:txBody>
      </p:sp>
      <p:pic>
        <p:nvPicPr>
          <p:cNvPr id="5" name="Picture 4">
            <a:extLst>
              <a:ext uri="{FF2B5EF4-FFF2-40B4-BE49-F238E27FC236}">
                <a16:creationId xmlns:a16="http://schemas.microsoft.com/office/drawing/2014/main" id="{DE810150-A411-F34F-B434-CEF083BD92B3}"/>
              </a:ext>
            </a:extLst>
          </p:cNvPr>
          <p:cNvPicPr/>
          <p:nvPr/>
        </p:nvPicPr>
        <p:blipFill>
          <a:blip r:embed="rId3">
            <a:extLst>
              <a:ext uri="{28A0092B-C50C-407E-A947-70E740481C1C}">
                <a14:useLocalDpi xmlns:a14="http://schemas.microsoft.com/office/drawing/2010/main" val="0"/>
              </a:ext>
            </a:extLst>
          </a:blip>
          <a:srcRect l="11206" r="7471"/>
          <a:stretch>
            <a:fillRect/>
          </a:stretch>
        </p:blipFill>
        <p:spPr bwMode="auto">
          <a:xfrm>
            <a:off x="397940" y="1368110"/>
            <a:ext cx="4559300" cy="1574800"/>
          </a:xfrm>
          <a:prstGeom prst="rect">
            <a:avLst/>
          </a:prstGeom>
          <a:noFill/>
          <a:ln>
            <a:noFill/>
          </a:ln>
        </p:spPr>
      </p:pic>
      <p:sp>
        <p:nvSpPr>
          <p:cNvPr id="3" name="TextBox 2">
            <a:extLst>
              <a:ext uri="{FF2B5EF4-FFF2-40B4-BE49-F238E27FC236}">
                <a16:creationId xmlns:a16="http://schemas.microsoft.com/office/drawing/2014/main" id="{41B5CBDC-1115-EC47-A4CF-4195040D4D16}"/>
              </a:ext>
            </a:extLst>
          </p:cNvPr>
          <p:cNvSpPr txBox="1"/>
          <p:nvPr/>
        </p:nvSpPr>
        <p:spPr>
          <a:xfrm>
            <a:off x="2004149" y="709580"/>
            <a:ext cx="5135701" cy="461665"/>
          </a:xfrm>
          <a:prstGeom prst="rect">
            <a:avLst/>
          </a:prstGeom>
          <a:noFill/>
        </p:spPr>
        <p:txBody>
          <a:bodyPr wrap="none" rtlCol="0">
            <a:spAutoFit/>
          </a:bodyPr>
          <a:lstStyle/>
          <a:p>
            <a:r>
              <a:rPr lang="en-US" dirty="0"/>
              <a:t>(</a:t>
            </a:r>
            <a:r>
              <a:rPr lang="en-US" dirty="0" err="1"/>
              <a:t>Carr</a:t>
            </a:r>
            <a:r>
              <a:rPr lang="en-US" dirty="0"/>
              <a:t> et al., 2019; paper in preparation) </a:t>
            </a:r>
          </a:p>
        </p:txBody>
      </p:sp>
    </p:spTree>
    <p:extLst>
      <p:ext uri="{BB962C8B-B14F-4D97-AF65-F5344CB8AC3E}">
        <p14:creationId xmlns:p14="http://schemas.microsoft.com/office/powerpoint/2010/main" val="3074093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FE0B33-E372-E448-9004-924E5BC7A9BF}"/>
              </a:ext>
            </a:extLst>
          </p:cNvPr>
          <p:cNvPicPr>
            <a:picLocks noChangeAspect="1"/>
          </p:cNvPicPr>
          <p:nvPr/>
        </p:nvPicPr>
        <p:blipFill>
          <a:blip r:embed="rId4"/>
          <a:stretch>
            <a:fillRect/>
          </a:stretch>
        </p:blipFill>
        <p:spPr>
          <a:xfrm>
            <a:off x="2697441" y="1652372"/>
            <a:ext cx="6527366" cy="5143500"/>
          </a:xfrm>
          <a:prstGeom prst="rect">
            <a:avLst/>
          </a:prstGeom>
        </p:spPr>
      </p:pic>
      <p:pic>
        <p:nvPicPr>
          <p:cNvPr id="8" name="Picture 7">
            <a:extLst>
              <a:ext uri="{FF2B5EF4-FFF2-40B4-BE49-F238E27FC236}">
                <a16:creationId xmlns:a16="http://schemas.microsoft.com/office/drawing/2014/main" id="{75FB84FD-E45A-B048-B0AF-B668C0FD8FC7}"/>
              </a:ext>
            </a:extLst>
          </p:cNvPr>
          <p:cNvPicPr>
            <a:picLocks noChangeAspect="1"/>
          </p:cNvPicPr>
          <p:nvPr/>
        </p:nvPicPr>
        <p:blipFill>
          <a:blip r:embed="rId5"/>
          <a:stretch>
            <a:fillRect/>
          </a:stretch>
        </p:blipFill>
        <p:spPr>
          <a:xfrm>
            <a:off x="373567" y="4566782"/>
            <a:ext cx="2229090" cy="2229090"/>
          </a:xfrm>
          <a:prstGeom prst="rect">
            <a:avLst/>
          </a:prstGeom>
          <a:ln>
            <a:solidFill>
              <a:srgbClr val="FFC000"/>
            </a:solidFill>
          </a:ln>
        </p:spPr>
      </p:pic>
      <p:pic>
        <p:nvPicPr>
          <p:cNvPr id="10" name="Picture 9">
            <a:extLst>
              <a:ext uri="{FF2B5EF4-FFF2-40B4-BE49-F238E27FC236}">
                <a16:creationId xmlns:a16="http://schemas.microsoft.com/office/drawing/2014/main" id="{11D6815E-7B82-EF4A-85D6-28D53E72CEC3}"/>
              </a:ext>
            </a:extLst>
          </p:cNvPr>
          <p:cNvPicPr>
            <a:picLocks noChangeAspect="1"/>
          </p:cNvPicPr>
          <p:nvPr/>
        </p:nvPicPr>
        <p:blipFill>
          <a:blip r:embed="rId6"/>
          <a:stretch>
            <a:fillRect/>
          </a:stretch>
        </p:blipFill>
        <p:spPr>
          <a:xfrm>
            <a:off x="589634" y="3120096"/>
            <a:ext cx="1796956" cy="1454151"/>
          </a:xfrm>
          <a:prstGeom prst="rect">
            <a:avLst/>
          </a:prstGeom>
        </p:spPr>
      </p:pic>
      <p:sp>
        <p:nvSpPr>
          <p:cNvPr id="2" name="TextBox 1">
            <a:extLst>
              <a:ext uri="{FF2B5EF4-FFF2-40B4-BE49-F238E27FC236}">
                <a16:creationId xmlns:a16="http://schemas.microsoft.com/office/drawing/2014/main" id="{7C87D986-A0F3-314D-9300-A5BC0E52BB40}"/>
              </a:ext>
            </a:extLst>
          </p:cNvPr>
          <p:cNvSpPr txBox="1"/>
          <p:nvPr/>
        </p:nvSpPr>
        <p:spPr>
          <a:xfrm>
            <a:off x="4093727" y="76820"/>
            <a:ext cx="4002058" cy="1067023"/>
          </a:xfrm>
          <a:prstGeom prst="rect">
            <a:avLst/>
          </a:prstGeom>
          <a:noFill/>
        </p:spPr>
        <p:txBody>
          <a:bodyPr wrap="none" rtlCol="0">
            <a:spAutoFit/>
          </a:bodyPr>
          <a:lstStyle/>
          <a:p>
            <a:pPr>
              <a:lnSpc>
                <a:spcPts val="3820"/>
              </a:lnSpc>
            </a:pPr>
            <a:r>
              <a:rPr lang="en-US" sz="3600" b="1" dirty="0"/>
              <a:t>Severe Weather</a:t>
            </a:r>
          </a:p>
          <a:p>
            <a:pPr>
              <a:lnSpc>
                <a:spcPts val="3820"/>
              </a:lnSpc>
            </a:pPr>
            <a:r>
              <a:rPr lang="en-US" sz="3600" b="1" dirty="0"/>
              <a:t>From Cold Arctic Air</a:t>
            </a:r>
          </a:p>
        </p:txBody>
      </p:sp>
      <p:sp>
        <p:nvSpPr>
          <p:cNvPr id="4" name="Oval 3">
            <a:extLst>
              <a:ext uri="{FF2B5EF4-FFF2-40B4-BE49-F238E27FC236}">
                <a16:creationId xmlns:a16="http://schemas.microsoft.com/office/drawing/2014/main" id="{5AC2D403-5916-F345-A984-389C28B3E1CB}"/>
              </a:ext>
            </a:extLst>
          </p:cNvPr>
          <p:cNvSpPr/>
          <p:nvPr/>
        </p:nvSpPr>
        <p:spPr>
          <a:xfrm>
            <a:off x="6306952" y="1750742"/>
            <a:ext cx="1973766" cy="16671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CE1C5D7C-D056-A04B-9EA9-939F1DF99A9D}"/>
              </a:ext>
            </a:extLst>
          </p:cNvPr>
          <p:cNvCxnSpPr>
            <a:cxnSpLocks/>
          </p:cNvCxnSpPr>
          <p:nvPr/>
        </p:nvCxnSpPr>
        <p:spPr>
          <a:xfrm flipV="1">
            <a:off x="4003288" y="5820937"/>
            <a:ext cx="4092497" cy="646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9C72468-A2BE-AA4C-8212-00BEFA48EC93}"/>
              </a:ext>
            </a:extLst>
          </p:cNvPr>
          <p:cNvCxnSpPr>
            <a:cxnSpLocks/>
          </p:cNvCxnSpPr>
          <p:nvPr/>
        </p:nvCxnSpPr>
        <p:spPr>
          <a:xfrm>
            <a:off x="2837049" y="3120096"/>
            <a:ext cx="1166239" cy="33476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2E4F0A2-8CAF-7A4F-A0CA-46254A6A7AB3}"/>
              </a:ext>
            </a:extLst>
          </p:cNvPr>
          <p:cNvCxnSpPr>
            <a:cxnSpLocks/>
          </p:cNvCxnSpPr>
          <p:nvPr/>
        </p:nvCxnSpPr>
        <p:spPr>
          <a:xfrm flipV="1">
            <a:off x="2837049" y="2062849"/>
            <a:ext cx="5258736" cy="729082"/>
          </a:xfrm>
          <a:prstGeom prst="line">
            <a:avLst/>
          </a:prstGeom>
        </p:spPr>
        <p:style>
          <a:lnRef idx="1">
            <a:schemeClr val="accent1"/>
          </a:lnRef>
          <a:fillRef idx="0">
            <a:schemeClr val="accent1"/>
          </a:fillRef>
          <a:effectRef idx="0">
            <a:schemeClr val="accent1"/>
          </a:effectRef>
          <a:fontRef idx="minor">
            <a:schemeClr val="tx1"/>
          </a:fontRef>
        </p:style>
      </p:cxnSp>
      <p:pic>
        <p:nvPicPr>
          <p:cNvPr id="3" name="Online Media 2" descr="190128_190130_goes16_airmassRGB_North_America_anim">
            <a:hlinkClick r:id="" action="ppaction://media"/>
            <a:extLst>
              <a:ext uri="{FF2B5EF4-FFF2-40B4-BE49-F238E27FC236}">
                <a16:creationId xmlns:a16="http://schemas.microsoft.com/office/drawing/2014/main" id="{07BEE245-0DE5-0F4B-911A-E4427FB5CAB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3609511" cy="3010829"/>
          </a:xfrm>
          <a:prstGeom prst="rect">
            <a:avLst/>
          </a:prstGeom>
        </p:spPr>
      </p:pic>
      <p:sp>
        <p:nvSpPr>
          <p:cNvPr id="17" name="TextBox 16">
            <a:extLst>
              <a:ext uri="{FF2B5EF4-FFF2-40B4-BE49-F238E27FC236}">
                <a16:creationId xmlns:a16="http://schemas.microsoft.com/office/drawing/2014/main" id="{A7A11389-9E96-FF4C-B329-CA36D56DB299}"/>
              </a:ext>
            </a:extLst>
          </p:cNvPr>
          <p:cNvSpPr txBox="1"/>
          <p:nvPr/>
        </p:nvSpPr>
        <p:spPr>
          <a:xfrm>
            <a:off x="5091334" y="1011889"/>
            <a:ext cx="1739579" cy="461665"/>
          </a:xfrm>
          <a:prstGeom prst="rect">
            <a:avLst/>
          </a:prstGeom>
          <a:noFill/>
        </p:spPr>
        <p:txBody>
          <a:bodyPr wrap="none" rtlCol="0">
            <a:spAutoFit/>
          </a:bodyPr>
          <a:lstStyle/>
          <a:p>
            <a:r>
              <a:rPr lang="en-US" dirty="0"/>
              <a:t>Jan 31, 2019</a:t>
            </a:r>
          </a:p>
        </p:txBody>
      </p:sp>
      <p:cxnSp>
        <p:nvCxnSpPr>
          <p:cNvPr id="9" name="Straight Arrow Connector 8">
            <a:extLst>
              <a:ext uri="{FF2B5EF4-FFF2-40B4-BE49-F238E27FC236}">
                <a16:creationId xmlns:a16="http://schemas.microsoft.com/office/drawing/2014/main" id="{9DB6B8A5-ED7A-C24A-A3F1-0755E20B373F}"/>
              </a:ext>
            </a:extLst>
          </p:cNvPr>
          <p:cNvCxnSpPr>
            <a:cxnSpLocks/>
          </p:cNvCxnSpPr>
          <p:nvPr/>
        </p:nvCxnSpPr>
        <p:spPr>
          <a:xfrm flipH="1">
            <a:off x="7705494" y="1652372"/>
            <a:ext cx="390291" cy="5555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D3371C2-80F6-DB40-B7F4-9D965E09E5F7}"/>
              </a:ext>
            </a:extLst>
          </p:cNvPr>
          <p:cNvSpPr txBox="1"/>
          <p:nvPr/>
        </p:nvSpPr>
        <p:spPr>
          <a:xfrm>
            <a:off x="7877708" y="1273019"/>
            <a:ext cx="782587" cy="461665"/>
          </a:xfrm>
          <a:prstGeom prst="rect">
            <a:avLst/>
          </a:prstGeom>
          <a:noFill/>
        </p:spPr>
        <p:txBody>
          <a:bodyPr wrap="none" rtlCol="0">
            <a:spAutoFit/>
          </a:bodyPr>
          <a:lstStyle/>
          <a:p>
            <a:r>
              <a:rPr lang="en-US" dirty="0">
                <a:solidFill>
                  <a:srgbClr val="FF0000"/>
                </a:solidFill>
              </a:rPr>
              <a:t>PBL?</a:t>
            </a:r>
          </a:p>
        </p:txBody>
      </p:sp>
    </p:spTree>
    <p:extLst>
      <p:ext uri="{BB962C8B-B14F-4D97-AF65-F5344CB8AC3E}">
        <p14:creationId xmlns:p14="http://schemas.microsoft.com/office/powerpoint/2010/main" val="345826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 descr="image01282011_1km.jpg">
            <a:extLst>
              <a:ext uri="{FF2B5EF4-FFF2-40B4-BE49-F238E27FC236}">
                <a16:creationId xmlns:a16="http://schemas.microsoft.com/office/drawing/2014/main" id="{7C34ABFE-27AB-4D75-83E5-229C479E97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8675" y="0"/>
            <a:ext cx="5775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Box 6">
            <a:extLst>
              <a:ext uri="{FF2B5EF4-FFF2-40B4-BE49-F238E27FC236}">
                <a16:creationId xmlns:a16="http://schemas.microsoft.com/office/drawing/2014/main" id="{6A6D6F53-4341-4BC4-857D-8707647DA76F}"/>
              </a:ext>
            </a:extLst>
          </p:cNvPr>
          <p:cNvSpPr txBox="1">
            <a:spLocks noChangeArrowheads="1"/>
          </p:cNvSpPr>
          <p:nvPr/>
        </p:nvSpPr>
        <p:spPr bwMode="auto">
          <a:xfrm>
            <a:off x="5589588" y="6211888"/>
            <a:ext cx="260985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Aqua MODIS</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01/24/2011  UTC17:05</a:t>
            </a:r>
          </a:p>
        </p:txBody>
      </p:sp>
      <p:sp>
        <p:nvSpPr>
          <p:cNvPr id="6" name="TextBox 5">
            <a:extLst>
              <a:ext uri="{FF2B5EF4-FFF2-40B4-BE49-F238E27FC236}">
                <a16:creationId xmlns:a16="http://schemas.microsoft.com/office/drawing/2014/main" id="{53B1D0C9-5573-1545-8D44-374BDA3F97BA}"/>
              </a:ext>
            </a:extLst>
          </p:cNvPr>
          <p:cNvSpPr txBox="1"/>
          <p:nvPr/>
        </p:nvSpPr>
        <p:spPr>
          <a:xfrm>
            <a:off x="192088" y="3172771"/>
            <a:ext cx="2984500" cy="3693319"/>
          </a:xfrm>
          <a:prstGeom prst="rect">
            <a:avLst/>
          </a:prstGeom>
          <a:noFill/>
        </p:spPr>
        <p:txBody>
          <a:bodyPr>
            <a:spAutoFit/>
          </a:bodyPr>
          <a:lstStyle/>
          <a:p>
            <a:pPr>
              <a:defRPr/>
            </a:pPr>
            <a:r>
              <a:rPr lang="en-US" sz="1800" b="1" dirty="0">
                <a:solidFill>
                  <a:prstClr val="black"/>
                </a:solidFill>
                <a:latin typeface="Arial" panose="020B0604020202020204" pitchFamily="34" charset="0"/>
                <a:ea typeface="ＭＳ Ｐゴシック" panose="020B0600070205080204" pitchFamily="34" charset="-128"/>
              </a:rPr>
              <a:t>Planetary Boundary Layer (PBL)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Dynamics </a:t>
            </a:r>
            <a:r>
              <a:rPr lang="en-US" sz="1800" b="1" dirty="0">
                <a:solidFill>
                  <a:prstClr val="black"/>
                </a:solidFill>
                <a:latin typeface="Arial" panose="020B0604020202020204" pitchFamily="34" charset="0"/>
                <a:ea typeface="ＭＳ Ｐゴシック" panose="020B0600070205080204" pitchFamily="34" charset="-128"/>
              </a:rPr>
              <a:t>in</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Cold Air Outbreak</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PBL structural evolution</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sz="1800" dirty="0">
              <a:solidFill>
                <a:prstClr val="black"/>
              </a:solidFill>
              <a:latin typeface="Arial" panose="020B0604020202020204" pitchFamily="34" charset="0"/>
              <a:ea typeface="ＭＳ Ｐゴシック" panose="020B0600070205080204" pitchFamily="34" charset="-128"/>
            </a:endParaRP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Strong surface-PBL coupling (e.g., radiation and latent heat)</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Complex cloud microphysics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sz="1800" dirty="0">
              <a:solidFill>
                <a:prstClr val="black"/>
              </a:solidFill>
              <a:latin typeface="Arial" panose="020B0604020202020204" pitchFamily="34" charset="0"/>
              <a:ea typeface="ＭＳ Ｐゴシック" panose="020B0600070205080204" pitchFamily="34" charset="-128"/>
            </a:endParaRPr>
          </a:p>
        </p:txBody>
      </p:sp>
      <p:pic>
        <p:nvPicPr>
          <p:cNvPr id="21508" name="Picture 1">
            <a:extLst>
              <a:ext uri="{FF2B5EF4-FFF2-40B4-BE49-F238E27FC236}">
                <a16:creationId xmlns:a16="http://schemas.microsoft.com/office/drawing/2014/main" id="{FE2664AE-AF82-41C0-B9E9-1F45CBE49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97425" cy="3098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1509" name="Picture 4" descr="geoinfo1.A2011024152500-2011024153000.jpg">
            <a:extLst>
              <a:ext uri="{FF2B5EF4-FFF2-40B4-BE49-F238E27FC236}">
                <a16:creationId xmlns:a16="http://schemas.microsoft.com/office/drawing/2014/main" id="{C22D16C7-F573-41E9-9D38-FBFCCA413A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5715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9521B24-0047-0D44-A002-7EBA6592E86C}"/>
              </a:ext>
            </a:extLst>
          </p:cNvPr>
          <p:cNvSpPr txBox="1"/>
          <p:nvPr/>
        </p:nvSpPr>
        <p:spPr>
          <a:xfrm>
            <a:off x="3612996" y="3557241"/>
            <a:ext cx="1360822" cy="461665"/>
          </a:xfrm>
          <a:prstGeom prst="rect">
            <a:avLst/>
          </a:prstGeom>
          <a:noFill/>
        </p:spPr>
        <p:txBody>
          <a:bodyPr wrap="none" rtlCol="0">
            <a:spAutoFit/>
          </a:bodyPr>
          <a:lstStyle/>
          <a:p>
            <a:r>
              <a:rPr lang="en-US" dirty="0">
                <a:solidFill>
                  <a:srgbClr val="FF0000"/>
                </a:solidFill>
              </a:rPr>
              <a:t>New York</a:t>
            </a:r>
          </a:p>
        </p:txBody>
      </p:sp>
    </p:spTree>
    <p:extLst>
      <p:ext uri="{BB962C8B-B14F-4D97-AF65-F5344CB8AC3E}">
        <p14:creationId xmlns:p14="http://schemas.microsoft.com/office/powerpoint/2010/main" val="3915041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9F499-8028-994A-9974-978D0564F250}"/>
              </a:ext>
            </a:extLst>
          </p:cNvPr>
          <p:cNvPicPr>
            <a:picLocks noChangeAspect="1"/>
          </p:cNvPicPr>
          <p:nvPr/>
        </p:nvPicPr>
        <p:blipFill>
          <a:blip r:embed="rId2"/>
          <a:stretch>
            <a:fillRect/>
          </a:stretch>
        </p:blipFill>
        <p:spPr>
          <a:xfrm>
            <a:off x="0" y="1599742"/>
            <a:ext cx="4438768" cy="3677108"/>
          </a:xfrm>
          <a:prstGeom prst="rect">
            <a:avLst/>
          </a:prstGeom>
        </p:spPr>
      </p:pic>
      <p:pic>
        <p:nvPicPr>
          <p:cNvPr id="3" name="Picture 2">
            <a:extLst>
              <a:ext uri="{FF2B5EF4-FFF2-40B4-BE49-F238E27FC236}">
                <a16:creationId xmlns:a16="http://schemas.microsoft.com/office/drawing/2014/main" id="{0ADF7C80-56D9-E146-B92E-E32F00E89D69}"/>
              </a:ext>
            </a:extLst>
          </p:cNvPr>
          <p:cNvPicPr>
            <a:picLocks noChangeAspect="1"/>
          </p:cNvPicPr>
          <p:nvPr/>
        </p:nvPicPr>
        <p:blipFill>
          <a:blip r:embed="rId3"/>
          <a:stretch>
            <a:fillRect/>
          </a:stretch>
        </p:blipFill>
        <p:spPr>
          <a:xfrm>
            <a:off x="4705234" y="1544025"/>
            <a:ext cx="3907821" cy="3101293"/>
          </a:xfrm>
          <a:prstGeom prst="rect">
            <a:avLst/>
          </a:prstGeom>
        </p:spPr>
      </p:pic>
      <p:sp>
        <p:nvSpPr>
          <p:cNvPr id="4" name="TextBox 3">
            <a:extLst>
              <a:ext uri="{FF2B5EF4-FFF2-40B4-BE49-F238E27FC236}">
                <a16:creationId xmlns:a16="http://schemas.microsoft.com/office/drawing/2014/main" id="{27A78335-B0B4-C545-AF57-1824B50010AA}"/>
              </a:ext>
            </a:extLst>
          </p:cNvPr>
          <p:cNvSpPr txBox="1"/>
          <p:nvPr/>
        </p:nvSpPr>
        <p:spPr>
          <a:xfrm>
            <a:off x="2698595" y="3881160"/>
            <a:ext cx="1328312" cy="461665"/>
          </a:xfrm>
          <a:prstGeom prst="rect">
            <a:avLst/>
          </a:prstGeom>
          <a:noFill/>
        </p:spPr>
        <p:txBody>
          <a:bodyPr wrap="none" rtlCol="0">
            <a:spAutoFit/>
          </a:bodyPr>
          <a:lstStyle/>
          <a:p>
            <a:r>
              <a:rPr lang="en-US" dirty="0"/>
              <a:t>Michigan</a:t>
            </a:r>
          </a:p>
        </p:txBody>
      </p:sp>
      <p:sp>
        <p:nvSpPr>
          <p:cNvPr id="6" name="TextBox 5">
            <a:extLst>
              <a:ext uri="{FF2B5EF4-FFF2-40B4-BE49-F238E27FC236}">
                <a16:creationId xmlns:a16="http://schemas.microsoft.com/office/drawing/2014/main" id="{AA65AB81-C988-F24D-87C2-02F1910CDE13}"/>
              </a:ext>
            </a:extLst>
          </p:cNvPr>
          <p:cNvSpPr txBox="1"/>
          <p:nvPr/>
        </p:nvSpPr>
        <p:spPr>
          <a:xfrm>
            <a:off x="707444" y="2095697"/>
            <a:ext cx="1880323" cy="461665"/>
          </a:xfrm>
          <a:prstGeom prst="rect">
            <a:avLst/>
          </a:prstGeom>
          <a:noFill/>
        </p:spPr>
        <p:txBody>
          <a:bodyPr wrap="none" rtlCol="0">
            <a:spAutoFit/>
          </a:bodyPr>
          <a:lstStyle/>
          <a:p>
            <a:r>
              <a:rPr lang="en-US" dirty="0"/>
              <a:t>Lake Superior</a:t>
            </a:r>
          </a:p>
        </p:txBody>
      </p:sp>
      <p:sp>
        <p:nvSpPr>
          <p:cNvPr id="7" name="Rectangle 6">
            <a:extLst>
              <a:ext uri="{FF2B5EF4-FFF2-40B4-BE49-F238E27FC236}">
                <a16:creationId xmlns:a16="http://schemas.microsoft.com/office/drawing/2014/main" id="{140F62E2-31FE-D44A-BD6E-1BA0154E46FC}"/>
              </a:ext>
            </a:extLst>
          </p:cNvPr>
          <p:cNvSpPr/>
          <p:nvPr/>
        </p:nvSpPr>
        <p:spPr>
          <a:xfrm>
            <a:off x="2090112" y="311774"/>
            <a:ext cx="4697312" cy="707886"/>
          </a:xfrm>
          <a:prstGeom prst="rect">
            <a:avLst/>
          </a:prstGeom>
        </p:spPr>
        <p:txBody>
          <a:bodyPr wrap="none">
            <a:spAutoFit/>
          </a:bodyPr>
          <a:lstStyle/>
          <a:p>
            <a:r>
              <a:rPr lang="en-US" sz="4000" b="1" dirty="0">
                <a:solidFill>
                  <a:prstClr val="black"/>
                </a:solidFill>
                <a:latin typeface="Arial" panose="020B0604020202020204" pitchFamily="34" charset="0"/>
                <a:ea typeface="ＭＳ Ｐゴシック" panose="020B0600070205080204" pitchFamily="34" charset="-128"/>
              </a:rPr>
              <a:t>Cold Air Outbreak </a:t>
            </a:r>
            <a:endParaRPr lang="en-US" sz="4000" dirty="0"/>
          </a:p>
        </p:txBody>
      </p:sp>
      <p:sp>
        <p:nvSpPr>
          <p:cNvPr id="8" name="TextBox 7">
            <a:extLst>
              <a:ext uri="{FF2B5EF4-FFF2-40B4-BE49-F238E27FC236}">
                <a16:creationId xmlns:a16="http://schemas.microsoft.com/office/drawing/2014/main" id="{5CDD67B8-E2FF-A145-85F1-587A4CBFA8F1}"/>
              </a:ext>
            </a:extLst>
          </p:cNvPr>
          <p:cNvSpPr txBox="1"/>
          <p:nvPr/>
        </p:nvSpPr>
        <p:spPr>
          <a:xfrm>
            <a:off x="4705232" y="5030961"/>
            <a:ext cx="4438768" cy="1477328"/>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PBL </a:t>
            </a:r>
            <a:r>
              <a:rPr lang="en-US" sz="1800" b="1" dirty="0">
                <a:solidFill>
                  <a:prstClr val="black"/>
                </a:solidFill>
                <a:latin typeface="Arial" panose="020B0604020202020204" pitchFamily="34" charset="0"/>
                <a:ea typeface="ＭＳ Ｐゴシック" panose="020B0600070205080204" pitchFamily="34" charset="-128"/>
              </a:rPr>
              <a:t>Processes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Surface heat and moisture fluxes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Cloud and precipitation interactions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800" dirty="0">
                <a:solidFill>
                  <a:prstClr val="black"/>
                </a:solidFill>
                <a:latin typeface="Arial" panose="020B0604020202020204" pitchFamily="34" charset="0"/>
                <a:ea typeface="ＭＳ Ｐゴシック" panose="020B0600070205080204" pitchFamily="34" charset="-128"/>
              </a:rPr>
              <a:t>Severe downstream precipitation</a:t>
            </a:r>
          </a:p>
          <a:p>
            <a:pPr marR="0" lvl="0" algn="l" defTabSz="457200" rtl="0" eaLnBrk="0" fontAlgn="base" latinLnBrk="0" hangingPunct="0">
              <a:lnSpc>
                <a:spcPct val="100000"/>
              </a:lnSpc>
              <a:spcBef>
                <a:spcPct val="0"/>
              </a:spcBef>
              <a:spcAft>
                <a:spcPct val="0"/>
              </a:spcAft>
              <a:buClrTx/>
              <a:buSzTx/>
              <a:tabLst/>
              <a:defRPr/>
            </a:pPr>
            <a:r>
              <a:rPr lang="en-US" sz="1800" dirty="0">
                <a:solidFill>
                  <a:prstClr val="black"/>
                </a:solidFill>
                <a:latin typeface="Arial" panose="020B0604020202020204" pitchFamily="34" charset="0"/>
                <a:ea typeface="ＭＳ Ｐゴシック" panose="020B0600070205080204" pitchFamily="34" charset="-128"/>
              </a:rPr>
              <a:t>	(lake effect)</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1885370E-1B06-E543-B9D1-AD908079611E}"/>
              </a:ext>
            </a:extLst>
          </p:cNvPr>
          <p:cNvSpPr txBox="1"/>
          <p:nvPr/>
        </p:nvSpPr>
        <p:spPr>
          <a:xfrm>
            <a:off x="3568978" y="889538"/>
            <a:ext cx="1739579" cy="461665"/>
          </a:xfrm>
          <a:prstGeom prst="rect">
            <a:avLst/>
          </a:prstGeom>
          <a:noFill/>
        </p:spPr>
        <p:txBody>
          <a:bodyPr wrap="none" rtlCol="0">
            <a:spAutoFit/>
          </a:bodyPr>
          <a:lstStyle/>
          <a:p>
            <a:r>
              <a:rPr lang="en-US" dirty="0"/>
              <a:t>Jan 31, 2019</a:t>
            </a:r>
          </a:p>
        </p:txBody>
      </p:sp>
      <p:sp>
        <p:nvSpPr>
          <p:cNvPr id="9" name="TextBox 8">
            <a:extLst>
              <a:ext uri="{FF2B5EF4-FFF2-40B4-BE49-F238E27FC236}">
                <a16:creationId xmlns:a16="http://schemas.microsoft.com/office/drawing/2014/main" id="{375510E6-6C7E-A844-A10A-3020D901EA88}"/>
              </a:ext>
            </a:extLst>
          </p:cNvPr>
          <p:cNvSpPr txBox="1"/>
          <p:nvPr/>
        </p:nvSpPr>
        <p:spPr>
          <a:xfrm>
            <a:off x="96048" y="4300639"/>
            <a:ext cx="1729961" cy="400110"/>
          </a:xfrm>
          <a:prstGeom prst="rect">
            <a:avLst/>
          </a:prstGeom>
          <a:noFill/>
        </p:spPr>
        <p:txBody>
          <a:bodyPr wrap="none" rtlCol="0">
            <a:spAutoFit/>
          </a:bodyPr>
          <a:lstStyle/>
          <a:p>
            <a:r>
              <a:rPr lang="en-US" sz="2000" dirty="0">
                <a:solidFill>
                  <a:srgbClr val="FF0000"/>
                </a:solidFill>
              </a:rPr>
              <a:t>Clouds or Not?</a:t>
            </a:r>
          </a:p>
        </p:txBody>
      </p:sp>
      <p:sp>
        <p:nvSpPr>
          <p:cNvPr id="10" name="TextBox 9">
            <a:extLst>
              <a:ext uri="{FF2B5EF4-FFF2-40B4-BE49-F238E27FC236}">
                <a16:creationId xmlns:a16="http://schemas.microsoft.com/office/drawing/2014/main" id="{FF0E5240-94FC-C84D-BB76-F431D46A94D6}"/>
              </a:ext>
            </a:extLst>
          </p:cNvPr>
          <p:cNvSpPr txBox="1"/>
          <p:nvPr/>
        </p:nvSpPr>
        <p:spPr>
          <a:xfrm>
            <a:off x="449453" y="5395267"/>
            <a:ext cx="3316870" cy="1077218"/>
          </a:xfrm>
          <a:prstGeom prst="rect">
            <a:avLst/>
          </a:prstGeom>
          <a:noFill/>
        </p:spPr>
        <p:txBody>
          <a:bodyPr wrap="none" rtlCol="0">
            <a:spAutoFit/>
          </a:bodyPr>
          <a:lstStyle/>
          <a:p>
            <a:r>
              <a:rPr lang="en-US" b="1" dirty="0"/>
              <a:t>Cloud detection:</a:t>
            </a:r>
          </a:p>
          <a:p>
            <a:pPr marL="342900" indent="-342900">
              <a:buFont typeface="Arial" panose="020B0604020202020204" pitchFamily="34" charset="0"/>
              <a:buChar char="•"/>
            </a:pPr>
            <a:r>
              <a:rPr lang="en-US" sz="2000" dirty="0"/>
              <a:t>Wind speed &lt; 0.5 m/s; and</a:t>
            </a:r>
          </a:p>
          <a:p>
            <a:pPr marL="342900" indent="-342900">
              <a:buFont typeface="Arial" panose="020B0604020202020204" pitchFamily="34" charset="0"/>
              <a:buChar char="•"/>
            </a:pPr>
            <a:r>
              <a:rPr lang="en-US" sz="2000" dirty="0"/>
              <a:t>Height &gt; 300 m (lidar-like)</a:t>
            </a:r>
          </a:p>
        </p:txBody>
      </p:sp>
    </p:spTree>
    <p:extLst>
      <p:ext uri="{BB962C8B-B14F-4D97-AF65-F5344CB8AC3E}">
        <p14:creationId xmlns:p14="http://schemas.microsoft.com/office/powerpoint/2010/main" val="935291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039523C-CE19-AF46-AA2E-02A019367155}"/>
              </a:ext>
            </a:extLst>
          </p:cNvPr>
          <p:cNvPicPr>
            <a:picLocks noChangeAspect="1"/>
          </p:cNvPicPr>
          <p:nvPr/>
        </p:nvPicPr>
        <p:blipFill>
          <a:blip r:embed="rId2"/>
          <a:stretch>
            <a:fillRect/>
          </a:stretch>
        </p:blipFill>
        <p:spPr>
          <a:xfrm>
            <a:off x="440961" y="1376597"/>
            <a:ext cx="4151336" cy="4566471"/>
          </a:xfrm>
          <a:prstGeom prst="rect">
            <a:avLst/>
          </a:prstGeom>
        </p:spPr>
      </p:pic>
      <p:sp>
        <p:nvSpPr>
          <p:cNvPr id="4" name="TextBox 3">
            <a:extLst>
              <a:ext uri="{FF2B5EF4-FFF2-40B4-BE49-F238E27FC236}">
                <a16:creationId xmlns:a16="http://schemas.microsoft.com/office/drawing/2014/main" id="{27A78335-B0B4-C545-AF57-1824B50010AA}"/>
              </a:ext>
            </a:extLst>
          </p:cNvPr>
          <p:cNvSpPr txBox="1"/>
          <p:nvPr/>
        </p:nvSpPr>
        <p:spPr>
          <a:xfrm>
            <a:off x="2528570" y="4081768"/>
            <a:ext cx="1328312" cy="461665"/>
          </a:xfrm>
          <a:prstGeom prst="rect">
            <a:avLst/>
          </a:prstGeom>
          <a:noFill/>
        </p:spPr>
        <p:txBody>
          <a:bodyPr wrap="none" rtlCol="0">
            <a:spAutoFit/>
          </a:bodyPr>
          <a:lstStyle/>
          <a:p>
            <a:r>
              <a:rPr lang="en-US" dirty="0">
                <a:solidFill>
                  <a:schemeClr val="bg1"/>
                </a:solidFill>
              </a:rPr>
              <a:t>Michigan</a:t>
            </a:r>
          </a:p>
        </p:txBody>
      </p:sp>
      <p:sp>
        <p:nvSpPr>
          <p:cNvPr id="6" name="TextBox 5">
            <a:extLst>
              <a:ext uri="{FF2B5EF4-FFF2-40B4-BE49-F238E27FC236}">
                <a16:creationId xmlns:a16="http://schemas.microsoft.com/office/drawing/2014/main" id="{AA65AB81-C988-F24D-87C2-02F1910CDE13}"/>
              </a:ext>
            </a:extLst>
          </p:cNvPr>
          <p:cNvSpPr txBox="1"/>
          <p:nvPr/>
        </p:nvSpPr>
        <p:spPr>
          <a:xfrm>
            <a:off x="960653" y="1787221"/>
            <a:ext cx="1880323" cy="461665"/>
          </a:xfrm>
          <a:prstGeom prst="rect">
            <a:avLst/>
          </a:prstGeom>
          <a:noFill/>
        </p:spPr>
        <p:txBody>
          <a:bodyPr wrap="none" rtlCol="0">
            <a:spAutoFit/>
          </a:bodyPr>
          <a:lstStyle/>
          <a:p>
            <a:r>
              <a:rPr lang="en-US" dirty="0">
                <a:solidFill>
                  <a:schemeClr val="bg1"/>
                </a:solidFill>
              </a:rPr>
              <a:t>Lake Superior</a:t>
            </a:r>
          </a:p>
        </p:txBody>
      </p:sp>
      <p:sp>
        <p:nvSpPr>
          <p:cNvPr id="7" name="Rectangle 6">
            <a:extLst>
              <a:ext uri="{FF2B5EF4-FFF2-40B4-BE49-F238E27FC236}">
                <a16:creationId xmlns:a16="http://schemas.microsoft.com/office/drawing/2014/main" id="{140F62E2-31FE-D44A-BD6E-1BA0154E46FC}"/>
              </a:ext>
            </a:extLst>
          </p:cNvPr>
          <p:cNvSpPr/>
          <p:nvPr/>
        </p:nvSpPr>
        <p:spPr>
          <a:xfrm>
            <a:off x="2090112" y="311774"/>
            <a:ext cx="4697312" cy="707886"/>
          </a:xfrm>
          <a:prstGeom prst="rect">
            <a:avLst/>
          </a:prstGeom>
        </p:spPr>
        <p:txBody>
          <a:bodyPr wrap="none">
            <a:spAutoFit/>
          </a:bodyPr>
          <a:lstStyle/>
          <a:p>
            <a:r>
              <a:rPr lang="en-US" sz="4000" b="1" dirty="0">
                <a:solidFill>
                  <a:prstClr val="black"/>
                </a:solidFill>
                <a:latin typeface="Arial" panose="020B0604020202020204" pitchFamily="34" charset="0"/>
                <a:ea typeface="ＭＳ Ｐゴシック" panose="020B0600070205080204" pitchFamily="34" charset="-128"/>
              </a:rPr>
              <a:t>Cold Air Outbreak </a:t>
            </a:r>
            <a:endParaRPr lang="en-US" sz="4000" dirty="0"/>
          </a:p>
        </p:txBody>
      </p:sp>
      <p:sp>
        <p:nvSpPr>
          <p:cNvPr id="5" name="TextBox 4">
            <a:extLst>
              <a:ext uri="{FF2B5EF4-FFF2-40B4-BE49-F238E27FC236}">
                <a16:creationId xmlns:a16="http://schemas.microsoft.com/office/drawing/2014/main" id="{1885370E-1B06-E543-B9D1-AD908079611E}"/>
              </a:ext>
            </a:extLst>
          </p:cNvPr>
          <p:cNvSpPr txBox="1"/>
          <p:nvPr/>
        </p:nvSpPr>
        <p:spPr>
          <a:xfrm>
            <a:off x="1646248" y="914932"/>
            <a:ext cx="5278368" cy="461665"/>
          </a:xfrm>
          <a:prstGeom prst="rect">
            <a:avLst/>
          </a:prstGeom>
          <a:noFill/>
        </p:spPr>
        <p:txBody>
          <a:bodyPr wrap="none" rtlCol="0">
            <a:spAutoFit/>
          </a:bodyPr>
          <a:lstStyle/>
          <a:p>
            <a:r>
              <a:rPr lang="en-US" dirty="0"/>
              <a:t>(Rapid PBL wind changes on Feb 1, 2019)</a:t>
            </a:r>
          </a:p>
        </p:txBody>
      </p:sp>
      <p:sp>
        <p:nvSpPr>
          <p:cNvPr id="11" name="Rectangle 10">
            <a:extLst>
              <a:ext uri="{FF2B5EF4-FFF2-40B4-BE49-F238E27FC236}">
                <a16:creationId xmlns:a16="http://schemas.microsoft.com/office/drawing/2014/main" id="{17DEC84D-2569-A945-BD75-9C529C024455}"/>
              </a:ext>
            </a:extLst>
          </p:cNvPr>
          <p:cNvSpPr/>
          <p:nvPr/>
        </p:nvSpPr>
        <p:spPr>
          <a:xfrm>
            <a:off x="558556" y="5734108"/>
            <a:ext cx="3398687" cy="646331"/>
          </a:xfrm>
          <a:prstGeom prst="rect">
            <a:avLst/>
          </a:prstGeom>
        </p:spPr>
        <p:txBody>
          <a:bodyPr wrap="none">
            <a:spAutoFit/>
          </a:bodyPr>
          <a:lstStyle/>
          <a:p>
            <a:pPr algn="ctr"/>
            <a:r>
              <a:rPr lang="en-US" sz="1800" dirty="0"/>
              <a:t>Courtesy of </a:t>
            </a:r>
          </a:p>
          <a:p>
            <a:pPr algn="ctr"/>
            <a:r>
              <a:rPr lang="en-US" sz="1800" dirty="0"/>
              <a:t>Diego Principe and </a:t>
            </a:r>
            <a:r>
              <a:rPr lang="en-US" sz="1800" dirty="0" err="1"/>
              <a:t>Houria</a:t>
            </a:r>
            <a:r>
              <a:rPr lang="en-US" sz="1800" dirty="0"/>
              <a:t> </a:t>
            </a:r>
            <a:r>
              <a:rPr lang="en-US" sz="1800" dirty="0" err="1"/>
              <a:t>Madani</a:t>
            </a:r>
            <a:endParaRPr lang="en-US" sz="1800" dirty="0"/>
          </a:p>
        </p:txBody>
      </p:sp>
      <p:pic>
        <p:nvPicPr>
          <p:cNvPr id="12" name="Picture 11">
            <a:extLst>
              <a:ext uri="{FF2B5EF4-FFF2-40B4-BE49-F238E27FC236}">
                <a16:creationId xmlns:a16="http://schemas.microsoft.com/office/drawing/2014/main" id="{51CE8FB3-7E14-BC47-A65C-46EE6B7852CB}"/>
              </a:ext>
            </a:extLst>
          </p:cNvPr>
          <p:cNvPicPr>
            <a:picLocks noChangeAspect="1"/>
          </p:cNvPicPr>
          <p:nvPr/>
        </p:nvPicPr>
        <p:blipFill>
          <a:blip r:embed="rId3"/>
          <a:stretch>
            <a:fillRect/>
          </a:stretch>
        </p:blipFill>
        <p:spPr>
          <a:xfrm>
            <a:off x="4233134" y="1631390"/>
            <a:ext cx="4921677" cy="3262398"/>
          </a:xfrm>
          <a:prstGeom prst="rect">
            <a:avLst/>
          </a:prstGeom>
        </p:spPr>
      </p:pic>
      <p:sp>
        <p:nvSpPr>
          <p:cNvPr id="10" name="TextBox 9">
            <a:extLst>
              <a:ext uri="{FF2B5EF4-FFF2-40B4-BE49-F238E27FC236}">
                <a16:creationId xmlns:a16="http://schemas.microsoft.com/office/drawing/2014/main" id="{3723A66E-3830-6B4A-A94A-B10F592A4F12}"/>
              </a:ext>
            </a:extLst>
          </p:cNvPr>
          <p:cNvSpPr txBox="1"/>
          <p:nvPr/>
        </p:nvSpPr>
        <p:spPr>
          <a:xfrm>
            <a:off x="4705232" y="5030961"/>
            <a:ext cx="4438768" cy="1477328"/>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PBL </a:t>
            </a:r>
            <a:r>
              <a:rPr lang="en-US" sz="1800" b="1" dirty="0">
                <a:solidFill>
                  <a:prstClr val="black"/>
                </a:solidFill>
                <a:latin typeface="Arial" panose="020B0604020202020204" pitchFamily="34" charset="0"/>
                <a:ea typeface="ＭＳ Ｐゴシック" panose="020B0600070205080204" pitchFamily="34" charset="-128"/>
              </a:rPr>
              <a:t>Processes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Surface heat and moisture fluxes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Cloud and precipitation interactions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800" dirty="0">
                <a:solidFill>
                  <a:prstClr val="black"/>
                </a:solidFill>
                <a:latin typeface="Arial" panose="020B0604020202020204" pitchFamily="34" charset="0"/>
                <a:ea typeface="ＭＳ Ｐゴシック" panose="020B0600070205080204" pitchFamily="34" charset="-128"/>
              </a:rPr>
              <a:t>Severe downstream precipitation</a:t>
            </a:r>
          </a:p>
          <a:p>
            <a:pPr marR="0" lvl="0" algn="l" defTabSz="457200" rtl="0" eaLnBrk="0" fontAlgn="base" latinLnBrk="0" hangingPunct="0">
              <a:lnSpc>
                <a:spcPct val="100000"/>
              </a:lnSpc>
              <a:spcBef>
                <a:spcPct val="0"/>
              </a:spcBef>
              <a:spcAft>
                <a:spcPct val="0"/>
              </a:spcAft>
              <a:buClrTx/>
              <a:buSzTx/>
              <a:tabLst/>
              <a:defRPr/>
            </a:pPr>
            <a:r>
              <a:rPr lang="en-US" sz="1800" dirty="0">
                <a:solidFill>
                  <a:prstClr val="black"/>
                </a:solidFill>
                <a:latin typeface="Arial" panose="020B0604020202020204" pitchFamily="34" charset="0"/>
                <a:ea typeface="ＭＳ Ｐゴシック" panose="020B0600070205080204" pitchFamily="34" charset="-128"/>
              </a:rPr>
              <a:t>	(lake effect)</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858376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0E276-BCB6-B54D-B208-02F68E5C7F10}"/>
              </a:ext>
            </a:extLst>
          </p:cNvPr>
          <p:cNvSpPr>
            <a:spLocks noGrp="1"/>
          </p:cNvSpPr>
          <p:nvPr>
            <p:ph type="title"/>
          </p:nvPr>
        </p:nvSpPr>
        <p:spPr/>
        <p:txBody>
          <a:bodyPr/>
          <a:lstStyle/>
          <a:p>
            <a:pPr algn="ctr"/>
            <a:r>
              <a:rPr lang="en-US" sz="4000" b="1" u="sng" dirty="0"/>
              <a:t>Motivations</a:t>
            </a:r>
          </a:p>
        </p:txBody>
      </p:sp>
      <p:sp>
        <p:nvSpPr>
          <p:cNvPr id="3" name="Content Placeholder 2">
            <a:extLst>
              <a:ext uri="{FF2B5EF4-FFF2-40B4-BE49-F238E27FC236}">
                <a16:creationId xmlns:a16="http://schemas.microsoft.com/office/drawing/2014/main" id="{99064695-37B6-0947-B8D6-FA3442E324F7}"/>
              </a:ext>
            </a:extLst>
          </p:cNvPr>
          <p:cNvSpPr>
            <a:spLocks noGrp="1"/>
          </p:cNvSpPr>
          <p:nvPr>
            <p:ph idx="1"/>
          </p:nvPr>
        </p:nvSpPr>
        <p:spPr>
          <a:xfrm>
            <a:off x="628650" y="1690688"/>
            <a:ext cx="7886700" cy="4351338"/>
          </a:xfrm>
        </p:spPr>
        <p:txBody>
          <a:bodyPr/>
          <a:lstStyle/>
          <a:p>
            <a:r>
              <a:rPr lang="en-US" sz="2800" dirty="0"/>
              <a:t>Global 3D wind observations at mesoscale</a:t>
            </a:r>
          </a:p>
          <a:p>
            <a:pPr lvl="1"/>
            <a:r>
              <a:rPr lang="en-US" sz="2000" dirty="0"/>
              <a:t>Vertical wind profiles from lidar</a:t>
            </a:r>
          </a:p>
          <a:p>
            <a:pPr lvl="1"/>
            <a:r>
              <a:rPr lang="en-US" sz="2000" dirty="0"/>
              <a:t>Horizontal wind fields from atmospheric motion vectors (AMVs)</a:t>
            </a:r>
          </a:p>
          <a:p>
            <a:r>
              <a:rPr lang="en-US" sz="2800" dirty="0"/>
              <a:t>AMV height assignment</a:t>
            </a:r>
          </a:p>
          <a:p>
            <a:pPr lvl="1"/>
            <a:r>
              <a:rPr lang="en-US" sz="2000" dirty="0"/>
              <a:t>Limitations with IR method</a:t>
            </a:r>
          </a:p>
          <a:p>
            <a:pPr lvl="1"/>
            <a:r>
              <a:rPr lang="en-US" sz="2000" dirty="0"/>
              <a:t>Limitations with single-platform stereo (e.g. MISR)</a:t>
            </a:r>
          </a:p>
          <a:p>
            <a:pPr lvl="1"/>
            <a:r>
              <a:rPr lang="en-US" sz="2000" dirty="0"/>
              <a:t>Stereo height from multi-angle, multi-platforms (this work)</a:t>
            </a:r>
          </a:p>
          <a:p>
            <a:r>
              <a:rPr lang="en-US" sz="2800" dirty="0"/>
              <a:t>Cost-effective solutions for spatiotemporal coverage</a:t>
            </a:r>
          </a:p>
          <a:p>
            <a:pPr lvl="1"/>
            <a:r>
              <a:rPr lang="en-US" sz="2000" dirty="0"/>
              <a:t>LEO-GEO (this work)</a:t>
            </a:r>
          </a:p>
          <a:p>
            <a:pPr lvl="1"/>
            <a:r>
              <a:rPr lang="en-US" sz="2000" dirty="0"/>
              <a:t>GEO-GEO (NOAA development)</a:t>
            </a:r>
          </a:p>
          <a:p>
            <a:pPr lvl="1"/>
            <a:r>
              <a:rPr lang="en-US" sz="2000" dirty="0"/>
              <a:t>Future: LEO-LEO, LEO-GEO</a:t>
            </a:r>
          </a:p>
        </p:txBody>
      </p:sp>
    </p:spTree>
    <p:extLst>
      <p:ext uri="{BB962C8B-B14F-4D97-AF65-F5344CB8AC3E}">
        <p14:creationId xmlns:p14="http://schemas.microsoft.com/office/powerpoint/2010/main" val="1971515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DE8CB9-7546-C149-8A5A-D0BBA2E401B2}"/>
              </a:ext>
            </a:extLst>
          </p:cNvPr>
          <p:cNvPicPr>
            <a:picLocks noChangeAspect="1"/>
          </p:cNvPicPr>
          <p:nvPr/>
        </p:nvPicPr>
        <p:blipFill>
          <a:blip r:embed="rId3"/>
          <a:stretch>
            <a:fillRect/>
          </a:stretch>
        </p:blipFill>
        <p:spPr>
          <a:xfrm>
            <a:off x="3138983" y="2509208"/>
            <a:ext cx="5888545" cy="3573443"/>
          </a:xfrm>
          <a:prstGeom prst="rect">
            <a:avLst/>
          </a:prstGeom>
        </p:spPr>
      </p:pic>
      <p:pic>
        <p:nvPicPr>
          <p:cNvPr id="3" name="Picture 2">
            <a:extLst>
              <a:ext uri="{FF2B5EF4-FFF2-40B4-BE49-F238E27FC236}">
                <a16:creationId xmlns:a16="http://schemas.microsoft.com/office/drawing/2014/main" id="{09B874CB-8042-6E44-897A-39A9318CED5B}"/>
              </a:ext>
            </a:extLst>
          </p:cNvPr>
          <p:cNvPicPr>
            <a:picLocks noChangeAspect="1"/>
          </p:cNvPicPr>
          <p:nvPr/>
        </p:nvPicPr>
        <p:blipFill>
          <a:blip r:embed="rId4"/>
          <a:stretch>
            <a:fillRect/>
          </a:stretch>
        </p:blipFill>
        <p:spPr>
          <a:xfrm>
            <a:off x="674615" y="1820308"/>
            <a:ext cx="2648415" cy="2648415"/>
          </a:xfrm>
          <a:prstGeom prst="rect">
            <a:avLst/>
          </a:prstGeom>
        </p:spPr>
      </p:pic>
      <p:sp>
        <p:nvSpPr>
          <p:cNvPr id="4" name="TextBox 3">
            <a:extLst>
              <a:ext uri="{FF2B5EF4-FFF2-40B4-BE49-F238E27FC236}">
                <a16:creationId xmlns:a16="http://schemas.microsoft.com/office/drawing/2014/main" id="{F30B2553-D7FB-CE44-9EC4-9CC80530C9AF}"/>
              </a:ext>
            </a:extLst>
          </p:cNvPr>
          <p:cNvSpPr txBox="1"/>
          <p:nvPr/>
        </p:nvSpPr>
        <p:spPr>
          <a:xfrm>
            <a:off x="1182160" y="279201"/>
            <a:ext cx="6155211" cy="646331"/>
          </a:xfrm>
          <a:prstGeom prst="rect">
            <a:avLst/>
          </a:prstGeom>
          <a:noFill/>
        </p:spPr>
        <p:txBody>
          <a:bodyPr wrap="none" rtlCol="0">
            <a:spAutoFit/>
          </a:bodyPr>
          <a:lstStyle/>
          <a:p>
            <a:r>
              <a:rPr lang="en-US" sz="3600" dirty="0"/>
              <a:t>Hurricane Michael (Oct 9, 2018)</a:t>
            </a:r>
          </a:p>
        </p:txBody>
      </p:sp>
      <p:sp>
        <p:nvSpPr>
          <p:cNvPr id="9" name="TextBox 8">
            <a:extLst>
              <a:ext uri="{FF2B5EF4-FFF2-40B4-BE49-F238E27FC236}">
                <a16:creationId xmlns:a16="http://schemas.microsoft.com/office/drawing/2014/main" id="{1593956D-AE24-E84A-A9A7-CDB34A52EEB9}"/>
              </a:ext>
            </a:extLst>
          </p:cNvPr>
          <p:cNvSpPr txBox="1"/>
          <p:nvPr/>
        </p:nvSpPr>
        <p:spPr>
          <a:xfrm>
            <a:off x="1650108" y="917522"/>
            <a:ext cx="5267789" cy="707886"/>
          </a:xfrm>
          <a:prstGeom prst="rect">
            <a:avLst/>
          </a:prstGeom>
          <a:noFill/>
        </p:spPr>
        <p:txBody>
          <a:bodyPr wrap="none" rtlCol="0">
            <a:spAutoFit/>
          </a:bodyPr>
          <a:lstStyle/>
          <a:p>
            <a:pPr marL="342900" indent="-342900">
              <a:buFont typeface="Arial" panose="020B0604020202020204" pitchFamily="34" charset="0"/>
              <a:buChar char="•"/>
            </a:pPr>
            <a:r>
              <a:rPr lang="en-US" sz="2000" dirty="0"/>
              <a:t>Intensification from Cat 3 to Cat 5 in two days</a:t>
            </a:r>
          </a:p>
          <a:p>
            <a:pPr marL="342900" indent="-342900">
              <a:buFont typeface="Arial" panose="020B0604020202020204" pitchFamily="34" charset="0"/>
              <a:buChar char="•"/>
            </a:pPr>
            <a:r>
              <a:rPr lang="en-US" sz="2000" dirty="0"/>
              <a:t>74 deaths with damage of $25B</a:t>
            </a:r>
          </a:p>
        </p:txBody>
      </p:sp>
      <p:sp>
        <p:nvSpPr>
          <p:cNvPr id="10" name="TextBox 9">
            <a:extLst>
              <a:ext uri="{FF2B5EF4-FFF2-40B4-BE49-F238E27FC236}">
                <a16:creationId xmlns:a16="http://schemas.microsoft.com/office/drawing/2014/main" id="{84508985-2FB0-6440-A6A6-0C50F18E3456}"/>
              </a:ext>
            </a:extLst>
          </p:cNvPr>
          <p:cNvSpPr txBox="1"/>
          <p:nvPr/>
        </p:nvSpPr>
        <p:spPr>
          <a:xfrm>
            <a:off x="4284003" y="2004974"/>
            <a:ext cx="3108993" cy="461665"/>
          </a:xfrm>
          <a:prstGeom prst="rect">
            <a:avLst/>
          </a:prstGeom>
          <a:noFill/>
        </p:spPr>
        <p:txBody>
          <a:bodyPr wrap="none" rtlCol="0">
            <a:spAutoFit/>
          </a:bodyPr>
          <a:lstStyle/>
          <a:p>
            <a:r>
              <a:rPr lang="en-US" dirty="0"/>
              <a:t>MODIS-GOES 3D Winds</a:t>
            </a:r>
          </a:p>
        </p:txBody>
      </p:sp>
      <p:pic>
        <p:nvPicPr>
          <p:cNvPr id="11" name="Picture 10">
            <a:extLst>
              <a:ext uri="{FF2B5EF4-FFF2-40B4-BE49-F238E27FC236}">
                <a16:creationId xmlns:a16="http://schemas.microsoft.com/office/drawing/2014/main" id="{31C08024-FFAF-AC44-8F64-E4A208EA107C}"/>
              </a:ext>
            </a:extLst>
          </p:cNvPr>
          <p:cNvPicPr>
            <a:picLocks noChangeAspect="1"/>
          </p:cNvPicPr>
          <p:nvPr/>
        </p:nvPicPr>
        <p:blipFill>
          <a:blip r:embed="rId5"/>
          <a:stretch>
            <a:fillRect/>
          </a:stretch>
        </p:blipFill>
        <p:spPr>
          <a:xfrm>
            <a:off x="499614" y="4572651"/>
            <a:ext cx="2998415" cy="1850451"/>
          </a:xfrm>
          <a:prstGeom prst="rect">
            <a:avLst/>
          </a:prstGeom>
        </p:spPr>
      </p:pic>
      <p:sp>
        <p:nvSpPr>
          <p:cNvPr id="12" name="TextBox 11">
            <a:extLst>
              <a:ext uri="{FF2B5EF4-FFF2-40B4-BE49-F238E27FC236}">
                <a16:creationId xmlns:a16="http://schemas.microsoft.com/office/drawing/2014/main" id="{C724A136-3D97-1C4E-B493-7418F01C35F9}"/>
              </a:ext>
            </a:extLst>
          </p:cNvPr>
          <p:cNvSpPr txBox="1"/>
          <p:nvPr/>
        </p:nvSpPr>
        <p:spPr>
          <a:xfrm>
            <a:off x="1706103" y="5497876"/>
            <a:ext cx="1616927" cy="584775"/>
          </a:xfrm>
          <a:prstGeom prst="rect">
            <a:avLst/>
          </a:prstGeom>
          <a:noFill/>
        </p:spPr>
        <p:txBody>
          <a:bodyPr wrap="square" rtlCol="0">
            <a:spAutoFit/>
          </a:bodyPr>
          <a:lstStyle/>
          <a:p>
            <a:r>
              <a:rPr lang="en-US" sz="1600" dirty="0">
                <a:solidFill>
                  <a:schemeClr val="bg1"/>
                </a:solidFill>
              </a:rPr>
              <a:t>Rapid Intensification</a:t>
            </a:r>
          </a:p>
        </p:txBody>
      </p:sp>
      <p:cxnSp>
        <p:nvCxnSpPr>
          <p:cNvPr id="14" name="Straight Arrow Connector 13">
            <a:extLst>
              <a:ext uri="{FF2B5EF4-FFF2-40B4-BE49-F238E27FC236}">
                <a16:creationId xmlns:a16="http://schemas.microsoft.com/office/drawing/2014/main" id="{FF0DFAC9-30B0-3F4B-A6E3-195F094EA13E}"/>
              </a:ext>
            </a:extLst>
          </p:cNvPr>
          <p:cNvCxnSpPr/>
          <p:nvPr/>
        </p:nvCxnSpPr>
        <p:spPr>
          <a:xfrm flipH="1">
            <a:off x="769434" y="5720576"/>
            <a:ext cx="847493"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7C2DE43-F48B-3942-9EE6-5960D32487EB}"/>
              </a:ext>
            </a:extLst>
          </p:cNvPr>
          <p:cNvSpPr txBox="1"/>
          <p:nvPr/>
        </p:nvSpPr>
        <p:spPr>
          <a:xfrm>
            <a:off x="4572000" y="6068211"/>
            <a:ext cx="2559227" cy="369332"/>
          </a:xfrm>
          <a:prstGeom prst="rect">
            <a:avLst/>
          </a:prstGeom>
          <a:noFill/>
        </p:spPr>
        <p:txBody>
          <a:bodyPr wrap="none" rtlCol="0">
            <a:spAutoFit/>
          </a:bodyPr>
          <a:lstStyle/>
          <a:p>
            <a:r>
              <a:rPr lang="en-US" sz="1800" dirty="0"/>
              <a:t>CONUS + MESO Sampling</a:t>
            </a:r>
          </a:p>
        </p:txBody>
      </p:sp>
    </p:spTree>
    <p:extLst>
      <p:ext uri="{BB962C8B-B14F-4D97-AF65-F5344CB8AC3E}">
        <p14:creationId xmlns:p14="http://schemas.microsoft.com/office/powerpoint/2010/main" val="877983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63379-FDB5-D344-B693-C1D56CD2D6B3}"/>
              </a:ext>
            </a:extLst>
          </p:cNvPr>
          <p:cNvPicPr/>
          <p:nvPr/>
        </p:nvPicPr>
        <p:blipFill rotWithShape="1">
          <a:blip r:embed="rId2">
            <a:extLst>
              <a:ext uri="{28A0092B-C50C-407E-A947-70E740481C1C}">
                <a14:useLocalDpi xmlns:a14="http://schemas.microsoft.com/office/drawing/2010/main" val="0"/>
              </a:ext>
            </a:extLst>
          </a:blip>
          <a:srcRect l="37053" r="34351"/>
          <a:stretch/>
        </p:blipFill>
        <p:spPr bwMode="auto">
          <a:xfrm>
            <a:off x="656273" y="4105191"/>
            <a:ext cx="3368159" cy="2548209"/>
          </a:xfrm>
          <a:prstGeom prst="rect">
            <a:avLst/>
          </a:prstGeom>
          <a:noFill/>
          <a:ln>
            <a:noFill/>
          </a:ln>
        </p:spPr>
      </p:pic>
      <p:grpSp>
        <p:nvGrpSpPr>
          <p:cNvPr id="3" name="Group 2">
            <a:extLst>
              <a:ext uri="{FF2B5EF4-FFF2-40B4-BE49-F238E27FC236}">
                <a16:creationId xmlns:a16="http://schemas.microsoft.com/office/drawing/2014/main" id="{F0504780-8259-B845-96CC-F781706B76B5}"/>
              </a:ext>
            </a:extLst>
          </p:cNvPr>
          <p:cNvGrpSpPr/>
          <p:nvPr/>
        </p:nvGrpSpPr>
        <p:grpSpPr>
          <a:xfrm>
            <a:off x="416023" y="1278235"/>
            <a:ext cx="3608409" cy="3243973"/>
            <a:chOff x="435986" y="4197367"/>
            <a:chExt cx="3608409" cy="3243973"/>
          </a:xfrm>
        </p:grpSpPr>
        <p:sp>
          <p:nvSpPr>
            <p:cNvPr id="4" name="Triangle 3">
              <a:extLst>
                <a:ext uri="{FF2B5EF4-FFF2-40B4-BE49-F238E27FC236}">
                  <a16:creationId xmlns:a16="http://schemas.microsoft.com/office/drawing/2014/main" id="{B020573D-5CD9-E340-B862-CF181597A53C}"/>
                </a:ext>
              </a:extLst>
            </p:cNvPr>
            <p:cNvSpPr/>
            <p:nvPr/>
          </p:nvSpPr>
          <p:spPr>
            <a:xfrm>
              <a:off x="1716341" y="5246834"/>
              <a:ext cx="1371600" cy="1048215"/>
            </a:xfrm>
            <a:prstGeom prst="triangle">
              <a:avLst/>
            </a:prstGeom>
            <a:solidFill>
              <a:srgbClr val="E7E6E6">
                <a:alpha val="3607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c 4">
              <a:extLst>
                <a:ext uri="{FF2B5EF4-FFF2-40B4-BE49-F238E27FC236}">
                  <a16:creationId xmlns:a16="http://schemas.microsoft.com/office/drawing/2014/main" id="{29B5E936-DD64-5840-9BED-E208FDD6240F}"/>
                </a:ext>
              </a:extLst>
            </p:cNvPr>
            <p:cNvSpPr/>
            <p:nvPr/>
          </p:nvSpPr>
          <p:spPr>
            <a:xfrm>
              <a:off x="724829" y="6274659"/>
              <a:ext cx="3319566" cy="1166681"/>
            </a:xfrm>
            <a:prstGeom prst="arc">
              <a:avLst>
                <a:gd name="adj1" fmla="val 11435100"/>
                <a:gd name="adj2" fmla="val 2105996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BD2546E6-12F4-5645-B98E-3942FD10197E}"/>
                </a:ext>
              </a:extLst>
            </p:cNvPr>
            <p:cNvCxnSpPr/>
            <p:nvPr/>
          </p:nvCxnSpPr>
          <p:spPr>
            <a:xfrm flipV="1">
              <a:off x="1371599" y="4850781"/>
              <a:ext cx="478556" cy="15446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0325945-3C5C-9E4E-84BA-7240FC6C0A8C}"/>
                </a:ext>
              </a:extLst>
            </p:cNvPr>
            <p:cNvCxnSpPr/>
            <p:nvPr/>
          </p:nvCxnSpPr>
          <p:spPr>
            <a:xfrm flipV="1">
              <a:off x="2089104" y="4757161"/>
              <a:ext cx="478556" cy="15446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B4E8E96-75D0-944A-BF4C-3A5124FD5E9E}"/>
                </a:ext>
              </a:extLst>
            </p:cNvPr>
            <p:cNvCxnSpPr/>
            <p:nvPr/>
          </p:nvCxnSpPr>
          <p:spPr>
            <a:xfrm flipV="1">
              <a:off x="2755298" y="4753790"/>
              <a:ext cx="478556" cy="15446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49C716E-9870-034D-86A5-281D7019F5B9}"/>
                </a:ext>
              </a:extLst>
            </p:cNvPr>
            <p:cNvCxnSpPr/>
            <p:nvPr/>
          </p:nvCxnSpPr>
          <p:spPr>
            <a:xfrm flipV="1">
              <a:off x="3447661" y="4818469"/>
              <a:ext cx="478556" cy="15446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4B105E7-5289-6846-ABD9-2FAC78BA5945}"/>
                </a:ext>
              </a:extLst>
            </p:cNvPr>
            <p:cNvSpPr txBox="1"/>
            <p:nvPr/>
          </p:nvSpPr>
          <p:spPr>
            <a:xfrm>
              <a:off x="2576717" y="4197367"/>
              <a:ext cx="757643" cy="400110"/>
            </a:xfrm>
            <a:prstGeom prst="rect">
              <a:avLst/>
            </a:prstGeom>
            <a:noFill/>
          </p:spPr>
          <p:txBody>
            <a:bodyPr wrap="none" rtlCol="0">
              <a:spAutoFit/>
            </a:bodyPr>
            <a:lstStyle/>
            <a:p>
              <a:r>
                <a:rPr lang="en-US" sz="2000" dirty="0">
                  <a:solidFill>
                    <a:srgbClr val="FF0000"/>
                  </a:solidFill>
                </a:rPr>
                <a:t>GOES</a:t>
              </a:r>
            </a:p>
          </p:txBody>
        </p:sp>
        <p:sp>
          <p:nvSpPr>
            <p:cNvPr id="11" name="TextBox 10">
              <a:extLst>
                <a:ext uri="{FF2B5EF4-FFF2-40B4-BE49-F238E27FC236}">
                  <a16:creationId xmlns:a16="http://schemas.microsoft.com/office/drawing/2014/main" id="{F5D35964-3370-F548-9C04-2D846E402211}"/>
                </a:ext>
              </a:extLst>
            </p:cNvPr>
            <p:cNvSpPr txBox="1"/>
            <p:nvPr/>
          </p:nvSpPr>
          <p:spPr>
            <a:xfrm>
              <a:off x="2144592" y="5025938"/>
              <a:ext cx="857927" cy="369332"/>
            </a:xfrm>
            <a:prstGeom prst="rect">
              <a:avLst/>
            </a:prstGeom>
            <a:noFill/>
          </p:spPr>
          <p:txBody>
            <a:bodyPr wrap="none" rtlCol="0">
              <a:spAutoFit/>
            </a:bodyPr>
            <a:lstStyle/>
            <a:p>
              <a:r>
                <a:rPr lang="en-US" sz="1800" b="1" dirty="0"/>
                <a:t>MODIS</a:t>
              </a:r>
            </a:p>
          </p:txBody>
        </p:sp>
        <p:cxnSp>
          <p:nvCxnSpPr>
            <p:cNvPr id="12" name="Straight Arrow Connector 11">
              <a:extLst>
                <a:ext uri="{FF2B5EF4-FFF2-40B4-BE49-F238E27FC236}">
                  <a16:creationId xmlns:a16="http://schemas.microsoft.com/office/drawing/2014/main" id="{781A2B8C-0F1D-E14F-9300-226EC5B13E1E}"/>
                </a:ext>
              </a:extLst>
            </p:cNvPr>
            <p:cNvCxnSpPr>
              <a:cxnSpLocks/>
            </p:cNvCxnSpPr>
            <p:nvPr/>
          </p:nvCxnSpPr>
          <p:spPr>
            <a:xfrm>
              <a:off x="930198" y="5135109"/>
              <a:ext cx="1136227" cy="1062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0C8185E-931C-CD42-9164-49572F69A577}"/>
                </a:ext>
              </a:extLst>
            </p:cNvPr>
            <p:cNvSpPr txBox="1"/>
            <p:nvPr/>
          </p:nvSpPr>
          <p:spPr>
            <a:xfrm>
              <a:off x="435986" y="4591520"/>
              <a:ext cx="1173719" cy="369332"/>
            </a:xfrm>
            <a:prstGeom prst="rect">
              <a:avLst/>
            </a:prstGeom>
            <a:noFill/>
          </p:spPr>
          <p:txBody>
            <a:bodyPr wrap="none" rtlCol="0">
              <a:spAutoFit/>
            </a:bodyPr>
            <a:lstStyle/>
            <a:p>
              <a:r>
                <a:rPr lang="en-US" sz="1800" dirty="0"/>
                <a:t>Singularity</a:t>
              </a:r>
            </a:p>
          </p:txBody>
        </p:sp>
      </p:grpSp>
      <p:cxnSp>
        <p:nvCxnSpPr>
          <p:cNvPr id="14" name="Straight Arrow Connector 13">
            <a:extLst>
              <a:ext uri="{FF2B5EF4-FFF2-40B4-BE49-F238E27FC236}">
                <a16:creationId xmlns:a16="http://schemas.microsoft.com/office/drawing/2014/main" id="{614377A9-E7C2-014D-8E9D-82ACE6CD3618}"/>
              </a:ext>
            </a:extLst>
          </p:cNvPr>
          <p:cNvCxnSpPr>
            <a:cxnSpLocks/>
          </p:cNvCxnSpPr>
          <p:nvPr/>
        </p:nvCxnSpPr>
        <p:spPr>
          <a:xfrm>
            <a:off x="616581" y="2291472"/>
            <a:ext cx="1486356" cy="26707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041160E-D09A-0C4B-82C1-DBF7336DD278}"/>
              </a:ext>
            </a:extLst>
          </p:cNvPr>
          <p:cNvSpPr/>
          <p:nvPr/>
        </p:nvSpPr>
        <p:spPr>
          <a:xfrm>
            <a:off x="4194398" y="1421198"/>
            <a:ext cx="4760031" cy="5232202"/>
          </a:xfrm>
          <a:prstGeom prst="rect">
            <a:avLst/>
          </a:prstGeom>
        </p:spPr>
        <p:txBody>
          <a:bodyPr wrap="square">
            <a:spAutoFit/>
          </a:bodyPr>
          <a:lstStyle/>
          <a:p>
            <a:pPr algn="ctr"/>
            <a:r>
              <a:rPr lang="en-US" b="1" u="sng" dirty="0">
                <a:latin typeface="Helvetica" pitchFamily="2" charset="0"/>
              </a:rPr>
              <a:t>Caveats</a:t>
            </a:r>
          </a:p>
          <a:p>
            <a:endParaRPr lang="en-US" sz="2000" dirty="0">
              <a:latin typeface="Helvetica" pitchFamily="2" charset="0"/>
            </a:endParaRPr>
          </a:p>
          <a:p>
            <a:pPr marL="342900" indent="-342900">
              <a:buFont typeface="Arial" panose="020B0604020202020204" pitchFamily="34" charset="0"/>
              <a:buChar char="•"/>
            </a:pPr>
            <a:r>
              <a:rPr lang="en-US" sz="1800" dirty="0">
                <a:latin typeface="Helvetica" pitchFamily="2" charset="0"/>
              </a:rPr>
              <a:t>No clear-sky winds (where DWL can); Terrain for validating height and geo-registration of imagers</a:t>
            </a:r>
          </a:p>
          <a:p>
            <a:pPr marL="342900" indent="-342900">
              <a:buFont typeface="Arial" panose="020B0604020202020204" pitchFamily="34" charset="0"/>
              <a:buChar char="•"/>
            </a:pPr>
            <a:endParaRPr lang="en-US" sz="1800" dirty="0">
              <a:latin typeface="Helvetica" pitchFamily="2" charset="0"/>
            </a:endParaRPr>
          </a:p>
          <a:p>
            <a:pPr marL="342900" indent="-342900">
              <a:buFont typeface="Arial" panose="020B0604020202020204" pitchFamily="34" charset="0"/>
              <a:buChar char="•"/>
            </a:pPr>
            <a:r>
              <a:rPr lang="en-US" sz="1800" dirty="0">
                <a:latin typeface="Helvetica" pitchFamily="2" charset="0"/>
              </a:rPr>
              <a:t>Wind and height uncertainties sensitive to geo-registration error (both MODIS and GOES-16/17 have 0.1-0.2 pixel pointing accuracy)</a:t>
            </a:r>
          </a:p>
          <a:p>
            <a:pPr marL="342900" indent="-342900">
              <a:buFont typeface="Arial" panose="020B0604020202020204" pitchFamily="34" charset="0"/>
              <a:buChar char="•"/>
            </a:pPr>
            <a:endParaRPr lang="en-US" sz="1800" dirty="0">
              <a:latin typeface="Helvetica" pitchFamily="2" charset="0"/>
            </a:endParaRPr>
          </a:p>
          <a:p>
            <a:pPr marL="342900" indent="-342900">
              <a:buFont typeface="Arial" panose="020B0604020202020204" pitchFamily="34" charset="0"/>
              <a:buChar char="•"/>
            </a:pPr>
            <a:r>
              <a:rPr lang="en-US" sz="1800" dirty="0">
                <a:latin typeface="Helvetica" pitchFamily="2" charset="0"/>
              </a:rPr>
              <a:t>Singularity spot for LEOs with single look</a:t>
            </a:r>
          </a:p>
          <a:p>
            <a:pPr marL="342900" indent="-342900">
              <a:buFont typeface="Arial" panose="020B0604020202020204" pitchFamily="34" charset="0"/>
              <a:buChar char="•"/>
            </a:pPr>
            <a:endParaRPr lang="en-US" sz="1800" dirty="0">
              <a:latin typeface="Helvetica" pitchFamily="2" charset="0"/>
            </a:endParaRPr>
          </a:p>
          <a:p>
            <a:pPr marL="342900" indent="-342900">
              <a:buFont typeface="Arial" panose="020B0604020202020204" pitchFamily="34" charset="0"/>
              <a:buChar char="•"/>
            </a:pPr>
            <a:r>
              <a:rPr lang="en-US" sz="1800" dirty="0">
                <a:latin typeface="Helvetica" pitchFamily="2" charset="0"/>
              </a:rPr>
              <a:t>Accuracy away from singularity (</a:t>
            </a:r>
            <a:r>
              <a:rPr lang="en-US" sz="1800" dirty="0">
                <a:solidFill>
                  <a:srgbClr val="C00000"/>
                </a:solidFill>
                <a:latin typeface="Helvetica" pitchFamily="2" charset="0"/>
              </a:rPr>
              <a:t>under evaluation</a:t>
            </a:r>
            <a:r>
              <a:rPr lang="en-US" sz="1800" dirty="0">
                <a:latin typeface="Helvetica" pitchFamily="2" charset="0"/>
              </a:rPr>
              <a:t>): </a:t>
            </a:r>
          </a:p>
          <a:p>
            <a:r>
              <a:rPr lang="en-US" sz="1800" dirty="0">
                <a:latin typeface="Helvetica" pitchFamily="2" charset="0"/>
              </a:rPr>
              <a:t>	Height 	~300 m </a:t>
            </a:r>
          </a:p>
          <a:p>
            <a:r>
              <a:rPr lang="en-US" sz="1800" dirty="0">
                <a:latin typeface="Helvetica" pitchFamily="2" charset="0"/>
              </a:rPr>
              <a:t>	Wind	&lt;0.5 m/s</a:t>
            </a:r>
          </a:p>
          <a:p>
            <a:pPr marL="342900" indent="-342900">
              <a:buFont typeface="Arial" panose="020B0604020202020204" pitchFamily="34" charset="0"/>
              <a:buChar char="•"/>
            </a:pPr>
            <a:endParaRPr lang="en-US" sz="2000" dirty="0">
              <a:latin typeface="Helvetica" pitchFamily="2" charset="0"/>
            </a:endParaRPr>
          </a:p>
        </p:txBody>
      </p:sp>
      <p:sp>
        <p:nvSpPr>
          <p:cNvPr id="19" name="TextBox 18">
            <a:extLst>
              <a:ext uri="{FF2B5EF4-FFF2-40B4-BE49-F238E27FC236}">
                <a16:creationId xmlns:a16="http://schemas.microsoft.com/office/drawing/2014/main" id="{5379D4C7-F677-8741-B3B1-0AA2FE5EEDD0}"/>
              </a:ext>
            </a:extLst>
          </p:cNvPr>
          <p:cNvSpPr txBox="1"/>
          <p:nvPr/>
        </p:nvSpPr>
        <p:spPr>
          <a:xfrm>
            <a:off x="1002882" y="88659"/>
            <a:ext cx="7374631" cy="1077218"/>
          </a:xfrm>
          <a:prstGeom prst="rect">
            <a:avLst/>
          </a:prstGeom>
          <a:noFill/>
        </p:spPr>
        <p:txBody>
          <a:bodyPr wrap="square" rtlCol="0">
            <a:spAutoFit/>
          </a:bodyPr>
          <a:lstStyle/>
          <a:p>
            <a:r>
              <a:rPr lang="en-US" sz="3600" dirty="0"/>
              <a:t>MODIS-GOES: </a:t>
            </a:r>
          </a:p>
          <a:p>
            <a:r>
              <a:rPr lang="en-US" sz="2800" dirty="0"/>
              <a:t>Pathfinder for Other Operational LEOs and GEOs </a:t>
            </a:r>
          </a:p>
        </p:txBody>
      </p:sp>
    </p:spTree>
    <p:extLst>
      <p:ext uri="{BB962C8B-B14F-4D97-AF65-F5344CB8AC3E}">
        <p14:creationId xmlns:p14="http://schemas.microsoft.com/office/powerpoint/2010/main" val="1920055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4E3A0D18-73EC-C94E-9254-71363F405630}"/>
              </a:ext>
            </a:extLst>
          </p:cNvPr>
          <p:cNvSpPr>
            <a:spLocks noChangeArrowheads="1"/>
          </p:cNvSpPr>
          <p:nvPr/>
        </p:nvSpPr>
        <p:spPr bwMode="auto">
          <a:xfrm>
            <a:off x="755095" y="35453"/>
            <a:ext cx="776652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dirty="0"/>
              <a:t>Solution #4:  </a:t>
            </a:r>
            <a:r>
              <a:rPr lang="en-US" altLang="en-US" sz="3200" dirty="0"/>
              <a:t>LEO-GEO and DWL</a:t>
            </a:r>
          </a:p>
          <a:p>
            <a:pPr eaLnBrk="1" hangingPunct="1"/>
            <a:r>
              <a:rPr lang="en-US" altLang="en-US" sz="3200" dirty="0"/>
              <a:t>				    Constellation (GPM-like)</a:t>
            </a:r>
          </a:p>
        </p:txBody>
      </p:sp>
      <p:grpSp>
        <p:nvGrpSpPr>
          <p:cNvPr id="3" name="Group 2">
            <a:extLst>
              <a:ext uri="{FF2B5EF4-FFF2-40B4-BE49-F238E27FC236}">
                <a16:creationId xmlns:a16="http://schemas.microsoft.com/office/drawing/2014/main" id="{0FC320A4-7587-1643-9A70-B5F3744AACD7}"/>
              </a:ext>
            </a:extLst>
          </p:cNvPr>
          <p:cNvGrpSpPr/>
          <p:nvPr/>
        </p:nvGrpSpPr>
        <p:grpSpPr>
          <a:xfrm>
            <a:off x="0" y="1529615"/>
            <a:ext cx="9144000" cy="5146675"/>
            <a:chOff x="0" y="827088"/>
            <a:chExt cx="9144000" cy="5146675"/>
          </a:xfrm>
        </p:grpSpPr>
        <p:pic>
          <p:nvPicPr>
            <p:cNvPr id="4" name="Picture 2">
              <a:extLst>
                <a:ext uri="{FF2B5EF4-FFF2-40B4-BE49-F238E27FC236}">
                  <a16:creationId xmlns:a16="http://schemas.microsoft.com/office/drawing/2014/main" id="{094B349D-543A-AF41-A6CE-09D841F111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7088"/>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CB9E9D55-FB36-A840-AE5A-5EBF7EBEF86C}"/>
                </a:ext>
              </a:extLst>
            </p:cNvPr>
            <p:cNvCxnSpPr>
              <a:cxnSpLocks noChangeShapeType="1"/>
            </p:cNvCxnSpPr>
            <p:nvPr/>
          </p:nvCxnSpPr>
          <p:spPr bwMode="auto">
            <a:xfrm flipH="1">
              <a:off x="4000500" y="1614488"/>
              <a:ext cx="1289050" cy="641350"/>
            </a:xfrm>
            <a:prstGeom prst="straightConnector1">
              <a:avLst/>
            </a:prstGeom>
            <a:noFill/>
            <a:ln w="25400">
              <a:solidFill>
                <a:srgbClr val="FFFFFF"/>
              </a:solidFill>
              <a:prstDash val="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 name="Right Triangle 5">
              <a:extLst>
                <a:ext uri="{FF2B5EF4-FFF2-40B4-BE49-F238E27FC236}">
                  <a16:creationId xmlns:a16="http://schemas.microsoft.com/office/drawing/2014/main" id="{359906B3-191E-7641-A083-7FE1D14C4F52}"/>
                </a:ext>
              </a:extLst>
            </p:cNvPr>
            <p:cNvSpPr>
              <a:spLocks noChangeArrowheads="1"/>
            </p:cNvSpPr>
            <p:nvPr/>
          </p:nvSpPr>
          <p:spPr bwMode="auto">
            <a:xfrm rot="10800000">
              <a:off x="5645150" y="2806700"/>
              <a:ext cx="787400" cy="746125"/>
            </a:xfrm>
            <a:prstGeom prst="rtTriangle">
              <a:avLst/>
            </a:prstGeom>
            <a:noFill/>
            <a:ln w="9525">
              <a:solidFill>
                <a:srgbClr val="FFFF00"/>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7" name="Parallelogram 6">
              <a:extLst>
                <a:ext uri="{FF2B5EF4-FFF2-40B4-BE49-F238E27FC236}">
                  <a16:creationId xmlns:a16="http://schemas.microsoft.com/office/drawing/2014/main" id="{C24F3809-89E3-3741-A537-158DCD6D0796}"/>
                </a:ext>
              </a:extLst>
            </p:cNvPr>
            <p:cNvSpPr>
              <a:spLocks noChangeArrowheads="1"/>
            </p:cNvSpPr>
            <p:nvPr/>
          </p:nvSpPr>
          <p:spPr bwMode="auto">
            <a:xfrm rot="13577948">
              <a:off x="2052638" y="557212"/>
              <a:ext cx="2673350" cy="3895725"/>
            </a:xfrm>
            <a:prstGeom prst="parallelogram">
              <a:avLst>
                <a:gd name="adj" fmla="val 49602"/>
              </a:avLst>
            </a:prstGeom>
            <a:solidFill>
              <a:srgbClr val="FF3300">
                <a:alpha val="20000"/>
              </a:srgbClr>
            </a:solidFill>
            <a:ln w="3175">
              <a:solidFill>
                <a:srgbClr val="FFFFF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grpSp>
          <p:nvGrpSpPr>
            <p:cNvPr id="8" name="Group 243">
              <a:extLst>
                <a:ext uri="{FF2B5EF4-FFF2-40B4-BE49-F238E27FC236}">
                  <a16:creationId xmlns:a16="http://schemas.microsoft.com/office/drawing/2014/main" id="{02F81C1E-0275-9246-96DA-E12CE711736F}"/>
                </a:ext>
              </a:extLst>
            </p:cNvPr>
            <p:cNvGrpSpPr>
              <a:grpSpLocks/>
            </p:cNvGrpSpPr>
            <p:nvPr/>
          </p:nvGrpSpPr>
          <p:grpSpPr bwMode="auto">
            <a:xfrm>
              <a:off x="4553424" y="1043848"/>
              <a:ext cx="1139479" cy="929233"/>
              <a:chOff x="2853261" y="2175510"/>
              <a:chExt cx="1140126" cy="929228"/>
            </a:xfrm>
            <a:solidFill>
              <a:schemeClr val="accent2"/>
            </a:solidFill>
          </p:grpSpPr>
          <p:grpSp>
            <p:nvGrpSpPr>
              <p:cNvPr id="124" name="Group 151">
                <a:extLst>
                  <a:ext uri="{FF2B5EF4-FFF2-40B4-BE49-F238E27FC236}">
                    <a16:creationId xmlns:a16="http://schemas.microsoft.com/office/drawing/2014/main" id="{A7195DF2-62C8-6B42-B164-1FD8FEAA033F}"/>
                  </a:ext>
                </a:extLst>
              </p:cNvPr>
              <p:cNvGrpSpPr>
                <a:grpSpLocks/>
              </p:cNvGrpSpPr>
              <p:nvPr/>
            </p:nvGrpSpPr>
            <p:grpSpPr bwMode="auto">
              <a:xfrm>
                <a:off x="3320372" y="2175510"/>
                <a:ext cx="673015" cy="282282"/>
                <a:chOff x="848444" y="2292420"/>
                <a:chExt cx="7149987" cy="3955980"/>
              </a:xfrm>
              <a:grpFill/>
            </p:grpSpPr>
            <p:sp>
              <p:nvSpPr>
                <p:cNvPr id="129" name="Rectangle 128">
                  <a:extLst>
                    <a:ext uri="{FF2B5EF4-FFF2-40B4-BE49-F238E27FC236}">
                      <a16:creationId xmlns:a16="http://schemas.microsoft.com/office/drawing/2014/main" id="{D056DE99-CCD7-294A-BCAF-0FDD04CBB47C}"/>
                    </a:ext>
                  </a:extLst>
                </p:cNvPr>
                <p:cNvSpPr/>
                <p:nvPr/>
              </p:nvSpPr>
              <p:spPr bwMode="auto">
                <a:xfrm>
                  <a:off x="2941697" y="5410506"/>
                  <a:ext cx="2304930" cy="837894"/>
                </a:xfrm>
                <a:prstGeom prst="rec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nvGrpSpPr>
                <p:cNvPr id="130" name="Group 47">
                  <a:extLst>
                    <a:ext uri="{FF2B5EF4-FFF2-40B4-BE49-F238E27FC236}">
                      <a16:creationId xmlns:a16="http://schemas.microsoft.com/office/drawing/2014/main" id="{43773E44-8FF6-994C-AE2A-D50D5A15BCED}"/>
                    </a:ext>
                  </a:extLst>
                </p:cNvPr>
                <p:cNvGrpSpPr>
                  <a:grpSpLocks/>
                </p:cNvGrpSpPr>
                <p:nvPr/>
              </p:nvGrpSpPr>
              <p:grpSpPr bwMode="auto">
                <a:xfrm>
                  <a:off x="4467944" y="2635320"/>
                  <a:ext cx="3530487" cy="2545452"/>
                  <a:chOff x="1102444" y="1035120"/>
                  <a:chExt cx="3530487" cy="2545452"/>
                </a:xfrm>
                <a:grpFill/>
              </p:grpSpPr>
              <p:grpSp>
                <p:nvGrpSpPr>
                  <p:cNvPr id="157" name="Group 21">
                    <a:extLst>
                      <a:ext uri="{FF2B5EF4-FFF2-40B4-BE49-F238E27FC236}">
                        <a16:creationId xmlns:a16="http://schemas.microsoft.com/office/drawing/2014/main" id="{A6E2C171-52BF-9E41-9B45-BF4A067068A4}"/>
                      </a:ext>
                    </a:extLst>
                  </p:cNvPr>
                  <p:cNvGrpSpPr>
                    <a:grpSpLocks/>
                  </p:cNvGrpSpPr>
                  <p:nvPr/>
                </p:nvGrpSpPr>
                <p:grpSpPr bwMode="auto">
                  <a:xfrm rot="-261156">
                    <a:off x="1927945" y="1847920"/>
                    <a:ext cx="1904887" cy="932552"/>
                    <a:chOff x="1167171" y="2801248"/>
                    <a:chExt cx="1904887" cy="932552"/>
                  </a:xfrm>
                  <a:grpFill/>
                </p:grpSpPr>
                <p:sp>
                  <p:nvSpPr>
                    <p:cNvPr id="170" name="Parallelogram 169">
                      <a:extLst>
                        <a:ext uri="{FF2B5EF4-FFF2-40B4-BE49-F238E27FC236}">
                          <a16:creationId xmlns:a16="http://schemas.microsoft.com/office/drawing/2014/main" id="{6139E19F-6779-A04A-9380-1E30DC3EB66B}"/>
                        </a:ext>
                      </a:extLst>
                    </p:cNvPr>
                    <p:cNvSpPr/>
                    <p:nvPr/>
                  </p:nvSpPr>
                  <p:spPr bwMode="auto">
                    <a:xfrm rot="11834611">
                      <a:off x="1151281" y="2949263"/>
                      <a:ext cx="1905094" cy="769217"/>
                    </a:xfrm>
                    <a:prstGeom prst="parallelogram">
                      <a:avLst>
                        <a:gd name="adj" fmla="val 62209"/>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71" name="Donut 170">
                      <a:extLst>
                        <a:ext uri="{FF2B5EF4-FFF2-40B4-BE49-F238E27FC236}">
                          <a16:creationId xmlns:a16="http://schemas.microsoft.com/office/drawing/2014/main" id="{07887CFE-D718-F443-83C2-82996036E516}"/>
                        </a:ext>
                      </a:extLst>
                    </p:cNvPr>
                    <p:cNvSpPr/>
                    <p:nvPr/>
                  </p:nvSpPr>
                  <p:spPr bwMode="auto">
                    <a:xfrm flipH="1">
                      <a:off x="2011798" y="2850065"/>
                      <a:ext cx="141118" cy="17857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72" name="Donut 171">
                      <a:extLst>
                        <a:ext uri="{FF2B5EF4-FFF2-40B4-BE49-F238E27FC236}">
                          <a16:creationId xmlns:a16="http://schemas.microsoft.com/office/drawing/2014/main" id="{C733A84D-DB64-AB45-903D-7D819FC2EBAA}"/>
                        </a:ext>
                      </a:extLst>
                    </p:cNvPr>
                    <p:cNvSpPr/>
                    <p:nvPr/>
                  </p:nvSpPr>
                  <p:spPr bwMode="auto">
                    <a:xfrm flipH="1">
                      <a:off x="2579678" y="3010738"/>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73" name="Donut 172">
                      <a:extLst>
                        <a:ext uri="{FF2B5EF4-FFF2-40B4-BE49-F238E27FC236}">
                          <a16:creationId xmlns:a16="http://schemas.microsoft.com/office/drawing/2014/main" id="{7E1AFC8A-1AE8-4749-8058-D8B187B91E5D}"/>
                        </a:ext>
                      </a:extLst>
                    </p:cNvPr>
                    <p:cNvSpPr/>
                    <p:nvPr/>
                  </p:nvSpPr>
                  <p:spPr bwMode="auto">
                    <a:xfrm flipH="1">
                      <a:off x="1925178" y="3475989"/>
                      <a:ext cx="141118" cy="137360"/>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74" name="Donut 173">
                      <a:extLst>
                        <a:ext uri="{FF2B5EF4-FFF2-40B4-BE49-F238E27FC236}">
                          <a16:creationId xmlns:a16="http://schemas.microsoft.com/office/drawing/2014/main" id="{D9E25587-28A1-CD47-AC7D-0119C91D3394}"/>
                        </a:ext>
                      </a:extLst>
                    </p:cNvPr>
                    <p:cNvSpPr/>
                    <p:nvPr/>
                  </p:nvSpPr>
                  <p:spPr bwMode="auto">
                    <a:xfrm flipH="1">
                      <a:off x="1458818" y="3379464"/>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grpSp>
                <p:nvGrpSpPr>
                  <p:cNvPr id="158" name="Group 34">
                    <a:extLst>
                      <a:ext uri="{FF2B5EF4-FFF2-40B4-BE49-F238E27FC236}">
                        <a16:creationId xmlns:a16="http://schemas.microsoft.com/office/drawing/2014/main" id="{40749722-03CB-A746-8455-0D1A6FBC0A8C}"/>
                      </a:ext>
                    </a:extLst>
                  </p:cNvPr>
                  <p:cNvGrpSpPr>
                    <a:grpSpLocks/>
                  </p:cNvGrpSpPr>
                  <p:nvPr/>
                </p:nvGrpSpPr>
                <p:grpSpPr bwMode="auto">
                  <a:xfrm rot="-261156">
                    <a:off x="1102444" y="2648020"/>
                    <a:ext cx="1904887" cy="932552"/>
                    <a:chOff x="1167171" y="2801248"/>
                    <a:chExt cx="1904887" cy="932552"/>
                  </a:xfrm>
                  <a:grpFill/>
                </p:grpSpPr>
                <p:sp>
                  <p:nvSpPr>
                    <p:cNvPr id="165" name="Parallelogram 164">
                      <a:extLst>
                        <a:ext uri="{FF2B5EF4-FFF2-40B4-BE49-F238E27FC236}">
                          <a16:creationId xmlns:a16="http://schemas.microsoft.com/office/drawing/2014/main" id="{AED3672E-99D0-7B42-8275-A87666071BFC}"/>
                        </a:ext>
                      </a:extLst>
                    </p:cNvPr>
                    <p:cNvSpPr/>
                    <p:nvPr/>
                  </p:nvSpPr>
                  <p:spPr bwMode="auto">
                    <a:xfrm rot="11834611">
                      <a:off x="1091879" y="2790653"/>
                      <a:ext cx="1940370" cy="810429"/>
                    </a:xfrm>
                    <a:prstGeom prst="parallelogram">
                      <a:avLst>
                        <a:gd name="adj" fmla="val 62209"/>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66" name="Donut 165">
                      <a:extLst>
                        <a:ext uri="{FF2B5EF4-FFF2-40B4-BE49-F238E27FC236}">
                          <a16:creationId xmlns:a16="http://schemas.microsoft.com/office/drawing/2014/main" id="{9C2BF656-E963-AA41-A9F0-63576DF06096}"/>
                        </a:ext>
                      </a:extLst>
                    </p:cNvPr>
                    <p:cNvSpPr/>
                    <p:nvPr/>
                  </p:nvSpPr>
                  <p:spPr bwMode="auto">
                    <a:xfrm flipH="1">
                      <a:off x="2014770" y="2846891"/>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67" name="Donut 166">
                      <a:extLst>
                        <a:ext uri="{FF2B5EF4-FFF2-40B4-BE49-F238E27FC236}">
                          <a16:creationId xmlns:a16="http://schemas.microsoft.com/office/drawing/2014/main" id="{B57323FB-63BB-8845-976C-AB10A8073601}"/>
                        </a:ext>
                      </a:extLst>
                    </p:cNvPr>
                    <p:cNvSpPr/>
                    <p:nvPr/>
                  </p:nvSpPr>
                  <p:spPr bwMode="auto">
                    <a:xfrm flipH="1">
                      <a:off x="2580292" y="2855845"/>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68" name="Donut 167">
                      <a:extLst>
                        <a:ext uri="{FF2B5EF4-FFF2-40B4-BE49-F238E27FC236}">
                          <a16:creationId xmlns:a16="http://schemas.microsoft.com/office/drawing/2014/main" id="{4521AD2F-15DA-DD48-98EC-79DEBA032069}"/>
                        </a:ext>
                      </a:extLst>
                    </p:cNvPr>
                    <p:cNvSpPr/>
                    <p:nvPr/>
                  </p:nvSpPr>
                  <p:spPr bwMode="auto">
                    <a:xfrm flipH="1">
                      <a:off x="1966455" y="3407405"/>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69" name="Donut 168">
                      <a:extLst>
                        <a:ext uri="{FF2B5EF4-FFF2-40B4-BE49-F238E27FC236}">
                          <a16:creationId xmlns:a16="http://schemas.microsoft.com/office/drawing/2014/main" id="{A0780533-DD72-9E4C-B069-58A25C2170FB}"/>
                        </a:ext>
                      </a:extLst>
                    </p:cNvPr>
                    <p:cNvSpPr/>
                    <p:nvPr/>
                  </p:nvSpPr>
                  <p:spPr bwMode="auto">
                    <a:xfrm flipH="1">
                      <a:off x="1435988" y="3222487"/>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grpSp>
                <p:nvGrpSpPr>
                  <p:cNvPr id="159" name="Group 40">
                    <a:extLst>
                      <a:ext uri="{FF2B5EF4-FFF2-40B4-BE49-F238E27FC236}">
                        <a16:creationId xmlns:a16="http://schemas.microsoft.com/office/drawing/2014/main" id="{68BD5022-F2AA-6847-9791-44BEB02787ED}"/>
                      </a:ext>
                    </a:extLst>
                  </p:cNvPr>
                  <p:cNvGrpSpPr>
                    <a:grpSpLocks/>
                  </p:cNvGrpSpPr>
                  <p:nvPr/>
                </p:nvGrpSpPr>
                <p:grpSpPr bwMode="auto">
                  <a:xfrm rot="-261156">
                    <a:off x="2728044" y="1035120"/>
                    <a:ext cx="1904887" cy="932552"/>
                    <a:chOff x="1167171" y="2801248"/>
                    <a:chExt cx="1904887" cy="932552"/>
                  </a:xfrm>
                  <a:grpFill/>
                </p:grpSpPr>
                <p:sp>
                  <p:nvSpPr>
                    <p:cNvPr id="160" name="Parallelogram 159">
                      <a:extLst>
                        <a:ext uri="{FF2B5EF4-FFF2-40B4-BE49-F238E27FC236}">
                          <a16:creationId xmlns:a16="http://schemas.microsoft.com/office/drawing/2014/main" id="{20106E92-CA2C-FF45-8110-153EEF8EC64F}"/>
                        </a:ext>
                      </a:extLst>
                    </p:cNvPr>
                    <p:cNvSpPr/>
                    <p:nvPr/>
                  </p:nvSpPr>
                  <p:spPr bwMode="auto">
                    <a:xfrm rot="11834611">
                      <a:off x="1018020" y="2774603"/>
                      <a:ext cx="1905094" cy="851633"/>
                    </a:xfrm>
                    <a:prstGeom prst="parallelogram">
                      <a:avLst>
                        <a:gd name="adj" fmla="val 62209"/>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61" name="Donut 160">
                      <a:extLst>
                        <a:ext uri="{FF2B5EF4-FFF2-40B4-BE49-F238E27FC236}">
                          <a16:creationId xmlns:a16="http://schemas.microsoft.com/office/drawing/2014/main" id="{EDDB7FF7-74BC-D044-AE68-F1DAE56F7C47}"/>
                        </a:ext>
                      </a:extLst>
                    </p:cNvPr>
                    <p:cNvSpPr/>
                    <p:nvPr/>
                  </p:nvSpPr>
                  <p:spPr bwMode="auto">
                    <a:xfrm flipH="1">
                      <a:off x="1923209" y="2761901"/>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62" name="Donut 161">
                      <a:extLst>
                        <a:ext uri="{FF2B5EF4-FFF2-40B4-BE49-F238E27FC236}">
                          <a16:creationId xmlns:a16="http://schemas.microsoft.com/office/drawing/2014/main" id="{1EE8AC81-F92B-7D44-B79F-6F27C0CC1E13}"/>
                        </a:ext>
                      </a:extLst>
                    </p:cNvPr>
                    <p:cNvSpPr/>
                    <p:nvPr/>
                  </p:nvSpPr>
                  <p:spPr bwMode="auto">
                    <a:xfrm flipH="1">
                      <a:off x="2514988" y="2910939"/>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63" name="Donut 162">
                      <a:extLst>
                        <a:ext uri="{FF2B5EF4-FFF2-40B4-BE49-F238E27FC236}">
                          <a16:creationId xmlns:a16="http://schemas.microsoft.com/office/drawing/2014/main" id="{F7C196A1-6067-E44B-A892-E30397C358F9}"/>
                        </a:ext>
                      </a:extLst>
                    </p:cNvPr>
                    <p:cNvSpPr/>
                    <p:nvPr/>
                  </p:nvSpPr>
                  <p:spPr bwMode="auto">
                    <a:xfrm flipH="1">
                      <a:off x="1915997" y="3422476"/>
                      <a:ext cx="141118" cy="15109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64" name="Donut 163">
                      <a:extLst>
                        <a:ext uri="{FF2B5EF4-FFF2-40B4-BE49-F238E27FC236}">
                          <a16:creationId xmlns:a16="http://schemas.microsoft.com/office/drawing/2014/main" id="{29B555C4-0E01-D046-B06E-F0356FEDE49D}"/>
                        </a:ext>
                      </a:extLst>
                    </p:cNvPr>
                    <p:cNvSpPr/>
                    <p:nvPr/>
                  </p:nvSpPr>
                  <p:spPr bwMode="auto">
                    <a:xfrm flipH="1">
                      <a:off x="1370676" y="3277580"/>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grpSp>
            <p:sp>
              <p:nvSpPr>
                <p:cNvPr id="131" name="Cube 154">
                  <a:extLst>
                    <a:ext uri="{FF2B5EF4-FFF2-40B4-BE49-F238E27FC236}">
                      <a16:creationId xmlns:a16="http://schemas.microsoft.com/office/drawing/2014/main" id="{734298A6-FFCA-FA4E-B0B5-ADB978D47732}"/>
                    </a:ext>
                  </a:extLst>
                </p:cNvPr>
                <p:cNvSpPr>
                  <a:spLocks noChangeArrowheads="1"/>
                </p:cNvSpPr>
                <p:nvPr/>
              </p:nvSpPr>
              <p:spPr bwMode="auto">
                <a:xfrm rot="10800000">
                  <a:off x="2933700" y="3365500"/>
                  <a:ext cx="3048000" cy="2044700"/>
                </a:xfrm>
                <a:prstGeom prst="cube">
                  <a:avLst>
                    <a:gd name="adj" fmla="val 36181"/>
                  </a:avLst>
                </a:prstGeom>
                <a:grpFill/>
                <a:ln w="9525">
                  <a:solidFill>
                    <a:srgbClr val="FFFFFF"/>
                  </a:solidFill>
                  <a:round/>
                  <a:headEnd/>
                  <a:tailEnd/>
                </a:ln>
              </p:spPr>
              <p:txBody>
                <a:bodyPr/>
                <a:lstStyle/>
                <a:p>
                  <a:pPr eaLnBrk="1" fontAlgn="auto" hangingPunct="1">
                    <a:spcBef>
                      <a:spcPts val="0"/>
                    </a:spcBef>
                    <a:spcAft>
                      <a:spcPts val="0"/>
                    </a:spcAft>
                    <a:defRPr/>
                  </a:pPr>
                  <a:endParaRPr lang="en-US" sz="1800">
                    <a:latin typeface="+mn-lt"/>
                    <a:ea typeface="+mn-ea"/>
                  </a:endParaRPr>
                </a:p>
              </p:txBody>
            </p:sp>
            <p:grpSp>
              <p:nvGrpSpPr>
                <p:cNvPr id="132" name="Group 131">
                  <a:extLst>
                    <a:ext uri="{FF2B5EF4-FFF2-40B4-BE49-F238E27FC236}">
                      <a16:creationId xmlns:a16="http://schemas.microsoft.com/office/drawing/2014/main" id="{96522E76-658F-5F44-8357-903BD0DACC02}"/>
                    </a:ext>
                  </a:extLst>
                </p:cNvPr>
                <p:cNvGrpSpPr>
                  <a:grpSpLocks/>
                </p:cNvGrpSpPr>
                <p:nvPr/>
              </p:nvGrpSpPr>
              <p:grpSpPr bwMode="auto">
                <a:xfrm>
                  <a:off x="3886200" y="4953000"/>
                  <a:ext cx="1168399" cy="1066800"/>
                  <a:chOff x="4152900" y="2349500"/>
                  <a:chExt cx="1168399" cy="1612900"/>
                </a:xfrm>
                <a:grpFill/>
              </p:grpSpPr>
              <p:sp>
                <p:nvSpPr>
                  <p:cNvPr id="155" name="Magnetic Disk 5">
                    <a:extLst>
                      <a:ext uri="{FF2B5EF4-FFF2-40B4-BE49-F238E27FC236}">
                        <a16:creationId xmlns:a16="http://schemas.microsoft.com/office/drawing/2014/main" id="{5DD0E282-A85C-4444-90C1-0E1B01FA0888}"/>
                      </a:ext>
                    </a:extLst>
                  </p:cNvPr>
                  <p:cNvSpPr>
                    <a:spLocks noChangeArrowheads="1"/>
                  </p:cNvSpPr>
                  <p:nvPr/>
                </p:nvSpPr>
                <p:spPr bwMode="auto">
                  <a:xfrm rot="10800000">
                    <a:off x="4152900" y="2349500"/>
                    <a:ext cx="1168399" cy="1054100"/>
                  </a:xfrm>
                  <a:prstGeom prst="flowChartMagneticDisk">
                    <a:avLst/>
                  </a:prstGeom>
                  <a:grpFill/>
                  <a:ln w="9525">
                    <a:solidFill>
                      <a:srgbClr val="FFFFFF"/>
                    </a:solidFill>
                    <a:round/>
                    <a:headEnd/>
                    <a:tailEnd/>
                  </a:ln>
                </p:spPr>
                <p:txBody>
                  <a:bodyPr/>
                  <a:lstStyle/>
                  <a:p>
                    <a:pPr eaLnBrk="1" fontAlgn="auto" hangingPunct="1">
                      <a:spcBef>
                        <a:spcPts val="0"/>
                      </a:spcBef>
                      <a:spcAft>
                        <a:spcPts val="0"/>
                      </a:spcAft>
                      <a:defRPr/>
                    </a:pPr>
                    <a:endParaRPr lang="en-US" sz="1800">
                      <a:latin typeface="+mn-lt"/>
                      <a:ea typeface="+mn-ea"/>
                    </a:endParaRPr>
                  </a:p>
                </p:txBody>
              </p:sp>
              <p:sp>
                <p:nvSpPr>
                  <p:cNvPr id="156" name="Magnetic Disk 179">
                    <a:extLst>
                      <a:ext uri="{FF2B5EF4-FFF2-40B4-BE49-F238E27FC236}">
                        <a16:creationId xmlns:a16="http://schemas.microsoft.com/office/drawing/2014/main" id="{4380835E-87E3-0445-99EB-7B2B5DF38D0D}"/>
                      </a:ext>
                    </a:extLst>
                  </p:cNvPr>
                  <p:cNvSpPr>
                    <a:spLocks noChangeArrowheads="1"/>
                  </p:cNvSpPr>
                  <p:nvPr/>
                </p:nvSpPr>
                <p:spPr bwMode="auto">
                  <a:xfrm rot="10800000">
                    <a:off x="4317999" y="3136900"/>
                    <a:ext cx="838200" cy="825500"/>
                  </a:xfrm>
                  <a:prstGeom prst="flowChartMagneticDisk">
                    <a:avLst/>
                  </a:prstGeom>
                  <a:grpFill/>
                  <a:ln w="9525">
                    <a:solidFill>
                      <a:srgbClr val="FFFFFF"/>
                    </a:solidFill>
                    <a:round/>
                    <a:headEnd/>
                    <a:tailEnd/>
                  </a:ln>
                </p:spPr>
                <p:txBody>
                  <a:bodyPr/>
                  <a:lstStyle/>
                  <a:p>
                    <a:pPr eaLnBrk="1" fontAlgn="auto" hangingPunct="1">
                      <a:spcBef>
                        <a:spcPts val="0"/>
                      </a:spcBef>
                      <a:spcAft>
                        <a:spcPts val="0"/>
                      </a:spcAft>
                      <a:defRPr/>
                    </a:pPr>
                    <a:endParaRPr lang="en-US" sz="1800">
                      <a:latin typeface="+mn-lt"/>
                      <a:ea typeface="+mn-ea"/>
                    </a:endParaRPr>
                  </a:p>
                </p:txBody>
              </p:sp>
            </p:grpSp>
            <p:grpSp>
              <p:nvGrpSpPr>
                <p:cNvPr id="133" name="Group 46">
                  <a:extLst>
                    <a:ext uri="{FF2B5EF4-FFF2-40B4-BE49-F238E27FC236}">
                      <a16:creationId xmlns:a16="http://schemas.microsoft.com/office/drawing/2014/main" id="{476D54E5-B2CC-344A-9BE8-0FC7F101DE88}"/>
                    </a:ext>
                  </a:extLst>
                </p:cNvPr>
                <p:cNvGrpSpPr>
                  <a:grpSpLocks/>
                </p:cNvGrpSpPr>
                <p:nvPr/>
              </p:nvGrpSpPr>
              <p:grpSpPr bwMode="auto">
                <a:xfrm>
                  <a:off x="848444" y="2292420"/>
                  <a:ext cx="3530487" cy="2545452"/>
                  <a:chOff x="1102444" y="1035120"/>
                  <a:chExt cx="3530487" cy="2545452"/>
                </a:xfrm>
                <a:grpFill/>
              </p:grpSpPr>
              <p:grpSp>
                <p:nvGrpSpPr>
                  <p:cNvPr id="137" name="Group 21">
                    <a:extLst>
                      <a:ext uri="{FF2B5EF4-FFF2-40B4-BE49-F238E27FC236}">
                        <a16:creationId xmlns:a16="http://schemas.microsoft.com/office/drawing/2014/main" id="{0E060E35-614F-D74C-ABAD-F3FD386F2F08}"/>
                      </a:ext>
                    </a:extLst>
                  </p:cNvPr>
                  <p:cNvGrpSpPr>
                    <a:grpSpLocks/>
                  </p:cNvGrpSpPr>
                  <p:nvPr/>
                </p:nvGrpSpPr>
                <p:grpSpPr bwMode="auto">
                  <a:xfrm rot="-261156">
                    <a:off x="1927945" y="1847920"/>
                    <a:ext cx="1904887" cy="932552"/>
                    <a:chOff x="1167171" y="2801248"/>
                    <a:chExt cx="1904887" cy="932552"/>
                  </a:xfrm>
                  <a:grpFill/>
                </p:grpSpPr>
                <p:sp>
                  <p:nvSpPr>
                    <p:cNvPr id="150" name="Parallelogram 149">
                      <a:extLst>
                        <a:ext uri="{FF2B5EF4-FFF2-40B4-BE49-F238E27FC236}">
                          <a16:creationId xmlns:a16="http://schemas.microsoft.com/office/drawing/2014/main" id="{8E6AD970-4F81-5D42-826B-D9CE53964778}"/>
                        </a:ext>
                      </a:extLst>
                    </p:cNvPr>
                    <p:cNvSpPr/>
                    <p:nvPr/>
                  </p:nvSpPr>
                  <p:spPr bwMode="auto">
                    <a:xfrm rot="11834611">
                      <a:off x="1016967" y="2758903"/>
                      <a:ext cx="1928614" cy="851633"/>
                    </a:xfrm>
                    <a:prstGeom prst="parallelogram">
                      <a:avLst>
                        <a:gd name="adj" fmla="val 62209"/>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51" name="Donut 150">
                      <a:extLst>
                        <a:ext uri="{FF2B5EF4-FFF2-40B4-BE49-F238E27FC236}">
                          <a16:creationId xmlns:a16="http://schemas.microsoft.com/office/drawing/2014/main" id="{C83A7F78-F477-314D-B673-F9C7471EC358}"/>
                        </a:ext>
                      </a:extLst>
                    </p:cNvPr>
                    <p:cNvSpPr/>
                    <p:nvPr/>
                  </p:nvSpPr>
                  <p:spPr bwMode="auto">
                    <a:xfrm flipH="1">
                      <a:off x="1922174" y="2745671"/>
                      <a:ext cx="152882"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52" name="Donut 151">
                      <a:extLst>
                        <a:ext uri="{FF2B5EF4-FFF2-40B4-BE49-F238E27FC236}">
                          <a16:creationId xmlns:a16="http://schemas.microsoft.com/office/drawing/2014/main" id="{F3B82551-E929-D743-A3CA-F716C31A6E9A}"/>
                        </a:ext>
                      </a:extLst>
                    </p:cNvPr>
                    <p:cNvSpPr/>
                    <p:nvPr/>
                  </p:nvSpPr>
                  <p:spPr bwMode="auto">
                    <a:xfrm flipH="1">
                      <a:off x="2514844" y="2881016"/>
                      <a:ext cx="152874"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53" name="Donut 152">
                      <a:extLst>
                        <a:ext uri="{FF2B5EF4-FFF2-40B4-BE49-F238E27FC236}">
                          <a16:creationId xmlns:a16="http://schemas.microsoft.com/office/drawing/2014/main" id="{3E5C3BF0-1031-1F47-8679-F04F89CCF0E6}"/>
                        </a:ext>
                      </a:extLst>
                    </p:cNvPr>
                    <p:cNvSpPr/>
                    <p:nvPr/>
                  </p:nvSpPr>
                  <p:spPr bwMode="auto">
                    <a:xfrm flipH="1">
                      <a:off x="1914532" y="3405704"/>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54" name="Donut 153">
                      <a:extLst>
                        <a:ext uri="{FF2B5EF4-FFF2-40B4-BE49-F238E27FC236}">
                          <a16:creationId xmlns:a16="http://schemas.microsoft.com/office/drawing/2014/main" id="{34509A4F-BB5D-614C-B6E9-9F349A823B8B}"/>
                        </a:ext>
                      </a:extLst>
                    </p:cNvPr>
                    <p:cNvSpPr/>
                    <p:nvPr/>
                  </p:nvSpPr>
                  <p:spPr bwMode="auto">
                    <a:xfrm flipH="1">
                      <a:off x="1381387" y="3261880"/>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grpSp>
                <p:nvGrpSpPr>
                  <p:cNvPr id="138" name="Group 34">
                    <a:extLst>
                      <a:ext uri="{FF2B5EF4-FFF2-40B4-BE49-F238E27FC236}">
                        <a16:creationId xmlns:a16="http://schemas.microsoft.com/office/drawing/2014/main" id="{8AD3B306-0C80-ED4B-8C38-D6CE2E348136}"/>
                      </a:ext>
                    </a:extLst>
                  </p:cNvPr>
                  <p:cNvGrpSpPr>
                    <a:grpSpLocks/>
                  </p:cNvGrpSpPr>
                  <p:nvPr/>
                </p:nvGrpSpPr>
                <p:grpSpPr bwMode="auto">
                  <a:xfrm rot="-261156">
                    <a:off x="1102444" y="2648020"/>
                    <a:ext cx="1904887" cy="932552"/>
                    <a:chOff x="1167171" y="2801248"/>
                    <a:chExt cx="1904887" cy="932552"/>
                  </a:xfrm>
                  <a:grpFill/>
                </p:grpSpPr>
                <p:sp>
                  <p:nvSpPr>
                    <p:cNvPr id="145" name="Parallelogram 144">
                      <a:extLst>
                        <a:ext uri="{FF2B5EF4-FFF2-40B4-BE49-F238E27FC236}">
                          <a16:creationId xmlns:a16="http://schemas.microsoft.com/office/drawing/2014/main" id="{D65E9735-CB14-F045-8322-8A18AF514846}"/>
                        </a:ext>
                      </a:extLst>
                    </p:cNvPr>
                    <p:cNvSpPr/>
                    <p:nvPr/>
                  </p:nvSpPr>
                  <p:spPr bwMode="auto">
                    <a:xfrm rot="11834611">
                      <a:off x="1167498" y="2795492"/>
                      <a:ext cx="1905094" cy="934049"/>
                    </a:xfrm>
                    <a:prstGeom prst="parallelogram">
                      <a:avLst>
                        <a:gd name="adj" fmla="val 62209"/>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46" name="Donut 145">
                      <a:extLst>
                        <a:ext uri="{FF2B5EF4-FFF2-40B4-BE49-F238E27FC236}">
                          <a16:creationId xmlns:a16="http://schemas.microsoft.com/office/drawing/2014/main" id="{C93A4231-B2B7-F646-8CF3-C2C729AD0BD0}"/>
                        </a:ext>
                      </a:extLst>
                    </p:cNvPr>
                    <p:cNvSpPr/>
                    <p:nvPr/>
                  </p:nvSpPr>
                  <p:spPr bwMode="auto">
                    <a:xfrm flipH="1">
                      <a:off x="2005000" y="2708491"/>
                      <a:ext cx="152874" cy="30219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47" name="Donut 146">
                      <a:extLst>
                        <a:ext uri="{FF2B5EF4-FFF2-40B4-BE49-F238E27FC236}">
                          <a16:creationId xmlns:a16="http://schemas.microsoft.com/office/drawing/2014/main" id="{6CAAE97B-C8DC-C04E-B99D-D8C9D4DA5D70}"/>
                        </a:ext>
                      </a:extLst>
                    </p:cNvPr>
                    <p:cNvSpPr/>
                    <p:nvPr/>
                  </p:nvSpPr>
                  <p:spPr bwMode="auto">
                    <a:xfrm flipH="1">
                      <a:off x="2529985" y="2865172"/>
                      <a:ext cx="152882"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48" name="Donut 147">
                      <a:extLst>
                        <a:ext uri="{FF2B5EF4-FFF2-40B4-BE49-F238E27FC236}">
                          <a16:creationId xmlns:a16="http://schemas.microsoft.com/office/drawing/2014/main" id="{D009CFB9-8CD7-9F4A-819F-411C3892EDBF}"/>
                        </a:ext>
                      </a:extLst>
                    </p:cNvPr>
                    <p:cNvSpPr/>
                    <p:nvPr/>
                  </p:nvSpPr>
                  <p:spPr bwMode="auto">
                    <a:xfrm flipH="1">
                      <a:off x="1849946" y="3520549"/>
                      <a:ext cx="141118" cy="178564"/>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49" name="Donut 148">
                      <a:extLst>
                        <a:ext uri="{FF2B5EF4-FFF2-40B4-BE49-F238E27FC236}">
                          <a16:creationId xmlns:a16="http://schemas.microsoft.com/office/drawing/2014/main" id="{6C571930-11F5-F24B-8976-35DFF3FE6C3B}"/>
                        </a:ext>
                      </a:extLst>
                    </p:cNvPr>
                    <p:cNvSpPr/>
                    <p:nvPr/>
                  </p:nvSpPr>
                  <p:spPr bwMode="auto">
                    <a:xfrm flipH="1">
                      <a:off x="1396081" y="3246007"/>
                      <a:ext cx="141118" cy="17857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grpSp>
                <p:nvGrpSpPr>
                  <p:cNvPr id="139" name="Group 40">
                    <a:extLst>
                      <a:ext uri="{FF2B5EF4-FFF2-40B4-BE49-F238E27FC236}">
                        <a16:creationId xmlns:a16="http://schemas.microsoft.com/office/drawing/2014/main" id="{D8A8FE98-7164-E24E-A8A3-9681CE023CB3}"/>
                      </a:ext>
                    </a:extLst>
                  </p:cNvPr>
                  <p:cNvGrpSpPr>
                    <a:grpSpLocks/>
                  </p:cNvGrpSpPr>
                  <p:nvPr/>
                </p:nvGrpSpPr>
                <p:grpSpPr bwMode="auto">
                  <a:xfrm rot="-261156">
                    <a:off x="2728044" y="1035120"/>
                    <a:ext cx="1904887" cy="932552"/>
                    <a:chOff x="1167171" y="2801248"/>
                    <a:chExt cx="1904887" cy="932552"/>
                  </a:xfrm>
                  <a:grpFill/>
                </p:grpSpPr>
                <p:sp>
                  <p:nvSpPr>
                    <p:cNvPr id="140" name="Parallelogram 139">
                      <a:extLst>
                        <a:ext uri="{FF2B5EF4-FFF2-40B4-BE49-F238E27FC236}">
                          <a16:creationId xmlns:a16="http://schemas.microsoft.com/office/drawing/2014/main" id="{EF730A17-A88E-BF4F-8040-AC842F0CAA12}"/>
                        </a:ext>
                      </a:extLst>
                    </p:cNvPr>
                    <p:cNvSpPr/>
                    <p:nvPr/>
                  </p:nvSpPr>
                  <p:spPr bwMode="auto">
                    <a:xfrm rot="11834611">
                      <a:off x="1164389" y="2732336"/>
                      <a:ext cx="1905094" cy="1071409"/>
                    </a:xfrm>
                    <a:prstGeom prst="parallelogram">
                      <a:avLst>
                        <a:gd name="adj" fmla="val 62209"/>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41" name="Donut 140">
                      <a:extLst>
                        <a:ext uri="{FF2B5EF4-FFF2-40B4-BE49-F238E27FC236}">
                          <a16:creationId xmlns:a16="http://schemas.microsoft.com/office/drawing/2014/main" id="{2D6C455A-3AB8-8E4D-9CDB-5190BFC44C85}"/>
                        </a:ext>
                      </a:extLst>
                    </p:cNvPr>
                    <p:cNvSpPr/>
                    <p:nvPr/>
                  </p:nvSpPr>
                  <p:spPr bwMode="auto">
                    <a:xfrm flipH="1">
                      <a:off x="1871580" y="2784379"/>
                      <a:ext cx="141118" cy="17857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42" name="Donut 141">
                      <a:extLst>
                        <a:ext uri="{FF2B5EF4-FFF2-40B4-BE49-F238E27FC236}">
                          <a16:creationId xmlns:a16="http://schemas.microsoft.com/office/drawing/2014/main" id="{00F651FE-6367-2740-B5F0-0B19EDF94F2A}"/>
                        </a:ext>
                      </a:extLst>
                    </p:cNvPr>
                    <p:cNvSpPr/>
                    <p:nvPr/>
                  </p:nvSpPr>
                  <p:spPr bwMode="auto">
                    <a:xfrm flipH="1">
                      <a:off x="2439014" y="2945032"/>
                      <a:ext cx="141118" cy="17857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43" name="Donut 142">
                      <a:extLst>
                        <a:ext uri="{FF2B5EF4-FFF2-40B4-BE49-F238E27FC236}">
                          <a16:creationId xmlns:a16="http://schemas.microsoft.com/office/drawing/2014/main" id="{D484ADCE-2122-904B-9881-13B5A22C8D7C}"/>
                        </a:ext>
                      </a:extLst>
                    </p:cNvPr>
                    <p:cNvSpPr/>
                    <p:nvPr/>
                  </p:nvSpPr>
                  <p:spPr bwMode="auto">
                    <a:xfrm flipH="1">
                      <a:off x="1845498" y="3553482"/>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44" name="Donut 143">
                      <a:extLst>
                        <a:ext uri="{FF2B5EF4-FFF2-40B4-BE49-F238E27FC236}">
                          <a16:creationId xmlns:a16="http://schemas.microsoft.com/office/drawing/2014/main" id="{D15AA8BE-6FE5-A846-98CC-6725D1CAFAA0}"/>
                        </a:ext>
                      </a:extLst>
                    </p:cNvPr>
                    <p:cNvSpPr/>
                    <p:nvPr/>
                  </p:nvSpPr>
                  <p:spPr bwMode="auto">
                    <a:xfrm flipH="1">
                      <a:off x="1316369" y="3341152"/>
                      <a:ext cx="141118" cy="17857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grpSp>
            <p:sp>
              <p:nvSpPr>
                <p:cNvPr id="134" name="Parallelogram 157">
                  <a:extLst>
                    <a:ext uri="{FF2B5EF4-FFF2-40B4-BE49-F238E27FC236}">
                      <a16:creationId xmlns:a16="http://schemas.microsoft.com/office/drawing/2014/main" id="{18A59C69-C762-9A4F-94D9-99025029A015}"/>
                    </a:ext>
                  </a:extLst>
                </p:cNvPr>
                <p:cNvSpPr>
                  <a:spLocks noChangeArrowheads="1"/>
                </p:cNvSpPr>
                <p:nvPr/>
              </p:nvSpPr>
              <p:spPr bwMode="auto">
                <a:xfrm rot="8155375">
                  <a:off x="4798509" y="5183288"/>
                  <a:ext cx="1593649" cy="638871"/>
                </a:xfrm>
                <a:prstGeom prst="parallelogram">
                  <a:avLst>
                    <a:gd name="adj" fmla="val 95599"/>
                  </a:avLst>
                </a:prstGeom>
                <a:grpFill/>
                <a:ln w="9525">
                  <a:solidFill>
                    <a:srgbClr val="FFFFFF"/>
                  </a:solidFill>
                  <a:round/>
                  <a:headEnd/>
                  <a:tailEnd/>
                </a:ln>
              </p:spPr>
              <p:txBody>
                <a:bodyPr/>
                <a:lstStyle/>
                <a:p>
                  <a:pPr eaLnBrk="1" fontAlgn="auto" hangingPunct="1">
                    <a:spcBef>
                      <a:spcPts val="0"/>
                    </a:spcBef>
                    <a:spcAft>
                      <a:spcPts val="0"/>
                    </a:spcAft>
                    <a:defRPr/>
                  </a:pPr>
                  <a:endParaRPr lang="en-US" sz="1800">
                    <a:latin typeface="+mn-lt"/>
                    <a:ea typeface="+mn-ea"/>
                  </a:endParaRPr>
                </a:p>
              </p:txBody>
            </p:sp>
            <p:sp>
              <p:nvSpPr>
                <p:cNvPr id="135" name="Parallelogram 158">
                  <a:extLst>
                    <a:ext uri="{FF2B5EF4-FFF2-40B4-BE49-F238E27FC236}">
                      <a16:creationId xmlns:a16="http://schemas.microsoft.com/office/drawing/2014/main" id="{6809EA6F-62B8-4544-8CDC-762548776334}"/>
                    </a:ext>
                  </a:extLst>
                </p:cNvPr>
                <p:cNvSpPr>
                  <a:spLocks noChangeArrowheads="1"/>
                </p:cNvSpPr>
                <p:nvPr/>
              </p:nvSpPr>
              <p:spPr bwMode="auto">
                <a:xfrm rot="8155375">
                  <a:off x="2499810" y="5157888"/>
                  <a:ext cx="1593649" cy="638871"/>
                </a:xfrm>
                <a:prstGeom prst="parallelogram">
                  <a:avLst>
                    <a:gd name="adj" fmla="val 95599"/>
                  </a:avLst>
                </a:prstGeom>
                <a:grpFill/>
                <a:ln w="9525">
                  <a:solidFill>
                    <a:srgbClr val="FFFFFF"/>
                  </a:solidFill>
                  <a:round/>
                  <a:headEnd/>
                  <a:tailEnd/>
                </a:ln>
              </p:spPr>
              <p:txBody>
                <a:bodyPr/>
                <a:lstStyle/>
                <a:p>
                  <a:pPr eaLnBrk="1" fontAlgn="auto" hangingPunct="1">
                    <a:spcBef>
                      <a:spcPts val="0"/>
                    </a:spcBef>
                    <a:spcAft>
                      <a:spcPts val="0"/>
                    </a:spcAft>
                    <a:defRPr/>
                  </a:pPr>
                  <a:endParaRPr lang="en-US" sz="1800">
                    <a:latin typeface="+mn-lt"/>
                    <a:ea typeface="+mn-ea"/>
                  </a:endParaRPr>
                </a:p>
              </p:txBody>
            </p:sp>
            <p:sp>
              <p:nvSpPr>
                <p:cNvPr id="136" name="Bevel 135">
                  <a:extLst>
                    <a:ext uri="{FF2B5EF4-FFF2-40B4-BE49-F238E27FC236}">
                      <a16:creationId xmlns:a16="http://schemas.microsoft.com/office/drawing/2014/main" id="{74758E1D-7A7E-D043-BDCB-02D4F9CBB87B}"/>
                    </a:ext>
                  </a:extLst>
                </p:cNvPr>
                <p:cNvSpPr/>
                <p:nvPr/>
              </p:nvSpPr>
              <p:spPr bwMode="auto">
                <a:xfrm>
                  <a:off x="3847209" y="3734709"/>
                  <a:ext cx="1940371" cy="755478"/>
                </a:xfrm>
                <a:prstGeom prst="bevel">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grpSp>
            <p:nvGrpSpPr>
              <p:cNvPr id="125" name="Group 238">
                <a:extLst>
                  <a:ext uri="{FF2B5EF4-FFF2-40B4-BE49-F238E27FC236}">
                    <a16:creationId xmlns:a16="http://schemas.microsoft.com/office/drawing/2014/main" id="{D7DDD7A3-6344-6F48-9887-B02E07865A89}"/>
                  </a:ext>
                </a:extLst>
              </p:cNvPr>
              <p:cNvGrpSpPr>
                <a:grpSpLocks/>
              </p:cNvGrpSpPr>
              <p:nvPr/>
            </p:nvGrpSpPr>
            <p:grpSpPr bwMode="auto">
              <a:xfrm>
                <a:off x="2853261" y="2467609"/>
                <a:ext cx="810846" cy="637129"/>
                <a:chOff x="5857824" y="2932254"/>
                <a:chExt cx="688135" cy="637129"/>
              </a:xfrm>
              <a:grpFill/>
            </p:grpSpPr>
            <p:cxnSp>
              <p:nvCxnSpPr>
                <p:cNvPr id="126" name="Straight Connector 125">
                  <a:extLst>
                    <a:ext uri="{FF2B5EF4-FFF2-40B4-BE49-F238E27FC236}">
                      <a16:creationId xmlns:a16="http://schemas.microsoft.com/office/drawing/2014/main" id="{40CDB06D-57AE-AC4E-88EC-1F7807B9B2C6}"/>
                    </a:ext>
                  </a:extLst>
                </p:cNvPr>
                <p:cNvCxnSpPr>
                  <a:cxnSpLocks noChangeShapeType="1"/>
                </p:cNvCxnSpPr>
                <p:nvPr/>
              </p:nvCxnSpPr>
              <p:spPr bwMode="auto">
                <a:xfrm flipH="1">
                  <a:off x="6484144" y="2944954"/>
                  <a:ext cx="61815" cy="299510"/>
                </a:xfrm>
                <a:prstGeom prst="line">
                  <a:avLst/>
                </a:prstGeom>
                <a:grpFill/>
                <a:ln w="25400">
                  <a:solidFill>
                    <a:schemeClr val="accent1"/>
                  </a:solidFill>
                  <a:round/>
                  <a:headEnd/>
                  <a:tailEnd/>
                </a:ln>
                <a:effectLst>
                  <a:outerShdw blurRad="40000" dist="20000" dir="5400000" rotWithShape="0">
                    <a:srgbClr val="808080">
                      <a:alpha val="37999"/>
                    </a:srgbClr>
                  </a:outerShdw>
                </a:effectLst>
              </p:spPr>
            </p:cxnSp>
            <p:cxnSp>
              <p:nvCxnSpPr>
                <p:cNvPr id="127" name="Straight Connector 126">
                  <a:extLst>
                    <a:ext uri="{FF2B5EF4-FFF2-40B4-BE49-F238E27FC236}">
                      <a16:creationId xmlns:a16="http://schemas.microsoft.com/office/drawing/2014/main" id="{B999C817-467D-284D-99F6-54C68863181E}"/>
                    </a:ext>
                  </a:extLst>
                </p:cNvPr>
                <p:cNvCxnSpPr>
                  <a:cxnSpLocks noChangeShapeType="1"/>
                </p:cNvCxnSpPr>
                <p:nvPr/>
              </p:nvCxnSpPr>
              <p:spPr bwMode="auto">
                <a:xfrm flipH="1">
                  <a:off x="6330339" y="2932254"/>
                  <a:ext cx="191358" cy="370997"/>
                </a:xfrm>
                <a:prstGeom prst="line">
                  <a:avLst/>
                </a:prstGeom>
                <a:grpFill/>
                <a:ln w="25400">
                  <a:solidFill>
                    <a:schemeClr val="accent1"/>
                  </a:solidFill>
                  <a:round/>
                  <a:headEnd/>
                  <a:tailEnd/>
                </a:ln>
                <a:effectLst>
                  <a:outerShdw blurRad="40000" dist="20000" dir="5400000" rotWithShape="0">
                    <a:srgbClr val="808080">
                      <a:alpha val="37999"/>
                    </a:srgbClr>
                  </a:outerShdw>
                </a:effectLst>
              </p:spPr>
            </p:cxnSp>
            <p:cxnSp>
              <p:nvCxnSpPr>
                <p:cNvPr id="128" name="Straight Connector 127">
                  <a:extLst>
                    <a:ext uri="{FF2B5EF4-FFF2-40B4-BE49-F238E27FC236}">
                      <a16:creationId xmlns:a16="http://schemas.microsoft.com/office/drawing/2014/main" id="{35853940-B527-8F4F-AF4B-6E7556E7976E}"/>
                    </a:ext>
                  </a:extLst>
                </p:cNvPr>
                <p:cNvCxnSpPr>
                  <a:cxnSpLocks noChangeShapeType="1"/>
                </p:cNvCxnSpPr>
                <p:nvPr/>
              </p:nvCxnSpPr>
              <p:spPr bwMode="auto">
                <a:xfrm flipH="1">
                  <a:off x="5857824" y="2940192"/>
                  <a:ext cx="646346" cy="629191"/>
                </a:xfrm>
                <a:prstGeom prst="line">
                  <a:avLst/>
                </a:prstGeom>
                <a:grpFill/>
                <a:ln w="25400">
                  <a:solidFill>
                    <a:schemeClr val="accent1"/>
                  </a:solidFill>
                  <a:round/>
                  <a:headEnd/>
                  <a:tailEnd/>
                </a:ln>
                <a:effectLst>
                  <a:outerShdw blurRad="40000" dist="20000" dir="5400000" rotWithShape="0">
                    <a:srgbClr val="808080">
                      <a:alpha val="37999"/>
                    </a:srgbClr>
                  </a:outerShdw>
                </a:effectLst>
              </p:spPr>
            </p:cxnSp>
          </p:grpSp>
        </p:grpSp>
        <p:sp>
          <p:nvSpPr>
            <p:cNvPr id="9" name="Right Triangle 8">
              <a:extLst>
                <a:ext uri="{FF2B5EF4-FFF2-40B4-BE49-F238E27FC236}">
                  <a16:creationId xmlns:a16="http://schemas.microsoft.com/office/drawing/2014/main" id="{0D4A56A2-1DD8-C443-A100-CBA2BF511FB3}"/>
                </a:ext>
              </a:extLst>
            </p:cNvPr>
            <p:cNvSpPr>
              <a:spLocks noChangeArrowheads="1"/>
            </p:cNvSpPr>
            <p:nvPr/>
          </p:nvSpPr>
          <p:spPr bwMode="auto">
            <a:xfrm rot="10800000">
              <a:off x="4348163" y="1346200"/>
              <a:ext cx="984250" cy="933450"/>
            </a:xfrm>
            <a:prstGeom prst="rtTriangle">
              <a:avLst/>
            </a:prstGeom>
            <a:solidFill>
              <a:schemeClr val="accent1">
                <a:alpha val="20000"/>
              </a:schemeClr>
            </a:solidFill>
            <a:ln w="9525">
              <a:solidFill>
                <a:srgbClr val="FFFF00"/>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0" name="TextBox 1">
              <a:extLst>
                <a:ext uri="{FF2B5EF4-FFF2-40B4-BE49-F238E27FC236}">
                  <a16:creationId xmlns:a16="http://schemas.microsoft.com/office/drawing/2014/main" id="{848F9248-39EF-824F-8C1C-B719A7AA4154}"/>
                </a:ext>
              </a:extLst>
            </p:cNvPr>
            <p:cNvSpPr txBox="1">
              <a:spLocks noChangeArrowheads="1"/>
            </p:cNvSpPr>
            <p:nvPr/>
          </p:nvSpPr>
          <p:spPr bwMode="auto">
            <a:xfrm>
              <a:off x="5715000" y="914400"/>
              <a:ext cx="108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a:solidFill>
                    <a:schemeClr val="bg1"/>
                  </a:solidFill>
                </a:rPr>
                <a:t>CubeSat</a:t>
              </a:r>
            </a:p>
          </p:txBody>
        </p:sp>
        <p:sp>
          <p:nvSpPr>
            <p:cNvPr id="11" name="TextBox 128">
              <a:extLst>
                <a:ext uri="{FF2B5EF4-FFF2-40B4-BE49-F238E27FC236}">
                  <a16:creationId xmlns:a16="http://schemas.microsoft.com/office/drawing/2014/main" id="{D23012DB-FE4F-E244-B53A-68C2CCD1D2C5}"/>
                </a:ext>
              </a:extLst>
            </p:cNvPr>
            <p:cNvSpPr txBox="1">
              <a:spLocks noChangeArrowheads="1"/>
            </p:cNvSpPr>
            <p:nvPr/>
          </p:nvSpPr>
          <p:spPr bwMode="auto">
            <a:xfrm>
              <a:off x="6464300" y="1982788"/>
              <a:ext cx="9810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a:solidFill>
                    <a:schemeClr val="bg1"/>
                  </a:solidFill>
                </a:rPr>
                <a:t>CubeSat</a:t>
              </a:r>
            </a:p>
          </p:txBody>
        </p:sp>
        <p:sp>
          <p:nvSpPr>
            <p:cNvPr id="12" name="Parallelogram 11">
              <a:extLst>
                <a:ext uri="{FF2B5EF4-FFF2-40B4-BE49-F238E27FC236}">
                  <a16:creationId xmlns:a16="http://schemas.microsoft.com/office/drawing/2014/main" id="{F952CC57-720B-C44A-812B-889D8107C943}"/>
                </a:ext>
              </a:extLst>
            </p:cNvPr>
            <p:cNvSpPr>
              <a:spLocks noChangeArrowheads="1"/>
            </p:cNvSpPr>
            <p:nvPr/>
          </p:nvSpPr>
          <p:spPr bwMode="auto">
            <a:xfrm rot="13770180" flipH="1">
              <a:off x="4840287" y="2767013"/>
              <a:ext cx="2005013" cy="1754188"/>
            </a:xfrm>
            <a:prstGeom prst="parallelogram">
              <a:avLst>
                <a:gd name="adj" fmla="val 49602"/>
              </a:avLst>
            </a:prstGeom>
            <a:solidFill>
              <a:srgbClr val="FF3300">
                <a:alpha val="20000"/>
              </a:srgbClr>
            </a:solidFill>
            <a:ln w="3175">
              <a:solidFill>
                <a:srgbClr val="FFFFF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3" name="Parallelogram 12">
              <a:extLst>
                <a:ext uri="{FF2B5EF4-FFF2-40B4-BE49-F238E27FC236}">
                  <a16:creationId xmlns:a16="http://schemas.microsoft.com/office/drawing/2014/main" id="{DEA67583-9803-844A-B2A0-EE53060365D5}"/>
                </a:ext>
              </a:extLst>
            </p:cNvPr>
            <p:cNvSpPr>
              <a:spLocks noChangeArrowheads="1"/>
            </p:cNvSpPr>
            <p:nvPr/>
          </p:nvSpPr>
          <p:spPr bwMode="auto">
            <a:xfrm rot="14029898" flipH="1">
              <a:off x="6234113" y="4070350"/>
              <a:ext cx="1739900" cy="765175"/>
            </a:xfrm>
            <a:prstGeom prst="parallelogram">
              <a:avLst>
                <a:gd name="adj" fmla="val 102139"/>
              </a:avLst>
            </a:prstGeom>
            <a:solidFill>
              <a:srgbClr val="FF3300">
                <a:alpha val="20000"/>
              </a:srgbClr>
            </a:solidFill>
            <a:ln w="3175">
              <a:solidFill>
                <a:srgbClr val="FFFFF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grpSp>
          <p:nvGrpSpPr>
            <p:cNvPr id="14" name="Group 248">
              <a:extLst>
                <a:ext uri="{FF2B5EF4-FFF2-40B4-BE49-F238E27FC236}">
                  <a16:creationId xmlns:a16="http://schemas.microsoft.com/office/drawing/2014/main" id="{8C933706-65AD-A347-9539-E46BAC9E7D49}"/>
                </a:ext>
              </a:extLst>
            </p:cNvPr>
            <p:cNvGrpSpPr>
              <a:grpSpLocks noChangeAspect="1"/>
            </p:cNvGrpSpPr>
            <p:nvPr/>
          </p:nvGrpSpPr>
          <p:grpSpPr bwMode="auto">
            <a:xfrm>
              <a:off x="7135199" y="3552381"/>
              <a:ext cx="498940" cy="756255"/>
              <a:chOff x="5135120" y="2580581"/>
              <a:chExt cx="673015" cy="1021258"/>
            </a:xfrm>
            <a:solidFill>
              <a:schemeClr val="accent2"/>
            </a:solidFill>
          </p:grpSpPr>
          <p:grpSp>
            <p:nvGrpSpPr>
              <p:cNvPr id="74" name="Group 247">
                <a:extLst>
                  <a:ext uri="{FF2B5EF4-FFF2-40B4-BE49-F238E27FC236}">
                    <a16:creationId xmlns:a16="http://schemas.microsoft.com/office/drawing/2014/main" id="{F941C677-BB95-5A49-A7EB-299DFF78A869}"/>
                  </a:ext>
                </a:extLst>
              </p:cNvPr>
              <p:cNvGrpSpPr>
                <a:grpSpLocks/>
              </p:cNvGrpSpPr>
              <p:nvPr/>
            </p:nvGrpSpPr>
            <p:grpSpPr bwMode="auto">
              <a:xfrm>
                <a:off x="5135120" y="2580581"/>
                <a:ext cx="673015" cy="282282"/>
                <a:chOff x="5135120" y="2637025"/>
                <a:chExt cx="673015" cy="282282"/>
              </a:xfrm>
              <a:grpFill/>
            </p:grpSpPr>
            <p:sp>
              <p:nvSpPr>
                <p:cNvPr id="78" name="Rectangle 7">
                  <a:extLst>
                    <a:ext uri="{FF2B5EF4-FFF2-40B4-BE49-F238E27FC236}">
                      <a16:creationId xmlns:a16="http://schemas.microsoft.com/office/drawing/2014/main" id="{C0E80A7A-C67D-7946-9531-BB57ED904170}"/>
                    </a:ext>
                  </a:extLst>
                </p:cNvPr>
                <p:cNvSpPr>
                  <a:spLocks noChangeArrowheads="1"/>
                </p:cNvSpPr>
                <p:nvPr/>
              </p:nvSpPr>
              <p:spPr bwMode="auto">
                <a:xfrm>
                  <a:off x="5332154" y="2859518"/>
                  <a:ext cx="216959" cy="59789"/>
                </a:xfrm>
                <a:prstGeom prst="rect">
                  <a:avLst/>
                </a:prstGeom>
                <a:grpFill/>
                <a:ln w="9525">
                  <a:solidFill>
                    <a:srgbClr val="FFFFFF"/>
                  </a:solidFill>
                  <a:round/>
                  <a:headEnd/>
                  <a:tailEnd/>
                </a:ln>
              </p:spPr>
              <p:txBody>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defRPr/>
                  </a:pPr>
                  <a:endParaRPr lang="en-US" altLang="en-US" sz="1800"/>
                </a:p>
              </p:txBody>
            </p:sp>
            <p:grpSp>
              <p:nvGrpSpPr>
                <p:cNvPr id="79" name="Group 47">
                  <a:extLst>
                    <a:ext uri="{FF2B5EF4-FFF2-40B4-BE49-F238E27FC236}">
                      <a16:creationId xmlns:a16="http://schemas.microsoft.com/office/drawing/2014/main" id="{898B7119-D060-8640-910F-79757DC0110E}"/>
                    </a:ext>
                  </a:extLst>
                </p:cNvPr>
                <p:cNvGrpSpPr>
                  <a:grpSpLocks/>
                </p:cNvGrpSpPr>
                <p:nvPr/>
              </p:nvGrpSpPr>
              <p:grpSpPr bwMode="auto">
                <a:xfrm>
                  <a:off x="5475817" y="2661493"/>
                  <a:ext cx="332318" cy="181633"/>
                  <a:chOff x="1102444" y="1035120"/>
                  <a:chExt cx="3530487" cy="2545452"/>
                </a:xfrm>
                <a:grpFill/>
              </p:grpSpPr>
              <p:grpSp>
                <p:nvGrpSpPr>
                  <p:cNvPr id="106" name="Group 21">
                    <a:extLst>
                      <a:ext uri="{FF2B5EF4-FFF2-40B4-BE49-F238E27FC236}">
                        <a16:creationId xmlns:a16="http://schemas.microsoft.com/office/drawing/2014/main" id="{C03D977C-E18E-C145-B7FC-549064075B4A}"/>
                      </a:ext>
                    </a:extLst>
                  </p:cNvPr>
                  <p:cNvGrpSpPr>
                    <a:grpSpLocks/>
                  </p:cNvGrpSpPr>
                  <p:nvPr/>
                </p:nvGrpSpPr>
                <p:grpSpPr bwMode="auto">
                  <a:xfrm rot="-261156">
                    <a:off x="1927945" y="1847920"/>
                    <a:ext cx="1904887" cy="932552"/>
                    <a:chOff x="1167171" y="2801248"/>
                    <a:chExt cx="1904887" cy="932552"/>
                  </a:xfrm>
                  <a:grpFill/>
                </p:grpSpPr>
                <p:sp>
                  <p:nvSpPr>
                    <p:cNvPr id="119" name="Parallelogram 118">
                      <a:extLst>
                        <a:ext uri="{FF2B5EF4-FFF2-40B4-BE49-F238E27FC236}">
                          <a16:creationId xmlns:a16="http://schemas.microsoft.com/office/drawing/2014/main" id="{B1435928-342F-7F4B-B500-BB22994B3917}"/>
                        </a:ext>
                      </a:extLst>
                    </p:cNvPr>
                    <p:cNvSpPr/>
                    <p:nvPr/>
                  </p:nvSpPr>
                  <p:spPr bwMode="auto">
                    <a:xfrm rot="11834611">
                      <a:off x="1151281" y="2949263"/>
                      <a:ext cx="1905094" cy="769217"/>
                    </a:xfrm>
                    <a:prstGeom prst="parallelogram">
                      <a:avLst>
                        <a:gd name="adj" fmla="val 62209"/>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20" name="Donut 119">
                      <a:extLst>
                        <a:ext uri="{FF2B5EF4-FFF2-40B4-BE49-F238E27FC236}">
                          <a16:creationId xmlns:a16="http://schemas.microsoft.com/office/drawing/2014/main" id="{06E56F6F-698B-CB42-ABBD-536E12B6C40D}"/>
                        </a:ext>
                      </a:extLst>
                    </p:cNvPr>
                    <p:cNvSpPr/>
                    <p:nvPr/>
                  </p:nvSpPr>
                  <p:spPr bwMode="auto">
                    <a:xfrm flipH="1">
                      <a:off x="2011798" y="2850065"/>
                      <a:ext cx="141118" cy="17857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21" name="Donut 120">
                      <a:extLst>
                        <a:ext uri="{FF2B5EF4-FFF2-40B4-BE49-F238E27FC236}">
                          <a16:creationId xmlns:a16="http://schemas.microsoft.com/office/drawing/2014/main" id="{049B7C55-2AF9-6349-B231-203D518ABF5A}"/>
                        </a:ext>
                      </a:extLst>
                    </p:cNvPr>
                    <p:cNvSpPr/>
                    <p:nvPr/>
                  </p:nvSpPr>
                  <p:spPr bwMode="auto">
                    <a:xfrm flipH="1">
                      <a:off x="2579678" y="3010738"/>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22" name="Donut 121">
                      <a:extLst>
                        <a:ext uri="{FF2B5EF4-FFF2-40B4-BE49-F238E27FC236}">
                          <a16:creationId xmlns:a16="http://schemas.microsoft.com/office/drawing/2014/main" id="{3B47B86A-99F2-8D43-BC66-CC42D5839ABC}"/>
                        </a:ext>
                      </a:extLst>
                    </p:cNvPr>
                    <p:cNvSpPr/>
                    <p:nvPr/>
                  </p:nvSpPr>
                  <p:spPr bwMode="auto">
                    <a:xfrm flipH="1">
                      <a:off x="1925178" y="3475989"/>
                      <a:ext cx="141118" cy="137360"/>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23" name="Donut 122">
                      <a:extLst>
                        <a:ext uri="{FF2B5EF4-FFF2-40B4-BE49-F238E27FC236}">
                          <a16:creationId xmlns:a16="http://schemas.microsoft.com/office/drawing/2014/main" id="{C7E554B4-AC36-A149-ADCA-9E132762CDC1}"/>
                        </a:ext>
                      </a:extLst>
                    </p:cNvPr>
                    <p:cNvSpPr/>
                    <p:nvPr/>
                  </p:nvSpPr>
                  <p:spPr bwMode="auto">
                    <a:xfrm flipH="1">
                      <a:off x="1458818" y="3379464"/>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grpSp>
                <p:nvGrpSpPr>
                  <p:cNvPr id="107" name="Group 34">
                    <a:extLst>
                      <a:ext uri="{FF2B5EF4-FFF2-40B4-BE49-F238E27FC236}">
                        <a16:creationId xmlns:a16="http://schemas.microsoft.com/office/drawing/2014/main" id="{D89C3949-9446-E14E-BFD0-73F82AA1C73B}"/>
                      </a:ext>
                    </a:extLst>
                  </p:cNvPr>
                  <p:cNvGrpSpPr>
                    <a:grpSpLocks/>
                  </p:cNvGrpSpPr>
                  <p:nvPr/>
                </p:nvGrpSpPr>
                <p:grpSpPr bwMode="auto">
                  <a:xfrm rot="-261156">
                    <a:off x="1102444" y="2648020"/>
                    <a:ext cx="1904887" cy="932552"/>
                    <a:chOff x="1167171" y="2801248"/>
                    <a:chExt cx="1904887" cy="932552"/>
                  </a:xfrm>
                  <a:grpFill/>
                </p:grpSpPr>
                <p:sp>
                  <p:nvSpPr>
                    <p:cNvPr id="114" name="Parallelogram 113">
                      <a:extLst>
                        <a:ext uri="{FF2B5EF4-FFF2-40B4-BE49-F238E27FC236}">
                          <a16:creationId xmlns:a16="http://schemas.microsoft.com/office/drawing/2014/main" id="{C4A97131-2929-1C43-9295-651D23E2699A}"/>
                        </a:ext>
                      </a:extLst>
                    </p:cNvPr>
                    <p:cNvSpPr/>
                    <p:nvPr/>
                  </p:nvSpPr>
                  <p:spPr bwMode="auto">
                    <a:xfrm rot="11834611">
                      <a:off x="1091879" y="2790653"/>
                      <a:ext cx="1940370" cy="810429"/>
                    </a:xfrm>
                    <a:prstGeom prst="parallelogram">
                      <a:avLst>
                        <a:gd name="adj" fmla="val 62209"/>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15" name="Donut 114">
                      <a:extLst>
                        <a:ext uri="{FF2B5EF4-FFF2-40B4-BE49-F238E27FC236}">
                          <a16:creationId xmlns:a16="http://schemas.microsoft.com/office/drawing/2014/main" id="{01D2804E-86FE-E349-AB58-E6E9C5EDDCE7}"/>
                        </a:ext>
                      </a:extLst>
                    </p:cNvPr>
                    <p:cNvSpPr/>
                    <p:nvPr/>
                  </p:nvSpPr>
                  <p:spPr bwMode="auto">
                    <a:xfrm flipH="1">
                      <a:off x="2014770" y="2846891"/>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16" name="Donut 115">
                      <a:extLst>
                        <a:ext uri="{FF2B5EF4-FFF2-40B4-BE49-F238E27FC236}">
                          <a16:creationId xmlns:a16="http://schemas.microsoft.com/office/drawing/2014/main" id="{06AA0713-9D85-AF4E-A6F5-6574DC925DC1}"/>
                        </a:ext>
                      </a:extLst>
                    </p:cNvPr>
                    <p:cNvSpPr/>
                    <p:nvPr/>
                  </p:nvSpPr>
                  <p:spPr bwMode="auto">
                    <a:xfrm flipH="1">
                      <a:off x="2580292" y="2855845"/>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17" name="Donut 116">
                      <a:extLst>
                        <a:ext uri="{FF2B5EF4-FFF2-40B4-BE49-F238E27FC236}">
                          <a16:creationId xmlns:a16="http://schemas.microsoft.com/office/drawing/2014/main" id="{9B954D4E-4FD2-7641-91C1-DC234949C2C1}"/>
                        </a:ext>
                      </a:extLst>
                    </p:cNvPr>
                    <p:cNvSpPr/>
                    <p:nvPr/>
                  </p:nvSpPr>
                  <p:spPr bwMode="auto">
                    <a:xfrm flipH="1">
                      <a:off x="1966455" y="3407405"/>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18" name="Donut 117">
                      <a:extLst>
                        <a:ext uri="{FF2B5EF4-FFF2-40B4-BE49-F238E27FC236}">
                          <a16:creationId xmlns:a16="http://schemas.microsoft.com/office/drawing/2014/main" id="{FCFDB175-B78C-3845-A0F5-58E448F6F500}"/>
                        </a:ext>
                      </a:extLst>
                    </p:cNvPr>
                    <p:cNvSpPr/>
                    <p:nvPr/>
                  </p:nvSpPr>
                  <p:spPr bwMode="auto">
                    <a:xfrm flipH="1">
                      <a:off x="1435988" y="3222487"/>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grpSp>
                <p:nvGrpSpPr>
                  <p:cNvPr id="108" name="Group 40">
                    <a:extLst>
                      <a:ext uri="{FF2B5EF4-FFF2-40B4-BE49-F238E27FC236}">
                        <a16:creationId xmlns:a16="http://schemas.microsoft.com/office/drawing/2014/main" id="{D560DD36-EBE3-AB4E-8EF8-F9056896D038}"/>
                      </a:ext>
                    </a:extLst>
                  </p:cNvPr>
                  <p:cNvGrpSpPr>
                    <a:grpSpLocks/>
                  </p:cNvGrpSpPr>
                  <p:nvPr/>
                </p:nvGrpSpPr>
                <p:grpSpPr bwMode="auto">
                  <a:xfrm rot="-261156">
                    <a:off x="2728044" y="1035120"/>
                    <a:ext cx="1904887" cy="932552"/>
                    <a:chOff x="1167171" y="2801248"/>
                    <a:chExt cx="1904887" cy="932552"/>
                  </a:xfrm>
                  <a:grpFill/>
                </p:grpSpPr>
                <p:sp>
                  <p:nvSpPr>
                    <p:cNvPr id="109" name="Parallelogram 108">
                      <a:extLst>
                        <a:ext uri="{FF2B5EF4-FFF2-40B4-BE49-F238E27FC236}">
                          <a16:creationId xmlns:a16="http://schemas.microsoft.com/office/drawing/2014/main" id="{3B94DF25-EE27-E841-A231-120E424A65FC}"/>
                        </a:ext>
                      </a:extLst>
                    </p:cNvPr>
                    <p:cNvSpPr/>
                    <p:nvPr/>
                  </p:nvSpPr>
                  <p:spPr bwMode="auto">
                    <a:xfrm rot="11834611">
                      <a:off x="1018020" y="2774603"/>
                      <a:ext cx="1905094" cy="851633"/>
                    </a:xfrm>
                    <a:prstGeom prst="parallelogram">
                      <a:avLst>
                        <a:gd name="adj" fmla="val 62209"/>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10" name="Donut 109">
                      <a:extLst>
                        <a:ext uri="{FF2B5EF4-FFF2-40B4-BE49-F238E27FC236}">
                          <a16:creationId xmlns:a16="http://schemas.microsoft.com/office/drawing/2014/main" id="{84846E72-77F8-9F4E-8023-A48D3FFF7C1E}"/>
                        </a:ext>
                      </a:extLst>
                    </p:cNvPr>
                    <p:cNvSpPr/>
                    <p:nvPr/>
                  </p:nvSpPr>
                  <p:spPr bwMode="auto">
                    <a:xfrm flipH="1">
                      <a:off x="1923209" y="2761901"/>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11" name="Donut 110">
                      <a:extLst>
                        <a:ext uri="{FF2B5EF4-FFF2-40B4-BE49-F238E27FC236}">
                          <a16:creationId xmlns:a16="http://schemas.microsoft.com/office/drawing/2014/main" id="{B68F690E-3DE0-1E45-973B-6519BCD6F9BE}"/>
                        </a:ext>
                      </a:extLst>
                    </p:cNvPr>
                    <p:cNvSpPr/>
                    <p:nvPr/>
                  </p:nvSpPr>
                  <p:spPr bwMode="auto">
                    <a:xfrm flipH="1">
                      <a:off x="2514988" y="2910939"/>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12" name="Donut 111">
                      <a:extLst>
                        <a:ext uri="{FF2B5EF4-FFF2-40B4-BE49-F238E27FC236}">
                          <a16:creationId xmlns:a16="http://schemas.microsoft.com/office/drawing/2014/main" id="{0DE06520-6DCB-784C-BA22-E09340F1916B}"/>
                        </a:ext>
                      </a:extLst>
                    </p:cNvPr>
                    <p:cNvSpPr/>
                    <p:nvPr/>
                  </p:nvSpPr>
                  <p:spPr bwMode="auto">
                    <a:xfrm flipH="1">
                      <a:off x="1915997" y="3422476"/>
                      <a:ext cx="141118" cy="15109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13" name="Donut 112">
                      <a:extLst>
                        <a:ext uri="{FF2B5EF4-FFF2-40B4-BE49-F238E27FC236}">
                          <a16:creationId xmlns:a16="http://schemas.microsoft.com/office/drawing/2014/main" id="{CFC43DCA-0534-B144-AB87-56181FDB3EA1}"/>
                        </a:ext>
                      </a:extLst>
                    </p:cNvPr>
                    <p:cNvSpPr/>
                    <p:nvPr/>
                  </p:nvSpPr>
                  <p:spPr bwMode="auto">
                    <a:xfrm flipH="1">
                      <a:off x="1370676" y="3277580"/>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grpSp>
            <p:sp>
              <p:nvSpPr>
                <p:cNvPr id="80" name="Cube 154">
                  <a:extLst>
                    <a:ext uri="{FF2B5EF4-FFF2-40B4-BE49-F238E27FC236}">
                      <a16:creationId xmlns:a16="http://schemas.microsoft.com/office/drawing/2014/main" id="{F1165372-AAAA-0144-A3B4-FED9B75DB77A}"/>
                    </a:ext>
                  </a:extLst>
                </p:cNvPr>
                <p:cNvSpPr>
                  <a:spLocks noChangeArrowheads="1"/>
                </p:cNvSpPr>
                <p:nvPr/>
              </p:nvSpPr>
              <p:spPr bwMode="auto">
                <a:xfrm rot="10800000">
                  <a:off x="5331334" y="2713300"/>
                  <a:ext cx="285708" cy="146193"/>
                </a:xfrm>
                <a:prstGeom prst="cube">
                  <a:avLst>
                    <a:gd name="adj" fmla="val 36181"/>
                  </a:avLst>
                </a:prstGeom>
                <a:grpFill/>
                <a:ln w="9525">
                  <a:solidFill>
                    <a:srgbClr val="FFFFFF"/>
                  </a:solidFill>
                  <a:round/>
                  <a:headEnd/>
                  <a:tailEnd/>
                </a:ln>
              </p:spPr>
              <p:txBody>
                <a:bodyPr/>
                <a:lstStyle/>
                <a:p>
                  <a:pPr eaLnBrk="1" fontAlgn="auto" hangingPunct="1">
                    <a:spcBef>
                      <a:spcPts val="0"/>
                    </a:spcBef>
                    <a:spcAft>
                      <a:spcPts val="0"/>
                    </a:spcAft>
                    <a:defRPr/>
                  </a:pPr>
                  <a:endParaRPr lang="en-US" sz="1800">
                    <a:latin typeface="+mn-lt"/>
                    <a:ea typeface="+mn-ea"/>
                  </a:endParaRPr>
                </a:p>
              </p:txBody>
            </p:sp>
            <p:grpSp>
              <p:nvGrpSpPr>
                <p:cNvPr id="81" name="Group 80">
                  <a:extLst>
                    <a:ext uri="{FF2B5EF4-FFF2-40B4-BE49-F238E27FC236}">
                      <a16:creationId xmlns:a16="http://schemas.microsoft.com/office/drawing/2014/main" id="{98E817D0-D1A6-5140-A1EC-03AFF3D48B27}"/>
                    </a:ext>
                  </a:extLst>
                </p:cNvPr>
                <p:cNvGrpSpPr>
                  <a:grpSpLocks/>
                </p:cNvGrpSpPr>
                <p:nvPr/>
              </p:nvGrpSpPr>
              <p:grpSpPr bwMode="auto">
                <a:xfrm>
                  <a:off x="5421058" y="2826873"/>
                  <a:ext cx="109979" cy="76122"/>
                  <a:chOff x="4152900" y="2349500"/>
                  <a:chExt cx="1168399" cy="1612900"/>
                </a:xfrm>
                <a:grpFill/>
              </p:grpSpPr>
              <p:sp>
                <p:nvSpPr>
                  <p:cNvPr id="104" name="Magnetic Disk 5">
                    <a:extLst>
                      <a:ext uri="{FF2B5EF4-FFF2-40B4-BE49-F238E27FC236}">
                        <a16:creationId xmlns:a16="http://schemas.microsoft.com/office/drawing/2014/main" id="{A2A94246-084D-D74F-9B5B-24644F641F27}"/>
                      </a:ext>
                    </a:extLst>
                  </p:cNvPr>
                  <p:cNvSpPr>
                    <a:spLocks noChangeArrowheads="1"/>
                  </p:cNvSpPr>
                  <p:nvPr/>
                </p:nvSpPr>
                <p:spPr bwMode="auto">
                  <a:xfrm rot="10800000">
                    <a:off x="4152900" y="2349500"/>
                    <a:ext cx="1168399" cy="1054100"/>
                  </a:xfrm>
                  <a:prstGeom prst="flowChartMagneticDisk">
                    <a:avLst/>
                  </a:prstGeom>
                  <a:grpFill/>
                  <a:ln w="9525">
                    <a:solidFill>
                      <a:srgbClr val="FFFFFF"/>
                    </a:solidFill>
                    <a:round/>
                    <a:headEnd/>
                    <a:tailEnd/>
                  </a:ln>
                </p:spPr>
                <p:txBody>
                  <a:bodyPr/>
                  <a:lstStyle/>
                  <a:p>
                    <a:pPr eaLnBrk="1" fontAlgn="auto" hangingPunct="1">
                      <a:spcBef>
                        <a:spcPts val="0"/>
                      </a:spcBef>
                      <a:spcAft>
                        <a:spcPts val="0"/>
                      </a:spcAft>
                      <a:defRPr/>
                    </a:pPr>
                    <a:endParaRPr lang="en-US" sz="1800">
                      <a:latin typeface="+mn-lt"/>
                      <a:ea typeface="+mn-ea"/>
                    </a:endParaRPr>
                  </a:p>
                </p:txBody>
              </p:sp>
              <p:sp>
                <p:nvSpPr>
                  <p:cNvPr id="105" name="Magnetic Disk 179">
                    <a:extLst>
                      <a:ext uri="{FF2B5EF4-FFF2-40B4-BE49-F238E27FC236}">
                        <a16:creationId xmlns:a16="http://schemas.microsoft.com/office/drawing/2014/main" id="{548326F6-6FA0-0044-A60E-53AF702A41CD}"/>
                      </a:ext>
                    </a:extLst>
                  </p:cNvPr>
                  <p:cNvSpPr>
                    <a:spLocks noChangeArrowheads="1"/>
                  </p:cNvSpPr>
                  <p:nvPr/>
                </p:nvSpPr>
                <p:spPr bwMode="auto">
                  <a:xfrm rot="10800000">
                    <a:off x="4317999" y="3136900"/>
                    <a:ext cx="838200" cy="825500"/>
                  </a:xfrm>
                  <a:prstGeom prst="flowChartMagneticDisk">
                    <a:avLst/>
                  </a:prstGeom>
                  <a:grpFill/>
                  <a:ln w="9525">
                    <a:solidFill>
                      <a:srgbClr val="FFFFFF"/>
                    </a:solidFill>
                    <a:round/>
                    <a:headEnd/>
                    <a:tailEnd/>
                  </a:ln>
                </p:spPr>
                <p:txBody>
                  <a:bodyPr/>
                  <a:lstStyle/>
                  <a:p>
                    <a:pPr eaLnBrk="1" fontAlgn="auto" hangingPunct="1">
                      <a:spcBef>
                        <a:spcPts val="0"/>
                      </a:spcBef>
                      <a:spcAft>
                        <a:spcPts val="0"/>
                      </a:spcAft>
                      <a:defRPr/>
                    </a:pPr>
                    <a:endParaRPr lang="en-US" sz="1800">
                      <a:latin typeface="+mn-lt"/>
                      <a:ea typeface="+mn-ea"/>
                    </a:endParaRPr>
                  </a:p>
                </p:txBody>
              </p:sp>
            </p:grpSp>
            <p:grpSp>
              <p:nvGrpSpPr>
                <p:cNvPr id="82" name="Group 46">
                  <a:extLst>
                    <a:ext uri="{FF2B5EF4-FFF2-40B4-BE49-F238E27FC236}">
                      <a16:creationId xmlns:a16="http://schemas.microsoft.com/office/drawing/2014/main" id="{25AF195F-1D99-6C4B-AC5A-0B2E5A509451}"/>
                    </a:ext>
                  </a:extLst>
                </p:cNvPr>
                <p:cNvGrpSpPr>
                  <a:grpSpLocks/>
                </p:cNvGrpSpPr>
                <p:nvPr/>
              </p:nvGrpSpPr>
              <p:grpSpPr bwMode="auto">
                <a:xfrm>
                  <a:off x="5135120" y="2637025"/>
                  <a:ext cx="332318" cy="181633"/>
                  <a:chOff x="1102444" y="1035120"/>
                  <a:chExt cx="3530487" cy="2545452"/>
                </a:xfrm>
                <a:grpFill/>
              </p:grpSpPr>
              <p:grpSp>
                <p:nvGrpSpPr>
                  <p:cNvPr id="86" name="Group 21">
                    <a:extLst>
                      <a:ext uri="{FF2B5EF4-FFF2-40B4-BE49-F238E27FC236}">
                        <a16:creationId xmlns:a16="http://schemas.microsoft.com/office/drawing/2014/main" id="{C1A4D83E-F2CC-7047-AA6A-529B02F8FC53}"/>
                      </a:ext>
                    </a:extLst>
                  </p:cNvPr>
                  <p:cNvGrpSpPr>
                    <a:grpSpLocks/>
                  </p:cNvGrpSpPr>
                  <p:nvPr/>
                </p:nvGrpSpPr>
                <p:grpSpPr bwMode="auto">
                  <a:xfrm rot="-261156">
                    <a:off x="1927945" y="1847920"/>
                    <a:ext cx="1904887" cy="932552"/>
                    <a:chOff x="1167171" y="2801248"/>
                    <a:chExt cx="1904887" cy="932552"/>
                  </a:xfrm>
                  <a:grpFill/>
                </p:grpSpPr>
                <p:sp>
                  <p:nvSpPr>
                    <p:cNvPr id="99" name="Parallelogram 98">
                      <a:extLst>
                        <a:ext uri="{FF2B5EF4-FFF2-40B4-BE49-F238E27FC236}">
                          <a16:creationId xmlns:a16="http://schemas.microsoft.com/office/drawing/2014/main" id="{08EF2CCD-36F7-024C-984F-0100A2FA9BE2}"/>
                        </a:ext>
                      </a:extLst>
                    </p:cNvPr>
                    <p:cNvSpPr/>
                    <p:nvPr/>
                  </p:nvSpPr>
                  <p:spPr bwMode="auto">
                    <a:xfrm rot="11834611">
                      <a:off x="1016967" y="2758903"/>
                      <a:ext cx="1928614" cy="851633"/>
                    </a:xfrm>
                    <a:prstGeom prst="parallelogram">
                      <a:avLst>
                        <a:gd name="adj" fmla="val 62209"/>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00" name="Donut 99">
                      <a:extLst>
                        <a:ext uri="{FF2B5EF4-FFF2-40B4-BE49-F238E27FC236}">
                          <a16:creationId xmlns:a16="http://schemas.microsoft.com/office/drawing/2014/main" id="{53B7A91A-47FD-CB49-9C0B-7BB9B7E3AD8F}"/>
                        </a:ext>
                      </a:extLst>
                    </p:cNvPr>
                    <p:cNvSpPr/>
                    <p:nvPr/>
                  </p:nvSpPr>
                  <p:spPr bwMode="auto">
                    <a:xfrm flipH="1">
                      <a:off x="1922174" y="2745671"/>
                      <a:ext cx="152882"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01" name="Donut 100">
                      <a:extLst>
                        <a:ext uri="{FF2B5EF4-FFF2-40B4-BE49-F238E27FC236}">
                          <a16:creationId xmlns:a16="http://schemas.microsoft.com/office/drawing/2014/main" id="{FF71F080-B6F2-2E40-BA39-E99662C1DC4C}"/>
                        </a:ext>
                      </a:extLst>
                    </p:cNvPr>
                    <p:cNvSpPr/>
                    <p:nvPr/>
                  </p:nvSpPr>
                  <p:spPr bwMode="auto">
                    <a:xfrm flipH="1">
                      <a:off x="2514844" y="2881016"/>
                      <a:ext cx="152874"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02" name="Donut 101">
                      <a:extLst>
                        <a:ext uri="{FF2B5EF4-FFF2-40B4-BE49-F238E27FC236}">
                          <a16:creationId xmlns:a16="http://schemas.microsoft.com/office/drawing/2014/main" id="{1999F707-97FC-3346-BF09-61A2D3987103}"/>
                        </a:ext>
                      </a:extLst>
                    </p:cNvPr>
                    <p:cNvSpPr/>
                    <p:nvPr/>
                  </p:nvSpPr>
                  <p:spPr bwMode="auto">
                    <a:xfrm flipH="1">
                      <a:off x="1914532" y="3405704"/>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03" name="Donut 102">
                      <a:extLst>
                        <a:ext uri="{FF2B5EF4-FFF2-40B4-BE49-F238E27FC236}">
                          <a16:creationId xmlns:a16="http://schemas.microsoft.com/office/drawing/2014/main" id="{68D9C16C-78C3-9E42-8831-81029303523B}"/>
                        </a:ext>
                      </a:extLst>
                    </p:cNvPr>
                    <p:cNvSpPr/>
                    <p:nvPr/>
                  </p:nvSpPr>
                  <p:spPr bwMode="auto">
                    <a:xfrm flipH="1">
                      <a:off x="1381387" y="3261880"/>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grpSp>
                <p:nvGrpSpPr>
                  <p:cNvPr id="87" name="Group 34">
                    <a:extLst>
                      <a:ext uri="{FF2B5EF4-FFF2-40B4-BE49-F238E27FC236}">
                        <a16:creationId xmlns:a16="http://schemas.microsoft.com/office/drawing/2014/main" id="{67962BA1-7681-8D4D-AF57-989E9BEF452A}"/>
                      </a:ext>
                    </a:extLst>
                  </p:cNvPr>
                  <p:cNvGrpSpPr>
                    <a:grpSpLocks/>
                  </p:cNvGrpSpPr>
                  <p:nvPr/>
                </p:nvGrpSpPr>
                <p:grpSpPr bwMode="auto">
                  <a:xfrm rot="-261156">
                    <a:off x="1102444" y="2648020"/>
                    <a:ext cx="1904887" cy="932552"/>
                    <a:chOff x="1167171" y="2801248"/>
                    <a:chExt cx="1904887" cy="932552"/>
                  </a:xfrm>
                  <a:grpFill/>
                </p:grpSpPr>
                <p:sp>
                  <p:nvSpPr>
                    <p:cNvPr id="94" name="Parallelogram 93">
                      <a:extLst>
                        <a:ext uri="{FF2B5EF4-FFF2-40B4-BE49-F238E27FC236}">
                          <a16:creationId xmlns:a16="http://schemas.microsoft.com/office/drawing/2014/main" id="{E62BDEC2-A590-A84F-A3C8-21C0113C7BD8}"/>
                        </a:ext>
                      </a:extLst>
                    </p:cNvPr>
                    <p:cNvSpPr/>
                    <p:nvPr/>
                  </p:nvSpPr>
                  <p:spPr bwMode="auto">
                    <a:xfrm rot="11834611">
                      <a:off x="1167498" y="2795492"/>
                      <a:ext cx="1905094" cy="934049"/>
                    </a:xfrm>
                    <a:prstGeom prst="parallelogram">
                      <a:avLst>
                        <a:gd name="adj" fmla="val 62209"/>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95" name="Donut 94">
                      <a:extLst>
                        <a:ext uri="{FF2B5EF4-FFF2-40B4-BE49-F238E27FC236}">
                          <a16:creationId xmlns:a16="http://schemas.microsoft.com/office/drawing/2014/main" id="{A4C017BB-5C16-CE43-BA53-BD994BFCFBFF}"/>
                        </a:ext>
                      </a:extLst>
                    </p:cNvPr>
                    <p:cNvSpPr/>
                    <p:nvPr/>
                  </p:nvSpPr>
                  <p:spPr bwMode="auto">
                    <a:xfrm flipH="1">
                      <a:off x="2005000" y="2708491"/>
                      <a:ext cx="152874" cy="30219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96" name="Donut 95">
                      <a:extLst>
                        <a:ext uri="{FF2B5EF4-FFF2-40B4-BE49-F238E27FC236}">
                          <a16:creationId xmlns:a16="http://schemas.microsoft.com/office/drawing/2014/main" id="{ECA56625-2051-2C49-A45F-A18DABD22246}"/>
                        </a:ext>
                      </a:extLst>
                    </p:cNvPr>
                    <p:cNvSpPr/>
                    <p:nvPr/>
                  </p:nvSpPr>
                  <p:spPr bwMode="auto">
                    <a:xfrm flipH="1">
                      <a:off x="2529985" y="2865172"/>
                      <a:ext cx="152882"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97" name="Donut 96">
                      <a:extLst>
                        <a:ext uri="{FF2B5EF4-FFF2-40B4-BE49-F238E27FC236}">
                          <a16:creationId xmlns:a16="http://schemas.microsoft.com/office/drawing/2014/main" id="{A81BA16B-B017-4740-A33C-6C8384BC0769}"/>
                        </a:ext>
                      </a:extLst>
                    </p:cNvPr>
                    <p:cNvSpPr/>
                    <p:nvPr/>
                  </p:nvSpPr>
                  <p:spPr bwMode="auto">
                    <a:xfrm flipH="1">
                      <a:off x="1849946" y="3520549"/>
                      <a:ext cx="141118" cy="178564"/>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98" name="Donut 97">
                      <a:extLst>
                        <a:ext uri="{FF2B5EF4-FFF2-40B4-BE49-F238E27FC236}">
                          <a16:creationId xmlns:a16="http://schemas.microsoft.com/office/drawing/2014/main" id="{570B8EE8-3918-CC45-B740-7AEF75278978}"/>
                        </a:ext>
                      </a:extLst>
                    </p:cNvPr>
                    <p:cNvSpPr/>
                    <p:nvPr/>
                  </p:nvSpPr>
                  <p:spPr bwMode="auto">
                    <a:xfrm flipH="1">
                      <a:off x="1396081" y="3246007"/>
                      <a:ext cx="141118" cy="17857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grpSp>
                <p:nvGrpSpPr>
                  <p:cNvPr id="88" name="Group 40">
                    <a:extLst>
                      <a:ext uri="{FF2B5EF4-FFF2-40B4-BE49-F238E27FC236}">
                        <a16:creationId xmlns:a16="http://schemas.microsoft.com/office/drawing/2014/main" id="{B42A9F8A-4494-A143-B3AC-9BDBFC0ECA61}"/>
                      </a:ext>
                    </a:extLst>
                  </p:cNvPr>
                  <p:cNvGrpSpPr>
                    <a:grpSpLocks/>
                  </p:cNvGrpSpPr>
                  <p:nvPr/>
                </p:nvGrpSpPr>
                <p:grpSpPr bwMode="auto">
                  <a:xfrm rot="-261156">
                    <a:off x="2728044" y="1035120"/>
                    <a:ext cx="1904887" cy="932552"/>
                    <a:chOff x="1167171" y="2801248"/>
                    <a:chExt cx="1904887" cy="932552"/>
                  </a:xfrm>
                  <a:grpFill/>
                </p:grpSpPr>
                <p:sp>
                  <p:nvSpPr>
                    <p:cNvPr id="89" name="Parallelogram 88">
                      <a:extLst>
                        <a:ext uri="{FF2B5EF4-FFF2-40B4-BE49-F238E27FC236}">
                          <a16:creationId xmlns:a16="http://schemas.microsoft.com/office/drawing/2014/main" id="{285B53F1-99DF-A245-BABE-F15BFA18C615}"/>
                        </a:ext>
                      </a:extLst>
                    </p:cNvPr>
                    <p:cNvSpPr/>
                    <p:nvPr/>
                  </p:nvSpPr>
                  <p:spPr bwMode="auto">
                    <a:xfrm rot="11834611">
                      <a:off x="1164389" y="2732336"/>
                      <a:ext cx="1905094" cy="1071409"/>
                    </a:xfrm>
                    <a:prstGeom prst="parallelogram">
                      <a:avLst>
                        <a:gd name="adj" fmla="val 62209"/>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90" name="Donut 89">
                      <a:extLst>
                        <a:ext uri="{FF2B5EF4-FFF2-40B4-BE49-F238E27FC236}">
                          <a16:creationId xmlns:a16="http://schemas.microsoft.com/office/drawing/2014/main" id="{5CDC3332-06A7-3D46-90B5-14C1144E510C}"/>
                        </a:ext>
                      </a:extLst>
                    </p:cNvPr>
                    <p:cNvSpPr/>
                    <p:nvPr/>
                  </p:nvSpPr>
                  <p:spPr bwMode="auto">
                    <a:xfrm flipH="1">
                      <a:off x="1871580" y="2784379"/>
                      <a:ext cx="141118" cy="17857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91" name="Donut 90">
                      <a:extLst>
                        <a:ext uri="{FF2B5EF4-FFF2-40B4-BE49-F238E27FC236}">
                          <a16:creationId xmlns:a16="http://schemas.microsoft.com/office/drawing/2014/main" id="{EC3D810B-D9E5-EF49-8B62-A7744C884961}"/>
                        </a:ext>
                      </a:extLst>
                    </p:cNvPr>
                    <p:cNvSpPr/>
                    <p:nvPr/>
                  </p:nvSpPr>
                  <p:spPr bwMode="auto">
                    <a:xfrm flipH="1">
                      <a:off x="2439014" y="2945032"/>
                      <a:ext cx="141118" cy="17857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92" name="Donut 91">
                      <a:extLst>
                        <a:ext uri="{FF2B5EF4-FFF2-40B4-BE49-F238E27FC236}">
                          <a16:creationId xmlns:a16="http://schemas.microsoft.com/office/drawing/2014/main" id="{07D151B2-EEB7-3D4C-B27F-3B103B2488E6}"/>
                        </a:ext>
                      </a:extLst>
                    </p:cNvPr>
                    <p:cNvSpPr/>
                    <p:nvPr/>
                  </p:nvSpPr>
                  <p:spPr bwMode="auto">
                    <a:xfrm flipH="1">
                      <a:off x="1845498" y="3553482"/>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93" name="Donut 92">
                      <a:extLst>
                        <a:ext uri="{FF2B5EF4-FFF2-40B4-BE49-F238E27FC236}">
                          <a16:creationId xmlns:a16="http://schemas.microsoft.com/office/drawing/2014/main" id="{2BCF70CD-CAE6-1248-9145-272E696F71DC}"/>
                        </a:ext>
                      </a:extLst>
                    </p:cNvPr>
                    <p:cNvSpPr/>
                    <p:nvPr/>
                  </p:nvSpPr>
                  <p:spPr bwMode="auto">
                    <a:xfrm flipH="1">
                      <a:off x="1316369" y="3341152"/>
                      <a:ext cx="141118" cy="17857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grpSp>
            <p:sp>
              <p:nvSpPr>
                <p:cNvPr id="83" name="Parallelogram 157">
                  <a:extLst>
                    <a:ext uri="{FF2B5EF4-FFF2-40B4-BE49-F238E27FC236}">
                      <a16:creationId xmlns:a16="http://schemas.microsoft.com/office/drawing/2014/main" id="{4184F6DE-B5C2-DB43-B44F-BD4ADD7E29CD}"/>
                    </a:ext>
                  </a:extLst>
                </p:cNvPr>
                <p:cNvSpPr>
                  <a:spLocks noChangeArrowheads="1"/>
                </p:cNvSpPr>
                <p:nvPr/>
              </p:nvSpPr>
              <p:spPr bwMode="auto">
                <a:xfrm rot="8155375">
                  <a:off x="5505933" y="2843603"/>
                  <a:ext cx="150790" cy="46082"/>
                </a:xfrm>
                <a:prstGeom prst="parallelogram">
                  <a:avLst>
                    <a:gd name="adj" fmla="val 95599"/>
                  </a:avLst>
                </a:prstGeom>
                <a:grpFill/>
                <a:ln w="9525">
                  <a:solidFill>
                    <a:srgbClr val="FFFFFF"/>
                  </a:solidFill>
                  <a:round/>
                  <a:headEnd/>
                  <a:tailEnd/>
                </a:ln>
              </p:spPr>
              <p:txBody>
                <a:bodyPr/>
                <a:lstStyle/>
                <a:p>
                  <a:pPr eaLnBrk="1" fontAlgn="auto" hangingPunct="1">
                    <a:spcBef>
                      <a:spcPts val="0"/>
                    </a:spcBef>
                    <a:spcAft>
                      <a:spcPts val="0"/>
                    </a:spcAft>
                    <a:defRPr/>
                  </a:pPr>
                  <a:endParaRPr lang="en-US" sz="1800">
                    <a:latin typeface="+mn-lt"/>
                    <a:ea typeface="+mn-ea"/>
                  </a:endParaRPr>
                </a:p>
              </p:txBody>
            </p:sp>
            <p:sp>
              <p:nvSpPr>
                <p:cNvPr id="84" name="Parallelogram 158">
                  <a:extLst>
                    <a:ext uri="{FF2B5EF4-FFF2-40B4-BE49-F238E27FC236}">
                      <a16:creationId xmlns:a16="http://schemas.microsoft.com/office/drawing/2014/main" id="{3A1EB4FA-1E97-0D4C-A980-9E0309CE578F}"/>
                    </a:ext>
                  </a:extLst>
                </p:cNvPr>
                <p:cNvSpPr>
                  <a:spLocks noChangeArrowheads="1"/>
                </p:cNvSpPr>
                <p:nvPr/>
              </p:nvSpPr>
              <p:spPr bwMode="auto">
                <a:xfrm rot="8155375">
                  <a:off x="5290065" y="2842013"/>
                  <a:ext cx="149203" cy="46083"/>
                </a:xfrm>
                <a:prstGeom prst="parallelogram">
                  <a:avLst>
                    <a:gd name="adj" fmla="val 95599"/>
                  </a:avLst>
                </a:prstGeom>
                <a:grpFill/>
                <a:ln w="9525">
                  <a:solidFill>
                    <a:srgbClr val="FFFFFF"/>
                  </a:solidFill>
                  <a:round/>
                  <a:headEnd/>
                  <a:tailEnd/>
                </a:ln>
              </p:spPr>
              <p:txBody>
                <a:bodyPr/>
                <a:lstStyle/>
                <a:p>
                  <a:pPr eaLnBrk="1" fontAlgn="auto" hangingPunct="1">
                    <a:spcBef>
                      <a:spcPts val="0"/>
                    </a:spcBef>
                    <a:spcAft>
                      <a:spcPts val="0"/>
                    </a:spcAft>
                    <a:defRPr/>
                  </a:pPr>
                  <a:endParaRPr lang="en-US" sz="1800">
                    <a:latin typeface="+mn-lt"/>
                    <a:ea typeface="+mn-ea"/>
                  </a:endParaRPr>
                </a:p>
              </p:txBody>
            </p:sp>
            <p:sp>
              <p:nvSpPr>
                <p:cNvPr id="85" name="Bevel 14">
                  <a:extLst>
                    <a:ext uri="{FF2B5EF4-FFF2-40B4-BE49-F238E27FC236}">
                      <a16:creationId xmlns:a16="http://schemas.microsoft.com/office/drawing/2014/main" id="{1B0267C1-300D-F54B-AC46-E59CE3558942}"/>
                    </a:ext>
                  </a:extLst>
                </p:cNvPr>
                <p:cNvSpPr>
                  <a:spLocks noChangeArrowheads="1"/>
                </p:cNvSpPr>
                <p:nvPr/>
              </p:nvSpPr>
              <p:spPr bwMode="auto">
                <a:xfrm>
                  <a:off x="5417388" y="2739941"/>
                  <a:ext cx="182644" cy="53908"/>
                </a:xfrm>
                <a:prstGeom prst="bevel">
                  <a:avLst>
                    <a:gd name="adj" fmla="val 12500"/>
                  </a:avLst>
                </a:prstGeom>
                <a:grpFill/>
                <a:ln w="9525">
                  <a:solidFill>
                    <a:srgbClr val="FFFFFF"/>
                  </a:solidFill>
                  <a:round/>
                  <a:headEnd/>
                  <a:tailEnd/>
                </a:ln>
              </p:spPr>
              <p:txBody>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defRPr/>
                  </a:pPr>
                  <a:endParaRPr lang="en-US" altLang="en-US" sz="1800"/>
                </a:p>
              </p:txBody>
            </p:sp>
          </p:grpSp>
          <p:cxnSp>
            <p:nvCxnSpPr>
              <p:cNvPr id="75" name="Straight Connector 74">
                <a:extLst>
                  <a:ext uri="{FF2B5EF4-FFF2-40B4-BE49-F238E27FC236}">
                    <a16:creationId xmlns:a16="http://schemas.microsoft.com/office/drawing/2014/main" id="{E17E248F-9A4D-AD43-9644-A1F4CA11C9F8}"/>
                  </a:ext>
                </a:extLst>
              </p:cNvPr>
              <p:cNvCxnSpPr>
                <a:cxnSpLocks noChangeShapeType="1"/>
              </p:cNvCxnSpPr>
              <p:nvPr/>
            </p:nvCxnSpPr>
            <p:spPr bwMode="auto">
              <a:xfrm flipH="1">
                <a:off x="5210989" y="2855488"/>
                <a:ext cx="263199" cy="393085"/>
              </a:xfrm>
              <a:prstGeom prst="line">
                <a:avLst/>
              </a:prstGeom>
              <a:grpFill/>
              <a:ln w="25400">
                <a:solidFill>
                  <a:schemeClr val="accent5"/>
                </a:solidFill>
                <a:round/>
                <a:headEnd/>
                <a:tailEnd/>
              </a:ln>
              <a:effectLst>
                <a:outerShdw blurRad="40000" dist="20000" dir="5400000" rotWithShape="0">
                  <a:srgbClr val="808080">
                    <a:alpha val="37999"/>
                  </a:srgbClr>
                </a:outerShdw>
              </a:effectLst>
            </p:spPr>
          </p:cxnSp>
          <p:cxnSp>
            <p:nvCxnSpPr>
              <p:cNvPr id="76" name="Straight Connector 75">
                <a:extLst>
                  <a:ext uri="{FF2B5EF4-FFF2-40B4-BE49-F238E27FC236}">
                    <a16:creationId xmlns:a16="http://schemas.microsoft.com/office/drawing/2014/main" id="{D6AF29E1-9B8F-D44E-8167-70CE514F6EE8}"/>
                  </a:ext>
                </a:extLst>
              </p:cNvPr>
              <p:cNvCxnSpPr>
                <a:cxnSpLocks noChangeShapeType="1"/>
              </p:cNvCxnSpPr>
              <p:nvPr/>
            </p:nvCxnSpPr>
            <p:spPr bwMode="auto">
              <a:xfrm flipH="1">
                <a:off x="5210989" y="2842775"/>
                <a:ext cx="233042" cy="759064"/>
              </a:xfrm>
              <a:prstGeom prst="line">
                <a:avLst/>
              </a:prstGeom>
              <a:grpFill/>
              <a:ln w="25400">
                <a:solidFill>
                  <a:schemeClr val="accent5"/>
                </a:solidFill>
                <a:round/>
                <a:headEnd/>
                <a:tailEnd/>
              </a:ln>
              <a:effectLst>
                <a:outerShdw blurRad="40000" dist="20000" dir="5400000" rotWithShape="0">
                  <a:srgbClr val="808080">
                    <a:alpha val="37999"/>
                  </a:srgbClr>
                </a:outerShdw>
              </a:effectLst>
            </p:spPr>
          </p:cxnSp>
          <p:cxnSp>
            <p:nvCxnSpPr>
              <p:cNvPr id="77" name="Straight Connector 76">
                <a:extLst>
                  <a:ext uri="{FF2B5EF4-FFF2-40B4-BE49-F238E27FC236}">
                    <a16:creationId xmlns:a16="http://schemas.microsoft.com/office/drawing/2014/main" id="{D757EECC-C9C4-8541-8312-5F1A6F44BF6F}"/>
                  </a:ext>
                </a:extLst>
              </p:cNvPr>
              <p:cNvCxnSpPr>
                <a:cxnSpLocks noChangeShapeType="1"/>
              </p:cNvCxnSpPr>
              <p:nvPr/>
            </p:nvCxnSpPr>
            <p:spPr bwMode="auto">
              <a:xfrm flipH="1">
                <a:off x="5177832" y="2850721"/>
                <a:ext cx="247152" cy="222036"/>
              </a:xfrm>
              <a:prstGeom prst="line">
                <a:avLst/>
              </a:prstGeom>
              <a:grpFill/>
              <a:ln w="25400">
                <a:solidFill>
                  <a:schemeClr val="accent5"/>
                </a:solidFill>
                <a:round/>
                <a:headEnd/>
                <a:tailEnd/>
              </a:ln>
              <a:effectLst>
                <a:outerShdw blurRad="40000" dist="20000" dir="5400000" rotWithShape="0">
                  <a:srgbClr val="808080">
                    <a:alpha val="37999"/>
                  </a:srgbClr>
                </a:outerShdw>
              </a:effectLst>
            </p:spPr>
          </p:cxnSp>
        </p:grpSp>
        <p:sp>
          <p:nvSpPr>
            <p:cNvPr id="15" name="Right Triangle 14">
              <a:extLst>
                <a:ext uri="{FF2B5EF4-FFF2-40B4-BE49-F238E27FC236}">
                  <a16:creationId xmlns:a16="http://schemas.microsoft.com/office/drawing/2014/main" id="{F8436155-20BB-4F41-ADD4-DEC6C591100C}"/>
                </a:ext>
              </a:extLst>
            </p:cNvPr>
            <p:cNvSpPr>
              <a:spLocks noChangeArrowheads="1"/>
            </p:cNvSpPr>
            <p:nvPr/>
          </p:nvSpPr>
          <p:spPr bwMode="auto">
            <a:xfrm rot="10800000">
              <a:off x="6823075" y="3805238"/>
              <a:ext cx="563563" cy="663575"/>
            </a:xfrm>
            <a:prstGeom prst="rtTriangle">
              <a:avLst/>
            </a:prstGeom>
            <a:solidFill>
              <a:schemeClr val="accent1">
                <a:alpha val="20000"/>
              </a:schemeClr>
            </a:solidFill>
            <a:ln w="9525">
              <a:solidFill>
                <a:srgbClr val="FFFF00"/>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6" name="TextBox 128">
              <a:extLst>
                <a:ext uri="{FF2B5EF4-FFF2-40B4-BE49-F238E27FC236}">
                  <a16:creationId xmlns:a16="http://schemas.microsoft.com/office/drawing/2014/main" id="{55441B87-9F71-2446-A0A8-59A12F44EBCF}"/>
                </a:ext>
              </a:extLst>
            </p:cNvPr>
            <p:cNvSpPr txBox="1">
              <a:spLocks noChangeArrowheads="1"/>
            </p:cNvSpPr>
            <p:nvPr/>
          </p:nvSpPr>
          <p:spPr bwMode="auto">
            <a:xfrm>
              <a:off x="7488238" y="3192463"/>
              <a:ext cx="781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a:solidFill>
                    <a:schemeClr val="bg1"/>
                  </a:solidFill>
                </a:rPr>
                <a:t>CubeSat</a:t>
              </a:r>
            </a:p>
          </p:txBody>
        </p:sp>
        <p:grpSp>
          <p:nvGrpSpPr>
            <p:cNvPr id="17" name="Group 248">
              <a:extLst>
                <a:ext uri="{FF2B5EF4-FFF2-40B4-BE49-F238E27FC236}">
                  <a16:creationId xmlns:a16="http://schemas.microsoft.com/office/drawing/2014/main" id="{4EF36471-E394-9D43-A1D6-AF8A16F6DDA6}"/>
                </a:ext>
              </a:extLst>
            </p:cNvPr>
            <p:cNvGrpSpPr>
              <a:grpSpLocks noChangeAspect="1"/>
            </p:cNvGrpSpPr>
            <p:nvPr/>
          </p:nvGrpSpPr>
          <p:grpSpPr bwMode="auto">
            <a:xfrm>
              <a:off x="5932298" y="2513300"/>
              <a:ext cx="861425" cy="1192258"/>
              <a:chOff x="4817382" y="2580581"/>
              <a:chExt cx="990753" cy="1372804"/>
            </a:xfrm>
            <a:solidFill>
              <a:schemeClr val="accent2"/>
            </a:solidFill>
          </p:grpSpPr>
          <p:grpSp>
            <p:nvGrpSpPr>
              <p:cNvPr id="24" name="Group 247">
                <a:extLst>
                  <a:ext uri="{FF2B5EF4-FFF2-40B4-BE49-F238E27FC236}">
                    <a16:creationId xmlns:a16="http://schemas.microsoft.com/office/drawing/2014/main" id="{78B30764-F8E3-614C-B2F7-861B972E8160}"/>
                  </a:ext>
                </a:extLst>
              </p:cNvPr>
              <p:cNvGrpSpPr>
                <a:grpSpLocks/>
              </p:cNvGrpSpPr>
              <p:nvPr/>
            </p:nvGrpSpPr>
            <p:grpSpPr bwMode="auto">
              <a:xfrm>
                <a:off x="5135120" y="2580581"/>
                <a:ext cx="673015" cy="282282"/>
                <a:chOff x="5135120" y="2637025"/>
                <a:chExt cx="673015" cy="282282"/>
              </a:xfrm>
              <a:grpFill/>
            </p:grpSpPr>
            <p:sp>
              <p:nvSpPr>
                <p:cNvPr id="28" name="Rectangle 7">
                  <a:extLst>
                    <a:ext uri="{FF2B5EF4-FFF2-40B4-BE49-F238E27FC236}">
                      <a16:creationId xmlns:a16="http://schemas.microsoft.com/office/drawing/2014/main" id="{C7548974-F777-074F-A648-45DCD9022E8C}"/>
                    </a:ext>
                  </a:extLst>
                </p:cNvPr>
                <p:cNvSpPr>
                  <a:spLocks noChangeArrowheads="1"/>
                </p:cNvSpPr>
                <p:nvPr/>
              </p:nvSpPr>
              <p:spPr bwMode="auto">
                <a:xfrm>
                  <a:off x="5332154" y="2859518"/>
                  <a:ext cx="216959" cy="59789"/>
                </a:xfrm>
                <a:prstGeom prst="rect">
                  <a:avLst/>
                </a:prstGeom>
                <a:grpFill/>
                <a:ln w="9525">
                  <a:solidFill>
                    <a:srgbClr val="FFFFFF"/>
                  </a:solidFill>
                  <a:round/>
                  <a:headEnd/>
                  <a:tailEnd/>
                </a:ln>
              </p:spPr>
              <p:txBody>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defRPr/>
                  </a:pPr>
                  <a:endParaRPr lang="en-US" altLang="en-US" sz="1800"/>
                </a:p>
              </p:txBody>
            </p:sp>
            <p:grpSp>
              <p:nvGrpSpPr>
                <p:cNvPr id="29" name="Group 47">
                  <a:extLst>
                    <a:ext uri="{FF2B5EF4-FFF2-40B4-BE49-F238E27FC236}">
                      <a16:creationId xmlns:a16="http://schemas.microsoft.com/office/drawing/2014/main" id="{FCFD9ADD-8E11-2740-80CD-4AEE2D64AF5C}"/>
                    </a:ext>
                  </a:extLst>
                </p:cNvPr>
                <p:cNvGrpSpPr>
                  <a:grpSpLocks/>
                </p:cNvGrpSpPr>
                <p:nvPr/>
              </p:nvGrpSpPr>
              <p:grpSpPr bwMode="auto">
                <a:xfrm>
                  <a:off x="5475817" y="2661493"/>
                  <a:ext cx="332318" cy="181633"/>
                  <a:chOff x="1102444" y="1035120"/>
                  <a:chExt cx="3530487" cy="2545452"/>
                </a:xfrm>
                <a:grpFill/>
              </p:grpSpPr>
              <p:grpSp>
                <p:nvGrpSpPr>
                  <p:cNvPr id="56" name="Group 21">
                    <a:extLst>
                      <a:ext uri="{FF2B5EF4-FFF2-40B4-BE49-F238E27FC236}">
                        <a16:creationId xmlns:a16="http://schemas.microsoft.com/office/drawing/2014/main" id="{B3384ED9-E205-4C4A-A384-7BBED74D5206}"/>
                      </a:ext>
                    </a:extLst>
                  </p:cNvPr>
                  <p:cNvGrpSpPr>
                    <a:grpSpLocks/>
                  </p:cNvGrpSpPr>
                  <p:nvPr/>
                </p:nvGrpSpPr>
                <p:grpSpPr bwMode="auto">
                  <a:xfrm rot="-261156">
                    <a:off x="1927945" y="1847920"/>
                    <a:ext cx="1904887" cy="932552"/>
                    <a:chOff x="1167171" y="2801248"/>
                    <a:chExt cx="1904887" cy="932552"/>
                  </a:xfrm>
                  <a:grpFill/>
                </p:grpSpPr>
                <p:sp>
                  <p:nvSpPr>
                    <p:cNvPr id="69" name="Parallelogram 68">
                      <a:extLst>
                        <a:ext uri="{FF2B5EF4-FFF2-40B4-BE49-F238E27FC236}">
                          <a16:creationId xmlns:a16="http://schemas.microsoft.com/office/drawing/2014/main" id="{21E3D6E7-027C-204F-B6E9-4F18C41ED752}"/>
                        </a:ext>
                      </a:extLst>
                    </p:cNvPr>
                    <p:cNvSpPr/>
                    <p:nvPr/>
                  </p:nvSpPr>
                  <p:spPr bwMode="auto">
                    <a:xfrm rot="11834611">
                      <a:off x="1151281" y="2949263"/>
                      <a:ext cx="1905094" cy="769217"/>
                    </a:xfrm>
                    <a:prstGeom prst="parallelogram">
                      <a:avLst>
                        <a:gd name="adj" fmla="val 62209"/>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70" name="Donut 69">
                      <a:extLst>
                        <a:ext uri="{FF2B5EF4-FFF2-40B4-BE49-F238E27FC236}">
                          <a16:creationId xmlns:a16="http://schemas.microsoft.com/office/drawing/2014/main" id="{81DCCD9E-603D-1A44-A8A3-ABECF9926B35}"/>
                        </a:ext>
                      </a:extLst>
                    </p:cNvPr>
                    <p:cNvSpPr/>
                    <p:nvPr/>
                  </p:nvSpPr>
                  <p:spPr bwMode="auto">
                    <a:xfrm flipH="1">
                      <a:off x="2011798" y="2850065"/>
                      <a:ext cx="141118" cy="17857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71" name="Donut 70">
                      <a:extLst>
                        <a:ext uri="{FF2B5EF4-FFF2-40B4-BE49-F238E27FC236}">
                          <a16:creationId xmlns:a16="http://schemas.microsoft.com/office/drawing/2014/main" id="{384909B9-4A8E-7F49-A58D-49BD1DFB7F9D}"/>
                        </a:ext>
                      </a:extLst>
                    </p:cNvPr>
                    <p:cNvSpPr/>
                    <p:nvPr/>
                  </p:nvSpPr>
                  <p:spPr bwMode="auto">
                    <a:xfrm flipH="1">
                      <a:off x="2579678" y="3010738"/>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72" name="Donut 71">
                      <a:extLst>
                        <a:ext uri="{FF2B5EF4-FFF2-40B4-BE49-F238E27FC236}">
                          <a16:creationId xmlns:a16="http://schemas.microsoft.com/office/drawing/2014/main" id="{3C237C59-7D5C-9349-A41F-3EFA004705BB}"/>
                        </a:ext>
                      </a:extLst>
                    </p:cNvPr>
                    <p:cNvSpPr/>
                    <p:nvPr/>
                  </p:nvSpPr>
                  <p:spPr bwMode="auto">
                    <a:xfrm flipH="1">
                      <a:off x="1925178" y="3475989"/>
                      <a:ext cx="141118" cy="137360"/>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73" name="Donut 72">
                      <a:extLst>
                        <a:ext uri="{FF2B5EF4-FFF2-40B4-BE49-F238E27FC236}">
                          <a16:creationId xmlns:a16="http://schemas.microsoft.com/office/drawing/2014/main" id="{1E4EF483-DBB7-DB43-8302-E49332D09D59}"/>
                        </a:ext>
                      </a:extLst>
                    </p:cNvPr>
                    <p:cNvSpPr/>
                    <p:nvPr/>
                  </p:nvSpPr>
                  <p:spPr bwMode="auto">
                    <a:xfrm flipH="1">
                      <a:off x="1458818" y="3379464"/>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grpSp>
                <p:nvGrpSpPr>
                  <p:cNvPr id="57" name="Group 34">
                    <a:extLst>
                      <a:ext uri="{FF2B5EF4-FFF2-40B4-BE49-F238E27FC236}">
                        <a16:creationId xmlns:a16="http://schemas.microsoft.com/office/drawing/2014/main" id="{9F46BF9C-937B-CA43-948E-CC439381BBE3}"/>
                      </a:ext>
                    </a:extLst>
                  </p:cNvPr>
                  <p:cNvGrpSpPr>
                    <a:grpSpLocks/>
                  </p:cNvGrpSpPr>
                  <p:nvPr/>
                </p:nvGrpSpPr>
                <p:grpSpPr bwMode="auto">
                  <a:xfrm rot="-261156">
                    <a:off x="1102444" y="2648020"/>
                    <a:ext cx="1904887" cy="932552"/>
                    <a:chOff x="1167171" y="2801248"/>
                    <a:chExt cx="1904887" cy="932552"/>
                  </a:xfrm>
                  <a:grpFill/>
                </p:grpSpPr>
                <p:sp>
                  <p:nvSpPr>
                    <p:cNvPr id="64" name="Parallelogram 63">
                      <a:extLst>
                        <a:ext uri="{FF2B5EF4-FFF2-40B4-BE49-F238E27FC236}">
                          <a16:creationId xmlns:a16="http://schemas.microsoft.com/office/drawing/2014/main" id="{0307C667-C115-F349-A8AA-8ABAD7513031}"/>
                        </a:ext>
                      </a:extLst>
                    </p:cNvPr>
                    <p:cNvSpPr/>
                    <p:nvPr/>
                  </p:nvSpPr>
                  <p:spPr bwMode="auto">
                    <a:xfrm rot="11834611">
                      <a:off x="1091879" y="2790653"/>
                      <a:ext cx="1940370" cy="810429"/>
                    </a:xfrm>
                    <a:prstGeom prst="parallelogram">
                      <a:avLst>
                        <a:gd name="adj" fmla="val 62209"/>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65" name="Donut 64">
                      <a:extLst>
                        <a:ext uri="{FF2B5EF4-FFF2-40B4-BE49-F238E27FC236}">
                          <a16:creationId xmlns:a16="http://schemas.microsoft.com/office/drawing/2014/main" id="{453E6AC2-82A1-F941-82BD-B8B3FFA03998}"/>
                        </a:ext>
                      </a:extLst>
                    </p:cNvPr>
                    <p:cNvSpPr/>
                    <p:nvPr/>
                  </p:nvSpPr>
                  <p:spPr bwMode="auto">
                    <a:xfrm flipH="1">
                      <a:off x="2014770" y="2846891"/>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66" name="Donut 65">
                      <a:extLst>
                        <a:ext uri="{FF2B5EF4-FFF2-40B4-BE49-F238E27FC236}">
                          <a16:creationId xmlns:a16="http://schemas.microsoft.com/office/drawing/2014/main" id="{C195EA98-6C96-9242-B8A8-6A91BC988C16}"/>
                        </a:ext>
                      </a:extLst>
                    </p:cNvPr>
                    <p:cNvSpPr/>
                    <p:nvPr/>
                  </p:nvSpPr>
                  <p:spPr bwMode="auto">
                    <a:xfrm flipH="1">
                      <a:off x="2580292" y="2855845"/>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67" name="Donut 66">
                      <a:extLst>
                        <a:ext uri="{FF2B5EF4-FFF2-40B4-BE49-F238E27FC236}">
                          <a16:creationId xmlns:a16="http://schemas.microsoft.com/office/drawing/2014/main" id="{2291A882-6293-8145-AF31-0E3767480F90}"/>
                        </a:ext>
                      </a:extLst>
                    </p:cNvPr>
                    <p:cNvSpPr/>
                    <p:nvPr/>
                  </p:nvSpPr>
                  <p:spPr bwMode="auto">
                    <a:xfrm flipH="1">
                      <a:off x="1966455" y="3407405"/>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68" name="Donut 67">
                      <a:extLst>
                        <a:ext uri="{FF2B5EF4-FFF2-40B4-BE49-F238E27FC236}">
                          <a16:creationId xmlns:a16="http://schemas.microsoft.com/office/drawing/2014/main" id="{3A609ADC-03EC-E247-875A-77E62A1B4479}"/>
                        </a:ext>
                      </a:extLst>
                    </p:cNvPr>
                    <p:cNvSpPr/>
                    <p:nvPr/>
                  </p:nvSpPr>
                  <p:spPr bwMode="auto">
                    <a:xfrm flipH="1">
                      <a:off x="1435988" y="3222487"/>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grpSp>
                <p:nvGrpSpPr>
                  <p:cNvPr id="58" name="Group 40">
                    <a:extLst>
                      <a:ext uri="{FF2B5EF4-FFF2-40B4-BE49-F238E27FC236}">
                        <a16:creationId xmlns:a16="http://schemas.microsoft.com/office/drawing/2014/main" id="{F78845CD-2156-DD49-B86F-D4221063E821}"/>
                      </a:ext>
                    </a:extLst>
                  </p:cNvPr>
                  <p:cNvGrpSpPr>
                    <a:grpSpLocks/>
                  </p:cNvGrpSpPr>
                  <p:nvPr/>
                </p:nvGrpSpPr>
                <p:grpSpPr bwMode="auto">
                  <a:xfrm rot="-261156">
                    <a:off x="2728044" y="1035120"/>
                    <a:ext cx="1904887" cy="932552"/>
                    <a:chOff x="1167171" y="2801248"/>
                    <a:chExt cx="1904887" cy="932552"/>
                  </a:xfrm>
                  <a:grpFill/>
                </p:grpSpPr>
                <p:sp>
                  <p:nvSpPr>
                    <p:cNvPr id="59" name="Parallelogram 58">
                      <a:extLst>
                        <a:ext uri="{FF2B5EF4-FFF2-40B4-BE49-F238E27FC236}">
                          <a16:creationId xmlns:a16="http://schemas.microsoft.com/office/drawing/2014/main" id="{33A4423E-8D20-6E4E-B044-A2CB27B65245}"/>
                        </a:ext>
                      </a:extLst>
                    </p:cNvPr>
                    <p:cNvSpPr/>
                    <p:nvPr/>
                  </p:nvSpPr>
                  <p:spPr bwMode="auto">
                    <a:xfrm rot="11834611">
                      <a:off x="1018020" y="2774603"/>
                      <a:ext cx="1905094" cy="851633"/>
                    </a:xfrm>
                    <a:prstGeom prst="parallelogram">
                      <a:avLst>
                        <a:gd name="adj" fmla="val 62209"/>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60" name="Donut 59">
                      <a:extLst>
                        <a:ext uri="{FF2B5EF4-FFF2-40B4-BE49-F238E27FC236}">
                          <a16:creationId xmlns:a16="http://schemas.microsoft.com/office/drawing/2014/main" id="{9C36533D-A9A3-EF44-87A1-8F382C954F52}"/>
                        </a:ext>
                      </a:extLst>
                    </p:cNvPr>
                    <p:cNvSpPr/>
                    <p:nvPr/>
                  </p:nvSpPr>
                  <p:spPr bwMode="auto">
                    <a:xfrm flipH="1">
                      <a:off x="1923209" y="2761901"/>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61" name="Donut 60">
                      <a:extLst>
                        <a:ext uri="{FF2B5EF4-FFF2-40B4-BE49-F238E27FC236}">
                          <a16:creationId xmlns:a16="http://schemas.microsoft.com/office/drawing/2014/main" id="{A96A75E7-54EE-724D-BA91-C8254B71AFE9}"/>
                        </a:ext>
                      </a:extLst>
                    </p:cNvPr>
                    <p:cNvSpPr/>
                    <p:nvPr/>
                  </p:nvSpPr>
                  <p:spPr bwMode="auto">
                    <a:xfrm flipH="1">
                      <a:off x="2514988" y="2910939"/>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62" name="Donut 61">
                      <a:extLst>
                        <a:ext uri="{FF2B5EF4-FFF2-40B4-BE49-F238E27FC236}">
                          <a16:creationId xmlns:a16="http://schemas.microsoft.com/office/drawing/2014/main" id="{43AB9ADA-4280-F747-8CBD-42D8D2E55B7C}"/>
                        </a:ext>
                      </a:extLst>
                    </p:cNvPr>
                    <p:cNvSpPr/>
                    <p:nvPr/>
                  </p:nvSpPr>
                  <p:spPr bwMode="auto">
                    <a:xfrm flipH="1">
                      <a:off x="1915997" y="3422476"/>
                      <a:ext cx="141118" cy="15109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63" name="Donut 62">
                      <a:extLst>
                        <a:ext uri="{FF2B5EF4-FFF2-40B4-BE49-F238E27FC236}">
                          <a16:creationId xmlns:a16="http://schemas.microsoft.com/office/drawing/2014/main" id="{B87EF15F-0584-8D44-8CB7-2DA7CB406272}"/>
                        </a:ext>
                      </a:extLst>
                    </p:cNvPr>
                    <p:cNvSpPr/>
                    <p:nvPr/>
                  </p:nvSpPr>
                  <p:spPr bwMode="auto">
                    <a:xfrm flipH="1">
                      <a:off x="1370676" y="3277580"/>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grpSp>
            <p:sp>
              <p:nvSpPr>
                <p:cNvPr id="30" name="Cube 154">
                  <a:extLst>
                    <a:ext uri="{FF2B5EF4-FFF2-40B4-BE49-F238E27FC236}">
                      <a16:creationId xmlns:a16="http://schemas.microsoft.com/office/drawing/2014/main" id="{41C80B57-7F4F-414B-B0FC-E59CE316D4E9}"/>
                    </a:ext>
                  </a:extLst>
                </p:cNvPr>
                <p:cNvSpPr>
                  <a:spLocks noChangeArrowheads="1"/>
                </p:cNvSpPr>
                <p:nvPr/>
              </p:nvSpPr>
              <p:spPr bwMode="auto">
                <a:xfrm rot="10800000">
                  <a:off x="5331334" y="2713300"/>
                  <a:ext cx="285708" cy="146193"/>
                </a:xfrm>
                <a:prstGeom prst="cube">
                  <a:avLst>
                    <a:gd name="adj" fmla="val 36181"/>
                  </a:avLst>
                </a:prstGeom>
                <a:grpFill/>
                <a:ln w="9525">
                  <a:solidFill>
                    <a:srgbClr val="FFFFFF"/>
                  </a:solidFill>
                  <a:round/>
                  <a:headEnd/>
                  <a:tailEnd/>
                </a:ln>
              </p:spPr>
              <p:txBody>
                <a:bodyPr/>
                <a:lstStyle/>
                <a:p>
                  <a:pPr eaLnBrk="1" fontAlgn="auto" hangingPunct="1">
                    <a:spcBef>
                      <a:spcPts val="0"/>
                    </a:spcBef>
                    <a:spcAft>
                      <a:spcPts val="0"/>
                    </a:spcAft>
                    <a:defRPr/>
                  </a:pPr>
                  <a:endParaRPr lang="en-US" sz="1800">
                    <a:latin typeface="+mn-lt"/>
                    <a:ea typeface="+mn-ea"/>
                  </a:endParaRPr>
                </a:p>
              </p:txBody>
            </p:sp>
            <p:grpSp>
              <p:nvGrpSpPr>
                <p:cNvPr id="31" name="Group 30">
                  <a:extLst>
                    <a:ext uri="{FF2B5EF4-FFF2-40B4-BE49-F238E27FC236}">
                      <a16:creationId xmlns:a16="http://schemas.microsoft.com/office/drawing/2014/main" id="{CE3E2E2B-F5C3-FC4F-BDF5-EA2FFA69D486}"/>
                    </a:ext>
                  </a:extLst>
                </p:cNvPr>
                <p:cNvGrpSpPr>
                  <a:grpSpLocks/>
                </p:cNvGrpSpPr>
                <p:nvPr/>
              </p:nvGrpSpPr>
              <p:grpSpPr bwMode="auto">
                <a:xfrm>
                  <a:off x="5421058" y="2826873"/>
                  <a:ext cx="109979" cy="76122"/>
                  <a:chOff x="4152900" y="2349500"/>
                  <a:chExt cx="1168399" cy="1612900"/>
                </a:xfrm>
                <a:grpFill/>
              </p:grpSpPr>
              <p:sp>
                <p:nvSpPr>
                  <p:cNvPr id="54" name="Magnetic Disk 5">
                    <a:extLst>
                      <a:ext uri="{FF2B5EF4-FFF2-40B4-BE49-F238E27FC236}">
                        <a16:creationId xmlns:a16="http://schemas.microsoft.com/office/drawing/2014/main" id="{EC4ADDC1-6206-C644-8112-18B505A434F8}"/>
                      </a:ext>
                    </a:extLst>
                  </p:cNvPr>
                  <p:cNvSpPr>
                    <a:spLocks noChangeArrowheads="1"/>
                  </p:cNvSpPr>
                  <p:nvPr/>
                </p:nvSpPr>
                <p:spPr bwMode="auto">
                  <a:xfrm rot="10800000">
                    <a:off x="4152900" y="2349500"/>
                    <a:ext cx="1168399" cy="1054100"/>
                  </a:xfrm>
                  <a:prstGeom prst="flowChartMagneticDisk">
                    <a:avLst/>
                  </a:prstGeom>
                  <a:grpFill/>
                  <a:ln w="9525">
                    <a:solidFill>
                      <a:srgbClr val="FFFFFF"/>
                    </a:solidFill>
                    <a:round/>
                    <a:headEnd/>
                    <a:tailEnd/>
                  </a:ln>
                </p:spPr>
                <p:txBody>
                  <a:bodyPr/>
                  <a:lstStyle/>
                  <a:p>
                    <a:pPr eaLnBrk="1" fontAlgn="auto" hangingPunct="1">
                      <a:spcBef>
                        <a:spcPts val="0"/>
                      </a:spcBef>
                      <a:spcAft>
                        <a:spcPts val="0"/>
                      </a:spcAft>
                      <a:defRPr/>
                    </a:pPr>
                    <a:endParaRPr lang="en-US" sz="1800">
                      <a:latin typeface="+mn-lt"/>
                      <a:ea typeface="+mn-ea"/>
                    </a:endParaRPr>
                  </a:p>
                </p:txBody>
              </p:sp>
              <p:sp>
                <p:nvSpPr>
                  <p:cNvPr id="55" name="Magnetic Disk 179">
                    <a:extLst>
                      <a:ext uri="{FF2B5EF4-FFF2-40B4-BE49-F238E27FC236}">
                        <a16:creationId xmlns:a16="http://schemas.microsoft.com/office/drawing/2014/main" id="{B5BCED2E-7BCE-BB49-B53D-75CA25ABDC1E}"/>
                      </a:ext>
                    </a:extLst>
                  </p:cNvPr>
                  <p:cNvSpPr>
                    <a:spLocks noChangeArrowheads="1"/>
                  </p:cNvSpPr>
                  <p:nvPr/>
                </p:nvSpPr>
                <p:spPr bwMode="auto">
                  <a:xfrm rot="10800000">
                    <a:off x="4317999" y="3136900"/>
                    <a:ext cx="838200" cy="825500"/>
                  </a:xfrm>
                  <a:prstGeom prst="flowChartMagneticDisk">
                    <a:avLst/>
                  </a:prstGeom>
                  <a:grpFill/>
                  <a:ln w="9525">
                    <a:solidFill>
                      <a:srgbClr val="FFFFFF"/>
                    </a:solidFill>
                    <a:round/>
                    <a:headEnd/>
                    <a:tailEnd/>
                  </a:ln>
                </p:spPr>
                <p:txBody>
                  <a:bodyPr/>
                  <a:lstStyle/>
                  <a:p>
                    <a:pPr eaLnBrk="1" fontAlgn="auto" hangingPunct="1">
                      <a:spcBef>
                        <a:spcPts val="0"/>
                      </a:spcBef>
                      <a:spcAft>
                        <a:spcPts val="0"/>
                      </a:spcAft>
                      <a:defRPr/>
                    </a:pPr>
                    <a:endParaRPr lang="en-US" sz="1800">
                      <a:latin typeface="+mn-lt"/>
                      <a:ea typeface="+mn-ea"/>
                    </a:endParaRPr>
                  </a:p>
                </p:txBody>
              </p:sp>
            </p:grpSp>
            <p:grpSp>
              <p:nvGrpSpPr>
                <p:cNvPr id="32" name="Group 46">
                  <a:extLst>
                    <a:ext uri="{FF2B5EF4-FFF2-40B4-BE49-F238E27FC236}">
                      <a16:creationId xmlns:a16="http://schemas.microsoft.com/office/drawing/2014/main" id="{93943E34-DE7D-834B-B23B-DE8639A5D933}"/>
                    </a:ext>
                  </a:extLst>
                </p:cNvPr>
                <p:cNvGrpSpPr>
                  <a:grpSpLocks/>
                </p:cNvGrpSpPr>
                <p:nvPr/>
              </p:nvGrpSpPr>
              <p:grpSpPr bwMode="auto">
                <a:xfrm>
                  <a:off x="5135120" y="2637025"/>
                  <a:ext cx="332318" cy="181633"/>
                  <a:chOff x="1102444" y="1035120"/>
                  <a:chExt cx="3530487" cy="2545452"/>
                </a:xfrm>
                <a:grpFill/>
              </p:grpSpPr>
              <p:grpSp>
                <p:nvGrpSpPr>
                  <p:cNvPr id="36" name="Group 21">
                    <a:extLst>
                      <a:ext uri="{FF2B5EF4-FFF2-40B4-BE49-F238E27FC236}">
                        <a16:creationId xmlns:a16="http://schemas.microsoft.com/office/drawing/2014/main" id="{10886AE7-F6F8-9544-951D-A3EAD0095D00}"/>
                      </a:ext>
                    </a:extLst>
                  </p:cNvPr>
                  <p:cNvGrpSpPr>
                    <a:grpSpLocks/>
                  </p:cNvGrpSpPr>
                  <p:nvPr/>
                </p:nvGrpSpPr>
                <p:grpSpPr bwMode="auto">
                  <a:xfrm rot="-261156">
                    <a:off x="1927945" y="1847920"/>
                    <a:ext cx="1904887" cy="932552"/>
                    <a:chOff x="1167171" y="2801248"/>
                    <a:chExt cx="1904887" cy="932552"/>
                  </a:xfrm>
                  <a:grpFill/>
                </p:grpSpPr>
                <p:sp>
                  <p:nvSpPr>
                    <p:cNvPr id="49" name="Parallelogram 48">
                      <a:extLst>
                        <a:ext uri="{FF2B5EF4-FFF2-40B4-BE49-F238E27FC236}">
                          <a16:creationId xmlns:a16="http://schemas.microsoft.com/office/drawing/2014/main" id="{484E31A5-2600-F94E-A36C-0BEF6745DD14}"/>
                        </a:ext>
                      </a:extLst>
                    </p:cNvPr>
                    <p:cNvSpPr/>
                    <p:nvPr/>
                  </p:nvSpPr>
                  <p:spPr bwMode="auto">
                    <a:xfrm rot="11834611">
                      <a:off x="1016967" y="2758903"/>
                      <a:ext cx="1928614" cy="851633"/>
                    </a:xfrm>
                    <a:prstGeom prst="parallelogram">
                      <a:avLst>
                        <a:gd name="adj" fmla="val 62209"/>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50" name="Donut 49">
                      <a:extLst>
                        <a:ext uri="{FF2B5EF4-FFF2-40B4-BE49-F238E27FC236}">
                          <a16:creationId xmlns:a16="http://schemas.microsoft.com/office/drawing/2014/main" id="{A08BE295-262E-A744-8156-4504268FDE25}"/>
                        </a:ext>
                      </a:extLst>
                    </p:cNvPr>
                    <p:cNvSpPr/>
                    <p:nvPr/>
                  </p:nvSpPr>
                  <p:spPr bwMode="auto">
                    <a:xfrm flipH="1">
                      <a:off x="1922174" y="2745671"/>
                      <a:ext cx="152882"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51" name="Donut 50">
                      <a:extLst>
                        <a:ext uri="{FF2B5EF4-FFF2-40B4-BE49-F238E27FC236}">
                          <a16:creationId xmlns:a16="http://schemas.microsoft.com/office/drawing/2014/main" id="{6E400C73-B18A-DA4F-9954-15DC2F835568}"/>
                        </a:ext>
                      </a:extLst>
                    </p:cNvPr>
                    <p:cNvSpPr/>
                    <p:nvPr/>
                  </p:nvSpPr>
                  <p:spPr bwMode="auto">
                    <a:xfrm flipH="1">
                      <a:off x="2514844" y="2881016"/>
                      <a:ext cx="152874"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52" name="Donut 51">
                      <a:extLst>
                        <a:ext uri="{FF2B5EF4-FFF2-40B4-BE49-F238E27FC236}">
                          <a16:creationId xmlns:a16="http://schemas.microsoft.com/office/drawing/2014/main" id="{A14D9222-8816-014D-BCB1-512F5A3ACE93}"/>
                        </a:ext>
                      </a:extLst>
                    </p:cNvPr>
                    <p:cNvSpPr/>
                    <p:nvPr/>
                  </p:nvSpPr>
                  <p:spPr bwMode="auto">
                    <a:xfrm flipH="1">
                      <a:off x="1914532" y="3405704"/>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53" name="Donut 52">
                      <a:extLst>
                        <a:ext uri="{FF2B5EF4-FFF2-40B4-BE49-F238E27FC236}">
                          <a16:creationId xmlns:a16="http://schemas.microsoft.com/office/drawing/2014/main" id="{977BC9BB-9E5D-2D40-88E3-75BDB5B777B1}"/>
                        </a:ext>
                      </a:extLst>
                    </p:cNvPr>
                    <p:cNvSpPr/>
                    <p:nvPr/>
                  </p:nvSpPr>
                  <p:spPr bwMode="auto">
                    <a:xfrm flipH="1">
                      <a:off x="1381387" y="3261880"/>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grpSp>
                <p:nvGrpSpPr>
                  <p:cNvPr id="37" name="Group 34">
                    <a:extLst>
                      <a:ext uri="{FF2B5EF4-FFF2-40B4-BE49-F238E27FC236}">
                        <a16:creationId xmlns:a16="http://schemas.microsoft.com/office/drawing/2014/main" id="{3B99078C-2CA4-4449-8FB7-945D8E1CE35E}"/>
                      </a:ext>
                    </a:extLst>
                  </p:cNvPr>
                  <p:cNvGrpSpPr>
                    <a:grpSpLocks/>
                  </p:cNvGrpSpPr>
                  <p:nvPr/>
                </p:nvGrpSpPr>
                <p:grpSpPr bwMode="auto">
                  <a:xfrm rot="-261156">
                    <a:off x="1102444" y="2648020"/>
                    <a:ext cx="1904887" cy="932552"/>
                    <a:chOff x="1167171" y="2801248"/>
                    <a:chExt cx="1904887" cy="932552"/>
                  </a:xfrm>
                  <a:grpFill/>
                </p:grpSpPr>
                <p:sp>
                  <p:nvSpPr>
                    <p:cNvPr id="44" name="Parallelogram 43">
                      <a:extLst>
                        <a:ext uri="{FF2B5EF4-FFF2-40B4-BE49-F238E27FC236}">
                          <a16:creationId xmlns:a16="http://schemas.microsoft.com/office/drawing/2014/main" id="{9B2FD214-1C76-1B40-A134-EEE85209DBFA}"/>
                        </a:ext>
                      </a:extLst>
                    </p:cNvPr>
                    <p:cNvSpPr/>
                    <p:nvPr/>
                  </p:nvSpPr>
                  <p:spPr bwMode="auto">
                    <a:xfrm rot="11834611">
                      <a:off x="1167498" y="2795492"/>
                      <a:ext cx="1905094" cy="934049"/>
                    </a:xfrm>
                    <a:prstGeom prst="parallelogram">
                      <a:avLst>
                        <a:gd name="adj" fmla="val 62209"/>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45" name="Donut 44">
                      <a:extLst>
                        <a:ext uri="{FF2B5EF4-FFF2-40B4-BE49-F238E27FC236}">
                          <a16:creationId xmlns:a16="http://schemas.microsoft.com/office/drawing/2014/main" id="{CAA1AC37-F07D-B042-BB4F-887A5D4E4789}"/>
                        </a:ext>
                      </a:extLst>
                    </p:cNvPr>
                    <p:cNvSpPr/>
                    <p:nvPr/>
                  </p:nvSpPr>
                  <p:spPr bwMode="auto">
                    <a:xfrm flipH="1">
                      <a:off x="2005000" y="2708491"/>
                      <a:ext cx="152874" cy="30219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46" name="Donut 45">
                      <a:extLst>
                        <a:ext uri="{FF2B5EF4-FFF2-40B4-BE49-F238E27FC236}">
                          <a16:creationId xmlns:a16="http://schemas.microsoft.com/office/drawing/2014/main" id="{F5A4EC20-384A-9D4B-9246-44DC9D2396EC}"/>
                        </a:ext>
                      </a:extLst>
                    </p:cNvPr>
                    <p:cNvSpPr/>
                    <p:nvPr/>
                  </p:nvSpPr>
                  <p:spPr bwMode="auto">
                    <a:xfrm flipH="1">
                      <a:off x="2529985" y="2865172"/>
                      <a:ext cx="152882"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47" name="Donut 46">
                      <a:extLst>
                        <a:ext uri="{FF2B5EF4-FFF2-40B4-BE49-F238E27FC236}">
                          <a16:creationId xmlns:a16="http://schemas.microsoft.com/office/drawing/2014/main" id="{9C249EEF-79EE-E040-9ADD-8569D723F9DA}"/>
                        </a:ext>
                      </a:extLst>
                    </p:cNvPr>
                    <p:cNvSpPr/>
                    <p:nvPr/>
                  </p:nvSpPr>
                  <p:spPr bwMode="auto">
                    <a:xfrm flipH="1">
                      <a:off x="1849946" y="3520549"/>
                      <a:ext cx="141118" cy="178564"/>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48" name="Donut 47">
                      <a:extLst>
                        <a:ext uri="{FF2B5EF4-FFF2-40B4-BE49-F238E27FC236}">
                          <a16:creationId xmlns:a16="http://schemas.microsoft.com/office/drawing/2014/main" id="{6DFB1A6E-E4C9-0448-B5DD-D6965088F9FD}"/>
                        </a:ext>
                      </a:extLst>
                    </p:cNvPr>
                    <p:cNvSpPr/>
                    <p:nvPr/>
                  </p:nvSpPr>
                  <p:spPr bwMode="auto">
                    <a:xfrm flipH="1">
                      <a:off x="1396081" y="3246007"/>
                      <a:ext cx="141118" cy="17857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grpSp>
                <p:nvGrpSpPr>
                  <p:cNvPr id="38" name="Group 40">
                    <a:extLst>
                      <a:ext uri="{FF2B5EF4-FFF2-40B4-BE49-F238E27FC236}">
                        <a16:creationId xmlns:a16="http://schemas.microsoft.com/office/drawing/2014/main" id="{7EA2D53E-2E1B-AA4B-9E26-A4D56D6F1C39}"/>
                      </a:ext>
                    </a:extLst>
                  </p:cNvPr>
                  <p:cNvGrpSpPr>
                    <a:grpSpLocks/>
                  </p:cNvGrpSpPr>
                  <p:nvPr/>
                </p:nvGrpSpPr>
                <p:grpSpPr bwMode="auto">
                  <a:xfrm rot="-261156">
                    <a:off x="2728044" y="1035120"/>
                    <a:ext cx="1904887" cy="932552"/>
                    <a:chOff x="1167171" y="2801248"/>
                    <a:chExt cx="1904887" cy="932552"/>
                  </a:xfrm>
                  <a:grpFill/>
                </p:grpSpPr>
                <p:sp>
                  <p:nvSpPr>
                    <p:cNvPr id="39" name="Parallelogram 38">
                      <a:extLst>
                        <a:ext uri="{FF2B5EF4-FFF2-40B4-BE49-F238E27FC236}">
                          <a16:creationId xmlns:a16="http://schemas.microsoft.com/office/drawing/2014/main" id="{07667FF6-6BFE-8B4A-9112-D0EF240473D8}"/>
                        </a:ext>
                      </a:extLst>
                    </p:cNvPr>
                    <p:cNvSpPr/>
                    <p:nvPr/>
                  </p:nvSpPr>
                  <p:spPr bwMode="auto">
                    <a:xfrm rot="11834611">
                      <a:off x="1164389" y="2732336"/>
                      <a:ext cx="1905094" cy="1071409"/>
                    </a:xfrm>
                    <a:prstGeom prst="parallelogram">
                      <a:avLst>
                        <a:gd name="adj" fmla="val 62209"/>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40" name="Donut 39">
                      <a:extLst>
                        <a:ext uri="{FF2B5EF4-FFF2-40B4-BE49-F238E27FC236}">
                          <a16:creationId xmlns:a16="http://schemas.microsoft.com/office/drawing/2014/main" id="{932FFB4F-3B54-1B43-B1C4-4A7A1E476D75}"/>
                        </a:ext>
                      </a:extLst>
                    </p:cNvPr>
                    <p:cNvSpPr/>
                    <p:nvPr/>
                  </p:nvSpPr>
                  <p:spPr bwMode="auto">
                    <a:xfrm flipH="1">
                      <a:off x="1871580" y="2784379"/>
                      <a:ext cx="141118" cy="17857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41" name="Donut 40">
                      <a:extLst>
                        <a:ext uri="{FF2B5EF4-FFF2-40B4-BE49-F238E27FC236}">
                          <a16:creationId xmlns:a16="http://schemas.microsoft.com/office/drawing/2014/main" id="{75972AE3-6CA0-E14A-B721-824BB0FDF411}"/>
                        </a:ext>
                      </a:extLst>
                    </p:cNvPr>
                    <p:cNvSpPr/>
                    <p:nvPr/>
                  </p:nvSpPr>
                  <p:spPr bwMode="auto">
                    <a:xfrm flipH="1">
                      <a:off x="2439014" y="2945032"/>
                      <a:ext cx="141118" cy="17857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42" name="Donut 41">
                      <a:extLst>
                        <a:ext uri="{FF2B5EF4-FFF2-40B4-BE49-F238E27FC236}">
                          <a16:creationId xmlns:a16="http://schemas.microsoft.com/office/drawing/2014/main" id="{24D842CC-61DC-B54A-B603-50A6A0A6BC2B}"/>
                        </a:ext>
                      </a:extLst>
                    </p:cNvPr>
                    <p:cNvSpPr/>
                    <p:nvPr/>
                  </p:nvSpPr>
                  <p:spPr bwMode="auto">
                    <a:xfrm flipH="1">
                      <a:off x="1845498" y="3553482"/>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43" name="Donut 42">
                      <a:extLst>
                        <a:ext uri="{FF2B5EF4-FFF2-40B4-BE49-F238E27FC236}">
                          <a16:creationId xmlns:a16="http://schemas.microsoft.com/office/drawing/2014/main" id="{9047A179-A1A9-8E43-8328-7F0DBD12C3DC}"/>
                        </a:ext>
                      </a:extLst>
                    </p:cNvPr>
                    <p:cNvSpPr/>
                    <p:nvPr/>
                  </p:nvSpPr>
                  <p:spPr bwMode="auto">
                    <a:xfrm flipH="1">
                      <a:off x="1316369" y="3341152"/>
                      <a:ext cx="141118" cy="17857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grpSp>
            <p:sp>
              <p:nvSpPr>
                <p:cNvPr id="33" name="Parallelogram 157">
                  <a:extLst>
                    <a:ext uri="{FF2B5EF4-FFF2-40B4-BE49-F238E27FC236}">
                      <a16:creationId xmlns:a16="http://schemas.microsoft.com/office/drawing/2014/main" id="{A3F2BA57-9A7A-CF4D-B636-E6502208A860}"/>
                    </a:ext>
                  </a:extLst>
                </p:cNvPr>
                <p:cNvSpPr>
                  <a:spLocks noChangeArrowheads="1"/>
                </p:cNvSpPr>
                <p:nvPr/>
              </p:nvSpPr>
              <p:spPr bwMode="auto">
                <a:xfrm rot="8155375">
                  <a:off x="5505933" y="2843603"/>
                  <a:ext cx="150790" cy="46082"/>
                </a:xfrm>
                <a:prstGeom prst="parallelogram">
                  <a:avLst>
                    <a:gd name="adj" fmla="val 95599"/>
                  </a:avLst>
                </a:prstGeom>
                <a:grpFill/>
                <a:ln w="9525">
                  <a:solidFill>
                    <a:srgbClr val="FFFFFF"/>
                  </a:solidFill>
                  <a:round/>
                  <a:headEnd/>
                  <a:tailEnd/>
                </a:ln>
              </p:spPr>
              <p:txBody>
                <a:bodyPr/>
                <a:lstStyle/>
                <a:p>
                  <a:pPr eaLnBrk="1" fontAlgn="auto" hangingPunct="1">
                    <a:spcBef>
                      <a:spcPts val="0"/>
                    </a:spcBef>
                    <a:spcAft>
                      <a:spcPts val="0"/>
                    </a:spcAft>
                    <a:defRPr/>
                  </a:pPr>
                  <a:endParaRPr lang="en-US" sz="1800">
                    <a:latin typeface="+mn-lt"/>
                    <a:ea typeface="+mn-ea"/>
                  </a:endParaRPr>
                </a:p>
              </p:txBody>
            </p:sp>
            <p:sp>
              <p:nvSpPr>
                <p:cNvPr id="34" name="Parallelogram 158">
                  <a:extLst>
                    <a:ext uri="{FF2B5EF4-FFF2-40B4-BE49-F238E27FC236}">
                      <a16:creationId xmlns:a16="http://schemas.microsoft.com/office/drawing/2014/main" id="{635573F8-FC14-454F-B890-E39FF4BA290F}"/>
                    </a:ext>
                  </a:extLst>
                </p:cNvPr>
                <p:cNvSpPr>
                  <a:spLocks noChangeArrowheads="1"/>
                </p:cNvSpPr>
                <p:nvPr/>
              </p:nvSpPr>
              <p:spPr bwMode="auto">
                <a:xfrm rot="8155375">
                  <a:off x="5290065" y="2842013"/>
                  <a:ext cx="149203" cy="46083"/>
                </a:xfrm>
                <a:prstGeom prst="parallelogram">
                  <a:avLst>
                    <a:gd name="adj" fmla="val 95599"/>
                  </a:avLst>
                </a:prstGeom>
                <a:grpFill/>
                <a:ln w="9525">
                  <a:solidFill>
                    <a:srgbClr val="FFFFFF"/>
                  </a:solidFill>
                  <a:round/>
                  <a:headEnd/>
                  <a:tailEnd/>
                </a:ln>
              </p:spPr>
              <p:txBody>
                <a:bodyPr/>
                <a:lstStyle/>
                <a:p>
                  <a:pPr eaLnBrk="1" fontAlgn="auto" hangingPunct="1">
                    <a:spcBef>
                      <a:spcPts val="0"/>
                    </a:spcBef>
                    <a:spcAft>
                      <a:spcPts val="0"/>
                    </a:spcAft>
                    <a:defRPr/>
                  </a:pPr>
                  <a:endParaRPr lang="en-US" sz="1800">
                    <a:latin typeface="+mn-lt"/>
                    <a:ea typeface="+mn-ea"/>
                  </a:endParaRPr>
                </a:p>
              </p:txBody>
            </p:sp>
            <p:sp>
              <p:nvSpPr>
                <p:cNvPr id="35" name="Bevel 14">
                  <a:extLst>
                    <a:ext uri="{FF2B5EF4-FFF2-40B4-BE49-F238E27FC236}">
                      <a16:creationId xmlns:a16="http://schemas.microsoft.com/office/drawing/2014/main" id="{E1DEB224-CCB9-2548-91E8-D8102466B62B}"/>
                    </a:ext>
                  </a:extLst>
                </p:cNvPr>
                <p:cNvSpPr>
                  <a:spLocks noChangeArrowheads="1"/>
                </p:cNvSpPr>
                <p:nvPr/>
              </p:nvSpPr>
              <p:spPr bwMode="auto">
                <a:xfrm>
                  <a:off x="5417388" y="2739941"/>
                  <a:ext cx="182644" cy="53908"/>
                </a:xfrm>
                <a:prstGeom prst="bevel">
                  <a:avLst>
                    <a:gd name="adj" fmla="val 12500"/>
                  </a:avLst>
                </a:prstGeom>
                <a:grpFill/>
                <a:ln w="9525">
                  <a:solidFill>
                    <a:srgbClr val="FFFFFF"/>
                  </a:solidFill>
                  <a:round/>
                  <a:headEnd/>
                  <a:tailEnd/>
                </a:ln>
              </p:spPr>
              <p:txBody>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defRPr/>
                  </a:pPr>
                  <a:endParaRPr lang="en-US" altLang="en-US" sz="1800"/>
                </a:p>
              </p:txBody>
            </p:sp>
          </p:grpSp>
          <p:cxnSp>
            <p:nvCxnSpPr>
              <p:cNvPr id="25" name="Straight Connector 24">
                <a:extLst>
                  <a:ext uri="{FF2B5EF4-FFF2-40B4-BE49-F238E27FC236}">
                    <a16:creationId xmlns:a16="http://schemas.microsoft.com/office/drawing/2014/main" id="{398365A2-312A-F545-9E8A-3B7695F07A3F}"/>
                  </a:ext>
                </a:extLst>
              </p:cNvPr>
              <p:cNvCxnSpPr>
                <a:cxnSpLocks noChangeShapeType="1"/>
              </p:cNvCxnSpPr>
              <p:nvPr/>
            </p:nvCxnSpPr>
            <p:spPr bwMode="auto">
              <a:xfrm flipH="1">
                <a:off x="4817382" y="2855488"/>
                <a:ext cx="656807" cy="1097897"/>
              </a:xfrm>
              <a:prstGeom prst="line">
                <a:avLst/>
              </a:prstGeom>
              <a:grpFill/>
              <a:ln w="25400">
                <a:solidFill>
                  <a:schemeClr val="accent5"/>
                </a:solidFill>
                <a:round/>
                <a:headEnd/>
                <a:tailEnd/>
              </a:ln>
              <a:effectLst>
                <a:outerShdw blurRad="40000" dist="20000" dir="5400000" rotWithShape="0">
                  <a:srgbClr val="808080">
                    <a:alpha val="37999"/>
                  </a:srgbClr>
                </a:outerShdw>
              </a:effectLst>
            </p:spPr>
          </p:cxnSp>
          <p:cxnSp>
            <p:nvCxnSpPr>
              <p:cNvPr id="26" name="Straight Connector 25">
                <a:extLst>
                  <a:ext uri="{FF2B5EF4-FFF2-40B4-BE49-F238E27FC236}">
                    <a16:creationId xmlns:a16="http://schemas.microsoft.com/office/drawing/2014/main" id="{BEC7DF52-DB60-DD40-A03C-06D8652FC19C}"/>
                  </a:ext>
                </a:extLst>
              </p:cNvPr>
              <p:cNvCxnSpPr>
                <a:cxnSpLocks noChangeShapeType="1"/>
              </p:cNvCxnSpPr>
              <p:nvPr/>
            </p:nvCxnSpPr>
            <p:spPr bwMode="auto">
              <a:xfrm flipH="1">
                <a:off x="5051758" y="2842775"/>
                <a:ext cx="392273" cy="557712"/>
              </a:xfrm>
              <a:prstGeom prst="line">
                <a:avLst/>
              </a:prstGeom>
              <a:grpFill/>
              <a:ln w="25400">
                <a:solidFill>
                  <a:schemeClr val="accent5"/>
                </a:solidFill>
                <a:round/>
                <a:headEnd/>
                <a:tailEnd/>
              </a:ln>
              <a:effectLst>
                <a:outerShdw blurRad="40000" dist="20000" dir="5400000" rotWithShape="0">
                  <a:srgbClr val="808080">
                    <a:alpha val="37999"/>
                  </a:srgbClr>
                </a:outerShdw>
              </a:effectLst>
            </p:spPr>
          </p:cxnSp>
          <p:cxnSp>
            <p:nvCxnSpPr>
              <p:cNvPr id="27" name="Straight Connector 26">
                <a:extLst>
                  <a:ext uri="{FF2B5EF4-FFF2-40B4-BE49-F238E27FC236}">
                    <a16:creationId xmlns:a16="http://schemas.microsoft.com/office/drawing/2014/main" id="{FF69825C-DC5F-724B-95BA-A788A1DE91CE}"/>
                  </a:ext>
                </a:extLst>
              </p:cNvPr>
              <p:cNvCxnSpPr>
                <a:cxnSpLocks noChangeShapeType="1"/>
              </p:cNvCxnSpPr>
              <p:nvPr/>
            </p:nvCxnSpPr>
            <p:spPr bwMode="auto">
              <a:xfrm flipH="1">
                <a:off x="5177832" y="2850721"/>
                <a:ext cx="247152" cy="222036"/>
              </a:xfrm>
              <a:prstGeom prst="line">
                <a:avLst/>
              </a:prstGeom>
              <a:grpFill/>
              <a:ln w="25400">
                <a:solidFill>
                  <a:schemeClr val="accent5"/>
                </a:solidFill>
                <a:round/>
                <a:headEnd/>
                <a:tailEnd/>
              </a:ln>
              <a:effectLst>
                <a:outerShdw blurRad="40000" dist="20000" dir="5400000" rotWithShape="0">
                  <a:srgbClr val="808080">
                    <a:alpha val="37999"/>
                  </a:srgbClr>
                </a:outerShdw>
              </a:effectLst>
            </p:spPr>
          </p:cxnSp>
        </p:grpSp>
        <p:sp>
          <p:nvSpPr>
            <p:cNvPr id="18" name="Freeform 17">
              <a:extLst>
                <a:ext uri="{FF2B5EF4-FFF2-40B4-BE49-F238E27FC236}">
                  <a16:creationId xmlns:a16="http://schemas.microsoft.com/office/drawing/2014/main" id="{D9FC6FB5-3D1A-3940-A65D-FB7641A282B3}"/>
                </a:ext>
              </a:extLst>
            </p:cNvPr>
            <p:cNvSpPr/>
            <p:nvPr/>
          </p:nvSpPr>
          <p:spPr>
            <a:xfrm>
              <a:off x="4060371" y="1338943"/>
              <a:ext cx="1262743" cy="1110343"/>
            </a:xfrm>
            <a:custGeom>
              <a:avLst/>
              <a:gdLst>
                <a:gd name="connsiteX0" fmla="*/ 0 w 1262743"/>
                <a:gd name="connsiteY0" fmla="*/ 163286 h 1110343"/>
                <a:gd name="connsiteX1" fmla="*/ 968829 w 1262743"/>
                <a:gd name="connsiteY1" fmla="*/ 1110343 h 1110343"/>
                <a:gd name="connsiteX2" fmla="*/ 1262743 w 1262743"/>
                <a:gd name="connsiteY2" fmla="*/ 0 h 1110343"/>
                <a:gd name="connsiteX3" fmla="*/ 0 w 1262743"/>
                <a:gd name="connsiteY3" fmla="*/ 163286 h 1110343"/>
              </a:gdLst>
              <a:ahLst/>
              <a:cxnLst>
                <a:cxn ang="0">
                  <a:pos x="connsiteX0" y="connsiteY0"/>
                </a:cxn>
                <a:cxn ang="0">
                  <a:pos x="connsiteX1" y="connsiteY1"/>
                </a:cxn>
                <a:cxn ang="0">
                  <a:pos x="connsiteX2" y="connsiteY2"/>
                </a:cxn>
                <a:cxn ang="0">
                  <a:pos x="connsiteX3" y="connsiteY3"/>
                </a:cxn>
              </a:cxnLst>
              <a:rect l="l" t="t" r="r" b="b"/>
              <a:pathLst>
                <a:path w="1262743" h="1110343">
                  <a:moveTo>
                    <a:pt x="0" y="163286"/>
                  </a:moveTo>
                  <a:lnTo>
                    <a:pt x="968829" y="1110343"/>
                  </a:lnTo>
                  <a:lnTo>
                    <a:pt x="1262743" y="0"/>
                  </a:lnTo>
                  <a:lnTo>
                    <a:pt x="0" y="163286"/>
                  </a:lnTo>
                  <a:close/>
                </a:path>
              </a:pathLst>
            </a:custGeom>
            <a:solidFill>
              <a:srgbClr val="E6E6E6">
                <a:alpha val="23137"/>
              </a:srgbClr>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6DBB40B7-B728-AC40-B874-67308006F6CF}"/>
                </a:ext>
              </a:extLst>
            </p:cNvPr>
            <p:cNvSpPr/>
            <p:nvPr/>
          </p:nvSpPr>
          <p:spPr>
            <a:xfrm>
              <a:off x="4638360" y="1227018"/>
              <a:ext cx="970704" cy="969772"/>
            </a:xfrm>
            <a:custGeom>
              <a:avLst/>
              <a:gdLst>
                <a:gd name="connsiteX0" fmla="*/ 579863 w 858643"/>
                <a:gd name="connsiteY0" fmla="*/ 167269 h 1003610"/>
                <a:gd name="connsiteX1" fmla="*/ 858643 w 858643"/>
                <a:gd name="connsiteY1" fmla="*/ 1003610 h 1003610"/>
                <a:gd name="connsiteX2" fmla="*/ 0 w 858643"/>
                <a:gd name="connsiteY2" fmla="*/ 0 h 1003610"/>
                <a:gd name="connsiteX3" fmla="*/ 579863 w 858643"/>
                <a:gd name="connsiteY3" fmla="*/ 167269 h 1003610"/>
              </a:gdLst>
              <a:ahLst/>
              <a:cxnLst>
                <a:cxn ang="0">
                  <a:pos x="connsiteX0" y="connsiteY0"/>
                </a:cxn>
                <a:cxn ang="0">
                  <a:pos x="connsiteX1" y="connsiteY1"/>
                </a:cxn>
                <a:cxn ang="0">
                  <a:pos x="connsiteX2" y="connsiteY2"/>
                </a:cxn>
                <a:cxn ang="0">
                  <a:pos x="connsiteX3" y="connsiteY3"/>
                </a:cxn>
              </a:cxnLst>
              <a:rect l="l" t="t" r="r" b="b"/>
              <a:pathLst>
                <a:path w="858643" h="1003610">
                  <a:moveTo>
                    <a:pt x="579863" y="167269"/>
                  </a:moveTo>
                  <a:lnTo>
                    <a:pt x="858643" y="1003610"/>
                  </a:lnTo>
                  <a:lnTo>
                    <a:pt x="0" y="0"/>
                  </a:lnTo>
                  <a:lnTo>
                    <a:pt x="579863" y="167269"/>
                  </a:lnTo>
                  <a:close/>
                </a:path>
              </a:pathLst>
            </a:custGeom>
            <a:solidFill>
              <a:srgbClr val="E6E6E6">
                <a:alpha val="18824"/>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a:extLst>
                <a:ext uri="{FF2B5EF4-FFF2-40B4-BE49-F238E27FC236}">
                  <a16:creationId xmlns:a16="http://schemas.microsoft.com/office/drawing/2014/main" id="{AA211AF5-C45B-6843-B9EF-F11815352DF5}"/>
                </a:ext>
              </a:extLst>
            </p:cNvPr>
            <p:cNvSpPr/>
            <p:nvPr/>
          </p:nvSpPr>
          <p:spPr>
            <a:xfrm>
              <a:off x="5452946" y="2810107"/>
              <a:ext cx="981308" cy="1226634"/>
            </a:xfrm>
            <a:custGeom>
              <a:avLst/>
              <a:gdLst>
                <a:gd name="connsiteX0" fmla="*/ 0 w 981308"/>
                <a:gd name="connsiteY0" fmla="*/ 446049 h 1226634"/>
                <a:gd name="connsiteX1" fmla="*/ 769434 w 981308"/>
                <a:gd name="connsiteY1" fmla="*/ 1226634 h 1226634"/>
                <a:gd name="connsiteX2" fmla="*/ 981308 w 981308"/>
                <a:gd name="connsiteY2" fmla="*/ 0 h 1226634"/>
                <a:gd name="connsiteX3" fmla="*/ 0 w 981308"/>
                <a:gd name="connsiteY3" fmla="*/ 446049 h 1226634"/>
              </a:gdLst>
              <a:ahLst/>
              <a:cxnLst>
                <a:cxn ang="0">
                  <a:pos x="connsiteX0" y="connsiteY0"/>
                </a:cxn>
                <a:cxn ang="0">
                  <a:pos x="connsiteX1" y="connsiteY1"/>
                </a:cxn>
                <a:cxn ang="0">
                  <a:pos x="connsiteX2" y="connsiteY2"/>
                </a:cxn>
                <a:cxn ang="0">
                  <a:pos x="connsiteX3" y="connsiteY3"/>
                </a:cxn>
              </a:cxnLst>
              <a:rect l="l" t="t" r="r" b="b"/>
              <a:pathLst>
                <a:path w="981308" h="1226634">
                  <a:moveTo>
                    <a:pt x="0" y="446049"/>
                  </a:moveTo>
                  <a:lnTo>
                    <a:pt x="769434" y="1226634"/>
                  </a:lnTo>
                  <a:lnTo>
                    <a:pt x="981308" y="0"/>
                  </a:lnTo>
                  <a:lnTo>
                    <a:pt x="0" y="446049"/>
                  </a:lnTo>
                  <a:close/>
                </a:path>
              </a:pathLst>
            </a:custGeom>
            <a:solidFill>
              <a:srgbClr val="E6E6E6">
                <a:alpha val="16863"/>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B1A64852-2EB6-BA4A-BF05-D01F3175ACA7}"/>
                </a:ext>
              </a:extLst>
            </p:cNvPr>
            <p:cNvSpPr/>
            <p:nvPr/>
          </p:nvSpPr>
          <p:spPr>
            <a:xfrm>
              <a:off x="5787483" y="2564780"/>
              <a:ext cx="780585" cy="724830"/>
            </a:xfrm>
            <a:custGeom>
              <a:avLst/>
              <a:gdLst>
                <a:gd name="connsiteX0" fmla="*/ 624468 w 780585"/>
                <a:gd name="connsiteY0" fmla="*/ 245327 h 724830"/>
                <a:gd name="connsiteX1" fmla="*/ 0 w 780585"/>
                <a:gd name="connsiteY1" fmla="*/ 0 h 724830"/>
                <a:gd name="connsiteX2" fmla="*/ 780585 w 780585"/>
                <a:gd name="connsiteY2" fmla="*/ 724830 h 724830"/>
                <a:gd name="connsiteX3" fmla="*/ 624468 w 780585"/>
                <a:gd name="connsiteY3" fmla="*/ 245327 h 724830"/>
              </a:gdLst>
              <a:ahLst/>
              <a:cxnLst>
                <a:cxn ang="0">
                  <a:pos x="connsiteX0" y="connsiteY0"/>
                </a:cxn>
                <a:cxn ang="0">
                  <a:pos x="connsiteX1" y="connsiteY1"/>
                </a:cxn>
                <a:cxn ang="0">
                  <a:pos x="connsiteX2" y="connsiteY2"/>
                </a:cxn>
                <a:cxn ang="0">
                  <a:pos x="connsiteX3" y="connsiteY3"/>
                </a:cxn>
              </a:cxnLst>
              <a:rect l="l" t="t" r="r" b="b"/>
              <a:pathLst>
                <a:path w="780585" h="724830">
                  <a:moveTo>
                    <a:pt x="624468" y="245327"/>
                  </a:moveTo>
                  <a:lnTo>
                    <a:pt x="0" y="0"/>
                  </a:lnTo>
                  <a:lnTo>
                    <a:pt x="780585" y="724830"/>
                  </a:lnTo>
                  <a:lnTo>
                    <a:pt x="624468" y="245327"/>
                  </a:lnTo>
                  <a:close/>
                </a:path>
              </a:pathLst>
            </a:custGeom>
            <a:solidFill>
              <a:srgbClr val="E6E6E6">
                <a:alpha val="18824"/>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508B7963-C995-5E49-9C1A-644D864DA5A4}"/>
                </a:ext>
              </a:extLst>
            </p:cNvPr>
            <p:cNvSpPr/>
            <p:nvPr/>
          </p:nvSpPr>
          <p:spPr>
            <a:xfrm>
              <a:off x="6835698" y="3836020"/>
              <a:ext cx="557561" cy="892097"/>
            </a:xfrm>
            <a:custGeom>
              <a:avLst/>
              <a:gdLst>
                <a:gd name="connsiteX0" fmla="*/ 0 w 557561"/>
                <a:gd name="connsiteY0" fmla="*/ 234175 h 892097"/>
                <a:gd name="connsiteX1" fmla="*/ 557561 w 557561"/>
                <a:gd name="connsiteY1" fmla="*/ 892097 h 892097"/>
                <a:gd name="connsiteX2" fmla="*/ 524107 w 557561"/>
                <a:gd name="connsiteY2" fmla="*/ 0 h 892097"/>
                <a:gd name="connsiteX3" fmla="*/ 0 w 557561"/>
                <a:gd name="connsiteY3" fmla="*/ 234175 h 892097"/>
              </a:gdLst>
              <a:ahLst/>
              <a:cxnLst>
                <a:cxn ang="0">
                  <a:pos x="connsiteX0" y="connsiteY0"/>
                </a:cxn>
                <a:cxn ang="0">
                  <a:pos x="connsiteX1" y="connsiteY1"/>
                </a:cxn>
                <a:cxn ang="0">
                  <a:pos x="connsiteX2" y="connsiteY2"/>
                </a:cxn>
                <a:cxn ang="0">
                  <a:pos x="connsiteX3" y="connsiteY3"/>
                </a:cxn>
              </a:cxnLst>
              <a:rect l="l" t="t" r="r" b="b"/>
              <a:pathLst>
                <a:path w="557561" h="892097">
                  <a:moveTo>
                    <a:pt x="0" y="234175"/>
                  </a:moveTo>
                  <a:lnTo>
                    <a:pt x="557561" y="892097"/>
                  </a:lnTo>
                  <a:lnTo>
                    <a:pt x="524107" y="0"/>
                  </a:lnTo>
                  <a:lnTo>
                    <a:pt x="0" y="234175"/>
                  </a:lnTo>
                  <a:close/>
                </a:path>
              </a:pathLst>
            </a:custGeom>
            <a:solidFill>
              <a:srgbClr val="E6E6E6">
                <a:alpha val="2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357D91CB-94EF-2E4E-81C9-1FBC4EC86A80}"/>
                </a:ext>
              </a:extLst>
            </p:cNvPr>
            <p:cNvSpPr/>
            <p:nvPr/>
          </p:nvSpPr>
          <p:spPr>
            <a:xfrm>
              <a:off x="6891454" y="3624146"/>
              <a:ext cx="557561" cy="735981"/>
            </a:xfrm>
            <a:custGeom>
              <a:avLst/>
              <a:gdLst>
                <a:gd name="connsiteX0" fmla="*/ 0 w 557561"/>
                <a:gd name="connsiteY0" fmla="*/ 0 h 735981"/>
                <a:gd name="connsiteX1" fmla="*/ 457200 w 557561"/>
                <a:gd name="connsiteY1" fmla="*/ 200722 h 735981"/>
                <a:gd name="connsiteX2" fmla="*/ 557561 w 557561"/>
                <a:gd name="connsiteY2" fmla="*/ 735981 h 735981"/>
                <a:gd name="connsiteX3" fmla="*/ 0 w 557561"/>
                <a:gd name="connsiteY3" fmla="*/ 0 h 735981"/>
              </a:gdLst>
              <a:ahLst/>
              <a:cxnLst>
                <a:cxn ang="0">
                  <a:pos x="connsiteX0" y="connsiteY0"/>
                </a:cxn>
                <a:cxn ang="0">
                  <a:pos x="connsiteX1" y="connsiteY1"/>
                </a:cxn>
                <a:cxn ang="0">
                  <a:pos x="connsiteX2" y="connsiteY2"/>
                </a:cxn>
                <a:cxn ang="0">
                  <a:pos x="connsiteX3" y="connsiteY3"/>
                </a:cxn>
              </a:cxnLst>
              <a:rect l="l" t="t" r="r" b="b"/>
              <a:pathLst>
                <a:path w="557561" h="735981">
                  <a:moveTo>
                    <a:pt x="0" y="0"/>
                  </a:moveTo>
                  <a:lnTo>
                    <a:pt x="457200" y="200722"/>
                  </a:lnTo>
                  <a:lnTo>
                    <a:pt x="557561" y="735981"/>
                  </a:lnTo>
                  <a:lnTo>
                    <a:pt x="0" y="0"/>
                  </a:lnTo>
                  <a:close/>
                </a:path>
              </a:pathLst>
            </a:custGeom>
            <a:solidFill>
              <a:srgbClr val="BBE0E3">
                <a:alpha val="12941"/>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78">
            <a:extLst>
              <a:ext uri="{FF2B5EF4-FFF2-40B4-BE49-F238E27FC236}">
                <a16:creationId xmlns:a16="http://schemas.microsoft.com/office/drawing/2014/main" id="{5BBB0769-E2BB-4540-97D3-E9A19F29F444}"/>
              </a:ext>
            </a:extLst>
          </p:cNvPr>
          <p:cNvGrpSpPr/>
          <p:nvPr/>
        </p:nvGrpSpPr>
        <p:grpSpPr>
          <a:xfrm rot="2484123">
            <a:off x="6598462" y="1938170"/>
            <a:ext cx="1453120" cy="2589476"/>
            <a:chOff x="8879856" y="2131624"/>
            <a:chExt cx="2374192" cy="2376141"/>
          </a:xfrm>
        </p:grpSpPr>
        <p:sp>
          <p:nvSpPr>
            <p:cNvPr id="178" name="Triangle 177">
              <a:extLst>
                <a:ext uri="{FF2B5EF4-FFF2-40B4-BE49-F238E27FC236}">
                  <a16:creationId xmlns:a16="http://schemas.microsoft.com/office/drawing/2014/main" id="{3D574BE6-1006-CB4D-95AD-A64667BAF879}"/>
                </a:ext>
              </a:extLst>
            </p:cNvPr>
            <p:cNvSpPr/>
            <p:nvPr/>
          </p:nvSpPr>
          <p:spPr>
            <a:xfrm flipV="1">
              <a:off x="9662582" y="2398566"/>
              <a:ext cx="539427" cy="2109199"/>
            </a:xfrm>
            <a:prstGeom prst="triangle">
              <a:avLst/>
            </a:prstGeom>
            <a:solidFill>
              <a:srgbClr val="7030A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D7037FC9-1BF0-BD48-95D8-08859FF3C23C}"/>
                </a:ext>
              </a:extLst>
            </p:cNvPr>
            <p:cNvGrpSpPr/>
            <p:nvPr/>
          </p:nvGrpSpPr>
          <p:grpSpPr>
            <a:xfrm>
              <a:off x="8879856" y="2131624"/>
              <a:ext cx="2374192" cy="277851"/>
              <a:chOff x="9093785" y="2131624"/>
              <a:chExt cx="2160261" cy="354400"/>
            </a:xfrm>
          </p:grpSpPr>
          <p:sp>
            <p:nvSpPr>
              <p:cNvPr id="176" name="Parallelogram 175">
                <a:extLst>
                  <a:ext uri="{FF2B5EF4-FFF2-40B4-BE49-F238E27FC236}">
                    <a16:creationId xmlns:a16="http://schemas.microsoft.com/office/drawing/2014/main" id="{01FC3084-1D3A-AD45-9404-549B6B35956D}"/>
                  </a:ext>
                </a:extLst>
              </p:cNvPr>
              <p:cNvSpPr/>
              <p:nvPr/>
            </p:nvSpPr>
            <p:spPr>
              <a:xfrm>
                <a:off x="9093785" y="2215486"/>
                <a:ext cx="2160261" cy="193989"/>
              </a:xfrm>
              <a:prstGeom prst="parallelogram">
                <a:avLst>
                  <a:gd name="adj" fmla="val 101598"/>
                </a:avLst>
              </a:prstGeom>
              <a:pattFill prst="diagBrick">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Can 174">
                <a:extLst>
                  <a:ext uri="{FF2B5EF4-FFF2-40B4-BE49-F238E27FC236}">
                    <a16:creationId xmlns:a16="http://schemas.microsoft.com/office/drawing/2014/main" id="{B4D632FF-69C8-B740-8A82-AD2DD83E23C3}"/>
                  </a:ext>
                </a:extLst>
              </p:cNvPr>
              <p:cNvSpPr/>
              <p:nvPr/>
            </p:nvSpPr>
            <p:spPr>
              <a:xfrm>
                <a:off x="9782755" y="2131624"/>
                <a:ext cx="533139" cy="354400"/>
              </a:xfrm>
              <a:prstGeom prst="can">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0" name="TextBox 179">
            <a:extLst>
              <a:ext uri="{FF2B5EF4-FFF2-40B4-BE49-F238E27FC236}">
                <a16:creationId xmlns:a16="http://schemas.microsoft.com/office/drawing/2014/main" id="{8B411DD6-6191-0942-9902-44631C073469}"/>
              </a:ext>
            </a:extLst>
          </p:cNvPr>
          <p:cNvSpPr txBox="1"/>
          <p:nvPr/>
        </p:nvSpPr>
        <p:spPr>
          <a:xfrm>
            <a:off x="8294500" y="2038476"/>
            <a:ext cx="775662" cy="461665"/>
          </a:xfrm>
          <a:prstGeom prst="rect">
            <a:avLst/>
          </a:prstGeom>
          <a:noFill/>
        </p:spPr>
        <p:txBody>
          <a:bodyPr wrap="none" rtlCol="0">
            <a:spAutoFit/>
          </a:bodyPr>
          <a:lstStyle/>
          <a:p>
            <a:r>
              <a:rPr lang="en-US" dirty="0">
                <a:solidFill>
                  <a:schemeClr val="bg1"/>
                </a:solidFill>
              </a:rPr>
              <a:t>DWL</a:t>
            </a:r>
          </a:p>
        </p:txBody>
      </p:sp>
      <p:sp>
        <p:nvSpPr>
          <p:cNvPr id="181" name="Freeform 180">
            <a:extLst>
              <a:ext uri="{FF2B5EF4-FFF2-40B4-BE49-F238E27FC236}">
                <a16:creationId xmlns:a16="http://schemas.microsoft.com/office/drawing/2014/main" id="{054DFDED-BC1E-2440-9859-5CF640862C40}"/>
              </a:ext>
            </a:extLst>
          </p:cNvPr>
          <p:cNvSpPr/>
          <p:nvPr/>
        </p:nvSpPr>
        <p:spPr>
          <a:xfrm rot="21210203">
            <a:off x="70873" y="4470332"/>
            <a:ext cx="6379161" cy="1419753"/>
          </a:xfrm>
          <a:custGeom>
            <a:avLst/>
            <a:gdLst>
              <a:gd name="connsiteX0" fmla="*/ 0 w 6869723"/>
              <a:gd name="connsiteY0" fmla="*/ 1590577 h 1590577"/>
              <a:gd name="connsiteX1" fmla="*/ 2661139 w 6869723"/>
              <a:gd name="connsiteY1" fmla="*/ 699623 h 1590577"/>
              <a:gd name="connsiteX2" fmla="*/ 5005754 w 6869723"/>
              <a:gd name="connsiteY2" fmla="*/ 54854 h 1590577"/>
              <a:gd name="connsiteX3" fmla="*/ 6869723 w 6869723"/>
              <a:gd name="connsiteY3" fmla="*/ 78300 h 1590577"/>
            </a:gdLst>
            <a:ahLst/>
            <a:cxnLst>
              <a:cxn ang="0">
                <a:pos x="connsiteX0" y="connsiteY0"/>
              </a:cxn>
              <a:cxn ang="0">
                <a:pos x="connsiteX1" y="connsiteY1"/>
              </a:cxn>
              <a:cxn ang="0">
                <a:pos x="connsiteX2" y="connsiteY2"/>
              </a:cxn>
              <a:cxn ang="0">
                <a:pos x="connsiteX3" y="connsiteY3"/>
              </a:cxn>
            </a:cxnLst>
            <a:rect l="l" t="t" r="r" b="b"/>
            <a:pathLst>
              <a:path w="6869723" h="1590577">
                <a:moveTo>
                  <a:pt x="0" y="1590577"/>
                </a:moveTo>
                <a:cubicBezTo>
                  <a:pt x="913423" y="1273077"/>
                  <a:pt x="1826847" y="955577"/>
                  <a:pt x="2661139" y="699623"/>
                </a:cubicBezTo>
                <a:cubicBezTo>
                  <a:pt x="3495431" y="443669"/>
                  <a:pt x="4304323" y="158408"/>
                  <a:pt x="5005754" y="54854"/>
                </a:cubicBezTo>
                <a:cubicBezTo>
                  <a:pt x="5707185" y="-48700"/>
                  <a:pt x="6288454" y="14800"/>
                  <a:pt x="6869723" y="78300"/>
                </a:cubicBezTo>
              </a:path>
            </a:pathLst>
          </a:custGeom>
          <a:pattFill prst="dkVert">
            <a:fgClr>
              <a:schemeClr val="accent6"/>
            </a:fgClr>
            <a:bgClr>
              <a:schemeClr val="accent6">
                <a:lumMod val="20000"/>
                <a:lumOff val="80000"/>
              </a:schemeClr>
            </a:bgClr>
          </a:pattFill>
          <a:ln w="254000">
            <a:solidFill>
              <a:schemeClr val="accent6">
                <a:alpha val="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A864C4A2-46FC-9E4D-94EC-2685BD22A2E0}"/>
              </a:ext>
            </a:extLst>
          </p:cNvPr>
          <p:cNvSpPr/>
          <p:nvPr/>
        </p:nvSpPr>
        <p:spPr>
          <a:xfrm>
            <a:off x="674728" y="1139966"/>
            <a:ext cx="8034027" cy="461665"/>
          </a:xfrm>
          <a:prstGeom prst="rect">
            <a:avLst/>
          </a:prstGeom>
        </p:spPr>
        <p:txBody>
          <a:bodyPr wrap="square">
            <a:spAutoFit/>
          </a:bodyPr>
          <a:lstStyle/>
          <a:p>
            <a:pPr eaLnBrk="1" hangingPunct="1"/>
            <a:r>
              <a:rPr lang="en-US" altLang="en-US" dirty="0"/>
              <a:t>Instrument: Compact </a:t>
            </a:r>
            <a:r>
              <a:rPr lang="en-US" altLang="en-US" dirty="0" err="1"/>
              <a:t>Midwave</a:t>
            </a:r>
            <a:r>
              <a:rPr lang="en-US" altLang="en-US" dirty="0"/>
              <a:t> IR System (CMIS) – ESTO IIP’16</a:t>
            </a:r>
          </a:p>
        </p:txBody>
      </p:sp>
    </p:spTree>
    <p:extLst>
      <p:ext uri="{BB962C8B-B14F-4D97-AF65-F5344CB8AC3E}">
        <p14:creationId xmlns:p14="http://schemas.microsoft.com/office/powerpoint/2010/main" val="2927135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48A0EE9-0E73-274C-8134-0CCDA60BE488}"/>
              </a:ext>
            </a:extLst>
          </p:cNvPr>
          <p:cNvGrpSpPr/>
          <p:nvPr/>
        </p:nvGrpSpPr>
        <p:grpSpPr>
          <a:xfrm>
            <a:off x="747712" y="1459338"/>
            <a:ext cx="7648575" cy="4986338"/>
            <a:chOff x="725488" y="879475"/>
            <a:chExt cx="7648575" cy="4986338"/>
          </a:xfrm>
        </p:grpSpPr>
        <p:pic>
          <p:nvPicPr>
            <p:cNvPr id="16385" name="Picture 5">
              <a:extLst>
                <a:ext uri="{FF2B5EF4-FFF2-40B4-BE49-F238E27FC236}">
                  <a16:creationId xmlns:a16="http://schemas.microsoft.com/office/drawing/2014/main" id="{F689180E-007C-4444-9DF4-071E81A93D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1213" y="879475"/>
              <a:ext cx="756285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7" name="Straight Arrow Connector 216">
              <a:extLst>
                <a:ext uri="{FF2B5EF4-FFF2-40B4-BE49-F238E27FC236}">
                  <a16:creationId xmlns:a16="http://schemas.microsoft.com/office/drawing/2014/main" id="{1A2E1698-5CF9-9C4C-A37F-05130C2B4DE5}"/>
                </a:ext>
              </a:extLst>
            </p:cNvPr>
            <p:cNvCxnSpPr>
              <a:cxnSpLocks noChangeShapeType="1"/>
            </p:cNvCxnSpPr>
            <p:nvPr/>
          </p:nvCxnSpPr>
          <p:spPr bwMode="auto">
            <a:xfrm>
              <a:off x="811213" y="1193800"/>
              <a:ext cx="7472362" cy="1570038"/>
            </a:xfrm>
            <a:prstGeom prst="straightConnector1">
              <a:avLst/>
            </a:prstGeom>
            <a:noFill/>
            <a:ln w="25400">
              <a:solidFill>
                <a:srgbClr val="FFFFFF"/>
              </a:solidFill>
              <a:prstDash val="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5" name="Parallelogram 214">
              <a:extLst>
                <a:ext uri="{FF2B5EF4-FFF2-40B4-BE49-F238E27FC236}">
                  <a16:creationId xmlns:a16="http://schemas.microsoft.com/office/drawing/2014/main" id="{32DD0A9F-BD20-4B4F-8A72-8F121364BEEB}"/>
                </a:ext>
              </a:extLst>
            </p:cNvPr>
            <p:cNvSpPr>
              <a:spLocks noChangeArrowheads="1"/>
            </p:cNvSpPr>
            <p:nvPr/>
          </p:nvSpPr>
          <p:spPr bwMode="auto">
            <a:xfrm rot="16200000">
              <a:off x="2955925" y="-612774"/>
              <a:ext cx="3273425" cy="7562850"/>
            </a:xfrm>
            <a:prstGeom prst="parallelogram">
              <a:avLst>
                <a:gd name="adj" fmla="val 49602"/>
              </a:avLst>
            </a:prstGeom>
            <a:solidFill>
              <a:srgbClr val="FF3300">
                <a:alpha val="20000"/>
              </a:srgbClr>
            </a:solidFill>
            <a:ln w="3175">
              <a:solidFill>
                <a:srgbClr val="FFFFF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grpSp>
          <p:nvGrpSpPr>
            <p:cNvPr id="16389" name="Group 248">
              <a:extLst>
                <a:ext uri="{FF2B5EF4-FFF2-40B4-BE49-F238E27FC236}">
                  <a16:creationId xmlns:a16="http://schemas.microsoft.com/office/drawing/2014/main" id="{EB994F9B-C616-1D4A-B4F1-18F23EA1C3EB}"/>
                </a:ext>
              </a:extLst>
            </p:cNvPr>
            <p:cNvGrpSpPr>
              <a:grpSpLocks/>
            </p:cNvGrpSpPr>
            <p:nvPr/>
          </p:nvGrpSpPr>
          <p:grpSpPr bwMode="auto">
            <a:xfrm>
              <a:off x="5747470" y="2133575"/>
              <a:ext cx="673114" cy="1255712"/>
              <a:chOff x="5135120" y="2580581"/>
              <a:chExt cx="673015" cy="1256945"/>
            </a:xfrm>
          </p:grpSpPr>
          <p:grpSp>
            <p:nvGrpSpPr>
              <p:cNvPr id="16406" name="Group 247">
                <a:extLst>
                  <a:ext uri="{FF2B5EF4-FFF2-40B4-BE49-F238E27FC236}">
                    <a16:creationId xmlns:a16="http://schemas.microsoft.com/office/drawing/2014/main" id="{949AB46B-18C3-9941-934B-5C5F5F86A9DE}"/>
                  </a:ext>
                </a:extLst>
              </p:cNvPr>
              <p:cNvGrpSpPr>
                <a:grpSpLocks/>
              </p:cNvGrpSpPr>
              <p:nvPr/>
            </p:nvGrpSpPr>
            <p:grpSpPr bwMode="auto">
              <a:xfrm>
                <a:off x="5135120" y="2580581"/>
                <a:ext cx="673015" cy="282282"/>
                <a:chOff x="5135120" y="2637025"/>
                <a:chExt cx="673015" cy="282282"/>
              </a:xfrm>
            </p:grpSpPr>
            <p:sp>
              <p:nvSpPr>
                <p:cNvPr id="16410" name="Rectangle 7">
                  <a:extLst>
                    <a:ext uri="{FF2B5EF4-FFF2-40B4-BE49-F238E27FC236}">
                      <a16:creationId xmlns:a16="http://schemas.microsoft.com/office/drawing/2014/main" id="{EDFE6252-8A36-A046-B772-833668E9FA08}"/>
                    </a:ext>
                  </a:extLst>
                </p:cNvPr>
                <p:cNvSpPr>
                  <a:spLocks noChangeArrowheads="1"/>
                </p:cNvSpPr>
                <p:nvPr/>
              </p:nvSpPr>
              <p:spPr bwMode="auto">
                <a:xfrm>
                  <a:off x="5332154" y="2859518"/>
                  <a:ext cx="216959" cy="59789"/>
                </a:xfrm>
                <a:prstGeom prst="rect">
                  <a:avLst/>
                </a:prstGeom>
                <a:solidFill>
                  <a:srgbClr val="FDEADA"/>
                </a:solidFill>
                <a:ln w="9525">
                  <a:solidFill>
                    <a:srgbClr val="FFFFFF"/>
                  </a:solidFill>
                  <a:round/>
                  <a:headEnd/>
                  <a:tailEnd/>
                </a:ln>
              </p:spPr>
              <p:txBody>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grpSp>
              <p:nvGrpSpPr>
                <p:cNvPr id="9" name="Group 47">
                  <a:extLst>
                    <a:ext uri="{FF2B5EF4-FFF2-40B4-BE49-F238E27FC236}">
                      <a16:creationId xmlns:a16="http://schemas.microsoft.com/office/drawing/2014/main" id="{1CEA2E58-CCBE-0941-9C4A-C53C44507385}"/>
                    </a:ext>
                  </a:extLst>
                </p:cNvPr>
                <p:cNvGrpSpPr>
                  <a:grpSpLocks/>
                </p:cNvGrpSpPr>
                <p:nvPr/>
              </p:nvGrpSpPr>
              <p:grpSpPr bwMode="auto">
                <a:xfrm>
                  <a:off x="5475817" y="2661493"/>
                  <a:ext cx="332318" cy="181633"/>
                  <a:chOff x="1102444" y="1035120"/>
                  <a:chExt cx="3530487" cy="2545452"/>
                </a:xfrm>
                <a:solidFill>
                  <a:srgbClr val="FDEADA"/>
                </a:solidFill>
              </p:grpSpPr>
              <p:grpSp>
                <p:nvGrpSpPr>
                  <p:cNvPr id="36" name="Group 21">
                    <a:extLst>
                      <a:ext uri="{FF2B5EF4-FFF2-40B4-BE49-F238E27FC236}">
                        <a16:creationId xmlns:a16="http://schemas.microsoft.com/office/drawing/2014/main" id="{D3FDA0E8-CC88-B54B-9C43-A40B66CAB442}"/>
                      </a:ext>
                    </a:extLst>
                  </p:cNvPr>
                  <p:cNvGrpSpPr>
                    <a:grpSpLocks/>
                  </p:cNvGrpSpPr>
                  <p:nvPr/>
                </p:nvGrpSpPr>
                <p:grpSpPr bwMode="auto">
                  <a:xfrm rot="-261156">
                    <a:off x="1927945" y="1847920"/>
                    <a:ext cx="1904887" cy="932552"/>
                    <a:chOff x="1167171" y="2801248"/>
                    <a:chExt cx="1904887" cy="932552"/>
                  </a:xfrm>
                  <a:grpFill/>
                </p:grpSpPr>
                <p:sp>
                  <p:nvSpPr>
                    <p:cNvPr id="49" name="Parallelogram 48">
                      <a:extLst>
                        <a:ext uri="{FF2B5EF4-FFF2-40B4-BE49-F238E27FC236}">
                          <a16:creationId xmlns:a16="http://schemas.microsoft.com/office/drawing/2014/main" id="{FBE4E8AD-0273-884E-8A88-80BFB80059F5}"/>
                        </a:ext>
                      </a:extLst>
                    </p:cNvPr>
                    <p:cNvSpPr/>
                    <p:nvPr/>
                  </p:nvSpPr>
                  <p:spPr bwMode="auto">
                    <a:xfrm rot="11834611">
                      <a:off x="1151281" y="2949263"/>
                      <a:ext cx="1905094" cy="769217"/>
                    </a:xfrm>
                    <a:prstGeom prst="parallelogram">
                      <a:avLst>
                        <a:gd name="adj" fmla="val 62209"/>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50" name="Donut 49">
                      <a:extLst>
                        <a:ext uri="{FF2B5EF4-FFF2-40B4-BE49-F238E27FC236}">
                          <a16:creationId xmlns:a16="http://schemas.microsoft.com/office/drawing/2014/main" id="{45943FC2-2F9A-AA40-A612-82C995F8C34A}"/>
                        </a:ext>
                      </a:extLst>
                    </p:cNvPr>
                    <p:cNvSpPr/>
                    <p:nvPr/>
                  </p:nvSpPr>
                  <p:spPr bwMode="auto">
                    <a:xfrm flipH="1">
                      <a:off x="2011798" y="2850065"/>
                      <a:ext cx="141118" cy="17857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51" name="Donut 50">
                      <a:extLst>
                        <a:ext uri="{FF2B5EF4-FFF2-40B4-BE49-F238E27FC236}">
                          <a16:creationId xmlns:a16="http://schemas.microsoft.com/office/drawing/2014/main" id="{60BD5BBB-6213-2A4A-9F72-2CB69A17E291}"/>
                        </a:ext>
                      </a:extLst>
                    </p:cNvPr>
                    <p:cNvSpPr/>
                    <p:nvPr/>
                  </p:nvSpPr>
                  <p:spPr bwMode="auto">
                    <a:xfrm flipH="1">
                      <a:off x="2579678" y="3010738"/>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52" name="Donut 51">
                      <a:extLst>
                        <a:ext uri="{FF2B5EF4-FFF2-40B4-BE49-F238E27FC236}">
                          <a16:creationId xmlns:a16="http://schemas.microsoft.com/office/drawing/2014/main" id="{CE90F01C-9066-954C-BE50-1D333FFB807F}"/>
                        </a:ext>
                      </a:extLst>
                    </p:cNvPr>
                    <p:cNvSpPr/>
                    <p:nvPr/>
                  </p:nvSpPr>
                  <p:spPr bwMode="auto">
                    <a:xfrm flipH="1">
                      <a:off x="1925178" y="3475989"/>
                      <a:ext cx="141118" cy="137360"/>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53" name="Donut 52">
                      <a:extLst>
                        <a:ext uri="{FF2B5EF4-FFF2-40B4-BE49-F238E27FC236}">
                          <a16:creationId xmlns:a16="http://schemas.microsoft.com/office/drawing/2014/main" id="{2341B4E3-C15B-334C-8DB2-9373257BF439}"/>
                        </a:ext>
                      </a:extLst>
                    </p:cNvPr>
                    <p:cNvSpPr/>
                    <p:nvPr/>
                  </p:nvSpPr>
                  <p:spPr bwMode="auto">
                    <a:xfrm flipH="1">
                      <a:off x="1458818" y="3379464"/>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grpSp>
                <p:nvGrpSpPr>
                  <p:cNvPr id="37" name="Group 34">
                    <a:extLst>
                      <a:ext uri="{FF2B5EF4-FFF2-40B4-BE49-F238E27FC236}">
                        <a16:creationId xmlns:a16="http://schemas.microsoft.com/office/drawing/2014/main" id="{1A4A9577-077B-0C4E-A884-31C78AD01D67}"/>
                      </a:ext>
                    </a:extLst>
                  </p:cNvPr>
                  <p:cNvGrpSpPr>
                    <a:grpSpLocks/>
                  </p:cNvGrpSpPr>
                  <p:nvPr/>
                </p:nvGrpSpPr>
                <p:grpSpPr bwMode="auto">
                  <a:xfrm rot="-261156">
                    <a:off x="1102444" y="2648020"/>
                    <a:ext cx="1904887" cy="932552"/>
                    <a:chOff x="1167171" y="2801248"/>
                    <a:chExt cx="1904887" cy="932552"/>
                  </a:xfrm>
                  <a:grpFill/>
                </p:grpSpPr>
                <p:sp>
                  <p:nvSpPr>
                    <p:cNvPr id="44" name="Parallelogram 43">
                      <a:extLst>
                        <a:ext uri="{FF2B5EF4-FFF2-40B4-BE49-F238E27FC236}">
                          <a16:creationId xmlns:a16="http://schemas.microsoft.com/office/drawing/2014/main" id="{6F43D8B4-95B1-2D4C-B127-1C546D2968BC}"/>
                        </a:ext>
                      </a:extLst>
                    </p:cNvPr>
                    <p:cNvSpPr/>
                    <p:nvPr/>
                  </p:nvSpPr>
                  <p:spPr bwMode="auto">
                    <a:xfrm rot="11834611">
                      <a:off x="1091879" y="2790653"/>
                      <a:ext cx="1940370" cy="810429"/>
                    </a:xfrm>
                    <a:prstGeom prst="parallelogram">
                      <a:avLst>
                        <a:gd name="adj" fmla="val 62209"/>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45" name="Donut 44">
                      <a:extLst>
                        <a:ext uri="{FF2B5EF4-FFF2-40B4-BE49-F238E27FC236}">
                          <a16:creationId xmlns:a16="http://schemas.microsoft.com/office/drawing/2014/main" id="{FCB82DA0-294C-0943-AE65-CDBA1C52BCE8}"/>
                        </a:ext>
                      </a:extLst>
                    </p:cNvPr>
                    <p:cNvSpPr/>
                    <p:nvPr/>
                  </p:nvSpPr>
                  <p:spPr bwMode="auto">
                    <a:xfrm flipH="1">
                      <a:off x="2014770" y="2846891"/>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46" name="Donut 45">
                      <a:extLst>
                        <a:ext uri="{FF2B5EF4-FFF2-40B4-BE49-F238E27FC236}">
                          <a16:creationId xmlns:a16="http://schemas.microsoft.com/office/drawing/2014/main" id="{D9B1CC4C-8FA7-204C-99B1-C6F11CC0FBD7}"/>
                        </a:ext>
                      </a:extLst>
                    </p:cNvPr>
                    <p:cNvSpPr/>
                    <p:nvPr/>
                  </p:nvSpPr>
                  <p:spPr bwMode="auto">
                    <a:xfrm flipH="1">
                      <a:off x="2580292" y="2855845"/>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47" name="Donut 46">
                      <a:extLst>
                        <a:ext uri="{FF2B5EF4-FFF2-40B4-BE49-F238E27FC236}">
                          <a16:creationId xmlns:a16="http://schemas.microsoft.com/office/drawing/2014/main" id="{78379537-8076-764C-AE3A-344BB7FCDA6A}"/>
                        </a:ext>
                      </a:extLst>
                    </p:cNvPr>
                    <p:cNvSpPr/>
                    <p:nvPr/>
                  </p:nvSpPr>
                  <p:spPr bwMode="auto">
                    <a:xfrm flipH="1">
                      <a:off x="1966455" y="3407405"/>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48" name="Donut 47">
                      <a:extLst>
                        <a:ext uri="{FF2B5EF4-FFF2-40B4-BE49-F238E27FC236}">
                          <a16:creationId xmlns:a16="http://schemas.microsoft.com/office/drawing/2014/main" id="{B906AAF7-6113-1E46-A808-E728B3A1309F}"/>
                        </a:ext>
                      </a:extLst>
                    </p:cNvPr>
                    <p:cNvSpPr/>
                    <p:nvPr/>
                  </p:nvSpPr>
                  <p:spPr bwMode="auto">
                    <a:xfrm flipH="1">
                      <a:off x="1435988" y="3222487"/>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grpSp>
                <p:nvGrpSpPr>
                  <p:cNvPr id="38" name="Group 40">
                    <a:extLst>
                      <a:ext uri="{FF2B5EF4-FFF2-40B4-BE49-F238E27FC236}">
                        <a16:creationId xmlns:a16="http://schemas.microsoft.com/office/drawing/2014/main" id="{39CE33E7-9F09-6147-87C7-96A547E0C179}"/>
                      </a:ext>
                    </a:extLst>
                  </p:cNvPr>
                  <p:cNvGrpSpPr>
                    <a:grpSpLocks/>
                  </p:cNvGrpSpPr>
                  <p:nvPr/>
                </p:nvGrpSpPr>
                <p:grpSpPr bwMode="auto">
                  <a:xfrm rot="-261156">
                    <a:off x="2728044" y="1035120"/>
                    <a:ext cx="1904887" cy="932552"/>
                    <a:chOff x="1167171" y="2801248"/>
                    <a:chExt cx="1904887" cy="932552"/>
                  </a:xfrm>
                  <a:grpFill/>
                </p:grpSpPr>
                <p:sp>
                  <p:nvSpPr>
                    <p:cNvPr id="39" name="Parallelogram 38">
                      <a:extLst>
                        <a:ext uri="{FF2B5EF4-FFF2-40B4-BE49-F238E27FC236}">
                          <a16:creationId xmlns:a16="http://schemas.microsoft.com/office/drawing/2014/main" id="{A9822273-F28F-7C41-85FD-EFA0B7CBABBA}"/>
                        </a:ext>
                      </a:extLst>
                    </p:cNvPr>
                    <p:cNvSpPr/>
                    <p:nvPr/>
                  </p:nvSpPr>
                  <p:spPr bwMode="auto">
                    <a:xfrm rot="11834611">
                      <a:off x="1018020" y="2774603"/>
                      <a:ext cx="1905094" cy="851633"/>
                    </a:xfrm>
                    <a:prstGeom prst="parallelogram">
                      <a:avLst>
                        <a:gd name="adj" fmla="val 62209"/>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40" name="Donut 39">
                      <a:extLst>
                        <a:ext uri="{FF2B5EF4-FFF2-40B4-BE49-F238E27FC236}">
                          <a16:creationId xmlns:a16="http://schemas.microsoft.com/office/drawing/2014/main" id="{58E91A42-D008-EC43-BCBE-3B145C657F3F}"/>
                        </a:ext>
                      </a:extLst>
                    </p:cNvPr>
                    <p:cNvSpPr/>
                    <p:nvPr/>
                  </p:nvSpPr>
                  <p:spPr bwMode="auto">
                    <a:xfrm flipH="1">
                      <a:off x="1923209" y="2761901"/>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41" name="Donut 40">
                      <a:extLst>
                        <a:ext uri="{FF2B5EF4-FFF2-40B4-BE49-F238E27FC236}">
                          <a16:creationId xmlns:a16="http://schemas.microsoft.com/office/drawing/2014/main" id="{9E3F564B-C718-0145-8CC4-631674260967}"/>
                        </a:ext>
                      </a:extLst>
                    </p:cNvPr>
                    <p:cNvSpPr/>
                    <p:nvPr/>
                  </p:nvSpPr>
                  <p:spPr bwMode="auto">
                    <a:xfrm flipH="1">
                      <a:off x="2514988" y="2910939"/>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42" name="Donut 41">
                      <a:extLst>
                        <a:ext uri="{FF2B5EF4-FFF2-40B4-BE49-F238E27FC236}">
                          <a16:creationId xmlns:a16="http://schemas.microsoft.com/office/drawing/2014/main" id="{2BBE6271-CFC5-BF42-A16F-1B2805E5A20D}"/>
                        </a:ext>
                      </a:extLst>
                    </p:cNvPr>
                    <p:cNvSpPr/>
                    <p:nvPr/>
                  </p:nvSpPr>
                  <p:spPr bwMode="auto">
                    <a:xfrm flipH="1">
                      <a:off x="1915997" y="3422476"/>
                      <a:ext cx="141118" cy="15109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43" name="Donut 42">
                      <a:extLst>
                        <a:ext uri="{FF2B5EF4-FFF2-40B4-BE49-F238E27FC236}">
                          <a16:creationId xmlns:a16="http://schemas.microsoft.com/office/drawing/2014/main" id="{AB574DC8-8FC7-D24C-9E57-1B4B99EBB7C1}"/>
                        </a:ext>
                      </a:extLst>
                    </p:cNvPr>
                    <p:cNvSpPr/>
                    <p:nvPr/>
                  </p:nvSpPr>
                  <p:spPr bwMode="auto">
                    <a:xfrm flipH="1">
                      <a:off x="1370676" y="3277580"/>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grpSp>
            <p:sp>
              <p:nvSpPr>
                <p:cNvPr id="10" name="Cube 154">
                  <a:extLst>
                    <a:ext uri="{FF2B5EF4-FFF2-40B4-BE49-F238E27FC236}">
                      <a16:creationId xmlns:a16="http://schemas.microsoft.com/office/drawing/2014/main" id="{9970BB27-6F0E-AE4C-B729-8A72FEE1D16D}"/>
                    </a:ext>
                  </a:extLst>
                </p:cNvPr>
                <p:cNvSpPr>
                  <a:spLocks noChangeArrowheads="1"/>
                </p:cNvSpPr>
                <p:nvPr/>
              </p:nvSpPr>
              <p:spPr bwMode="auto">
                <a:xfrm rot="10800000">
                  <a:off x="5331334" y="2713300"/>
                  <a:ext cx="285708" cy="146193"/>
                </a:xfrm>
                <a:prstGeom prst="cube">
                  <a:avLst>
                    <a:gd name="adj" fmla="val 36181"/>
                  </a:avLst>
                </a:prstGeom>
                <a:solidFill>
                  <a:srgbClr val="FDEADA"/>
                </a:solidFill>
                <a:ln w="9525">
                  <a:solidFill>
                    <a:srgbClr val="FFFFFF"/>
                  </a:solidFill>
                  <a:round/>
                  <a:headEnd/>
                  <a:tailEnd/>
                </a:ln>
              </p:spPr>
              <p:txBody>
                <a:bodyPr/>
                <a:lstStyle/>
                <a:p>
                  <a:pPr eaLnBrk="1" fontAlgn="auto" hangingPunct="1">
                    <a:spcBef>
                      <a:spcPts val="0"/>
                    </a:spcBef>
                    <a:spcAft>
                      <a:spcPts val="0"/>
                    </a:spcAft>
                    <a:defRPr/>
                  </a:pPr>
                  <a:endParaRPr lang="en-US" sz="1800">
                    <a:latin typeface="+mn-lt"/>
                    <a:ea typeface="+mn-ea"/>
                  </a:endParaRPr>
                </a:p>
              </p:txBody>
            </p:sp>
            <p:grpSp>
              <p:nvGrpSpPr>
                <p:cNvPr id="11" name="Group 10">
                  <a:extLst>
                    <a:ext uri="{FF2B5EF4-FFF2-40B4-BE49-F238E27FC236}">
                      <a16:creationId xmlns:a16="http://schemas.microsoft.com/office/drawing/2014/main" id="{FD40E9D4-E5BD-2B43-8691-9BA4FD05B179}"/>
                    </a:ext>
                  </a:extLst>
                </p:cNvPr>
                <p:cNvGrpSpPr>
                  <a:grpSpLocks/>
                </p:cNvGrpSpPr>
                <p:nvPr/>
              </p:nvGrpSpPr>
              <p:grpSpPr bwMode="auto">
                <a:xfrm>
                  <a:off x="5421058" y="2826873"/>
                  <a:ext cx="109979" cy="76122"/>
                  <a:chOff x="4152900" y="2349500"/>
                  <a:chExt cx="1168399" cy="1612900"/>
                </a:xfrm>
                <a:solidFill>
                  <a:srgbClr val="FDEADA"/>
                </a:solidFill>
              </p:grpSpPr>
              <p:sp>
                <p:nvSpPr>
                  <p:cNvPr id="34" name="Magnetic Disk 5">
                    <a:extLst>
                      <a:ext uri="{FF2B5EF4-FFF2-40B4-BE49-F238E27FC236}">
                        <a16:creationId xmlns:a16="http://schemas.microsoft.com/office/drawing/2014/main" id="{9EB16C5E-41D6-5B43-8259-3BDB52385684}"/>
                      </a:ext>
                    </a:extLst>
                  </p:cNvPr>
                  <p:cNvSpPr>
                    <a:spLocks noChangeArrowheads="1"/>
                  </p:cNvSpPr>
                  <p:nvPr/>
                </p:nvSpPr>
                <p:spPr bwMode="auto">
                  <a:xfrm rot="10800000">
                    <a:off x="4152900" y="2349500"/>
                    <a:ext cx="1168399" cy="1054100"/>
                  </a:xfrm>
                  <a:prstGeom prst="flowChartMagneticDisk">
                    <a:avLst/>
                  </a:prstGeom>
                  <a:grpFill/>
                  <a:ln w="9525">
                    <a:solidFill>
                      <a:srgbClr val="FFFFFF"/>
                    </a:solidFill>
                    <a:round/>
                    <a:headEnd/>
                    <a:tailEnd/>
                  </a:ln>
                </p:spPr>
                <p:txBody>
                  <a:bodyPr/>
                  <a:lstStyle/>
                  <a:p>
                    <a:pPr eaLnBrk="1" fontAlgn="auto" hangingPunct="1">
                      <a:spcBef>
                        <a:spcPts val="0"/>
                      </a:spcBef>
                      <a:spcAft>
                        <a:spcPts val="0"/>
                      </a:spcAft>
                      <a:defRPr/>
                    </a:pPr>
                    <a:endParaRPr lang="en-US" sz="1800">
                      <a:latin typeface="+mn-lt"/>
                      <a:ea typeface="+mn-ea"/>
                    </a:endParaRPr>
                  </a:p>
                </p:txBody>
              </p:sp>
              <p:sp>
                <p:nvSpPr>
                  <p:cNvPr id="35" name="Magnetic Disk 179">
                    <a:extLst>
                      <a:ext uri="{FF2B5EF4-FFF2-40B4-BE49-F238E27FC236}">
                        <a16:creationId xmlns:a16="http://schemas.microsoft.com/office/drawing/2014/main" id="{D087BD59-939D-7643-AEA8-B8CBB8C60275}"/>
                      </a:ext>
                    </a:extLst>
                  </p:cNvPr>
                  <p:cNvSpPr>
                    <a:spLocks noChangeArrowheads="1"/>
                  </p:cNvSpPr>
                  <p:nvPr/>
                </p:nvSpPr>
                <p:spPr bwMode="auto">
                  <a:xfrm rot="10800000">
                    <a:off x="4317999" y="3136900"/>
                    <a:ext cx="838200" cy="825500"/>
                  </a:xfrm>
                  <a:prstGeom prst="flowChartMagneticDisk">
                    <a:avLst/>
                  </a:prstGeom>
                  <a:grpFill/>
                  <a:ln w="9525">
                    <a:solidFill>
                      <a:srgbClr val="FFFFFF"/>
                    </a:solidFill>
                    <a:round/>
                    <a:headEnd/>
                    <a:tailEnd/>
                  </a:ln>
                </p:spPr>
                <p:txBody>
                  <a:bodyPr/>
                  <a:lstStyle/>
                  <a:p>
                    <a:pPr eaLnBrk="1" fontAlgn="auto" hangingPunct="1">
                      <a:spcBef>
                        <a:spcPts val="0"/>
                      </a:spcBef>
                      <a:spcAft>
                        <a:spcPts val="0"/>
                      </a:spcAft>
                      <a:defRPr/>
                    </a:pPr>
                    <a:endParaRPr lang="en-US" sz="1800">
                      <a:latin typeface="+mn-lt"/>
                      <a:ea typeface="+mn-ea"/>
                    </a:endParaRPr>
                  </a:p>
                </p:txBody>
              </p:sp>
            </p:grpSp>
            <p:grpSp>
              <p:nvGrpSpPr>
                <p:cNvPr id="12" name="Group 46">
                  <a:extLst>
                    <a:ext uri="{FF2B5EF4-FFF2-40B4-BE49-F238E27FC236}">
                      <a16:creationId xmlns:a16="http://schemas.microsoft.com/office/drawing/2014/main" id="{D8CFB151-5C45-3449-BF84-006978F3D6BB}"/>
                    </a:ext>
                  </a:extLst>
                </p:cNvPr>
                <p:cNvGrpSpPr>
                  <a:grpSpLocks/>
                </p:cNvGrpSpPr>
                <p:nvPr/>
              </p:nvGrpSpPr>
              <p:grpSpPr bwMode="auto">
                <a:xfrm>
                  <a:off x="5135120" y="2637025"/>
                  <a:ext cx="332318" cy="181633"/>
                  <a:chOff x="1102444" y="1035120"/>
                  <a:chExt cx="3530487" cy="2545452"/>
                </a:xfrm>
                <a:solidFill>
                  <a:srgbClr val="FDEADA"/>
                </a:solidFill>
              </p:grpSpPr>
              <p:grpSp>
                <p:nvGrpSpPr>
                  <p:cNvPr id="16" name="Group 21">
                    <a:extLst>
                      <a:ext uri="{FF2B5EF4-FFF2-40B4-BE49-F238E27FC236}">
                        <a16:creationId xmlns:a16="http://schemas.microsoft.com/office/drawing/2014/main" id="{304CC5C3-58FA-BF46-87D2-2EBB350498A0}"/>
                      </a:ext>
                    </a:extLst>
                  </p:cNvPr>
                  <p:cNvGrpSpPr>
                    <a:grpSpLocks/>
                  </p:cNvGrpSpPr>
                  <p:nvPr/>
                </p:nvGrpSpPr>
                <p:grpSpPr bwMode="auto">
                  <a:xfrm rot="-261156">
                    <a:off x="1927945" y="1847920"/>
                    <a:ext cx="1904887" cy="932552"/>
                    <a:chOff x="1167171" y="2801248"/>
                    <a:chExt cx="1904887" cy="932552"/>
                  </a:xfrm>
                  <a:grpFill/>
                </p:grpSpPr>
                <p:sp>
                  <p:nvSpPr>
                    <p:cNvPr id="29" name="Parallelogram 28">
                      <a:extLst>
                        <a:ext uri="{FF2B5EF4-FFF2-40B4-BE49-F238E27FC236}">
                          <a16:creationId xmlns:a16="http://schemas.microsoft.com/office/drawing/2014/main" id="{94CAEC61-F3E0-4A4E-AFEC-97593A9B4843}"/>
                        </a:ext>
                      </a:extLst>
                    </p:cNvPr>
                    <p:cNvSpPr/>
                    <p:nvPr/>
                  </p:nvSpPr>
                  <p:spPr bwMode="auto">
                    <a:xfrm rot="11834611">
                      <a:off x="1016967" y="2758903"/>
                      <a:ext cx="1928614" cy="851633"/>
                    </a:xfrm>
                    <a:prstGeom prst="parallelogram">
                      <a:avLst>
                        <a:gd name="adj" fmla="val 62209"/>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30" name="Donut 29">
                      <a:extLst>
                        <a:ext uri="{FF2B5EF4-FFF2-40B4-BE49-F238E27FC236}">
                          <a16:creationId xmlns:a16="http://schemas.microsoft.com/office/drawing/2014/main" id="{0C3A5650-5538-3A4B-A0BD-3C615FD59081}"/>
                        </a:ext>
                      </a:extLst>
                    </p:cNvPr>
                    <p:cNvSpPr/>
                    <p:nvPr/>
                  </p:nvSpPr>
                  <p:spPr bwMode="auto">
                    <a:xfrm flipH="1">
                      <a:off x="1922174" y="2745671"/>
                      <a:ext cx="152882"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31" name="Donut 30">
                      <a:extLst>
                        <a:ext uri="{FF2B5EF4-FFF2-40B4-BE49-F238E27FC236}">
                          <a16:creationId xmlns:a16="http://schemas.microsoft.com/office/drawing/2014/main" id="{05EFD518-340C-474E-93FD-014B43E5916A}"/>
                        </a:ext>
                      </a:extLst>
                    </p:cNvPr>
                    <p:cNvSpPr/>
                    <p:nvPr/>
                  </p:nvSpPr>
                  <p:spPr bwMode="auto">
                    <a:xfrm flipH="1">
                      <a:off x="2514844" y="2881016"/>
                      <a:ext cx="152874"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32" name="Donut 31">
                      <a:extLst>
                        <a:ext uri="{FF2B5EF4-FFF2-40B4-BE49-F238E27FC236}">
                          <a16:creationId xmlns:a16="http://schemas.microsoft.com/office/drawing/2014/main" id="{60BE72EF-A0AE-6144-AF79-0645E6C9CD31}"/>
                        </a:ext>
                      </a:extLst>
                    </p:cNvPr>
                    <p:cNvSpPr/>
                    <p:nvPr/>
                  </p:nvSpPr>
                  <p:spPr bwMode="auto">
                    <a:xfrm flipH="1">
                      <a:off x="1914532" y="3405704"/>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33" name="Donut 32">
                      <a:extLst>
                        <a:ext uri="{FF2B5EF4-FFF2-40B4-BE49-F238E27FC236}">
                          <a16:creationId xmlns:a16="http://schemas.microsoft.com/office/drawing/2014/main" id="{A25C1891-CEAE-7548-BFB9-700AF786B5F1}"/>
                        </a:ext>
                      </a:extLst>
                    </p:cNvPr>
                    <p:cNvSpPr/>
                    <p:nvPr/>
                  </p:nvSpPr>
                  <p:spPr bwMode="auto">
                    <a:xfrm flipH="1">
                      <a:off x="1381387" y="3261880"/>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grpSp>
                <p:nvGrpSpPr>
                  <p:cNvPr id="17" name="Group 34">
                    <a:extLst>
                      <a:ext uri="{FF2B5EF4-FFF2-40B4-BE49-F238E27FC236}">
                        <a16:creationId xmlns:a16="http://schemas.microsoft.com/office/drawing/2014/main" id="{6E5AD580-A472-564D-A4D7-18D6FE474CBD}"/>
                      </a:ext>
                    </a:extLst>
                  </p:cNvPr>
                  <p:cNvGrpSpPr>
                    <a:grpSpLocks/>
                  </p:cNvGrpSpPr>
                  <p:nvPr/>
                </p:nvGrpSpPr>
                <p:grpSpPr bwMode="auto">
                  <a:xfrm rot="-261156">
                    <a:off x="1102444" y="2648020"/>
                    <a:ext cx="1904887" cy="932552"/>
                    <a:chOff x="1167171" y="2801248"/>
                    <a:chExt cx="1904887" cy="932552"/>
                  </a:xfrm>
                  <a:grpFill/>
                </p:grpSpPr>
                <p:sp>
                  <p:nvSpPr>
                    <p:cNvPr id="24" name="Parallelogram 23">
                      <a:extLst>
                        <a:ext uri="{FF2B5EF4-FFF2-40B4-BE49-F238E27FC236}">
                          <a16:creationId xmlns:a16="http://schemas.microsoft.com/office/drawing/2014/main" id="{88BFD0D8-9F48-9042-9668-A16EEE2EB118}"/>
                        </a:ext>
                      </a:extLst>
                    </p:cNvPr>
                    <p:cNvSpPr/>
                    <p:nvPr/>
                  </p:nvSpPr>
                  <p:spPr bwMode="auto">
                    <a:xfrm rot="11834611">
                      <a:off x="1167498" y="2795492"/>
                      <a:ext cx="1905094" cy="934049"/>
                    </a:xfrm>
                    <a:prstGeom prst="parallelogram">
                      <a:avLst>
                        <a:gd name="adj" fmla="val 62209"/>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25" name="Donut 24">
                      <a:extLst>
                        <a:ext uri="{FF2B5EF4-FFF2-40B4-BE49-F238E27FC236}">
                          <a16:creationId xmlns:a16="http://schemas.microsoft.com/office/drawing/2014/main" id="{21DA4A12-4057-0749-8FEA-E8B4D3FF75A3}"/>
                        </a:ext>
                      </a:extLst>
                    </p:cNvPr>
                    <p:cNvSpPr/>
                    <p:nvPr/>
                  </p:nvSpPr>
                  <p:spPr bwMode="auto">
                    <a:xfrm flipH="1">
                      <a:off x="2005000" y="2708491"/>
                      <a:ext cx="152874" cy="30219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26" name="Donut 25">
                      <a:extLst>
                        <a:ext uri="{FF2B5EF4-FFF2-40B4-BE49-F238E27FC236}">
                          <a16:creationId xmlns:a16="http://schemas.microsoft.com/office/drawing/2014/main" id="{292F1D3E-DEDE-C34B-9961-C103AC36A90A}"/>
                        </a:ext>
                      </a:extLst>
                    </p:cNvPr>
                    <p:cNvSpPr/>
                    <p:nvPr/>
                  </p:nvSpPr>
                  <p:spPr bwMode="auto">
                    <a:xfrm flipH="1">
                      <a:off x="2529985" y="2865172"/>
                      <a:ext cx="152882"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27" name="Donut 26">
                      <a:extLst>
                        <a:ext uri="{FF2B5EF4-FFF2-40B4-BE49-F238E27FC236}">
                          <a16:creationId xmlns:a16="http://schemas.microsoft.com/office/drawing/2014/main" id="{67E451B2-B8BF-2441-95DB-018A9F4D8EB5}"/>
                        </a:ext>
                      </a:extLst>
                    </p:cNvPr>
                    <p:cNvSpPr/>
                    <p:nvPr/>
                  </p:nvSpPr>
                  <p:spPr bwMode="auto">
                    <a:xfrm flipH="1">
                      <a:off x="1849946" y="3520549"/>
                      <a:ext cx="141118" cy="178564"/>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28" name="Donut 27">
                      <a:extLst>
                        <a:ext uri="{FF2B5EF4-FFF2-40B4-BE49-F238E27FC236}">
                          <a16:creationId xmlns:a16="http://schemas.microsoft.com/office/drawing/2014/main" id="{5EBA1EAB-3F13-2C43-866D-7FD65B597257}"/>
                        </a:ext>
                      </a:extLst>
                    </p:cNvPr>
                    <p:cNvSpPr/>
                    <p:nvPr/>
                  </p:nvSpPr>
                  <p:spPr bwMode="auto">
                    <a:xfrm flipH="1">
                      <a:off x="1396081" y="3246007"/>
                      <a:ext cx="141118" cy="17857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grpSp>
                <p:nvGrpSpPr>
                  <p:cNvPr id="18" name="Group 40">
                    <a:extLst>
                      <a:ext uri="{FF2B5EF4-FFF2-40B4-BE49-F238E27FC236}">
                        <a16:creationId xmlns:a16="http://schemas.microsoft.com/office/drawing/2014/main" id="{17CA82FD-EC61-CB4F-9612-B3D923300122}"/>
                      </a:ext>
                    </a:extLst>
                  </p:cNvPr>
                  <p:cNvGrpSpPr>
                    <a:grpSpLocks/>
                  </p:cNvGrpSpPr>
                  <p:nvPr/>
                </p:nvGrpSpPr>
                <p:grpSpPr bwMode="auto">
                  <a:xfrm rot="-261156">
                    <a:off x="2728044" y="1035120"/>
                    <a:ext cx="1904887" cy="932552"/>
                    <a:chOff x="1167171" y="2801248"/>
                    <a:chExt cx="1904887" cy="932552"/>
                  </a:xfrm>
                  <a:grpFill/>
                </p:grpSpPr>
                <p:sp>
                  <p:nvSpPr>
                    <p:cNvPr id="19" name="Parallelogram 18">
                      <a:extLst>
                        <a:ext uri="{FF2B5EF4-FFF2-40B4-BE49-F238E27FC236}">
                          <a16:creationId xmlns:a16="http://schemas.microsoft.com/office/drawing/2014/main" id="{3D69AFC8-DF61-FC48-88D0-84479B3F333E}"/>
                        </a:ext>
                      </a:extLst>
                    </p:cNvPr>
                    <p:cNvSpPr/>
                    <p:nvPr/>
                  </p:nvSpPr>
                  <p:spPr bwMode="auto">
                    <a:xfrm rot="11834611">
                      <a:off x="1164389" y="2732336"/>
                      <a:ext cx="1905094" cy="1071409"/>
                    </a:xfrm>
                    <a:prstGeom prst="parallelogram">
                      <a:avLst>
                        <a:gd name="adj" fmla="val 62209"/>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20" name="Donut 19">
                      <a:extLst>
                        <a:ext uri="{FF2B5EF4-FFF2-40B4-BE49-F238E27FC236}">
                          <a16:creationId xmlns:a16="http://schemas.microsoft.com/office/drawing/2014/main" id="{671411D1-373F-6C40-8D94-E789A0CC0E8E}"/>
                        </a:ext>
                      </a:extLst>
                    </p:cNvPr>
                    <p:cNvSpPr/>
                    <p:nvPr/>
                  </p:nvSpPr>
                  <p:spPr bwMode="auto">
                    <a:xfrm flipH="1">
                      <a:off x="1871580" y="2784379"/>
                      <a:ext cx="141118" cy="17857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21" name="Donut 20">
                      <a:extLst>
                        <a:ext uri="{FF2B5EF4-FFF2-40B4-BE49-F238E27FC236}">
                          <a16:creationId xmlns:a16="http://schemas.microsoft.com/office/drawing/2014/main" id="{465A13D2-B8B8-AD41-9B8C-AAC49BCF4641}"/>
                        </a:ext>
                      </a:extLst>
                    </p:cNvPr>
                    <p:cNvSpPr/>
                    <p:nvPr/>
                  </p:nvSpPr>
                  <p:spPr bwMode="auto">
                    <a:xfrm flipH="1">
                      <a:off x="2439014" y="2945032"/>
                      <a:ext cx="141118" cy="17857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22" name="Donut 21">
                      <a:extLst>
                        <a:ext uri="{FF2B5EF4-FFF2-40B4-BE49-F238E27FC236}">
                          <a16:creationId xmlns:a16="http://schemas.microsoft.com/office/drawing/2014/main" id="{2D436DE1-E31A-D74E-9F80-90B5677231A6}"/>
                        </a:ext>
                      </a:extLst>
                    </p:cNvPr>
                    <p:cNvSpPr/>
                    <p:nvPr/>
                  </p:nvSpPr>
                  <p:spPr bwMode="auto">
                    <a:xfrm flipH="1">
                      <a:off x="1845498" y="3553482"/>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23" name="Donut 22">
                      <a:extLst>
                        <a:ext uri="{FF2B5EF4-FFF2-40B4-BE49-F238E27FC236}">
                          <a16:creationId xmlns:a16="http://schemas.microsoft.com/office/drawing/2014/main" id="{0B2C4FE4-FAF2-EF44-ADC8-81F9FE35B145}"/>
                        </a:ext>
                      </a:extLst>
                    </p:cNvPr>
                    <p:cNvSpPr/>
                    <p:nvPr/>
                  </p:nvSpPr>
                  <p:spPr bwMode="auto">
                    <a:xfrm flipH="1">
                      <a:off x="1316369" y="3341152"/>
                      <a:ext cx="141118" cy="17857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grpSp>
            <p:sp>
              <p:nvSpPr>
                <p:cNvPr id="13" name="Parallelogram 157">
                  <a:extLst>
                    <a:ext uri="{FF2B5EF4-FFF2-40B4-BE49-F238E27FC236}">
                      <a16:creationId xmlns:a16="http://schemas.microsoft.com/office/drawing/2014/main" id="{FFCC7203-73D0-6F4A-BBC0-80EFF8832FF0}"/>
                    </a:ext>
                  </a:extLst>
                </p:cNvPr>
                <p:cNvSpPr>
                  <a:spLocks noChangeArrowheads="1"/>
                </p:cNvSpPr>
                <p:nvPr/>
              </p:nvSpPr>
              <p:spPr bwMode="auto">
                <a:xfrm rot="8155375">
                  <a:off x="5505933" y="2843603"/>
                  <a:ext cx="150790" cy="46082"/>
                </a:xfrm>
                <a:prstGeom prst="parallelogram">
                  <a:avLst>
                    <a:gd name="adj" fmla="val 95599"/>
                  </a:avLst>
                </a:prstGeom>
                <a:solidFill>
                  <a:srgbClr val="FDEADA"/>
                </a:solidFill>
                <a:ln w="9525">
                  <a:solidFill>
                    <a:srgbClr val="FFFFFF"/>
                  </a:solidFill>
                  <a:round/>
                  <a:headEnd/>
                  <a:tailEnd/>
                </a:ln>
              </p:spPr>
              <p:txBody>
                <a:bodyPr/>
                <a:lstStyle/>
                <a:p>
                  <a:pPr eaLnBrk="1" fontAlgn="auto" hangingPunct="1">
                    <a:spcBef>
                      <a:spcPts val="0"/>
                    </a:spcBef>
                    <a:spcAft>
                      <a:spcPts val="0"/>
                    </a:spcAft>
                    <a:defRPr/>
                  </a:pPr>
                  <a:endParaRPr lang="en-US" sz="1800">
                    <a:latin typeface="+mn-lt"/>
                    <a:ea typeface="+mn-ea"/>
                  </a:endParaRPr>
                </a:p>
              </p:txBody>
            </p:sp>
            <p:sp>
              <p:nvSpPr>
                <p:cNvPr id="14" name="Parallelogram 158">
                  <a:extLst>
                    <a:ext uri="{FF2B5EF4-FFF2-40B4-BE49-F238E27FC236}">
                      <a16:creationId xmlns:a16="http://schemas.microsoft.com/office/drawing/2014/main" id="{E9DB1C62-39B7-F448-91C0-E16DB151FB9C}"/>
                    </a:ext>
                  </a:extLst>
                </p:cNvPr>
                <p:cNvSpPr>
                  <a:spLocks noChangeArrowheads="1"/>
                </p:cNvSpPr>
                <p:nvPr/>
              </p:nvSpPr>
              <p:spPr bwMode="auto">
                <a:xfrm rot="8155375">
                  <a:off x="5290065" y="2842013"/>
                  <a:ext cx="149203" cy="46083"/>
                </a:xfrm>
                <a:prstGeom prst="parallelogram">
                  <a:avLst>
                    <a:gd name="adj" fmla="val 95599"/>
                  </a:avLst>
                </a:prstGeom>
                <a:solidFill>
                  <a:srgbClr val="FDEADA"/>
                </a:solidFill>
                <a:ln w="9525">
                  <a:solidFill>
                    <a:srgbClr val="FFFFFF"/>
                  </a:solidFill>
                  <a:round/>
                  <a:headEnd/>
                  <a:tailEnd/>
                </a:ln>
              </p:spPr>
              <p:txBody>
                <a:bodyPr/>
                <a:lstStyle/>
                <a:p>
                  <a:pPr eaLnBrk="1" fontAlgn="auto" hangingPunct="1">
                    <a:spcBef>
                      <a:spcPts val="0"/>
                    </a:spcBef>
                    <a:spcAft>
                      <a:spcPts val="0"/>
                    </a:spcAft>
                    <a:defRPr/>
                  </a:pPr>
                  <a:endParaRPr lang="en-US" sz="1800">
                    <a:latin typeface="+mn-lt"/>
                    <a:ea typeface="+mn-ea"/>
                  </a:endParaRPr>
                </a:p>
              </p:txBody>
            </p:sp>
            <p:sp>
              <p:nvSpPr>
                <p:cNvPr id="16417" name="Bevel 14">
                  <a:extLst>
                    <a:ext uri="{FF2B5EF4-FFF2-40B4-BE49-F238E27FC236}">
                      <a16:creationId xmlns:a16="http://schemas.microsoft.com/office/drawing/2014/main" id="{7363B6D2-FDF9-A246-8A6E-C6B812EB75AF}"/>
                    </a:ext>
                  </a:extLst>
                </p:cNvPr>
                <p:cNvSpPr>
                  <a:spLocks noChangeArrowheads="1"/>
                </p:cNvSpPr>
                <p:nvPr/>
              </p:nvSpPr>
              <p:spPr bwMode="auto">
                <a:xfrm>
                  <a:off x="5417388" y="2739941"/>
                  <a:ext cx="182644" cy="53908"/>
                </a:xfrm>
                <a:prstGeom prst="bevel">
                  <a:avLst>
                    <a:gd name="adj" fmla="val 12500"/>
                  </a:avLst>
                </a:prstGeom>
                <a:solidFill>
                  <a:srgbClr val="FDEADA"/>
                </a:solidFill>
                <a:ln w="9525">
                  <a:solidFill>
                    <a:srgbClr val="FFFFFF"/>
                  </a:solidFill>
                  <a:round/>
                  <a:headEnd/>
                  <a:tailEnd/>
                </a:ln>
              </p:spPr>
              <p:txBody>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grpSp>
          <p:cxnSp>
            <p:nvCxnSpPr>
              <p:cNvPr id="224" name="Straight Connector 223">
                <a:extLst>
                  <a:ext uri="{FF2B5EF4-FFF2-40B4-BE49-F238E27FC236}">
                    <a16:creationId xmlns:a16="http://schemas.microsoft.com/office/drawing/2014/main" id="{69BF71F3-4B0D-444C-B93D-DDCC24B00CD3}"/>
                  </a:ext>
                </a:extLst>
              </p:cNvPr>
              <p:cNvCxnSpPr>
                <a:cxnSpLocks noChangeShapeType="1"/>
              </p:cNvCxnSpPr>
              <p:nvPr/>
            </p:nvCxnSpPr>
            <p:spPr bwMode="auto">
              <a:xfrm>
                <a:off x="5444029" y="2842775"/>
                <a:ext cx="28571" cy="994751"/>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16390" name="Group 243">
              <a:extLst>
                <a:ext uri="{FF2B5EF4-FFF2-40B4-BE49-F238E27FC236}">
                  <a16:creationId xmlns:a16="http://schemas.microsoft.com/office/drawing/2014/main" id="{CAE4B28C-0E8E-3743-8F35-54E06117CC7B}"/>
                </a:ext>
              </a:extLst>
            </p:cNvPr>
            <p:cNvGrpSpPr>
              <a:grpSpLocks/>
            </p:cNvGrpSpPr>
            <p:nvPr/>
          </p:nvGrpSpPr>
          <p:grpSpPr bwMode="auto">
            <a:xfrm>
              <a:off x="3037839" y="1549399"/>
              <a:ext cx="672633" cy="1257300"/>
              <a:chOff x="3320372" y="2175510"/>
              <a:chExt cx="673015" cy="1257294"/>
            </a:xfrm>
          </p:grpSpPr>
          <p:grpSp>
            <p:nvGrpSpPr>
              <p:cNvPr id="54" name="Group 151">
                <a:extLst>
                  <a:ext uri="{FF2B5EF4-FFF2-40B4-BE49-F238E27FC236}">
                    <a16:creationId xmlns:a16="http://schemas.microsoft.com/office/drawing/2014/main" id="{3ED9C8B4-991C-4642-B8FF-E53EB40F8215}"/>
                  </a:ext>
                </a:extLst>
              </p:cNvPr>
              <p:cNvGrpSpPr>
                <a:grpSpLocks/>
              </p:cNvGrpSpPr>
              <p:nvPr/>
            </p:nvGrpSpPr>
            <p:grpSpPr bwMode="auto">
              <a:xfrm>
                <a:off x="3320372" y="2175510"/>
                <a:ext cx="673015" cy="282282"/>
                <a:chOff x="848444" y="2292420"/>
                <a:chExt cx="7149987" cy="3955980"/>
              </a:xfrm>
              <a:solidFill>
                <a:srgbClr val="FDEADA"/>
              </a:solidFill>
            </p:grpSpPr>
            <p:sp>
              <p:nvSpPr>
                <p:cNvPr id="55" name="Rectangle 54">
                  <a:extLst>
                    <a:ext uri="{FF2B5EF4-FFF2-40B4-BE49-F238E27FC236}">
                      <a16:creationId xmlns:a16="http://schemas.microsoft.com/office/drawing/2014/main" id="{EBDD95C7-28EB-FB40-865B-553AF64F410F}"/>
                    </a:ext>
                  </a:extLst>
                </p:cNvPr>
                <p:cNvSpPr/>
                <p:nvPr/>
              </p:nvSpPr>
              <p:spPr bwMode="auto">
                <a:xfrm>
                  <a:off x="2941697" y="5410506"/>
                  <a:ext cx="2304930" cy="837894"/>
                </a:xfrm>
                <a:prstGeom prst="rec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nvGrpSpPr>
                <p:cNvPr id="56" name="Group 47">
                  <a:extLst>
                    <a:ext uri="{FF2B5EF4-FFF2-40B4-BE49-F238E27FC236}">
                      <a16:creationId xmlns:a16="http://schemas.microsoft.com/office/drawing/2014/main" id="{72CF23E2-7C22-CC48-BF0E-4A4940CC418A}"/>
                    </a:ext>
                  </a:extLst>
                </p:cNvPr>
                <p:cNvGrpSpPr>
                  <a:grpSpLocks/>
                </p:cNvGrpSpPr>
                <p:nvPr/>
              </p:nvGrpSpPr>
              <p:grpSpPr bwMode="auto">
                <a:xfrm>
                  <a:off x="4467944" y="2635320"/>
                  <a:ext cx="3530487" cy="2545452"/>
                  <a:chOff x="1102444" y="1035120"/>
                  <a:chExt cx="3530487" cy="2545452"/>
                </a:xfrm>
                <a:grpFill/>
              </p:grpSpPr>
              <p:grpSp>
                <p:nvGrpSpPr>
                  <p:cNvPr id="83" name="Group 21">
                    <a:extLst>
                      <a:ext uri="{FF2B5EF4-FFF2-40B4-BE49-F238E27FC236}">
                        <a16:creationId xmlns:a16="http://schemas.microsoft.com/office/drawing/2014/main" id="{4D73AFDB-5958-1F48-B219-1880A342DE40}"/>
                      </a:ext>
                    </a:extLst>
                  </p:cNvPr>
                  <p:cNvGrpSpPr>
                    <a:grpSpLocks/>
                  </p:cNvGrpSpPr>
                  <p:nvPr/>
                </p:nvGrpSpPr>
                <p:grpSpPr bwMode="auto">
                  <a:xfrm rot="-261156">
                    <a:off x="1927945" y="1847920"/>
                    <a:ext cx="1904887" cy="932552"/>
                    <a:chOff x="1167171" y="2801248"/>
                    <a:chExt cx="1904887" cy="932552"/>
                  </a:xfrm>
                  <a:grpFill/>
                </p:grpSpPr>
                <p:sp>
                  <p:nvSpPr>
                    <p:cNvPr id="96" name="Parallelogram 95">
                      <a:extLst>
                        <a:ext uri="{FF2B5EF4-FFF2-40B4-BE49-F238E27FC236}">
                          <a16:creationId xmlns:a16="http://schemas.microsoft.com/office/drawing/2014/main" id="{1CD1CB7F-C5E8-F842-8E79-A44995726B4A}"/>
                        </a:ext>
                      </a:extLst>
                    </p:cNvPr>
                    <p:cNvSpPr/>
                    <p:nvPr/>
                  </p:nvSpPr>
                  <p:spPr bwMode="auto">
                    <a:xfrm rot="11834611">
                      <a:off x="1151281" y="2949263"/>
                      <a:ext cx="1905094" cy="769217"/>
                    </a:xfrm>
                    <a:prstGeom prst="parallelogram">
                      <a:avLst>
                        <a:gd name="adj" fmla="val 62209"/>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97" name="Donut 96">
                      <a:extLst>
                        <a:ext uri="{FF2B5EF4-FFF2-40B4-BE49-F238E27FC236}">
                          <a16:creationId xmlns:a16="http://schemas.microsoft.com/office/drawing/2014/main" id="{85FEBF48-7196-384A-947C-0F91E57F67EE}"/>
                        </a:ext>
                      </a:extLst>
                    </p:cNvPr>
                    <p:cNvSpPr/>
                    <p:nvPr/>
                  </p:nvSpPr>
                  <p:spPr bwMode="auto">
                    <a:xfrm flipH="1">
                      <a:off x="2011798" y="2850065"/>
                      <a:ext cx="141118" cy="17857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98" name="Donut 97">
                      <a:extLst>
                        <a:ext uri="{FF2B5EF4-FFF2-40B4-BE49-F238E27FC236}">
                          <a16:creationId xmlns:a16="http://schemas.microsoft.com/office/drawing/2014/main" id="{8084781B-6DF2-AB4C-A8DF-56D2E7AD9859}"/>
                        </a:ext>
                      </a:extLst>
                    </p:cNvPr>
                    <p:cNvSpPr/>
                    <p:nvPr/>
                  </p:nvSpPr>
                  <p:spPr bwMode="auto">
                    <a:xfrm flipH="1">
                      <a:off x="2579678" y="3010738"/>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99" name="Donut 98">
                      <a:extLst>
                        <a:ext uri="{FF2B5EF4-FFF2-40B4-BE49-F238E27FC236}">
                          <a16:creationId xmlns:a16="http://schemas.microsoft.com/office/drawing/2014/main" id="{3FFA8F60-763C-0E44-AAF4-02A9E312ADEA}"/>
                        </a:ext>
                      </a:extLst>
                    </p:cNvPr>
                    <p:cNvSpPr/>
                    <p:nvPr/>
                  </p:nvSpPr>
                  <p:spPr bwMode="auto">
                    <a:xfrm flipH="1">
                      <a:off x="1925178" y="3475989"/>
                      <a:ext cx="141118" cy="137360"/>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100" name="Donut 99">
                      <a:extLst>
                        <a:ext uri="{FF2B5EF4-FFF2-40B4-BE49-F238E27FC236}">
                          <a16:creationId xmlns:a16="http://schemas.microsoft.com/office/drawing/2014/main" id="{BF122F99-4CF2-CF43-8549-959C7DCF0738}"/>
                        </a:ext>
                      </a:extLst>
                    </p:cNvPr>
                    <p:cNvSpPr/>
                    <p:nvPr/>
                  </p:nvSpPr>
                  <p:spPr bwMode="auto">
                    <a:xfrm flipH="1">
                      <a:off x="1458818" y="3379464"/>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grpSp>
                <p:nvGrpSpPr>
                  <p:cNvPr id="84" name="Group 34">
                    <a:extLst>
                      <a:ext uri="{FF2B5EF4-FFF2-40B4-BE49-F238E27FC236}">
                        <a16:creationId xmlns:a16="http://schemas.microsoft.com/office/drawing/2014/main" id="{D7821AC2-B424-8F4B-A087-961A13F08284}"/>
                      </a:ext>
                    </a:extLst>
                  </p:cNvPr>
                  <p:cNvGrpSpPr>
                    <a:grpSpLocks/>
                  </p:cNvGrpSpPr>
                  <p:nvPr/>
                </p:nvGrpSpPr>
                <p:grpSpPr bwMode="auto">
                  <a:xfrm rot="-261156">
                    <a:off x="1102444" y="2648020"/>
                    <a:ext cx="1904887" cy="932552"/>
                    <a:chOff x="1167171" y="2801248"/>
                    <a:chExt cx="1904887" cy="932552"/>
                  </a:xfrm>
                  <a:grpFill/>
                </p:grpSpPr>
                <p:sp>
                  <p:nvSpPr>
                    <p:cNvPr id="91" name="Parallelogram 90">
                      <a:extLst>
                        <a:ext uri="{FF2B5EF4-FFF2-40B4-BE49-F238E27FC236}">
                          <a16:creationId xmlns:a16="http://schemas.microsoft.com/office/drawing/2014/main" id="{4C8995B3-175B-8E43-9E52-C9E29FD2FAE8}"/>
                        </a:ext>
                      </a:extLst>
                    </p:cNvPr>
                    <p:cNvSpPr/>
                    <p:nvPr/>
                  </p:nvSpPr>
                  <p:spPr bwMode="auto">
                    <a:xfrm rot="11834611">
                      <a:off x="1091879" y="2790653"/>
                      <a:ext cx="1940370" cy="810429"/>
                    </a:xfrm>
                    <a:prstGeom prst="parallelogram">
                      <a:avLst>
                        <a:gd name="adj" fmla="val 62209"/>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92" name="Donut 91">
                      <a:extLst>
                        <a:ext uri="{FF2B5EF4-FFF2-40B4-BE49-F238E27FC236}">
                          <a16:creationId xmlns:a16="http://schemas.microsoft.com/office/drawing/2014/main" id="{0624BF72-407C-9646-B12E-1003C4AD5E77}"/>
                        </a:ext>
                      </a:extLst>
                    </p:cNvPr>
                    <p:cNvSpPr/>
                    <p:nvPr/>
                  </p:nvSpPr>
                  <p:spPr bwMode="auto">
                    <a:xfrm flipH="1">
                      <a:off x="2014770" y="2846891"/>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93" name="Donut 92">
                      <a:extLst>
                        <a:ext uri="{FF2B5EF4-FFF2-40B4-BE49-F238E27FC236}">
                          <a16:creationId xmlns:a16="http://schemas.microsoft.com/office/drawing/2014/main" id="{D7FFBDBC-2C96-914D-91EF-850869AE6805}"/>
                        </a:ext>
                      </a:extLst>
                    </p:cNvPr>
                    <p:cNvSpPr/>
                    <p:nvPr/>
                  </p:nvSpPr>
                  <p:spPr bwMode="auto">
                    <a:xfrm flipH="1">
                      <a:off x="2580292" y="2855845"/>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94" name="Donut 93">
                      <a:extLst>
                        <a:ext uri="{FF2B5EF4-FFF2-40B4-BE49-F238E27FC236}">
                          <a16:creationId xmlns:a16="http://schemas.microsoft.com/office/drawing/2014/main" id="{7E5618CB-981B-D742-865B-CBD4E734EB09}"/>
                        </a:ext>
                      </a:extLst>
                    </p:cNvPr>
                    <p:cNvSpPr/>
                    <p:nvPr/>
                  </p:nvSpPr>
                  <p:spPr bwMode="auto">
                    <a:xfrm flipH="1">
                      <a:off x="1966455" y="3407405"/>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95" name="Donut 94">
                      <a:extLst>
                        <a:ext uri="{FF2B5EF4-FFF2-40B4-BE49-F238E27FC236}">
                          <a16:creationId xmlns:a16="http://schemas.microsoft.com/office/drawing/2014/main" id="{79BF1105-BC16-B54A-B48C-E1791D807123}"/>
                        </a:ext>
                      </a:extLst>
                    </p:cNvPr>
                    <p:cNvSpPr/>
                    <p:nvPr/>
                  </p:nvSpPr>
                  <p:spPr bwMode="auto">
                    <a:xfrm flipH="1">
                      <a:off x="1435988" y="3222487"/>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grpSp>
                <p:nvGrpSpPr>
                  <p:cNvPr id="85" name="Group 40">
                    <a:extLst>
                      <a:ext uri="{FF2B5EF4-FFF2-40B4-BE49-F238E27FC236}">
                        <a16:creationId xmlns:a16="http://schemas.microsoft.com/office/drawing/2014/main" id="{4DD3DAFB-BC06-324D-AF9A-EB964921AFF2}"/>
                      </a:ext>
                    </a:extLst>
                  </p:cNvPr>
                  <p:cNvGrpSpPr>
                    <a:grpSpLocks/>
                  </p:cNvGrpSpPr>
                  <p:nvPr/>
                </p:nvGrpSpPr>
                <p:grpSpPr bwMode="auto">
                  <a:xfrm rot="-261156">
                    <a:off x="2728044" y="1035120"/>
                    <a:ext cx="1904887" cy="932552"/>
                    <a:chOff x="1167171" y="2801248"/>
                    <a:chExt cx="1904887" cy="932552"/>
                  </a:xfrm>
                  <a:grpFill/>
                </p:grpSpPr>
                <p:sp>
                  <p:nvSpPr>
                    <p:cNvPr id="86" name="Parallelogram 85">
                      <a:extLst>
                        <a:ext uri="{FF2B5EF4-FFF2-40B4-BE49-F238E27FC236}">
                          <a16:creationId xmlns:a16="http://schemas.microsoft.com/office/drawing/2014/main" id="{0593B96A-EB58-5D49-8107-79E3CFD89868}"/>
                        </a:ext>
                      </a:extLst>
                    </p:cNvPr>
                    <p:cNvSpPr/>
                    <p:nvPr/>
                  </p:nvSpPr>
                  <p:spPr bwMode="auto">
                    <a:xfrm rot="11834611">
                      <a:off x="1018020" y="2774603"/>
                      <a:ext cx="1905094" cy="851633"/>
                    </a:xfrm>
                    <a:prstGeom prst="parallelogram">
                      <a:avLst>
                        <a:gd name="adj" fmla="val 62209"/>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87" name="Donut 86">
                      <a:extLst>
                        <a:ext uri="{FF2B5EF4-FFF2-40B4-BE49-F238E27FC236}">
                          <a16:creationId xmlns:a16="http://schemas.microsoft.com/office/drawing/2014/main" id="{E851D1D0-D66A-DC4E-BA20-96C47D55EACF}"/>
                        </a:ext>
                      </a:extLst>
                    </p:cNvPr>
                    <p:cNvSpPr/>
                    <p:nvPr/>
                  </p:nvSpPr>
                  <p:spPr bwMode="auto">
                    <a:xfrm flipH="1">
                      <a:off x="1923209" y="2761901"/>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88" name="Donut 87">
                      <a:extLst>
                        <a:ext uri="{FF2B5EF4-FFF2-40B4-BE49-F238E27FC236}">
                          <a16:creationId xmlns:a16="http://schemas.microsoft.com/office/drawing/2014/main" id="{4500778B-EBF8-9A49-86C5-E5F5F8E7E0D4}"/>
                        </a:ext>
                      </a:extLst>
                    </p:cNvPr>
                    <p:cNvSpPr/>
                    <p:nvPr/>
                  </p:nvSpPr>
                  <p:spPr bwMode="auto">
                    <a:xfrm flipH="1">
                      <a:off x="2514988" y="2910939"/>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89" name="Donut 88">
                      <a:extLst>
                        <a:ext uri="{FF2B5EF4-FFF2-40B4-BE49-F238E27FC236}">
                          <a16:creationId xmlns:a16="http://schemas.microsoft.com/office/drawing/2014/main" id="{C8836844-21F7-B149-BD03-85CF6A2B8EF0}"/>
                        </a:ext>
                      </a:extLst>
                    </p:cNvPr>
                    <p:cNvSpPr/>
                    <p:nvPr/>
                  </p:nvSpPr>
                  <p:spPr bwMode="auto">
                    <a:xfrm flipH="1">
                      <a:off x="1915997" y="3422476"/>
                      <a:ext cx="141118" cy="15109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90" name="Donut 89">
                      <a:extLst>
                        <a:ext uri="{FF2B5EF4-FFF2-40B4-BE49-F238E27FC236}">
                          <a16:creationId xmlns:a16="http://schemas.microsoft.com/office/drawing/2014/main" id="{F8958A7D-B207-0946-8BDF-4F97FB6F1B06}"/>
                        </a:ext>
                      </a:extLst>
                    </p:cNvPr>
                    <p:cNvSpPr/>
                    <p:nvPr/>
                  </p:nvSpPr>
                  <p:spPr bwMode="auto">
                    <a:xfrm flipH="1">
                      <a:off x="1370676" y="3277580"/>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grpSp>
            <p:sp>
              <p:nvSpPr>
                <p:cNvPr id="57" name="Cube 154">
                  <a:extLst>
                    <a:ext uri="{FF2B5EF4-FFF2-40B4-BE49-F238E27FC236}">
                      <a16:creationId xmlns:a16="http://schemas.microsoft.com/office/drawing/2014/main" id="{175BC33B-7BD3-C346-B308-A7FDFB5EEB45}"/>
                    </a:ext>
                  </a:extLst>
                </p:cNvPr>
                <p:cNvSpPr>
                  <a:spLocks noChangeArrowheads="1"/>
                </p:cNvSpPr>
                <p:nvPr/>
              </p:nvSpPr>
              <p:spPr bwMode="auto">
                <a:xfrm rot="10800000">
                  <a:off x="2933700" y="3365500"/>
                  <a:ext cx="3048000" cy="2044700"/>
                </a:xfrm>
                <a:prstGeom prst="cube">
                  <a:avLst>
                    <a:gd name="adj" fmla="val 36181"/>
                  </a:avLst>
                </a:prstGeom>
                <a:grpFill/>
                <a:ln w="9525">
                  <a:solidFill>
                    <a:srgbClr val="FFFFFF"/>
                  </a:solidFill>
                  <a:round/>
                  <a:headEnd/>
                  <a:tailEnd/>
                </a:ln>
              </p:spPr>
              <p:txBody>
                <a:bodyPr/>
                <a:lstStyle/>
                <a:p>
                  <a:pPr eaLnBrk="1" fontAlgn="auto" hangingPunct="1">
                    <a:spcBef>
                      <a:spcPts val="0"/>
                    </a:spcBef>
                    <a:spcAft>
                      <a:spcPts val="0"/>
                    </a:spcAft>
                    <a:defRPr/>
                  </a:pPr>
                  <a:endParaRPr lang="en-US" sz="1800">
                    <a:latin typeface="+mn-lt"/>
                    <a:ea typeface="+mn-ea"/>
                  </a:endParaRPr>
                </a:p>
              </p:txBody>
            </p:sp>
            <p:grpSp>
              <p:nvGrpSpPr>
                <p:cNvPr id="58" name="Group 57">
                  <a:extLst>
                    <a:ext uri="{FF2B5EF4-FFF2-40B4-BE49-F238E27FC236}">
                      <a16:creationId xmlns:a16="http://schemas.microsoft.com/office/drawing/2014/main" id="{D7619007-0B93-1E40-B993-CB1D5EF0601E}"/>
                    </a:ext>
                  </a:extLst>
                </p:cNvPr>
                <p:cNvGrpSpPr>
                  <a:grpSpLocks/>
                </p:cNvGrpSpPr>
                <p:nvPr/>
              </p:nvGrpSpPr>
              <p:grpSpPr bwMode="auto">
                <a:xfrm>
                  <a:off x="3886200" y="4953000"/>
                  <a:ext cx="1168399" cy="1066800"/>
                  <a:chOff x="4152900" y="2349500"/>
                  <a:chExt cx="1168399" cy="1612900"/>
                </a:xfrm>
                <a:grpFill/>
              </p:grpSpPr>
              <p:sp>
                <p:nvSpPr>
                  <p:cNvPr id="81" name="Magnetic Disk 5">
                    <a:extLst>
                      <a:ext uri="{FF2B5EF4-FFF2-40B4-BE49-F238E27FC236}">
                        <a16:creationId xmlns:a16="http://schemas.microsoft.com/office/drawing/2014/main" id="{80AAF935-04C9-2540-BB74-87B6650EEA60}"/>
                      </a:ext>
                    </a:extLst>
                  </p:cNvPr>
                  <p:cNvSpPr>
                    <a:spLocks noChangeArrowheads="1"/>
                  </p:cNvSpPr>
                  <p:nvPr/>
                </p:nvSpPr>
                <p:spPr bwMode="auto">
                  <a:xfrm rot="10800000">
                    <a:off x="4152900" y="2349500"/>
                    <a:ext cx="1168399" cy="1054100"/>
                  </a:xfrm>
                  <a:prstGeom prst="flowChartMagneticDisk">
                    <a:avLst/>
                  </a:prstGeom>
                  <a:grpFill/>
                  <a:ln w="9525">
                    <a:solidFill>
                      <a:srgbClr val="FFFFFF"/>
                    </a:solidFill>
                    <a:round/>
                    <a:headEnd/>
                    <a:tailEnd/>
                  </a:ln>
                </p:spPr>
                <p:txBody>
                  <a:bodyPr/>
                  <a:lstStyle/>
                  <a:p>
                    <a:pPr eaLnBrk="1" fontAlgn="auto" hangingPunct="1">
                      <a:spcBef>
                        <a:spcPts val="0"/>
                      </a:spcBef>
                      <a:spcAft>
                        <a:spcPts val="0"/>
                      </a:spcAft>
                      <a:defRPr/>
                    </a:pPr>
                    <a:endParaRPr lang="en-US" sz="1800">
                      <a:latin typeface="+mn-lt"/>
                      <a:ea typeface="+mn-ea"/>
                    </a:endParaRPr>
                  </a:p>
                </p:txBody>
              </p:sp>
              <p:sp>
                <p:nvSpPr>
                  <p:cNvPr id="82" name="Magnetic Disk 179">
                    <a:extLst>
                      <a:ext uri="{FF2B5EF4-FFF2-40B4-BE49-F238E27FC236}">
                        <a16:creationId xmlns:a16="http://schemas.microsoft.com/office/drawing/2014/main" id="{A381DED9-07B5-C14C-AEEB-54B7081766B6}"/>
                      </a:ext>
                    </a:extLst>
                  </p:cNvPr>
                  <p:cNvSpPr>
                    <a:spLocks noChangeArrowheads="1"/>
                  </p:cNvSpPr>
                  <p:nvPr/>
                </p:nvSpPr>
                <p:spPr bwMode="auto">
                  <a:xfrm rot="10800000">
                    <a:off x="4317999" y="3136900"/>
                    <a:ext cx="838200" cy="825500"/>
                  </a:xfrm>
                  <a:prstGeom prst="flowChartMagneticDisk">
                    <a:avLst/>
                  </a:prstGeom>
                  <a:grpFill/>
                  <a:ln w="9525">
                    <a:solidFill>
                      <a:srgbClr val="FFFFFF"/>
                    </a:solidFill>
                    <a:round/>
                    <a:headEnd/>
                    <a:tailEnd/>
                  </a:ln>
                </p:spPr>
                <p:txBody>
                  <a:bodyPr/>
                  <a:lstStyle/>
                  <a:p>
                    <a:pPr eaLnBrk="1" fontAlgn="auto" hangingPunct="1">
                      <a:spcBef>
                        <a:spcPts val="0"/>
                      </a:spcBef>
                      <a:spcAft>
                        <a:spcPts val="0"/>
                      </a:spcAft>
                      <a:defRPr/>
                    </a:pPr>
                    <a:endParaRPr lang="en-US" sz="1800">
                      <a:latin typeface="+mn-lt"/>
                      <a:ea typeface="+mn-ea"/>
                    </a:endParaRPr>
                  </a:p>
                </p:txBody>
              </p:sp>
            </p:grpSp>
            <p:grpSp>
              <p:nvGrpSpPr>
                <p:cNvPr id="59" name="Group 46">
                  <a:extLst>
                    <a:ext uri="{FF2B5EF4-FFF2-40B4-BE49-F238E27FC236}">
                      <a16:creationId xmlns:a16="http://schemas.microsoft.com/office/drawing/2014/main" id="{5277923B-C197-224C-830C-060B30430348}"/>
                    </a:ext>
                  </a:extLst>
                </p:cNvPr>
                <p:cNvGrpSpPr>
                  <a:grpSpLocks/>
                </p:cNvGrpSpPr>
                <p:nvPr/>
              </p:nvGrpSpPr>
              <p:grpSpPr bwMode="auto">
                <a:xfrm>
                  <a:off x="848444" y="2292420"/>
                  <a:ext cx="3530487" cy="2545452"/>
                  <a:chOff x="1102444" y="1035120"/>
                  <a:chExt cx="3530487" cy="2545452"/>
                </a:xfrm>
                <a:grpFill/>
              </p:grpSpPr>
              <p:grpSp>
                <p:nvGrpSpPr>
                  <p:cNvPr id="63" name="Group 21">
                    <a:extLst>
                      <a:ext uri="{FF2B5EF4-FFF2-40B4-BE49-F238E27FC236}">
                        <a16:creationId xmlns:a16="http://schemas.microsoft.com/office/drawing/2014/main" id="{617BAA60-BB45-3947-8718-E34815DE28F2}"/>
                      </a:ext>
                    </a:extLst>
                  </p:cNvPr>
                  <p:cNvGrpSpPr>
                    <a:grpSpLocks/>
                  </p:cNvGrpSpPr>
                  <p:nvPr/>
                </p:nvGrpSpPr>
                <p:grpSpPr bwMode="auto">
                  <a:xfrm rot="-261156">
                    <a:off x="1927945" y="1847920"/>
                    <a:ext cx="1904887" cy="932552"/>
                    <a:chOff x="1167171" y="2801248"/>
                    <a:chExt cx="1904887" cy="932552"/>
                  </a:xfrm>
                  <a:grpFill/>
                </p:grpSpPr>
                <p:sp>
                  <p:nvSpPr>
                    <p:cNvPr id="76" name="Parallelogram 75">
                      <a:extLst>
                        <a:ext uri="{FF2B5EF4-FFF2-40B4-BE49-F238E27FC236}">
                          <a16:creationId xmlns:a16="http://schemas.microsoft.com/office/drawing/2014/main" id="{1D5EA130-A31B-9442-B219-8AE59ADB68A6}"/>
                        </a:ext>
                      </a:extLst>
                    </p:cNvPr>
                    <p:cNvSpPr/>
                    <p:nvPr/>
                  </p:nvSpPr>
                  <p:spPr bwMode="auto">
                    <a:xfrm rot="11834611">
                      <a:off x="1016967" y="2758903"/>
                      <a:ext cx="1928614" cy="851633"/>
                    </a:xfrm>
                    <a:prstGeom prst="parallelogram">
                      <a:avLst>
                        <a:gd name="adj" fmla="val 62209"/>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77" name="Donut 76">
                      <a:extLst>
                        <a:ext uri="{FF2B5EF4-FFF2-40B4-BE49-F238E27FC236}">
                          <a16:creationId xmlns:a16="http://schemas.microsoft.com/office/drawing/2014/main" id="{7784B23B-425B-AC44-A898-A41715AFD8F5}"/>
                        </a:ext>
                      </a:extLst>
                    </p:cNvPr>
                    <p:cNvSpPr/>
                    <p:nvPr/>
                  </p:nvSpPr>
                  <p:spPr bwMode="auto">
                    <a:xfrm flipH="1">
                      <a:off x="1922174" y="2745671"/>
                      <a:ext cx="152882"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78" name="Donut 77">
                      <a:extLst>
                        <a:ext uri="{FF2B5EF4-FFF2-40B4-BE49-F238E27FC236}">
                          <a16:creationId xmlns:a16="http://schemas.microsoft.com/office/drawing/2014/main" id="{23E14DC5-8ECA-2041-A51F-878A29C1B599}"/>
                        </a:ext>
                      </a:extLst>
                    </p:cNvPr>
                    <p:cNvSpPr/>
                    <p:nvPr/>
                  </p:nvSpPr>
                  <p:spPr bwMode="auto">
                    <a:xfrm flipH="1">
                      <a:off x="2514844" y="2881016"/>
                      <a:ext cx="152874"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79" name="Donut 78">
                      <a:extLst>
                        <a:ext uri="{FF2B5EF4-FFF2-40B4-BE49-F238E27FC236}">
                          <a16:creationId xmlns:a16="http://schemas.microsoft.com/office/drawing/2014/main" id="{12454C5C-94AA-A146-A8D5-F1FF7E2EE242}"/>
                        </a:ext>
                      </a:extLst>
                    </p:cNvPr>
                    <p:cNvSpPr/>
                    <p:nvPr/>
                  </p:nvSpPr>
                  <p:spPr bwMode="auto">
                    <a:xfrm flipH="1">
                      <a:off x="1914532" y="3405704"/>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80" name="Donut 79">
                      <a:extLst>
                        <a:ext uri="{FF2B5EF4-FFF2-40B4-BE49-F238E27FC236}">
                          <a16:creationId xmlns:a16="http://schemas.microsoft.com/office/drawing/2014/main" id="{AA36FFED-4846-3A42-9559-67258A3BBCFA}"/>
                        </a:ext>
                      </a:extLst>
                    </p:cNvPr>
                    <p:cNvSpPr/>
                    <p:nvPr/>
                  </p:nvSpPr>
                  <p:spPr bwMode="auto">
                    <a:xfrm flipH="1">
                      <a:off x="1381387" y="3261880"/>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grpSp>
                <p:nvGrpSpPr>
                  <p:cNvPr id="64" name="Group 34">
                    <a:extLst>
                      <a:ext uri="{FF2B5EF4-FFF2-40B4-BE49-F238E27FC236}">
                        <a16:creationId xmlns:a16="http://schemas.microsoft.com/office/drawing/2014/main" id="{875ECAC1-CDDF-3C4C-8B0A-C6DF2F27B817}"/>
                      </a:ext>
                    </a:extLst>
                  </p:cNvPr>
                  <p:cNvGrpSpPr>
                    <a:grpSpLocks/>
                  </p:cNvGrpSpPr>
                  <p:nvPr/>
                </p:nvGrpSpPr>
                <p:grpSpPr bwMode="auto">
                  <a:xfrm rot="-261156">
                    <a:off x="1102444" y="2648020"/>
                    <a:ext cx="1904887" cy="932552"/>
                    <a:chOff x="1167171" y="2801248"/>
                    <a:chExt cx="1904887" cy="932552"/>
                  </a:xfrm>
                  <a:grpFill/>
                </p:grpSpPr>
                <p:sp>
                  <p:nvSpPr>
                    <p:cNvPr id="71" name="Parallelogram 70">
                      <a:extLst>
                        <a:ext uri="{FF2B5EF4-FFF2-40B4-BE49-F238E27FC236}">
                          <a16:creationId xmlns:a16="http://schemas.microsoft.com/office/drawing/2014/main" id="{84BDD656-31E0-204E-ABD2-58597724BB4D}"/>
                        </a:ext>
                      </a:extLst>
                    </p:cNvPr>
                    <p:cNvSpPr/>
                    <p:nvPr/>
                  </p:nvSpPr>
                  <p:spPr bwMode="auto">
                    <a:xfrm rot="11834611">
                      <a:off x="1167498" y="2795492"/>
                      <a:ext cx="1905094" cy="934049"/>
                    </a:xfrm>
                    <a:prstGeom prst="parallelogram">
                      <a:avLst>
                        <a:gd name="adj" fmla="val 62209"/>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72" name="Donut 71">
                      <a:extLst>
                        <a:ext uri="{FF2B5EF4-FFF2-40B4-BE49-F238E27FC236}">
                          <a16:creationId xmlns:a16="http://schemas.microsoft.com/office/drawing/2014/main" id="{37B2BFB5-A173-0A4A-B138-16F700C7161E}"/>
                        </a:ext>
                      </a:extLst>
                    </p:cNvPr>
                    <p:cNvSpPr/>
                    <p:nvPr/>
                  </p:nvSpPr>
                  <p:spPr bwMode="auto">
                    <a:xfrm flipH="1">
                      <a:off x="2005000" y="2708491"/>
                      <a:ext cx="152874" cy="30219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73" name="Donut 72">
                      <a:extLst>
                        <a:ext uri="{FF2B5EF4-FFF2-40B4-BE49-F238E27FC236}">
                          <a16:creationId xmlns:a16="http://schemas.microsoft.com/office/drawing/2014/main" id="{EE701012-AC6D-A84D-B5A3-D7822718D503}"/>
                        </a:ext>
                      </a:extLst>
                    </p:cNvPr>
                    <p:cNvSpPr/>
                    <p:nvPr/>
                  </p:nvSpPr>
                  <p:spPr bwMode="auto">
                    <a:xfrm flipH="1">
                      <a:off x="2529985" y="2865172"/>
                      <a:ext cx="152882"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74" name="Donut 73">
                      <a:extLst>
                        <a:ext uri="{FF2B5EF4-FFF2-40B4-BE49-F238E27FC236}">
                          <a16:creationId xmlns:a16="http://schemas.microsoft.com/office/drawing/2014/main" id="{56AE8590-64D6-A843-8B1F-E029BE380F92}"/>
                        </a:ext>
                      </a:extLst>
                    </p:cNvPr>
                    <p:cNvSpPr/>
                    <p:nvPr/>
                  </p:nvSpPr>
                  <p:spPr bwMode="auto">
                    <a:xfrm flipH="1">
                      <a:off x="1849946" y="3520549"/>
                      <a:ext cx="141118" cy="178564"/>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75" name="Donut 74">
                      <a:extLst>
                        <a:ext uri="{FF2B5EF4-FFF2-40B4-BE49-F238E27FC236}">
                          <a16:creationId xmlns:a16="http://schemas.microsoft.com/office/drawing/2014/main" id="{42FFC78D-9D2E-7243-AB79-8BD940655BC7}"/>
                        </a:ext>
                      </a:extLst>
                    </p:cNvPr>
                    <p:cNvSpPr/>
                    <p:nvPr/>
                  </p:nvSpPr>
                  <p:spPr bwMode="auto">
                    <a:xfrm flipH="1">
                      <a:off x="1396081" y="3246007"/>
                      <a:ext cx="141118" cy="17857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grpSp>
                <p:nvGrpSpPr>
                  <p:cNvPr id="65" name="Group 40">
                    <a:extLst>
                      <a:ext uri="{FF2B5EF4-FFF2-40B4-BE49-F238E27FC236}">
                        <a16:creationId xmlns:a16="http://schemas.microsoft.com/office/drawing/2014/main" id="{5C5A36AA-1054-9549-B75F-A60BE7701A3E}"/>
                      </a:ext>
                    </a:extLst>
                  </p:cNvPr>
                  <p:cNvGrpSpPr>
                    <a:grpSpLocks/>
                  </p:cNvGrpSpPr>
                  <p:nvPr/>
                </p:nvGrpSpPr>
                <p:grpSpPr bwMode="auto">
                  <a:xfrm rot="-261156">
                    <a:off x="2728044" y="1035120"/>
                    <a:ext cx="1904887" cy="932552"/>
                    <a:chOff x="1167171" y="2801248"/>
                    <a:chExt cx="1904887" cy="932552"/>
                  </a:xfrm>
                  <a:grpFill/>
                </p:grpSpPr>
                <p:sp>
                  <p:nvSpPr>
                    <p:cNvPr id="66" name="Parallelogram 65">
                      <a:extLst>
                        <a:ext uri="{FF2B5EF4-FFF2-40B4-BE49-F238E27FC236}">
                          <a16:creationId xmlns:a16="http://schemas.microsoft.com/office/drawing/2014/main" id="{A401DF10-8191-C34A-AEA1-7B6231FD9DCC}"/>
                        </a:ext>
                      </a:extLst>
                    </p:cNvPr>
                    <p:cNvSpPr/>
                    <p:nvPr/>
                  </p:nvSpPr>
                  <p:spPr bwMode="auto">
                    <a:xfrm rot="11834611">
                      <a:off x="1164389" y="2732336"/>
                      <a:ext cx="1905094" cy="1071409"/>
                    </a:xfrm>
                    <a:prstGeom prst="parallelogram">
                      <a:avLst>
                        <a:gd name="adj" fmla="val 62209"/>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67" name="Donut 66">
                      <a:extLst>
                        <a:ext uri="{FF2B5EF4-FFF2-40B4-BE49-F238E27FC236}">
                          <a16:creationId xmlns:a16="http://schemas.microsoft.com/office/drawing/2014/main" id="{39E26F21-3359-6E40-A276-A0559FED7BA4}"/>
                        </a:ext>
                      </a:extLst>
                    </p:cNvPr>
                    <p:cNvSpPr/>
                    <p:nvPr/>
                  </p:nvSpPr>
                  <p:spPr bwMode="auto">
                    <a:xfrm flipH="1">
                      <a:off x="1871580" y="2784379"/>
                      <a:ext cx="141118" cy="17857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68" name="Donut 67">
                      <a:extLst>
                        <a:ext uri="{FF2B5EF4-FFF2-40B4-BE49-F238E27FC236}">
                          <a16:creationId xmlns:a16="http://schemas.microsoft.com/office/drawing/2014/main" id="{C466970C-BC4A-1B44-AD45-0B4DA24814C1}"/>
                        </a:ext>
                      </a:extLst>
                    </p:cNvPr>
                    <p:cNvSpPr/>
                    <p:nvPr/>
                  </p:nvSpPr>
                  <p:spPr bwMode="auto">
                    <a:xfrm flipH="1">
                      <a:off x="2439014" y="2945032"/>
                      <a:ext cx="141118" cy="17857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69" name="Donut 68">
                      <a:extLst>
                        <a:ext uri="{FF2B5EF4-FFF2-40B4-BE49-F238E27FC236}">
                          <a16:creationId xmlns:a16="http://schemas.microsoft.com/office/drawing/2014/main" id="{F21B3674-C3BE-1848-9320-522E8B91F491}"/>
                        </a:ext>
                      </a:extLst>
                    </p:cNvPr>
                    <p:cNvSpPr/>
                    <p:nvPr/>
                  </p:nvSpPr>
                  <p:spPr bwMode="auto">
                    <a:xfrm flipH="1">
                      <a:off x="1845498" y="3553482"/>
                      <a:ext cx="141118" cy="16483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sp>
                  <p:nvSpPr>
                    <p:cNvPr id="70" name="Donut 69">
                      <a:extLst>
                        <a:ext uri="{FF2B5EF4-FFF2-40B4-BE49-F238E27FC236}">
                          <a16:creationId xmlns:a16="http://schemas.microsoft.com/office/drawing/2014/main" id="{CE56EF78-6EDA-B346-A1B7-4CDC2598E688}"/>
                        </a:ext>
                      </a:extLst>
                    </p:cNvPr>
                    <p:cNvSpPr/>
                    <p:nvPr/>
                  </p:nvSpPr>
                  <p:spPr bwMode="auto">
                    <a:xfrm flipH="1">
                      <a:off x="1316369" y="3341152"/>
                      <a:ext cx="141118" cy="178572"/>
                    </a:xfrm>
                    <a:prstGeom prst="donut">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grpSp>
            <p:sp>
              <p:nvSpPr>
                <p:cNvPr id="60" name="Parallelogram 157">
                  <a:extLst>
                    <a:ext uri="{FF2B5EF4-FFF2-40B4-BE49-F238E27FC236}">
                      <a16:creationId xmlns:a16="http://schemas.microsoft.com/office/drawing/2014/main" id="{D569FBA9-012E-5F47-B6FA-CD45263FDEDC}"/>
                    </a:ext>
                  </a:extLst>
                </p:cNvPr>
                <p:cNvSpPr>
                  <a:spLocks noChangeArrowheads="1"/>
                </p:cNvSpPr>
                <p:nvPr/>
              </p:nvSpPr>
              <p:spPr bwMode="auto">
                <a:xfrm rot="8155375">
                  <a:off x="4798509" y="5183288"/>
                  <a:ext cx="1593649" cy="638871"/>
                </a:xfrm>
                <a:prstGeom prst="parallelogram">
                  <a:avLst>
                    <a:gd name="adj" fmla="val 95599"/>
                  </a:avLst>
                </a:prstGeom>
                <a:grpFill/>
                <a:ln w="9525">
                  <a:solidFill>
                    <a:srgbClr val="FFFFFF"/>
                  </a:solidFill>
                  <a:round/>
                  <a:headEnd/>
                  <a:tailEnd/>
                </a:ln>
              </p:spPr>
              <p:txBody>
                <a:bodyPr/>
                <a:lstStyle/>
                <a:p>
                  <a:pPr eaLnBrk="1" fontAlgn="auto" hangingPunct="1">
                    <a:spcBef>
                      <a:spcPts val="0"/>
                    </a:spcBef>
                    <a:spcAft>
                      <a:spcPts val="0"/>
                    </a:spcAft>
                    <a:defRPr/>
                  </a:pPr>
                  <a:endParaRPr lang="en-US" sz="1800">
                    <a:latin typeface="+mn-lt"/>
                    <a:ea typeface="+mn-ea"/>
                  </a:endParaRPr>
                </a:p>
              </p:txBody>
            </p:sp>
            <p:sp>
              <p:nvSpPr>
                <p:cNvPr id="61" name="Parallelogram 158">
                  <a:extLst>
                    <a:ext uri="{FF2B5EF4-FFF2-40B4-BE49-F238E27FC236}">
                      <a16:creationId xmlns:a16="http://schemas.microsoft.com/office/drawing/2014/main" id="{4A50BF25-9FBA-5148-9551-A48642920BA0}"/>
                    </a:ext>
                  </a:extLst>
                </p:cNvPr>
                <p:cNvSpPr>
                  <a:spLocks noChangeArrowheads="1"/>
                </p:cNvSpPr>
                <p:nvPr/>
              </p:nvSpPr>
              <p:spPr bwMode="auto">
                <a:xfrm rot="8155375">
                  <a:off x="2499810" y="5157888"/>
                  <a:ext cx="1593649" cy="638871"/>
                </a:xfrm>
                <a:prstGeom prst="parallelogram">
                  <a:avLst>
                    <a:gd name="adj" fmla="val 95599"/>
                  </a:avLst>
                </a:prstGeom>
                <a:grpFill/>
                <a:ln w="9525">
                  <a:solidFill>
                    <a:srgbClr val="FFFFFF"/>
                  </a:solidFill>
                  <a:round/>
                  <a:headEnd/>
                  <a:tailEnd/>
                </a:ln>
              </p:spPr>
              <p:txBody>
                <a:bodyPr/>
                <a:lstStyle/>
                <a:p>
                  <a:pPr eaLnBrk="1" fontAlgn="auto" hangingPunct="1">
                    <a:spcBef>
                      <a:spcPts val="0"/>
                    </a:spcBef>
                    <a:spcAft>
                      <a:spcPts val="0"/>
                    </a:spcAft>
                    <a:defRPr/>
                  </a:pPr>
                  <a:endParaRPr lang="en-US" sz="1800">
                    <a:latin typeface="+mn-lt"/>
                    <a:ea typeface="+mn-ea"/>
                  </a:endParaRPr>
                </a:p>
              </p:txBody>
            </p:sp>
            <p:sp>
              <p:nvSpPr>
                <p:cNvPr id="62" name="Bevel 61">
                  <a:extLst>
                    <a:ext uri="{FF2B5EF4-FFF2-40B4-BE49-F238E27FC236}">
                      <a16:creationId xmlns:a16="http://schemas.microsoft.com/office/drawing/2014/main" id="{1EE9F9C0-C467-1747-87D9-A36A1C95AA1E}"/>
                    </a:ext>
                  </a:extLst>
                </p:cNvPr>
                <p:cNvSpPr/>
                <p:nvPr/>
              </p:nvSpPr>
              <p:spPr bwMode="auto">
                <a:xfrm>
                  <a:off x="3847209" y="3734709"/>
                  <a:ext cx="1940371" cy="755478"/>
                </a:xfrm>
                <a:prstGeom prst="bevel">
                  <a:avLst/>
                </a:prstGeom>
                <a:grpFill/>
                <a:ln w="9525" cap="flat" cmpd="sng"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Arial" charset="0"/>
                    <a:ea typeface="ＭＳ Ｐゴシック" charset="-128"/>
                    <a:cs typeface="ＭＳ Ｐゴシック" charset="-128"/>
                  </a:endParaRPr>
                </a:p>
              </p:txBody>
            </p:sp>
          </p:grpSp>
          <p:cxnSp>
            <p:nvCxnSpPr>
              <p:cNvPr id="241" name="Straight Connector 240">
                <a:extLst>
                  <a:ext uri="{FF2B5EF4-FFF2-40B4-BE49-F238E27FC236}">
                    <a16:creationId xmlns:a16="http://schemas.microsoft.com/office/drawing/2014/main" id="{1F5FD577-F360-3543-BBA0-2AB9B60B81F2}"/>
                  </a:ext>
                </a:extLst>
              </p:cNvPr>
              <p:cNvCxnSpPr>
                <a:cxnSpLocks noChangeShapeType="1"/>
              </p:cNvCxnSpPr>
              <p:nvPr/>
            </p:nvCxnSpPr>
            <p:spPr bwMode="auto">
              <a:xfrm>
                <a:off x="3635510" y="2467609"/>
                <a:ext cx="27003" cy="965195"/>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243" name="Right Triangle 242">
              <a:extLst>
                <a:ext uri="{FF2B5EF4-FFF2-40B4-BE49-F238E27FC236}">
                  <a16:creationId xmlns:a16="http://schemas.microsoft.com/office/drawing/2014/main" id="{4293E1D5-5E82-D840-A05E-32F6EF98D197}"/>
                </a:ext>
              </a:extLst>
            </p:cNvPr>
            <p:cNvSpPr>
              <a:spLocks noChangeArrowheads="1"/>
            </p:cNvSpPr>
            <p:nvPr/>
          </p:nvSpPr>
          <p:spPr bwMode="auto">
            <a:xfrm rot="6848461">
              <a:off x="2547938" y="2344737"/>
              <a:ext cx="1843088" cy="1109663"/>
            </a:xfrm>
            <a:prstGeom prst="rtTriangle">
              <a:avLst/>
            </a:prstGeom>
            <a:solidFill>
              <a:srgbClr val="BBE0E3">
                <a:alpha val="14118"/>
              </a:srgbClr>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6392" name="TextBox 249">
              <a:extLst>
                <a:ext uri="{FF2B5EF4-FFF2-40B4-BE49-F238E27FC236}">
                  <a16:creationId xmlns:a16="http://schemas.microsoft.com/office/drawing/2014/main" id="{A74B1E72-305B-9B4F-86F2-5BA1430C73A7}"/>
                </a:ext>
              </a:extLst>
            </p:cNvPr>
            <p:cNvSpPr txBox="1">
              <a:spLocks noChangeArrowheads="1"/>
            </p:cNvSpPr>
            <p:nvPr/>
          </p:nvSpPr>
          <p:spPr bwMode="auto">
            <a:xfrm>
              <a:off x="2813050" y="2011363"/>
              <a:ext cx="496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30°</a:t>
              </a:r>
            </a:p>
          </p:txBody>
        </p:sp>
        <p:sp>
          <p:nvSpPr>
            <p:cNvPr id="16393" name="TextBox 250">
              <a:extLst>
                <a:ext uri="{FF2B5EF4-FFF2-40B4-BE49-F238E27FC236}">
                  <a16:creationId xmlns:a16="http://schemas.microsoft.com/office/drawing/2014/main" id="{3EC60A34-6C51-FD45-BF50-2611C0FFAF9B}"/>
                </a:ext>
              </a:extLst>
            </p:cNvPr>
            <p:cNvSpPr txBox="1">
              <a:spLocks noChangeArrowheads="1"/>
            </p:cNvSpPr>
            <p:nvPr/>
          </p:nvSpPr>
          <p:spPr bwMode="auto">
            <a:xfrm>
              <a:off x="3317875" y="2136775"/>
              <a:ext cx="496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30°</a:t>
              </a:r>
            </a:p>
          </p:txBody>
        </p:sp>
        <p:cxnSp>
          <p:nvCxnSpPr>
            <p:cNvPr id="254" name="Straight Arrow Connector 253">
              <a:extLst>
                <a:ext uri="{FF2B5EF4-FFF2-40B4-BE49-F238E27FC236}">
                  <a16:creationId xmlns:a16="http://schemas.microsoft.com/office/drawing/2014/main" id="{37004A47-6010-BB4C-8573-10EE6EA5BC7E}"/>
                </a:ext>
              </a:extLst>
            </p:cNvPr>
            <p:cNvCxnSpPr>
              <a:cxnSpLocks noChangeShapeType="1"/>
            </p:cNvCxnSpPr>
            <p:nvPr/>
          </p:nvCxnSpPr>
          <p:spPr bwMode="auto">
            <a:xfrm>
              <a:off x="725488" y="2219325"/>
              <a:ext cx="7472362" cy="1682750"/>
            </a:xfrm>
            <a:prstGeom prst="straightConnector1">
              <a:avLst/>
            </a:prstGeom>
            <a:noFill/>
            <a:ln w="25400">
              <a:solidFill>
                <a:srgbClr val="FFFFF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9" name="Straight Arrow Connector 258">
              <a:extLst>
                <a:ext uri="{FF2B5EF4-FFF2-40B4-BE49-F238E27FC236}">
                  <a16:creationId xmlns:a16="http://schemas.microsoft.com/office/drawing/2014/main" id="{70293353-AAD8-C64B-A1E6-FA0B897A19E3}"/>
                </a:ext>
              </a:extLst>
            </p:cNvPr>
            <p:cNvCxnSpPr>
              <a:cxnSpLocks noChangeShapeType="1"/>
            </p:cNvCxnSpPr>
            <p:nvPr/>
          </p:nvCxnSpPr>
          <p:spPr bwMode="auto">
            <a:xfrm flipH="1" flipV="1">
              <a:off x="3527425" y="1470026"/>
              <a:ext cx="2650975" cy="522262"/>
            </a:xfrm>
            <a:prstGeom prst="straightConnector1">
              <a:avLst/>
            </a:prstGeom>
            <a:noFill/>
            <a:ln w="25400">
              <a:solidFill>
                <a:srgbClr val="FF0000"/>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6396" name="TextBox 260">
              <a:extLst>
                <a:ext uri="{FF2B5EF4-FFF2-40B4-BE49-F238E27FC236}">
                  <a16:creationId xmlns:a16="http://schemas.microsoft.com/office/drawing/2014/main" id="{4419C107-C96F-3043-A36C-0DE465B1A2E7}"/>
                </a:ext>
              </a:extLst>
            </p:cNvPr>
            <p:cNvSpPr txBox="1">
              <a:spLocks noChangeArrowheads="1"/>
            </p:cNvSpPr>
            <p:nvPr/>
          </p:nvSpPr>
          <p:spPr bwMode="auto">
            <a:xfrm>
              <a:off x="4829289" y="1284262"/>
              <a:ext cx="108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solidFill>
                    <a:schemeClr val="bg1"/>
                  </a:solidFill>
                </a:rPr>
                <a:t>5-10 min</a:t>
              </a:r>
            </a:p>
          </p:txBody>
        </p:sp>
        <p:sp>
          <p:nvSpPr>
            <p:cNvPr id="16397" name="TextBox 262">
              <a:extLst>
                <a:ext uri="{FF2B5EF4-FFF2-40B4-BE49-F238E27FC236}">
                  <a16:creationId xmlns:a16="http://schemas.microsoft.com/office/drawing/2014/main" id="{EDD3B083-BC83-2142-B061-1C55402D361D}"/>
                </a:ext>
              </a:extLst>
            </p:cNvPr>
            <p:cNvSpPr txBox="1">
              <a:spLocks noChangeArrowheads="1"/>
            </p:cNvSpPr>
            <p:nvPr/>
          </p:nvSpPr>
          <p:spPr bwMode="auto">
            <a:xfrm>
              <a:off x="5611926" y="2571725"/>
              <a:ext cx="496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30°</a:t>
              </a:r>
            </a:p>
          </p:txBody>
        </p:sp>
        <p:sp>
          <p:nvSpPr>
            <p:cNvPr id="16398" name="TextBox 263">
              <a:extLst>
                <a:ext uri="{FF2B5EF4-FFF2-40B4-BE49-F238E27FC236}">
                  <a16:creationId xmlns:a16="http://schemas.microsoft.com/office/drawing/2014/main" id="{E05BFD36-B8FD-6A40-A680-2D8EF8306DB1}"/>
                </a:ext>
              </a:extLst>
            </p:cNvPr>
            <p:cNvSpPr txBox="1">
              <a:spLocks noChangeArrowheads="1"/>
            </p:cNvSpPr>
            <p:nvPr/>
          </p:nvSpPr>
          <p:spPr bwMode="auto">
            <a:xfrm>
              <a:off x="6061189" y="2697137"/>
              <a:ext cx="496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dirty="0"/>
                <a:t>30°</a:t>
              </a:r>
            </a:p>
          </p:txBody>
        </p:sp>
        <p:sp>
          <p:nvSpPr>
            <p:cNvPr id="16399" name="TextBox 128">
              <a:extLst>
                <a:ext uri="{FF2B5EF4-FFF2-40B4-BE49-F238E27FC236}">
                  <a16:creationId xmlns:a16="http://schemas.microsoft.com/office/drawing/2014/main" id="{452251D1-1C0C-664C-AEA6-AF3856BD5456}"/>
                </a:ext>
              </a:extLst>
            </p:cNvPr>
            <p:cNvSpPr txBox="1">
              <a:spLocks noChangeArrowheads="1"/>
            </p:cNvSpPr>
            <p:nvPr/>
          </p:nvSpPr>
          <p:spPr bwMode="auto">
            <a:xfrm>
              <a:off x="6053251" y="1609700"/>
              <a:ext cx="911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400" b="1">
                  <a:solidFill>
                    <a:schemeClr val="bg1"/>
                  </a:solidFill>
                </a:rPr>
                <a:t>CubeSat</a:t>
              </a:r>
            </a:p>
          </p:txBody>
        </p:sp>
        <p:sp>
          <p:nvSpPr>
            <p:cNvPr id="16400" name="TextBox 1">
              <a:extLst>
                <a:ext uri="{FF2B5EF4-FFF2-40B4-BE49-F238E27FC236}">
                  <a16:creationId xmlns:a16="http://schemas.microsoft.com/office/drawing/2014/main" id="{7EAB2EE8-232F-1344-9A3B-68D45FED5E78}"/>
                </a:ext>
              </a:extLst>
            </p:cNvPr>
            <p:cNvSpPr txBox="1">
              <a:spLocks noChangeArrowheads="1"/>
            </p:cNvSpPr>
            <p:nvPr/>
          </p:nvSpPr>
          <p:spPr bwMode="auto">
            <a:xfrm>
              <a:off x="2911475" y="995363"/>
              <a:ext cx="909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400" b="1">
                  <a:solidFill>
                    <a:schemeClr val="bg1"/>
                  </a:solidFill>
                </a:rPr>
                <a:t>CubeSat</a:t>
              </a:r>
            </a:p>
          </p:txBody>
        </p:sp>
        <p:sp>
          <p:nvSpPr>
            <p:cNvPr id="2" name="Freeform 1">
              <a:extLst>
                <a:ext uri="{FF2B5EF4-FFF2-40B4-BE49-F238E27FC236}">
                  <a16:creationId xmlns:a16="http://schemas.microsoft.com/office/drawing/2014/main" id="{5E8930D0-256A-1444-91BB-894355D78CD4}"/>
                </a:ext>
              </a:extLst>
            </p:cNvPr>
            <p:cNvSpPr/>
            <p:nvPr/>
          </p:nvSpPr>
          <p:spPr>
            <a:xfrm>
              <a:off x="6073548" y="2405749"/>
              <a:ext cx="1796143" cy="1905000"/>
            </a:xfrm>
            <a:custGeom>
              <a:avLst/>
              <a:gdLst>
                <a:gd name="connsiteX0" fmla="*/ 1796143 w 1796143"/>
                <a:gd name="connsiteY0" fmla="*/ 631371 h 1905000"/>
                <a:gd name="connsiteX1" fmla="*/ 65315 w 1796143"/>
                <a:gd name="connsiteY1" fmla="*/ 1905000 h 1905000"/>
                <a:gd name="connsiteX2" fmla="*/ 0 w 1796143"/>
                <a:gd name="connsiteY2" fmla="*/ 0 h 1905000"/>
                <a:gd name="connsiteX3" fmla="*/ 1796143 w 1796143"/>
                <a:gd name="connsiteY3" fmla="*/ 631371 h 1905000"/>
              </a:gdLst>
              <a:ahLst/>
              <a:cxnLst>
                <a:cxn ang="0">
                  <a:pos x="connsiteX0" y="connsiteY0"/>
                </a:cxn>
                <a:cxn ang="0">
                  <a:pos x="connsiteX1" y="connsiteY1"/>
                </a:cxn>
                <a:cxn ang="0">
                  <a:pos x="connsiteX2" y="connsiteY2"/>
                </a:cxn>
                <a:cxn ang="0">
                  <a:pos x="connsiteX3" y="connsiteY3"/>
                </a:cxn>
              </a:cxnLst>
              <a:rect l="l" t="t" r="r" b="b"/>
              <a:pathLst>
                <a:path w="1796143" h="1905000">
                  <a:moveTo>
                    <a:pt x="1796143" y="631371"/>
                  </a:moveTo>
                  <a:lnTo>
                    <a:pt x="65315" y="1905000"/>
                  </a:lnTo>
                  <a:lnTo>
                    <a:pt x="0" y="0"/>
                  </a:lnTo>
                  <a:lnTo>
                    <a:pt x="1796143" y="631371"/>
                  </a:lnTo>
                  <a:close/>
                </a:path>
              </a:pathLst>
            </a:custGeom>
            <a:solidFill>
              <a:srgbClr val="BBE0E3">
                <a:alpha val="18039"/>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71E4BBF3-D60A-A54D-8055-21FC87F7458D}"/>
                </a:ext>
              </a:extLst>
            </p:cNvPr>
            <p:cNvSpPr/>
            <p:nvPr/>
          </p:nvSpPr>
          <p:spPr>
            <a:xfrm>
              <a:off x="4484347" y="2417283"/>
              <a:ext cx="1741715" cy="1524000"/>
            </a:xfrm>
            <a:custGeom>
              <a:avLst/>
              <a:gdLst>
                <a:gd name="connsiteX0" fmla="*/ 1513115 w 1741715"/>
                <a:gd name="connsiteY0" fmla="*/ 0 h 1524000"/>
                <a:gd name="connsiteX1" fmla="*/ 0 w 1741715"/>
                <a:gd name="connsiteY1" fmla="*/ 1524000 h 1524000"/>
                <a:gd name="connsiteX2" fmla="*/ 1741715 w 1741715"/>
                <a:gd name="connsiteY2" fmla="*/ 250372 h 1524000"/>
                <a:gd name="connsiteX3" fmla="*/ 1513115 w 1741715"/>
                <a:gd name="connsiteY3" fmla="*/ 0 h 1524000"/>
              </a:gdLst>
              <a:ahLst/>
              <a:cxnLst>
                <a:cxn ang="0">
                  <a:pos x="connsiteX0" y="connsiteY0"/>
                </a:cxn>
                <a:cxn ang="0">
                  <a:pos x="connsiteX1" y="connsiteY1"/>
                </a:cxn>
                <a:cxn ang="0">
                  <a:pos x="connsiteX2" y="connsiteY2"/>
                </a:cxn>
                <a:cxn ang="0">
                  <a:pos x="connsiteX3" y="connsiteY3"/>
                </a:cxn>
              </a:cxnLst>
              <a:rect l="l" t="t" r="r" b="b"/>
              <a:pathLst>
                <a:path w="1741715" h="1524000">
                  <a:moveTo>
                    <a:pt x="1513115" y="0"/>
                  </a:moveTo>
                  <a:lnTo>
                    <a:pt x="0" y="1524000"/>
                  </a:lnTo>
                  <a:lnTo>
                    <a:pt x="1741715" y="250372"/>
                  </a:lnTo>
                  <a:lnTo>
                    <a:pt x="1513115" y="0"/>
                  </a:lnTo>
                  <a:close/>
                </a:path>
              </a:pathLst>
            </a:custGeom>
            <a:solidFill>
              <a:srgbClr val="BBE0E3">
                <a:alpha val="18824"/>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ight Triangle 205">
              <a:extLst>
                <a:ext uri="{FF2B5EF4-FFF2-40B4-BE49-F238E27FC236}">
                  <a16:creationId xmlns:a16="http://schemas.microsoft.com/office/drawing/2014/main" id="{3E3169C5-4692-5843-96BF-AF712022C1A6}"/>
                </a:ext>
              </a:extLst>
            </p:cNvPr>
            <p:cNvSpPr>
              <a:spLocks noChangeArrowheads="1"/>
            </p:cNvSpPr>
            <p:nvPr/>
          </p:nvSpPr>
          <p:spPr bwMode="auto">
            <a:xfrm rot="6848461">
              <a:off x="5272995" y="2936056"/>
              <a:ext cx="1841500" cy="1109662"/>
            </a:xfrm>
            <a:prstGeom prst="rtTriangle">
              <a:avLst/>
            </a:prstGeom>
            <a:solidFill>
              <a:srgbClr val="BBE0E3">
                <a:alpha val="20000"/>
              </a:srgbClr>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4" name="Freeform 123">
              <a:extLst>
                <a:ext uri="{FF2B5EF4-FFF2-40B4-BE49-F238E27FC236}">
                  <a16:creationId xmlns:a16="http://schemas.microsoft.com/office/drawing/2014/main" id="{EE3D36E1-5667-764E-8DB4-9A98B30E7C4A}"/>
                </a:ext>
              </a:extLst>
            </p:cNvPr>
            <p:cNvSpPr/>
            <p:nvPr/>
          </p:nvSpPr>
          <p:spPr>
            <a:xfrm>
              <a:off x="3333490" y="1844739"/>
              <a:ext cx="1796143" cy="1905000"/>
            </a:xfrm>
            <a:custGeom>
              <a:avLst/>
              <a:gdLst>
                <a:gd name="connsiteX0" fmla="*/ 1796143 w 1796143"/>
                <a:gd name="connsiteY0" fmla="*/ 631371 h 1905000"/>
                <a:gd name="connsiteX1" fmla="*/ 65315 w 1796143"/>
                <a:gd name="connsiteY1" fmla="*/ 1905000 h 1905000"/>
                <a:gd name="connsiteX2" fmla="*/ 0 w 1796143"/>
                <a:gd name="connsiteY2" fmla="*/ 0 h 1905000"/>
                <a:gd name="connsiteX3" fmla="*/ 1796143 w 1796143"/>
                <a:gd name="connsiteY3" fmla="*/ 631371 h 1905000"/>
              </a:gdLst>
              <a:ahLst/>
              <a:cxnLst>
                <a:cxn ang="0">
                  <a:pos x="connsiteX0" y="connsiteY0"/>
                </a:cxn>
                <a:cxn ang="0">
                  <a:pos x="connsiteX1" y="connsiteY1"/>
                </a:cxn>
                <a:cxn ang="0">
                  <a:pos x="connsiteX2" y="connsiteY2"/>
                </a:cxn>
                <a:cxn ang="0">
                  <a:pos x="connsiteX3" y="connsiteY3"/>
                </a:cxn>
              </a:cxnLst>
              <a:rect l="l" t="t" r="r" b="b"/>
              <a:pathLst>
                <a:path w="1796143" h="1905000">
                  <a:moveTo>
                    <a:pt x="1796143" y="631371"/>
                  </a:moveTo>
                  <a:lnTo>
                    <a:pt x="65315" y="1905000"/>
                  </a:lnTo>
                  <a:lnTo>
                    <a:pt x="0" y="0"/>
                  </a:lnTo>
                  <a:lnTo>
                    <a:pt x="1796143" y="631371"/>
                  </a:lnTo>
                  <a:close/>
                </a:path>
              </a:pathLst>
            </a:custGeom>
            <a:solidFill>
              <a:srgbClr val="BBE0E3">
                <a:alpha val="18039"/>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124">
              <a:extLst>
                <a:ext uri="{FF2B5EF4-FFF2-40B4-BE49-F238E27FC236}">
                  <a16:creationId xmlns:a16="http://schemas.microsoft.com/office/drawing/2014/main" id="{199B2ACC-37DE-1D45-A2D0-2BFC251B2E31}"/>
                </a:ext>
              </a:extLst>
            </p:cNvPr>
            <p:cNvSpPr/>
            <p:nvPr/>
          </p:nvSpPr>
          <p:spPr>
            <a:xfrm>
              <a:off x="1807517" y="1834249"/>
              <a:ext cx="1741715" cy="1524000"/>
            </a:xfrm>
            <a:custGeom>
              <a:avLst/>
              <a:gdLst>
                <a:gd name="connsiteX0" fmla="*/ 1513115 w 1741715"/>
                <a:gd name="connsiteY0" fmla="*/ 0 h 1524000"/>
                <a:gd name="connsiteX1" fmla="*/ 0 w 1741715"/>
                <a:gd name="connsiteY1" fmla="*/ 1524000 h 1524000"/>
                <a:gd name="connsiteX2" fmla="*/ 1741715 w 1741715"/>
                <a:gd name="connsiteY2" fmla="*/ 250372 h 1524000"/>
                <a:gd name="connsiteX3" fmla="*/ 1513115 w 1741715"/>
                <a:gd name="connsiteY3" fmla="*/ 0 h 1524000"/>
              </a:gdLst>
              <a:ahLst/>
              <a:cxnLst>
                <a:cxn ang="0">
                  <a:pos x="connsiteX0" y="connsiteY0"/>
                </a:cxn>
                <a:cxn ang="0">
                  <a:pos x="connsiteX1" y="connsiteY1"/>
                </a:cxn>
                <a:cxn ang="0">
                  <a:pos x="connsiteX2" y="connsiteY2"/>
                </a:cxn>
                <a:cxn ang="0">
                  <a:pos x="connsiteX3" y="connsiteY3"/>
                </a:cxn>
              </a:cxnLst>
              <a:rect l="l" t="t" r="r" b="b"/>
              <a:pathLst>
                <a:path w="1741715" h="1524000">
                  <a:moveTo>
                    <a:pt x="1513115" y="0"/>
                  </a:moveTo>
                  <a:lnTo>
                    <a:pt x="0" y="1524000"/>
                  </a:lnTo>
                  <a:lnTo>
                    <a:pt x="1741715" y="250372"/>
                  </a:lnTo>
                  <a:lnTo>
                    <a:pt x="1513115" y="0"/>
                  </a:lnTo>
                  <a:close/>
                </a:path>
              </a:pathLst>
            </a:custGeom>
            <a:solidFill>
              <a:srgbClr val="BBE0E3">
                <a:alpha val="18824"/>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8" name="Rectangle 5">
            <a:extLst>
              <a:ext uri="{FF2B5EF4-FFF2-40B4-BE49-F238E27FC236}">
                <a16:creationId xmlns:a16="http://schemas.microsoft.com/office/drawing/2014/main" id="{282EE7D4-F322-B945-8D38-55BA931A3D85}"/>
              </a:ext>
            </a:extLst>
          </p:cNvPr>
          <p:cNvSpPr>
            <a:spLocks noChangeArrowheads="1"/>
          </p:cNvSpPr>
          <p:nvPr/>
        </p:nvSpPr>
        <p:spPr bwMode="auto">
          <a:xfrm>
            <a:off x="764034" y="136325"/>
            <a:ext cx="776652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dirty="0"/>
              <a:t>LEO-LEO (Leader-Follower)</a:t>
            </a:r>
          </a:p>
          <a:p>
            <a:pPr algn="ctr" eaLnBrk="1" hangingPunct="1"/>
            <a:r>
              <a:rPr lang="en-US" altLang="en-US" sz="3200" dirty="0"/>
              <a:t>Constellation</a:t>
            </a:r>
          </a:p>
        </p:txBody>
      </p:sp>
    </p:spTree>
    <p:extLst>
      <p:ext uri="{BB962C8B-B14F-4D97-AF65-F5344CB8AC3E}">
        <p14:creationId xmlns:p14="http://schemas.microsoft.com/office/powerpoint/2010/main" val="3604309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628650" y="282575"/>
            <a:ext cx="7886700" cy="1089025"/>
          </a:xfrm>
        </p:spPr>
        <p:txBody>
          <a:bodyPr/>
          <a:lstStyle/>
          <a:p>
            <a:pPr algn="ctr"/>
            <a:r>
              <a:rPr lang="en-US" altLang="en-US" sz="4000" b="1" u="sng" dirty="0">
                <a:latin typeface="+mn-lt"/>
                <a:ea typeface="ＭＳ Ｐゴシック" charset="-128"/>
              </a:rPr>
              <a:t>Summary</a:t>
            </a:r>
          </a:p>
        </p:txBody>
      </p:sp>
      <p:sp>
        <p:nvSpPr>
          <p:cNvPr id="27650" name="Content Placeholder 2"/>
          <p:cNvSpPr>
            <a:spLocks noGrp="1"/>
          </p:cNvSpPr>
          <p:nvPr>
            <p:ph idx="1"/>
          </p:nvPr>
        </p:nvSpPr>
        <p:spPr>
          <a:xfrm>
            <a:off x="477899" y="1728642"/>
            <a:ext cx="3721677" cy="4585071"/>
          </a:xfrm>
        </p:spPr>
        <p:txBody>
          <a:bodyPr/>
          <a:lstStyle/>
          <a:p>
            <a:r>
              <a:rPr lang="en-US" sz="2400" dirty="0"/>
              <a:t>Global 3D winds at mesoscale</a:t>
            </a:r>
            <a:endParaRPr lang="en-US" altLang="en-US" sz="2400" dirty="0">
              <a:ea typeface="ＭＳ Ｐゴシック" charset="-128"/>
            </a:endParaRPr>
          </a:p>
          <a:p>
            <a:endParaRPr lang="en-US" altLang="en-US" sz="2400" dirty="0">
              <a:ea typeface="ＭＳ Ｐゴシック" charset="-128"/>
            </a:endParaRPr>
          </a:p>
          <a:p>
            <a:endParaRPr lang="en-US" altLang="en-US" sz="2400" dirty="0">
              <a:ea typeface="ＭＳ Ｐゴシック" charset="-128"/>
            </a:endParaRPr>
          </a:p>
          <a:p>
            <a:r>
              <a:rPr lang="en-US" altLang="en-US" sz="2400" dirty="0">
                <a:ea typeface="ＭＳ Ｐゴシック" charset="-128"/>
              </a:rPr>
              <a:t>AMV height assignment</a:t>
            </a:r>
          </a:p>
          <a:p>
            <a:endParaRPr lang="en-US" altLang="en-US" sz="2400" dirty="0">
              <a:ea typeface="ＭＳ Ｐゴシック" charset="-128"/>
            </a:endParaRPr>
          </a:p>
          <a:p>
            <a:endParaRPr lang="en-US" altLang="en-US" sz="2400" dirty="0">
              <a:ea typeface="ＭＳ Ｐゴシック" charset="-128"/>
            </a:endParaRPr>
          </a:p>
          <a:p>
            <a:r>
              <a:rPr lang="en-US" altLang="en-US" sz="2400" dirty="0">
                <a:ea typeface="ＭＳ Ｐゴシック" charset="-128"/>
              </a:rPr>
              <a:t>Affordable spatiotemporal coverage from stereo AMVs</a:t>
            </a:r>
          </a:p>
        </p:txBody>
      </p:sp>
      <p:sp>
        <p:nvSpPr>
          <p:cNvPr id="4" name="Content Placeholder 2"/>
          <p:cNvSpPr txBox="1">
            <a:spLocks/>
          </p:cNvSpPr>
          <p:nvPr/>
        </p:nvSpPr>
        <p:spPr bwMode="auto">
          <a:xfrm>
            <a:off x="4764645" y="1583499"/>
            <a:ext cx="4003963" cy="473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ＭＳ Ｐゴシック" charset="0"/>
                <a:cs typeface="ＭＳ Ｐゴシック" charset="0"/>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ＭＳ Ｐゴシック" charset="0"/>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ＭＳ Ｐゴシック" charset="0"/>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ＭＳ Ｐゴシック" charset="0"/>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ＭＳ Ｐゴシック" charset="0"/>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altLang="en-US" sz="2400" dirty="0">
                <a:ea typeface="ＭＳ Ｐゴシック" charset="-128"/>
              </a:rPr>
              <a:t>Synergy of lidar winds and AMVs (curtain clear-sky + </a:t>
            </a:r>
            <a:r>
              <a:rPr lang="en-US" altLang="en-US" sz="2400">
                <a:ea typeface="ＭＳ Ｐゴシック" charset="-128"/>
              </a:rPr>
              <a:t>areal cloudy coverage</a:t>
            </a:r>
            <a:r>
              <a:rPr lang="en-US" altLang="en-US" sz="2400" dirty="0">
                <a:ea typeface="ＭＳ Ｐゴシック" charset="-128"/>
              </a:rPr>
              <a:t>)</a:t>
            </a:r>
          </a:p>
          <a:p>
            <a:endParaRPr lang="en-US" altLang="en-US" sz="2400" dirty="0">
              <a:ea typeface="ＭＳ Ｐゴシック" charset="-128"/>
            </a:endParaRPr>
          </a:p>
          <a:p>
            <a:r>
              <a:rPr lang="en-US" altLang="en-US" sz="2400" dirty="0">
                <a:ea typeface="ＭＳ Ｐゴシック" charset="-128"/>
              </a:rPr>
              <a:t>Stereo height from images on dual platforms without sensor synchronization</a:t>
            </a:r>
          </a:p>
          <a:p>
            <a:pPr marL="0" indent="0">
              <a:buNone/>
            </a:pPr>
            <a:endParaRPr lang="en-US" altLang="en-US" sz="2400" dirty="0">
              <a:ea typeface="ＭＳ Ｐゴシック" charset="-128"/>
            </a:endParaRPr>
          </a:p>
          <a:p>
            <a:r>
              <a:rPr lang="en-US" altLang="en-US" sz="2400" dirty="0">
                <a:ea typeface="ＭＳ Ｐゴシック" charset="-128"/>
              </a:rPr>
              <a:t>LEO CubeSat constellation (polar, global)</a:t>
            </a:r>
          </a:p>
          <a:p>
            <a:r>
              <a:rPr lang="en-US" altLang="en-US" sz="2400" dirty="0">
                <a:ea typeface="ＭＳ Ｐゴシック" charset="-128"/>
              </a:rPr>
              <a:t>LEO-GEO (regional)</a:t>
            </a:r>
          </a:p>
          <a:p>
            <a:r>
              <a:rPr lang="en-US" altLang="en-US" sz="2400" dirty="0">
                <a:ea typeface="ＭＳ Ｐゴシック" charset="-128"/>
              </a:rPr>
              <a:t>GEO-GEO (regional)</a:t>
            </a:r>
          </a:p>
        </p:txBody>
      </p:sp>
      <p:sp>
        <p:nvSpPr>
          <p:cNvPr id="2" name="Right Arrow 1"/>
          <p:cNvSpPr/>
          <p:nvPr/>
        </p:nvSpPr>
        <p:spPr>
          <a:xfrm>
            <a:off x="4211781" y="1812275"/>
            <a:ext cx="346364" cy="2493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4197927" y="3413558"/>
            <a:ext cx="346364" cy="2493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581F640C-3095-6D4B-B4B7-9603E820BD00}"/>
              </a:ext>
            </a:extLst>
          </p:cNvPr>
          <p:cNvSpPr/>
          <p:nvPr/>
        </p:nvSpPr>
        <p:spPr>
          <a:xfrm>
            <a:off x="4177145" y="4765459"/>
            <a:ext cx="346364" cy="2493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0E276-BCB6-B54D-B208-02F68E5C7F10}"/>
              </a:ext>
            </a:extLst>
          </p:cNvPr>
          <p:cNvSpPr>
            <a:spLocks noGrp="1"/>
          </p:cNvSpPr>
          <p:nvPr>
            <p:ph type="title"/>
          </p:nvPr>
        </p:nvSpPr>
        <p:spPr>
          <a:xfrm>
            <a:off x="599169" y="213149"/>
            <a:ext cx="7886700" cy="796018"/>
          </a:xfrm>
        </p:spPr>
        <p:txBody>
          <a:bodyPr/>
          <a:lstStyle/>
          <a:p>
            <a:pPr algn="ctr"/>
            <a:r>
              <a:rPr lang="en-US" sz="3200" b="1" dirty="0"/>
              <a:t>Atmospheric Motion Vector (AMV)</a:t>
            </a:r>
          </a:p>
        </p:txBody>
      </p:sp>
      <p:grpSp>
        <p:nvGrpSpPr>
          <p:cNvPr id="19" name="Group 18">
            <a:extLst>
              <a:ext uri="{FF2B5EF4-FFF2-40B4-BE49-F238E27FC236}">
                <a16:creationId xmlns:a16="http://schemas.microsoft.com/office/drawing/2014/main" id="{508040F6-B995-DA4C-B470-97F305F02D0C}"/>
              </a:ext>
            </a:extLst>
          </p:cNvPr>
          <p:cNvGrpSpPr/>
          <p:nvPr/>
        </p:nvGrpSpPr>
        <p:grpSpPr>
          <a:xfrm>
            <a:off x="0" y="1321948"/>
            <a:ext cx="5147983" cy="4813417"/>
            <a:chOff x="0" y="1836298"/>
            <a:chExt cx="5147983" cy="4813417"/>
          </a:xfrm>
        </p:grpSpPr>
        <p:pic>
          <p:nvPicPr>
            <p:cNvPr id="8" name="Picture 7">
              <a:extLst>
                <a:ext uri="{FF2B5EF4-FFF2-40B4-BE49-F238E27FC236}">
                  <a16:creationId xmlns:a16="http://schemas.microsoft.com/office/drawing/2014/main" id="{80E57C7D-AF53-4146-8448-647E3A3DB92E}"/>
                </a:ext>
              </a:extLst>
            </p:cNvPr>
            <p:cNvPicPr>
              <a:picLocks noChangeAspect="1"/>
            </p:cNvPicPr>
            <p:nvPr/>
          </p:nvPicPr>
          <p:blipFill>
            <a:blip r:embed="rId2"/>
            <a:stretch>
              <a:fillRect/>
            </a:stretch>
          </p:blipFill>
          <p:spPr>
            <a:xfrm>
              <a:off x="0" y="1836298"/>
              <a:ext cx="5147983" cy="3889587"/>
            </a:xfrm>
            <a:prstGeom prst="rect">
              <a:avLst/>
            </a:prstGeom>
          </p:spPr>
        </p:pic>
        <p:sp>
          <p:nvSpPr>
            <p:cNvPr id="9" name="TextBox 8">
              <a:extLst>
                <a:ext uri="{FF2B5EF4-FFF2-40B4-BE49-F238E27FC236}">
                  <a16:creationId xmlns:a16="http://schemas.microsoft.com/office/drawing/2014/main" id="{988A93B1-3FD4-2546-A64D-131569A705E5}"/>
                </a:ext>
              </a:extLst>
            </p:cNvPr>
            <p:cNvSpPr txBox="1"/>
            <p:nvPr/>
          </p:nvSpPr>
          <p:spPr>
            <a:xfrm>
              <a:off x="278872" y="6280383"/>
              <a:ext cx="3507563" cy="369332"/>
            </a:xfrm>
            <a:prstGeom prst="rect">
              <a:avLst/>
            </a:prstGeom>
            <a:noFill/>
          </p:spPr>
          <p:txBody>
            <a:bodyPr wrap="none" rtlCol="0">
              <a:spAutoFit/>
            </a:bodyPr>
            <a:lstStyle/>
            <a:p>
              <a:r>
                <a:rPr lang="en-US" sz="1800" dirty="0"/>
                <a:t>(Image Credit: CMISS, </a:t>
              </a:r>
              <a:r>
                <a:rPr lang="en-US" sz="1800" dirty="0" err="1"/>
                <a:t>Univ</a:t>
              </a:r>
              <a:r>
                <a:rPr lang="en-US" sz="1800" dirty="0"/>
                <a:t> of </a:t>
              </a:r>
              <a:r>
                <a:rPr lang="en-US" sz="1800" dirty="0" err="1"/>
                <a:t>Wisc</a:t>
              </a:r>
              <a:r>
                <a:rPr lang="en-US" sz="1800" dirty="0"/>
                <a:t>)</a:t>
              </a:r>
            </a:p>
          </p:txBody>
        </p:sp>
        <p:sp>
          <p:nvSpPr>
            <p:cNvPr id="10" name="TextBox 9">
              <a:extLst>
                <a:ext uri="{FF2B5EF4-FFF2-40B4-BE49-F238E27FC236}">
                  <a16:creationId xmlns:a16="http://schemas.microsoft.com/office/drawing/2014/main" id="{2364F1C3-B456-7347-9D5B-4C79328164CE}"/>
                </a:ext>
              </a:extLst>
            </p:cNvPr>
            <p:cNvSpPr txBox="1"/>
            <p:nvPr/>
          </p:nvSpPr>
          <p:spPr>
            <a:xfrm>
              <a:off x="1367479" y="4562362"/>
              <a:ext cx="869918" cy="338554"/>
            </a:xfrm>
            <a:prstGeom prst="rect">
              <a:avLst/>
            </a:prstGeom>
            <a:noFill/>
          </p:spPr>
          <p:txBody>
            <a:bodyPr wrap="none" rtlCol="0">
              <a:spAutoFit/>
            </a:bodyPr>
            <a:lstStyle/>
            <a:p>
              <a:r>
                <a:rPr lang="en-US" sz="1600" b="1" dirty="0">
                  <a:solidFill>
                    <a:srgbClr val="FF0000"/>
                  </a:solidFill>
                </a:rPr>
                <a:t>Panama</a:t>
              </a:r>
            </a:p>
          </p:txBody>
        </p:sp>
        <p:cxnSp>
          <p:nvCxnSpPr>
            <p:cNvPr id="12" name="Straight Arrow Connector 11">
              <a:extLst>
                <a:ext uri="{FF2B5EF4-FFF2-40B4-BE49-F238E27FC236}">
                  <a16:creationId xmlns:a16="http://schemas.microsoft.com/office/drawing/2014/main" id="{8CD10C09-963A-3D4E-8831-1C8E50F26D73}"/>
                </a:ext>
              </a:extLst>
            </p:cNvPr>
            <p:cNvCxnSpPr>
              <a:cxnSpLocks/>
            </p:cNvCxnSpPr>
            <p:nvPr/>
          </p:nvCxnSpPr>
          <p:spPr>
            <a:xfrm>
              <a:off x="3746053" y="5795008"/>
              <a:ext cx="796466"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12C0BCD-D357-4143-B5FA-ADDEACDD51F8}"/>
                </a:ext>
              </a:extLst>
            </p:cNvPr>
            <p:cNvSpPr txBox="1"/>
            <p:nvPr/>
          </p:nvSpPr>
          <p:spPr>
            <a:xfrm>
              <a:off x="1566818" y="2096338"/>
              <a:ext cx="1488228" cy="338554"/>
            </a:xfrm>
            <a:prstGeom prst="rect">
              <a:avLst/>
            </a:prstGeom>
            <a:noFill/>
          </p:spPr>
          <p:txBody>
            <a:bodyPr wrap="none" rtlCol="0">
              <a:spAutoFit/>
            </a:bodyPr>
            <a:lstStyle/>
            <a:p>
              <a:r>
                <a:rPr lang="en-US" sz="1600" b="1" dirty="0">
                  <a:solidFill>
                    <a:srgbClr val="FF0000"/>
                  </a:solidFill>
                </a:rPr>
                <a:t>Washington DC</a:t>
              </a:r>
            </a:p>
          </p:txBody>
        </p:sp>
        <p:sp>
          <p:nvSpPr>
            <p:cNvPr id="15" name="Oval 14">
              <a:extLst>
                <a:ext uri="{FF2B5EF4-FFF2-40B4-BE49-F238E27FC236}">
                  <a16:creationId xmlns:a16="http://schemas.microsoft.com/office/drawing/2014/main" id="{75143B6A-D41D-1D42-AC1A-638F65B61758}"/>
                </a:ext>
              </a:extLst>
            </p:cNvPr>
            <p:cNvSpPr/>
            <p:nvPr/>
          </p:nvSpPr>
          <p:spPr>
            <a:xfrm>
              <a:off x="1530242" y="2390796"/>
              <a:ext cx="73152" cy="8819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ED9E548-D7D1-AA4B-81DA-1CB5D2BFE963}"/>
                </a:ext>
              </a:extLst>
            </p:cNvPr>
            <p:cNvSpPr txBox="1"/>
            <p:nvPr/>
          </p:nvSpPr>
          <p:spPr>
            <a:xfrm>
              <a:off x="1168435" y="3160073"/>
              <a:ext cx="774571" cy="338554"/>
            </a:xfrm>
            <a:prstGeom prst="rect">
              <a:avLst/>
            </a:prstGeom>
            <a:noFill/>
          </p:spPr>
          <p:txBody>
            <a:bodyPr wrap="none" rtlCol="0">
              <a:spAutoFit/>
            </a:bodyPr>
            <a:lstStyle/>
            <a:p>
              <a:r>
                <a:rPr lang="en-US" sz="1600" b="1" dirty="0">
                  <a:solidFill>
                    <a:srgbClr val="FF0000"/>
                  </a:solidFill>
                </a:rPr>
                <a:t>Florida</a:t>
              </a:r>
            </a:p>
          </p:txBody>
        </p:sp>
        <p:sp>
          <p:nvSpPr>
            <p:cNvPr id="17" name="TextBox 16">
              <a:extLst>
                <a:ext uri="{FF2B5EF4-FFF2-40B4-BE49-F238E27FC236}">
                  <a16:creationId xmlns:a16="http://schemas.microsoft.com/office/drawing/2014/main" id="{FDD134E6-B257-CD45-A119-FA95A10AB35B}"/>
                </a:ext>
              </a:extLst>
            </p:cNvPr>
            <p:cNvSpPr txBox="1"/>
            <p:nvPr/>
          </p:nvSpPr>
          <p:spPr>
            <a:xfrm>
              <a:off x="3514145" y="5806863"/>
              <a:ext cx="1260281" cy="461665"/>
            </a:xfrm>
            <a:prstGeom prst="rect">
              <a:avLst/>
            </a:prstGeom>
            <a:noFill/>
          </p:spPr>
          <p:txBody>
            <a:bodyPr wrap="none" rtlCol="0">
              <a:spAutoFit/>
            </a:bodyPr>
            <a:lstStyle/>
            <a:p>
              <a:r>
                <a:rPr lang="en-US" dirty="0"/>
                <a:t>1000 km</a:t>
              </a:r>
            </a:p>
          </p:txBody>
        </p:sp>
      </p:grpSp>
      <p:sp>
        <p:nvSpPr>
          <p:cNvPr id="20" name="TextBox 19">
            <a:extLst>
              <a:ext uri="{FF2B5EF4-FFF2-40B4-BE49-F238E27FC236}">
                <a16:creationId xmlns:a16="http://schemas.microsoft.com/office/drawing/2014/main" id="{7C8E9AF9-E116-5B4B-812F-36E705D3788A}"/>
              </a:ext>
            </a:extLst>
          </p:cNvPr>
          <p:cNvSpPr txBox="1"/>
          <p:nvPr/>
        </p:nvSpPr>
        <p:spPr>
          <a:xfrm>
            <a:off x="5400675" y="1581988"/>
            <a:ext cx="3328987" cy="3785652"/>
          </a:xfrm>
          <a:prstGeom prst="rect">
            <a:avLst/>
          </a:prstGeom>
          <a:noFill/>
        </p:spPr>
        <p:txBody>
          <a:bodyPr wrap="square" rtlCol="0">
            <a:spAutoFit/>
          </a:bodyPr>
          <a:lstStyle/>
          <a:p>
            <a:pPr marL="342900" indent="-342900">
              <a:buFont typeface="Arial" panose="020B0604020202020204" pitchFamily="34" charset="0"/>
              <a:buChar char="•"/>
            </a:pPr>
            <a:r>
              <a:rPr lang="en-US" sz="2000" dirty="0"/>
              <a:t>Key observable to NWP</a:t>
            </a:r>
          </a:p>
          <a:p>
            <a:endParaRPr lang="en-US" sz="2000" dirty="0"/>
          </a:p>
          <a:p>
            <a:pPr marL="342900" indent="-342900">
              <a:buFont typeface="Arial" panose="020B0604020202020204" pitchFamily="34" charset="0"/>
              <a:buChar char="•"/>
            </a:pPr>
            <a:r>
              <a:rPr lang="en-US" sz="2000" dirty="0"/>
              <a:t>Significant impacts (UK Met study):</a:t>
            </a:r>
          </a:p>
          <a:p>
            <a:pPr marL="800100" lvl="1" indent="-342900">
              <a:buFont typeface="Courier New" panose="02070309020205020404" pitchFamily="49" charset="0"/>
              <a:buChar char="o"/>
            </a:pPr>
            <a:r>
              <a:rPr lang="en-US" sz="2000" dirty="0"/>
              <a:t>Tropics</a:t>
            </a:r>
          </a:p>
          <a:p>
            <a:pPr marL="800100" lvl="1" indent="-342900">
              <a:buFont typeface="Courier New" panose="02070309020205020404" pitchFamily="49" charset="0"/>
              <a:buChar char="o"/>
            </a:pPr>
            <a:r>
              <a:rPr lang="en-US" sz="2000" dirty="0"/>
              <a:t>Small scales (&lt;200km)</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Limitations</a:t>
            </a:r>
          </a:p>
          <a:p>
            <a:pPr marL="800100" lvl="1" indent="-342900">
              <a:buFont typeface="Courier New" panose="02070309020205020404" pitchFamily="49" charset="0"/>
              <a:buChar char="o"/>
            </a:pPr>
            <a:r>
              <a:rPr lang="en-US" sz="2000" dirty="0"/>
              <a:t>Height error</a:t>
            </a:r>
          </a:p>
          <a:p>
            <a:pPr marL="800100" lvl="1" indent="-342900">
              <a:buFont typeface="Courier New" panose="02070309020205020404" pitchFamily="49" charset="0"/>
              <a:buChar char="o"/>
            </a:pPr>
            <a:r>
              <a:rPr lang="en-US" sz="2000" dirty="0"/>
              <a:t>Convection</a:t>
            </a:r>
          </a:p>
          <a:p>
            <a:pPr marL="800100" lvl="1" indent="-342900">
              <a:buFont typeface="Courier New" panose="02070309020205020404" pitchFamily="49" charset="0"/>
              <a:buChar char="o"/>
            </a:pPr>
            <a:r>
              <a:rPr lang="en-US" sz="2000" dirty="0"/>
              <a:t>Gravity waves</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647228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0E276-BCB6-B54D-B208-02F68E5C7F10}"/>
              </a:ext>
            </a:extLst>
          </p:cNvPr>
          <p:cNvSpPr>
            <a:spLocks noGrp="1"/>
          </p:cNvSpPr>
          <p:nvPr>
            <p:ph type="title"/>
          </p:nvPr>
        </p:nvSpPr>
        <p:spPr>
          <a:xfrm>
            <a:off x="586452" y="124132"/>
            <a:ext cx="7886700" cy="796018"/>
          </a:xfrm>
        </p:spPr>
        <p:txBody>
          <a:bodyPr/>
          <a:lstStyle/>
          <a:p>
            <a:pPr algn="ctr"/>
            <a:r>
              <a:rPr lang="en-US" sz="3200" b="1" dirty="0"/>
              <a:t>Ongoing Research with AMVs</a:t>
            </a:r>
          </a:p>
        </p:txBody>
      </p:sp>
      <p:sp>
        <p:nvSpPr>
          <p:cNvPr id="20" name="TextBox 19">
            <a:extLst>
              <a:ext uri="{FF2B5EF4-FFF2-40B4-BE49-F238E27FC236}">
                <a16:creationId xmlns:a16="http://schemas.microsoft.com/office/drawing/2014/main" id="{7C8E9AF9-E116-5B4B-812F-36E705D3788A}"/>
              </a:ext>
            </a:extLst>
          </p:cNvPr>
          <p:cNvSpPr txBox="1"/>
          <p:nvPr/>
        </p:nvSpPr>
        <p:spPr>
          <a:xfrm>
            <a:off x="5572898" y="1227326"/>
            <a:ext cx="3328987" cy="5324535"/>
          </a:xfrm>
          <a:prstGeom prst="rect">
            <a:avLst/>
          </a:prstGeom>
          <a:noFill/>
        </p:spPr>
        <p:txBody>
          <a:bodyPr wrap="square" rtlCol="0">
            <a:spAutoFit/>
          </a:bodyPr>
          <a:lstStyle/>
          <a:p>
            <a:pPr marL="342900" indent="-342900">
              <a:buFont typeface="Arial" panose="020B0604020202020204" pitchFamily="34" charset="0"/>
              <a:buChar char="•"/>
            </a:pPr>
            <a:r>
              <a:rPr lang="en-US" sz="2000" dirty="0"/>
              <a:t>IR height assignment error</a:t>
            </a:r>
          </a:p>
          <a:p>
            <a:pPr marL="800100" lvl="1" indent="-342900">
              <a:buFont typeface="Courier New" panose="02070309020205020404" pitchFamily="49" charset="0"/>
              <a:buChar char="o"/>
            </a:pPr>
            <a:r>
              <a:rPr lang="en-US" sz="2000" dirty="0"/>
              <a:t>Multi cloud layers</a:t>
            </a:r>
          </a:p>
          <a:p>
            <a:pPr marL="800100" lvl="1" indent="-342900">
              <a:buFont typeface="Courier New" panose="02070309020205020404" pitchFamily="49" charset="0"/>
              <a:buChar char="o"/>
            </a:pPr>
            <a:r>
              <a:rPr lang="en-US" sz="2000" dirty="0"/>
              <a:t>Cloud inhomogeneity</a:t>
            </a:r>
          </a:p>
          <a:p>
            <a:pPr marL="800100" lvl="1" indent="-342900">
              <a:buFont typeface="Courier New" panose="02070309020205020404" pitchFamily="49" charset="0"/>
              <a:buChar char="o"/>
            </a:pPr>
            <a:r>
              <a:rPr lang="en-US" sz="2000" dirty="0"/>
              <a:t>Inversion layer</a:t>
            </a:r>
          </a:p>
          <a:p>
            <a:pPr marL="800100" lvl="1" indent="-342900">
              <a:buFont typeface="Courier New" panose="02070309020205020404" pitchFamily="49" charset="0"/>
              <a:buChar char="o"/>
            </a:pPr>
            <a:r>
              <a:rPr lang="en-US" sz="2000" dirty="0"/>
              <a:t>Wind shears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Stereo height</a:t>
            </a:r>
          </a:p>
          <a:p>
            <a:pPr marL="800100" lvl="1" indent="-342900">
              <a:buFont typeface="Courier New" panose="02070309020205020404" pitchFamily="49" charset="0"/>
              <a:buChar char="o"/>
            </a:pPr>
            <a:r>
              <a:rPr lang="en-US" sz="2000" dirty="0"/>
              <a:t>MISR</a:t>
            </a:r>
          </a:p>
          <a:p>
            <a:pPr marL="800100" lvl="1" indent="-342900">
              <a:buFont typeface="Courier New" panose="02070309020205020404" pitchFamily="49" charset="0"/>
              <a:buChar char="o"/>
            </a:pPr>
            <a:r>
              <a:rPr lang="en-US" sz="2000" dirty="0"/>
              <a:t>MISR-GOES</a:t>
            </a:r>
          </a:p>
          <a:p>
            <a:pPr marL="800100" lvl="1" indent="-342900">
              <a:buFont typeface="Courier New" panose="02070309020205020404" pitchFamily="49" charset="0"/>
              <a:buChar char="o"/>
            </a:pPr>
            <a:r>
              <a:rPr lang="en-US" sz="2000" dirty="0"/>
              <a:t>MODIS-GOES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Speed bias</a:t>
            </a:r>
          </a:p>
          <a:p>
            <a:pPr marL="800100" lvl="1" indent="-342900">
              <a:buFont typeface="Courier New" panose="02070309020205020404" pitchFamily="49" charset="0"/>
              <a:buChar char="o"/>
            </a:pPr>
            <a:r>
              <a:rPr lang="en-US" sz="2000" dirty="0"/>
              <a:t>Effects of convection and waves</a:t>
            </a:r>
          </a:p>
          <a:p>
            <a:pPr marL="800100" lvl="1" indent="-342900">
              <a:buFont typeface="Courier New" panose="02070309020205020404" pitchFamily="49" charset="0"/>
              <a:buChar char="o"/>
            </a:pPr>
            <a:endParaRPr lang="en-US" sz="2000" dirty="0"/>
          </a:p>
          <a:p>
            <a:pPr marL="342900" indent="-342900">
              <a:buFont typeface="Arial" panose="020B0604020202020204" pitchFamily="34" charset="0"/>
              <a:buChar char="•"/>
            </a:pPr>
            <a:r>
              <a:rPr lang="en-US" sz="2000" dirty="0"/>
              <a:t>Measurement quality control</a:t>
            </a:r>
          </a:p>
        </p:txBody>
      </p:sp>
      <p:grpSp>
        <p:nvGrpSpPr>
          <p:cNvPr id="11" name="Group 10">
            <a:extLst>
              <a:ext uri="{FF2B5EF4-FFF2-40B4-BE49-F238E27FC236}">
                <a16:creationId xmlns:a16="http://schemas.microsoft.com/office/drawing/2014/main" id="{AAEF0D02-AF92-C549-BA7D-D0FFD8B1CD72}"/>
              </a:ext>
            </a:extLst>
          </p:cNvPr>
          <p:cNvGrpSpPr/>
          <p:nvPr/>
        </p:nvGrpSpPr>
        <p:grpSpPr>
          <a:xfrm>
            <a:off x="-38660" y="1325673"/>
            <a:ext cx="5410760" cy="4175858"/>
            <a:chOff x="-32071" y="1653441"/>
            <a:chExt cx="5410760" cy="4175858"/>
          </a:xfrm>
        </p:grpSpPr>
        <p:pic>
          <p:nvPicPr>
            <p:cNvPr id="4" name="Picture 3">
              <a:extLst>
                <a:ext uri="{FF2B5EF4-FFF2-40B4-BE49-F238E27FC236}">
                  <a16:creationId xmlns:a16="http://schemas.microsoft.com/office/drawing/2014/main" id="{C1D44BEC-E87C-4940-BA8C-90E9348B2B64}"/>
                </a:ext>
              </a:extLst>
            </p:cNvPr>
            <p:cNvPicPr>
              <a:picLocks noChangeAspect="1"/>
            </p:cNvPicPr>
            <p:nvPr/>
          </p:nvPicPr>
          <p:blipFill>
            <a:blip r:embed="rId3"/>
            <a:stretch>
              <a:fillRect/>
            </a:stretch>
          </p:blipFill>
          <p:spPr>
            <a:xfrm>
              <a:off x="152595" y="2115106"/>
              <a:ext cx="5219505" cy="3714193"/>
            </a:xfrm>
            <a:prstGeom prst="rect">
              <a:avLst/>
            </a:prstGeom>
          </p:spPr>
        </p:pic>
        <p:sp>
          <p:nvSpPr>
            <p:cNvPr id="5" name="TextBox 4">
              <a:extLst>
                <a:ext uri="{FF2B5EF4-FFF2-40B4-BE49-F238E27FC236}">
                  <a16:creationId xmlns:a16="http://schemas.microsoft.com/office/drawing/2014/main" id="{3843B438-9216-A843-91F5-237767A3A223}"/>
                </a:ext>
              </a:extLst>
            </p:cNvPr>
            <p:cNvSpPr txBox="1"/>
            <p:nvPr/>
          </p:nvSpPr>
          <p:spPr>
            <a:xfrm>
              <a:off x="988304" y="1653441"/>
              <a:ext cx="3548087" cy="461665"/>
            </a:xfrm>
            <a:prstGeom prst="rect">
              <a:avLst/>
            </a:prstGeom>
            <a:noFill/>
          </p:spPr>
          <p:txBody>
            <a:bodyPr wrap="none" rtlCol="0">
              <a:spAutoFit/>
            </a:bodyPr>
            <a:lstStyle/>
            <a:p>
              <a:r>
                <a:rPr lang="en-US" dirty="0"/>
                <a:t>Observation – Background </a:t>
              </a:r>
            </a:p>
          </p:txBody>
        </p:sp>
        <p:sp>
          <p:nvSpPr>
            <p:cNvPr id="6" name="TextBox 5">
              <a:extLst>
                <a:ext uri="{FF2B5EF4-FFF2-40B4-BE49-F238E27FC236}">
                  <a16:creationId xmlns:a16="http://schemas.microsoft.com/office/drawing/2014/main" id="{89EF0477-8C0B-8F4F-9B51-A011F61594ED}"/>
                </a:ext>
              </a:extLst>
            </p:cNvPr>
            <p:cNvSpPr txBox="1"/>
            <p:nvPr/>
          </p:nvSpPr>
          <p:spPr>
            <a:xfrm rot="16200000">
              <a:off x="-612326" y="3265106"/>
              <a:ext cx="1529842" cy="369332"/>
            </a:xfrm>
            <a:prstGeom prst="rect">
              <a:avLst/>
            </a:prstGeom>
            <a:noFill/>
          </p:spPr>
          <p:txBody>
            <a:bodyPr wrap="none" rtlCol="0">
              <a:spAutoFit/>
            </a:bodyPr>
            <a:lstStyle/>
            <a:p>
              <a:r>
                <a:rPr lang="en-US" sz="1800" dirty="0"/>
                <a:t>Pressure (</a:t>
              </a:r>
              <a:r>
                <a:rPr lang="en-US" sz="1800" dirty="0" err="1"/>
                <a:t>hPa</a:t>
              </a:r>
              <a:r>
                <a:rPr lang="en-US" sz="1800" dirty="0"/>
                <a:t>)</a:t>
              </a:r>
            </a:p>
          </p:txBody>
        </p:sp>
        <p:sp>
          <p:nvSpPr>
            <p:cNvPr id="7" name="TextBox 6">
              <a:extLst>
                <a:ext uri="{FF2B5EF4-FFF2-40B4-BE49-F238E27FC236}">
                  <a16:creationId xmlns:a16="http://schemas.microsoft.com/office/drawing/2014/main" id="{E148F549-E2B1-0C4E-9BF5-0608D81E3691}"/>
                </a:ext>
              </a:extLst>
            </p:cNvPr>
            <p:cNvSpPr txBox="1"/>
            <p:nvPr/>
          </p:nvSpPr>
          <p:spPr>
            <a:xfrm>
              <a:off x="4529802" y="1960617"/>
              <a:ext cx="848887" cy="461665"/>
            </a:xfrm>
            <a:prstGeom prst="rect">
              <a:avLst/>
            </a:prstGeom>
            <a:noFill/>
          </p:spPr>
          <p:txBody>
            <a:bodyPr wrap="none" rtlCol="0">
              <a:spAutoFit/>
            </a:bodyPr>
            <a:lstStyle/>
            <a:p>
              <a:r>
                <a:rPr lang="en-US" dirty="0"/>
                <a:t>(m/s)</a:t>
              </a:r>
            </a:p>
          </p:txBody>
        </p:sp>
      </p:grpSp>
      <p:grpSp>
        <p:nvGrpSpPr>
          <p:cNvPr id="21" name="Group 20">
            <a:extLst>
              <a:ext uri="{FF2B5EF4-FFF2-40B4-BE49-F238E27FC236}">
                <a16:creationId xmlns:a16="http://schemas.microsoft.com/office/drawing/2014/main" id="{BE636B41-C3C8-7545-93DF-9679EBB9F87A}"/>
              </a:ext>
            </a:extLst>
          </p:cNvPr>
          <p:cNvGrpSpPr/>
          <p:nvPr/>
        </p:nvGrpSpPr>
        <p:grpSpPr>
          <a:xfrm>
            <a:off x="330672" y="6213307"/>
            <a:ext cx="4783297" cy="754052"/>
            <a:chOff x="364109" y="5935950"/>
            <a:chExt cx="4783297" cy="754052"/>
          </a:xfrm>
        </p:grpSpPr>
        <p:sp>
          <p:nvSpPr>
            <p:cNvPr id="13" name="TextBox 12">
              <a:extLst>
                <a:ext uri="{FF2B5EF4-FFF2-40B4-BE49-F238E27FC236}">
                  <a16:creationId xmlns:a16="http://schemas.microsoft.com/office/drawing/2014/main" id="{F46890C9-ABDC-A341-B267-FA893159F16C}"/>
                </a:ext>
              </a:extLst>
            </p:cNvPr>
            <p:cNvSpPr txBox="1"/>
            <p:nvPr/>
          </p:nvSpPr>
          <p:spPr>
            <a:xfrm>
              <a:off x="364109" y="5935950"/>
              <a:ext cx="4783297" cy="338554"/>
            </a:xfrm>
            <a:prstGeom prst="rect">
              <a:avLst/>
            </a:prstGeom>
            <a:noFill/>
          </p:spPr>
          <p:txBody>
            <a:bodyPr wrap="none" rtlCol="0">
              <a:spAutoFit/>
            </a:bodyPr>
            <a:lstStyle/>
            <a:p>
              <a:r>
                <a:rPr lang="en-US" sz="1600" dirty="0"/>
                <a:t>Courtesy of International Wind Working Group (IWWG)</a:t>
              </a:r>
            </a:p>
          </p:txBody>
        </p:sp>
        <p:sp>
          <p:nvSpPr>
            <p:cNvPr id="18" name="Rectangle 17">
              <a:extLst>
                <a:ext uri="{FF2B5EF4-FFF2-40B4-BE49-F238E27FC236}">
                  <a16:creationId xmlns:a16="http://schemas.microsoft.com/office/drawing/2014/main" id="{384C8689-5890-864B-8DF2-593C9E6963E5}"/>
                </a:ext>
              </a:extLst>
            </p:cNvPr>
            <p:cNvSpPr/>
            <p:nvPr/>
          </p:nvSpPr>
          <p:spPr>
            <a:xfrm>
              <a:off x="849589" y="6105227"/>
              <a:ext cx="3879574" cy="584775"/>
            </a:xfrm>
            <a:prstGeom prst="rect">
              <a:avLst/>
            </a:prstGeom>
          </p:spPr>
          <p:txBody>
            <a:bodyPr wrap="square">
              <a:spAutoFit/>
            </a:bodyPr>
            <a:lstStyle/>
            <a:p>
              <a:r>
                <a:rPr lang="en-US" sz="1600" dirty="0">
                  <a:hlinkClick r:id="rId4"/>
                </a:rPr>
                <a:t>http://cimss.ssec.wisc.edu/iwwg/iwwg.html</a:t>
              </a:r>
              <a:endParaRPr lang="en-US" sz="1600" dirty="0"/>
            </a:p>
            <a:p>
              <a:endParaRPr lang="en-US" sz="1600" dirty="0"/>
            </a:p>
          </p:txBody>
        </p:sp>
      </p:grpSp>
      <p:sp>
        <p:nvSpPr>
          <p:cNvPr id="22" name="TextBox 21">
            <a:extLst>
              <a:ext uri="{FF2B5EF4-FFF2-40B4-BE49-F238E27FC236}">
                <a16:creationId xmlns:a16="http://schemas.microsoft.com/office/drawing/2014/main" id="{CBF2B532-0BF5-9741-B3C2-6A4C879B9BF0}"/>
              </a:ext>
            </a:extLst>
          </p:cNvPr>
          <p:cNvSpPr txBox="1"/>
          <p:nvPr/>
        </p:nvSpPr>
        <p:spPr>
          <a:xfrm>
            <a:off x="3214687" y="5592534"/>
            <a:ext cx="1134157" cy="369332"/>
          </a:xfrm>
          <a:prstGeom prst="rect">
            <a:avLst/>
          </a:prstGeom>
          <a:noFill/>
        </p:spPr>
        <p:txBody>
          <a:bodyPr wrap="none" rtlCol="0">
            <a:spAutoFit/>
          </a:bodyPr>
          <a:lstStyle/>
          <a:p>
            <a:r>
              <a:rPr lang="en-US" sz="1800" dirty="0" err="1"/>
              <a:t>Obs</a:t>
            </a:r>
            <a:r>
              <a:rPr lang="en-US" sz="1800" dirty="0"/>
              <a:t> faster</a:t>
            </a:r>
          </a:p>
        </p:txBody>
      </p:sp>
      <p:cxnSp>
        <p:nvCxnSpPr>
          <p:cNvPr id="24" name="Straight Arrow Connector 23">
            <a:extLst>
              <a:ext uri="{FF2B5EF4-FFF2-40B4-BE49-F238E27FC236}">
                <a16:creationId xmlns:a16="http://schemas.microsoft.com/office/drawing/2014/main" id="{8DD99AFC-99CC-CF45-BEFC-7DC92FCF9258}"/>
              </a:ext>
            </a:extLst>
          </p:cNvPr>
          <p:cNvCxnSpPr>
            <a:cxnSpLocks/>
          </p:cNvCxnSpPr>
          <p:nvPr/>
        </p:nvCxnSpPr>
        <p:spPr>
          <a:xfrm flipH="1" flipV="1">
            <a:off x="3243264" y="4330026"/>
            <a:ext cx="157161" cy="12625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ADDA564-C12E-244F-B792-7A4A6582B0B6}"/>
              </a:ext>
            </a:extLst>
          </p:cNvPr>
          <p:cNvCxnSpPr>
            <a:cxnSpLocks/>
          </p:cNvCxnSpPr>
          <p:nvPr/>
        </p:nvCxnSpPr>
        <p:spPr>
          <a:xfrm flipH="1" flipV="1">
            <a:off x="2755758" y="2499114"/>
            <a:ext cx="644668" cy="30934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3CE6118-D93D-6B4B-B913-9A34FFA1D8A5}"/>
              </a:ext>
            </a:extLst>
          </p:cNvPr>
          <p:cNvSpPr txBox="1"/>
          <p:nvPr/>
        </p:nvSpPr>
        <p:spPr>
          <a:xfrm>
            <a:off x="839625" y="5592534"/>
            <a:ext cx="1222514" cy="369332"/>
          </a:xfrm>
          <a:prstGeom prst="rect">
            <a:avLst/>
          </a:prstGeom>
          <a:noFill/>
        </p:spPr>
        <p:txBody>
          <a:bodyPr wrap="none" rtlCol="0">
            <a:spAutoFit/>
          </a:bodyPr>
          <a:lstStyle/>
          <a:p>
            <a:r>
              <a:rPr lang="en-US" sz="1800" dirty="0" err="1"/>
              <a:t>Obs</a:t>
            </a:r>
            <a:r>
              <a:rPr lang="en-US" sz="1800" dirty="0"/>
              <a:t> slower</a:t>
            </a:r>
          </a:p>
        </p:txBody>
      </p:sp>
      <p:cxnSp>
        <p:nvCxnSpPr>
          <p:cNvPr id="30" name="Straight Arrow Connector 29">
            <a:extLst>
              <a:ext uri="{FF2B5EF4-FFF2-40B4-BE49-F238E27FC236}">
                <a16:creationId xmlns:a16="http://schemas.microsoft.com/office/drawing/2014/main" id="{797B0443-CACC-5641-9170-FD12BDD852CA}"/>
              </a:ext>
            </a:extLst>
          </p:cNvPr>
          <p:cNvCxnSpPr>
            <a:cxnSpLocks/>
            <a:stCxn id="29" idx="0"/>
          </p:cNvCxnSpPr>
          <p:nvPr/>
        </p:nvCxnSpPr>
        <p:spPr>
          <a:xfrm flipV="1">
            <a:off x="1450882" y="3886925"/>
            <a:ext cx="32338" cy="17056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0CBFAB9-96D3-B847-AD92-3059F086873C}"/>
              </a:ext>
            </a:extLst>
          </p:cNvPr>
          <p:cNvCxnSpPr>
            <a:cxnSpLocks/>
            <a:stCxn id="29" idx="0"/>
          </p:cNvCxnSpPr>
          <p:nvPr/>
        </p:nvCxnSpPr>
        <p:spPr>
          <a:xfrm flipV="1">
            <a:off x="1450882" y="2791632"/>
            <a:ext cx="592443" cy="28009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520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a:extLst>
              <a:ext uri="{FF2B5EF4-FFF2-40B4-BE49-F238E27FC236}">
                <a16:creationId xmlns:a16="http://schemas.microsoft.com/office/drawing/2014/main" id="{04DD62C6-7CCE-9B4A-9749-55E4D70B0417}"/>
              </a:ext>
            </a:extLst>
          </p:cNvPr>
          <p:cNvSpPr>
            <a:spLocks noChangeArrowheads="1"/>
          </p:cNvSpPr>
          <p:nvPr/>
        </p:nvSpPr>
        <p:spPr bwMode="auto">
          <a:xfrm>
            <a:off x="1015620" y="125376"/>
            <a:ext cx="776652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dirty="0"/>
              <a:t>Stereo Height:</a:t>
            </a:r>
          </a:p>
          <a:p>
            <a:pPr eaLnBrk="1" hangingPunct="1"/>
            <a:r>
              <a:rPr lang="en-US" altLang="en-US" sz="2800" dirty="0"/>
              <a:t>Multi-angles from a single platform (e.g. MISR)</a:t>
            </a:r>
          </a:p>
        </p:txBody>
      </p:sp>
      <p:pic>
        <p:nvPicPr>
          <p:cNvPr id="2" name="Picture 1">
            <a:extLst>
              <a:ext uri="{FF2B5EF4-FFF2-40B4-BE49-F238E27FC236}">
                <a16:creationId xmlns:a16="http://schemas.microsoft.com/office/drawing/2014/main" id="{5FB075E2-A8E2-7C45-A0FF-272D0445CC8B}"/>
              </a:ext>
            </a:extLst>
          </p:cNvPr>
          <p:cNvPicPr>
            <a:picLocks noChangeAspect="1"/>
          </p:cNvPicPr>
          <p:nvPr/>
        </p:nvPicPr>
        <p:blipFill>
          <a:blip r:embed="rId2"/>
          <a:stretch>
            <a:fillRect/>
          </a:stretch>
        </p:blipFill>
        <p:spPr>
          <a:xfrm>
            <a:off x="5061115" y="1331275"/>
            <a:ext cx="3607323" cy="2532802"/>
          </a:xfrm>
          <a:prstGeom prst="rect">
            <a:avLst/>
          </a:prstGeom>
        </p:spPr>
      </p:pic>
      <p:pic>
        <p:nvPicPr>
          <p:cNvPr id="3" name="Picture 2">
            <a:extLst>
              <a:ext uri="{FF2B5EF4-FFF2-40B4-BE49-F238E27FC236}">
                <a16:creationId xmlns:a16="http://schemas.microsoft.com/office/drawing/2014/main" id="{D5A8CD0C-CDB3-4043-A229-4C0B24035B31}"/>
              </a:ext>
            </a:extLst>
          </p:cNvPr>
          <p:cNvPicPr>
            <a:picLocks noChangeAspect="1"/>
          </p:cNvPicPr>
          <p:nvPr/>
        </p:nvPicPr>
        <p:blipFill>
          <a:blip r:embed="rId3"/>
          <a:stretch>
            <a:fillRect/>
          </a:stretch>
        </p:blipFill>
        <p:spPr>
          <a:xfrm>
            <a:off x="4823333" y="3864077"/>
            <a:ext cx="4082885" cy="2772748"/>
          </a:xfrm>
          <a:prstGeom prst="rect">
            <a:avLst/>
          </a:prstGeom>
        </p:spPr>
      </p:pic>
      <p:pic>
        <p:nvPicPr>
          <p:cNvPr id="5" name="Picture 11">
            <a:extLst>
              <a:ext uri="{FF2B5EF4-FFF2-40B4-BE49-F238E27FC236}">
                <a16:creationId xmlns:a16="http://schemas.microsoft.com/office/drawing/2014/main" id="{CDFB06C0-4FDC-7347-91B2-ED6322A875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203" y="2597676"/>
            <a:ext cx="4197350"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A389F3D0-2BD0-544A-B853-86E760BD4EC1}"/>
              </a:ext>
            </a:extLst>
          </p:cNvPr>
          <p:cNvCxnSpPr/>
          <p:nvPr/>
        </p:nvCxnSpPr>
        <p:spPr>
          <a:xfrm flipH="1">
            <a:off x="1917290" y="3996813"/>
            <a:ext cx="2227007" cy="1887793"/>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D490A60-9E56-4443-A759-239D16C8540A}"/>
              </a:ext>
            </a:extLst>
          </p:cNvPr>
          <p:cNvSpPr txBox="1"/>
          <p:nvPr/>
        </p:nvSpPr>
        <p:spPr>
          <a:xfrm>
            <a:off x="3222517" y="4709876"/>
            <a:ext cx="1040670" cy="461665"/>
          </a:xfrm>
          <a:prstGeom prst="rect">
            <a:avLst/>
          </a:prstGeom>
          <a:noFill/>
        </p:spPr>
        <p:txBody>
          <a:bodyPr wrap="none" rtlCol="0">
            <a:spAutoFit/>
          </a:bodyPr>
          <a:lstStyle/>
          <a:p>
            <a:r>
              <a:rPr lang="en-US" dirty="0">
                <a:solidFill>
                  <a:srgbClr val="FF0000"/>
                </a:solidFill>
              </a:rPr>
              <a:t>~7 min</a:t>
            </a:r>
          </a:p>
        </p:txBody>
      </p:sp>
      <p:cxnSp>
        <p:nvCxnSpPr>
          <p:cNvPr id="9" name="Straight Arrow Connector 8">
            <a:extLst>
              <a:ext uri="{FF2B5EF4-FFF2-40B4-BE49-F238E27FC236}">
                <a16:creationId xmlns:a16="http://schemas.microsoft.com/office/drawing/2014/main" id="{2992FB9B-DE56-DC47-8013-E70195B3D9D1}"/>
              </a:ext>
            </a:extLst>
          </p:cNvPr>
          <p:cNvCxnSpPr>
            <a:cxnSpLocks/>
          </p:cNvCxnSpPr>
          <p:nvPr/>
        </p:nvCxnSpPr>
        <p:spPr>
          <a:xfrm flipH="1">
            <a:off x="1917290" y="3637437"/>
            <a:ext cx="339214" cy="317296"/>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681041E-F4B2-5540-9A17-311C1E379FF0}"/>
              </a:ext>
            </a:extLst>
          </p:cNvPr>
          <p:cNvSpPr txBox="1"/>
          <p:nvPr/>
        </p:nvSpPr>
        <p:spPr>
          <a:xfrm>
            <a:off x="111513" y="1662297"/>
            <a:ext cx="4787372" cy="707886"/>
          </a:xfrm>
          <a:prstGeom prst="rect">
            <a:avLst/>
          </a:prstGeom>
          <a:noFill/>
        </p:spPr>
        <p:txBody>
          <a:bodyPr wrap="square" rtlCol="0">
            <a:spAutoFit/>
          </a:bodyPr>
          <a:lstStyle/>
          <a:p>
            <a:pPr algn="ctr"/>
            <a:r>
              <a:rPr lang="en-US" sz="2000" dirty="0"/>
              <a:t>Aliasing problem </a:t>
            </a:r>
          </a:p>
          <a:p>
            <a:pPr algn="ctr"/>
            <a:r>
              <a:rPr lang="en-US" sz="2000" dirty="0"/>
              <a:t>between height and along-track wind</a:t>
            </a:r>
          </a:p>
        </p:txBody>
      </p:sp>
    </p:spTree>
    <p:extLst>
      <p:ext uri="{BB962C8B-B14F-4D97-AF65-F5344CB8AC3E}">
        <p14:creationId xmlns:p14="http://schemas.microsoft.com/office/powerpoint/2010/main" val="3895516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ACFFDF-57F3-2343-AA55-61C4411C3275}"/>
              </a:ext>
            </a:extLst>
          </p:cNvPr>
          <p:cNvPicPr>
            <a:picLocks noChangeAspect="1"/>
          </p:cNvPicPr>
          <p:nvPr/>
        </p:nvPicPr>
        <p:blipFill>
          <a:blip r:embed="rId2"/>
          <a:stretch>
            <a:fillRect/>
          </a:stretch>
        </p:blipFill>
        <p:spPr>
          <a:xfrm>
            <a:off x="161692" y="722231"/>
            <a:ext cx="8820615" cy="1792051"/>
          </a:xfrm>
          <a:prstGeom prst="rect">
            <a:avLst/>
          </a:prstGeom>
          <a:ln>
            <a:solidFill>
              <a:schemeClr val="accent1"/>
            </a:solidFill>
          </a:ln>
        </p:spPr>
      </p:pic>
      <p:sp>
        <p:nvSpPr>
          <p:cNvPr id="5" name="TextBox 4">
            <a:extLst>
              <a:ext uri="{FF2B5EF4-FFF2-40B4-BE49-F238E27FC236}">
                <a16:creationId xmlns:a16="http://schemas.microsoft.com/office/drawing/2014/main" id="{97528C5B-66FA-B547-88CC-E9512278CDE8}"/>
              </a:ext>
            </a:extLst>
          </p:cNvPr>
          <p:cNvSpPr txBox="1"/>
          <p:nvPr/>
        </p:nvSpPr>
        <p:spPr>
          <a:xfrm>
            <a:off x="3834581" y="221226"/>
            <a:ext cx="1758366" cy="461665"/>
          </a:xfrm>
          <a:prstGeom prst="rect">
            <a:avLst/>
          </a:prstGeom>
          <a:noFill/>
        </p:spPr>
        <p:txBody>
          <a:bodyPr wrap="none" rtlCol="0">
            <a:spAutoFit/>
          </a:bodyPr>
          <a:lstStyle/>
          <a:p>
            <a:r>
              <a:rPr lang="en-US" dirty="0">
                <a:solidFill>
                  <a:srgbClr val="002060"/>
                </a:solidFill>
              </a:rPr>
              <a:t>(JAMC 2017)</a:t>
            </a:r>
          </a:p>
        </p:txBody>
      </p:sp>
      <p:pic>
        <p:nvPicPr>
          <p:cNvPr id="6" name="Picture 5">
            <a:extLst>
              <a:ext uri="{FF2B5EF4-FFF2-40B4-BE49-F238E27FC236}">
                <a16:creationId xmlns:a16="http://schemas.microsoft.com/office/drawing/2014/main" id="{01FD1599-D540-5541-8EA6-1706CEA9B022}"/>
              </a:ext>
            </a:extLst>
          </p:cNvPr>
          <p:cNvPicPr>
            <a:picLocks noChangeAspect="1"/>
          </p:cNvPicPr>
          <p:nvPr/>
        </p:nvPicPr>
        <p:blipFill>
          <a:blip r:embed="rId3"/>
          <a:stretch>
            <a:fillRect/>
          </a:stretch>
        </p:blipFill>
        <p:spPr>
          <a:xfrm>
            <a:off x="485263" y="3458292"/>
            <a:ext cx="2451100" cy="2806700"/>
          </a:xfrm>
          <a:prstGeom prst="rect">
            <a:avLst/>
          </a:prstGeom>
        </p:spPr>
      </p:pic>
      <p:pic>
        <p:nvPicPr>
          <p:cNvPr id="7" name="Picture 6">
            <a:extLst>
              <a:ext uri="{FF2B5EF4-FFF2-40B4-BE49-F238E27FC236}">
                <a16:creationId xmlns:a16="http://schemas.microsoft.com/office/drawing/2014/main" id="{265E18FD-202A-0B4E-91F0-9B6855B25FEF}"/>
              </a:ext>
            </a:extLst>
          </p:cNvPr>
          <p:cNvPicPr>
            <a:picLocks noChangeAspect="1"/>
          </p:cNvPicPr>
          <p:nvPr/>
        </p:nvPicPr>
        <p:blipFill>
          <a:blip r:embed="rId4"/>
          <a:stretch>
            <a:fillRect/>
          </a:stretch>
        </p:blipFill>
        <p:spPr>
          <a:xfrm>
            <a:off x="3280389" y="3483692"/>
            <a:ext cx="2082800" cy="2794000"/>
          </a:xfrm>
          <a:prstGeom prst="rect">
            <a:avLst/>
          </a:prstGeom>
        </p:spPr>
      </p:pic>
      <p:pic>
        <p:nvPicPr>
          <p:cNvPr id="8" name="Picture 7">
            <a:extLst>
              <a:ext uri="{FF2B5EF4-FFF2-40B4-BE49-F238E27FC236}">
                <a16:creationId xmlns:a16="http://schemas.microsoft.com/office/drawing/2014/main" id="{B1EABA8C-9430-3B4E-B90E-60982AC3A25D}"/>
              </a:ext>
            </a:extLst>
          </p:cNvPr>
          <p:cNvPicPr>
            <a:picLocks noChangeAspect="1"/>
          </p:cNvPicPr>
          <p:nvPr/>
        </p:nvPicPr>
        <p:blipFill>
          <a:blip r:embed="rId5"/>
          <a:stretch>
            <a:fillRect/>
          </a:stretch>
        </p:blipFill>
        <p:spPr>
          <a:xfrm>
            <a:off x="5839952" y="3470992"/>
            <a:ext cx="2006600" cy="2794000"/>
          </a:xfrm>
          <a:prstGeom prst="rect">
            <a:avLst/>
          </a:prstGeom>
        </p:spPr>
      </p:pic>
      <p:sp>
        <p:nvSpPr>
          <p:cNvPr id="9" name="TextBox 8">
            <a:extLst>
              <a:ext uri="{FF2B5EF4-FFF2-40B4-BE49-F238E27FC236}">
                <a16:creationId xmlns:a16="http://schemas.microsoft.com/office/drawing/2014/main" id="{3D885AF3-5116-7B4B-8457-824BB8849768}"/>
              </a:ext>
            </a:extLst>
          </p:cNvPr>
          <p:cNvSpPr txBox="1"/>
          <p:nvPr/>
        </p:nvSpPr>
        <p:spPr>
          <a:xfrm>
            <a:off x="3581590" y="2996627"/>
            <a:ext cx="1613134" cy="461665"/>
          </a:xfrm>
          <a:prstGeom prst="rect">
            <a:avLst/>
          </a:prstGeom>
          <a:noFill/>
        </p:spPr>
        <p:txBody>
          <a:bodyPr wrap="none" rtlCol="0">
            <a:spAutoFit/>
          </a:bodyPr>
          <a:lstStyle/>
          <a:p>
            <a:r>
              <a:rPr lang="en-US" dirty="0">
                <a:solidFill>
                  <a:srgbClr val="002060"/>
                </a:solidFill>
              </a:rPr>
              <a:t>MISR-GOES</a:t>
            </a:r>
          </a:p>
        </p:txBody>
      </p:sp>
      <p:sp>
        <p:nvSpPr>
          <p:cNvPr id="10" name="TextBox 9">
            <a:extLst>
              <a:ext uri="{FF2B5EF4-FFF2-40B4-BE49-F238E27FC236}">
                <a16:creationId xmlns:a16="http://schemas.microsoft.com/office/drawing/2014/main" id="{B69FECA4-4F81-5A46-B79A-D901952C8559}"/>
              </a:ext>
            </a:extLst>
          </p:cNvPr>
          <p:cNvSpPr txBox="1"/>
          <p:nvPr/>
        </p:nvSpPr>
        <p:spPr>
          <a:xfrm>
            <a:off x="5943005" y="2996626"/>
            <a:ext cx="1800493" cy="461665"/>
          </a:xfrm>
          <a:prstGeom prst="rect">
            <a:avLst/>
          </a:prstGeom>
          <a:noFill/>
        </p:spPr>
        <p:txBody>
          <a:bodyPr wrap="none" rtlCol="0">
            <a:spAutoFit/>
          </a:bodyPr>
          <a:lstStyle/>
          <a:p>
            <a:r>
              <a:rPr lang="en-US" dirty="0">
                <a:solidFill>
                  <a:srgbClr val="002060"/>
                </a:solidFill>
              </a:rPr>
              <a:t>MISR-MODIS</a:t>
            </a:r>
          </a:p>
        </p:txBody>
      </p:sp>
      <p:sp>
        <p:nvSpPr>
          <p:cNvPr id="11" name="Oval 10">
            <a:extLst>
              <a:ext uri="{FF2B5EF4-FFF2-40B4-BE49-F238E27FC236}">
                <a16:creationId xmlns:a16="http://schemas.microsoft.com/office/drawing/2014/main" id="{F6DFFBE2-7BA0-0641-927E-0DF93B735969}"/>
              </a:ext>
            </a:extLst>
          </p:cNvPr>
          <p:cNvSpPr/>
          <p:nvPr/>
        </p:nvSpPr>
        <p:spPr>
          <a:xfrm>
            <a:off x="2936363" y="5412656"/>
            <a:ext cx="5248992" cy="3244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2399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a:extLst>
              <a:ext uri="{FF2B5EF4-FFF2-40B4-BE49-F238E27FC236}">
                <a16:creationId xmlns:a16="http://schemas.microsoft.com/office/drawing/2014/main" id="{04DD62C6-7CCE-9B4A-9749-55E4D70B0417}"/>
              </a:ext>
            </a:extLst>
          </p:cNvPr>
          <p:cNvSpPr>
            <a:spLocks noChangeArrowheads="1"/>
          </p:cNvSpPr>
          <p:nvPr/>
        </p:nvSpPr>
        <p:spPr bwMode="auto">
          <a:xfrm>
            <a:off x="1015620" y="125376"/>
            <a:ext cx="776652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dirty="0"/>
              <a:t>Effects of Stereo Height:</a:t>
            </a:r>
          </a:p>
          <a:p>
            <a:pPr eaLnBrk="1" hangingPunct="1"/>
            <a:r>
              <a:rPr lang="en-US" altLang="en-US" sz="2800" dirty="0"/>
              <a:t>Single-angle from multi platforms (e.g. Dual-</a:t>
            </a:r>
            <a:r>
              <a:rPr lang="en-US" altLang="en-US" sz="2800" dirty="0" err="1"/>
              <a:t>MetOp</a:t>
            </a:r>
            <a:r>
              <a:rPr lang="en-US" altLang="en-US" sz="2800" dirty="0"/>
              <a:t>)</a:t>
            </a:r>
          </a:p>
        </p:txBody>
      </p:sp>
      <p:sp>
        <p:nvSpPr>
          <p:cNvPr id="12" name="TextBox 11">
            <a:extLst>
              <a:ext uri="{FF2B5EF4-FFF2-40B4-BE49-F238E27FC236}">
                <a16:creationId xmlns:a16="http://schemas.microsoft.com/office/drawing/2014/main" id="{0681041E-F4B2-5540-9A17-311C1E379FF0}"/>
              </a:ext>
            </a:extLst>
          </p:cNvPr>
          <p:cNvSpPr txBox="1"/>
          <p:nvPr/>
        </p:nvSpPr>
        <p:spPr>
          <a:xfrm>
            <a:off x="393824" y="1824742"/>
            <a:ext cx="4382669" cy="400110"/>
          </a:xfrm>
          <a:prstGeom prst="rect">
            <a:avLst/>
          </a:prstGeom>
          <a:noFill/>
        </p:spPr>
        <p:txBody>
          <a:bodyPr wrap="square" rtlCol="0">
            <a:spAutoFit/>
          </a:bodyPr>
          <a:lstStyle/>
          <a:p>
            <a:r>
              <a:rPr lang="en-US" sz="2000" dirty="0">
                <a:solidFill>
                  <a:srgbClr val="002060"/>
                </a:solidFill>
              </a:rPr>
              <a:t>Height assignment error =&gt; Wind error</a:t>
            </a:r>
          </a:p>
        </p:txBody>
      </p:sp>
      <p:pic>
        <p:nvPicPr>
          <p:cNvPr id="4" name="Picture 3">
            <a:extLst>
              <a:ext uri="{FF2B5EF4-FFF2-40B4-BE49-F238E27FC236}">
                <a16:creationId xmlns:a16="http://schemas.microsoft.com/office/drawing/2014/main" id="{B0675457-1C9F-F545-94CB-6023394366D0}"/>
              </a:ext>
            </a:extLst>
          </p:cNvPr>
          <p:cNvPicPr>
            <a:picLocks noChangeAspect="1"/>
          </p:cNvPicPr>
          <p:nvPr/>
        </p:nvPicPr>
        <p:blipFill>
          <a:blip r:embed="rId2"/>
          <a:stretch>
            <a:fillRect/>
          </a:stretch>
        </p:blipFill>
        <p:spPr>
          <a:xfrm>
            <a:off x="5442155" y="3614151"/>
            <a:ext cx="3339994" cy="3034899"/>
          </a:xfrm>
          <a:prstGeom prst="rect">
            <a:avLst/>
          </a:prstGeom>
        </p:spPr>
      </p:pic>
      <p:pic>
        <p:nvPicPr>
          <p:cNvPr id="8" name="Picture 7">
            <a:extLst>
              <a:ext uri="{FF2B5EF4-FFF2-40B4-BE49-F238E27FC236}">
                <a16:creationId xmlns:a16="http://schemas.microsoft.com/office/drawing/2014/main" id="{C6BD7F4E-C455-B543-9493-7C9055E1C1E4}"/>
              </a:ext>
            </a:extLst>
          </p:cNvPr>
          <p:cNvPicPr>
            <a:picLocks noChangeAspect="1"/>
          </p:cNvPicPr>
          <p:nvPr/>
        </p:nvPicPr>
        <p:blipFill>
          <a:blip r:embed="rId3"/>
          <a:stretch>
            <a:fillRect/>
          </a:stretch>
        </p:blipFill>
        <p:spPr>
          <a:xfrm>
            <a:off x="161740" y="2654083"/>
            <a:ext cx="4737144" cy="3625635"/>
          </a:xfrm>
          <a:prstGeom prst="rect">
            <a:avLst/>
          </a:prstGeom>
        </p:spPr>
      </p:pic>
      <p:sp>
        <p:nvSpPr>
          <p:cNvPr id="10" name="TextBox 9">
            <a:extLst>
              <a:ext uri="{FF2B5EF4-FFF2-40B4-BE49-F238E27FC236}">
                <a16:creationId xmlns:a16="http://schemas.microsoft.com/office/drawing/2014/main" id="{FC1B3E30-7C82-A243-9C3A-1268E529EB08}"/>
              </a:ext>
            </a:extLst>
          </p:cNvPr>
          <p:cNvSpPr txBox="1"/>
          <p:nvPr/>
        </p:nvSpPr>
        <p:spPr>
          <a:xfrm>
            <a:off x="1361967" y="6279718"/>
            <a:ext cx="2821670" cy="369332"/>
          </a:xfrm>
          <a:prstGeom prst="rect">
            <a:avLst/>
          </a:prstGeom>
          <a:noFill/>
        </p:spPr>
        <p:txBody>
          <a:bodyPr wrap="none" rtlCol="0">
            <a:spAutoFit/>
          </a:bodyPr>
          <a:lstStyle/>
          <a:p>
            <a:r>
              <a:rPr lang="en-US" sz="1800" dirty="0"/>
              <a:t>Cotton et al. (UK Met, 2016)</a:t>
            </a:r>
          </a:p>
        </p:txBody>
      </p:sp>
      <p:grpSp>
        <p:nvGrpSpPr>
          <p:cNvPr id="39" name="Group 38">
            <a:extLst>
              <a:ext uri="{FF2B5EF4-FFF2-40B4-BE49-F238E27FC236}">
                <a16:creationId xmlns:a16="http://schemas.microsoft.com/office/drawing/2014/main" id="{057983AB-2490-D24F-9A44-3E0CEBEE4A59}"/>
              </a:ext>
            </a:extLst>
          </p:cNvPr>
          <p:cNvGrpSpPr/>
          <p:nvPr/>
        </p:nvGrpSpPr>
        <p:grpSpPr>
          <a:xfrm>
            <a:off x="5121214" y="1184657"/>
            <a:ext cx="3981875" cy="2239805"/>
            <a:chOff x="5162124" y="1078582"/>
            <a:chExt cx="3981875" cy="2239805"/>
          </a:xfrm>
        </p:grpSpPr>
        <p:pic>
          <p:nvPicPr>
            <p:cNvPr id="11" name="Picture 10">
              <a:extLst>
                <a:ext uri="{FF2B5EF4-FFF2-40B4-BE49-F238E27FC236}">
                  <a16:creationId xmlns:a16="http://schemas.microsoft.com/office/drawing/2014/main" id="{E3E0F7E0-5280-E748-9230-D17ED6490D30}"/>
                </a:ext>
              </a:extLst>
            </p:cNvPr>
            <p:cNvPicPr>
              <a:picLocks noChangeAspect="1"/>
            </p:cNvPicPr>
            <p:nvPr/>
          </p:nvPicPr>
          <p:blipFill>
            <a:blip r:embed="rId4"/>
            <a:stretch>
              <a:fillRect/>
            </a:stretch>
          </p:blipFill>
          <p:spPr>
            <a:xfrm>
              <a:off x="5162124" y="1078582"/>
              <a:ext cx="3981875" cy="2239805"/>
            </a:xfrm>
            <a:prstGeom prst="rect">
              <a:avLst/>
            </a:prstGeom>
          </p:spPr>
        </p:pic>
        <p:sp>
          <p:nvSpPr>
            <p:cNvPr id="13" name="Parallelogram 12">
              <a:extLst>
                <a:ext uri="{FF2B5EF4-FFF2-40B4-BE49-F238E27FC236}">
                  <a16:creationId xmlns:a16="http://schemas.microsoft.com/office/drawing/2014/main" id="{2D1E8ED3-FCA1-1147-BE7B-821C5540EFE5}"/>
                </a:ext>
              </a:extLst>
            </p:cNvPr>
            <p:cNvSpPr/>
            <p:nvPr/>
          </p:nvSpPr>
          <p:spPr>
            <a:xfrm flipH="1">
              <a:off x="6651531" y="2698327"/>
              <a:ext cx="1076630" cy="605311"/>
            </a:xfrm>
            <a:prstGeom prst="parallelogram">
              <a:avLst/>
            </a:prstGeom>
            <a:solidFill>
              <a:srgbClr val="FBE5D6">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FEC58141-EFC2-E346-BD90-1FDD3333C891}"/>
                </a:ext>
              </a:extLst>
            </p:cNvPr>
            <p:cNvSpPr/>
            <p:nvPr/>
          </p:nvSpPr>
          <p:spPr>
            <a:xfrm flipH="1">
              <a:off x="6061588" y="2327167"/>
              <a:ext cx="1179871" cy="991219"/>
            </a:xfrm>
            <a:prstGeom prst="parallelogram">
              <a:avLst/>
            </a:prstGeom>
            <a:solidFill>
              <a:srgbClr val="FBE5D6">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32D298DB-E0F4-8440-888D-C4B9FFB4A67E}"/>
                </a:ext>
              </a:extLst>
            </p:cNvPr>
            <p:cNvCxnSpPr>
              <a:cxnSpLocks/>
            </p:cNvCxnSpPr>
            <p:nvPr/>
          </p:nvCxnSpPr>
          <p:spPr>
            <a:xfrm flipH="1">
              <a:off x="6842321" y="2223123"/>
              <a:ext cx="310137" cy="92072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28619B3-5224-8B42-8B7E-D1C19B563F96}"/>
                </a:ext>
              </a:extLst>
            </p:cNvPr>
            <p:cNvCxnSpPr>
              <a:cxnSpLocks/>
            </p:cNvCxnSpPr>
            <p:nvPr/>
          </p:nvCxnSpPr>
          <p:spPr>
            <a:xfrm>
              <a:off x="6361973" y="1730593"/>
              <a:ext cx="746752" cy="14982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Group 93">
              <a:extLst>
                <a:ext uri="{FF2B5EF4-FFF2-40B4-BE49-F238E27FC236}">
                  <a16:creationId xmlns:a16="http://schemas.microsoft.com/office/drawing/2014/main" id="{0F60C013-F093-EF41-B1FE-9C15903B3726}"/>
                </a:ext>
              </a:extLst>
            </p:cNvPr>
            <p:cNvGrpSpPr>
              <a:grpSpLocks/>
            </p:cNvGrpSpPr>
            <p:nvPr/>
          </p:nvGrpSpPr>
          <p:grpSpPr bwMode="auto">
            <a:xfrm>
              <a:off x="6858002" y="2949677"/>
              <a:ext cx="132736" cy="279180"/>
              <a:chOff x="3853961" y="3402119"/>
              <a:chExt cx="872929" cy="505937"/>
            </a:xfrm>
            <a:solidFill>
              <a:schemeClr val="bg1"/>
            </a:solidFill>
          </p:grpSpPr>
          <p:grpSp>
            <p:nvGrpSpPr>
              <p:cNvPr id="20" name="Group 1049">
                <a:extLst>
                  <a:ext uri="{FF2B5EF4-FFF2-40B4-BE49-F238E27FC236}">
                    <a16:creationId xmlns:a16="http://schemas.microsoft.com/office/drawing/2014/main" id="{8E737250-1500-D647-9C7D-079F24141BE6}"/>
                  </a:ext>
                </a:extLst>
              </p:cNvPr>
              <p:cNvGrpSpPr>
                <a:grpSpLocks/>
              </p:cNvGrpSpPr>
              <p:nvPr/>
            </p:nvGrpSpPr>
            <p:grpSpPr bwMode="auto">
              <a:xfrm flipV="1">
                <a:off x="3853961" y="3646364"/>
                <a:ext cx="872929" cy="261692"/>
                <a:chOff x="4256" y="2696"/>
                <a:chExt cx="472" cy="248"/>
              </a:xfrm>
              <a:grpFill/>
            </p:grpSpPr>
            <p:sp>
              <p:nvSpPr>
                <p:cNvPr id="27" name="Oval 1050">
                  <a:extLst>
                    <a:ext uri="{FF2B5EF4-FFF2-40B4-BE49-F238E27FC236}">
                      <a16:creationId xmlns:a16="http://schemas.microsoft.com/office/drawing/2014/main" id="{0C93516F-8071-5340-8405-9881E14F8DC1}"/>
                    </a:ext>
                  </a:extLst>
                </p:cNvPr>
                <p:cNvSpPr>
                  <a:spLocks noChangeArrowheads="1"/>
                </p:cNvSpPr>
                <p:nvPr/>
              </p:nvSpPr>
              <p:spPr bwMode="auto">
                <a:xfrm>
                  <a:off x="4256" y="2745"/>
                  <a:ext cx="312" cy="97"/>
                </a:xfrm>
                <a:prstGeom prst="ellipse">
                  <a:avLst/>
                </a:prstGeom>
                <a:grpFill/>
                <a:ln w="9525">
                  <a:noFill/>
                  <a:round/>
                  <a:headEnd/>
                  <a:tailEnd/>
                </a:ln>
                <a:effectLst/>
              </p:spPr>
              <p:txBody>
                <a:bodyPr wrap="none" anchor="ctr">
                  <a:prstTxWarp prst="textNoShape">
                    <a:avLst/>
                  </a:prstTxWarp>
                </a:bodyPr>
                <a:lstStyle/>
                <a:p>
                  <a:pPr fontAlgn="auto">
                    <a:spcBef>
                      <a:spcPts val="0"/>
                    </a:spcBef>
                    <a:spcAft>
                      <a:spcPts val="0"/>
                    </a:spcAft>
                    <a:defRPr/>
                  </a:pPr>
                  <a:endParaRPr lang="en-US">
                    <a:latin typeface="+mn-lt"/>
                    <a:ea typeface="+mn-ea"/>
                    <a:cs typeface="+mn-cs"/>
                  </a:endParaRPr>
                </a:p>
              </p:txBody>
            </p:sp>
            <p:sp>
              <p:nvSpPr>
                <p:cNvPr id="28" name="Oval 1051">
                  <a:extLst>
                    <a:ext uri="{FF2B5EF4-FFF2-40B4-BE49-F238E27FC236}">
                      <a16:creationId xmlns:a16="http://schemas.microsoft.com/office/drawing/2014/main" id="{D1F7436C-F4DA-B84D-AEE8-1E22E7CDA62F}"/>
                    </a:ext>
                  </a:extLst>
                </p:cNvPr>
                <p:cNvSpPr>
                  <a:spLocks noChangeArrowheads="1"/>
                </p:cNvSpPr>
                <p:nvPr/>
              </p:nvSpPr>
              <p:spPr bwMode="auto">
                <a:xfrm>
                  <a:off x="4376" y="2776"/>
                  <a:ext cx="352" cy="160"/>
                </a:xfrm>
                <a:prstGeom prst="ellipse">
                  <a:avLst/>
                </a:prstGeom>
                <a:grpFill/>
                <a:ln w="9525">
                  <a:noFill/>
                  <a:round/>
                  <a:headEnd/>
                  <a:tailEnd/>
                </a:ln>
                <a:effectLst/>
              </p:spPr>
              <p:txBody>
                <a:bodyPr wrap="none" anchor="ctr">
                  <a:prstTxWarp prst="textNoShape">
                    <a:avLst/>
                  </a:prstTxWarp>
                </a:bodyPr>
                <a:lstStyle/>
                <a:p>
                  <a:pPr fontAlgn="auto">
                    <a:spcBef>
                      <a:spcPts val="0"/>
                    </a:spcBef>
                    <a:spcAft>
                      <a:spcPts val="0"/>
                    </a:spcAft>
                    <a:defRPr/>
                  </a:pPr>
                  <a:endParaRPr lang="en-US">
                    <a:latin typeface="+mn-lt"/>
                    <a:ea typeface="+mn-ea"/>
                    <a:cs typeface="+mn-cs"/>
                  </a:endParaRPr>
                </a:p>
              </p:txBody>
            </p:sp>
            <p:sp>
              <p:nvSpPr>
                <p:cNvPr id="29" name="Oval 1052">
                  <a:extLst>
                    <a:ext uri="{FF2B5EF4-FFF2-40B4-BE49-F238E27FC236}">
                      <a16:creationId xmlns:a16="http://schemas.microsoft.com/office/drawing/2014/main" id="{D5C1B93F-61F0-5047-AC92-64538D4BE7BE}"/>
                    </a:ext>
                  </a:extLst>
                </p:cNvPr>
                <p:cNvSpPr>
                  <a:spLocks noChangeArrowheads="1"/>
                </p:cNvSpPr>
                <p:nvPr/>
              </p:nvSpPr>
              <p:spPr bwMode="auto">
                <a:xfrm>
                  <a:off x="4472" y="2696"/>
                  <a:ext cx="128" cy="152"/>
                </a:xfrm>
                <a:prstGeom prst="ellipse">
                  <a:avLst/>
                </a:prstGeom>
                <a:grpFill/>
                <a:ln w="9525">
                  <a:noFill/>
                  <a:round/>
                  <a:headEnd/>
                  <a:tailEnd/>
                </a:ln>
                <a:effectLst/>
              </p:spPr>
              <p:txBody>
                <a:bodyPr wrap="none" anchor="ctr">
                  <a:prstTxWarp prst="textNoShape">
                    <a:avLst/>
                  </a:prstTxWarp>
                </a:bodyPr>
                <a:lstStyle/>
                <a:p>
                  <a:pPr fontAlgn="auto">
                    <a:spcBef>
                      <a:spcPts val="0"/>
                    </a:spcBef>
                    <a:spcAft>
                      <a:spcPts val="0"/>
                    </a:spcAft>
                    <a:defRPr/>
                  </a:pPr>
                  <a:endParaRPr lang="en-US">
                    <a:latin typeface="+mn-lt"/>
                    <a:ea typeface="+mn-ea"/>
                    <a:cs typeface="+mn-cs"/>
                  </a:endParaRPr>
                </a:p>
              </p:txBody>
            </p:sp>
            <p:sp>
              <p:nvSpPr>
                <p:cNvPr id="30" name="Oval 1053">
                  <a:extLst>
                    <a:ext uri="{FF2B5EF4-FFF2-40B4-BE49-F238E27FC236}">
                      <a16:creationId xmlns:a16="http://schemas.microsoft.com/office/drawing/2014/main" id="{30DB2242-33C8-544F-8B5D-690005F83161}"/>
                    </a:ext>
                  </a:extLst>
                </p:cNvPr>
                <p:cNvSpPr>
                  <a:spLocks noChangeArrowheads="1"/>
                </p:cNvSpPr>
                <p:nvPr/>
              </p:nvSpPr>
              <p:spPr bwMode="auto">
                <a:xfrm>
                  <a:off x="4360" y="2808"/>
                  <a:ext cx="120" cy="104"/>
                </a:xfrm>
                <a:prstGeom prst="ellipse">
                  <a:avLst/>
                </a:prstGeom>
                <a:grpFill/>
                <a:ln w="9525">
                  <a:noFill/>
                  <a:round/>
                  <a:headEnd/>
                  <a:tailEnd/>
                </a:ln>
                <a:effectLst/>
              </p:spPr>
              <p:txBody>
                <a:bodyPr wrap="none" anchor="ctr">
                  <a:prstTxWarp prst="textNoShape">
                    <a:avLst/>
                  </a:prstTxWarp>
                </a:bodyPr>
                <a:lstStyle/>
                <a:p>
                  <a:pPr fontAlgn="auto">
                    <a:spcBef>
                      <a:spcPts val="0"/>
                    </a:spcBef>
                    <a:spcAft>
                      <a:spcPts val="0"/>
                    </a:spcAft>
                    <a:defRPr/>
                  </a:pPr>
                  <a:endParaRPr lang="en-US">
                    <a:latin typeface="+mn-lt"/>
                    <a:ea typeface="+mn-ea"/>
                    <a:cs typeface="+mn-cs"/>
                  </a:endParaRPr>
                </a:p>
              </p:txBody>
            </p:sp>
            <p:sp>
              <p:nvSpPr>
                <p:cNvPr id="31" name="Oval 1054">
                  <a:extLst>
                    <a:ext uri="{FF2B5EF4-FFF2-40B4-BE49-F238E27FC236}">
                      <a16:creationId xmlns:a16="http://schemas.microsoft.com/office/drawing/2014/main" id="{B3B75C63-7BFF-BE45-B1E3-C13D52158723}"/>
                    </a:ext>
                  </a:extLst>
                </p:cNvPr>
                <p:cNvSpPr>
                  <a:spLocks noChangeArrowheads="1"/>
                </p:cNvSpPr>
                <p:nvPr/>
              </p:nvSpPr>
              <p:spPr bwMode="auto">
                <a:xfrm>
                  <a:off x="4536" y="2792"/>
                  <a:ext cx="128" cy="152"/>
                </a:xfrm>
                <a:prstGeom prst="ellipse">
                  <a:avLst/>
                </a:prstGeom>
                <a:grpFill/>
                <a:ln w="9525">
                  <a:noFill/>
                  <a:round/>
                  <a:headEnd/>
                  <a:tailEnd/>
                </a:ln>
                <a:effectLst/>
              </p:spPr>
              <p:txBody>
                <a:bodyPr wrap="none" anchor="ctr">
                  <a:prstTxWarp prst="textNoShape">
                    <a:avLst/>
                  </a:prstTxWarp>
                </a:bodyPr>
                <a:lstStyle/>
                <a:p>
                  <a:pPr fontAlgn="auto">
                    <a:spcBef>
                      <a:spcPts val="0"/>
                    </a:spcBef>
                    <a:spcAft>
                      <a:spcPts val="0"/>
                    </a:spcAft>
                    <a:defRPr/>
                  </a:pPr>
                  <a:endParaRPr lang="en-US">
                    <a:latin typeface="+mn-lt"/>
                    <a:ea typeface="+mn-ea"/>
                    <a:cs typeface="+mn-cs"/>
                  </a:endParaRPr>
                </a:p>
              </p:txBody>
            </p:sp>
          </p:grpSp>
          <p:grpSp>
            <p:nvGrpSpPr>
              <p:cNvPr id="21" name="Group 1049">
                <a:extLst>
                  <a:ext uri="{FF2B5EF4-FFF2-40B4-BE49-F238E27FC236}">
                    <a16:creationId xmlns:a16="http://schemas.microsoft.com/office/drawing/2014/main" id="{43272A46-D556-F742-B042-CD48EE8B8363}"/>
                  </a:ext>
                </a:extLst>
              </p:cNvPr>
              <p:cNvGrpSpPr>
                <a:grpSpLocks/>
              </p:cNvGrpSpPr>
              <p:nvPr/>
            </p:nvGrpSpPr>
            <p:grpSpPr bwMode="auto">
              <a:xfrm rot="10964606" flipV="1">
                <a:off x="4088608" y="3402119"/>
                <a:ext cx="591259" cy="408984"/>
                <a:chOff x="4256" y="2696"/>
                <a:chExt cx="472" cy="248"/>
              </a:xfrm>
              <a:grpFill/>
            </p:grpSpPr>
            <p:sp>
              <p:nvSpPr>
                <p:cNvPr id="22" name="Oval 1050">
                  <a:extLst>
                    <a:ext uri="{FF2B5EF4-FFF2-40B4-BE49-F238E27FC236}">
                      <a16:creationId xmlns:a16="http://schemas.microsoft.com/office/drawing/2014/main" id="{F4144FFE-652A-E849-83C0-A5F37A62D8C6}"/>
                    </a:ext>
                  </a:extLst>
                </p:cNvPr>
                <p:cNvSpPr>
                  <a:spLocks noChangeArrowheads="1"/>
                </p:cNvSpPr>
                <p:nvPr/>
              </p:nvSpPr>
              <p:spPr bwMode="auto">
                <a:xfrm>
                  <a:off x="4256" y="2745"/>
                  <a:ext cx="312" cy="97"/>
                </a:xfrm>
                <a:prstGeom prst="ellipse">
                  <a:avLst/>
                </a:prstGeom>
                <a:grpFill/>
                <a:ln w="9525">
                  <a:noFill/>
                  <a:round/>
                  <a:headEnd/>
                  <a:tailEnd/>
                </a:ln>
                <a:effectLst/>
              </p:spPr>
              <p:txBody>
                <a:bodyPr wrap="none" anchor="ctr">
                  <a:prstTxWarp prst="textNoShape">
                    <a:avLst/>
                  </a:prstTxWarp>
                </a:bodyPr>
                <a:lstStyle/>
                <a:p>
                  <a:pPr fontAlgn="auto">
                    <a:spcBef>
                      <a:spcPts val="0"/>
                    </a:spcBef>
                    <a:spcAft>
                      <a:spcPts val="0"/>
                    </a:spcAft>
                    <a:defRPr/>
                  </a:pPr>
                  <a:endParaRPr lang="en-US">
                    <a:latin typeface="+mn-lt"/>
                    <a:ea typeface="+mn-ea"/>
                    <a:cs typeface="+mn-cs"/>
                  </a:endParaRPr>
                </a:p>
              </p:txBody>
            </p:sp>
            <p:sp>
              <p:nvSpPr>
                <p:cNvPr id="23" name="Oval 1051">
                  <a:extLst>
                    <a:ext uri="{FF2B5EF4-FFF2-40B4-BE49-F238E27FC236}">
                      <a16:creationId xmlns:a16="http://schemas.microsoft.com/office/drawing/2014/main" id="{745110CB-FC75-6D4C-9E73-329A97635267}"/>
                    </a:ext>
                  </a:extLst>
                </p:cNvPr>
                <p:cNvSpPr>
                  <a:spLocks noChangeArrowheads="1"/>
                </p:cNvSpPr>
                <p:nvPr/>
              </p:nvSpPr>
              <p:spPr bwMode="auto">
                <a:xfrm>
                  <a:off x="4376" y="2776"/>
                  <a:ext cx="352" cy="160"/>
                </a:xfrm>
                <a:prstGeom prst="ellipse">
                  <a:avLst/>
                </a:prstGeom>
                <a:grpFill/>
                <a:ln w="9525">
                  <a:noFill/>
                  <a:round/>
                  <a:headEnd/>
                  <a:tailEnd/>
                </a:ln>
                <a:effectLst/>
              </p:spPr>
              <p:txBody>
                <a:bodyPr wrap="none" anchor="ctr">
                  <a:prstTxWarp prst="textNoShape">
                    <a:avLst/>
                  </a:prstTxWarp>
                </a:bodyPr>
                <a:lstStyle/>
                <a:p>
                  <a:pPr fontAlgn="auto">
                    <a:spcBef>
                      <a:spcPts val="0"/>
                    </a:spcBef>
                    <a:spcAft>
                      <a:spcPts val="0"/>
                    </a:spcAft>
                    <a:defRPr/>
                  </a:pPr>
                  <a:endParaRPr lang="en-US">
                    <a:latin typeface="+mn-lt"/>
                    <a:ea typeface="+mn-ea"/>
                    <a:cs typeface="+mn-cs"/>
                  </a:endParaRPr>
                </a:p>
              </p:txBody>
            </p:sp>
            <p:sp>
              <p:nvSpPr>
                <p:cNvPr id="24" name="Oval 1052">
                  <a:extLst>
                    <a:ext uri="{FF2B5EF4-FFF2-40B4-BE49-F238E27FC236}">
                      <a16:creationId xmlns:a16="http://schemas.microsoft.com/office/drawing/2014/main" id="{E9E6A0D8-2D3B-3546-8C1C-C6E83EA5AC20}"/>
                    </a:ext>
                  </a:extLst>
                </p:cNvPr>
                <p:cNvSpPr>
                  <a:spLocks noChangeArrowheads="1"/>
                </p:cNvSpPr>
                <p:nvPr/>
              </p:nvSpPr>
              <p:spPr bwMode="auto">
                <a:xfrm>
                  <a:off x="4472" y="2696"/>
                  <a:ext cx="128" cy="152"/>
                </a:xfrm>
                <a:prstGeom prst="ellipse">
                  <a:avLst/>
                </a:prstGeom>
                <a:grpFill/>
                <a:ln w="9525">
                  <a:noFill/>
                  <a:round/>
                  <a:headEnd/>
                  <a:tailEnd/>
                </a:ln>
                <a:effectLst/>
              </p:spPr>
              <p:txBody>
                <a:bodyPr wrap="none" anchor="ctr">
                  <a:prstTxWarp prst="textNoShape">
                    <a:avLst/>
                  </a:prstTxWarp>
                </a:bodyPr>
                <a:lstStyle/>
                <a:p>
                  <a:pPr fontAlgn="auto">
                    <a:spcBef>
                      <a:spcPts val="0"/>
                    </a:spcBef>
                    <a:spcAft>
                      <a:spcPts val="0"/>
                    </a:spcAft>
                    <a:defRPr/>
                  </a:pPr>
                  <a:endParaRPr lang="en-US">
                    <a:latin typeface="+mn-lt"/>
                    <a:ea typeface="+mn-ea"/>
                    <a:cs typeface="+mn-cs"/>
                  </a:endParaRPr>
                </a:p>
              </p:txBody>
            </p:sp>
            <p:sp>
              <p:nvSpPr>
                <p:cNvPr id="25" name="Oval 1053">
                  <a:extLst>
                    <a:ext uri="{FF2B5EF4-FFF2-40B4-BE49-F238E27FC236}">
                      <a16:creationId xmlns:a16="http://schemas.microsoft.com/office/drawing/2014/main" id="{88BF23F6-11AC-F04A-BA44-8D7496EA20D9}"/>
                    </a:ext>
                  </a:extLst>
                </p:cNvPr>
                <p:cNvSpPr>
                  <a:spLocks noChangeArrowheads="1"/>
                </p:cNvSpPr>
                <p:nvPr/>
              </p:nvSpPr>
              <p:spPr bwMode="auto">
                <a:xfrm>
                  <a:off x="4360" y="2808"/>
                  <a:ext cx="120" cy="104"/>
                </a:xfrm>
                <a:prstGeom prst="ellipse">
                  <a:avLst/>
                </a:prstGeom>
                <a:grpFill/>
                <a:ln w="9525">
                  <a:noFill/>
                  <a:round/>
                  <a:headEnd/>
                  <a:tailEnd/>
                </a:ln>
                <a:effectLst/>
              </p:spPr>
              <p:txBody>
                <a:bodyPr wrap="none" anchor="ctr">
                  <a:prstTxWarp prst="textNoShape">
                    <a:avLst/>
                  </a:prstTxWarp>
                </a:bodyPr>
                <a:lstStyle/>
                <a:p>
                  <a:pPr fontAlgn="auto">
                    <a:spcBef>
                      <a:spcPts val="0"/>
                    </a:spcBef>
                    <a:spcAft>
                      <a:spcPts val="0"/>
                    </a:spcAft>
                    <a:defRPr/>
                  </a:pPr>
                  <a:endParaRPr lang="en-US">
                    <a:latin typeface="+mn-lt"/>
                    <a:ea typeface="+mn-ea"/>
                    <a:cs typeface="+mn-cs"/>
                  </a:endParaRPr>
                </a:p>
              </p:txBody>
            </p:sp>
            <p:sp>
              <p:nvSpPr>
                <p:cNvPr id="26" name="Oval 1054">
                  <a:extLst>
                    <a:ext uri="{FF2B5EF4-FFF2-40B4-BE49-F238E27FC236}">
                      <a16:creationId xmlns:a16="http://schemas.microsoft.com/office/drawing/2014/main" id="{304FCD33-A472-B246-988A-4A0566D4F94E}"/>
                    </a:ext>
                  </a:extLst>
                </p:cNvPr>
                <p:cNvSpPr>
                  <a:spLocks noChangeArrowheads="1"/>
                </p:cNvSpPr>
                <p:nvPr/>
              </p:nvSpPr>
              <p:spPr bwMode="auto">
                <a:xfrm>
                  <a:off x="4536" y="2792"/>
                  <a:ext cx="128" cy="152"/>
                </a:xfrm>
                <a:prstGeom prst="ellipse">
                  <a:avLst/>
                </a:prstGeom>
                <a:grpFill/>
                <a:ln w="9525">
                  <a:noFill/>
                  <a:round/>
                  <a:headEnd/>
                  <a:tailEnd/>
                </a:ln>
                <a:effectLst/>
              </p:spPr>
              <p:txBody>
                <a:bodyPr wrap="none" anchor="ctr">
                  <a:prstTxWarp prst="textNoShape">
                    <a:avLst/>
                  </a:prstTxWarp>
                </a:bodyPr>
                <a:lstStyle/>
                <a:p>
                  <a:pPr fontAlgn="auto">
                    <a:spcBef>
                      <a:spcPts val="0"/>
                    </a:spcBef>
                    <a:spcAft>
                      <a:spcPts val="0"/>
                    </a:spcAft>
                    <a:defRPr/>
                  </a:pPr>
                  <a:endParaRPr lang="en-US">
                    <a:latin typeface="+mn-lt"/>
                    <a:ea typeface="+mn-ea"/>
                    <a:cs typeface="+mn-cs"/>
                  </a:endParaRPr>
                </a:p>
              </p:txBody>
            </p:sp>
          </p:grpSp>
        </p:grpSp>
        <p:cxnSp>
          <p:nvCxnSpPr>
            <p:cNvPr id="37" name="Straight Connector 36">
              <a:extLst>
                <a:ext uri="{FF2B5EF4-FFF2-40B4-BE49-F238E27FC236}">
                  <a16:creationId xmlns:a16="http://schemas.microsoft.com/office/drawing/2014/main" id="{66C75587-9E35-2149-82FB-73A954F24D79}"/>
                </a:ext>
              </a:extLst>
            </p:cNvPr>
            <p:cNvCxnSpPr>
              <a:cxnSpLocks/>
            </p:cNvCxnSpPr>
            <p:nvPr/>
          </p:nvCxnSpPr>
          <p:spPr>
            <a:xfrm flipH="1" flipV="1">
              <a:off x="6714504" y="3237253"/>
              <a:ext cx="673822" cy="7393"/>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CDB1DA0-008E-8D48-9FF1-3D5B902BE8E5}"/>
                </a:ext>
              </a:extLst>
            </p:cNvPr>
            <p:cNvSpPr txBox="1"/>
            <p:nvPr/>
          </p:nvSpPr>
          <p:spPr>
            <a:xfrm>
              <a:off x="7051415" y="1621589"/>
              <a:ext cx="775149" cy="276999"/>
            </a:xfrm>
            <a:prstGeom prst="rect">
              <a:avLst/>
            </a:prstGeom>
            <a:noFill/>
          </p:spPr>
          <p:txBody>
            <a:bodyPr wrap="none" rtlCol="0">
              <a:spAutoFit/>
            </a:bodyPr>
            <a:lstStyle/>
            <a:p>
              <a:r>
                <a:rPr lang="en-US" sz="1200" b="1" dirty="0" err="1">
                  <a:solidFill>
                    <a:srgbClr val="FFFF00"/>
                  </a:solidFill>
                </a:rPr>
                <a:t>MetOp</a:t>
              </a:r>
              <a:r>
                <a:rPr lang="en-US" sz="1200" b="1" dirty="0">
                  <a:solidFill>
                    <a:srgbClr val="FFFF00"/>
                  </a:solidFill>
                </a:rPr>
                <a:t>-A</a:t>
              </a:r>
            </a:p>
          </p:txBody>
        </p:sp>
        <p:sp>
          <p:nvSpPr>
            <p:cNvPr id="40" name="TextBox 39">
              <a:extLst>
                <a:ext uri="{FF2B5EF4-FFF2-40B4-BE49-F238E27FC236}">
                  <a16:creationId xmlns:a16="http://schemas.microsoft.com/office/drawing/2014/main" id="{B81CD822-D055-C041-AE89-FE955C231C4A}"/>
                </a:ext>
              </a:extLst>
            </p:cNvPr>
            <p:cNvSpPr txBox="1"/>
            <p:nvPr/>
          </p:nvSpPr>
          <p:spPr>
            <a:xfrm>
              <a:off x="5876375" y="1375982"/>
              <a:ext cx="775149" cy="276999"/>
            </a:xfrm>
            <a:prstGeom prst="rect">
              <a:avLst/>
            </a:prstGeom>
            <a:noFill/>
          </p:spPr>
          <p:txBody>
            <a:bodyPr wrap="none" rtlCol="0">
              <a:spAutoFit/>
            </a:bodyPr>
            <a:lstStyle/>
            <a:p>
              <a:r>
                <a:rPr lang="en-US" sz="1200" b="1" dirty="0" err="1">
                  <a:solidFill>
                    <a:srgbClr val="FF0000"/>
                  </a:solidFill>
                </a:rPr>
                <a:t>MetOp</a:t>
              </a:r>
              <a:r>
                <a:rPr lang="en-US" sz="1200" b="1" dirty="0">
                  <a:solidFill>
                    <a:srgbClr val="FF0000"/>
                  </a:solidFill>
                </a:rPr>
                <a:t>-B</a:t>
              </a:r>
            </a:p>
          </p:txBody>
        </p:sp>
        <p:sp>
          <p:nvSpPr>
            <p:cNvPr id="41" name="TextBox 40">
              <a:extLst>
                <a:ext uri="{FF2B5EF4-FFF2-40B4-BE49-F238E27FC236}">
                  <a16:creationId xmlns:a16="http://schemas.microsoft.com/office/drawing/2014/main" id="{1D60CD99-8751-4D42-9395-D8509EAEAFCA}"/>
                </a:ext>
              </a:extLst>
            </p:cNvPr>
            <p:cNvSpPr txBox="1"/>
            <p:nvPr/>
          </p:nvSpPr>
          <p:spPr>
            <a:xfrm>
              <a:off x="7508616" y="1829272"/>
              <a:ext cx="1375569" cy="369332"/>
            </a:xfrm>
            <a:prstGeom prst="rect">
              <a:avLst/>
            </a:prstGeom>
            <a:noFill/>
          </p:spPr>
          <p:txBody>
            <a:bodyPr wrap="none" rtlCol="0">
              <a:spAutoFit/>
            </a:bodyPr>
            <a:lstStyle/>
            <a:p>
              <a:r>
                <a:rPr lang="en-US" sz="1800" b="1" dirty="0">
                  <a:solidFill>
                    <a:srgbClr val="FFFF00"/>
                  </a:solidFill>
                </a:rPr>
                <a:t>45 min Later</a:t>
              </a:r>
            </a:p>
          </p:txBody>
        </p:sp>
      </p:grpSp>
    </p:spTree>
    <p:extLst>
      <p:ext uri="{BB962C8B-B14F-4D97-AF65-F5344CB8AC3E}">
        <p14:creationId xmlns:p14="http://schemas.microsoft.com/office/powerpoint/2010/main" val="2963522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a:extLst>
              <a:ext uri="{FF2B5EF4-FFF2-40B4-BE49-F238E27FC236}">
                <a16:creationId xmlns:a16="http://schemas.microsoft.com/office/drawing/2014/main" id="{04DD62C6-7CCE-9B4A-9749-55E4D70B0417}"/>
              </a:ext>
            </a:extLst>
          </p:cNvPr>
          <p:cNvSpPr>
            <a:spLocks noChangeArrowheads="1"/>
          </p:cNvSpPr>
          <p:nvPr/>
        </p:nvSpPr>
        <p:spPr bwMode="auto">
          <a:xfrm>
            <a:off x="1015620" y="125376"/>
            <a:ext cx="776652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dirty="0"/>
              <a:t>Solution #1:</a:t>
            </a:r>
          </a:p>
          <a:p>
            <a:pPr eaLnBrk="1" hangingPunct="1"/>
            <a:r>
              <a:rPr lang="en-US" altLang="en-US" sz="2800" dirty="0"/>
              <a:t>GOES - GOES (stereo height  and winds)</a:t>
            </a:r>
          </a:p>
        </p:txBody>
      </p:sp>
      <p:pic>
        <p:nvPicPr>
          <p:cNvPr id="6" name="Picture 5">
            <a:extLst>
              <a:ext uri="{FF2B5EF4-FFF2-40B4-BE49-F238E27FC236}">
                <a16:creationId xmlns:a16="http://schemas.microsoft.com/office/drawing/2014/main" id="{EE2898CA-3A1E-6143-B42D-5727C6E15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106" y="2204778"/>
            <a:ext cx="3463356" cy="4306529"/>
          </a:xfrm>
          <a:prstGeom prst="rect">
            <a:avLst/>
          </a:prstGeom>
        </p:spPr>
      </p:pic>
      <p:pic>
        <p:nvPicPr>
          <p:cNvPr id="7" name="Picture 6">
            <a:extLst>
              <a:ext uri="{FF2B5EF4-FFF2-40B4-BE49-F238E27FC236}">
                <a16:creationId xmlns:a16="http://schemas.microsoft.com/office/drawing/2014/main" id="{DF37F2EB-FE24-1143-998E-7E87EC08FB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33145" y="2300732"/>
            <a:ext cx="4910855" cy="3959654"/>
          </a:xfrm>
          <a:prstGeom prst="rect">
            <a:avLst/>
          </a:prstGeom>
        </p:spPr>
      </p:pic>
      <p:sp>
        <p:nvSpPr>
          <p:cNvPr id="9" name="TextBox 8">
            <a:extLst>
              <a:ext uri="{FF2B5EF4-FFF2-40B4-BE49-F238E27FC236}">
                <a16:creationId xmlns:a16="http://schemas.microsoft.com/office/drawing/2014/main" id="{9791435C-C617-AD48-9575-4AAF125013A0}"/>
              </a:ext>
            </a:extLst>
          </p:cNvPr>
          <p:cNvSpPr txBox="1"/>
          <p:nvPr/>
        </p:nvSpPr>
        <p:spPr>
          <a:xfrm>
            <a:off x="5504546" y="1272502"/>
            <a:ext cx="2434268" cy="923330"/>
          </a:xfrm>
          <a:prstGeom prst="rect">
            <a:avLst/>
          </a:prstGeom>
          <a:noFill/>
        </p:spPr>
        <p:txBody>
          <a:bodyPr wrap="none" rtlCol="0">
            <a:spAutoFit/>
          </a:bodyPr>
          <a:lstStyle/>
          <a:p>
            <a:r>
              <a:rPr lang="en-US" sz="1800" dirty="0" err="1">
                <a:solidFill>
                  <a:srgbClr val="000090"/>
                </a:solidFill>
              </a:rPr>
              <a:t>Hasler</a:t>
            </a:r>
            <a:r>
              <a:rPr lang="en-US" sz="1800" dirty="0">
                <a:solidFill>
                  <a:srgbClr val="000090"/>
                </a:solidFill>
              </a:rPr>
              <a:t> (1981)</a:t>
            </a:r>
          </a:p>
          <a:p>
            <a:r>
              <a:rPr lang="en-US" sz="1800" dirty="0">
                <a:solidFill>
                  <a:srgbClr val="000090"/>
                </a:solidFill>
              </a:rPr>
              <a:t>Black (1982)</a:t>
            </a:r>
          </a:p>
          <a:p>
            <a:r>
              <a:rPr lang="en-US" sz="1800" dirty="0">
                <a:solidFill>
                  <a:srgbClr val="000090"/>
                </a:solidFill>
              </a:rPr>
              <a:t>Fujita and Dodge (1982)</a:t>
            </a:r>
          </a:p>
        </p:txBody>
      </p:sp>
      <p:sp>
        <p:nvSpPr>
          <p:cNvPr id="12" name="Rectangle 11">
            <a:extLst>
              <a:ext uri="{FF2B5EF4-FFF2-40B4-BE49-F238E27FC236}">
                <a16:creationId xmlns:a16="http://schemas.microsoft.com/office/drawing/2014/main" id="{C0E372F4-4A77-F840-AA8B-D1A75D9E0CD5}"/>
              </a:ext>
            </a:extLst>
          </p:cNvPr>
          <p:cNvSpPr/>
          <p:nvPr/>
        </p:nvSpPr>
        <p:spPr>
          <a:xfrm>
            <a:off x="2653607" y="1311671"/>
            <a:ext cx="2186641" cy="369332"/>
          </a:xfrm>
          <a:prstGeom prst="rect">
            <a:avLst/>
          </a:prstGeom>
        </p:spPr>
        <p:txBody>
          <a:bodyPr wrap="none">
            <a:spAutoFit/>
          </a:bodyPr>
          <a:lstStyle/>
          <a:p>
            <a:r>
              <a:rPr lang="en-US" sz="1800" dirty="0" err="1">
                <a:solidFill>
                  <a:srgbClr val="000090"/>
                </a:solidFill>
              </a:rPr>
              <a:t>Shenk</a:t>
            </a:r>
            <a:r>
              <a:rPr lang="en-US" sz="1800" dirty="0">
                <a:solidFill>
                  <a:srgbClr val="000090"/>
                </a:solidFill>
              </a:rPr>
              <a:t> (1971) Apollo6</a:t>
            </a:r>
          </a:p>
        </p:txBody>
      </p:sp>
      <p:sp>
        <p:nvSpPr>
          <p:cNvPr id="13" name="TextBox 12">
            <a:extLst>
              <a:ext uri="{FF2B5EF4-FFF2-40B4-BE49-F238E27FC236}">
                <a16:creationId xmlns:a16="http://schemas.microsoft.com/office/drawing/2014/main" id="{45B01181-BB78-9D48-9837-D2C5D608BCB2}"/>
              </a:ext>
            </a:extLst>
          </p:cNvPr>
          <p:cNvSpPr txBox="1"/>
          <p:nvPr/>
        </p:nvSpPr>
        <p:spPr>
          <a:xfrm>
            <a:off x="6420681" y="3592738"/>
            <a:ext cx="601998" cy="461665"/>
          </a:xfrm>
          <a:prstGeom prst="rect">
            <a:avLst/>
          </a:prstGeom>
          <a:noFill/>
        </p:spPr>
        <p:txBody>
          <a:bodyPr wrap="none" rtlCol="0">
            <a:spAutoFit/>
          </a:bodyPr>
          <a:lstStyle/>
          <a:p>
            <a:r>
              <a:rPr lang="en-US" sz="2400" b="1" dirty="0">
                <a:solidFill>
                  <a:srgbClr val="FF0000"/>
                </a:solidFill>
              </a:rPr>
              <a:t>60°</a:t>
            </a:r>
          </a:p>
        </p:txBody>
      </p:sp>
      <p:sp>
        <p:nvSpPr>
          <p:cNvPr id="14" name="Arc 13">
            <a:extLst>
              <a:ext uri="{FF2B5EF4-FFF2-40B4-BE49-F238E27FC236}">
                <a16:creationId xmlns:a16="http://schemas.microsoft.com/office/drawing/2014/main" id="{6B5F9513-5DA9-434E-A00F-F72469DBB4C7}"/>
              </a:ext>
            </a:extLst>
          </p:cNvPr>
          <p:cNvSpPr/>
          <p:nvPr/>
        </p:nvSpPr>
        <p:spPr>
          <a:xfrm rot="19658574">
            <a:off x="5639678" y="3544941"/>
            <a:ext cx="2116587" cy="2191562"/>
          </a:xfrm>
          <a:prstGeom prst="arc">
            <a:avLst>
              <a:gd name="adj1" fmla="val 14700736"/>
              <a:gd name="adj2" fmla="val 0"/>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30537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1502" y="1097373"/>
            <a:ext cx="2634182" cy="2551863"/>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7421" y="0"/>
            <a:ext cx="5936579" cy="2223735"/>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07421" y="2172231"/>
            <a:ext cx="5936579" cy="2347618"/>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65684" y="4487289"/>
            <a:ext cx="5951856" cy="2369060"/>
          </a:xfrm>
          <a:prstGeom prst="rect">
            <a:avLst/>
          </a:prstGeom>
        </p:spPr>
      </p:pic>
      <p:sp>
        <p:nvSpPr>
          <p:cNvPr id="12" name="TextBox 11"/>
          <p:cNvSpPr txBox="1"/>
          <p:nvPr/>
        </p:nvSpPr>
        <p:spPr>
          <a:xfrm>
            <a:off x="531502" y="556106"/>
            <a:ext cx="1956147" cy="369332"/>
          </a:xfrm>
          <a:prstGeom prst="rect">
            <a:avLst/>
          </a:prstGeom>
          <a:noFill/>
        </p:spPr>
        <p:txBody>
          <a:bodyPr wrap="none" rtlCol="0">
            <a:spAutoFit/>
          </a:bodyPr>
          <a:lstStyle/>
          <a:p>
            <a:r>
              <a:rPr lang="en-US" sz="1800" dirty="0" err="1"/>
              <a:t>Hasler</a:t>
            </a:r>
            <a:r>
              <a:rPr lang="en-US" sz="1800" dirty="0"/>
              <a:t> et al. (1991)</a:t>
            </a:r>
          </a:p>
        </p:txBody>
      </p:sp>
      <p:pic>
        <p:nvPicPr>
          <p:cNvPr id="7" name="Picture 6">
            <a:extLst>
              <a:ext uri="{FF2B5EF4-FFF2-40B4-BE49-F238E27FC236}">
                <a16:creationId xmlns:a16="http://schemas.microsoft.com/office/drawing/2014/main" id="{E332A56A-0C26-E946-B248-076A705B308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7277" y="3821171"/>
            <a:ext cx="2831947" cy="2817801"/>
          </a:xfrm>
          <a:prstGeom prst="rect">
            <a:avLst/>
          </a:prstGeom>
        </p:spPr>
      </p:pic>
    </p:spTree>
    <p:extLst>
      <p:ext uri="{BB962C8B-B14F-4D97-AF65-F5344CB8AC3E}">
        <p14:creationId xmlns:p14="http://schemas.microsoft.com/office/powerpoint/2010/main" val="7195637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10129</TotalTime>
  <Words>1020</Words>
  <Application>Microsoft Macintosh PowerPoint</Application>
  <PresentationFormat>On-screen Show (4:3)</PresentationFormat>
  <Paragraphs>237</Paragraphs>
  <Slides>24</Slides>
  <Notes>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Courier New</vt:lpstr>
      <vt:lpstr>Helvetica</vt:lpstr>
      <vt:lpstr>Office Theme</vt:lpstr>
      <vt:lpstr>New AMV Wind and Height Measurements from Stereoscopic Views with MODIS-GOES and MISR-GOES Imagery</vt:lpstr>
      <vt:lpstr>Motivations</vt:lpstr>
      <vt:lpstr>Atmospheric Motion Vector (AMV)</vt:lpstr>
      <vt:lpstr>Ongoing Research with AMVs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Wu, Dong L. (GSFC-6130)</cp:lastModifiedBy>
  <cp:revision>833</cp:revision>
  <cp:lastPrinted>2016-05-27T14:11:02Z</cp:lastPrinted>
  <dcterms:created xsi:type="dcterms:W3CDTF">2015-12-10T15:47:22Z</dcterms:created>
  <dcterms:modified xsi:type="dcterms:W3CDTF">2019-07-11T10:40:41Z</dcterms:modified>
</cp:coreProperties>
</file>