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1" r:id="rId4"/>
    <p:sldId id="287" r:id="rId5"/>
    <p:sldId id="293" r:id="rId6"/>
    <p:sldId id="290" r:id="rId7"/>
    <p:sldId id="292" r:id="rId8"/>
    <p:sldId id="288" r:id="rId9"/>
    <p:sldId id="295" r:id="rId10"/>
    <p:sldId id="294" r:id="rId11"/>
    <p:sldId id="274" r:id="rId12"/>
  </p:sldIdLst>
  <p:sldSz cx="9906000" cy="6858000" type="A4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B3"/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68508" autoAdjust="0"/>
  </p:normalViewPr>
  <p:slideViewPr>
    <p:cSldViewPr>
      <p:cViewPr varScale="1">
        <p:scale>
          <a:sx n="74" d="100"/>
          <a:sy n="74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9E45CC-174E-43CF-A91D-136F2572970C}" type="datetimeFigureOut">
              <a:rPr lang="ja-JP" altLang="en-US"/>
              <a:pPr>
                <a:defRPr/>
              </a:pPr>
              <a:t>2018/2/9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4C5AF6-6875-4A36-AC1E-34E4D87C13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29BBFD-6962-4E7F-A297-74F1D4709594}" type="slidenum">
              <a:rPr lang="ja-JP" altLang="en-US"/>
              <a:pPr/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Technology development including laser, satellite buss </a:t>
            </a:r>
            <a:r>
              <a:rPr kumimoji="1" lang="en-US" altLang="ja-JP" dirty="0" err="1"/>
              <a:t>syste</a:t>
            </a:r>
            <a:r>
              <a:rPr kumimoji="1" lang="en-US" altLang="ja-JP" dirty="0"/>
              <a:t>, will be conducted with NICT and a </a:t>
            </a:r>
            <a:r>
              <a:rPr kumimoji="1" lang="en-US" altLang="ja-JP" dirty="0" err="1"/>
              <a:t>supplyer</a:t>
            </a:r>
            <a:endParaRPr kumimoji="1" lang="en-US" altLang="ja-JP" dirty="0"/>
          </a:p>
          <a:p>
            <a:r>
              <a:rPr kumimoji="1" lang="en-US" altLang="ja-JP" dirty="0"/>
              <a:t>Another part, data usage, </a:t>
            </a:r>
            <a:r>
              <a:rPr kumimoji="1" lang="en-US" altLang="ja-JP" dirty="0" err="1"/>
              <a:t>alroritghm</a:t>
            </a:r>
            <a:r>
              <a:rPr kumimoji="1" lang="en-US" altLang="ja-JP" dirty="0"/>
              <a:t> is also expected to undergo by scientific groups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Improvement of Numerical weather predictions by using doppler lidar s important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C5AF6-6875-4A36-AC1E-34E4D87C138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199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2C7EF-1576-47AD-8F0A-9EA0BC2BFBA7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58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2C7EF-1576-47AD-8F0A-9EA0BC2BFBA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938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C5AF6-6875-4A36-AC1E-34E4D87C138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87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D5DB-969A-4AF0-B369-D9FB67458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65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CA36-E21C-47A2-BF38-062CC59AA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4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0A7E-0CDF-44E3-838B-98DD033C06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48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52EE-8EBE-448B-A954-951AB65EF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0"/>
            <a:ext cx="8915400" cy="692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0DCD-6554-437D-8BB5-F0C8BE1FF2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16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E3A4-4706-4433-9D2D-B4E16B3442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53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0360"/>
            <a:ext cx="8915400" cy="672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62F0-48B7-42C1-A281-64EF6894D0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66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0360"/>
            <a:ext cx="8915400" cy="672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7483-2506-4483-922F-DE1F53A6DD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022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2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BBC2-EC77-4CFF-A347-0DACDE6B20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1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66D8-7C4A-475A-B0AF-77A8DAA3C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538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8AED-3FAF-4A4F-A944-E34AD534EA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58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EFE5-6609-42A3-AA7F-F651E89B0F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260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地球BACK3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50"/>
            <a:ext cx="9906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 descr="PPT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37" y="-9525"/>
            <a:ext cx="8915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06475"/>
            <a:ext cx="8915400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59096" y="6597650"/>
            <a:ext cx="616373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DWL meeting at NOAA 2018.02.07-08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3748" y="6524625"/>
            <a:ext cx="896011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F639091-825E-4FDC-B5F6-9D69F2CFF2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3" name="AutoShape 2" descr="カラー／ポジティブ"/>
          <p:cNvSpPr>
            <a:spLocks noChangeAspect="1" noChangeArrowheads="1"/>
          </p:cNvSpPr>
          <p:nvPr/>
        </p:nvSpPr>
        <p:spPr bwMode="auto">
          <a:xfrm>
            <a:off x="168540" y="-623888"/>
            <a:ext cx="2631281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34" name="AutoShape 4" descr="https://www.in-jaxa/fw/dfw/iwlx/kouho/intra/jaxabrand/logo/download/cm_color_new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035" name="Picture 10" descr="A2_1_blue_gl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04" y="-28575"/>
            <a:ext cx="165959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Current DWL activity in JAXA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849314" y="3860800"/>
            <a:ext cx="8207375" cy="1752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chemeClr val="bg2"/>
                </a:solidFill>
              </a:rPr>
              <a:t>JAXA</a:t>
            </a:r>
          </a:p>
          <a:p>
            <a:pPr eaLnBrk="1" hangingPunct="1"/>
            <a:r>
              <a:rPr lang="en-US" altLang="ja-JP" sz="2800" dirty="0">
                <a:solidFill>
                  <a:schemeClr val="bg2"/>
                </a:solidFill>
              </a:rPr>
              <a:t>Daisuke SAKAIZAWA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EF2B7-E55E-4C88-A723-A60F557A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6F0C48-F8B3-4DE8-A050-47B7F774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3518A5-0E27-43FB-AF38-A46E1BF9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5" name="円/楕円 5">
            <a:extLst>
              <a:ext uri="{FF2B5EF4-FFF2-40B4-BE49-F238E27FC236}">
                <a16:creationId xmlns:a16="http://schemas.microsoft.com/office/drawing/2014/main" id="{F604FD9B-6B24-478A-A3F9-E5A2874195A0}"/>
              </a:ext>
            </a:extLst>
          </p:cNvPr>
          <p:cNvSpPr/>
          <p:nvPr/>
        </p:nvSpPr>
        <p:spPr>
          <a:xfrm>
            <a:off x="3723570" y="4851411"/>
            <a:ext cx="288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/>
              <a:t>JAXA</a:t>
            </a:r>
          </a:p>
          <a:p>
            <a:pPr algn="ctr"/>
            <a:r>
              <a:rPr kumimoji="1" lang="en-US" altLang="ja-JP" sz="1800" b="1" dirty="0"/>
              <a:t>R&amp;D</a:t>
            </a:r>
            <a:endParaRPr kumimoji="1" lang="ja-JP" altLang="en-US" sz="1800" b="1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1C963F7-3687-4139-8983-6722B3D0E2F5}"/>
              </a:ext>
            </a:extLst>
          </p:cNvPr>
          <p:cNvCxnSpPr>
            <a:cxnSpLocks/>
            <a:stCxn id="5" idx="6"/>
            <a:endCxn id="14" idx="2"/>
          </p:cNvCxnSpPr>
          <p:nvPr/>
        </p:nvCxnSpPr>
        <p:spPr>
          <a:xfrm flipV="1">
            <a:off x="6603570" y="5211410"/>
            <a:ext cx="140124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4EB9C7-7ADF-42F7-B369-87B63D91E6C0}"/>
              </a:ext>
            </a:extLst>
          </p:cNvPr>
          <p:cNvSpPr txBox="1"/>
          <p:nvPr/>
        </p:nvSpPr>
        <p:spPr>
          <a:xfrm>
            <a:off x="2390914" y="5394702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 dirty="0"/>
              <a:t>Joint research</a:t>
            </a:r>
          </a:p>
          <a:p>
            <a:pPr algn="ctr"/>
            <a:r>
              <a:rPr kumimoji="1" lang="en-US" altLang="ja-JP" sz="1600" dirty="0"/>
              <a:t>Development </a:t>
            </a:r>
            <a:r>
              <a:rPr lang="en-US" altLang="ja-JP" sz="1600" dirty="0"/>
              <a:t>H/W</a:t>
            </a:r>
            <a:endParaRPr kumimoji="1" lang="ja-JP" altLang="en-US" sz="1600" dirty="0"/>
          </a:p>
        </p:txBody>
      </p:sp>
      <p:sp>
        <p:nvSpPr>
          <p:cNvPr id="9" name="円/楕円 27">
            <a:extLst>
              <a:ext uri="{FF2B5EF4-FFF2-40B4-BE49-F238E27FC236}">
                <a16:creationId xmlns:a16="http://schemas.microsoft.com/office/drawing/2014/main" id="{079E9FF4-9FF0-4DA7-8219-43B2E5A96FD0}"/>
              </a:ext>
            </a:extLst>
          </p:cNvPr>
          <p:cNvSpPr/>
          <p:nvPr/>
        </p:nvSpPr>
        <p:spPr>
          <a:xfrm>
            <a:off x="6682349" y="5493339"/>
            <a:ext cx="1478756" cy="5993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JAXA</a:t>
            </a:r>
          </a:p>
          <a:p>
            <a:pPr algn="ctr"/>
            <a:r>
              <a:rPr kumimoji="1" lang="en-US" altLang="ja-JP" sz="1600" b="1" dirty="0"/>
              <a:t>EORC</a:t>
            </a:r>
            <a:endParaRPr kumimoji="1" lang="ja-JP" altLang="en-US" sz="1600" b="1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1E78CC-7AF7-4B9F-ACA5-22CA3C71027E}"/>
              </a:ext>
            </a:extLst>
          </p:cNvPr>
          <p:cNvCxnSpPr>
            <a:cxnSpLocks/>
          </p:cNvCxnSpPr>
          <p:nvPr/>
        </p:nvCxnSpPr>
        <p:spPr>
          <a:xfrm>
            <a:off x="3042602" y="5211411"/>
            <a:ext cx="6809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27">
            <a:extLst>
              <a:ext uri="{FF2B5EF4-FFF2-40B4-BE49-F238E27FC236}">
                <a16:creationId xmlns:a16="http://schemas.microsoft.com/office/drawing/2014/main" id="{B722886A-72F7-43A5-8494-7F9FF8DB4036}"/>
              </a:ext>
            </a:extLst>
          </p:cNvPr>
          <p:cNvSpPr/>
          <p:nvPr/>
        </p:nvSpPr>
        <p:spPr>
          <a:xfrm>
            <a:off x="1556236" y="4911750"/>
            <a:ext cx="1478756" cy="5993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NICT</a:t>
            </a:r>
            <a:endParaRPr kumimoji="1" lang="ja-JP" altLang="en-US" sz="1600" b="1" dirty="0"/>
          </a:p>
        </p:txBody>
      </p:sp>
      <p:sp>
        <p:nvSpPr>
          <p:cNvPr id="13" name="円/楕円 27">
            <a:extLst>
              <a:ext uri="{FF2B5EF4-FFF2-40B4-BE49-F238E27FC236}">
                <a16:creationId xmlns:a16="http://schemas.microsoft.com/office/drawing/2014/main" id="{848D06D1-6851-498B-A326-E2234B3F7931}"/>
              </a:ext>
            </a:extLst>
          </p:cNvPr>
          <p:cNvSpPr/>
          <p:nvPr/>
        </p:nvSpPr>
        <p:spPr>
          <a:xfrm>
            <a:off x="6676068" y="4292153"/>
            <a:ext cx="1805324" cy="5993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Algorithm </a:t>
            </a:r>
            <a:r>
              <a:rPr lang="en-US" altLang="ja-JP" sz="1600" b="1" dirty="0"/>
              <a:t>User</a:t>
            </a:r>
            <a:endParaRPr kumimoji="1" lang="ja-JP" altLang="en-US" sz="1600" b="1" dirty="0"/>
          </a:p>
        </p:txBody>
      </p:sp>
      <p:sp>
        <p:nvSpPr>
          <p:cNvPr id="14" name="円/楕円 27">
            <a:extLst>
              <a:ext uri="{FF2B5EF4-FFF2-40B4-BE49-F238E27FC236}">
                <a16:creationId xmlns:a16="http://schemas.microsoft.com/office/drawing/2014/main" id="{1FD14069-ACF6-413F-9491-F42B756ED538}"/>
              </a:ext>
            </a:extLst>
          </p:cNvPr>
          <p:cNvSpPr/>
          <p:nvPr/>
        </p:nvSpPr>
        <p:spPr>
          <a:xfrm>
            <a:off x="8004814" y="4838591"/>
            <a:ext cx="1405886" cy="7456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Airline</a:t>
            </a:r>
            <a:endParaRPr kumimoji="1" lang="ja-JP" altLang="en-US" sz="1600" b="1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394E509-C1E7-4E25-A421-D303455303EB}"/>
              </a:ext>
            </a:extLst>
          </p:cNvPr>
          <p:cNvCxnSpPr>
            <a:cxnSpLocks/>
            <a:stCxn id="5" idx="7"/>
            <a:endCxn id="13" idx="3"/>
          </p:cNvCxnSpPr>
          <p:nvPr/>
        </p:nvCxnSpPr>
        <p:spPr>
          <a:xfrm flipV="1">
            <a:off x="6181804" y="4803705"/>
            <a:ext cx="758648" cy="153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91FAF19-453D-4157-BA1D-A0845E448088}"/>
              </a:ext>
            </a:extLst>
          </p:cNvPr>
          <p:cNvCxnSpPr>
            <a:cxnSpLocks/>
            <a:stCxn id="5" idx="5"/>
            <a:endCxn id="9" idx="2"/>
          </p:cNvCxnSpPr>
          <p:nvPr/>
        </p:nvCxnSpPr>
        <p:spPr>
          <a:xfrm>
            <a:off x="6181804" y="5465969"/>
            <a:ext cx="500545" cy="327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27">
            <a:extLst>
              <a:ext uri="{FF2B5EF4-FFF2-40B4-BE49-F238E27FC236}">
                <a16:creationId xmlns:a16="http://schemas.microsoft.com/office/drawing/2014/main" id="{60BA6DAB-1618-4562-BB4C-3A87259951E4}"/>
              </a:ext>
            </a:extLst>
          </p:cNvPr>
          <p:cNvSpPr/>
          <p:nvPr/>
        </p:nvSpPr>
        <p:spPr>
          <a:xfrm>
            <a:off x="4589270" y="5921585"/>
            <a:ext cx="2014300" cy="45530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/>
              <a:t>NASA/NOAA</a:t>
            </a:r>
            <a:endParaRPr kumimoji="1" lang="ja-JP" altLang="en-US" sz="16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39A9F6A-036F-4BB6-87B5-1CE420363281}"/>
              </a:ext>
            </a:extLst>
          </p:cNvPr>
          <p:cNvCxnSpPr>
            <a:cxnSpLocks/>
            <a:stCxn id="5" idx="4"/>
            <a:endCxn id="17" idx="0"/>
          </p:cNvCxnSpPr>
          <p:nvPr/>
        </p:nvCxnSpPr>
        <p:spPr>
          <a:xfrm>
            <a:off x="5163570" y="5571411"/>
            <a:ext cx="432850" cy="350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E1811B-FDAE-44D0-8396-0C0B11EF8F13}"/>
              </a:ext>
            </a:extLst>
          </p:cNvPr>
          <p:cNvSpPr txBox="1"/>
          <p:nvPr/>
        </p:nvSpPr>
        <p:spPr>
          <a:xfrm>
            <a:off x="4363050" y="55907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/>
              <a:t>Discuss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8726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04" y="1117037"/>
            <a:ext cx="5766875" cy="2993754"/>
          </a:xfrm>
          <a:prstGeom prst="rect">
            <a:avLst/>
          </a:prstGeom>
        </p:spPr>
      </p:pic>
      <p:sp>
        <p:nvSpPr>
          <p:cNvPr id="26" name="二等辺三角形 25"/>
          <p:cNvSpPr/>
          <p:nvPr/>
        </p:nvSpPr>
        <p:spPr>
          <a:xfrm rot="1800000">
            <a:off x="1459548" y="3492887"/>
            <a:ext cx="3915660" cy="2799995"/>
          </a:xfrm>
          <a:custGeom>
            <a:avLst/>
            <a:gdLst>
              <a:gd name="connsiteX0" fmla="*/ 0 w 2474632"/>
              <a:gd name="connsiteY0" fmla="*/ 2133303 h 2133303"/>
              <a:gd name="connsiteX1" fmla="*/ 1237316 w 2474632"/>
              <a:gd name="connsiteY1" fmla="*/ 0 h 2133303"/>
              <a:gd name="connsiteX2" fmla="*/ 2474632 w 2474632"/>
              <a:gd name="connsiteY2" fmla="*/ 2133303 h 2133303"/>
              <a:gd name="connsiteX3" fmla="*/ 0 w 2474632"/>
              <a:gd name="connsiteY3" fmla="*/ 2133303 h 2133303"/>
              <a:gd name="connsiteX0" fmla="*/ 0 w 2157292"/>
              <a:gd name="connsiteY0" fmla="*/ 2133303 h 2133303"/>
              <a:gd name="connsiteX1" fmla="*/ 1237316 w 2157292"/>
              <a:gd name="connsiteY1" fmla="*/ 0 h 2133303"/>
              <a:gd name="connsiteX2" fmla="*/ 2157292 w 2157292"/>
              <a:gd name="connsiteY2" fmla="*/ 1433752 h 2133303"/>
              <a:gd name="connsiteX3" fmla="*/ 0 w 2157292"/>
              <a:gd name="connsiteY3" fmla="*/ 2133303 h 2133303"/>
              <a:gd name="connsiteX0" fmla="*/ 0 w 2157292"/>
              <a:gd name="connsiteY0" fmla="*/ 1718133 h 1718133"/>
              <a:gd name="connsiteX1" fmla="*/ 698102 w 2157292"/>
              <a:gd name="connsiteY1" fmla="*/ 0 h 1718133"/>
              <a:gd name="connsiteX2" fmla="*/ 2157292 w 2157292"/>
              <a:gd name="connsiteY2" fmla="*/ 1018582 h 1718133"/>
              <a:gd name="connsiteX3" fmla="*/ 0 w 2157292"/>
              <a:gd name="connsiteY3" fmla="*/ 1718133 h 1718133"/>
              <a:gd name="connsiteX0" fmla="*/ 0 w 2563064"/>
              <a:gd name="connsiteY0" fmla="*/ 2454371 h 2454371"/>
              <a:gd name="connsiteX1" fmla="*/ 1103874 w 2563064"/>
              <a:gd name="connsiteY1" fmla="*/ 0 h 2454371"/>
              <a:gd name="connsiteX2" fmla="*/ 2563064 w 2563064"/>
              <a:gd name="connsiteY2" fmla="*/ 1018582 h 2454371"/>
              <a:gd name="connsiteX3" fmla="*/ 0 w 2563064"/>
              <a:gd name="connsiteY3" fmla="*/ 2454371 h 2454371"/>
              <a:gd name="connsiteX0" fmla="*/ 0 w 2291883"/>
              <a:gd name="connsiteY0" fmla="*/ 2454371 h 2804637"/>
              <a:gd name="connsiteX1" fmla="*/ 1103874 w 2291883"/>
              <a:gd name="connsiteY1" fmla="*/ 0 h 2804637"/>
              <a:gd name="connsiteX2" fmla="*/ 2291883 w 2291883"/>
              <a:gd name="connsiteY2" fmla="*/ 2804637 h 2804637"/>
              <a:gd name="connsiteX3" fmla="*/ 0 w 2291883"/>
              <a:gd name="connsiteY3" fmla="*/ 2454371 h 2804637"/>
              <a:gd name="connsiteX0" fmla="*/ 0 w 2291883"/>
              <a:gd name="connsiteY0" fmla="*/ 1724671 h 2074937"/>
              <a:gd name="connsiteX1" fmla="*/ 1457978 w 2291883"/>
              <a:gd name="connsiteY1" fmla="*/ -1 h 2074937"/>
              <a:gd name="connsiteX2" fmla="*/ 2291883 w 2291883"/>
              <a:gd name="connsiteY2" fmla="*/ 2074937 h 2074937"/>
              <a:gd name="connsiteX3" fmla="*/ 0 w 2291883"/>
              <a:gd name="connsiteY3" fmla="*/ 1724671 h 2074937"/>
              <a:gd name="connsiteX0" fmla="*/ 0 w 1708301"/>
              <a:gd name="connsiteY0" fmla="*/ 1724673 h 1724673"/>
              <a:gd name="connsiteX1" fmla="*/ 1457978 w 1708301"/>
              <a:gd name="connsiteY1" fmla="*/ 1 h 1724673"/>
              <a:gd name="connsiteX2" fmla="*/ 1708301 w 1708301"/>
              <a:gd name="connsiteY2" fmla="*/ 1292731 h 1724673"/>
              <a:gd name="connsiteX3" fmla="*/ 0 w 1708301"/>
              <a:gd name="connsiteY3" fmla="*/ 1724673 h 1724673"/>
              <a:gd name="connsiteX0" fmla="*/ 0 w 1290622"/>
              <a:gd name="connsiteY0" fmla="*/ 1507710 h 1507711"/>
              <a:gd name="connsiteX1" fmla="*/ 1040299 w 1290622"/>
              <a:gd name="connsiteY1" fmla="*/ -1 h 1507711"/>
              <a:gd name="connsiteX2" fmla="*/ 1290622 w 1290622"/>
              <a:gd name="connsiteY2" fmla="*/ 1292729 h 1507711"/>
              <a:gd name="connsiteX3" fmla="*/ 0 w 1290622"/>
              <a:gd name="connsiteY3" fmla="*/ 1507710 h 1507711"/>
              <a:gd name="connsiteX0" fmla="*/ 0 w 1290622"/>
              <a:gd name="connsiteY0" fmla="*/ 1177172 h 1177172"/>
              <a:gd name="connsiteX1" fmla="*/ 603558 w 1290622"/>
              <a:gd name="connsiteY1" fmla="*/ 0 h 1177172"/>
              <a:gd name="connsiteX2" fmla="*/ 1290622 w 1290622"/>
              <a:gd name="connsiteY2" fmla="*/ 962191 h 1177172"/>
              <a:gd name="connsiteX3" fmla="*/ 0 w 1290622"/>
              <a:gd name="connsiteY3" fmla="*/ 1177172 h 1177172"/>
              <a:gd name="connsiteX0" fmla="*/ 0 w 3349114"/>
              <a:gd name="connsiteY0" fmla="*/ 4298560 h 4298560"/>
              <a:gd name="connsiteX1" fmla="*/ 2662050 w 3349114"/>
              <a:gd name="connsiteY1" fmla="*/ 0 h 4298560"/>
              <a:gd name="connsiteX2" fmla="*/ 3349114 w 3349114"/>
              <a:gd name="connsiteY2" fmla="*/ 962191 h 4298560"/>
              <a:gd name="connsiteX3" fmla="*/ 0 w 3349114"/>
              <a:gd name="connsiteY3" fmla="*/ 4298560 h 4298560"/>
              <a:gd name="connsiteX0" fmla="*/ 0 w 3349114"/>
              <a:gd name="connsiteY0" fmla="*/ 5240739 h 5240739"/>
              <a:gd name="connsiteX1" fmla="*/ 2095789 w 3349114"/>
              <a:gd name="connsiteY1" fmla="*/ 0 h 5240739"/>
              <a:gd name="connsiteX2" fmla="*/ 3349114 w 3349114"/>
              <a:gd name="connsiteY2" fmla="*/ 1904370 h 5240739"/>
              <a:gd name="connsiteX3" fmla="*/ 0 w 3349114"/>
              <a:gd name="connsiteY3" fmla="*/ 5240739 h 5240739"/>
              <a:gd name="connsiteX0" fmla="*/ 0 w 3579867"/>
              <a:gd name="connsiteY0" fmla="*/ 5309412 h 5309413"/>
              <a:gd name="connsiteX1" fmla="*/ 2326542 w 3579867"/>
              <a:gd name="connsiteY1" fmla="*/ 0 h 5309413"/>
              <a:gd name="connsiteX2" fmla="*/ 3579867 w 3579867"/>
              <a:gd name="connsiteY2" fmla="*/ 1904370 h 5309413"/>
              <a:gd name="connsiteX3" fmla="*/ 0 w 3579867"/>
              <a:gd name="connsiteY3" fmla="*/ 5309412 h 5309413"/>
              <a:gd name="connsiteX0" fmla="*/ 0 w 4650994"/>
              <a:gd name="connsiteY0" fmla="*/ 5309412 h 5309411"/>
              <a:gd name="connsiteX1" fmla="*/ 2326542 w 4650994"/>
              <a:gd name="connsiteY1" fmla="*/ 0 h 5309411"/>
              <a:gd name="connsiteX2" fmla="*/ 4650994 w 4650994"/>
              <a:gd name="connsiteY2" fmla="*/ 2621239 h 5309411"/>
              <a:gd name="connsiteX3" fmla="*/ 0 w 4650994"/>
              <a:gd name="connsiteY3" fmla="*/ 5309412 h 53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0994" h="5309411">
                <a:moveTo>
                  <a:pt x="0" y="5309412"/>
                </a:moveTo>
                <a:lnTo>
                  <a:pt x="2326542" y="0"/>
                </a:lnTo>
                <a:lnTo>
                  <a:pt x="4650994" y="2621239"/>
                </a:lnTo>
                <a:lnTo>
                  <a:pt x="0" y="53094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5098" y="4586489"/>
            <a:ext cx="3229026" cy="167070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926" y="65238"/>
            <a:ext cx="7886700" cy="46128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Active optical sensor:</a:t>
            </a:r>
            <a:br>
              <a:rPr kumimoji="1" lang="en-US" altLang="ja-JP" dirty="0"/>
            </a:br>
            <a:r>
              <a:rPr lang="en-US" altLang="ja-JP" dirty="0"/>
              <a:t>    </a:t>
            </a:r>
            <a:r>
              <a:rPr kumimoji="1" lang="en-US" altLang="ja-JP" dirty="0"/>
              <a:t>Technology development from the past to 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DWL meeting at NOAA 2018.02.07-08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EA49-7DB8-463A-BF53-1DDB52603B65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875" y="3269030"/>
            <a:ext cx="1245892" cy="86254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44170" y="2956383"/>
            <a:ext cx="184262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Vegetation lidar (2020)</a:t>
            </a:r>
            <a:endParaRPr lang="ja-JP" altLang="en-US" sz="1292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26664" y="2940800"/>
            <a:ext cx="1531188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Canopy height</a:t>
            </a:r>
          </a:p>
          <a:p>
            <a:r>
              <a:rPr lang="en-US" altLang="ja-JP" sz="1015" dirty="0"/>
              <a:t>Above ground Biomass</a:t>
            </a:r>
            <a:endParaRPr lang="ja-JP" altLang="en-US" sz="1015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1002" y="4444438"/>
            <a:ext cx="1984839" cy="29117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Development: Elemental</a:t>
            </a:r>
            <a:endParaRPr lang="ja-JP" altLang="en-US" sz="1292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11252" y="4696029"/>
            <a:ext cx="233108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ELISE (Aborted launch 2002)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29544" y="5129825"/>
            <a:ext cx="2097562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292" dirty="0">
                <a:solidFill>
                  <a:prstClr val="black"/>
                </a:solidFill>
              </a:rPr>
              <a:t>Laser transmitter (2011</a:t>
            </a:r>
            <a:r>
              <a:rPr lang="ja-JP" altLang="en-US" sz="1292" dirty="0">
                <a:solidFill>
                  <a:prstClr val="black"/>
                </a:solidFill>
              </a:rPr>
              <a:t>～</a:t>
            </a:r>
            <a:r>
              <a:rPr lang="en-US" altLang="ja-JP" sz="1292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0146" y="4118631"/>
            <a:ext cx="1406154" cy="29117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292" dirty="0">
                <a:solidFill>
                  <a:schemeClr val="bg1">
                    <a:lumMod val="95000"/>
                  </a:schemeClr>
                </a:solidFill>
              </a:rPr>
              <a:t>Remote Sensing</a:t>
            </a:r>
            <a:endParaRPr lang="ja-JP" altLang="en-US" sz="129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781683" y="2708994"/>
            <a:ext cx="3229026" cy="167070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905853" y="1036407"/>
            <a:ext cx="3229026" cy="167070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97051" y="1229588"/>
            <a:ext cx="237436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Doppler lidar (later than 2025)</a:t>
            </a:r>
            <a:endParaRPr lang="ja-JP" altLang="en-US" sz="1292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94340" y="1806287"/>
            <a:ext cx="2345514" cy="873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Stable injection seeding</a:t>
            </a:r>
          </a:p>
          <a:p>
            <a:r>
              <a:rPr lang="en-US" altLang="ja-JP" sz="1015" dirty="0"/>
              <a:t>Absolute wavelength control</a:t>
            </a:r>
          </a:p>
          <a:p>
            <a:r>
              <a:rPr lang="en-US" altLang="ja-JP" sz="1015" dirty="0"/>
              <a:t>Double pulse technique</a:t>
            </a:r>
          </a:p>
          <a:p>
            <a:r>
              <a:rPr lang="en-US" altLang="ja-JP" sz="1015" dirty="0"/>
              <a:t>Parametric wavelength conversion</a:t>
            </a:r>
          </a:p>
          <a:p>
            <a:r>
              <a:rPr lang="en-US" altLang="ja-JP" sz="1015" dirty="0"/>
              <a:t>High sensitive SWIR photon-counting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97052" y="1435721"/>
            <a:ext cx="55335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DIAL</a:t>
            </a:r>
            <a:endParaRPr lang="ja-JP" altLang="en-US" sz="1292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29337" y="2667104"/>
            <a:ext cx="2188420" cy="29117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Development: Lidar system</a:t>
            </a:r>
            <a:endParaRPr lang="ja-JP" altLang="en-US" sz="1292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65756" y="977800"/>
            <a:ext cx="2905411" cy="29117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Development: Advanced lidar system</a:t>
            </a:r>
            <a:endParaRPr lang="ja-JP" altLang="en-US" sz="1292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48641" y="3222192"/>
            <a:ext cx="165301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Mie Scattering Lidar</a:t>
            </a:r>
            <a:endParaRPr lang="ja-JP" altLang="en-US" sz="1292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05071" y="5966977"/>
            <a:ext cx="1955985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Heterodyne detection</a:t>
            </a:r>
          </a:p>
          <a:p>
            <a:r>
              <a:rPr lang="en-US" altLang="ja-JP" sz="1015" dirty="0"/>
              <a:t>High precision tracking system</a:t>
            </a:r>
            <a:endParaRPr lang="ja-JP" altLang="en-US" sz="1015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88" y="4768230"/>
            <a:ext cx="1044516" cy="584929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7185556" y="4282063"/>
            <a:ext cx="2286063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92" dirty="0"/>
              <a:t>Advanced Optical </a:t>
            </a:r>
          </a:p>
          <a:p>
            <a:r>
              <a:rPr lang="en-US" altLang="ja-JP" sz="1292" dirty="0"/>
              <a:t>Communication satellite (201X)</a:t>
            </a:r>
            <a:endParaRPr lang="ja-JP" altLang="en-US" sz="1292" dirty="0"/>
          </a:p>
        </p:txBody>
      </p:sp>
      <p:sp>
        <p:nvSpPr>
          <p:cNvPr id="45" name="右矢印 44"/>
          <p:cNvSpPr/>
          <p:nvPr/>
        </p:nvSpPr>
        <p:spPr>
          <a:xfrm rot="19722047">
            <a:off x="7117074" y="4950832"/>
            <a:ext cx="732354" cy="361386"/>
          </a:xfrm>
          <a:prstGeom prst="rightArrow">
            <a:avLst>
              <a:gd name="adj1" fmla="val 50000"/>
              <a:gd name="adj2" fmla="val 853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52743" y="4319340"/>
            <a:ext cx="1354858" cy="43332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 err="1"/>
              <a:t>Qsw</a:t>
            </a:r>
            <a:r>
              <a:rPr lang="en-US" altLang="ja-JP" sz="1108" dirty="0"/>
              <a:t> Pulsed</a:t>
            </a:r>
          </a:p>
          <a:p>
            <a:r>
              <a:rPr lang="en-US" altLang="ja-JP" sz="1108" dirty="0"/>
              <a:t> λ(0.5</a:t>
            </a:r>
            <a:r>
              <a:rPr lang="el-GR" altLang="ja-JP" sz="1108" dirty="0">
                <a:latin typeface="Century" panose="02040604050505020304" pitchFamily="18" charset="0"/>
              </a:rPr>
              <a:t>μ</a:t>
            </a:r>
            <a:r>
              <a:rPr lang="en-US" altLang="ja-JP" sz="1108" dirty="0"/>
              <a:t>m/1.06</a:t>
            </a:r>
            <a:r>
              <a:rPr lang="el-GR" altLang="ja-JP" sz="1108" dirty="0">
                <a:latin typeface="Century" panose="02040604050505020304" pitchFamily="18" charset="0"/>
              </a:rPr>
              <a:t> μ</a:t>
            </a:r>
            <a:r>
              <a:rPr lang="en-US" altLang="ja-JP" sz="1108" dirty="0"/>
              <a:t>m)</a:t>
            </a:r>
            <a:endParaRPr lang="ja-JP" altLang="en-US" sz="1108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67444" y="2668960"/>
            <a:ext cx="941283" cy="2628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 err="1"/>
              <a:t>Qsw</a:t>
            </a:r>
            <a:r>
              <a:rPr lang="en-US" altLang="ja-JP" sz="1108" dirty="0"/>
              <a:t> Pulsed</a:t>
            </a:r>
            <a:endParaRPr lang="ja-JP" altLang="en-US" sz="1108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97712" y="875405"/>
            <a:ext cx="617477" cy="2628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/>
              <a:t>Pulsed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32827" y="5078298"/>
            <a:ext cx="1308371" cy="2628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/>
              <a:t>CW λ(1.0/1.5</a:t>
            </a:r>
            <a:r>
              <a:rPr lang="el-GR" altLang="ja-JP" sz="1108" dirty="0">
                <a:latin typeface="Century" panose="02040604050505020304" pitchFamily="18" charset="0"/>
              </a:rPr>
              <a:t>μ</a:t>
            </a:r>
            <a:r>
              <a:rPr lang="en-US" altLang="ja-JP" sz="1108" dirty="0"/>
              <a:t>m) </a:t>
            </a:r>
            <a:endParaRPr lang="ja-JP" altLang="en-US" sz="1108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143884" y="4078669"/>
            <a:ext cx="1308371" cy="2628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/>
              <a:t>CW λ(1.0/1.5</a:t>
            </a:r>
            <a:r>
              <a:rPr lang="el-GR" altLang="ja-JP" sz="1108" dirty="0">
                <a:latin typeface="Century" panose="02040604050505020304" pitchFamily="18" charset="0"/>
              </a:rPr>
              <a:t>μ</a:t>
            </a:r>
            <a:r>
              <a:rPr lang="en-US" altLang="ja-JP" sz="1108" dirty="0"/>
              <a:t>m) </a:t>
            </a:r>
            <a:endParaRPr lang="ja-JP" altLang="en-US" sz="1108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6698" y="5541744"/>
            <a:ext cx="2433680" cy="560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long-lived LD stack</a:t>
            </a:r>
          </a:p>
          <a:p>
            <a:r>
              <a:rPr lang="en-US" altLang="ja-JP" sz="1015" dirty="0"/>
              <a:t>Compact large aperture telescope</a:t>
            </a:r>
          </a:p>
          <a:p>
            <a:r>
              <a:rPr lang="en-US" altLang="ja-JP" sz="1015" dirty="0"/>
              <a:t>High peak/Avg. power laser transmitter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28555" y="3476686"/>
            <a:ext cx="2084225" cy="560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Pressurized laser canister</a:t>
            </a:r>
          </a:p>
          <a:p>
            <a:r>
              <a:rPr lang="en-US" altLang="ja-JP" sz="1015" dirty="0"/>
              <a:t>High peak current/voltage supply</a:t>
            </a:r>
          </a:p>
          <a:p>
            <a:r>
              <a:rPr lang="en-US" altLang="ja-JP" sz="1015" dirty="0"/>
              <a:t>High precise laser pointing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745521" y="4698379"/>
            <a:ext cx="1314784" cy="560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Optical multiplexing</a:t>
            </a:r>
          </a:p>
          <a:p>
            <a:r>
              <a:rPr lang="en-US" altLang="ja-JP" sz="1015" dirty="0"/>
              <a:t>Frequency comb.</a:t>
            </a:r>
          </a:p>
          <a:p>
            <a:endParaRPr lang="ja-JP" altLang="en-US" sz="1015" dirty="0"/>
          </a:p>
        </p:txBody>
      </p:sp>
      <p:pic>
        <p:nvPicPr>
          <p:cNvPr id="56" name="Picture 4" descr="http://www.aero.jaxa.jp/eng/research/star/safeavio/images/safeavio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0" y="1478003"/>
            <a:ext cx="1964351" cy="14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/>
          <p:cNvSpPr txBox="1"/>
          <p:nvPr/>
        </p:nvSpPr>
        <p:spPr>
          <a:xfrm>
            <a:off x="366065" y="2702660"/>
            <a:ext cx="2735044" cy="4047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015" dirty="0"/>
              <a:t>Wind turbulence detection with Doppler lidar</a:t>
            </a:r>
          </a:p>
          <a:p>
            <a:r>
              <a:rPr lang="en-US" altLang="ja-JP" sz="1015" dirty="0"/>
              <a:t>Progress to Development Phase </a:t>
            </a:r>
            <a:endParaRPr lang="ja-JP" altLang="en-US" sz="1015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658" y="1301937"/>
            <a:ext cx="1117448" cy="1125665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3772614" y="5067543"/>
            <a:ext cx="1893467" cy="29117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292" dirty="0">
                <a:solidFill>
                  <a:schemeClr val="bg1">
                    <a:lumMod val="95000"/>
                  </a:schemeClr>
                </a:solidFill>
              </a:rPr>
              <a:t>Optical Communication</a:t>
            </a:r>
            <a:endParaRPr lang="ja-JP" altLang="en-US" sz="1292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2" name="Picture 4" descr="http://space.skyrocket.de/img_sat/oicets_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41" y="5432463"/>
            <a:ext cx="1376070" cy="7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5784568" y="5374892"/>
            <a:ext cx="3095719" cy="688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OICETS (2005-2009)</a:t>
            </a:r>
          </a:p>
          <a:p>
            <a:r>
              <a:rPr lang="en-US" altLang="ja-JP" sz="1292" dirty="0"/>
              <a:t>    Inter-orbit communication experiment</a:t>
            </a:r>
          </a:p>
          <a:p>
            <a:r>
              <a:rPr lang="en-US" altLang="ja-JP" sz="1292" dirty="0"/>
              <a:t>    with ARTEMIS(ESA)</a:t>
            </a:r>
            <a:endParaRPr lang="ja-JP" altLang="en-US" sz="1292" dirty="0"/>
          </a:p>
        </p:txBody>
      </p:sp>
      <p:sp>
        <p:nvSpPr>
          <p:cNvPr id="41" name="正方形/長方形 40"/>
          <p:cNvSpPr/>
          <p:nvPr/>
        </p:nvSpPr>
        <p:spPr>
          <a:xfrm>
            <a:off x="3743108" y="4397722"/>
            <a:ext cx="2066591" cy="603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8" dirty="0"/>
              <a:t>Loop heat-pipe</a:t>
            </a:r>
          </a:p>
          <a:p>
            <a:r>
              <a:rPr lang="en-US" altLang="ja-JP" sz="1108" dirty="0"/>
              <a:t>Conduction cool</a:t>
            </a:r>
          </a:p>
          <a:p>
            <a:r>
              <a:rPr lang="en-US" altLang="ja-JP" sz="1108" dirty="0"/>
              <a:t>Radiation tolerant optical fiber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36956" y="1462497"/>
            <a:ext cx="2507418" cy="29117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Development: Laser technology</a:t>
            </a:r>
            <a:endParaRPr lang="ja-JP" altLang="en-US" sz="1292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299258" y="1734002"/>
            <a:ext cx="2228495" cy="560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5" dirty="0"/>
              <a:t>Stable </a:t>
            </a:r>
            <a:r>
              <a:rPr lang="en-US" altLang="ja-JP" sz="1015" dirty="0" err="1"/>
              <a:t>femto</a:t>
            </a:r>
            <a:r>
              <a:rPr lang="en-US" altLang="ja-JP" sz="1015" dirty="0"/>
              <a:t>-second laser/amplifier</a:t>
            </a:r>
          </a:p>
          <a:p>
            <a:r>
              <a:rPr lang="en-US" altLang="ja-JP" sz="1015" dirty="0"/>
              <a:t>Pulse </a:t>
            </a:r>
            <a:r>
              <a:rPr lang="en-US" altLang="ja-JP" sz="1015" dirty="0" err="1"/>
              <a:t>comression</a:t>
            </a:r>
            <a:r>
              <a:rPr lang="en-US" altLang="ja-JP" sz="1015" dirty="0"/>
              <a:t>/stretch</a:t>
            </a:r>
          </a:p>
          <a:p>
            <a:r>
              <a:rPr lang="en-US" altLang="ja-JP" sz="1015" dirty="0"/>
              <a:t>High peak power tolerant thin film</a:t>
            </a:r>
            <a:endParaRPr lang="ja-JP" altLang="en-US" sz="1015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97052" y="1601016"/>
            <a:ext cx="99578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92" dirty="0"/>
              <a:t>3D LADAR</a:t>
            </a:r>
            <a:endParaRPr lang="ja-JP" altLang="en-US" sz="1292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1421" y="1140647"/>
            <a:ext cx="1168911" cy="29117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292" dirty="0">
                <a:solidFill>
                  <a:schemeClr val="bg1">
                    <a:lumMod val="95000"/>
                  </a:schemeClr>
                </a:solidFill>
              </a:rPr>
              <a:t>Safe avionics</a:t>
            </a:r>
            <a:endParaRPr lang="ja-JP" altLang="en-US" sz="1292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446568" y="1151975"/>
            <a:ext cx="1851789" cy="2628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108" dirty="0"/>
              <a:t>CW </a:t>
            </a:r>
            <a:r>
              <a:rPr lang="en-US" altLang="ja-JP" sz="1108" dirty="0" err="1"/>
              <a:t>moduation</a:t>
            </a:r>
            <a:r>
              <a:rPr lang="en-US" altLang="ja-JP" sz="1108" dirty="0"/>
              <a:t> λ(1.55</a:t>
            </a:r>
            <a:r>
              <a:rPr lang="el-GR" altLang="ja-JP" sz="1108" dirty="0">
                <a:latin typeface="Century" panose="02040604050505020304" pitchFamily="18" charset="0"/>
              </a:rPr>
              <a:t> μ</a:t>
            </a:r>
            <a:r>
              <a:rPr lang="en-US" altLang="ja-JP" sz="1108" dirty="0"/>
              <a:t>m)</a:t>
            </a:r>
            <a:endParaRPr lang="ja-JP" altLang="en-US" sz="1108" dirty="0"/>
          </a:p>
        </p:txBody>
      </p:sp>
      <p:sp>
        <p:nvSpPr>
          <p:cNvPr id="6" name="正方形/長方形 5"/>
          <p:cNvSpPr/>
          <p:nvPr/>
        </p:nvSpPr>
        <p:spPr>
          <a:xfrm>
            <a:off x="1598511" y="4928123"/>
            <a:ext cx="654233" cy="21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10W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703456" y="5373650"/>
            <a:ext cx="681056" cy="2359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16W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573635" y="1468103"/>
            <a:ext cx="446797" cy="2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8W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213959" y="4028718"/>
            <a:ext cx="446797" cy="2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6W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335501" y="1571263"/>
            <a:ext cx="608751" cy="2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&gt; 15W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523962" y="5407288"/>
            <a:ext cx="668875" cy="2517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0.5W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8737303" y="5054934"/>
            <a:ext cx="696253" cy="2257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8" dirty="0">
                <a:solidFill>
                  <a:schemeClr val="bg1">
                    <a:lumMod val="85000"/>
                  </a:schemeClr>
                </a:solidFill>
              </a:rPr>
              <a:t>&gt;  5W</a:t>
            </a:r>
            <a:endParaRPr lang="ja-JP" altLang="en-US" sz="1108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右矢印 71"/>
          <p:cNvSpPr/>
          <p:nvPr/>
        </p:nvSpPr>
        <p:spPr>
          <a:xfrm rot="19722047">
            <a:off x="2972563" y="3840179"/>
            <a:ext cx="732354" cy="361386"/>
          </a:xfrm>
          <a:prstGeom prst="rightArrow">
            <a:avLst>
              <a:gd name="adj1" fmla="val 50000"/>
              <a:gd name="adj2" fmla="val 8530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287855" y="3892452"/>
            <a:ext cx="1172116" cy="2628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ja-JP" sz="1108" b="1" dirty="0"/>
              <a:t>We are HERE !</a:t>
            </a:r>
            <a:endParaRPr lang="ja-JP" altLang="en-US" sz="1108" b="1" dirty="0"/>
          </a:p>
        </p:txBody>
      </p:sp>
    </p:spTree>
    <p:extLst>
      <p:ext uri="{BB962C8B-B14F-4D97-AF65-F5344CB8AC3E}">
        <p14:creationId xmlns:p14="http://schemas.microsoft.com/office/powerpoint/2010/main" val="21436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92656"/>
          </a:xfrm>
        </p:spPr>
        <p:txBody>
          <a:bodyPr/>
          <a:lstStyle/>
          <a:p>
            <a:r>
              <a:rPr kumimoji="1" lang="en-US" altLang="ja-JP" sz="3200" dirty="0"/>
              <a:t>Topics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Objective</a:t>
            </a:r>
          </a:p>
          <a:p>
            <a:endParaRPr lang="en-US" altLang="ja-JP" dirty="0"/>
          </a:p>
          <a:p>
            <a:r>
              <a:rPr lang="en-US" altLang="ja-JP" dirty="0"/>
              <a:t>Milestone from JFY2017 to JFY2018</a:t>
            </a:r>
          </a:p>
          <a:p>
            <a:endParaRPr lang="en-US" altLang="ja-JP" dirty="0"/>
          </a:p>
          <a:p>
            <a:r>
              <a:rPr kumimoji="1" lang="en-US" altLang="ja-JP" dirty="0"/>
              <a:t>Outline of SLATS (Super low altitude test satellites)</a:t>
            </a:r>
          </a:p>
          <a:p>
            <a:endParaRPr kumimoji="1" lang="en-US" altLang="ja-JP" dirty="0"/>
          </a:p>
          <a:p>
            <a:r>
              <a:rPr lang="en-US" altLang="ja-JP" dirty="0"/>
              <a:t>Next Milestone</a:t>
            </a:r>
            <a:endParaRPr kumimoji="1" lang="en-US" altLang="ja-JP" dirty="0"/>
          </a:p>
          <a:p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0DCD-6554-437D-8BB5-F0C8BE1FF2E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97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F9054-5F12-4DD6-B8B8-18239EAE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Objectives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BA3D3C-3F2B-4C9F-8708-BB2B8C4B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What is the final goal using space-borne DWL mission, adding to Scientific advance?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What is dramatically changed a</a:t>
            </a:r>
            <a:r>
              <a:rPr kumimoji="1" lang="en-US" altLang="ja-JP" dirty="0"/>
              <a:t>s a result of improved NWP using DWL added to current satellite data?</a:t>
            </a:r>
          </a:p>
          <a:p>
            <a:pPr lvl="1"/>
            <a:r>
              <a:rPr lang="en-US" altLang="ja-JP" dirty="0"/>
              <a:t>Benefit through innovation incl. improvement of NWP?? 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Those subjects are a great barrier to build mission in Japan.</a:t>
            </a:r>
          </a:p>
          <a:p>
            <a:r>
              <a:rPr lang="en-US" altLang="ja-JP" dirty="0"/>
              <a:t>Long-term scenario taken in H/W and Model development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3058C6-0CEB-49B5-9362-ADF6FF2A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5BB315-B725-439A-B765-2375E686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0DCD-6554-437D-8BB5-F0C8BE1FF2E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14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66312" y="1037861"/>
            <a:ext cx="8895200" cy="41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000" indent="-180000" eaLnBrk="1" hangingPunct="1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Activity of system design, Build a space-borne DWL mission incl. international cooperation, system design</a:t>
            </a:r>
          </a:p>
          <a:p>
            <a:pPr marL="637200" lvl="1" indent="-180000" eaLnBrk="1" hangingPunct="1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Joint research with NICT for 2-um high energy laser &amp; 1.6um laser study</a:t>
            </a:r>
          </a:p>
          <a:p>
            <a:pPr lvl="1" eaLnBrk="1" hangingPunct="1">
              <a:lnSpc>
                <a:spcPts val="2300"/>
              </a:lnSpc>
              <a:spcBef>
                <a:spcPts val="400"/>
              </a:spcBef>
              <a:buNone/>
              <a:defRPr/>
            </a:pP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Development of 2um laser system have directed by NICT, JAXA joined it for space laser based on orbital, thermal, power budget.</a:t>
            </a:r>
          </a:p>
          <a:p>
            <a:pPr marL="637200" lvl="1" indent="-180000" eaLnBrk="1" hangingPunct="1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International cooperation with NASA-</a:t>
            </a:r>
            <a:r>
              <a:rPr lang="en-US" altLang="ja-JP" sz="18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LaRC</a:t>
            </a:r>
            <a:endParaRPr lang="en-US" altLang="ja-JP" sz="18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 eaLnBrk="1" hangingPunct="1">
              <a:lnSpc>
                <a:spcPts val="2300"/>
              </a:lnSpc>
              <a:spcBef>
                <a:spcPts val="400"/>
              </a:spcBef>
              <a:buNone/>
              <a:defRPr/>
            </a:pP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JAXA incl. NICT and NASA have discussed the LOI for DWL at Jul, 2017.</a:t>
            </a:r>
          </a:p>
          <a:p>
            <a:pPr marL="637200" lvl="1" indent="-180000" eaLnBrk="1" hangingPunct="1">
              <a:lnSpc>
                <a:spcPts val="23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Airline</a:t>
            </a:r>
            <a:b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Japanese Full Service Carrier (FCS) suggests an idea by using DWL for an adaptive route to reduce a fuel.</a:t>
            </a:r>
          </a:p>
          <a:p>
            <a:pPr lvl="1" eaLnBrk="1" hangingPunct="1">
              <a:lnSpc>
                <a:spcPts val="2300"/>
              </a:lnSpc>
              <a:spcBef>
                <a:spcPts val="400"/>
              </a:spcBef>
              <a:buNone/>
              <a:defRPr/>
            </a:pP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Airline staff was award at a competition for space business idea</a:t>
            </a:r>
            <a:b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→　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Demands: Reduction error of wind estimation or height for Jetstream over the ocean (CAD</a:t>
            </a: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←→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JPN, USA</a:t>
            </a:r>
            <a:r>
              <a:rPr lang="ja-JP" altLang="en-US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 ←→</a:t>
            </a:r>
            <a:r>
              <a:rPr lang="en-US" altLang="ja-JP" sz="18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JPN)</a:t>
            </a:r>
            <a:endParaRPr lang="en-US" altLang="ja-JP" sz="20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20688"/>
          </a:xfrm>
        </p:spPr>
        <p:txBody>
          <a:bodyPr/>
          <a:lstStyle/>
          <a:p>
            <a:r>
              <a:rPr lang="en-US" altLang="ja-JP" sz="3200" dirty="0"/>
              <a:t>Milestone from JFY2017 to JFY2018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2EB5E7-696B-45BC-818A-36874152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C9CFCE-5C66-4CD9-B0E7-0246FACE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3D4AE92-0A64-4CF3-BE11-19A340AD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44173"/>
              </p:ext>
            </p:extLst>
          </p:nvPr>
        </p:nvGraphicFramePr>
        <p:xfrm>
          <a:off x="664282" y="5417955"/>
          <a:ext cx="9079728" cy="94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41">
                  <a:extLst>
                    <a:ext uri="{9D8B030D-6E8A-4147-A177-3AD203B41FA5}">
                      <a16:colId xmlns:a16="http://schemas.microsoft.com/office/drawing/2014/main" val="720603464"/>
                    </a:ext>
                  </a:extLst>
                </a:gridCol>
                <a:gridCol w="4688753">
                  <a:extLst>
                    <a:ext uri="{9D8B030D-6E8A-4147-A177-3AD203B41FA5}">
                      <a16:colId xmlns:a16="http://schemas.microsoft.com/office/drawing/2014/main" val="2803043177"/>
                    </a:ext>
                  </a:extLst>
                </a:gridCol>
                <a:gridCol w="3490934">
                  <a:extLst>
                    <a:ext uri="{9D8B030D-6E8A-4147-A177-3AD203B41FA5}">
                      <a16:colId xmlns:a16="http://schemas.microsoft.com/office/drawing/2014/main" val="926043841"/>
                    </a:ext>
                  </a:extLst>
                </a:gridCol>
              </a:tblGrid>
              <a:tr h="34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JFY2017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JFY2018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6204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DWL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75755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01EC66-7AC8-4355-AEE0-D5EEF57A66A0}"/>
              </a:ext>
            </a:extLst>
          </p:cNvPr>
          <p:cNvSpPr/>
          <p:nvPr/>
        </p:nvSpPr>
        <p:spPr>
          <a:xfrm>
            <a:off x="2920274" y="5798624"/>
            <a:ext cx="1500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NASA/</a:t>
            </a:r>
            <a:r>
              <a:rPr lang="en-US" altLang="ja-JP" sz="10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LaRC</a:t>
            </a: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meeting</a:t>
            </a:r>
            <a:endParaRPr lang="ja-JP" altLang="en-US" sz="1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257AE7-12E6-402D-9DE2-4FA318FFE91C}"/>
              </a:ext>
            </a:extLst>
          </p:cNvPr>
          <p:cNvSpPr/>
          <p:nvPr/>
        </p:nvSpPr>
        <p:spPr>
          <a:xfrm>
            <a:off x="4357091" y="5812747"/>
            <a:ext cx="801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S-Booster</a:t>
            </a:r>
            <a:endParaRPr lang="ja-JP" altLang="en-US" sz="1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DD7E4C-DA4C-4A56-9488-1EAB52C377E3}"/>
              </a:ext>
            </a:extLst>
          </p:cNvPr>
          <p:cNvSpPr/>
          <p:nvPr/>
        </p:nvSpPr>
        <p:spPr>
          <a:xfrm>
            <a:off x="5663474" y="6074357"/>
            <a:ext cx="16946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DWMeering</a:t>
            </a: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Jpn</a:t>
            </a: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/USA</a:t>
            </a: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000" dirty="0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CEBDC114-FC3E-4A21-9469-4C78A04CF273}"/>
              </a:ext>
            </a:extLst>
          </p:cNvPr>
          <p:cNvSpPr/>
          <p:nvPr/>
        </p:nvSpPr>
        <p:spPr>
          <a:xfrm rot="10800000">
            <a:off x="3769709" y="6029560"/>
            <a:ext cx="142130" cy="141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BCC24A09-F16E-40B7-AA9E-D66E1ACFF3FC}"/>
              </a:ext>
            </a:extLst>
          </p:cNvPr>
          <p:cNvSpPr/>
          <p:nvPr/>
        </p:nvSpPr>
        <p:spPr>
          <a:xfrm rot="10800000">
            <a:off x="4472647" y="6029560"/>
            <a:ext cx="142130" cy="141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3955B302-B897-48F1-A7C5-12B78DBFC222}"/>
              </a:ext>
            </a:extLst>
          </p:cNvPr>
          <p:cNvSpPr/>
          <p:nvPr/>
        </p:nvSpPr>
        <p:spPr>
          <a:xfrm rot="10800000">
            <a:off x="5704146" y="6029560"/>
            <a:ext cx="142130" cy="141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5DC5F0-03D1-4BBF-BB0D-C22C4019D9F9}"/>
              </a:ext>
            </a:extLst>
          </p:cNvPr>
          <p:cNvSpPr/>
          <p:nvPr/>
        </p:nvSpPr>
        <p:spPr>
          <a:xfrm>
            <a:off x="8576607" y="6062357"/>
            <a:ext cx="1156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ADM </a:t>
            </a:r>
            <a:r>
              <a:rPr lang="en-US" altLang="ja-JP" sz="10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evaluetion</a:t>
            </a:r>
            <a:endParaRPr lang="ja-JP" altLang="en-US" sz="1000" dirty="0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8E83BE65-F137-448E-B131-D1A808E60E26}"/>
              </a:ext>
            </a:extLst>
          </p:cNvPr>
          <p:cNvSpPr/>
          <p:nvPr/>
        </p:nvSpPr>
        <p:spPr>
          <a:xfrm rot="10800000">
            <a:off x="8817345" y="6017560"/>
            <a:ext cx="142130" cy="141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2DED89-582A-4ACA-9BD5-798C70AFA482}"/>
              </a:ext>
            </a:extLst>
          </p:cNvPr>
          <p:cNvSpPr/>
          <p:nvPr/>
        </p:nvSpPr>
        <p:spPr>
          <a:xfrm>
            <a:off x="7151337" y="6062357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CLRC</a:t>
            </a:r>
            <a:endParaRPr lang="ja-JP" altLang="en-US" sz="1000" dirty="0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A1376439-02C3-4EED-91EB-270B6F1AFA4E}"/>
              </a:ext>
            </a:extLst>
          </p:cNvPr>
          <p:cNvSpPr/>
          <p:nvPr/>
        </p:nvSpPr>
        <p:spPr>
          <a:xfrm rot="10800000">
            <a:off x="7392075" y="6017560"/>
            <a:ext cx="142130" cy="141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20688"/>
          </a:xfrm>
        </p:spPr>
        <p:txBody>
          <a:bodyPr/>
          <a:lstStyle/>
          <a:p>
            <a:r>
              <a:rPr lang="en-US" altLang="ja-JP" sz="3200" dirty="0"/>
              <a:t>Milestone from JFY2017 to JFY2018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2EB5E7-696B-45BC-818A-36874152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C9CFCE-5C66-4CD9-B0E7-0246FACE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17D827B-810F-4157-881D-910D9D05EC3B}"/>
              </a:ext>
            </a:extLst>
          </p:cNvPr>
          <p:cNvSpPr/>
          <p:nvPr/>
        </p:nvSpPr>
        <p:spPr>
          <a:xfrm>
            <a:off x="5467747" y="4502733"/>
            <a:ext cx="525464" cy="1800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Picture 2" descr="図1　風計測ライダ試験装置外観">
            <a:extLst>
              <a:ext uri="{FF2B5EF4-FFF2-40B4-BE49-F238E27FC236}">
                <a16:creationId xmlns:a16="http://schemas.microsoft.com/office/drawing/2014/main" id="{10B9253D-B49F-4EE1-9009-E15235DA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19" y="3398859"/>
            <a:ext cx="2638881" cy="2691660"/>
          </a:xfrm>
          <a:prstGeom prst="rect">
            <a:avLst/>
          </a:prstGeom>
          <a:noFill/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D9D8227-96DF-4187-9EE7-6CBDC85DB7D8}"/>
              </a:ext>
            </a:extLst>
          </p:cNvPr>
          <p:cNvSpPr/>
          <p:nvPr/>
        </p:nvSpPr>
        <p:spPr>
          <a:xfrm>
            <a:off x="560512" y="6090520"/>
            <a:ext cx="2625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Coherent DWL BBM  for CATS</a:t>
            </a:r>
            <a:endParaRPr lang="ja-JP" altLang="en-US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E07B9E-D0E9-4C70-B845-9A62D6CCFA22}"/>
              </a:ext>
            </a:extLst>
          </p:cNvPr>
          <p:cNvSpPr/>
          <p:nvPr/>
        </p:nvSpPr>
        <p:spPr>
          <a:xfrm>
            <a:off x="3271400" y="1224042"/>
            <a:ext cx="62536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600" dirty="0"/>
              <a:t>Coherent DWL</a:t>
            </a:r>
            <a:r>
              <a:rPr lang="ja-JP" altLang="en-US" sz="1600" dirty="0"/>
              <a:t> </a:t>
            </a:r>
            <a:r>
              <a:rPr lang="en-US" altLang="ja-JP" sz="1600" dirty="0"/>
              <a:t>for</a:t>
            </a:r>
            <a:r>
              <a:rPr lang="ja-JP" altLang="en-US" sz="1600" dirty="0"/>
              <a:t> </a:t>
            </a:r>
            <a:r>
              <a:rPr lang="en-US" altLang="ja-JP" sz="1600" dirty="0"/>
              <a:t>safe</a:t>
            </a:r>
            <a:r>
              <a:rPr lang="ja-JP" altLang="en-US" sz="1600" dirty="0"/>
              <a:t> </a:t>
            </a:r>
            <a:r>
              <a:rPr lang="en-US" altLang="ja-JP" sz="1600" dirty="0"/>
              <a:t>avionics</a:t>
            </a:r>
            <a:r>
              <a:rPr lang="ja-JP" altLang="en-US" sz="1600" dirty="0"/>
              <a:t> </a:t>
            </a:r>
            <a:r>
              <a:rPr lang="en-US" altLang="ja-JP" sz="1600" dirty="0"/>
              <a:t>have</a:t>
            </a:r>
            <a:r>
              <a:rPr lang="ja-JP" altLang="en-US" sz="1600" dirty="0"/>
              <a:t> </a:t>
            </a:r>
            <a:r>
              <a:rPr lang="en-US" altLang="ja-JP" sz="1600" dirty="0"/>
              <a:t>been developed</a:t>
            </a:r>
          </a:p>
          <a:p>
            <a:pPr>
              <a:spcBef>
                <a:spcPts val="600"/>
              </a:spcBef>
            </a:pPr>
            <a:r>
              <a:rPr lang="ja-JP" altLang="en-US" sz="1400" dirty="0"/>
              <a:t>　→　</a:t>
            </a:r>
            <a:r>
              <a:rPr lang="en-US" altLang="ja-JP" sz="1400" dirty="0"/>
              <a:t>1.6um wavelength, fiber + solid amplifier</a:t>
            </a:r>
          </a:p>
          <a:p>
            <a:pPr>
              <a:spcBef>
                <a:spcPts val="600"/>
              </a:spcBef>
            </a:pPr>
            <a:r>
              <a:rPr lang="ja-JP" altLang="en-US" sz="1400" dirty="0"/>
              <a:t>　→　</a:t>
            </a:r>
            <a:r>
              <a:rPr lang="en-US" altLang="ja-JP" sz="1400" dirty="0"/>
              <a:t> Airborne demonstration measure a wind share 30 km away.</a:t>
            </a:r>
          </a:p>
          <a:p>
            <a:pPr>
              <a:spcBef>
                <a:spcPts val="600"/>
              </a:spcBef>
            </a:pPr>
            <a:r>
              <a:rPr lang="ja-JP" altLang="en-US" sz="1400" dirty="0"/>
              <a:t>　→　</a:t>
            </a:r>
            <a:r>
              <a:rPr lang="en-US" altLang="ja-JP" sz="1400" dirty="0"/>
              <a:t>Next milestone1:  joint research with Boing </a:t>
            </a:r>
            <a:r>
              <a:rPr lang="en-US" altLang="ja-JP" sz="1400" dirty="0" err="1"/>
              <a:t>ecodemonstrator</a:t>
            </a:r>
            <a:endParaRPr lang="en-US" altLang="ja-JP" sz="1400" dirty="0"/>
          </a:p>
          <a:p>
            <a:pPr>
              <a:spcBef>
                <a:spcPts val="600"/>
              </a:spcBef>
            </a:pPr>
            <a:r>
              <a:rPr lang="ja-JP" altLang="en-US" sz="1400" dirty="0"/>
              <a:t>　→　</a:t>
            </a:r>
            <a:r>
              <a:rPr lang="en-US" altLang="ja-JP" sz="1400" dirty="0"/>
              <a:t>Next milestone2: Space qualified component – optical fiber, detector are progressed under development of optical communication satellite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C9FA71E-56BE-489B-80D8-E2310833546B}"/>
              </a:ext>
            </a:extLst>
          </p:cNvPr>
          <p:cNvSpPr/>
          <p:nvPr/>
        </p:nvSpPr>
        <p:spPr>
          <a:xfrm>
            <a:off x="4193011" y="5748029"/>
            <a:ext cx="4207947" cy="30777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Optical fiber based Coherent DWL (Block diagram)</a:t>
            </a:r>
            <a:endParaRPr lang="ja-JP" altLang="en-US" sz="1400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557C688-EEBA-4169-A6F0-2AB78654D51E}"/>
              </a:ext>
            </a:extLst>
          </p:cNvPr>
          <p:cNvCxnSpPr>
            <a:endCxn id="35" idx="2"/>
          </p:cNvCxnSpPr>
          <p:nvPr/>
        </p:nvCxnSpPr>
        <p:spPr>
          <a:xfrm>
            <a:off x="3832971" y="4610745"/>
            <a:ext cx="1677592" cy="28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7">
            <a:extLst>
              <a:ext uri="{FF2B5EF4-FFF2-40B4-BE49-F238E27FC236}">
                <a16:creationId xmlns:a16="http://schemas.microsoft.com/office/drawing/2014/main" id="{201E885C-00D9-46C6-888E-FCAD3934837D}"/>
              </a:ext>
            </a:extLst>
          </p:cNvPr>
          <p:cNvSpPr/>
          <p:nvPr/>
        </p:nvSpPr>
        <p:spPr>
          <a:xfrm>
            <a:off x="4121003" y="4250705"/>
            <a:ext cx="360040" cy="360040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31">
            <a:extLst>
              <a:ext uri="{FF2B5EF4-FFF2-40B4-BE49-F238E27FC236}">
                <a16:creationId xmlns:a16="http://schemas.microsoft.com/office/drawing/2014/main" id="{C4905542-FF2B-4456-89B2-417F061135F4}"/>
              </a:ext>
            </a:extLst>
          </p:cNvPr>
          <p:cNvSpPr/>
          <p:nvPr/>
        </p:nvSpPr>
        <p:spPr>
          <a:xfrm>
            <a:off x="4193011" y="4250705"/>
            <a:ext cx="360040" cy="360040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6E12F2E-0754-471A-A2C8-D8360CF2C403}"/>
              </a:ext>
            </a:extLst>
          </p:cNvPr>
          <p:cNvCxnSpPr/>
          <p:nvPr/>
        </p:nvCxnSpPr>
        <p:spPr>
          <a:xfrm flipV="1">
            <a:off x="3976987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2D29B7A-5F46-4B31-84BF-4205E9AA1B4E}"/>
              </a:ext>
            </a:extLst>
          </p:cNvPr>
          <p:cNvCxnSpPr/>
          <p:nvPr/>
        </p:nvCxnSpPr>
        <p:spPr>
          <a:xfrm flipV="1">
            <a:off x="4048995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8CDC763-E164-4852-8E12-291414AB0F92}"/>
              </a:ext>
            </a:extLst>
          </p:cNvPr>
          <p:cNvCxnSpPr/>
          <p:nvPr/>
        </p:nvCxnSpPr>
        <p:spPr>
          <a:xfrm flipV="1">
            <a:off x="3904979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F6456F-1314-4BCB-A3BF-69BEFEF1BE3E}"/>
              </a:ext>
            </a:extLst>
          </p:cNvPr>
          <p:cNvCxnSpPr/>
          <p:nvPr/>
        </p:nvCxnSpPr>
        <p:spPr>
          <a:xfrm flipV="1">
            <a:off x="4697067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D9D5240-5899-48B1-B613-1D62121CB633}"/>
              </a:ext>
            </a:extLst>
          </p:cNvPr>
          <p:cNvCxnSpPr/>
          <p:nvPr/>
        </p:nvCxnSpPr>
        <p:spPr>
          <a:xfrm flipV="1">
            <a:off x="4769075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C906B2D-C1BD-4932-ABF0-EDC1CF9E5BE2}"/>
              </a:ext>
            </a:extLst>
          </p:cNvPr>
          <p:cNvCxnSpPr/>
          <p:nvPr/>
        </p:nvCxnSpPr>
        <p:spPr>
          <a:xfrm flipV="1">
            <a:off x="4625059" y="4538737"/>
            <a:ext cx="0" cy="14401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16">
            <a:extLst>
              <a:ext uri="{FF2B5EF4-FFF2-40B4-BE49-F238E27FC236}">
                <a16:creationId xmlns:a16="http://schemas.microsoft.com/office/drawing/2014/main" id="{EFB567AA-9E53-403B-8B25-1C8EDE3A3B82}"/>
              </a:ext>
            </a:extLst>
          </p:cNvPr>
          <p:cNvSpPr/>
          <p:nvPr/>
        </p:nvSpPr>
        <p:spPr>
          <a:xfrm>
            <a:off x="4913091" y="4538737"/>
            <a:ext cx="288032" cy="1440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41">
            <a:extLst>
              <a:ext uri="{FF2B5EF4-FFF2-40B4-BE49-F238E27FC236}">
                <a16:creationId xmlns:a16="http://schemas.microsoft.com/office/drawing/2014/main" id="{3290B1F5-C4B1-490C-BB80-EBC014889224}"/>
              </a:ext>
            </a:extLst>
          </p:cNvPr>
          <p:cNvSpPr/>
          <p:nvPr/>
        </p:nvSpPr>
        <p:spPr>
          <a:xfrm>
            <a:off x="6137227" y="4250705"/>
            <a:ext cx="360040" cy="360040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42">
            <a:extLst>
              <a:ext uri="{FF2B5EF4-FFF2-40B4-BE49-F238E27FC236}">
                <a16:creationId xmlns:a16="http://schemas.microsoft.com/office/drawing/2014/main" id="{0A796B28-6EF6-46B8-9F64-D6887EFEBEE7}"/>
              </a:ext>
            </a:extLst>
          </p:cNvPr>
          <p:cNvSpPr/>
          <p:nvPr/>
        </p:nvSpPr>
        <p:spPr>
          <a:xfrm>
            <a:off x="6209235" y="4250705"/>
            <a:ext cx="360040" cy="360040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20">
            <a:extLst>
              <a:ext uri="{FF2B5EF4-FFF2-40B4-BE49-F238E27FC236}">
                <a16:creationId xmlns:a16="http://schemas.microsoft.com/office/drawing/2014/main" id="{4DD34DB2-3B00-4647-8295-272023A4D516}"/>
              </a:ext>
            </a:extLst>
          </p:cNvPr>
          <p:cNvSpPr/>
          <p:nvPr/>
        </p:nvSpPr>
        <p:spPr>
          <a:xfrm>
            <a:off x="5510563" y="4577405"/>
            <a:ext cx="61304" cy="67245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46">
            <a:extLst>
              <a:ext uri="{FF2B5EF4-FFF2-40B4-BE49-F238E27FC236}">
                <a16:creationId xmlns:a16="http://schemas.microsoft.com/office/drawing/2014/main" id="{0E7896C2-6FE8-421C-B4D2-DCD5D5AD2132}"/>
              </a:ext>
            </a:extLst>
          </p:cNvPr>
          <p:cNvSpPr/>
          <p:nvPr/>
        </p:nvSpPr>
        <p:spPr>
          <a:xfrm>
            <a:off x="5860514" y="4576841"/>
            <a:ext cx="61304" cy="72008"/>
          </a:xfrm>
          <a:prstGeom prst="ellipse">
            <a:avLst/>
          </a:prstGeom>
          <a:solidFill>
            <a:srgbClr val="CCFFFF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BFCAA8A-7F14-4AFD-86D8-93883FBE887C}"/>
              </a:ext>
            </a:extLst>
          </p:cNvPr>
          <p:cNvCxnSpPr>
            <a:stCxn id="35" idx="6"/>
          </p:cNvCxnSpPr>
          <p:nvPr/>
        </p:nvCxnSpPr>
        <p:spPr>
          <a:xfrm flipV="1">
            <a:off x="5571867" y="4541401"/>
            <a:ext cx="349336" cy="696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B98876D-4189-4978-84C9-4E08C0F0F8CD}"/>
              </a:ext>
            </a:extLst>
          </p:cNvPr>
          <p:cNvCxnSpPr>
            <a:endCxn id="47" idx="1"/>
          </p:cNvCxnSpPr>
          <p:nvPr/>
        </p:nvCxnSpPr>
        <p:spPr>
          <a:xfrm>
            <a:off x="5921203" y="4610745"/>
            <a:ext cx="813951" cy="28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59">
            <a:extLst>
              <a:ext uri="{FF2B5EF4-FFF2-40B4-BE49-F238E27FC236}">
                <a16:creationId xmlns:a16="http://schemas.microsoft.com/office/drawing/2014/main" id="{598EB6E5-0C80-47DC-BE60-F81CCEA919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539" y="4356353"/>
            <a:ext cx="648072" cy="465815"/>
            <a:chOff x="4860036" y="1196744"/>
            <a:chExt cx="1512168" cy="1728192"/>
          </a:xfrm>
        </p:grpSpPr>
        <p:sp>
          <p:nvSpPr>
            <p:cNvPr id="40" name="円柱 39">
              <a:extLst>
                <a:ext uri="{FF2B5EF4-FFF2-40B4-BE49-F238E27FC236}">
                  <a16:creationId xmlns:a16="http://schemas.microsoft.com/office/drawing/2014/main" id="{BD62484E-B3B7-48E2-B571-F605C2F0B472}"/>
                </a:ext>
              </a:extLst>
            </p:cNvPr>
            <p:cNvSpPr/>
            <p:nvPr/>
          </p:nvSpPr>
          <p:spPr bwMode="auto">
            <a:xfrm rot="16200000">
              <a:off x="4752024" y="1304756"/>
              <a:ext cx="1728192" cy="1512168"/>
            </a:xfrm>
            <a:prstGeom prst="can">
              <a:avLst>
                <a:gd name="adj" fmla="val 6021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033209E-4C73-4FF6-9192-60DAE89C39E5}"/>
                </a:ext>
              </a:extLst>
            </p:cNvPr>
            <p:cNvSpPr/>
            <p:nvPr/>
          </p:nvSpPr>
          <p:spPr bwMode="auto">
            <a:xfrm>
              <a:off x="5147088" y="1210605"/>
              <a:ext cx="79454" cy="6337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平行四辺形 41">
              <a:extLst>
                <a:ext uri="{FF2B5EF4-FFF2-40B4-BE49-F238E27FC236}">
                  <a16:creationId xmlns:a16="http://schemas.microsoft.com/office/drawing/2014/main" id="{13C2647A-1B53-4AE0-B815-C119E3C5DA99}"/>
                </a:ext>
              </a:extLst>
            </p:cNvPr>
            <p:cNvSpPr/>
            <p:nvPr/>
          </p:nvSpPr>
          <p:spPr bwMode="auto">
            <a:xfrm>
              <a:off x="4962552" y="2003704"/>
              <a:ext cx="256300" cy="633784"/>
            </a:xfrm>
            <a:prstGeom prst="parallelogram">
              <a:avLst>
                <a:gd name="adj" fmla="val 66598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円柱 42">
              <a:extLst>
                <a:ext uri="{FF2B5EF4-FFF2-40B4-BE49-F238E27FC236}">
                  <a16:creationId xmlns:a16="http://schemas.microsoft.com/office/drawing/2014/main" id="{D8AE6D2D-764D-4E80-B507-F0E84A80DF93}"/>
                </a:ext>
              </a:extLst>
            </p:cNvPr>
            <p:cNvSpPr/>
            <p:nvPr/>
          </p:nvSpPr>
          <p:spPr bwMode="auto">
            <a:xfrm rot="16200000">
              <a:off x="4966514" y="1950639"/>
              <a:ext cx="432912" cy="220418"/>
            </a:xfrm>
            <a:prstGeom prst="can">
              <a:avLst>
                <a:gd name="adj" fmla="val 5416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4" name="平行四辺形 43">
              <a:extLst>
                <a:ext uri="{FF2B5EF4-FFF2-40B4-BE49-F238E27FC236}">
                  <a16:creationId xmlns:a16="http://schemas.microsoft.com/office/drawing/2014/main" id="{02F0110A-777A-4BCB-8E7D-7C949FDC154C}"/>
                </a:ext>
              </a:extLst>
            </p:cNvPr>
            <p:cNvSpPr/>
            <p:nvPr/>
          </p:nvSpPr>
          <p:spPr bwMode="auto">
            <a:xfrm flipH="1">
              <a:off x="5180407" y="2173405"/>
              <a:ext cx="361382" cy="516034"/>
            </a:xfrm>
            <a:prstGeom prst="parallelogram">
              <a:avLst>
                <a:gd name="adj" fmla="val 7543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平行四辺形 44">
              <a:extLst>
                <a:ext uri="{FF2B5EF4-FFF2-40B4-BE49-F238E27FC236}">
                  <a16:creationId xmlns:a16="http://schemas.microsoft.com/office/drawing/2014/main" id="{209AC1C0-6518-48E0-B058-D488BF5E629C}"/>
                </a:ext>
              </a:extLst>
            </p:cNvPr>
            <p:cNvSpPr/>
            <p:nvPr/>
          </p:nvSpPr>
          <p:spPr bwMode="auto">
            <a:xfrm>
              <a:off x="5436706" y="2564760"/>
              <a:ext cx="215293" cy="225527"/>
            </a:xfrm>
            <a:prstGeom prst="parallelogram">
              <a:avLst>
                <a:gd name="adj" fmla="val 29960"/>
              </a:avLst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7E4B92D-414F-4DD7-81C3-3C293538EFC7}"/>
                </a:ext>
              </a:extLst>
            </p:cNvPr>
            <p:cNvCxnSpPr/>
            <p:nvPr/>
          </p:nvCxnSpPr>
          <p:spPr>
            <a:xfrm rot="5400000">
              <a:off x="5395701" y="2588446"/>
              <a:ext cx="128144" cy="4613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0A9F34B-289B-428A-B68A-0809C632E482}"/>
              </a:ext>
            </a:extLst>
          </p:cNvPr>
          <p:cNvSpPr/>
          <p:nvPr/>
        </p:nvSpPr>
        <p:spPr>
          <a:xfrm>
            <a:off x="6735154" y="4349417"/>
            <a:ext cx="142859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/>
              <a:t>Post-Amp</a:t>
            </a:r>
          </a:p>
          <a:p>
            <a:pPr algn="ctr"/>
            <a:r>
              <a:rPr lang="ja-JP" altLang="en-US" sz="1400" b="1" dirty="0"/>
              <a:t>（</a:t>
            </a:r>
            <a:r>
              <a:rPr lang="en-US" altLang="ja-JP" sz="1400" b="1" dirty="0"/>
              <a:t>Solid crystal</a:t>
            </a:r>
            <a:r>
              <a:rPr lang="ja-JP" altLang="en-US" sz="1400" b="1" dirty="0"/>
              <a:t>）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F6DC008-C6D0-4624-9D7D-E3966CB44D9E}"/>
              </a:ext>
            </a:extLst>
          </p:cNvPr>
          <p:cNvGrpSpPr>
            <a:grpSpLocks noChangeAspect="1"/>
          </p:cNvGrpSpPr>
          <p:nvPr/>
        </p:nvGrpSpPr>
        <p:grpSpPr>
          <a:xfrm>
            <a:off x="8369475" y="4422027"/>
            <a:ext cx="378000" cy="378000"/>
            <a:chOff x="4292352" y="4371496"/>
            <a:chExt cx="504000" cy="504000"/>
          </a:xfrm>
        </p:grpSpPr>
        <p:sp>
          <p:nvSpPr>
            <p:cNvPr id="49" name="円/楕円 67">
              <a:extLst>
                <a:ext uri="{FF2B5EF4-FFF2-40B4-BE49-F238E27FC236}">
                  <a16:creationId xmlns:a16="http://schemas.microsoft.com/office/drawing/2014/main" id="{D63B55CD-F94D-4005-836E-23EF555EC40B}"/>
                </a:ext>
              </a:extLst>
            </p:cNvPr>
            <p:cNvSpPr/>
            <p:nvPr/>
          </p:nvSpPr>
          <p:spPr>
            <a:xfrm>
              <a:off x="4292352" y="4371496"/>
              <a:ext cx="504000" cy="50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環状矢印 50">
              <a:extLst>
                <a:ext uri="{FF2B5EF4-FFF2-40B4-BE49-F238E27FC236}">
                  <a16:creationId xmlns:a16="http://schemas.microsoft.com/office/drawing/2014/main" id="{36CE6201-E095-446A-A723-68208CACCCA8}"/>
                </a:ext>
              </a:extLst>
            </p:cNvPr>
            <p:cNvSpPr/>
            <p:nvPr/>
          </p:nvSpPr>
          <p:spPr>
            <a:xfrm>
              <a:off x="4318000" y="4402767"/>
              <a:ext cx="450076" cy="428730"/>
            </a:xfrm>
            <a:prstGeom prst="circularArrow">
              <a:avLst>
                <a:gd name="adj1" fmla="val 11067"/>
                <a:gd name="adj2" fmla="val 1142319"/>
                <a:gd name="adj3" fmla="val 3951780"/>
                <a:gd name="adj4" fmla="val 10906177"/>
                <a:gd name="adj5" fmla="val 12500"/>
              </a:avLst>
            </a:prstGeom>
            <a:solidFill>
              <a:srgbClr val="CCFFFF"/>
            </a:solidFill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DCC25B1-561D-4801-9B1B-0FDC7D9E2B75}"/>
              </a:ext>
            </a:extLst>
          </p:cNvPr>
          <p:cNvCxnSpPr>
            <a:stCxn id="47" idx="3"/>
            <a:endCxn id="49" idx="2"/>
          </p:cNvCxnSpPr>
          <p:nvPr/>
        </p:nvCxnSpPr>
        <p:spPr>
          <a:xfrm>
            <a:off x="8163751" y="4611027"/>
            <a:ext cx="205724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3EAA1E42-6943-4A83-8E86-6D9C4CFF7CBE}"/>
              </a:ext>
            </a:extLst>
          </p:cNvPr>
          <p:cNvCxnSpPr/>
          <p:nvPr/>
        </p:nvCxnSpPr>
        <p:spPr>
          <a:xfrm>
            <a:off x="8741158" y="4573859"/>
            <a:ext cx="230572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6D836141-0F7E-4D15-A43A-641736ED1F34}"/>
              </a:ext>
            </a:extLst>
          </p:cNvPr>
          <p:cNvCxnSpPr/>
          <p:nvPr/>
        </p:nvCxnSpPr>
        <p:spPr>
          <a:xfrm flipH="1">
            <a:off x="8714967" y="4648845"/>
            <a:ext cx="230572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78">
            <a:extLst>
              <a:ext uri="{FF2B5EF4-FFF2-40B4-BE49-F238E27FC236}">
                <a16:creationId xmlns:a16="http://schemas.microsoft.com/office/drawing/2014/main" id="{5F2D2671-D525-4948-B6A8-446E623B401B}"/>
              </a:ext>
            </a:extLst>
          </p:cNvPr>
          <p:cNvCxnSpPr>
            <a:stCxn id="49" idx="4"/>
            <a:endCxn id="61" idx="6"/>
          </p:cNvCxnSpPr>
          <p:nvPr/>
        </p:nvCxnSpPr>
        <p:spPr>
          <a:xfrm rot="5400000">
            <a:off x="6904735" y="3470935"/>
            <a:ext cx="324648" cy="2982832"/>
          </a:xfrm>
          <a:prstGeom prst="bentConnector2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81">
            <a:extLst>
              <a:ext uri="{FF2B5EF4-FFF2-40B4-BE49-F238E27FC236}">
                <a16:creationId xmlns:a16="http://schemas.microsoft.com/office/drawing/2014/main" id="{F866456E-59A3-4D99-AAEF-16EFE20C6A2E}"/>
              </a:ext>
            </a:extLst>
          </p:cNvPr>
          <p:cNvCxnSpPr>
            <a:stCxn id="61" idx="0"/>
            <a:endCxn id="32" idx="6"/>
          </p:cNvCxnSpPr>
          <p:nvPr/>
        </p:nvCxnSpPr>
        <p:spPr>
          <a:xfrm rot="16200000" flipV="1">
            <a:off x="5132736" y="4679134"/>
            <a:ext cx="360041" cy="223264"/>
          </a:xfrm>
          <a:prstGeom prst="curvedConnector2">
            <a:avLst/>
          </a:prstGeom>
          <a:ln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52AF552-8AC4-4CFD-B7DA-F948846B1E5F}"/>
              </a:ext>
            </a:extLst>
          </p:cNvPr>
          <p:cNvSpPr/>
          <p:nvPr/>
        </p:nvSpPr>
        <p:spPr>
          <a:xfrm>
            <a:off x="3440832" y="3717033"/>
            <a:ext cx="168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Wavelength standard</a:t>
            </a:r>
          </a:p>
          <a:p>
            <a:pPr algn="ctr"/>
            <a:r>
              <a:rPr lang="ja-JP" altLang="en-US" sz="1200" dirty="0"/>
              <a:t>（</a:t>
            </a:r>
            <a:r>
              <a:rPr lang="en-US" altLang="ja-JP" sz="1200" dirty="0"/>
              <a:t>DFB</a:t>
            </a:r>
            <a:r>
              <a:rPr lang="ja-JP" altLang="en-US" sz="1200" dirty="0"/>
              <a:t> </a:t>
            </a:r>
            <a:r>
              <a:rPr lang="en-US" altLang="ja-JP" sz="1200" dirty="0"/>
              <a:t>+</a:t>
            </a:r>
            <a:r>
              <a:rPr lang="ja-JP" altLang="en-US" sz="1200" dirty="0"/>
              <a:t> </a:t>
            </a:r>
            <a:r>
              <a:rPr lang="en-US" altLang="ja-JP" sz="1200" dirty="0"/>
              <a:t>Fiber</a:t>
            </a:r>
            <a:r>
              <a:rPr lang="ja-JP" altLang="en-US" sz="1200" dirty="0"/>
              <a:t>）</a:t>
            </a:r>
          </a:p>
        </p:txBody>
      </p:sp>
      <p:sp>
        <p:nvSpPr>
          <p:cNvPr id="57" name="左中かっこ 56">
            <a:extLst>
              <a:ext uri="{FF2B5EF4-FFF2-40B4-BE49-F238E27FC236}">
                <a16:creationId xmlns:a16="http://schemas.microsoft.com/office/drawing/2014/main" id="{FE365F34-C701-448F-8200-EEC22BFF4AD4}"/>
              </a:ext>
            </a:extLst>
          </p:cNvPr>
          <p:cNvSpPr/>
          <p:nvPr/>
        </p:nvSpPr>
        <p:spPr>
          <a:xfrm rot="5400000">
            <a:off x="4234313" y="3699392"/>
            <a:ext cx="199473" cy="1014069"/>
          </a:xfrm>
          <a:prstGeom prst="leftBrace">
            <a:avLst>
              <a:gd name="adj1" fmla="val 4346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9A76F46-596D-4F84-8E8E-21D5889EA43F}"/>
              </a:ext>
            </a:extLst>
          </p:cNvPr>
          <p:cNvSpPr/>
          <p:nvPr/>
        </p:nvSpPr>
        <p:spPr>
          <a:xfrm>
            <a:off x="4654019" y="4627295"/>
            <a:ext cx="8351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/>
              <a:t>Coupler</a:t>
            </a:r>
            <a:endParaRPr lang="ja-JP" altLang="en-US" sz="1050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A220001-8F37-4C48-A6ED-68941717699F}"/>
              </a:ext>
            </a:extLst>
          </p:cNvPr>
          <p:cNvSpPr/>
          <p:nvPr/>
        </p:nvSpPr>
        <p:spPr>
          <a:xfrm>
            <a:off x="5086067" y="4123239"/>
            <a:ext cx="1123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/>
              <a:t>Optical</a:t>
            </a:r>
          </a:p>
          <a:p>
            <a:pPr algn="ctr"/>
            <a:r>
              <a:rPr lang="en-US" altLang="ja-JP" sz="1050" dirty="0"/>
              <a:t>Switch</a:t>
            </a:r>
            <a:endParaRPr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D35D838-D1CE-4A1E-B828-A35D64561674}"/>
              </a:ext>
            </a:extLst>
          </p:cNvPr>
          <p:cNvSpPr/>
          <p:nvPr/>
        </p:nvSpPr>
        <p:spPr>
          <a:xfrm>
            <a:off x="5878155" y="3835207"/>
            <a:ext cx="1123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/>
              <a:t>Pre-Amp</a:t>
            </a:r>
          </a:p>
          <a:p>
            <a:pPr algn="ctr"/>
            <a:r>
              <a:rPr lang="ja-JP" altLang="en-US" sz="1050" dirty="0"/>
              <a:t>（</a:t>
            </a:r>
            <a:r>
              <a:rPr lang="en-US" altLang="ja-JP" sz="1050" dirty="0"/>
              <a:t>EDFA+EYDF</a:t>
            </a:r>
            <a:r>
              <a:rPr lang="ja-JP" altLang="en-US" sz="1050" dirty="0"/>
              <a:t>）</a:t>
            </a:r>
          </a:p>
        </p:txBody>
      </p:sp>
      <p:sp>
        <p:nvSpPr>
          <p:cNvPr id="61" name="フローチャート : 和接合 93">
            <a:extLst>
              <a:ext uri="{FF2B5EF4-FFF2-40B4-BE49-F238E27FC236}">
                <a16:creationId xmlns:a16="http://schemas.microsoft.com/office/drawing/2014/main" id="{DC9D2C7C-4B5E-48A5-80EC-83828DF1D64B}"/>
              </a:ext>
            </a:extLst>
          </p:cNvPr>
          <p:cNvSpPr/>
          <p:nvPr/>
        </p:nvSpPr>
        <p:spPr>
          <a:xfrm>
            <a:off x="5273131" y="4970786"/>
            <a:ext cx="302512" cy="307778"/>
          </a:xfrm>
          <a:prstGeom prst="flowChartSummingJunction">
            <a:avLst/>
          </a:prstGeom>
          <a:solidFill>
            <a:srgbClr val="CCFFFF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8926F6D-229C-4577-872F-3B1431B74EDE}"/>
              </a:ext>
            </a:extLst>
          </p:cNvPr>
          <p:cNvSpPr/>
          <p:nvPr/>
        </p:nvSpPr>
        <p:spPr>
          <a:xfrm>
            <a:off x="8873531" y="4813702"/>
            <a:ext cx="8351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/>
              <a:t>T/R</a:t>
            </a:r>
          </a:p>
          <a:p>
            <a:pPr algn="ctr"/>
            <a:r>
              <a:rPr lang="en-US" altLang="ja-JP" sz="1050" dirty="0"/>
              <a:t>Optics</a:t>
            </a:r>
            <a:endParaRPr lang="ja-JP" altLang="en-US" sz="1050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44A8941-7EE3-4359-93E7-A356F0541B42}"/>
              </a:ext>
            </a:extLst>
          </p:cNvPr>
          <p:cNvSpPr/>
          <p:nvPr/>
        </p:nvSpPr>
        <p:spPr>
          <a:xfrm>
            <a:off x="3622561" y="4849996"/>
            <a:ext cx="1071127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Signal</a:t>
            </a:r>
          </a:p>
          <a:p>
            <a:pPr algn="ctr"/>
            <a:r>
              <a:rPr lang="en-US" altLang="ja-JP" sz="1400" dirty="0"/>
              <a:t>Processing</a:t>
            </a:r>
            <a:endParaRPr lang="ja-JP" altLang="en-US" sz="1400" dirty="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B74758E-C3CA-4DCF-ACE4-263589444570}"/>
              </a:ext>
            </a:extLst>
          </p:cNvPr>
          <p:cNvCxnSpPr>
            <a:stCxn id="61" idx="2"/>
            <a:endCxn id="63" idx="3"/>
          </p:cNvCxnSpPr>
          <p:nvPr/>
        </p:nvCxnSpPr>
        <p:spPr>
          <a:xfrm flipH="1" flipV="1">
            <a:off x="4693688" y="5111606"/>
            <a:ext cx="579443" cy="1306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3E0FA3D-9C2E-4C8D-9C0A-E2EAB98E19D6}"/>
              </a:ext>
            </a:extLst>
          </p:cNvPr>
          <p:cNvSpPr/>
          <p:nvPr/>
        </p:nvSpPr>
        <p:spPr>
          <a:xfrm>
            <a:off x="4531015" y="5220717"/>
            <a:ext cx="2686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/>
              <a:t>Optical</a:t>
            </a:r>
            <a:r>
              <a:rPr lang="ja-JP" altLang="en-US" sz="1050" dirty="0"/>
              <a:t> </a:t>
            </a:r>
            <a:r>
              <a:rPr lang="en-US" altLang="ja-JP" sz="1050" dirty="0"/>
              <a:t>Heterodyne</a:t>
            </a:r>
          </a:p>
          <a:p>
            <a:pPr algn="ctr"/>
            <a:r>
              <a:rPr lang="en-US" altLang="ja-JP" sz="1050" dirty="0"/>
              <a:t>(Coupler + balanced detector)</a:t>
            </a:r>
            <a:endParaRPr lang="ja-JP" altLang="en-US" sz="900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ACA196-C20E-4A14-932F-A509C374188B}"/>
              </a:ext>
            </a:extLst>
          </p:cNvPr>
          <p:cNvSpPr/>
          <p:nvPr/>
        </p:nvSpPr>
        <p:spPr>
          <a:xfrm>
            <a:off x="8116885" y="5227312"/>
            <a:ext cx="3437159" cy="30777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Instrument is manufactured by Mitsubishi</a:t>
            </a:r>
          </a:p>
        </p:txBody>
      </p:sp>
      <p:pic>
        <p:nvPicPr>
          <p:cNvPr id="67" name="Picture 2" descr="http://www.aero.jaxa.jp/research/star/safeavio/images/safeavio01.jpg">
            <a:extLst>
              <a:ext uri="{FF2B5EF4-FFF2-40B4-BE49-F238E27FC236}">
                <a16:creationId xmlns:a16="http://schemas.microsoft.com/office/drawing/2014/main" id="{08F1769C-D277-4B21-B528-507B3E0B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2" y="944669"/>
            <a:ext cx="3014300" cy="22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D051B-D090-483F-9A8C-BF16638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 of SLATS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D06B23-DAB0-4EC4-80C6-C8C05131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01B8A-4C13-4939-84C0-84BE4D7F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070F8-AC00-48E0-886D-C194273D4475}"/>
              </a:ext>
            </a:extLst>
          </p:cNvPr>
          <p:cNvSpPr txBox="1"/>
          <p:nvPr/>
        </p:nvSpPr>
        <p:spPr>
          <a:xfrm>
            <a:off x="144800" y="908720"/>
            <a:ext cx="5457056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kumimoji="1" lang="en-US" altLang="ja-JP" dirty="0"/>
              <a:t>Mission of SLATS(Super Low Altitude Test Satellite)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</a:rPr>
              <a:t>Demonstration of satellite bus system</a:t>
            </a:r>
            <a:b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kumimoji="1" lang="en-US" altLang="ja-JP" dirty="0"/>
              <a:t>Ion engine, and control of the orbit using </a:t>
            </a:r>
            <a:r>
              <a:rPr kumimoji="1" lang="en-US" altLang="ja-JP" dirty="0" err="1"/>
              <a:t>IonE</a:t>
            </a:r>
            <a:r>
              <a:rPr kumimoji="1" lang="en-US" altLang="ja-JP" dirty="0"/>
              <a:t>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Evaluation of impact of </a:t>
            </a:r>
            <a:r>
              <a:rPr lang="en-US" altLang="ja-JP" b="1" dirty="0" err="1">
                <a:solidFill>
                  <a:schemeClr val="accent1">
                    <a:lumMod val="50000"/>
                  </a:schemeClr>
                </a:solidFill>
              </a:rPr>
              <a:t>AO,Air</a:t>
            </a:r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 for satellite</a:t>
            </a:r>
            <a:br>
              <a:rPr lang="en-US" altLang="ja-JP" dirty="0"/>
            </a:br>
            <a:r>
              <a:rPr lang="en-US" altLang="ja-JP" dirty="0"/>
              <a:t>materials are degraded due to atomic oxygen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</a:rPr>
              <a:t>Demonstration of attitude control using small EO optics</a:t>
            </a:r>
            <a:br>
              <a:rPr kumimoji="1" lang="en-US" altLang="ja-JP" dirty="0"/>
            </a:br>
            <a:r>
              <a:rPr kumimoji="1" lang="en-US" altLang="ja-JP" dirty="0"/>
              <a:t>Get an image using optical camera with attitude and height control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981084-20FF-44C2-A041-30C72285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0" y="3329229"/>
            <a:ext cx="4590476" cy="282857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B62981-7D39-4E20-AFB6-49C92C67D54E}"/>
              </a:ext>
            </a:extLst>
          </p:cNvPr>
          <p:cNvSpPr/>
          <p:nvPr/>
        </p:nvSpPr>
        <p:spPr>
          <a:xfrm>
            <a:off x="0" y="3455570"/>
            <a:ext cx="162736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Direction of travel </a:t>
            </a:r>
            <a:endParaRPr lang="ja-JP" altLang="en-US" sz="1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234571-722B-429E-938C-026E9F016CBA}"/>
              </a:ext>
            </a:extLst>
          </p:cNvPr>
          <p:cNvSpPr/>
          <p:nvPr/>
        </p:nvSpPr>
        <p:spPr>
          <a:xfrm>
            <a:off x="1618688" y="3458437"/>
            <a:ext cx="12602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Satellite body</a:t>
            </a:r>
            <a:endParaRPr lang="ja-JP" altLang="en-US" sz="1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E23DF5-6775-4E1B-AEF8-C0A6DBAEE926}"/>
              </a:ext>
            </a:extLst>
          </p:cNvPr>
          <p:cNvSpPr/>
          <p:nvPr/>
        </p:nvSpPr>
        <p:spPr>
          <a:xfrm>
            <a:off x="2864768" y="3455570"/>
            <a:ext cx="20153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Solar panel</a:t>
            </a:r>
            <a:endParaRPr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0BE5BD-8536-408D-99FE-89C79E289AF3}"/>
              </a:ext>
            </a:extLst>
          </p:cNvPr>
          <p:cNvSpPr/>
          <p:nvPr/>
        </p:nvSpPr>
        <p:spPr>
          <a:xfrm>
            <a:off x="2357436" y="5804545"/>
            <a:ext cx="20153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Ion engine</a:t>
            </a:r>
            <a:endParaRPr lang="ja-JP" altLang="en-US" sz="1400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946E8BFA-2D35-404A-9FCE-9C89EAA7E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46547"/>
              </p:ext>
            </p:extLst>
          </p:nvPr>
        </p:nvGraphicFramePr>
        <p:xfrm>
          <a:off x="5601856" y="1345865"/>
          <a:ext cx="430271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76">
                  <a:extLst>
                    <a:ext uri="{9D8B030D-6E8A-4147-A177-3AD203B41FA5}">
                      <a16:colId xmlns:a16="http://schemas.microsoft.com/office/drawing/2014/main" val="3694578475"/>
                    </a:ext>
                  </a:extLst>
                </a:gridCol>
                <a:gridCol w="2863342">
                  <a:extLst>
                    <a:ext uri="{9D8B030D-6E8A-4147-A177-3AD203B41FA5}">
                      <a16:colId xmlns:a16="http://schemas.microsoft.com/office/drawing/2014/main" val="1959684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Item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Specifications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Sensors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Optical sensor x 1</a:t>
                      </a:r>
                    </a:p>
                    <a:p>
                      <a:r>
                        <a:rPr kumimoji="1" lang="en-US" altLang="ja-JP" dirty="0"/>
                        <a:t>AO monitor x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7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2.5m x 5.2m x 0.9m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Mass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400kg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2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Power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&gt; 1.1kw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0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Lifetime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&gt; 2 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3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Operation orbit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268 km – 180 km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20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Launch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2017.12.23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0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Launcher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H-IIA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13349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BB4BEF-014C-4D51-A9DE-85665B140D1F}"/>
              </a:ext>
            </a:extLst>
          </p:cNvPr>
          <p:cNvSpPr/>
          <p:nvPr/>
        </p:nvSpPr>
        <p:spPr>
          <a:xfrm>
            <a:off x="6323636" y="968627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Specifications of SLATS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39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CE37B-4146-47BD-8685-7DF10AC0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Operation of SLATS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71FAC1-DD22-4115-942D-CE99686D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408FA-939E-44AB-96DA-BD810A6D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08CF41-2539-469A-8505-0019A2FD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4" y="760622"/>
            <a:ext cx="8740115" cy="613585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3201D7-DEC8-4103-AD5C-A92D9D3DDDB7}"/>
              </a:ext>
            </a:extLst>
          </p:cNvPr>
          <p:cNvSpPr txBox="1"/>
          <p:nvPr/>
        </p:nvSpPr>
        <p:spPr>
          <a:xfrm>
            <a:off x="2720752" y="6667665"/>
            <a:ext cx="24482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Time after launch [month]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D01979-5C3B-4D65-864D-E2951C17A4B2}"/>
              </a:ext>
            </a:extLst>
          </p:cNvPr>
          <p:cNvSpPr txBox="1"/>
          <p:nvPr/>
        </p:nvSpPr>
        <p:spPr>
          <a:xfrm>
            <a:off x="3368824" y="5847655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Orbit transfer</a:t>
            </a:r>
          </a:p>
          <a:p>
            <a:pPr algn="ctr"/>
            <a:endParaRPr kumimoji="1" lang="en-US" altLang="ja-JP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ADB101-17F8-4AC6-8974-7F62725229C2}"/>
              </a:ext>
            </a:extLst>
          </p:cNvPr>
          <p:cNvSpPr txBox="1"/>
          <p:nvPr/>
        </p:nvSpPr>
        <p:spPr>
          <a:xfrm>
            <a:off x="3368824" y="6246572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Nominal operation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9274E4-F92F-428B-B1EA-8459E2FD998C}"/>
              </a:ext>
            </a:extLst>
          </p:cNvPr>
          <p:cNvSpPr txBox="1"/>
          <p:nvPr/>
        </p:nvSpPr>
        <p:spPr>
          <a:xfrm>
            <a:off x="1208584" y="6145112"/>
            <a:ext cx="11593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Launch &amp;</a:t>
            </a:r>
          </a:p>
          <a:p>
            <a:pPr algn="ctr"/>
            <a:r>
              <a:rPr lang="en-US" altLang="ja-JP" sz="1200" dirty="0"/>
              <a:t>Initial </a:t>
            </a:r>
            <a:r>
              <a:rPr lang="en-US" altLang="ja-JP" sz="1200" dirty="0" err="1"/>
              <a:t>chek</a:t>
            </a:r>
            <a:r>
              <a:rPr lang="en-US" altLang="ja-JP" sz="1200" dirty="0"/>
              <a:t> out</a:t>
            </a:r>
            <a:endParaRPr kumimoji="1" lang="en-US" altLang="ja-JP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F90B47-8879-47AD-905F-BA8E01FECFF7}"/>
              </a:ext>
            </a:extLst>
          </p:cNvPr>
          <p:cNvSpPr txBox="1"/>
          <p:nvPr/>
        </p:nvSpPr>
        <p:spPr>
          <a:xfrm>
            <a:off x="1496616" y="816240"/>
            <a:ext cx="3672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Launch </a:t>
            </a:r>
          </a:p>
          <a:p>
            <a:r>
              <a:rPr kumimoji="1" lang="en-US" altLang="ja-JP" sz="1200" dirty="0"/>
              <a:t>GCOM(798km)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8B7C60-2239-41A2-B659-7B970895494A}"/>
              </a:ext>
            </a:extLst>
          </p:cNvPr>
          <p:cNvSpPr txBox="1"/>
          <p:nvPr/>
        </p:nvSpPr>
        <p:spPr>
          <a:xfrm>
            <a:off x="1585933" y="1268760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Launch Slats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75480-925E-4622-AD1C-77A466AF7127}"/>
              </a:ext>
            </a:extLst>
          </p:cNvPr>
          <p:cNvSpPr txBox="1"/>
          <p:nvPr/>
        </p:nvSpPr>
        <p:spPr>
          <a:xfrm>
            <a:off x="2367905" y="1591925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Launch Slats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D1031C-8F8A-4E42-8D86-81FE86025240}"/>
              </a:ext>
            </a:extLst>
          </p:cNvPr>
          <p:cNvSpPr txBox="1"/>
          <p:nvPr/>
        </p:nvSpPr>
        <p:spPr>
          <a:xfrm>
            <a:off x="2648744" y="1999873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Error due to </a:t>
            </a:r>
            <a:r>
              <a:rPr kumimoji="1" lang="en-US" altLang="ja-JP" sz="1200" dirty="0" err="1"/>
              <a:t>laucher</a:t>
            </a:r>
            <a:r>
              <a:rPr kumimoji="1" lang="en-US" altLang="ja-JP" sz="1200" dirty="0"/>
              <a:t> operation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535657-0683-4559-95CD-0FC2EE3C45A3}"/>
              </a:ext>
            </a:extLst>
          </p:cNvPr>
          <p:cNvSpPr txBox="1"/>
          <p:nvPr/>
        </p:nvSpPr>
        <p:spPr>
          <a:xfrm>
            <a:off x="2648744" y="2288203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Height control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AA2EBF-9FB4-428D-AA10-AFDF4E4E8023}"/>
              </a:ext>
            </a:extLst>
          </p:cNvPr>
          <p:cNvSpPr txBox="1"/>
          <p:nvPr/>
        </p:nvSpPr>
        <p:spPr>
          <a:xfrm>
            <a:off x="3116796" y="2780881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Height control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35B464-3ADE-4C9C-93FB-53EC9E5F7F42}"/>
              </a:ext>
            </a:extLst>
          </p:cNvPr>
          <p:cNvSpPr txBox="1"/>
          <p:nvPr/>
        </p:nvSpPr>
        <p:spPr>
          <a:xfrm>
            <a:off x="3296816" y="3212976"/>
            <a:ext cx="3672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Avoid ISS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BD5829-630A-4AF4-BB67-05811834F022}"/>
              </a:ext>
            </a:extLst>
          </p:cNvPr>
          <p:cNvSpPr txBox="1"/>
          <p:nvPr/>
        </p:nvSpPr>
        <p:spPr>
          <a:xfrm>
            <a:off x="3601186" y="3489975"/>
            <a:ext cx="12798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Orbit transfer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8BC711-A93E-4E0E-85FA-21C9A9B4A8E5}"/>
              </a:ext>
            </a:extLst>
          </p:cNvPr>
          <p:cNvSpPr txBox="1"/>
          <p:nvPr/>
        </p:nvSpPr>
        <p:spPr>
          <a:xfrm>
            <a:off x="5529064" y="3516187"/>
            <a:ext cx="239946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Height cont</a:t>
            </a:r>
            <a:r>
              <a:rPr lang="en-US" altLang="ja-JP" sz="1200" dirty="0"/>
              <a:t>rol (Each 28days)</a:t>
            </a:r>
            <a:endParaRPr kumimoji="1" lang="en-US" altLang="ja-JP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CD267C-9FE4-4847-B0A9-DC7824286798}"/>
              </a:ext>
            </a:extLst>
          </p:cNvPr>
          <p:cNvSpPr txBox="1"/>
          <p:nvPr/>
        </p:nvSpPr>
        <p:spPr>
          <a:xfrm>
            <a:off x="5601072" y="3942513"/>
            <a:ext cx="1633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Keep the altitude</a:t>
            </a:r>
            <a:endParaRPr kumimoji="1" lang="en-US" altLang="ja-JP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79541B-02D3-4D2A-9606-6636A6B5CF1B}"/>
              </a:ext>
            </a:extLst>
          </p:cNvPr>
          <p:cNvSpPr txBox="1"/>
          <p:nvPr/>
        </p:nvSpPr>
        <p:spPr>
          <a:xfrm>
            <a:off x="7545288" y="3968725"/>
            <a:ext cx="1633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Height control with IE,RCS</a:t>
            </a:r>
            <a:endParaRPr kumimoji="1" lang="en-US" altLang="ja-JP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099C67-7DE5-43CB-BB70-9B8D8A6773F3}"/>
              </a:ext>
            </a:extLst>
          </p:cNvPr>
          <p:cNvSpPr txBox="1"/>
          <p:nvPr/>
        </p:nvSpPr>
        <p:spPr>
          <a:xfrm>
            <a:off x="5673080" y="5865071"/>
            <a:ext cx="1116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Keep altitude</a:t>
            </a:r>
          </a:p>
          <a:p>
            <a:endParaRPr kumimoji="1" lang="en-US" altLang="ja-JP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E64061-DC39-4E28-94FC-BD00F227DA43}"/>
              </a:ext>
            </a:extLst>
          </p:cNvPr>
          <p:cNvSpPr txBox="1"/>
          <p:nvPr/>
        </p:nvSpPr>
        <p:spPr>
          <a:xfrm>
            <a:off x="3548844" y="4860134"/>
            <a:ext cx="1332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Target altitude</a:t>
            </a:r>
          </a:p>
          <a:p>
            <a:r>
              <a:rPr lang="en-US" altLang="ja-JP" sz="1200" dirty="0"/>
              <a:t>270 km</a:t>
            </a:r>
          </a:p>
          <a:p>
            <a:r>
              <a:rPr lang="el-GR" altLang="ja-JP" sz="1200" dirty="0"/>
              <a:t>Β</a:t>
            </a:r>
            <a:r>
              <a:rPr lang="en-US" altLang="ja-JP" sz="1200" dirty="0"/>
              <a:t> -60deg.</a:t>
            </a:r>
            <a:endParaRPr kumimoji="1" lang="en-US" altLang="ja-JP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7695AD-7E0D-4DEA-9F61-465F358804DB}"/>
              </a:ext>
            </a:extLst>
          </p:cNvPr>
          <p:cNvSpPr txBox="1"/>
          <p:nvPr/>
        </p:nvSpPr>
        <p:spPr>
          <a:xfrm>
            <a:off x="7617296" y="816240"/>
            <a:ext cx="1467449" cy="256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Chemical fuel (RCS)</a:t>
            </a:r>
            <a:endParaRPr kumimoji="1" lang="en-US" altLang="ja-JP" sz="105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AFD31C-55D3-4D44-A2FE-4A435A673080}"/>
              </a:ext>
            </a:extLst>
          </p:cNvPr>
          <p:cNvSpPr txBox="1"/>
          <p:nvPr/>
        </p:nvSpPr>
        <p:spPr>
          <a:xfrm>
            <a:off x="7617296" y="1028438"/>
            <a:ext cx="156174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Ion </a:t>
            </a:r>
            <a:r>
              <a:rPr lang="en-US" altLang="ja-JP" sz="1050" dirty="0"/>
              <a:t>e</a:t>
            </a:r>
            <a:r>
              <a:rPr kumimoji="1" lang="en-US" altLang="ja-JP" sz="1050" dirty="0"/>
              <a:t>ngine system IES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EC7665-20C5-42D4-8B0F-AB3C69DF6761}"/>
              </a:ext>
            </a:extLst>
          </p:cNvPr>
          <p:cNvSpPr txBox="1"/>
          <p:nvPr/>
        </p:nvSpPr>
        <p:spPr>
          <a:xfrm>
            <a:off x="7617296" y="1240636"/>
            <a:ext cx="156174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IES/RCS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7D7CFB-DF41-4ADB-8019-6E7CA101F2E9}"/>
              </a:ext>
            </a:extLst>
          </p:cNvPr>
          <p:cNvSpPr txBox="1"/>
          <p:nvPr/>
        </p:nvSpPr>
        <p:spPr>
          <a:xfrm>
            <a:off x="416496" y="2492896"/>
            <a:ext cx="534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BB25B88-6719-4A9F-BA29-46B953EE8D45}"/>
              </a:ext>
            </a:extLst>
          </p:cNvPr>
          <p:cNvSpPr txBox="1"/>
          <p:nvPr/>
        </p:nvSpPr>
        <p:spPr>
          <a:xfrm>
            <a:off x="416496" y="3543399"/>
            <a:ext cx="534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A9322D-4A76-4036-83B2-CB0D464D0D86}"/>
              </a:ext>
            </a:extLst>
          </p:cNvPr>
          <p:cNvSpPr txBox="1"/>
          <p:nvPr/>
        </p:nvSpPr>
        <p:spPr>
          <a:xfrm>
            <a:off x="7041232" y="5914279"/>
            <a:ext cx="1272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40003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6A37A-641D-4ABE-B54E-E407C4F5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Next milestone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9F0620-2CD3-4ABB-BBAA-7D4DA8F1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3C17C-33F3-4222-A8E8-62635B1D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F5BFDA95-0E53-4EB9-ADA1-7BB05466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037861"/>
            <a:ext cx="9433048" cy="47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000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4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Develop a long-term scenario for Space borne DWL</a:t>
            </a:r>
          </a:p>
          <a:p>
            <a:pPr marL="637200" lvl="1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Future plan for social benefit using space-borne DWL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Advanced SLATS, and multi-satellite observation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Combined observation using DWL, AMV, and </a:t>
            </a:r>
            <a:r>
              <a:rPr lang="en-US" altLang="ja-JP" sz="16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otjer</a:t>
            </a: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kern="0">
                <a:latin typeface="Meiryo UI" panose="020B0604030504040204" pitchFamily="50" charset="-128"/>
                <a:ea typeface="Meiryo UI" panose="020B0604030504040204" pitchFamily="50" charset="-128"/>
              </a:rPr>
              <a:t>satellite data </a:t>
            </a:r>
            <a:endParaRPr lang="en-US" altLang="ja-JP" sz="16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37200" lvl="1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Study with FCS for error reduction at focused altitude over the sea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Reduce difference between flight plan and real winds data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Height of Jetstream, Current error 3-4m/s at jet stream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Altitude resolution 1000ft, horizontally, 2.25 deg. </a:t>
            </a:r>
            <a:r>
              <a:rPr lang="en-US" altLang="ja-JP" sz="1600" kern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e.t.c</a:t>
            </a:r>
            <a:r>
              <a:rPr lang="en-US" altLang="ja-JP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637200" lvl="1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Capability of Super low altitude (220</a:t>
            </a:r>
            <a:r>
              <a:rPr lang="ja-JP" altLang="en-US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250km), incl. other orbit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Attitude stability under impact of air resistance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Lower radiation condition, Impact of Atomic oxygen</a:t>
            </a:r>
          </a:p>
          <a:p>
            <a:pPr marL="1323000" lvl="2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Inclination, ISS-altitude, LEO</a:t>
            </a:r>
          </a:p>
          <a:p>
            <a:pPr marL="180000" indent="-180000" eaLnBrk="1" hangingPunct="1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ja-JP" sz="20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0920A4-A81E-4A44-B070-DBE2BFE5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649" y="5187824"/>
            <a:ext cx="5287674" cy="14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181C7E-73B5-48AF-8CAE-81AD1D90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374182-DC5F-4A6E-821E-12D6755C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DWL meeting at NOAA 2018.02.07-08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42CF9-AE68-4B8B-BB9B-44B4CE57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BBC2-EC77-4CFF-A347-0DACDE6B20F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524256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AXA_official.pot.pptx" id="{EB661AEA-0EC6-46C3-93F4-CCBD9E3418BE}" vid="{45738431-16BB-41F0-AB06-C31ACA3A814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JAXA_official</Template>
  <TotalTime>5381</TotalTime>
  <Words>823</Words>
  <Application>Microsoft Office PowerPoint</Application>
  <PresentationFormat>A4 210 x 297 mm</PresentationFormat>
  <Paragraphs>229</Paragraphs>
  <Slides>11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ＭＳ Ｐゴシック</vt:lpstr>
      <vt:lpstr>Arial</vt:lpstr>
      <vt:lpstr>Calibri</vt:lpstr>
      <vt:lpstr>Century</vt:lpstr>
      <vt:lpstr>標準デザイン</vt:lpstr>
      <vt:lpstr>Current DWL activity in JAXA</vt:lpstr>
      <vt:lpstr>Topics</vt:lpstr>
      <vt:lpstr>Objectives</vt:lpstr>
      <vt:lpstr>Milestone from JFY2017 to JFY2018</vt:lpstr>
      <vt:lpstr>Milestone from JFY2017 to JFY2018</vt:lpstr>
      <vt:lpstr>Outline of SLATS</vt:lpstr>
      <vt:lpstr>Operation of SLATS</vt:lpstr>
      <vt:lpstr>Next milestone</vt:lpstr>
      <vt:lpstr>PowerPoint プレゼンテーション</vt:lpstr>
      <vt:lpstr>PowerPoint プレゼンテーション</vt:lpstr>
      <vt:lpstr>Active optical sensor:     Technology development from the past to …</vt:lpstr>
    </vt:vector>
  </TitlesOfParts>
  <Company>宇宙開発事業団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ISS搭載植生ライダーMOLIの状況と 風ライダーに対する技術的な展望</dc:title>
  <dc:creator>境澤　大亮</dc:creator>
  <cp:lastModifiedBy>境澤　大亮</cp:lastModifiedBy>
  <cp:revision>41</cp:revision>
  <dcterms:created xsi:type="dcterms:W3CDTF">2018-01-26T09:42:46Z</dcterms:created>
  <dcterms:modified xsi:type="dcterms:W3CDTF">2018-02-08T23:19:35Z</dcterms:modified>
</cp:coreProperties>
</file>