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463" r:id="rId3"/>
    <p:sldId id="464" r:id="rId4"/>
    <p:sldId id="460" r:id="rId5"/>
    <p:sldId id="461" r:id="rId6"/>
    <p:sldId id="466" r:id="rId7"/>
    <p:sldId id="395" r:id="rId8"/>
    <p:sldId id="396" r:id="rId9"/>
    <p:sldId id="412" r:id="rId10"/>
    <p:sldId id="399" r:id="rId11"/>
    <p:sldId id="400" r:id="rId12"/>
    <p:sldId id="469" r:id="rId13"/>
    <p:sldId id="468" r:id="rId14"/>
    <p:sldId id="471" r:id="rId15"/>
    <p:sldId id="472" r:id="rId16"/>
    <p:sldId id="470" r:id="rId17"/>
    <p:sldId id="413" r:id="rId18"/>
    <p:sldId id="454" r:id="rId19"/>
    <p:sldId id="406" r:id="rId20"/>
    <p:sldId id="455" r:id="rId21"/>
    <p:sldId id="456" r:id="rId22"/>
    <p:sldId id="45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anna Pitter" initials="S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393"/>
    <p:restoredTop sz="85540" autoAdjust="0"/>
  </p:normalViewPr>
  <p:slideViewPr>
    <p:cSldViewPr>
      <p:cViewPr varScale="1">
        <p:scale>
          <a:sx n="128" d="100"/>
          <a:sy n="128" d="100"/>
        </p:scale>
        <p:origin x="64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ADD98-6D96-8342-B383-0572A148688C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65010-9EB7-0245-A0EF-03FDA023B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58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B1317-3A1D-4353-8E93-4BDA104EC77D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D0876-DA39-4877-BDEC-9B378FB74A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37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D0876-DA39-4877-BDEC-9B378FB74A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25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0EC4F17-12AD-5240-88E3-B79C169D0C7B}" type="slidenum">
              <a:rPr lang="en-US" altLang="en-US">
                <a:latin typeface="Helvetica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Helvetica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7137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Optical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Autocovariance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Wind Lidar (OAWL) </a:t>
            </a:r>
          </a:p>
          <a:p>
            <a:r>
              <a:rPr lang="en-US" dirty="0"/>
              <a:t>Regional OSSE study using satellite-based DWL</a:t>
            </a:r>
          </a:p>
          <a:p>
            <a:pPr lvl="1"/>
            <a:r>
              <a:rPr lang="en-US" dirty="0" err="1"/>
              <a:t>gCTRL</a:t>
            </a:r>
            <a:r>
              <a:rPr lang="en-US" dirty="0"/>
              <a:t> = Control data assimilated in NCEP’s global forecast model (GFS) used for initial and boundary conditions</a:t>
            </a:r>
          </a:p>
          <a:p>
            <a:pPr lvl="1"/>
            <a:r>
              <a:rPr lang="en-US" dirty="0" err="1"/>
              <a:t>gOAWL</a:t>
            </a:r>
            <a:r>
              <a:rPr lang="en-US" dirty="0"/>
              <a:t> = </a:t>
            </a:r>
            <a:r>
              <a:rPr lang="en-US" dirty="0" err="1"/>
              <a:t>Control+DWL</a:t>
            </a:r>
            <a:r>
              <a:rPr lang="en-US" dirty="0"/>
              <a:t> data assimilated in GFS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Addition of DWL data in global model would improve track/intensity forecast of hurricane in regional (HWRF)  model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49E0C-57B3-4152-B892-1553B26004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1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Optical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Autocovariance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Wind Lidar (OAWL) </a:t>
            </a:r>
          </a:p>
          <a:p>
            <a:r>
              <a:rPr lang="en-US" dirty="0"/>
              <a:t>Regional OSSE study using satellite-based DWL</a:t>
            </a:r>
          </a:p>
          <a:p>
            <a:pPr lvl="1"/>
            <a:r>
              <a:rPr lang="en-US" dirty="0" err="1"/>
              <a:t>gCTRL</a:t>
            </a:r>
            <a:r>
              <a:rPr lang="en-US" dirty="0"/>
              <a:t> = Control data assimilated in NCEP’s global forecast model (GFS) used for initial and boundary conditions</a:t>
            </a:r>
          </a:p>
          <a:p>
            <a:pPr lvl="1"/>
            <a:r>
              <a:rPr lang="en-US" dirty="0" err="1"/>
              <a:t>gOAWL</a:t>
            </a:r>
            <a:r>
              <a:rPr lang="en-US" dirty="0"/>
              <a:t> = </a:t>
            </a:r>
            <a:r>
              <a:rPr lang="en-US" dirty="0" err="1"/>
              <a:t>Control+DWL</a:t>
            </a:r>
            <a:r>
              <a:rPr lang="en-US" dirty="0"/>
              <a:t> data assimilated in GFS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Addition of DWL data in global model would improve track/intensity forecast of hurricane in regional (HWRF)  model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49E0C-57B3-4152-B892-1553B26004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88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Optical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Autocovariance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Wind Lidar (OAWL) </a:t>
            </a:r>
          </a:p>
          <a:p>
            <a:r>
              <a:rPr lang="en-US" dirty="0"/>
              <a:t>Regional OSSE study using satellite-based DWL</a:t>
            </a:r>
          </a:p>
          <a:p>
            <a:pPr lvl="1"/>
            <a:r>
              <a:rPr lang="en-US" dirty="0" err="1"/>
              <a:t>gCTRL</a:t>
            </a:r>
            <a:r>
              <a:rPr lang="en-US" dirty="0"/>
              <a:t> = Control data assimilated in NCEP’s global forecast model (GFS) used for initial and boundary conditions</a:t>
            </a:r>
          </a:p>
          <a:p>
            <a:pPr lvl="1"/>
            <a:r>
              <a:rPr lang="en-US" dirty="0" err="1"/>
              <a:t>gOAWL</a:t>
            </a:r>
            <a:r>
              <a:rPr lang="en-US" dirty="0"/>
              <a:t> = </a:t>
            </a:r>
            <a:r>
              <a:rPr lang="en-US" dirty="0" err="1"/>
              <a:t>Control+DWL</a:t>
            </a:r>
            <a:r>
              <a:rPr lang="en-US" dirty="0"/>
              <a:t> data assimilated in GFS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Addition of DWL data in global model would improve track/intensity forecast of hurricane in regional (HWRF)  model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49E0C-57B3-4152-B892-1553B26004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287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C63950D8-9275-F749-A4D1-68055E457CD4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14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fld id="{F920894A-EED8-6A47-9286-F2A2CA379F81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2355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3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4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5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6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7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8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623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1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2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3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4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5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6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7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lvl="8" indent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lang="en-US" sz="1400" b="0" i="0" u="none" strike="noStrike" cap="none" baseline="0">
              <a:solidFill>
                <a:srgbClr val="000000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6252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uFillTx/>
              </a:rPr>
              <a:t>The Line and</a:t>
            </a:r>
            <a:r>
              <a:rPr lang="en-US" baseline="0" dirty="0">
                <a:uFillTx/>
              </a:rPr>
              <a:t> Staff Offices are working well together and it is paying dividends with the advances being made.</a:t>
            </a:r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0D0876-DA39-4877-BDEC-9B378FB74A53}" type="slidenum">
              <a:rPr lang="en-US" smtClean="0">
                <a:uFillTx/>
              </a:rPr>
              <a:t>4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77969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1800" b="0" i="0" u="none" strike="noStrike" cap="none" baseline="0" dirty="0">
              <a:solidFill>
                <a:schemeClr val="dk1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396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fld id="{3C678539-4BF6-3A4F-9CAC-7D64B2D1103F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4779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7BB6F6A-70AA-2844-8C24-D3DBF47DCE72}" type="slidenum">
              <a:rPr lang="en-US" altLang="en-US">
                <a:latin typeface="Helvetica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Helvetica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0459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A0F8175-DBB3-C648-8E94-072ED8F0C8EB}" type="slidenum">
              <a:rPr lang="en-US" altLang="en-US">
                <a:latin typeface="Helvetica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Helvetica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7072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DE57088-D3BD-F94E-B0BB-DFFD04B314E8}" type="slidenum">
              <a:rPr lang="en-US" altLang="en-US">
                <a:latin typeface="Helvetica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Helvetica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7244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 descr="NOAA%20colo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76200"/>
            <a:ext cx="14239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365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5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95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 descr="NOAA%20col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8600"/>
            <a:ext cx="125645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41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 descr="NOAA%20col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8600"/>
            <a:ext cx="125645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237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NOAA%20colo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8600"/>
            <a:ext cx="125645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95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5/18/2015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8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65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7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3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97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5/18/2015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B6CF2-20DD-4BD9-8E10-72998A57A15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7" descr="NOAA%20color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28600"/>
            <a:ext cx="125645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67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O_YEq3XX2zR15SrhxXlyrS_ufSLQF-EfVhNg4boEOg0/edit?ts=58e693d9#gid=1771867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" y="1981200"/>
            <a:ext cx="9144000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400"/>
            <a:ext cx="7391400" cy="1603375"/>
          </a:xfrm>
          <a:solidFill>
            <a:schemeClr val="bg1">
              <a:alpha val="71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NOAA’s Quantitative Observing System Assessment Program (QOSAP) 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5562600"/>
            <a:ext cx="7239000" cy="1143000"/>
          </a:xfrm>
          <a:solidFill>
            <a:schemeClr val="bg1">
              <a:alpha val="39000"/>
            </a:schemeClr>
          </a:solidFill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>
              <a:spcBef>
                <a:spcPct val="0"/>
              </a:spcBef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Robert Atlas and Lidia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Cucurull</a:t>
            </a:r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Office of Oceanic and Atmospheric Research</a:t>
            </a:r>
          </a:p>
        </p:txBody>
      </p:sp>
      <p:sp>
        <p:nvSpPr>
          <p:cNvPr id="7" name="Rectangle 6"/>
          <p:cNvSpPr/>
          <p:nvPr/>
        </p:nvSpPr>
        <p:spPr>
          <a:xfrm>
            <a:off x="5591446" y="1996302"/>
            <a:ext cx="35237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GMAO 7km resolution global nature run</a:t>
            </a:r>
          </a:p>
        </p:txBody>
      </p:sp>
    </p:spTree>
    <p:extLst>
      <p:ext uri="{BB962C8B-B14F-4D97-AF65-F5344CB8AC3E}">
        <p14:creationId xmlns:p14="http://schemas.microsoft.com/office/powerpoint/2010/main" val="2041363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46364" y="311727"/>
            <a:ext cx="8520545" cy="62345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Previous OSSEs (aimed at global NWP)</a:t>
            </a:r>
          </a:p>
        </p:txBody>
      </p:sp>
      <p:sp>
        <p:nvSpPr>
          <p:cNvPr id="39938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219200"/>
            <a:ext cx="8451273" cy="5334000"/>
          </a:xfrm>
        </p:spPr>
        <p:txBody>
          <a:bodyPr>
            <a:normAutofit lnSpcReduction="10000"/>
          </a:bodyPr>
          <a:lstStyle/>
          <a:p>
            <a:pPr marL="554187" indent="-554187" algn="l">
              <a:buFont typeface="Times" charset="0"/>
              <a:buAutoNum type="arabicPeriod"/>
            </a:pPr>
            <a:r>
              <a:rPr lang="en-US" altLang="en-US" sz="1636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EVALUATED THE RELATIVE IMPACT OF TEMPERATURE, WIND AND MOISTURE DATA </a:t>
            </a:r>
            <a:r>
              <a:rPr lang="en-US" altLang="en-US" sz="1636" b="1" dirty="0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 These experiments showed wind  data to be more effective than mass data in correcting analysis errors and indicated significant potential for space-based  wind profile data to improve weather prediction. The impact on average statistical scores for the northern hemisphere was modest, but in approximately 10% of the cases a significant improvement in the prediction of weather systems over the United States was observed</a:t>
            </a:r>
            <a:r>
              <a:rPr lang="en-US" altLang="en-US" sz="1636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.</a:t>
            </a:r>
          </a:p>
          <a:p>
            <a:pPr marL="554187" indent="-554187" algn="l">
              <a:buFont typeface="Times" charset="0"/>
              <a:buAutoNum type="arabicPeriod"/>
            </a:pPr>
            <a:endParaRPr lang="en-US" altLang="en-US" sz="1636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554187" indent="-554187" algn="l">
              <a:buFont typeface="Times" charset="0"/>
              <a:buAutoNum type="arabicPeriod"/>
            </a:pPr>
            <a:r>
              <a:rPr lang="en-US" altLang="en-US" sz="1636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EVALUATED THE RELATIVE IMPORTANCE OF UPPER AND LOWER LEVEL WIND DATA</a:t>
            </a:r>
            <a:r>
              <a:rPr lang="en-US" altLang="en-US" sz="1636" b="1" dirty="0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.- These experiments showed that the wind profile data from 500hpa and higher provided most of the impact on numerical forecasting. </a:t>
            </a:r>
          </a:p>
          <a:p>
            <a:pPr marL="554187" indent="-554187" algn="l">
              <a:buFont typeface="Times" charset="0"/>
              <a:buAutoNum type="arabicPeriod"/>
            </a:pPr>
            <a:endParaRPr lang="en-US" altLang="en-US" sz="1636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554187" indent="-554187" algn="l">
              <a:buFont typeface="Times" charset="0"/>
              <a:buAutoNum type="arabicPeriod"/>
            </a:pPr>
            <a:r>
              <a:rPr lang="en-US" altLang="en-US" sz="1636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EVALUATED DIFFERENT ORBITAL CONFIGURATIONS AND THE EFFECT OF REDUCED POWER FOR A SPACE-BASED LASER WIND SOUNDER (LAWS).- </a:t>
            </a:r>
            <a:r>
              <a:rPr lang="en-US" altLang="en-US" sz="1636" b="1" dirty="0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These experiments showed the quantitative reduction in impact that would result from  proposed degradation of the LAWS instrument.</a:t>
            </a:r>
          </a:p>
          <a:p>
            <a:pPr marL="554187" indent="-554187" algn="l">
              <a:buFont typeface="Times" charset="0"/>
              <a:buAutoNum type="arabicPeriod"/>
            </a:pPr>
            <a:endParaRPr lang="en-US" altLang="en-US" sz="1636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554187" indent="-554187" algn="l">
              <a:buFont typeface="Times" charset="0"/>
              <a:buAutoNum type="arabicPeriod"/>
            </a:pPr>
            <a:r>
              <a:rPr lang="en-US" altLang="en-US" sz="1636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DETERMINED DATA REQUIREMENTS FOR SPECIFIC MISSIONS</a:t>
            </a:r>
            <a:r>
              <a:rPr lang="en-US" altLang="en-US" sz="1636" b="1" dirty="0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-These experiments evaluated different coverages, resolutions, and accuracies for proposed missions.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E7FEDE5-51C4-D84D-9E2C-36C328A44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</p:spPr>
        <p:txBody>
          <a:bodyPr/>
          <a:lstStyle/>
          <a:p>
            <a:fld id="{569B6CF2-20DD-4BD9-8E10-72998A57A150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10</a:t>
            </a:fld>
            <a:endParaRPr lang="en-US" dirty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4783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6364" y="311727"/>
            <a:ext cx="8520545" cy="62345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Previous OSSEs (continued)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8175" y="1371600"/>
            <a:ext cx="8451273" cy="5334000"/>
          </a:xfrm>
        </p:spPr>
        <p:txBody>
          <a:bodyPr/>
          <a:lstStyle/>
          <a:p>
            <a:pPr marL="554187" indent="-554187" algn="l">
              <a:buFont typeface="Times" charset="0"/>
              <a:buAutoNum type="arabicPeriod" startAt="5"/>
            </a:pPr>
            <a:r>
              <a:rPr lang="en-US" altLang="en-US" sz="1636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DEVELOPED AND TESTED IMPROVED METHODOLOGY FOR ASSIMILATING SATELLITE SCATTEROMETER DATA</a:t>
            </a:r>
            <a:r>
              <a:rPr lang="en-US" altLang="en-US" sz="1636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. </a:t>
            </a:r>
            <a:r>
              <a:rPr lang="en-US" altLang="en-US" sz="1636" b="1" dirty="0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 Applying this methodology resulted in the demonstration of the first significant positive impact of real </a:t>
            </a:r>
            <a:r>
              <a:rPr lang="en-US" altLang="en-US" sz="1636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scatterometer</a:t>
            </a:r>
            <a:r>
              <a:rPr lang="en-US" altLang="en-US" sz="1636" b="1" dirty="0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data in 1983.</a:t>
            </a:r>
          </a:p>
          <a:p>
            <a:pPr marL="554187" indent="-554187" algn="l">
              <a:buFont typeface="Times" charset="0"/>
              <a:buAutoNum type="arabicPeriod" startAt="5"/>
            </a:pPr>
            <a:endParaRPr lang="en-US" altLang="en-US" sz="1636" b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554187" indent="-554187" algn="l">
              <a:buFont typeface="Times" charset="0"/>
              <a:buAutoNum type="arabicPeriod" startAt="5"/>
            </a:pPr>
            <a:r>
              <a:rPr lang="en-US" altLang="en-US" sz="1636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DEVELOPED AND TESTED DIFFERENT METHODS FOR ASSIMILATING SATELLITE SURFACE WIND SPEED DATA.</a:t>
            </a:r>
            <a:r>
              <a:rPr lang="en-US" altLang="en-US" sz="1636" b="1" dirty="0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- This led to assimilation of SSM/I wind speed data to improve ocean surface wind analyses.</a:t>
            </a:r>
          </a:p>
          <a:p>
            <a:pPr marL="554187" indent="-554187" algn="l">
              <a:buFont typeface="Times" charset="0"/>
              <a:buAutoNum type="arabicPeriod" startAt="5"/>
            </a:pPr>
            <a:endParaRPr lang="en-US" altLang="en-US" sz="1636" b="1" dirty="0">
              <a:solidFill>
                <a:schemeClr val="accent1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554187" indent="-554187" algn="l">
              <a:buFont typeface="Times" charset="0"/>
              <a:buAutoNum type="arabicPeriod" startAt="5"/>
            </a:pPr>
            <a:r>
              <a:rPr lang="en-US" altLang="en-US" sz="1636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EVALUATED THE QUANTITATIVE AND RELATIVE IMPACT OF ERS AND NSCAT YEARS PRIOR TO THEIR LAUNCH</a:t>
            </a:r>
            <a:r>
              <a:rPr lang="en-US" altLang="en-US" sz="1636" b="1" dirty="0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.- These results were confirmed after the launch of both instruments.</a:t>
            </a:r>
          </a:p>
          <a:p>
            <a:pPr marL="554187" indent="-554187" algn="l">
              <a:buFont typeface="Times" charset="0"/>
              <a:buAutoNum type="arabicPeriod" startAt="5"/>
            </a:pPr>
            <a:endParaRPr lang="en-US" altLang="en-US" sz="1636" b="1" dirty="0">
              <a:solidFill>
                <a:schemeClr val="accent1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554187" indent="-554187" algn="l">
              <a:buFont typeface="Times" charset="0"/>
              <a:buAutoNum type="arabicPeriod" startAt="5"/>
            </a:pPr>
            <a:r>
              <a:rPr lang="en-US" altLang="en-US" sz="1636" b="1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EVALUATED THE QUANTITATIVE  IMPACT OF AIRS SOUNDING DATA AND THE IMPORTANCE OF CLOUD-CLEARING</a:t>
            </a:r>
            <a:r>
              <a:rPr lang="en-US" altLang="en-US" sz="1636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. </a:t>
            </a:r>
            <a:r>
              <a:rPr lang="en-US" altLang="en-US" sz="1636" b="1" dirty="0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These results were also confirmed by later  data impact experiments with real AIRS data.</a:t>
            </a:r>
            <a:endParaRPr lang="en-US" altLang="en-US" sz="1455" b="1" dirty="0">
              <a:solidFill>
                <a:schemeClr val="accent1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554187" indent="-554187" algn="l">
              <a:buFont typeface="Times" charset="0"/>
              <a:buChar char="•"/>
            </a:pPr>
            <a:endParaRPr lang="en-US" altLang="en-US" sz="1455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554187" indent="-554187" algn="l">
              <a:buFont typeface="Times" charset="0"/>
              <a:buAutoNum type="arabicPeriod" startAt="5"/>
            </a:pPr>
            <a:endParaRPr lang="en-US" altLang="en-US" sz="1636" b="1" dirty="0">
              <a:solidFill>
                <a:schemeClr val="accent1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554187" indent="-554187" algn="l">
              <a:buFont typeface="Times" charset="0"/>
              <a:buAutoNum type="arabicPeriod" startAt="5"/>
            </a:pPr>
            <a:endParaRPr lang="en-US" altLang="en-US" sz="1455" b="1" dirty="0">
              <a:solidFill>
                <a:schemeClr val="accent1"/>
              </a:solidFill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554187" indent="-554187" algn="l">
              <a:buFont typeface="Times" charset="0"/>
              <a:buChar char="•"/>
            </a:pPr>
            <a:endParaRPr lang="en-US" altLang="en-US" sz="1455" dirty="0">
              <a:ea typeface="ＭＳ Ｐゴシック" charset="-128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231F786-CB41-3643-A678-6A1FEA91F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</p:spPr>
        <p:txBody>
          <a:bodyPr/>
          <a:lstStyle/>
          <a:p>
            <a:fld id="{569B6CF2-20DD-4BD9-8E10-72998A57A150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11</a:t>
            </a:fld>
            <a:endParaRPr lang="en-US" dirty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75980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838200" y="487507"/>
            <a:ext cx="7767205" cy="609600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Who performs OSSEs in NOAA</a:t>
            </a:r>
          </a:p>
        </p:txBody>
      </p: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534400" cy="4632614"/>
          </a:xfrm>
        </p:spPr>
        <p:txBody>
          <a:bodyPr/>
          <a:lstStyle/>
          <a:p>
            <a:pPr indent="-350520"/>
            <a:r>
              <a:rPr lang="en-US" altLang="en-US" sz="2364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Virtually all OSSEs in NOAA are either performed by or are coordinated by NOAA</a:t>
            </a:r>
            <a:r>
              <a:rPr lang="ja-JP" altLang="en-US" sz="2364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’</a:t>
            </a:r>
            <a:r>
              <a:rPr lang="en-US" altLang="ja-JP" sz="2364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 Quantitative Observing System Assessment Program (QOSAP). </a:t>
            </a:r>
          </a:p>
          <a:p>
            <a:pPr indent="-350520"/>
            <a:r>
              <a:rPr lang="en-US" altLang="en-US" sz="2364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The QOSAP Team consists of representatives from all of NOAA</a:t>
            </a:r>
            <a:r>
              <a:rPr lang="ja-JP" altLang="en-US" sz="2364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’</a:t>
            </a:r>
            <a:r>
              <a:rPr lang="en-US" altLang="ja-JP" sz="2364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 Line Offices.</a:t>
            </a:r>
          </a:p>
          <a:p>
            <a:pPr indent="-350520"/>
            <a:r>
              <a:rPr lang="en-US" altLang="en-US" sz="2364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Weather related OSSEs are performed by a team consisting of scientists from OAR/AOML, NESDIS/STAR and CIMSS. </a:t>
            </a:r>
          </a:p>
          <a:p>
            <a:pPr indent="-350520"/>
            <a:r>
              <a:rPr lang="en-US" altLang="en-US" sz="2364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North Atlantic Ocean OSSEs are performed by scientists at AOML in collaboration with the University of Miami. </a:t>
            </a:r>
          </a:p>
          <a:p>
            <a:pPr indent="-350520"/>
            <a:r>
              <a:rPr lang="en-US" altLang="en-US" sz="2364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OSSE capabilities for other ocean basins, coastal oceans, and for climate are being developed, but are not yet available. </a:t>
            </a:r>
          </a:p>
          <a:p>
            <a:endParaRPr lang="en-US" altLang="en-US" sz="2364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endParaRPr lang="en-US" altLang="en-US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endParaRPr lang="en-US" altLang="en-US" dirty="0">
              <a:latin typeface="+mj-lt"/>
              <a:ea typeface="ＭＳ Ｐゴシック" charset="-128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133600" cy="365125"/>
          </a:xfrm>
        </p:spPr>
        <p:txBody>
          <a:bodyPr/>
          <a:lstStyle/>
          <a:p>
            <a:fld id="{569B6CF2-20DD-4BD9-8E10-72998A57A150}" type="slidenum">
              <a:rPr lang="en-US" smtClean="0">
                <a:solidFill>
                  <a:schemeClr val="bg1"/>
                </a:solidFill>
                <a:uFillTx/>
              </a:rPr>
              <a:pPr/>
              <a:t>12</a:t>
            </a:fld>
            <a:endParaRPr lang="en-US" dirty="0">
              <a:solidFill>
                <a:schemeClr val="bg1"/>
              </a:solidFill>
              <a:uFillTx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7B5F614-5C9B-A749-994C-5512D324E6A7}"/>
              </a:ext>
            </a:extLst>
          </p:cNvPr>
          <p:cNvSpPr txBox="1">
            <a:spLocks/>
          </p:cNvSpPr>
          <p:nvPr/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9B6CF2-20DD-4BD9-8E10-72998A57A15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55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1143000" y="449696"/>
            <a:ext cx="7481455" cy="741218"/>
          </a:xfrm>
        </p:spPr>
        <p:txBody>
          <a:bodyPr/>
          <a:lstStyle/>
          <a:p>
            <a:r>
              <a:rPr lang="en-US" altLang="en-US" sz="3636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Current Status of OSSEs in NOAA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228600" y="1556039"/>
            <a:ext cx="8610600" cy="4844761"/>
          </a:xfrm>
        </p:spPr>
        <p:txBody>
          <a:bodyPr>
            <a:normAutofit fontScale="92500" lnSpcReduction="20000"/>
          </a:bodyPr>
          <a:lstStyle/>
          <a:p>
            <a:pPr marL="415641" lvl="3" indent="-324201">
              <a:lnSpc>
                <a:spcPct val="110000"/>
              </a:lnSpc>
              <a:buFont typeface="Arial" charset="0"/>
              <a:buChar char="•"/>
            </a:pPr>
            <a:r>
              <a:rPr lang="en-US" altLang="en-US" sz="2000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Numerous OSSEs have been performed using the global OSSE system based on an ECMWF T511 nature run and the regional Hurricane OSSE system developed at AOML. </a:t>
            </a:r>
            <a:r>
              <a:rPr lang="en-US" altLang="en-US" sz="2000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(These have evaluated Geo HSS, GNSS RO, CYGNSS, TROPICS, DWL, UAS, Recon Aircraft, and others.)</a:t>
            </a:r>
          </a:p>
          <a:p>
            <a:pPr marL="415641" lvl="3" indent="-324201">
              <a:lnSpc>
                <a:spcPct val="110000"/>
              </a:lnSpc>
              <a:buFont typeface="Arial" charset="0"/>
              <a:buChar char="•"/>
            </a:pPr>
            <a:endParaRPr lang="en-US" altLang="en-US" sz="1800" i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415641" lvl="3" indent="-324201">
              <a:lnSpc>
                <a:spcPct val="110000"/>
              </a:lnSpc>
              <a:buFont typeface="Arial" charset="0"/>
              <a:buChar char="•"/>
            </a:pPr>
            <a:r>
              <a:rPr lang="en-US" altLang="en-US" sz="2000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 state of the art global OSSE system based on the NASA Cubed Sphere at 7 km resolution NR has been developed and is currently being used in multiple OSSEs to evaluate issues relating to satellite, sub-orbital, and in situ observing systems. </a:t>
            </a:r>
            <a:r>
              <a:rPr lang="en-US" altLang="en-US" sz="2000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(These are focused right now on GNSS RO and GEO HSS.)</a:t>
            </a:r>
          </a:p>
          <a:p>
            <a:pPr marL="415641" lvl="3" indent="-324201">
              <a:lnSpc>
                <a:spcPct val="110000"/>
              </a:lnSpc>
              <a:buFont typeface="Arial" charset="0"/>
              <a:buChar char="•"/>
            </a:pPr>
            <a:endParaRPr lang="en-US" altLang="en-US" sz="1800" i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415641" lvl="3" indent="-324201">
              <a:lnSpc>
                <a:spcPct val="110000"/>
              </a:lnSpc>
              <a:buFont typeface="Arial" charset="0"/>
              <a:buChar char="•"/>
            </a:pPr>
            <a:r>
              <a:rPr lang="en-US" altLang="en-US" sz="2000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New and expanding regional OSSE systems for high impact weather are being developed. </a:t>
            </a:r>
            <a:r>
              <a:rPr lang="en-US" altLang="en-US" sz="2000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(This includes an advanced Hurricane OSSE System based on the basin scale version of HWRF.)</a:t>
            </a:r>
          </a:p>
          <a:p>
            <a:pPr marL="415641" lvl="3" indent="-324201">
              <a:lnSpc>
                <a:spcPct val="110000"/>
              </a:lnSpc>
              <a:buFont typeface="Arial" charset="0"/>
              <a:buChar char="•"/>
            </a:pPr>
            <a:endParaRPr lang="en-US" altLang="en-US" sz="1800" i="1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marL="415641" lvl="3" indent="-324201">
              <a:lnSpc>
                <a:spcPct val="110000"/>
              </a:lnSpc>
              <a:buFont typeface="Arial" charset="0"/>
              <a:buChar char="•"/>
            </a:pPr>
            <a:r>
              <a:rPr lang="en-US" altLang="en-US" sz="2000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 state of the art ocean OSSE System has been developed and is expanding. </a:t>
            </a:r>
            <a:r>
              <a:rPr lang="en-US" altLang="en-US" sz="2000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(OSSEs related to the role of ocean observations in hurricane prediction are being performed.)</a:t>
            </a:r>
          </a:p>
          <a:p>
            <a:pPr marL="415641" lvl="3" indent="-324201">
              <a:lnSpc>
                <a:spcPct val="80000"/>
              </a:lnSpc>
              <a:buFont typeface="Arial" charset="0"/>
              <a:buChar char="•"/>
            </a:pPr>
            <a:endParaRPr lang="en-US" altLang="en-US" sz="2000" dirty="0">
              <a:latin typeface="+mj-lt"/>
              <a:ea typeface="ＭＳ Ｐゴシック" charset="-128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133600" cy="365125"/>
          </a:xfrm>
        </p:spPr>
        <p:txBody>
          <a:bodyPr/>
          <a:lstStyle/>
          <a:p>
            <a:fld id="{569B6CF2-20DD-4BD9-8E10-72998A57A150}" type="slidenum">
              <a:rPr lang="en-US" smtClean="0">
                <a:solidFill>
                  <a:schemeClr val="bg1"/>
                </a:solidFill>
                <a:uFillTx/>
              </a:rPr>
              <a:pPr/>
              <a:t>13</a:t>
            </a:fld>
            <a:endParaRPr lang="en-US" dirty="0">
              <a:solidFill>
                <a:schemeClr val="bg1"/>
              </a:solidFill>
              <a:uFillTx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EEA7B00-565E-514D-84EA-667182A83C71}"/>
              </a:ext>
            </a:extLst>
          </p:cNvPr>
          <p:cNvSpPr txBox="1">
            <a:spLocks/>
          </p:cNvSpPr>
          <p:nvPr/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9B6CF2-20DD-4BD9-8E10-72998A57A15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73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040909" y="105173"/>
            <a:ext cx="8229600" cy="642022"/>
          </a:xfrm>
          <a:prstGeom prst="rect">
            <a:avLst/>
          </a:prstGeom>
        </p:spPr>
        <p:txBody>
          <a:bodyPr vert="horz" wrap="square" lIns="68580" tIns="34290" rIns="68580" bIns="34290" rtlCol="0" anchor="t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0" kern="1200" cap="none" spc="0" baseline="0">
                <a:ln w="3175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B4C73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B4C73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B4C73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B4C73"/>
                </a:solidFill>
                <a:latin typeface="Calibri" pitchFamily="34" charset="0"/>
              </a:defRPr>
            </a:lvl5pPr>
            <a:lvl6pPr marL="4572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300" b="1" dirty="0">
                <a:ln w="3175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OSSE with Doppler Wind Lidar (DWL)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7668" y="1771760"/>
            <a:ext cx="147668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with wind </a:t>
            </a:r>
            <a:r>
              <a:rPr lang="en-US" sz="1350" dirty="0" err="1">
                <a:solidFill>
                  <a:srgbClr val="FF0000"/>
                </a:solidFill>
              </a:rPr>
              <a:t>lidar</a:t>
            </a:r>
            <a:endParaRPr lang="en-US" sz="1350" dirty="0">
              <a:solidFill>
                <a:srgbClr val="FF0000"/>
              </a:solidFill>
            </a:endParaRPr>
          </a:p>
          <a:p>
            <a:r>
              <a:rPr lang="en-US" sz="1350" dirty="0"/>
              <a:t>without wind </a:t>
            </a:r>
            <a:r>
              <a:rPr lang="en-US" sz="1350" dirty="0" err="1"/>
              <a:t>lidar</a:t>
            </a:r>
            <a:endParaRPr lang="en-US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7155930" y="5586829"/>
            <a:ext cx="13446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Atlas et al.  2015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9921" y="3886289"/>
            <a:ext cx="2691984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 </a:t>
            </a:r>
            <a:r>
              <a:rPr lang="en-US" sz="1350" b="1" dirty="0"/>
              <a:t>LESS INTENSITY ERROR with DWL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5913" y="5586670"/>
            <a:ext cx="11512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Forecast hour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64781" y="2878707"/>
            <a:ext cx="1990924" cy="101566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1500" b="1" dirty="0"/>
              <a:t>Addition of DWL in weather models would improve the forecasts of hurricanes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0B9DAEB-F8B6-0942-BCF5-CD6BF155AF2C}"/>
              </a:ext>
            </a:extLst>
          </p:cNvPr>
          <p:cNvSpPr txBox="1">
            <a:spLocks/>
          </p:cNvSpPr>
          <p:nvPr/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9B6CF2-20DD-4BD9-8E10-72998A57A15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FB5A60-6072-A14F-8C21-2C919363DB36}"/>
              </a:ext>
            </a:extLst>
          </p:cNvPr>
          <p:cNvSpPr txBox="1"/>
          <p:nvPr/>
        </p:nvSpPr>
        <p:spPr>
          <a:xfrm>
            <a:off x="221974" y="6318798"/>
            <a:ext cx="1570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Atlas et al.  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039" b="23255"/>
          <a:stretch/>
        </p:blipFill>
        <p:spPr>
          <a:xfrm>
            <a:off x="221975" y="1336961"/>
            <a:ext cx="8541026" cy="41494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85083" y="2436609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with wind </a:t>
            </a:r>
            <a:r>
              <a:rPr lang="en-US" dirty="0" err="1">
                <a:solidFill>
                  <a:srgbClr val="FF0000"/>
                </a:solidFill>
              </a:rPr>
              <a:t>lidar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without wind </a:t>
            </a:r>
            <a:r>
              <a:rPr lang="en-US" dirty="0" err="1"/>
              <a:t>lidar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06664" y="2436608"/>
            <a:ext cx="190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with wind </a:t>
            </a:r>
            <a:r>
              <a:rPr lang="en-US" dirty="0" err="1">
                <a:solidFill>
                  <a:srgbClr val="FF0000"/>
                </a:solidFill>
              </a:rPr>
              <a:t>lidar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without wind </a:t>
            </a:r>
            <a:r>
              <a:rPr lang="en-US" dirty="0" err="1"/>
              <a:t>lidar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71581-B955-9A47-AF2E-35139254216F}"/>
              </a:ext>
            </a:extLst>
          </p:cNvPr>
          <p:cNvSpPr txBox="1"/>
          <p:nvPr/>
        </p:nvSpPr>
        <p:spPr>
          <a:xfrm>
            <a:off x="2802626" y="1088540"/>
            <a:ext cx="3641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AC 500-hPa geopotential heights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14317B-FD9D-254E-AF3B-A6B0024BA302}"/>
              </a:ext>
            </a:extLst>
          </p:cNvPr>
          <p:cNvSpPr txBox="1"/>
          <p:nvPr/>
        </p:nvSpPr>
        <p:spPr>
          <a:xfrm>
            <a:off x="6113514" y="5592326"/>
            <a:ext cx="11512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Forecast hour</a:t>
            </a:r>
          </a:p>
        </p:txBody>
      </p:sp>
    </p:spTree>
    <p:extLst>
      <p:ext uri="{BB962C8B-B14F-4D97-AF65-F5344CB8AC3E}">
        <p14:creationId xmlns:p14="http://schemas.microsoft.com/office/powerpoint/2010/main" val="1860125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040909" y="105173"/>
            <a:ext cx="8229600" cy="642022"/>
          </a:xfrm>
          <a:prstGeom prst="rect">
            <a:avLst/>
          </a:prstGeom>
        </p:spPr>
        <p:txBody>
          <a:bodyPr vert="horz" wrap="square" lIns="68580" tIns="34290" rIns="68580" bIns="34290" rtlCol="0" anchor="t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0" kern="1200" cap="none" spc="0" baseline="0">
                <a:ln w="3175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B4C73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B4C73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B4C73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B4C73"/>
                </a:solidFill>
                <a:latin typeface="Calibri" pitchFamily="34" charset="0"/>
              </a:defRPr>
            </a:lvl5pPr>
            <a:lvl6pPr marL="4572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300" b="1" dirty="0">
                <a:ln w="3175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OSSE with Doppler Wind Lidar (DWL)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5930" y="5586829"/>
            <a:ext cx="13446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Atlas et al.  2015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0B9DAEB-F8B6-0942-BCF5-CD6BF155AF2C}"/>
              </a:ext>
            </a:extLst>
          </p:cNvPr>
          <p:cNvSpPr txBox="1">
            <a:spLocks/>
          </p:cNvSpPr>
          <p:nvPr/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9B6CF2-20DD-4BD9-8E10-72998A57A15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6338"/>
          <a:stretch/>
        </p:blipFill>
        <p:spPr>
          <a:xfrm>
            <a:off x="7794" y="1339327"/>
            <a:ext cx="9103075" cy="42418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2857" y="2362200"/>
            <a:ext cx="190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with wind </a:t>
            </a:r>
            <a:r>
              <a:rPr lang="en-US" dirty="0" err="1">
                <a:solidFill>
                  <a:srgbClr val="FF0000"/>
                </a:solidFill>
              </a:rPr>
              <a:t>lidar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without wind </a:t>
            </a:r>
            <a:r>
              <a:rPr lang="en-US" dirty="0" err="1"/>
              <a:t>lidar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553200" y="2514600"/>
            <a:ext cx="190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with wind </a:t>
            </a:r>
            <a:r>
              <a:rPr lang="en-US" dirty="0" err="1">
                <a:solidFill>
                  <a:srgbClr val="FF0000"/>
                </a:solidFill>
              </a:rPr>
              <a:t>lidar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without wind </a:t>
            </a:r>
            <a:r>
              <a:rPr lang="en-US" dirty="0" err="1"/>
              <a:t>lidar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1C6B98-1B79-5446-8446-5EE5EEB3B200}"/>
              </a:ext>
            </a:extLst>
          </p:cNvPr>
          <p:cNvSpPr txBox="1"/>
          <p:nvPr/>
        </p:nvSpPr>
        <p:spPr>
          <a:xfrm>
            <a:off x="3360406" y="884890"/>
            <a:ext cx="2356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RMSE tropical winds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65481-CEC5-B54D-A1A5-DB89C21D98F6}"/>
              </a:ext>
            </a:extLst>
          </p:cNvPr>
          <p:cNvSpPr txBox="1"/>
          <p:nvPr/>
        </p:nvSpPr>
        <p:spPr>
          <a:xfrm>
            <a:off x="1755913" y="5586670"/>
            <a:ext cx="11512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Forecast hour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ACB0A8-E4AF-A54C-A3E6-8CC7DDCA610B}"/>
              </a:ext>
            </a:extLst>
          </p:cNvPr>
          <p:cNvSpPr txBox="1"/>
          <p:nvPr/>
        </p:nvSpPr>
        <p:spPr>
          <a:xfrm>
            <a:off x="221974" y="6318798"/>
            <a:ext cx="1570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Atlas et al.  2015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A413DA-F8C7-2040-AA72-F4F4BF9529C1}"/>
              </a:ext>
            </a:extLst>
          </p:cNvPr>
          <p:cNvSpPr txBox="1"/>
          <p:nvPr/>
        </p:nvSpPr>
        <p:spPr>
          <a:xfrm>
            <a:off x="6113514" y="5592326"/>
            <a:ext cx="11512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Forecast hour</a:t>
            </a:r>
          </a:p>
        </p:txBody>
      </p:sp>
    </p:spTree>
    <p:extLst>
      <p:ext uri="{BB962C8B-B14F-4D97-AF65-F5344CB8AC3E}">
        <p14:creationId xmlns:p14="http://schemas.microsoft.com/office/powerpoint/2010/main" val="556704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9"/>
          <a:stretch/>
        </p:blipFill>
        <p:spPr>
          <a:xfrm>
            <a:off x="2261906" y="1614486"/>
            <a:ext cx="4444319" cy="402845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40909" y="105173"/>
            <a:ext cx="8229600" cy="642022"/>
          </a:xfrm>
          <a:prstGeom prst="rect">
            <a:avLst/>
          </a:prstGeom>
        </p:spPr>
        <p:txBody>
          <a:bodyPr vert="horz" wrap="square" lIns="68580" tIns="34290" rIns="68580" bIns="34290" rtlCol="0" anchor="t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0" kern="1200" cap="none" spc="0" baseline="0">
                <a:ln w="3175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B4C73"/>
                </a:solidFill>
                <a:latin typeface="Calibri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B4C73"/>
                </a:solidFill>
                <a:latin typeface="Calibri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B4C73"/>
                </a:solidFill>
                <a:latin typeface="Calibri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2B4C73"/>
                </a:solidFill>
                <a:latin typeface="Calibri" pitchFamily="34" charset="0"/>
              </a:defRPr>
            </a:lvl5pPr>
            <a:lvl6pPr marL="4572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Calibri" pitchFamily="34" charset="0"/>
              </a:defRPr>
            </a:lvl6pPr>
            <a:lvl7pPr marL="9144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Calibri" pitchFamily="34" charset="0"/>
              </a:defRPr>
            </a:lvl7pPr>
            <a:lvl8pPr marL="13716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Calibri" pitchFamily="34" charset="0"/>
              </a:defRPr>
            </a:lvl8pPr>
            <a:lvl9pPr marL="18288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300" b="1" dirty="0">
                <a:ln w="3175">
                  <a:noFill/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OSSE with Doppler Wind Lidar (DWL)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7668" y="1771760"/>
            <a:ext cx="147668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50"/>
                </a:solidFill>
              </a:rPr>
              <a:t>with wind </a:t>
            </a:r>
            <a:r>
              <a:rPr lang="en-US" sz="1350" dirty="0" err="1">
                <a:solidFill>
                  <a:srgbClr val="00B050"/>
                </a:solidFill>
              </a:rPr>
              <a:t>lidar</a:t>
            </a:r>
            <a:endParaRPr lang="en-US" sz="1350" dirty="0">
              <a:solidFill>
                <a:srgbClr val="00B050"/>
              </a:solidFill>
            </a:endParaRPr>
          </a:p>
          <a:p>
            <a:r>
              <a:rPr lang="en-US" sz="1350" dirty="0">
                <a:solidFill>
                  <a:srgbClr val="FF0000"/>
                </a:solidFill>
              </a:rPr>
              <a:t>without wind </a:t>
            </a:r>
            <a:r>
              <a:rPr lang="en-US" sz="1350" dirty="0" err="1">
                <a:solidFill>
                  <a:srgbClr val="FF0000"/>
                </a:solidFill>
              </a:rPr>
              <a:t>lidar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5930" y="5586829"/>
            <a:ext cx="13446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Atlas et al. 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88590" y="2675833"/>
            <a:ext cx="2285562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b="1" dirty="0"/>
              <a:t>LESS TRACK ERROR with DWL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29921" y="3886289"/>
            <a:ext cx="2691984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/>
              <a:t> </a:t>
            </a:r>
            <a:r>
              <a:rPr lang="en-US" sz="1350" b="1" dirty="0"/>
              <a:t>LESS INTENSITY ERROR with DWL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04432" y="5654570"/>
            <a:ext cx="11512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Forecast hour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64781" y="2878707"/>
            <a:ext cx="1990924" cy="10156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/>
              <a:t>Addition of DWL in weather models would improve the forecasts of hurricanes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0B9DAEB-F8B6-0942-BCF5-CD6BF155AF2C}"/>
              </a:ext>
            </a:extLst>
          </p:cNvPr>
          <p:cNvSpPr txBox="1">
            <a:spLocks/>
          </p:cNvSpPr>
          <p:nvPr/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9B6CF2-20DD-4BD9-8E10-72998A57A15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FB5A60-6072-A14F-8C21-2C919363DB36}"/>
              </a:ext>
            </a:extLst>
          </p:cNvPr>
          <p:cNvSpPr txBox="1"/>
          <p:nvPr/>
        </p:nvSpPr>
        <p:spPr>
          <a:xfrm>
            <a:off x="173780" y="6190575"/>
            <a:ext cx="17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Atlas et al.  2015</a:t>
            </a:r>
          </a:p>
        </p:txBody>
      </p:sp>
    </p:spTree>
    <p:extLst>
      <p:ext uri="{BB962C8B-B14F-4D97-AF65-F5344CB8AC3E}">
        <p14:creationId xmlns:p14="http://schemas.microsoft.com/office/powerpoint/2010/main" val="3334452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37618"/>
            <a:ext cx="8001000" cy="762000"/>
          </a:xfrm>
        </p:spPr>
        <p:txBody>
          <a:bodyPr/>
          <a:lstStyle/>
          <a:p>
            <a:pPr eaLnBrk="1" hangingPunct="1"/>
            <a:r>
              <a:rPr lang="en-US" sz="3273" b="1" dirty="0">
                <a:latin typeface="Times New Roman" charset="0"/>
                <a:ea typeface="ＭＳ Ｐゴシック" charset="0"/>
                <a:cs typeface="ＭＳ Ｐゴシック" charset="0"/>
              </a:rPr>
              <a:t>Summary </a:t>
            </a:r>
          </a:p>
        </p:txBody>
      </p:sp>
      <p:sp>
        <p:nvSpPr>
          <p:cNvPr id="2191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883809"/>
            <a:ext cx="7790225" cy="5472545"/>
          </a:xfrm>
        </p:spPr>
        <p:txBody>
          <a:bodyPr>
            <a:normAutofit fontScale="92500" lnSpcReduction="10000"/>
          </a:bodyPr>
          <a:lstStyle/>
          <a:p>
            <a:pPr marL="554187" indent="-554187">
              <a:buFont typeface="Times" charset="0"/>
              <a:buAutoNum type="arabicPeriod"/>
            </a:pPr>
            <a:r>
              <a:rPr lang="en-US" sz="1818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NOAA’s Quantitative Observing System Assessment Program (QOSAP) coordinates OSE and OSSE across NOAA and strives to ensure that all OSSEs are performed in a credible manner. </a:t>
            </a:r>
          </a:p>
          <a:p>
            <a:pPr marL="554187" indent="-554187">
              <a:buFont typeface="Times" charset="0"/>
              <a:buAutoNum type="arabicPeriod"/>
            </a:pPr>
            <a:endParaRPr lang="en-US" sz="1818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554187" indent="-554187">
              <a:buFont typeface="Times" charset="0"/>
              <a:buAutoNum type="arabicPeriod"/>
            </a:pPr>
            <a:r>
              <a:rPr lang="en-US" sz="1818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OSSEs provide an effective means to:</a:t>
            </a:r>
            <a:endParaRPr lang="en-US" sz="2182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900554" lvl="1" indent="-484914">
              <a:buFont typeface="Times" charset="0"/>
              <a:buChar char="•"/>
            </a:pPr>
            <a:r>
              <a:rPr lang="en-US" sz="1818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Evaluate the potential impact of proposed observing systems</a:t>
            </a:r>
          </a:p>
          <a:p>
            <a:pPr marL="900554" lvl="1" indent="-484914">
              <a:buFont typeface="Times" charset="0"/>
              <a:buChar char="•"/>
            </a:pPr>
            <a:r>
              <a:rPr lang="en-US" sz="1818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Determine tradeoffs in their design</a:t>
            </a:r>
          </a:p>
          <a:p>
            <a:pPr marL="900554" lvl="1" indent="-484914">
              <a:buFont typeface="Times" charset="0"/>
              <a:buChar char="•"/>
            </a:pPr>
            <a:r>
              <a:rPr lang="en-US" sz="1818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Evaluate new data assimilation methodology</a:t>
            </a:r>
          </a:p>
          <a:p>
            <a:pPr marL="900554" lvl="1" indent="-484914">
              <a:buFont typeface="Times" charset="0"/>
              <a:buChar char="•"/>
            </a:pPr>
            <a:endParaRPr lang="en-US" sz="1818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554187" indent="-554187">
              <a:buFont typeface="Times" charset="0"/>
              <a:buAutoNum type="arabicPeriod"/>
            </a:pPr>
            <a:r>
              <a:rPr lang="en-US" sz="1818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Great care must be taken to ensure the realism of the OSSEs</a:t>
            </a:r>
            <a:r>
              <a:rPr lang="en-US" altLang="ja-JP" sz="1818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and in the interpretation of OSSE results.</a:t>
            </a:r>
          </a:p>
          <a:p>
            <a:pPr marL="554187" indent="-554187">
              <a:buFont typeface="Times" charset="0"/>
              <a:buAutoNum type="arabicPeriod"/>
            </a:pPr>
            <a:endParaRPr lang="en-US" sz="1818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554187" indent="-554187">
              <a:buFont typeface="Times" charset="0"/>
              <a:buAutoNum type="arabicPeriod"/>
            </a:pPr>
            <a:r>
              <a:rPr lang="en-US" sz="1818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OSSEs are currently being conducted to assess the potential impact of many new observing systems in current data assimilation systems.</a:t>
            </a:r>
          </a:p>
          <a:p>
            <a:pPr marL="554187" indent="-554187">
              <a:buFont typeface="Times" charset="0"/>
              <a:buAutoNum type="arabicPeriod"/>
            </a:pPr>
            <a:endParaRPr lang="en-US" sz="1818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554187" indent="-554187">
              <a:buFont typeface="Times" charset="0"/>
              <a:buAutoNum type="arabicPeriod"/>
            </a:pPr>
            <a:r>
              <a:rPr lang="en-US" sz="1818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Rigorous OSSE methodology is being extended to air quality, severe storm, ocean, climate and biological applications.</a:t>
            </a:r>
          </a:p>
          <a:p>
            <a:pPr marL="554187" indent="-554187">
              <a:buFont typeface="Times" charset="0"/>
              <a:buAutoNum type="arabicPeriod"/>
            </a:pPr>
            <a:endParaRPr lang="en-US" sz="1818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554187" indent="-554187">
              <a:buFont typeface="Times" charset="0"/>
              <a:buAutoNum type="arabicPeriod"/>
            </a:pPr>
            <a:r>
              <a:rPr lang="en-US" sz="1818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Recent OSSEs continue to show significant potential for DWL to improve NWP.</a:t>
            </a:r>
          </a:p>
          <a:p>
            <a:pPr marL="554187" indent="-554187">
              <a:buFont typeface="Times" charset="0"/>
              <a:buAutoNum type="arabicPeriod"/>
            </a:pPr>
            <a:endParaRPr lang="en-US" sz="1818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554187" indent="-554187">
              <a:buFont typeface="Times" charset="0"/>
              <a:buAutoNum type="arabicPeriod"/>
            </a:pPr>
            <a:endParaRPr lang="en-US" sz="1818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554187" indent="-554187">
              <a:lnSpc>
                <a:spcPct val="90000"/>
              </a:lnSpc>
              <a:buFont typeface="Times" charset="0"/>
              <a:buAutoNum type="arabicPeriod"/>
            </a:pPr>
            <a:endParaRPr lang="en-US" sz="1818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554187" indent="-554187">
              <a:lnSpc>
                <a:spcPct val="90000"/>
              </a:lnSpc>
              <a:buFont typeface="Times" charset="0"/>
              <a:buAutoNum type="arabicPeriod"/>
            </a:pPr>
            <a:endParaRPr lang="en-US" sz="1818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554187" indent="-554187">
              <a:lnSpc>
                <a:spcPct val="90000"/>
              </a:lnSpc>
              <a:buFont typeface="Times" charset="0"/>
              <a:buAutoNum type="arabicPeriod"/>
            </a:pPr>
            <a:endParaRPr lang="en-US" sz="1818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3107B74-C0A2-7F4F-9529-6AE3FDA8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</p:spPr>
        <p:txBody>
          <a:bodyPr/>
          <a:lstStyle/>
          <a:p>
            <a:fld id="{569B6CF2-20DD-4BD9-8E10-72998A57A150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17</a:t>
            </a:fld>
            <a:endParaRPr lang="en-US" dirty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67120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5/18/2015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5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7481454" y="2112818"/>
            <a:ext cx="1316182" cy="1039091"/>
          </a:xfrm>
          <a:prstGeom prst="rect">
            <a:avLst/>
          </a:prstGeom>
          <a:solidFill>
            <a:srgbClr val="FF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FF99FF"/>
            </a:extrusionClr>
            <a:contourClr>
              <a:srgbClr val="FF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18"/>
              <a:t>Forecast </a:t>
            </a:r>
          </a:p>
          <a:p>
            <a:pPr algn="ctr" eaLnBrk="1" hangingPunct="1"/>
            <a:r>
              <a:rPr lang="en-US" altLang="en-US" sz="1818"/>
              <a:t>Model</a:t>
            </a:r>
            <a:endParaRPr lang="en-US" altLang="en-US" sz="2182"/>
          </a:p>
        </p:txBody>
      </p:sp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870364" y="2182091"/>
            <a:ext cx="2770909" cy="692727"/>
          </a:xfrm>
          <a:prstGeom prst="rect">
            <a:avLst/>
          </a:prstGeom>
          <a:solidFill>
            <a:srgbClr val="FF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FF99FF"/>
            </a:extrusionClr>
            <a:contourClr>
              <a:srgbClr val="FF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18"/>
              <a:t>Simulated Observations</a:t>
            </a:r>
            <a:endParaRPr lang="en-US" altLang="en-US" sz="2182"/>
          </a:p>
        </p:txBody>
      </p: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4343978" y="1004455"/>
            <a:ext cx="3947103" cy="484909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18"/>
              <a:t>Validation of End-to-End OSSE Set-up</a:t>
            </a:r>
            <a:endParaRPr lang="en-US" altLang="en-US" sz="2182"/>
          </a:p>
        </p:txBody>
      </p:sp>
      <p:sp>
        <p:nvSpPr>
          <p:cNvPr id="21508" name="Rectangle 8"/>
          <p:cNvSpPr>
            <a:spLocks noChangeArrowheads="1"/>
          </p:cNvSpPr>
          <p:nvPr/>
        </p:nvSpPr>
        <p:spPr bwMode="auto">
          <a:xfrm>
            <a:off x="346364" y="2182091"/>
            <a:ext cx="1316182" cy="692727"/>
          </a:xfrm>
          <a:prstGeom prst="rect">
            <a:avLst/>
          </a:prstGeom>
          <a:solidFill>
            <a:srgbClr val="FF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FF99FF"/>
            </a:extrusionClr>
            <a:contourClr>
              <a:srgbClr val="FF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18"/>
              <a:t>Nature Runs</a:t>
            </a:r>
            <a:endParaRPr lang="en-US" altLang="en-US" sz="2182"/>
          </a:p>
        </p:txBody>
      </p:sp>
      <p:sp>
        <p:nvSpPr>
          <p:cNvPr id="21509" name="Rectangle 10"/>
          <p:cNvSpPr>
            <a:spLocks noChangeArrowheads="1"/>
          </p:cNvSpPr>
          <p:nvPr/>
        </p:nvSpPr>
        <p:spPr bwMode="auto">
          <a:xfrm>
            <a:off x="5056909" y="2112818"/>
            <a:ext cx="2147455" cy="762000"/>
          </a:xfrm>
          <a:prstGeom prst="rect">
            <a:avLst/>
          </a:prstGeom>
          <a:solidFill>
            <a:srgbClr val="FF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FF99FF"/>
            </a:extrusionClr>
            <a:contourClr>
              <a:srgbClr val="FF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18"/>
              <a:t>DAS</a:t>
            </a:r>
            <a:endParaRPr lang="en-US" altLang="en-US" sz="2182"/>
          </a:p>
        </p:txBody>
      </p:sp>
      <p:sp>
        <p:nvSpPr>
          <p:cNvPr id="21510" name="Rectangle 13"/>
          <p:cNvSpPr>
            <a:spLocks noChangeArrowheads="1"/>
          </p:cNvSpPr>
          <p:nvPr/>
        </p:nvSpPr>
        <p:spPr bwMode="auto">
          <a:xfrm>
            <a:off x="6234546" y="4745182"/>
            <a:ext cx="2493818" cy="554182"/>
          </a:xfrm>
          <a:prstGeom prst="rect">
            <a:avLst/>
          </a:prstGeom>
          <a:solidFill>
            <a:srgbClr val="FF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rgbClr val="FF99FF"/>
            </a:extrusionClr>
            <a:contourClr>
              <a:srgbClr val="FF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182"/>
              <a:t>OSSE Metrics</a:t>
            </a:r>
          </a:p>
        </p:txBody>
      </p:sp>
      <p:sp>
        <p:nvSpPr>
          <p:cNvPr id="21511" name="Text Box 15"/>
          <p:cNvSpPr txBox="1">
            <a:spLocks noChangeArrowheads="1"/>
          </p:cNvSpPr>
          <p:nvPr/>
        </p:nvSpPr>
        <p:spPr bwMode="auto">
          <a:xfrm>
            <a:off x="2424546" y="311728"/>
            <a:ext cx="6110432" cy="48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545" b="1"/>
              <a:t>OSSE TESTBED COMPONENTS</a:t>
            </a:r>
            <a:endParaRPr lang="en-US" altLang="en-US" sz="2182"/>
          </a:p>
        </p:txBody>
      </p:sp>
      <p:sp>
        <p:nvSpPr>
          <p:cNvPr id="21512" name="AutoShape 23"/>
          <p:cNvSpPr>
            <a:spLocks noChangeArrowheads="1"/>
          </p:cNvSpPr>
          <p:nvPr/>
        </p:nvSpPr>
        <p:spPr bwMode="auto">
          <a:xfrm>
            <a:off x="7689273" y="3151909"/>
            <a:ext cx="499341" cy="1524000"/>
          </a:xfrm>
          <a:prstGeom prst="downArrow">
            <a:avLst>
              <a:gd name="adj1" fmla="val 50000"/>
              <a:gd name="adj2" fmla="val 7630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2182"/>
          </a:p>
        </p:txBody>
      </p:sp>
      <p:sp>
        <p:nvSpPr>
          <p:cNvPr id="21513" name="Text Box 25"/>
          <p:cNvSpPr txBox="1">
            <a:spLocks noChangeArrowheads="1"/>
          </p:cNvSpPr>
          <p:nvPr/>
        </p:nvSpPr>
        <p:spPr bwMode="auto">
          <a:xfrm>
            <a:off x="23093" y="361937"/>
            <a:ext cx="2286000" cy="165968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55" b="1" u="sng" dirty="0"/>
              <a:t>Current</a:t>
            </a:r>
            <a:endParaRPr lang="en-US" altLang="en-US" sz="1455" dirty="0"/>
          </a:p>
          <a:p>
            <a:pPr eaLnBrk="1" hangingPunct="1"/>
            <a:r>
              <a:rPr lang="en-US" altLang="en-US" sz="1455" dirty="0"/>
              <a:t>ECMWF	T511, T1279 GMAO 7km Cubed sphere WRF 1 km and HWRF Basin-scale Hurricane NRs	</a:t>
            </a:r>
          </a:p>
          <a:p>
            <a:pPr eaLnBrk="1" hangingPunct="1"/>
            <a:r>
              <a:rPr lang="en-US" altLang="en-US" sz="1455" dirty="0"/>
              <a:t> </a:t>
            </a:r>
          </a:p>
        </p:txBody>
      </p:sp>
      <p:sp>
        <p:nvSpPr>
          <p:cNvPr id="21514" name="Text Box 29"/>
          <p:cNvSpPr txBox="1">
            <a:spLocks noChangeArrowheads="1"/>
          </p:cNvSpPr>
          <p:nvPr/>
        </p:nvSpPr>
        <p:spPr bwMode="auto">
          <a:xfrm>
            <a:off x="346364" y="3844637"/>
            <a:ext cx="1939636" cy="76392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>
            <a:spAutoFit/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182"/>
              <a:t>Validation and Augmentation</a:t>
            </a:r>
          </a:p>
        </p:txBody>
      </p:sp>
      <p:sp>
        <p:nvSpPr>
          <p:cNvPr id="21515" name="Text Box 30"/>
          <p:cNvSpPr txBox="1">
            <a:spLocks noChangeArrowheads="1"/>
          </p:cNvSpPr>
          <p:nvPr/>
        </p:nvSpPr>
        <p:spPr bwMode="auto">
          <a:xfrm>
            <a:off x="346364" y="5160818"/>
            <a:ext cx="1177636" cy="121187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55" b="1" u="sng"/>
              <a:t>Valid.</a:t>
            </a:r>
            <a:endParaRPr lang="en-US" altLang="en-US" sz="1455"/>
          </a:p>
          <a:p>
            <a:pPr eaLnBrk="1" hangingPunct="1"/>
            <a:r>
              <a:rPr lang="en-US" altLang="en-US" sz="1455"/>
              <a:t>Cyclones</a:t>
            </a:r>
          </a:p>
          <a:p>
            <a:pPr eaLnBrk="1" hangingPunct="1"/>
            <a:r>
              <a:rPr lang="en-US" altLang="en-US" sz="1455"/>
              <a:t>Mean fields</a:t>
            </a:r>
          </a:p>
          <a:p>
            <a:pPr eaLnBrk="1" hangingPunct="1"/>
            <a:r>
              <a:rPr lang="en-US" altLang="en-US" sz="1455"/>
              <a:t>Clouds</a:t>
            </a:r>
          </a:p>
          <a:p>
            <a:pPr eaLnBrk="1" hangingPunct="1"/>
            <a:r>
              <a:rPr lang="en-US" altLang="en-US" sz="1455"/>
              <a:t>Precip</a:t>
            </a:r>
          </a:p>
        </p:txBody>
      </p:sp>
      <p:sp>
        <p:nvSpPr>
          <p:cNvPr id="21516" name="Text Box 31"/>
          <p:cNvSpPr txBox="1">
            <a:spLocks noChangeArrowheads="1"/>
          </p:cNvSpPr>
          <p:nvPr/>
        </p:nvSpPr>
        <p:spPr bwMode="auto">
          <a:xfrm>
            <a:off x="1662546" y="5160819"/>
            <a:ext cx="1114088" cy="9879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55" b="1" u="sng"/>
              <a:t>Aug.</a:t>
            </a:r>
            <a:endParaRPr lang="en-US" altLang="en-US" sz="1455"/>
          </a:p>
          <a:p>
            <a:pPr eaLnBrk="1" hangingPunct="1"/>
            <a:r>
              <a:rPr lang="en-US" altLang="en-US" sz="1455"/>
              <a:t>Clouds</a:t>
            </a:r>
          </a:p>
          <a:p>
            <a:pPr eaLnBrk="1" hangingPunct="1"/>
            <a:r>
              <a:rPr lang="en-US" altLang="en-US" sz="1455"/>
              <a:t>Aerosols</a:t>
            </a:r>
          </a:p>
          <a:p>
            <a:pPr eaLnBrk="1" hangingPunct="1"/>
            <a:r>
              <a:rPr lang="en-US" altLang="en-US" sz="1455"/>
              <a:t>Turbulence</a:t>
            </a:r>
            <a:endParaRPr lang="en-US" altLang="en-US" sz="2182"/>
          </a:p>
        </p:txBody>
      </p:sp>
      <p:sp>
        <p:nvSpPr>
          <p:cNvPr id="21517" name="Text Box 32"/>
          <p:cNvSpPr txBox="1">
            <a:spLocks noChangeArrowheads="1"/>
          </p:cNvSpPr>
          <p:nvPr/>
        </p:nvSpPr>
        <p:spPr bwMode="auto">
          <a:xfrm>
            <a:off x="2632363" y="3221182"/>
            <a:ext cx="1385455" cy="188359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55" b="1" u="sng" dirty="0"/>
              <a:t>Current  and</a:t>
            </a:r>
          </a:p>
          <a:p>
            <a:pPr eaLnBrk="1" hangingPunct="1"/>
            <a:r>
              <a:rPr lang="en-US" altLang="en-US" sz="1455" dirty="0" err="1"/>
              <a:t>Scatterometer</a:t>
            </a:r>
            <a:endParaRPr lang="en-US" altLang="en-US" sz="1455" dirty="0"/>
          </a:p>
          <a:p>
            <a:pPr eaLnBrk="1" hangingPunct="1"/>
            <a:r>
              <a:rPr lang="en-US" altLang="en-US" sz="1455" dirty="0" err="1"/>
              <a:t>Rawinsonde</a:t>
            </a:r>
            <a:endParaRPr lang="en-US" altLang="en-US" sz="1455" dirty="0"/>
          </a:p>
          <a:p>
            <a:pPr eaLnBrk="1" hangingPunct="1"/>
            <a:r>
              <a:rPr lang="en-US" altLang="en-US" sz="1455" dirty="0"/>
              <a:t>Surface</a:t>
            </a:r>
          </a:p>
          <a:p>
            <a:pPr eaLnBrk="1" hangingPunct="1"/>
            <a:r>
              <a:rPr lang="en-US" altLang="en-US" sz="1455" dirty="0"/>
              <a:t>Aircraft</a:t>
            </a:r>
          </a:p>
          <a:p>
            <a:pPr eaLnBrk="1" hangingPunct="1"/>
            <a:r>
              <a:rPr lang="en-US" altLang="en-US" sz="1455" dirty="0"/>
              <a:t>TOVS</a:t>
            </a:r>
          </a:p>
          <a:p>
            <a:pPr eaLnBrk="1" hangingPunct="1"/>
            <a:r>
              <a:rPr lang="en-US" altLang="en-US" sz="1455" dirty="0"/>
              <a:t>AIRS</a:t>
            </a:r>
          </a:p>
          <a:p>
            <a:pPr eaLnBrk="1" hangingPunct="1"/>
            <a:r>
              <a:rPr lang="en-US" altLang="en-US" sz="1455" dirty="0"/>
              <a:t>AMV</a:t>
            </a:r>
          </a:p>
        </p:txBody>
      </p:sp>
      <p:sp>
        <p:nvSpPr>
          <p:cNvPr id="21518" name="Text Box 33"/>
          <p:cNvSpPr txBox="1">
            <a:spLocks noChangeArrowheads="1"/>
          </p:cNvSpPr>
          <p:nvPr/>
        </p:nvSpPr>
        <p:spPr bwMode="auto">
          <a:xfrm>
            <a:off x="3913909" y="3220253"/>
            <a:ext cx="1316182" cy="21075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55" b="1" u="sng"/>
              <a:t>Future</a:t>
            </a:r>
          </a:p>
          <a:p>
            <a:pPr eaLnBrk="1" hangingPunct="1"/>
            <a:r>
              <a:rPr lang="en-US" altLang="en-US" sz="1455" dirty="0"/>
              <a:t>DWL</a:t>
            </a:r>
          </a:p>
          <a:p>
            <a:pPr eaLnBrk="1" hangingPunct="1"/>
            <a:r>
              <a:rPr lang="en-US" altLang="en-US" sz="1455" dirty="0"/>
              <a:t>CMIS</a:t>
            </a:r>
          </a:p>
          <a:p>
            <a:pPr eaLnBrk="1" hangingPunct="1"/>
            <a:r>
              <a:rPr lang="en-US" altLang="en-US" sz="1455" dirty="0" err="1"/>
              <a:t>Molnya</a:t>
            </a:r>
            <a:endParaRPr lang="en-US" altLang="en-US" sz="1455" dirty="0"/>
          </a:p>
          <a:p>
            <a:pPr eaLnBrk="1" hangingPunct="1"/>
            <a:r>
              <a:rPr lang="en-US" altLang="en-US" sz="1455" dirty="0"/>
              <a:t>UAS</a:t>
            </a:r>
          </a:p>
          <a:p>
            <a:pPr eaLnBrk="1" hangingPunct="1"/>
            <a:r>
              <a:rPr lang="en-US" altLang="en-US" sz="1455" dirty="0"/>
              <a:t>CL Balloon</a:t>
            </a:r>
          </a:p>
          <a:p>
            <a:pPr eaLnBrk="1" hangingPunct="1"/>
            <a:r>
              <a:rPr lang="en-US" altLang="en-US" sz="1455" dirty="0"/>
              <a:t>GPS Sounding</a:t>
            </a:r>
          </a:p>
          <a:p>
            <a:pPr eaLnBrk="1" hangingPunct="1"/>
            <a:r>
              <a:rPr lang="en-US" altLang="en-US" sz="1455" dirty="0"/>
              <a:t>Buoy Rocket</a:t>
            </a:r>
            <a:endParaRPr lang="en-US" altLang="en-US" sz="2182" dirty="0"/>
          </a:p>
        </p:txBody>
      </p:sp>
      <p:sp>
        <p:nvSpPr>
          <p:cNvPr id="21519" name="Text Box 35"/>
          <p:cNvSpPr txBox="1">
            <a:spLocks noChangeArrowheads="1"/>
          </p:cNvSpPr>
          <p:nvPr/>
        </p:nvSpPr>
        <p:spPr bwMode="auto">
          <a:xfrm>
            <a:off x="4572000" y="1420091"/>
            <a:ext cx="4087091" cy="54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55"/>
              <a:t>- Realism of simulated observations and input</a:t>
            </a:r>
          </a:p>
          <a:p>
            <a:pPr eaLnBrk="1" hangingPunct="1"/>
            <a:r>
              <a:rPr lang="en-US" altLang="en-US" sz="1455"/>
              <a:t>- Impact model not too close to NR</a:t>
            </a:r>
            <a:endParaRPr lang="en-US" altLang="en-US" sz="2182"/>
          </a:p>
        </p:txBody>
      </p:sp>
      <p:sp>
        <p:nvSpPr>
          <p:cNvPr id="21520" name="Text Box 36"/>
          <p:cNvSpPr txBox="1">
            <a:spLocks noChangeArrowheads="1"/>
          </p:cNvSpPr>
          <p:nvPr/>
        </p:nvSpPr>
        <p:spPr bwMode="auto">
          <a:xfrm>
            <a:off x="8104909" y="3359728"/>
            <a:ext cx="762000" cy="76405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55" b="1" u="sng"/>
              <a:t>Globa</a:t>
            </a:r>
            <a:r>
              <a:rPr lang="en-US" altLang="en-US" sz="1455" b="1"/>
              <a:t>l</a:t>
            </a:r>
            <a:endParaRPr lang="en-US" altLang="en-US" sz="1455"/>
          </a:p>
          <a:p>
            <a:pPr eaLnBrk="1" hangingPunct="1"/>
            <a:r>
              <a:rPr lang="en-US" altLang="en-US" sz="1455"/>
              <a:t>GFS</a:t>
            </a:r>
          </a:p>
          <a:p>
            <a:pPr eaLnBrk="1" hangingPunct="1"/>
            <a:r>
              <a:rPr lang="en-US" altLang="en-US" sz="1455"/>
              <a:t>FIM</a:t>
            </a:r>
          </a:p>
        </p:txBody>
      </p:sp>
      <p:sp>
        <p:nvSpPr>
          <p:cNvPr id="21521" name="Text Box 37"/>
          <p:cNvSpPr txBox="1">
            <a:spLocks noChangeArrowheads="1"/>
          </p:cNvSpPr>
          <p:nvPr/>
        </p:nvSpPr>
        <p:spPr bwMode="auto">
          <a:xfrm>
            <a:off x="6858000" y="3359728"/>
            <a:ext cx="971741" cy="9879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55" b="1" u="sng"/>
              <a:t>Regional</a:t>
            </a:r>
            <a:endParaRPr lang="en-US" altLang="en-US" sz="1455"/>
          </a:p>
          <a:p>
            <a:pPr eaLnBrk="1" hangingPunct="1"/>
            <a:r>
              <a:rPr lang="en-US" altLang="en-US" sz="1455"/>
              <a:t>WRF</a:t>
            </a:r>
          </a:p>
          <a:p>
            <a:pPr eaLnBrk="1" hangingPunct="1"/>
            <a:r>
              <a:rPr lang="en-US" altLang="en-US" sz="1455"/>
              <a:t>HWRF</a:t>
            </a:r>
          </a:p>
          <a:p>
            <a:pPr eaLnBrk="1" hangingPunct="1"/>
            <a:r>
              <a:rPr lang="en-US" altLang="en-US" sz="1455"/>
              <a:t>NAM</a:t>
            </a:r>
          </a:p>
        </p:txBody>
      </p:sp>
      <p:sp>
        <p:nvSpPr>
          <p:cNvPr id="21522" name="Text Box 38"/>
          <p:cNvSpPr txBox="1">
            <a:spLocks noChangeArrowheads="1"/>
          </p:cNvSpPr>
          <p:nvPr/>
        </p:nvSpPr>
        <p:spPr bwMode="auto">
          <a:xfrm>
            <a:off x="6234545" y="5437910"/>
            <a:ext cx="2586182" cy="9879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55"/>
              <a:t>Cyclones, Fronts, Jets</a:t>
            </a:r>
          </a:p>
          <a:p>
            <a:pPr eaLnBrk="1" hangingPunct="1"/>
            <a:r>
              <a:rPr lang="en-US" altLang="en-US" sz="1455"/>
              <a:t>Anomaly Correlation</a:t>
            </a:r>
          </a:p>
          <a:p>
            <a:pPr eaLnBrk="1" hangingPunct="1"/>
            <a:r>
              <a:rPr lang="en-US" altLang="en-US" sz="1455"/>
              <a:t>Air Traffic Routing</a:t>
            </a:r>
          </a:p>
          <a:p>
            <a:pPr eaLnBrk="1" hangingPunct="1"/>
            <a:r>
              <a:rPr lang="en-US" altLang="en-US" sz="1455"/>
              <a:t>Precip.Utility Load Mgmt.</a:t>
            </a:r>
          </a:p>
        </p:txBody>
      </p:sp>
      <p:sp>
        <p:nvSpPr>
          <p:cNvPr id="21523" name="Text Box 39"/>
          <p:cNvSpPr txBox="1">
            <a:spLocks noChangeArrowheads="1"/>
          </p:cNvSpPr>
          <p:nvPr/>
        </p:nvSpPr>
        <p:spPr bwMode="auto">
          <a:xfrm>
            <a:off x="5749637" y="3151909"/>
            <a:ext cx="900545" cy="121187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55" b="1" u="sng" dirty="0"/>
              <a:t>Current</a:t>
            </a:r>
          </a:p>
          <a:p>
            <a:pPr eaLnBrk="1" hangingPunct="1"/>
            <a:r>
              <a:rPr lang="en-US" altLang="en-US" sz="1455" dirty="0"/>
              <a:t>GSI</a:t>
            </a:r>
          </a:p>
          <a:p>
            <a:pPr eaLnBrk="1" hangingPunct="1"/>
            <a:r>
              <a:rPr lang="en-US" altLang="en-US" sz="1455" dirty="0"/>
              <a:t>4DVAR</a:t>
            </a:r>
          </a:p>
          <a:p>
            <a:pPr eaLnBrk="1" hangingPunct="1"/>
            <a:r>
              <a:rPr lang="en-US" altLang="en-US" sz="1455" dirty="0" err="1"/>
              <a:t>EnKF</a:t>
            </a:r>
            <a:endParaRPr lang="en-US" altLang="en-US" sz="1455" dirty="0"/>
          </a:p>
          <a:p>
            <a:pPr eaLnBrk="1" hangingPunct="1"/>
            <a:r>
              <a:rPr lang="en-US" altLang="en-US" sz="1455" dirty="0"/>
              <a:t>Hybrid</a:t>
            </a:r>
          </a:p>
        </p:txBody>
      </p:sp>
      <p:sp>
        <p:nvSpPr>
          <p:cNvPr id="21524" name="AutoShape 44"/>
          <p:cNvSpPr>
            <a:spLocks noChangeArrowheads="1"/>
          </p:cNvSpPr>
          <p:nvPr/>
        </p:nvSpPr>
        <p:spPr bwMode="auto">
          <a:xfrm>
            <a:off x="7204364" y="2320637"/>
            <a:ext cx="277091" cy="441614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2182"/>
          </a:p>
        </p:txBody>
      </p:sp>
      <p:sp>
        <p:nvSpPr>
          <p:cNvPr id="21525" name="AutoShape 45"/>
          <p:cNvSpPr>
            <a:spLocks noChangeArrowheads="1"/>
          </p:cNvSpPr>
          <p:nvPr/>
        </p:nvSpPr>
        <p:spPr bwMode="auto">
          <a:xfrm>
            <a:off x="4710545" y="2320637"/>
            <a:ext cx="346364" cy="441614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2182"/>
          </a:p>
        </p:txBody>
      </p:sp>
      <p:sp>
        <p:nvSpPr>
          <p:cNvPr id="21526" name="AutoShape 47"/>
          <p:cNvSpPr>
            <a:spLocks noChangeArrowheads="1"/>
          </p:cNvSpPr>
          <p:nvPr/>
        </p:nvSpPr>
        <p:spPr bwMode="auto">
          <a:xfrm>
            <a:off x="415637" y="2874818"/>
            <a:ext cx="499341" cy="900545"/>
          </a:xfrm>
          <a:prstGeom prst="downArrow">
            <a:avLst>
              <a:gd name="adj1" fmla="val 50000"/>
              <a:gd name="adj2" fmla="val 450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2182"/>
          </a:p>
        </p:txBody>
      </p:sp>
      <p:sp>
        <p:nvSpPr>
          <p:cNvPr id="21527" name="AutoShape 48"/>
          <p:cNvSpPr>
            <a:spLocks noChangeArrowheads="1"/>
          </p:cNvSpPr>
          <p:nvPr/>
        </p:nvSpPr>
        <p:spPr bwMode="auto">
          <a:xfrm rot="10800000">
            <a:off x="1870364" y="2874818"/>
            <a:ext cx="499341" cy="900545"/>
          </a:xfrm>
          <a:prstGeom prst="downArrow">
            <a:avLst>
              <a:gd name="adj1" fmla="val 50000"/>
              <a:gd name="adj2" fmla="val 450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2182"/>
          </a:p>
        </p:txBody>
      </p:sp>
      <p:sp>
        <p:nvSpPr>
          <p:cNvPr id="21528" name="Line 52"/>
          <p:cNvSpPr>
            <a:spLocks noChangeShapeType="1"/>
          </p:cNvSpPr>
          <p:nvPr/>
        </p:nvSpPr>
        <p:spPr bwMode="auto">
          <a:xfrm>
            <a:off x="554182" y="4606636"/>
            <a:ext cx="0" cy="5541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36"/>
          </a:p>
        </p:txBody>
      </p:sp>
      <p:sp>
        <p:nvSpPr>
          <p:cNvPr id="21529" name="Line 54"/>
          <p:cNvSpPr>
            <a:spLocks noChangeShapeType="1"/>
          </p:cNvSpPr>
          <p:nvPr/>
        </p:nvSpPr>
        <p:spPr bwMode="auto">
          <a:xfrm>
            <a:off x="2147455" y="4606636"/>
            <a:ext cx="0" cy="55418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36"/>
          </a:p>
        </p:txBody>
      </p:sp>
      <p:sp>
        <p:nvSpPr>
          <p:cNvPr id="21530" name="Line 55"/>
          <p:cNvSpPr>
            <a:spLocks noChangeShapeType="1"/>
          </p:cNvSpPr>
          <p:nvPr/>
        </p:nvSpPr>
        <p:spPr bwMode="auto">
          <a:xfrm>
            <a:off x="831273" y="1835727"/>
            <a:ext cx="41853" cy="3463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36"/>
          </a:p>
        </p:txBody>
      </p:sp>
      <p:sp>
        <p:nvSpPr>
          <p:cNvPr id="21531" name="Line 58"/>
          <p:cNvSpPr>
            <a:spLocks noChangeShapeType="1"/>
          </p:cNvSpPr>
          <p:nvPr/>
        </p:nvSpPr>
        <p:spPr bwMode="auto">
          <a:xfrm>
            <a:off x="3326535" y="1281545"/>
            <a:ext cx="10376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36"/>
          </a:p>
        </p:txBody>
      </p:sp>
      <p:sp>
        <p:nvSpPr>
          <p:cNvPr id="21532" name="Line 59"/>
          <p:cNvSpPr>
            <a:spLocks noChangeShapeType="1"/>
          </p:cNvSpPr>
          <p:nvPr/>
        </p:nvSpPr>
        <p:spPr bwMode="auto">
          <a:xfrm>
            <a:off x="3326535" y="1281545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36"/>
          </a:p>
        </p:txBody>
      </p:sp>
      <p:sp>
        <p:nvSpPr>
          <p:cNvPr id="21533" name="Line 60"/>
          <p:cNvSpPr>
            <a:spLocks noChangeShapeType="1"/>
          </p:cNvSpPr>
          <p:nvPr/>
        </p:nvSpPr>
        <p:spPr bwMode="auto">
          <a:xfrm flipH="1">
            <a:off x="8312727" y="1281545"/>
            <a:ext cx="48490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36"/>
          </a:p>
        </p:txBody>
      </p:sp>
      <p:sp>
        <p:nvSpPr>
          <p:cNvPr id="21534" name="Line 61"/>
          <p:cNvSpPr>
            <a:spLocks noChangeShapeType="1"/>
          </p:cNvSpPr>
          <p:nvPr/>
        </p:nvSpPr>
        <p:spPr bwMode="auto">
          <a:xfrm>
            <a:off x="8797636" y="1281546"/>
            <a:ext cx="0" cy="6927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36"/>
          </a:p>
        </p:txBody>
      </p:sp>
      <p:sp>
        <p:nvSpPr>
          <p:cNvPr id="21535" name="Line 62"/>
          <p:cNvSpPr>
            <a:spLocks noChangeShapeType="1"/>
          </p:cNvSpPr>
          <p:nvPr/>
        </p:nvSpPr>
        <p:spPr bwMode="auto">
          <a:xfrm>
            <a:off x="3117273" y="2874818"/>
            <a:ext cx="0" cy="3463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36"/>
          </a:p>
        </p:txBody>
      </p:sp>
      <p:sp>
        <p:nvSpPr>
          <p:cNvPr id="21536" name="Line 63"/>
          <p:cNvSpPr>
            <a:spLocks noChangeShapeType="1"/>
          </p:cNvSpPr>
          <p:nvPr/>
        </p:nvSpPr>
        <p:spPr bwMode="auto">
          <a:xfrm>
            <a:off x="4433455" y="2874818"/>
            <a:ext cx="0" cy="3463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36"/>
          </a:p>
        </p:txBody>
      </p:sp>
      <p:sp>
        <p:nvSpPr>
          <p:cNvPr id="21537" name="Line 64"/>
          <p:cNvSpPr>
            <a:spLocks noChangeShapeType="1"/>
          </p:cNvSpPr>
          <p:nvPr/>
        </p:nvSpPr>
        <p:spPr bwMode="auto">
          <a:xfrm>
            <a:off x="6096000" y="2874818"/>
            <a:ext cx="0" cy="2770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36"/>
          </a:p>
        </p:txBody>
      </p:sp>
      <p:sp>
        <p:nvSpPr>
          <p:cNvPr id="21538" name="Line 65"/>
          <p:cNvSpPr>
            <a:spLocks noChangeShapeType="1"/>
          </p:cNvSpPr>
          <p:nvPr/>
        </p:nvSpPr>
        <p:spPr bwMode="auto">
          <a:xfrm flipV="1">
            <a:off x="7412182" y="3151909"/>
            <a:ext cx="207818" cy="207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36"/>
          </a:p>
        </p:txBody>
      </p:sp>
      <p:sp>
        <p:nvSpPr>
          <p:cNvPr id="21539" name="Line 66"/>
          <p:cNvSpPr>
            <a:spLocks noChangeShapeType="1"/>
          </p:cNvSpPr>
          <p:nvPr/>
        </p:nvSpPr>
        <p:spPr bwMode="auto">
          <a:xfrm>
            <a:off x="8520545" y="3151909"/>
            <a:ext cx="0" cy="207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36"/>
          </a:p>
        </p:txBody>
      </p:sp>
      <p:sp>
        <p:nvSpPr>
          <p:cNvPr id="21540" name="Line 67"/>
          <p:cNvSpPr>
            <a:spLocks noChangeShapeType="1"/>
          </p:cNvSpPr>
          <p:nvPr/>
        </p:nvSpPr>
        <p:spPr bwMode="auto">
          <a:xfrm>
            <a:off x="7550727" y="5299364"/>
            <a:ext cx="0" cy="1385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36"/>
          </a:p>
        </p:txBody>
      </p:sp>
      <p:sp>
        <p:nvSpPr>
          <p:cNvPr id="21541" name="Text Box 29"/>
          <p:cNvSpPr txBox="1">
            <a:spLocks noChangeArrowheads="1"/>
          </p:cNvSpPr>
          <p:nvPr/>
        </p:nvSpPr>
        <p:spPr bwMode="auto">
          <a:xfrm>
            <a:off x="3048000" y="5715000"/>
            <a:ext cx="1939636" cy="540148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contourW="12700" prstMaterial="legacyMatte">
            <a:bevelT w="13500" h="13500" prst="angle"/>
            <a:bevelB w="13500" h="13500" prst="angle"/>
            <a:extrusionClr>
              <a:schemeClr val="accent1"/>
            </a:extrusionClr>
            <a:contourClr>
              <a:schemeClr val="accent1"/>
            </a:contourClr>
          </a:sp3d>
        </p:spPr>
        <p:txBody>
          <a:bodyPr>
            <a:spAutoFit/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55"/>
              <a:t>Targeting Observation schems</a:t>
            </a:r>
          </a:p>
        </p:txBody>
      </p:sp>
      <p:sp>
        <p:nvSpPr>
          <p:cNvPr id="21542" name="Line 62"/>
          <p:cNvSpPr>
            <a:spLocks noChangeShapeType="1"/>
          </p:cNvSpPr>
          <p:nvPr/>
        </p:nvSpPr>
        <p:spPr bwMode="auto">
          <a:xfrm>
            <a:off x="3394364" y="5091546"/>
            <a:ext cx="0" cy="4849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36"/>
          </a:p>
        </p:txBody>
      </p:sp>
      <p:sp>
        <p:nvSpPr>
          <p:cNvPr id="21543" name="Line 62"/>
          <p:cNvSpPr>
            <a:spLocks noChangeShapeType="1"/>
          </p:cNvSpPr>
          <p:nvPr/>
        </p:nvSpPr>
        <p:spPr bwMode="auto">
          <a:xfrm>
            <a:off x="4641273" y="5299364"/>
            <a:ext cx="0" cy="27709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636"/>
          </a:p>
        </p:txBody>
      </p:sp>
      <p:sp>
        <p:nvSpPr>
          <p:cNvPr id="41" name="Slide Number Placeholder 1">
            <a:extLst>
              <a:ext uri="{FF2B5EF4-FFF2-40B4-BE49-F238E27FC236}">
                <a16:creationId xmlns:a16="http://schemas.microsoft.com/office/drawing/2014/main" id="{BB3505C8-D27A-2342-B390-02EDDC5E5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</p:spPr>
        <p:txBody>
          <a:bodyPr/>
          <a:lstStyle/>
          <a:p>
            <a:fld id="{569B6CF2-20DD-4BD9-8E10-72998A57A150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19</a:t>
            </a:fld>
            <a:endParaRPr lang="en-US" dirty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29509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851031"/>
            <a:ext cx="2090228" cy="1899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2" y="3701298"/>
            <a:ext cx="2090227" cy="18720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>
            <a:spLocks/>
          </p:cNvSpPr>
          <p:nvPr/>
        </p:nvSpPr>
        <p:spPr>
          <a:xfrm>
            <a:off x="457200" y="1371600"/>
            <a:ext cx="60198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>
                <a:uFillTx/>
              </a:defRPr>
            </a:pPr>
            <a:r>
              <a:rPr lang="en-US" sz="2000" dirty="0">
                <a:uFillTx/>
                <a:latin typeface="Times New Roman" charset="0"/>
                <a:ea typeface="Times New Roman" charset="0"/>
                <a:cs typeface="Times New Roman" charset="0"/>
              </a:rPr>
              <a:t>QOSAP’s primary objective is to improve quantitative and objective assessment capabilities to evaluate operational and future observation system impacts and trade-offs to assess and to prioritize NOAA’s observing system architecture. </a:t>
            </a:r>
            <a:r>
              <a:rPr lang="en-US" sz="2400" dirty="0">
                <a:uFillTx/>
                <a:latin typeface="Times New Roman" charset="0"/>
                <a:ea typeface="Times New Roman" charset="0"/>
                <a:cs typeface="Times New Roman" charset="0"/>
              </a:rPr>
              <a:t> </a:t>
            </a:r>
            <a:endParaRPr lang="en-US" sz="2100" dirty="0">
              <a:solidFill>
                <a:schemeClr val="tx1"/>
              </a:solidFill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defRPr>
                <a:uFillTx/>
              </a:defRPr>
            </a:pPr>
            <a:endParaRPr lang="en-US" sz="2100" dirty="0">
              <a:solidFill>
                <a:schemeClr val="tx1"/>
              </a:solidFill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Arial" charset="0"/>
              <a:buChar char="•"/>
              <a:defRPr>
                <a:uFillTx/>
              </a:defRPr>
            </a:pPr>
            <a:r>
              <a:rPr lang="en-US" sz="2100" dirty="0">
                <a:solidFill>
                  <a:schemeClr val="tx1"/>
                </a:solidFill>
                <a:uFillTx/>
                <a:latin typeface="Times New Roman" charset="0"/>
                <a:ea typeface="Times New Roman" charset="0"/>
                <a:cs typeface="Times New Roman" charset="0"/>
              </a:rPr>
              <a:t>Increase NOAA’s capacity to conduct quantitative observing system assessments.</a:t>
            </a:r>
          </a:p>
          <a:p>
            <a:pPr marL="257175" indent="-257175">
              <a:buFont typeface="Arial" pitchFamily="34" charset="0"/>
              <a:buChar char="•"/>
              <a:defRPr>
                <a:uFillTx/>
              </a:defRPr>
            </a:pPr>
            <a:endParaRPr lang="en-US" sz="2100" dirty="0">
              <a:solidFill>
                <a:schemeClr val="tx1"/>
              </a:solidFill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257175" indent="-257175">
              <a:buFont typeface="Arial" pitchFamily="34" charset="0"/>
              <a:buChar char="•"/>
              <a:defRPr>
                <a:uFillTx/>
              </a:defRPr>
            </a:pPr>
            <a:r>
              <a:rPr lang="en-US" sz="2100" dirty="0">
                <a:solidFill>
                  <a:schemeClr val="tx1"/>
                </a:solidFill>
                <a:uFillTx/>
                <a:latin typeface="Times New Roman" charset="0"/>
                <a:ea typeface="Times New Roman" charset="0"/>
                <a:cs typeface="Times New Roman" charset="0"/>
              </a:rPr>
              <a:t>Develop and use appropriate quantitative assessment methodologies. </a:t>
            </a:r>
          </a:p>
          <a:p>
            <a:pPr marL="257175" indent="-257175">
              <a:buFont typeface="Arial" pitchFamily="34" charset="0"/>
              <a:buChar char="•"/>
              <a:defRPr>
                <a:uFillTx/>
              </a:defRPr>
            </a:pPr>
            <a:endParaRPr lang="en-US" sz="2100" dirty="0">
              <a:solidFill>
                <a:schemeClr val="tx1"/>
              </a:solidFill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257175" indent="-257175">
              <a:buFont typeface="Arial" pitchFamily="34" charset="0"/>
              <a:buChar char="•"/>
              <a:defRPr>
                <a:uFillTx/>
              </a:defRPr>
            </a:pPr>
            <a:r>
              <a:rPr lang="en-US" sz="2100" dirty="0">
                <a:solidFill>
                  <a:schemeClr val="tx1"/>
                </a:solidFill>
                <a:uFillTx/>
                <a:latin typeface="Times New Roman" charset="0"/>
                <a:ea typeface="Times New Roman" charset="0"/>
                <a:cs typeface="Times New Roman" charset="0"/>
              </a:rPr>
              <a:t>Inform major decisions on the design and implementation of optimal composite observing systems.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00420" y="295740"/>
            <a:ext cx="8491180" cy="9234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rm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>
                <a:uFillTx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>
                <a:uFillTx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>
                <a:uFillTx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>
                <a:uFillTx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>
                <a:uFillTx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>
                <a:uFillTx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>
                <a:uFillTx/>
              </a:defRPr>
            </a:lvl9pPr>
          </a:lstStyle>
          <a:p>
            <a:r>
              <a:rPr lang="en-US" sz="4400" b="1" dirty="0">
                <a:ln w="3175">
                  <a:noFill/>
                  <a:prstDash val="solid"/>
                </a:ln>
                <a:solidFill>
                  <a:schemeClr val="tx1"/>
                </a:solidFill>
                <a:uFillTx/>
                <a:latin typeface="Times New Roman" charset="0"/>
                <a:ea typeface="Times New Roman" charset="0"/>
                <a:cs typeface="Times New Roman" charset="0"/>
              </a:rPr>
              <a:t>Primary Objectives</a:t>
            </a:r>
            <a:endParaRPr lang="en-US" sz="4400" b="1" dirty="0">
              <a:solidFill>
                <a:schemeClr val="tx1"/>
              </a:solidFill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133600" cy="365125"/>
          </a:xfrm>
        </p:spPr>
        <p:txBody>
          <a:bodyPr/>
          <a:lstStyle/>
          <a:p>
            <a:fld id="{569B6CF2-20DD-4BD9-8E10-72998A57A150}" type="slidenum">
              <a:rPr lang="en-US" smtClean="0">
                <a:solidFill>
                  <a:schemeClr val="bg1"/>
                </a:solidFill>
                <a:uFillTx/>
              </a:rPr>
              <a:pPr/>
              <a:t>2</a:t>
            </a:fld>
            <a:endParaRPr lang="en-US" dirty="0">
              <a:solidFill>
                <a:schemeClr val="bg1"/>
              </a:solidFill>
              <a:uFillTx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B026455D-C984-454E-B207-5DF8648C70A9}"/>
              </a:ext>
            </a:extLst>
          </p:cNvPr>
          <p:cNvSpPr txBox="1">
            <a:spLocks/>
          </p:cNvSpPr>
          <p:nvPr/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9B6CF2-20DD-4BD9-8E10-72998A57A15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36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53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Recent NOAA AOML OSSE 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sz="2000" b="1" dirty="0" err="1"/>
              <a:t>Androulidakis</a:t>
            </a:r>
            <a:r>
              <a:rPr lang="nb-NO" sz="2000" b="1" dirty="0"/>
              <a:t>, Y.S</a:t>
            </a:r>
            <a:r>
              <a:rPr lang="nb-NO" sz="2000" dirty="0"/>
              <a:t>., V.H. </a:t>
            </a:r>
            <a:r>
              <a:rPr lang="nb-NO" sz="2000" dirty="0" err="1"/>
              <a:t>Kourafalou</a:t>
            </a:r>
            <a:r>
              <a:rPr lang="nb-NO" sz="2000" dirty="0"/>
              <a:t>, G.R. Halliwell, M. Le </a:t>
            </a:r>
            <a:r>
              <a:rPr lang="nb-NO" sz="2000" dirty="0" err="1"/>
              <a:t>Henaff</a:t>
            </a:r>
            <a:r>
              <a:rPr lang="nb-NO" sz="2000" dirty="0"/>
              <a:t>, H.S. </a:t>
            </a:r>
            <a:r>
              <a:rPr lang="nb-NO" sz="2000" dirty="0" err="1"/>
              <a:t>Kang</a:t>
            </a:r>
            <a:r>
              <a:rPr lang="nb-NO" sz="2000" dirty="0"/>
              <a:t>, M. </a:t>
            </a:r>
            <a:r>
              <a:rPr lang="nb-NO" sz="2000" dirty="0" err="1"/>
              <a:t>Mehari</a:t>
            </a:r>
            <a:r>
              <a:rPr lang="nb-NO" sz="2000" dirty="0"/>
              <a:t>, and R. Atlas. </a:t>
            </a:r>
            <a:r>
              <a:rPr lang="nb-NO" sz="2000" dirty="0" err="1"/>
              <a:t>Hurricane</a:t>
            </a:r>
            <a:r>
              <a:rPr lang="nb-NO" sz="2000" dirty="0"/>
              <a:t> </a:t>
            </a:r>
            <a:r>
              <a:rPr lang="nb-NO" sz="2000" dirty="0" err="1"/>
              <a:t>interaction</a:t>
            </a:r>
            <a:r>
              <a:rPr lang="nb-NO" sz="2000" dirty="0"/>
              <a:t> </a:t>
            </a:r>
            <a:r>
              <a:rPr lang="nb-NO" sz="2000" dirty="0" err="1"/>
              <a:t>with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upper</a:t>
            </a:r>
            <a:r>
              <a:rPr lang="nb-NO" sz="2000" dirty="0"/>
              <a:t> </a:t>
            </a:r>
            <a:r>
              <a:rPr lang="nb-NO" sz="2000" dirty="0" err="1"/>
              <a:t>ocean</a:t>
            </a:r>
            <a:r>
              <a:rPr lang="nb-NO" sz="2000" dirty="0"/>
              <a:t> in </a:t>
            </a:r>
            <a:r>
              <a:rPr lang="nb-NO" sz="2000" dirty="0" err="1"/>
              <a:t>the</a:t>
            </a:r>
            <a:r>
              <a:rPr lang="nb-NO" sz="2000" dirty="0"/>
              <a:t> Amazon-Orinoco </a:t>
            </a:r>
            <a:r>
              <a:rPr lang="nb-NO" sz="2000" dirty="0" err="1"/>
              <a:t>plume</a:t>
            </a:r>
            <a:r>
              <a:rPr lang="nb-NO" sz="2000" dirty="0"/>
              <a:t> region. </a:t>
            </a:r>
            <a:r>
              <a:rPr lang="nb-NO" sz="2000" i="1" dirty="0"/>
              <a:t>Ocean Dynamics</a:t>
            </a:r>
            <a:r>
              <a:rPr lang="nb-NO" sz="2000" dirty="0"/>
              <a:t> .</a:t>
            </a:r>
          </a:p>
          <a:p>
            <a:r>
              <a:rPr lang="nb-NO" sz="2000" b="1" dirty="0"/>
              <a:t>Atlas, R., </a:t>
            </a:r>
            <a:r>
              <a:rPr lang="nb-NO" sz="2000" dirty="0"/>
              <a:t>V. </a:t>
            </a:r>
            <a:r>
              <a:rPr lang="nb-NO" sz="2000" dirty="0" err="1"/>
              <a:t>Tallapragada</a:t>
            </a:r>
            <a:r>
              <a:rPr lang="nb-NO" sz="2000" dirty="0"/>
              <a:t>, and S. </a:t>
            </a:r>
            <a:r>
              <a:rPr lang="nb-NO" sz="2000" dirty="0" err="1"/>
              <a:t>Gopalakrishnan</a:t>
            </a:r>
            <a:r>
              <a:rPr lang="nb-NO" sz="2000" dirty="0"/>
              <a:t>. </a:t>
            </a:r>
            <a:r>
              <a:rPr lang="nb-NO" sz="2000" dirty="0" err="1"/>
              <a:t>Advances</a:t>
            </a:r>
            <a:r>
              <a:rPr lang="nb-NO" sz="2000" dirty="0"/>
              <a:t> in </a:t>
            </a:r>
            <a:r>
              <a:rPr lang="nb-NO" sz="2000" dirty="0" err="1"/>
              <a:t>tropical</a:t>
            </a:r>
            <a:r>
              <a:rPr lang="nb-NO" sz="2000" dirty="0"/>
              <a:t> </a:t>
            </a:r>
            <a:r>
              <a:rPr lang="nb-NO" sz="2000" dirty="0" err="1"/>
              <a:t>cyclone</a:t>
            </a:r>
            <a:r>
              <a:rPr lang="nb-NO" sz="2000" dirty="0"/>
              <a:t> </a:t>
            </a:r>
            <a:r>
              <a:rPr lang="nb-NO" sz="2000" dirty="0" err="1"/>
              <a:t>intensity</a:t>
            </a:r>
            <a:r>
              <a:rPr lang="nb-NO" sz="2000" dirty="0"/>
              <a:t> </a:t>
            </a:r>
            <a:r>
              <a:rPr lang="nb-NO" sz="2000" dirty="0" err="1"/>
              <a:t>forecasts</a:t>
            </a:r>
            <a:r>
              <a:rPr lang="nb-NO" sz="2000" dirty="0"/>
              <a:t>. </a:t>
            </a:r>
            <a:r>
              <a:rPr lang="nb-NO" sz="2000" i="1" dirty="0"/>
              <a:t>Marine Technology </a:t>
            </a:r>
            <a:r>
              <a:rPr lang="nb-NO" sz="2000" i="1" dirty="0" err="1"/>
              <a:t>Society</a:t>
            </a:r>
            <a:r>
              <a:rPr lang="nb-NO" sz="2000" i="1" dirty="0"/>
              <a:t> Journal,</a:t>
            </a:r>
            <a:r>
              <a:rPr lang="nb-NO" sz="2000" dirty="0"/>
              <a:t> 49(6):149-160 (doi:10.4031/MTSJ.49.6.2) (2015).</a:t>
            </a:r>
            <a:endParaRPr lang="en-US" sz="2000" dirty="0"/>
          </a:p>
          <a:p>
            <a:r>
              <a:rPr lang="nb-NO" sz="2000" b="1" dirty="0"/>
              <a:t>Atlas, R., </a:t>
            </a:r>
            <a:r>
              <a:rPr lang="nb-NO" sz="2000" dirty="0"/>
              <a:t>L. </a:t>
            </a:r>
            <a:r>
              <a:rPr lang="nb-NO" sz="2000" dirty="0" err="1"/>
              <a:t>Bucci</a:t>
            </a:r>
            <a:r>
              <a:rPr lang="nb-NO" sz="2000" dirty="0"/>
              <a:t>, B. </a:t>
            </a:r>
            <a:r>
              <a:rPr lang="nb-NO" sz="2000" dirty="0" err="1"/>
              <a:t>Annane</a:t>
            </a:r>
            <a:r>
              <a:rPr lang="nb-NO" sz="2000" dirty="0"/>
              <a:t>, R. Hoffman, and S. </a:t>
            </a:r>
            <a:r>
              <a:rPr lang="nb-NO" sz="2000" dirty="0" err="1"/>
              <a:t>Murillo</a:t>
            </a:r>
            <a:r>
              <a:rPr lang="nb-NO" sz="2000" dirty="0"/>
              <a:t>. </a:t>
            </a:r>
            <a:r>
              <a:rPr lang="nb-NO" sz="2000" dirty="0" err="1"/>
              <a:t>Observing</a:t>
            </a:r>
            <a:r>
              <a:rPr lang="nb-NO" sz="2000" dirty="0"/>
              <a:t> System </a:t>
            </a:r>
            <a:r>
              <a:rPr lang="nb-NO" sz="2000" dirty="0" err="1"/>
              <a:t>Simulation</a:t>
            </a:r>
            <a:r>
              <a:rPr lang="nb-NO" sz="2000" dirty="0"/>
              <a:t> Experiments to </a:t>
            </a:r>
            <a:r>
              <a:rPr lang="nb-NO" sz="2000" dirty="0" err="1"/>
              <a:t>assess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potential</a:t>
            </a:r>
            <a:r>
              <a:rPr lang="nb-NO" sz="2000" dirty="0"/>
              <a:t> </a:t>
            </a:r>
            <a:r>
              <a:rPr lang="nb-NO" sz="2000" dirty="0" err="1"/>
              <a:t>impact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new</a:t>
            </a:r>
            <a:r>
              <a:rPr lang="nb-NO" sz="2000" dirty="0"/>
              <a:t> </a:t>
            </a:r>
            <a:r>
              <a:rPr lang="nb-NO" sz="2000" dirty="0" err="1"/>
              <a:t>observing</a:t>
            </a:r>
            <a:r>
              <a:rPr lang="nb-NO" sz="2000" dirty="0"/>
              <a:t> systems </a:t>
            </a:r>
            <a:r>
              <a:rPr lang="nb-NO" sz="2000" dirty="0" err="1"/>
              <a:t>on</a:t>
            </a:r>
            <a:r>
              <a:rPr lang="nb-NO" sz="2000" dirty="0"/>
              <a:t> </a:t>
            </a:r>
            <a:r>
              <a:rPr lang="nb-NO" sz="2000" dirty="0" err="1"/>
              <a:t>hurricane</a:t>
            </a:r>
            <a:r>
              <a:rPr lang="nb-NO" sz="2000" dirty="0"/>
              <a:t> </a:t>
            </a:r>
            <a:r>
              <a:rPr lang="nb-NO" sz="2000" dirty="0" err="1"/>
              <a:t>forecasting</a:t>
            </a:r>
            <a:r>
              <a:rPr lang="nb-NO" sz="2000" dirty="0"/>
              <a:t>. </a:t>
            </a:r>
            <a:r>
              <a:rPr lang="nb-NO" sz="2000" i="1" dirty="0"/>
              <a:t>Marine Technology </a:t>
            </a:r>
            <a:r>
              <a:rPr lang="nb-NO" sz="2000" i="1" dirty="0" err="1"/>
              <a:t>Society</a:t>
            </a:r>
            <a:r>
              <a:rPr lang="nb-NO" sz="2000" i="1" dirty="0"/>
              <a:t> Journal,</a:t>
            </a:r>
            <a:r>
              <a:rPr lang="nb-NO" sz="2000" dirty="0"/>
              <a:t> 49(6):140-148 (doi:10.4031/MTSJ.49.6.3) (2015).</a:t>
            </a:r>
            <a:endParaRPr lang="en-US" sz="2000" dirty="0"/>
          </a:p>
          <a:p>
            <a:r>
              <a:rPr lang="nb-NO" sz="2000" b="1" dirty="0"/>
              <a:t>Atlas, R., </a:t>
            </a:r>
            <a:r>
              <a:rPr lang="nb-NO" sz="2000" dirty="0"/>
              <a:t>R.N. Hoffman, Z. </a:t>
            </a:r>
            <a:r>
              <a:rPr lang="nb-NO" sz="2000" dirty="0" err="1"/>
              <a:t>Ma</a:t>
            </a:r>
            <a:r>
              <a:rPr lang="nb-NO" sz="2000" dirty="0"/>
              <a:t>, G.D. </a:t>
            </a:r>
            <a:r>
              <a:rPr lang="nb-NO" sz="2000" dirty="0" err="1"/>
              <a:t>Emmitt</a:t>
            </a:r>
            <a:r>
              <a:rPr lang="nb-NO" sz="2000" dirty="0"/>
              <a:t>, S.A. Wood, S. Greco, S. Tucker, L. </a:t>
            </a:r>
            <a:r>
              <a:rPr lang="nb-NO" sz="2000" dirty="0" err="1"/>
              <a:t>Bucci</a:t>
            </a:r>
            <a:r>
              <a:rPr lang="nb-NO" sz="2000" dirty="0"/>
              <a:t>, B. </a:t>
            </a:r>
            <a:r>
              <a:rPr lang="nb-NO" sz="2000" dirty="0" err="1"/>
              <a:t>Annane</a:t>
            </a:r>
            <a:r>
              <a:rPr lang="nb-NO" sz="2000" dirty="0"/>
              <a:t>, R.M. </a:t>
            </a:r>
            <a:r>
              <a:rPr lang="nb-NO" sz="2000" dirty="0" err="1"/>
              <a:t>Hardesty</a:t>
            </a:r>
            <a:r>
              <a:rPr lang="nb-NO" sz="2000" dirty="0"/>
              <a:t>, and S. </a:t>
            </a:r>
            <a:r>
              <a:rPr lang="nb-NO" sz="2000" dirty="0" err="1"/>
              <a:t>Murillo</a:t>
            </a:r>
            <a:r>
              <a:rPr lang="nb-NO" sz="2000" dirty="0"/>
              <a:t>. </a:t>
            </a:r>
            <a:r>
              <a:rPr lang="nb-NO" sz="2000" dirty="0" err="1"/>
              <a:t>Observing</a:t>
            </a:r>
            <a:r>
              <a:rPr lang="nb-NO" sz="2000" dirty="0"/>
              <a:t> system </a:t>
            </a:r>
            <a:r>
              <a:rPr lang="nb-NO" sz="2000" dirty="0" err="1"/>
              <a:t>simulation</a:t>
            </a:r>
            <a:r>
              <a:rPr lang="nb-NO" sz="2000" dirty="0"/>
              <a:t> </a:t>
            </a:r>
            <a:r>
              <a:rPr lang="nb-NO" sz="2000" dirty="0" err="1"/>
              <a:t>experiments</a:t>
            </a:r>
            <a:r>
              <a:rPr lang="nb-NO" sz="2000" dirty="0"/>
              <a:t> (OSSEs) to </a:t>
            </a:r>
            <a:r>
              <a:rPr lang="nb-NO" sz="2000" dirty="0" err="1"/>
              <a:t>evaluate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potential</a:t>
            </a:r>
            <a:r>
              <a:rPr lang="nb-NO" sz="2000" dirty="0"/>
              <a:t> </a:t>
            </a:r>
            <a:r>
              <a:rPr lang="nb-NO" sz="2000" dirty="0" err="1"/>
              <a:t>impact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an </a:t>
            </a:r>
            <a:r>
              <a:rPr lang="nb-NO" sz="2000" dirty="0" err="1"/>
              <a:t>optical</a:t>
            </a:r>
            <a:r>
              <a:rPr lang="nb-NO" sz="2000" dirty="0"/>
              <a:t> </a:t>
            </a:r>
            <a:r>
              <a:rPr lang="nb-NO" sz="2000" dirty="0" err="1"/>
              <a:t>autocovariance</a:t>
            </a:r>
            <a:r>
              <a:rPr lang="nb-NO" sz="2000" dirty="0"/>
              <a:t> </a:t>
            </a:r>
            <a:r>
              <a:rPr lang="nb-NO" sz="2000" dirty="0" err="1"/>
              <a:t>wind</a:t>
            </a:r>
            <a:r>
              <a:rPr lang="nb-NO" sz="2000" dirty="0"/>
              <a:t> </a:t>
            </a:r>
            <a:r>
              <a:rPr lang="nb-NO" sz="2000" dirty="0" err="1"/>
              <a:t>lidar</a:t>
            </a:r>
            <a:r>
              <a:rPr lang="nb-NO" sz="2000" dirty="0"/>
              <a:t> (OAWL) </a:t>
            </a:r>
            <a:r>
              <a:rPr lang="nb-NO" sz="2000" dirty="0" err="1"/>
              <a:t>on</a:t>
            </a:r>
            <a:r>
              <a:rPr lang="nb-NO" sz="2000" dirty="0"/>
              <a:t> </a:t>
            </a:r>
            <a:r>
              <a:rPr lang="nb-NO" sz="2000" dirty="0" err="1"/>
              <a:t>numerical</a:t>
            </a:r>
            <a:r>
              <a:rPr lang="nb-NO" sz="2000" dirty="0"/>
              <a:t> </a:t>
            </a:r>
            <a:r>
              <a:rPr lang="nb-NO" sz="2000" dirty="0" err="1"/>
              <a:t>weather</a:t>
            </a:r>
            <a:r>
              <a:rPr lang="nb-NO" sz="2000" dirty="0"/>
              <a:t> </a:t>
            </a:r>
            <a:r>
              <a:rPr lang="nb-NO" sz="2000" dirty="0" err="1"/>
              <a:t>prediction</a:t>
            </a:r>
            <a:r>
              <a:rPr lang="nb-NO" sz="2000" dirty="0"/>
              <a:t>. </a:t>
            </a:r>
            <a:r>
              <a:rPr lang="nb-NO" sz="2000" i="1" dirty="0"/>
              <a:t>Journal </a:t>
            </a:r>
            <a:r>
              <a:rPr lang="nb-NO" sz="2000" i="1" dirty="0" err="1"/>
              <a:t>of</a:t>
            </a:r>
            <a:r>
              <a:rPr lang="nb-NO" sz="2000" i="1" dirty="0"/>
              <a:t> </a:t>
            </a:r>
            <a:r>
              <a:rPr lang="nb-NO" sz="2000" i="1" dirty="0" err="1"/>
              <a:t>Atmospheric</a:t>
            </a:r>
            <a:r>
              <a:rPr lang="nb-NO" sz="2000" i="1" dirty="0"/>
              <a:t> and </a:t>
            </a:r>
            <a:r>
              <a:rPr lang="nb-NO" sz="2000" i="1" dirty="0" err="1"/>
              <a:t>Oceanic</a:t>
            </a:r>
            <a:r>
              <a:rPr lang="nb-NO" sz="2000" i="1" dirty="0"/>
              <a:t> Technology</a:t>
            </a:r>
            <a:r>
              <a:rPr lang="nb-NO" sz="2000" dirty="0"/>
              <a:t>, 32(9):1593-1613 (doi:10.1175/JTECH-D-15-0038.1) (2015).</a:t>
            </a:r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35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53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Recent NOAA AOML OSSE 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sz="2000" b="1" dirty="0" err="1"/>
              <a:t>Boukabara</a:t>
            </a:r>
            <a:r>
              <a:rPr lang="nb-NO" sz="2000" b="1" dirty="0"/>
              <a:t>, S.A</a:t>
            </a:r>
            <a:r>
              <a:rPr lang="nb-NO" sz="2000" dirty="0"/>
              <a:t>., I. </a:t>
            </a:r>
            <a:r>
              <a:rPr lang="nb-NO" sz="2000" dirty="0" err="1"/>
              <a:t>Moradi</a:t>
            </a:r>
            <a:r>
              <a:rPr lang="nb-NO" sz="2000" dirty="0"/>
              <a:t>, R. Atlas, S.P.F. Casey, L. </a:t>
            </a:r>
            <a:r>
              <a:rPr lang="nb-NO" sz="2000" dirty="0" err="1"/>
              <a:t>Cucurull</a:t>
            </a:r>
            <a:r>
              <a:rPr lang="nb-NO" sz="2000" dirty="0"/>
              <a:t>, R.N. Hoffman, K. Ide, V.K. Kumar, R. Li, Z. Li, M. </a:t>
            </a:r>
            <a:r>
              <a:rPr lang="nb-NO" sz="2000" dirty="0" err="1"/>
              <a:t>Masutani</a:t>
            </a:r>
            <a:r>
              <a:rPr lang="nb-NO" sz="2000" dirty="0"/>
              <a:t>, N. </a:t>
            </a:r>
            <a:r>
              <a:rPr lang="nb-NO" sz="2000" dirty="0" err="1"/>
              <a:t>Shahroudi</a:t>
            </a:r>
            <a:r>
              <a:rPr lang="nb-NO" sz="2000" dirty="0"/>
              <a:t>, J. </a:t>
            </a:r>
            <a:r>
              <a:rPr lang="nb-NO" sz="2000" dirty="0" err="1"/>
              <a:t>Woollen</a:t>
            </a:r>
            <a:r>
              <a:rPr lang="nb-NO" sz="2000" dirty="0"/>
              <a:t>, and Y. Zhou. </a:t>
            </a:r>
            <a:r>
              <a:rPr lang="nb-NO" sz="2000" dirty="0" err="1"/>
              <a:t>Community</a:t>
            </a:r>
            <a:r>
              <a:rPr lang="nb-NO" sz="2000" dirty="0"/>
              <a:t> global </a:t>
            </a:r>
            <a:r>
              <a:rPr lang="nb-NO" sz="2000" dirty="0" err="1"/>
              <a:t>Observing</a:t>
            </a:r>
            <a:r>
              <a:rPr lang="nb-NO" sz="2000" dirty="0"/>
              <a:t> System </a:t>
            </a:r>
            <a:r>
              <a:rPr lang="nb-NO" sz="2000" dirty="0" err="1"/>
              <a:t>Simulation</a:t>
            </a:r>
            <a:r>
              <a:rPr lang="nb-NO" sz="2000" dirty="0"/>
              <a:t> Experiment (OSSE) </a:t>
            </a:r>
            <a:r>
              <a:rPr lang="nb-NO" sz="2000" dirty="0" err="1"/>
              <a:t>package</a:t>
            </a:r>
            <a:r>
              <a:rPr lang="nb-NO" sz="2000" dirty="0"/>
              <a:t>: CGOP—</a:t>
            </a:r>
            <a:r>
              <a:rPr lang="nb-NO" sz="2000" dirty="0" err="1"/>
              <a:t>Description</a:t>
            </a:r>
            <a:r>
              <a:rPr lang="nb-NO" sz="2000" dirty="0"/>
              <a:t> and </a:t>
            </a:r>
            <a:r>
              <a:rPr lang="nb-NO" sz="2000" dirty="0" err="1"/>
              <a:t>usage</a:t>
            </a:r>
            <a:r>
              <a:rPr lang="nb-NO" sz="2000" dirty="0"/>
              <a:t>. </a:t>
            </a:r>
            <a:r>
              <a:rPr lang="nb-NO" sz="2000" i="1" dirty="0"/>
              <a:t>Journal </a:t>
            </a:r>
            <a:r>
              <a:rPr lang="nb-NO" sz="2000" i="1" dirty="0" err="1"/>
              <a:t>of</a:t>
            </a:r>
            <a:r>
              <a:rPr lang="nb-NO" sz="2000" i="1" dirty="0"/>
              <a:t> </a:t>
            </a:r>
            <a:r>
              <a:rPr lang="nb-NO" sz="2000" i="1" dirty="0" err="1"/>
              <a:t>Atmospheric</a:t>
            </a:r>
            <a:r>
              <a:rPr lang="nb-NO" sz="2000" i="1" dirty="0"/>
              <a:t> and </a:t>
            </a:r>
            <a:r>
              <a:rPr lang="nb-NO" sz="2000" i="1" dirty="0" err="1"/>
              <a:t>Oceanic</a:t>
            </a:r>
            <a:r>
              <a:rPr lang="nb-NO" sz="2000" i="1" dirty="0"/>
              <a:t> Technology,</a:t>
            </a:r>
            <a:r>
              <a:rPr lang="nb-NO" sz="2000" dirty="0"/>
              <a:t> 33(8):1759-1777 (doi:10.1175/JTECH-D-16-0012.1) (2016).</a:t>
            </a:r>
            <a:endParaRPr lang="en-US" sz="2000" dirty="0"/>
          </a:p>
          <a:p>
            <a:r>
              <a:rPr lang="nb-NO" sz="2000" b="1" dirty="0" err="1"/>
              <a:t>Boukabara</a:t>
            </a:r>
            <a:r>
              <a:rPr lang="nb-NO" sz="2000" b="1" dirty="0"/>
              <a:t>, S.A</a:t>
            </a:r>
            <a:r>
              <a:rPr lang="nb-NO" sz="2000" dirty="0"/>
              <a:t>., T. Zhu, H.L. </a:t>
            </a:r>
            <a:r>
              <a:rPr lang="nb-NO" sz="2000" dirty="0" err="1"/>
              <a:t>Tolman</a:t>
            </a:r>
            <a:r>
              <a:rPr lang="nb-NO" sz="2000" dirty="0"/>
              <a:t>, S. Lord, S. Goodman, R. Atlas, M. </a:t>
            </a:r>
            <a:r>
              <a:rPr lang="nb-NO" sz="2000" dirty="0" err="1"/>
              <a:t>Goldberg</a:t>
            </a:r>
            <a:r>
              <a:rPr lang="nb-NO" sz="2000" dirty="0"/>
              <a:t>, T. </a:t>
            </a:r>
            <a:r>
              <a:rPr lang="nb-NO" sz="2000" dirty="0" err="1"/>
              <a:t>Auligne</a:t>
            </a:r>
            <a:r>
              <a:rPr lang="nb-NO" sz="2000" dirty="0"/>
              <a:t>, B. Pierce, L. </a:t>
            </a:r>
            <a:r>
              <a:rPr lang="nb-NO" sz="2000" dirty="0" err="1"/>
              <a:t>Cucurull</a:t>
            </a:r>
            <a:r>
              <a:rPr lang="nb-NO" sz="2000" dirty="0"/>
              <a:t>, M. </a:t>
            </a:r>
            <a:r>
              <a:rPr lang="nb-NO" sz="2000" dirty="0" err="1"/>
              <a:t>Zupanski</a:t>
            </a:r>
            <a:r>
              <a:rPr lang="nb-NO" sz="2000" dirty="0"/>
              <a:t>, M. Zhang, I. </a:t>
            </a:r>
            <a:r>
              <a:rPr lang="nb-NO" sz="2000" dirty="0" err="1"/>
              <a:t>Moradi</a:t>
            </a:r>
            <a:r>
              <a:rPr lang="nb-NO" sz="2000" dirty="0"/>
              <a:t>, J. </a:t>
            </a:r>
            <a:r>
              <a:rPr lang="nb-NO" sz="2000" dirty="0" err="1"/>
              <a:t>Otkin</a:t>
            </a:r>
            <a:r>
              <a:rPr lang="nb-NO" sz="2000" dirty="0"/>
              <a:t>, D. </a:t>
            </a:r>
            <a:r>
              <a:rPr lang="nb-NO" sz="2000" dirty="0" err="1"/>
              <a:t>Santek</a:t>
            </a:r>
            <a:r>
              <a:rPr lang="nb-NO" sz="2000" dirty="0"/>
              <a:t>, B. Hoover, Z. Pu, </a:t>
            </a:r>
            <a:r>
              <a:rPr lang="nb-NO" sz="2000" dirty="0" err="1"/>
              <a:t>X</a:t>
            </a:r>
            <a:r>
              <a:rPr lang="nb-NO" sz="2000" dirty="0"/>
              <a:t>. </a:t>
            </a:r>
            <a:r>
              <a:rPr lang="nb-NO" sz="2000" dirty="0" err="1"/>
              <a:t>Zhan</a:t>
            </a:r>
            <a:r>
              <a:rPr lang="nb-NO" sz="2000" dirty="0"/>
              <a:t>, C. </a:t>
            </a:r>
            <a:r>
              <a:rPr lang="nb-NO" sz="2000" dirty="0" err="1"/>
              <a:t>Hain</a:t>
            </a:r>
            <a:r>
              <a:rPr lang="nb-NO" sz="2000" dirty="0"/>
              <a:t>, E. </a:t>
            </a:r>
            <a:r>
              <a:rPr lang="nb-NO" sz="2000" dirty="0" err="1"/>
              <a:t>Kalnay</a:t>
            </a:r>
            <a:r>
              <a:rPr lang="nb-NO" sz="2000" dirty="0"/>
              <a:t>, D. </a:t>
            </a:r>
            <a:r>
              <a:rPr lang="nb-NO" sz="2000" dirty="0" err="1"/>
              <a:t>Hotta</a:t>
            </a:r>
            <a:r>
              <a:rPr lang="nb-NO" sz="2000" dirty="0"/>
              <a:t>, S. </a:t>
            </a:r>
            <a:r>
              <a:rPr lang="nb-NO" sz="2000" dirty="0" err="1"/>
              <a:t>Nolin</a:t>
            </a:r>
            <a:r>
              <a:rPr lang="nb-NO" sz="2000" dirty="0"/>
              <a:t>, E. </a:t>
            </a:r>
            <a:r>
              <a:rPr lang="nb-NO" sz="2000" dirty="0" err="1"/>
              <a:t>Bayler</a:t>
            </a:r>
            <a:r>
              <a:rPr lang="nb-NO" sz="2000" dirty="0"/>
              <a:t>, A. </a:t>
            </a:r>
            <a:r>
              <a:rPr lang="nb-NO" sz="2000" dirty="0" err="1"/>
              <a:t>Mehra</a:t>
            </a:r>
            <a:r>
              <a:rPr lang="nb-NO" sz="2000" dirty="0"/>
              <a:t>, S.P.F. Casey, D. </a:t>
            </a:r>
            <a:r>
              <a:rPr lang="nb-NO" sz="2000" dirty="0" err="1"/>
              <a:t>Lindsey</a:t>
            </a:r>
            <a:r>
              <a:rPr lang="nb-NO" sz="2000" dirty="0"/>
              <a:t>, L. </a:t>
            </a:r>
            <a:r>
              <a:rPr lang="nb-NO" sz="2000" dirty="0" err="1"/>
              <a:t>Grasso</a:t>
            </a:r>
            <a:r>
              <a:rPr lang="nb-NO" sz="2000" dirty="0"/>
              <a:t>, K. Kumar, A. Powell, J. </a:t>
            </a:r>
            <a:r>
              <a:rPr lang="nb-NO" sz="2000" dirty="0" err="1"/>
              <a:t>Xu</a:t>
            </a:r>
            <a:r>
              <a:rPr lang="nb-NO" sz="2000" dirty="0"/>
              <a:t>, T. </a:t>
            </a:r>
            <a:r>
              <a:rPr lang="nb-NO" sz="2000" dirty="0" err="1"/>
              <a:t>Greenwald</a:t>
            </a:r>
            <a:r>
              <a:rPr lang="nb-NO" sz="2000" dirty="0"/>
              <a:t>, J. </a:t>
            </a:r>
            <a:r>
              <a:rPr lang="nb-NO" sz="2000" dirty="0" err="1"/>
              <a:t>Zajic</a:t>
            </a:r>
            <a:r>
              <a:rPr lang="nb-NO" sz="2000" dirty="0"/>
              <a:t>, J. Li, J. Li, B. Li, J. Liu, L. Fang, P. Wang, and T.-C. Chen. S4: An O2R/R2O </a:t>
            </a:r>
            <a:r>
              <a:rPr lang="nb-NO" sz="2000" dirty="0" err="1"/>
              <a:t>infrastructure</a:t>
            </a:r>
            <a:r>
              <a:rPr lang="nb-NO" sz="2000" dirty="0"/>
              <a:t> for </a:t>
            </a:r>
            <a:r>
              <a:rPr lang="nb-NO" sz="2000" dirty="0" err="1"/>
              <a:t>optimizing</a:t>
            </a:r>
            <a:r>
              <a:rPr lang="nb-NO" sz="2000" dirty="0"/>
              <a:t> </a:t>
            </a:r>
            <a:r>
              <a:rPr lang="nb-NO" sz="2000" dirty="0" err="1"/>
              <a:t>satellite</a:t>
            </a:r>
            <a:r>
              <a:rPr lang="nb-NO" sz="2000" dirty="0"/>
              <a:t> data </a:t>
            </a:r>
            <a:r>
              <a:rPr lang="nb-NO" sz="2000" dirty="0" err="1"/>
              <a:t>utilization</a:t>
            </a:r>
            <a:r>
              <a:rPr lang="nb-NO" sz="2000" dirty="0"/>
              <a:t> in NOAA </a:t>
            </a:r>
            <a:r>
              <a:rPr lang="nb-NO" sz="2000" dirty="0" err="1"/>
              <a:t>numerical</a:t>
            </a:r>
            <a:r>
              <a:rPr lang="nb-NO" sz="2000" dirty="0"/>
              <a:t> </a:t>
            </a:r>
            <a:r>
              <a:rPr lang="nb-NO" sz="2000" dirty="0" err="1"/>
              <a:t>modeling</a:t>
            </a:r>
            <a:r>
              <a:rPr lang="nb-NO" sz="2000" dirty="0"/>
              <a:t> systems: A </a:t>
            </a:r>
            <a:r>
              <a:rPr lang="nb-NO" sz="2000" dirty="0" err="1"/>
              <a:t>step</a:t>
            </a:r>
            <a:r>
              <a:rPr lang="nb-NO" sz="2000" dirty="0"/>
              <a:t> </a:t>
            </a:r>
            <a:r>
              <a:rPr lang="nb-NO" sz="2000" dirty="0" err="1"/>
              <a:t>toward</a:t>
            </a:r>
            <a:r>
              <a:rPr lang="nb-NO" sz="2000" dirty="0"/>
              <a:t> </a:t>
            </a:r>
            <a:r>
              <a:rPr lang="nb-NO" sz="2000" dirty="0" err="1"/>
              <a:t>bridging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gap </a:t>
            </a:r>
            <a:r>
              <a:rPr lang="nb-NO" sz="2000" dirty="0" err="1"/>
              <a:t>between</a:t>
            </a:r>
            <a:r>
              <a:rPr lang="nb-NO" sz="2000" dirty="0"/>
              <a:t> </a:t>
            </a:r>
            <a:r>
              <a:rPr lang="nb-NO" sz="2000" dirty="0" err="1"/>
              <a:t>research</a:t>
            </a:r>
            <a:r>
              <a:rPr lang="nb-NO" sz="2000" dirty="0"/>
              <a:t> and </a:t>
            </a:r>
            <a:r>
              <a:rPr lang="nb-NO" sz="2000" dirty="0" err="1"/>
              <a:t>operations</a:t>
            </a:r>
            <a:r>
              <a:rPr lang="nb-NO" sz="2000" dirty="0"/>
              <a:t>. </a:t>
            </a:r>
            <a:r>
              <a:rPr lang="nb-NO" sz="2000" i="1" dirty="0"/>
              <a:t>Bulletin </a:t>
            </a:r>
            <a:r>
              <a:rPr lang="nb-NO" sz="2000" i="1" dirty="0" err="1"/>
              <a:t>of</a:t>
            </a:r>
            <a:r>
              <a:rPr lang="nb-NO" sz="2000" i="1" dirty="0"/>
              <a:t> </a:t>
            </a:r>
            <a:r>
              <a:rPr lang="nb-NO" sz="2000" i="1" dirty="0" err="1"/>
              <a:t>the</a:t>
            </a:r>
            <a:r>
              <a:rPr lang="nb-NO" sz="2000" i="1" dirty="0"/>
              <a:t> American </a:t>
            </a:r>
            <a:r>
              <a:rPr lang="nb-NO" sz="2000" i="1" dirty="0" err="1"/>
              <a:t>Meteorological</a:t>
            </a:r>
            <a:r>
              <a:rPr lang="nb-NO" sz="2000" i="1" dirty="0"/>
              <a:t> </a:t>
            </a:r>
            <a:r>
              <a:rPr lang="nb-NO" sz="2000" i="1" dirty="0" err="1"/>
              <a:t>Society</a:t>
            </a:r>
            <a:r>
              <a:rPr lang="nb-NO" sz="2000" dirty="0"/>
              <a:t> (in press).</a:t>
            </a:r>
            <a:endParaRPr lang="en-US" sz="2000" dirty="0"/>
          </a:p>
          <a:p>
            <a:r>
              <a:rPr lang="nb-NO" sz="1800" b="1" dirty="0"/>
              <a:t>Halliwell, G.R</a:t>
            </a:r>
            <a:r>
              <a:rPr lang="nb-NO" sz="1800" dirty="0"/>
              <a:t>., A. </a:t>
            </a:r>
            <a:r>
              <a:rPr lang="nb-NO" sz="1800" dirty="0" err="1"/>
              <a:t>Srinivasan</a:t>
            </a:r>
            <a:r>
              <a:rPr lang="nb-NO" sz="1800" dirty="0"/>
              <a:t>, V. </a:t>
            </a:r>
            <a:r>
              <a:rPr lang="nb-NO" sz="1800" dirty="0" err="1"/>
              <a:t>Kourafalou</a:t>
            </a:r>
            <a:r>
              <a:rPr lang="nb-NO" sz="1800" dirty="0"/>
              <a:t>, H. </a:t>
            </a:r>
            <a:r>
              <a:rPr lang="nb-NO" sz="1800" dirty="0" err="1"/>
              <a:t>Yang</a:t>
            </a:r>
            <a:r>
              <a:rPr lang="nb-NO" sz="1800" dirty="0"/>
              <a:t>, D. Willey, M. Le </a:t>
            </a:r>
            <a:r>
              <a:rPr lang="nb-NO" sz="1800" dirty="0" err="1"/>
              <a:t>Henaff</a:t>
            </a:r>
            <a:r>
              <a:rPr lang="nb-NO" sz="1800" dirty="0"/>
              <a:t>, and R. Atlas. </a:t>
            </a:r>
            <a:r>
              <a:rPr lang="nb-NO" sz="1800" dirty="0" err="1"/>
              <a:t>Rigorous</a:t>
            </a:r>
            <a:r>
              <a:rPr lang="nb-NO" sz="1800" dirty="0"/>
              <a:t> </a:t>
            </a:r>
            <a:r>
              <a:rPr lang="nb-NO" sz="1800" dirty="0" err="1"/>
              <a:t>evaluation</a:t>
            </a:r>
            <a:r>
              <a:rPr lang="nb-NO" sz="1800" dirty="0"/>
              <a:t> </a:t>
            </a:r>
            <a:r>
              <a:rPr lang="nb-NO" sz="1800" dirty="0" err="1"/>
              <a:t>of</a:t>
            </a:r>
            <a:r>
              <a:rPr lang="nb-NO" sz="1800" dirty="0"/>
              <a:t> a fraternal </a:t>
            </a:r>
            <a:r>
              <a:rPr lang="nb-NO" sz="1800" dirty="0" err="1"/>
              <a:t>twin</a:t>
            </a:r>
            <a:r>
              <a:rPr lang="nb-NO" sz="1800" dirty="0"/>
              <a:t> </a:t>
            </a:r>
            <a:r>
              <a:rPr lang="nb-NO" sz="1800" dirty="0" err="1"/>
              <a:t>ocean</a:t>
            </a:r>
            <a:r>
              <a:rPr lang="nb-NO" sz="1800" dirty="0"/>
              <a:t> OSSE system for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dirty="0" err="1"/>
              <a:t>open</a:t>
            </a:r>
            <a:r>
              <a:rPr lang="nb-NO" sz="1800" dirty="0"/>
              <a:t> Gulf </a:t>
            </a:r>
            <a:r>
              <a:rPr lang="nb-NO" sz="1800" dirty="0" err="1"/>
              <a:t>of</a:t>
            </a:r>
            <a:r>
              <a:rPr lang="nb-NO" sz="1800" dirty="0"/>
              <a:t> Mexico. </a:t>
            </a:r>
            <a:r>
              <a:rPr lang="nb-NO" sz="1800" i="1" dirty="0"/>
              <a:t>Journal </a:t>
            </a:r>
            <a:r>
              <a:rPr lang="nb-NO" sz="1800" i="1" dirty="0" err="1"/>
              <a:t>of</a:t>
            </a:r>
            <a:r>
              <a:rPr lang="nb-NO" sz="1800" i="1" dirty="0"/>
              <a:t> </a:t>
            </a:r>
            <a:r>
              <a:rPr lang="nb-NO" sz="1800" i="1" dirty="0" err="1"/>
              <a:t>Oceanic</a:t>
            </a:r>
            <a:r>
              <a:rPr lang="nb-NO" sz="1800" i="1" dirty="0"/>
              <a:t> and </a:t>
            </a:r>
            <a:r>
              <a:rPr lang="nb-NO" sz="1800" i="1" dirty="0" err="1"/>
              <a:t>Atmospheric</a:t>
            </a:r>
            <a:r>
              <a:rPr lang="nb-NO" sz="1800" i="1" dirty="0"/>
              <a:t> Technology,</a:t>
            </a:r>
            <a:r>
              <a:rPr lang="nb-NO" sz="1800" dirty="0"/>
              <a:t> 31(1):105-130 (doi:10.1175/JTECH-D-13-00011.1) (2014).</a:t>
            </a: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67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453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Recent NOAA AOML OSSE 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sz="2000" b="1" dirty="0"/>
              <a:t>Hoffman, R.N</a:t>
            </a:r>
            <a:r>
              <a:rPr lang="nb-NO" sz="2000" dirty="0"/>
              <a:t>., and R. Atlas. </a:t>
            </a:r>
            <a:r>
              <a:rPr lang="nb-NO" sz="2000" dirty="0" err="1"/>
              <a:t>Future</a:t>
            </a:r>
            <a:r>
              <a:rPr lang="nb-NO" sz="2000" dirty="0"/>
              <a:t> </a:t>
            </a:r>
            <a:r>
              <a:rPr lang="nb-NO" sz="2000" dirty="0" err="1"/>
              <a:t>observing</a:t>
            </a:r>
            <a:r>
              <a:rPr lang="nb-NO" sz="2000" dirty="0"/>
              <a:t> system </a:t>
            </a:r>
            <a:r>
              <a:rPr lang="nb-NO" sz="2000" dirty="0" err="1"/>
              <a:t>simulation</a:t>
            </a:r>
            <a:r>
              <a:rPr lang="nb-NO" sz="2000" dirty="0"/>
              <a:t> </a:t>
            </a:r>
            <a:r>
              <a:rPr lang="nb-NO" sz="2000" dirty="0" err="1"/>
              <a:t>experiments</a:t>
            </a:r>
            <a:r>
              <a:rPr lang="nb-NO" sz="2000" dirty="0"/>
              <a:t>. </a:t>
            </a:r>
            <a:r>
              <a:rPr lang="nb-NO" sz="2000" i="1" dirty="0"/>
              <a:t>Bulletin </a:t>
            </a:r>
            <a:r>
              <a:rPr lang="nb-NO" sz="2000" i="1" dirty="0" err="1"/>
              <a:t>of</a:t>
            </a:r>
            <a:r>
              <a:rPr lang="nb-NO" sz="2000" i="1" dirty="0"/>
              <a:t> </a:t>
            </a:r>
            <a:r>
              <a:rPr lang="nb-NO" sz="2000" i="1" dirty="0" err="1"/>
              <a:t>the</a:t>
            </a:r>
            <a:r>
              <a:rPr lang="nb-NO" sz="2000" i="1" dirty="0"/>
              <a:t> American </a:t>
            </a:r>
            <a:r>
              <a:rPr lang="nb-NO" sz="2000" i="1" dirty="0" err="1"/>
              <a:t>Meteorological</a:t>
            </a:r>
            <a:r>
              <a:rPr lang="nb-NO" sz="2000" i="1" dirty="0"/>
              <a:t> </a:t>
            </a:r>
            <a:r>
              <a:rPr lang="nb-NO" sz="2000" i="1" dirty="0" err="1"/>
              <a:t>Society</a:t>
            </a:r>
            <a:r>
              <a:rPr lang="nb-NO" sz="2000" i="1" dirty="0"/>
              <a:t>,</a:t>
            </a:r>
            <a:r>
              <a:rPr lang="nb-NO" sz="2000" dirty="0"/>
              <a:t> 97(9):___-___ (doi:10.1175/BAMS-D-15-00200.1) (2016).</a:t>
            </a:r>
            <a:endParaRPr lang="en-US" sz="2000" dirty="0"/>
          </a:p>
          <a:p>
            <a:r>
              <a:rPr lang="nb-NO" sz="2000" b="1" dirty="0"/>
              <a:t>Hoffman, R.N</a:t>
            </a:r>
            <a:r>
              <a:rPr lang="nb-NO" sz="2000" dirty="0"/>
              <a:t>., S.-A. </a:t>
            </a:r>
            <a:r>
              <a:rPr lang="nb-NO" sz="2000" dirty="0" err="1"/>
              <a:t>Boukabara</a:t>
            </a:r>
            <a:r>
              <a:rPr lang="nb-NO" sz="2000" dirty="0"/>
              <a:t>, V.K. Kumar, K. Garrett, S.P.F. Casey, and R. Atlas. An </a:t>
            </a:r>
            <a:r>
              <a:rPr lang="nb-NO" sz="2000" dirty="0" err="1"/>
              <a:t>empirical</a:t>
            </a:r>
            <a:r>
              <a:rPr lang="nb-NO" sz="2000" dirty="0"/>
              <a:t> </a:t>
            </a:r>
            <a:r>
              <a:rPr lang="nb-NO" sz="2000" dirty="0" err="1"/>
              <a:t>cumulative</a:t>
            </a:r>
            <a:r>
              <a:rPr lang="nb-NO" sz="2000" dirty="0"/>
              <a:t> </a:t>
            </a:r>
            <a:r>
              <a:rPr lang="nb-NO" sz="2000" dirty="0" err="1"/>
              <a:t>density</a:t>
            </a:r>
            <a:r>
              <a:rPr lang="nb-NO" sz="2000" dirty="0"/>
              <a:t> </a:t>
            </a:r>
            <a:r>
              <a:rPr lang="nb-NO" sz="2000" dirty="0" err="1"/>
              <a:t>function</a:t>
            </a:r>
            <a:r>
              <a:rPr lang="nb-NO" sz="2000" dirty="0"/>
              <a:t> </a:t>
            </a:r>
            <a:r>
              <a:rPr lang="nb-NO" sz="2000" dirty="0" err="1"/>
              <a:t>approach</a:t>
            </a:r>
            <a:r>
              <a:rPr lang="nb-NO" sz="2000" dirty="0"/>
              <a:t> to </a:t>
            </a:r>
            <a:r>
              <a:rPr lang="nb-NO" sz="2000" dirty="0" err="1"/>
              <a:t>defining</a:t>
            </a:r>
            <a:r>
              <a:rPr lang="nb-NO" sz="2000" dirty="0"/>
              <a:t> </a:t>
            </a:r>
            <a:r>
              <a:rPr lang="nb-NO" sz="2000" dirty="0" err="1"/>
              <a:t>summary</a:t>
            </a:r>
            <a:r>
              <a:rPr lang="nb-NO" sz="2000" dirty="0"/>
              <a:t> NWP </a:t>
            </a:r>
            <a:r>
              <a:rPr lang="nb-NO" sz="2000" dirty="0" err="1"/>
              <a:t>forecast</a:t>
            </a:r>
            <a:r>
              <a:rPr lang="nb-NO" sz="2000" dirty="0"/>
              <a:t> </a:t>
            </a:r>
            <a:r>
              <a:rPr lang="nb-NO" sz="2000" dirty="0" err="1"/>
              <a:t>assessment</a:t>
            </a:r>
            <a:r>
              <a:rPr lang="nb-NO" sz="2000" dirty="0"/>
              <a:t> </a:t>
            </a:r>
            <a:r>
              <a:rPr lang="nb-NO" sz="2000" dirty="0" err="1"/>
              <a:t>metrics</a:t>
            </a:r>
            <a:r>
              <a:rPr lang="nb-NO" sz="2000" dirty="0"/>
              <a:t>. </a:t>
            </a:r>
            <a:r>
              <a:rPr lang="nb-NO" sz="2000" i="1" dirty="0" err="1"/>
              <a:t>Monthly</a:t>
            </a:r>
            <a:r>
              <a:rPr lang="nb-NO" sz="2000" i="1" dirty="0"/>
              <a:t> </a:t>
            </a:r>
            <a:r>
              <a:rPr lang="nb-NO" sz="2000" i="1" dirty="0" err="1"/>
              <a:t>Weather</a:t>
            </a:r>
            <a:r>
              <a:rPr lang="nb-NO" sz="2000" i="1" dirty="0"/>
              <a:t> </a:t>
            </a:r>
            <a:r>
              <a:rPr lang="nb-NO" sz="2000" i="1" dirty="0" err="1"/>
              <a:t>Review</a:t>
            </a:r>
            <a:r>
              <a:rPr lang="nb-NO" sz="2000" i="1" dirty="0"/>
              <a:t> </a:t>
            </a:r>
            <a:r>
              <a:rPr lang="nb-NO" sz="2000" dirty="0"/>
              <a:t>(in press).</a:t>
            </a:r>
            <a:endParaRPr lang="en-US" sz="2000" dirty="0"/>
          </a:p>
          <a:p>
            <a:r>
              <a:rPr lang="nb-NO" sz="2000" b="1" dirty="0" err="1"/>
              <a:t>Kourafalou</a:t>
            </a:r>
            <a:r>
              <a:rPr lang="nb-NO" sz="2000" b="1" i="1" dirty="0"/>
              <a:t>,</a:t>
            </a:r>
            <a:r>
              <a:rPr lang="nb-NO" sz="2000" b="1" dirty="0"/>
              <a:t> V.H</a:t>
            </a:r>
            <a:r>
              <a:rPr lang="nb-NO" sz="2000" dirty="0"/>
              <a:t>., Y.S. </a:t>
            </a:r>
            <a:r>
              <a:rPr lang="nb-NO" sz="2000" dirty="0" err="1"/>
              <a:t>Androulidakis</a:t>
            </a:r>
            <a:r>
              <a:rPr lang="nb-NO" sz="2000" dirty="0"/>
              <a:t>, G.R. Halliwell, H.-S. </a:t>
            </a:r>
            <a:r>
              <a:rPr lang="nb-NO" sz="2000" dirty="0" err="1"/>
              <a:t>Kang</a:t>
            </a:r>
            <a:r>
              <a:rPr lang="nb-NO" sz="2000" dirty="0"/>
              <a:t>, M. </a:t>
            </a:r>
            <a:r>
              <a:rPr lang="nb-NO" sz="2000" dirty="0" err="1"/>
              <a:t>Mehari</a:t>
            </a:r>
            <a:r>
              <a:rPr lang="nb-NO" sz="2000" dirty="0"/>
              <a:t>, M. Le </a:t>
            </a:r>
            <a:r>
              <a:rPr lang="nb-NO" sz="2000" dirty="0" err="1"/>
              <a:t>Henaff</a:t>
            </a:r>
            <a:r>
              <a:rPr lang="nb-NO" sz="2000" dirty="0"/>
              <a:t>, R. Atlas, and R. </a:t>
            </a:r>
            <a:r>
              <a:rPr lang="nb-NO" sz="2000" dirty="0" err="1"/>
              <a:t>Lumpkin</a:t>
            </a:r>
            <a:r>
              <a:rPr lang="nb-NO" sz="2000" dirty="0"/>
              <a:t>. North Atlantic Ocean OSSE system </a:t>
            </a:r>
            <a:r>
              <a:rPr lang="nb-NO" sz="2000" dirty="0" err="1"/>
              <a:t>development</a:t>
            </a:r>
            <a:r>
              <a:rPr lang="nb-NO" sz="2000" dirty="0"/>
              <a:t>: Nature Run </a:t>
            </a:r>
            <a:r>
              <a:rPr lang="nb-NO" sz="2000" dirty="0" err="1"/>
              <a:t>evaluation</a:t>
            </a:r>
            <a:r>
              <a:rPr lang="nb-NO" sz="2000" dirty="0"/>
              <a:t> and </a:t>
            </a:r>
            <a:r>
              <a:rPr lang="nb-NO" sz="2000" dirty="0" err="1"/>
              <a:t>application</a:t>
            </a:r>
            <a:r>
              <a:rPr lang="nb-NO" sz="2000" dirty="0"/>
              <a:t> to </a:t>
            </a:r>
            <a:r>
              <a:rPr lang="nb-NO" sz="2000" dirty="0" err="1"/>
              <a:t>hurricane</a:t>
            </a:r>
            <a:r>
              <a:rPr lang="nb-NO" sz="2000" dirty="0"/>
              <a:t> </a:t>
            </a:r>
            <a:r>
              <a:rPr lang="nb-NO" sz="2000" dirty="0" err="1"/>
              <a:t>interaction</a:t>
            </a:r>
            <a:r>
              <a:rPr lang="nb-NO" sz="2000" dirty="0"/>
              <a:t> </a:t>
            </a:r>
            <a:r>
              <a:rPr lang="nb-NO" sz="2000" dirty="0" err="1"/>
              <a:t>with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Gulf </a:t>
            </a:r>
            <a:r>
              <a:rPr lang="nb-NO" sz="2000" dirty="0" err="1"/>
              <a:t>Stream</a:t>
            </a:r>
            <a:r>
              <a:rPr lang="nb-NO" sz="2000" dirty="0"/>
              <a:t>. </a:t>
            </a:r>
            <a:r>
              <a:rPr lang="nb-NO" sz="2000" i="1" dirty="0"/>
              <a:t>Progress in </a:t>
            </a:r>
            <a:r>
              <a:rPr lang="nb-NO" sz="2000" i="1" dirty="0" err="1"/>
              <a:t>Oceanography</a:t>
            </a:r>
            <a:r>
              <a:rPr lang="nb-NO" sz="2000" i="1" dirty="0"/>
              <a:t> </a:t>
            </a:r>
            <a:r>
              <a:rPr lang="nb-NO" sz="2000" dirty="0"/>
              <a:t>(</a:t>
            </a:r>
            <a:r>
              <a:rPr lang="nb-NO" sz="2000" dirty="0" err="1"/>
              <a:t>submitted</a:t>
            </a:r>
            <a:r>
              <a:rPr lang="nb-NO" sz="2000" dirty="0"/>
              <a:t>).</a:t>
            </a:r>
            <a:endParaRPr lang="en-US" sz="2000" dirty="0"/>
          </a:p>
          <a:p>
            <a:r>
              <a:rPr lang="nb-NO" sz="2000" b="1" dirty="0"/>
              <a:t>Lee, P</a:t>
            </a:r>
            <a:r>
              <a:rPr lang="nb-NO" sz="2000" dirty="0"/>
              <a:t>., R. Atlas, G. </a:t>
            </a:r>
            <a:r>
              <a:rPr lang="nb-NO" sz="2000" dirty="0" err="1"/>
              <a:t>Carmichael</a:t>
            </a:r>
            <a:r>
              <a:rPr lang="nb-NO" sz="2000" dirty="0"/>
              <a:t>, Y. Tang, B. Pierce, A.P. </a:t>
            </a:r>
            <a:r>
              <a:rPr lang="nb-NO" sz="2000" dirty="0" err="1"/>
              <a:t>Biazar</a:t>
            </a:r>
            <a:r>
              <a:rPr lang="nb-NO" sz="2000" dirty="0"/>
              <a:t>, L. Pan, H. Kim, D. </a:t>
            </a:r>
            <a:r>
              <a:rPr lang="nb-NO" sz="2000" dirty="0" err="1"/>
              <a:t>Tong</a:t>
            </a:r>
            <a:r>
              <a:rPr lang="nb-NO" sz="2000" dirty="0"/>
              <a:t>, and W. Chen. </a:t>
            </a:r>
            <a:r>
              <a:rPr lang="nb-NO" sz="2000" dirty="0" err="1"/>
              <a:t>Observing</a:t>
            </a:r>
            <a:r>
              <a:rPr lang="nb-NO" sz="2000" dirty="0"/>
              <a:t> System </a:t>
            </a:r>
            <a:r>
              <a:rPr lang="nb-NO" sz="2000" dirty="0" err="1"/>
              <a:t>Simulation</a:t>
            </a:r>
            <a:r>
              <a:rPr lang="nb-NO" sz="2000" dirty="0"/>
              <a:t> Experiments (OSSEs) </a:t>
            </a:r>
            <a:r>
              <a:rPr lang="nb-NO" sz="2000" dirty="0" err="1"/>
              <a:t>using</a:t>
            </a:r>
            <a:r>
              <a:rPr lang="nb-NO" sz="2000" dirty="0"/>
              <a:t> a regional air </a:t>
            </a:r>
            <a:r>
              <a:rPr lang="nb-NO" sz="2000" dirty="0" err="1"/>
              <a:t>quality</a:t>
            </a:r>
            <a:r>
              <a:rPr lang="nb-NO" sz="2000" dirty="0"/>
              <a:t> </a:t>
            </a:r>
            <a:r>
              <a:rPr lang="nb-NO" sz="2000" dirty="0" err="1"/>
              <a:t>application</a:t>
            </a:r>
            <a:r>
              <a:rPr lang="nb-NO" sz="2000" dirty="0"/>
              <a:t> for </a:t>
            </a:r>
            <a:r>
              <a:rPr lang="nb-NO" sz="2000" dirty="0" err="1"/>
              <a:t>evaluation</a:t>
            </a:r>
            <a:r>
              <a:rPr lang="nb-NO" sz="2000" dirty="0"/>
              <a:t>. In </a:t>
            </a:r>
            <a:r>
              <a:rPr lang="nb-NO" sz="2000" i="1" dirty="0"/>
              <a:t>Air </a:t>
            </a:r>
            <a:r>
              <a:rPr lang="nb-NO" sz="2000" i="1" dirty="0" err="1"/>
              <a:t>Pollution</a:t>
            </a:r>
            <a:r>
              <a:rPr lang="nb-NO" sz="2000" i="1" dirty="0"/>
              <a:t> </a:t>
            </a:r>
            <a:r>
              <a:rPr lang="nb-NO" sz="2000" i="1" dirty="0" err="1"/>
              <a:t>Modeling</a:t>
            </a:r>
            <a:r>
              <a:rPr lang="nb-NO" sz="2000" i="1" dirty="0"/>
              <a:t> and </a:t>
            </a:r>
            <a:r>
              <a:rPr lang="nb-NO" sz="2000" i="1" dirty="0" err="1"/>
              <a:t>its</a:t>
            </a:r>
            <a:r>
              <a:rPr lang="nb-NO" sz="2000" i="1" dirty="0"/>
              <a:t> Application XXIV,</a:t>
            </a:r>
            <a:r>
              <a:rPr lang="nb-NO" sz="2000" dirty="0"/>
              <a:t> D.G. </a:t>
            </a:r>
            <a:r>
              <a:rPr lang="nb-NO" sz="2000" dirty="0" err="1"/>
              <a:t>Steyn</a:t>
            </a:r>
            <a:r>
              <a:rPr lang="nb-NO" sz="2000" dirty="0"/>
              <a:t> and N. </a:t>
            </a:r>
            <a:r>
              <a:rPr lang="nb-NO" sz="2000" dirty="0" err="1"/>
              <a:t>Chaumerliac</a:t>
            </a:r>
            <a:r>
              <a:rPr lang="nb-NO" sz="2000" dirty="0"/>
              <a:t> (eds.). Springer International Publishing, 599-605 (doi:10.1007/978-3-319-24478-5_97) (2016).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1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/>
          </p:cNvSpPr>
          <p:nvPr/>
        </p:nvSpPr>
        <p:spPr>
          <a:xfrm>
            <a:off x="228600" y="1299535"/>
            <a:ext cx="59436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charset="0"/>
              <a:buChar char="•"/>
              <a:defRPr>
                <a:uFillTx/>
              </a:defRPr>
            </a:pPr>
            <a:r>
              <a:rPr lang="en-US" sz="2000" dirty="0">
                <a:uFillTx/>
                <a:latin typeface="Times New Roman" charset="0"/>
                <a:ea typeface="Times New Roman" charset="0"/>
                <a:cs typeface="Times New Roman" charset="0"/>
              </a:rPr>
              <a:t>QOSAP coordinates the assessment of the impact of current and new observations across the different NOAA Line Offices.</a:t>
            </a:r>
          </a:p>
          <a:p>
            <a:pPr marL="342900" indent="-342900" algn="just">
              <a:buFont typeface="Arial" charset="0"/>
              <a:buChar char="•"/>
              <a:defRPr>
                <a:uFillTx/>
              </a:defRPr>
            </a:pPr>
            <a:endParaRPr lang="en-US" sz="2000" dirty="0"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  <a:defRPr>
                <a:uFillTx/>
              </a:defRPr>
            </a:pPr>
            <a:r>
              <a:rPr lang="en-US" sz="2000" dirty="0">
                <a:uFillTx/>
                <a:latin typeface="Times New Roman" charset="0"/>
                <a:ea typeface="Times New Roman" charset="0"/>
                <a:cs typeface="Times New Roman" charset="0"/>
              </a:rPr>
              <a:t>QOSAP uses observing system experiments (OSEs) and observing system simulation experiments (OSSEs) as effective techniques to evaluate the impact of the different observation types. </a:t>
            </a:r>
          </a:p>
          <a:p>
            <a:pPr marL="342900" indent="-342900" algn="just">
              <a:buFont typeface="Arial" charset="0"/>
              <a:buChar char="•"/>
              <a:defRPr>
                <a:uFillTx/>
              </a:defRPr>
            </a:pPr>
            <a:endParaRPr lang="en-US" sz="2000" dirty="0"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  <a:defRPr>
                <a:uFillTx/>
              </a:defRPr>
            </a:pPr>
            <a:r>
              <a:rPr lang="en-US" sz="2000" dirty="0">
                <a:uFillTx/>
                <a:latin typeface="Times New Roman" charset="0"/>
                <a:ea typeface="Times New Roman" charset="0"/>
                <a:cs typeface="Times New Roman" charset="0"/>
              </a:rPr>
              <a:t>These studies can help NOAA management prioritize mission designs in a cost-effective way by analyzing tradeoffs in the design of proposed observing systems.</a:t>
            </a:r>
          </a:p>
          <a:p>
            <a:pPr marL="342900" indent="-342900" algn="just">
              <a:buFont typeface="Arial" charset="0"/>
              <a:buChar char="•"/>
              <a:defRPr>
                <a:uFillTx/>
              </a:defRPr>
            </a:pPr>
            <a:endParaRPr lang="en-US" sz="2000" dirty="0"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lvl="1" indent="-342900" algn="just">
              <a:buFont typeface="Arial" charset="0"/>
              <a:buChar char="•"/>
              <a:defRPr>
                <a:uFillTx/>
              </a:defRPr>
            </a:pPr>
            <a:r>
              <a:rPr lang="en-US" sz="2000" b="1" dirty="0">
                <a:uFillTx/>
                <a:latin typeface="Times New Roman" charset="0"/>
                <a:ea typeface="Times New Roman" charset="0"/>
                <a:cs typeface="Times New Roman" charset="0"/>
              </a:rPr>
              <a:t>Maintain </a:t>
            </a:r>
            <a:r>
              <a:rPr lang="en-US" sz="2000" b="1" dirty="0">
                <a:uFillTx/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OSSE and OSE inventory </a:t>
            </a:r>
            <a:r>
              <a:rPr lang="en-US" sz="2000" b="1" dirty="0">
                <a:uFillTx/>
                <a:latin typeface="Times New Roman" charset="0"/>
                <a:ea typeface="Times New Roman" charset="0"/>
                <a:cs typeface="Times New Roman" charset="0"/>
              </a:rPr>
              <a:t>up to date in NOAA google drive (hyperlink above).</a:t>
            </a:r>
          </a:p>
          <a:p>
            <a:pPr marL="342900" indent="-342900" algn="just">
              <a:buFont typeface="Arial" charset="0"/>
              <a:buChar char="•"/>
              <a:defRPr>
                <a:uFillTx/>
              </a:defRPr>
            </a:pPr>
            <a:endParaRPr lang="en-US" sz="2000" dirty="0"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  <a:defRPr>
                <a:uFillTx/>
              </a:defRPr>
            </a:pPr>
            <a:endParaRPr lang="en-US" sz="2000" dirty="0"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just">
              <a:buFont typeface="Arial" charset="0"/>
              <a:buChar char="•"/>
              <a:defRPr>
                <a:uFillTx/>
              </a:defRPr>
            </a:pPr>
            <a:endParaRPr lang="en-US" sz="2000" dirty="0">
              <a:uFillTx/>
              <a:latin typeface="Times New Roman" charset="0"/>
              <a:ea typeface="Times New Roman" charset="0"/>
              <a:cs typeface="Times New Roman" charset="0"/>
            </a:endParaRPr>
          </a:p>
          <a:p>
            <a:pPr lvl="2" algn="just">
              <a:defRPr>
                <a:uFillTx/>
              </a:defRPr>
            </a:pPr>
            <a:r>
              <a:rPr lang="en-US" sz="1800" dirty="0">
                <a:uFillTx/>
                <a:latin typeface="Times New Roman" charset="0"/>
                <a:ea typeface="Times New Roman" charset="0"/>
                <a:cs typeface="Times New Roman" charset="0"/>
              </a:rPr>
              <a:t>    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454" y="1045631"/>
            <a:ext cx="2214299" cy="2214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454" y="4038600"/>
            <a:ext cx="2257161" cy="2257161"/>
          </a:xfrm>
          <a:prstGeom prst="rect">
            <a:avLst/>
          </a:prstGeom>
        </p:spPr>
      </p:pic>
      <p:sp>
        <p:nvSpPr>
          <p:cNvPr id="12" name="Left Arrow 11"/>
          <p:cNvSpPr>
            <a:spLocks/>
          </p:cNvSpPr>
          <p:nvPr/>
        </p:nvSpPr>
        <p:spPr>
          <a:xfrm rot="16200000">
            <a:off x="7425744" y="3350883"/>
            <a:ext cx="406580" cy="606287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uFillTx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133600" cy="365125"/>
          </a:xfrm>
        </p:spPr>
        <p:txBody>
          <a:bodyPr/>
          <a:lstStyle/>
          <a:p>
            <a:fld id="{569B6CF2-20DD-4BD9-8E10-72998A57A150}" type="slidenum">
              <a:rPr lang="en-US" smtClean="0">
                <a:solidFill>
                  <a:schemeClr val="bg1"/>
                </a:solidFill>
                <a:uFillTx/>
              </a:rPr>
              <a:pPr/>
              <a:t>3</a:t>
            </a:fld>
            <a:endParaRPr lang="en-US" dirty="0">
              <a:solidFill>
                <a:schemeClr val="bg1"/>
              </a:solidFill>
              <a:uFillTx/>
            </a:endParaRP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113F89DC-C1D1-954F-9976-5DC156A2ED5B}"/>
              </a:ext>
            </a:extLst>
          </p:cNvPr>
          <p:cNvSpPr txBox="1">
            <a:spLocks/>
          </p:cNvSpPr>
          <p:nvPr/>
        </p:nvSpPr>
        <p:spPr>
          <a:xfrm>
            <a:off x="490089" y="168290"/>
            <a:ext cx="6814780" cy="9234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rm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>
                <a:uFillTx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>
                <a:uFillTx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>
                <a:uFillTx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>
                <a:uFillTx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>
                <a:uFillTx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>
                <a:uFillTx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>
                <a:uFillTx/>
              </a:defRPr>
            </a:lvl9pPr>
          </a:lstStyle>
          <a:p>
            <a:r>
              <a:rPr lang="en-US" sz="4400" b="1" dirty="0">
                <a:ln w="3175">
                  <a:noFill/>
                  <a:prstDash val="solid"/>
                </a:ln>
                <a:solidFill>
                  <a:schemeClr val="tx1"/>
                </a:solidFill>
                <a:uFillTx/>
                <a:latin typeface="Times New Roman" charset="0"/>
                <a:ea typeface="Times New Roman" charset="0"/>
                <a:cs typeface="Times New Roman" charset="0"/>
              </a:rPr>
              <a:t>QOSAP functions</a:t>
            </a:r>
            <a:endParaRPr lang="en-US" sz="4400" b="1" dirty="0">
              <a:solidFill>
                <a:schemeClr val="tx1"/>
              </a:solidFill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33F6835B-197D-434B-825B-714F62CC7B99}"/>
              </a:ext>
            </a:extLst>
          </p:cNvPr>
          <p:cNvSpPr txBox="1">
            <a:spLocks/>
          </p:cNvSpPr>
          <p:nvPr/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9B6CF2-20DD-4BD9-8E10-72998A57A15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3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>
          <a:xfrm>
            <a:off x="1905000" y="1447800"/>
            <a:ext cx="19812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uFillTx/>
              </a:rPr>
              <a:t>Champion</a:t>
            </a:r>
          </a:p>
          <a:p>
            <a:pPr algn="ctr"/>
            <a:r>
              <a:rPr lang="en-US" dirty="0">
                <a:uFillTx/>
              </a:rPr>
              <a:t>(Craig McLean)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4114800" y="2369663"/>
            <a:ext cx="1600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uFillTx/>
              </a:rPr>
              <a:t>NOSC</a:t>
            </a:r>
          </a:p>
          <a:p>
            <a:pPr algn="ctr"/>
            <a:r>
              <a:rPr lang="en-US" dirty="0">
                <a:uFillTx/>
              </a:rPr>
              <a:t>(Oversight)</a:t>
            </a:r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6324600" y="2369663"/>
            <a:ext cx="1600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uFillTx/>
              </a:rPr>
              <a:t>TPIO</a:t>
            </a:r>
          </a:p>
          <a:p>
            <a:pPr algn="ctr"/>
            <a:r>
              <a:rPr lang="en-US" sz="1400" dirty="0">
                <a:uFillTx/>
              </a:rPr>
              <a:t>(NOSIA Integration)</a:t>
            </a:r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2095500" y="3276600"/>
            <a:ext cx="1600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uFillTx/>
              </a:rPr>
              <a:t>Executive Lead</a:t>
            </a:r>
          </a:p>
          <a:p>
            <a:pPr algn="ctr"/>
            <a:r>
              <a:rPr lang="en-US" dirty="0">
                <a:uFillTx/>
              </a:rPr>
              <a:t>(Gary Matlock)</a:t>
            </a:r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4124325" y="4285135"/>
            <a:ext cx="1600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uFillTx/>
              </a:rPr>
              <a:t>QOSAP</a:t>
            </a:r>
          </a:p>
          <a:p>
            <a:pPr algn="ctr"/>
            <a:r>
              <a:rPr lang="en-US" sz="1200" dirty="0">
                <a:uFillTx/>
              </a:rPr>
              <a:t>Program Deputy Director</a:t>
            </a:r>
          </a:p>
          <a:p>
            <a:pPr algn="ctr"/>
            <a:r>
              <a:rPr lang="en-US" sz="1400" dirty="0">
                <a:uFillTx/>
              </a:rPr>
              <a:t>Lidia Cucurull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2109787" y="4285135"/>
            <a:ext cx="1600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uFillTx/>
              </a:rPr>
              <a:t>QOSAP </a:t>
            </a:r>
          </a:p>
          <a:p>
            <a:pPr algn="ctr"/>
            <a:r>
              <a:rPr lang="en-US" sz="1400" dirty="0">
                <a:uFillTx/>
              </a:rPr>
              <a:t>Program Director</a:t>
            </a:r>
          </a:p>
          <a:p>
            <a:pPr algn="ctr"/>
            <a:r>
              <a:rPr lang="en-US" sz="1400" dirty="0">
                <a:uFillTx/>
              </a:rPr>
              <a:t>Bob Atlas</a:t>
            </a:r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533400" y="5561886"/>
            <a:ext cx="1119188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uFillTx/>
              </a:rPr>
              <a:t>Sid </a:t>
            </a:r>
            <a:r>
              <a:rPr lang="en-US" sz="1400" dirty="0" err="1">
                <a:uFillTx/>
              </a:rPr>
              <a:t>Boukabara</a:t>
            </a:r>
            <a:endParaRPr lang="en-US" sz="1400" dirty="0">
              <a:uFillTx/>
            </a:endParaRPr>
          </a:p>
          <a:p>
            <a:pPr algn="ctr"/>
            <a:r>
              <a:rPr lang="en-US" sz="1400" dirty="0">
                <a:uFillTx/>
              </a:rPr>
              <a:t>NESDIS</a:t>
            </a:r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1701403" y="5560653"/>
            <a:ext cx="1208482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uFillTx/>
              </a:rPr>
              <a:t>Gregory </a:t>
            </a:r>
            <a:r>
              <a:rPr lang="en-US" sz="1400" dirty="0" err="1">
                <a:uFillTx/>
              </a:rPr>
              <a:t>Dusek</a:t>
            </a:r>
            <a:endParaRPr lang="en-US" sz="1400" dirty="0">
              <a:uFillTx/>
            </a:endParaRPr>
          </a:p>
          <a:p>
            <a:pPr algn="ctr"/>
            <a:r>
              <a:rPr lang="en-US" sz="1400" dirty="0">
                <a:uFillTx/>
              </a:rPr>
              <a:t>NOS</a:t>
            </a:r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970609" y="5560653"/>
            <a:ext cx="1011174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uFillTx/>
              </a:rPr>
              <a:t>James </a:t>
            </a:r>
            <a:r>
              <a:rPr lang="en-US" sz="1400" dirty="0" err="1">
                <a:uFillTx/>
              </a:rPr>
              <a:t>Yoe</a:t>
            </a:r>
            <a:endParaRPr lang="en-US" sz="1400" dirty="0">
              <a:uFillTx/>
            </a:endParaRPr>
          </a:p>
          <a:p>
            <a:pPr algn="ctr"/>
            <a:r>
              <a:rPr lang="en-US" sz="1400" dirty="0">
                <a:uFillTx/>
              </a:rPr>
              <a:t>NWS</a:t>
            </a:r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4052643" y="5560653"/>
            <a:ext cx="1139095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uFillTx/>
              </a:rPr>
              <a:t>Lidia Cucurull</a:t>
            </a:r>
          </a:p>
          <a:p>
            <a:pPr algn="ctr"/>
            <a:r>
              <a:rPr lang="en-US" sz="1400" dirty="0">
                <a:uFillTx/>
              </a:rPr>
              <a:t>OAR</a:t>
            </a:r>
          </a:p>
        </p:txBody>
      </p:sp>
      <p:sp>
        <p:nvSpPr>
          <p:cNvPr id="19" name="Rectangle 18"/>
          <p:cNvSpPr>
            <a:spLocks/>
          </p:cNvSpPr>
          <p:nvPr/>
        </p:nvSpPr>
        <p:spPr>
          <a:xfrm>
            <a:off x="5278150" y="5543976"/>
            <a:ext cx="1126617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uFillTx/>
              </a:rPr>
              <a:t>Bonnie </a:t>
            </a:r>
            <a:r>
              <a:rPr lang="en-US" sz="1400" dirty="0" err="1">
                <a:uFillTx/>
              </a:rPr>
              <a:t>Ponwith</a:t>
            </a:r>
            <a:endParaRPr lang="en-US" sz="1400" dirty="0">
              <a:uFillTx/>
            </a:endParaRPr>
          </a:p>
          <a:p>
            <a:pPr algn="ctr"/>
            <a:r>
              <a:rPr lang="en-US" sz="1400" dirty="0">
                <a:uFillTx/>
              </a:rPr>
              <a:t>NMFS</a:t>
            </a:r>
          </a:p>
        </p:txBody>
      </p:sp>
      <p:sp>
        <p:nvSpPr>
          <p:cNvPr id="20" name="Rectangle 19"/>
          <p:cNvSpPr>
            <a:spLocks/>
          </p:cNvSpPr>
          <p:nvPr/>
        </p:nvSpPr>
        <p:spPr>
          <a:xfrm>
            <a:off x="6494876" y="5528657"/>
            <a:ext cx="978056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uFillTx/>
              </a:rPr>
              <a:t>Jonathan Taylor</a:t>
            </a:r>
          </a:p>
          <a:p>
            <a:pPr algn="ctr"/>
            <a:r>
              <a:rPr lang="en-US" sz="1400" dirty="0">
                <a:uFillTx/>
              </a:rPr>
              <a:t>OMAO</a:t>
            </a:r>
          </a:p>
        </p:txBody>
      </p:sp>
      <p:cxnSp>
        <p:nvCxnSpPr>
          <p:cNvPr id="21" name="Straight Connector 20"/>
          <p:cNvCxnSpPr>
            <a:stCxn id="7" idx="2"/>
            <a:endCxn id="12" idx="0"/>
          </p:cNvCxnSpPr>
          <p:nvPr/>
        </p:nvCxnSpPr>
        <p:spPr>
          <a:xfrm>
            <a:off x="2895600" y="2209800"/>
            <a:ext cx="0" cy="1066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7" idx="2"/>
            <a:endCxn id="10" idx="1"/>
          </p:cNvCxnSpPr>
          <p:nvPr/>
        </p:nvCxnSpPr>
        <p:spPr>
          <a:xfrm rot="16200000" flipH="1">
            <a:off x="3253819" y="1851581"/>
            <a:ext cx="502763" cy="1219200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0" idx="3"/>
            <a:endCxn id="11" idx="1"/>
          </p:cNvCxnSpPr>
          <p:nvPr/>
        </p:nvCxnSpPr>
        <p:spPr>
          <a:xfrm>
            <a:off x="5715000" y="2712563"/>
            <a:ext cx="60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2"/>
          </p:cNvCxnSpPr>
          <p:nvPr/>
        </p:nvCxnSpPr>
        <p:spPr>
          <a:xfrm>
            <a:off x="2895600" y="3962400"/>
            <a:ext cx="0" cy="304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3" idx="3"/>
            <a:endCxn id="14" idx="1"/>
          </p:cNvCxnSpPr>
          <p:nvPr/>
        </p:nvCxnSpPr>
        <p:spPr>
          <a:xfrm>
            <a:off x="3709987" y="4742335"/>
            <a:ext cx="4143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/>
          <p:nvPr/>
        </p:nvCxnSpPr>
        <p:spPr>
          <a:xfrm rot="5400000">
            <a:off x="1643061" y="4483069"/>
            <a:ext cx="457201" cy="1771650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16200000" flipH="1">
            <a:off x="3023808" y="5073016"/>
            <a:ext cx="361118" cy="566309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982884" y="5363772"/>
            <a:ext cx="0" cy="1730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>
            <a:spLocks/>
          </p:cNvSpPr>
          <p:nvPr/>
        </p:nvSpPr>
        <p:spPr>
          <a:xfrm>
            <a:off x="7563041" y="5507789"/>
            <a:ext cx="1025374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uFillTx/>
              </a:rPr>
              <a:t>Derek </a:t>
            </a:r>
            <a:r>
              <a:rPr lang="en-US" sz="1400" dirty="0" err="1">
                <a:solidFill>
                  <a:schemeClr val="bg1"/>
                </a:solidFill>
                <a:uFillTx/>
              </a:rPr>
              <a:t>Posselt</a:t>
            </a:r>
            <a:endParaRPr lang="en-US" sz="1400" dirty="0">
              <a:solidFill>
                <a:schemeClr val="bg1"/>
              </a:solidFill>
              <a:uFillTx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uFillTx/>
              </a:rPr>
              <a:t>NASA/JPL</a:t>
            </a:r>
            <a:endParaRPr lang="en-US" b="0" i="0" dirty="0">
              <a:solidFill>
                <a:schemeClr val="bg1"/>
              </a:solidFill>
              <a:effectLst/>
              <a:uFillTx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8001524" y="5363772"/>
            <a:ext cx="0" cy="1449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3468465" y="5355073"/>
            <a:ext cx="4533059" cy="130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648200" y="5355643"/>
            <a:ext cx="0" cy="1730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496" y="5396047"/>
            <a:ext cx="30483" cy="164606"/>
          </a:xfrm>
          <a:prstGeom prst="rect">
            <a:avLst/>
          </a:prstGeom>
        </p:spPr>
      </p:pic>
      <p:cxnSp>
        <p:nvCxnSpPr>
          <p:cNvPr id="76" name="Straight Connector 75"/>
          <p:cNvCxnSpPr/>
          <p:nvPr/>
        </p:nvCxnSpPr>
        <p:spPr>
          <a:xfrm>
            <a:off x="5867400" y="5355643"/>
            <a:ext cx="0" cy="1730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7"/>
          <p:cNvSpPr txBox="1">
            <a:spLocks/>
          </p:cNvSpPr>
          <p:nvPr/>
        </p:nvSpPr>
        <p:spPr>
          <a:xfrm>
            <a:off x="934507" y="161052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uFillTx/>
                <a:latin typeface="Times New Roman" charset="0"/>
                <a:ea typeface="Times New Roman" charset="0"/>
                <a:cs typeface="Times New Roman" charset="0"/>
              </a:rPr>
              <a:t>QOSAP Organization Chart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4</a:t>
            </a:fld>
            <a:endParaRPr lang="en-US" dirty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49908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1447800" y="219077"/>
            <a:ext cx="6781800" cy="8381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4000" b="1" i="0" u="none" strike="noStrike" cap="none" baseline="0" dirty="0"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Prioritization Schema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381000" y="1381125"/>
            <a:ext cx="8382000" cy="502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For each proposed assessment topic/question we answer:</a:t>
            </a:r>
          </a:p>
          <a:p>
            <a:pPr marL="400050" marR="0" lvl="1" indent="-63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1800" b="0" i="0" u="sng" strike="noStrike" cap="none" baseline="0" dirty="0">
              <a:solidFill>
                <a:schemeClr val="dk1"/>
              </a:solidFill>
              <a:uFillTx/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0" indent="-6350">
              <a:spcBef>
                <a:spcPts val="360"/>
              </a:spcBef>
              <a:buSzPct val="25000"/>
              <a:buFont typeface="Arial"/>
              <a:buNone/>
            </a:pPr>
            <a:r>
              <a:rPr lang="en-US" sz="2000" b="0" i="0" u="sng" strike="noStrike" cap="none" baseline="0" dirty="0">
                <a:solidFill>
                  <a:schemeClr val="dk1"/>
                </a:solidFill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Question 1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: Is there a pressing need for the assessment to be executed in FY? [Yes/No]</a:t>
            </a:r>
          </a:p>
          <a:p>
            <a:pPr marL="0" indent="-6350">
              <a:spcBef>
                <a:spcPts val="360"/>
              </a:spcBef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uFillTx/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0" indent="-6350">
              <a:spcBef>
                <a:spcPts val="360"/>
              </a:spcBef>
              <a:buSzPct val="25000"/>
              <a:buFont typeface="Arial"/>
              <a:buNone/>
            </a:pPr>
            <a:r>
              <a:rPr lang="en-US" sz="2000" b="0" i="0" u="sng" strike="noStrike" cap="none" baseline="0" dirty="0">
                <a:solidFill>
                  <a:schemeClr val="dk1"/>
                </a:solidFill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Question 2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: Does NOAA currently have the capabilities in place to execute the assessment in FY? [Yes/No]</a:t>
            </a:r>
          </a:p>
          <a:p>
            <a:pPr marL="0" indent="-6350">
              <a:spcBef>
                <a:spcPts val="360"/>
              </a:spcBef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uFillTx/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0" indent="-6350">
              <a:spcBef>
                <a:spcPts val="360"/>
              </a:spcBef>
              <a:buSzPct val="25000"/>
              <a:buFont typeface="Arial"/>
              <a:buNone/>
            </a:pPr>
            <a:r>
              <a:rPr lang="en-US" sz="2000" b="0" i="0" u="sng" strike="noStrike" cap="none" baseline="0" dirty="0">
                <a:solidFill>
                  <a:schemeClr val="dk1"/>
                </a:solidFill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Question 3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: Are there existing resources available in FY for the assessment? [Yes/No] Estimate the amount needed/or additional above existing $ [$k]</a:t>
            </a:r>
          </a:p>
          <a:p>
            <a:pPr marL="0" indent="-6350">
              <a:spcBef>
                <a:spcPts val="360"/>
              </a:spcBef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uFillTx/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0" indent="-6350">
              <a:spcBef>
                <a:spcPts val="360"/>
              </a:spcBef>
              <a:buSzPct val="25000"/>
              <a:buFont typeface="Arial"/>
              <a:buNone/>
            </a:pPr>
            <a:r>
              <a:rPr lang="en-US" sz="2000" b="0" i="0" u="sng" strike="noStrike" cap="none" baseline="0" dirty="0">
                <a:solidFill>
                  <a:schemeClr val="dk1"/>
                </a:solidFill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Question 4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: Can the assessment be completed in FY? [Yes/No]</a:t>
            </a:r>
          </a:p>
          <a:p>
            <a:pPr marL="0" indent="-6350">
              <a:spcBef>
                <a:spcPts val="360"/>
              </a:spcBef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uFillTx/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0" indent="-6350">
              <a:spcBef>
                <a:spcPts val="360"/>
              </a:spcBef>
              <a:buSzPct val="25000"/>
              <a:buFont typeface="Arial"/>
              <a:buNone/>
            </a:pPr>
            <a:r>
              <a:rPr lang="en-US" sz="2000" b="0" i="0" u="sng" strike="noStrike" cap="none" baseline="0" dirty="0">
                <a:solidFill>
                  <a:schemeClr val="dk1"/>
                </a:solidFill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Question 5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: Potential value to NOAA and partners? [High, Medium, Low]</a:t>
            </a:r>
          </a:p>
          <a:p>
            <a:pPr marL="0" indent="-6350">
              <a:spcBef>
                <a:spcPts val="360"/>
              </a:spcBef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uFillTx/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0" indent="-6350">
              <a:spcBef>
                <a:spcPts val="360"/>
              </a:spcBef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uFillTx/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133600" cy="365125"/>
          </a:xfrm>
        </p:spPr>
        <p:txBody>
          <a:bodyPr/>
          <a:lstStyle/>
          <a:p>
            <a:fld id="{569B6CF2-20DD-4BD9-8E10-72998A57A150}" type="slidenum">
              <a:rPr lang="en-US" smtClean="0">
                <a:solidFill>
                  <a:schemeClr val="bg1"/>
                </a:solidFill>
                <a:uFillTx/>
              </a:rPr>
              <a:pPr/>
              <a:t>5</a:t>
            </a:fld>
            <a:endParaRPr lang="en-US" dirty="0">
              <a:solidFill>
                <a:schemeClr val="bg1"/>
              </a:solidFill>
              <a:uFillTx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EBE74D6-235B-3543-98B4-727700BE3285}"/>
              </a:ext>
            </a:extLst>
          </p:cNvPr>
          <p:cNvSpPr txBox="1">
            <a:spLocks/>
          </p:cNvSpPr>
          <p:nvPr/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9B6CF2-20DD-4BD9-8E10-72998A57A15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94721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543800" cy="103909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Objectives of an OSSE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457" y="1377373"/>
            <a:ext cx="8796193" cy="5334000"/>
          </a:xfrm>
        </p:spPr>
        <p:txBody>
          <a:bodyPr/>
          <a:lstStyle/>
          <a:p>
            <a:pPr marL="554187" indent="-554187">
              <a:lnSpc>
                <a:spcPct val="90000"/>
              </a:lnSpc>
              <a:buFont typeface="Times" charset="0"/>
              <a:buAutoNum type="arabicPeriod"/>
            </a:pPr>
            <a:r>
              <a:rPr lang="en-US" altLang="en-US" sz="2182" dirty="0">
                <a:latin typeface="Times New Roman" charset="0"/>
                <a:ea typeface="Times New Roman" charset="0"/>
                <a:cs typeface="Times New Roman" charset="0"/>
              </a:rPr>
              <a:t>To provide a </a:t>
            </a:r>
            <a:r>
              <a:rPr lang="en-US" altLang="en-US" sz="2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QUANTITATIVE</a:t>
            </a:r>
            <a:r>
              <a:rPr lang="en-US" altLang="en-US" sz="2182" dirty="0">
                <a:solidFill>
                  <a:schemeClr val="accent1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sz="2182" dirty="0">
                <a:latin typeface="Times New Roman" charset="0"/>
                <a:ea typeface="Times New Roman" charset="0"/>
                <a:cs typeface="Times New Roman" charset="0"/>
              </a:rPr>
              <a:t>assessment of the potential impact of proposed observing systems on earth system science, data assimilation, and numerical prediction.</a:t>
            </a:r>
          </a:p>
          <a:p>
            <a:pPr marL="554187" indent="-554187">
              <a:lnSpc>
                <a:spcPct val="90000"/>
              </a:lnSpc>
              <a:buFont typeface="Times" charset="0"/>
              <a:buAutoNum type="arabicPeriod"/>
            </a:pPr>
            <a:endParaRPr lang="en-US" altLang="en-US" sz="2182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554187" indent="-554187">
              <a:lnSpc>
                <a:spcPct val="90000"/>
              </a:lnSpc>
              <a:buFont typeface="Times" charset="0"/>
              <a:buAutoNum type="arabicPeriod"/>
            </a:pPr>
            <a:r>
              <a:rPr lang="en-US" altLang="en-US" sz="2182" dirty="0">
                <a:latin typeface="Times New Roman" charset="0"/>
                <a:ea typeface="Times New Roman" charset="0"/>
                <a:cs typeface="Times New Roman" charset="0"/>
              </a:rPr>
              <a:t>To evaluate and/or develop new methodology for the processing and assimilation of new types of data. (This enables improved and more rapid operational use of new observing systems).</a:t>
            </a:r>
          </a:p>
          <a:p>
            <a:pPr marL="554187" indent="-554187">
              <a:lnSpc>
                <a:spcPct val="90000"/>
              </a:lnSpc>
              <a:buFont typeface="Times" charset="0"/>
              <a:buAutoNum type="arabicPeriod"/>
            </a:pPr>
            <a:endParaRPr lang="en-US" altLang="en-US" sz="2182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554187" indent="-554187">
              <a:lnSpc>
                <a:spcPct val="90000"/>
              </a:lnSpc>
              <a:buFont typeface="Times" charset="0"/>
              <a:buAutoNum type="arabicPeriod"/>
            </a:pPr>
            <a:r>
              <a:rPr lang="en-US" altLang="en-US" sz="2182" dirty="0">
                <a:latin typeface="Times New Roman" charset="0"/>
                <a:ea typeface="Times New Roman" charset="0"/>
                <a:cs typeface="Times New Roman" charset="0"/>
              </a:rPr>
              <a:t>To evaluate tradeoffs in the design and configuration of proposed observing systems (e.g. coverage, resolution, accuracy and data redundancy).</a:t>
            </a:r>
          </a:p>
          <a:p>
            <a:pPr marL="554187" indent="-554187">
              <a:lnSpc>
                <a:spcPct val="90000"/>
              </a:lnSpc>
              <a:buFont typeface="Times" charset="0"/>
              <a:buAutoNum type="arabicPeriod"/>
            </a:pPr>
            <a:endParaRPr lang="en-US" altLang="en-US" sz="2182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554187" indent="-554187">
              <a:lnSpc>
                <a:spcPct val="90000"/>
              </a:lnSpc>
              <a:buFont typeface="Times" charset="0"/>
              <a:buAutoNum type="arabicPeriod"/>
            </a:pPr>
            <a:r>
              <a:rPr lang="en-US" altLang="en-US" sz="2182" dirty="0">
                <a:latin typeface="Times New Roman" charset="0"/>
                <a:ea typeface="Times New Roman" charset="0"/>
                <a:cs typeface="Times New Roman" charset="0"/>
              </a:rPr>
              <a:t>To optimize the global observing system for weather and climate, as well as other applications.</a:t>
            </a:r>
          </a:p>
          <a:p>
            <a:pPr marL="554187" indent="-554187">
              <a:lnSpc>
                <a:spcPct val="90000"/>
              </a:lnSpc>
              <a:buFont typeface="Times" charset="0"/>
              <a:buAutoNum type="arabicPeriod"/>
            </a:pPr>
            <a:endParaRPr lang="en-US" altLang="en-US" sz="2182" dirty="0">
              <a:ea typeface="ＭＳ Ｐゴシック" charset="-128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2133600" cy="365125"/>
          </a:xfrm>
        </p:spPr>
        <p:txBody>
          <a:bodyPr/>
          <a:lstStyle/>
          <a:p>
            <a:fld id="{569B6CF2-20DD-4BD9-8E10-72998A57A150}" type="slidenum">
              <a:rPr lang="en-US" smtClean="0">
                <a:solidFill>
                  <a:schemeClr val="bg1"/>
                </a:solidFill>
                <a:uFillTx/>
              </a:rPr>
              <a:pPr/>
              <a:t>6</a:t>
            </a:fld>
            <a:endParaRPr lang="en-US" dirty="0">
              <a:solidFill>
                <a:schemeClr val="bg1"/>
              </a:solidFill>
              <a:uFillTx/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FD15F0F-B6C4-3649-A19C-F6F55D2D5C2C}"/>
              </a:ext>
            </a:extLst>
          </p:cNvPr>
          <p:cNvSpPr txBox="1">
            <a:spLocks/>
          </p:cNvSpPr>
          <p:nvPr/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9B6CF2-20DD-4BD9-8E10-72998A57A15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913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42455"/>
            <a:ext cx="7901421" cy="824346"/>
          </a:xfrm>
        </p:spPr>
        <p:txBody>
          <a:bodyPr/>
          <a:lstStyle/>
          <a:p>
            <a:pPr eaLnBrk="1" hangingPunct="1"/>
            <a:r>
              <a:rPr lang="en-US" altLang="en-US" sz="3636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Basic Concepts 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637" y="1627909"/>
            <a:ext cx="8270875" cy="471054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2182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In OSSEs</a:t>
            </a:r>
          </a:p>
          <a:p>
            <a:pPr lvl="1" eaLnBrk="1" hangingPunct="1">
              <a:lnSpc>
                <a:spcPct val="110000"/>
              </a:lnSpc>
            </a:pPr>
            <a:r>
              <a:rPr lang="ja-JP" altLang="en-US" sz="2182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“</a:t>
            </a:r>
            <a:r>
              <a:rPr lang="en-US" altLang="ja-JP" sz="2182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Nature Run</a:t>
            </a:r>
            <a:r>
              <a:rPr lang="ja-JP" altLang="en-US" sz="2182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”</a:t>
            </a:r>
            <a:r>
              <a:rPr lang="en-US" altLang="ja-JP" sz="2182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 is proxy for Real Nature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Free run of forecast model</a:t>
            </a:r>
          </a:p>
          <a:p>
            <a:pPr lvl="3" eaLnBrk="1" hangingPunct="1">
              <a:lnSpc>
                <a:spcPct val="110000"/>
              </a:lnSpc>
            </a:pPr>
            <a:r>
              <a:rPr lang="en-US" altLang="en-US" sz="2182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Realistic phenomenology and variability vs. Nature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As independent as possible from Data Assimilation system model</a:t>
            </a:r>
          </a:p>
          <a:p>
            <a:pPr lvl="3" eaLnBrk="1" hangingPunct="1">
              <a:lnSpc>
                <a:spcPct val="110000"/>
              </a:lnSpc>
            </a:pPr>
            <a:r>
              <a:rPr lang="en-US" altLang="en-US" sz="2182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Correlated biases introduce optimism</a:t>
            </a:r>
          </a:p>
          <a:p>
            <a:pPr lvl="3" eaLnBrk="1" hangingPunct="1">
              <a:lnSpc>
                <a:spcPct val="110000"/>
              </a:lnSpc>
            </a:pPr>
            <a:r>
              <a:rPr lang="en-US" altLang="en-US" sz="2182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Construction of observations from Nature Run should also be independent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182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Truth is known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Verification vs truth can reveal characteristics of data assimilation system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182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New observations can be simulated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B86DB96-B16C-D045-8F9C-1F19C887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</p:spPr>
        <p:txBody>
          <a:bodyPr/>
          <a:lstStyle/>
          <a:p>
            <a:fld id="{569B6CF2-20DD-4BD9-8E10-72998A57A150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7</a:t>
            </a:fld>
            <a:endParaRPr lang="en-US" dirty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09022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623455" y="228601"/>
            <a:ext cx="7832148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36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Basic Concepts (</a:t>
            </a:r>
            <a:r>
              <a:rPr lang="en-US" altLang="en-US" sz="3636" b="1" dirty="0" err="1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cont</a:t>
            </a:r>
            <a:r>
              <a:rPr lang="en-US" altLang="en-US" sz="3636" b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489" y="1766455"/>
            <a:ext cx="8229023" cy="4779818"/>
          </a:xfrm>
        </p:spPr>
        <p:txBody>
          <a:bodyPr/>
          <a:lstStyle/>
          <a:p>
            <a:pPr eaLnBrk="1" hangingPunct="1"/>
            <a:r>
              <a:rPr lang="en-US" altLang="en-US" sz="2545" b="1" i="1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Simulated observations should be as realistic as possible</a:t>
            </a:r>
          </a:p>
          <a:p>
            <a:pPr lvl="1" eaLnBrk="1" hangingPunct="1"/>
            <a:r>
              <a:rPr lang="en-US" altLang="en-US" sz="2182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Exhibit same system impact as real observations</a:t>
            </a:r>
          </a:p>
          <a:p>
            <a:pPr lvl="1" eaLnBrk="1" hangingPunct="1"/>
            <a:r>
              <a:rPr lang="en-US" altLang="en-US" sz="2182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Contain same kinds of errors as real observations (e.g. representativeness)</a:t>
            </a:r>
          </a:p>
          <a:p>
            <a:pPr lvl="1" eaLnBrk="1" hangingPunct="1"/>
            <a:endParaRPr lang="en-US" altLang="en-US" sz="2182" dirty="0">
              <a:latin typeface="Times New Roman" panose="02020603050405020304" pitchFamily="18" charset="0"/>
              <a:ea typeface="ＭＳ Ｐゴシック" charset="-128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545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For application to advanced observing systems</a:t>
            </a:r>
          </a:p>
          <a:p>
            <a:pPr lvl="1" eaLnBrk="1" hangingPunct="1"/>
            <a:r>
              <a:rPr lang="en-US" altLang="en-US" sz="2182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Data Assimilation system should be leading edge but well tested</a:t>
            </a:r>
          </a:p>
          <a:p>
            <a:pPr lvl="1" eaLnBrk="1" hangingPunct="1"/>
            <a:r>
              <a:rPr lang="en-US" altLang="en-US" sz="2182" dirty="0"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OSSEs should be run periodically leading up to deployment of new instruments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EAAB27B-E916-1D49-8D1A-E31AB955C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</p:spPr>
        <p:txBody>
          <a:bodyPr/>
          <a:lstStyle/>
          <a:p>
            <a:fld id="{569B6CF2-20DD-4BD9-8E10-72998A57A150}" type="slidenum">
              <a:rPr lang="en-US" smtClean="0">
                <a:solidFill>
                  <a:srgbClr val="000000">
                    <a:tint val="75000"/>
                  </a:srgbClr>
                </a:solidFill>
                <a:uFillTx/>
              </a:rPr>
              <a:pPr/>
              <a:t>8</a:t>
            </a:fld>
            <a:endParaRPr lang="en-US" dirty="0">
              <a:solidFill>
                <a:srgbClr val="000000">
                  <a:tint val="75000"/>
                </a:srgbClr>
              </a:solidFill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8123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5/18/2015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6CF2-20DD-4BD9-8E10-72998A57A150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7333"/>
            <a:ext cx="4419600" cy="62206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1899" y="34492"/>
            <a:ext cx="7429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Process and key aspects of a credible OSSE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878030"/>
            <a:ext cx="38221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the study be completed in time to be useful?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NR and the differences between the NR and forecast models realistic?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coverages and error characteristics of simulated  observations realistic?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 forecast accuracy and impacts of existing observing systems in the OSSE comparable to the real world?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limitations of the OSSE system? Conclusions should not be drawn that go beyond these limitations</a:t>
            </a:r>
          </a:p>
        </p:txBody>
      </p:sp>
    </p:spTree>
    <p:extLst>
      <p:ext uri="{BB962C8B-B14F-4D97-AF65-F5344CB8AC3E}">
        <p14:creationId xmlns:p14="http://schemas.microsoft.com/office/powerpoint/2010/main" val="489134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NOSC template</Template>
  <TotalTime>2572</TotalTime>
  <Words>2716</Words>
  <Application>Microsoft Macintosh PowerPoint</Application>
  <PresentationFormat>On-screen Show (4:3)</PresentationFormat>
  <Paragraphs>332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ＭＳ Ｐゴシック</vt:lpstr>
      <vt:lpstr>Arial</vt:lpstr>
      <vt:lpstr>Calibri</vt:lpstr>
      <vt:lpstr>Helvetica</vt:lpstr>
      <vt:lpstr>Times</vt:lpstr>
      <vt:lpstr>Times New Roman</vt:lpstr>
      <vt:lpstr>Office Theme</vt:lpstr>
      <vt:lpstr>NOAA’s Quantitative Observing System Assessment Program (QOSAP)  </vt:lpstr>
      <vt:lpstr>PowerPoint Presentation</vt:lpstr>
      <vt:lpstr>PowerPoint Presentation</vt:lpstr>
      <vt:lpstr>PowerPoint Presentation</vt:lpstr>
      <vt:lpstr>Prioritization Schema</vt:lpstr>
      <vt:lpstr>Objectives of an OSSE</vt:lpstr>
      <vt:lpstr>Basic Concepts </vt:lpstr>
      <vt:lpstr>Basic Concepts (cont)</vt:lpstr>
      <vt:lpstr>PowerPoint Presentation</vt:lpstr>
      <vt:lpstr>Previous OSSEs (aimed at global NWP)</vt:lpstr>
      <vt:lpstr>Previous OSSEs (continued)</vt:lpstr>
      <vt:lpstr>Who performs OSSEs in NOAA</vt:lpstr>
      <vt:lpstr>Current Status of OSSEs in NOAA</vt:lpstr>
      <vt:lpstr>PowerPoint Presentation</vt:lpstr>
      <vt:lpstr>PowerPoint Presentation</vt:lpstr>
      <vt:lpstr>PowerPoint Presentation</vt:lpstr>
      <vt:lpstr>Summary </vt:lpstr>
      <vt:lpstr>Backup slides</vt:lpstr>
      <vt:lpstr>PowerPoint Presentation</vt:lpstr>
      <vt:lpstr>Recent NOAA AOML OSSE Publications</vt:lpstr>
      <vt:lpstr>Recent NOAA AOML OSSE Publications</vt:lpstr>
      <vt:lpstr>Recent NOAA AOML OSSE Publications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Quantitative Observing System Assessment Program (QOSAP)</dc:title>
  <dc:creator>Shanna Pitter</dc:creator>
  <cp:lastModifiedBy>Lidia Cucurull</cp:lastModifiedBy>
  <cp:revision>172</cp:revision>
  <cp:lastPrinted>2016-11-04T18:06:36Z</cp:lastPrinted>
  <dcterms:created xsi:type="dcterms:W3CDTF">2015-04-20T13:56:37Z</dcterms:created>
  <dcterms:modified xsi:type="dcterms:W3CDTF">2018-02-06T22:46:58Z</dcterms:modified>
</cp:coreProperties>
</file>