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460" r:id="rId3"/>
    <p:sldId id="478" r:id="rId4"/>
    <p:sldId id="517" r:id="rId5"/>
    <p:sldId id="519" r:id="rId6"/>
    <p:sldId id="521" r:id="rId7"/>
    <p:sldId id="472" r:id="rId8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3300"/>
    <a:srgbClr val="DDDDDD"/>
    <a:srgbClr val="006600"/>
    <a:srgbClr val="996633"/>
    <a:srgbClr val="6699FF"/>
    <a:srgbClr val="3399FF"/>
    <a:srgbClr val="003366"/>
    <a:srgbClr val="6666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98" autoAdjust="0"/>
    <p:restoredTop sz="93668" autoAdjust="0"/>
  </p:normalViewPr>
  <p:slideViewPr>
    <p:cSldViewPr>
      <p:cViewPr varScale="1">
        <p:scale>
          <a:sx n="105" d="100"/>
          <a:sy n="105" d="100"/>
        </p:scale>
        <p:origin x="10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28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625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defTabSz="922442">
              <a:defRPr sz="1200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276" y="1"/>
            <a:ext cx="3010624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2442">
              <a:defRPr sz="1200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10625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defTabSz="922442">
              <a:defRPr sz="1200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276" y="8759800"/>
            <a:ext cx="3010624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2442">
              <a:defRPr sz="1200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993F15-A421-48EB-A3F3-B4A92AAE1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10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625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defTabSz="922442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768" y="1"/>
            <a:ext cx="3010625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2442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992" y="4379901"/>
            <a:ext cx="5556917" cy="41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76"/>
            <a:ext cx="3010625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defTabSz="922442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768" y="8758276"/>
            <a:ext cx="3010625" cy="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2442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FDA82BF0-E16B-44EF-8115-9DDDC5A0C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442" eaLnBrk="0" hangingPunct="0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0037" indent="-273091" defTabSz="922442" eaLnBrk="0" hangingPunct="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2365" indent="-218473" defTabSz="922442" eaLnBrk="0" hangingPunct="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29311" indent="-218473" defTabSz="922442" eaLnBrk="0" hangingPunct="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66257" indent="-218473" defTabSz="922442" eaLnBrk="0" hangingPunct="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03203" indent="-218473" defTabSz="92244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40149" indent="-218473" defTabSz="92244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77095" indent="-218473" defTabSz="92244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14041" indent="-218473" defTabSz="92244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8436C5-D90E-4148-B9E7-41DA7DAC1CCC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5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DA systems</a:t>
            </a:r>
          </a:p>
          <a:p>
            <a:r>
              <a:rPr lang="en-US" dirty="0" smtClean="0"/>
              <a:t>Model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82BF0-E16B-44EF-8115-9DDDC5A0C5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3333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19200" y="319088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800" b="0" i="1" smtClean="0"/>
              <a:t>Advanced Targeting and Observation Selection</a:t>
            </a: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9525" y="0"/>
            <a:ext cx="1209675" cy="1143000"/>
            <a:chOff x="2496" y="0"/>
            <a:chExt cx="712" cy="633"/>
          </a:xfrm>
        </p:grpSpPr>
        <p:grpSp>
          <p:nvGrpSpPr>
            <p:cNvPr id="6" name="Group 9"/>
            <p:cNvGrpSpPr>
              <a:grpSpLocks/>
            </p:cNvGrpSpPr>
            <p:nvPr userDrawn="1"/>
          </p:nvGrpSpPr>
          <p:grpSpPr bwMode="auto">
            <a:xfrm>
              <a:off x="2496" y="0"/>
              <a:ext cx="672" cy="633"/>
              <a:chOff x="5088" y="0"/>
              <a:chExt cx="672" cy="633"/>
            </a:xfrm>
          </p:grpSpPr>
          <p:sp>
            <p:nvSpPr>
              <p:cNvPr id="9" name="Oval 10"/>
              <p:cNvSpPr>
                <a:spLocks noChangeArrowheads="1"/>
              </p:cNvSpPr>
              <p:nvPr userDrawn="1"/>
            </p:nvSpPr>
            <p:spPr bwMode="auto">
              <a:xfrm>
                <a:off x="5184" y="96"/>
                <a:ext cx="48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" name="Picture 11" descr="DON Seal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0"/>
                <a:ext cx="672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Oval 12"/>
            <p:cNvSpPr>
              <a:spLocks noChangeArrowheads="1"/>
            </p:cNvSpPr>
            <p:nvPr userDrawn="1"/>
          </p:nvSpPr>
          <p:spPr bwMode="auto">
            <a:xfrm>
              <a:off x="2576" y="52"/>
              <a:ext cx="500" cy="519"/>
            </a:xfrm>
            <a:prstGeom prst="ellipse">
              <a:avLst/>
            </a:prstGeom>
            <a:solidFill>
              <a:srgbClr val="000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3" descr="white on Dark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0"/>
              <a:ext cx="70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3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0830F43-41D3-416B-81ED-4565E1B8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0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D92B-9747-4CA6-B9C4-8170883D827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05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B2D0F-6D52-4979-AA3D-D210B6F359E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5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CCD4-08C8-4DF0-AEDF-BC528868996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47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67CDB-B16A-4038-997B-CB903360775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16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D0FB5-DEC0-44AE-B199-8A1EB702318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2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128D-4D07-40C5-B6D2-D0672559E42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24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24DC-BA40-449A-81B7-BE73C779291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4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7C55-6AF1-496A-94B9-5BA0EECBD64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1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3382-121C-481C-A498-1B4A0D5EBC4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14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E518-D5A4-41F7-A580-D8DFECBCA3C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3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6425" y="11001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728013-8CDA-48FB-A363-B3057EA910E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C0C0C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17437" y="1905000"/>
            <a:ext cx="86106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ea typeface="굴림" pitchFamily="34" charset="-127"/>
              </a:rPr>
              <a:t>Uncertainty in Operational </a:t>
            </a:r>
            <a:endParaRPr lang="en-US" altLang="ko-KR" sz="3200" dirty="0" smtClean="0">
              <a:solidFill>
                <a:schemeClr val="bg2">
                  <a:lumMod val="50000"/>
                </a:schemeClr>
              </a:solidFill>
              <a:latin typeface="Helvetica" pitchFamily="34" charset="0"/>
              <a:ea typeface="굴림" pitchFamily="34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ea typeface="굴림" pitchFamily="34" charset="-127"/>
              </a:rPr>
              <a:t>Wind Analyses 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ea typeface="PMingLiU" pitchFamily="18" charset="-120"/>
                <a:cs typeface="Times New Roman" pitchFamily="18" charset="0"/>
              </a:rPr>
              <a:t/>
            </a:r>
            <a:b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ea typeface="PMingLiU" pitchFamily="18" charset="-120"/>
                <a:cs typeface="Times New Roman" pitchFamily="18" charset="0"/>
              </a:rPr>
            </a:br>
            <a:r>
              <a:rPr lang="en-US" altLang="zh-TW" sz="3200" b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/>
            </a:r>
            <a:br>
              <a:rPr lang="en-US" altLang="zh-TW" sz="3200" b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en-US" altLang="zh-TW" sz="2000" b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PMingLiU" pitchFamily="18" charset="-120"/>
                <a:cs typeface="Times New Roman" pitchFamily="18" charset="0"/>
              </a:rPr>
              <a:t>Rolf Langland and Ryan Maue</a:t>
            </a:r>
            <a:endParaRPr lang="en-US" sz="3200" b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447800" y="4021137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Working Group on Space-Based Lidar Winds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Boulder, CO Feb 7-8 2018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7C55-6AF1-496A-94B9-5BA0EECBD646}" type="slidenum">
              <a:rPr lang="en-US" smtClean="0"/>
              <a:pPr>
                <a:defRPr/>
              </a:pPr>
              <a:t>1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3F372-41D0-47E9-8503-13694AF96257}" type="slidenum">
              <a:rPr lang="en-US" sz="900" smtClean="0">
                <a:solidFill>
                  <a:schemeClr val="bg1"/>
                </a:solidFill>
              </a:rPr>
              <a:pPr eaLnBrk="1" hangingPunct="1"/>
              <a:t>2</a:t>
            </a:fld>
            <a:r>
              <a:rPr lang="en-US" sz="9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01777" y="1371600"/>
            <a:ext cx="79629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Quantify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uncertainty (differences) in current operational analyses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atmosphere – </a:t>
            </a:r>
            <a:r>
              <a:rPr lang="en-US" sz="24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winds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temperature, height, moisture. 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ECWMF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GFS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others </a:t>
            </a:r>
          </a:p>
          <a:p>
            <a:pPr eaLnBrk="1" hangingPunct="1">
              <a:buFont typeface="Arial" charset="0"/>
              <a:buAutoNum type="arabicPeriod"/>
            </a:pPr>
            <a:endParaRPr lang="en-US" sz="2400" b="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85850" lvl="3" indent="0" eaLnBrk="1" hangingPunct="1"/>
            <a:r>
              <a:rPr lang="en-US" sz="2400" b="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Analysis </a:t>
            </a:r>
            <a:r>
              <a:rPr lang="en-US" sz="2400" b="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differences are a proxy for actual analysis error, which cannot be precisely </a:t>
            </a:r>
            <a:r>
              <a:rPr lang="en-US" sz="2400" b="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quantified.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AutoNum type="arabicPeriod"/>
            </a:pPr>
            <a:endParaRPr lang="en-US" sz="2400" b="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Consider implications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of analysis uncertainty for NWP and plans for the future global observing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network, including space-based wind 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lidar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 typeface="Arial" charset="0"/>
              <a:buAutoNum type="arabicPeriod"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AutoNum type="arabicPeriod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Objectives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3DE7-FA79-44BF-B8F1-494F847AB820}" type="slidenum">
              <a:rPr lang="en-US" sz="900" smtClean="0">
                <a:solidFill>
                  <a:schemeClr val="bg1"/>
                </a:solidFill>
              </a:rPr>
              <a:pPr eaLnBrk="1" hangingPunct="1"/>
              <a:t>3</a:t>
            </a:fld>
            <a:r>
              <a:rPr lang="en-US" sz="9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22860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800" dirty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</a:rPr>
              <a:t>Causes of Analysis Differences and </a:t>
            </a:r>
            <a:r>
              <a:rPr lang="en-US" altLang="ko-KR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</a:rPr>
              <a:t>Error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4650" y="1447800"/>
            <a:ext cx="86169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Gaps in global atmospheric observing network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Variations in observation accuracy and bias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Differences in observation selection for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assimilation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Observation quality control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decisions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Limitations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data assimilation techniques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(imperfect estimates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observation and background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errors, correlated errors, etc.) 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7C55-6AF1-496A-94B9-5BA0EECBD646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3" name="Picture 3" descr="S:\maue\Analysis Uncertainty\gfs_ecmwf_uv300_200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 bwMode="auto">
          <a:xfrm>
            <a:off x="4647482" y="1380593"/>
            <a:ext cx="3657599" cy="27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15374"/>
            <a:ext cx="192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2009 (Jan-Dec)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M:\AA1_Publications\BAMS_Lidar\gfs_ecmwf_uv300_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3"/>
          <a:stretch>
            <a:fillRect/>
          </a:stretch>
        </p:blipFill>
        <p:spPr bwMode="auto">
          <a:xfrm>
            <a:off x="304801" y="4125368"/>
            <a:ext cx="3657599" cy="26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530" y="4234130"/>
            <a:ext cx="194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2010 (Jan-Dec)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 descr="S:\maue\Analysis Uncertainty\gfs_ecmwf_uv300_200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"/>
          <a:stretch/>
        </p:blipFill>
        <p:spPr bwMode="auto">
          <a:xfrm>
            <a:off x="304801" y="1346601"/>
            <a:ext cx="3657599" cy="27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1116" y="1489496"/>
            <a:ext cx="204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2008 (Jan-Dec)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 descr="S:\maue\Analysis Uncertainty\gfs_ecmwf_uv300_20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4647482" y="4099182"/>
            <a:ext cx="3693739" cy="27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4218486"/>
            <a:ext cx="189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2011 (Jan-Sep)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6200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</a:rPr>
              <a:t>300mb Analyzed Wind Speed</a:t>
            </a:r>
          </a:p>
          <a:p>
            <a:pPr algn="ctr"/>
            <a:r>
              <a:rPr lang="en-US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  <a:cs typeface="Times New Roman" pitchFamily="18" charset="0"/>
              </a:rPr>
              <a:t>RMS Difference [ECMWF &amp; GFS]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1381" y="3198028"/>
            <a:ext cx="45720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80000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</a:rPr>
              <a:t>Analysis uncertainty is primarily a function of the observation data distribution and relative data accuracy, rather than intrinsic variance of the atmosphere.  </a:t>
            </a:r>
          </a:p>
        </p:txBody>
      </p:sp>
    </p:spTree>
    <p:extLst>
      <p:ext uri="{BB962C8B-B14F-4D97-AF65-F5344CB8AC3E}">
        <p14:creationId xmlns:p14="http://schemas.microsoft.com/office/powerpoint/2010/main" val="5038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7C55-6AF1-496A-94B9-5BA0EECBD646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" y="1939642"/>
            <a:ext cx="4565654" cy="29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5"/>
          <a:stretch/>
        </p:blipFill>
        <p:spPr bwMode="auto">
          <a:xfrm>
            <a:off x="4655953" y="1939642"/>
            <a:ext cx="4477099" cy="29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200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</a:rPr>
              <a:t>300mb Analyzed Wind Speed</a:t>
            </a:r>
          </a:p>
          <a:p>
            <a:pPr algn="ctr"/>
            <a:r>
              <a:rPr lang="en-US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  <a:cs typeface="Times New Roman" pitchFamily="18" charset="0"/>
              </a:rPr>
              <a:t>RMS Difference [ECMWF &amp; GFS]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855" y="1452117"/>
            <a:ext cx="242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2016 (1Jan-10Nov)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536" y="1439174"/>
            <a:ext cx="304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Sep 2017 –  Jan 2018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589" y="50292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Uncertainty (by this measure) of  300mb wind analyses has decreased slightly from 2008 to 2018</a:t>
            </a:r>
          </a:p>
          <a:p>
            <a:pPr algn="ctr" eaLnBrk="1" hangingPunct="1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Significant regional differences in accuracy of wind analyses remain</a:t>
            </a:r>
          </a:p>
        </p:txBody>
      </p:sp>
    </p:spTree>
    <p:extLst>
      <p:ext uri="{BB962C8B-B14F-4D97-AF65-F5344CB8AC3E}">
        <p14:creationId xmlns:p14="http://schemas.microsoft.com/office/powerpoint/2010/main" val="26984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7C55-6AF1-496A-94B9-5BA0EECBD646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0"/>
          <a:stretch/>
        </p:blipFill>
        <p:spPr bwMode="auto">
          <a:xfrm>
            <a:off x="1219200" y="1364623"/>
            <a:ext cx="5739601" cy="38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200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</a:rPr>
              <a:t>850mb Analyzed Wind Speed</a:t>
            </a:r>
          </a:p>
          <a:p>
            <a:pPr algn="ctr"/>
            <a:r>
              <a:rPr lang="en-US" sz="2800" dirty="0" smtClean="0">
                <a:solidFill>
                  <a:srgbClr val="4D4D4D"/>
                </a:solidFill>
                <a:latin typeface="Calibri" panose="020F0502020204030204" pitchFamily="34" charset="0"/>
                <a:ea typeface="굴림" pitchFamily="34" charset="-127"/>
                <a:cs typeface="Times New Roman" pitchFamily="18" charset="0"/>
              </a:rPr>
              <a:t>RMS Difference [ECMWF &amp; GFS]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574" y="1406104"/>
            <a:ext cx="304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1Sep 2017 –  28Jan 2018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78" y="5316747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In lower troposphere (850mb) uncertainty of wind analyses over oceans in certain regions is fairly well-constrained ! </a:t>
            </a:r>
          </a:p>
          <a:p>
            <a:pPr algn="ctr" eaLnBrk="1" hangingPunct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Surface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scatterometers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equatorward of 50° ? 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5F098C-2E56-450F-AC55-E0C05A1F67D6}" type="slidenum">
              <a:rPr lang="en-US" sz="900" smtClean="0">
                <a:solidFill>
                  <a:schemeClr val="bg1"/>
                </a:solidFill>
              </a:rPr>
              <a:pPr eaLnBrk="1" hangingPunct="1"/>
              <a:t>7</a:t>
            </a:fld>
            <a:r>
              <a:rPr lang="en-US" sz="9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228600"/>
            <a:ext cx="86106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ea typeface="굴림" pitchFamily="34" charset="-127"/>
              </a:rPr>
              <a:t>Summary  </a:t>
            </a:r>
            <a:endParaRPr lang="en-US" altLang="ko-KR" sz="3600" dirty="0">
              <a:solidFill>
                <a:schemeClr val="bg2">
                  <a:lumMod val="50000"/>
                </a:schemeClr>
              </a:solidFill>
              <a:latin typeface="Helvetica" pitchFamily="34" charset="0"/>
              <a:ea typeface="굴림" pitchFamily="34" charset="-127"/>
            </a:endParaRPr>
          </a:p>
          <a:p>
            <a:pPr algn="ctr"/>
            <a:r>
              <a:rPr lang="en-US" altLang="zh-TW" sz="2800" b="0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/>
            </a:r>
            <a:br>
              <a:rPr lang="en-US" altLang="zh-TW" sz="2800" b="0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endParaRPr lang="en-US" sz="2800" b="0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013" y="1723785"/>
            <a:ext cx="70044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SzPct val="180000"/>
              <a:buFontTx/>
              <a:buChar char="-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</a:rPr>
              <a:t>Uncertainty (error) in current atmospheric wind analyses varies substantially between regions of the globe. Largest analysis uncertainty in the upper troposphere (300mb) is generally over oceans, esp. in southern hemisphere. </a:t>
            </a:r>
          </a:p>
          <a:p>
            <a:pPr marL="342900" indent="-342900">
              <a:spcBef>
                <a:spcPct val="50000"/>
              </a:spcBef>
              <a:buSzPct val="180000"/>
              <a:buFontTx/>
              <a:buChar char="-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</a:rPr>
              <a:t>Analysis uncertainty is primarily a function of the observation data distribution and relative data accuracy, rather than intrinsic variance of the atmosphere.  This pattern has changed very little in the past decade. </a:t>
            </a:r>
          </a:p>
          <a:p>
            <a:pPr marL="342900" indent="-342900" eaLnBrk="1" hangingPunct="1">
              <a:spcBef>
                <a:spcPct val="50000"/>
              </a:spcBef>
              <a:buSzPct val="180000"/>
              <a:buFontTx/>
              <a:buChar char="-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</a:rPr>
              <a:t>While atmospheric analyses and re-analyses are generally used as ‘truth” (no error bars)  this may not always be a good assumption.   </a:t>
            </a:r>
          </a:p>
          <a:p>
            <a:pPr marL="342900" indent="-342900" eaLnBrk="1" hangingPunct="1">
              <a:spcBef>
                <a:spcPct val="50000"/>
              </a:spcBef>
              <a:buSzPct val="180000"/>
              <a:buFontTx/>
              <a:buChar char="-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Reductions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 analysis uncertainty can be used to validate impact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and benefits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of new observing systems.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399</Words>
  <Application>Microsoft Office PowerPoint</Application>
  <PresentationFormat>On-screen Show (4:3)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굴림</vt:lpstr>
      <vt:lpstr>Helvetica</vt:lpstr>
      <vt:lpstr>PMingLiU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Targeting and Observation Selection  6.2 New Start 75-P024-06  Rolf Langland, Code 7532</dc:title>
  <dc:creator>Dr. Rolf Langland</dc:creator>
  <cp:lastModifiedBy>Loaner</cp:lastModifiedBy>
  <cp:revision>1472</cp:revision>
  <cp:lastPrinted>2012-05-17T17:18:07Z</cp:lastPrinted>
  <dcterms:created xsi:type="dcterms:W3CDTF">2004-09-01T20:34:28Z</dcterms:created>
  <dcterms:modified xsi:type="dcterms:W3CDTF">2018-02-08T20:09:53Z</dcterms:modified>
</cp:coreProperties>
</file>