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72" r:id="rId5"/>
  </p:sldMasterIdLst>
  <p:notesMasterIdLst>
    <p:notesMasterId r:id="rId32"/>
  </p:notesMasterIdLst>
  <p:handoutMasterIdLst>
    <p:handoutMasterId r:id="rId33"/>
  </p:handoutMasterIdLst>
  <p:sldIdLst>
    <p:sldId id="347" r:id="rId6"/>
    <p:sldId id="665" r:id="rId7"/>
    <p:sldId id="680" r:id="rId8"/>
    <p:sldId id="713" r:id="rId9"/>
    <p:sldId id="656" r:id="rId10"/>
    <p:sldId id="712" r:id="rId11"/>
    <p:sldId id="679" r:id="rId12"/>
    <p:sldId id="724" r:id="rId13"/>
    <p:sldId id="715" r:id="rId14"/>
    <p:sldId id="721" r:id="rId15"/>
    <p:sldId id="661" r:id="rId16"/>
    <p:sldId id="674" r:id="rId17"/>
    <p:sldId id="725" r:id="rId18"/>
    <p:sldId id="653" r:id="rId19"/>
    <p:sldId id="658" r:id="rId20"/>
    <p:sldId id="695" r:id="rId21"/>
    <p:sldId id="727" r:id="rId22"/>
    <p:sldId id="726" r:id="rId23"/>
    <p:sldId id="676" r:id="rId24"/>
    <p:sldId id="723" r:id="rId25"/>
    <p:sldId id="706" r:id="rId26"/>
    <p:sldId id="718" r:id="rId27"/>
    <p:sldId id="696" r:id="rId28"/>
    <p:sldId id="698" r:id="rId29"/>
    <p:sldId id="700" r:id="rId30"/>
    <p:sldId id="681" r:id="rId31"/>
  </p:sldIdLst>
  <p:sldSz cx="9144000" cy="6858000" type="screen4x3"/>
  <p:notesSz cx="7010400" cy="9296400"/>
  <p:defaultTextStyle>
    <a:defPPr>
      <a:defRPr lang="en-US"/>
    </a:defPPr>
    <a:lvl1pPr marL="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521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043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564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0864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608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129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9651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172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pos="296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cker, Sara" initials="T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6B3F6"/>
    <a:srgbClr val="A0B4EE"/>
    <a:srgbClr val="F5C9DB"/>
    <a:srgbClr val="006C31"/>
    <a:srgbClr val="FFFFFF"/>
    <a:srgbClr val="CCECFF"/>
    <a:srgbClr val="D2CEF2"/>
    <a:srgbClr val="0070C0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0" autoAdjust="0"/>
  </p:normalViewPr>
  <p:slideViewPr>
    <p:cSldViewPr snapToGrid="0" snapToObjects="1">
      <p:cViewPr varScale="1">
        <p:scale>
          <a:sx n="75" d="100"/>
          <a:sy n="75" d="100"/>
        </p:scale>
        <p:origin x="936" y="36"/>
      </p:cViewPr>
      <p:guideLst>
        <p:guide orient="horz" pos="4088"/>
        <p:guide pos="29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1645EA-9397-734C-BCF2-622D463C6B1E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1DB44B-B199-0B4D-9249-29A58944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65F5C9-F3C1-AD4B-9D2D-8A02B49B04D8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F262C-CD32-6E4A-832C-B402F18A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735"/>
              </a:spcBef>
            </a:pPr>
            <a:r>
              <a:rPr lang="en-US" dirty="0"/>
              <a:t>&gt;30 years of NASA investments in wind </a:t>
            </a:r>
            <a:r>
              <a:rPr lang="en-US" dirty="0" err="1"/>
              <a:t>lidar</a:t>
            </a:r>
            <a:r>
              <a:rPr lang="en-US" dirty="0"/>
              <a:t> technology 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Multiple technology investments from NASA ESTO.</a:t>
            </a:r>
          </a:p>
          <a:p>
            <a:pPr>
              <a:spcBef>
                <a:spcPts val="1735"/>
              </a:spcBef>
            </a:pPr>
            <a:r>
              <a:rPr lang="en-US" dirty="0"/>
              <a:t>NASA/NOAA Working Group on Space-Based Wind </a:t>
            </a:r>
            <a:r>
              <a:rPr lang="en-US" dirty="0" err="1"/>
              <a:t>Lidar</a:t>
            </a:r>
            <a:r>
              <a:rPr lang="en-US" dirty="0"/>
              <a:t> (“LWG”, formerly the LAWS science team, 1989)</a:t>
            </a:r>
          </a:p>
          <a:p>
            <a:pPr>
              <a:spcBef>
                <a:spcPts val="1735"/>
              </a:spcBef>
            </a:pPr>
            <a:r>
              <a:rPr lang="en-US" dirty="0"/>
              <a:t>2007 NRC Decadal Survey “3D-Winds” mission (Tier 3):  defined as a </a:t>
            </a:r>
            <a:r>
              <a:rPr lang="en-US" i="1" dirty="0"/>
              <a:t>hybrid</a:t>
            </a:r>
            <a:r>
              <a:rPr lang="en-US" dirty="0"/>
              <a:t> of two separate </a:t>
            </a:r>
            <a:r>
              <a:rPr lang="en-US" dirty="0" err="1"/>
              <a:t>lidar</a:t>
            </a:r>
            <a:r>
              <a:rPr lang="en-US" dirty="0"/>
              <a:t> systems, with two different lasers, on one spacecraft.</a:t>
            </a:r>
          </a:p>
          <a:p>
            <a:pPr>
              <a:spcBef>
                <a:spcPts val="1735"/>
              </a:spcBef>
            </a:pPr>
            <a:r>
              <a:rPr lang="en-US" dirty="0"/>
              <a:t>The past decade: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Risk tolerance</a:t>
            </a:r>
            <a:r>
              <a:rPr lang="en-US" dirty="0"/>
              <a:t> at NASA has decreased significantly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Budgets</a:t>
            </a:r>
            <a:r>
              <a:rPr lang="en-US" dirty="0"/>
              <a:t> have decreased as well:  NASA asked to do more and more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Industry technology investments </a:t>
            </a:r>
            <a:r>
              <a:rPr lang="en-US" dirty="0"/>
              <a:t>help to make missions possible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Contractor efforts are increasingly scrutinized/audited (DCAA)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2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0E827-AD3A-4E53-BEFD-5D16FFAD8DF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1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5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has made investments to invent and</a:t>
            </a:r>
            <a:r>
              <a:rPr lang="en-US" baseline="0" dirty="0"/>
              <a:t> develop the technologies</a:t>
            </a:r>
          </a:p>
          <a:p>
            <a:r>
              <a:rPr lang="en-US" baseline="0" dirty="0"/>
              <a:t>ESTO investments enable Ball to incorporate our technologies into engineering demonstration systems and science studies</a:t>
            </a:r>
            <a:endParaRPr lang="en-US" dirty="0"/>
          </a:p>
          <a:p>
            <a:r>
              <a:rPr lang="en-US" dirty="0"/>
              <a:t>Ball is tied to both the science and technology development communities to help</a:t>
            </a:r>
            <a:r>
              <a:rPr lang="en-US" baseline="0" dirty="0"/>
              <a:t> influence the direction of future missions incl. Decadal Survey.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0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2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g"/><Relationship Id="rId7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2711" y="6311624"/>
            <a:ext cx="3053596" cy="487249"/>
            <a:chOff x="182711" y="6311624"/>
            <a:chExt cx="3053596" cy="487249"/>
          </a:xfrm>
        </p:grpSpPr>
        <p:pic>
          <p:nvPicPr>
            <p:cNvPr id="6" name="Picture 5" descr="Ball_Color_HEX-1-1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711" y="6338532"/>
              <a:ext cx="382208" cy="382208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21" y="6311624"/>
              <a:ext cx="689659" cy="450031"/>
            </a:xfrm>
            <a:prstGeom prst="rect">
              <a:avLst/>
            </a:prstGeom>
          </p:spPr>
        </p:pic>
        <p:pic>
          <p:nvPicPr>
            <p:cNvPr id="8" name="Picture 7" descr="https://upload.wikimedia.org/wikipedia/commons/thumb/7/79/NOAA_logo.svg/2000px-NOAA_logo.svg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79" y="6368998"/>
              <a:ext cx="335282" cy="335284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9" name="Picture 58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680" y="6386581"/>
              <a:ext cx="420877" cy="341221"/>
            </a:xfrm>
            <a:prstGeom prst="rect">
              <a:avLst/>
            </a:prstGeom>
            <a:noFill/>
          </p:spPr>
        </p:pic>
        <p:pic>
          <p:nvPicPr>
            <p:cNvPr id="10" name="Picture 4" descr="https://encrypted-tbn0.gstatic.com/images?q=tbn:ANd9GcTczSHfYBO-AqAGKxA1B_j7KsrI9ai6OkNthFVR1JoWZJ2dHEVVjw">
              <a:hlinkClick r:id="rId7"/>
            </p:cNvPr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2094557" y="6356544"/>
              <a:ext cx="1141750" cy="44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753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733604"/>
            <a:ext cx="3007486" cy="7018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99" y="733604"/>
            <a:ext cx="5110867" cy="5391795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35" y="1435434"/>
            <a:ext cx="3007486" cy="46899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19" y="4800766"/>
            <a:ext cx="7694039" cy="56722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819" y="877921"/>
            <a:ext cx="7694039" cy="38500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819" y="5367993"/>
            <a:ext cx="7694039" cy="803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78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34444" y="2594442"/>
            <a:ext cx="1341120" cy="2100650"/>
            <a:chOff x="1" y="-786"/>
            <a:chExt cx="2851516" cy="686801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1" y="228600"/>
              <a:ext cx="2851516" cy="6638628"/>
              <a:chOff x="2487613" y="285750"/>
              <a:chExt cx="2428875" cy="5654676"/>
            </a:xfrm>
          </p:grpSpPr>
          <p:sp>
            <p:nvSpPr>
              <p:cNvPr id="22" name="Freeform 11"/>
              <p:cNvSpPr/>
              <p:nvPr/>
            </p:nvSpPr>
            <p:spPr bwMode="auto">
              <a:xfrm>
                <a:off x="2487613" y="2284413"/>
                <a:ext cx="85725" cy="533400"/>
              </a:xfrm>
              <a:custGeom>
                <a:avLst/>
                <a:gdLst/>
                <a:ahLst/>
                <a:cxnLst/>
                <a:rect l="0" t="0" r="r" b="b"/>
                <a:pathLst>
                  <a:path w="22" h="136">
                    <a:moveTo>
                      <a:pt x="22" y="136"/>
                    </a:moveTo>
                    <a:cubicBezTo>
                      <a:pt x="20" y="117"/>
                      <a:pt x="19" y="99"/>
                      <a:pt x="17" y="80"/>
                    </a:cubicBezTo>
                    <a:cubicBezTo>
                      <a:pt x="11" y="54"/>
                      <a:pt x="6" y="27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64"/>
                      <a:pt x="13" y="94"/>
                      <a:pt x="20" y="124"/>
                    </a:cubicBezTo>
                    <a:cubicBezTo>
                      <a:pt x="20" y="128"/>
                      <a:pt x="21" y="132"/>
                      <a:pt x="22" y="136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3" name="Freeform 12"/>
              <p:cNvSpPr/>
              <p:nvPr/>
            </p:nvSpPr>
            <p:spPr bwMode="auto">
              <a:xfrm>
                <a:off x="2597151" y="2779713"/>
                <a:ext cx="550863" cy="1978025"/>
              </a:xfrm>
              <a:custGeom>
                <a:avLst/>
                <a:gdLst/>
                <a:ahLst/>
                <a:cxnLst/>
                <a:rect l="0" t="0" r="r" b="b"/>
                <a:pathLst>
                  <a:path w="140" h="504">
                    <a:moveTo>
                      <a:pt x="86" y="350"/>
                    </a:moveTo>
                    <a:cubicBezTo>
                      <a:pt x="103" y="402"/>
                      <a:pt x="120" y="453"/>
                      <a:pt x="139" y="504"/>
                    </a:cubicBezTo>
                    <a:cubicBezTo>
                      <a:pt x="139" y="495"/>
                      <a:pt x="139" y="487"/>
                      <a:pt x="140" y="478"/>
                    </a:cubicBezTo>
                    <a:cubicBezTo>
                      <a:pt x="124" y="435"/>
                      <a:pt x="109" y="391"/>
                      <a:pt x="95" y="347"/>
                    </a:cubicBezTo>
                    <a:cubicBezTo>
                      <a:pt x="58" y="233"/>
                      <a:pt x="27" y="117"/>
                      <a:pt x="0" y="0"/>
                    </a:cubicBezTo>
                    <a:cubicBezTo>
                      <a:pt x="2" y="20"/>
                      <a:pt x="4" y="41"/>
                      <a:pt x="6" y="61"/>
                    </a:cubicBezTo>
                    <a:cubicBezTo>
                      <a:pt x="30" y="158"/>
                      <a:pt x="56" y="255"/>
                      <a:pt x="86" y="35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4" name="Freeform 13"/>
              <p:cNvSpPr/>
              <p:nvPr/>
            </p:nvSpPr>
            <p:spPr bwMode="auto">
              <a:xfrm>
                <a:off x="3175001" y="4730750"/>
                <a:ext cx="519113" cy="1209675"/>
              </a:xfrm>
              <a:custGeom>
                <a:avLst/>
                <a:gdLst/>
                <a:ahLst/>
                <a:cxnLst/>
                <a:rect l="0" t="0" r="r" b="b"/>
                <a:pathLst>
                  <a:path w="132" h="308">
                    <a:moveTo>
                      <a:pt x="8" y="22"/>
                    </a:moveTo>
                    <a:cubicBezTo>
                      <a:pt x="5" y="15"/>
                      <a:pt x="2" y="8"/>
                      <a:pt x="0" y="0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21" y="85"/>
                      <a:pt x="44" y="140"/>
                      <a:pt x="68" y="194"/>
                    </a:cubicBezTo>
                    <a:cubicBezTo>
                      <a:pt x="85" y="232"/>
                      <a:pt x="104" y="270"/>
                      <a:pt x="123" y="308"/>
                    </a:cubicBezTo>
                    <a:cubicBezTo>
                      <a:pt x="132" y="308"/>
                      <a:pt x="132" y="308"/>
                      <a:pt x="132" y="308"/>
                    </a:cubicBezTo>
                    <a:cubicBezTo>
                      <a:pt x="113" y="269"/>
                      <a:pt x="94" y="230"/>
                      <a:pt x="77" y="190"/>
                    </a:cubicBezTo>
                    <a:cubicBezTo>
                      <a:pt x="52" y="135"/>
                      <a:pt x="29" y="79"/>
                      <a:pt x="8" y="22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5" name="Freeform 14"/>
              <p:cNvSpPr/>
              <p:nvPr/>
            </p:nvSpPr>
            <p:spPr bwMode="auto">
              <a:xfrm>
                <a:off x="3305176" y="5630863"/>
                <a:ext cx="146050" cy="309563"/>
              </a:xfrm>
              <a:custGeom>
                <a:avLst/>
                <a:gdLst/>
                <a:ahLst/>
                <a:cxnLst/>
                <a:rect l="0" t="0" r="r" b="b"/>
                <a:pathLst>
                  <a:path w="37" h="79">
                    <a:moveTo>
                      <a:pt x="28" y="79"/>
                    </a:moveTo>
                    <a:cubicBezTo>
                      <a:pt x="37" y="79"/>
                      <a:pt x="37" y="79"/>
                      <a:pt x="37" y="79"/>
                    </a:cubicBezTo>
                    <a:cubicBezTo>
                      <a:pt x="24" y="53"/>
                      <a:pt x="12" y="27"/>
                      <a:pt x="0" y="0"/>
                    </a:cubicBezTo>
                    <a:cubicBezTo>
                      <a:pt x="8" y="27"/>
                      <a:pt x="17" y="53"/>
                      <a:pt x="28" y="79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6" name="Freeform 15"/>
              <p:cNvSpPr/>
              <p:nvPr/>
            </p:nvSpPr>
            <p:spPr bwMode="auto">
              <a:xfrm>
                <a:off x="2573338" y="2817813"/>
                <a:ext cx="700088" cy="2835275"/>
              </a:xfrm>
              <a:custGeom>
                <a:avLst/>
                <a:gdLst/>
                <a:ahLst/>
                <a:cxnLst/>
                <a:rect l="0" t="0" r="r" b="b"/>
                <a:pathLst>
                  <a:path w="178" h="722">
                    <a:moveTo>
                      <a:pt x="162" y="660"/>
                    </a:moveTo>
                    <a:cubicBezTo>
                      <a:pt x="145" y="618"/>
                      <a:pt x="130" y="576"/>
                      <a:pt x="116" y="534"/>
                    </a:cubicBezTo>
                    <a:cubicBezTo>
                      <a:pt x="84" y="437"/>
                      <a:pt x="59" y="337"/>
                      <a:pt x="40" y="236"/>
                    </a:cubicBezTo>
                    <a:cubicBezTo>
                      <a:pt x="29" y="175"/>
                      <a:pt x="20" y="113"/>
                      <a:pt x="12" y="51"/>
                    </a:cubicBezTo>
                    <a:cubicBezTo>
                      <a:pt x="8" y="34"/>
                      <a:pt x="4" y="17"/>
                      <a:pt x="0" y="0"/>
                    </a:cubicBezTo>
                    <a:cubicBezTo>
                      <a:pt x="8" y="79"/>
                      <a:pt x="19" y="159"/>
                      <a:pt x="33" y="237"/>
                    </a:cubicBezTo>
                    <a:cubicBezTo>
                      <a:pt x="51" y="339"/>
                      <a:pt x="76" y="439"/>
                      <a:pt x="107" y="537"/>
                    </a:cubicBezTo>
                    <a:cubicBezTo>
                      <a:pt x="123" y="586"/>
                      <a:pt x="141" y="634"/>
                      <a:pt x="160" y="681"/>
                    </a:cubicBezTo>
                    <a:cubicBezTo>
                      <a:pt x="166" y="695"/>
                      <a:pt x="172" y="708"/>
                      <a:pt x="178" y="722"/>
                    </a:cubicBezTo>
                    <a:cubicBezTo>
                      <a:pt x="176" y="717"/>
                      <a:pt x="175" y="713"/>
                      <a:pt x="174" y="708"/>
                    </a:cubicBezTo>
                    <a:cubicBezTo>
                      <a:pt x="169" y="692"/>
                      <a:pt x="165" y="676"/>
                      <a:pt x="162" y="66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7" name="Freeform 16"/>
              <p:cNvSpPr/>
              <p:nvPr/>
            </p:nvSpPr>
            <p:spPr bwMode="auto">
              <a:xfrm>
                <a:off x="2506663" y="285750"/>
                <a:ext cx="90488" cy="2493963"/>
              </a:xfrm>
              <a:custGeom>
                <a:avLst/>
                <a:gdLst/>
                <a:ahLst/>
                <a:cxnLst/>
                <a:rect l="0" t="0" r="r" b="b"/>
                <a:pathLst>
                  <a:path w="23" h="635">
                    <a:moveTo>
                      <a:pt x="11" y="577"/>
                    </a:moveTo>
                    <a:cubicBezTo>
                      <a:pt x="12" y="581"/>
                      <a:pt x="12" y="585"/>
                      <a:pt x="12" y="589"/>
                    </a:cubicBezTo>
                    <a:cubicBezTo>
                      <a:pt x="15" y="603"/>
                      <a:pt x="19" y="617"/>
                      <a:pt x="22" y="632"/>
                    </a:cubicBezTo>
                    <a:cubicBezTo>
                      <a:pt x="22" y="633"/>
                      <a:pt x="22" y="634"/>
                      <a:pt x="23" y="635"/>
                    </a:cubicBezTo>
                    <a:cubicBezTo>
                      <a:pt x="21" y="615"/>
                      <a:pt x="19" y="596"/>
                      <a:pt x="17" y="576"/>
                    </a:cubicBezTo>
                    <a:cubicBezTo>
                      <a:pt x="9" y="474"/>
                      <a:pt x="5" y="372"/>
                      <a:pt x="5" y="269"/>
                    </a:cubicBezTo>
                    <a:cubicBezTo>
                      <a:pt x="6" y="179"/>
                      <a:pt x="9" y="9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89"/>
                      <a:pt x="2" y="179"/>
                      <a:pt x="1" y="269"/>
                    </a:cubicBezTo>
                    <a:cubicBezTo>
                      <a:pt x="0" y="372"/>
                      <a:pt x="3" y="474"/>
                      <a:pt x="11" y="577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8" name="Freeform 17"/>
              <p:cNvSpPr/>
              <p:nvPr/>
            </p:nvSpPr>
            <p:spPr bwMode="auto">
              <a:xfrm>
                <a:off x="2554288" y="2598738"/>
                <a:ext cx="66675" cy="420688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0" y="0"/>
                    </a:moveTo>
                    <a:cubicBezTo>
                      <a:pt x="2" y="19"/>
                      <a:pt x="3" y="37"/>
                      <a:pt x="5" y="56"/>
                    </a:cubicBezTo>
                    <a:cubicBezTo>
                      <a:pt x="9" y="73"/>
                      <a:pt x="13" y="90"/>
                      <a:pt x="17" y="107"/>
                    </a:cubicBezTo>
                    <a:cubicBezTo>
                      <a:pt x="15" y="87"/>
                      <a:pt x="13" y="66"/>
                      <a:pt x="11" y="46"/>
                    </a:cubicBezTo>
                    <a:cubicBezTo>
                      <a:pt x="10" y="45"/>
                      <a:pt x="10" y="44"/>
                      <a:pt x="10" y="43"/>
                    </a:cubicBezTo>
                    <a:cubicBezTo>
                      <a:pt x="7" y="28"/>
                      <a:pt x="3" y="1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9" name="Freeform 18"/>
              <p:cNvSpPr/>
              <p:nvPr/>
            </p:nvSpPr>
            <p:spPr bwMode="auto">
              <a:xfrm>
                <a:off x="3143251" y="4757738"/>
                <a:ext cx="161925" cy="873125"/>
              </a:xfrm>
              <a:custGeom>
                <a:avLst/>
                <a:gdLst/>
                <a:ahLst/>
                <a:cxnLst/>
                <a:rect l="0" t="0" r="r" b="b"/>
                <a:pathLst>
                  <a:path w="41" h="222">
                    <a:moveTo>
                      <a:pt x="0" y="0"/>
                    </a:moveTo>
                    <a:cubicBezTo>
                      <a:pt x="0" y="31"/>
                      <a:pt x="2" y="62"/>
                      <a:pt x="5" y="93"/>
                    </a:cubicBezTo>
                    <a:cubicBezTo>
                      <a:pt x="8" y="117"/>
                      <a:pt x="12" y="142"/>
                      <a:pt x="17" y="166"/>
                    </a:cubicBezTo>
                    <a:cubicBezTo>
                      <a:pt x="19" y="172"/>
                      <a:pt x="22" y="178"/>
                      <a:pt x="24" y="184"/>
                    </a:cubicBezTo>
                    <a:cubicBezTo>
                      <a:pt x="30" y="197"/>
                      <a:pt x="35" y="209"/>
                      <a:pt x="41" y="222"/>
                    </a:cubicBezTo>
                    <a:cubicBezTo>
                      <a:pt x="40" y="219"/>
                      <a:pt x="39" y="215"/>
                      <a:pt x="38" y="212"/>
                    </a:cubicBezTo>
                    <a:cubicBezTo>
                      <a:pt x="26" y="172"/>
                      <a:pt x="18" y="132"/>
                      <a:pt x="13" y="92"/>
                    </a:cubicBezTo>
                    <a:cubicBezTo>
                      <a:pt x="11" y="68"/>
                      <a:pt x="9" y="45"/>
                      <a:pt x="8" y="22"/>
                    </a:cubicBezTo>
                    <a:cubicBezTo>
                      <a:pt x="8" y="21"/>
                      <a:pt x="7" y="20"/>
                      <a:pt x="7" y="18"/>
                    </a:cubicBezTo>
                    <a:cubicBezTo>
                      <a:pt x="5" y="12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0" name="Freeform 19"/>
              <p:cNvSpPr/>
              <p:nvPr/>
            </p:nvSpPr>
            <p:spPr bwMode="auto">
              <a:xfrm>
                <a:off x="3148013" y="1282700"/>
                <a:ext cx="1768475" cy="3448050"/>
              </a:xfrm>
              <a:custGeom>
                <a:avLst/>
                <a:gdLst/>
                <a:ahLst/>
                <a:cxnLst/>
                <a:rect l="0" t="0" r="r" b="b"/>
                <a:pathLst>
                  <a:path w="450" h="878">
                    <a:moveTo>
                      <a:pt x="7" y="854"/>
                    </a:moveTo>
                    <a:cubicBezTo>
                      <a:pt x="10" y="772"/>
                      <a:pt x="26" y="691"/>
                      <a:pt x="50" y="613"/>
                    </a:cubicBezTo>
                    <a:cubicBezTo>
                      <a:pt x="75" y="535"/>
                      <a:pt x="109" y="460"/>
                      <a:pt x="149" y="388"/>
                    </a:cubicBezTo>
                    <a:cubicBezTo>
                      <a:pt x="189" y="316"/>
                      <a:pt x="235" y="248"/>
                      <a:pt x="285" y="183"/>
                    </a:cubicBezTo>
                    <a:cubicBezTo>
                      <a:pt x="310" y="151"/>
                      <a:pt x="337" y="119"/>
                      <a:pt x="364" y="89"/>
                    </a:cubicBezTo>
                    <a:cubicBezTo>
                      <a:pt x="378" y="74"/>
                      <a:pt x="392" y="58"/>
                      <a:pt x="406" y="44"/>
                    </a:cubicBezTo>
                    <a:cubicBezTo>
                      <a:pt x="421" y="29"/>
                      <a:pt x="435" y="15"/>
                      <a:pt x="450" y="1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34" y="14"/>
                      <a:pt x="420" y="28"/>
                      <a:pt x="405" y="43"/>
                    </a:cubicBezTo>
                    <a:cubicBezTo>
                      <a:pt x="391" y="57"/>
                      <a:pt x="377" y="72"/>
                      <a:pt x="363" y="88"/>
                    </a:cubicBezTo>
                    <a:cubicBezTo>
                      <a:pt x="335" y="118"/>
                      <a:pt x="308" y="149"/>
                      <a:pt x="283" y="181"/>
                    </a:cubicBezTo>
                    <a:cubicBezTo>
                      <a:pt x="232" y="246"/>
                      <a:pt x="185" y="314"/>
                      <a:pt x="145" y="386"/>
                    </a:cubicBezTo>
                    <a:cubicBezTo>
                      <a:pt x="104" y="457"/>
                      <a:pt x="70" y="533"/>
                      <a:pt x="45" y="611"/>
                    </a:cubicBezTo>
                    <a:cubicBezTo>
                      <a:pt x="19" y="690"/>
                      <a:pt x="3" y="771"/>
                      <a:pt x="0" y="854"/>
                    </a:cubicBezTo>
                    <a:cubicBezTo>
                      <a:pt x="0" y="856"/>
                      <a:pt x="0" y="857"/>
                      <a:pt x="0" y="859"/>
                    </a:cubicBezTo>
                    <a:cubicBezTo>
                      <a:pt x="2" y="865"/>
                      <a:pt x="4" y="872"/>
                      <a:pt x="7" y="878"/>
                    </a:cubicBezTo>
                    <a:cubicBezTo>
                      <a:pt x="7" y="870"/>
                      <a:pt x="7" y="862"/>
                      <a:pt x="7" y="85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1" name="Freeform 20"/>
              <p:cNvSpPr/>
              <p:nvPr/>
            </p:nvSpPr>
            <p:spPr bwMode="auto">
              <a:xfrm>
                <a:off x="3273426" y="5653088"/>
                <a:ext cx="138113" cy="287338"/>
              </a:xfrm>
              <a:custGeom>
                <a:avLst/>
                <a:gdLst/>
                <a:ahLst/>
                <a:cxnLst/>
                <a:rect l="0" t="0" r="r" b="b"/>
                <a:pathLst>
                  <a:path w="35" h="73">
                    <a:moveTo>
                      <a:pt x="0" y="0"/>
                    </a:moveTo>
                    <a:cubicBezTo>
                      <a:pt x="7" y="24"/>
                      <a:pt x="16" y="49"/>
                      <a:pt x="26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23" y="49"/>
                      <a:pt x="11" y="2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2" name="Freeform 21"/>
              <p:cNvSpPr/>
              <p:nvPr/>
            </p:nvSpPr>
            <p:spPr bwMode="auto">
              <a:xfrm>
                <a:off x="3143251" y="4656138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7" y="44"/>
                    </a:moveTo>
                    <a:cubicBezTo>
                      <a:pt x="7" y="46"/>
                      <a:pt x="8" y="47"/>
                      <a:pt x="8" y="48"/>
                    </a:cubicBezTo>
                    <a:cubicBezTo>
                      <a:pt x="8" y="38"/>
                      <a:pt x="8" y="29"/>
                      <a:pt x="8" y="19"/>
                    </a:cubicBezTo>
                    <a:cubicBezTo>
                      <a:pt x="5" y="13"/>
                      <a:pt x="3" y="6"/>
                      <a:pt x="1" y="0"/>
                    </a:cubicBezTo>
                    <a:cubicBezTo>
                      <a:pt x="0" y="9"/>
                      <a:pt x="0" y="17"/>
                      <a:pt x="0" y="26"/>
                    </a:cubicBezTo>
                    <a:cubicBezTo>
                      <a:pt x="2" y="32"/>
                      <a:pt x="5" y="38"/>
                      <a:pt x="7" y="4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3" name="Freeform 22"/>
              <p:cNvSpPr/>
              <p:nvPr/>
            </p:nvSpPr>
            <p:spPr bwMode="auto">
              <a:xfrm>
                <a:off x="3211513" y="5410200"/>
                <a:ext cx="203200" cy="530225"/>
              </a:xfrm>
              <a:custGeom>
                <a:avLst/>
                <a:gdLst/>
                <a:ahLst/>
                <a:cxnLst/>
                <a:rect l="0" t="0" r="r" b="b"/>
                <a:pathLst>
                  <a:path w="52" h="135">
                    <a:moveTo>
                      <a:pt x="7" y="18"/>
                    </a:moveTo>
                    <a:cubicBezTo>
                      <a:pt x="5" y="12"/>
                      <a:pt x="2" y="6"/>
                      <a:pt x="0" y="0"/>
                    </a:cubicBezTo>
                    <a:cubicBezTo>
                      <a:pt x="3" y="16"/>
                      <a:pt x="7" y="32"/>
                      <a:pt x="12" y="48"/>
                    </a:cubicBezTo>
                    <a:cubicBezTo>
                      <a:pt x="13" y="53"/>
                      <a:pt x="14" y="57"/>
                      <a:pt x="16" y="62"/>
                    </a:cubicBezTo>
                    <a:cubicBezTo>
                      <a:pt x="27" y="86"/>
                      <a:pt x="39" y="111"/>
                      <a:pt x="51" y="135"/>
                    </a:cubicBezTo>
                    <a:cubicBezTo>
                      <a:pt x="52" y="135"/>
                      <a:pt x="52" y="135"/>
                      <a:pt x="52" y="135"/>
                    </a:cubicBezTo>
                    <a:cubicBezTo>
                      <a:pt x="41" y="109"/>
                      <a:pt x="32" y="83"/>
                      <a:pt x="24" y="56"/>
                    </a:cubicBezTo>
                    <a:cubicBezTo>
                      <a:pt x="18" y="43"/>
                      <a:pt x="13" y="31"/>
                      <a:pt x="7" y="18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27221" y="-786"/>
              <a:ext cx="2356674" cy="6854039"/>
              <a:chOff x="6627813" y="194833"/>
              <a:chExt cx="1952625" cy="5678918"/>
            </a:xfrm>
          </p:grpSpPr>
          <p:sp>
            <p:nvSpPr>
              <p:cNvPr id="10" name="Freeform 27"/>
              <p:cNvSpPr/>
              <p:nvPr/>
            </p:nvSpPr>
            <p:spPr bwMode="auto">
              <a:xfrm>
                <a:off x="6627813" y="194833"/>
                <a:ext cx="409575" cy="3646488"/>
              </a:xfrm>
              <a:custGeom>
                <a:avLst/>
                <a:gdLst/>
                <a:ahLst/>
                <a:cxnLst/>
                <a:rect l="0" t="0" r="r" b="b"/>
                <a:pathLst>
                  <a:path w="103" h="920">
                    <a:moveTo>
                      <a:pt x="7" y="210"/>
                    </a:moveTo>
                    <a:cubicBezTo>
                      <a:pt x="11" y="288"/>
                      <a:pt x="17" y="367"/>
                      <a:pt x="26" y="445"/>
                    </a:cubicBezTo>
                    <a:cubicBezTo>
                      <a:pt x="34" y="523"/>
                      <a:pt x="44" y="601"/>
                      <a:pt x="57" y="679"/>
                    </a:cubicBezTo>
                    <a:cubicBezTo>
                      <a:pt x="69" y="757"/>
                      <a:pt x="84" y="834"/>
                      <a:pt x="101" y="911"/>
                    </a:cubicBezTo>
                    <a:cubicBezTo>
                      <a:pt x="102" y="914"/>
                      <a:pt x="103" y="917"/>
                      <a:pt x="103" y="920"/>
                    </a:cubicBezTo>
                    <a:cubicBezTo>
                      <a:pt x="102" y="905"/>
                      <a:pt x="100" y="889"/>
                      <a:pt x="99" y="874"/>
                    </a:cubicBezTo>
                    <a:cubicBezTo>
                      <a:pt x="99" y="871"/>
                      <a:pt x="99" y="868"/>
                      <a:pt x="99" y="866"/>
                    </a:cubicBezTo>
                    <a:cubicBezTo>
                      <a:pt x="85" y="803"/>
                      <a:pt x="73" y="741"/>
                      <a:pt x="63" y="678"/>
                    </a:cubicBezTo>
                    <a:cubicBezTo>
                      <a:pt x="50" y="600"/>
                      <a:pt x="39" y="523"/>
                      <a:pt x="30" y="444"/>
                    </a:cubicBezTo>
                    <a:cubicBezTo>
                      <a:pt x="21" y="366"/>
                      <a:pt x="14" y="288"/>
                      <a:pt x="9" y="209"/>
                    </a:cubicBezTo>
                    <a:cubicBezTo>
                      <a:pt x="7" y="170"/>
                      <a:pt x="5" y="131"/>
                      <a:pt x="3" y="92"/>
                    </a:cubicBezTo>
                    <a:cubicBezTo>
                      <a:pt x="2" y="61"/>
                      <a:pt x="1" y="3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1" y="61"/>
                      <a:pt x="1" y="92"/>
                    </a:cubicBezTo>
                    <a:cubicBezTo>
                      <a:pt x="3" y="131"/>
                      <a:pt x="4" y="170"/>
                      <a:pt x="7" y="21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1" name="Freeform 28"/>
              <p:cNvSpPr/>
              <p:nvPr/>
            </p:nvSpPr>
            <p:spPr bwMode="auto">
              <a:xfrm>
                <a:off x="7061201" y="3771900"/>
                <a:ext cx="350838" cy="1309688"/>
              </a:xfrm>
              <a:custGeom>
                <a:avLst/>
                <a:gdLst/>
                <a:ahLst/>
                <a:cxnLst/>
                <a:rect l="0" t="0" r="r" b="b"/>
                <a:pathLst>
                  <a:path w="88" h="330">
                    <a:moveTo>
                      <a:pt x="53" y="229"/>
                    </a:moveTo>
                    <a:cubicBezTo>
                      <a:pt x="64" y="263"/>
                      <a:pt x="75" y="297"/>
                      <a:pt x="88" y="330"/>
                    </a:cubicBezTo>
                    <a:cubicBezTo>
                      <a:pt x="88" y="323"/>
                      <a:pt x="88" y="315"/>
                      <a:pt x="88" y="308"/>
                    </a:cubicBezTo>
                    <a:cubicBezTo>
                      <a:pt x="88" y="307"/>
                      <a:pt x="88" y="305"/>
                      <a:pt x="88" y="304"/>
                    </a:cubicBezTo>
                    <a:cubicBezTo>
                      <a:pt x="79" y="278"/>
                      <a:pt x="70" y="252"/>
                      <a:pt x="62" y="226"/>
                    </a:cubicBezTo>
                    <a:cubicBezTo>
                      <a:pt x="38" y="152"/>
                      <a:pt x="17" y="76"/>
                      <a:pt x="0" y="0"/>
                    </a:cubicBezTo>
                    <a:cubicBezTo>
                      <a:pt x="2" y="21"/>
                      <a:pt x="4" y="42"/>
                      <a:pt x="7" y="63"/>
                    </a:cubicBezTo>
                    <a:cubicBezTo>
                      <a:pt x="21" y="119"/>
                      <a:pt x="36" y="174"/>
                      <a:pt x="53" y="2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2" name="Freeform 29"/>
              <p:cNvSpPr/>
              <p:nvPr/>
            </p:nvSpPr>
            <p:spPr bwMode="auto">
              <a:xfrm>
                <a:off x="7439026" y="5053013"/>
                <a:ext cx="357188" cy="820738"/>
              </a:xfrm>
              <a:custGeom>
                <a:avLst/>
                <a:gdLst/>
                <a:ahLst/>
                <a:cxnLst/>
                <a:rect l="0" t="0" r="r" b="b"/>
                <a:pathLst>
                  <a:path w="90" h="207">
                    <a:moveTo>
                      <a:pt x="6" y="15"/>
                    </a:moveTo>
                    <a:cubicBezTo>
                      <a:pt x="4" y="10"/>
                      <a:pt x="2" y="5"/>
                      <a:pt x="0" y="0"/>
                    </a:cubicBezTo>
                    <a:cubicBezTo>
                      <a:pt x="0" y="9"/>
                      <a:pt x="0" y="19"/>
                      <a:pt x="1" y="29"/>
                    </a:cubicBezTo>
                    <a:cubicBezTo>
                      <a:pt x="14" y="62"/>
                      <a:pt x="27" y="95"/>
                      <a:pt x="42" y="127"/>
                    </a:cubicBezTo>
                    <a:cubicBezTo>
                      <a:pt x="54" y="154"/>
                      <a:pt x="67" y="181"/>
                      <a:pt x="80" y="207"/>
                    </a:cubicBezTo>
                    <a:cubicBezTo>
                      <a:pt x="90" y="207"/>
                      <a:pt x="90" y="207"/>
                      <a:pt x="90" y="207"/>
                    </a:cubicBezTo>
                    <a:cubicBezTo>
                      <a:pt x="76" y="180"/>
                      <a:pt x="63" y="152"/>
                      <a:pt x="50" y="123"/>
                    </a:cubicBezTo>
                    <a:cubicBezTo>
                      <a:pt x="34" y="88"/>
                      <a:pt x="20" y="51"/>
                      <a:pt x="6" y="1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3" name="Freeform 30"/>
              <p:cNvSpPr/>
              <p:nvPr/>
            </p:nvSpPr>
            <p:spPr bwMode="auto">
              <a:xfrm>
                <a:off x="7037388" y="3811588"/>
                <a:ext cx="457200" cy="1852613"/>
              </a:xfrm>
              <a:custGeom>
                <a:avLst/>
                <a:gdLst/>
                <a:ahLst/>
                <a:cxnLst/>
                <a:rect l="0" t="0" r="r" b="b"/>
                <a:pathLst>
                  <a:path w="115" h="467">
                    <a:moveTo>
                      <a:pt x="101" y="409"/>
                    </a:moveTo>
                    <a:cubicBezTo>
                      <a:pt x="93" y="388"/>
                      <a:pt x="85" y="366"/>
                      <a:pt x="78" y="344"/>
                    </a:cubicBezTo>
                    <a:cubicBezTo>
                      <a:pt x="57" y="281"/>
                      <a:pt x="41" y="216"/>
                      <a:pt x="29" y="151"/>
                    </a:cubicBezTo>
                    <a:cubicBezTo>
                      <a:pt x="22" y="119"/>
                      <a:pt x="17" y="86"/>
                      <a:pt x="13" y="53"/>
                    </a:cubicBezTo>
                    <a:cubicBezTo>
                      <a:pt x="9" y="35"/>
                      <a:pt x="4" y="18"/>
                      <a:pt x="0" y="0"/>
                    </a:cubicBezTo>
                    <a:cubicBezTo>
                      <a:pt x="5" y="51"/>
                      <a:pt x="12" y="102"/>
                      <a:pt x="21" y="152"/>
                    </a:cubicBezTo>
                    <a:cubicBezTo>
                      <a:pt x="33" y="218"/>
                      <a:pt x="49" y="283"/>
                      <a:pt x="69" y="347"/>
                    </a:cubicBezTo>
                    <a:cubicBezTo>
                      <a:pt x="79" y="378"/>
                      <a:pt x="90" y="410"/>
                      <a:pt x="103" y="441"/>
                    </a:cubicBezTo>
                    <a:cubicBezTo>
                      <a:pt x="107" y="449"/>
                      <a:pt x="111" y="458"/>
                      <a:pt x="115" y="467"/>
                    </a:cubicBezTo>
                    <a:cubicBezTo>
                      <a:pt x="114" y="464"/>
                      <a:pt x="113" y="461"/>
                      <a:pt x="112" y="458"/>
                    </a:cubicBezTo>
                    <a:cubicBezTo>
                      <a:pt x="108" y="442"/>
                      <a:pt x="104" y="425"/>
                      <a:pt x="101" y="40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4" name="Freeform 31"/>
              <p:cNvSpPr/>
              <p:nvPr/>
            </p:nvSpPr>
            <p:spPr bwMode="auto">
              <a:xfrm>
                <a:off x="6992938" y="1263650"/>
                <a:ext cx="144463" cy="2508250"/>
              </a:xfrm>
              <a:custGeom>
                <a:avLst/>
                <a:gdLst/>
                <a:ahLst/>
                <a:cxnLst/>
                <a:rect l="0" t="0" r="r" b="b"/>
                <a:pathLst>
                  <a:path w="36" h="633">
                    <a:moveTo>
                      <a:pt x="17" y="633"/>
                    </a:moveTo>
                    <a:cubicBezTo>
                      <a:pt x="15" y="621"/>
                      <a:pt x="14" y="609"/>
                      <a:pt x="13" y="597"/>
                    </a:cubicBezTo>
                    <a:cubicBezTo>
                      <a:pt x="8" y="530"/>
                      <a:pt x="5" y="464"/>
                      <a:pt x="5" y="398"/>
                    </a:cubicBezTo>
                    <a:cubicBezTo>
                      <a:pt x="5" y="331"/>
                      <a:pt x="8" y="265"/>
                      <a:pt x="13" y="198"/>
                    </a:cubicBezTo>
                    <a:cubicBezTo>
                      <a:pt x="15" y="165"/>
                      <a:pt x="18" y="132"/>
                      <a:pt x="22" y="99"/>
                    </a:cubicBezTo>
                    <a:cubicBezTo>
                      <a:pt x="26" y="66"/>
                      <a:pt x="30" y="33"/>
                      <a:pt x="36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9" y="33"/>
                      <a:pt x="24" y="66"/>
                      <a:pt x="20" y="99"/>
                    </a:cubicBezTo>
                    <a:cubicBezTo>
                      <a:pt x="16" y="132"/>
                      <a:pt x="13" y="165"/>
                      <a:pt x="10" y="198"/>
                    </a:cubicBezTo>
                    <a:cubicBezTo>
                      <a:pt x="4" y="264"/>
                      <a:pt x="1" y="331"/>
                      <a:pt x="1" y="398"/>
                    </a:cubicBezTo>
                    <a:cubicBezTo>
                      <a:pt x="0" y="461"/>
                      <a:pt x="2" y="525"/>
                      <a:pt x="7" y="589"/>
                    </a:cubicBezTo>
                    <a:cubicBezTo>
                      <a:pt x="10" y="603"/>
                      <a:pt x="13" y="618"/>
                      <a:pt x="16" y="632"/>
                    </a:cubicBezTo>
                    <a:cubicBezTo>
                      <a:pt x="16" y="632"/>
                      <a:pt x="17" y="633"/>
                      <a:pt x="17" y="6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5" name="Freeform 32"/>
              <p:cNvSpPr/>
              <p:nvPr/>
            </p:nvSpPr>
            <p:spPr bwMode="auto">
              <a:xfrm>
                <a:off x="7526338" y="5640388"/>
                <a:ext cx="111125" cy="233363"/>
              </a:xfrm>
              <a:custGeom>
                <a:avLst/>
                <a:gdLst/>
                <a:ahLst/>
                <a:cxnLst/>
                <a:rect l="0" t="0" r="r" b="b"/>
                <a:pathLst>
                  <a:path w="28" h="59">
                    <a:moveTo>
                      <a:pt x="22" y="59"/>
                    </a:moveTo>
                    <a:cubicBezTo>
                      <a:pt x="28" y="59"/>
                      <a:pt x="28" y="59"/>
                      <a:pt x="28" y="59"/>
                    </a:cubicBezTo>
                    <a:cubicBezTo>
                      <a:pt x="18" y="40"/>
                      <a:pt x="9" y="20"/>
                      <a:pt x="0" y="0"/>
                    </a:cubicBezTo>
                    <a:cubicBezTo>
                      <a:pt x="6" y="20"/>
                      <a:pt x="13" y="40"/>
                      <a:pt x="22" y="5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6" name="Freeform 33"/>
              <p:cNvSpPr/>
              <p:nvPr/>
            </p:nvSpPr>
            <p:spPr bwMode="auto">
              <a:xfrm>
                <a:off x="7021513" y="3598863"/>
                <a:ext cx="68263" cy="423863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4" y="54"/>
                    </a:moveTo>
                    <a:cubicBezTo>
                      <a:pt x="8" y="72"/>
                      <a:pt x="13" y="89"/>
                      <a:pt x="17" y="107"/>
                    </a:cubicBezTo>
                    <a:cubicBezTo>
                      <a:pt x="14" y="86"/>
                      <a:pt x="12" y="65"/>
                      <a:pt x="10" y="44"/>
                    </a:cubicBezTo>
                    <a:cubicBezTo>
                      <a:pt x="10" y="44"/>
                      <a:pt x="9" y="43"/>
                      <a:pt x="9" y="43"/>
                    </a:cubicBezTo>
                    <a:cubicBezTo>
                      <a:pt x="6" y="29"/>
                      <a:pt x="3" y="14"/>
                      <a:pt x="0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23"/>
                      <a:pt x="3" y="39"/>
                      <a:pt x="4" y="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7" name="Freeform 34"/>
              <p:cNvSpPr/>
              <p:nvPr/>
            </p:nvSpPr>
            <p:spPr bwMode="auto">
              <a:xfrm>
                <a:off x="7412038" y="2801938"/>
                <a:ext cx="1168400" cy="2251075"/>
              </a:xfrm>
              <a:custGeom>
                <a:avLst/>
                <a:gdLst/>
                <a:ahLst/>
                <a:cxnLst/>
                <a:rect l="0" t="0" r="r" b="b"/>
                <a:pathLst>
                  <a:path w="294" h="568">
                    <a:moveTo>
                      <a:pt x="8" y="553"/>
                    </a:moveTo>
                    <a:cubicBezTo>
                      <a:pt x="9" y="501"/>
                      <a:pt x="19" y="448"/>
                      <a:pt x="35" y="397"/>
                    </a:cubicBezTo>
                    <a:cubicBezTo>
                      <a:pt x="51" y="347"/>
                      <a:pt x="73" y="298"/>
                      <a:pt x="99" y="252"/>
                    </a:cubicBezTo>
                    <a:cubicBezTo>
                      <a:pt x="124" y="205"/>
                      <a:pt x="154" y="161"/>
                      <a:pt x="187" y="119"/>
                    </a:cubicBezTo>
                    <a:cubicBezTo>
                      <a:pt x="203" y="98"/>
                      <a:pt x="220" y="77"/>
                      <a:pt x="238" y="58"/>
                    </a:cubicBezTo>
                    <a:cubicBezTo>
                      <a:pt x="247" y="48"/>
                      <a:pt x="256" y="38"/>
                      <a:pt x="265" y="28"/>
                    </a:cubicBezTo>
                    <a:cubicBezTo>
                      <a:pt x="274" y="19"/>
                      <a:pt x="284" y="9"/>
                      <a:pt x="294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83" y="9"/>
                      <a:pt x="273" y="18"/>
                      <a:pt x="264" y="27"/>
                    </a:cubicBezTo>
                    <a:cubicBezTo>
                      <a:pt x="255" y="37"/>
                      <a:pt x="246" y="47"/>
                      <a:pt x="237" y="56"/>
                    </a:cubicBezTo>
                    <a:cubicBezTo>
                      <a:pt x="218" y="76"/>
                      <a:pt x="201" y="96"/>
                      <a:pt x="185" y="117"/>
                    </a:cubicBezTo>
                    <a:cubicBezTo>
                      <a:pt x="151" y="159"/>
                      <a:pt x="121" y="203"/>
                      <a:pt x="95" y="249"/>
                    </a:cubicBezTo>
                    <a:cubicBezTo>
                      <a:pt x="68" y="296"/>
                      <a:pt x="46" y="345"/>
                      <a:pt x="30" y="396"/>
                    </a:cubicBezTo>
                    <a:cubicBezTo>
                      <a:pt x="13" y="445"/>
                      <a:pt x="3" y="497"/>
                      <a:pt x="0" y="549"/>
                    </a:cubicBezTo>
                    <a:cubicBezTo>
                      <a:pt x="3" y="555"/>
                      <a:pt x="5" y="561"/>
                      <a:pt x="7" y="568"/>
                    </a:cubicBezTo>
                    <a:cubicBezTo>
                      <a:pt x="7" y="563"/>
                      <a:pt x="7" y="558"/>
                      <a:pt x="8" y="5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8" name="Freeform 35"/>
              <p:cNvSpPr/>
              <p:nvPr/>
            </p:nvSpPr>
            <p:spPr bwMode="auto">
              <a:xfrm>
                <a:off x="7494588" y="5664200"/>
                <a:ext cx="100013" cy="209550"/>
              </a:xfrm>
              <a:custGeom>
                <a:avLst/>
                <a:gdLst/>
                <a:ahLst/>
                <a:cxnLst/>
                <a:rect l="0" t="0" r="r" b="b"/>
                <a:pathLst>
                  <a:path w="25" h="53">
                    <a:moveTo>
                      <a:pt x="0" y="0"/>
                    </a:moveTo>
                    <a:cubicBezTo>
                      <a:pt x="5" y="18"/>
                      <a:pt x="12" y="36"/>
                      <a:pt x="19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6" y="36"/>
                      <a:pt x="8" y="18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9" name="Freeform 36"/>
              <p:cNvSpPr/>
              <p:nvPr/>
            </p:nvSpPr>
            <p:spPr bwMode="auto">
              <a:xfrm>
                <a:off x="7412038" y="5081588"/>
                <a:ext cx="114300" cy="558800"/>
              </a:xfrm>
              <a:custGeom>
                <a:avLst/>
                <a:gdLst/>
                <a:ahLst/>
                <a:cxnLst/>
                <a:rect l="0" t="0" r="r" b="b"/>
                <a:pathLst>
                  <a:path w="29" h="141">
                    <a:moveTo>
                      <a:pt x="0" y="0"/>
                    </a:moveTo>
                    <a:cubicBezTo>
                      <a:pt x="0" y="30"/>
                      <a:pt x="2" y="60"/>
                      <a:pt x="7" y="89"/>
                    </a:cubicBezTo>
                    <a:cubicBezTo>
                      <a:pt x="11" y="98"/>
                      <a:pt x="14" y="108"/>
                      <a:pt x="18" y="117"/>
                    </a:cubicBezTo>
                    <a:cubicBezTo>
                      <a:pt x="22" y="125"/>
                      <a:pt x="25" y="133"/>
                      <a:pt x="29" y="141"/>
                    </a:cubicBezTo>
                    <a:cubicBezTo>
                      <a:pt x="28" y="139"/>
                      <a:pt x="28" y="137"/>
                      <a:pt x="27" y="135"/>
                    </a:cubicBezTo>
                    <a:cubicBezTo>
                      <a:pt x="16" y="98"/>
                      <a:pt x="10" y="60"/>
                      <a:pt x="8" y="22"/>
                    </a:cubicBezTo>
                    <a:cubicBezTo>
                      <a:pt x="7" y="18"/>
                      <a:pt x="5" y="15"/>
                      <a:pt x="4" y="11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0" name="Freeform 37"/>
              <p:cNvSpPr/>
              <p:nvPr/>
            </p:nvSpPr>
            <p:spPr bwMode="auto">
              <a:xfrm>
                <a:off x="7412038" y="4978400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0" y="26"/>
                    </a:moveTo>
                    <a:cubicBezTo>
                      <a:pt x="1" y="29"/>
                      <a:pt x="2" y="33"/>
                      <a:pt x="4" y="37"/>
                    </a:cubicBezTo>
                    <a:cubicBezTo>
                      <a:pt x="5" y="41"/>
                      <a:pt x="7" y="44"/>
                      <a:pt x="8" y="48"/>
                    </a:cubicBezTo>
                    <a:cubicBezTo>
                      <a:pt x="7" y="38"/>
                      <a:pt x="7" y="28"/>
                      <a:pt x="7" y="19"/>
                    </a:cubicBezTo>
                    <a:cubicBezTo>
                      <a:pt x="5" y="12"/>
                      <a:pt x="3" y="6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1"/>
                      <a:pt x="0" y="19"/>
                      <a:pt x="0" y="2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1" name="Freeform 38"/>
              <p:cNvSpPr/>
              <p:nvPr/>
            </p:nvSpPr>
            <p:spPr bwMode="auto">
              <a:xfrm>
                <a:off x="7439026" y="5434013"/>
                <a:ext cx="174625" cy="439738"/>
              </a:xfrm>
              <a:custGeom>
                <a:avLst/>
                <a:gdLst/>
                <a:ahLst/>
                <a:cxnLst/>
                <a:rect l="0" t="0" r="r" b="b"/>
                <a:pathLst>
                  <a:path w="44" h="111">
                    <a:moveTo>
                      <a:pt x="11" y="28"/>
                    </a:moveTo>
                    <a:cubicBezTo>
                      <a:pt x="7" y="19"/>
                      <a:pt x="4" y="9"/>
                      <a:pt x="0" y="0"/>
                    </a:cubicBezTo>
                    <a:cubicBezTo>
                      <a:pt x="3" y="16"/>
                      <a:pt x="7" y="33"/>
                      <a:pt x="11" y="49"/>
                    </a:cubicBezTo>
                    <a:cubicBezTo>
                      <a:pt x="12" y="52"/>
                      <a:pt x="13" y="55"/>
                      <a:pt x="14" y="58"/>
                    </a:cubicBezTo>
                    <a:cubicBezTo>
                      <a:pt x="22" y="76"/>
                      <a:pt x="30" y="94"/>
                      <a:pt x="39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35" y="92"/>
                      <a:pt x="28" y="72"/>
                      <a:pt x="22" y="52"/>
                    </a:cubicBezTo>
                    <a:cubicBezTo>
                      <a:pt x="18" y="44"/>
                      <a:pt x="15" y="36"/>
                      <a:pt x="11" y="2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212680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113" y="781710"/>
            <a:ext cx="1478845" cy="534369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35" y="781710"/>
            <a:ext cx="6053419" cy="53436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5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48763"/>
            <a:ext cx="9010955" cy="107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F4976-A16E-47C8-85AD-0DE06168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E764-C3F0-4D44-98DF-77E558E7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Working group on space-based wind lidar | 7-8 February 2018 | Boulder,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25A0-6E4E-49C6-9091-B2ED9073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D7A1-6F87-432B-A4D3-15B1D51F6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3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537" y="363838"/>
            <a:ext cx="2133145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8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978400" y="4642959"/>
            <a:ext cx="376208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4388947"/>
            <a:ext cx="3762085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978400" y="5560749"/>
            <a:ext cx="376208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78400" y="5306737"/>
            <a:ext cx="3762085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07680" y="6356920"/>
            <a:ext cx="632805" cy="363820"/>
          </a:xfrm>
          <a:prstGeom prst="rect">
            <a:avLst/>
          </a:prstGeom>
        </p:spPr>
        <p:txBody>
          <a:bodyPr/>
          <a:lstStyle>
            <a:lvl1pPr algn="r">
              <a:defRPr sz="900" i="1">
                <a:solidFill>
                  <a:srgbClr val="B1B1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240" y="6356920"/>
            <a:ext cx="4155440" cy="363820"/>
          </a:xfrm>
        </p:spPr>
        <p:txBody>
          <a:bodyPr/>
          <a:lstStyle>
            <a:lvl1pPr algn="r">
              <a:defRPr sz="900" i="1">
                <a:solidFill>
                  <a:srgbClr val="0D707F"/>
                </a:solidFill>
              </a:defRPr>
            </a:lvl1pPr>
          </a:lstStyle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pic>
        <p:nvPicPr>
          <p:cNvPr id="17" name="Picture 16" descr="Ball_Color_HEX-1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696" y="548475"/>
            <a:ext cx="1047789" cy="104778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751584" y="2135769"/>
            <a:ext cx="6402576" cy="1893330"/>
          </a:xfrm>
          <a:prstGeom prst="rect">
            <a:avLst/>
          </a:prstGeom>
          <a:solidFill>
            <a:srgbClr val="00A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2751583" y="2135769"/>
            <a:ext cx="5988901" cy="1893329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21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75370"/>
            <a:ext cx="7592921" cy="581372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36" y="1395066"/>
            <a:ext cx="8076764" cy="452459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97" y="3167659"/>
            <a:ext cx="7772338" cy="136101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97" y="1667730"/>
            <a:ext cx="7772338" cy="1499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Slide Number Placeholder 5"/>
          <p:cNvSpPr txBox="1">
            <a:spLocks/>
          </p:cNvSpPr>
          <p:nvPr userDrawn="1"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5216" rtl="0" eaLnBrk="1" latinLnBrk="0" hangingPunct="1">
              <a:defRPr sz="2000" i="1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58521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43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564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864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6080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129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651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172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35" y="1600806"/>
            <a:ext cx="4054216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910" y="1600806"/>
            <a:ext cx="4055456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2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68" y="305610"/>
            <a:ext cx="7634079" cy="5293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35" y="1534658"/>
            <a:ext cx="4039333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35" y="2174650"/>
            <a:ext cx="4039333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2" y="1534658"/>
            <a:ext cx="4041814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2" y="2174650"/>
            <a:ext cx="4041814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634" y="1417245"/>
            <a:ext cx="394568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457634" y="3968318"/>
            <a:ext cx="394568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45371" y="1417245"/>
            <a:ext cx="394568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545371" y="3968318"/>
            <a:ext cx="394568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88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35" y="1116768"/>
            <a:ext cx="8228731" cy="485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5060" y="6356920"/>
            <a:ext cx="6301306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>
                <a:solidFill>
                  <a:srgbClr val="0D707F"/>
                </a:solidFill>
              </a:defRPr>
            </a:lvl1pPr>
          </a:lstStyle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366" y="6356920"/>
            <a:ext cx="389054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B1B1B1"/>
                </a:solidFill>
              </a:defRPr>
            </a:lvl1pPr>
          </a:lstStyle>
          <a:p>
            <a:fld id="{292ABC7F-B9E9-0840-915A-8F394559AFC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all_Color_HEX-1-1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5" y="6257333"/>
            <a:ext cx="462472" cy="4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6" r:id="rId14"/>
    <p:sldLayoutId id="2147483689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1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13038" y="807308"/>
            <a:ext cx="8181097" cy="1944130"/>
          </a:xfrm>
        </p:spPr>
        <p:txBody>
          <a:bodyPr>
            <a:noAutofit/>
          </a:bodyPr>
          <a:lstStyle/>
          <a:p>
            <a:r>
              <a:rPr lang="en-US" sz="2800" dirty="0"/>
              <a:t>A Roadmap For Meeting Full Tropospheric Wind Measurement Needs</a:t>
            </a:r>
            <a:endParaRPr lang="en-US" sz="1600" cap="none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25024" y="2515336"/>
            <a:ext cx="7772338" cy="163585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Sara C. Tucker &amp; Carl Weimer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Ball Aerospace and Technologies Corp</a:t>
            </a: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Mike Hardesty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University of Colorado, CIRES and NOAA/ESRL</a:t>
            </a:r>
          </a:p>
        </p:txBody>
      </p:sp>
      <p:pic>
        <p:nvPicPr>
          <p:cNvPr id="19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33" y="5365030"/>
            <a:ext cx="2229706" cy="6753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63415" y="4711726"/>
            <a:ext cx="4318382" cy="713381"/>
            <a:chOff x="2263415" y="4711726"/>
            <a:chExt cx="4318382" cy="713381"/>
          </a:xfrm>
        </p:grpSpPr>
        <p:pic>
          <p:nvPicPr>
            <p:cNvPr id="14" name="Picture 13" descr="Ball_Color_HEX-1-1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415" y="4751122"/>
              <a:ext cx="559591" cy="559591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614" y="4711726"/>
              <a:ext cx="1009730" cy="658890"/>
            </a:xfrm>
            <a:prstGeom prst="rect">
              <a:avLst/>
            </a:prstGeom>
          </p:spPr>
        </p:pic>
        <p:pic>
          <p:nvPicPr>
            <p:cNvPr id="16" name="Picture 15" descr="https://upload.wikimedia.org/wikipedia/commons/thumb/7/79/NOAA_logo.svg/2000px-NOAA_logo.svg.png">
              <a:hlinkClick r:id="rId5"/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258" y="4795727"/>
              <a:ext cx="490887" cy="490889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17" name="Picture 58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344" y="4821471"/>
              <a:ext cx="616206" cy="499581"/>
            </a:xfrm>
            <a:prstGeom prst="rect">
              <a:avLst/>
            </a:prstGeom>
            <a:noFill/>
          </p:spPr>
        </p:pic>
        <p:pic>
          <p:nvPicPr>
            <p:cNvPr id="18" name="Picture 4" descr="https://encrypted-tbn0.gstatic.com/images?q=tbn:ANd9GcTczSHfYBO-AqAGKxA1B_j7KsrI9ai6OkNthFVR1JoWZJ2dHEVVjw">
              <a:hlinkClick r:id="rId8"/>
            </p:cNvPr>
            <p:cNvPicPr>
              <a:picLocks noChangeAspect="1" noChangeArrowheads="1"/>
            </p:cNvPicPr>
            <p:nvPr userDrawn="1"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4910160" y="4777493"/>
              <a:ext cx="1671637" cy="64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9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/data/BROWSE/production/V3-40/2017-07-13/2017-07-13_03-16-41_V3.40_3_1.png image missing">
            <a:extLst>
              <a:ext uri="{FF2B5EF4-FFF2-40B4-BE49-F238E27FC236}">
                <a16:creationId xmlns:a16="http://schemas.microsoft.com/office/drawing/2014/main" id="{B3ABC0EA-8FF4-430E-A301-D792C26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2" y="3664969"/>
            <a:ext cx="8269878" cy="27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C15DC-A7CE-46F2-B24D-F200BC7F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35" y="144030"/>
            <a:ext cx="8378634" cy="8524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Lidar winds:  Studies on the swath of AMV improvement when anchored?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8100D-13B2-4164-9A82-7BE8A8F4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DF3A-F61F-4850-89AB-EC79544C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8" descr="GOES-15 6.5 µm water vapor images and atmospheric motion vector (AMV) winds">
            <a:extLst>
              <a:ext uri="{FF2B5EF4-FFF2-40B4-BE49-F238E27FC236}">
                <a16:creationId xmlns:a16="http://schemas.microsoft.com/office/drawing/2014/main" id="{9024A143-E17E-49B1-9FF9-830603EED3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8" y="1102994"/>
            <a:ext cx="3585761" cy="25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tropic.ssec.wisc.edu/archive/data/samples/MidUpperWindsSample.png">
            <a:extLst>
              <a:ext uri="{FF2B5EF4-FFF2-40B4-BE49-F238E27FC236}">
                <a16:creationId xmlns:a16="http://schemas.microsoft.com/office/drawing/2014/main" id="{041D34B6-6B4D-4411-8A44-4697E61B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85" y="1099646"/>
            <a:ext cx="3579640" cy="25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ADC5EC-DDD1-43B3-902A-1D89B0ADCE41}"/>
              </a:ext>
            </a:extLst>
          </p:cNvPr>
          <p:cNvGrpSpPr/>
          <p:nvPr/>
        </p:nvGrpSpPr>
        <p:grpSpPr>
          <a:xfrm>
            <a:off x="5600671" y="1102994"/>
            <a:ext cx="1488991" cy="2519181"/>
            <a:chOff x="5922408" y="971114"/>
            <a:chExt cx="1488991" cy="2519181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1015655-B17D-4620-B6EC-45FEB6655492}"/>
                </a:ext>
              </a:extLst>
            </p:cNvPr>
            <p:cNvSpPr/>
            <p:nvPr/>
          </p:nvSpPr>
          <p:spPr>
            <a:xfrm>
              <a:off x="5922408" y="971114"/>
              <a:ext cx="1488991" cy="2513767"/>
            </a:xfrm>
            <a:prstGeom prst="parallelogram">
              <a:avLst>
                <a:gd name="adj" fmla="val 82018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  <a:alpha val="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122F485-B885-46E7-8902-701AAF83B8A4}"/>
                </a:ext>
              </a:extLst>
            </p:cNvPr>
            <p:cNvSpPr/>
            <p:nvPr/>
          </p:nvSpPr>
          <p:spPr>
            <a:xfrm flipH="1">
              <a:off x="6075932" y="973180"/>
              <a:ext cx="1231641" cy="2517115"/>
            </a:xfrm>
            <a:custGeom>
              <a:avLst/>
              <a:gdLst>
                <a:gd name="connsiteX0" fmla="*/ 0 w 3234266"/>
                <a:gd name="connsiteY0" fmla="*/ 0 h 3920067"/>
                <a:gd name="connsiteX1" fmla="*/ 1744133 w 3234266"/>
                <a:gd name="connsiteY1" fmla="*/ 2032000 h 3920067"/>
                <a:gd name="connsiteX2" fmla="*/ 3234266 w 3234266"/>
                <a:gd name="connsiteY2" fmla="*/ 3920067 h 392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4266" h="3920067">
                  <a:moveTo>
                    <a:pt x="0" y="0"/>
                  </a:moveTo>
                  <a:cubicBezTo>
                    <a:pt x="602544" y="689328"/>
                    <a:pt x="1205089" y="1378656"/>
                    <a:pt x="1744133" y="2032000"/>
                  </a:cubicBezTo>
                  <a:cubicBezTo>
                    <a:pt x="2283177" y="2685344"/>
                    <a:pt x="2758721" y="3302705"/>
                    <a:pt x="3234266" y="3920067"/>
                  </a:cubicBez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FC2-4F94-4E35-A19B-BA82EE39762A}"/>
              </a:ext>
            </a:extLst>
          </p:cNvPr>
          <p:cNvGrpSpPr/>
          <p:nvPr/>
        </p:nvGrpSpPr>
        <p:grpSpPr>
          <a:xfrm flipH="1">
            <a:off x="1902557" y="1091280"/>
            <a:ext cx="1488991" cy="2519181"/>
            <a:chOff x="5922408" y="971114"/>
            <a:chExt cx="1488991" cy="2519181"/>
          </a:xfrm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910C1611-DADD-4D13-9BC6-0075B7AC92FD}"/>
                </a:ext>
              </a:extLst>
            </p:cNvPr>
            <p:cNvSpPr/>
            <p:nvPr/>
          </p:nvSpPr>
          <p:spPr>
            <a:xfrm>
              <a:off x="5922408" y="971114"/>
              <a:ext cx="1488991" cy="2513767"/>
            </a:xfrm>
            <a:prstGeom prst="parallelogram">
              <a:avLst>
                <a:gd name="adj" fmla="val 82018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  <a:alpha val="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6CF5536-AD9C-4196-BD52-0B9A7745DF28}"/>
                </a:ext>
              </a:extLst>
            </p:cNvPr>
            <p:cNvSpPr/>
            <p:nvPr/>
          </p:nvSpPr>
          <p:spPr>
            <a:xfrm flipH="1">
              <a:off x="6075932" y="973180"/>
              <a:ext cx="1231641" cy="2517115"/>
            </a:xfrm>
            <a:custGeom>
              <a:avLst/>
              <a:gdLst>
                <a:gd name="connsiteX0" fmla="*/ 0 w 3234266"/>
                <a:gd name="connsiteY0" fmla="*/ 0 h 3920067"/>
                <a:gd name="connsiteX1" fmla="*/ 1744133 w 3234266"/>
                <a:gd name="connsiteY1" fmla="*/ 2032000 h 3920067"/>
                <a:gd name="connsiteX2" fmla="*/ 3234266 w 3234266"/>
                <a:gd name="connsiteY2" fmla="*/ 3920067 h 392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4266" h="3920067">
                  <a:moveTo>
                    <a:pt x="0" y="0"/>
                  </a:moveTo>
                  <a:cubicBezTo>
                    <a:pt x="602544" y="689328"/>
                    <a:pt x="1205089" y="1378656"/>
                    <a:pt x="1744133" y="2032000"/>
                  </a:cubicBezTo>
                  <a:cubicBezTo>
                    <a:pt x="2283177" y="2685344"/>
                    <a:pt x="2758721" y="3302705"/>
                    <a:pt x="3234266" y="3920067"/>
                  </a:cubicBez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9BA8BC84-ADAE-4D8F-AD6A-B492EB173FB1}"/>
              </a:ext>
            </a:extLst>
          </p:cNvPr>
          <p:cNvSpPr/>
          <p:nvPr/>
        </p:nvSpPr>
        <p:spPr>
          <a:xfrm rot="1131995">
            <a:off x="2021944" y="1655880"/>
            <a:ext cx="1153173" cy="1181100"/>
          </a:xfrm>
          <a:prstGeom prst="quadArrowCallout">
            <a:avLst>
              <a:gd name="adj1" fmla="val 12618"/>
              <a:gd name="adj2" fmla="val 14472"/>
              <a:gd name="adj3" fmla="val 18515"/>
              <a:gd name="adj4" fmla="val 12618"/>
            </a:avLst>
          </a:prstGeom>
          <a:solidFill>
            <a:srgbClr val="F5C9DB">
              <a:alpha val="76863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llout: Quad Arrow 17">
            <a:extLst>
              <a:ext uri="{FF2B5EF4-FFF2-40B4-BE49-F238E27FC236}">
                <a16:creationId xmlns:a16="http://schemas.microsoft.com/office/drawing/2014/main" id="{C45EA17C-BA24-410E-A53E-071CB34F8B07}"/>
              </a:ext>
            </a:extLst>
          </p:cNvPr>
          <p:cNvSpPr/>
          <p:nvPr/>
        </p:nvSpPr>
        <p:spPr>
          <a:xfrm rot="4217653">
            <a:off x="5726009" y="1855613"/>
            <a:ext cx="1153173" cy="1181100"/>
          </a:xfrm>
          <a:prstGeom prst="quadArrowCallout">
            <a:avLst>
              <a:gd name="adj1" fmla="val 12618"/>
              <a:gd name="adj2" fmla="val 14472"/>
              <a:gd name="adj3" fmla="val 18515"/>
              <a:gd name="adj4" fmla="val 12618"/>
            </a:avLst>
          </a:prstGeom>
          <a:solidFill>
            <a:srgbClr val="F5C9DB">
              <a:alpha val="76863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C92A84-1D92-486F-9488-6BF7AC94E0F7}"/>
              </a:ext>
            </a:extLst>
          </p:cNvPr>
          <p:cNvSpPr txBox="1"/>
          <p:nvPr/>
        </p:nvSpPr>
        <p:spPr>
          <a:xfrm>
            <a:off x="3369232" y="3364178"/>
            <a:ext cx="2643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Credit:  CIMSS  , </a:t>
            </a:r>
            <a:r>
              <a:rPr lang="en-US" sz="1100" dirty="0" err="1">
                <a:solidFill>
                  <a:schemeClr val="bg1"/>
                </a:solidFill>
              </a:rPr>
              <a:t>U.Wisconsin</a:t>
            </a:r>
            <a:r>
              <a:rPr lang="en-US" sz="1100" dirty="0">
                <a:solidFill>
                  <a:schemeClr val="bg1"/>
                </a:solidFill>
              </a:rPr>
              <a:t>-Madison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05676C-F3E0-4AC9-8C13-71CB483F946A}"/>
              </a:ext>
            </a:extLst>
          </p:cNvPr>
          <p:cNvSpPr txBox="1"/>
          <p:nvPr/>
        </p:nvSpPr>
        <p:spPr>
          <a:xfrm>
            <a:off x="6691752" y="3944775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Credit:  NASA</a:t>
            </a:r>
          </a:p>
        </p:txBody>
      </p:sp>
    </p:spTree>
    <p:extLst>
      <p:ext uri="{BB962C8B-B14F-4D97-AF65-F5344CB8AC3E}">
        <p14:creationId xmlns:p14="http://schemas.microsoft.com/office/powerpoint/2010/main" val="239806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1FE1-7331-4C22-B620-DD3123DD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275369"/>
            <a:ext cx="8375896" cy="944101"/>
          </a:xfrm>
        </p:spPr>
        <p:txBody>
          <a:bodyPr>
            <a:normAutofit fontScale="90000"/>
          </a:bodyPr>
          <a:lstStyle/>
          <a:p>
            <a:r>
              <a:rPr lang="en-US" dirty="0"/>
              <a:t>NSOSA (AMS): Potential timeline for wind lidar technology maturation roadmap: laser focused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A409-F3A8-4B55-9006-02EC7FEC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02" y="1627816"/>
            <a:ext cx="8076764" cy="277248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2017-2019</a:t>
            </a:r>
            <a:r>
              <a:rPr lang="en-US" dirty="0"/>
              <a:t>: ongoing NASA-funded laser transmitter technology development</a:t>
            </a:r>
          </a:p>
          <a:p>
            <a:pPr>
              <a:spcBef>
                <a:spcPts val="1200"/>
              </a:spcBef>
            </a:pPr>
            <a:r>
              <a:rPr lang="en-US" b="1" dirty="0"/>
              <a:t>2020-2022</a:t>
            </a:r>
            <a:r>
              <a:rPr lang="en-US" dirty="0"/>
              <a:t>: A 3-year build and test of laser transmitter ETU, managed by NASA with Industry involvement, deliverable to the operational wind lidar system project in early 2023</a:t>
            </a:r>
          </a:p>
          <a:p>
            <a:pPr>
              <a:spcBef>
                <a:spcPts val="1200"/>
              </a:spcBef>
            </a:pPr>
            <a:r>
              <a:rPr lang="en-US" b="1" dirty="0"/>
              <a:t>2019-2020</a:t>
            </a:r>
            <a:r>
              <a:rPr lang="en-US" dirty="0"/>
              <a:t>:  NOAA funded pre-Phase A lidar system study tasks</a:t>
            </a:r>
          </a:p>
          <a:p>
            <a:pPr>
              <a:spcBef>
                <a:spcPts val="1200"/>
              </a:spcBef>
            </a:pPr>
            <a:r>
              <a:rPr lang="en-US" b="1" dirty="0"/>
              <a:t>2021</a:t>
            </a:r>
            <a:r>
              <a:rPr lang="en-US" dirty="0"/>
              <a:t>:  Phase A of operational wind lidar system begins</a:t>
            </a:r>
          </a:p>
          <a:p>
            <a:pPr>
              <a:spcBef>
                <a:spcPts val="1200"/>
              </a:spcBef>
            </a:pPr>
            <a:r>
              <a:rPr lang="en-US" dirty="0"/>
              <a:t>Environmentally tested laser transmitter subsystem delivery in early </a:t>
            </a:r>
            <a:r>
              <a:rPr lang="en-US" b="1" dirty="0"/>
              <a:t>2023.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A4C68-7827-46D2-9877-38870B68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B1DD6-1852-4DF2-A2DE-E8B4D28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11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4A30B6-C31E-4B96-8AB3-7C9DAA4408F2}"/>
              </a:ext>
            </a:extLst>
          </p:cNvPr>
          <p:cNvCxnSpPr>
            <a:cxnSpLocks/>
          </p:cNvCxnSpPr>
          <p:nvPr/>
        </p:nvCxnSpPr>
        <p:spPr>
          <a:xfrm flipV="1">
            <a:off x="0" y="5653813"/>
            <a:ext cx="9144000" cy="3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47D626-A6C3-4D93-A1E9-A84615EC9269}"/>
              </a:ext>
            </a:extLst>
          </p:cNvPr>
          <p:cNvSpPr txBox="1"/>
          <p:nvPr/>
        </p:nvSpPr>
        <p:spPr>
          <a:xfrm>
            <a:off x="142215" y="5699501"/>
            <a:ext cx="582211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B35565-153D-4211-8BEB-6C0E86DA3452}"/>
              </a:ext>
            </a:extLst>
          </p:cNvPr>
          <p:cNvSpPr txBox="1"/>
          <p:nvPr/>
        </p:nvSpPr>
        <p:spPr>
          <a:xfrm>
            <a:off x="8374617" y="5708075"/>
            <a:ext cx="582211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2030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419D-9854-443E-8986-82A647CA17CE}"/>
              </a:ext>
            </a:extLst>
          </p:cNvPr>
          <p:cNvSpPr txBox="1"/>
          <p:nvPr/>
        </p:nvSpPr>
        <p:spPr>
          <a:xfrm>
            <a:off x="3985583" y="5693481"/>
            <a:ext cx="1234377" cy="523220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Pre-Phase A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2019-2020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7337FF-081D-4A2E-AFC8-65B83993A0B3}"/>
              </a:ext>
            </a:extLst>
          </p:cNvPr>
          <p:cNvSpPr txBox="1"/>
          <p:nvPr/>
        </p:nvSpPr>
        <p:spPr>
          <a:xfrm>
            <a:off x="5301630" y="5685168"/>
            <a:ext cx="884921" cy="523220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Phase A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4DC11-FA32-4A16-8C55-DD345FA9D67C}"/>
              </a:ext>
            </a:extLst>
          </p:cNvPr>
          <p:cNvSpPr txBox="1"/>
          <p:nvPr/>
        </p:nvSpPr>
        <p:spPr>
          <a:xfrm>
            <a:off x="6768201" y="5694500"/>
            <a:ext cx="612667" cy="523220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Qual.</a:t>
            </a:r>
            <a:br>
              <a:rPr lang="en-US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5EF225-B25E-40BB-940D-1E414633B143}"/>
              </a:ext>
            </a:extLst>
          </p:cNvPr>
          <p:cNvSpPr txBox="1"/>
          <p:nvPr/>
        </p:nvSpPr>
        <p:spPr>
          <a:xfrm>
            <a:off x="1422935" y="5693481"/>
            <a:ext cx="582211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F0D339-D796-4F08-84A7-EAC0C54C09AD}"/>
              </a:ext>
            </a:extLst>
          </p:cNvPr>
          <p:cNvSpPr txBox="1"/>
          <p:nvPr/>
        </p:nvSpPr>
        <p:spPr>
          <a:xfrm>
            <a:off x="2157082" y="5704405"/>
            <a:ext cx="582211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2016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930E349-33E1-4F65-8AB5-96C8EB2F7F55}"/>
              </a:ext>
            </a:extLst>
          </p:cNvPr>
          <p:cNvSpPr/>
          <p:nvPr/>
        </p:nvSpPr>
        <p:spPr>
          <a:xfrm>
            <a:off x="342638" y="5524367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8D4066B-D10F-4C15-9314-DE70380B57D0}"/>
              </a:ext>
            </a:extLst>
          </p:cNvPr>
          <p:cNvSpPr/>
          <p:nvPr/>
        </p:nvSpPr>
        <p:spPr>
          <a:xfrm>
            <a:off x="1597904" y="5524367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365239B-8D2E-48AB-A664-E6097EE0EB74}"/>
              </a:ext>
            </a:extLst>
          </p:cNvPr>
          <p:cNvSpPr/>
          <p:nvPr/>
        </p:nvSpPr>
        <p:spPr>
          <a:xfrm>
            <a:off x="2390911" y="5519030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EEBD9399-E95B-4F2C-A8F5-37ACBBEF63F2}"/>
              </a:ext>
            </a:extLst>
          </p:cNvPr>
          <p:cNvSpPr/>
          <p:nvPr/>
        </p:nvSpPr>
        <p:spPr>
          <a:xfrm>
            <a:off x="2932891" y="5529737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9D359468-D392-4779-91EC-128021FB6D01}"/>
              </a:ext>
            </a:extLst>
          </p:cNvPr>
          <p:cNvSpPr/>
          <p:nvPr/>
        </p:nvSpPr>
        <p:spPr>
          <a:xfrm>
            <a:off x="4512084" y="5523531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B2D4497-7616-4876-83A8-A4855A0D7A4A}"/>
              </a:ext>
            </a:extLst>
          </p:cNvPr>
          <p:cNvSpPr/>
          <p:nvPr/>
        </p:nvSpPr>
        <p:spPr>
          <a:xfrm>
            <a:off x="5614438" y="5527903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AB1D9E7-D043-4471-A146-72E9060A0161}"/>
              </a:ext>
            </a:extLst>
          </p:cNvPr>
          <p:cNvSpPr/>
          <p:nvPr/>
        </p:nvSpPr>
        <p:spPr>
          <a:xfrm>
            <a:off x="6943869" y="5529737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10DCCDF-02D2-4CA0-8EC7-13914347B64F}"/>
              </a:ext>
            </a:extLst>
          </p:cNvPr>
          <p:cNvSpPr/>
          <p:nvPr/>
        </p:nvSpPr>
        <p:spPr>
          <a:xfrm>
            <a:off x="8575643" y="5529737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6" descr="http://www.sflorg.com/earthnews/images/imen100306_01_01.jpg">
            <a:extLst>
              <a:ext uri="{FF2B5EF4-FFF2-40B4-BE49-F238E27FC236}">
                <a16:creationId xmlns:a16="http://schemas.microsoft.com/office/drawing/2014/main" id="{907AE2C1-7A70-478A-AB8D-B980E54F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41" y="4294982"/>
            <a:ext cx="1283242" cy="12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5B2FA3B-1B14-4D28-B1C1-22BC2299E4A7}"/>
              </a:ext>
            </a:extLst>
          </p:cNvPr>
          <p:cNvSpPr txBox="1"/>
          <p:nvPr/>
        </p:nvSpPr>
        <p:spPr>
          <a:xfrm>
            <a:off x="3102470" y="5715509"/>
            <a:ext cx="732893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Aeolus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B83A084D-24A5-4962-92D8-221C53355A44}"/>
              </a:ext>
            </a:extLst>
          </p:cNvPr>
          <p:cNvSpPr/>
          <p:nvPr/>
        </p:nvSpPr>
        <p:spPr>
          <a:xfrm>
            <a:off x="3384228" y="5532670"/>
            <a:ext cx="180158" cy="189045"/>
          </a:xfrm>
          <a:prstGeom prst="triangl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022D-B733-4029-8351-3C43325D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operational:  Full Troposphere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17F45-3F1E-4822-AE85-AAF2DB2B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E0A40-528E-4A59-A761-F76DFA1E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12</a:t>
            </a:fld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5E6B285-0870-4C2D-94A2-9DE270B56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89" y="837647"/>
            <a:ext cx="7142043" cy="1013917"/>
          </a:xfrm>
        </p:spPr>
        <p:txBody>
          <a:bodyPr/>
          <a:lstStyle/>
          <a:p>
            <a:r>
              <a:rPr lang="en-US" dirty="0"/>
              <a:t>Not just about lasers….systems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F6A5A-9D58-45D9-B438-3B6224542A21}"/>
              </a:ext>
            </a:extLst>
          </p:cNvPr>
          <p:cNvGrpSpPr/>
          <p:nvPr/>
        </p:nvGrpSpPr>
        <p:grpSpPr>
          <a:xfrm>
            <a:off x="0" y="5519030"/>
            <a:ext cx="9144000" cy="698690"/>
            <a:chOff x="0" y="5519030"/>
            <a:chExt cx="9144000" cy="69869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A15093-CBC4-405A-8969-DFC132995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5653813"/>
              <a:ext cx="9144000" cy="37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048BFB-11C4-4104-B2F9-979F6A200F15}"/>
                </a:ext>
              </a:extLst>
            </p:cNvPr>
            <p:cNvSpPr txBox="1"/>
            <p:nvPr/>
          </p:nvSpPr>
          <p:spPr>
            <a:xfrm>
              <a:off x="142215" y="5699501"/>
              <a:ext cx="582211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2012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238323-A865-4657-85A4-EB072FE5CF05}"/>
                </a:ext>
              </a:extLst>
            </p:cNvPr>
            <p:cNvSpPr txBox="1"/>
            <p:nvPr/>
          </p:nvSpPr>
          <p:spPr>
            <a:xfrm>
              <a:off x="2760938" y="5712576"/>
              <a:ext cx="513282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F97F29-6BC1-40AD-BC66-3E0474632A19}"/>
                </a:ext>
              </a:extLst>
            </p:cNvPr>
            <p:cNvSpPr txBox="1"/>
            <p:nvPr/>
          </p:nvSpPr>
          <p:spPr>
            <a:xfrm>
              <a:off x="8374617" y="5708075"/>
              <a:ext cx="582211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2030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48C201-8B26-4BAA-879E-F880DAA099C9}"/>
                </a:ext>
              </a:extLst>
            </p:cNvPr>
            <p:cNvSpPr txBox="1"/>
            <p:nvPr/>
          </p:nvSpPr>
          <p:spPr>
            <a:xfrm>
              <a:off x="3985583" y="5693481"/>
              <a:ext cx="1234377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Pre-Phase A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2019-2020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87F565-01D9-4E09-8772-0300B5439ED9}"/>
                </a:ext>
              </a:extLst>
            </p:cNvPr>
            <p:cNvSpPr txBox="1"/>
            <p:nvPr/>
          </p:nvSpPr>
          <p:spPr>
            <a:xfrm>
              <a:off x="5301630" y="5685168"/>
              <a:ext cx="884921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Phase A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2021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1B5CDD-C726-4FE0-96FF-D43605399663}"/>
                </a:ext>
              </a:extLst>
            </p:cNvPr>
            <p:cNvSpPr txBox="1"/>
            <p:nvPr/>
          </p:nvSpPr>
          <p:spPr>
            <a:xfrm>
              <a:off x="6768201" y="5694500"/>
              <a:ext cx="612667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Qual.</a:t>
              </a:r>
              <a:b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2023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390E66-6B2B-4CD2-89F7-41917FAA6504}"/>
                </a:ext>
              </a:extLst>
            </p:cNvPr>
            <p:cNvSpPr txBox="1"/>
            <p:nvPr/>
          </p:nvSpPr>
          <p:spPr>
            <a:xfrm>
              <a:off x="1422935" y="5693481"/>
              <a:ext cx="582211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2013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B4D75A-1F00-40D5-8107-19930A6DEEA4}"/>
                </a:ext>
              </a:extLst>
            </p:cNvPr>
            <p:cNvSpPr txBox="1"/>
            <p:nvPr/>
          </p:nvSpPr>
          <p:spPr>
            <a:xfrm>
              <a:off x="2157082" y="5704405"/>
              <a:ext cx="582211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2016</a:t>
              </a: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1D0644F-D46A-4B4B-A916-1A6C817BE60F}"/>
                </a:ext>
              </a:extLst>
            </p:cNvPr>
            <p:cNvSpPr/>
            <p:nvPr/>
          </p:nvSpPr>
          <p:spPr>
            <a:xfrm>
              <a:off x="342638" y="552436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1CA0DB98-E1E3-46E8-9572-5AEF69CD56FB}"/>
                </a:ext>
              </a:extLst>
            </p:cNvPr>
            <p:cNvSpPr/>
            <p:nvPr/>
          </p:nvSpPr>
          <p:spPr>
            <a:xfrm>
              <a:off x="1597904" y="552436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5C8FDDDE-6D3D-47DB-BE1B-0AC044780037}"/>
                </a:ext>
              </a:extLst>
            </p:cNvPr>
            <p:cNvSpPr/>
            <p:nvPr/>
          </p:nvSpPr>
          <p:spPr>
            <a:xfrm>
              <a:off x="2390911" y="5519030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040D23D-EA91-4E51-8D70-54CCE1D1D185}"/>
                </a:ext>
              </a:extLst>
            </p:cNvPr>
            <p:cNvSpPr/>
            <p:nvPr/>
          </p:nvSpPr>
          <p:spPr>
            <a:xfrm>
              <a:off x="2932891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837EC30-BBF4-463D-B210-3B3B62F4CC19}"/>
                </a:ext>
              </a:extLst>
            </p:cNvPr>
            <p:cNvSpPr/>
            <p:nvPr/>
          </p:nvSpPr>
          <p:spPr>
            <a:xfrm>
              <a:off x="4512084" y="5523531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906A08BB-C4B0-4CCA-9F7C-B18BC2D37640}"/>
                </a:ext>
              </a:extLst>
            </p:cNvPr>
            <p:cNvSpPr/>
            <p:nvPr/>
          </p:nvSpPr>
          <p:spPr>
            <a:xfrm>
              <a:off x="5614438" y="5527903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5FD4EB18-C52D-4445-8DD3-9D887A4B3F45}"/>
                </a:ext>
              </a:extLst>
            </p:cNvPr>
            <p:cNvSpPr/>
            <p:nvPr/>
          </p:nvSpPr>
          <p:spPr>
            <a:xfrm>
              <a:off x="6943869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79B98AC-BE0D-47B1-A504-17ADAEC6F649}"/>
                </a:ext>
              </a:extLst>
            </p:cNvPr>
            <p:cNvSpPr/>
            <p:nvPr/>
          </p:nvSpPr>
          <p:spPr>
            <a:xfrm>
              <a:off x="8575643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804392E-F795-4464-9B53-3D4E87470D8F}"/>
              </a:ext>
            </a:extLst>
          </p:cNvPr>
          <p:cNvGrpSpPr/>
          <p:nvPr/>
        </p:nvGrpSpPr>
        <p:grpSpPr>
          <a:xfrm>
            <a:off x="14883" y="1014455"/>
            <a:ext cx="9129117" cy="4385245"/>
            <a:chOff x="14883" y="418634"/>
            <a:chExt cx="9129117" cy="50518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481BF06-2620-4CED-90CE-CE5AF7067C8B}"/>
                </a:ext>
              </a:extLst>
            </p:cNvPr>
            <p:cNvSpPr txBox="1"/>
            <p:nvPr/>
          </p:nvSpPr>
          <p:spPr>
            <a:xfrm>
              <a:off x="14883" y="3008793"/>
              <a:ext cx="1200199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OAWL Prototype Demo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352ABFD-9773-4FBA-BBE0-0FD8B0CA02FC}"/>
                </a:ext>
              </a:extLst>
            </p:cNvPr>
            <p:cNvSpPr txBox="1"/>
            <p:nvPr/>
          </p:nvSpPr>
          <p:spPr>
            <a:xfrm>
              <a:off x="1579413" y="3010428"/>
              <a:ext cx="1200199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GrOAWL 2-look airborne demo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ADA50CF-DA12-470D-B6D3-771A2BEA9FB4}"/>
                </a:ext>
              </a:extLst>
            </p:cNvPr>
            <p:cNvSpPr txBox="1"/>
            <p:nvPr/>
          </p:nvSpPr>
          <p:spPr>
            <a:xfrm>
              <a:off x="877901" y="2246042"/>
              <a:ext cx="994152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EVI-2 on ISS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Cat. 3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70891F7-C7B1-4590-B900-52E26C350083}"/>
                </a:ext>
              </a:extLst>
            </p:cNvPr>
            <p:cNvSpPr txBox="1"/>
            <p:nvPr/>
          </p:nvSpPr>
          <p:spPr>
            <a:xfrm>
              <a:off x="2431114" y="2230267"/>
              <a:ext cx="1002222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EVI-4 on ISS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Cat. 2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3309C332-7E33-4160-B463-487E2F8082B8}"/>
                </a:ext>
              </a:extLst>
            </p:cNvPr>
            <p:cNvSpPr txBox="1"/>
            <p:nvPr/>
          </p:nvSpPr>
          <p:spPr>
            <a:xfrm>
              <a:off x="3096683" y="3006243"/>
              <a:ext cx="1200199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Current TRL Qualifications</a:t>
              </a:r>
            </a:p>
          </p:txBody>
        </p:sp>
        <p:cxnSp>
          <p:nvCxnSpPr>
            <p:cNvPr id="168" name="Shape 160">
              <a:extLst>
                <a:ext uri="{FF2B5EF4-FFF2-40B4-BE49-F238E27FC236}">
                  <a16:creationId xmlns:a16="http://schemas.microsoft.com/office/drawing/2014/main" id="{57C388E1-675A-430C-87AB-DF497F6AD5C1}"/>
                </a:ext>
              </a:extLst>
            </p:cNvPr>
            <p:cNvCxnSpPr>
              <a:cxnSpLocks/>
              <a:stCxn id="163" idx="0"/>
              <a:endCxn id="166" idx="1"/>
            </p:cNvCxnSpPr>
            <p:nvPr/>
          </p:nvCxnSpPr>
          <p:spPr>
            <a:xfrm rot="5400000" flipH="1" flipV="1">
              <a:off x="2046037" y="2625352"/>
              <a:ext cx="518552" cy="251601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AF18AAE-04B1-48E5-A7C0-FF3331F011F8}"/>
                </a:ext>
              </a:extLst>
            </p:cNvPr>
            <p:cNvSpPr txBox="1"/>
            <p:nvPr/>
          </p:nvSpPr>
          <p:spPr>
            <a:xfrm>
              <a:off x="2024860" y="4278207"/>
              <a:ext cx="827087" cy="307777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HEUVD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845B5D4-89B9-4670-A226-934A06AC5078}"/>
                </a:ext>
              </a:extLst>
            </p:cNvPr>
            <p:cNvSpPr txBox="1"/>
            <p:nvPr/>
          </p:nvSpPr>
          <p:spPr>
            <a:xfrm>
              <a:off x="1579412" y="3599982"/>
              <a:ext cx="1200199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HAWC-OAWL </a:t>
              </a:r>
              <a:b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</a:b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(2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, 2 look)</a:t>
              </a:r>
              <a:endParaRPr lang="en-US" sz="14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71" name="Shape 160">
              <a:extLst>
                <a:ext uri="{FF2B5EF4-FFF2-40B4-BE49-F238E27FC236}">
                  <a16:creationId xmlns:a16="http://schemas.microsoft.com/office/drawing/2014/main" id="{2B65373C-6595-44D4-B020-BB4FDFC9A10A}"/>
                </a:ext>
              </a:extLst>
            </p:cNvPr>
            <p:cNvCxnSpPr>
              <a:cxnSpLocks/>
              <a:stCxn id="164" idx="3"/>
              <a:endCxn id="163" idx="0"/>
            </p:cNvCxnSpPr>
            <p:nvPr/>
          </p:nvCxnSpPr>
          <p:spPr>
            <a:xfrm>
              <a:off x="1872053" y="2507652"/>
              <a:ext cx="307460" cy="502776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hape 160">
              <a:extLst>
                <a:ext uri="{FF2B5EF4-FFF2-40B4-BE49-F238E27FC236}">
                  <a16:creationId xmlns:a16="http://schemas.microsoft.com/office/drawing/2014/main" id="{8951E65C-358A-4AE5-8C1C-0A701A224500}"/>
                </a:ext>
              </a:extLst>
            </p:cNvPr>
            <p:cNvCxnSpPr>
              <a:cxnSpLocks/>
              <a:stCxn id="169" idx="3"/>
              <a:endCxn id="167" idx="2"/>
            </p:cNvCxnSpPr>
            <p:nvPr/>
          </p:nvCxnSpPr>
          <p:spPr>
            <a:xfrm flipV="1">
              <a:off x="2851947" y="3529463"/>
              <a:ext cx="844836" cy="902634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hape 160">
              <a:extLst>
                <a:ext uri="{FF2B5EF4-FFF2-40B4-BE49-F238E27FC236}">
                  <a16:creationId xmlns:a16="http://schemas.microsoft.com/office/drawing/2014/main" id="{B9491EEF-80D6-4343-8A38-DCCE85DA346D}"/>
                </a:ext>
              </a:extLst>
            </p:cNvPr>
            <p:cNvCxnSpPr>
              <a:cxnSpLocks/>
              <a:stCxn id="163" idx="3"/>
              <a:endCxn id="167" idx="1"/>
            </p:cNvCxnSpPr>
            <p:nvPr/>
          </p:nvCxnSpPr>
          <p:spPr>
            <a:xfrm flipV="1">
              <a:off x="2779612" y="3267853"/>
              <a:ext cx="317071" cy="418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412C17F-1921-47F8-8F5C-510F3591382F}"/>
                </a:ext>
              </a:extLst>
            </p:cNvPr>
            <p:cNvSpPr txBox="1"/>
            <p:nvPr/>
          </p:nvSpPr>
          <p:spPr>
            <a:xfrm>
              <a:off x="4537822" y="3010995"/>
              <a:ext cx="939847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ESDS Incubation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8449AE1-9029-42D3-A93D-147A6F77C55C}"/>
                </a:ext>
              </a:extLst>
            </p:cNvPr>
            <p:cNvSpPr txBox="1"/>
            <p:nvPr/>
          </p:nvSpPr>
          <p:spPr>
            <a:xfrm>
              <a:off x="5540621" y="2395948"/>
              <a:ext cx="1200199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Full Trop winds  system Demo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180EB7E-99BA-4A14-B072-743279EDEC50}"/>
                </a:ext>
              </a:extLst>
            </p:cNvPr>
            <p:cNvSpPr txBox="1"/>
            <p:nvPr/>
          </p:nvSpPr>
          <p:spPr>
            <a:xfrm>
              <a:off x="2309405" y="1711730"/>
              <a:ext cx="1242551" cy="3545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TMCO Approval</a:t>
              </a:r>
            </a:p>
          </p:txBody>
        </p:sp>
        <p:cxnSp>
          <p:nvCxnSpPr>
            <p:cNvPr id="177" name="Shape 160">
              <a:extLst>
                <a:ext uri="{FF2B5EF4-FFF2-40B4-BE49-F238E27FC236}">
                  <a16:creationId xmlns:a16="http://schemas.microsoft.com/office/drawing/2014/main" id="{031DA8AA-8F2D-4232-BDE1-4ACC9B525DCE}"/>
                </a:ext>
              </a:extLst>
            </p:cNvPr>
            <p:cNvCxnSpPr>
              <a:cxnSpLocks/>
              <a:stCxn id="167" idx="3"/>
              <a:endCxn id="174" idx="1"/>
            </p:cNvCxnSpPr>
            <p:nvPr/>
          </p:nvCxnSpPr>
          <p:spPr>
            <a:xfrm>
              <a:off x="4296882" y="3267853"/>
              <a:ext cx="240940" cy="475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hape 160">
              <a:extLst>
                <a:ext uri="{FF2B5EF4-FFF2-40B4-BE49-F238E27FC236}">
                  <a16:creationId xmlns:a16="http://schemas.microsoft.com/office/drawing/2014/main" id="{8A171241-82AE-4717-AD05-CC2141859D9C}"/>
                </a:ext>
              </a:extLst>
            </p:cNvPr>
            <p:cNvCxnSpPr>
              <a:cxnSpLocks/>
              <a:stCxn id="176" idx="2"/>
              <a:endCxn id="166" idx="0"/>
            </p:cNvCxnSpPr>
            <p:nvPr/>
          </p:nvCxnSpPr>
          <p:spPr>
            <a:xfrm rot="16200000" flipH="1">
              <a:off x="2849467" y="2147508"/>
              <a:ext cx="163973" cy="154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hape 160">
              <a:extLst>
                <a:ext uri="{FF2B5EF4-FFF2-40B4-BE49-F238E27FC236}">
                  <a16:creationId xmlns:a16="http://schemas.microsoft.com/office/drawing/2014/main" id="{677F9084-398C-4124-AFB2-7EA41F9B25F1}"/>
                </a:ext>
              </a:extLst>
            </p:cNvPr>
            <p:cNvCxnSpPr>
              <a:cxnSpLocks/>
              <a:stCxn id="170" idx="3"/>
              <a:endCxn id="167" idx="1"/>
            </p:cNvCxnSpPr>
            <p:nvPr/>
          </p:nvCxnSpPr>
          <p:spPr>
            <a:xfrm flipV="1">
              <a:off x="2779611" y="3267853"/>
              <a:ext cx="317072" cy="593738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hape 160">
              <a:extLst>
                <a:ext uri="{FF2B5EF4-FFF2-40B4-BE49-F238E27FC236}">
                  <a16:creationId xmlns:a16="http://schemas.microsoft.com/office/drawing/2014/main" id="{608B4D9C-C4C6-4B5E-9273-5AB578A95F11}"/>
                </a:ext>
              </a:extLst>
            </p:cNvPr>
            <p:cNvCxnSpPr>
              <a:cxnSpLocks/>
              <a:stCxn id="167" idx="0"/>
              <a:endCxn id="166" idx="3"/>
            </p:cNvCxnSpPr>
            <p:nvPr/>
          </p:nvCxnSpPr>
          <p:spPr>
            <a:xfrm rot="16200000" flipV="1">
              <a:off x="3307877" y="2617337"/>
              <a:ext cx="514366" cy="263447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ysDash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5902CEE-85B4-417E-9E9F-2D0D66BCCD7E}"/>
                </a:ext>
              </a:extLst>
            </p:cNvPr>
            <p:cNvSpPr txBox="1"/>
            <p:nvPr/>
          </p:nvSpPr>
          <p:spPr>
            <a:xfrm>
              <a:off x="203201" y="5049555"/>
              <a:ext cx="819752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CALIPSO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35D21989-064F-4C76-B222-CF0D698758C3}"/>
                </a:ext>
              </a:extLst>
            </p:cNvPr>
            <p:cNvSpPr txBox="1"/>
            <p:nvPr/>
          </p:nvSpPr>
          <p:spPr>
            <a:xfrm>
              <a:off x="2547681" y="4751732"/>
              <a:ext cx="819752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ESDS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0E30AB5-EB87-4436-8A76-956321727C1F}"/>
                </a:ext>
              </a:extLst>
            </p:cNvPr>
            <p:cNvSpPr txBox="1"/>
            <p:nvPr/>
          </p:nvSpPr>
          <p:spPr>
            <a:xfrm>
              <a:off x="2547681" y="5109789"/>
              <a:ext cx="819752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NSOSA	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905F7FE-7209-42F9-A554-8D8CFAB09579}"/>
                </a:ext>
              </a:extLst>
            </p:cNvPr>
            <p:cNvSpPr txBox="1"/>
            <p:nvPr/>
          </p:nvSpPr>
          <p:spPr>
            <a:xfrm>
              <a:off x="3604132" y="5115956"/>
              <a:ext cx="1403613" cy="3545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Aeolus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49969C73-25F0-4824-A106-2C54453A3842}"/>
                </a:ext>
              </a:extLst>
            </p:cNvPr>
            <p:cNvSpPr txBox="1"/>
            <p:nvPr/>
          </p:nvSpPr>
          <p:spPr>
            <a:xfrm>
              <a:off x="6393687" y="1687477"/>
              <a:ext cx="996950" cy="60276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Flight qual. EDUs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5752883-14A3-4360-A821-8356CA739803}"/>
                </a:ext>
              </a:extLst>
            </p:cNvPr>
            <p:cNvSpPr txBox="1"/>
            <p:nvPr/>
          </p:nvSpPr>
          <p:spPr>
            <a:xfrm>
              <a:off x="7239296" y="1053715"/>
              <a:ext cx="996950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ESDS Explorer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D17A35D-BF1B-4B47-852E-0CDED47B0ED9}"/>
                </a:ext>
              </a:extLst>
            </p:cNvPr>
            <p:cNvSpPr txBox="1"/>
            <p:nvPr/>
          </p:nvSpPr>
          <p:spPr>
            <a:xfrm>
              <a:off x="8147050" y="418634"/>
              <a:ext cx="996950" cy="523220"/>
            </a:xfrm>
            <a:prstGeom prst="rect">
              <a:avLst/>
            </a:prstGeom>
            <a:solidFill>
              <a:srgbClr val="86B3F6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2030 NOAA 3D-Winds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4BC3E9-1842-4D6A-9C07-68BAD1C9738A}"/>
                </a:ext>
              </a:extLst>
            </p:cNvPr>
            <p:cNvGrpSpPr/>
            <p:nvPr/>
          </p:nvGrpSpPr>
          <p:grpSpPr>
            <a:xfrm>
              <a:off x="7752523" y="4466757"/>
              <a:ext cx="1391477" cy="645550"/>
              <a:chOff x="244090" y="463726"/>
              <a:chExt cx="1391477" cy="645550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A70ECE8-6A28-4086-8733-D54EED40B20E}"/>
                  </a:ext>
                </a:extLst>
              </p:cNvPr>
              <p:cNvSpPr txBox="1"/>
              <p:nvPr/>
            </p:nvSpPr>
            <p:spPr>
              <a:xfrm>
                <a:off x="244090" y="463726"/>
                <a:ext cx="1391477" cy="307777"/>
              </a:xfrm>
              <a:prstGeom prst="rect">
                <a:avLst/>
              </a:prstGeom>
              <a:solidFill>
                <a:srgbClr val="86B3F6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Hardware/Mission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9D500376-2932-4391-B3C3-0221C2F8B9F9}"/>
                  </a:ext>
                </a:extLst>
              </p:cNvPr>
              <p:cNvSpPr txBox="1"/>
              <p:nvPr/>
            </p:nvSpPr>
            <p:spPr>
              <a:xfrm>
                <a:off x="244090" y="801499"/>
                <a:ext cx="1391477" cy="3077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Forcing functions</a:t>
                </a:r>
              </a:p>
            </p:txBody>
          </p:sp>
        </p:grpSp>
        <p:cxnSp>
          <p:nvCxnSpPr>
            <p:cNvPr id="190" name="Shape 160">
              <a:extLst>
                <a:ext uri="{FF2B5EF4-FFF2-40B4-BE49-F238E27FC236}">
                  <a16:creationId xmlns:a16="http://schemas.microsoft.com/office/drawing/2014/main" id="{48B978A5-E4BB-4EE3-9936-1690AC9C9164}"/>
                </a:ext>
              </a:extLst>
            </p:cNvPr>
            <p:cNvCxnSpPr>
              <a:cxnSpLocks/>
              <a:stCxn id="174" idx="0"/>
              <a:endCxn id="175" idx="1"/>
            </p:cNvCxnSpPr>
            <p:nvPr/>
          </p:nvCxnSpPr>
          <p:spPr>
            <a:xfrm rot="5400000" flipH="1" flipV="1">
              <a:off x="5097464" y="2567840"/>
              <a:ext cx="353437" cy="532875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hape 160">
              <a:extLst>
                <a:ext uri="{FF2B5EF4-FFF2-40B4-BE49-F238E27FC236}">
                  <a16:creationId xmlns:a16="http://schemas.microsoft.com/office/drawing/2014/main" id="{FD7CF04E-3FFE-46B2-B3B0-F1EF58C0B38D}"/>
                </a:ext>
              </a:extLst>
            </p:cNvPr>
            <p:cNvCxnSpPr>
              <a:cxnSpLocks/>
              <a:stCxn id="175" idx="0"/>
              <a:endCxn id="185" idx="1"/>
            </p:cNvCxnSpPr>
            <p:nvPr/>
          </p:nvCxnSpPr>
          <p:spPr>
            <a:xfrm rot="5400000" flipH="1" flipV="1">
              <a:off x="6063658" y="2065920"/>
              <a:ext cx="407091" cy="252966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hape 160">
              <a:extLst>
                <a:ext uri="{FF2B5EF4-FFF2-40B4-BE49-F238E27FC236}">
                  <a16:creationId xmlns:a16="http://schemas.microsoft.com/office/drawing/2014/main" id="{1C7E8C88-AE75-4D7F-9C57-A92DCC0CCF58}"/>
                </a:ext>
              </a:extLst>
            </p:cNvPr>
            <p:cNvCxnSpPr>
              <a:cxnSpLocks/>
              <a:stCxn id="185" idx="0"/>
              <a:endCxn id="186" idx="1"/>
            </p:cNvCxnSpPr>
            <p:nvPr/>
          </p:nvCxnSpPr>
          <p:spPr>
            <a:xfrm rot="5400000" flipH="1" flipV="1">
              <a:off x="6879653" y="1327834"/>
              <a:ext cx="372153" cy="347134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hape 160">
              <a:extLst>
                <a:ext uri="{FF2B5EF4-FFF2-40B4-BE49-F238E27FC236}">
                  <a16:creationId xmlns:a16="http://schemas.microsoft.com/office/drawing/2014/main" id="{767863F9-CCD0-4FCB-8887-83337987EB6D}"/>
                </a:ext>
              </a:extLst>
            </p:cNvPr>
            <p:cNvCxnSpPr>
              <a:cxnSpLocks/>
              <a:stCxn id="186" idx="0"/>
              <a:endCxn id="187" idx="1"/>
            </p:cNvCxnSpPr>
            <p:nvPr/>
          </p:nvCxnSpPr>
          <p:spPr>
            <a:xfrm rot="5400000" flipH="1" flipV="1">
              <a:off x="7755675" y="662340"/>
              <a:ext cx="373471" cy="409279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hape 160">
              <a:extLst>
                <a:ext uri="{FF2B5EF4-FFF2-40B4-BE49-F238E27FC236}">
                  <a16:creationId xmlns:a16="http://schemas.microsoft.com/office/drawing/2014/main" id="{A782B0A3-6E44-4973-ACAA-CF28C9F82C0E}"/>
                </a:ext>
              </a:extLst>
            </p:cNvPr>
            <p:cNvCxnSpPr>
              <a:cxnSpLocks/>
              <a:stCxn id="162" idx="3"/>
              <a:endCxn id="163" idx="1"/>
            </p:cNvCxnSpPr>
            <p:nvPr/>
          </p:nvCxnSpPr>
          <p:spPr>
            <a:xfrm>
              <a:off x="1215082" y="3270403"/>
              <a:ext cx="364331" cy="163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hape 160">
              <a:extLst>
                <a:ext uri="{FF2B5EF4-FFF2-40B4-BE49-F238E27FC236}">
                  <a16:creationId xmlns:a16="http://schemas.microsoft.com/office/drawing/2014/main" id="{9448D519-D691-4F61-8954-0287A0B456A6}"/>
                </a:ext>
              </a:extLst>
            </p:cNvPr>
            <p:cNvCxnSpPr>
              <a:cxnSpLocks/>
              <a:stCxn id="185" idx="0"/>
              <a:endCxn id="187" idx="1"/>
            </p:cNvCxnSpPr>
            <p:nvPr/>
          </p:nvCxnSpPr>
          <p:spPr>
            <a:xfrm rot="5400000" flipH="1" flipV="1">
              <a:off x="7015989" y="556417"/>
              <a:ext cx="1007234" cy="1254888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hape 160">
              <a:extLst>
                <a:ext uri="{FF2B5EF4-FFF2-40B4-BE49-F238E27FC236}">
                  <a16:creationId xmlns:a16="http://schemas.microsoft.com/office/drawing/2014/main" id="{3D353B0A-765F-4825-8A39-01652913A27D}"/>
                </a:ext>
              </a:extLst>
            </p:cNvPr>
            <p:cNvCxnSpPr>
              <a:cxnSpLocks/>
              <a:stCxn id="182" idx="3"/>
              <a:endCxn id="167" idx="2"/>
            </p:cNvCxnSpPr>
            <p:nvPr/>
          </p:nvCxnSpPr>
          <p:spPr>
            <a:xfrm flipV="1">
              <a:off x="3367433" y="3529463"/>
              <a:ext cx="329350" cy="1376159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hape 160">
              <a:extLst>
                <a:ext uri="{FF2B5EF4-FFF2-40B4-BE49-F238E27FC236}">
                  <a16:creationId xmlns:a16="http://schemas.microsoft.com/office/drawing/2014/main" id="{F0C8DEEC-56BE-4AB6-B04E-4FFA15CCAD8B}"/>
                </a:ext>
              </a:extLst>
            </p:cNvPr>
            <p:cNvCxnSpPr>
              <a:cxnSpLocks/>
              <a:stCxn id="183" idx="3"/>
              <a:endCxn id="167" idx="2"/>
            </p:cNvCxnSpPr>
            <p:nvPr/>
          </p:nvCxnSpPr>
          <p:spPr>
            <a:xfrm flipV="1">
              <a:off x="3367433" y="3529463"/>
              <a:ext cx="329350" cy="1734215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hape 160">
              <a:extLst>
                <a:ext uri="{FF2B5EF4-FFF2-40B4-BE49-F238E27FC236}">
                  <a16:creationId xmlns:a16="http://schemas.microsoft.com/office/drawing/2014/main" id="{1DD937B8-A38B-44E9-9AFF-C672BD755B51}"/>
                </a:ext>
              </a:extLst>
            </p:cNvPr>
            <p:cNvCxnSpPr>
              <a:cxnSpLocks/>
              <a:stCxn id="184" idx="3"/>
              <a:endCxn id="174" idx="2"/>
            </p:cNvCxnSpPr>
            <p:nvPr/>
          </p:nvCxnSpPr>
          <p:spPr>
            <a:xfrm flipV="1">
              <a:off x="5007745" y="3534215"/>
              <a:ext cx="1" cy="1759024"/>
            </a:xfrm>
            <a:prstGeom prst="curvedConnector2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hape 160">
              <a:extLst>
                <a:ext uri="{FF2B5EF4-FFF2-40B4-BE49-F238E27FC236}">
                  <a16:creationId xmlns:a16="http://schemas.microsoft.com/office/drawing/2014/main" id="{1F647CB4-6638-4AE1-8BE9-0D18F5F323D6}"/>
                </a:ext>
              </a:extLst>
            </p:cNvPr>
            <p:cNvCxnSpPr>
              <a:cxnSpLocks/>
              <a:stCxn id="181" idx="0"/>
              <a:endCxn id="162" idx="2"/>
            </p:cNvCxnSpPr>
            <p:nvPr/>
          </p:nvCxnSpPr>
          <p:spPr>
            <a:xfrm rot="5400000" flipH="1" flipV="1">
              <a:off x="-144741" y="4289831"/>
              <a:ext cx="1517542" cy="1906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2" name="Shape 160">
            <a:extLst>
              <a:ext uri="{FF2B5EF4-FFF2-40B4-BE49-F238E27FC236}">
                <a16:creationId xmlns:a16="http://schemas.microsoft.com/office/drawing/2014/main" id="{5B374326-5774-4CFB-884D-A6FAC32D96C6}"/>
              </a:ext>
            </a:extLst>
          </p:cNvPr>
          <p:cNvCxnSpPr>
            <a:cxnSpLocks/>
            <a:stCxn id="162" idx="0"/>
            <a:endCxn id="164" idx="1"/>
          </p:cNvCxnSpPr>
          <p:nvPr/>
        </p:nvCxnSpPr>
        <p:spPr>
          <a:xfrm rot="5400000" flipH="1" flipV="1">
            <a:off x="528937" y="2913856"/>
            <a:ext cx="435011" cy="262918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hape 160">
            <a:extLst>
              <a:ext uri="{FF2B5EF4-FFF2-40B4-BE49-F238E27FC236}">
                <a16:creationId xmlns:a16="http://schemas.microsoft.com/office/drawing/2014/main" id="{6EE20640-1C3E-4116-8128-0E14344E1C04}"/>
              </a:ext>
            </a:extLst>
          </p:cNvPr>
          <p:cNvCxnSpPr>
            <a:cxnSpLocks/>
            <a:stCxn id="184" idx="3"/>
            <a:endCxn id="175" idx="2"/>
          </p:cNvCxnSpPr>
          <p:nvPr/>
        </p:nvCxnSpPr>
        <p:spPr>
          <a:xfrm flipV="1">
            <a:off x="5007745" y="3185021"/>
            <a:ext cx="1132976" cy="2060791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0F74D777-7A58-4E80-BA08-B0E8A0841FE0}"/>
              </a:ext>
            </a:extLst>
          </p:cNvPr>
          <p:cNvSpPr txBox="1"/>
          <p:nvPr/>
        </p:nvSpPr>
        <p:spPr>
          <a:xfrm>
            <a:off x="4697426" y="2128604"/>
            <a:ext cx="939847" cy="523220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Sounder demos</a:t>
            </a:r>
          </a:p>
        </p:txBody>
      </p:sp>
      <p:cxnSp>
        <p:nvCxnSpPr>
          <p:cNvPr id="223" name="Shape 160">
            <a:extLst>
              <a:ext uri="{FF2B5EF4-FFF2-40B4-BE49-F238E27FC236}">
                <a16:creationId xmlns:a16="http://schemas.microsoft.com/office/drawing/2014/main" id="{A9264DB2-1FE8-43AD-A895-2AC0F8CF426A}"/>
              </a:ext>
            </a:extLst>
          </p:cNvPr>
          <p:cNvCxnSpPr>
            <a:cxnSpLocks/>
            <a:stCxn id="222" idx="2"/>
            <a:endCxn id="175" idx="1"/>
          </p:cNvCxnSpPr>
          <p:nvPr/>
        </p:nvCxnSpPr>
        <p:spPr>
          <a:xfrm rot="16200000" flipH="1">
            <a:off x="5200930" y="2618243"/>
            <a:ext cx="306110" cy="373271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B3173DFF-9A2A-4F63-BC13-702A0F39FFAE}"/>
              </a:ext>
            </a:extLst>
          </p:cNvPr>
          <p:cNvSpPr txBox="1"/>
          <p:nvPr/>
        </p:nvSpPr>
        <p:spPr>
          <a:xfrm>
            <a:off x="5149855" y="3848359"/>
            <a:ext cx="1350717" cy="523220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Short OPD MZI* OAWL</a:t>
            </a:r>
          </a:p>
        </p:txBody>
      </p:sp>
      <p:cxnSp>
        <p:nvCxnSpPr>
          <p:cNvPr id="227" name="Shape 160">
            <a:extLst>
              <a:ext uri="{FF2B5EF4-FFF2-40B4-BE49-F238E27FC236}">
                <a16:creationId xmlns:a16="http://schemas.microsoft.com/office/drawing/2014/main" id="{BD8CF618-FE1D-4A26-AA21-25CF7A8CF206}"/>
              </a:ext>
            </a:extLst>
          </p:cNvPr>
          <p:cNvCxnSpPr>
            <a:cxnSpLocks/>
            <a:stCxn id="174" idx="3"/>
            <a:endCxn id="226" idx="0"/>
          </p:cNvCxnSpPr>
          <p:nvPr/>
        </p:nvCxnSpPr>
        <p:spPr>
          <a:xfrm>
            <a:off x="5477669" y="3491819"/>
            <a:ext cx="347545" cy="356540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hape 160">
            <a:extLst>
              <a:ext uri="{FF2B5EF4-FFF2-40B4-BE49-F238E27FC236}">
                <a16:creationId xmlns:a16="http://schemas.microsoft.com/office/drawing/2014/main" id="{F07DD87C-AEDB-440B-9E86-A7658C7B0197}"/>
              </a:ext>
            </a:extLst>
          </p:cNvPr>
          <p:cNvCxnSpPr>
            <a:cxnSpLocks/>
            <a:stCxn id="226" idx="0"/>
            <a:endCxn id="175" idx="2"/>
          </p:cNvCxnSpPr>
          <p:nvPr/>
        </p:nvCxnSpPr>
        <p:spPr>
          <a:xfrm rot="5400000" flipH="1" flipV="1">
            <a:off x="5651298" y="3358937"/>
            <a:ext cx="663338" cy="315507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E47F9341-75FA-4173-A2FF-40FC3065B9E0}"/>
              </a:ext>
            </a:extLst>
          </p:cNvPr>
          <p:cNvSpPr txBox="1"/>
          <p:nvPr/>
        </p:nvSpPr>
        <p:spPr>
          <a:xfrm>
            <a:off x="4003808" y="3870951"/>
            <a:ext cx="827087" cy="307777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OSSEs</a:t>
            </a:r>
          </a:p>
        </p:txBody>
      </p:sp>
      <p:cxnSp>
        <p:nvCxnSpPr>
          <p:cNvPr id="263" name="Shape 160">
            <a:extLst>
              <a:ext uri="{FF2B5EF4-FFF2-40B4-BE49-F238E27FC236}">
                <a16:creationId xmlns:a16="http://schemas.microsoft.com/office/drawing/2014/main" id="{3F3C01AF-243C-4282-85DA-A737AEF51DE3}"/>
              </a:ext>
            </a:extLst>
          </p:cNvPr>
          <p:cNvCxnSpPr>
            <a:cxnSpLocks/>
            <a:stCxn id="174" idx="2"/>
            <a:endCxn id="262" idx="0"/>
          </p:cNvCxnSpPr>
          <p:nvPr/>
        </p:nvCxnSpPr>
        <p:spPr>
          <a:xfrm rot="5400000">
            <a:off x="4636527" y="3499732"/>
            <a:ext cx="152044" cy="59039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16D723B2-9111-4BEE-86B0-62F831E48B95}"/>
              </a:ext>
            </a:extLst>
          </p:cNvPr>
          <p:cNvSpPr txBox="1"/>
          <p:nvPr/>
        </p:nvSpPr>
        <p:spPr>
          <a:xfrm>
            <a:off x="7716330" y="5102568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*nested or not</a:t>
            </a:r>
          </a:p>
        </p:txBody>
      </p:sp>
    </p:spTree>
    <p:extLst>
      <p:ext uri="{BB962C8B-B14F-4D97-AF65-F5344CB8AC3E}">
        <p14:creationId xmlns:p14="http://schemas.microsoft.com/office/powerpoint/2010/main" val="303989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022D-B733-4029-8351-3C43325D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275370"/>
            <a:ext cx="6118727" cy="581372"/>
          </a:xfrm>
        </p:spPr>
        <p:txBody>
          <a:bodyPr/>
          <a:lstStyle/>
          <a:p>
            <a:r>
              <a:rPr lang="en-US" dirty="0"/>
              <a:t>Science and Operational Winds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17F45-3F1E-4822-AE85-AAF2DB2B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E0A40-528E-4A59-A761-F76DFA1E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F6A5A-9D58-45D9-B438-3B6224542A21}"/>
              </a:ext>
            </a:extLst>
          </p:cNvPr>
          <p:cNvGrpSpPr/>
          <p:nvPr/>
        </p:nvGrpSpPr>
        <p:grpSpPr>
          <a:xfrm>
            <a:off x="-33071" y="5523531"/>
            <a:ext cx="9177071" cy="694189"/>
            <a:chOff x="-33071" y="5523531"/>
            <a:chExt cx="9177071" cy="69418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A15093-CBC4-405A-8969-DFC132995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5653813"/>
              <a:ext cx="9144000" cy="37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238323-A865-4657-85A4-EB072FE5CF05}"/>
                </a:ext>
              </a:extLst>
            </p:cNvPr>
            <p:cNvSpPr txBox="1"/>
            <p:nvPr/>
          </p:nvSpPr>
          <p:spPr>
            <a:xfrm>
              <a:off x="-33071" y="5712576"/>
              <a:ext cx="513282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F97F29-6BC1-40AD-BC66-3E0474632A19}"/>
                </a:ext>
              </a:extLst>
            </p:cNvPr>
            <p:cNvSpPr txBox="1"/>
            <p:nvPr/>
          </p:nvSpPr>
          <p:spPr>
            <a:xfrm>
              <a:off x="8374617" y="5708075"/>
              <a:ext cx="582211" cy="307777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2030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48C201-8B26-4BAA-879E-F880DAA099C9}"/>
                </a:ext>
              </a:extLst>
            </p:cNvPr>
            <p:cNvSpPr txBox="1"/>
            <p:nvPr/>
          </p:nvSpPr>
          <p:spPr>
            <a:xfrm>
              <a:off x="937578" y="5693481"/>
              <a:ext cx="1234377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Pre-Phase A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2019-2020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87F565-01D9-4E09-8772-0300B5439ED9}"/>
                </a:ext>
              </a:extLst>
            </p:cNvPr>
            <p:cNvSpPr txBox="1"/>
            <p:nvPr/>
          </p:nvSpPr>
          <p:spPr>
            <a:xfrm>
              <a:off x="2660023" y="5685168"/>
              <a:ext cx="884921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Phase A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2021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1B5CDD-C726-4FE0-96FF-D43605399663}"/>
                </a:ext>
              </a:extLst>
            </p:cNvPr>
            <p:cNvSpPr txBox="1"/>
            <p:nvPr/>
          </p:nvSpPr>
          <p:spPr>
            <a:xfrm>
              <a:off x="4727735" y="5694500"/>
              <a:ext cx="612667" cy="523220"/>
            </a:xfrm>
            <a:prstGeom prst="rect">
              <a:avLst/>
            </a:prstGeom>
            <a:solidFill>
              <a:srgbClr val="FFFFFF">
                <a:alpha val="41961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Qual.</a:t>
              </a:r>
              <a:b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2023</a:t>
              </a:r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040D23D-EA91-4E51-8D70-54CCE1D1D185}"/>
                </a:ext>
              </a:extLst>
            </p:cNvPr>
            <p:cNvSpPr/>
            <p:nvPr/>
          </p:nvSpPr>
          <p:spPr>
            <a:xfrm>
              <a:off x="138882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837EC30-BBF4-463D-B210-3B3B62F4CC19}"/>
                </a:ext>
              </a:extLst>
            </p:cNvPr>
            <p:cNvSpPr/>
            <p:nvPr/>
          </p:nvSpPr>
          <p:spPr>
            <a:xfrm>
              <a:off x="1464079" y="5523531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906A08BB-C4B0-4CCA-9F7C-B18BC2D37640}"/>
                </a:ext>
              </a:extLst>
            </p:cNvPr>
            <p:cNvSpPr/>
            <p:nvPr/>
          </p:nvSpPr>
          <p:spPr>
            <a:xfrm>
              <a:off x="2972831" y="5527903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5FD4EB18-C52D-4445-8DD3-9D887A4B3F45}"/>
                </a:ext>
              </a:extLst>
            </p:cNvPr>
            <p:cNvSpPr/>
            <p:nvPr/>
          </p:nvSpPr>
          <p:spPr>
            <a:xfrm>
              <a:off x="4903403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79B98AC-BE0D-47B1-A504-17ADAEC6F649}"/>
                </a:ext>
              </a:extLst>
            </p:cNvPr>
            <p:cNvSpPr/>
            <p:nvPr/>
          </p:nvSpPr>
          <p:spPr>
            <a:xfrm>
              <a:off x="8575643" y="5529737"/>
              <a:ext cx="180158" cy="189045"/>
            </a:xfrm>
            <a:prstGeom prst="triangl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7AF18AAE-04B1-48E5-A7C0-FF3331F011F8}"/>
              </a:ext>
            </a:extLst>
          </p:cNvPr>
          <p:cNvSpPr txBox="1"/>
          <p:nvPr/>
        </p:nvSpPr>
        <p:spPr>
          <a:xfrm>
            <a:off x="995731" y="2666614"/>
            <a:ext cx="827087" cy="267163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HEUVD</a:t>
            </a:r>
          </a:p>
        </p:txBody>
      </p:sp>
      <p:cxnSp>
        <p:nvCxnSpPr>
          <p:cNvPr id="172" name="Shape 160">
            <a:extLst>
              <a:ext uri="{FF2B5EF4-FFF2-40B4-BE49-F238E27FC236}">
                <a16:creationId xmlns:a16="http://schemas.microsoft.com/office/drawing/2014/main" id="{8951E65C-358A-4AE5-8C1C-0A701A224500}"/>
              </a:ext>
            </a:extLst>
          </p:cNvPr>
          <p:cNvCxnSpPr>
            <a:cxnSpLocks/>
            <a:stCxn id="169" idx="2"/>
            <a:endCxn id="174" idx="1"/>
          </p:cNvCxnSpPr>
          <p:nvPr/>
        </p:nvCxnSpPr>
        <p:spPr>
          <a:xfrm rot="16200000" flipH="1">
            <a:off x="1421379" y="2921672"/>
            <a:ext cx="481652" cy="505861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7412C17F-1921-47F8-8F5C-510F3591382F}"/>
              </a:ext>
            </a:extLst>
          </p:cNvPr>
          <p:cNvSpPr txBox="1"/>
          <p:nvPr/>
        </p:nvSpPr>
        <p:spPr>
          <a:xfrm>
            <a:off x="1915136" y="3188341"/>
            <a:ext cx="939847" cy="454176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ESDS Incubation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58449AE1-9029-42D3-A93D-147A6F77C55C}"/>
              </a:ext>
            </a:extLst>
          </p:cNvPr>
          <p:cNvSpPr txBox="1"/>
          <p:nvPr/>
        </p:nvSpPr>
        <p:spPr>
          <a:xfrm>
            <a:off x="2395495" y="2523713"/>
            <a:ext cx="1200199" cy="454176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Full Trop winds  system Demo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905F7FE-7209-42F9-A554-8D8CFAB09579}"/>
              </a:ext>
            </a:extLst>
          </p:cNvPr>
          <p:cNvSpPr txBox="1"/>
          <p:nvPr/>
        </p:nvSpPr>
        <p:spPr>
          <a:xfrm>
            <a:off x="1347970" y="2090340"/>
            <a:ext cx="1054555" cy="307777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Aeolus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49969C73-25F0-4824-A106-2C54453A3842}"/>
              </a:ext>
            </a:extLst>
          </p:cNvPr>
          <p:cNvSpPr txBox="1"/>
          <p:nvPr/>
        </p:nvSpPr>
        <p:spPr>
          <a:xfrm>
            <a:off x="4432493" y="2487784"/>
            <a:ext cx="996950" cy="523220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Flight qual. EDUs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5752883-14A3-4360-A821-8356CA739803}"/>
              </a:ext>
            </a:extLst>
          </p:cNvPr>
          <p:cNvSpPr txBox="1"/>
          <p:nvPr/>
        </p:nvSpPr>
        <p:spPr>
          <a:xfrm>
            <a:off x="6985557" y="3189845"/>
            <a:ext cx="996950" cy="4541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ESDS Explorer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D17A35D-BF1B-4B47-852E-0CDED47B0ED9}"/>
              </a:ext>
            </a:extLst>
          </p:cNvPr>
          <p:cNvSpPr txBox="1"/>
          <p:nvPr/>
        </p:nvSpPr>
        <p:spPr>
          <a:xfrm>
            <a:off x="8147050" y="1924988"/>
            <a:ext cx="996950" cy="454176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2030 NOAA 3D-Winds</a:t>
            </a:r>
          </a:p>
        </p:txBody>
      </p:sp>
      <p:cxnSp>
        <p:nvCxnSpPr>
          <p:cNvPr id="190" name="Shape 160">
            <a:extLst>
              <a:ext uri="{FF2B5EF4-FFF2-40B4-BE49-F238E27FC236}">
                <a16:creationId xmlns:a16="http://schemas.microsoft.com/office/drawing/2014/main" id="{48B978A5-E4BB-4EE3-9936-1690AC9C9164}"/>
              </a:ext>
            </a:extLst>
          </p:cNvPr>
          <p:cNvCxnSpPr>
            <a:cxnSpLocks/>
            <a:stCxn id="174" idx="0"/>
            <a:endCxn id="175" idx="2"/>
          </p:cNvCxnSpPr>
          <p:nvPr/>
        </p:nvCxnSpPr>
        <p:spPr>
          <a:xfrm rot="5400000" flipH="1" flipV="1">
            <a:off x="2585101" y="2777848"/>
            <a:ext cx="210452" cy="610535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hape 160">
            <a:extLst>
              <a:ext uri="{FF2B5EF4-FFF2-40B4-BE49-F238E27FC236}">
                <a16:creationId xmlns:a16="http://schemas.microsoft.com/office/drawing/2014/main" id="{FD7CF04E-3FFE-46B2-B3B0-F1EF58C0B38D}"/>
              </a:ext>
            </a:extLst>
          </p:cNvPr>
          <p:cNvCxnSpPr>
            <a:cxnSpLocks/>
            <a:stCxn id="175" idx="3"/>
            <a:endCxn id="185" idx="1"/>
          </p:cNvCxnSpPr>
          <p:nvPr/>
        </p:nvCxnSpPr>
        <p:spPr>
          <a:xfrm flipV="1">
            <a:off x="3595694" y="2749394"/>
            <a:ext cx="836799" cy="1407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hape 160">
            <a:extLst>
              <a:ext uri="{FF2B5EF4-FFF2-40B4-BE49-F238E27FC236}">
                <a16:creationId xmlns:a16="http://schemas.microsoft.com/office/drawing/2014/main" id="{1C7E8C88-AE75-4D7F-9C57-A92DCC0CCF58}"/>
              </a:ext>
            </a:extLst>
          </p:cNvPr>
          <p:cNvCxnSpPr>
            <a:cxnSpLocks/>
            <a:stCxn id="185" idx="3"/>
            <a:endCxn id="186" idx="1"/>
          </p:cNvCxnSpPr>
          <p:nvPr/>
        </p:nvCxnSpPr>
        <p:spPr>
          <a:xfrm>
            <a:off x="5429443" y="2749394"/>
            <a:ext cx="1556114" cy="667539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hape 160">
            <a:extLst>
              <a:ext uri="{FF2B5EF4-FFF2-40B4-BE49-F238E27FC236}">
                <a16:creationId xmlns:a16="http://schemas.microsoft.com/office/drawing/2014/main" id="{767863F9-CCD0-4FCB-8887-83337987EB6D}"/>
              </a:ext>
            </a:extLst>
          </p:cNvPr>
          <p:cNvCxnSpPr>
            <a:cxnSpLocks/>
            <a:stCxn id="186" idx="0"/>
            <a:endCxn id="187" idx="1"/>
          </p:cNvCxnSpPr>
          <p:nvPr/>
        </p:nvCxnSpPr>
        <p:spPr>
          <a:xfrm rot="5400000" flipH="1" flipV="1">
            <a:off x="7296657" y="2339452"/>
            <a:ext cx="1037769" cy="663018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hape 160">
            <a:extLst>
              <a:ext uri="{FF2B5EF4-FFF2-40B4-BE49-F238E27FC236}">
                <a16:creationId xmlns:a16="http://schemas.microsoft.com/office/drawing/2014/main" id="{9448D519-D691-4F61-8954-0287A0B456A6}"/>
              </a:ext>
            </a:extLst>
          </p:cNvPr>
          <p:cNvCxnSpPr>
            <a:cxnSpLocks/>
            <a:stCxn id="185" idx="0"/>
            <a:endCxn id="187" idx="1"/>
          </p:cNvCxnSpPr>
          <p:nvPr/>
        </p:nvCxnSpPr>
        <p:spPr>
          <a:xfrm rot="5400000" flipH="1" flipV="1">
            <a:off x="6371155" y="711889"/>
            <a:ext cx="335708" cy="3216082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hape 160">
            <a:extLst>
              <a:ext uri="{FF2B5EF4-FFF2-40B4-BE49-F238E27FC236}">
                <a16:creationId xmlns:a16="http://schemas.microsoft.com/office/drawing/2014/main" id="{1DD937B8-A38B-44E9-9AFF-C672BD755B51}"/>
              </a:ext>
            </a:extLst>
          </p:cNvPr>
          <p:cNvCxnSpPr>
            <a:cxnSpLocks/>
            <a:stCxn id="184" idx="3"/>
            <a:endCxn id="175" idx="0"/>
          </p:cNvCxnSpPr>
          <p:nvPr/>
        </p:nvCxnSpPr>
        <p:spPr>
          <a:xfrm>
            <a:off x="2402525" y="2244229"/>
            <a:ext cx="593070" cy="279484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hape 160">
            <a:extLst>
              <a:ext uri="{FF2B5EF4-FFF2-40B4-BE49-F238E27FC236}">
                <a16:creationId xmlns:a16="http://schemas.microsoft.com/office/drawing/2014/main" id="{1F647CB4-6638-4AE1-8BE9-0D18F5F323D6}"/>
              </a:ext>
            </a:extLst>
          </p:cNvPr>
          <p:cNvCxnSpPr>
            <a:cxnSpLocks/>
            <a:stCxn id="76" idx="3"/>
            <a:endCxn id="204" idx="1"/>
          </p:cNvCxnSpPr>
          <p:nvPr/>
        </p:nvCxnSpPr>
        <p:spPr>
          <a:xfrm flipV="1">
            <a:off x="1234067" y="4275079"/>
            <a:ext cx="1905917" cy="44946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hape 160">
            <a:extLst>
              <a:ext uri="{FF2B5EF4-FFF2-40B4-BE49-F238E27FC236}">
                <a16:creationId xmlns:a16="http://schemas.microsoft.com/office/drawing/2014/main" id="{6EE20640-1C3E-4116-8128-0E14344E1C04}"/>
              </a:ext>
            </a:extLst>
          </p:cNvPr>
          <p:cNvCxnSpPr>
            <a:cxnSpLocks/>
            <a:stCxn id="184" idx="2"/>
            <a:endCxn id="174" idx="0"/>
          </p:cNvCxnSpPr>
          <p:nvPr/>
        </p:nvCxnSpPr>
        <p:spPr>
          <a:xfrm rot="16200000" flipH="1">
            <a:off x="1735042" y="2538323"/>
            <a:ext cx="790224" cy="509812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0F74D777-7A58-4E80-BA08-B0E8A0841FE0}"/>
              </a:ext>
            </a:extLst>
          </p:cNvPr>
          <p:cNvSpPr txBox="1"/>
          <p:nvPr/>
        </p:nvSpPr>
        <p:spPr>
          <a:xfrm>
            <a:off x="3433976" y="1736123"/>
            <a:ext cx="93984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Sounder demos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47F9341-75FA-4173-A2FF-40FC3065B9E0}"/>
              </a:ext>
            </a:extLst>
          </p:cNvPr>
          <p:cNvSpPr txBox="1"/>
          <p:nvPr/>
        </p:nvSpPr>
        <p:spPr>
          <a:xfrm>
            <a:off x="1217560" y="3680430"/>
            <a:ext cx="827087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OSSEs &amp; more</a:t>
            </a:r>
          </a:p>
        </p:txBody>
      </p:sp>
      <p:cxnSp>
        <p:nvCxnSpPr>
          <p:cNvPr id="263" name="Shape 160">
            <a:extLst>
              <a:ext uri="{FF2B5EF4-FFF2-40B4-BE49-F238E27FC236}">
                <a16:creationId xmlns:a16="http://schemas.microsoft.com/office/drawing/2014/main" id="{3F3C01AF-243C-4282-85DA-A737AEF51DE3}"/>
              </a:ext>
            </a:extLst>
          </p:cNvPr>
          <p:cNvCxnSpPr>
            <a:cxnSpLocks/>
            <a:stCxn id="174" idx="1"/>
            <a:endCxn id="262" idx="0"/>
          </p:cNvCxnSpPr>
          <p:nvPr/>
        </p:nvCxnSpPr>
        <p:spPr>
          <a:xfrm rot="10800000" flipV="1">
            <a:off x="1631104" y="3415428"/>
            <a:ext cx="284032" cy="265001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7EF6764-FCD2-45A1-B767-80ABC5CCF1FF}"/>
              </a:ext>
            </a:extLst>
          </p:cNvPr>
          <p:cNvSpPr txBox="1"/>
          <p:nvPr/>
        </p:nvSpPr>
        <p:spPr>
          <a:xfrm>
            <a:off x="33868" y="4355215"/>
            <a:ext cx="1200199" cy="738664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Coherent Airborne PBL science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411F8AC9-6DD6-412D-AE45-DBB0C1ECB37B}"/>
              </a:ext>
            </a:extLst>
          </p:cNvPr>
          <p:cNvSpPr txBox="1"/>
          <p:nvPr/>
        </p:nvSpPr>
        <p:spPr>
          <a:xfrm>
            <a:off x="4573326" y="3668731"/>
            <a:ext cx="1732553" cy="523220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Coherent System Laser Space Qualification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3591F6E-1518-4C38-BEC4-85230ACB6448}"/>
              </a:ext>
            </a:extLst>
          </p:cNvPr>
          <p:cNvSpPr txBox="1"/>
          <p:nvPr/>
        </p:nvSpPr>
        <p:spPr>
          <a:xfrm>
            <a:off x="4566925" y="4241097"/>
            <a:ext cx="1732553" cy="523220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Coherent System 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Space Qualification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CC4DEBB-BF2C-421C-A339-81E8CEC1F935}"/>
              </a:ext>
            </a:extLst>
          </p:cNvPr>
          <p:cNvSpPr txBox="1"/>
          <p:nvPr/>
        </p:nvSpPr>
        <p:spPr>
          <a:xfrm>
            <a:off x="3139984" y="3905747"/>
            <a:ext cx="1200199" cy="738664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Aerosol/Cloud mission definition</a:t>
            </a:r>
          </a:p>
        </p:txBody>
      </p:sp>
      <p:cxnSp>
        <p:nvCxnSpPr>
          <p:cNvPr id="212" name="Shape 160">
            <a:extLst>
              <a:ext uri="{FF2B5EF4-FFF2-40B4-BE49-F238E27FC236}">
                <a16:creationId xmlns:a16="http://schemas.microsoft.com/office/drawing/2014/main" id="{6C29A1D0-33DF-4B51-B539-992C99FD713D}"/>
              </a:ext>
            </a:extLst>
          </p:cNvPr>
          <p:cNvCxnSpPr>
            <a:cxnSpLocks/>
            <a:stCxn id="204" idx="3"/>
            <a:endCxn id="201" idx="1"/>
          </p:cNvCxnSpPr>
          <p:nvPr/>
        </p:nvCxnSpPr>
        <p:spPr>
          <a:xfrm flipV="1">
            <a:off x="4340183" y="3930341"/>
            <a:ext cx="233143" cy="34473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hape 160">
            <a:extLst>
              <a:ext uri="{FF2B5EF4-FFF2-40B4-BE49-F238E27FC236}">
                <a16:creationId xmlns:a16="http://schemas.microsoft.com/office/drawing/2014/main" id="{EC3AE086-3515-479D-B0E8-2A6BAA8ACF11}"/>
              </a:ext>
            </a:extLst>
          </p:cNvPr>
          <p:cNvCxnSpPr>
            <a:cxnSpLocks/>
            <a:stCxn id="204" idx="3"/>
            <a:endCxn id="203" idx="1"/>
          </p:cNvCxnSpPr>
          <p:nvPr/>
        </p:nvCxnSpPr>
        <p:spPr>
          <a:xfrm>
            <a:off x="4340183" y="4275079"/>
            <a:ext cx="226742" cy="22762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hape 160">
            <a:extLst>
              <a:ext uri="{FF2B5EF4-FFF2-40B4-BE49-F238E27FC236}">
                <a16:creationId xmlns:a16="http://schemas.microsoft.com/office/drawing/2014/main" id="{1159C535-2DBC-4CAE-8F2B-87C0A5B26E5B}"/>
              </a:ext>
            </a:extLst>
          </p:cNvPr>
          <p:cNvCxnSpPr>
            <a:cxnSpLocks/>
            <a:stCxn id="203" idx="3"/>
            <a:endCxn id="186" idx="1"/>
          </p:cNvCxnSpPr>
          <p:nvPr/>
        </p:nvCxnSpPr>
        <p:spPr>
          <a:xfrm flipV="1">
            <a:off x="6299478" y="3416933"/>
            <a:ext cx="686079" cy="108577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hape 160">
            <a:extLst>
              <a:ext uri="{FF2B5EF4-FFF2-40B4-BE49-F238E27FC236}">
                <a16:creationId xmlns:a16="http://schemas.microsoft.com/office/drawing/2014/main" id="{AD3F0668-ED94-4555-814B-086943BDC8FC}"/>
              </a:ext>
            </a:extLst>
          </p:cNvPr>
          <p:cNvCxnSpPr>
            <a:cxnSpLocks/>
            <a:stCxn id="201" idx="3"/>
            <a:endCxn id="186" idx="1"/>
          </p:cNvCxnSpPr>
          <p:nvPr/>
        </p:nvCxnSpPr>
        <p:spPr>
          <a:xfrm flipV="1">
            <a:off x="6305879" y="3416933"/>
            <a:ext cx="679678" cy="51340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76087E91-EADC-4913-958F-DC265E8B1899}"/>
              </a:ext>
            </a:extLst>
          </p:cNvPr>
          <p:cNvSpPr txBox="1"/>
          <p:nvPr/>
        </p:nvSpPr>
        <p:spPr>
          <a:xfrm>
            <a:off x="3475730" y="5001515"/>
            <a:ext cx="2830149" cy="307777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Airborne PBL science missions</a:t>
            </a:r>
          </a:p>
        </p:txBody>
      </p:sp>
      <p:cxnSp>
        <p:nvCxnSpPr>
          <p:cNvPr id="306" name="Shape 160">
            <a:extLst>
              <a:ext uri="{FF2B5EF4-FFF2-40B4-BE49-F238E27FC236}">
                <a16:creationId xmlns:a16="http://schemas.microsoft.com/office/drawing/2014/main" id="{2C1FEA45-897B-4BAD-9EC1-47192D4289CF}"/>
              </a:ext>
            </a:extLst>
          </p:cNvPr>
          <p:cNvCxnSpPr>
            <a:cxnSpLocks/>
            <a:stCxn id="76" idx="3"/>
            <a:endCxn id="305" idx="1"/>
          </p:cNvCxnSpPr>
          <p:nvPr/>
        </p:nvCxnSpPr>
        <p:spPr>
          <a:xfrm>
            <a:off x="1234067" y="4724547"/>
            <a:ext cx="2241663" cy="430857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hape 160">
            <a:extLst>
              <a:ext uri="{FF2B5EF4-FFF2-40B4-BE49-F238E27FC236}">
                <a16:creationId xmlns:a16="http://schemas.microsoft.com/office/drawing/2014/main" id="{37AB1276-963B-41DA-90AC-44786A4AFD2D}"/>
              </a:ext>
            </a:extLst>
          </p:cNvPr>
          <p:cNvCxnSpPr>
            <a:cxnSpLocks/>
            <a:stCxn id="305" idx="3"/>
            <a:endCxn id="314" idx="1"/>
          </p:cNvCxnSpPr>
          <p:nvPr/>
        </p:nvCxnSpPr>
        <p:spPr>
          <a:xfrm flipV="1">
            <a:off x="6305879" y="5147400"/>
            <a:ext cx="1059060" cy="800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C244C3F4-F598-4DD8-8E30-C70F2FBB1088}"/>
              </a:ext>
            </a:extLst>
          </p:cNvPr>
          <p:cNvSpPr txBox="1"/>
          <p:nvPr/>
        </p:nvSpPr>
        <p:spPr>
          <a:xfrm>
            <a:off x="7364939" y="4993511"/>
            <a:ext cx="1732553" cy="307777"/>
          </a:xfrm>
          <a:prstGeom prst="rect">
            <a:avLst/>
          </a:prstGeom>
          <a:solidFill>
            <a:srgbClr val="F5C9DB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Cal/Val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6F7ADFA1-0053-4B61-A703-1AE0B9C9D9DF}"/>
              </a:ext>
            </a:extLst>
          </p:cNvPr>
          <p:cNvSpPr txBox="1"/>
          <p:nvPr/>
        </p:nvSpPr>
        <p:spPr>
          <a:xfrm>
            <a:off x="29692" y="1327476"/>
            <a:ext cx="1200199" cy="523220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Airborne OAWL Flight demos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1A389E9F-048B-424F-B785-0D7D2563FF8B}"/>
              </a:ext>
            </a:extLst>
          </p:cNvPr>
          <p:cNvSpPr txBox="1"/>
          <p:nvPr/>
        </p:nvSpPr>
        <p:spPr>
          <a:xfrm>
            <a:off x="7348618" y="1438042"/>
            <a:ext cx="1732553" cy="307777"/>
          </a:xfrm>
          <a:prstGeom prst="rect">
            <a:avLst/>
          </a:prstGeom>
          <a:solidFill>
            <a:srgbClr val="86B3F6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Cal/Val</a:t>
            </a:r>
          </a:p>
        </p:txBody>
      </p:sp>
      <p:cxnSp>
        <p:nvCxnSpPr>
          <p:cNvPr id="342" name="Shape 160">
            <a:extLst>
              <a:ext uri="{FF2B5EF4-FFF2-40B4-BE49-F238E27FC236}">
                <a16:creationId xmlns:a16="http://schemas.microsoft.com/office/drawing/2014/main" id="{BF6C0939-D58E-48AB-B7B1-E2CE378A0554}"/>
              </a:ext>
            </a:extLst>
          </p:cNvPr>
          <p:cNvCxnSpPr>
            <a:cxnSpLocks/>
            <a:stCxn id="323" idx="3"/>
            <a:endCxn id="324" idx="1"/>
          </p:cNvCxnSpPr>
          <p:nvPr/>
        </p:nvCxnSpPr>
        <p:spPr>
          <a:xfrm>
            <a:off x="1229891" y="1589086"/>
            <a:ext cx="6118727" cy="2845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hape 160">
            <a:extLst>
              <a:ext uri="{FF2B5EF4-FFF2-40B4-BE49-F238E27FC236}">
                <a16:creationId xmlns:a16="http://schemas.microsoft.com/office/drawing/2014/main" id="{B9D95EAD-7888-420E-AA61-BA3571996526}"/>
              </a:ext>
            </a:extLst>
          </p:cNvPr>
          <p:cNvCxnSpPr>
            <a:cxnSpLocks/>
            <a:stCxn id="323" idx="2"/>
            <a:endCxn id="62" idx="0"/>
          </p:cNvCxnSpPr>
          <p:nvPr/>
        </p:nvCxnSpPr>
        <p:spPr>
          <a:xfrm rot="16200000" flipH="1">
            <a:off x="72429" y="2408058"/>
            <a:ext cx="1410844" cy="296119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hape 160">
            <a:extLst>
              <a:ext uri="{FF2B5EF4-FFF2-40B4-BE49-F238E27FC236}">
                <a16:creationId xmlns:a16="http://schemas.microsoft.com/office/drawing/2014/main" id="{CD4429FD-682B-47F9-9ECF-0E4B4750DC6A}"/>
              </a:ext>
            </a:extLst>
          </p:cNvPr>
          <p:cNvCxnSpPr>
            <a:cxnSpLocks/>
            <a:stCxn id="76" idx="3"/>
            <a:endCxn id="174" idx="2"/>
          </p:cNvCxnSpPr>
          <p:nvPr/>
        </p:nvCxnSpPr>
        <p:spPr>
          <a:xfrm flipV="1">
            <a:off x="1234067" y="3642517"/>
            <a:ext cx="1150993" cy="1082030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hape 160">
            <a:extLst>
              <a:ext uri="{FF2B5EF4-FFF2-40B4-BE49-F238E27FC236}">
                <a16:creationId xmlns:a16="http://schemas.microsoft.com/office/drawing/2014/main" id="{4A18896C-7ED1-452D-9427-DF3845E82A7A}"/>
              </a:ext>
            </a:extLst>
          </p:cNvPr>
          <p:cNvCxnSpPr>
            <a:cxnSpLocks/>
            <a:stCxn id="174" idx="3"/>
            <a:endCxn id="204" idx="1"/>
          </p:cNvCxnSpPr>
          <p:nvPr/>
        </p:nvCxnSpPr>
        <p:spPr>
          <a:xfrm>
            <a:off x="2854983" y="3415429"/>
            <a:ext cx="285001" cy="859650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hape 160">
            <a:extLst>
              <a:ext uri="{FF2B5EF4-FFF2-40B4-BE49-F238E27FC236}">
                <a16:creationId xmlns:a16="http://schemas.microsoft.com/office/drawing/2014/main" id="{3BEA980C-8079-43D8-9408-CBB317594360}"/>
              </a:ext>
            </a:extLst>
          </p:cNvPr>
          <p:cNvCxnSpPr>
            <a:cxnSpLocks/>
            <a:stCxn id="174" idx="3"/>
            <a:endCxn id="186" idx="1"/>
          </p:cNvCxnSpPr>
          <p:nvPr/>
        </p:nvCxnSpPr>
        <p:spPr>
          <a:xfrm>
            <a:off x="2854983" y="3415429"/>
            <a:ext cx="4130574" cy="150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prstDash val="dash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8C2441E-C677-453A-BB8D-AE9713C5885D}"/>
              </a:ext>
            </a:extLst>
          </p:cNvPr>
          <p:cNvSpPr txBox="1"/>
          <p:nvPr/>
        </p:nvSpPr>
        <p:spPr>
          <a:xfrm>
            <a:off x="512367" y="3261540"/>
            <a:ext cx="827087" cy="307777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Test Flights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7EFFEB-A885-4C5D-8283-C8B0BDC01F08}"/>
              </a:ext>
            </a:extLst>
          </p:cNvPr>
          <p:cNvSpPr txBox="1"/>
          <p:nvPr/>
        </p:nvSpPr>
        <p:spPr>
          <a:xfrm>
            <a:off x="3484918" y="3259401"/>
            <a:ext cx="827087" cy="307777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Test Flights</a:t>
            </a:r>
          </a:p>
        </p:txBody>
      </p:sp>
      <p:cxnSp>
        <p:nvCxnSpPr>
          <p:cNvPr id="69" name="Shape 160">
            <a:extLst>
              <a:ext uri="{FF2B5EF4-FFF2-40B4-BE49-F238E27FC236}">
                <a16:creationId xmlns:a16="http://schemas.microsoft.com/office/drawing/2014/main" id="{AB79F16E-0820-419E-895D-2057187207D4}"/>
              </a:ext>
            </a:extLst>
          </p:cNvPr>
          <p:cNvCxnSpPr>
            <a:cxnSpLocks/>
            <a:stCxn id="174" idx="1"/>
            <a:endCxn id="62" idx="3"/>
          </p:cNvCxnSpPr>
          <p:nvPr/>
        </p:nvCxnSpPr>
        <p:spPr>
          <a:xfrm rot="10800000">
            <a:off x="1339454" y="3415429"/>
            <a:ext cx="575682" cy="12700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hape 160">
            <a:extLst>
              <a:ext uri="{FF2B5EF4-FFF2-40B4-BE49-F238E27FC236}">
                <a16:creationId xmlns:a16="http://schemas.microsoft.com/office/drawing/2014/main" id="{75B7788C-A814-423C-9ADF-85715D88D46E}"/>
              </a:ext>
            </a:extLst>
          </p:cNvPr>
          <p:cNvCxnSpPr>
            <a:cxnSpLocks/>
            <a:stCxn id="76" idx="0"/>
            <a:endCxn id="62" idx="2"/>
          </p:cNvCxnSpPr>
          <p:nvPr/>
        </p:nvCxnSpPr>
        <p:spPr>
          <a:xfrm rot="5400000" flipH="1" flipV="1">
            <a:off x="386990" y="3816295"/>
            <a:ext cx="785898" cy="291943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hape 160">
            <a:extLst>
              <a:ext uri="{FF2B5EF4-FFF2-40B4-BE49-F238E27FC236}">
                <a16:creationId xmlns:a16="http://schemas.microsoft.com/office/drawing/2014/main" id="{349352E6-868E-4309-BE4F-C68A860EEEEC}"/>
              </a:ext>
            </a:extLst>
          </p:cNvPr>
          <p:cNvCxnSpPr>
            <a:cxnSpLocks/>
            <a:stCxn id="175" idx="3"/>
            <a:endCxn id="63" idx="0"/>
          </p:cNvCxnSpPr>
          <p:nvPr/>
        </p:nvCxnSpPr>
        <p:spPr>
          <a:xfrm>
            <a:off x="3595694" y="2750801"/>
            <a:ext cx="302768" cy="508600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hape 160">
            <a:extLst>
              <a:ext uri="{FF2B5EF4-FFF2-40B4-BE49-F238E27FC236}">
                <a16:creationId xmlns:a16="http://schemas.microsoft.com/office/drawing/2014/main" id="{8C3FCD06-842E-456F-BD33-9A75DF5D3ED8}"/>
              </a:ext>
            </a:extLst>
          </p:cNvPr>
          <p:cNvCxnSpPr>
            <a:cxnSpLocks/>
            <a:stCxn id="204" idx="0"/>
            <a:endCxn id="63" idx="2"/>
          </p:cNvCxnSpPr>
          <p:nvPr/>
        </p:nvCxnSpPr>
        <p:spPr>
          <a:xfrm rot="5400000" flipH="1" flipV="1">
            <a:off x="3649989" y="3657274"/>
            <a:ext cx="338569" cy="15837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hape 160">
            <a:extLst>
              <a:ext uri="{FF2B5EF4-FFF2-40B4-BE49-F238E27FC236}">
                <a16:creationId xmlns:a16="http://schemas.microsoft.com/office/drawing/2014/main" id="{763B8E6C-DAFD-4FF9-9072-372216701872}"/>
              </a:ext>
            </a:extLst>
          </p:cNvPr>
          <p:cNvCxnSpPr>
            <a:cxnSpLocks/>
            <a:stCxn id="222" idx="2"/>
            <a:endCxn id="63" idx="0"/>
          </p:cNvCxnSpPr>
          <p:nvPr/>
        </p:nvCxnSpPr>
        <p:spPr>
          <a:xfrm rot="5400000">
            <a:off x="3401152" y="2756653"/>
            <a:ext cx="1000058" cy="5438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hape 160">
            <a:extLst>
              <a:ext uri="{FF2B5EF4-FFF2-40B4-BE49-F238E27FC236}">
                <a16:creationId xmlns:a16="http://schemas.microsoft.com/office/drawing/2014/main" id="{3DBF549D-BBC3-4F66-9A1C-DF36098D5A01}"/>
              </a:ext>
            </a:extLst>
          </p:cNvPr>
          <p:cNvCxnSpPr>
            <a:cxnSpLocks/>
            <a:stCxn id="323" idx="3"/>
            <a:endCxn id="175" idx="0"/>
          </p:cNvCxnSpPr>
          <p:nvPr/>
        </p:nvCxnSpPr>
        <p:spPr>
          <a:xfrm>
            <a:off x="1229891" y="1589086"/>
            <a:ext cx="1765704" cy="934627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hape 160">
            <a:extLst>
              <a:ext uri="{FF2B5EF4-FFF2-40B4-BE49-F238E27FC236}">
                <a16:creationId xmlns:a16="http://schemas.microsoft.com/office/drawing/2014/main" id="{8FB6FD1B-F32B-49EA-AC46-6B981B768231}"/>
              </a:ext>
            </a:extLst>
          </p:cNvPr>
          <p:cNvCxnSpPr>
            <a:cxnSpLocks/>
            <a:stCxn id="63" idx="0"/>
            <a:endCxn id="324" idx="1"/>
          </p:cNvCxnSpPr>
          <p:nvPr/>
        </p:nvCxnSpPr>
        <p:spPr>
          <a:xfrm rot="5400000" flipH="1" flipV="1">
            <a:off x="4789805" y="700588"/>
            <a:ext cx="1667470" cy="3450156"/>
          </a:xfrm>
          <a:prstGeom prst="curvedConnector2">
            <a:avLst/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hape 160">
            <a:extLst>
              <a:ext uri="{FF2B5EF4-FFF2-40B4-BE49-F238E27FC236}">
                <a16:creationId xmlns:a16="http://schemas.microsoft.com/office/drawing/2014/main" id="{153549A7-7567-458E-B269-E31F3CBCFC29}"/>
              </a:ext>
            </a:extLst>
          </p:cNvPr>
          <p:cNvCxnSpPr>
            <a:cxnSpLocks/>
            <a:stCxn id="222" idx="3"/>
            <a:endCxn id="186" idx="1"/>
          </p:cNvCxnSpPr>
          <p:nvPr/>
        </p:nvCxnSpPr>
        <p:spPr>
          <a:xfrm>
            <a:off x="4373823" y="1997733"/>
            <a:ext cx="2611734" cy="1419200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hape 160">
            <a:extLst>
              <a:ext uri="{FF2B5EF4-FFF2-40B4-BE49-F238E27FC236}">
                <a16:creationId xmlns:a16="http://schemas.microsoft.com/office/drawing/2014/main" id="{084FD795-5509-48AF-BBCB-38208CE8D48B}"/>
              </a:ext>
            </a:extLst>
          </p:cNvPr>
          <p:cNvCxnSpPr>
            <a:cxnSpLocks/>
            <a:stCxn id="222" idx="3"/>
            <a:endCxn id="187" idx="1"/>
          </p:cNvCxnSpPr>
          <p:nvPr/>
        </p:nvCxnSpPr>
        <p:spPr>
          <a:xfrm>
            <a:off x="4373823" y="1997733"/>
            <a:ext cx="3773227" cy="154343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360E56DA-3B6C-4AA7-BB8F-642C255639C3}"/>
              </a:ext>
            </a:extLst>
          </p:cNvPr>
          <p:cNvSpPr txBox="1"/>
          <p:nvPr/>
        </p:nvSpPr>
        <p:spPr>
          <a:xfrm>
            <a:off x="4954082" y="3271545"/>
            <a:ext cx="954973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EVI-5,6?</a:t>
            </a:r>
          </a:p>
        </p:txBody>
      </p:sp>
    </p:spTree>
    <p:extLst>
      <p:ext uri="{BB962C8B-B14F-4D97-AF65-F5344CB8AC3E}">
        <p14:creationId xmlns:p14="http://schemas.microsoft.com/office/powerpoint/2010/main" val="44508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DF0B-9759-4724-AF42-FC05B9C9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275369"/>
            <a:ext cx="7592921" cy="743855"/>
          </a:xfrm>
        </p:spPr>
        <p:txBody>
          <a:bodyPr>
            <a:normAutofit fontScale="90000"/>
          </a:bodyPr>
          <a:lstStyle/>
          <a:p>
            <a:r>
              <a:rPr lang="en-US" dirty="0"/>
              <a:t>Roadmaps:  More than just Systems and TRL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B028-E24B-46A6-93AF-E291B017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36" y="1635369"/>
            <a:ext cx="4053908" cy="4501661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Technology Development </a:t>
            </a:r>
          </a:p>
          <a:p>
            <a:pPr lvl="1"/>
            <a:r>
              <a:rPr lang="en-US" dirty="0"/>
              <a:t>Technical Readiness</a:t>
            </a:r>
          </a:p>
          <a:p>
            <a:pPr lvl="1"/>
            <a:r>
              <a:rPr lang="en-US" dirty="0"/>
              <a:t>Full enterprise participation</a:t>
            </a:r>
          </a:p>
          <a:p>
            <a:pPr lvl="1"/>
            <a:r>
              <a:rPr lang="en-US" dirty="0"/>
              <a:t>NASA Systems Engineering Handbook definitions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Mission Development</a:t>
            </a:r>
          </a:p>
          <a:p>
            <a:pPr lvl="1"/>
            <a:r>
              <a:rPr lang="en-US" dirty="0"/>
              <a:t>Coverage:  # spacecraft</a:t>
            </a:r>
          </a:p>
          <a:p>
            <a:pPr lvl="1"/>
            <a:r>
              <a:rPr lang="en-US" dirty="0"/>
              <a:t>Orbit, Spacecraft, Launch</a:t>
            </a:r>
          </a:p>
          <a:p>
            <a:pPr lvl="1"/>
            <a:r>
              <a:rPr lang="en-US" dirty="0"/>
              <a:t>Ground System (low latency!)</a:t>
            </a:r>
          </a:p>
          <a:p>
            <a:pPr lvl="1"/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Mission Science Development</a:t>
            </a:r>
          </a:p>
          <a:p>
            <a:pPr lvl="1"/>
            <a:r>
              <a:rPr lang="en-US" dirty="0"/>
              <a:t>Science Readiness</a:t>
            </a:r>
          </a:p>
          <a:p>
            <a:pPr lvl="1"/>
            <a:r>
              <a:rPr lang="en-US" dirty="0"/>
              <a:t>Data products, ATDB</a:t>
            </a:r>
          </a:p>
          <a:p>
            <a:pPr lvl="1"/>
            <a:r>
              <a:rPr lang="en-US" dirty="0"/>
              <a:t>Data assimilation</a:t>
            </a:r>
          </a:p>
          <a:p>
            <a:pPr lvl="1"/>
            <a:r>
              <a:rPr lang="en-US" dirty="0"/>
              <a:t>Calibration/Validation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B1590-FF38-4EC1-9A69-72C6C229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591EC-B29E-4D73-AF90-7DA0CD3B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21FDA-CB3A-43F3-97BF-192198C2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14" y="1087119"/>
            <a:ext cx="4411513" cy="52019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1DE3F2-5782-4022-A404-6C6D1841F44E}"/>
              </a:ext>
            </a:extLst>
          </p:cNvPr>
          <p:cNvSpPr/>
          <p:nvPr/>
        </p:nvSpPr>
        <p:spPr>
          <a:xfrm>
            <a:off x="341623" y="1019224"/>
            <a:ext cx="4212756" cy="4462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Learn from Aeolus &amp; CALIPSO</a:t>
            </a:r>
          </a:p>
        </p:txBody>
      </p:sp>
    </p:spTree>
    <p:extLst>
      <p:ext uri="{BB962C8B-B14F-4D97-AF65-F5344CB8AC3E}">
        <p14:creationId xmlns:p14="http://schemas.microsoft.com/office/powerpoint/2010/main" val="57939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05793-F471-4045-9665-019746223717}"/>
              </a:ext>
            </a:extLst>
          </p:cNvPr>
          <p:cNvSpPr/>
          <p:nvPr/>
        </p:nvSpPr>
        <p:spPr>
          <a:xfrm>
            <a:off x="55856" y="6245826"/>
            <a:ext cx="1004910" cy="582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169E366-EF91-4482-B66D-BE93B12F4F1C}"/>
              </a:ext>
            </a:extLst>
          </p:cNvPr>
          <p:cNvSpPr/>
          <p:nvPr/>
        </p:nvSpPr>
        <p:spPr>
          <a:xfrm>
            <a:off x="611560" y="4528078"/>
            <a:ext cx="5391306" cy="22410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9000">
                <a:schemeClr val="accent5">
                  <a:lumMod val="40000"/>
                  <a:lumOff val="60000"/>
                </a:schemeClr>
              </a:gs>
              <a:gs pos="86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F5E2F1B-4246-46F7-A4C6-B7FB21A3B816}"/>
              </a:ext>
            </a:extLst>
          </p:cNvPr>
          <p:cNvSpPr/>
          <p:nvPr/>
        </p:nvSpPr>
        <p:spPr>
          <a:xfrm>
            <a:off x="625360" y="477751"/>
            <a:ext cx="5548630" cy="40503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E0C0C-3423-4289-8619-A8CC23F7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366" y="6567931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F94B7F-58C5-4177-928C-F2E529AA3371}"/>
              </a:ext>
            </a:extLst>
          </p:cNvPr>
          <p:cNvCxnSpPr/>
          <p:nvPr/>
        </p:nvCxnSpPr>
        <p:spPr>
          <a:xfrm>
            <a:off x="0" y="45720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826395-0EE8-49F9-BF8B-4FFD3E3DDF43}"/>
              </a:ext>
            </a:extLst>
          </p:cNvPr>
          <p:cNvCxnSpPr/>
          <p:nvPr/>
        </p:nvCxnSpPr>
        <p:spPr>
          <a:xfrm>
            <a:off x="0" y="185795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5E57E5-6298-45DA-B975-662CE8D808DE}"/>
              </a:ext>
            </a:extLst>
          </p:cNvPr>
          <p:cNvCxnSpPr/>
          <p:nvPr/>
        </p:nvCxnSpPr>
        <p:spPr>
          <a:xfrm>
            <a:off x="0" y="307209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4FA402-D6D5-4980-BA51-88E0C5FAC2CF}"/>
              </a:ext>
            </a:extLst>
          </p:cNvPr>
          <p:cNvCxnSpPr/>
          <p:nvPr/>
        </p:nvCxnSpPr>
        <p:spPr>
          <a:xfrm>
            <a:off x="0" y="4548548"/>
            <a:ext cx="914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359CF-A853-4451-9B18-CE017D3FDD35}"/>
              </a:ext>
            </a:extLst>
          </p:cNvPr>
          <p:cNvCxnSpPr/>
          <p:nvPr/>
        </p:nvCxnSpPr>
        <p:spPr>
          <a:xfrm>
            <a:off x="0" y="569155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F0B8DC-1F8D-4BFF-AFAA-35AD534C4199}"/>
              </a:ext>
            </a:extLst>
          </p:cNvPr>
          <p:cNvCxnSpPr/>
          <p:nvPr/>
        </p:nvCxnSpPr>
        <p:spPr>
          <a:xfrm>
            <a:off x="0" y="676917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B2A3BA-E4F4-418F-BF71-1493D6F6150F}"/>
              </a:ext>
            </a:extLst>
          </p:cNvPr>
          <p:cNvSpPr txBox="1"/>
          <p:nvPr/>
        </p:nvSpPr>
        <p:spPr>
          <a:xfrm rot="16200000">
            <a:off x="-266549" y="1122409"/>
            <a:ext cx="109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Receiver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73BDD-516E-4599-9715-9A738A4DB3E9}"/>
              </a:ext>
            </a:extLst>
          </p:cNvPr>
          <p:cNvSpPr txBox="1"/>
          <p:nvPr/>
        </p:nvSpPr>
        <p:spPr>
          <a:xfrm rot="16200000">
            <a:off x="-91424" y="23077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FD5E1-9DF6-45E7-9D85-FE693039CCE3}"/>
              </a:ext>
            </a:extLst>
          </p:cNvPr>
          <p:cNvSpPr txBox="1"/>
          <p:nvPr/>
        </p:nvSpPr>
        <p:spPr>
          <a:xfrm rot="16200000">
            <a:off x="-449012" y="3634123"/>
            <a:ext cx="145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Elect. &amp; SW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4162E2-207F-432D-B29B-148DF7F7CBC6}"/>
              </a:ext>
            </a:extLst>
          </p:cNvPr>
          <p:cNvSpPr txBox="1"/>
          <p:nvPr/>
        </p:nvSpPr>
        <p:spPr>
          <a:xfrm rot="16200000">
            <a:off x="-209228" y="4820633"/>
            <a:ext cx="99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Data &amp; Science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3F3F71-D30A-46C6-80D4-72C9BB791CAE}"/>
              </a:ext>
            </a:extLst>
          </p:cNvPr>
          <p:cNvSpPr txBox="1"/>
          <p:nvPr/>
        </p:nvSpPr>
        <p:spPr>
          <a:xfrm rot="16200000">
            <a:off x="-202430" y="607996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Mission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587AA1-E3D7-4589-A222-5D04181871BE}"/>
              </a:ext>
            </a:extLst>
          </p:cNvPr>
          <p:cNvSpPr txBox="1"/>
          <p:nvPr/>
        </p:nvSpPr>
        <p:spPr>
          <a:xfrm>
            <a:off x="-8145" y="41786"/>
            <a:ext cx="63350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TRL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B85740-47E2-40C6-9AD1-3322685D6236}"/>
              </a:ext>
            </a:extLst>
          </p:cNvPr>
          <p:cNvSpPr txBox="1"/>
          <p:nvPr/>
        </p:nvSpPr>
        <p:spPr>
          <a:xfrm>
            <a:off x="606401" y="154688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Concept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D9B15F-7045-4444-8D36-824E6568BCC8}"/>
              </a:ext>
            </a:extLst>
          </p:cNvPr>
          <p:cNvSpPr txBox="1"/>
          <p:nvPr/>
        </p:nvSpPr>
        <p:spPr>
          <a:xfrm>
            <a:off x="936952" y="1295467"/>
            <a:ext cx="1069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Lab demos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D2E56A-B0D6-43CD-BAB8-F0C3EF0C276C}"/>
              </a:ext>
            </a:extLst>
          </p:cNvPr>
          <p:cNvSpPr txBox="1"/>
          <p:nvPr/>
        </p:nvSpPr>
        <p:spPr>
          <a:xfrm>
            <a:off x="2821725" y="557321"/>
            <a:ext cx="801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Aircraft 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Demos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75C18-E3FB-499E-8B8D-C1DDF9DDAE7C}"/>
              </a:ext>
            </a:extLst>
          </p:cNvPr>
          <p:cNvSpPr txBox="1"/>
          <p:nvPr/>
        </p:nvSpPr>
        <p:spPr>
          <a:xfrm>
            <a:off x="1584564" y="841719"/>
            <a:ext cx="83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Ground 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demos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CC95C-DC59-4FA8-9F0C-4B943F6F8183}"/>
              </a:ext>
            </a:extLst>
          </p:cNvPr>
          <p:cNvSpPr txBox="1"/>
          <p:nvPr/>
        </p:nvSpPr>
        <p:spPr>
          <a:xfrm>
            <a:off x="2520801" y="1312208"/>
            <a:ext cx="1762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Performance scaling to space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AAE87F-CC90-426E-8C8A-B7FDE5C87144}"/>
              </a:ext>
            </a:extLst>
          </p:cNvPr>
          <p:cNvSpPr txBox="1"/>
          <p:nvPr/>
        </p:nvSpPr>
        <p:spPr>
          <a:xfrm>
            <a:off x="2297776" y="716010"/>
            <a:ext cx="742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l-GR" sz="1400" dirty="0">
                <a:solidFill>
                  <a:schemeClr val="tx1">
                    <a:lumMod val="50000"/>
                  </a:schemeClr>
                </a:solidFill>
              </a:rPr>
              <a:t>λ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Winds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7B336-7220-4591-84C2-1B00843E7D74}"/>
              </a:ext>
            </a:extLst>
          </p:cNvPr>
          <p:cNvSpPr txBox="1"/>
          <p:nvPr/>
        </p:nvSpPr>
        <p:spPr>
          <a:xfrm>
            <a:off x="1240298" y="1897154"/>
            <a:ext cx="20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HSRL, GOLD,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&amp;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TWiLiTE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37808D-DC73-4AF8-BADB-8745C54C1F62}"/>
              </a:ext>
            </a:extLst>
          </p:cNvPr>
          <p:cNvSpPr txBox="1"/>
          <p:nvPr/>
        </p:nvSpPr>
        <p:spPr>
          <a:xfrm>
            <a:off x="2464597" y="2531021"/>
            <a:ext cx="1454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OAWL1&amp;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GrOAWL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lasers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EAE3B-1B9E-4DFC-9565-E4587B6A0FC0}"/>
              </a:ext>
            </a:extLst>
          </p:cNvPr>
          <p:cNvSpPr txBox="1"/>
          <p:nvPr/>
        </p:nvSpPr>
        <p:spPr>
          <a:xfrm>
            <a:off x="2894475" y="2187959"/>
            <a:ext cx="1090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HEUVD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7D1CE8-FB51-42FD-B1ED-CF3E930DEC69}"/>
              </a:ext>
            </a:extLst>
          </p:cNvPr>
          <p:cNvSpPr txBox="1"/>
          <p:nvPr/>
        </p:nvSpPr>
        <p:spPr>
          <a:xfrm>
            <a:off x="3450896" y="1910822"/>
            <a:ext cx="1531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Lifetime-testing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64769A-2281-4117-A32F-4B893E87F3B8}"/>
              </a:ext>
            </a:extLst>
          </p:cNvPr>
          <p:cNvSpPr txBox="1"/>
          <p:nvPr/>
        </p:nvSpPr>
        <p:spPr>
          <a:xfrm>
            <a:off x="966070" y="3162919"/>
            <a:ext cx="205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National Instruments/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Labview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F519C6-9332-4F32-BB0B-0B6B82F33883}"/>
              </a:ext>
            </a:extLst>
          </p:cNvPr>
          <p:cNvSpPr txBox="1"/>
          <p:nvPr/>
        </p:nvSpPr>
        <p:spPr>
          <a:xfrm>
            <a:off x="2797299" y="3171551"/>
            <a:ext cx="1469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PC EDU w/ space-qualified equivalents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498C6E-357E-4812-A27A-C35B5870FCA6}"/>
              </a:ext>
            </a:extLst>
          </p:cNvPr>
          <p:cNvSpPr txBox="1"/>
          <p:nvPr/>
        </p:nvSpPr>
        <p:spPr>
          <a:xfrm>
            <a:off x="1675612" y="5766384"/>
            <a:ext cx="1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Instrument Design Lab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028682-982C-4BFD-97D4-AF2147923719}"/>
              </a:ext>
            </a:extLst>
          </p:cNvPr>
          <p:cNvSpPr txBox="1"/>
          <p:nvPr/>
        </p:nvSpPr>
        <p:spPr>
          <a:xfrm>
            <a:off x="2116682" y="6250829"/>
            <a:ext cx="154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EVI-2 (2013)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proposal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178ED9-DA4B-4270-AF66-AF192378C004}"/>
              </a:ext>
            </a:extLst>
          </p:cNvPr>
          <p:cNvSpPr txBox="1"/>
          <p:nvPr/>
        </p:nvSpPr>
        <p:spPr>
          <a:xfrm>
            <a:off x="2984520" y="5953160"/>
            <a:ext cx="156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EVI-4 (2016)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proposal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FD9F2B-A4BD-405A-A86A-3BC8F9E716E1}"/>
              </a:ext>
            </a:extLst>
          </p:cNvPr>
          <p:cNvSpPr txBox="1"/>
          <p:nvPr/>
        </p:nvSpPr>
        <p:spPr>
          <a:xfrm>
            <a:off x="4685143" y="5375541"/>
            <a:ext cx="121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ATBD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BF3EC6-58E5-48E8-8569-422FBD47D9B8}"/>
              </a:ext>
            </a:extLst>
          </p:cNvPr>
          <p:cNvSpPr txBox="1"/>
          <p:nvPr/>
        </p:nvSpPr>
        <p:spPr>
          <a:xfrm>
            <a:off x="5703796" y="5171878"/>
            <a:ext cx="1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Cal-Val planning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788E31-4FA6-4105-AAC5-3E68859AADEB}"/>
              </a:ext>
            </a:extLst>
          </p:cNvPr>
          <p:cNvSpPr txBox="1"/>
          <p:nvPr/>
        </p:nvSpPr>
        <p:spPr>
          <a:xfrm>
            <a:off x="4669705" y="4592402"/>
            <a:ext cx="195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Science Implementation Plan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860B0B-A5F6-4953-AE10-48A1E6A9B319}"/>
              </a:ext>
            </a:extLst>
          </p:cNvPr>
          <p:cNvSpPr txBox="1"/>
          <p:nvPr/>
        </p:nvSpPr>
        <p:spPr>
          <a:xfrm>
            <a:off x="621051" y="5388931"/>
            <a:ext cx="779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OSSEs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0F84DC-5E86-4419-8D64-2122B72C8E31}"/>
              </a:ext>
            </a:extLst>
          </p:cNvPr>
          <p:cNvSpPr txBox="1"/>
          <p:nvPr/>
        </p:nvSpPr>
        <p:spPr>
          <a:xfrm>
            <a:off x="1561318" y="4670117"/>
            <a:ext cx="1532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Real-time processed winds (FPGA)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F55A79-D38D-4562-932F-A2917587CFB0}"/>
              </a:ext>
            </a:extLst>
          </p:cNvPr>
          <p:cNvSpPr txBox="1"/>
          <p:nvPr/>
        </p:nvSpPr>
        <p:spPr>
          <a:xfrm>
            <a:off x="3548954" y="564801"/>
            <a:ext cx="168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</a:rPr>
              <a:t>Brassboard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IFO EDU build &amp; test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021DC9-E337-4208-99D1-779228502241}"/>
              </a:ext>
            </a:extLst>
          </p:cNvPr>
          <p:cNvSpPr txBox="1"/>
          <p:nvPr/>
        </p:nvSpPr>
        <p:spPr>
          <a:xfrm rot="5400000">
            <a:off x="4515286" y="2338752"/>
            <a:ext cx="4070877" cy="307777"/>
          </a:xfrm>
          <a:prstGeom prst="rect">
            <a:avLst/>
          </a:prstGeom>
          <a:solidFill>
            <a:srgbClr val="CCECFF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System Thermal/Vacuum/ Shock/Vibe Testing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29FF9B-7C8E-439F-8194-57B62AD2D2CE}"/>
              </a:ext>
            </a:extLst>
          </p:cNvPr>
          <p:cNvSpPr txBox="1"/>
          <p:nvPr/>
        </p:nvSpPr>
        <p:spPr>
          <a:xfrm>
            <a:off x="606401" y="71998"/>
            <a:ext cx="853759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tIns="0" rIns="91440" bIns="0" rtlCol="0" anchor="ctr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1   2   3      4             5                   6                     7                  8                 9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40A496-339D-445A-B6D5-15C35FDE3E53}"/>
              </a:ext>
            </a:extLst>
          </p:cNvPr>
          <p:cNvCxnSpPr>
            <a:cxnSpLocks/>
          </p:cNvCxnSpPr>
          <p:nvPr/>
        </p:nvCxnSpPr>
        <p:spPr>
          <a:xfrm flipH="1" flipV="1">
            <a:off x="603290" y="-5138"/>
            <a:ext cx="0" cy="6870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738F8C4-A996-443A-A445-AFC0B0603336}"/>
              </a:ext>
            </a:extLst>
          </p:cNvPr>
          <p:cNvSpPr txBox="1"/>
          <p:nvPr/>
        </p:nvSpPr>
        <p:spPr>
          <a:xfrm>
            <a:off x="2797299" y="5176751"/>
            <a:ext cx="7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355 OSSE</a:t>
            </a:r>
          </a:p>
        </p:txBody>
      </p:sp>
      <p:sp>
        <p:nvSpPr>
          <p:cNvPr id="59" name="Rounded Rectangle 150">
            <a:extLst>
              <a:ext uri="{FF2B5EF4-FFF2-40B4-BE49-F238E27FC236}">
                <a16:creationId xmlns:a16="http://schemas.microsoft.com/office/drawing/2014/main" id="{B491FD26-52ED-49D6-A25C-9BED5175F5F9}"/>
              </a:ext>
            </a:extLst>
          </p:cNvPr>
          <p:cNvSpPr/>
          <p:nvPr/>
        </p:nvSpPr>
        <p:spPr>
          <a:xfrm rot="5400000">
            <a:off x="5661710" y="3341869"/>
            <a:ext cx="6277826" cy="549593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NASA/Ball CALIPSO   			&gt;11 Years on orbit!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651B76-44E1-4362-A5F4-99B447769493}"/>
              </a:ext>
            </a:extLst>
          </p:cNvPr>
          <p:cNvSpPr txBox="1"/>
          <p:nvPr/>
        </p:nvSpPr>
        <p:spPr>
          <a:xfrm>
            <a:off x="3988139" y="3351701"/>
            <a:ext cx="173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PC w/ Space-qualified parts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A8A5C9-6967-48B0-8BC9-3B1A8C2DB204}"/>
              </a:ext>
            </a:extLst>
          </p:cNvPr>
          <p:cNvSpPr txBox="1"/>
          <p:nvPr/>
        </p:nvSpPr>
        <p:spPr>
          <a:xfrm>
            <a:off x="5191723" y="728248"/>
            <a:ext cx="1164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CALIPSO &amp; ICESAT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telescopes, detectors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A8E38F-6C45-48C7-B447-13C55751EF16}"/>
              </a:ext>
            </a:extLst>
          </p:cNvPr>
          <p:cNvSpPr txBox="1"/>
          <p:nvPr/>
        </p:nvSpPr>
        <p:spPr>
          <a:xfrm>
            <a:off x="3694592" y="2200786"/>
            <a:ext cx="194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Thermal/vacuum/ shock/vibe test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58B16E-6751-4FDE-964B-21CCA40157B9}"/>
              </a:ext>
            </a:extLst>
          </p:cNvPr>
          <p:cNvSpPr txBox="1"/>
          <p:nvPr/>
        </p:nvSpPr>
        <p:spPr>
          <a:xfrm>
            <a:off x="3978189" y="3994273"/>
            <a:ext cx="1762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Thermal/vacuum/ shock/vibe test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53A6C1-50D5-4C69-970F-64507E36D847}"/>
              </a:ext>
            </a:extLst>
          </p:cNvPr>
          <p:cNvSpPr txBox="1"/>
          <p:nvPr/>
        </p:nvSpPr>
        <p:spPr>
          <a:xfrm>
            <a:off x="1353136" y="3793737"/>
            <a:ext cx="2414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Payload 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Controller (PC) &amp; 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data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acq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. development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6828292-2547-4D2D-BAA5-EADACDFBB81D}"/>
              </a:ext>
            </a:extLst>
          </p:cNvPr>
          <p:cNvSpPr txBox="1"/>
          <p:nvPr/>
        </p:nvSpPr>
        <p:spPr>
          <a:xfrm>
            <a:off x="3745819" y="1080024"/>
            <a:ext cx="1536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Environmental Test</a:t>
            </a:r>
          </a:p>
        </p:txBody>
      </p:sp>
      <p:sp>
        <p:nvSpPr>
          <p:cNvPr id="68" name="Rounded Rectangle 150">
            <a:extLst>
              <a:ext uri="{FF2B5EF4-FFF2-40B4-BE49-F238E27FC236}">
                <a16:creationId xmlns:a16="http://schemas.microsoft.com/office/drawing/2014/main" id="{293F77B2-4B0B-4304-885A-42E703B073A2}"/>
              </a:ext>
            </a:extLst>
          </p:cNvPr>
          <p:cNvSpPr/>
          <p:nvPr/>
        </p:nvSpPr>
        <p:spPr>
          <a:xfrm rot="5400000">
            <a:off x="3904125" y="3440105"/>
            <a:ext cx="6325572" cy="359769"/>
          </a:xfrm>
          <a:prstGeom prst="roundRect">
            <a:avLst>
              <a:gd name="adj" fmla="val 0"/>
            </a:avLst>
          </a:prstGeom>
          <a:solidFill>
            <a:srgbClr val="D2CEF2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ESA’s Aeolus (355 nm lasers)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C9E79D-491B-4B32-AFC6-2680A5B7A1F2}"/>
              </a:ext>
            </a:extLst>
          </p:cNvPr>
          <p:cNvSpPr txBox="1"/>
          <p:nvPr/>
        </p:nvSpPr>
        <p:spPr>
          <a:xfrm>
            <a:off x="4424090" y="6267093"/>
            <a:ext cx="184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Free-flyer mission designs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9E4291-95E3-4241-85C2-9A2FB3DA0D80}"/>
              </a:ext>
            </a:extLst>
          </p:cNvPr>
          <p:cNvSpPr txBox="1"/>
          <p:nvPr/>
        </p:nvSpPr>
        <p:spPr>
          <a:xfrm>
            <a:off x="4195657" y="4970152"/>
            <a:ext cx="7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l-GR" sz="1400" b="1" dirty="0">
                <a:solidFill>
                  <a:schemeClr val="tx1">
                    <a:lumMod val="50000"/>
                  </a:schemeClr>
                </a:solidFill>
              </a:rPr>
              <a:t>λ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OSSE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D6DD63-6BFA-4D74-8B7C-A0DE8F0CEE40}"/>
              </a:ext>
            </a:extLst>
          </p:cNvPr>
          <p:cNvSpPr txBox="1"/>
          <p:nvPr/>
        </p:nvSpPr>
        <p:spPr>
          <a:xfrm>
            <a:off x="3975875" y="5699971"/>
            <a:ext cx="184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Airborne flight tests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454270-52E0-4389-9917-157596C1336B}"/>
              </a:ext>
            </a:extLst>
          </p:cNvPr>
          <p:cNvSpPr txBox="1"/>
          <p:nvPr/>
        </p:nvSpPr>
        <p:spPr>
          <a:xfrm>
            <a:off x="3300633" y="4596469"/>
            <a:ext cx="132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l-GR" sz="1400" b="1" dirty="0">
                <a:solidFill>
                  <a:schemeClr val="tx1">
                    <a:lumMod val="50000"/>
                  </a:schemeClr>
                </a:solidFill>
              </a:rPr>
              <a:t>λ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synergy studies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DD7761-01A7-4012-B604-D02C9358A312}"/>
              </a:ext>
            </a:extLst>
          </p:cNvPr>
          <p:cNvSpPr txBox="1"/>
          <p:nvPr/>
        </p:nvSpPr>
        <p:spPr>
          <a:xfrm>
            <a:off x="465703" y="6240789"/>
            <a:ext cx="1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Ground Validation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16FCA5-5A1B-4BB6-9FAA-DCC76455FACD}"/>
              </a:ext>
            </a:extLst>
          </p:cNvPr>
          <p:cNvSpPr txBox="1"/>
          <p:nvPr/>
        </p:nvSpPr>
        <p:spPr>
          <a:xfrm>
            <a:off x="677112" y="5745197"/>
            <a:ext cx="1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Airborne Validation</a:t>
            </a:r>
          </a:p>
        </p:txBody>
      </p:sp>
      <p:pic>
        <p:nvPicPr>
          <p:cNvPr id="69" name="Picture 68" descr="http://www.sflorg.com/earthnews/images/imen100306_01_01.jpg">
            <a:extLst>
              <a:ext uri="{FF2B5EF4-FFF2-40B4-BE49-F238E27FC236}">
                <a16:creationId xmlns:a16="http://schemas.microsoft.com/office/drawing/2014/main" id="{38DF0F40-C18D-486B-8692-B26F8C4B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1" y="5542819"/>
            <a:ext cx="943897" cy="9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LIPSO lidar">
            <a:extLst>
              <a:ext uri="{FF2B5EF4-FFF2-40B4-BE49-F238E27FC236}">
                <a16:creationId xmlns:a16="http://schemas.microsoft.com/office/drawing/2014/main" id="{6214C0A2-D78C-475C-B8B7-5C557261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593" y="2969783"/>
            <a:ext cx="1090252" cy="142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8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2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97" y="137643"/>
            <a:ext cx="8449068" cy="567088"/>
          </a:xfrm>
        </p:spPr>
        <p:txBody>
          <a:bodyPr>
            <a:normAutofit fontScale="90000"/>
          </a:bodyPr>
          <a:lstStyle/>
          <a:p>
            <a:r>
              <a:rPr lang="en-US" dirty="0"/>
              <a:t>Passive, Yes, AND aerosol + molecular wind lidar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20557" y="3079533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Aircraft (in-situ)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22881" y="889979"/>
            <a:ext cx="0" cy="52216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29846" y="886352"/>
            <a:ext cx="0" cy="52216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6458" y="4553382"/>
            <a:ext cx="27314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V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isible or water vapor channels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Requires 3 cloud images, cloud brightness temp, cloud mask, cloud height, cloud top pressure</a:t>
            </a:r>
          </a:p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Requires Cloud/WV Features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54" name="Picture 10" descr="http://cimss.ssec.wisc.edu/goes/blog/wp-content/uploads/2014/11/141104-05_goes15_water_vapor_winds_HI_anim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8715" y="2596466"/>
            <a:ext cx="2483148" cy="18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31928" y="1901743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Motion Vector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(aerosol/cloud tracking)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98DD2C-3DC9-4223-946C-75228FF90B91}"/>
              </a:ext>
            </a:extLst>
          </p:cNvPr>
          <p:cNvGrpSpPr/>
          <p:nvPr/>
        </p:nvGrpSpPr>
        <p:grpSpPr>
          <a:xfrm>
            <a:off x="82382" y="1901389"/>
            <a:ext cx="2943057" cy="4383625"/>
            <a:chOff x="6178382" y="1901389"/>
            <a:chExt cx="2943057" cy="4383625"/>
          </a:xfrm>
        </p:grpSpPr>
        <p:pic>
          <p:nvPicPr>
            <p:cNvPr id="6150" name="Picture 6" descr="2017feb.oper.sonde.count.BvsT.gif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382" y="4202868"/>
              <a:ext cx="2943057" cy="2082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s://amdar.noaa.gov/docs/bams/3.gif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732" y="2437292"/>
              <a:ext cx="2522559" cy="161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657119" y="1901389"/>
              <a:ext cx="20617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In-situ Profiling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73211" y="2212282"/>
              <a:ext cx="8931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Aircraft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60854" y="4121626"/>
              <a:ext cx="1378904" cy="2797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Radiosondes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1F4070-679D-40F6-8CB0-DB1D32C99380}"/>
              </a:ext>
            </a:extLst>
          </p:cNvPr>
          <p:cNvGrpSpPr/>
          <p:nvPr/>
        </p:nvGrpSpPr>
        <p:grpSpPr>
          <a:xfrm>
            <a:off x="6237677" y="1901389"/>
            <a:ext cx="2800395" cy="4154236"/>
            <a:chOff x="189302" y="1901389"/>
            <a:chExt cx="2800395" cy="4154236"/>
          </a:xfrm>
        </p:grpSpPr>
        <p:grpSp>
          <p:nvGrpSpPr>
            <p:cNvPr id="8" name="Group 7"/>
            <p:cNvGrpSpPr/>
            <p:nvPr/>
          </p:nvGrpSpPr>
          <p:grpSpPr>
            <a:xfrm>
              <a:off x="189302" y="2216100"/>
              <a:ext cx="2800395" cy="1981696"/>
              <a:chOff x="42447" y="1791260"/>
              <a:chExt cx="3080434" cy="2179866"/>
            </a:xfrm>
          </p:grpSpPr>
          <p:pic>
            <p:nvPicPr>
              <p:cNvPr id="6148" name="Picture 4" descr="2017feb.oper.buoypp0.all.gi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47" y="1791789"/>
                <a:ext cx="3080434" cy="2179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23482" y="1791260"/>
                <a:ext cx="1518364" cy="2797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Surface Buoys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4643" y="1901389"/>
              <a:ext cx="1125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Surface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D22498-E643-4E99-8888-AF5992492C58}"/>
                </a:ext>
              </a:extLst>
            </p:cNvPr>
            <p:cNvGrpSpPr/>
            <p:nvPr/>
          </p:nvGrpSpPr>
          <p:grpSpPr>
            <a:xfrm>
              <a:off x="296850" y="3964229"/>
              <a:ext cx="2586830" cy="2091396"/>
              <a:chOff x="296850" y="3973754"/>
              <a:chExt cx="2586830" cy="209139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904795" y="3973754"/>
                <a:ext cx="1521570" cy="2543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Scatterometry</a:t>
                </a:r>
                <a:endParaRPr lang="en-US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6649813-07A5-4F02-877C-78E88B0F1022}"/>
                  </a:ext>
                </a:extLst>
              </p:cNvPr>
              <p:cNvGrpSpPr/>
              <p:nvPr/>
            </p:nvGrpSpPr>
            <p:grpSpPr>
              <a:xfrm>
                <a:off x="296850" y="4292519"/>
                <a:ext cx="2586830" cy="1772631"/>
                <a:chOff x="-225166" y="2853551"/>
                <a:chExt cx="7380529" cy="5563274"/>
              </a:xfrm>
            </p:grpSpPr>
            <p:pic>
              <p:nvPicPr>
                <p:cNvPr id="15362" name="Picture 2" descr="Satellite: WindSAT | Pass: Ascending">
                  <a:extLst>
                    <a:ext uri="{FF2B5EF4-FFF2-40B4-BE49-F238E27FC236}">
                      <a16:creationId xmlns:a16="http://schemas.microsoft.com/office/drawing/2014/main" id="{CEA88C1F-D738-4999-8421-C77491B922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20798" y="2884704"/>
                  <a:ext cx="7376161" cy="55321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364" name="Picture 4" descr="Satellite: WindSAT | Pass: Descending">
                  <a:extLst>
                    <a:ext uri="{FF2B5EF4-FFF2-40B4-BE49-F238E27FC236}">
                      <a16:creationId xmlns:a16="http://schemas.microsoft.com/office/drawing/2014/main" id="{83796641-0235-4369-8EF8-6A72B2FA99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25166" y="2853551"/>
                  <a:ext cx="7376161" cy="5532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61C393-3447-472F-87A3-0176200CAC7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1872851"/>
            <a:ext cx="9144001" cy="3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D0C331-60E6-4B0F-A576-388932E19821}"/>
              </a:ext>
            </a:extLst>
          </p:cNvPr>
          <p:cNvGrpSpPr/>
          <p:nvPr/>
        </p:nvGrpSpPr>
        <p:grpSpPr>
          <a:xfrm>
            <a:off x="148933" y="1026228"/>
            <a:ext cx="8926170" cy="717766"/>
            <a:chOff x="168163" y="5503962"/>
            <a:chExt cx="8926170" cy="71776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FB9D4F-C69E-40F6-8138-83AE8AFDA9DB}"/>
                </a:ext>
              </a:extLst>
            </p:cNvPr>
            <p:cNvSpPr txBox="1"/>
            <p:nvPr/>
          </p:nvSpPr>
          <p:spPr>
            <a:xfrm>
              <a:off x="6257926" y="5676900"/>
              <a:ext cx="2836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Extend winds vertically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5C9E4E-66C7-471D-8DAF-2D552C98C297}"/>
                </a:ext>
              </a:extLst>
            </p:cNvPr>
            <p:cNvSpPr txBox="1"/>
            <p:nvPr/>
          </p:nvSpPr>
          <p:spPr>
            <a:xfrm>
              <a:off x="3255339" y="5503962"/>
              <a:ext cx="283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Improve precision and vertical resolution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E7167AA-A748-4ADF-8B41-2B5D14FC02CA}"/>
                </a:ext>
              </a:extLst>
            </p:cNvPr>
            <p:cNvSpPr txBox="1"/>
            <p:nvPr/>
          </p:nvSpPr>
          <p:spPr>
            <a:xfrm>
              <a:off x="168163" y="5513842"/>
              <a:ext cx="283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Provide profiles over oceans and SH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283488-487C-4D3A-BD7C-382B19DB4420}"/>
              </a:ext>
            </a:extLst>
          </p:cNvPr>
          <p:cNvCxnSpPr>
            <a:cxnSpLocks/>
          </p:cNvCxnSpPr>
          <p:nvPr/>
        </p:nvCxnSpPr>
        <p:spPr>
          <a:xfrm flipH="1" flipV="1">
            <a:off x="9525" y="834626"/>
            <a:ext cx="9144001" cy="3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826DF4-B78D-4CD5-AE3B-274951511D37}"/>
              </a:ext>
            </a:extLst>
          </p:cNvPr>
          <p:cNvCxnSpPr>
            <a:cxnSpLocks/>
          </p:cNvCxnSpPr>
          <p:nvPr/>
        </p:nvCxnSpPr>
        <p:spPr>
          <a:xfrm flipH="1" flipV="1">
            <a:off x="-13037" y="6126122"/>
            <a:ext cx="9144001" cy="3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188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3594-1953-4699-9390-498BD225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44030"/>
            <a:ext cx="7777389" cy="852484"/>
          </a:xfrm>
        </p:spPr>
        <p:txBody>
          <a:bodyPr>
            <a:normAutofit/>
          </a:bodyPr>
          <a:lstStyle/>
          <a:p>
            <a:r>
              <a:rPr lang="en-US" dirty="0"/>
              <a:t>Atmospheric Motion Vectors and lidar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E67DA3-7547-415B-9961-A9449E597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634" y="4082796"/>
            <a:ext cx="4114365" cy="217753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Cloud Drift and WV </a:t>
            </a:r>
          </a:p>
          <a:p>
            <a:r>
              <a:rPr lang="en-US" dirty="0"/>
              <a:t>GEO: </a:t>
            </a:r>
          </a:p>
          <a:p>
            <a:pPr lvl="1"/>
            <a:r>
              <a:rPr lang="en-US" dirty="0"/>
              <a:t>GOES/Himawari8/</a:t>
            </a:r>
            <a:r>
              <a:rPr lang="en-US" dirty="0" err="1"/>
              <a:t>MeteoSat</a:t>
            </a:r>
            <a:r>
              <a:rPr lang="en-US" dirty="0"/>
              <a:t>/etc., Visible and IR</a:t>
            </a:r>
          </a:p>
          <a:p>
            <a:r>
              <a:rPr lang="en-US" dirty="0"/>
              <a:t>Polar:</a:t>
            </a:r>
          </a:p>
          <a:p>
            <a:pPr lvl="1"/>
            <a:r>
              <a:rPr lang="en-US" dirty="0"/>
              <a:t>MODIS Cloud Drift Winds (Arctic, Antarctic, Aqua, Terra), AVHRR (Arctic, </a:t>
            </a:r>
            <a:r>
              <a:rPr lang="en-US" dirty="0" err="1"/>
              <a:t>MetOp</a:t>
            </a:r>
            <a:r>
              <a:rPr lang="en-US" dirty="0"/>
              <a:t>-B), VIIRS (Arctic)</a:t>
            </a:r>
          </a:p>
          <a:p>
            <a:pPr lvl="1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E0E4A3-2110-4239-B56B-0FE6D5083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5114" y="1481732"/>
            <a:ext cx="4333285" cy="44492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Height Assignment Uncertainty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 to 70% of AMV error (</a:t>
            </a:r>
            <a:r>
              <a:rPr lang="en-US" dirty="0"/>
              <a:t>Velden &amp; </a:t>
            </a:r>
            <a:r>
              <a:rPr lang="en-US" dirty="0" err="1"/>
              <a:t>Bedka</a:t>
            </a:r>
            <a:r>
              <a:rPr lang="en-US" dirty="0"/>
              <a:t>, 2009)</a:t>
            </a:r>
            <a:endParaRPr lang="de-DE" dirty="0"/>
          </a:p>
          <a:p>
            <a:pPr>
              <a:spcBef>
                <a:spcPts val="600"/>
              </a:spcBef>
            </a:pPr>
            <a:endParaRPr lang="de-DE" dirty="0"/>
          </a:p>
          <a:p>
            <a:pPr>
              <a:spcBef>
                <a:spcPts val="600"/>
              </a:spcBef>
            </a:pPr>
            <a:r>
              <a:rPr lang="de-DE" dirty="0"/>
              <a:t>Using CALIPSO to assign heights</a:t>
            </a:r>
          </a:p>
          <a:p>
            <a:pPr lvl="1">
              <a:spcBef>
                <a:spcPts val="600"/>
              </a:spcBef>
            </a:pPr>
            <a:r>
              <a:rPr lang="de-DE" dirty="0"/>
              <a:t>Folger &amp; Weissman, (2014 &amp; 2016): </a:t>
            </a:r>
            <a:r>
              <a:rPr lang="en-US" dirty="0"/>
              <a:t>used CALIPSO cloud height measurements to anchor </a:t>
            </a:r>
            <a:r>
              <a:rPr lang="en-US" i="1" dirty="0"/>
              <a:t>Meteosat-10 </a:t>
            </a:r>
            <a:r>
              <a:rPr lang="en-US" dirty="0"/>
              <a:t>AMV layer heights</a:t>
            </a:r>
            <a:endParaRPr lang="en-US" i="1" dirty="0"/>
          </a:p>
          <a:p>
            <a:pPr lvl="1">
              <a:spcBef>
                <a:spcPts val="1200"/>
              </a:spcBef>
            </a:pPr>
            <a:r>
              <a:rPr lang="en-US" dirty="0"/>
              <a:t>Up to </a:t>
            </a:r>
            <a:r>
              <a:rPr lang="en-US" b="1" dirty="0"/>
              <a:t>15% improvement </a:t>
            </a:r>
            <a:r>
              <a:rPr lang="en-US" dirty="0"/>
              <a:t>in co-located (50km, 30 min.) AMVs vectors from Metosat-10.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lidar-based height bias adjustments (from previous days) resulted in up to 7% improvement, affecting all AMVs</a:t>
            </a:r>
          </a:p>
          <a:p>
            <a:endParaRPr lang="en-US" dirty="0"/>
          </a:p>
          <a:p>
            <a:r>
              <a:rPr lang="en-US" dirty="0"/>
              <a:t>Will multiple sounders drive down the height assignment errors?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078D9-19E3-41B1-82C7-18135879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FEFF5-B1D9-4B14-BC29-A61D76B9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18</a:t>
            </a:fld>
            <a:endParaRPr lang="en-US"/>
          </a:p>
        </p:txBody>
      </p:sp>
      <p:pic>
        <p:nvPicPr>
          <p:cNvPr id="14338" name="Picture 2" descr="GOES East IR High Density Winds">
            <a:extLst>
              <a:ext uri="{FF2B5EF4-FFF2-40B4-BE49-F238E27FC236}">
                <a16:creationId xmlns:a16="http://schemas.microsoft.com/office/drawing/2014/main" id="{76F68FD6-6EDB-4F33-89DF-F3AD796F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" y="1225931"/>
            <a:ext cx="3503262" cy="26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1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178102" y="2088673"/>
            <a:ext cx="1644554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ESDS Wind Lidar Explorer 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5" y="2374611"/>
            <a:ext cx="833974" cy="1077218"/>
          </a:xfrm>
          <a:prstGeom prst="rect">
            <a:avLst/>
          </a:prstGeom>
          <a:solidFill>
            <a:srgbClr val="86B3F6"/>
          </a:solidFill>
          <a:ln>
            <a:solidFill>
              <a:schemeClr val="accent1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ATHENA-OAWL 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EV-I Concept</a:t>
            </a:r>
          </a:p>
        </p:txBody>
      </p:sp>
      <p:cxnSp>
        <p:nvCxnSpPr>
          <p:cNvPr id="131" name="Shape 160"/>
          <p:cNvCxnSpPr>
            <a:cxnSpLocks/>
            <a:stCxn id="14" idx="3"/>
            <a:endCxn id="125" idx="0"/>
          </p:cNvCxnSpPr>
          <p:nvPr/>
        </p:nvCxnSpPr>
        <p:spPr>
          <a:xfrm>
            <a:off x="841669" y="2913220"/>
            <a:ext cx="235297" cy="655483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4755858" y="5226740"/>
            <a:ext cx="149855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Airborne Science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Missions (Cal-Val, EV-S, etc.)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638" y="4470174"/>
            <a:ext cx="1357221" cy="587736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HAWC-OAWL IIP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, 2 look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96" name="Title 795"/>
          <p:cNvSpPr>
            <a:spLocks noGrp="1"/>
          </p:cNvSpPr>
          <p:nvPr>
            <p:ph type="title" idx="4294967295"/>
          </p:nvPr>
        </p:nvSpPr>
        <p:spPr>
          <a:xfrm>
            <a:off x="3896915" y="371604"/>
            <a:ext cx="5128456" cy="503238"/>
          </a:xfrm>
        </p:spPr>
        <p:txBody>
          <a:bodyPr anchor="ctr">
            <a:normAutofit/>
          </a:bodyPr>
          <a:lstStyle/>
          <a:p>
            <a:pPr algn="r"/>
            <a:r>
              <a:rPr lang="en-US" sz="2400" dirty="0"/>
              <a:t>OAWL:  Looking Ahead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1910" y="2660736"/>
            <a:ext cx="1256520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EVI-Science Demo on ISS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77737" y="3568703"/>
            <a:ext cx="1398457" cy="746364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ATHENA-OAWL Venture-Tech  (airborne)</a:t>
            </a:r>
          </a:p>
        </p:txBody>
      </p:sp>
      <p:cxnSp>
        <p:nvCxnSpPr>
          <p:cNvPr id="210" name="Shape 160"/>
          <p:cNvCxnSpPr>
            <a:cxnSpLocks/>
            <a:stCxn id="331" idx="6"/>
            <a:endCxn id="221" idx="1"/>
          </p:cNvCxnSpPr>
          <p:nvPr/>
        </p:nvCxnSpPr>
        <p:spPr>
          <a:xfrm flipV="1">
            <a:off x="4297705" y="4497299"/>
            <a:ext cx="333993" cy="4415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hape 160"/>
          <p:cNvCxnSpPr>
            <a:cxnSpLocks/>
            <a:stCxn id="125" idx="2"/>
            <a:endCxn id="15" idx="0"/>
          </p:cNvCxnSpPr>
          <p:nvPr/>
        </p:nvCxnSpPr>
        <p:spPr>
          <a:xfrm rot="5400000">
            <a:off x="998055" y="4391262"/>
            <a:ext cx="155107" cy="271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hape 160"/>
          <p:cNvCxnSpPr>
            <a:cxnSpLocks/>
            <a:stCxn id="125" idx="3"/>
            <a:endCxn id="331" idx="2"/>
          </p:cNvCxnSpPr>
          <p:nvPr/>
        </p:nvCxnSpPr>
        <p:spPr>
          <a:xfrm>
            <a:off x="1776194" y="3941885"/>
            <a:ext cx="1257345" cy="559829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hape 160"/>
          <p:cNvCxnSpPr>
            <a:cxnSpLocks/>
            <a:stCxn id="15" idx="3"/>
            <a:endCxn id="331" idx="2"/>
          </p:cNvCxnSpPr>
          <p:nvPr/>
        </p:nvCxnSpPr>
        <p:spPr>
          <a:xfrm flipV="1">
            <a:off x="1752859" y="4501714"/>
            <a:ext cx="1280680" cy="262328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hape 160"/>
          <p:cNvCxnSpPr>
            <a:cxnSpLocks/>
            <a:stCxn id="222" idx="3"/>
            <a:endCxn id="16" idx="2"/>
          </p:cNvCxnSpPr>
          <p:nvPr/>
        </p:nvCxnSpPr>
        <p:spPr>
          <a:xfrm flipV="1">
            <a:off x="6254410" y="2673448"/>
            <a:ext cx="1745969" cy="2968791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160"/>
          <p:cNvCxnSpPr>
            <a:cxnSpLocks/>
            <a:stCxn id="125" idx="0"/>
            <a:endCxn id="17" idx="1"/>
          </p:cNvCxnSpPr>
          <p:nvPr/>
        </p:nvCxnSpPr>
        <p:spPr>
          <a:xfrm rot="5400000" flipH="1" flipV="1">
            <a:off x="931649" y="3098442"/>
            <a:ext cx="615579" cy="324944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hape 160"/>
          <p:cNvCxnSpPr>
            <a:cxnSpLocks/>
            <a:stCxn id="331" idx="6"/>
            <a:endCxn id="222" idx="1"/>
          </p:cNvCxnSpPr>
          <p:nvPr/>
        </p:nvCxnSpPr>
        <p:spPr>
          <a:xfrm>
            <a:off x="4297705" y="4501714"/>
            <a:ext cx="458153" cy="1140525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10821" y="5174784"/>
            <a:ext cx="1601876" cy="316433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HEUVD (Fibertek)</a:t>
            </a:r>
          </a:p>
        </p:txBody>
      </p:sp>
      <p:cxnSp>
        <p:nvCxnSpPr>
          <p:cNvPr id="103" name="Shape 160"/>
          <p:cNvCxnSpPr>
            <a:cxnSpLocks/>
            <a:stCxn id="98" idx="3"/>
            <a:endCxn id="331" idx="2"/>
          </p:cNvCxnSpPr>
          <p:nvPr/>
        </p:nvCxnSpPr>
        <p:spPr>
          <a:xfrm flipV="1">
            <a:off x="2112697" y="4501714"/>
            <a:ext cx="920842" cy="83128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015068" y="3728160"/>
            <a:ext cx="1155403" cy="18039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2030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Operational Winds Missions (NOAA, DoD, NASA, commercial)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95046" y="720743"/>
            <a:ext cx="3582143" cy="209896"/>
          </a:xfrm>
          <a:prstGeom prst="rect">
            <a:avLst/>
          </a:prstGeom>
          <a:solidFill>
            <a:srgbClr val="F4AAAA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NASA ESTO &amp; ESSP Tech Development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95046" y="962820"/>
            <a:ext cx="3582142" cy="184666"/>
          </a:xfrm>
          <a:prstGeom prst="rect">
            <a:avLst/>
          </a:prstGeom>
          <a:solidFill>
            <a:srgbClr val="86B3F6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Ball Technology Development &amp; Intellectual Property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5047" y="476045"/>
            <a:ext cx="3582142" cy="211963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Science Community Input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95048" y="255986"/>
            <a:ext cx="3582140" cy="184666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Future Science/Mission Opportunities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cxnSp>
        <p:nvCxnSpPr>
          <p:cNvPr id="109" name="Shape 160">
            <a:extLst>
              <a:ext uri="{FF2B5EF4-FFF2-40B4-BE49-F238E27FC236}">
                <a16:creationId xmlns:a16="http://schemas.microsoft.com/office/drawing/2014/main" id="{C27CE872-93AB-4BE6-A426-1789E7FBEE78}"/>
              </a:ext>
            </a:extLst>
          </p:cNvPr>
          <p:cNvCxnSpPr>
            <a:cxnSpLocks/>
            <a:stCxn id="16" idx="2"/>
            <a:endCxn id="93" idx="0"/>
          </p:cNvCxnSpPr>
          <p:nvPr/>
        </p:nvCxnSpPr>
        <p:spPr>
          <a:xfrm rot="16200000" flipH="1">
            <a:off x="7769218" y="2904608"/>
            <a:ext cx="1054712" cy="592391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hape 160">
            <a:extLst>
              <a:ext uri="{FF2B5EF4-FFF2-40B4-BE49-F238E27FC236}">
                <a16:creationId xmlns:a16="http://schemas.microsoft.com/office/drawing/2014/main" id="{21F131D5-66D7-4FE7-90C2-CB3BDF1DD8AA}"/>
              </a:ext>
            </a:extLst>
          </p:cNvPr>
          <p:cNvCxnSpPr>
            <a:cxnSpLocks/>
            <a:stCxn id="222" idx="3"/>
            <a:endCxn id="93" idx="2"/>
          </p:cNvCxnSpPr>
          <p:nvPr/>
        </p:nvCxnSpPr>
        <p:spPr>
          <a:xfrm flipV="1">
            <a:off x="6254410" y="5532089"/>
            <a:ext cx="2338360" cy="110150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1D029EBF-28AA-4FF6-8261-1F3E728DB2B3}"/>
              </a:ext>
            </a:extLst>
          </p:cNvPr>
          <p:cNvSpPr txBox="1"/>
          <p:nvPr/>
        </p:nvSpPr>
        <p:spPr>
          <a:xfrm>
            <a:off x="1759905" y="5739457"/>
            <a:ext cx="1413802" cy="830997"/>
          </a:xfrm>
          <a:prstGeom prst="rect">
            <a:avLst/>
          </a:prstGeom>
          <a:solidFill>
            <a:srgbClr val="86B3F6"/>
          </a:solidFill>
          <a:ln>
            <a:solidFill>
              <a:schemeClr val="accent1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Interferometer &amp;  Full trop IRADs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6C3F897-A34A-44D0-8302-92A561711A94}"/>
              </a:ext>
            </a:extLst>
          </p:cNvPr>
          <p:cNvGrpSpPr/>
          <p:nvPr/>
        </p:nvGrpSpPr>
        <p:grpSpPr>
          <a:xfrm>
            <a:off x="2252059" y="1568107"/>
            <a:ext cx="3365371" cy="678771"/>
            <a:chOff x="1781744" y="1587745"/>
            <a:chExt cx="2961887" cy="974761"/>
          </a:xfrm>
        </p:grpSpPr>
        <p:sp>
          <p:nvSpPr>
            <p:cNvPr id="245" name="TextBox 244"/>
            <p:cNvSpPr txBox="1"/>
            <p:nvPr/>
          </p:nvSpPr>
          <p:spPr>
            <a:xfrm>
              <a:off x="3296247" y="2103723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Aeolus Experience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781744" y="1587745"/>
              <a:ext cx="2961886" cy="4572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Earth Science Decadal Survey 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7C4922-216A-4761-9EB8-C708A9B6EB35}"/>
                </a:ext>
              </a:extLst>
            </p:cNvPr>
            <p:cNvSpPr txBox="1"/>
            <p:nvPr/>
          </p:nvSpPr>
          <p:spPr>
            <a:xfrm>
              <a:off x="1781744" y="2105307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NSOSA Needs</a:t>
              </a: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BE01E5F-7A55-4BAE-B33E-2CE6CA7052C9}"/>
              </a:ext>
            </a:extLst>
          </p:cNvPr>
          <p:cNvSpPr txBox="1"/>
          <p:nvPr/>
        </p:nvSpPr>
        <p:spPr>
          <a:xfrm>
            <a:off x="5332312" y="3454991"/>
            <a:ext cx="127838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Full Trop winds  system Demo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91DB0E5-5AC3-45CD-9483-40F2429F3E51}"/>
              </a:ext>
            </a:extLst>
          </p:cNvPr>
          <p:cNvSpPr txBox="1"/>
          <p:nvPr/>
        </p:nvSpPr>
        <p:spPr>
          <a:xfrm>
            <a:off x="6197659" y="2761628"/>
            <a:ext cx="121323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Flight qualified EDU</a:t>
            </a:r>
          </a:p>
        </p:txBody>
      </p:sp>
      <p:cxnSp>
        <p:nvCxnSpPr>
          <p:cNvPr id="175" name="Shape 160">
            <a:extLst>
              <a:ext uri="{FF2B5EF4-FFF2-40B4-BE49-F238E27FC236}">
                <a16:creationId xmlns:a16="http://schemas.microsoft.com/office/drawing/2014/main" id="{59E7C3CE-D10B-4437-9F08-DA23D40A79F8}"/>
              </a:ext>
            </a:extLst>
          </p:cNvPr>
          <p:cNvCxnSpPr>
            <a:cxnSpLocks/>
            <a:stCxn id="17" idx="3"/>
            <a:endCxn id="331" idx="1"/>
          </p:cNvCxnSpPr>
          <p:nvPr/>
        </p:nvCxnSpPr>
        <p:spPr>
          <a:xfrm>
            <a:off x="2658430" y="2953124"/>
            <a:ext cx="560242" cy="963812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hape 160">
            <a:extLst>
              <a:ext uri="{FF2B5EF4-FFF2-40B4-BE49-F238E27FC236}">
                <a16:creationId xmlns:a16="http://schemas.microsoft.com/office/drawing/2014/main" id="{42BDD6C7-D35D-4B3F-955E-2CB9EEAD09ED}"/>
              </a:ext>
            </a:extLst>
          </p:cNvPr>
          <p:cNvCxnSpPr>
            <a:cxnSpLocks/>
            <a:stCxn id="163" idx="0"/>
            <a:endCxn id="16" idx="1"/>
          </p:cNvCxnSpPr>
          <p:nvPr/>
        </p:nvCxnSpPr>
        <p:spPr>
          <a:xfrm rot="5400000" flipH="1" flipV="1">
            <a:off x="6800905" y="2384431"/>
            <a:ext cx="380567" cy="373828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hape 160">
            <a:extLst>
              <a:ext uri="{FF2B5EF4-FFF2-40B4-BE49-F238E27FC236}">
                <a16:creationId xmlns:a16="http://schemas.microsoft.com/office/drawing/2014/main" id="{BB578DE0-848B-4231-B54C-D84CB5D69DDB}"/>
              </a:ext>
            </a:extLst>
          </p:cNvPr>
          <p:cNvCxnSpPr>
            <a:cxnSpLocks/>
            <a:stCxn id="15" idx="1"/>
            <a:endCxn id="119" idx="1"/>
          </p:cNvCxnSpPr>
          <p:nvPr/>
        </p:nvCxnSpPr>
        <p:spPr>
          <a:xfrm rot="10800000" flipH="1" flipV="1">
            <a:off x="395637" y="4764042"/>
            <a:ext cx="1364267" cy="1390914"/>
          </a:xfrm>
          <a:prstGeom prst="curvedConnector3">
            <a:avLst>
              <a:gd name="adj1" fmla="val -16756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39AB9BC2-018E-4371-B258-34C2BFED5EDF}"/>
              </a:ext>
            </a:extLst>
          </p:cNvPr>
          <p:cNvSpPr txBox="1"/>
          <p:nvPr/>
        </p:nvSpPr>
        <p:spPr>
          <a:xfrm>
            <a:off x="4631698" y="4204911"/>
            <a:ext cx="93984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ESDS Incubation</a:t>
            </a:r>
          </a:p>
        </p:txBody>
      </p:sp>
      <p:cxnSp>
        <p:nvCxnSpPr>
          <p:cNvPr id="236" name="Shape 160">
            <a:extLst>
              <a:ext uri="{FF2B5EF4-FFF2-40B4-BE49-F238E27FC236}">
                <a16:creationId xmlns:a16="http://schemas.microsoft.com/office/drawing/2014/main" id="{454FAB91-3F2C-4A47-85A5-8168C1B20270}"/>
              </a:ext>
            </a:extLst>
          </p:cNvPr>
          <p:cNvCxnSpPr>
            <a:cxnSpLocks/>
            <a:stCxn id="221" idx="0"/>
            <a:endCxn id="162" idx="1"/>
          </p:cNvCxnSpPr>
          <p:nvPr/>
        </p:nvCxnSpPr>
        <p:spPr>
          <a:xfrm rot="5400000" flipH="1" flipV="1">
            <a:off x="4988201" y="3860800"/>
            <a:ext cx="457532" cy="230690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hape 160">
            <a:extLst>
              <a:ext uri="{FF2B5EF4-FFF2-40B4-BE49-F238E27FC236}">
                <a16:creationId xmlns:a16="http://schemas.microsoft.com/office/drawing/2014/main" id="{20B986EE-A65D-49AF-8233-3CAA64D5403B}"/>
              </a:ext>
            </a:extLst>
          </p:cNvPr>
          <p:cNvCxnSpPr>
            <a:cxnSpLocks/>
            <a:stCxn id="162" idx="0"/>
            <a:endCxn id="163" idx="1"/>
          </p:cNvCxnSpPr>
          <p:nvPr/>
        </p:nvCxnSpPr>
        <p:spPr>
          <a:xfrm rot="5400000" flipH="1" flipV="1">
            <a:off x="5884094" y="3141426"/>
            <a:ext cx="400975" cy="226156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Oval 330">
            <a:extLst>
              <a:ext uri="{FF2B5EF4-FFF2-40B4-BE49-F238E27FC236}">
                <a16:creationId xmlns:a16="http://schemas.microsoft.com/office/drawing/2014/main" id="{8F342950-27CC-45E1-91EC-2984E39C46C7}"/>
              </a:ext>
            </a:extLst>
          </p:cNvPr>
          <p:cNvSpPr/>
          <p:nvPr/>
        </p:nvSpPr>
        <p:spPr>
          <a:xfrm>
            <a:off x="3033539" y="3674713"/>
            <a:ext cx="1264166" cy="165400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Aerosol Winds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or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Full Tropo-sphere?</a:t>
            </a:r>
          </a:p>
        </p:txBody>
      </p:sp>
      <p:cxnSp>
        <p:nvCxnSpPr>
          <p:cNvPr id="357" name="Shape 160">
            <a:extLst>
              <a:ext uri="{FF2B5EF4-FFF2-40B4-BE49-F238E27FC236}">
                <a16:creationId xmlns:a16="http://schemas.microsoft.com/office/drawing/2014/main" id="{2E2AF300-A9F6-4994-B5E0-36C07B96FF07}"/>
              </a:ext>
            </a:extLst>
          </p:cNvPr>
          <p:cNvCxnSpPr>
            <a:cxnSpLocks/>
            <a:stCxn id="119" idx="0"/>
            <a:endCxn id="331" idx="3"/>
          </p:cNvCxnSpPr>
          <p:nvPr/>
        </p:nvCxnSpPr>
        <p:spPr>
          <a:xfrm rot="5400000" flipH="1" flipV="1">
            <a:off x="2516257" y="5037042"/>
            <a:ext cx="652965" cy="751866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FBF764AE-8F5C-44F0-95E1-DE95832B2C1E}"/>
              </a:ext>
            </a:extLst>
          </p:cNvPr>
          <p:cNvSpPr/>
          <p:nvPr/>
        </p:nvSpPr>
        <p:spPr>
          <a:xfrm>
            <a:off x="1642023" y="3175353"/>
            <a:ext cx="1177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TMCO approved </a:t>
            </a:r>
            <a:endParaRPr lang="en-US" sz="1600" dirty="0"/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EC7C8EA3-F77B-4CEC-B804-50BCB1FA140D}"/>
              </a:ext>
            </a:extLst>
          </p:cNvPr>
          <p:cNvCxnSpPr>
            <a:cxnSpLocks/>
          </p:cNvCxnSpPr>
          <p:nvPr/>
        </p:nvCxnSpPr>
        <p:spPr>
          <a:xfrm>
            <a:off x="1740363" y="1413933"/>
            <a:ext cx="0" cy="544406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7EBC4CC-C5CB-4E02-BA81-758BA0F12EE1}"/>
              </a:ext>
            </a:extLst>
          </p:cNvPr>
          <p:cNvSpPr txBox="1"/>
          <p:nvPr/>
        </p:nvSpPr>
        <p:spPr>
          <a:xfrm>
            <a:off x="4619720" y="2586748"/>
            <a:ext cx="93984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Sounder Demos</a:t>
            </a:r>
          </a:p>
        </p:txBody>
      </p:sp>
      <p:cxnSp>
        <p:nvCxnSpPr>
          <p:cNvPr id="46" name="Shape 160">
            <a:extLst>
              <a:ext uri="{FF2B5EF4-FFF2-40B4-BE49-F238E27FC236}">
                <a16:creationId xmlns:a16="http://schemas.microsoft.com/office/drawing/2014/main" id="{2040677A-6C58-487A-B6F5-7459FCBF0588}"/>
              </a:ext>
            </a:extLst>
          </p:cNvPr>
          <p:cNvCxnSpPr>
            <a:cxnSpLocks/>
            <a:stCxn id="45" idx="2"/>
            <a:endCxn id="162" idx="1"/>
          </p:cNvCxnSpPr>
          <p:nvPr/>
        </p:nvCxnSpPr>
        <p:spPr>
          <a:xfrm rot="16200000" flipH="1">
            <a:off x="4923050" y="3338117"/>
            <a:ext cx="575856" cy="242668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90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DDD399-5E0F-4253-A032-C46BE6B7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A0E669-EE43-461E-8B71-A22D6D63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2017 Earth Science Decadal Survey</a:t>
            </a:r>
          </a:p>
          <a:p>
            <a:pPr lvl="1"/>
            <a:r>
              <a:rPr lang="en-US" dirty="0"/>
              <a:t>Wind lidar in incubation and Explorer categories</a:t>
            </a:r>
          </a:p>
          <a:p>
            <a:pPr>
              <a:spcBef>
                <a:spcPts val="1800"/>
              </a:spcBef>
            </a:pPr>
            <a:r>
              <a:rPr lang="en-US" dirty="0"/>
              <a:t>NOAA Satellite Observing System Architecture (NSOSA) Study and the Space-Platform Requirements Working Group (SPRWG)</a:t>
            </a:r>
          </a:p>
          <a:p>
            <a:pPr lvl="1"/>
            <a:r>
              <a:rPr lang="en-US" dirty="0"/>
              <a:t>Full-tropospheric winds (likely from Wind Lidar) wanted by 2030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How do we get there from here?</a:t>
            </a:r>
          </a:p>
          <a:p>
            <a:pPr marL="457200" lvl="1" indent="0">
              <a:buNone/>
            </a:pPr>
            <a:r>
              <a:rPr lang="en-US" dirty="0"/>
              <a:t>	1. First, where are we? Farther along than last DS. </a:t>
            </a:r>
          </a:p>
          <a:p>
            <a:pPr marL="457200" lvl="1" indent="0">
              <a:buNone/>
            </a:pPr>
            <a:r>
              <a:rPr lang="en-US" dirty="0"/>
              <a:t>	2. What are the goals &amp; requirements (for NASA and for NOAA)</a:t>
            </a:r>
          </a:p>
          <a:p>
            <a:pPr marL="457200" lvl="1" indent="0">
              <a:buNone/>
            </a:pPr>
            <a:r>
              <a:rPr lang="en-US" dirty="0"/>
              <a:t>	3. What paths can we take to get there?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Some perspectives (only 11 years in) and roadmaps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D301D-28CA-40BE-B381-39D7960F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54255-7E9D-4B0D-8605-25865A30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2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A9C3-EB91-422B-8FC7-E7128DE5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9D18-5EB5-44A2-A52E-0BFAFD52D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BD0F9-D334-4C7C-B492-16207BF3C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B9C6C-4A46-4DBD-9A20-185C6FED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526DB-3EDE-491D-85C3-643A8747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5" y="0"/>
            <a:ext cx="901947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http://www.sflorg.com/earthnews/images/imen100306_01_01.jpg">
            <a:extLst>
              <a:ext uri="{FF2B5EF4-FFF2-40B4-BE49-F238E27FC236}">
                <a16:creationId xmlns:a16="http://schemas.microsoft.com/office/drawing/2014/main" id="{F4CCF44A-0D2D-495E-BBC0-D7FF1CB86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85" y="-9723"/>
            <a:ext cx="876472" cy="88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B7E19-7013-494F-8449-CD6230F0EEB2}"/>
              </a:ext>
            </a:extLst>
          </p:cNvPr>
          <p:cNvSpPr txBox="1"/>
          <p:nvPr/>
        </p:nvSpPr>
        <p:spPr>
          <a:xfrm>
            <a:off x="4207884" y="-6198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Aeolus</a:t>
            </a:r>
          </a:p>
        </p:txBody>
      </p:sp>
      <p:pic>
        <p:nvPicPr>
          <p:cNvPr id="9" name="Picture 2" descr="GRIP WB-57 Payload">
            <a:extLst>
              <a:ext uri="{FF2B5EF4-FFF2-40B4-BE49-F238E27FC236}">
                <a16:creationId xmlns:a16="http://schemas.microsoft.com/office/drawing/2014/main" id="{90D10BA6-BB1C-48F3-A4C6-5B52A0E8A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2" b="89272" l="1905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521"/>
          <a:stretch/>
        </p:blipFill>
        <p:spPr bwMode="auto">
          <a:xfrm>
            <a:off x="1444029" y="1945480"/>
            <a:ext cx="1882061" cy="6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85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5231-5596-4FC6-AB15-B26DA445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70" y="510124"/>
            <a:ext cx="7592921" cy="8511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3D-Winds Data synergy:  Wind lidar provides </a:t>
            </a:r>
            <a:r>
              <a:rPr lang="en-US" i="1" dirty="0"/>
              <a:t>direct</a:t>
            </a:r>
            <a:r>
              <a:rPr lang="en-US" dirty="0"/>
              <a:t> wind measurements to anchor wind retrievals from complementary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C99BC-B584-4CE4-A503-2382CDD7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37" y="1877662"/>
            <a:ext cx="4774764" cy="23461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AMVs from imaging and/or sounding instruments</a:t>
            </a:r>
          </a:p>
          <a:p>
            <a:r>
              <a:rPr lang="en-US" dirty="0"/>
              <a:t>GOES &amp; POES thermal gradient winds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Scatterometry</a:t>
            </a:r>
            <a:r>
              <a:rPr lang="en-US" dirty="0"/>
              <a:t>: DWL for vertical extension of surface winds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34863-0F46-4045-A0BC-D6A19595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B393-6062-447B-8613-5B14F872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47DA30-E43A-4356-8B98-EC05E3EE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1" y="1798572"/>
            <a:ext cx="3648492" cy="273636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27A6CD-0EEB-46BA-A579-CC5C28DE0721}"/>
              </a:ext>
            </a:extLst>
          </p:cNvPr>
          <p:cNvSpPr txBox="1">
            <a:spLocks/>
          </p:cNvSpPr>
          <p:nvPr/>
        </p:nvSpPr>
        <p:spPr>
          <a:xfrm>
            <a:off x="457637" y="4309831"/>
            <a:ext cx="8228730" cy="1875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Mid IR Stereoscopic imaging</a:t>
            </a:r>
          </a:p>
          <a:p>
            <a:pPr lvl="1"/>
            <a:r>
              <a:rPr lang="en-US" dirty="0"/>
              <a:t>Compact </a:t>
            </a:r>
            <a:r>
              <a:rPr lang="en-US" dirty="0" err="1"/>
              <a:t>Midwave</a:t>
            </a:r>
            <a:r>
              <a:rPr lang="en-US" dirty="0"/>
              <a:t> Imaging System (CMIS, Kelly, APL/JHU)</a:t>
            </a:r>
          </a:p>
          <a:p>
            <a:pPr lvl="1"/>
            <a:r>
              <a:rPr lang="en-US" dirty="0"/>
              <a:t>Small, lightweight imaging sensors could easily be deployed with a DWL system</a:t>
            </a:r>
          </a:p>
          <a:p>
            <a:pPr lvl="1"/>
            <a:r>
              <a:rPr lang="en-US" dirty="0"/>
              <a:t>Provide context as well as swath extension of winds for the DWL measurements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59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6543F6B-5E7C-4A32-A82F-4F9274E4B4F1}"/>
              </a:ext>
            </a:extLst>
          </p:cNvPr>
          <p:cNvGrpSpPr/>
          <p:nvPr/>
        </p:nvGrpSpPr>
        <p:grpSpPr>
          <a:xfrm>
            <a:off x="1193415" y="1382140"/>
            <a:ext cx="7072314" cy="4987292"/>
            <a:chOff x="4752650" y="3681865"/>
            <a:chExt cx="4391350" cy="30967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E3F63-8816-4D22-92FF-4DBCEF79DE5B}"/>
                </a:ext>
              </a:extLst>
            </p:cNvPr>
            <p:cNvSpPr txBox="1"/>
            <p:nvPr/>
          </p:nvSpPr>
          <p:spPr>
            <a:xfrm>
              <a:off x="5484117" y="5541184"/>
              <a:ext cx="2518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Tropics, </a:t>
              </a:r>
              <a:br>
                <a:rPr lang="en-US" sz="1800" dirty="0">
                  <a:solidFill>
                    <a:srgbClr val="FF0000"/>
                  </a:solidFill>
                </a:rPr>
              </a:br>
              <a:r>
                <a:rPr lang="en-US" sz="1800" dirty="0">
                  <a:solidFill>
                    <a:srgbClr val="FF0000"/>
                  </a:solidFill>
                </a:rPr>
                <a:t>impact per observation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17B30B-4AA3-447D-95D5-981FFDF753D1}"/>
                </a:ext>
              </a:extLst>
            </p:cNvPr>
            <p:cNvSpPr/>
            <p:nvPr/>
          </p:nvSpPr>
          <p:spPr>
            <a:xfrm>
              <a:off x="4784579" y="5993702"/>
              <a:ext cx="631051" cy="1225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207B30-C194-4531-AD2C-7CD219256BA9}"/>
                </a:ext>
              </a:extLst>
            </p:cNvPr>
            <p:cNvSpPr/>
            <p:nvPr/>
          </p:nvSpPr>
          <p:spPr>
            <a:xfrm>
              <a:off x="4795574" y="6094424"/>
              <a:ext cx="631051" cy="1225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235716-630D-4E83-B390-3F06EE3CECFB}"/>
                </a:ext>
              </a:extLst>
            </p:cNvPr>
            <p:cNvSpPr/>
            <p:nvPr/>
          </p:nvSpPr>
          <p:spPr>
            <a:xfrm>
              <a:off x="4776725" y="4870334"/>
              <a:ext cx="631051" cy="2140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4E2581-CF7E-4A30-954C-8745F0C22FD2}"/>
                </a:ext>
              </a:extLst>
            </p:cNvPr>
            <p:cNvSpPr/>
            <p:nvPr/>
          </p:nvSpPr>
          <p:spPr>
            <a:xfrm>
              <a:off x="4776725" y="4048809"/>
              <a:ext cx="631051" cy="61064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9AD2A4-2ED5-4B6D-9EB8-63B95B6F0E27}"/>
                </a:ext>
              </a:extLst>
            </p:cNvPr>
            <p:cNvSpPr/>
            <p:nvPr/>
          </p:nvSpPr>
          <p:spPr>
            <a:xfrm>
              <a:off x="4785193" y="5333826"/>
              <a:ext cx="631051" cy="99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B97367-0183-46A2-8B1A-1FAE261D3946}"/>
                </a:ext>
              </a:extLst>
            </p:cNvPr>
            <p:cNvSpPr/>
            <p:nvPr/>
          </p:nvSpPr>
          <p:spPr>
            <a:xfrm>
              <a:off x="4785191" y="5570893"/>
              <a:ext cx="631051" cy="99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66" name="Picture 6" descr="https://gmao.gsfc.nasa.gov/forecasts/systems/fp/obs_impact/plots/summary_all+year+tropics+impact_per_ob.png">
              <a:extLst>
                <a:ext uri="{FF2B5EF4-FFF2-40B4-BE49-F238E27FC236}">
                  <a16:creationId xmlns:a16="http://schemas.microsoft.com/office/drawing/2014/main" id="{F444C570-DF9B-4B85-AA08-9FF231A74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650" y="3681865"/>
              <a:ext cx="4391350" cy="3096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CFC8CE-B66E-4B12-9D9F-311707E70F06}"/>
              </a:ext>
            </a:extLst>
          </p:cNvPr>
          <p:cNvGrpSpPr/>
          <p:nvPr/>
        </p:nvGrpSpPr>
        <p:grpSpPr>
          <a:xfrm>
            <a:off x="1185219" y="1379913"/>
            <a:ext cx="7072314" cy="4987292"/>
            <a:chOff x="86618" y="3681866"/>
            <a:chExt cx="4391350" cy="30967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231B60-C5CF-4780-9D00-36637E4211BE}"/>
                </a:ext>
              </a:extLst>
            </p:cNvPr>
            <p:cNvSpPr txBox="1"/>
            <p:nvPr/>
          </p:nvSpPr>
          <p:spPr>
            <a:xfrm>
              <a:off x="1076789" y="5495018"/>
              <a:ext cx="2240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Tropics, total impact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3FCC499-196C-4447-9191-199DAAF07FFE}"/>
                </a:ext>
              </a:extLst>
            </p:cNvPr>
            <p:cNvSpPr/>
            <p:nvPr/>
          </p:nvSpPr>
          <p:spPr>
            <a:xfrm>
              <a:off x="115348" y="4054578"/>
              <a:ext cx="631051" cy="2356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EF139A-D0DD-4BE3-ABAB-24CB57E78B8D}"/>
                </a:ext>
              </a:extLst>
            </p:cNvPr>
            <p:cNvSpPr/>
            <p:nvPr/>
          </p:nvSpPr>
          <p:spPr>
            <a:xfrm>
              <a:off x="115348" y="4530187"/>
              <a:ext cx="631051" cy="1114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247305-9BF5-41B2-BB8E-2673FB907BDF}"/>
                </a:ext>
              </a:extLst>
            </p:cNvPr>
            <p:cNvSpPr/>
            <p:nvPr/>
          </p:nvSpPr>
          <p:spPr>
            <a:xfrm>
              <a:off x="115348" y="5198533"/>
              <a:ext cx="631051" cy="4689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34A8A7D-2C81-4704-AE0A-BC439D2ED0BD}"/>
                </a:ext>
              </a:extLst>
            </p:cNvPr>
            <p:cNvSpPr/>
            <p:nvPr/>
          </p:nvSpPr>
          <p:spPr>
            <a:xfrm>
              <a:off x="115348" y="5787899"/>
              <a:ext cx="631051" cy="2253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246CF6-EA9D-4DCF-BB2C-C1BBC5D71C8D}"/>
                </a:ext>
              </a:extLst>
            </p:cNvPr>
            <p:cNvSpPr/>
            <p:nvPr/>
          </p:nvSpPr>
          <p:spPr>
            <a:xfrm>
              <a:off x="115348" y="6224249"/>
              <a:ext cx="631051" cy="2626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25BFD4-D395-4F8F-A401-017F4ACC73ED}"/>
                </a:ext>
              </a:extLst>
            </p:cNvPr>
            <p:cNvSpPr/>
            <p:nvPr/>
          </p:nvSpPr>
          <p:spPr>
            <a:xfrm>
              <a:off x="115348" y="5657139"/>
              <a:ext cx="631051" cy="1225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64" name="Picture 4" descr="https://gmao.gsfc.nasa.gov/forecasts/systems/fp/obs_impact/plots/summary_all+year+tropics+impact_per_anl.png">
              <a:extLst>
                <a:ext uri="{FF2B5EF4-FFF2-40B4-BE49-F238E27FC236}">
                  <a16:creationId xmlns:a16="http://schemas.microsoft.com/office/drawing/2014/main" id="{D7BE65EB-1B14-41AC-AC07-9A55968C5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8" y="3681866"/>
              <a:ext cx="4391350" cy="3096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0FF2F6-6A92-4AF0-93F5-8D9D5723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69" y="64893"/>
            <a:ext cx="8674833" cy="851187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Observations with strongest impacts on forecast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7559C-82F8-46EC-9F8B-E35B613A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686" y="3910532"/>
            <a:ext cx="4577714" cy="11594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Wind measurements have large impacts per observation (especially in the tropics)…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…but there are currently far fewer wind field than mass field measurements.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EFC28-7555-4BA3-B468-81482D5B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EF66B-2D74-4A07-9A8B-C6782F39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B8D31-DD0E-4825-B11A-406492ED965B}"/>
              </a:ext>
            </a:extLst>
          </p:cNvPr>
          <p:cNvSpPr/>
          <p:nvPr/>
        </p:nvSpPr>
        <p:spPr>
          <a:xfrm>
            <a:off x="2285576" y="1023540"/>
            <a:ext cx="4982298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Observations that include winds (retrieved or measured)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2A634-8FC6-43A7-8D5B-FCE654A5E1B5}"/>
              </a:ext>
            </a:extLst>
          </p:cNvPr>
          <p:cNvSpPr txBox="1"/>
          <p:nvPr/>
        </p:nvSpPr>
        <p:spPr>
          <a:xfrm>
            <a:off x="2504831" y="757947"/>
            <a:ext cx="4134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GEOS-5 Impact Summaries:  2017,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</a:rPr>
              <a:t>Tropics</a:t>
            </a:r>
          </a:p>
        </p:txBody>
      </p:sp>
    </p:spTree>
    <p:extLst>
      <p:ext uri="{BB962C8B-B14F-4D97-AF65-F5344CB8AC3E}">
        <p14:creationId xmlns:p14="http://schemas.microsoft.com/office/powerpoint/2010/main" val="21840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F9FD-DE45-4298-9983-A5AC53CF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DWL can measure winds in clouds too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6E076-B552-4CFC-BDC3-1E357F3A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2E8D8-B108-4718-8188-97611011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B9BAA40-6077-4BBE-82E0-EA9E2D5E5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37" y="937037"/>
            <a:ext cx="4869183" cy="547449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C3FD0-9676-437C-A7C9-986B2BBB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37" y="975926"/>
            <a:ext cx="4545753" cy="53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D354-DECE-4A4B-AD39-DE1D37B8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140463"/>
            <a:ext cx="7592921" cy="1121070"/>
          </a:xfrm>
        </p:spPr>
        <p:txBody>
          <a:bodyPr>
            <a:normAutofit/>
          </a:bodyPr>
          <a:lstStyle/>
          <a:p>
            <a:r>
              <a:rPr lang="en-US" dirty="0"/>
              <a:t>2017 Earth Science Decadal Survey</a:t>
            </a:r>
            <a:br>
              <a:rPr lang="en-US" dirty="0"/>
            </a:br>
            <a:r>
              <a:rPr lang="en-US" dirty="0"/>
              <a:t>Atmospheric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D4C25-F1E1-4988-99D7-BC76B295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35" y="1395065"/>
            <a:ext cx="8144497" cy="41506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Recognizing the cross-panel importance of the PBL and the challenges of obtaining 3D measurements of horizontal wind, temperature, humidity, and aerosol and trace gases in the PBL, optimal approaches could be: </a:t>
            </a:r>
          </a:p>
          <a:p>
            <a:pPr lvl="1"/>
            <a:r>
              <a:rPr lang="en-US" dirty="0"/>
              <a:t>To combine Doppler lidar wind profiling with hyperspectral infrared sounding to provide the 3D structure of horizontal wind. This can be further combined with near-surface microwave </a:t>
            </a:r>
            <a:r>
              <a:rPr lang="en-US" dirty="0" err="1"/>
              <a:t>scatterometer</a:t>
            </a:r>
            <a:r>
              <a:rPr lang="en-US" dirty="0"/>
              <a:t> wind over ocean, and ground-based wind profiling, high vertical resolution profiles from radiosondes and commercial aircraft measurements during taking off and landing. 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To bring Doppler Lidar and hyperspectral infrared observations together in a dynamically consistent way through data assimilation and numerical modeling.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7E9C8-E7C7-41F9-952B-7363DD86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52AB1-54E5-4230-A5E7-9E900AE8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9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38E2-4C16-43C5-B8BB-CC6D40C3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200779"/>
            <a:ext cx="7592921" cy="851187"/>
          </a:xfrm>
        </p:spPr>
        <p:txBody>
          <a:bodyPr/>
          <a:lstStyle/>
          <a:p>
            <a:r>
              <a:rPr lang="en-US" dirty="0"/>
              <a:t>Wind Lidar offers: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48FE-57FD-4059-B126-A0E2F98C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70" y="1339112"/>
            <a:ext cx="8511796" cy="47211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Range resolved wind measurement </a:t>
            </a:r>
            <a:br>
              <a:rPr lang="en-US" dirty="0"/>
            </a:br>
            <a:r>
              <a:rPr lang="en-US" dirty="0"/>
              <a:t>curtains with precise knowledge of </a:t>
            </a:r>
            <a:br>
              <a:rPr lang="en-US" dirty="0"/>
            </a:br>
            <a:r>
              <a:rPr lang="en-US" dirty="0"/>
              <a:t>measurement height </a:t>
            </a:r>
          </a:p>
          <a:p>
            <a:pPr lvl="1"/>
            <a:r>
              <a:rPr lang="en-US" dirty="0"/>
              <a:t>Like CALIPSO, the lidar “swath” is </a:t>
            </a:r>
            <a:br>
              <a:rPr lang="en-US" dirty="0"/>
            </a:br>
            <a:r>
              <a:rPr lang="en-US" dirty="0"/>
              <a:t>vertical – a curtain vs. a carpet </a:t>
            </a:r>
          </a:p>
          <a:p>
            <a:pPr lvl="1"/>
            <a:r>
              <a:rPr lang="en-US" dirty="0"/>
              <a:t>Adds vertical dimension to swath data</a:t>
            </a:r>
          </a:p>
          <a:p>
            <a:r>
              <a:rPr lang="en-US" dirty="0"/>
              <a:t>Wind measurements that don’t require </a:t>
            </a:r>
            <a:br>
              <a:rPr lang="en-US" dirty="0"/>
            </a:br>
            <a:r>
              <a:rPr lang="en-US" dirty="0"/>
              <a:t>features – </a:t>
            </a:r>
          </a:p>
          <a:p>
            <a:pPr lvl="1"/>
            <a:r>
              <a:rPr lang="en-US" dirty="0"/>
              <a:t>Direct measurement of Doppler frequency shifts in scattered light - no tracking or multiple satellites/revisit time is required</a:t>
            </a:r>
          </a:p>
          <a:p>
            <a:pPr lvl="1"/>
            <a:r>
              <a:rPr lang="en-US" dirty="0"/>
              <a:t>(for OAWL): SNR is increased with more aerosols (e.g. when clouds are present)</a:t>
            </a:r>
          </a:p>
          <a:p>
            <a:r>
              <a:rPr lang="en-US" dirty="0"/>
              <a:t>Wind measurements at higher altitudes (molecular channels)</a:t>
            </a:r>
          </a:p>
          <a:p>
            <a:pPr lvl="1"/>
            <a:r>
              <a:rPr lang="en-US" dirty="0"/>
              <a:t>Same technology used in </a:t>
            </a:r>
            <a:r>
              <a:rPr lang="en-US" dirty="0" err="1"/>
              <a:t>GrOAWL</a:t>
            </a:r>
            <a:r>
              <a:rPr lang="en-US" dirty="0"/>
              <a:t> can be used to measure winds from molecular-only returns</a:t>
            </a:r>
          </a:p>
          <a:p>
            <a:r>
              <a:rPr lang="en-US" dirty="0"/>
              <a:t>DWL can anchor other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3F9FF-DFF7-4171-9C5B-45E5959F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DB6B4-2D5C-4524-BCE8-B568C64E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6" descr="558061main_calipso-fire-orig_full.jpg">
            <a:extLst>
              <a:ext uri="{FF2B5EF4-FFF2-40B4-BE49-F238E27FC236}">
                <a16:creationId xmlns:a16="http://schemas.microsoft.com/office/drawing/2014/main" id="{134BBFEA-4C47-45A6-B363-215CE868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2467"/>
            <a:ext cx="3505200" cy="30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58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8C1EB-09F5-41E9-A534-42D9DF52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85" y="158216"/>
            <a:ext cx="5339249" cy="561975"/>
          </a:xfrm>
        </p:spPr>
        <p:txBody>
          <a:bodyPr>
            <a:noAutofit/>
          </a:bodyPr>
          <a:lstStyle/>
          <a:p>
            <a:r>
              <a:rPr lang="en-US" sz="3200" b="1" dirty="0"/>
              <a:t>The Evolution of OAWL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75588"/>
            <a:ext cx="9144000" cy="5203063"/>
          </a:xfrm>
          <a:prstGeom prst="rect">
            <a:avLst/>
          </a:prstGeom>
          <a:solidFill>
            <a:srgbClr val="D9E6FF"/>
          </a:solidFill>
        </p:spPr>
        <p:txBody>
          <a:bodyPr wrap="square" rtlCol="0" anchor="ctr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56303" y="1595820"/>
            <a:ext cx="3784382" cy="25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700"/>
              </a:spcBef>
              <a:buClr>
                <a:srgbClr val="C0504D"/>
              </a:buClr>
              <a:buSzPct val="60000"/>
              <a:buFont typeface="Wingdings" pitchFamily="2" charset="2"/>
              <a:buNone/>
              <a:defRPr/>
            </a:pPr>
            <a:r>
              <a:rPr lang="en-US" sz="1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2013 &amp; 2016 ATHENA-OAWL Mission Proposals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2957" y="5093126"/>
            <a:ext cx="2192434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2008-2012:  OAWL IIP-07 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355 nm only, 4x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Single look 12” telescope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Ground validation with NOAA Coherent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Autonomous flight tests on NASA WB-57</a:t>
            </a:r>
          </a:p>
          <a:p>
            <a:pPr marL="285750" indent="-28575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08617" y="1912613"/>
            <a:ext cx="7925460" cy="2895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>
                  <a:lumMod val="75000"/>
                </a:schemeClr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6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Font typeface="Wingdings" pitchFamily="2" charset="2"/>
              <a:buNone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1999-present:  Ball  design, build and test of OAWL receivers, mission concepts and retrieval/processing algorithms</a:t>
            </a:r>
          </a:p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Font typeface="Wingdings" pitchFamily="2" charset="2"/>
              <a:buNone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299587" y="1873714"/>
            <a:ext cx="155362" cy="4808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38019" y="4073265"/>
            <a:ext cx="1920923" cy="98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519" y="2189656"/>
            <a:ext cx="2449514" cy="171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4"/>
          <p:cNvSpPr txBox="1">
            <a:spLocks noChangeArrowheads="1"/>
          </p:cNvSpPr>
          <p:nvPr/>
        </p:nvSpPr>
        <p:spPr>
          <a:xfrm>
            <a:off x="2277788" y="5093126"/>
            <a:ext cx="1898020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2012-2015:  HOAWL ACT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Demonstrate 532 nm wavelength channels &amp; depolarization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Total 10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HSRL Aerosol retrieval algorithms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6533756" y="5093125"/>
            <a:ext cx="2560986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2014-2017:  HAWC-OAWL IIP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Two look airborne system (build on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 Wavelength +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depol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.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Athermal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interferometer build and demonstration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DC-8 hardware design/build</a:t>
            </a: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>
          <a:xfrm>
            <a:off x="4298622" y="5093124"/>
            <a:ext cx="2409025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2015-2017:  ATHENA-OAWL Venture-Tech: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Airborne demonstrator System (WB-57)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2-lasers = 400 Hz eff. PRF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4x 532 nm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 looks, 2 telescopes to demonstrate geometry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74697" y="2219462"/>
            <a:ext cx="1926703" cy="1492589"/>
            <a:chOff x="2611471" y="1648222"/>
            <a:chExt cx="1592316" cy="1356899"/>
          </a:xfrm>
        </p:grpSpPr>
        <p:pic>
          <p:nvPicPr>
            <p:cNvPr id="25" name="Picture 5" descr="\\asdfiler2\css\Active Sensing Initiative\Optical Autocovariance\HOAWL\modeling &amp; algorithms\images\07_11_2011_wind_and_AM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611471" y="1648222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16640" y="2412793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>
            <a:off x="1441344" y="2174512"/>
            <a:ext cx="36567" cy="3804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169581" y="3471730"/>
            <a:ext cx="1743483" cy="1567353"/>
            <a:chOff x="2020115" y="2733231"/>
            <a:chExt cx="1743483" cy="1567353"/>
          </a:xfrm>
        </p:grpSpPr>
        <p:pic>
          <p:nvPicPr>
            <p:cNvPr id="47" name="Picture 2" descr="\\asdfiler2\css\Active Sensing Initiative\Optical Autocovariance\Conferences &amp; meetings\CGMS_43_2015\11_07_2011_ProfileFit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" t="-1" r="6680" b="2581"/>
            <a:stretch/>
          </p:blipFill>
          <p:spPr bwMode="auto">
            <a:xfrm>
              <a:off x="2020115" y="2733231"/>
              <a:ext cx="1743483" cy="1567353"/>
            </a:xfrm>
            <a:prstGeom prst="rect">
              <a:avLst/>
            </a:prstGeom>
            <a:solidFill>
              <a:srgbClr val="D9E6FF"/>
            </a:solidFill>
            <a:extLst/>
          </p:spPr>
        </p:pic>
        <p:sp>
          <p:nvSpPr>
            <p:cNvPr id="48" name="TextBox 47"/>
            <p:cNvSpPr txBox="1"/>
            <p:nvPr/>
          </p:nvSpPr>
          <p:spPr>
            <a:xfrm rot="16200000">
              <a:off x="1836090" y="3430360"/>
              <a:ext cx="537327" cy="153888"/>
            </a:xfrm>
            <a:prstGeom prst="rect">
              <a:avLst/>
            </a:prstGeom>
            <a:solidFill>
              <a:srgbClr val="D9E6FF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2696952" y="3460746"/>
              <a:ext cx="537327" cy="153888"/>
            </a:xfrm>
            <a:prstGeom prst="rect">
              <a:avLst/>
            </a:prstGeom>
            <a:solidFill>
              <a:srgbClr val="D9E6FF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05" y="3936620"/>
            <a:ext cx="1617719" cy="105769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83" y="3881803"/>
            <a:ext cx="2031218" cy="1104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33" name="Picture 32" descr="C:\Users\stucker\Downloads\DS4_both_looks_5min_errorbars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/>
          <a:stretch/>
        </p:blipFill>
        <p:spPr bwMode="auto">
          <a:xfrm>
            <a:off x="5903008" y="2534035"/>
            <a:ext cx="2322473" cy="14198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4" y="2244836"/>
            <a:ext cx="1289498" cy="9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514794" y="1809392"/>
            <a:ext cx="1558677" cy="3943118"/>
            <a:chOff x="6690365" y="614009"/>
            <a:chExt cx="1320291" cy="3538070"/>
          </a:xfrm>
        </p:grpSpPr>
        <p:pic>
          <p:nvPicPr>
            <p:cNvPr id="27" name="Picture 4" descr="International Space Station as of April 27, 2012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024128" y="614009"/>
              <a:ext cx="940708" cy="115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90365" y="1023125"/>
              <a:ext cx="1320291" cy="3128954"/>
              <a:chOff x="6690365" y="1023125"/>
              <a:chExt cx="1320291" cy="3128954"/>
            </a:xfrm>
          </p:grpSpPr>
          <p:sp>
            <p:nvSpPr>
              <p:cNvPr id="29" name="Trapezoid 28"/>
              <p:cNvSpPr/>
              <p:nvPr/>
            </p:nvSpPr>
            <p:spPr>
              <a:xfrm rot="1937366">
                <a:off x="6690365" y="1023125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20520000" flipH="1">
                <a:off x="7876620" y="1203971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34421" y="849254"/>
            <a:ext cx="8679580" cy="584775"/>
          </a:xfrm>
          <a:prstGeom prst="rect">
            <a:avLst/>
          </a:prstGeom>
          <a:solidFill>
            <a:srgbClr val="E1FEC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Since 2003, Ball has worked in a public-private partnership with NASA, NOAA, and weather/wind lidar communities to advance space-based wind lidar technology and fill the global wind measurement gap.</a:t>
            </a:r>
          </a:p>
        </p:txBody>
      </p:sp>
      <p:pic>
        <p:nvPicPr>
          <p:cNvPr id="35" name="Picture 34" descr="Ball_Color_HEX-1-1.png">
            <a:extLst>
              <a:ext uri="{FF2B5EF4-FFF2-40B4-BE49-F238E27FC236}">
                <a16:creationId xmlns:a16="http://schemas.microsoft.com/office/drawing/2014/main" id="{7DC15D91-9128-4000-A459-CE40F8FD8C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993" y="149711"/>
            <a:ext cx="559591" cy="55959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268202-EAF7-4772-A18B-C830716D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32" y="44281"/>
            <a:ext cx="5103442" cy="59546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Wind Lidar Missions:  Past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47126" y="1893064"/>
            <a:ext cx="226489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Optical (feature tracking lidar)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8837" y="2000305"/>
            <a:ext cx="21902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Doppler Lidar</a:t>
            </a:r>
          </a:p>
        </p:txBody>
      </p:sp>
      <p:cxnSp>
        <p:nvCxnSpPr>
          <p:cNvPr id="37" name="Connector: Elbow 36"/>
          <p:cNvCxnSpPr>
            <a:cxnSpLocks/>
            <a:stCxn id="55" idx="2"/>
            <a:endCxn id="28" idx="0"/>
          </p:cNvCxnSpPr>
          <p:nvPr/>
        </p:nvCxnSpPr>
        <p:spPr>
          <a:xfrm rot="16200000" flipH="1">
            <a:off x="5942998" y="156486"/>
            <a:ext cx="242221" cy="32309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/>
          <p:cNvCxnSpPr>
            <a:cxnSpLocks/>
            <a:stCxn id="29" idx="2"/>
            <a:endCxn id="96" idx="0"/>
          </p:cNvCxnSpPr>
          <p:nvPr/>
        </p:nvCxnSpPr>
        <p:spPr>
          <a:xfrm rot="16200000" flipH="1">
            <a:off x="5497624" y="1202850"/>
            <a:ext cx="369339" cy="245668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/>
          <p:cNvCxnSpPr>
            <a:cxnSpLocks/>
            <a:stCxn id="29" idx="2"/>
            <a:endCxn id="95" idx="0"/>
          </p:cNvCxnSpPr>
          <p:nvPr/>
        </p:nvCxnSpPr>
        <p:spPr>
          <a:xfrm rot="5400000">
            <a:off x="3284072" y="1449801"/>
            <a:ext cx="373153" cy="19666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914364" y="724294"/>
            <a:ext cx="280784" cy="260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914363" y="390090"/>
            <a:ext cx="280784" cy="2606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58095" y="402660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Molecular: UT/LS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271942" y="763848"/>
            <a:ext cx="146944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Aerosol: LT/clouds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19441" y="5488771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D77D6-65F9-4F60-B1D1-D5D6B2EF30F3}"/>
              </a:ext>
            </a:extLst>
          </p:cNvPr>
          <p:cNvSpPr txBox="1"/>
          <p:nvPr/>
        </p:nvSpPr>
        <p:spPr>
          <a:xfrm>
            <a:off x="2686227" y="869174"/>
            <a:ext cx="204403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Measure 3D Winds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0A3C20-3E26-4A78-AD10-2C8148C3D874}"/>
              </a:ext>
            </a:extLst>
          </p:cNvPr>
          <p:cNvSpPr txBox="1"/>
          <p:nvPr/>
        </p:nvSpPr>
        <p:spPr>
          <a:xfrm>
            <a:off x="3657923" y="1404622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Active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B2B60F-8F1D-4D4C-BE43-E65B7A5D2144}"/>
              </a:ext>
            </a:extLst>
          </p:cNvPr>
          <p:cNvSpPr txBox="1"/>
          <p:nvPr/>
        </p:nvSpPr>
        <p:spPr>
          <a:xfrm>
            <a:off x="417945" y="1407844"/>
            <a:ext cx="108014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Passive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E195064-DD2E-4D1A-B96F-0C9CFBDB54D5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rot="16200000" flipH="1">
            <a:off x="3949219" y="905199"/>
            <a:ext cx="258449" cy="7403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7565193-D0C6-4215-A677-2C36ADCB6F10}"/>
              </a:ext>
            </a:extLst>
          </p:cNvPr>
          <p:cNvCxnSpPr>
            <a:cxnSpLocks/>
            <a:stCxn id="54" idx="2"/>
            <a:endCxn id="58" idx="0"/>
          </p:cNvCxnSpPr>
          <p:nvPr/>
        </p:nvCxnSpPr>
        <p:spPr>
          <a:xfrm rot="5400000">
            <a:off x="2202296" y="-98106"/>
            <a:ext cx="261671" cy="275022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3F63C03-D15E-4E1B-9892-F355F969938D}"/>
              </a:ext>
            </a:extLst>
          </p:cNvPr>
          <p:cNvCxnSpPr>
            <a:cxnSpLocks/>
            <a:stCxn id="55" idx="2"/>
            <a:endCxn id="29" idx="0"/>
          </p:cNvCxnSpPr>
          <p:nvPr/>
        </p:nvCxnSpPr>
        <p:spPr>
          <a:xfrm rot="16200000" flipH="1">
            <a:off x="4276564" y="1822920"/>
            <a:ext cx="349462" cy="53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697A00-DFA1-4907-88A5-D85A17D4FDEA}"/>
              </a:ext>
            </a:extLst>
          </p:cNvPr>
          <p:cNvSpPr txBox="1"/>
          <p:nvPr/>
        </p:nvSpPr>
        <p:spPr>
          <a:xfrm>
            <a:off x="844990" y="1912231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Microwave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6685968A-FFD7-49E8-B683-C12B3E3E8070}"/>
              </a:ext>
            </a:extLst>
          </p:cNvPr>
          <p:cNvCxnSpPr>
            <a:cxnSpLocks/>
            <a:stCxn id="55" idx="2"/>
            <a:endCxn id="72" idx="0"/>
          </p:cNvCxnSpPr>
          <p:nvPr/>
        </p:nvCxnSpPr>
        <p:spPr>
          <a:xfrm rot="5400000">
            <a:off x="2911481" y="375071"/>
            <a:ext cx="261388" cy="28129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04984-5236-4908-B16B-D696C5D2B629}"/>
              </a:ext>
            </a:extLst>
          </p:cNvPr>
          <p:cNvGrpSpPr/>
          <p:nvPr/>
        </p:nvGrpSpPr>
        <p:grpSpPr>
          <a:xfrm>
            <a:off x="1066503" y="2601165"/>
            <a:ext cx="2625122" cy="264735"/>
            <a:chOff x="5064918" y="2542236"/>
            <a:chExt cx="2625122" cy="26473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69DC2B9-899E-4C30-B860-FCEB9B99A4C6}"/>
                </a:ext>
              </a:extLst>
            </p:cNvPr>
            <p:cNvSpPr txBox="1"/>
            <p:nvPr/>
          </p:nvSpPr>
          <p:spPr>
            <a:xfrm>
              <a:off x="5281483" y="2560750"/>
              <a:ext cx="240855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PBL/aerosol scattering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230C6E8-708D-47D9-8517-641DE632DAAC}"/>
                </a:ext>
              </a:extLst>
            </p:cNvPr>
            <p:cNvSpPr txBox="1"/>
            <p:nvPr/>
          </p:nvSpPr>
          <p:spPr>
            <a:xfrm>
              <a:off x="5064918" y="2542236"/>
              <a:ext cx="31752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8E91AE8-60CA-45C6-96A2-F9F626C51055}"/>
              </a:ext>
            </a:extLst>
          </p:cNvPr>
          <p:cNvCxnSpPr/>
          <p:nvPr/>
        </p:nvCxnSpPr>
        <p:spPr>
          <a:xfrm>
            <a:off x="42988" y="3226772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1F0EB72-A3DE-485F-AD0F-D0E9BDC3FA71}"/>
              </a:ext>
            </a:extLst>
          </p:cNvPr>
          <p:cNvGrpSpPr/>
          <p:nvPr/>
        </p:nvGrpSpPr>
        <p:grpSpPr>
          <a:xfrm>
            <a:off x="5364707" y="2568549"/>
            <a:ext cx="2750209" cy="539759"/>
            <a:chOff x="1184623" y="2500933"/>
            <a:chExt cx="2750209" cy="53975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2F684BD-4588-47CF-BE49-FC53325DCC8B}"/>
                </a:ext>
              </a:extLst>
            </p:cNvPr>
            <p:cNvSpPr txBox="1"/>
            <p:nvPr/>
          </p:nvSpPr>
          <p:spPr>
            <a:xfrm>
              <a:off x="1526275" y="2548249"/>
              <a:ext cx="2408557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Full-Troposphere &amp; Lower Stratosphere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43481FD-9559-44CA-A1D9-2192718A4CAD}"/>
                </a:ext>
              </a:extLst>
            </p:cNvPr>
            <p:cNvSpPr txBox="1"/>
            <p:nvPr/>
          </p:nvSpPr>
          <p:spPr>
            <a:xfrm>
              <a:off x="1184623" y="2787404"/>
              <a:ext cx="317526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761690D-95E7-46EE-A11F-BE77AB1A7570}"/>
                </a:ext>
              </a:extLst>
            </p:cNvPr>
            <p:cNvSpPr txBox="1"/>
            <p:nvPr/>
          </p:nvSpPr>
          <p:spPr>
            <a:xfrm>
              <a:off x="1192982" y="2500933"/>
              <a:ext cx="31752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3F8E7-CF83-4010-8F94-3AAB4FE97518}"/>
              </a:ext>
            </a:extLst>
          </p:cNvPr>
          <p:cNvGrpSpPr/>
          <p:nvPr/>
        </p:nvGrpSpPr>
        <p:grpSpPr>
          <a:xfrm>
            <a:off x="605738" y="3487113"/>
            <a:ext cx="2197898" cy="1920970"/>
            <a:chOff x="6547142" y="3413702"/>
            <a:chExt cx="2197898" cy="1920970"/>
          </a:xfrm>
        </p:grpSpPr>
        <p:sp>
          <p:nvSpPr>
            <p:cNvPr id="31" name="TextBox 30"/>
            <p:cNvSpPr txBox="1"/>
            <p:nvPr/>
          </p:nvSpPr>
          <p:spPr>
            <a:xfrm>
              <a:off x="6547142" y="3413702"/>
              <a:ext cx="2197898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“Coherent” Heterodyne Detection</a:t>
              </a:r>
            </a:p>
          </p:txBody>
        </p:sp>
        <p:cxnSp>
          <p:nvCxnSpPr>
            <p:cNvPr id="106" name="Connector: Elbow 105"/>
            <p:cNvCxnSpPr>
              <a:cxnSpLocks/>
              <a:stCxn id="31" idx="2"/>
              <a:endCxn id="63" idx="0"/>
            </p:cNvCxnSpPr>
            <p:nvPr/>
          </p:nvCxnSpPr>
          <p:spPr>
            <a:xfrm rot="16200000" flipH="1">
              <a:off x="7402315" y="4149921"/>
              <a:ext cx="490380" cy="282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486619" y="4396525"/>
              <a:ext cx="32460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94404" y="4317941"/>
              <a:ext cx="641907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0000"/>
                  </a:solidFill>
                </a:rPr>
                <a:t>LaRC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DAWN</a:t>
              </a:r>
            </a:p>
          </p:txBody>
        </p:sp>
        <p:cxnSp>
          <p:nvCxnSpPr>
            <p:cNvPr id="67" name="Straight Arrow Connector 66"/>
            <p:cNvCxnSpPr>
              <a:cxnSpLocks/>
              <a:stCxn id="3" idx="3"/>
              <a:endCxn id="63" idx="1"/>
            </p:cNvCxnSpPr>
            <p:nvPr/>
          </p:nvCxnSpPr>
          <p:spPr>
            <a:xfrm flipV="1">
              <a:off x="7336311" y="4519636"/>
              <a:ext cx="150308" cy="22982"/>
            </a:xfrm>
            <a:prstGeom prst="straightConnector1">
              <a:avLst/>
            </a:prstGeom>
            <a:solidFill>
              <a:schemeClr val="bg1">
                <a:lumMod val="85000"/>
              </a:schemeClr>
            </a:solidFill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98C31FE-B67F-47A3-B85F-4281AEBC02AE}"/>
                </a:ext>
              </a:extLst>
            </p:cNvPr>
            <p:cNvSpPr/>
            <p:nvPr/>
          </p:nvSpPr>
          <p:spPr>
            <a:xfrm>
              <a:off x="6616056" y="3915257"/>
              <a:ext cx="2123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~2 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,  (1.6 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, ~10</a:t>
              </a:r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304C641-D51D-4316-B891-B7311541FBE1}"/>
                </a:ext>
              </a:extLst>
            </p:cNvPr>
            <p:cNvSpPr txBox="1"/>
            <p:nvPr/>
          </p:nvSpPr>
          <p:spPr>
            <a:xfrm>
              <a:off x="6724377" y="4885318"/>
              <a:ext cx="1573389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NOAA CSD, Halo, </a:t>
              </a:r>
              <a:r>
                <a:rPr lang="en-US" sz="1400" dirty="0" err="1">
                  <a:solidFill>
                    <a:srgbClr val="000000"/>
                  </a:solidFill>
                </a:rPr>
                <a:t>Leosphere</a:t>
              </a:r>
              <a:r>
                <a:rPr lang="en-US" sz="1400" dirty="0">
                  <a:solidFill>
                    <a:srgbClr val="000000"/>
                  </a:solidFill>
                </a:rPr>
                <a:t>,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3D271580-C040-4C35-B446-34F42AF37F6A}"/>
                </a:ext>
              </a:extLst>
            </p:cNvPr>
            <p:cNvCxnSpPr>
              <a:cxnSpLocks/>
              <a:stCxn id="189" idx="0"/>
              <a:endCxn id="63" idx="2"/>
            </p:cNvCxnSpPr>
            <p:nvPr/>
          </p:nvCxnSpPr>
          <p:spPr>
            <a:xfrm flipV="1">
              <a:off x="7511072" y="4642746"/>
              <a:ext cx="137847" cy="2425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EA1B1-6468-4369-9841-4BC606B01324}"/>
              </a:ext>
            </a:extLst>
          </p:cNvPr>
          <p:cNvGrpSpPr/>
          <p:nvPr/>
        </p:nvGrpSpPr>
        <p:grpSpPr>
          <a:xfrm>
            <a:off x="2659933" y="3460944"/>
            <a:ext cx="6336369" cy="2817899"/>
            <a:chOff x="391035" y="3483589"/>
            <a:chExt cx="6336369" cy="2817899"/>
          </a:xfrm>
        </p:grpSpPr>
        <p:sp>
          <p:nvSpPr>
            <p:cNvPr id="32" name="TextBox 31"/>
            <p:cNvSpPr txBox="1"/>
            <p:nvPr/>
          </p:nvSpPr>
          <p:spPr>
            <a:xfrm>
              <a:off x="2305926" y="3483589"/>
              <a:ext cx="22444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“Direct” Detection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1035" y="4541926"/>
              <a:ext cx="173007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Double-Edge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54623" y="4533132"/>
              <a:ext cx="1951584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Fringe Imaging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00931" y="4533134"/>
              <a:ext cx="189183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Mach </a:t>
              </a:r>
              <a:r>
                <a:rPr lang="en-US" sz="1600" dirty="0" err="1">
                  <a:solidFill>
                    <a:srgbClr val="000000"/>
                  </a:solidFill>
                </a:rPr>
                <a:t>Zehnder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45" name="Connector: Elbow 44"/>
            <p:cNvCxnSpPr>
              <a:cxnSpLocks/>
              <a:stCxn id="32" idx="2"/>
              <a:endCxn id="33" idx="0"/>
            </p:cNvCxnSpPr>
            <p:nvPr/>
          </p:nvCxnSpPr>
          <p:spPr>
            <a:xfrm rot="5400000">
              <a:off x="1936055" y="3049830"/>
              <a:ext cx="812116" cy="217207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/>
            <p:cNvCxnSpPr>
              <a:cxnSpLocks/>
              <a:stCxn id="32" idx="2"/>
              <a:endCxn id="34" idx="0"/>
            </p:cNvCxnSpPr>
            <p:nvPr/>
          </p:nvCxnSpPr>
          <p:spPr>
            <a:xfrm rot="16200000" flipH="1">
              <a:off x="3027622" y="4130339"/>
              <a:ext cx="803322" cy="226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/>
            <p:cNvCxnSpPr>
              <a:cxnSpLocks/>
              <a:stCxn id="32" idx="2"/>
              <a:endCxn id="35" idx="0"/>
            </p:cNvCxnSpPr>
            <p:nvPr/>
          </p:nvCxnSpPr>
          <p:spPr>
            <a:xfrm rot="16200000" flipH="1">
              <a:off x="3985838" y="3172123"/>
              <a:ext cx="803324" cy="191869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850357" y="5342771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48077" y="5342770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71" name="Connector: Elbow 70"/>
            <p:cNvCxnSpPr>
              <a:cxnSpLocks/>
              <a:stCxn id="33" idx="2"/>
              <a:endCxn id="70" idx="0"/>
            </p:cNvCxnSpPr>
            <p:nvPr/>
          </p:nvCxnSpPr>
          <p:spPr>
            <a:xfrm rot="16200000" flipH="1">
              <a:off x="1096929" y="4947291"/>
              <a:ext cx="554623" cy="23633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Elbow 74"/>
            <p:cNvCxnSpPr>
              <a:cxnSpLocks/>
              <a:stCxn id="33" idx="2"/>
              <a:endCxn id="66" idx="0"/>
            </p:cNvCxnSpPr>
            <p:nvPr/>
          </p:nvCxnSpPr>
          <p:spPr>
            <a:xfrm rot="5400000">
              <a:off x="848069" y="4934766"/>
              <a:ext cx="554624" cy="26138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043504" y="5333979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521499" y="5333978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81" name="Connector: Elbow 80"/>
            <p:cNvCxnSpPr>
              <a:cxnSpLocks/>
              <a:stCxn id="34" idx="2"/>
              <a:endCxn id="78" idx="0"/>
            </p:cNvCxnSpPr>
            <p:nvPr/>
          </p:nvCxnSpPr>
          <p:spPr>
            <a:xfrm rot="5400000">
              <a:off x="3031812" y="4935376"/>
              <a:ext cx="554626" cy="24258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or: Elbow 84"/>
            <p:cNvCxnSpPr>
              <a:cxnSpLocks/>
              <a:stCxn id="34" idx="2"/>
              <a:endCxn id="79" idx="0"/>
            </p:cNvCxnSpPr>
            <p:nvPr/>
          </p:nvCxnSpPr>
          <p:spPr>
            <a:xfrm rot="16200000" flipH="1">
              <a:off x="3270810" y="4938958"/>
              <a:ext cx="554625" cy="23541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510494" y="5333979"/>
              <a:ext cx="288660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861085" y="5333979"/>
              <a:ext cx="288660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cxnSp>
          <p:nvCxnSpPr>
            <p:cNvPr id="90" name="Connector: Elbow 89"/>
            <p:cNvCxnSpPr>
              <a:cxnSpLocks/>
              <a:stCxn id="35" idx="2"/>
              <a:endCxn id="88" idx="0"/>
            </p:cNvCxnSpPr>
            <p:nvPr/>
          </p:nvCxnSpPr>
          <p:spPr>
            <a:xfrm rot="16200000" flipH="1">
              <a:off x="5223524" y="4902679"/>
              <a:ext cx="554624" cy="30797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or: Elbow 90"/>
            <p:cNvCxnSpPr>
              <a:cxnSpLocks/>
              <a:stCxn id="35" idx="2"/>
              <a:endCxn id="89" idx="0"/>
            </p:cNvCxnSpPr>
            <p:nvPr/>
          </p:nvCxnSpPr>
          <p:spPr>
            <a:xfrm rot="5400000">
              <a:off x="4898820" y="4885950"/>
              <a:ext cx="554624" cy="34143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34982" y="5646483"/>
              <a:ext cx="751245" cy="449354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rgbClr val="7030A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ESA’s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Aeolus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86355" y="5129189"/>
              <a:ext cx="699872" cy="2339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7030A0"/>
              </a:solidFill>
            </a:ln>
          </p:spPr>
          <p:txBody>
            <a:bodyPr wrap="non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GSFC?</a:t>
              </a:r>
            </a:p>
          </p:txBody>
        </p:sp>
        <p:cxnSp>
          <p:nvCxnSpPr>
            <p:cNvPr id="5" name="Straight Arrow Connector 4"/>
            <p:cNvCxnSpPr>
              <a:cxnSpLocks/>
              <a:stCxn id="43" idx="3"/>
              <a:endCxn id="78" idx="2"/>
            </p:cNvCxnSpPr>
            <p:nvPr/>
          </p:nvCxnSpPr>
          <p:spPr>
            <a:xfrm flipV="1">
              <a:off x="2686227" y="5580200"/>
              <a:ext cx="501607" cy="2909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cxnSpLocks/>
              <a:stCxn id="43" idx="1"/>
              <a:endCxn id="70" idx="2"/>
            </p:cNvCxnSpPr>
            <p:nvPr/>
          </p:nvCxnSpPr>
          <p:spPr>
            <a:xfrm flipH="1" flipV="1">
              <a:off x="1492407" y="5588991"/>
              <a:ext cx="442575" cy="2821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cxnSpLocks/>
              <a:stCxn id="46" idx="1"/>
              <a:endCxn id="70" idx="3"/>
            </p:cNvCxnSpPr>
            <p:nvPr/>
          </p:nvCxnSpPr>
          <p:spPr>
            <a:xfrm flipH="1">
              <a:off x="1636737" y="5246144"/>
              <a:ext cx="349618" cy="2197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cxnSpLocks/>
              <a:stCxn id="40" idx="0"/>
              <a:endCxn id="89" idx="2"/>
            </p:cNvCxnSpPr>
            <p:nvPr/>
          </p:nvCxnSpPr>
          <p:spPr>
            <a:xfrm flipH="1" flipV="1">
              <a:off x="5005415" y="5580200"/>
              <a:ext cx="312592" cy="23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cxnSpLocks/>
              <a:stCxn id="40" idx="0"/>
              <a:endCxn id="88" idx="2"/>
            </p:cNvCxnSpPr>
            <p:nvPr/>
          </p:nvCxnSpPr>
          <p:spPr>
            <a:xfrm flipV="1">
              <a:off x="5318007" y="5580200"/>
              <a:ext cx="336817" cy="23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417D4E-572E-4842-9D48-E66D54EF7926}"/>
                </a:ext>
              </a:extLst>
            </p:cNvPr>
            <p:cNvSpPr txBox="1"/>
            <p:nvPr/>
          </p:nvSpPr>
          <p:spPr>
            <a:xfrm>
              <a:off x="3904333" y="5676666"/>
              <a:ext cx="794830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7030A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UPMC (France)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8667696-B9EB-4736-861A-E3A7BA8E4DDE}"/>
                </a:ext>
              </a:extLst>
            </p:cNvPr>
            <p:cNvCxnSpPr>
              <a:cxnSpLocks/>
              <a:stCxn id="50" idx="0"/>
              <a:endCxn id="89" idx="1"/>
            </p:cNvCxnSpPr>
            <p:nvPr/>
          </p:nvCxnSpPr>
          <p:spPr>
            <a:xfrm flipV="1">
              <a:off x="4301748" y="5457090"/>
              <a:ext cx="559337" cy="2195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287688-48BF-40E4-92F4-16C50CCC2774}"/>
                </a:ext>
              </a:extLst>
            </p:cNvPr>
            <p:cNvCxnSpPr>
              <a:cxnSpLocks/>
              <a:stCxn id="46" idx="3"/>
              <a:endCxn id="78" idx="1"/>
            </p:cNvCxnSpPr>
            <p:nvPr/>
          </p:nvCxnSpPr>
          <p:spPr>
            <a:xfrm>
              <a:off x="2686227" y="5246144"/>
              <a:ext cx="357277" cy="2109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A5BA939-E042-4A22-81C6-E159BAEFD3A6}"/>
                </a:ext>
              </a:extLst>
            </p:cNvPr>
            <p:cNvSpPr txBox="1"/>
            <p:nvPr/>
          </p:nvSpPr>
          <p:spPr>
            <a:xfrm>
              <a:off x="5891583" y="5643995"/>
              <a:ext cx="835821" cy="4493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00B050"/>
              </a:solidFill>
            </a:ln>
          </p:spPr>
          <p:txBody>
            <a:bodyPr wrap="square" lIns="45720" tIns="9144" rIns="45720" bIns="9144" rtlCol="0" anchor="ctr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ATHENA OAWL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D352DF3-2FB7-4271-B5DD-1481D06A503F}"/>
                </a:ext>
              </a:extLst>
            </p:cNvPr>
            <p:cNvCxnSpPr>
              <a:cxnSpLocks/>
              <a:stCxn id="149" idx="0"/>
              <a:endCxn id="88" idx="3"/>
            </p:cNvCxnSpPr>
            <p:nvPr/>
          </p:nvCxnSpPr>
          <p:spPr>
            <a:xfrm flipH="1" flipV="1">
              <a:off x="5799154" y="5457090"/>
              <a:ext cx="510340" cy="1869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3837437-F99D-44C9-9F98-ED40B2CED80C}"/>
                </a:ext>
              </a:extLst>
            </p:cNvPr>
            <p:cNvSpPr txBox="1"/>
            <p:nvPr/>
          </p:nvSpPr>
          <p:spPr>
            <a:xfrm>
              <a:off x="1920412" y="3755636"/>
              <a:ext cx="3363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1064 nm</a:t>
              </a:r>
              <a:r>
                <a:rPr lang="en-US" sz="1600" dirty="0">
                  <a:latin typeface="Arial Narrow" panose="020B0606020202030204" pitchFamily="34" charset="0"/>
                </a:rPr>
                <a:t>, </a:t>
              </a:r>
              <a:r>
                <a:rPr lang="en-US" sz="1600" dirty="0">
                  <a:solidFill>
                    <a:srgbClr val="006C31"/>
                  </a:solidFill>
                  <a:latin typeface="Arial Narrow" panose="020B0606020202030204" pitchFamily="34" charset="0"/>
                </a:rPr>
                <a:t>532 nm    </a:t>
              </a:r>
              <a:r>
                <a:rPr lang="en-US" sz="1600" dirty="0">
                  <a:latin typeface="Arial Narrow" panose="020B0606020202030204" pitchFamily="34" charset="0"/>
                </a:rPr>
                <a:t>(CALIPSO) &amp; </a:t>
              </a:r>
              <a:r>
                <a:rPr lang="en-US" sz="16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355 nm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A81B6C4-C51C-47B3-9F8E-59C219BA0E45}"/>
                </a:ext>
              </a:extLst>
            </p:cNvPr>
            <p:cNvGrpSpPr/>
            <p:nvPr/>
          </p:nvGrpSpPr>
          <p:grpSpPr>
            <a:xfrm>
              <a:off x="4892546" y="5776071"/>
              <a:ext cx="854707" cy="525417"/>
              <a:chOff x="5578351" y="5798868"/>
              <a:chExt cx="854707" cy="525417"/>
            </a:xfrm>
            <a:solidFill>
              <a:schemeClr val="bg1">
                <a:lumMod val="85000"/>
              </a:schemeClr>
            </a:solidFill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421061C-C516-41D5-B61A-752022E6E6FA}"/>
                  </a:ext>
                </a:extLst>
              </p:cNvPr>
              <p:cNvSpPr/>
              <p:nvPr/>
            </p:nvSpPr>
            <p:spPr>
              <a:xfrm>
                <a:off x="5578351" y="5798868"/>
                <a:ext cx="854707" cy="525417"/>
              </a:xfrm>
              <a:prstGeom prst="rect">
                <a:avLst/>
              </a:prstGeom>
              <a:grpFill/>
              <a:ln w="381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720" tIns="9144" rIns="45720" bIns="9144" rtlCol="0" anchor="ctr">
                <a:spAutoFit/>
              </a:bodyPr>
              <a:lstStyle/>
              <a:p>
                <a:pPr algn="ctr"/>
                <a:endParaRPr lang="en-US" sz="200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610605" y="5836284"/>
                <a:ext cx="786413" cy="449354"/>
              </a:xfrm>
              <a:prstGeom prst="rect">
                <a:avLst/>
              </a:prstGeom>
              <a:grpFill/>
              <a:ln w="38100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Nested OAWL</a:t>
                </a:r>
              </a:p>
            </p:txBody>
          </p:sp>
        </p:grpSp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77D4D3BB-224B-4B33-911C-6DE7D2AD0304}"/>
              </a:ext>
            </a:extLst>
          </p:cNvPr>
          <p:cNvSpPr txBox="1"/>
          <p:nvPr/>
        </p:nvSpPr>
        <p:spPr>
          <a:xfrm rot="16200000">
            <a:off x="-810953" y="186274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Mission definition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7816146-F676-4B85-BBD4-A1AC496C78B7}"/>
              </a:ext>
            </a:extLst>
          </p:cNvPr>
          <p:cNvSpPr txBox="1"/>
          <p:nvPr/>
        </p:nvSpPr>
        <p:spPr>
          <a:xfrm rot="16200000">
            <a:off x="-962151" y="4337118"/>
            <a:ext cx="24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Mission 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C6699-29C9-4143-99D3-47EE9AB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610" y="317195"/>
            <a:ext cx="5385137" cy="851187"/>
          </a:xfrm>
        </p:spPr>
        <p:txBody>
          <a:bodyPr>
            <a:normAutofit/>
          </a:bodyPr>
          <a:lstStyle/>
          <a:p>
            <a:r>
              <a:rPr lang="en-US" dirty="0"/>
              <a:t>Atmospheric Backscatter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6284" y="1378303"/>
            <a:ext cx="3885616" cy="48203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Longer wavelengths</a:t>
            </a:r>
          </a:p>
          <a:p>
            <a:pPr lvl="1"/>
            <a:r>
              <a:rPr lang="en-US" dirty="0"/>
              <a:t>Larger aerosols present in the PBL &amp; aerosol/cloud layers</a:t>
            </a:r>
          </a:p>
          <a:p>
            <a:pPr lvl="1"/>
            <a:r>
              <a:rPr lang="en-US" dirty="0"/>
              <a:t>Less atmos. extinction, but less coverage</a:t>
            </a:r>
          </a:p>
          <a:p>
            <a:r>
              <a:rPr lang="en-US" dirty="0"/>
              <a:t>Shorter wavelengths 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More scattering from PBL and cloud layers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Scattering off of smaller particles in UTLS</a:t>
            </a:r>
          </a:p>
          <a:p>
            <a:pPr lvl="1"/>
            <a:r>
              <a:rPr lang="en-US" dirty="0"/>
              <a:t>Molecular scattering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properties factor strongly into which lidars are best for a given application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968" y="891042"/>
            <a:ext cx="4528341" cy="55936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7454542" y="6384941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Log scale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0" y="1542479"/>
            <a:ext cx="9144000" cy="548639"/>
            <a:chOff x="0" y="3115374"/>
            <a:chExt cx="9144000" cy="54863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5374"/>
              <a:ext cx="9144000" cy="37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50662"/>
            <a:stretch/>
          </p:blipFill>
          <p:spPr bwMode="auto">
            <a:xfrm flipV="1">
              <a:off x="0" y="3484879"/>
              <a:ext cx="9144000" cy="17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61885" y="-19828"/>
            <a:ext cx="9021599" cy="6888771"/>
            <a:chOff x="65914" y="639739"/>
            <a:chExt cx="9021599" cy="578823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5914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0734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96700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53624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28444" y="66725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393837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659709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34529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190495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47419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22239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87632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243598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518418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774384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031308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306128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571521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837393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112213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368179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625103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899923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165316" y="640080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431188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706008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961974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218898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93718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759111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024983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8299803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555769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812693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087513" y="639739"/>
              <a:ext cx="0" cy="576072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853440" y="2091819"/>
            <a:ext cx="8290560" cy="238363"/>
          </a:xfrm>
          <a:prstGeom prst="roundRect">
            <a:avLst/>
          </a:prstGeom>
          <a:solidFill>
            <a:srgbClr val="ADBBF9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Direct Detection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1348616"/>
            <a:ext cx="1991570" cy="221285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99235" y="1340316"/>
            <a:ext cx="7744765" cy="238365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Solid State Heterodyne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215454" y="3964811"/>
            <a:ext cx="63331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GTWS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800040" y="3980109"/>
            <a:ext cx="6670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GWOS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707279" y="3957376"/>
            <a:ext cx="62954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WISSCR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770032" y="3955821"/>
            <a:ext cx="127807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ATHENA-OAWL</a:t>
            </a:r>
          </a:p>
        </p:txBody>
      </p:sp>
      <p:grpSp>
        <p:nvGrpSpPr>
          <p:cNvPr id="114" name="Group 113"/>
          <p:cNvGrpSpPr/>
          <p:nvPr/>
        </p:nvGrpSpPr>
        <p:grpSpPr>
          <a:xfrm rot="3259138">
            <a:off x="1396280" y="2799869"/>
            <a:ext cx="1249254" cy="276999"/>
            <a:chOff x="-23401" y="1357654"/>
            <a:chExt cx="1249254" cy="276999"/>
          </a:xfrm>
        </p:grpSpPr>
        <p:sp>
          <p:nvSpPr>
            <p:cNvPr id="115" name="Flowchart: Decision 114"/>
            <p:cNvSpPr/>
            <p:nvPr/>
          </p:nvSpPr>
          <p:spPr>
            <a:xfrm>
              <a:off x="-23401" y="1420260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7715" y="1357654"/>
              <a:ext cx="1158138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Edge Technique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 rot="3225211">
            <a:off x="614238" y="2903241"/>
            <a:ext cx="1540872" cy="276999"/>
            <a:chOff x="-23401" y="1357654"/>
            <a:chExt cx="1540872" cy="276999"/>
          </a:xfrm>
        </p:grpSpPr>
        <p:sp>
          <p:nvSpPr>
            <p:cNvPr id="118" name="Flowchart: Decision 117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7715" y="1357654"/>
              <a:ext cx="1449756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Fringe Imaging HRDI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 rot="3034271">
            <a:off x="3176153" y="2582545"/>
            <a:ext cx="701796" cy="276999"/>
            <a:chOff x="-23401" y="1357654"/>
            <a:chExt cx="701796" cy="276999"/>
          </a:xfrm>
        </p:grpSpPr>
        <p:sp>
          <p:nvSpPr>
            <p:cNvPr id="121" name="Flowchart: Decision 120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715" y="1357654"/>
              <a:ext cx="61068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Zephyr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 rot="3259138">
            <a:off x="3720530" y="2902106"/>
            <a:ext cx="1491884" cy="276999"/>
            <a:chOff x="-23401" y="1357654"/>
            <a:chExt cx="1491884" cy="276999"/>
          </a:xfrm>
        </p:grpSpPr>
        <p:sp>
          <p:nvSpPr>
            <p:cNvPr id="124" name="Flowchart: Decision 123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7715" y="1357654"/>
              <a:ext cx="1400768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GLOW Double Edge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 rot="3259138">
            <a:off x="2177512" y="2912401"/>
            <a:ext cx="1534460" cy="276999"/>
            <a:chOff x="-23401" y="1357654"/>
            <a:chExt cx="1534460" cy="276999"/>
          </a:xfrm>
        </p:grpSpPr>
        <p:sp>
          <p:nvSpPr>
            <p:cNvPr id="127" name="Flowchart: Decision 126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715" y="1357654"/>
              <a:ext cx="1443344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Fringe Imaging Lidar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 rot="3259138">
            <a:off x="4152626" y="2743397"/>
            <a:ext cx="1206420" cy="290995"/>
            <a:chOff x="-23402" y="1281054"/>
            <a:chExt cx="1206420" cy="290995"/>
          </a:xfrm>
        </p:grpSpPr>
        <p:sp>
          <p:nvSpPr>
            <p:cNvPr id="130" name="Flowchart: Decision 129"/>
            <p:cNvSpPr/>
            <p:nvPr/>
          </p:nvSpPr>
          <p:spPr>
            <a:xfrm>
              <a:off x="-23402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35231" y="1281054"/>
              <a:ext cx="1047787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GroundWinds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 rot="3259138">
            <a:off x="5901970" y="2844898"/>
            <a:ext cx="1325749" cy="276999"/>
            <a:chOff x="-23401" y="1376447"/>
            <a:chExt cx="1325749" cy="276999"/>
          </a:xfrm>
        </p:grpSpPr>
        <p:sp>
          <p:nvSpPr>
            <p:cNvPr id="146" name="Flowchart: Decision 145"/>
            <p:cNvSpPr/>
            <p:nvPr/>
          </p:nvSpPr>
          <p:spPr>
            <a:xfrm>
              <a:off x="-23401" y="1420260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8097" y="1376447"/>
              <a:ext cx="1244251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A2D Airborne      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 rot="3259138">
            <a:off x="2581659" y="3394773"/>
            <a:ext cx="1835311" cy="246221"/>
            <a:chOff x="-23401" y="1388911"/>
            <a:chExt cx="1835311" cy="246221"/>
          </a:xfrm>
        </p:grpSpPr>
        <p:sp>
          <p:nvSpPr>
            <p:cNvPr id="158" name="Flowchart: Decision 157"/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77808" y="1388911"/>
              <a:ext cx="1634102" cy="24622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Optical Autocovariance</a:t>
              </a:r>
            </a:p>
          </p:txBody>
        </p:sp>
      </p:grpSp>
      <p:sp>
        <p:nvSpPr>
          <p:cNvPr id="163" name="Rounded Rectangle 162"/>
          <p:cNvSpPr/>
          <p:nvPr/>
        </p:nvSpPr>
        <p:spPr>
          <a:xfrm rot="3259138">
            <a:off x="5542480" y="2713175"/>
            <a:ext cx="855315" cy="19769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IIP</a:t>
            </a:r>
          </a:p>
        </p:txBody>
      </p:sp>
      <p:sp>
        <p:nvSpPr>
          <p:cNvPr id="164" name="Rounded Rectangle 163"/>
          <p:cNvSpPr/>
          <p:nvPr/>
        </p:nvSpPr>
        <p:spPr>
          <a:xfrm rot="3259138">
            <a:off x="6692895" y="2872585"/>
            <a:ext cx="1168013" cy="19769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l"/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AITT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7259339" y="2457431"/>
            <a:ext cx="1409613" cy="2108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h="38100"/>
          </a:sp3d>
        </p:spPr>
        <p:txBody>
          <a:bodyPr wrap="square" rtlCol="0" anchor="ctr">
            <a:noAutofit/>
          </a:bodyPr>
          <a:lstStyle/>
          <a:p>
            <a:pPr algn="l"/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TWiLiTE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Flights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59354" y="-315931"/>
            <a:ext cx="8844693" cy="1787284"/>
            <a:chOff x="359354" y="427019"/>
            <a:chExt cx="8844693" cy="1787284"/>
          </a:xfrm>
        </p:grpSpPr>
        <p:sp>
          <p:nvSpPr>
            <p:cNvPr id="15" name="Rounded Rectangle 14"/>
            <p:cNvSpPr/>
            <p:nvPr/>
          </p:nvSpPr>
          <p:spPr>
            <a:xfrm rot="18090918">
              <a:off x="5481893" y="1538297"/>
              <a:ext cx="940847" cy="18288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1 IIP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 rot="18090918">
              <a:off x="6780643" y="1572566"/>
              <a:ext cx="940847" cy="18288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2 IIP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 rot="18090918">
              <a:off x="-395788" y="1182161"/>
              <a:ext cx="1787284" cy="276999"/>
              <a:chOff x="-23400" y="1357654"/>
              <a:chExt cx="1787284" cy="276999"/>
            </a:xfrm>
          </p:grpSpPr>
          <p:sp>
            <p:nvSpPr>
              <p:cNvPr id="11" name="Flowchart: Decision 10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714" y="1357654"/>
                <a:ext cx="1696170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CCOPE/ADLS </a:t>
                </a:r>
                <a:b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</a:b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(Airborne)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18090918">
              <a:off x="252569" y="1475298"/>
              <a:ext cx="1086197" cy="276999"/>
              <a:chOff x="-23401" y="1357654"/>
              <a:chExt cx="1086197" cy="276999"/>
            </a:xfrm>
          </p:grpSpPr>
          <p:sp>
            <p:nvSpPr>
              <p:cNvPr id="24" name="Flowchart: Decision 23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7715" y="1357654"/>
                <a:ext cx="995081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</a:t>
                </a:r>
                <a:r>
                  <a:rPr lang="en-US" sz="1200" dirty="0" err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TeaCO</a:t>
                </a:r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18090918">
              <a:off x="1706146" y="1337045"/>
              <a:ext cx="1412055" cy="276999"/>
              <a:chOff x="-23401" y="1357654"/>
              <a:chExt cx="1412055" cy="276999"/>
            </a:xfrm>
          </p:grpSpPr>
          <p:sp>
            <p:nvSpPr>
              <p:cNvPr id="27" name="Flowchart: Decision 26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7715" y="1357654"/>
                <a:ext cx="132093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</a:t>
                </a:r>
                <a:b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</a:b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Mini-MOPA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8090918">
              <a:off x="575888" y="1488886"/>
              <a:ext cx="1038325" cy="276999"/>
              <a:chOff x="-23400" y="1343803"/>
              <a:chExt cx="1038325" cy="276999"/>
            </a:xfrm>
          </p:grpSpPr>
          <p:sp>
            <p:nvSpPr>
              <p:cNvPr id="30" name="Flowchart: Decision 29"/>
              <p:cNvSpPr/>
              <p:nvPr/>
            </p:nvSpPr>
            <p:spPr>
              <a:xfrm>
                <a:off x="-23400" y="1420260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6240" y="1343803"/>
                <a:ext cx="95868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LAWS Panel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18090918">
              <a:off x="1261799" y="1505447"/>
              <a:ext cx="1000724" cy="276999"/>
              <a:chOff x="-23401" y="1357654"/>
              <a:chExt cx="1000724" cy="276999"/>
            </a:xfrm>
          </p:grpSpPr>
          <p:sp>
            <p:nvSpPr>
              <p:cNvPr id="33" name="Flowchart: Decision 32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715" y="1357654"/>
                <a:ext cx="909608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LAWS Team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 rot="18090918">
              <a:off x="3033266" y="1599452"/>
              <a:ext cx="808106" cy="276999"/>
              <a:chOff x="-23400" y="1357654"/>
              <a:chExt cx="808106" cy="276999"/>
            </a:xfrm>
          </p:grpSpPr>
          <p:sp>
            <p:nvSpPr>
              <p:cNvPr id="104" name="Flowchart: Decision 103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7715" y="1357654"/>
                <a:ext cx="71699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SPARCLE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18090918">
              <a:off x="3166472" y="1506353"/>
              <a:ext cx="1029065" cy="276999"/>
              <a:chOff x="-23401" y="1357654"/>
              <a:chExt cx="1029065" cy="276999"/>
            </a:xfrm>
          </p:grpSpPr>
          <p:sp>
            <p:nvSpPr>
              <p:cNvPr id="108" name="Flowchart: Decision 107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7715" y="1357654"/>
                <a:ext cx="93794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NOAA HRDL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18090918">
              <a:off x="4880635" y="1564296"/>
              <a:ext cx="812916" cy="276999"/>
              <a:chOff x="-23400" y="1357654"/>
              <a:chExt cx="812916" cy="276999"/>
            </a:xfrm>
          </p:grpSpPr>
          <p:sp>
            <p:nvSpPr>
              <p:cNvPr id="111" name="Flowchart: Decision 110"/>
              <p:cNvSpPr/>
              <p:nvPr/>
            </p:nvSpPr>
            <p:spPr>
              <a:xfrm>
                <a:off x="-23400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7715" y="1357654"/>
                <a:ext cx="721801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VALIDAR</a:t>
                </a:r>
              </a:p>
            </p:txBody>
          </p:sp>
        </p:grpSp>
        <p:sp>
          <p:nvSpPr>
            <p:cNvPr id="177" name="Rounded Rectangle 176"/>
            <p:cNvSpPr/>
            <p:nvPr/>
          </p:nvSpPr>
          <p:spPr>
            <a:xfrm>
              <a:off x="7336823" y="1838337"/>
              <a:ext cx="1867224" cy="176609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   </a:t>
              </a:r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DAWN  Flights    </a:t>
              </a:r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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471799" y="4447753"/>
            <a:ext cx="5672202" cy="430317"/>
            <a:chOff x="3471799" y="6366723"/>
            <a:chExt cx="5672202" cy="430317"/>
          </a:xfrm>
        </p:grpSpPr>
        <p:sp>
          <p:nvSpPr>
            <p:cNvPr id="2" name="Rectangle 1"/>
            <p:cNvSpPr/>
            <p:nvPr/>
          </p:nvSpPr>
          <p:spPr>
            <a:xfrm>
              <a:off x="7637388" y="6366723"/>
              <a:ext cx="1506612" cy="430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itchFamily="2" charset="2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3471799" y="6435529"/>
              <a:ext cx="5672202" cy="288419"/>
            </a:xfrm>
            <a:prstGeom prst="roundRect">
              <a:avLst/>
            </a:prstGeom>
            <a:gradFill flip="none" rotWithShape="1">
              <a:gsLst>
                <a:gs pos="80000">
                  <a:srgbClr val="00B050"/>
                </a:gs>
                <a:gs pos="0">
                  <a:srgbClr val="00B050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NASA/Ball CALIPSO   			              &gt;11 Years on orbit!</a:t>
              </a: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5895975" y="6460232"/>
              <a:ext cx="864085" cy="276999"/>
              <a:chOff x="-23401" y="1357654"/>
              <a:chExt cx="864085" cy="276999"/>
            </a:xfrm>
          </p:grpSpPr>
          <p:sp>
            <p:nvSpPr>
              <p:cNvPr id="149" name="Flowchart: Decision 148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67715" y="1357654"/>
                <a:ext cx="77296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b="1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launched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142861" y="4911339"/>
            <a:ext cx="4061185" cy="1694794"/>
            <a:chOff x="5123116" y="3925909"/>
            <a:chExt cx="4061185" cy="1694794"/>
          </a:xfrm>
        </p:grpSpPr>
        <p:sp>
          <p:nvSpPr>
            <p:cNvPr id="166" name="Rounded Rectangle 165"/>
            <p:cNvSpPr/>
            <p:nvPr/>
          </p:nvSpPr>
          <p:spPr>
            <a:xfrm>
              <a:off x="5123116" y="3939192"/>
              <a:ext cx="4026509" cy="1681511"/>
            </a:xfrm>
            <a:prstGeom prst="roundRect">
              <a:avLst>
                <a:gd name="adj" fmla="val 3098"/>
              </a:avLst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itchFamily="2" charset="2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5191101" y="3925909"/>
              <a:ext cx="3993200" cy="281932"/>
            </a:xfrm>
            <a:prstGeom prst="roundRect">
              <a:avLst/>
            </a:prstGeom>
            <a:solidFill>
              <a:srgbClr val="47A83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Optical Autocovariance (OA) Wind Lidar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5158523" y="4220467"/>
              <a:ext cx="2744471" cy="276999"/>
              <a:chOff x="-23401" y="1357654"/>
              <a:chExt cx="2744471" cy="276999"/>
            </a:xfrm>
          </p:grpSpPr>
          <p:sp>
            <p:nvSpPr>
              <p:cNvPr id="133" name="Flowchart: Decision 132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7715" y="1357654"/>
                <a:ext cx="2653355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Original OA system development at Ball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6114344" y="4385386"/>
              <a:ext cx="1317221" cy="276999"/>
              <a:chOff x="-23401" y="1357654"/>
              <a:chExt cx="1317221" cy="276999"/>
            </a:xfrm>
          </p:grpSpPr>
          <p:sp>
            <p:nvSpPr>
              <p:cNvPr id="136" name="Flowchart: Decision 135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7715" y="1357654"/>
                <a:ext cx="1226105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OAWL Prototype</a:t>
                </a: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7549450" y="4572000"/>
              <a:ext cx="893195" cy="276999"/>
              <a:chOff x="-23401" y="1357654"/>
              <a:chExt cx="893195" cy="276999"/>
            </a:xfrm>
          </p:grpSpPr>
          <p:sp>
            <p:nvSpPr>
              <p:cNvPr id="139" name="Flowchart: Decision 138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7715" y="1357654"/>
                <a:ext cx="80207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OAWL IDL</a:t>
                </a:r>
              </a:p>
            </p:txBody>
          </p:sp>
        </p:grpSp>
        <p:sp>
          <p:nvSpPr>
            <p:cNvPr id="143" name="Rounded Rectangle 142"/>
            <p:cNvSpPr/>
            <p:nvPr/>
          </p:nvSpPr>
          <p:spPr>
            <a:xfrm>
              <a:off x="6573072" y="4616668"/>
              <a:ext cx="986957" cy="187285"/>
            </a:xfrm>
            <a:prstGeom prst="roundRect">
              <a:avLst/>
            </a:prstGeom>
            <a:solidFill>
              <a:srgbClr val="BCC2F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OAWL IIP</a:t>
              </a: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8538420" y="5384662"/>
              <a:ext cx="548508" cy="206595"/>
            </a:xfrm>
            <a:prstGeom prst="roundRect">
              <a:avLst/>
            </a:prstGeom>
            <a:solidFill>
              <a:srgbClr val="47A83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AOVT</a:t>
              </a:r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7701850" y="4399449"/>
              <a:ext cx="1015023" cy="276999"/>
              <a:chOff x="-23401" y="1357654"/>
              <a:chExt cx="1015023" cy="276999"/>
            </a:xfrm>
          </p:grpSpPr>
          <p:sp>
            <p:nvSpPr>
              <p:cNvPr id="174" name="Flowchart: Decision 173"/>
              <p:cNvSpPr/>
              <p:nvPr/>
            </p:nvSpPr>
            <p:spPr>
              <a:xfrm>
                <a:off x="-23401" y="1420259"/>
                <a:ext cx="151790" cy="151790"/>
              </a:xfrm>
              <a:prstGeom prst="flowChartDecisi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7715" y="1357654"/>
                <a:ext cx="923907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/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OAWL OSSE</a:t>
                </a:r>
              </a:p>
            </p:txBody>
          </p:sp>
        </p:grpSp>
        <p:sp>
          <p:nvSpPr>
            <p:cNvPr id="144" name="Rounded Rectangle 143"/>
            <p:cNvSpPr/>
            <p:nvPr/>
          </p:nvSpPr>
          <p:spPr>
            <a:xfrm>
              <a:off x="8203825" y="5056049"/>
              <a:ext cx="799399" cy="328613"/>
            </a:xfrm>
            <a:prstGeom prst="roundRect">
              <a:avLst>
                <a:gd name="adj" fmla="val 12191"/>
              </a:avLst>
            </a:prstGeom>
            <a:gradFill>
              <a:gsLst>
                <a:gs pos="0">
                  <a:srgbClr val="BCC2F6"/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HAWC-OAWL IIP</a:t>
              </a: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7541331" y="4776885"/>
              <a:ext cx="806086" cy="358200"/>
            </a:xfrm>
            <a:prstGeom prst="roundRect">
              <a:avLst>
                <a:gd name="adj" fmla="val 9692"/>
              </a:avLst>
            </a:prstGeom>
            <a:gradFill>
              <a:gsLst>
                <a:gs pos="0">
                  <a:srgbClr val="BCC2F6"/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HOAWL &amp; FIDDL ACT</a:t>
              </a:r>
            </a:p>
          </p:txBody>
        </p:sp>
      </p:grpSp>
      <p:sp>
        <p:nvSpPr>
          <p:cNvPr id="141" name="Rounded Rectangle 140"/>
          <p:cNvSpPr/>
          <p:nvPr/>
        </p:nvSpPr>
        <p:spPr>
          <a:xfrm>
            <a:off x="3766600" y="4209876"/>
            <a:ext cx="5377400" cy="238363"/>
          </a:xfrm>
          <a:prstGeom prst="roundRect">
            <a:avLst/>
          </a:prstGeom>
          <a:solidFill>
            <a:srgbClr val="ADBBF9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ESA’s ADM Aeolus (single look – 355 nm Aerosol &amp; Molecular)</a:t>
            </a:r>
          </a:p>
        </p:txBody>
      </p:sp>
      <p:grpSp>
        <p:nvGrpSpPr>
          <p:cNvPr id="168" name="Group 167"/>
          <p:cNvGrpSpPr/>
          <p:nvPr/>
        </p:nvGrpSpPr>
        <p:grpSpPr>
          <a:xfrm>
            <a:off x="6064082" y="3541457"/>
            <a:ext cx="1318038" cy="381541"/>
            <a:chOff x="-23401" y="1244545"/>
            <a:chExt cx="1318038" cy="381541"/>
          </a:xfrm>
        </p:grpSpPr>
        <p:sp>
          <p:nvSpPr>
            <p:cNvPr id="169" name="Flowchart: Decision 168"/>
            <p:cNvSpPr/>
            <p:nvPr/>
          </p:nvSpPr>
          <p:spPr>
            <a:xfrm>
              <a:off x="-23401" y="1379619"/>
              <a:ext cx="151790" cy="151790"/>
            </a:xfrm>
            <a:prstGeom prst="flowChartDecision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37758" y="1244545"/>
              <a:ext cx="1156879" cy="38154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Decadal Survey</a:t>
              </a:r>
              <a:b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3D-Winds Hybrid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8446777" y="3682327"/>
            <a:ext cx="1168187" cy="276999"/>
            <a:chOff x="37197" y="1381537"/>
            <a:chExt cx="1168187" cy="276999"/>
          </a:xfrm>
        </p:grpSpPr>
        <p:sp>
          <p:nvSpPr>
            <p:cNvPr id="161" name="Flowchart: Decision 160"/>
            <p:cNvSpPr/>
            <p:nvPr/>
          </p:nvSpPr>
          <p:spPr>
            <a:xfrm>
              <a:off x="1053594" y="1450740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7197" y="1381537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Aeolus Launch</a:t>
              </a:r>
            </a:p>
          </p:txBody>
        </p:sp>
      </p:grpSp>
      <p:sp>
        <p:nvSpPr>
          <p:cNvPr id="176" name="Flowchart: Decision 175"/>
          <p:cNvSpPr/>
          <p:nvPr/>
        </p:nvSpPr>
        <p:spPr>
          <a:xfrm rot="3259138">
            <a:off x="5656956" y="2394791"/>
            <a:ext cx="151790" cy="151790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8" name="Flowchart: Decision 177"/>
          <p:cNvSpPr/>
          <p:nvPr/>
        </p:nvSpPr>
        <p:spPr>
          <a:xfrm rot="3259138">
            <a:off x="5667518" y="1157198"/>
            <a:ext cx="151790" cy="151790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9" name="Flowchart: Decision 178"/>
          <p:cNvSpPr/>
          <p:nvPr/>
        </p:nvSpPr>
        <p:spPr>
          <a:xfrm rot="3259138">
            <a:off x="6957838" y="1187678"/>
            <a:ext cx="151790" cy="151790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0" name="Flowchart: Decision 179"/>
          <p:cNvSpPr/>
          <p:nvPr/>
        </p:nvSpPr>
        <p:spPr>
          <a:xfrm rot="3259138">
            <a:off x="6886316" y="2425271"/>
            <a:ext cx="151790" cy="151790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366" y="6356920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5</a:t>
            </a:fld>
            <a:endParaRPr lang="en-US"/>
          </a:p>
        </p:txBody>
      </p:sp>
      <p:sp>
        <p:nvSpPr>
          <p:cNvPr id="156" name="Title 1"/>
          <p:cNvSpPr txBox="1">
            <a:spLocks/>
          </p:cNvSpPr>
          <p:nvPr/>
        </p:nvSpPr>
        <p:spPr>
          <a:xfrm>
            <a:off x="781024" y="5427285"/>
            <a:ext cx="3323069" cy="39652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History: A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partial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timeline of space-based Doppler wind lidar</a:t>
            </a:r>
          </a:p>
        </p:txBody>
      </p:sp>
    </p:spTree>
    <p:extLst>
      <p:ext uri="{BB962C8B-B14F-4D97-AF65-F5344CB8AC3E}">
        <p14:creationId xmlns:p14="http://schemas.microsoft.com/office/powerpoint/2010/main" val="82542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3FEB0C-B654-40C4-AC49-C3C57B16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754" y="2485985"/>
            <a:ext cx="4054216" cy="38692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Per NSOSA: a DWL as part of a larger weather architecture</a:t>
            </a:r>
          </a:p>
          <a:p>
            <a:pPr lvl="1"/>
            <a:r>
              <a:rPr lang="en-US" dirty="0"/>
              <a:t>DWL for accurate and precise measurements with high vertical resolution</a:t>
            </a:r>
          </a:p>
          <a:p>
            <a:pPr lvl="1"/>
            <a:r>
              <a:rPr lang="en-US" dirty="0"/>
              <a:t>Good horizontal coverage also desired</a:t>
            </a:r>
          </a:p>
          <a:p>
            <a:pPr lvl="1"/>
            <a:r>
              <a:rPr lang="en-US" dirty="0"/>
              <a:t>Optimize impact vs. cost curve</a:t>
            </a:r>
          </a:p>
          <a:p>
            <a:pPr>
              <a:spcBef>
                <a:spcPts val="1200"/>
              </a:spcBef>
            </a:pPr>
            <a:r>
              <a:rPr lang="en-US" dirty="0"/>
              <a:t>Per SPRWG: Require full tropospheric coverage</a:t>
            </a:r>
          </a:p>
          <a:p>
            <a:pPr lvl="1"/>
            <a:r>
              <a:rPr lang="en-US" dirty="0"/>
              <a:t>Full troposphere:  PBL and UTLS required to have desired impact</a:t>
            </a:r>
          </a:p>
          <a:p>
            <a:pPr lvl="1"/>
            <a:r>
              <a:rPr lang="en-US" dirty="0"/>
              <a:t>Trades on “stripes” and coverage vs. cost</a:t>
            </a:r>
          </a:p>
          <a:p>
            <a:pPr lvl="1"/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03D3E-9C95-4CD4-B8BD-3DECFDB1D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7911" y="2485985"/>
            <a:ext cx="4282084" cy="38692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Decadal Survey</a:t>
            </a:r>
          </a:p>
          <a:p>
            <a:pPr lvl="1"/>
            <a:r>
              <a:rPr lang="en-US" dirty="0"/>
              <a:t>atmospheric winds a “most important” measurement.</a:t>
            </a:r>
          </a:p>
          <a:p>
            <a:pPr lvl="1"/>
            <a:r>
              <a:rPr lang="en-US" dirty="0"/>
              <a:t>Might have been designated, if not for perceived readiness.</a:t>
            </a:r>
          </a:p>
          <a:p>
            <a:pPr lvl="1"/>
            <a:r>
              <a:rPr lang="en-US" dirty="0"/>
              <a:t>PBL emphasis – UTLS winds and chemistry missing</a:t>
            </a:r>
          </a:p>
          <a:p>
            <a:pPr lvl="1"/>
            <a:r>
              <a:rPr lang="en-US" dirty="0"/>
              <a:t>Tropical cyclones?</a:t>
            </a:r>
          </a:p>
          <a:p>
            <a:pPr lvl="1"/>
            <a:r>
              <a:rPr lang="en-US" dirty="0"/>
              <a:t>Winds as secondary observation for many other science questions</a:t>
            </a:r>
          </a:p>
          <a:p>
            <a:r>
              <a:rPr lang="en-US" dirty="0"/>
              <a:t>Weather Focus Area</a:t>
            </a:r>
          </a:p>
          <a:p>
            <a:pPr lvl="1"/>
            <a:r>
              <a:rPr lang="en-US" dirty="0"/>
              <a:t>Atmospheric dynamics, convective processes, etc.</a:t>
            </a:r>
          </a:p>
          <a:p>
            <a:pPr lvl="1"/>
            <a:r>
              <a:rPr lang="en-US" dirty="0"/>
              <a:t>New approaches to modeling, </a:t>
            </a:r>
          </a:p>
          <a:p>
            <a:pPr lvl="1"/>
            <a:r>
              <a:rPr lang="en-US" dirty="0"/>
              <a:t>Work that enables improved NWP. </a:t>
            </a:r>
          </a:p>
          <a:p>
            <a:r>
              <a:rPr lang="en-US" dirty="0"/>
              <a:t>ESTO: science drives the technology development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264F3-A2A5-493C-A1FD-4DCD5589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443DE-8972-4467-A73C-AE137026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32DFF0-CB74-4E09-B551-D6EF0E621A4C}"/>
              </a:ext>
            </a:extLst>
          </p:cNvPr>
          <p:cNvSpPr/>
          <p:nvPr/>
        </p:nvSpPr>
        <p:spPr>
          <a:xfrm>
            <a:off x="274754" y="1726063"/>
            <a:ext cx="408944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NOAA Requirements focus on improving NWP:  Lives and Property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E1687C-31CF-444F-9712-1A1C5EC2260C}"/>
              </a:ext>
            </a:extLst>
          </p:cNvPr>
          <p:cNvSpPr/>
          <p:nvPr/>
        </p:nvSpPr>
        <p:spPr>
          <a:xfrm>
            <a:off x="4630910" y="1726063"/>
            <a:ext cx="428208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NASA Requirements:  Science. Processes, Modeling, Pre-operational(?)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EB40A4-A803-4825-B13A-3AC949DE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Wind Missions Now:  Range of objectives?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58">
            <a:extLst>
              <a:ext uri="{FF2B5EF4-FFF2-40B4-BE49-F238E27FC236}">
                <a16:creationId xmlns:a16="http://schemas.microsoft.com/office/drawing/2014/main" id="{6B146873-9F4F-4125-B41B-DE5C7834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127" y="914181"/>
            <a:ext cx="1091648" cy="885038"/>
          </a:xfrm>
          <a:prstGeom prst="rect">
            <a:avLst/>
          </a:prstGeom>
          <a:noFill/>
        </p:spPr>
      </p:pic>
      <p:pic>
        <p:nvPicPr>
          <p:cNvPr id="2050" name="Picture 2" descr="Image result for NOAA logo">
            <a:extLst>
              <a:ext uri="{FF2B5EF4-FFF2-40B4-BE49-F238E27FC236}">
                <a16:creationId xmlns:a16="http://schemas.microsoft.com/office/drawing/2014/main" id="{5904706E-6BC9-4998-9015-59DA4198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6" y="799022"/>
            <a:ext cx="2189001" cy="1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3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32" y="44281"/>
            <a:ext cx="5103442" cy="595466"/>
          </a:xfrm>
        </p:spPr>
        <p:txBody>
          <a:bodyPr>
            <a:normAutofit/>
          </a:bodyPr>
          <a:lstStyle/>
          <a:p>
            <a:r>
              <a:rPr lang="en-US" sz="3200" dirty="0"/>
              <a:t>Wind Missions Now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9647" y="4854564"/>
            <a:ext cx="183153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feature tracking lidar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70053" y="5471043"/>
            <a:ext cx="1458232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Optical Doppler Wind Lidar</a:t>
            </a:r>
          </a:p>
        </p:txBody>
      </p:sp>
      <p:cxnSp>
        <p:nvCxnSpPr>
          <p:cNvPr id="37" name="Connector: Elbow 36"/>
          <p:cNvCxnSpPr>
            <a:cxnSpLocks/>
            <a:stCxn id="55" idx="2"/>
            <a:endCxn id="28" idx="0"/>
          </p:cNvCxnSpPr>
          <p:nvPr/>
        </p:nvCxnSpPr>
        <p:spPr>
          <a:xfrm rot="16200000" flipH="1">
            <a:off x="7396588" y="4005736"/>
            <a:ext cx="451408" cy="12462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914364" y="724294"/>
            <a:ext cx="280784" cy="260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914363" y="390090"/>
            <a:ext cx="280784" cy="2606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58095" y="402660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Molecular: UT/LS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271942" y="763848"/>
            <a:ext cx="146944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Aerosol: LT/clouds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D77D6-65F9-4F60-B1D1-D5D6B2EF30F3}"/>
              </a:ext>
            </a:extLst>
          </p:cNvPr>
          <p:cNvSpPr txBox="1"/>
          <p:nvPr/>
        </p:nvSpPr>
        <p:spPr>
          <a:xfrm>
            <a:off x="3042913" y="884516"/>
            <a:ext cx="204403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Measure 3D Winds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0A3C20-3E26-4A78-AD10-2C8148C3D874}"/>
              </a:ext>
            </a:extLst>
          </p:cNvPr>
          <p:cNvSpPr txBox="1"/>
          <p:nvPr/>
        </p:nvSpPr>
        <p:spPr>
          <a:xfrm>
            <a:off x="6208450" y="4156935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Active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B2B60F-8F1D-4D4C-BE43-E65B7A5D2144}"/>
              </a:ext>
            </a:extLst>
          </p:cNvPr>
          <p:cNvSpPr txBox="1"/>
          <p:nvPr/>
        </p:nvSpPr>
        <p:spPr>
          <a:xfrm>
            <a:off x="1976494" y="4148965"/>
            <a:ext cx="108014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Passive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E195064-DD2E-4D1A-B96F-0C9CFBDB54D5}"/>
              </a:ext>
            </a:extLst>
          </p:cNvPr>
          <p:cNvCxnSpPr>
            <a:cxnSpLocks/>
            <a:stCxn id="54" idx="2"/>
            <a:endCxn id="95" idx="0"/>
          </p:cNvCxnSpPr>
          <p:nvPr/>
        </p:nvCxnSpPr>
        <p:spPr>
          <a:xfrm rot="5400000">
            <a:off x="2873988" y="537230"/>
            <a:ext cx="566659" cy="18152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7565193-D0C6-4215-A677-2C36ADCB6F10}"/>
              </a:ext>
            </a:extLst>
          </p:cNvPr>
          <p:cNvCxnSpPr>
            <a:cxnSpLocks/>
            <a:stCxn id="54" idx="2"/>
            <a:endCxn id="96" idx="0"/>
          </p:cNvCxnSpPr>
          <p:nvPr/>
        </p:nvCxnSpPr>
        <p:spPr>
          <a:xfrm rot="16200000" flipH="1">
            <a:off x="5222794" y="3652"/>
            <a:ext cx="566304" cy="28820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3F63C03-D15E-4E1B-9892-F355F969938D}"/>
              </a:ext>
            </a:extLst>
          </p:cNvPr>
          <p:cNvCxnSpPr>
            <a:cxnSpLocks/>
            <a:stCxn id="55" idx="2"/>
            <a:endCxn id="29" idx="0"/>
          </p:cNvCxnSpPr>
          <p:nvPr/>
        </p:nvCxnSpPr>
        <p:spPr>
          <a:xfrm rot="16200000" flipH="1">
            <a:off x="6465225" y="4937098"/>
            <a:ext cx="106788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697A00-DFA1-4907-88A5-D85A17D4FDEA}"/>
              </a:ext>
            </a:extLst>
          </p:cNvPr>
          <p:cNvSpPr txBox="1"/>
          <p:nvPr/>
        </p:nvSpPr>
        <p:spPr>
          <a:xfrm>
            <a:off x="5047390" y="4854916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Microwave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6685968A-FFD7-49E8-B683-C12B3E3E8070}"/>
              </a:ext>
            </a:extLst>
          </p:cNvPr>
          <p:cNvCxnSpPr>
            <a:cxnSpLocks/>
            <a:stCxn id="55" idx="2"/>
            <a:endCxn id="72" idx="0"/>
          </p:cNvCxnSpPr>
          <p:nvPr/>
        </p:nvCxnSpPr>
        <p:spPr>
          <a:xfrm rot="5400000">
            <a:off x="6192758" y="4048506"/>
            <a:ext cx="451760" cy="1161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089384-D62C-4E98-AB18-21D3DFFCD5BD}"/>
              </a:ext>
            </a:extLst>
          </p:cNvPr>
          <p:cNvGrpSpPr/>
          <p:nvPr/>
        </p:nvGrpSpPr>
        <p:grpSpPr>
          <a:xfrm>
            <a:off x="1031804" y="1728174"/>
            <a:ext cx="2159968" cy="254511"/>
            <a:chOff x="5124187" y="2627083"/>
            <a:chExt cx="2159968" cy="25451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69DC2B9-899E-4C30-B860-FCEB9B99A4C6}"/>
                </a:ext>
              </a:extLst>
            </p:cNvPr>
            <p:cNvSpPr txBox="1"/>
            <p:nvPr/>
          </p:nvSpPr>
          <p:spPr>
            <a:xfrm>
              <a:off x="5400017" y="2627083"/>
              <a:ext cx="188413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PBL/aerosol layers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230C6E8-708D-47D9-8517-641DE632DAAC}"/>
                </a:ext>
              </a:extLst>
            </p:cNvPr>
            <p:cNvSpPr txBox="1"/>
            <p:nvPr/>
          </p:nvSpPr>
          <p:spPr>
            <a:xfrm>
              <a:off x="5124187" y="2635373"/>
              <a:ext cx="31752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688A77-5002-4F1B-BD66-014903808DE1}"/>
              </a:ext>
            </a:extLst>
          </p:cNvPr>
          <p:cNvGrpSpPr/>
          <p:nvPr/>
        </p:nvGrpSpPr>
        <p:grpSpPr>
          <a:xfrm>
            <a:off x="5627548" y="1680503"/>
            <a:ext cx="2288598" cy="539759"/>
            <a:chOff x="1176048" y="2500933"/>
            <a:chExt cx="2288598" cy="53975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2F684BD-4588-47CF-BE49-FC53325DCC8B}"/>
                </a:ext>
              </a:extLst>
            </p:cNvPr>
            <p:cNvSpPr txBox="1"/>
            <p:nvPr/>
          </p:nvSpPr>
          <p:spPr>
            <a:xfrm>
              <a:off x="1526275" y="2548249"/>
              <a:ext cx="1938371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Full-Troposphere &amp; Lower Stratosphere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43481FD-9559-44CA-A1D9-2192718A4CAD}"/>
                </a:ext>
              </a:extLst>
            </p:cNvPr>
            <p:cNvSpPr txBox="1"/>
            <p:nvPr/>
          </p:nvSpPr>
          <p:spPr>
            <a:xfrm>
              <a:off x="1184623" y="2787404"/>
              <a:ext cx="317526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761690D-95E7-46EE-A11F-BE77AB1A7570}"/>
                </a:ext>
              </a:extLst>
            </p:cNvPr>
            <p:cNvSpPr txBox="1"/>
            <p:nvPr/>
          </p:nvSpPr>
          <p:spPr>
            <a:xfrm>
              <a:off x="1176048" y="2500933"/>
              <a:ext cx="31752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C6699-29C9-4143-99D3-47EE9AB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5098091-F9DD-4D9D-8133-0EF4C8787602}"/>
              </a:ext>
            </a:extLst>
          </p:cNvPr>
          <p:cNvSpPr txBox="1"/>
          <p:nvPr/>
        </p:nvSpPr>
        <p:spPr>
          <a:xfrm>
            <a:off x="2666557" y="2179579"/>
            <a:ext cx="2796746" cy="123110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Horizontal Resolution/Spacing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Vertical Resolution/Spacing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Wind precision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Height assignment precision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Vertical Resolution/Spacing</a:t>
            </a:r>
          </a:p>
        </p:txBody>
      </p: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7116A6BB-BC53-4C71-858E-9D68D088189F}"/>
              </a:ext>
            </a:extLst>
          </p:cNvPr>
          <p:cNvCxnSpPr>
            <a:cxnSpLocks/>
            <a:stCxn id="92" idx="2"/>
            <a:endCxn id="58" idx="0"/>
          </p:cNvCxnSpPr>
          <p:nvPr/>
        </p:nvCxnSpPr>
        <p:spPr>
          <a:xfrm rot="5400000">
            <a:off x="2921608" y="3005643"/>
            <a:ext cx="738280" cy="15483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E7EA8785-42BB-4251-B648-A85308689EC4}"/>
              </a:ext>
            </a:extLst>
          </p:cNvPr>
          <p:cNvCxnSpPr>
            <a:cxnSpLocks/>
            <a:stCxn id="92" idx="2"/>
            <a:endCxn id="55" idx="0"/>
          </p:cNvCxnSpPr>
          <p:nvPr/>
        </p:nvCxnSpPr>
        <p:spPr>
          <a:xfrm rot="16200000" flipH="1">
            <a:off x="5158924" y="2316691"/>
            <a:ext cx="746250" cy="29342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9F08B2E-16EF-41A7-882F-FD58DB618EF7}"/>
              </a:ext>
            </a:extLst>
          </p:cNvPr>
          <p:cNvSpPr txBox="1"/>
          <p:nvPr/>
        </p:nvSpPr>
        <p:spPr>
          <a:xfrm>
            <a:off x="1792412" y="5819145"/>
            <a:ext cx="145823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IR-Sounders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875CA913-A921-451A-B70F-93D301D64CD9}"/>
              </a:ext>
            </a:extLst>
          </p:cNvPr>
          <p:cNvCxnSpPr>
            <a:cxnSpLocks/>
            <a:stCxn id="58" idx="2"/>
            <a:endCxn id="122" idx="0"/>
          </p:cNvCxnSpPr>
          <p:nvPr/>
        </p:nvCxnSpPr>
        <p:spPr>
          <a:xfrm rot="16200000" flipH="1">
            <a:off x="1807067" y="5104683"/>
            <a:ext cx="1423959" cy="49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7353854C-69C8-4C4E-A2D7-83038A9BCDB1}"/>
              </a:ext>
            </a:extLst>
          </p:cNvPr>
          <p:cNvSpPr txBox="1"/>
          <p:nvPr/>
        </p:nvSpPr>
        <p:spPr>
          <a:xfrm>
            <a:off x="600104" y="4854916"/>
            <a:ext cx="1458232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Stereo Imaging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(GOES-16&amp;S Vis, MWIR,…)</a:t>
            </a:r>
          </a:p>
        </p:txBody>
      </p:sp>
      <p:cxnSp>
        <p:nvCxnSpPr>
          <p:cNvPr id="131" name="Connector: Elbow 130">
            <a:extLst>
              <a:ext uri="{FF2B5EF4-FFF2-40B4-BE49-F238E27FC236}">
                <a16:creationId xmlns:a16="http://schemas.microsoft.com/office/drawing/2014/main" id="{D7C1B0BD-0B18-41E0-9AF8-B3FD04D77789}"/>
              </a:ext>
            </a:extLst>
          </p:cNvPr>
          <p:cNvCxnSpPr>
            <a:cxnSpLocks/>
            <a:stCxn id="58" idx="2"/>
            <a:endCxn id="125" idx="0"/>
          </p:cNvCxnSpPr>
          <p:nvPr/>
        </p:nvCxnSpPr>
        <p:spPr>
          <a:xfrm rot="5400000">
            <a:off x="1693028" y="4031379"/>
            <a:ext cx="459730" cy="11873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36EF182-965E-4897-A45D-FF03F85969E4}"/>
              </a:ext>
            </a:extLst>
          </p:cNvPr>
          <p:cNvCxnSpPr/>
          <p:nvPr/>
        </p:nvCxnSpPr>
        <p:spPr>
          <a:xfrm>
            <a:off x="17185" y="3586379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A3C0CE9C-DE71-4CDD-8C32-716528A66173}"/>
              </a:ext>
            </a:extLst>
          </p:cNvPr>
          <p:cNvSpPr txBox="1"/>
          <p:nvPr/>
        </p:nvSpPr>
        <p:spPr>
          <a:xfrm rot="16200000">
            <a:off x="-836756" y="222235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Mission definition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A63818F-281C-48E5-943A-F4106908D259}"/>
              </a:ext>
            </a:extLst>
          </p:cNvPr>
          <p:cNvSpPr txBox="1"/>
          <p:nvPr/>
        </p:nvSpPr>
        <p:spPr>
          <a:xfrm rot="16200000">
            <a:off x="-987954" y="4783350"/>
            <a:ext cx="24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Mission Architecture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58F9802-D515-40AE-ADBC-7926E385CE6C}"/>
              </a:ext>
            </a:extLst>
          </p:cNvPr>
          <p:cNvSpPr txBox="1"/>
          <p:nvPr/>
        </p:nvSpPr>
        <p:spPr>
          <a:xfrm>
            <a:off x="4023330" y="4082088"/>
            <a:ext cx="130484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Yes, and…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106C8A6-B99B-482A-82CA-E516AD1310DA}"/>
              </a:ext>
            </a:extLst>
          </p:cNvPr>
          <p:cNvSpPr txBox="1"/>
          <p:nvPr/>
        </p:nvSpPr>
        <p:spPr>
          <a:xfrm>
            <a:off x="2736038" y="4854124"/>
            <a:ext cx="1205150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Microwave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Sounders</a:t>
            </a:r>
          </a:p>
        </p:txBody>
      </p: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00E84EF2-CB53-4F27-9586-18252FE7909C}"/>
              </a:ext>
            </a:extLst>
          </p:cNvPr>
          <p:cNvCxnSpPr>
            <a:cxnSpLocks/>
            <a:stCxn id="58" idx="2"/>
            <a:endCxn id="151" idx="0"/>
          </p:cNvCxnSpPr>
          <p:nvPr/>
        </p:nvCxnSpPr>
        <p:spPr>
          <a:xfrm rot="16200000" flipH="1">
            <a:off x="2698120" y="4213631"/>
            <a:ext cx="458938" cy="8220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F37507FC-900A-493B-9854-B3CB5A9AB9D7}"/>
              </a:ext>
            </a:extLst>
          </p:cNvPr>
          <p:cNvSpPr txBox="1"/>
          <p:nvPr/>
        </p:nvSpPr>
        <p:spPr>
          <a:xfrm>
            <a:off x="6922384" y="1082193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947AE89-BC00-40B1-89EC-27DB58BD0A7B}"/>
              </a:ext>
            </a:extLst>
          </p:cNvPr>
          <p:cNvSpPr txBox="1"/>
          <p:nvPr/>
        </p:nvSpPr>
        <p:spPr>
          <a:xfrm>
            <a:off x="7269770" y="1099128"/>
            <a:ext cx="17400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Water Vapor Features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B07DCF0-935E-4EAA-A0C0-D3D3BB56CB05}"/>
              </a:ext>
            </a:extLst>
          </p:cNvPr>
          <p:cNvSpPr txBox="1"/>
          <p:nvPr/>
        </p:nvSpPr>
        <p:spPr>
          <a:xfrm>
            <a:off x="1068609" y="2062371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ACCFAE5-0D4E-4BB2-BD98-53BA84361CBD}"/>
              </a:ext>
            </a:extLst>
          </p:cNvPr>
          <p:cNvSpPr txBox="1"/>
          <p:nvPr/>
        </p:nvSpPr>
        <p:spPr>
          <a:xfrm>
            <a:off x="5654494" y="2291951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1C0DD2AE-A8B9-4ADB-BAA2-39118125A646}"/>
              </a:ext>
            </a:extLst>
          </p:cNvPr>
          <p:cNvSpPr txBox="1"/>
          <p:nvPr/>
        </p:nvSpPr>
        <p:spPr>
          <a:xfrm>
            <a:off x="5963806" y="5735076"/>
            <a:ext cx="317526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1466D85-76D8-4E32-8728-27AAA927E61C}"/>
              </a:ext>
            </a:extLst>
          </p:cNvPr>
          <p:cNvSpPr txBox="1"/>
          <p:nvPr/>
        </p:nvSpPr>
        <p:spPr>
          <a:xfrm>
            <a:off x="5955231" y="5448605"/>
            <a:ext cx="317526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597FFA1-0F0C-49A6-B4FB-1E519E0F3B2E}"/>
              </a:ext>
            </a:extLst>
          </p:cNvPr>
          <p:cNvSpPr txBox="1"/>
          <p:nvPr/>
        </p:nvSpPr>
        <p:spPr>
          <a:xfrm>
            <a:off x="5047390" y="4894645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C94228F-7F21-46FF-83AB-87CE9DB60C90}"/>
              </a:ext>
            </a:extLst>
          </p:cNvPr>
          <p:cNvSpPr txBox="1"/>
          <p:nvPr/>
        </p:nvSpPr>
        <p:spPr>
          <a:xfrm>
            <a:off x="7210749" y="4863868"/>
            <a:ext cx="317526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521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5BF6CC9-0A68-4569-99A0-C17FEA732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87851" cy="685800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50B8A9-9F3B-4A5F-A688-0881BA4B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5" y="1"/>
            <a:ext cx="451866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07" y="144030"/>
            <a:ext cx="6629400" cy="8524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Wind lidar measurements from space: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Aerosol &amp; molecular coverage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DC506-D406-4A06-B773-9ECF5754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366" y="6356920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8</a:t>
            </a:fld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FA2C1-75AF-42AA-B2FD-8311AAAA8337}"/>
              </a:ext>
            </a:extLst>
          </p:cNvPr>
          <p:cNvSpPr/>
          <p:nvPr/>
        </p:nvSpPr>
        <p:spPr>
          <a:xfrm>
            <a:off x="232427" y="1346963"/>
            <a:ext cx="6673480" cy="1914169"/>
          </a:xfrm>
          <a:prstGeom prst="roundRect">
            <a:avLst>
              <a:gd name="adj" fmla="val 4085"/>
            </a:avLst>
          </a:prstGeom>
          <a:solidFill>
            <a:srgbClr val="FFFFFF">
              <a:alpha val="77647"/>
            </a:srgb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OAWL:  path to </a:t>
            </a:r>
            <a:r>
              <a:rPr lang="en-US" sz="2000" b="1" i="1" dirty="0">
                <a:solidFill>
                  <a:srgbClr val="000000"/>
                </a:solidFill>
              </a:rPr>
              <a:t>full </a:t>
            </a:r>
            <a:r>
              <a:rPr lang="en-US" sz="2000" b="1" dirty="0">
                <a:solidFill>
                  <a:srgbClr val="000000"/>
                </a:solidFill>
              </a:rPr>
              <a:t>atmospheric wind profiles: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000000"/>
                </a:solidFill>
              </a:rPr>
              <a:t>Two wavelengths (same laser) used to measure winds from both aerosols AND molecules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sz="1800" dirty="0">
                <a:solidFill>
                  <a:srgbClr val="00823B"/>
                </a:solidFill>
              </a:rPr>
              <a:t>@ 532 nm – provides precision using </a:t>
            </a:r>
            <a:r>
              <a:rPr lang="en-US" sz="1800" b="1" i="1" dirty="0">
                <a:solidFill>
                  <a:srgbClr val="00823B"/>
                </a:solidFill>
              </a:rPr>
              <a:t>aerosol returns</a:t>
            </a:r>
            <a:endParaRPr lang="en-US" sz="1800" dirty="0">
              <a:solidFill>
                <a:srgbClr val="00823B"/>
              </a:solidFill>
            </a:endParaRPr>
          </a:p>
          <a:p>
            <a:pPr marL="514350" lvl="1" indent="-168275"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@ 355 nm – provides coverage using </a:t>
            </a:r>
            <a:r>
              <a:rPr lang="en-US" sz="1800" b="1" i="1" dirty="0">
                <a:solidFill>
                  <a:srgbClr val="0070C0"/>
                </a:solidFill>
              </a:rPr>
              <a:t>molecular returns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E5CE1-0A86-467E-AA7E-1F32DC21E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1"/>
          <a:stretch/>
        </p:blipFill>
        <p:spPr>
          <a:xfrm>
            <a:off x="3271553" y="9524"/>
            <a:ext cx="5931627" cy="6858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B4D322-51E9-44A9-ADDF-07241CAEB15D}"/>
              </a:ext>
            </a:extLst>
          </p:cNvPr>
          <p:cNvSpPr txBox="1"/>
          <p:nvPr/>
        </p:nvSpPr>
        <p:spPr>
          <a:xfrm>
            <a:off x="6996442" y="1791065"/>
            <a:ext cx="2136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High altitudes:  fewer aerosols &amp; clouds, 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so UV wavelengths are used to measure winds using lidar returns from just molecules </a:t>
            </a:r>
            <a:b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(e.g. ESA’s Aeolus mission, UV OAWL)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3C4012-7474-4544-8003-32E50A62519A}"/>
              </a:ext>
            </a:extLst>
          </p:cNvPr>
          <p:cNvSpPr/>
          <p:nvPr/>
        </p:nvSpPr>
        <p:spPr>
          <a:xfrm>
            <a:off x="3270619" y="6589915"/>
            <a:ext cx="617753" cy="6863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348C51C-F0E9-455D-A4E9-9EA2C014D30C}"/>
              </a:ext>
            </a:extLst>
          </p:cNvPr>
          <p:cNvSpPr/>
          <p:nvPr/>
        </p:nvSpPr>
        <p:spPr>
          <a:xfrm>
            <a:off x="3556420" y="6608832"/>
            <a:ext cx="62717" cy="32016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B2E99-B57E-433A-A95C-45EC1B4E2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38" t="-9660" r="1538" b="20197"/>
          <a:stretch/>
        </p:blipFill>
        <p:spPr>
          <a:xfrm>
            <a:off x="2492639" y="5278573"/>
            <a:ext cx="1184011" cy="13669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7B3180-2CF5-4275-8273-BE968DACBEF3}"/>
              </a:ext>
            </a:extLst>
          </p:cNvPr>
          <p:cNvSpPr txBox="1"/>
          <p:nvPr/>
        </p:nvSpPr>
        <p:spPr>
          <a:xfrm>
            <a:off x="4057231" y="5790640"/>
            <a:ext cx="511390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Airborne &amp; ground DWLs are best for boundary layer studies at scales that would be smeared by space-based orbit speeds (~7.2 km/s)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480B0C-34BB-4C08-9513-7374F4FE6F9F}"/>
              </a:ext>
            </a:extLst>
          </p:cNvPr>
          <p:cNvGrpSpPr/>
          <p:nvPr/>
        </p:nvGrpSpPr>
        <p:grpSpPr>
          <a:xfrm>
            <a:off x="175937" y="4676775"/>
            <a:ext cx="6348687" cy="610516"/>
            <a:chOff x="9819717" y="23768871"/>
            <a:chExt cx="7259903" cy="4242247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9D79769E-C9D7-419B-AA5C-3B0494F9E28F}"/>
                </a:ext>
              </a:extLst>
            </p:cNvPr>
            <p:cNvSpPr/>
            <p:nvPr/>
          </p:nvSpPr>
          <p:spPr>
            <a:xfrm>
              <a:off x="9819717" y="23980939"/>
              <a:ext cx="7259903" cy="3783969"/>
            </a:xfrm>
            <a:prstGeom prst="cloudCallout">
              <a:avLst>
                <a:gd name="adj1" fmla="val -37790"/>
                <a:gd name="adj2" fmla="val -3623"/>
              </a:avLst>
            </a:prstGeom>
            <a:solidFill>
              <a:srgbClr val="F2F2F2">
                <a:alpha val="3098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E5C2A6-B2E7-4EAD-9FC4-E990B81DA661}"/>
                </a:ext>
              </a:extLst>
            </p:cNvPr>
            <p:cNvSpPr txBox="1"/>
            <p:nvPr/>
          </p:nvSpPr>
          <p:spPr>
            <a:xfrm>
              <a:off x="10361113" y="23768871"/>
              <a:ext cx="6439495" cy="42422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Aerosol-DWL’s (Green-OAWL, Coherent detection) provide good returns in lower troposphere and where aerosol layers or thin clouds are 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38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20"/>
          <p:cNvSpPr>
            <a:spLocks noChangeAspect="1" noChangeArrowheads="1" noTextEdit="1"/>
          </p:cNvSpPr>
          <p:nvPr/>
        </p:nvSpPr>
        <p:spPr bwMode="auto">
          <a:xfrm>
            <a:off x="-10878" y="0"/>
            <a:ext cx="9186040" cy="6858000"/>
          </a:xfrm>
          <a:prstGeom prst="rect">
            <a:avLst/>
          </a:prstGeom>
          <a:gradFill>
            <a:gsLst>
              <a:gs pos="29000">
                <a:srgbClr val="1E81CA"/>
              </a:gs>
              <a:gs pos="0">
                <a:srgbClr val="005392"/>
              </a:gs>
              <a:gs pos="53000">
                <a:srgbClr val="0070C0">
                  <a:lumMod val="62000"/>
                  <a:lumOff val="38000"/>
                </a:srgbClr>
              </a:gs>
              <a:gs pos="83000">
                <a:schemeClr val="bg2"/>
              </a:gs>
              <a:gs pos="100000">
                <a:schemeClr val="bg2">
                  <a:lumMod val="78000"/>
                </a:schemeClr>
              </a:gs>
            </a:gsLst>
            <a:lin ang="5400000" scaled="0"/>
          </a:gradFill>
          <a:ln w="57150">
            <a:noFill/>
          </a:ln>
        </p:spPr>
        <p:txBody>
          <a:bodyPr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FCB23C-C95E-4C67-9C1A-D625C089F6BA}"/>
              </a:ext>
            </a:extLst>
          </p:cNvPr>
          <p:cNvGrpSpPr/>
          <p:nvPr/>
        </p:nvGrpSpPr>
        <p:grpSpPr>
          <a:xfrm>
            <a:off x="-308225" y="4291803"/>
            <a:ext cx="2335622" cy="1974930"/>
            <a:chOff x="2556310" y="4208039"/>
            <a:chExt cx="4260835" cy="1974930"/>
          </a:xfrm>
        </p:grpSpPr>
        <p:sp>
          <p:nvSpPr>
            <p:cNvPr id="1196" name="AutoShape 5"/>
            <p:cNvSpPr>
              <a:spLocks noChangeArrowheads="1"/>
            </p:cNvSpPr>
            <p:nvPr/>
          </p:nvSpPr>
          <p:spPr bwMode="auto">
            <a:xfrm rot="16046538" flipH="1" flipV="1">
              <a:off x="3425305" y="3819447"/>
              <a:ext cx="1494527" cy="3232516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5" name="AutoShape 54"/>
            <p:cNvSpPr>
              <a:spLocks noChangeArrowheads="1"/>
            </p:cNvSpPr>
            <p:nvPr/>
          </p:nvSpPr>
          <p:spPr bwMode="auto">
            <a:xfrm>
              <a:off x="3769979" y="4208039"/>
              <a:ext cx="1603545" cy="465989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6" name="AutoShape 55"/>
            <p:cNvSpPr>
              <a:spLocks noChangeArrowheads="1"/>
            </p:cNvSpPr>
            <p:nvPr/>
          </p:nvSpPr>
          <p:spPr bwMode="auto">
            <a:xfrm>
              <a:off x="3239498" y="4386016"/>
              <a:ext cx="2180234" cy="716757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9" name="AutoShape 5"/>
            <p:cNvSpPr>
              <a:spLocks noChangeArrowheads="1"/>
            </p:cNvSpPr>
            <p:nvPr/>
          </p:nvSpPr>
          <p:spPr bwMode="auto">
            <a:xfrm rot="5776575" flipH="1" flipV="1">
              <a:off x="4487212" y="3774211"/>
              <a:ext cx="1177883" cy="3481983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96" name="AutoShape 55"/>
          <p:cNvSpPr>
            <a:spLocks noChangeArrowheads="1"/>
          </p:cNvSpPr>
          <p:nvPr/>
        </p:nvSpPr>
        <p:spPr bwMode="auto">
          <a:xfrm>
            <a:off x="5302303" y="6245413"/>
            <a:ext cx="2403511" cy="438696"/>
          </a:xfrm>
          <a:prstGeom prst="cloudCallout">
            <a:avLst>
              <a:gd name="adj1" fmla="val 43649"/>
              <a:gd name="adj2" fmla="val -7518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97" name="AutoShape 55"/>
          <p:cNvSpPr>
            <a:spLocks noChangeArrowheads="1"/>
          </p:cNvSpPr>
          <p:nvPr/>
        </p:nvSpPr>
        <p:spPr bwMode="auto">
          <a:xfrm rot="10800000">
            <a:off x="6222360" y="6197600"/>
            <a:ext cx="3151368" cy="473890"/>
          </a:xfrm>
          <a:prstGeom prst="cloudCallout">
            <a:avLst>
              <a:gd name="adj1" fmla="val 922"/>
              <a:gd name="adj2" fmla="val -15374"/>
            </a:avLst>
          </a:prstGeom>
          <a:solidFill>
            <a:srgbClr val="AFCBD9">
              <a:alpha val="58824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4702175"/>
            <a:endParaRPr lang="en-US" sz="2400">
              <a:solidFill>
                <a:srgbClr val="EEECE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861" y="120659"/>
            <a:ext cx="751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IR Sounding AMVs where Water Vapor features available:  GOES (GEO) and 4-12 LEO Sounders</a:t>
            </a:r>
          </a:p>
          <a:p>
            <a:pPr algn="ctr" defTabSz="914400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 defTabSz="914400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DWL where air is clear (UTLS): anchors cloud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heights to improve AMV results…AND provide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true winds along lidar curtain path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F2597-AEA7-4DD8-8F08-30CEF9430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C441F4-0D55-4E12-A729-7B29B0C6CC05}"/>
              </a:ext>
            </a:extLst>
          </p:cNvPr>
          <p:cNvGrpSpPr/>
          <p:nvPr/>
        </p:nvGrpSpPr>
        <p:grpSpPr>
          <a:xfrm>
            <a:off x="7132546" y="3831823"/>
            <a:ext cx="1812383" cy="2459475"/>
            <a:chOff x="5225945" y="1676123"/>
            <a:chExt cx="1812383" cy="4498431"/>
          </a:xfrm>
        </p:grpSpPr>
        <p:sp>
          <p:nvSpPr>
            <p:cNvPr id="88" name="AutoShape 5">
              <a:extLst>
                <a:ext uri="{FF2B5EF4-FFF2-40B4-BE49-F238E27FC236}">
                  <a16:creationId xmlns:a16="http://schemas.microsoft.com/office/drawing/2014/main" id="{1DDC92CF-7FB4-4582-AC58-EE2890770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0" name="AutoShape 54">
              <a:extLst>
                <a:ext uri="{FF2B5EF4-FFF2-40B4-BE49-F238E27FC236}">
                  <a16:creationId xmlns:a16="http://schemas.microsoft.com/office/drawing/2014/main" id="{7105E506-FE18-497F-B7A4-71841D6270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1" name="AutoShape 55">
              <a:extLst>
                <a:ext uri="{FF2B5EF4-FFF2-40B4-BE49-F238E27FC236}">
                  <a16:creationId xmlns:a16="http://schemas.microsoft.com/office/drawing/2014/main" id="{5D7AE85C-69E6-4AB6-9408-43E6E851BF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2" name="AutoShape 423">
              <a:extLst>
                <a:ext uri="{FF2B5EF4-FFF2-40B4-BE49-F238E27FC236}">
                  <a16:creationId xmlns:a16="http://schemas.microsoft.com/office/drawing/2014/main" id="{18AE25E3-957B-423B-826B-3B6A40574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3" name="AutoShape 424">
              <a:extLst>
                <a:ext uri="{FF2B5EF4-FFF2-40B4-BE49-F238E27FC236}">
                  <a16:creationId xmlns:a16="http://schemas.microsoft.com/office/drawing/2014/main" id="{0A1872C1-0AC8-44D4-932E-6BFEDD79B4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4" name="AutoShape 425">
              <a:extLst>
                <a:ext uri="{FF2B5EF4-FFF2-40B4-BE49-F238E27FC236}">
                  <a16:creationId xmlns:a16="http://schemas.microsoft.com/office/drawing/2014/main" id="{494195F8-A7A4-4BC8-AF66-DAF915234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95" name="AutoShape 6">
              <a:extLst>
                <a:ext uri="{FF2B5EF4-FFF2-40B4-BE49-F238E27FC236}">
                  <a16:creationId xmlns:a16="http://schemas.microsoft.com/office/drawing/2014/main" id="{199AE8A6-068D-46F8-BB0B-26815110E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2" name="AutoShape 426">
              <a:extLst>
                <a:ext uri="{FF2B5EF4-FFF2-40B4-BE49-F238E27FC236}">
                  <a16:creationId xmlns:a16="http://schemas.microsoft.com/office/drawing/2014/main" id="{7D22ADFA-E5FD-430E-AC45-33C6DE3E7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4" name="AutoShape 427">
              <a:extLst>
                <a:ext uri="{FF2B5EF4-FFF2-40B4-BE49-F238E27FC236}">
                  <a16:creationId xmlns:a16="http://schemas.microsoft.com/office/drawing/2014/main" id="{90F347A1-7FC7-4F96-B8E3-4CCD7C2C10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5" name="AutoShape 428">
              <a:extLst>
                <a:ext uri="{FF2B5EF4-FFF2-40B4-BE49-F238E27FC236}">
                  <a16:creationId xmlns:a16="http://schemas.microsoft.com/office/drawing/2014/main" id="{AC83C94E-5C54-4B91-9295-B48A50A39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6" name="AutoShape 429">
              <a:extLst>
                <a:ext uri="{FF2B5EF4-FFF2-40B4-BE49-F238E27FC236}">
                  <a16:creationId xmlns:a16="http://schemas.microsoft.com/office/drawing/2014/main" id="{FF6FA07D-F2F6-43DB-A7AF-87960C8C7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7" name="AutoShape 430">
              <a:extLst>
                <a:ext uri="{FF2B5EF4-FFF2-40B4-BE49-F238E27FC236}">
                  <a16:creationId xmlns:a16="http://schemas.microsoft.com/office/drawing/2014/main" id="{1961C21A-463A-4F45-9418-47C64F8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08" name="AutoShape 431">
              <a:extLst>
                <a:ext uri="{FF2B5EF4-FFF2-40B4-BE49-F238E27FC236}">
                  <a16:creationId xmlns:a16="http://schemas.microsoft.com/office/drawing/2014/main" id="{754A953A-E5DD-4001-ABBB-4C0928F23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0" name="AutoShape 432">
              <a:extLst>
                <a:ext uri="{FF2B5EF4-FFF2-40B4-BE49-F238E27FC236}">
                  <a16:creationId xmlns:a16="http://schemas.microsoft.com/office/drawing/2014/main" id="{F2E08D6E-15AB-4B42-B7A8-D3C5FAD96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1" name="AutoShape 424">
              <a:extLst>
                <a:ext uri="{FF2B5EF4-FFF2-40B4-BE49-F238E27FC236}">
                  <a16:creationId xmlns:a16="http://schemas.microsoft.com/office/drawing/2014/main" id="{E67FADF6-9DAE-4592-8C38-951A2A4E4C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2" name="AutoShape 430">
              <a:extLst>
                <a:ext uri="{FF2B5EF4-FFF2-40B4-BE49-F238E27FC236}">
                  <a16:creationId xmlns:a16="http://schemas.microsoft.com/office/drawing/2014/main" id="{B164E94E-38B9-48B0-8442-7C4DE43D4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3" name="AutoShape 424">
              <a:extLst>
                <a:ext uri="{FF2B5EF4-FFF2-40B4-BE49-F238E27FC236}">
                  <a16:creationId xmlns:a16="http://schemas.microsoft.com/office/drawing/2014/main" id="{51E68830-EBB3-4EF6-B35F-03895CF599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4" name="AutoShape 424">
              <a:extLst>
                <a:ext uri="{FF2B5EF4-FFF2-40B4-BE49-F238E27FC236}">
                  <a16:creationId xmlns:a16="http://schemas.microsoft.com/office/drawing/2014/main" id="{FCAD2DEF-BC45-42CD-8C87-6B990FF3EB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5" name="AutoShape 424">
              <a:extLst>
                <a:ext uri="{FF2B5EF4-FFF2-40B4-BE49-F238E27FC236}">
                  <a16:creationId xmlns:a16="http://schemas.microsoft.com/office/drawing/2014/main" id="{22F044E9-8CBA-468D-B391-CD437D3882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16" name="AutoShape 424">
              <a:extLst>
                <a:ext uri="{FF2B5EF4-FFF2-40B4-BE49-F238E27FC236}">
                  <a16:creationId xmlns:a16="http://schemas.microsoft.com/office/drawing/2014/main" id="{C238D6D8-3C71-46C8-8B2D-5B600B0CF4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17" name="Freeform 57">
            <a:extLst>
              <a:ext uri="{FF2B5EF4-FFF2-40B4-BE49-F238E27FC236}">
                <a16:creationId xmlns:a16="http://schemas.microsoft.com/office/drawing/2014/main" id="{01DB48B4-0804-498A-8BAE-B242E90F33A2}"/>
              </a:ext>
            </a:extLst>
          </p:cNvPr>
          <p:cNvSpPr>
            <a:spLocks/>
          </p:cNvSpPr>
          <p:nvPr/>
        </p:nvSpPr>
        <p:spPr bwMode="auto">
          <a:xfrm flipH="1">
            <a:off x="5156550" y="6373877"/>
            <a:ext cx="4171759" cy="502930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345" name="Group 344"/>
          <p:cNvGrpSpPr/>
          <p:nvPr/>
        </p:nvGrpSpPr>
        <p:grpSpPr>
          <a:xfrm flipH="1">
            <a:off x="3144745" y="4532497"/>
            <a:ext cx="4191331" cy="602686"/>
            <a:chOff x="-319577" y="2879725"/>
            <a:chExt cx="9679477" cy="42386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7" name="AutoShape 54"/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8" name="AutoShape 55"/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5" name="AutoShape 423"/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6" name="AutoShape 424"/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7" name="AutoShape 425"/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8" name="AutoShape 6"/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59" name="AutoShape 426"/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0" name="AutoShape 427"/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1" name="AutoShape 428"/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2" name="AutoShape 429"/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3" name="AutoShape 430"/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4" name="AutoShape 431"/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365" name="AutoShape 432"/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FC8B7AB-C14D-4C73-AF3E-C91092EACE81}"/>
              </a:ext>
            </a:extLst>
          </p:cNvPr>
          <p:cNvGrpSpPr/>
          <p:nvPr/>
        </p:nvGrpSpPr>
        <p:grpSpPr>
          <a:xfrm flipH="1">
            <a:off x="7587835" y="2222128"/>
            <a:ext cx="1390729" cy="2459475"/>
            <a:chOff x="5225945" y="1676123"/>
            <a:chExt cx="1812383" cy="4498431"/>
          </a:xfrm>
        </p:grpSpPr>
        <p:sp>
          <p:nvSpPr>
            <p:cNvPr id="135" name="AutoShape 5">
              <a:extLst>
                <a:ext uri="{FF2B5EF4-FFF2-40B4-BE49-F238E27FC236}">
                  <a16:creationId xmlns:a16="http://schemas.microsoft.com/office/drawing/2014/main" id="{A8546AEA-39EE-4E74-B847-528FB9613E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5846705" y="4090904"/>
              <a:ext cx="880205" cy="93698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6" name="AutoShape 54">
              <a:extLst>
                <a:ext uri="{FF2B5EF4-FFF2-40B4-BE49-F238E27FC236}">
                  <a16:creationId xmlns:a16="http://schemas.microsoft.com/office/drawing/2014/main" id="{699BE5CC-98E9-412C-AD32-A8F488591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07754" y="4697935"/>
              <a:ext cx="825477" cy="1327874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7" name="AutoShape 55">
              <a:extLst>
                <a:ext uri="{FF2B5EF4-FFF2-40B4-BE49-F238E27FC236}">
                  <a16:creationId xmlns:a16="http://schemas.microsoft.com/office/drawing/2014/main" id="{AFA73F71-E120-4501-B19C-A491C7F068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5945" y="4807156"/>
              <a:ext cx="584415" cy="1178413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8" name="AutoShape 423">
              <a:extLst>
                <a:ext uri="{FF2B5EF4-FFF2-40B4-BE49-F238E27FC236}">
                  <a16:creationId xmlns:a16="http://schemas.microsoft.com/office/drawing/2014/main" id="{73ECA579-3579-4DD9-925C-70684F7F74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896500" y="2473707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9" name="AutoShape 424">
              <a:extLst>
                <a:ext uri="{FF2B5EF4-FFF2-40B4-BE49-F238E27FC236}">
                  <a16:creationId xmlns:a16="http://schemas.microsoft.com/office/drawing/2014/main" id="{38EA684E-499C-458A-8743-47975CFF54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3436" y="4846683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0" name="AutoShape 425">
              <a:extLst>
                <a:ext uri="{FF2B5EF4-FFF2-40B4-BE49-F238E27FC236}">
                  <a16:creationId xmlns:a16="http://schemas.microsoft.com/office/drawing/2014/main" id="{61C06F4C-DD43-40DE-8AA3-5673FA624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5648812" y="2881796"/>
              <a:ext cx="880205" cy="810521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1" name="AutoShape 6">
              <a:extLst>
                <a:ext uri="{FF2B5EF4-FFF2-40B4-BE49-F238E27FC236}">
                  <a16:creationId xmlns:a16="http://schemas.microsoft.com/office/drawing/2014/main" id="{FA20EDA2-00DA-4922-A7D0-7A62BE2A0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341" y="4305446"/>
              <a:ext cx="469095" cy="868005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2" name="AutoShape 426">
              <a:extLst>
                <a:ext uri="{FF2B5EF4-FFF2-40B4-BE49-F238E27FC236}">
                  <a16:creationId xmlns:a16="http://schemas.microsoft.com/office/drawing/2014/main" id="{7ADC667A-8131-408C-9381-D5A5DEB8F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6158123" y="3971049"/>
              <a:ext cx="880205" cy="1115183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3" name="AutoShape 427">
              <a:extLst>
                <a:ext uri="{FF2B5EF4-FFF2-40B4-BE49-F238E27FC236}">
                  <a16:creationId xmlns:a16="http://schemas.microsoft.com/office/drawing/2014/main" id="{F2C514F0-5DD2-4DE9-9C15-917F403C73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340445" y="4297143"/>
              <a:ext cx="880205" cy="85650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4" name="AutoShape 428">
              <a:extLst>
                <a:ext uri="{FF2B5EF4-FFF2-40B4-BE49-F238E27FC236}">
                  <a16:creationId xmlns:a16="http://schemas.microsoft.com/office/drawing/2014/main" id="{ECACF0D6-F6F9-4CDB-A60B-B8F8F77BA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5549751" y="4962864"/>
              <a:ext cx="696476" cy="1115183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5" name="AutoShape 429">
              <a:extLst>
                <a:ext uri="{FF2B5EF4-FFF2-40B4-BE49-F238E27FC236}">
                  <a16:creationId xmlns:a16="http://schemas.microsoft.com/office/drawing/2014/main" id="{9F9A620E-0706-4071-ADD7-9863CD94C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4491" y="4277159"/>
              <a:ext cx="469095" cy="868001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6" name="AutoShape 430">
              <a:extLst>
                <a:ext uri="{FF2B5EF4-FFF2-40B4-BE49-F238E27FC236}">
                  <a16:creationId xmlns:a16="http://schemas.microsoft.com/office/drawing/2014/main" id="{AC4CCB7B-8B16-492E-BCDD-77ECC163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766" y="4324522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7" name="AutoShape 431">
              <a:extLst>
                <a:ext uri="{FF2B5EF4-FFF2-40B4-BE49-F238E27FC236}">
                  <a16:creationId xmlns:a16="http://schemas.microsoft.com/office/drawing/2014/main" id="{AE6AD658-FD4E-4A0D-9051-A43B9F779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6023516" y="3071342"/>
              <a:ext cx="465837" cy="810521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8" name="AutoShape 432">
              <a:extLst>
                <a:ext uri="{FF2B5EF4-FFF2-40B4-BE49-F238E27FC236}">
                  <a16:creationId xmlns:a16="http://schemas.microsoft.com/office/drawing/2014/main" id="{AC75E00C-429D-495F-9649-ADB7C679C6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6445241" y="3483504"/>
              <a:ext cx="469095" cy="868005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49" name="AutoShape 424">
              <a:extLst>
                <a:ext uri="{FF2B5EF4-FFF2-40B4-BE49-F238E27FC236}">
                  <a16:creationId xmlns:a16="http://schemas.microsoft.com/office/drawing/2014/main" id="{416E0E13-5BFF-4211-85BB-9E8AAC988F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9102" y="32702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0" name="AutoShape 430">
              <a:extLst>
                <a:ext uri="{FF2B5EF4-FFF2-40B4-BE49-F238E27FC236}">
                  <a16:creationId xmlns:a16="http://schemas.microsoft.com/office/drawing/2014/main" id="{5755E43D-68C8-436F-9F93-3699F74D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188" y="3150561"/>
              <a:ext cx="469095" cy="868001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1" name="AutoShape 424">
              <a:extLst>
                <a:ext uri="{FF2B5EF4-FFF2-40B4-BE49-F238E27FC236}">
                  <a16:creationId xmlns:a16="http://schemas.microsoft.com/office/drawing/2014/main" id="{163BFB27-99CC-4D65-806A-E9D2826F0C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803" y="2589634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2" name="AutoShape 424">
              <a:extLst>
                <a:ext uri="{FF2B5EF4-FFF2-40B4-BE49-F238E27FC236}">
                  <a16:creationId xmlns:a16="http://schemas.microsoft.com/office/drawing/2014/main" id="{A2822441-8EDC-49FE-8135-2922373996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41502" y="1898652"/>
              <a:ext cx="825477" cy="1327870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3" name="AutoShape 424">
              <a:extLst>
                <a:ext uri="{FF2B5EF4-FFF2-40B4-BE49-F238E27FC236}">
                  <a16:creationId xmlns:a16="http://schemas.microsoft.com/office/drawing/2014/main" id="{8B990D9D-ACB6-4738-9A91-751BB8E31A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2808" y="1676123"/>
              <a:ext cx="825477" cy="86800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4" name="AutoShape 424">
              <a:extLst>
                <a:ext uri="{FF2B5EF4-FFF2-40B4-BE49-F238E27FC236}">
                  <a16:creationId xmlns:a16="http://schemas.microsoft.com/office/drawing/2014/main" id="{99A0EAF5-0931-4DED-8194-8623C6AA15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3243" flipH="1">
              <a:off x="6030795" y="3632331"/>
              <a:ext cx="825477" cy="1327871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040E23E-373A-44AC-A435-86A4FCF8DDF1}"/>
              </a:ext>
            </a:extLst>
          </p:cNvPr>
          <p:cNvGrpSpPr/>
          <p:nvPr/>
        </p:nvGrpSpPr>
        <p:grpSpPr>
          <a:xfrm>
            <a:off x="-134261" y="2882888"/>
            <a:ext cx="5791376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56" name="AutoShape 5">
              <a:extLst>
                <a:ext uri="{FF2B5EF4-FFF2-40B4-BE49-F238E27FC236}">
                  <a16:creationId xmlns:a16="http://schemas.microsoft.com/office/drawing/2014/main" id="{D207B700-9C9B-485F-B230-C3BD15498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7" name="AutoShape 54">
              <a:extLst>
                <a:ext uri="{FF2B5EF4-FFF2-40B4-BE49-F238E27FC236}">
                  <a16:creationId xmlns:a16="http://schemas.microsoft.com/office/drawing/2014/main" id="{7568270E-7EBC-4079-A8F7-7006416C34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8" name="AutoShape 55">
              <a:extLst>
                <a:ext uri="{FF2B5EF4-FFF2-40B4-BE49-F238E27FC236}">
                  <a16:creationId xmlns:a16="http://schemas.microsoft.com/office/drawing/2014/main" id="{EE79FAD2-40F8-4D4E-85AE-89AE7A7400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59" name="AutoShape 423">
              <a:extLst>
                <a:ext uri="{FF2B5EF4-FFF2-40B4-BE49-F238E27FC236}">
                  <a16:creationId xmlns:a16="http://schemas.microsoft.com/office/drawing/2014/main" id="{B8D8FEE0-5A79-47FC-97F0-A012BEFD2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0" name="AutoShape 424">
              <a:extLst>
                <a:ext uri="{FF2B5EF4-FFF2-40B4-BE49-F238E27FC236}">
                  <a16:creationId xmlns:a16="http://schemas.microsoft.com/office/drawing/2014/main" id="{6F81F8F5-E067-4654-ADF4-FCE7DF4CE0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1" name="AutoShape 425">
              <a:extLst>
                <a:ext uri="{FF2B5EF4-FFF2-40B4-BE49-F238E27FC236}">
                  <a16:creationId xmlns:a16="http://schemas.microsoft.com/office/drawing/2014/main" id="{D966B220-D0E4-4614-8257-D4A01EED6B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2" name="AutoShape 6">
              <a:extLst>
                <a:ext uri="{FF2B5EF4-FFF2-40B4-BE49-F238E27FC236}">
                  <a16:creationId xmlns:a16="http://schemas.microsoft.com/office/drawing/2014/main" id="{9C8DD705-5FB9-4BAD-BDA9-C33BD1DE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3" name="AutoShape 426">
              <a:extLst>
                <a:ext uri="{FF2B5EF4-FFF2-40B4-BE49-F238E27FC236}">
                  <a16:creationId xmlns:a16="http://schemas.microsoft.com/office/drawing/2014/main" id="{034B4720-91A2-443B-B54A-E1845C317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4" name="AutoShape 427">
              <a:extLst>
                <a:ext uri="{FF2B5EF4-FFF2-40B4-BE49-F238E27FC236}">
                  <a16:creationId xmlns:a16="http://schemas.microsoft.com/office/drawing/2014/main" id="{781D3620-7A4D-4D6D-95BF-1CA06A789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5" name="AutoShape 428">
              <a:extLst>
                <a:ext uri="{FF2B5EF4-FFF2-40B4-BE49-F238E27FC236}">
                  <a16:creationId xmlns:a16="http://schemas.microsoft.com/office/drawing/2014/main" id="{CD23BDAF-C4C4-450F-9C72-D5AF5D674C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6" name="AutoShape 429">
              <a:extLst>
                <a:ext uri="{FF2B5EF4-FFF2-40B4-BE49-F238E27FC236}">
                  <a16:creationId xmlns:a16="http://schemas.microsoft.com/office/drawing/2014/main" id="{51AF190D-BF45-4F50-AD3A-25B4C61B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7" name="AutoShape 430">
              <a:extLst>
                <a:ext uri="{FF2B5EF4-FFF2-40B4-BE49-F238E27FC236}">
                  <a16:creationId xmlns:a16="http://schemas.microsoft.com/office/drawing/2014/main" id="{4B71EE2E-3F4B-4D09-9FF4-E8B888CA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8" name="AutoShape 431">
              <a:extLst>
                <a:ext uri="{FF2B5EF4-FFF2-40B4-BE49-F238E27FC236}">
                  <a16:creationId xmlns:a16="http://schemas.microsoft.com/office/drawing/2014/main" id="{F66FB006-9711-4AE6-ACCB-064711063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69" name="AutoShape 432">
              <a:extLst>
                <a:ext uri="{FF2B5EF4-FFF2-40B4-BE49-F238E27FC236}">
                  <a16:creationId xmlns:a16="http://schemas.microsoft.com/office/drawing/2014/main" id="{9FA286DA-8581-4A20-A147-D650A514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248" name="Freeform 57"/>
          <p:cNvSpPr>
            <a:spLocks/>
          </p:cNvSpPr>
          <p:nvPr/>
        </p:nvSpPr>
        <p:spPr bwMode="auto">
          <a:xfrm flipH="1">
            <a:off x="-10880" y="6337165"/>
            <a:ext cx="5591295" cy="540500"/>
          </a:xfrm>
          <a:custGeom>
            <a:avLst/>
            <a:gdLst>
              <a:gd name="T0" fmla="*/ 0 w 27736"/>
              <a:gd name="T1" fmla="*/ 195 h 1502"/>
              <a:gd name="T2" fmla="*/ 1617 w 27736"/>
              <a:gd name="T3" fmla="*/ 125 h 1502"/>
              <a:gd name="T4" fmla="*/ 2570 w 27736"/>
              <a:gd name="T5" fmla="*/ 106 h 1502"/>
              <a:gd name="T6" fmla="*/ 3367 w 27736"/>
              <a:gd name="T7" fmla="*/ 62 h 1502"/>
              <a:gd name="T8" fmla="*/ 4409 w 27736"/>
              <a:gd name="T9" fmla="*/ 62 h 1502"/>
              <a:gd name="T10" fmla="*/ 5410 w 27736"/>
              <a:gd name="T11" fmla="*/ 128 h 1502"/>
              <a:gd name="T12" fmla="*/ 6251 w 27736"/>
              <a:gd name="T13" fmla="*/ 40 h 1502"/>
              <a:gd name="T14" fmla="*/ 8551 w 27736"/>
              <a:gd name="T15" fmla="*/ 235 h 1502"/>
              <a:gd name="T16" fmla="*/ 13292 w 27736"/>
              <a:gd name="T17" fmla="*/ 141 h 1502"/>
              <a:gd name="T18" fmla="*/ 16221 w 27736"/>
              <a:gd name="T19" fmla="*/ 106 h 1502"/>
              <a:gd name="T20" fmla="*/ 16903 w 27736"/>
              <a:gd name="T21" fmla="*/ 40 h 1502"/>
              <a:gd name="T22" fmla="*/ 18059 w 27736"/>
              <a:gd name="T23" fmla="*/ 151 h 1502"/>
              <a:gd name="T24" fmla="*/ 18502 w 27736"/>
              <a:gd name="T25" fmla="*/ 84 h 1502"/>
              <a:gd name="T26" fmla="*/ 18635 w 27736"/>
              <a:gd name="T27" fmla="*/ 84 h 1502"/>
              <a:gd name="T28" fmla="*/ 19832 w 27736"/>
              <a:gd name="T29" fmla="*/ 261 h 1502"/>
              <a:gd name="T30" fmla="*/ 20408 w 27736"/>
              <a:gd name="T31" fmla="*/ 128 h 1502"/>
              <a:gd name="T32" fmla="*/ 21427 w 27736"/>
              <a:gd name="T33" fmla="*/ 173 h 1502"/>
              <a:gd name="T34" fmla="*/ 23044 w 27736"/>
              <a:gd name="T35" fmla="*/ 284 h 1502"/>
              <a:gd name="T36" fmla="*/ 24262 w 27736"/>
              <a:gd name="T37" fmla="*/ 84 h 1502"/>
              <a:gd name="T38" fmla="*/ 24971 w 27736"/>
              <a:gd name="T39" fmla="*/ 84 h 1502"/>
              <a:gd name="T40" fmla="*/ 26434 w 27736"/>
              <a:gd name="T41" fmla="*/ 306 h 1502"/>
              <a:gd name="T42" fmla="*/ 27736 w 27736"/>
              <a:gd name="T43" fmla="*/ 0 h 1502"/>
              <a:gd name="T44" fmla="*/ 27714 w 27736"/>
              <a:gd name="T45" fmla="*/ 1502 h 1502"/>
              <a:gd name="T46" fmla="*/ 0 w 27736"/>
              <a:gd name="T47" fmla="*/ 1486 h 1502"/>
              <a:gd name="T48" fmla="*/ 0 w 27736"/>
              <a:gd name="T49" fmla="*/ 195 h 1502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51 w 10000"/>
              <a:gd name="connsiteY5" fmla="*/ 852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27 w 10000"/>
              <a:gd name="connsiteY2" fmla="*/ 706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590 w 10000"/>
              <a:gd name="connsiteY4" fmla="*/ 413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214 w 10000"/>
              <a:gd name="connsiteY3" fmla="*/ 413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  <a:gd name="connsiteX0" fmla="*/ 204 w 10000"/>
              <a:gd name="connsiteY0" fmla="*/ 5035 h 10000"/>
              <a:gd name="connsiteX1" fmla="*/ 583 w 10000"/>
              <a:gd name="connsiteY1" fmla="*/ 832 h 10000"/>
              <a:gd name="connsiteX2" fmla="*/ 971 w 10000"/>
              <a:gd name="connsiteY2" fmla="*/ 1031 h 10000"/>
              <a:gd name="connsiteX3" fmla="*/ 1068 w 10000"/>
              <a:gd name="connsiteY3" fmla="*/ 2038 h 10000"/>
              <a:gd name="connsiteX4" fmla="*/ 1429 w 10000"/>
              <a:gd name="connsiteY4" fmla="*/ 900 h 10000"/>
              <a:gd name="connsiteX5" fmla="*/ 1907 w 10000"/>
              <a:gd name="connsiteY5" fmla="*/ 2477 h 10000"/>
              <a:gd name="connsiteX6" fmla="*/ 2254 w 10000"/>
              <a:gd name="connsiteY6" fmla="*/ 266 h 10000"/>
              <a:gd name="connsiteX7" fmla="*/ 3083 w 10000"/>
              <a:gd name="connsiteY7" fmla="*/ 1565 h 10000"/>
              <a:gd name="connsiteX8" fmla="*/ 4792 w 10000"/>
              <a:gd name="connsiteY8" fmla="*/ 939 h 10000"/>
              <a:gd name="connsiteX9" fmla="*/ 5848 w 10000"/>
              <a:gd name="connsiteY9" fmla="*/ 706 h 10000"/>
              <a:gd name="connsiteX10" fmla="*/ 6094 w 10000"/>
              <a:gd name="connsiteY10" fmla="*/ 266 h 10000"/>
              <a:gd name="connsiteX11" fmla="*/ 6511 w 10000"/>
              <a:gd name="connsiteY11" fmla="*/ 1005 h 10000"/>
              <a:gd name="connsiteX12" fmla="*/ 6671 w 10000"/>
              <a:gd name="connsiteY12" fmla="*/ 559 h 10000"/>
              <a:gd name="connsiteX13" fmla="*/ 6719 w 10000"/>
              <a:gd name="connsiteY13" fmla="*/ 559 h 10000"/>
              <a:gd name="connsiteX14" fmla="*/ 7150 w 10000"/>
              <a:gd name="connsiteY14" fmla="*/ 1738 h 10000"/>
              <a:gd name="connsiteX15" fmla="*/ 7358 w 10000"/>
              <a:gd name="connsiteY15" fmla="*/ 852 h 10000"/>
              <a:gd name="connsiteX16" fmla="*/ 7725 w 10000"/>
              <a:gd name="connsiteY16" fmla="*/ 1152 h 10000"/>
              <a:gd name="connsiteX17" fmla="*/ 8308 w 10000"/>
              <a:gd name="connsiteY17" fmla="*/ 1891 h 10000"/>
              <a:gd name="connsiteX18" fmla="*/ 8747 w 10000"/>
              <a:gd name="connsiteY18" fmla="*/ 559 h 10000"/>
              <a:gd name="connsiteX19" fmla="*/ 9003 w 10000"/>
              <a:gd name="connsiteY19" fmla="*/ 559 h 10000"/>
              <a:gd name="connsiteX20" fmla="*/ 9531 w 10000"/>
              <a:gd name="connsiteY20" fmla="*/ 2037 h 10000"/>
              <a:gd name="connsiteX21" fmla="*/ 10000 w 10000"/>
              <a:gd name="connsiteY21" fmla="*/ 0 h 10000"/>
              <a:gd name="connsiteX22" fmla="*/ 9992 w 10000"/>
              <a:gd name="connsiteY22" fmla="*/ 10000 h 10000"/>
              <a:gd name="connsiteX23" fmla="*/ 0 w 10000"/>
              <a:gd name="connsiteY23" fmla="*/ 9893 h 10000"/>
              <a:gd name="connsiteX24" fmla="*/ 204 w 10000"/>
              <a:gd name="connsiteY24" fmla="*/ 50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204" y="5035"/>
                </a:moveTo>
                <a:cubicBezTo>
                  <a:pt x="330" y="3634"/>
                  <a:pt x="457" y="2233"/>
                  <a:pt x="583" y="832"/>
                </a:cubicBezTo>
                <a:lnTo>
                  <a:pt x="971" y="1031"/>
                </a:lnTo>
                <a:cubicBezTo>
                  <a:pt x="1003" y="1367"/>
                  <a:pt x="1036" y="1702"/>
                  <a:pt x="1068" y="2038"/>
                </a:cubicBezTo>
                <a:cubicBezTo>
                  <a:pt x="1140" y="2200"/>
                  <a:pt x="1357" y="738"/>
                  <a:pt x="1429" y="900"/>
                </a:cubicBezTo>
                <a:cubicBezTo>
                  <a:pt x="1535" y="1588"/>
                  <a:pt x="1801" y="1789"/>
                  <a:pt x="1907" y="2477"/>
                </a:cubicBezTo>
                <a:cubicBezTo>
                  <a:pt x="2023" y="1740"/>
                  <a:pt x="2138" y="1003"/>
                  <a:pt x="2254" y="266"/>
                </a:cubicBezTo>
                <a:lnTo>
                  <a:pt x="3083" y="1565"/>
                </a:lnTo>
                <a:lnTo>
                  <a:pt x="4792" y="939"/>
                </a:lnTo>
                <a:lnTo>
                  <a:pt x="5848" y="706"/>
                </a:lnTo>
                <a:lnTo>
                  <a:pt x="6094" y="266"/>
                </a:lnTo>
                <a:lnTo>
                  <a:pt x="6511" y="1005"/>
                </a:lnTo>
                <a:cubicBezTo>
                  <a:pt x="6564" y="856"/>
                  <a:pt x="6618" y="708"/>
                  <a:pt x="6671" y="559"/>
                </a:cubicBezTo>
                <a:lnTo>
                  <a:pt x="6719" y="559"/>
                </a:lnTo>
                <a:lnTo>
                  <a:pt x="7150" y="1738"/>
                </a:lnTo>
                <a:cubicBezTo>
                  <a:pt x="7219" y="1443"/>
                  <a:pt x="7289" y="1147"/>
                  <a:pt x="7358" y="852"/>
                </a:cubicBezTo>
                <a:lnTo>
                  <a:pt x="7725" y="1152"/>
                </a:lnTo>
                <a:lnTo>
                  <a:pt x="8308" y="1891"/>
                </a:lnTo>
                <a:lnTo>
                  <a:pt x="8747" y="559"/>
                </a:lnTo>
                <a:lnTo>
                  <a:pt x="9003" y="559"/>
                </a:lnTo>
                <a:lnTo>
                  <a:pt x="9531" y="2037"/>
                </a:lnTo>
                <a:lnTo>
                  <a:pt x="10000" y="0"/>
                </a:lnTo>
                <a:cubicBezTo>
                  <a:pt x="9997" y="3333"/>
                  <a:pt x="9995" y="6667"/>
                  <a:pt x="9992" y="10000"/>
                </a:cubicBezTo>
                <a:lnTo>
                  <a:pt x="0" y="9893"/>
                </a:lnTo>
                <a:lnTo>
                  <a:pt x="204" y="5035"/>
                </a:lnTo>
                <a:close/>
              </a:path>
            </a:pathLst>
          </a:custGeom>
          <a:solidFill>
            <a:srgbClr val="1C6218"/>
          </a:solidFill>
          <a:ln>
            <a:noFill/>
          </a:ln>
          <a:effectLst/>
        </p:spPr>
        <p:txBody>
          <a:bodyPr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387362E-817B-44A5-B2D8-A7A74F4ED155}"/>
              </a:ext>
            </a:extLst>
          </p:cNvPr>
          <p:cNvGrpSpPr/>
          <p:nvPr/>
        </p:nvGrpSpPr>
        <p:grpSpPr>
          <a:xfrm>
            <a:off x="1850613" y="2983878"/>
            <a:ext cx="5791376" cy="299950"/>
            <a:chOff x="-319577" y="2879725"/>
            <a:chExt cx="9679477" cy="423862"/>
          </a:xfrm>
          <a:solidFill>
            <a:srgbClr val="FFFFFF">
              <a:alpha val="20000"/>
            </a:srgbClr>
          </a:solidFill>
        </p:grpSpPr>
        <p:sp>
          <p:nvSpPr>
            <p:cNvPr id="119" name="AutoShape 5">
              <a:extLst>
                <a:ext uri="{FF2B5EF4-FFF2-40B4-BE49-F238E27FC236}">
                  <a16:creationId xmlns:a16="http://schemas.microsoft.com/office/drawing/2014/main" id="{3FBA040A-9AEB-494D-AFDD-D448B3139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0" name="AutoShape 54">
              <a:extLst>
                <a:ext uri="{FF2B5EF4-FFF2-40B4-BE49-F238E27FC236}">
                  <a16:creationId xmlns:a16="http://schemas.microsoft.com/office/drawing/2014/main" id="{09D7A7FE-55C4-421D-9AB3-E7123A7F71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1" name="AutoShape 55">
              <a:extLst>
                <a:ext uri="{FF2B5EF4-FFF2-40B4-BE49-F238E27FC236}">
                  <a16:creationId xmlns:a16="http://schemas.microsoft.com/office/drawing/2014/main" id="{68CC1DFF-89BD-4CBD-98D1-3B0E96A4A3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2" name="AutoShape 423">
              <a:extLst>
                <a:ext uri="{FF2B5EF4-FFF2-40B4-BE49-F238E27FC236}">
                  <a16:creationId xmlns:a16="http://schemas.microsoft.com/office/drawing/2014/main" id="{D1D58093-925C-4F2D-9E64-30153D682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3" name="AutoShape 424">
              <a:extLst>
                <a:ext uri="{FF2B5EF4-FFF2-40B4-BE49-F238E27FC236}">
                  <a16:creationId xmlns:a16="http://schemas.microsoft.com/office/drawing/2014/main" id="{220076A8-CAB0-4054-ADEA-69CAEB1BBC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4" name="AutoShape 425">
              <a:extLst>
                <a:ext uri="{FF2B5EF4-FFF2-40B4-BE49-F238E27FC236}">
                  <a16:creationId xmlns:a16="http://schemas.microsoft.com/office/drawing/2014/main" id="{97534099-87BB-4FB4-AD06-DD75FCE60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5" name="AutoShape 6">
              <a:extLst>
                <a:ext uri="{FF2B5EF4-FFF2-40B4-BE49-F238E27FC236}">
                  <a16:creationId xmlns:a16="http://schemas.microsoft.com/office/drawing/2014/main" id="{9D177D39-9A9A-44CE-843F-058F4CBFF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6" name="AutoShape 426">
              <a:extLst>
                <a:ext uri="{FF2B5EF4-FFF2-40B4-BE49-F238E27FC236}">
                  <a16:creationId xmlns:a16="http://schemas.microsoft.com/office/drawing/2014/main" id="{2D282463-48BA-4E86-92BC-6915B3C5E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7" name="AutoShape 427">
              <a:extLst>
                <a:ext uri="{FF2B5EF4-FFF2-40B4-BE49-F238E27FC236}">
                  <a16:creationId xmlns:a16="http://schemas.microsoft.com/office/drawing/2014/main" id="{9490B766-9E82-4DFB-B213-07EECFBB6A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8" name="AutoShape 428">
              <a:extLst>
                <a:ext uri="{FF2B5EF4-FFF2-40B4-BE49-F238E27FC236}">
                  <a16:creationId xmlns:a16="http://schemas.microsoft.com/office/drawing/2014/main" id="{E2675878-2C30-4C2A-A7C3-3EDA80B0C3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29" name="AutoShape 429">
              <a:extLst>
                <a:ext uri="{FF2B5EF4-FFF2-40B4-BE49-F238E27FC236}">
                  <a16:creationId xmlns:a16="http://schemas.microsoft.com/office/drawing/2014/main" id="{6CBD00B0-BECD-4172-ABA9-1EA5A6B7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0" name="AutoShape 430">
              <a:extLst>
                <a:ext uri="{FF2B5EF4-FFF2-40B4-BE49-F238E27FC236}">
                  <a16:creationId xmlns:a16="http://schemas.microsoft.com/office/drawing/2014/main" id="{AB8FD4D6-843A-4F6C-95CD-08F47C0E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1" name="AutoShape 431">
              <a:extLst>
                <a:ext uri="{FF2B5EF4-FFF2-40B4-BE49-F238E27FC236}">
                  <a16:creationId xmlns:a16="http://schemas.microsoft.com/office/drawing/2014/main" id="{70D6D443-22AA-4B70-A17C-750D7D44D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32" name="AutoShape 432">
              <a:extLst>
                <a:ext uri="{FF2B5EF4-FFF2-40B4-BE49-F238E27FC236}">
                  <a16:creationId xmlns:a16="http://schemas.microsoft.com/office/drawing/2014/main" id="{9130983E-A7DE-4F5C-AE8A-472C84BDA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133" name="Trapezoid 132">
            <a:extLst>
              <a:ext uri="{FF2B5EF4-FFF2-40B4-BE49-F238E27FC236}">
                <a16:creationId xmlns:a16="http://schemas.microsoft.com/office/drawing/2014/main" id="{1DE251A6-FFCF-4B13-BA6F-26267E975B4D}"/>
              </a:ext>
            </a:extLst>
          </p:cNvPr>
          <p:cNvSpPr/>
          <p:nvPr/>
        </p:nvSpPr>
        <p:spPr>
          <a:xfrm rot="2415136">
            <a:off x="6585795" y="-1018470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Trapezoid 170">
            <a:extLst>
              <a:ext uri="{FF2B5EF4-FFF2-40B4-BE49-F238E27FC236}">
                <a16:creationId xmlns:a16="http://schemas.microsoft.com/office/drawing/2014/main" id="{969950AF-6944-4819-82EA-D6CC8EE8300F}"/>
              </a:ext>
            </a:extLst>
          </p:cNvPr>
          <p:cNvSpPr/>
          <p:nvPr/>
        </p:nvSpPr>
        <p:spPr>
          <a:xfrm rot="2415136">
            <a:off x="7574490" y="-1043235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apezoid 171">
            <a:extLst>
              <a:ext uri="{FF2B5EF4-FFF2-40B4-BE49-F238E27FC236}">
                <a16:creationId xmlns:a16="http://schemas.microsoft.com/office/drawing/2014/main" id="{746C68E9-0499-4230-9613-926F54FBE1BD}"/>
              </a:ext>
            </a:extLst>
          </p:cNvPr>
          <p:cNvSpPr/>
          <p:nvPr/>
        </p:nvSpPr>
        <p:spPr>
          <a:xfrm rot="2415136">
            <a:off x="8401260" y="-909885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9D359EA-7104-4CC2-8128-FDFFA09F9751}"/>
              </a:ext>
            </a:extLst>
          </p:cNvPr>
          <p:cNvSpPr/>
          <p:nvPr/>
        </p:nvSpPr>
        <p:spPr>
          <a:xfrm>
            <a:off x="4533571" y="4639999"/>
            <a:ext cx="171230" cy="128495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965966-4D04-4936-B276-2987E19D3DF6}"/>
              </a:ext>
            </a:extLst>
          </p:cNvPr>
          <p:cNvGrpSpPr/>
          <p:nvPr/>
        </p:nvGrpSpPr>
        <p:grpSpPr>
          <a:xfrm>
            <a:off x="4712019" y="4647098"/>
            <a:ext cx="508995" cy="171230"/>
            <a:chOff x="4697732" y="4792358"/>
            <a:chExt cx="508995" cy="171230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51FA509-4B47-4E3C-885F-B3518136B3B6}"/>
                </a:ext>
              </a:extLst>
            </p:cNvPr>
            <p:cNvSpPr/>
            <p:nvPr/>
          </p:nvSpPr>
          <p:spPr>
            <a:xfrm rot="5400000">
              <a:off x="4883383" y="4829702"/>
              <a:ext cx="171230" cy="9654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78B90FF-7079-4D84-B17C-FB3B5BB48B7E}"/>
                </a:ext>
              </a:extLst>
            </p:cNvPr>
            <p:cNvCxnSpPr/>
            <p:nvPr/>
          </p:nvCxnSpPr>
          <p:spPr>
            <a:xfrm flipH="1" flipV="1">
              <a:off x="4697732" y="4854066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9AE043-ED5F-437E-8053-F26077FEA6E4}"/>
              </a:ext>
            </a:extLst>
          </p:cNvPr>
          <p:cNvSpPr txBox="1"/>
          <p:nvPr/>
        </p:nvSpPr>
        <p:spPr>
          <a:xfrm>
            <a:off x="3117678" y="3578815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Height error bars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F1572E-8B64-4EFA-B7E5-8B60282C55F6}"/>
              </a:ext>
            </a:extLst>
          </p:cNvPr>
          <p:cNvCxnSpPr>
            <a:cxnSpLocks/>
            <a:stCxn id="14" idx="1"/>
            <a:endCxn id="4" idx="0"/>
          </p:cNvCxnSpPr>
          <p:nvPr/>
        </p:nvCxnSpPr>
        <p:spPr>
          <a:xfrm flipH="1">
            <a:off x="1759709" y="3748092"/>
            <a:ext cx="1357969" cy="47073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06504D-215C-4AD4-B908-E27B9129B40E}"/>
              </a:ext>
            </a:extLst>
          </p:cNvPr>
          <p:cNvCxnSpPr>
            <a:cxnSpLocks/>
            <a:endCxn id="173" idx="0"/>
          </p:cNvCxnSpPr>
          <p:nvPr/>
        </p:nvCxnSpPr>
        <p:spPr>
          <a:xfrm>
            <a:off x="4533571" y="3904669"/>
            <a:ext cx="85615" cy="73533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4B0CF736-6CB0-4145-8055-7D8158A9B891}"/>
              </a:ext>
            </a:extLst>
          </p:cNvPr>
          <p:cNvCxnSpPr>
            <a:cxnSpLocks/>
            <a:stCxn id="183" idx="3"/>
            <a:endCxn id="177" idx="3"/>
          </p:cNvCxnSpPr>
          <p:nvPr/>
        </p:nvCxnSpPr>
        <p:spPr>
          <a:xfrm flipV="1">
            <a:off x="3648294" y="4818328"/>
            <a:ext cx="1334991" cy="6921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43EC5D08-4C1C-48D2-91D8-BAF92E2B1018}"/>
              </a:ext>
            </a:extLst>
          </p:cNvPr>
          <p:cNvSpPr txBox="1"/>
          <p:nvPr/>
        </p:nvSpPr>
        <p:spPr>
          <a:xfrm>
            <a:off x="1945584" y="5341151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Winds error bars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23ECA4F-863D-4CD1-B6FE-415C2DBF5483}"/>
              </a:ext>
            </a:extLst>
          </p:cNvPr>
          <p:cNvGrpSpPr/>
          <p:nvPr/>
        </p:nvGrpSpPr>
        <p:grpSpPr>
          <a:xfrm flipH="1">
            <a:off x="66270" y="4441057"/>
            <a:ext cx="3292165" cy="602686"/>
            <a:chOff x="-319577" y="2879725"/>
            <a:chExt cx="9679477" cy="423862"/>
          </a:xfrm>
        </p:grpSpPr>
        <p:sp>
          <p:nvSpPr>
            <p:cNvPr id="185" name="AutoShape 5">
              <a:extLst>
                <a:ext uri="{FF2B5EF4-FFF2-40B4-BE49-F238E27FC236}">
                  <a16:creationId xmlns:a16="http://schemas.microsoft.com/office/drawing/2014/main" id="{AA654C3B-0CAA-434C-B26D-C5DF7D104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22615" flipV="1">
              <a:off x="7020424" y="2933227"/>
              <a:ext cx="2144713" cy="258762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6" name="AutoShape 54">
              <a:extLst>
                <a:ext uri="{FF2B5EF4-FFF2-40B4-BE49-F238E27FC236}">
                  <a16:creationId xmlns:a16="http://schemas.microsoft.com/office/drawing/2014/main" id="{303AF10A-E617-4658-94D2-77E575400B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17638" y="2887662"/>
              <a:ext cx="2011362" cy="366713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74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7" name="AutoShape 55">
              <a:extLst>
                <a:ext uri="{FF2B5EF4-FFF2-40B4-BE49-F238E27FC236}">
                  <a16:creationId xmlns:a16="http://schemas.microsoft.com/office/drawing/2014/main" id="{0FADD71D-F810-4A65-BB89-FD73BFA82E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2917825"/>
              <a:ext cx="1423988" cy="325437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8" name="AutoShape 423">
              <a:extLst>
                <a:ext uri="{FF2B5EF4-FFF2-40B4-BE49-F238E27FC236}">
                  <a16:creationId xmlns:a16="http://schemas.microsoft.com/office/drawing/2014/main" id="{86A46520-BB8F-4585-A01D-F1AC95642A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148013" y="2949575"/>
              <a:ext cx="2144712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89" name="AutoShape 424">
              <a:extLst>
                <a:ext uri="{FF2B5EF4-FFF2-40B4-BE49-F238E27FC236}">
                  <a16:creationId xmlns:a16="http://schemas.microsoft.com/office/drawing/2014/main" id="{AA65B04A-556C-40B8-9EF5-461C70AFA0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39950" y="2936875"/>
              <a:ext cx="2011363" cy="366712"/>
            </a:xfrm>
            <a:prstGeom prst="cloudCallout">
              <a:avLst>
                <a:gd name="adj1" fmla="val -32875"/>
                <a:gd name="adj2" fmla="val 8870"/>
              </a:avLst>
            </a:prstGeom>
            <a:solidFill>
              <a:srgbClr val="FFFFFF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0" name="AutoShape 425">
              <a:extLst>
                <a:ext uri="{FF2B5EF4-FFF2-40B4-BE49-F238E27FC236}">
                  <a16:creationId xmlns:a16="http://schemas.microsoft.com/office/drawing/2014/main" id="{2B3B1084-0E81-4CF8-8A3C-57C0CC2ABE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17664" flipV="1">
              <a:off x="4508060" y="2997046"/>
              <a:ext cx="2144713" cy="223838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1" name="AutoShape 6">
              <a:extLst>
                <a:ext uri="{FF2B5EF4-FFF2-40B4-BE49-F238E27FC236}">
                  <a16:creationId xmlns:a16="http://schemas.microsoft.com/office/drawing/2014/main" id="{128BEEE9-39A6-4C53-8328-D511311A0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949668"/>
              <a:ext cx="1143000" cy="23971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2" name="AutoShape 426">
              <a:extLst>
                <a:ext uri="{FF2B5EF4-FFF2-40B4-BE49-F238E27FC236}">
                  <a16:creationId xmlns:a16="http://schemas.microsoft.com/office/drawing/2014/main" id="{9487EFC6-732E-4CD9-9C01-55DF9B060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3302000" y="2989262"/>
              <a:ext cx="2144713" cy="307975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3" name="AutoShape 427">
              <a:extLst>
                <a:ext uri="{FF2B5EF4-FFF2-40B4-BE49-F238E27FC236}">
                  <a16:creationId xmlns:a16="http://schemas.microsoft.com/office/drawing/2014/main" id="{30A9512B-84DE-4839-9B37-337E8431AE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-319577" y="3005137"/>
              <a:ext cx="2144713" cy="236538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4" name="AutoShape 428">
              <a:extLst>
                <a:ext uri="{FF2B5EF4-FFF2-40B4-BE49-F238E27FC236}">
                  <a16:creationId xmlns:a16="http://schemas.microsoft.com/office/drawing/2014/main" id="{3E1FBD4E-903E-483D-B3DC-9B88445305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52847" flipV="1">
              <a:off x="788988" y="2960826"/>
              <a:ext cx="1697037" cy="307975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5" name="AutoShape 429">
              <a:extLst>
                <a:ext uri="{FF2B5EF4-FFF2-40B4-BE49-F238E27FC236}">
                  <a16:creationId xmlns:a16="http://schemas.microsoft.com/office/drawing/2014/main" id="{3E3A8867-C74F-490E-A8BF-5D387741F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939834"/>
              <a:ext cx="1143000" cy="239712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6" name="AutoShape 430">
              <a:extLst>
                <a:ext uri="{FF2B5EF4-FFF2-40B4-BE49-F238E27FC236}">
                  <a16:creationId xmlns:a16="http://schemas.microsoft.com/office/drawing/2014/main" id="{E9C18A8F-8304-4CDE-BEE9-0B51DAC6E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879725"/>
              <a:ext cx="1143000" cy="239712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7" name="AutoShape 431">
              <a:extLst>
                <a:ext uri="{FF2B5EF4-FFF2-40B4-BE49-F238E27FC236}">
                  <a16:creationId xmlns:a16="http://schemas.microsoft.com/office/drawing/2014/main" id="{0BB24093-B138-4F25-A25E-754FC6841C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88506" flipV="1">
              <a:off x="4815493" y="2940884"/>
              <a:ext cx="1135062" cy="223838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  <p:sp>
          <p:nvSpPr>
            <p:cNvPr id="198" name="AutoShape 432">
              <a:extLst>
                <a:ext uri="{FF2B5EF4-FFF2-40B4-BE49-F238E27FC236}">
                  <a16:creationId xmlns:a16="http://schemas.microsoft.com/office/drawing/2014/main" id="{7B4FAD48-DD42-432C-812B-78502DA2A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767">
              <a:off x="8216900" y="2947987"/>
              <a:ext cx="1143000" cy="239713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5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2400">
                <a:solidFill>
                  <a:srgbClr val="EEECE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D424C57-160A-4B47-9F00-ABB7E9899CE8}"/>
              </a:ext>
            </a:extLst>
          </p:cNvPr>
          <p:cNvSpPr/>
          <p:nvPr/>
        </p:nvSpPr>
        <p:spPr>
          <a:xfrm>
            <a:off x="1674094" y="4218826"/>
            <a:ext cx="171230" cy="950901"/>
          </a:xfrm>
          <a:prstGeom prst="rect">
            <a:avLst/>
          </a:prstGeom>
          <a:solidFill>
            <a:srgbClr val="A0B4EE">
              <a:alpha val="67059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987205-0A9A-4E4F-8F68-583471821D84}"/>
              </a:ext>
            </a:extLst>
          </p:cNvPr>
          <p:cNvGrpSpPr/>
          <p:nvPr/>
        </p:nvGrpSpPr>
        <p:grpSpPr>
          <a:xfrm>
            <a:off x="1903180" y="4661131"/>
            <a:ext cx="950901" cy="188353"/>
            <a:chOff x="2040340" y="4706851"/>
            <a:chExt cx="950901" cy="188353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2BD025D-65A2-4287-893C-E40FCDB0A238}"/>
                </a:ext>
              </a:extLst>
            </p:cNvPr>
            <p:cNvSpPr/>
            <p:nvPr/>
          </p:nvSpPr>
          <p:spPr>
            <a:xfrm rot="5400000">
              <a:off x="2421614" y="4325577"/>
              <a:ext cx="188353" cy="95090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7059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68314F-1828-46B6-BD74-A80C45190CE7}"/>
                </a:ext>
              </a:extLst>
            </p:cNvPr>
            <p:cNvCxnSpPr/>
            <p:nvPr/>
          </p:nvCxnSpPr>
          <p:spPr>
            <a:xfrm flipH="1" flipV="1">
              <a:off x="2252144" y="4799981"/>
              <a:ext cx="508995" cy="80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A2896395-6427-4186-94F7-747CD4152D04}"/>
              </a:ext>
            </a:extLst>
          </p:cNvPr>
          <p:cNvCxnSpPr>
            <a:cxnSpLocks/>
            <a:endCxn id="175" idx="3"/>
          </p:cNvCxnSpPr>
          <p:nvPr/>
        </p:nvCxnSpPr>
        <p:spPr>
          <a:xfrm flipH="1" flipV="1">
            <a:off x="2378630" y="4849484"/>
            <a:ext cx="83576" cy="50779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rapezoid 173">
            <a:extLst>
              <a:ext uri="{FF2B5EF4-FFF2-40B4-BE49-F238E27FC236}">
                <a16:creationId xmlns:a16="http://schemas.microsoft.com/office/drawing/2014/main" id="{6CF31246-3D82-4261-8BA4-8F0B764049D6}"/>
              </a:ext>
            </a:extLst>
          </p:cNvPr>
          <p:cNvSpPr/>
          <p:nvPr/>
        </p:nvSpPr>
        <p:spPr>
          <a:xfrm rot="2415136">
            <a:off x="9277253" y="-880224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apezoid 175">
            <a:extLst>
              <a:ext uri="{FF2B5EF4-FFF2-40B4-BE49-F238E27FC236}">
                <a16:creationId xmlns:a16="http://schemas.microsoft.com/office/drawing/2014/main" id="{2C4C2301-E15C-47BE-B9E6-A3826A907018}"/>
              </a:ext>
            </a:extLst>
          </p:cNvPr>
          <p:cNvSpPr/>
          <p:nvPr/>
        </p:nvSpPr>
        <p:spPr>
          <a:xfrm rot="2415136">
            <a:off x="10268160" y="-776535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933A2-8E6D-40FC-A8A2-9B799A5A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9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51077B-BC51-4301-9223-DE350E009A73}"/>
              </a:ext>
            </a:extLst>
          </p:cNvPr>
          <p:cNvSpPr/>
          <p:nvPr/>
        </p:nvSpPr>
        <p:spPr>
          <a:xfrm>
            <a:off x="604015" y="286055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See Folger &amp; Weissman, 2014 &amp; 2016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9" name="Trapezoid 178">
            <a:extLst>
              <a:ext uri="{FF2B5EF4-FFF2-40B4-BE49-F238E27FC236}">
                <a16:creationId xmlns:a16="http://schemas.microsoft.com/office/drawing/2014/main" id="{EE808FDC-115C-43B9-903B-08E84053C090}"/>
              </a:ext>
            </a:extLst>
          </p:cNvPr>
          <p:cNvSpPr/>
          <p:nvPr/>
        </p:nvSpPr>
        <p:spPr>
          <a:xfrm rot="2415136">
            <a:off x="5840915" y="-1230444"/>
            <a:ext cx="608298" cy="8687873"/>
          </a:xfrm>
          <a:prstGeom prst="trapezoid">
            <a:avLst>
              <a:gd name="adj" fmla="val 27678"/>
            </a:avLst>
          </a:prstGeom>
          <a:gradFill>
            <a:gsLst>
              <a:gs pos="0">
                <a:srgbClr val="53B72B"/>
              </a:gs>
              <a:gs pos="100000">
                <a:srgbClr val="53B72B">
                  <a:alpha val="4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984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all Updated">
      <a:dk1>
        <a:srgbClr val="7D7D7D"/>
      </a:dk1>
      <a:lt1>
        <a:srgbClr val="FFFFFF"/>
      </a:lt1>
      <a:dk2>
        <a:srgbClr val="7D7D7D"/>
      </a:dk2>
      <a:lt2>
        <a:srgbClr val="C6D8DA"/>
      </a:lt2>
      <a:accent1>
        <a:srgbClr val="00AFCA"/>
      </a:accent1>
      <a:accent2>
        <a:srgbClr val="0D707F"/>
      </a:accent2>
      <a:accent3>
        <a:srgbClr val="FFC610"/>
      </a:accent3>
      <a:accent4>
        <a:srgbClr val="9F1E54"/>
      </a:accent4>
      <a:accent5>
        <a:srgbClr val="83B341"/>
      </a:accent5>
      <a:accent6>
        <a:srgbClr val="E45628"/>
      </a:accent6>
      <a:hlink>
        <a:srgbClr val="19E0FF"/>
      </a:hlink>
      <a:folHlink>
        <a:srgbClr val="6433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_x0020_Document_x0020_Category xmlns="e71d426d-8eaf-4e33-affd-06fcec24aaec">Corporate Presentation</CC_x0020_Document_x0020_Category>
    <PublishingExpirationDate xmlns="http://schemas.microsoft.com/sharepoint/v3" xsi:nil="true"/>
    <PublishingStartDate xmlns="http://schemas.microsoft.com/sharepoint/v3" xsi:nil="true"/>
    <_dlc_DocId xmlns="31d91d49-f94f-41c9-8284-69d14c79ee5f">ORGSSBU-12-178</_dlc_DocId>
    <_dlc_DocIdUrl xmlns="31d91d49-f94f-41c9-8284-69d14c79ee5f">
      <Url>https://orgs.aero.ball.com/sbu/cc/_layouts/DocIdRedir.aspx?ID=ORGSSBU-12-178</Url>
      <Description>ORGSSBU-12-178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3BB7294DBFF488E7E260267A70CC2" ma:contentTypeVersion="3" ma:contentTypeDescription="Create a new document." ma:contentTypeScope="" ma:versionID="af94c1489c84bd3e86cd7c44589f8c32">
  <xsd:schema xmlns:xsd="http://www.w3.org/2001/XMLSchema" xmlns:xs="http://www.w3.org/2001/XMLSchema" xmlns:p="http://schemas.microsoft.com/office/2006/metadata/properties" xmlns:ns1="http://schemas.microsoft.com/sharepoint/v3" xmlns:ns2="e71d426d-8eaf-4e33-affd-06fcec24aaec" xmlns:ns3="31d91d49-f94f-41c9-8284-69d14c79ee5f" targetNamespace="http://schemas.microsoft.com/office/2006/metadata/properties" ma:root="true" ma:fieldsID="42e54e27a90a007ef9383e46effb3d87" ns1:_="" ns2:_="" ns3:_="">
    <xsd:import namespace="http://schemas.microsoft.com/sharepoint/v3"/>
    <xsd:import namespace="e71d426d-8eaf-4e33-affd-06fcec24aaec"/>
    <xsd:import namespace="31d91d49-f94f-41c9-8284-69d14c79ee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C_x0020_Document_x0020_Categor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d426d-8eaf-4e33-affd-06fcec24aaec" elementFormDefault="qualified">
    <xsd:import namespace="http://schemas.microsoft.com/office/2006/documentManagement/types"/>
    <xsd:import namespace="http://schemas.microsoft.com/office/infopath/2007/PartnerControls"/>
    <xsd:element name="CC_x0020_Document_x0020_Category" ma:index="10" nillable="true" ma:displayName="CC Document Category" ma:default="None" ma:format="Dropdown" ma:internalName="CC_x0020_Document_x0020_Category">
      <xsd:simpleType>
        <xsd:union memberTypes="dms:Text">
          <xsd:simpleType>
            <xsd:restriction base="dms:Choice">
              <xsd:enumeration value="None"/>
              <xsd:enumeration value="Corporate Presentation"/>
              <xsd:enumeration value="Gener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1d49-f94f-41c9-8284-69d14c79ee5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D6D847-C451-4057-BB27-60AA0283A352}">
  <ds:schemaRefs>
    <ds:schemaRef ds:uri="e71d426d-8eaf-4e33-affd-06fcec24aaec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microsoft.com/sharepoint/v3"/>
    <ds:schemaRef ds:uri="31d91d49-f94f-41c9-8284-69d14c79ee5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5010C5F-95CF-49F6-BD13-FBBAB288F3E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BEE41D8-0EAF-4631-9F11-05F1FA66C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1d426d-8eaf-4e33-affd-06fcec24aaec"/>
    <ds:schemaRef ds:uri="31d91d49-f94f-41c9-8284-69d14c79e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9F80112-813F-4949-A118-8387FE755E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ADI_PPT_Template_030615.potx</Template>
  <TotalTime>113094</TotalTime>
  <Words>2520</Words>
  <Application>Microsoft Office PowerPoint</Application>
  <PresentationFormat>On-screen Show (4:3)</PresentationFormat>
  <Paragraphs>520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Symbol</vt:lpstr>
      <vt:lpstr>Times New Roman</vt:lpstr>
      <vt:lpstr>Wingdings</vt:lpstr>
      <vt:lpstr>Custom Design</vt:lpstr>
      <vt:lpstr>A Roadmap For Meeting Full Tropospheric Wind Measurement Needs</vt:lpstr>
      <vt:lpstr>Motivation</vt:lpstr>
      <vt:lpstr>Wind Lidar Missions:  Past</vt:lpstr>
      <vt:lpstr>Atmospheric Backscatter</vt:lpstr>
      <vt:lpstr>PowerPoint Presentation</vt:lpstr>
      <vt:lpstr>Wind Missions Now:  Range of objectives?</vt:lpstr>
      <vt:lpstr>Wind Missions Now</vt:lpstr>
      <vt:lpstr>Wind lidar measurements from space: Aerosol &amp; molecular coverage</vt:lpstr>
      <vt:lpstr>PowerPoint Presentation</vt:lpstr>
      <vt:lpstr>Lidar winds:  Studies on the swath of AMV improvement when anchored? </vt:lpstr>
      <vt:lpstr>NSOSA (AMS): Potential timeline for wind lidar technology maturation roadmap: laser focused</vt:lpstr>
      <vt:lpstr>Getting to operational:  Full Troposphere</vt:lpstr>
      <vt:lpstr>Science and Operational Winds</vt:lpstr>
      <vt:lpstr>Roadmaps:  More than just Systems and TRL </vt:lpstr>
      <vt:lpstr>PowerPoint Presentation</vt:lpstr>
      <vt:lpstr>Extras</vt:lpstr>
      <vt:lpstr>Passive, Yes, AND aerosol + molecular wind lidar </vt:lpstr>
      <vt:lpstr>Atmospheric Motion Vectors and lidar</vt:lpstr>
      <vt:lpstr>OAWL:  Looking Ahead</vt:lpstr>
      <vt:lpstr>PowerPoint Presentation</vt:lpstr>
      <vt:lpstr>3D-Winds Data synergy:  Wind lidar provides direct wind measurements to anchor wind retrievals from complementary systems</vt:lpstr>
      <vt:lpstr>Observations with strongest impacts on forecast</vt:lpstr>
      <vt:lpstr>DWL can measure winds in clouds too</vt:lpstr>
      <vt:lpstr>2017 Earth Science Decadal Survey Atmospheric Winds</vt:lpstr>
      <vt:lpstr>Wind Lidar offers:</vt:lpstr>
      <vt:lpstr>The Evolution of OAWL</vt:lpstr>
    </vt:vector>
  </TitlesOfParts>
  <Company>The Boston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Sara</dc:creator>
  <cp:lastModifiedBy>Sara Tucker</cp:lastModifiedBy>
  <cp:revision>1557</cp:revision>
  <cp:lastPrinted>2018-02-02T23:42:48Z</cp:lastPrinted>
  <dcterms:created xsi:type="dcterms:W3CDTF">2015-03-03T19:37:42Z</dcterms:created>
  <dcterms:modified xsi:type="dcterms:W3CDTF">2018-02-08T21:20:50Z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0x010100E523BB7294DBFF488E7E260267A70CC2</vt:lpwstr>
  </property>
  <property fmtid="{D5CDD505-2E9C-101B-9397-08002B2CF9AE}" pid="3" name="_dlc_DocIdItemGuid">
    <vt:lpwstr>550b29f4-1866-4516-a258-4fe56ef3b219</vt:lpwstr>
  </property>
</Properties>
</file>