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326" r:id="rId3"/>
    <p:sldId id="364" r:id="rId4"/>
    <p:sldId id="382" r:id="rId5"/>
    <p:sldId id="375" r:id="rId6"/>
    <p:sldId id="350" r:id="rId7"/>
    <p:sldId id="351" r:id="rId8"/>
    <p:sldId id="365" r:id="rId9"/>
    <p:sldId id="317" r:id="rId10"/>
    <p:sldId id="318" r:id="rId11"/>
    <p:sldId id="380" r:id="rId12"/>
    <p:sldId id="369" r:id="rId13"/>
    <p:sldId id="371" r:id="rId14"/>
    <p:sldId id="370" r:id="rId15"/>
    <p:sldId id="367" r:id="rId16"/>
    <p:sldId id="379" r:id="rId17"/>
    <p:sldId id="374" r:id="rId18"/>
    <p:sldId id="376" r:id="rId19"/>
    <p:sldId id="372" r:id="rId20"/>
    <p:sldId id="373" r:id="rId21"/>
    <p:sldId id="381" r:id="rId22"/>
    <p:sldId id="377" r:id="rId23"/>
    <p:sldId id="368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/>
    <p:restoredTop sz="94699"/>
  </p:normalViewPr>
  <p:slideViewPr>
    <p:cSldViewPr snapToGrid="0" snapToObjects="1">
      <p:cViewPr varScale="1">
        <p:scale>
          <a:sx n="115" d="100"/>
          <a:sy n="115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7CC00E-2D39-6441-81EF-DB1D0D8BED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1BFDB-85D8-2942-B247-AEB0E1847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69A9DF9-2433-3844-97D8-D40CE34057A1}" type="datetimeFigureOut">
              <a:rPr lang="en-US"/>
              <a:pPr>
                <a:defRPr/>
              </a:pPr>
              <a:t>2/8/18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8B43A-7AB7-2A4E-AA89-2A6F2133C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43A1-CAF8-0448-8976-1FA40C266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B7C2E4E-FBA0-1E42-ABC6-9DA7222F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B2AD80-F793-CD45-823C-3C3C2C916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9D8B-F6B3-6744-8020-1E063E361F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405837B-E5C1-1544-BCE8-9153D5CF3E98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898ECF-DB2E-834C-9276-911C90F567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A60846-4A08-634F-925C-E95A4CC07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CCEC6-EE90-DF4F-B0A1-BC75A29BFA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947AC-5E0F-D04D-A018-4A44CCF79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347FA5E-05F4-8C47-9162-5F3259D3D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FB017CA6-CFA1-C442-94C2-D5F86A2F27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C809EA7A-0EA4-3146-9667-1F858C3A7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Make a histogram plot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578545C6-F0F2-0B4C-A797-195B62ACF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0EB7CC-8A9D-E244-B0ED-F8C0C51FF08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MISR and MODIS observed a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tropopause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folding and occulted cyclone event on Nov. 22, 2012 in the northeast Pacific. Spiral winds down to the lower troposphere are evident in MISR 17.6-km measurements with a strong jet below 4km altitudes, which go under the polar upper-tropospheric jet, wrapping up around the low pressure center.</a:t>
            </a:r>
          </a:p>
          <a:p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55C7F-0762-AB44-90F1-2481BBF47B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3D02-E080-6546-A035-1F391874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0EAE-8B86-ED49-A3CE-A0A170FED396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95F5-1CBD-8D43-9B1D-18D7D2CA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D390B-96FB-2A47-A2AF-A5CD314C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AE76-E90B-7342-9B0E-EE61B245D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2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4EBC-C571-5A40-825D-3D6C537F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0A4F-9AC4-2F42-B1FF-9507A8127919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96BF1-AEE4-1E45-9842-3D4A372F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CDBD-5010-B849-9FFF-5D11BE2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DFDC-EF22-BD46-8CE3-C94BF0726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1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D604-25A4-A84A-B230-3AF54816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426E-ED9F-0E4E-91AF-08AD6B274AE2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B173-F7B8-9E41-9C4C-DA1EC316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98BA4-422E-6C4A-BD34-4FF3139C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203B-57CB-D04E-9CDA-2DFCBEB13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6BE85-31ED-0D4B-8065-CE5DCA82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DCB6-A621-884D-8C81-DA607DAF9F6B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802FE-6723-5C41-A355-0158884C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AF4C-BC89-D04C-9D7B-0288B42D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FDE5-EB42-CA4F-A3E6-02D4DE90F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290F-729C-3643-956F-FD9AF4F0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B500-C2B8-4E42-9084-BBE91CCED648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492B-F0A2-7745-8DDB-00B5F2AE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A7B2-1305-DC43-A3E7-C9012F96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F6AC-9695-444F-81B8-416706B07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9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CF6E2-17B5-304B-B6CF-AD9280E1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B4F6-DA4D-5441-802E-5673290E4B3E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36C4A7-F97B-0045-B3EB-4A4A7792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616FE6-E402-0347-9B80-7A4B1F20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B977-048C-B44C-ACA7-3C5FDB9E3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00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E34BD6-C3CE-5744-A13B-F09DCCD7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AD6B-B22C-5D45-863C-2C496D1C6C82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F93303-5181-B146-9019-F12F1522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100535-5B8A-5D41-AB41-6D090FA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2D54-1A61-9D41-8353-0FDEB6DF3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0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DA7BD5-F072-9143-A535-639DF912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9EE3-6593-4845-ADA0-30A5B66074A7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414546-3A6E-3C4F-9BF0-F81B22B7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5D747F-6A8A-414B-A964-E9BD3D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BE13-2089-1F45-A77B-C581BA5A5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A3AF01-A498-004D-8E71-4EFFC78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49A2-EFF6-2148-A42F-6039AAF5BAA0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5ADCF8-CF9A-FC45-9451-FC17076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D4E0F4-C25F-884D-8769-1B0A42CD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045E-D83C-3B49-81C9-14E7027CB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E9C92-096A-674D-8E4A-A3EC4D37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C7C7-EBA4-E942-B79B-044B432D62BD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2E865-A768-D044-8ECC-2BC36428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77AE80-13CF-A748-8840-D18931DF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8E50-891C-3D41-B917-9A0062DD9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8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467240-466E-DD40-92F1-367C2CF5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F685-DDE7-9F4E-B710-BB9186B20571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41E793-EA21-6447-9B15-E037401E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9AE8CD-627C-534F-A27D-6B1DA639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284-D653-F94A-8B77-FA8A7D929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13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014BC4-2C9F-6249-9487-BAF9EAC63E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A1E4F5-FBC2-7E43-A8EC-1B63F21DF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D1C-77E7-8B45-A06E-216D72E24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E6AF5F-E857-0B49-B181-D90E9C76890D}" type="datetimeFigureOut">
              <a:rPr lang="en-US" altLang="en-US"/>
              <a:pPr>
                <a:defRPr/>
              </a:pPr>
              <a:t>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A696-F171-914C-9D6D-D547D431E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464A-A60D-3A47-B1AC-CB966091C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90D8508-C1F6-2E47-B360-C7B9FE184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nasa_logo(220x182).jpg">
            <a:extLst>
              <a:ext uri="{FF2B5EF4-FFF2-40B4-BE49-F238E27FC236}">
                <a16:creationId xmlns:a16="http://schemas.microsoft.com/office/drawing/2014/main" id="{368D19B2-48FF-8948-B27A-62DEF992E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6B7CD0DB-6505-C841-9BE6-C44DB132F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6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  Synergistic Active and Passive Wind Observations for Studying Dynamical Processes in the Troposphere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F43FB-8AB3-774F-93AB-45BCDB2FE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774" y="3405809"/>
            <a:ext cx="7246938" cy="23933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Dong Wu (1), </a:t>
            </a:r>
            <a:r>
              <a:rPr lang="en-US" sz="2400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Jie</a:t>
            </a:r>
            <a:r>
              <a:rPr lang="en-US" sz="240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 Gong (1,2), Michael Kelly (3), and James </a:t>
            </a:r>
            <a:r>
              <a:rPr lang="en-US" sz="2400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Carr</a:t>
            </a:r>
            <a:r>
              <a:rPr lang="en-US" sz="240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 (4)</a:t>
            </a:r>
            <a:endParaRPr lang="en-US" sz="2400" baseline="30000" dirty="0">
              <a:solidFill>
                <a:srgbClr val="00009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rgbClr val="000090"/>
              </a:solidFill>
              <a:ea typeface="+mn-ea"/>
              <a:cs typeface="Arial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2000" dirty="0">
                <a:solidFill>
                  <a:srgbClr val="000090"/>
                </a:solidFill>
                <a:ea typeface="+mn-ea"/>
                <a:cs typeface="Arial"/>
              </a:rPr>
              <a:t>NASA/Goddard Space Flight Center (GSFC)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2000" dirty="0">
                <a:solidFill>
                  <a:srgbClr val="000090"/>
                </a:solidFill>
                <a:cs typeface="Arial"/>
              </a:rPr>
              <a:t>Universities Space Research Association (USRA)</a:t>
            </a:r>
            <a:endParaRPr lang="en-US" sz="2000" dirty="0">
              <a:solidFill>
                <a:srgbClr val="000090"/>
              </a:solidFill>
              <a:ea typeface="+mn-ea"/>
              <a:cs typeface="Arial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2000" dirty="0">
                <a:solidFill>
                  <a:srgbClr val="000090"/>
                </a:solidFill>
                <a:ea typeface="+mn-ea"/>
                <a:cs typeface="Arial"/>
              </a:rPr>
              <a:t>Applied Physics Lab (APL), Johns Hopkins University (JHU)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2000" dirty="0" err="1">
                <a:solidFill>
                  <a:srgbClr val="000090"/>
                </a:solidFill>
                <a:ea typeface="+mn-ea"/>
                <a:cs typeface="Arial"/>
              </a:rPr>
              <a:t>Carr</a:t>
            </a:r>
            <a:r>
              <a:rPr lang="en-US" sz="2000" dirty="0">
                <a:solidFill>
                  <a:srgbClr val="000090"/>
                </a:solidFill>
                <a:ea typeface="+mn-ea"/>
                <a:cs typeface="Arial"/>
              </a:rPr>
              <a:t> Astronautics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endParaRPr lang="en-US" sz="2000" dirty="0">
              <a:solidFill>
                <a:srgbClr val="000090"/>
              </a:solidFill>
              <a:ea typeface="+mn-ea"/>
              <a:cs typeface="Arial"/>
            </a:endParaRP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D1720CAF-EADF-8C4D-8DFE-8F4B90B6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475413"/>
            <a:ext cx="91440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Working Group Meeting on Space-Based Lidar Winds,			Boulder, CO		Feb 8,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EEAA01A5-D9DC-9741-9898-85CEEF32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593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564F3B-5252-994A-B8EE-9B8916F9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976438"/>
            <a:ext cx="1296987" cy="124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9939" name="TextBox 3">
            <a:extLst>
              <a:ext uri="{FF2B5EF4-FFF2-40B4-BE49-F238E27FC236}">
                <a16:creationId xmlns:a16="http://schemas.microsoft.com/office/drawing/2014/main" id="{13CE8659-9578-9348-BE30-C608AF99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338388"/>
            <a:ext cx="109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20x20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2F203-6EB3-0D46-A596-98A580B00C4A}"/>
              </a:ext>
            </a:extLst>
          </p:cNvPr>
          <p:cNvSpPr txBox="1"/>
          <p:nvPr/>
        </p:nvSpPr>
        <p:spPr>
          <a:xfrm>
            <a:off x="1117987" y="3581400"/>
            <a:ext cx="373595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Different height assignment methods: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Domain mean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Domain max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Domain max group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C86EE-737A-0D41-A01F-E479A7FF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3" y="1237630"/>
            <a:ext cx="3276600" cy="494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C3B8A-517E-5B42-8718-9D5777BB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54" y="1237630"/>
            <a:ext cx="3225800" cy="499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91CA0-D8A2-1C40-A721-F7ED6F137020}"/>
              </a:ext>
            </a:extLst>
          </p:cNvPr>
          <p:cNvSpPr txBox="1"/>
          <p:nvPr/>
        </p:nvSpPr>
        <p:spPr>
          <a:xfrm>
            <a:off x="2653990" y="367990"/>
            <a:ext cx="4053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Stereo Height vs. IR Height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BD3007-5F5F-2F44-AA2B-8A14738A1227}"/>
              </a:ext>
            </a:extLst>
          </p:cNvPr>
          <p:cNvCxnSpPr/>
          <p:nvPr/>
        </p:nvCxnSpPr>
        <p:spPr>
          <a:xfrm>
            <a:off x="2486723" y="2732049"/>
            <a:ext cx="5018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29A637-04DD-AE4B-9370-C9930D4E4A0C}"/>
              </a:ext>
            </a:extLst>
          </p:cNvPr>
          <p:cNvCxnSpPr/>
          <p:nvPr/>
        </p:nvCxnSpPr>
        <p:spPr>
          <a:xfrm>
            <a:off x="2977376" y="4096215"/>
            <a:ext cx="5018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27A4FF-6F9A-5D48-B417-824FD06B232F}"/>
              </a:ext>
            </a:extLst>
          </p:cNvPr>
          <p:cNvSpPr txBox="1"/>
          <p:nvPr/>
        </p:nvSpPr>
        <p:spPr>
          <a:xfrm>
            <a:off x="2977376" y="4226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km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1D4D0E-6D23-D445-AA1A-92B488C5AA10}"/>
              </a:ext>
            </a:extLst>
          </p:cNvPr>
          <p:cNvCxnSpPr/>
          <p:nvPr/>
        </p:nvCxnSpPr>
        <p:spPr>
          <a:xfrm>
            <a:off x="6374781" y="2732049"/>
            <a:ext cx="5018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443950-FB82-2F4D-8A03-1A684378D7C7}"/>
              </a:ext>
            </a:extLst>
          </p:cNvPr>
          <p:cNvCxnSpPr/>
          <p:nvPr/>
        </p:nvCxnSpPr>
        <p:spPr>
          <a:xfrm>
            <a:off x="6794810" y="4099932"/>
            <a:ext cx="5018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3098A4-986E-EA49-9001-DE096BCE02C2}"/>
              </a:ext>
            </a:extLst>
          </p:cNvPr>
          <p:cNvSpPr txBox="1"/>
          <p:nvPr/>
        </p:nvSpPr>
        <p:spPr>
          <a:xfrm>
            <a:off x="6865434" y="4226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km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28CC0C-D00A-3841-8D7F-4D7D0388BF82}"/>
              </a:ext>
            </a:extLst>
          </p:cNvPr>
          <p:cNvSpPr/>
          <p:nvPr/>
        </p:nvSpPr>
        <p:spPr>
          <a:xfrm>
            <a:off x="5419493" y="1572322"/>
            <a:ext cx="1832517" cy="702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1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364"/>
            <a:ext cx="4202738" cy="522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145" y="2357911"/>
            <a:ext cx="4910855" cy="3959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9482" y="1434580"/>
            <a:ext cx="2434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Hasler</a:t>
            </a:r>
            <a:r>
              <a:rPr lang="en-US" dirty="0">
                <a:solidFill>
                  <a:srgbClr val="000090"/>
                </a:solidFill>
              </a:rPr>
              <a:t> (1981)</a:t>
            </a:r>
          </a:p>
          <a:p>
            <a:r>
              <a:rPr lang="en-US" dirty="0">
                <a:solidFill>
                  <a:srgbClr val="000090"/>
                </a:solidFill>
              </a:rPr>
              <a:t>Black (1982)</a:t>
            </a:r>
          </a:p>
          <a:p>
            <a:r>
              <a:rPr lang="en-US" dirty="0">
                <a:solidFill>
                  <a:srgbClr val="000090"/>
                </a:solidFill>
              </a:rPr>
              <a:t>Fujita and Dodge (1982)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1260" y="1117237"/>
            <a:ext cx="246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Shenk</a:t>
            </a:r>
            <a:r>
              <a:rPr lang="en-US" dirty="0">
                <a:solidFill>
                  <a:srgbClr val="000090"/>
                </a:solidFill>
              </a:rPr>
              <a:t> (1971</a:t>
            </a:r>
            <a:r>
              <a:rPr lang="en-US">
                <a:solidFill>
                  <a:srgbClr val="000090"/>
                </a:solidFill>
              </a:rPr>
              <a:t>) Apollo-6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0681" y="3649917"/>
            <a:ext cx="60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60°</a:t>
            </a:r>
          </a:p>
        </p:txBody>
      </p:sp>
      <p:sp>
        <p:nvSpPr>
          <p:cNvPr id="3" name="Arc 2"/>
          <p:cNvSpPr/>
          <p:nvPr/>
        </p:nvSpPr>
        <p:spPr>
          <a:xfrm rot="19658574">
            <a:off x="5639678" y="3602120"/>
            <a:ext cx="2116587" cy="2191562"/>
          </a:xfrm>
          <a:prstGeom prst="arc">
            <a:avLst>
              <a:gd name="adj1" fmla="val 14700736"/>
              <a:gd name="adj2" fmla="val 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778" y="127000"/>
            <a:ext cx="7253111" cy="728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Two-GOES Concept with 60°</a:t>
            </a:r>
          </a:p>
        </p:txBody>
      </p:sp>
    </p:spTree>
    <p:extLst>
      <p:ext uri="{BB962C8B-B14F-4D97-AF65-F5344CB8AC3E}">
        <p14:creationId xmlns:p14="http://schemas.microsoft.com/office/powerpoint/2010/main" val="170837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79" y="1390392"/>
            <a:ext cx="4838937" cy="532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6870" y="1265613"/>
            <a:ext cx="187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Mack et al. (1983)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033" y="400977"/>
            <a:ext cx="7253111" cy="5785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Stereo vs. IR Height from Two-GOES Retrievals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498600"/>
            <a:ext cx="3781778" cy="221787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7" y="3824111"/>
            <a:ext cx="3839527" cy="2733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2144" y="3938142"/>
            <a:ext cx="168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growth: </a:t>
            </a:r>
          </a:p>
          <a:p>
            <a:r>
              <a:rPr lang="en-US" dirty="0">
                <a:solidFill>
                  <a:srgbClr val="FF0000"/>
                </a:solidFill>
              </a:rPr>
              <a:t>4-8 m/s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03333" y="5926667"/>
            <a:ext cx="2003778" cy="1411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6734" y="5528733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min.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46233" y="2793609"/>
            <a:ext cx="0" cy="75446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62544" y="2585716"/>
            <a:ext cx="140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Stereo </a:t>
            </a:r>
            <a:r>
              <a:rPr lang="en-US" dirty="0" err="1">
                <a:solidFill>
                  <a:srgbClr val="FF0000"/>
                </a:solidFill>
              </a:rPr>
              <a:t>ht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~2 km higher</a:t>
            </a:r>
          </a:p>
        </p:txBody>
      </p:sp>
    </p:spTree>
    <p:extLst>
      <p:ext uri="{BB962C8B-B14F-4D97-AF65-F5344CB8AC3E}">
        <p14:creationId xmlns:p14="http://schemas.microsoft.com/office/powerpoint/2010/main" val="31360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464" y="166703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15°</a:t>
            </a:r>
          </a:p>
        </p:txBody>
      </p:sp>
      <p:sp>
        <p:nvSpPr>
          <p:cNvPr id="3" name="Arc 2"/>
          <p:cNvSpPr/>
          <p:nvPr/>
        </p:nvSpPr>
        <p:spPr>
          <a:xfrm rot="19658574">
            <a:off x="6567982" y="2250461"/>
            <a:ext cx="543122" cy="574067"/>
          </a:xfrm>
          <a:prstGeom prst="arc">
            <a:avLst>
              <a:gd name="adj1" fmla="val 14700736"/>
              <a:gd name="adj2" fmla="val 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626" y="59437"/>
            <a:ext cx="7253111" cy="728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Two-GOES Concept from 15°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4B975-9783-704D-A9CD-16FD3601EE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32" y="1016892"/>
            <a:ext cx="4552620" cy="5850455"/>
          </a:xfrm>
          <a:prstGeom prst="rect">
            <a:avLst/>
          </a:prstGeom>
        </p:spPr>
      </p:pic>
      <p:pic>
        <p:nvPicPr>
          <p:cNvPr id="11" name="Picture 5" descr="AS17-148-22727">
            <a:extLst>
              <a:ext uri="{FF2B5EF4-FFF2-40B4-BE49-F238E27FC236}">
                <a16:creationId xmlns:a16="http://schemas.microsoft.com/office/drawing/2014/main" id="{B0B47555-0B99-7740-8A74-BE73607C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572" y="4510844"/>
            <a:ext cx="1232392" cy="1204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S17-148-22727">
            <a:extLst>
              <a:ext uri="{FF2B5EF4-FFF2-40B4-BE49-F238E27FC236}">
                <a16:creationId xmlns:a16="http://schemas.microsoft.com/office/drawing/2014/main" id="{E7CF436E-C474-E14B-88AE-6B9C29C1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572" y="4508867"/>
            <a:ext cx="1234414" cy="12068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56BC99-E6B6-2344-9392-95BCBAED4729}"/>
              </a:ext>
            </a:extLst>
          </p:cNvPr>
          <p:cNvGrpSpPr/>
          <p:nvPr/>
        </p:nvGrpSpPr>
        <p:grpSpPr>
          <a:xfrm rot="21005994">
            <a:off x="6126727" y="1512820"/>
            <a:ext cx="1257974" cy="3749998"/>
            <a:chOff x="3738906" y="201793"/>
            <a:chExt cx="1566780" cy="545837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42177E-71CE-1042-B68B-048C43F0A3BC}"/>
                </a:ext>
              </a:extLst>
            </p:cNvPr>
            <p:cNvCxnSpPr/>
            <p:nvPr/>
          </p:nvCxnSpPr>
          <p:spPr>
            <a:xfrm flipV="1">
              <a:off x="3738906" y="201793"/>
              <a:ext cx="796462" cy="53059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9C16FA-F074-5147-90B1-AAC78607BC62}"/>
                </a:ext>
              </a:extLst>
            </p:cNvPr>
            <p:cNvCxnSpPr/>
            <p:nvPr/>
          </p:nvCxnSpPr>
          <p:spPr>
            <a:xfrm flipH="1" flipV="1">
              <a:off x="4535368" y="201793"/>
              <a:ext cx="770318" cy="5458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AB1F689-91B5-5942-BC15-A53821AC4844}"/>
              </a:ext>
            </a:extLst>
          </p:cNvPr>
          <p:cNvSpPr txBox="1"/>
          <p:nvPr/>
        </p:nvSpPr>
        <p:spPr>
          <a:xfrm>
            <a:off x="5665773" y="1177031"/>
            <a:ext cx="12169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GOES-R/16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7ED775-364B-C242-9269-1FD3CF720F51}"/>
              </a:ext>
            </a:extLst>
          </p:cNvPr>
          <p:cNvGrpSpPr/>
          <p:nvPr/>
        </p:nvGrpSpPr>
        <p:grpSpPr>
          <a:xfrm>
            <a:off x="6429866" y="1434544"/>
            <a:ext cx="1300443" cy="3749998"/>
            <a:chOff x="3738906" y="201793"/>
            <a:chExt cx="1566780" cy="545837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7F7E9F-F3E7-784B-8C11-5EAA2109F326}"/>
                </a:ext>
              </a:extLst>
            </p:cNvPr>
            <p:cNvCxnSpPr/>
            <p:nvPr/>
          </p:nvCxnSpPr>
          <p:spPr>
            <a:xfrm flipV="1">
              <a:off x="3738906" y="201793"/>
              <a:ext cx="796462" cy="53059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A9D050-3FBA-0248-A986-E1008C8441B5}"/>
                </a:ext>
              </a:extLst>
            </p:cNvPr>
            <p:cNvCxnSpPr/>
            <p:nvPr/>
          </p:nvCxnSpPr>
          <p:spPr>
            <a:xfrm flipH="1" flipV="1">
              <a:off x="4535368" y="201793"/>
              <a:ext cx="770318" cy="5458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F309EB-57D9-C343-9CEE-5085D0BAD45C}"/>
              </a:ext>
            </a:extLst>
          </p:cNvPr>
          <p:cNvSpPr txBox="1"/>
          <p:nvPr/>
        </p:nvSpPr>
        <p:spPr>
          <a:xfrm>
            <a:off x="6839543" y="1016892"/>
            <a:ext cx="10021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GOES-13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6846" y="1129847"/>
            <a:ext cx="220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(Courtesy of Jim </a:t>
            </a:r>
            <a:r>
              <a:rPr lang="en-US" dirty="0" err="1"/>
              <a:t>Carr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456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B9BAD-CBD3-4D40-AC28-58076834CC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907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97F9CC-B305-484C-A4AB-5BCB707005CD}"/>
              </a:ext>
            </a:extLst>
          </p:cNvPr>
          <p:cNvGrpSpPr/>
          <p:nvPr/>
        </p:nvGrpSpPr>
        <p:grpSpPr>
          <a:xfrm>
            <a:off x="5178739" y="1143000"/>
            <a:ext cx="3965261" cy="5269852"/>
            <a:chOff x="5178739" y="1143000"/>
            <a:chExt cx="3965261" cy="52698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D835F1-2D29-8B40-84EC-8826660B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739" y="1143000"/>
              <a:ext cx="3965261" cy="257578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16AF1E-B5ED-E84C-BBD5-28E059DC1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2191" y="3739021"/>
              <a:ext cx="3887203" cy="2673831"/>
            </a:xfrm>
            <a:prstGeom prst="rect">
              <a:avLst/>
            </a:prstGeom>
            <a:ln>
              <a:solidFill>
                <a:srgbClr val="000000"/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6A98E7-6FA2-834E-8C1D-9C8484EB883C}"/>
                </a:ext>
              </a:extLst>
            </p:cNvPr>
            <p:cNvSpPr txBox="1"/>
            <p:nvPr/>
          </p:nvSpPr>
          <p:spPr>
            <a:xfrm>
              <a:off x="6980664" y="6021440"/>
              <a:ext cx="16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CubeSat Winds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7D239-8084-5A42-8233-C2EDF08161C1}"/>
              </a:ext>
            </a:extLst>
          </p:cNvPr>
          <p:cNvSpPr txBox="1"/>
          <p:nvPr/>
        </p:nvSpPr>
        <p:spPr>
          <a:xfrm>
            <a:off x="3021496" y="71051"/>
            <a:ext cx="46117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CubeSat(s) + GEO(s)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ce_TC:kmueller:data:images:wind_analysis:retag_v217_cmv_o037435_b088-092_AnDfBfBaDa_r17600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601" y="1257300"/>
            <a:ext cx="3454400" cy="477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0" y="6032500"/>
            <a:ext cx="239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MISR 17.6 km AMV </a:t>
            </a:r>
          </a:p>
          <a:p>
            <a:pPr algn="ctr"/>
            <a:r>
              <a:rPr lang="en-US" dirty="0"/>
              <a:t>(courtesy of K. Mueller)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892" y="139413"/>
            <a:ext cx="817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Improving AMV Height Registration with LIDAR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35715" y="1702376"/>
            <a:ext cx="698585" cy="78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012622" y="2386568"/>
            <a:ext cx="1670378" cy="3493532"/>
            <a:chOff x="69522" y="2018268"/>
            <a:chExt cx="1670378" cy="3493532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215900" y="2374900"/>
              <a:ext cx="0" cy="3136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15900" y="5499100"/>
              <a:ext cx="1524000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522" y="2018268"/>
              <a:ext cx="29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77622" y="5129768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0500" y="2781300"/>
              <a:ext cx="1275697" cy="2705100"/>
            </a:xfrm>
            <a:custGeom>
              <a:avLst/>
              <a:gdLst>
                <a:gd name="connsiteX0" fmla="*/ 0 w 1275697"/>
                <a:gd name="connsiteY0" fmla="*/ 2705100 h 2705100"/>
                <a:gd name="connsiteX1" fmla="*/ 584200 w 1275697"/>
                <a:gd name="connsiteY1" fmla="*/ 2311400 h 2705100"/>
                <a:gd name="connsiteX2" fmla="*/ 1104900 w 1275697"/>
                <a:gd name="connsiteY2" fmla="*/ 1574800 h 2705100"/>
                <a:gd name="connsiteX3" fmla="*/ 1231900 w 1275697"/>
                <a:gd name="connsiteY3" fmla="*/ 774700 h 2705100"/>
                <a:gd name="connsiteX4" fmla="*/ 419100 w 1275697"/>
                <a:gd name="connsiteY4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697" h="2705100">
                  <a:moveTo>
                    <a:pt x="0" y="2705100"/>
                  </a:moveTo>
                  <a:cubicBezTo>
                    <a:pt x="200025" y="2602441"/>
                    <a:pt x="400050" y="2499783"/>
                    <a:pt x="584200" y="2311400"/>
                  </a:cubicBezTo>
                  <a:cubicBezTo>
                    <a:pt x="768350" y="2123017"/>
                    <a:pt x="996950" y="1830917"/>
                    <a:pt x="1104900" y="1574800"/>
                  </a:cubicBezTo>
                  <a:cubicBezTo>
                    <a:pt x="1212850" y="1318683"/>
                    <a:pt x="1346200" y="1037167"/>
                    <a:pt x="1231900" y="774700"/>
                  </a:cubicBezTo>
                  <a:cubicBezTo>
                    <a:pt x="1117600" y="512233"/>
                    <a:pt x="419100" y="0"/>
                    <a:pt x="419100" y="0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08776" y="2399268"/>
            <a:ext cx="1670378" cy="3493532"/>
            <a:chOff x="69522" y="2018268"/>
            <a:chExt cx="1670378" cy="349353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15900" y="2374900"/>
              <a:ext cx="0" cy="3136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15900" y="5499100"/>
              <a:ext cx="1524000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9522" y="2018268"/>
              <a:ext cx="29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622" y="5129768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0500" y="2781300"/>
              <a:ext cx="1275697" cy="2705100"/>
            </a:xfrm>
            <a:custGeom>
              <a:avLst/>
              <a:gdLst>
                <a:gd name="connsiteX0" fmla="*/ 0 w 1275697"/>
                <a:gd name="connsiteY0" fmla="*/ 2705100 h 2705100"/>
                <a:gd name="connsiteX1" fmla="*/ 584200 w 1275697"/>
                <a:gd name="connsiteY1" fmla="*/ 2311400 h 2705100"/>
                <a:gd name="connsiteX2" fmla="*/ 1104900 w 1275697"/>
                <a:gd name="connsiteY2" fmla="*/ 1574800 h 2705100"/>
                <a:gd name="connsiteX3" fmla="*/ 1231900 w 1275697"/>
                <a:gd name="connsiteY3" fmla="*/ 774700 h 2705100"/>
                <a:gd name="connsiteX4" fmla="*/ 419100 w 1275697"/>
                <a:gd name="connsiteY4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697" h="2705100">
                  <a:moveTo>
                    <a:pt x="0" y="2705100"/>
                  </a:moveTo>
                  <a:cubicBezTo>
                    <a:pt x="200025" y="2602441"/>
                    <a:pt x="400050" y="2499783"/>
                    <a:pt x="584200" y="2311400"/>
                  </a:cubicBezTo>
                  <a:cubicBezTo>
                    <a:pt x="768350" y="2123017"/>
                    <a:pt x="996950" y="1830917"/>
                    <a:pt x="1104900" y="1574800"/>
                  </a:cubicBezTo>
                  <a:cubicBezTo>
                    <a:pt x="1212850" y="1318683"/>
                    <a:pt x="1346200" y="1037167"/>
                    <a:pt x="1231900" y="774700"/>
                  </a:cubicBezTo>
                  <a:cubicBezTo>
                    <a:pt x="1117600" y="512233"/>
                    <a:pt x="419100" y="0"/>
                    <a:pt x="419100" y="0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>
            <a:cxnSpLocks/>
            <a:stCxn id="14" idx="1"/>
          </p:cNvCxnSpPr>
          <p:nvPr/>
        </p:nvCxnSpPr>
        <p:spPr>
          <a:xfrm flipH="1">
            <a:off x="5273157" y="2095788"/>
            <a:ext cx="1762558" cy="97686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53664" y="3810288"/>
            <a:ext cx="346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6064" y="4178588"/>
            <a:ext cx="346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87728" y="4826288"/>
            <a:ext cx="346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93646" y="5347276"/>
            <a:ext cx="346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97354" y="5283776"/>
            <a:ext cx="346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690441" y="4991676"/>
            <a:ext cx="3469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34177" y="3822988"/>
            <a:ext cx="3469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86577" y="3975388"/>
            <a:ext cx="3469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28419" y="60325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IR Wind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01532" y="6040374"/>
            <a:ext cx="125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MISR Wind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42244" y="2393722"/>
            <a:ext cx="1670378" cy="3493532"/>
            <a:chOff x="69522" y="2018268"/>
            <a:chExt cx="1670378" cy="3493532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215900" y="2374900"/>
              <a:ext cx="0" cy="3136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5900" y="5499100"/>
              <a:ext cx="1524000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9522" y="2018268"/>
              <a:ext cx="29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622" y="5129768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90500" y="2781300"/>
              <a:ext cx="1275697" cy="2705100"/>
            </a:xfrm>
            <a:custGeom>
              <a:avLst/>
              <a:gdLst>
                <a:gd name="connsiteX0" fmla="*/ 0 w 1275697"/>
                <a:gd name="connsiteY0" fmla="*/ 2705100 h 2705100"/>
                <a:gd name="connsiteX1" fmla="*/ 584200 w 1275697"/>
                <a:gd name="connsiteY1" fmla="*/ 2311400 h 2705100"/>
                <a:gd name="connsiteX2" fmla="*/ 1104900 w 1275697"/>
                <a:gd name="connsiteY2" fmla="*/ 1574800 h 2705100"/>
                <a:gd name="connsiteX3" fmla="*/ 1231900 w 1275697"/>
                <a:gd name="connsiteY3" fmla="*/ 774700 h 2705100"/>
                <a:gd name="connsiteX4" fmla="*/ 419100 w 1275697"/>
                <a:gd name="connsiteY4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697" h="2705100">
                  <a:moveTo>
                    <a:pt x="0" y="2705100"/>
                  </a:moveTo>
                  <a:cubicBezTo>
                    <a:pt x="200025" y="2602441"/>
                    <a:pt x="400050" y="2499783"/>
                    <a:pt x="584200" y="2311400"/>
                  </a:cubicBezTo>
                  <a:cubicBezTo>
                    <a:pt x="768350" y="2123017"/>
                    <a:pt x="996950" y="1830917"/>
                    <a:pt x="1104900" y="1574800"/>
                  </a:cubicBezTo>
                  <a:cubicBezTo>
                    <a:pt x="1212850" y="1318683"/>
                    <a:pt x="1346200" y="1037167"/>
                    <a:pt x="1231900" y="774700"/>
                  </a:cubicBezTo>
                  <a:cubicBezTo>
                    <a:pt x="1117600" y="512233"/>
                    <a:pt x="419100" y="0"/>
                    <a:pt x="419100" y="0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1214599" y="4478130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163799" y="38301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16199" y="39825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0959" y="6039654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Lidar Wind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280353" y="4300330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67663" y="34999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20063" y="36523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303408" y="4140488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0727" y="32078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73127" y="3360242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67663" y="5228006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180471" y="4600736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06616" y="4732418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933417" y="5050206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040771" y="4890364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88064" y="5748706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59949" y="5316618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20727" y="5634406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58041" y="5459968"/>
            <a:ext cx="3469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7874D2-E275-9147-954A-B6B2E5B61D4C}"/>
              </a:ext>
            </a:extLst>
          </p:cNvPr>
          <p:cNvSpPr txBox="1"/>
          <p:nvPr/>
        </p:nvSpPr>
        <p:spPr>
          <a:xfrm>
            <a:off x="694195" y="941254"/>
            <a:ext cx="39948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Collocated Lidar profile and AMVs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speed match in strong shear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Dependence on cloud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Evaluation on a global basis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BF3AB-586F-2648-8380-7EDA80D63C37}"/>
              </a:ext>
            </a:extLst>
          </p:cNvPr>
          <p:cNvSpPr txBox="1"/>
          <p:nvPr/>
        </p:nvSpPr>
        <p:spPr>
          <a:xfrm>
            <a:off x="6339781" y="85009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a 20km-Domain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2F93B-C8F4-1A4D-BCBA-01960BE864AE}"/>
              </a:ext>
            </a:extLst>
          </p:cNvPr>
          <p:cNvSpPr txBox="1"/>
          <p:nvPr/>
        </p:nvSpPr>
        <p:spPr>
          <a:xfrm>
            <a:off x="865066" y="2503629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Profile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342C12-14D6-E743-81EA-DAB33E28F0F6}"/>
              </a:ext>
            </a:extLst>
          </p:cNvPr>
          <p:cNvSpPr txBox="1"/>
          <p:nvPr/>
        </p:nvSpPr>
        <p:spPr>
          <a:xfrm>
            <a:off x="2416844" y="2511538"/>
            <a:ext cx="11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IR-Method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03A3C4-D53C-324E-9A80-AAB69D1535E2}"/>
              </a:ext>
            </a:extLst>
          </p:cNvPr>
          <p:cNvSpPr txBox="1"/>
          <p:nvPr/>
        </p:nvSpPr>
        <p:spPr>
          <a:xfrm>
            <a:off x="4214869" y="2517338"/>
            <a:ext cx="7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Stereo</a:t>
            </a:r>
          </a:p>
        </p:txBody>
      </p:sp>
    </p:spTree>
    <p:extLst>
      <p:ext uri="{BB962C8B-B14F-4D97-AF65-F5344CB8AC3E}">
        <p14:creationId xmlns:p14="http://schemas.microsoft.com/office/powerpoint/2010/main" val="394856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2415-C5A2-D949-95CA-B5F79F58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8" y="1680178"/>
            <a:ext cx="8229600" cy="1143000"/>
          </a:xfrm>
        </p:spPr>
        <p:txBody>
          <a:bodyPr/>
          <a:lstStyle/>
          <a:p>
            <a:r>
              <a:rPr lang="en-US" dirty="0"/>
              <a:t>Challenging Problems in</a:t>
            </a:r>
            <a:br>
              <a:rPr lang="en-US" dirty="0"/>
            </a:br>
            <a:r>
              <a:rPr lang="en-US" dirty="0"/>
              <a:t>Atmospheric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8CC90-260A-FA4C-90F4-6C013F30A198}"/>
              </a:ext>
            </a:extLst>
          </p:cNvPr>
          <p:cNvSpPr txBox="1"/>
          <p:nvPr/>
        </p:nvSpPr>
        <p:spPr>
          <a:xfrm>
            <a:off x="2542479" y="3479180"/>
            <a:ext cx="4067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Poleward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Tropopause folds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Vertical wind and convection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PBL structure and winds</a:t>
            </a:r>
          </a:p>
        </p:txBody>
      </p:sp>
    </p:spTree>
    <p:extLst>
      <p:ext uri="{BB962C8B-B14F-4D97-AF65-F5344CB8AC3E}">
        <p14:creationId xmlns:p14="http://schemas.microsoft.com/office/powerpoint/2010/main" val="6511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downloa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234" y="0"/>
            <a:ext cx="4982766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829943">
            <a:off x="5674597" y="5080258"/>
            <a:ext cx="1116399" cy="376833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287743">
            <a:off x="8252546" y="5158505"/>
            <a:ext cx="716924" cy="328598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23410">
            <a:off x="5310800" y="2358358"/>
            <a:ext cx="1116399" cy="376833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623410">
            <a:off x="7611023" y="1896684"/>
            <a:ext cx="1116399" cy="376833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7033" y="1596472"/>
            <a:ext cx="3868059" cy="47773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Reanalysis winds are too zonal!</a:t>
            </a:r>
          </a:p>
          <a:p>
            <a:endParaRPr lang="en-US" sz="2000" dirty="0"/>
          </a:p>
          <a:p>
            <a:r>
              <a:rPr lang="en-US" sz="2000" dirty="0"/>
              <a:t>Stratosphere-troposphere exchange</a:t>
            </a:r>
          </a:p>
          <a:p>
            <a:pPr marL="517525" lvl="1" indent="-117475"/>
            <a:r>
              <a:rPr lang="en-US" sz="1600" dirty="0"/>
              <a:t> Trace gas and aerosol transport</a:t>
            </a:r>
          </a:p>
          <a:p>
            <a:endParaRPr lang="en-US" sz="2000" dirty="0"/>
          </a:p>
          <a:p>
            <a:r>
              <a:rPr lang="en-US" sz="2000" dirty="0"/>
              <a:t>Arctic warming</a:t>
            </a:r>
          </a:p>
          <a:p>
            <a:pPr lvl="1"/>
            <a:r>
              <a:rPr lang="en-US" sz="1600" dirty="0"/>
              <a:t>Heat transport</a:t>
            </a:r>
          </a:p>
          <a:p>
            <a:pPr lvl="1"/>
            <a:r>
              <a:rPr lang="en-US" sz="1600" dirty="0"/>
              <a:t>Moisture transport</a:t>
            </a:r>
          </a:p>
          <a:p>
            <a:endParaRPr lang="en-US" sz="2000" dirty="0"/>
          </a:p>
          <a:p>
            <a:r>
              <a:rPr lang="en-US" sz="2000" dirty="0"/>
              <a:t>Energetics of </a:t>
            </a:r>
            <a:r>
              <a:rPr lang="en-US" sz="2000" dirty="0" err="1"/>
              <a:t>extrotropical</a:t>
            </a:r>
            <a:r>
              <a:rPr lang="en-US" sz="2000" dirty="0"/>
              <a:t> cyclones and extreme weather</a:t>
            </a:r>
          </a:p>
          <a:p>
            <a:pPr lvl="1"/>
            <a:r>
              <a:rPr lang="en-US" sz="1600" dirty="0"/>
              <a:t>Cloud and </a:t>
            </a:r>
            <a:r>
              <a:rPr lang="en-US" sz="1600" dirty="0" err="1"/>
              <a:t>precip</a:t>
            </a:r>
            <a:r>
              <a:rPr lang="en-US" sz="1600" dirty="0"/>
              <a:t> processes</a:t>
            </a:r>
          </a:p>
          <a:p>
            <a:pPr lvl="1"/>
            <a:r>
              <a:rPr lang="en-US" sz="1600" dirty="0"/>
              <a:t>Formation of strong low-level jet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1367" y="509706"/>
            <a:ext cx="319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Poleward Transport</a:t>
            </a:r>
          </a:p>
        </p:txBody>
      </p:sp>
      <p:sp>
        <p:nvSpPr>
          <p:cNvPr id="16" name="Right Arrow 15"/>
          <p:cNvSpPr/>
          <p:nvPr/>
        </p:nvSpPr>
        <p:spPr>
          <a:xfrm rot="1829943">
            <a:off x="8054748" y="4405845"/>
            <a:ext cx="841139" cy="396245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6211674" y="1393318"/>
            <a:ext cx="524654" cy="328598"/>
          </a:xfrm>
          <a:prstGeom prst="rightArrow">
            <a:avLst>
              <a:gd name="adj1" fmla="val 33351"/>
              <a:gd name="adj2" fmla="val 8658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mean-diff-l2tcs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34" y="1778001"/>
            <a:ext cx="6318955" cy="451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2"/>
            <a:ext cx="8229600" cy="412134"/>
          </a:xfrm>
        </p:spPr>
        <p:txBody>
          <a:bodyPr>
            <a:noAutofit/>
          </a:bodyPr>
          <a:lstStyle/>
          <a:p>
            <a:r>
              <a:rPr lang="en-US" sz="3600" dirty="0"/>
              <a:t>MISR – ERA Differences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2481086"/>
            <a:ext cx="2554111" cy="1272469"/>
          </a:xfrm>
        </p:spPr>
        <p:txBody>
          <a:bodyPr/>
          <a:lstStyle/>
          <a:p>
            <a:pPr marL="117475" indent="-117475"/>
            <a:r>
              <a:rPr lang="en-US" sz="1600" dirty="0"/>
              <a:t>Slower MISR winds in the poleward side of jets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C584CB-5F5B-426C-887D-19E5F81DF36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0000" y="1058333"/>
            <a:ext cx="19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(2001-2012)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66445" y="4924778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00780" y="4924778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40290" y="5867401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05960" y="5867399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01040" y="4950178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35375" y="4950178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30062" y="5892801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95732" y="5892799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68734" y="4964289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03069" y="4964289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874000" y="5729111"/>
            <a:ext cx="220134" cy="84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84445" y="251177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2512" y="242428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0111" y="1524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28733" y="1507067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ERA-I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59511" y="14929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6622" y="2015067"/>
            <a:ext cx="11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 (U)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25778" y="3892576"/>
            <a:ext cx="2607732" cy="20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17475" indent="-117475"/>
            <a:r>
              <a:rPr lang="en-US" sz="1600" dirty="0"/>
              <a:t>Stronger poleward MISR winds in the upper trop</a:t>
            </a:r>
          </a:p>
          <a:p>
            <a:pPr marL="117475" indent="-117475"/>
            <a:r>
              <a:rPr lang="en-US" sz="1600" dirty="0"/>
              <a:t>Slightly southward bias in the lower trop</a:t>
            </a:r>
          </a:p>
          <a:p>
            <a:pPr marL="117475" indent="-117475"/>
            <a:r>
              <a:rPr lang="en-US" sz="1600" dirty="0"/>
              <a:t>Stronger tropical conversion with MISR winds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6799" y="3384223"/>
            <a:ext cx="16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Meridional (V)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6512" y="2593623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24579" y="250613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0757" y="236220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27157" y="237349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440290" y="5867401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05960" y="5867399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30062" y="5892801"/>
            <a:ext cx="366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995732" y="5892799"/>
            <a:ext cx="38099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42666" y="6360876"/>
            <a:ext cx="53626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Reanalysis winds are too zonal in the extratropical jets</a:t>
            </a:r>
          </a:p>
        </p:txBody>
      </p:sp>
      <p:sp>
        <p:nvSpPr>
          <p:cNvPr id="45" name="Bent Arrow 44"/>
          <p:cNvSpPr/>
          <p:nvPr/>
        </p:nvSpPr>
        <p:spPr>
          <a:xfrm flipV="1">
            <a:off x="649111" y="5842000"/>
            <a:ext cx="846667" cy="677333"/>
          </a:xfrm>
          <a:prstGeom prst="bentArrow">
            <a:avLst>
              <a:gd name="adj1" fmla="val 25000"/>
              <a:gd name="adj2" fmla="val 16667"/>
              <a:gd name="adj3" fmla="val 25000"/>
              <a:gd name="adj4" fmla="val 43750"/>
            </a:avLst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1334"/>
            <a:ext cx="18699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 = MISR is slower</a:t>
            </a:r>
          </a:p>
          <a:p>
            <a:r>
              <a:rPr lang="en-US" dirty="0"/>
              <a:t>F = MISR is faster</a:t>
            </a:r>
          </a:p>
        </p:txBody>
      </p:sp>
    </p:spTree>
    <p:extLst>
      <p:ext uri="{BB962C8B-B14F-4D97-AF65-F5344CB8AC3E}">
        <p14:creationId xmlns:p14="http://schemas.microsoft.com/office/powerpoint/2010/main" val="29178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53B1A91E-A9FF-3E42-9262-D599C5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4" y="0"/>
            <a:ext cx="8229600" cy="815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AA94-5388-B74E-A538-6D8B877B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3" y="1012596"/>
            <a:ext cx="5452945" cy="563469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Passive AMV technique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Pros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2D coverage in </a:t>
            </a:r>
            <a:r>
              <a:rPr lang="en-US" sz="2000" dirty="0"/>
              <a:t>(x, y)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Winds from H2O and cloud features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Simultaneous determination of wind vectors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Active </a:t>
            </a:r>
            <a:r>
              <a:rPr lang="en-US" dirty="0" err="1"/>
              <a:t>lidar</a:t>
            </a:r>
            <a:r>
              <a:rPr lang="en-US" dirty="0"/>
              <a:t> technique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Pros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2D coverage in (z, x/y), incl. lower stratosphere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Winds from aerosol and cloud profiles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Accurate height determination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Challenging problems in atmospheric dynamics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Poleward heat and moisture transport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Tropopause folds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PBL structure and dynamics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Vertical winds and convection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Note on 2017 Decadal Survey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F1958B-71D3-F44B-910A-66AC281060DB}"/>
              </a:ext>
            </a:extLst>
          </p:cNvPr>
          <p:cNvSpPr txBox="1">
            <a:spLocks/>
          </p:cNvSpPr>
          <p:nvPr/>
        </p:nvSpPr>
        <p:spPr bwMode="auto">
          <a:xfrm>
            <a:off x="4705814" y="985801"/>
            <a:ext cx="4438186" cy="28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ea typeface="+mn-ea"/>
              </a:rPr>
              <a:t>Cons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Height Assignment (e.g., in PBL, Tropopause Folds)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Multi-layer clouds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Standing wave features (e.g., Orographic clouds)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Limited coverage over convection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Limited coverage in (x, y)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Limited cloud penetration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5A766-A482-7749-A0FE-7DEFAE445AE3}"/>
              </a:ext>
            </a:extLst>
          </p:cNvPr>
          <p:cNvSpPr txBox="1"/>
          <p:nvPr/>
        </p:nvSpPr>
        <p:spPr>
          <a:xfrm>
            <a:off x="7099052" y="4379900"/>
            <a:ext cx="1721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Good Examples: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A-Train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TRMM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GPM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92EAD-35E4-664C-ABB6-A9EA458BAD44}"/>
              </a:ext>
            </a:extLst>
          </p:cNvPr>
          <p:cNvSpPr/>
          <p:nvPr/>
        </p:nvSpPr>
        <p:spPr>
          <a:xfrm>
            <a:off x="111513" y="815975"/>
            <a:ext cx="8898672" cy="32096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4919A60-73F7-CA41-B07F-01A55CF76CC8}"/>
              </a:ext>
            </a:extLst>
          </p:cNvPr>
          <p:cNvSpPr/>
          <p:nvPr/>
        </p:nvSpPr>
        <p:spPr>
          <a:xfrm>
            <a:off x="7850459" y="4025590"/>
            <a:ext cx="234175" cy="31223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D026F-CE7B-A54D-AC9D-BDE47DD00EAE}"/>
              </a:ext>
            </a:extLst>
          </p:cNvPr>
          <p:cNvCxnSpPr>
            <a:cxnSpLocks/>
          </p:cNvCxnSpPr>
          <p:nvPr/>
        </p:nvCxnSpPr>
        <p:spPr>
          <a:xfrm>
            <a:off x="111513" y="2576901"/>
            <a:ext cx="889867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922223"/>
            <a:ext cx="42100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50188" y="1908060"/>
            <a:ext cx="93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Strong 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Surface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Winds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54875" y="2408123"/>
            <a:ext cx="688975" cy="255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7110413" y="3560648"/>
            <a:ext cx="150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Stratospheric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Intrusion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5713" y="2690698"/>
            <a:ext cx="1041400" cy="879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580188" y="1827098"/>
            <a:ext cx="850900" cy="1743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5" name="Picture 5" descr="image-downloa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111135"/>
            <a:ext cx="46513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itle 1"/>
          <p:cNvSpPr>
            <a:spLocks noGrp="1"/>
          </p:cNvSpPr>
          <p:nvPr>
            <p:ph type="title"/>
          </p:nvPr>
        </p:nvSpPr>
        <p:spPr>
          <a:xfrm>
            <a:off x="577298" y="21949"/>
            <a:ext cx="8686800" cy="67603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charset="0"/>
                <a:ea typeface="ＭＳ Ｐゴシック" charset="0"/>
              </a:rPr>
              <a:t>Extratropical Tropopause Folds and Transport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7888" y="1866785"/>
            <a:ext cx="1350962" cy="118903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86150" y="1165110"/>
            <a:ext cx="1566863" cy="74295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71863" y="3043123"/>
            <a:ext cx="1595437" cy="1350962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2164256" y="82561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MODIS</a:t>
            </a: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5629154" y="828719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MISR CTH and Winds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3C44CAF-DDBE-B74B-B3A0-1B69ABE960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097" y="4476148"/>
            <a:ext cx="3718922" cy="2246349"/>
            <a:chOff x="229536" y="958196"/>
            <a:chExt cx="7874583" cy="4756523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87A4DEF-4593-6947-BA25-179C5D805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6" y="958196"/>
              <a:ext cx="7874583" cy="475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2654CAAA-919F-B644-B46B-C4938A771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297" y="2943094"/>
              <a:ext cx="828879" cy="65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</a:rPr>
                <a:t>O</a:t>
              </a:r>
              <a:r>
                <a:rPr lang="en-US" altLang="en-US" sz="1400" b="1" baseline="-25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2D9FFF-0B39-3E46-B54C-52418ECA8AC5}"/>
                </a:ext>
              </a:extLst>
            </p:cNvPr>
            <p:cNvSpPr/>
            <p:nvPr/>
          </p:nvSpPr>
          <p:spPr>
            <a:xfrm rot="1154670">
              <a:off x="5986237" y="3704786"/>
              <a:ext cx="301647" cy="4143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7D3B1E-26CE-2E48-A6C4-095D7DA2E84F}"/>
                </a:ext>
              </a:extLst>
            </p:cNvPr>
            <p:cNvSpPr/>
            <p:nvPr/>
          </p:nvSpPr>
          <p:spPr>
            <a:xfrm>
              <a:off x="5633786" y="4093755"/>
              <a:ext cx="676325" cy="647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Cloud 13">
              <a:extLst>
                <a:ext uri="{FF2B5EF4-FFF2-40B4-BE49-F238E27FC236}">
                  <a16:creationId xmlns:a16="http://schemas.microsoft.com/office/drawing/2014/main" id="{C3C2FA1C-3DCF-1A47-9FD8-1D79D1863365}"/>
                </a:ext>
              </a:extLst>
            </p:cNvPr>
            <p:cNvSpPr>
              <a:spLocks/>
            </p:cNvSpPr>
            <p:nvPr/>
          </p:nvSpPr>
          <p:spPr bwMode="auto">
            <a:xfrm rot="-10480384">
              <a:off x="6908642" y="3908002"/>
              <a:ext cx="698552" cy="252433"/>
            </a:xfrm>
            <a:custGeom>
              <a:avLst/>
              <a:gdLst>
                <a:gd name="T0" fmla="*/ 75887 w 43200"/>
                <a:gd name="T1" fmla="*/ 152962 h 43200"/>
                <a:gd name="T2" fmla="*/ 34928 w 43200"/>
                <a:gd name="T3" fmla="*/ 148304 h 43200"/>
                <a:gd name="T4" fmla="*/ 112027 w 43200"/>
                <a:gd name="T5" fmla="*/ 203927 h 43200"/>
                <a:gd name="T6" fmla="*/ 94110 w 43200"/>
                <a:gd name="T7" fmla="*/ 206154 h 43200"/>
                <a:gd name="T8" fmla="*/ 266452 w 43200"/>
                <a:gd name="T9" fmla="*/ 228417 h 43200"/>
                <a:gd name="T10" fmla="*/ 255651 w 43200"/>
                <a:gd name="T11" fmla="*/ 218249 h 43200"/>
                <a:gd name="T12" fmla="*/ 466138 w 43200"/>
                <a:gd name="T13" fmla="*/ 203062 h 43200"/>
                <a:gd name="T14" fmla="*/ 461820 w 43200"/>
                <a:gd name="T15" fmla="*/ 214217 h 43200"/>
                <a:gd name="T16" fmla="*/ 551872 w 43200"/>
                <a:gd name="T17" fmla="*/ 134128 h 43200"/>
                <a:gd name="T18" fmla="*/ 604442 w 43200"/>
                <a:gd name="T19" fmla="*/ 175827 h 43200"/>
                <a:gd name="T20" fmla="*/ 675881 w 43200"/>
                <a:gd name="T21" fmla="*/ 89719 h 43200"/>
                <a:gd name="T22" fmla="*/ 652467 w 43200"/>
                <a:gd name="T23" fmla="*/ 105356 h 43200"/>
                <a:gd name="T24" fmla="*/ 619706 w 43200"/>
                <a:gd name="T25" fmla="*/ 31706 h 43200"/>
                <a:gd name="T26" fmla="*/ 620935 w 43200"/>
                <a:gd name="T27" fmla="*/ 39092 h 43200"/>
                <a:gd name="T28" fmla="*/ 470197 w 43200"/>
                <a:gd name="T29" fmla="*/ 23093 h 43200"/>
                <a:gd name="T30" fmla="*/ 482195 w 43200"/>
                <a:gd name="T31" fmla="*/ 13673 h 43200"/>
                <a:gd name="T32" fmla="*/ 358024 w 43200"/>
                <a:gd name="T33" fmla="*/ 27581 h 43200"/>
                <a:gd name="T34" fmla="*/ 363829 w 43200"/>
                <a:gd name="T35" fmla="*/ 19458 h 43200"/>
                <a:gd name="T36" fmla="*/ 226383 w 43200"/>
                <a:gd name="T37" fmla="*/ 30339 h 43200"/>
                <a:gd name="T38" fmla="*/ 247404 w 43200"/>
                <a:gd name="T39" fmla="*/ 38216 h 43200"/>
                <a:gd name="T40" fmla="*/ 66734 w 43200"/>
                <a:gd name="T41" fmla="*/ 92261 h 43200"/>
                <a:gd name="T42" fmla="*/ 63064 w 43200"/>
                <a:gd name="T43" fmla="*/ 83969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Cloud 12">
              <a:extLst>
                <a:ext uri="{FF2B5EF4-FFF2-40B4-BE49-F238E27FC236}">
                  <a16:creationId xmlns:a16="http://schemas.microsoft.com/office/drawing/2014/main" id="{E7BDF770-8782-BD44-BC7F-95AA944C3BD2}"/>
                </a:ext>
              </a:extLst>
            </p:cNvPr>
            <p:cNvSpPr>
              <a:spLocks/>
            </p:cNvSpPr>
            <p:nvPr/>
          </p:nvSpPr>
          <p:spPr bwMode="auto">
            <a:xfrm rot="-10357574">
              <a:off x="6256132" y="3836560"/>
              <a:ext cx="906529" cy="596947"/>
            </a:xfrm>
            <a:custGeom>
              <a:avLst/>
              <a:gdLst>
                <a:gd name="T0" fmla="*/ 98480 w 43200"/>
                <a:gd name="T1" fmla="*/ 361719 h 43200"/>
                <a:gd name="T2" fmla="*/ 45326 w 43200"/>
                <a:gd name="T3" fmla="*/ 350706 h 43200"/>
                <a:gd name="T4" fmla="*/ 145380 w 43200"/>
                <a:gd name="T5" fmla="*/ 482242 h 43200"/>
                <a:gd name="T6" fmla="*/ 122130 w 43200"/>
                <a:gd name="T7" fmla="*/ 487507 h 43200"/>
                <a:gd name="T8" fmla="*/ 345782 w 43200"/>
                <a:gd name="T9" fmla="*/ 540154 h 43200"/>
                <a:gd name="T10" fmla="*/ 331764 w 43200"/>
                <a:gd name="T11" fmla="*/ 516110 h 43200"/>
                <a:gd name="T12" fmla="*/ 604919 w 43200"/>
                <a:gd name="T13" fmla="*/ 480197 h 43200"/>
                <a:gd name="T14" fmla="*/ 599316 w 43200"/>
                <a:gd name="T15" fmla="*/ 506576 h 43200"/>
                <a:gd name="T16" fmla="*/ 716179 w 43200"/>
                <a:gd name="T17" fmla="*/ 317183 h 43200"/>
                <a:gd name="T18" fmla="*/ 784399 w 43200"/>
                <a:gd name="T19" fmla="*/ 415790 h 43200"/>
                <a:gd name="T20" fmla="*/ 877109 w 43200"/>
                <a:gd name="T21" fmla="*/ 212165 h 43200"/>
                <a:gd name="T22" fmla="*/ 846723 w 43200"/>
                <a:gd name="T23" fmla="*/ 249142 h 43200"/>
                <a:gd name="T24" fmla="*/ 804209 w 43200"/>
                <a:gd name="T25" fmla="*/ 74978 h 43200"/>
                <a:gd name="T26" fmla="*/ 805804 w 43200"/>
                <a:gd name="T27" fmla="*/ 92444 h 43200"/>
                <a:gd name="T28" fmla="*/ 610186 w 43200"/>
                <a:gd name="T29" fmla="*/ 54610 h 43200"/>
                <a:gd name="T30" fmla="*/ 625757 w 43200"/>
                <a:gd name="T31" fmla="*/ 32335 h 43200"/>
                <a:gd name="T32" fmla="*/ 464617 w 43200"/>
                <a:gd name="T33" fmla="*/ 65222 h 43200"/>
                <a:gd name="T34" fmla="*/ 472151 w 43200"/>
                <a:gd name="T35" fmla="*/ 46015 h 43200"/>
                <a:gd name="T36" fmla="*/ 293783 w 43200"/>
                <a:gd name="T37" fmla="*/ 71744 h 43200"/>
                <a:gd name="T38" fmla="*/ 321062 w 43200"/>
                <a:gd name="T39" fmla="*/ 90371 h 43200"/>
                <a:gd name="T40" fmla="*/ 86603 w 43200"/>
                <a:gd name="T41" fmla="*/ 218176 h 43200"/>
                <a:gd name="T42" fmla="*/ 81839 w 43200"/>
                <a:gd name="T43" fmla="*/ 198568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A45BE9A5-D41C-464B-8743-C7177ED20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294" y="4867381"/>
              <a:ext cx="1103814" cy="65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alt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O</a:t>
              </a:r>
            </a:p>
          </p:txBody>
        </p: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F31470A3-56FC-334C-9649-30F8FB853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293" y="4476148"/>
            <a:ext cx="3063874" cy="23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D2CD3-17ED-384B-8256-87CC91FC4DA5}"/>
              </a:ext>
            </a:extLst>
          </p:cNvPr>
          <p:cNvSpPr txBox="1"/>
          <p:nvPr/>
        </p:nvSpPr>
        <p:spPr>
          <a:xfrm>
            <a:off x="4308460" y="6270853"/>
            <a:ext cx="1626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 of N. </a:t>
            </a:r>
            <a:r>
              <a:rPr lang="en-US" sz="1400" dirty="0" err="1"/>
              <a:t>Prive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22ADC-35EE-7549-9EFB-B7CB86831312}"/>
              </a:ext>
            </a:extLst>
          </p:cNvPr>
          <p:cNvSpPr txBox="1"/>
          <p:nvPr/>
        </p:nvSpPr>
        <p:spPr>
          <a:xfrm>
            <a:off x="7679202" y="6322327"/>
            <a:ext cx="80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GEOS-5</a:t>
            </a:r>
          </a:p>
        </p:txBody>
      </p:sp>
    </p:spTree>
    <p:extLst>
      <p:ext uri="{BB962C8B-B14F-4D97-AF65-F5344CB8AC3E}">
        <p14:creationId xmlns:p14="http://schemas.microsoft.com/office/powerpoint/2010/main" val="341822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E5B19F-3DF8-2142-8852-BBD6D72A87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42" y="838230"/>
            <a:ext cx="2751130" cy="1965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5B7084-5129-9A43-BF21-38BE29FA1C61}"/>
              </a:ext>
            </a:extLst>
          </p:cNvPr>
          <p:cNvSpPr txBox="1"/>
          <p:nvPr/>
        </p:nvSpPr>
        <p:spPr>
          <a:xfrm>
            <a:off x="1972886" y="32661"/>
            <a:ext cx="5375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Vertical Winds and Convection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EB557-6BF8-124D-98A9-5099E136A553}"/>
              </a:ext>
            </a:extLst>
          </p:cNvPr>
          <p:cNvSpPr txBox="1"/>
          <p:nvPr/>
        </p:nvSpPr>
        <p:spPr>
          <a:xfrm>
            <a:off x="4668848" y="3953775"/>
            <a:ext cx="43334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Importance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Moist convection and influences on cloud, precipitation, and extremes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Atmospheric composition and air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Processes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Initiation and organization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Multi-scale and  coupling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Shallow and deep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FD2AB0-8917-4A4A-8771-D70E80264422}"/>
              </a:ext>
            </a:extLst>
          </p:cNvPr>
          <p:cNvGrpSpPr/>
          <p:nvPr/>
        </p:nvGrpSpPr>
        <p:grpSpPr>
          <a:xfrm>
            <a:off x="4480135" y="563677"/>
            <a:ext cx="4745764" cy="2859082"/>
            <a:chOff x="2878742" y="2691767"/>
            <a:chExt cx="4745764" cy="28590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89968B-A917-D94C-8987-A72B0704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742" y="2691767"/>
              <a:ext cx="3812110" cy="285908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A7A979-A59F-E64E-A917-A180EE7C3CFB}"/>
                </a:ext>
              </a:extLst>
            </p:cNvPr>
            <p:cNvSpPr txBox="1"/>
            <p:nvPr/>
          </p:nvSpPr>
          <p:spPr>
            <a:xfrm>
              <a:off x="6690852" y="3431032"/>
              <a:ext cx="933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Courtesy of </a:t>
              </a:r>
            </a:p>
            <a:p>
              <a:r>
                <a:rPr lang="en-US" sz="1200" i="1" dirty="0"/>
                <a:t>B. </a:t>
              </a:r>
              <a:r>
                <a:rPr lang="en-US" sz="1200" i="1" dirty="0" err="1"/>
                <a:t>Geerts</a:t>
              </a:r>
              <a:r>
                <a:rPr lang="en-US" sz="1200" i="1" dirty="0"/>
                <a:t>  </a:t>
              </a:r>
            </a:p>
            <a:p>
              <a:r>
                <a:rPr lang="en-US" sz="1200" i="1" dirty="0"/>
                <a:t>E. Linacre</a:t>
              </a:r>
              <a:endParaRPr lang="en-US" sz="1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695ABEC-A61E-F04A-A8BA-D9377A541F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709" y="2420734"/>
            <a:ext cx="4485200" cy="43711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C43B77-BE5D-7342-A29F-BC1DCC84DE2C}"/>
              </a:ext>
            </a:extLst>
          </p:cNvPr>
          <p:cNvSpPr txBox="1"/>
          <p:nvPr/>
        </p:nvSpPr>
        <p:spPr>
          <a:xfrm>
            <a:off x="583570" y="2723346"/>
            <a:ext cx="996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COMET®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19DDFE-5A2F-2048-A7C3-BB4FA134E62B}"/>
              </a:ext>
            </a:extLst>
          </p:cNvPr>
          <p:cNvCxnSpPr>
            <a:cxnSpLocks/>
          </p:cNvCxnSpPr>
          <p:nvPr/>
        </p:nvCxnSpPr>
        <p:spPr>
          <a:xfrm flipH="1">
            <a:off x="2796718" y="2723346"/>
            <a:ext cx="2469136" cy="21596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3C4D3-5A7C-D043-A075-8569C48C5831}"/>
              </a:ext>
            </a:extLst>
          </p:cNvPr>
          <p:cNvCxnSpPr>
            <a:cxnSpLocks/>
          </p:cNvCxnSpPr>
          <p:nvPr/>
        </p:nvCxnSpPr>
        <p:spPr>
          <a:xfrm>
            <a:off x="2202891" y="2266846"/>
            <a:ext cx="184939" cy="26161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2F2CC8-6F60-0C45-8EE2-25501A36C061}"/>
              </a:ext>
            </a:extLst>
          </p:cNvPr>
          <p:cNvSpPr/>
          <p:nvPr/>
        </p:nvSpPr>
        <p:spPr>
          <a:xfrm rot="19156402">
            <a:off x="1949201" y="4483986"/>
            <a:ext cx="1211513" cy="792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3F1E2-CE2B-B84E-98D1-55274B36D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32" y="3849432"/>
            <a:ext cx="5468730" cy="2748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E67A83-DADB-BF49-9E75-BFFB38669DF1}"/>
              </a:ext>
            </a:extLst>
          </p:cNvPr>
          <p:cNvSpPr/>
          <p:nvPr/>
        </p:nvSpPr>
        <p:spPr>
          <a:xfrm>
            <a:off x="5977053" y="5705602"/>
            <a:ext cx="2977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>
                <a:solidFill>
                  <a:srgbClr val="000000"/>
                </a:solidFill>
                <a:latin typeface="verdana" panose="020B0604030504040204" pitchFamily="34" charset="0"/>
              </a:rPr>
              <a:t>HOMOGENOUS PBL OVER BALTIMORE</a:t>
            </a:r>
          </a:p>
          <a:p>
            <a:r>
              <a:rPr lang="en-US" sz="1400" dirty="0"/>
              <a:t>UMBC Elastic Lidar Facility (ELF)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E9159-1705-D248-9F65-26982EAAF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2" y="684344"/>
            <a:ext cx="5196468" cy="3031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5B7084-5129-9A43-BF21-38BE29FA1C61}"/>
              </a:ext>
            </a:extLst>
          </p:cNvPr>
          <p:cNvSpPr txBox="1"/>
          <p:nvPr/>
        </p:nvSpPr>
        <p:spPr>
          <a:xfrm>
            <a:off x="1271238" y="71027"/>
            <a:ext cx="715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Boundary Layer Structures and Dynamics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EB557-6BF8-124D-98A9-5099E136A553}"/>
              </a:ext>
            </a:extLst>
          </p:cNvPr>
          <p:cNvSpPr txBox="1"/>
          <p:nvPr/>
        </p:nvSpPr>
        <p:spPr>
          <a:xfrm>
            <a:off x="5742878" y="767004"/>
            <a:ext cx="32115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Importance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Flux coupling (moisture, heat, pollutant, CO</a:t>
            </a:r>
            <a:r>
              <a:rPr lang="en-US" sz="1600" baseline="-25000" dirty="0"/>
              <a:t>2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Wind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Processes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Turbulence and mixing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Latent heating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Waves and stratification</a:t>
            </a:r>
          </a:p>
          <a:p>
            <a:pPr marL="45720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Complexities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Shallow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Cloud-topped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Nonhomogeneous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Nonstationary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Terrain-modified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Multi-scale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89AFE33-8400-AF4D-B5E6-0A227C24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08" y="12146"/>
            <a:ext cx="7792339" cy="885089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A Note from 2017 Decadal Survey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1E650C-4E2D-3849-9287-FEB773CB2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27199"/>
              </p:ext>
            </p:extLst>
          </p:nvPr>
        </p:nvGraphicFramePr>
        <p:xfrm>
          <a:off x="363573" y="2195307"/>
          <a:ext cx="5913866" cy="415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97">
                  <a:extLst>
                    <a:ext uri="{9D8B030D-6E8A-4147-A177-3AD203B41FA5}">
                      <a16:colId xmlns:a16="http://schemas.microsoft.com/office/drawing/2014/main" val="1320994404"/>
                    </a:ext>
                  </a:extLst>
                </a:gridCol>
                <a:gridCol w="347215">
                  <a:extLst>
                    <a:ext uri="{9D8B030D-6E8A-4147-A177-3AD203B41FA5}">
                      <a16:colId xmlns:a16="http://schemas.microsoft.com/office/drawing/2014/main" val="2775071314"/>
                    </a:ext>
                  </a:extLst>
                </a:gridCol>
                <a:gridCol w="347215">
                  <a:extLst>
                    <a:ext uri="{9D8B030D-6E8A-4147-A177-3AD203B41FA5}">
                      <a16:colId xmlns:a16="http://schemas.microsoft.com/office/drawing/2014/main" val="1967512004"/>
                    </a:ext>
                  </a:extLst>
                </a:gridCol>
                <a:gridCol w="347215">
                  <a:extLst>
                    <a:ext uri="{9D8B030D-6E8A-4147-A177-3AD203B41FA5}">
                      <a16:colId xmlns:a16="http://schemas.microsoft.com/office/drawing/2014/main" val="971601069"/>
                    </a:ext>
                  </a:extLst>
                </a:gridCol>
                <a:gridCol w="1583493">
                  <a:extLst>
                    <a:ext uri="{9D8B030D-6E8A-4147-A177-3AD203B41FA5}">
                      <a16:colId xmlns:a16="http://schemas.microsoft.com/office/drawing/2014/main" val="2290971634"/>
                    </a:ext>
                  </a:extLst>
                </a:gridCol>
                <a:gridCol w="1661531">
                  <a:extLst>
                    <a:ext uri="{9D8B030D-6E8A-4147-A177-3AD203B41FA5}">
                      <a16:colId xmlns:a16="http://schemas.microsoft.com/office/drawing/2014/main" val="1883826478"/>
                    </a:ext>
                  </a:extLst>
                </a:gridCol>
              </a:tblGrid>
              <a:tr h="11677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Designated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Explorer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Incubation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Observables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7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Atmospheric Winds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LIDAR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Aerosol &amp; Cloud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LIDAR</a:t>
                      </a:r>
                      <a:endParaRPr lang="en-US" sz="1600" b="0" dirty="0"/>
                    </a:p>
                    <a:p>
                      <a:r>
                        <a:rPr lang="en-US" sz="1600" dirty="0"/>
                        <a:t>RADAR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3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Clouds, Convection,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Cloud &amp; </a:t>
                      </a:r>
                      <a:r>
                        <a:rPr lang="en-US" sz="1600" dirty="0" err="1"/>
                        <a:t>Precip</a:t>
                      </a:r>
                      <a:r>
                        <a:rPr lang="en-US" sz="1600" dirty="0"/>
                        <a:t>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LIDAR</a:t>
                      </a:r>
                    </a:p>
                    <a:p>
                      <a:r>
                        <a:rPr lang="en-US" sz="2800" b="1" dirty="0"/>
                        <a:t>RADAR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8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PBL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Winds</a:t>
                      </a:r>
                    </a:p>
                    <a:p>
                      <a:r>
                        <a:rPr lang="en-US" sz="1600" dirty="0"/>
                        <a:t>Structure</a:t>
                      </a:r>
                    </a:p>
                    <a:p>
                      <a:r>
                        <a:rPr lang="en-US" sz="1600" dirty="0"/>
                        <a:t>Mixing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LIDAR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75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91F18-9B20-2A47-BFD6-8DEA65C4DF49}"/>
              </a:ext>
            </a:extLst>
          </p:cNvPr>
          <p:cNvSpPr txBox="1"/>
          <p:nvPr/>
        </p:nvSpPr>
        <p:spPr>
          <a:xfrm>
            <a:off x="1607789" y="1591070"/>
            <a:ext cx="307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Lidar Approaches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E8A0481-CFB5-954F-90C3-112AFEDB0BAA}"/>
              </a:ext>
            </a:extLst>
          </p:cNvPr>
          <p:cNvSpPr/>
          <p:nvPr/>
        </p:nvSpPr>
        <p:spPr>
          <a:xfrm>
            <a:off x="6444713" y="4025591"/>
            <a:ext cx="468351" cy="1483113"/>
          </a:xfrm>
          <a:prstGeom prst="rightBrace">
            <a:avLst>
              <a:gd name="adj1" fmla="val 48134"/>
              <a:gd name="adj2" fmla="val 507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BF6CE-13E9-0C4C-A6A8-109602430CB0}"/>
              </a:ext>
            </a:extLst>
          </p:cNvPr>
          <p:cNvSpPr txBox="1"/>
          <p:nvPr/>
        </p:nvSpPr>
        <p:spPr>
          <a:xfrm>
            <a:off x="6831421" y="3998824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2007 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5096F-5592-9F4C-86F6-6889EFA168C7}"/>
              </a:ext>
            </a:extLst>
          </p:cNvPr>
          <p:cNvSpPr txBox="1"/>
          <p:nvPr/>
        </p:nvSpPr>
        <p:spPr>
          <a:xfrm>
            <a:off x="7102635" y="4460489"/>
            <a:ext cx="755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AFBE02-33CE-7445-8D80-A8646C877CAA}"/>
              </a:ext>
            </a:extLst>
          </p:cNvPr>
          <p:cNvSpPr/>
          <p:nvPr/>
        </p:nvSpPr>
        <p:spPr>
          <a:xfrm>
            <a:off x="6438492" y="1269740"/>
            <a:ext cx="141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LIDAR =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76296-F568-EA4A-B8B5-A502298DE41D}"/>
              </a:ext>
            </a:extLst>
          </p:cNvPr>
          <p:cNvSpPr/>
          <p:nvPr/>
        </p:nvSpPr>
        <p:spPr>
          <a:xfrm>
            <a:off x="6831421" y="2441609"/>
            <a:ext cx="934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LIDAR</a:t>
            </a:r>
            <a:r>
              <a:rPr lang="en-US" sz="2800" b="1" dirty="0"/>
              <a:t> </a:t>
            </a:r>
            <a:r>
              <a:rPr lang="en-US" b="1" dirty="0"/>
              <a:t>=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C6C65-467D-4444-A24A-DB051358C5DA}"/>
              </a:ext>
            </a:extLst>
          </p:cNvPr>
          <p:cNvSpPr txBox="1"/>
          <p:nvPr/>
        </p:nvSpPr>
        <p:spPr>
          <a:xfrm>
            <a:off x="7835035" y="946106"/>
            <a:ext cx="8980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ALADIN</a:t>
            </a:r>
          </a:p>
          <a:p>
            <a:r>
              <a:rPr lang="en-US" dirty="0"/>
              <a:t>HSRL</a:t>
            </a:r>
          </a:p>
          <a:p>
            <a:r>
              <a:rPr lang="en-US" dirty="0"/>
              <a:t>DAWN</a:t>
            </a:r>
          </a:p>
          <a:p>
            <a:r>
              <a:rPr lang="en-US" dirty="0"/>
              <a:t>OAWL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E3B9A-65D4-3C41-A48A-543433941B4C}"/>
              </a:ext>
            </a:extLst>
          </p:cNvPr>
          <p:cNvSpPr txBox="1"/>
          <p:nvPr/>
        </p:nvSpPr>
        <p:spPr>
          <a:xfrm>
            <a:off x="7814064" y="2409054"/>
            <a:ext cx="9584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CATS</a:t>
            </a:r>
          </a:p>
          <a:p>
            <a:r>
              <a:rPr lang="en-US" dirty="0"/>
              <a:t>CubeSat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991A9F-0548-5B4B-B234-32E6E6F87406}"/>
              </a:ext>
            </a:extLst>
          </p:cNvPr>
          <p:cNvSpPr/>
          <p:nvPr/>
        </p:nvSpPr>
        <p:spPr>
          <a:xfrm rot="1607955">
            <a:off x="2107581" y="3288376"/>
            <a:ext cx="401444" cy="1142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B130A9-5D8E-E54E-AD01-E1B2D228B2EF}"/>
              </a:ext>
            </a:extLst>
          </p:cNvPr>
          <p:cNvSpPr/>
          <p:nvPr/>
        </p:nvSpPr>
        <p:spPr>
          <a:xfrm>
            <a:off x="2587062" y="3342699"/>
            <a:ext cx="417438" cy="2714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32B9F5-FD98-B844-AE13-AD27AE43EFFE}"/>
              </a:ext>
            </a:extLst>
          </p:cNvPr>
          <p:cNvCxnSpPr>
            <a:cxnSpLocks/>
          </p:cNvCxnSpPr>
          <p:nvPr/>
        </p:nvCxnSpPr>
        <p:spPr>
          <a:xfrm flipH="1">
            <a:off x="3490332" y="732878"/>
            <a:ext cx="523913" cy="99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A43259-BF40-7A47-BC3A-5F10ED93F130}"/>
              </a:ext>
            </a:extLst>
          </p:cNvPr>
          <p:cNvSpPr txBox="1"/>
          <p:nvPr/>
        </p:nvSpPr>
        <p:spPr>
          <a:xfrm>
            <a:off x="2082326" y="860231"/>
            <a:ext cx="17034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Innovative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99238-BC8F-9C49-83DC-B6B2CC413DE7}"/>
              </a:ext>
            </a:extLst>
          </p:cNvPr>
          <p:cNvSpPr txBox="1"/>
          <p:nvPr/>
        </p:nvSpPr>
        <p:spPr>
          <a:xfrm>
            <a:off x="2020045" y="6368900"/>
            <a:ext cx="19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   LIDAR Altimetry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FD0F57-90B3-034C-ADD6-5269A721D3A5}"/>
              </a:ext>
            </a:extLst>
          </p:cNvPr>
          <p:cNvSpPr/>
          <p:nvPr/>
        </p:nvSpPr>
        <p:spPr>
          <a:xfrm>
            <a:off x="7566991" y="4460489"/>
            <a:ext cx="314033" cy="523220"/>
          </a:xfrm>
          <a:prstGeom prst="ellipse">
            <a:avLst/>
          </a:pr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630A63-3CBE-8447-BD31-62803B083125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7835035" y="4907085"/>
            <a:ext cx="315052" cy="791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84F274-6FE8-B641-9430-1D6D3CC8B3F5}"/>
              </a:ext>
            </a:extLst>
          </p:cNvPr>
          <p:cNvSpPr txBox="1"/>
          <p:nvPr/>
        </p:nvSpPr>
        <p:spPr>
          <a:xfrm>
            <a:off x="7741839" y="5698435"/>
            <a:ext cx="81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D942B9B9-2ED9-274C-9573-C2401730C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AB8E8A09-9201-8A47-8F3A-A152BBCD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300038"/>
            <a:ext cx="3841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Quick Fact Sheet about Earth: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D14F4947-AF9B-9142-AD1B-3C550F98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1895475"/>
            <a:ext cx="28082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Cloudy (~70%)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Aerosols (~12%)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Snow/Ice Surfaces (~9%)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“Boulder Blue” (~9%)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553AFD-242C-934E-B0CA-32AC71B8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1" y="861897"/>
            <a:ext cx="3955550" cy="28180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1C7AE2-D960-2740-9CC3-F94DF60E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84" y="50152"/>
            <a:ext cx="8321016" cy="8117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Arial" charset="0"/>
              </a:rPr>
              <a:t>CALIPSO Backscatter Occurrence Frequency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33337-EE46-D64D-ACB7-BC504079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92" y="927972"/>
            <a:ext cx="3932544" cy="2751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35CBF-0D10-5D42-BC35-6A1263E7A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1" y="3969835"/>
            <a:ext cx="3946758" cy="278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58AC0-0986-434E-B3A4-9BE84C019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561" y="3990675"/>
            <a:ext cx="3854605" cy="2738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DEA2CB-FA5C-B94B-BCD3-007ABB63AA34}"/>
              </a:ext>
            </a:extLst>
          </p:cNvPr>
          <p:cNvSpPr txBox="1"/>
          <p:nvPr/>
        </p:nvSpPr>
        <p:spPr>
          <a:xfrm>
            <a:off x="822984" y="743306"/>
            <a:ext cx="80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57D80-DA60-A94B-A8DF-7E73C5AA0E2D}"/>
              </a:ext>
            </a:extLst>
          </p:cNvPr>
          <p:cNvSpPr txBox="1"/>
          <p:nvPr/>
        </p:nvSpPr>
        <p:spPr>
          <a:xfrm>
            <a:off x="4782059" y="743306"/>
            <a:ext cx="72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78269-16D9-0045-972A-81464A453B38}"/>
              </a:ext>
            </a:extLst>
          </p:cNvPr>
          <p:cNvSpPr txBox="1"/>
          <p:nvPr/>
        </p:nvSpPr>
        <p:spPr>
          <a:xfrm>
            <a:off x="714429" y="3890124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EC3A8-A586-6642-8843-6807EBEB6B6D}"/>
              </a:ext>
            </a:extLst>
          </p:cNvPr>
          <p:cNvSpPr txBox="1"/>
          <p:nvPr/>
        </p:nvSpPr>
        <p:spPr>
          <a:xfrm>
            <a:off x="4870117" y="389012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B6AE7-6C6E-4640-9591-0B6C776EBF08}"/>
              </a:ext>
            </a:extLst>
          </p:cNvPr>
          <p:cNvSpPr txBox="1"/>
          <p:nvPr/>
        </p:nvSpPr>
        <p:spPr>
          <a:xfrm>
            <a:off x="3902922" y="6612673"/>
            <a:ext cx="1424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T. Wang</a:t>
            </a:r>
          </a:p>
        </p:txBody>
      </p:sp>
    </p:spTree>
    <p:extLst>
      <p:ext uri="{BB962C8B-B14F-4D97-AF65-F5344CB8AC3E}">
        <p14:creationId xmlns:p14="http://schemas.microsoft.com/office/powerpoint/2010/main" val="314799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mean-diff-l2tcsp-07.png">
            <a:extLst>
              <a:ext uri="{FF2B5EF4-FFF2-40B4-BE49-F238E27FC236}">
                <a16:creationId xmlns:a16="http://schemas.microsoft.com/office/drawing/2014/main" id="{45B7D463-F4DF-AA4A-8443-4BFB94DBC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51" y="1280528"/>
            <a:ext cx="4593475" cy="4949174"/>
          </a:xfrm>
          <a:prstGeom prst="rect">
            <a:avLst/>
          </a:prstGeom>
        </p:spPr>
      </p:pic>
      <p:pic>
        <p:nvPicPr>
          <p:cNvPr id="5" name="Picture 4" descr="zmean-diff-l2tcsp-07.png">
            <a:extLst>
              <a:ext uri="{FF2B5EF4-FFF2-40B4-BE49-F238E27FC236}">
                <a16:creationId xmlns:a16="http://schemas.microsoft.com/office/drawing/2014/main" id="{4DB4E7B6-E37F-B44D-8092-A88D99F44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478" y="1396631"/>
            <a:ext cx="4315522" cy="4860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D2414-8DB3-C14D-83A9-75830EAD755F}"/>
              </a:ext>
            </a:extLst>
          </p:cNvPr>
          <p:cNvSpPr txBox="1"/>
          <p:nvPr/>
        </p:nvSpPr>
        <p:spPr>
          <a:xfrm>
            <a:off x="2405441" y="112450"/>
            <a:ext cx="4323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MISR Winds (July Mean)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F6AA-1556-2A40-98DF-33B06DAC995B}"/>
              </a:ext>
            </a:extLst>
          </p:cNvPr>
          <p:cNvSpPr txBox="1"/>
          <p:nvPr/>
        </p:nvSpPr>
        <p:spPr>
          <a:xfrm>
            <a:off x="3267307" y="622970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</a:t>
            </a:r>
            <a:r>
              <a:rPr lang="en-US" dirty="0" err="1"/>
              <a:t>dU</a:t>
            </a:r>
            <a:r>
              <a:rPr lang="en-US" dirty="0"/>
              <a:t>/</a:t>
            </a:r>
            <a:r>
              <a:rPr lang="en-US" dirty="0" err="1"/>
              <a:t>dz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5CB20D-C089-5F45-8AA4-B1335E734F1A}"/>
              </a:ext>
            </a:extLst>
          </p:cNvPr>
          <p:cNvCxnSpPr/>
          <p:nvPr/>
        </p:nvCxnSpPr>
        <p:spPr>
          <a:xfrm flipH="1" flipV="1">
            <a:off x="1873405" y="4962293"/>
            <a:ext cx="1382751" cy="1267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0A6B7F-2F66-A048-A77C-25440F55D00F}"/>
              </a:ext>
            </a:extLst>
          </p:cNvPr>
          <p:cNvCxnSpPr>
            <a:cxnSpLocks/>
          </p:cNvCxnSpPr>
          <p:nvPr/>
        </p:nvCxnSpPr>
        <p:spPr>
          <a:xfrm flipH="1" flipV="1">
            <a:off x="3127807" y="4148255"/>
            <a:ext cx="267849" cy="2081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713E7F-E475-CD46-866D-A69B1059A8C7}"/>
              </a:ext>
            </a:extLst>
          </p:cNvPr>
          <p:cNvSpPr txBox="1"/>
          <p:nvPr/>
        </p:nvSpPr>
        <p:spPr>
          <a:xfrm>
            <a:off x="6586654" y="884095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Tropopause folds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7437E1-5C1C-A642-AAE6-1A1F14C3371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481066" y="1253427"/>
            <a:ext cx="224427" cy="137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FE3AC7-ABAD-5E4D-AEBF-A0363DC891D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977056" y="1253427"/>
            <a:ext cx="1504010" cy="137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173070-B721-C840-9F40-6C579103B568}"/>
              </a:ext>
            </a:extLst>
          </p:cNvPr>
          <p:cNvSpPr txBox="1"/>
          <p:nvPr/>
        </p:nvSpPr>
        <p:spPr>
          <a:xfrm>
            <a:off x="7400692" y="6257591"/>
            <a:ext cx="16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layer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8899D2-B746-794B-9D4C-DE89D83D50DA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813395" y="5560891"/>
            <a:ext cx="1388382" cy="69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B7E542-89AC-314A-8D62-B6DA6A1FA0FF}"/>
              </a:ext>
            </a:extLst>
          </p:cNvPr>
          <p:cNvSpPr txBox="1"/>
          <p:nvPr/>
        </p:nvSpPr>
        <p:spPr>
          <a:xfrm>
            <a:off x="1489850" y="768220"/>
            <a:ext cx="4595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Terra/MISR is in the A-Train unfortunately!</a:t>
            </a:r>
          </a:p>
        </p:txBody>
      </p:sp>
    </p:spTree>
    <p:extLst>
      <p:ext uri="{BB962C8B-B14F-4D97-AF65-F5344CB8AC3E}">
        <p14:creationId xmlns:p14="http://schemas.microsoft.com/office/powerpoint/2010/main" val="37419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D1E1FB9-3A6B-BE42-A0ED-55A90EE2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863"/>
            <a:ext cx="5318125" cy="11430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  <a:t>MISR Wind Impact</a:t>
            </a:r>
            <a:r>
              <a:rPr lang="en-US" altLang="zh-CN" sz="2400" b="1" dirty="0">
                <a:latin typeface="Times New Roman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  <a:t> in Navy </a:t>
            </a:r>
            <a:r>
              <a:rPr lang="en-GB" altLang="en-US" sz="2400" b="1" dirty="0">
                <a:latin typeface="Times New Roman" charset="0"/>
                <a:ea typeface="ＭＳ Ｐゴシック" panose="020B0600070205080204" pitchFamily="34" charset="-128"/>
              </a:rPr>
              <a:t>Global Environmental Model (</a:t>
            </a:r>
            <a: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  <a:t>NAVGEM)</a:t>
            </a:r>
            <a:r>
              <a:rPr lang="en-GB" altLang="en-US" sz="2400" b="1" dirty="0">
                <a:latin typeface="Times New Roman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  <a:t> </a:t>
            </a:r>
            <a:b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 New Roman" charset="0"/>
                <a:ea typeface="ＭＳ Ｐゴシック" panose="020B0600070205080204" pitchFamily="34" charset="-128"/>
              </a:rPr>
              <a:t>(Nancy Baker, Patricia Pauley, Rebecca Stone, NRL)</a:t>
            </a:r>
          </a:p>
        </p:txBody>
      </p:sp>
      <p:sp>
        <p:nvSpPr>
          <p:cNvPr id="32770" name="Slide Number Placeholder 2">
            <a:extLst>
              <a:ext uri="{FF2B5EF4-FFF2-40B4-BE49-F238E27FC236}">
                <a16:creationId xmlns:a16="http://schemas.microsoft.com/office/drawing/2014/main" id="{520A5EBC-F720-6D42-98C2-086DEA6D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ACC01-C0BB-954C-A99C-220879AEEB8E}" type="slidenum">
              <a:rPr lang="en-US" altLang="en-US" sz="1200">
                <a:solidFill>
                  <a:srgbClr val="898989"/>
                </a:solidFill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32771" name="Group 9">
            <a:extLst>
              <a:ext uri="{FF2B5EF4-FFF2-40B4-BE49-F238E27FC236}">
                <a16:creationId xmlns:a16="http://schemas.microsoft.com/office/drawing/2014/main" id="{F4E8E113-FC74-194F-AEC1-1566327DDEAE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4048125"/>
            <a:ext cx="4200525" cy="2565400"/>
            <a:chOff x="52977" y="1913242"/>
            <a:chExt cx="5437473" cy="2885899"/>
          </a:xfrm>
        </p:grpSpPr>
        <p:sp>
          <p:nvSpPr>
            <p:cNvPr id="32778" name="TextBox 10">
              <a:extLst>
                <a:ext uri="{FF2B5EF4-FFF2-40B4-BE49-F238E27FC236}">
                  <a16:creationId xmlns:a16="http://schemas.microsoft.com/office/drawing/2014/main" id="{BFD8D6E5-ACFB-1743-A437-E9ECF9477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339" y="3356192"/>
              <a:ext cx="2320473" cy="103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Navy Global Environmental Model </a:t>
              </a:r>
            </a:p>
          </p:txBody>
        </p:sp>
        <p:pic>
          <p:nvPicPr>
            <p:cNvPr id="32779" name="Picture 11" descr="Baker MISR Science Meeting 2016_final-11.png">
              <a:extLst>
                <a:ext uri="{FF2B5EF4-FFF2-40B4-BE49-F238E27FC236}">
                  <a16:creationId xmlns:a16="http://schemas.microsoft.com/office/drawing/2014/main" id="{1A76BBB7-1BC6-0945-AA07-1BACFAC2C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7" y="1913242"/>
              <a:ext cx="4728573" cy="288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2" descr="Baker MISR Science Meeting 2016_final-11.png">
              <a:extLst>
                <a:ext uri="{FF2B5EF4-FFF2-40B4-BE49-F238E27FC236}">
                  <a16:creationId xmlns:a16="http://schemas.microsoft.com/office/drawing/2014/main" id="{7536F6E8-1BE0-4F48-B5BF-08905D5D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794" y="1913242"/>
              <a:ext cx="648656" cy="288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64738-3DE4-F241-BF87-13EA84B40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2844" y="2036465"/>
              <a:ext cx="1746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B8A48A-2479-8A40-AAE3-8FBE2B8704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2844" y="2279337"/>
              <a:ext cx="1849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2" name="TextBox 15">
            <a:extLst>
              <a:ext uri="{FF2B5EF4-FFF2-40B4-BE49-F238E27FC236}">
                <a16:creationId xmlns:a16="http://schemas.microsoft.com/office/drawing/2014/main" id="{026C185F-5DB7-0E44-90F9-861F3451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702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Per-obs forecast impact in NAVGEM</a:t>
            </a:r>
          </a:p>
        </p:txBody>
      </p:sp>
      <p:sp>
        <p:nvSpPr>
          <p:cNvPr id="32773" name="TextBox 16">
            <a:extLst>
              <a:ext uri="{FF2B5EF4-FFF2-40B4-BE49-F238E27FC236}">
                <a16:creationId xmlns:a16="http://schemas.microsoft.com/office/drawing/2014/main" id="{ADA130C6-A238-0F44-A203-662FA042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400300"/>
            <a:ext cx="41370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Times New Roman" charset="0"/>
              </a:rPr>
              <a:t>LEO-GEO winds at mid-to-high latitudes assimilated in the </a:t>
            </a:r>
            <a:r>
              <a:rPr lang="en-GB" altLang="en-US" sz="1600" dirty="0">
                <a:latin typeface="Times New Roman" charset="0"/>
              </a:rPr>
              <a:t>NAVGEM system.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latin typeface="Times New Roman" charset="0"/>
              </a:rPr>
              <a:t>Positive forecast impacts of MISR winds seen mostly in the mid-troposphere where satellite wind observations are less abundant relatively.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Times New Roman" charset="0"/>
              </a:rPr>
              <a:t>Per observation forecast impact of MISR winds ranked as </a:t>
            </a:r>
            <a:r>
              <a:rPr lang="en-US" altLang="en-US" sz="16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altLang="en-US" sz="1600" baseline="30000" dirty="0">
                <a:solidFill>
                  <a:srgbClr val="FF0000"/>
                </a:solidFill>
                <a:latin typeface="Times New Roman" charset="0"/>
              </a:rPr>
              <a:t>rd</a:t>
            </a:r>
            <a:r>
              <a:rPr lang="en-US" altLang="en-US" sz="1600" dirty="0">
                <a:latin typeface="Times New Roman" charset="0"/>
              </a:rPr>
              <a:t> among all wind observation types. </a:t>
            </a:r>
            <a:endParaRPr lang="en-GB" altLang="en-US" sz="1600" dirty="0">
              <a:latin typeface="Times New Roman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latin typeface="Times New Roman" charset="0"/>
              </a:rPr>
              <a:t>Additional benefit of MISR winds found at high latitudes, low altitudes, and in the Southern Hemisphere.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latin typeface="Times New Roman" charset="0"/>
              </a:rPr>
              <a:t>Similar benefit found with near-real-time (NRT) MISR winds.</a:t>
            </a:r>
          </a:p>
        </p:txBody>
      </p:sp>
      <p:pic>
        <p:nvPicPr>
          <p:cNvPr id="32774" name="Picture 3" descr="MISR_VIS_impact_lat_p.png">
            <a:extLst>
              <a:ext uri="{FF2B5EF4-FFF2-40B4-BE49-F238E27FC236}">
                <a16:creationId xmlns:a16="http://schemas.microsoft.com/office/drawing/2014/main" id="{EF24EADA-5C46-3C4B-B6EC-E6084A501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6" t="2" r="7869" b="2689"/>
          <a:stretch>
            <a:fillRect/>
          </a:stretch>
        </p:blipFill>
        <p:spPr bwMode="auto">
          <a:xfrm>
            <a:off x="5434013" y="69850"/>
            <a:ext cx="3709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7">
            <a:extLst>
              <a:ext uri="{FF2B5EF4-FFF2-40B4-BE49-F238E27FC236}">
                <a16:creationId xmlns:a16="http://schemas.microsoft.com/office/drawing/2014/main" id="{860B6167-A1E1-AE4A-91B0-12113E47E18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19600" y="1323975"/>
            <a:ext cx="19446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charset="0"/>
              </a:rPr>
              <a:t>Pressure (hPa)</a:t>
            </a:r>
          </a:p>
        </p:txBody>
      </p:sp>
      <p:sp>
        <p:nvSpPr>
          <p:cNvPr id="32776" name="TextBox 18">
            <a:extLst>
              <a:ext uri="{FF2B5EF4-FFF2-40B4-BE49-F238E27FC236}">
                <a16:creationId xmlns:a16="http://schemas.microsoft.com/office/drawing/2014/main" id="{1976B5F7-E202-AF4B-AA23-14C738AF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043238"/>
            <a:ext cx="1944687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charset="0"/>
              </a:rPr>
              <a:t>Latitude</a:t>
            </a:r>
          </a:p>
        </p:txBody>
      </p:sp>
      <p:sp>
        <p:nvSpPr>
          <p:cNvPr id="32777" name="TextBox 4">
            <a:extLst>
              <a:ext uri="{FF2B5EF4-FFF2-40B4-BE49-F238E27FC236}">
                <a16:creationId xmlns:a16="http://schemas.microsoft.com/office/drawing/2014/main" id="{CB4277B5-1F52-4942-8176-2FB3E786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96838"/>
            <a:ext cx="2195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Study Report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9C8EF-0ABF-5D47-BC9D-B31C8FEAD346}"/>
              </a:ext>
            </a:extLst>
          </p:cNvPr>
          <p:cNvSpPr txBox="1"/>
          <p:nvPr/>
        </p:nvSpPr>
        <p:spPr>
          <a:xfrm>
            <a:off x="1354770" y="1875941"/>
            <a:ext cx="2232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Baker et al. (AMS, 2014)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>
            <a:extLst>
              <a:ext uri="{FF2B5EF4-FFF2-40B4-BE49-F238E27FC236}">
                <a16:creationId xmlns:a16="http://schemas.microsoft.com/office/drawing/2014/main" id="{88C5DAB8-15BB-6C4B-8E03-D19A848B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941513"/>
            <a:ext cx="484090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charset="0"/>
              </a:rPr>
              <a:t>LEO-GEO winds not assimilated in  the GEOS-5 system, explaining large impacts of MISR winds seen at SH/NH mid-to-high latitudes where satellite winds are lacking.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charset="0"/>
              </a:rPr>
              <a:t>~6000 MISR observations assimilated in each 6-hour assimilation cycle.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charset="0"/>
              </a:rPr>
              <a:t>Positive forecast impacts doubled by assimilating cross/along-track winds with different proportional covariance, compared to assimilating u/v winds.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charset="0"/>
              </a:rPr>
              <a:t>Per observation forecast impact of MISR winds ranked as </a:t>
            </a:r>
            <a:r>
              <a:rPr lang="en-US" alt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Times New Roman" charset="0"/>
              </a:rPr>
              <a:t>nd</a:t>
            </a:r>
            <a:r>
              <a:rPr lang="en-US" altLang="en-US" sz="1800" dirty="0">
                <a:latin typeface="Times New Roman" charset="0"/>
              </a:rPr>
              <a:t> among all observation types.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charset="0"/>
              </a:rPr>
              <a:t>Total MISR wind impact, accounting for </a:t>
            </a:r>
            <a:r>
              <a:rPr lang="en-US" altLang="en-US" sz="1800" dirty="0">
                <a:solidFill>
                  <a:srgbClr val="FF0000"/>
                </a:solidFill>
                <a:latin typeface="Times New Roman" charset="0"/>
              </a:rPr>
              <a:t>2.2 %</a:t>
            </a:r>
            <a:r>
              <a:rPr lang="en-US" altLang="en-US" sz="1800" dirty="0">
                <a:latin typeface="Times New Roman" charset="0"/>
              </a:rPr>
              <a:t> of all observations, ranked as </a:t>
            </a:r>
            <a:r>
              <a:rPr lang="en-US" altLang="en-US" sz="1800" dirty="0">
                <a:solidFill>
                  <a:srgbClr val="FF0000"/>
                </a:solidFill>
                <a:latin typeface="Times New Roman" charset="0"/>
              </a:rPr>
              <a:t>10</a:t>
            </a:r>
            <a:r>
              <a:rPr lang="en-US" altLang="en-US" sz="1800" baseline="30000" dirty="0">
                <a:solidFill>
                  <a:srgbClr val="FF0000"/>
                </a:solidFill>
                <a:latin typeface="Times New Roman" charset="0"/>
              </a:rPr>
              <a:t>th</a:t>
            </a:r>
            <a:r>
              <a:rPr lang="en-US" altLang="en-US" sz="1800" dirty="0">
                <a:latin typeface="Times New Roman" charset="0"/>
              </a:rPr>
              <a:t> among all types. </a:t>
            </a:r>
          </a:p>
        </p:txBody>
      </p:sp>
      <p:pic>
        <p:nvPicPr>
          <p:cNvPr id="33794" name="Picture 2" descr="C:\Users\kmueller\AppData\Local\Temp\scp39261\data\svn_workspace\kmueller\hlif\geos5_work\hist_img\misr_latht_NRT14_fcst_impact_sum_misr.png">
            <a:extLst>
              <a:ext uri="{FF2B5EF4-FFF2-40B4-BE49-F238E27FC236}">
                <a16:creationId xmlns:a16="http://schemas.microsoft.com/office/drawing/2014/main" id="{38BE11B2-64E7-8946-A26A-43C2C9C08E8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363" y="549275"/>
            <a:ext cx="408463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8">
            <a:extLst>
              <a:ext uri="{FF2B5EF4-FFF2-40B4-BE49-F238E27FC236}">
                <a16:creationId xmlns:a16="http://schemas.microsoft.com/office/drawing/2014/main" id="{B1EF12AB-71C0-B541-B042-28BA3E99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201613"/>
            <a:ext cx="2273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charset="0"/>
              </a:rPr>
              <a:t>MISR wind impact</a:t>
            </a:r>
          </a:p>
        </p:txBody>
      </p:sp>
      <p:sp>
        <p:nvSpPr>
          <p:cNvPr id="33796" name="TextBox 22">
            <a:extLst>
              <a:ext uri="{FF2B5EF4-FFF2-40B4-BE49-F238E27FC236}">
                <a16:creationId xmlns:a16="http://schemas.microsoft.com/office/drawing/2014/main" id="{398B33B0-8EE8-FE41-B225-645B453154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04469" y="1756569"/>
            <a:ext cx="2273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charset="0"/>
              </a:rPr>
              <a:t>Pressure (kPa)</a:t>
            </a:r>
          </a:p>
        </p:txBody>
      </p:sp>
      <p:grpSp>
        <p:nvGrpSpPr>
          <p:cNvPr id="33797" name="Group 2">
            <a:extLst>
              <a:ext uri="{FF2B5EF4-FFF2-40B4-BE49-F238E27FC236}">
                <a16:creationId xmlns:a16="http://schemas.microsoft.com/office/drawing/2014/main" id="{224FD570-9912-F541-8CDE-5E09FAC4240D}"/>
              </a:ext>
            </a:extLst>
          </p:cNvPr>
          <p:cNvGrpSpPr>
            <a:grpSpLocks/>
          </p:cNvGrpSpPr>
          <p:nvPr/>
        </p:nvGrpSpPr>
        <p:grpSpPr bwMode="auto">
          <a:xfrm>
            <a:off x="4854575" y="3536950"/>
            <a:ext cx="4068763" cy="3108325"/>
            <a:chOff x="5094345" y="3536613"/>
            <a:chExt cx="3437062" cy="3108960"/>
          </a:xfrm>
        </p:grpSpPr>
        <p:pic>
          <p:nvPicPr>
            <p:cNvPr id="33802" name="Picture 23" descr="classsed_impacts_per_ob_dw_2014.pdf">
              <a:extLst>
                <a:ext uri="{FF2B5EF4-FFF2-40B4-BE49-F238E27FC236}">
                  <a16:creationId xmlns:a16="http://schemas.microsoft.com/office/drawing/2014/main" id="{03D97425-19A6-1042-9919-228F1300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694"/>
            <a:stretch>
              <a:fillRect/>
            </a:stretch>
          </p:blipFill>
          <p:spPr bwMode="auto">
            <a:xfrm>
              <a:off x="5502685" y="3536613"/>
              <a:ext cx="2603056" cy="310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28">
              <a:extLst>
                <a:ext uri="{FF2B5EF4-FFF2-40B4-BE49-F238E27FC236}">
                  <a16:creationId xmlns:a16="http://schemas.microsoft.com/office/drawing/2014/main" id="{377740AF-2605-394A-A920-8708C07F5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345" y="3941834"/>
              <a:ext cx="78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charset="0"/>
                </a:rPr>
                <a:t>MISR</a:t>
              </a:r>
            </a:p>
          </p:txBody>
        </p:sp>
        <p:sp>
          <p:nvSpPr>
            <p:cNvPr id="33804" name="TextBox 30">
              <a:extLst>
                <a:ext uri="{FF2B5EF4-FFF2-40B4-BE49-F238E27FC236}">
                  <a16:creationId xmlns:a16="http://schemas.microsoft.com/office/drawing/2014/main" id="{D9914D3B-0E17-DC44-BBAE-C70EB121A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451" y="5875097"/>
              <a:ext cx="7892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MODIS</a:t>
              </a:r>
            </a:p>
          </p:txBody>
        </p:sp>
        <p:sp>
          <p:nvSpPr>
            <p:cNvPr id="33805" name="TextBox 33">
              <a:extLst>
                <a:ext uri="{FF2B5EF4-FFF2-40B4-BE49-F238E27FC236}">
                  <a16:creationId xmlns:a16="http://schemas.microsoft.com/office/drawing/2014/main" id="{FB4A06C4-3805-3A48-836A-337F81093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657" y="3760673"/>
              <a:ext cx="504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Pibal</a:t>
              </a:r>
            </a:p>
          </p:txBody>
        </p:sp>
        <p:sp>
          <p:nvSpPr>
            <p:cNvPr id="33806" name="TextBox 34">
              <a:extLst>
                <a:ext uri="{FF2B5EF4-FFF2-40B4-BE49-F238E27FC236}">
                  <a16:creationId xmlns:a16="http://schemas.microsoft.com/office/drawing/2014/main" id="{CEDD5E2A-453C-C64C-932E-5DA89C19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635" y="4175684"/>
              <a:ext cx="521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Raob</a:t>
              </a:r>
            </a:p>
          </p:txBody>
        </p:sp>
        <p:sp>
          <p:nvSpPr>
            <p:cNvPr id="33807" name="TextBox 35">
              <a:extLst>
                <a:ext uri="{FF2B5EF4-FFF2-40B4-BE49-F238E27FC236}">
                  <a16:creationId xmlns:a16="http://schemas.microsoft.com/office/drawing/2014/main" id="{7CC236DE-0377-B846-9478-CC0DDA17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964" y="4385540"/>
              <a:ext cx="12734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Satwind</a:t>
              </a:r>
            </a:p>
          </p:txBody>
        </p:sp>
      </p:grpSp>
      <p:sp>
        <p:nvSpPr>
          <p:cNvPr id="33798" name="TextBox 15">
            <a:extLst>
              <a:ext uri="{FF2B5EF4-FFF2-40B4-BE49-F238E27FC236}">
                <a16:creationId xmlns:a16="http://schemas.microsoft.com/office/drawing/2014/main" id="{7B25277E-CDC7-C646-A7AE-D251CBA6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3397250"/>
            <a:ext cx="29400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charset="0"/>
              </a:rPr>
              <a:t>Per-Obs Impact in GEOS-5</a:t>
            </a:r>
          </a:p>
        </p:txBody>
      </p:sp>
      <p:sp>
        <p:nvSpPr>
          <p:cNvPr id="33799" name="TextBox 16">
            <a:extLst>
              <a:ext uri="{FF2B5EF4-FFF2-40B4-BE49-F238E27FC236}">
                <a16:creationId xmlns:a16="http://schemas.microsoft.com/office/drawing/2014/main" id="{4B7570A9-9C2A-AF43-B962-1FC79904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075363"/>
            <a:ext cx="93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AIRS</a:t>
            </a:r>
          </a:p>
        </p:txBody>
      </p:sp>
      <p:sp>
        <p:nvSpPr>
          <p:cNvPr id="33800" name="Title 1">
            <a:extLst>
              <a:ext uri="{FF2B5EF4-FFF2-40B4-BE49-F238E27FC236}">
                <a16:creationId xmlns:a16="http://schemas.microsoft.com/office/drawing/2014/main" id="{C0259BB2-DE6B-BD49-B6A9-1DC3DAE3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16"/>
            <a:ext cx="5118100" cy="66992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  <a:t>MISR Wind Impacts in GEOS-5 DAS </a:t>
            </a:r>
            <a:br>
              <a:rPr lang="en-US" altLang="en-US" sz="2400" b="1" dirty="0">
                <a:latin typeface="Times New Roman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Times New Roman" charset="0"/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latin typeface="Times New Roman" charset="0"/>
                <a:ea typeface="ＭＳ Ｐゴシック" panose="020B0600070205080204" pitchFamily="34" charset="-128"/>
              </a:rPr>
              <a:t>Junjie</a:t>
            </a:r>
            <a:r>
              <a:rPr lang="en-US" altLang="en-US" sz="2000" dirty="0">
                <a:latin typeface="Times New Roman" charset="0"/>
                <a:ea typeface="ＭＳ Ｐゴシック" panose="020B0600070205080204" pitchFamily="34" charset="-128"/>
              </a:rPr>
              <a:t> Liu and  Kevin Mueller, Caltech/JPL)</a:t>
            </a:r>
          </a:p>
        </p:txBody>
      </p:sp>
      <p:sp>
        <p:nvSpPr>
          <p:cNvPr id="33801" name="TextBox 17">
            <a:extLst>
              <a:ext uri="{FF2B5EF4-FFF2-40B4-BE49-F238E27FC236}">
                <a16:creationId xmlns:a16="http://schemas.microsoft.com/office/drawing/2014/main" id="{83CF6D63-7591-EC4D-8740-6DE6FDBF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87313"/>
            <a:ext cx="219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Study Report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B07F9-9E7B-A345-B84E-589680E0AB6F}"/>
              </a:ext>
            </a:extLst>
          </p:cNvPr>
          <p:cNvSpPr txBox="1"/>
          <p:nvPr/>
        </p:nvSpPr>
        <p:spPr>
          <a:xfrm>
            <a:off x="1311657" y="1490950"/>
            <a:ext cx="249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Mueller et al. (MWR, 2017)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CF7BA3-04A7-F348-B6C5-7D93AB77361A}"/>
              </a:ext>
            </a:extLst>
          </p:cNvPr>
          <p:cNvSpPr/>
          <p:nvPr/>
        </p:nvSpPr>
        <p:spPr>
          <a:xfrm>
            <a:off x="930236" y="1387862"/>
            <a:ext cx="741045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n-ea"/>
              </a:rPr>
              <a:t>Solutions to AMV Height Assignment Problem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ea typeface="+mn-e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u="sng" dirty="0">
                <a:latin typeface="+mn-lt"/>
                <a:ea typeface="+mn-ea"/>
              </a:rPr>
              <a:t>Stereo approach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n-ea"/>
              </a:rPr>
              <a:t>	Stereo height = Pattern height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latin typeface="+mn-lt"/>
              <a:ea typeface="+mn-e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u="sng" dirty="0">
                <a:latin typeface="+mn-lt"/>
                <a:ea typeface="+mn-ea"/>
              </a:rPr>
              <a:t>Active sensing techniques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n-ea"/>
              </a:rPr>
              <a:t>	Lidar wind profile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EED28C1-F2FA-D04A-90E9-C4ADAE43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5118100"/>
            <a:ext cx="5314950" cy="950913"/>
          </a:xfrm>
          <a:prstGeom prst="parallelogram">
            <a:avLst>
              <a:gd name="adj" fmla="val 986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EC196-EF1A-0B4C-9B85-0F56105A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Stereo Heights from Simulated Data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57980D1-2DEF-FB40-9FC3-F162908C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1571625"/>
            <a:ext cx="3465512" cy="4848225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Domain: 512 x 512 km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Grid size: 1 km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Nadir and 45° views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No background winds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Pattern matching size: 20 km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CRTM calculations: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11 μm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T(z), H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O(z)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Ice, Water, Rain, Graupel, Snow profiles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Penetration depth</a:t>
            </a:r>
          </a:p>
        </p:txBody>
      </p:sp>
      <p:grpSp>
        <p:nvGrpSpPr>
          <p:cNvPr id="36868" name="Group 38">
            <a:extLst>
              <a:ext uri="{FF2B5EF4-FFF2-40B4-BE49-F238E27FC236}">
                <a16:creationId xmlns:a16="http://schemas.microsoft.com/office/drawing/2014/main" id="{CC312276-50CF-4344-ACFF-1A50EEDC3558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4587875"/>
            <a:ext cx="868363" cy="1104900"/>
            <a:chOff x="5738014" y="2967624"/>
            <a:chExt cx="867234" cy="1105070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F247AEE6-2D30-A448-B86F-E2F676FAB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8005" y="2967624"/>
              <a:ext cx="827243" cy="911921"/>
              <a:chOff x="1584" y="816"/>
              <a:chExt cx="3560" cy="2745"/>
            </a:xfrm>
            <a:solidFill>
              <a:schemeClr val="bg1">
                <a:lumMod val="65000"/>
              </a:schemeClr>
            </a:solidFill>
          </p:grpSpPr>
          <p:sp>
            <p:nvSpPr>
              <p:cNvPr id="5" name="Arc 35">
                <a:extLst>
                  <a:ext uri="{FF2B5EF4-FFF2-40B4-BE49-F238E27FC236}">
                    <a16:creationId xmlns:a16="http://schemas.microsoft.com/office/drawing/2014/main" id="{E42926B2-49DC-3546-BBAE-255886AAD1D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28" y="2496"/>
                <a:ext cx="240" cy="2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" name="Arc 36">
                <a:extLst>
                  <a:ext uri="{FF2B5EF4-FFF2-40B4-BE49-F238E27FC236}">
                    <a16:creationId xmlns:a16="http://schemas.microsoft.com/office/drawing/2014/main" id="{D1407FC9-3D93-1049-A7D0-CE18DE3CDB0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72" y="2017"/>
                <a:ext cx="240" cy="5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9583"/>
                  <a:gd name="T2" fmla="*/ 11966 w 21600"/>
                  <a:gd name="T3" fmla="*/ 39583 h 39583"/>
                  <a:gd name="T4" fmla="*/ 0 w 21600"/>
                  <a:gd name="T5" fmla="*/ 21600 h 39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958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828"/>
                      <a:pt x="17983" y="35578"/>
                      <a:pt x="11965" y="39582"/>
                    </a:cubicBezTo>
                  </a:path>
                  <a:path w="21600" h="3958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828"/>
                      <a:pt x="17983" y="35578"/>
                      <a:pt x="11965" y="395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" name="Arc 37">
                <a:extLst>
                  <a:ext uri="{FF2B5EF4-FFF2-40B4-BE49-F238E27FC236}">
                    <a16:creationId xmlns:a16="http://schemas.microsoft.com/office/drawing/2014/main" id="{A9BDC8F8-8AAA-794D-A57E-238FEFBEA53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72" y="2736"/>
                <a:ext cx="96" cy="432"/>
              </a:xfrm>
              <a:custGeom>
                <a:avLst/>
                <a:gdLst>
                  <a:gd name="G0" fmla="+- 1614 0 0"/>
                  <a:gd name="G1" fmla="+- 21600 0 0"/>
                  <a:gd name="G2" fmla="+- 21600 0 0"/>
                  <a:gd name="T0" fmla="*/ 581 w 23214"/>
                  <a:gd name="T1" fmla="*/ 25 h 43200"/>
                  <a:gd name="T2" fmla="*/ 0 w 23214"/>
                  <a:gd name="T3" fmla="*/ 43140 h 43200"/>
                  <a:gd name="T4" fmla="*/ 1614 w 2321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14" h="43200" fill="none" extrusionOk="0">
                    <a:moveTo>
                      <a:pt x="580" y="24"/>
                    </a:moveTo>
                    <a:cubicBezTo>
                      <a:pt x="925" y="8"/>
                      <a:pt x="1269" y="-1"/>
                      <a:pt x="1614" y="-1"/>
                    </a:cubicBezTo>
                    <a:cubicBezTo>
                      <a:pt x="13543" y="0"/>
                      <a:pt x="23214" y="9670"/>
                      <a:pt x="23214" y="21600"/>
                    </a:cubicBezTo>
                    <a:cubicBezTo>
                      <a:pt x="23214" y="33529"/>
                      <a:pt x="13543" y="43200"/>
                      <a:pt x="1614" y="43200"/>
                    </a:cubicBezTo>
                    <a:cubicBezTo>
                      <a:pt x="1075" y="43199"/>
                      <a:pt x="537" y="43179"/>
                      <a:pt x="0" y="43139"/>
                    </a:cubicBezTo>
                  </a:path>
                  <a:path w="23214" h="43200" stroke="0" extrusionOk="0">
                    <a:moveTo>
                      <a:pt x="580" y="24"/>
                    </a:moveTo>
                    <a:cubicBezTo>
                      <a:pt x="925" y="8"/>
                      <a:pt x="1269" y="-1"/>
                      <a:pt x="1614" y="-1"/>
                    </a:cubicBezTo>
                    <a:cubicBezTo>
                      <a:pt x="13543" y="0"/>
                      <a:pt x="23214" y="9670"/>
                      <a:pt x="23214" y="21600"/>
                    </a:cubicBezTo>
                    <a:cubicBezTo>
                      <a:pt x="23214" y="33529"/>
                      <a:pt x="13543" y="43200"/>
                      <a:pt x="1614" y="43200"/>
                    </a:cubicBezTo>
                    <a:cubicBezTo>
                      <a:pt x="1075" y="43199"/>
                      <a:pt x="537" y="43179"/>
                      <a:pt x="0" y="43139"/>
                    </a:cubicBezTo>
                    <a:lnTo>
                      <a:pt x="1614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" name="Arc 38">
                <a:extLst>
                  <a:ext uri="{FF2B5EF4-FFF2-40B4-BE49-F238E27FC236}">
                    <a16:creationId xmlns:a16="http://schemas.microsoft.com/office/drawing/2014/main" id="{8FDB466C-6438-104A-918F-C26C0017D1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307630" flipV="1">
                <a:off x="3216" y="1584"/>
                <a:ext cx="192" cy="5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9583"/>
                  <a:gd name="T2" fmla="*/ 11966 w 21600"/>
                  <a:gd name="T3" fmla="*/ 39583 h 39583"/>
                  <a:gd name="T4" fmla="*/ 0 w 21600"/>
                  <a:gd name="T5" fmla="*/ 21600 h 39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958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828"/>
                      <a:pt x="17983" y="35578"/>
                      <a:pt x="11965" y="39582"/>
                    </a:cubicBezTo>
                  </a:path>
                  <a:path w="21600" h="3958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828"/>
                      <a:pt x="17983" y="35578"/>
                      <a:pt x="11965" y="395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9" name="Arc 39">
                <a:extLst>
                  <a:ext uri="{FF2B5EF4-FFF2-40B4-BE49-F238E27FC236}">
                    <a16:creationId xmlns:a16="http://schemas.microsoft.com/office/drawing/2014/main" id="{C6DEF80E-B2CF-D042-B4C5-7E2B5A9903DD}"/>
                  </a:ext>
                </a:extLst>
              </p:cNvPr>
              <p:cNvSpPr>
                <a:spLocks/>
              </p:cNvSpPr>
              <p:nvPr/>
            </p:nvSpPr>
            <p:spPr bwMode="auto">
              <a:xfrm rot="4305499" flipH="1" flipV="1">
                <a:off x="1968" y="2880"/>
                <a:ext cx="371" cy="192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1747"/>
                  <a:gd name="T1" fmla="*/ 13812 h 21600"/>
                  <a:gd name="T2" fmla="*/ 41747 w 41747"/>
                  <a:gd name="T3" fmla="*/ 21600 h 21600"/>
                  <a:gd name="T4" fmla="*/ 20147 w 417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47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2076" y="-1"/>
                      <a:pt x="41747" y="9670"/>
                      <a:pt x="41747" y="21600"/>
                    </a:cubicBezTo>
                  </a:path>
                  <a:path w="41747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2076" y="-1"/>
                      <a:pt x="41747" y="9670"/>
                      <a:pt x="41747" y="21600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Arc 40">
                <a:extLst>
                  <a:ext uri="{FF2B5EF4-FFF2-40B4-BE49-F238E27FC236}">
                    <a16:creationId xmlns:a16="http://schemas.microsoft.com/office/drawing/2014/main" id="{3A48F98D-FD65-4845-A622-78D122CBA6DD}"/>
                  </a:ext>
                </a:extLst>
              </p:cNvPr>
              <p:cNvSpPr>
                <a:spLocks/>
              </p:cNvSpPr>
              <p:nvPr/>
            </p:nvSpPr>
            <p:spPr bwMode="auto">
              <a:xfrm rot="4305499" flipH="1" flipV="1">
                <a:off x="2074" y="2576"/>
                <a:ext cx="295" cy="192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33180"/>
                  <a:gd name="T1" fmla="*/ 13812 h 21600"/>
                  <a:gd name="T2" fmla="*/ 33180 w 33180"/>
                  <a:gd name="T3" fmla="*/ 4375 h 21600"/>
                  <a:gd name="T4" fmla="*/ 20147 w 3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80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4851" y="-1"/>
                      <a:pt x="29428" y="1536"/>
                      <a:pt x="33180" y="4374"/>
                    </a:cubicBezTo>
                  </a:path>
                  <a:path w="33180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4851" y="-1"/>
                      <a:pt x="29428" y="1536"/>
                      <a:pt x="33180" y="4374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Arc 41">
                <a:extLst>
                  <a:ext uri="{FF2B5EF4-FFF2-40B4-BE49-F238E27FC236}">
                    <a16:creationId xmlns:a16="http://schemas.microsoft.com/office/drawing/2014/main" id="{70841E0B-503A-174A-90F1-578B83CF2C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596497" flipH="1" flipV="1">
                <a:off x="1794" y="2039"/>
                <a:ext cx="720" cy="384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Arc 42">
                <a:extLst>
                  <a:ext uri="{FF2B5EF4-FFF2-40B4-BE49-F238E27FC236}">
                    <a16:creationId xmlns:a16="http://schemas.microsoft.com/office/drawing/2014/main" id="{3240B048-F0F6-1E46-84A3-08CA203225EF}"/>
                  </a:ext>
                </a:extLst>
              </p:cNvPr>
              <p:cNvSpPr>
                <a:spLocks/>
              </p:cNvSpPr>
              <p:nvPr/>
            </p:nvSpPr>
            <p:spPr bwMode="auto">
              <a:xfrm rot="5596497" flipH="1" flipV="1">
                <a:off x="1701" y="1755"/>
                <a:ext cx="528" cy="186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Arc 43">
                <a:extLst>
                  <a:ext uri="{FF2B5EF4-FFF2-40B4-BE49-F238E27FC236}">
                    <a16:creationId xmlns:a16="http://schemas.microsoft.com/office/drawing/2014/main" id="{6146FDE0-479C-5446-ADC7-2574CFAF85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596497" flipH="1" flipV="1">
                <a:off x="1728" y="864"/>
                <a:ext cx="576" cy="864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Arc 44">
                <a:extLst>
                  <a:ext uri="{FF2B5EF4-FFF2-40B4-BE49-F238E27FC236}">
                    <a16:creationId xmlns:a16="http://schemas.microsoft.com/office/drawing/2014/main" id="{44A274B2-9ACD-674C-A550-C40F85F9A6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936168" flipH="1" flipV="1">
                <a:off x="2496" y="816"/>
                <a:ext cx="384" cy="288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1351"/>
                  <a:gd name="T1" fmla="*/ 13812 h 21600"/>
                  <a:gd name="T2" fmla="*/ 41351 w 41351"/>
                  <a:gd name="T3" fmla="*/ 17484 h 21600"/>
                  <a:gd name="T4" fmla="*/ 20147 w 413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51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0489" y="-1"/>
                      <a:pt x="39380" y="7331"/>
                      <a:pt x="41351" y="17483"/>
                    </a:cubicBezTo>
                  </a:path>
                  <a:path w="41351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0489" y="-1"/>
                      <a:pt x="39380" y="7331"/>
                      <a:pt x="41351" y="17483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Arc 45">
                <a:extLst>
                  <a:ext uri="{FF2B5EF4-FFF2-40B4-BE49-F238E27FC236}">
                    <a16:creationId xmlns:a16="http://schemas.microsoft.com/office/drawing/2014/main" id="{1E825F32-65C4-C74B-A9FC-7CBB4C2F2E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669525" flipH="1" flipV="1">
                <a:off x="2064" y="960"/>
                <a:ext cx="528" cy="186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Arc 46">
                <a:extLst>
                  <a:ext uri="{FF2B5EF4-FFF2-40B4-BE49-F238E27FC236}">
                    <a16:creationId xmlns:a16="http://schemas.microsoft.com/office/drawing/2014/main" id="{9616813B-CF79-0540-91AD-CCC305497C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669525" flipH="1" flipV="1">
                <a:off x="3936" y="1056"/>
                <a:ext cx="813" cy="187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" name="Arc 47">
                <a:extLst>
                  <a:ext uri="{FF2B5EF4-FFF2-40B4-BE49-F238E27FC236}">
                    <a16:creationId xmlns:a16="http://schemas.microsoft.com/office/drawing/2014/main" id="{8326D564-C248-484A-B8A8-18C7AB970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147698" flipH="1" flipV="1">
                <a:off x="3898" y="1439"/>
                <a:ext cx="820" cy="157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" name="Arc 48">
                <a:extLst>
                  <a:ext uri="{FF2B5EF4-FFF2-40B4-BE49-F238E27FC236}">
                    <a16:creationId xmlns:a16="http://schemas.microsoft.com/office/drawing/2014/main" id="{A3AC3D83-AC28-3C47-814C-8DC03E5A80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809045" flipH="1" flipV="1">
                <a:off x="3456" y="1632"/>
                <a:ext cx="528" cy="161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" name="Arc 49">
                <a:extLst>
                  <a:ext uri="{FF2B5EF4-FFF2-40B4-BE49-F238E27FC236}">
                    <a16:creationId xmlns:a16="http://schemas.microsoft.com/office/drawing/2014/main" id="{1B4709D8-37A4-B94E-B2BE-27ED60315A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7048289" flipH="1" flipV="1">
                <a:off x="4636" y="932"/>
                <a:ext cx="240" cy="776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0" name="Line 50">
                <a:extLst>
                  <a:ext uri="{FF2B5EF4-FFF2-40B4-BE49-F238E27FC236}">
                    <a16:creationId xmlns:a16="http://schemas.microsoft.com/office/drawing/2014/main" id="{F01DBEC9-9D78-9E40-9F1C-9C36FBF9F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552"/>
                <a:ext cx="816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1" name="Arc 51">
                <a:extLst>
                  <a:ext uri="{FF2B5EF4-FFF2-40B4-BE49-F238E27FC236}">
                    <a16:creationId xmlns:a16="http://schemas.microsoft.com/office/drawing/2014/main" id="{0F4649F0-F998-CC4F-BAD1-0EA471EFD893}"/>
                  </a:ext>
                </a:extLst>
              </p:cNvPr>
              <p:cNvSpPr>
                <a:spLocks/>
              </p:cNvSpPr>
              <p:nvPr/>
            </p:nvSpPr>
            <p:spPr bwMode="auto">
              <a:xfrm rot="4305499" flipH="1" flipV="1">
                <a:off x="1898" y="3063"/>
                <a:ext cx="378" cy="618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1747"/>
                  <a:gd name="T1" fmla="*/ 13812 h 21600"/>
                  <a:gd name="T2" fmla="*/ 41747 w 41747"/>
                  <a:gd name="T3" fmla="*/ 21600 h 21600"/>
                  <a:gd name="T4" fmla="*/ 20147 w 417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47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2076" y="-1"/>
                      <a:pt x="41747" y="9670"/>
                      <a:pt x="41747" y="21600"/>
                    </a:cubicBezTo>
                  </a:path>
                  <a:path w="41747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32076" y="-1"/>
                      <a:pt x="41747" y="9670"/>
                      <a:pt x="41747" y="21600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2" name="Arc 52">
                <a:extLst>
                  <a:ext uri="{FF2B5EF4-FFF2-40B4-BE49-F238E27FC236}">
                    <a16:creationId xmlns:a16="http://schemas.microsoft.com/office/drawing/2014/main" id="{68DD4040-73F1-ED42-A079-3830C362F7A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83" y="3168"/>
                <a:ext cx="526" cy="384"/>
              </a:xfrm>
              <a:custGeom>
                <a:avLst/>
                <a:gdLst>
                  <a:gd name="G0" fmla="+- 6656 0 0"/>
                  <a:gd name="G1" fmla="+- 21600 0 0"/>
                  <a:gd name="G2" fmla="+- 21600 0 0"/>
                  <a:gd name="T0" fmla="*/ 0 w 28256"/>
                  <a:gd name="T1" fmla="*/ 1051 h 43045"/>
                  <a:gd name="T2" fmla="*/ 9237 w 28256"/>
                  <a:gd name="T3" fmla="*/ 43045 h 43045"/>
                  <a:gd name="T4" fmla="*/ 6656 w 28256"/>
                  <a:gd name="T5" fmla="*/ 21600 h 43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256" h="43045" fill="none" extrusionOk="0">
                    <a:moveTo>
                      <a:pt x="0" y="1051"/>
                    </a:moveTo>
                    <a:cubicBezTo>
                      <a:pt x="2150" y="354"/>
                      <a:pt x="4396" y="-1"/>
                      <a:pt x="6656" y="-1"/>
                    </a:cubicBezTo>
                    <a:cubicBezTo>
                      <a:pt x="18585" y="0"/>
                      <a:pt x="28256" y="9670"/>
                      <a:pt x="28256" y="21600"/>
                    </a:cubicBezTo>
                    <a:cubicBezTo>
                      <a:pt x="28256" y="32531"/>
                      <a:pt x="20089" y="41739"/>
                      <a:pt x="9237" y="43045"/>
                    </a:cubicBezTo>
                  </a:path>
                  <a:path w="28256" h="43045" stroke="0" extrusionOk="0">
                    <a:moveTo>
                      <a:pt x="0" y="1051"/>
                    </a:moveTo>
                    <a:cubicBezTo>
                      <a:pt x="2150" y="354"/>
                      <a:pt x="4396" y="-1"/>
                      <a:pt x="6656" y="-1"/>
                    </a:cubicBezTo>
                    <a:cubicBezTo>
                      <a:pt x="18585" y="0"/>
                      <a:pt x="28256" y="9670"/>
                      <a:pt x="28256" y="21600"/>
                    </a:cubicBezTo>
                    <a:cubicBezTo>
                      <a:pt x="28256" y="32531"/>
                      <a:pt x="20089" y="41739"/>
                      <a:pt x="9237" y="43045"/>
                    </a:cubicBezTo>
                    <a:lnTo>
                      <a:pt x="6656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3" name="Arc 53">
                <a:extLst>
                  <a:ext uri="{FF2B5EF4-FFF2-40B4-BE49-F238E27FC236}">
                    <a16:creationId xmlns:a16="http://schemas.microsoft.com/office/drawing/2014/main" id="{CF4490FD-0174-474D-B9BE-AB42ABCE2F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669525" flipH="1" flipV="1">
                <a:off x="3504" y="1002"/>
                <a:ext cx="515" cy="187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480"/>
                  <a:gd name="T1" fmla="*/ 13812 h 21600"/>
                  <a:gd name="T2" fmla="*/ 40480 w 40480"/>
                  <a:gd name="T3" fmla="*/ 14312 h 21600"/>
                  <a:gd name="T4" fmla="*/ 20147 w 404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480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9266" y="-1"/>
                      <a:pt x="37403" y="5727"/>
                      <a:pt x="40480" y="14311"/>
                    </a:cubicBezTo>
                  </a:path>
                  <a:path w="40480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9266" y="-1"/>
                      <a:pt x="37403" y="5727"/>
                      <a:pt x="40480" y="14311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Arc 54">
                <a:extLst>
                  <a:ext uri="{FF2B5EF4-FFF2-40B4-BE49-F238E27FC236}">
                    <a16:creationId xmlns:a16="http://schemas.microsoft.com/office/drawing/2014/main" id="{221DDA92-1D7F-B847-A1D3-7F51BCB403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669525" flipH="1" flipV="1">
                <a:off x="2736" y="1008"/>
                <a:ext cx="813" cy="187"/>
              </a:xfrm>
              <a:custGeom>
                <a:avLst/>
                <a:gdLst>
                  <a:gd name="G0" fmla="+- 20147 0 0"/>
                  <a:gd name="G1" fmla="+- 21600 0 0"/>
                  <a:gd name="G2" fmla="+- 21600 0 0"/>
                  <a:gd name="T0" fmla="*/ 0 w 40154"/>
                  <a:gd name="T1" fmla="*/ 13812 h 21600"/>
                  <a:gd name="T2" fmla="*/ 40154 w 40154"/>
                  <a:gd name="T3" fmla="*/ 13459 h 21600"/>
                  <a:gd name="T4" fmla="*/ 20147 w 40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154" h="21600" fill="none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</a:path>
                  <a:path w="40154" h="21600" stroke="0" extrusionOk="0">
                    <a:moveTo>
                      <a:pt x="-1" y="13811"/>
                    </a:moveTo>
                    <a:cubicBezTo>
                      <a:pt x="3217" y="5488"/>
                      <a:pt x="11222" y="-1"/>
                      <a:pt x="20147" y="-1"/>
                    </a:cubicBezTo>
                    <a:cubicBezTo>
                      <a:pt x="28932" y="-1"/>
                      <a:pt x="36842" y="5321"/>
                      <a:pt x="40154" y="13458"/>
                    </a:cubicBezTo>
                    <a:lnTo>
                      <a:pt x="20147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6886" name="Group 33">
              <a:extLst>
                <a:ext uri="{FF2B5EF4-FFF2-40B4-BE49-F238E27FC236}">
                  <a16:creationId xmlns:a16="http://schemas.microsoft.com/office/drawing/2014/main" id="{FB966CC8-1956-E94C-99AE-18964B295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8014" y="3876555"/>
              <a:ext cx="416114" cy="196139"/>
              <a:chOff x="5480533" y="2968234"/>
              <a:chExt cx="1302720" cy="46939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C81DD9-55B2-834F-BEAA-68A711B91D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480533" y="2966460"/>
                <a:ext cx="466568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AE29B4C-6A95-9E40-AE01-7525DF3139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644330" y="2966460"/>
                <a:ext cx="471530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3E1A0A1-6582-BE47-977A-52512CAB0C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18050" y="2966460"/>
                <a:ext cx="466568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FF0783D-AC4E-A640-9886-145BA0496A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76882" y="2966460"/>
                <a:ext cx="466568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85A7231-3D22-8D42-8686-8A702BED7F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145641" y="2966460"/>
                <a:ext cx="466568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8F2195D-38B7-3748-8B75-1E82ABC4C0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314399" y="2966460"/>
                <a:ext cx="466568" cy="4711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212AE-1665-0048-9539-42EBE8994E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3163" y="5702300"/>
            <a:ext cx="2043112" cy="0"/>
          </a:xfrm>
          <a:prstGeom prst="line">
            <a:avLst/>
          </a:prstGeom>
          <a:noFill/>
          <a:ln w="25400">
            <a:solidFill>
              <a:srgbClr val="17375E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0" name="Group 48">
            <a:extLst>
              <a:ext uri="{FF2B5EF4-FFF2-40B4-BE49-F238E27FC236}">
                <a16:creationId xmlns:a16="http://schemas.microsoft.com/office/drawing/2014/main" id="{29F7AB4D-04EC-1244-B99B-E7A4041EB24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994400" y="2090738"/>
            <a:ext cx="368300" cy="482600"/>
            <a:chOff x="2888434" y="1818842"/>
            <a:chExt cx="517333" cy="942306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F4E2738C-3E7B-CB48-BF7A-87CA8CFA5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123" y="2076117"/>
              <a:ext cx="517333" cy="694331"/>
            </a:xfrm>
            <a:prstGeom prst="cube">
              <a:avLst>
                <a:gd name="adj" fmla="val 2189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F3D3FF7-F043-7140-B188-DE4044D16CC3}"/>
                </a:ext>
              </a:extLst>
            </p:cNvPr>
            <p:cNvGrpSpPr/>
            <p:nvPr/>
          </p:nvGrpSpPr>
          <p:grpSpPr>
            <a:xfrm>
              <a:off x="3021402" y="1818842"/>
              <a:ext cx="248626" cy="318271"/>
              <a:chOff x="5916911" y="4061401"/>
              <a:chExt cx="1507138" cy="1967916"/>
            </a:xfrm>
            <a:solidFill>
              <a:srgbClr val="FFFFFF"/>
            </a:solidFill>
          </p:grpSpPr>
          <p:sp>
            <p:nvSpPr>
              <p:cNvPr id="47" name="Can 46">
                <a:extLst>
                  <a:ext uri="{FF2B5EF4-FFF2-40B4-BE49-F238E27FC236}">
                    <a16:creationId xmlns:a16="http://schemas.microsoft.com/office/drawing/2014/main" id="{05513C29-2676-E746-8D3F-01A0F75248E3}"/>
                  </a:ext>
                </a:extLst>
              </p:cNvPr>
              <p:cNvSpPr/>
              <p:nvPr/>
            </p:nvSpPr>
            <p:spPr>
              <a:xfrm>
                <a:off x="5916911" y="4061401"/>
                <a:ext cx="1507138" cy="1967916"/>
              </a:xfrm>
              <a:prstGeom prst="can">
                <a:avLst>
                  <a:gd name="adj" fmla="val 42004"/>
                </a:avLst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70BECD4-9D53-E44C-8F8A-5E6C3AED1035}"/>
                  </a:ext>
                </a:extLst>
              </p:cNvPr>
              <p:cNvSpPr/>
              <p:nvPr/>
            </p:nvSpPr>
            <p:spPr>
              <a:xfrm>
                <a:off x="6014597" y="4103272"/>
                <a:ext cx="1311768" cy="53034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6871" name="Group 55">
            <a:extLst>
              <a:ext uri="{FF2B5EF4-FFF2-40B4-BE49-F238E27FC236}">
                <a16:creationId xmlns:a16="http://schemas.microsoft.com/office/drawing/2014/main" id="{99CDC8F3-533D-FB44-9D2D-B28ADD783EF6}"/>
              </a:ext>
            </a:extLst>
          </p:cNvPr>
          <p:cNvGrpSpPr>
            <a:grpSpLocks/>
          </p:cNvGrpSpPr>
          <p:nvPr/>
        </p:nvGrpSpPr>
        <p:grpSpPr bwMode="auto">
          <a:xfrm rot="-7909550">
            <a:off x="8338344" y="2240756"/>
            <a:ext cx="368300" cy="484188"/>
            <a:chOff x="2888434" y="1818842"/>
            <a:chExt cx="517333" cy="942306"/>
          </a:xfrm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DCA1D33A-2D8E-4D41-81F0-3F49FBE59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984" y="2066634"/>
              <a:ext cx="517333" cy="695144"/>
            </a:xfrm>
            <a:prstGeom prst="cube">
              <a:avLst>
                <a:gd name="adj" fmla="val 2189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5C089E3-E930-DD46-8A8D-F61B531F35FD}"/>
                </a:ext>
              </a:extLst>
            </p:cNvPr>
            <p:cNvGrpSpPr/>
            <p:nvPr/>
          </p:nvGrpSpPr>
          <p:grpSpPr>
            <a:xfrm>
              <a:off x="3021402" y="1818842"/>
              <a:ext cx="248626" cy="318271"/>
              <a:chOff x="5916911" y="4061401"/>
              <a:chExt cx="1507138" cy="1967916"/>
            </a:xfrm>
            <a:solidFill>
              <a:srgbClr val="FFFFFF"/>
            </a:solidFill>
          </p:grpSpPr>
          <p:sp>
            <p:nvSpPr>
              <p:cNvPr id="59" name="Can 58">
                <a:extLst>
                  <a:ext uri="{FF2B5EF4-FFF2-40B4-BE49-F238E27FC236}">
                    <a16:creationId xmlns:a16="http://schemas.microsoft.com/office/drawing/2014/main" id="{94C95F19-6F7E-1641-9423-C4DBD16589C1}"/>
                  </a:ext>
                </a:extLst>
              </p:cNvPr>
              <p:cNvSpPr/>
              <p:nvPr/>
            </p:nvSpPr>
            <p:spPr>
              <a:xfrm>
                <a:off x="5916911" y="4061401"/>
                <a:ext cx="1507138" cy="1967916"/>
              </a:xfrm>
              <a:prstGeom prst="can">
                <a:avLst>
                  <a:gd name="adj" fmla="val 42004"/>
                </a:avLst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6CC1936-794F-D44F-851D-1CAEF08B12A1}"/>
                  </a:ext>
                </a:extLst>
              </p:cNvPr>
              <p:cNvSpPr/>
              <p:nvPr/>
            </p:nvSpPr>
            <p:spPr>
              <a:xfrm>
                <a:off x="6014597" y="4103272"/>
                <a:ext cx="1311768" cy="53034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6872" name="TextBox 60">
            <a:extLst>
              <a:ext uri="{FF2B5EF4-FFF2-40B4-BE49-F238E27FC236}">
                <a16:creationId xmlns:a16="http://schemas.microsoft.com/office/drawing/2014/main" id="{20E25662-D073-5041-A348-3DD630BB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3409950"/>
            <a:ext cx="49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45°</a:t>
            </a:r>
          </a:p>
        </p:txBody>
      </p:sp>
      <p:grpSp>
        <p:nvGrpSpPr>
          <p:cNvPr id="36873" name="Group 35">
            <a:extLst>
              <a:ext uri="{FF2B5EF4-FFF2-40B4-BE49-F238E27FC236}">
                <a16:creationId xmlns:a16="http://schemas.microsoft.com/office/drawing/2014/main" id="{54C18D3D-7FFD-9E43-9076-E977C937EC76}"/>
              </a:ext>
            </a:extLst>
          </p:cNvPr>
          <p:cNvGrpSpPr>
            <a:grpSpLocks/>
          </p:cNvGrpSpPr>
          <p:nvPr/>
        </p:nvGrpSpPr>
        <p:grpSpPr bwMode="auto">
          <a:xfrm>
            <a:off x="5176838" y="2819400"/>
            <a:ext cx="2968625" cy="2868613"/>
            <a:chOff x="5176967" y="2819422"/>
            <a:chExt cx="2968045" cy="286854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EF31302-E23C-C540-A12A-5D30076A81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56263" y="2857521"/>
              <a:ext cx="42855" cy="28304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A031D0A-B54F-9D4D-854F-8E16D06D0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176967" y="2819422"/>
              <a:ext cx="2968045" cy="284472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DF0502-A4FF-D543-8E6A-F27C9318AE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11843" y="4668814"/>
              <a:ext cx="553929" cy="206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154877-C5BA-8D4C-86A0-B1B76CF0C837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2832100"/>
            <a:ext cx="2967037" cy="2867025"/>
            <a:chOff x="5296495" y="2819422"/>
            <a:chExt cx="2968045" cy="2868541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E597A07-D47C-2B4B-8C3F-EA03F6817C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57212" y="2857542"/>
              <a:ext cx="41289" cy="2830421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694FDFA-4658-0E42-91EF-63160470D1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96495" y="2819422"/>
              <a:ext cx="2968045" cy="2844716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F21793F-E176-DA43-8308-83A9D65DCA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12607" y="4849320"/>
              <a:ext cx="552638" cy="1906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1111</Words>
  <Application>Microsoft Macintosh PowerPoint</Application>
  <PresentationFormat>On-screen Show (4:3)</PresentationFormat>
  <Paragraphs>290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Times New Roman</vt:lpstr>
      <vt:lpstr>Arial</vt:lpstr>
      <vt:lpstr>Calibri</vt:lpstr>
      <vt:lpstr>verdana</vt:lpstr>
      <vt:lpstr>Office Theme</vt:lpstr>
      <vt:lpstr>  Synergistic Active and Passive Wind Observations for Studying Dynamical Processes in the Troposphere</vt:lpstr>
      <vt:lpstr>Outline</vt:lpstr>
      <vt:lpstr>PowerPoint Presentation</vt:lpstr>
      <vt:lpstr>CALIPSO Backscatter Occurrence Frequency</vt:lpstr>
      <vt:lpstr>PowerPoint Presentation</vt:lpstr>
      <vt:lpstr>MISR Wind Impacts in Navy Global Environmental Model (NAVGEM)   (Nancy Baker, Patricia Pauley, Rebecca Stone, NRL)</vt:lpstr>
      <vt:lpstr>MISR Wind Impacts in GEOS-5 DAS  (Junjie Liu and  Kevin Mueller, Caltech/JPL)</vt:lpstr>
      <vt:lpstr>PowerPoint Presentation</vt:lpstr>
      <vt:lpstr>Stereo Heights from Simulated Data</vt:lpstr>
      <vt:lpstr>PowerPoint Presentation</vt:lpstr>
      <vt:lpstr>PowerPoint Presentation</vt:lpstr>
      <vt:lpstr>Two-GOES Concept with 60°</vt:lpstr>
      <vt:lpstr>Stereo vs. IR Height from Two-GOES Retrievals</vt:lpstr>
      <vt:lpstr>Two-GOES Concept from 15°</vt:lpstr>
      <vt:lpstr>PowerPoint Presentation</vt:lpstr>
      <vt:lpstr>PowerPoint Presentation</vt:lpstr>
      <vt:lpstr>Challenging Problems in Atmospheric Dynamics</vt:lpstr>
      <vt:lpstr>PowerPoint Presentation</vt:lpstr>
      <vt:lpstr>MISR – ERA Differences </vt:lpstr>
      <vt:lpstr>Extratropical Tropopause Folds and Transport</vt:lpstr>
      <vt:lpstr>PowerPoint Presentation</vt:lpstr>
      <vt:lpstr>PowerPoint Presentation</vt:lpstr>
      <vt:lpstr>A Note from 2017 Decadal Survey</vt:lpstr>
    </vt:vector>
  </TitlesOfParts>
  <Company>JPL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 Lee</dc:creator>
  <cp:lastModifiedBy>Microsoft Office User</cp:lastModifiedBy>
  <cp:revision>439</cp:revision>
  <dcterms:created xsi:type="dcterms:W3CDTF">2013-11-20T20:22:50Z</dcterms:created>
  <dcterms:modified xsi:type="dcterms:W3CDTF">2018-02-08T17:16:30Z</dcterms:modified>
</cp:coreProperties>
</file>