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1" r:id="rId7"/>
    <p:sldId id="267" r:id="rId8"/>
    <p:sldId id="268" r:id="rId9"/>
    <p:sldId id="269" r:id="rId10"/>
    <p:sldId id="263" r:id="rId11"/>
    <p:sldId id="264" r:id="rId12"/>
    <p:sldId id="265" r:id="rId13"/>
    <p:sldId id="26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3" autoAdjust="0"/>
    <p:restoredTop sz="94660"/>
  </p:normalViewPr>
  <p:slideViewPr>
    <p:cSldViewPr snapToGrid="0">
      <p:cViewPr varScale="1">
        <p:scale>
          <a:sx n="81" d="100"/>
          <a:sy n="81" d="100"/>
        </p:scale>
        <p:origin x="120" y="2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94ACF-569C-42CB-84AB-9D02D00AD176}" type="datetimeFigureOut">
              <a:rPr lang="en-US" smtClean="0"/>
              <a:t>2/8/2018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980125-C854-428F-A102-3F6ADBE0FBD2}" type="slidenum">
              <a:rPr lang="en-US" smtClean="0"/>
              <a:t>‹#›</a:t>
            </a:fld>
            <a:endParaRPr lang="en-US"/>
          </a:p>
        </p:txBody>
      </p:sp>
    </p:spTree>
    <p:extLst>
      <p:ext uri="{BB962C8B-B14F-4D97-AF65-F5344CB8AC3E}">
        <p14:creationId xmlns:p14="http://schemas.microsoft.com/office/powerpoint/2010/main" val="1775895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6B1306-3A00-4382-8CD5-430470FDF1DA}" type="slidenum">
              <a:rPr lang="en-US" smtClean="0"/>
              <a:pPr/>
              <a:t>10</a:t>
            </a:fld>
            <a:endParaRPr lang="en-US"/>
          </a:p>
        </p:txBody>
      </p:sp>
    </p:spTree>
    <p:extLst>
      <p:ext uri="{BB962C8B-B14F-4D97-AF65-F5344CB8AC3E}">
        <p14:creationId xmlns:p14="http://schemas.microsoft.com/office/powerpoint/2010/main" val="768079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3ADC5-6BB9-4C29-A205-34C5F8D3A1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B69FCE-8ACD-4D3F-8200-5371B82407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6C4E91-BF85-47C7-BB02-621F3F7E43B0}"/>
              </a:ext>
            </a:extLst>
          </p:cNvPr>
          <p:cNvSpPr>
            <a:spLocks noGrp="1"/>
          </p:cNvSpPr>
          <p:nvPr>
            <p:ph type="dt" sz="half" idx="10"/>
          </p:nvPr>
        </p:nvSpPr>
        <p:spPr/>
        <p:txBody>
          <a:bodyPr/>
          <a:lstStyle/>
          <a:p>
            <a:fld id="{99EFF337-1E72-4A3A-B014-926149F6CB52}" type="datetimeFigureOut">
              <a:rPr lang="en-US" smtClean="0"/>
              <a:t>2/7/2018</a:t>
            </a:fld>
            <a:endParaRPr lang="en-US"/>
          </a:p>
        </p:txBody>
      </p:sp>
      <p:sp>
        <p:nvSpPr>
          <p:cNvPr id="5" name="Footer Placeholder 4">
            <a:extLst>
              <a:ext uri="{FF2B5EF4-FFF2-40B4-BE49-F238E27FC236}">
                <a16:creationId xmlns:a16="http://schemas.microsoft.com/office/drawing/2014/main" id="{90252919-8CDD-414D-9BE8-142EC2670B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58E327-ABE6-4B6B-9BE1-A542C92ADF91}"/>
              </a:ext>
            </a:extLst>
          </p:cNvPr>
          <p:cNvSpPr>
            <a:spLocks noGrp="1"/>
          </p:cNvSpPr>
          <p:nvPr>
            <p:ph type="sldNum" sz="quarter" idx="12"/>
          </p:nvPr>
        </p:nvSpPr>
        <p:spPr/>
        <p:txBody>
          <a:bodyPr/>
          <a:lstStyle/>
          <a:p>
            <a:fld id="{D639B355-D07E-44A6-A986-9E149EB08BE7}" type="slidenum">
              <a:rPr lang="en-US" smtClean="0"/>
              <a:t>‹#›</a:t>
            </a:fld>
            <a:endParaRPr lang="en-US"/>
          </a:p>
        </p:txBody>
      </p:sp>
    </p:spTree>
    <p:extLst>
      <p:ext uri="{BB962C8B-B14F-4D97-AF65-F5344CB8AC3E}">
        <p14:creationId xmlns:p14="http://schemas.microsoft.com/office/powerpoint/2010/main" val="2374680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1AE39-BF6C-43DD-9794-883BC156F1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780414-FEFB-40F9-8252-104F9E5AEDD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026469-074E-4BBF-B76F-9FEACEAE31F1}"/>
              </a:ext>
            </a:extLst>
          </p:cNvPr>
          <p:cNvSpPr>
            <a:spLocks noGrp="1"/>
          </p:cNvSpPr>
          <p:nvPr>
            <p:ph type="dt" sz="half" idx="10"/>
          </p:nvPr>
        </p:nvSpPr>
        <p:spPr/>
        <p:txBody>
          <a:bodyPr/>
          <a:lstStyle/>
          <a:p>
            <a:fld id="{99EFF337-1E72-4A3A-B014-926149F6CB52}" type="datetimeFigureOut">
              <a:rPr lang="en-US" smtClean="0"/>
              <a:t>2/7/2018</a:t>
            </a:fld>
            <a:endParaRPr lang="en-US"/>
          </a:p>
        </p:txBody>
      </p:sp>
      <p:sp>
        <p:nvSpPr>
          <p:cNvPr id="5" name="Footer Placeholder 4">
            <a:extLst>
              <a:ext uri="{FF2B5EF4-FFF2-40B4-BE49-F238E27FC236}">
                <a16:creationId xmlns:a16="http://schemas.microsoft.com/office/drawing/2014/main" id="{656AEC6E-283E-424A-83F4-0939DE1A1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DD470-5E55-4E99-AEB4-5B723815AD93}"/>
              </a:ext>
            </a:extLst>
          </p:cNvPr>
          <p:cNvSpPr>
            <a:spLocks noGrp="1"/>
          </p:cNvSpPr>
          <p:nvPr>
            <p:ph type="sldNum" sz="quarter" idx="12"/>
          </p:nvPr>
        </p:nvSpPr>
        <p:spPr/>
        <p:txBody>
          <a:bodyPr/>
          <a:lstStyle/>
          <a:p>
            <a:fld id="{D639B355-D07E-44A6-A986-9E149EB08BE7}" type="slidenum">
              <a:rPr lang="en-US" smtClean="0"/>
              <a:t>‹#›</a:t>
            </a:fld>
            <a:endParaRPr lang="en-US"/>
          </a:p>
        </p:txBody>
      </p:sp>
    </p:spTree>
    <p:extLst>
      <p:ext uri="{BB962C8B-B14F-4D97-AF65-F5344CB8AC3E}">
        <p14:creationId xmlns:p14="http://schemas.microsoft.com/office/powerpoint/2010/main" val="1856632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79F4E3-0F85-48B3-876E-A2BAF23BF0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9032F6-5C16-447F-A8FD-0D0168A7C10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5056E-257F-4113-8DDD-6B55166E93D9}"/>
              </a:ext>
            </a:extLst>
          </p:cNvPr>
          <p:cNvSpPr>
            <a:spLocks noGrp="1"/>
          </p:cNvSpPr>
          <p:nvPr>
            <p:ph type="dt" sz="half" idx="10"/>
          </p:nvPr>
        </p:nvSpPr>
        <p:spPr/>
        <p:txBody>
          <a:bodyPr/>
          <a:lstStyle/>
          <a:p>
            <a:fld id="{99EFF337-1E72-4A3A-B014-926149F6CB52}" type="datetimeFigureOut">
              <a:rPr lang="en-US" smtClean="0"/>
              <a:t>2/7/2018</a:t>
            </a:fld>
            <a:endParaRPr lang="en-US"/>
          </a:p>
        </p:txBody>
      </p:sp>
      <p:sp>
        <p:nvSpPr>
          <p:cNvPr id="5" name="Footer Placeholder 4">
            <a:extLst>
              <a:ext uri="{FF2B5EF4-FFF2-40B4-BE49-F238E27FC236}">
                <a16:creationId xmlns:a16="http://schemas.microsoft.com/office/drawing/2014/main" id="{E56282B2-41CF-4E69-BCA0-2BFAB33B0A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00ECB-2C9A-458F-8CA7-A044B5E67D2F}"/>
              </a:ext>
            </a:extLst>
          </p:cNvPr>
          <p:cNvSpPr>
            <a:spLocks noGrp="1"/>
          </p:cNvSpPr>
          <p:nvPr>
            <p:ph type="sldNum" sz="quarter" idx="12"/>
          </p:nvPr>
        </p:nvSpPr>
        <p:spPr/>
        <p:txBody>
          <a:bodyPr/>
          <a:lstStyle/>
          <a:p>
            <a:fld id="{D639B355-D07E-44A6-A986-9E149EB08BE7}" type="slidenum">
              <a:rPr lang="en-US" smtClean="0"/>
              <a:t>‹#›</a:t>
            </a:fld>
            <a:endParaRPr lang="en-US"/>
          </a:p>
        </p:txBody>
      </p:sp>
    </p:spTree>
    <p:extLst>
      <p:ext uri="{BB962C8B-B14F-4D97-AF65-F5344CB8AC3E}">
        <p14:creationId xmlns:p14="http://schemas.microsoft.com/office/powerpoint/2010/main" val="1802397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F45DE-D1F6-45B7-8885-769CC39D2E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58B6FA-4D1A-4C51-A2EE-531CFAA9A83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158B96-A701-40C0-AB03-C02E1CC4966B}"/>
              </a:ext>
            </a:extLst>
          </p:cNvPr>
          <p:cNvSpPr>
            <a:spLocks noGrp="1"/>
          </p:cNvSpPr>
          <p:nvPr>
            <p:ph type="dt" sz="half" idx="10"/>
          </p:nvPr>
        </p:nvSpPr>
        <p:spPr/>
        <p:txBody>
          <a:bodyPr/>
          <a:lstStyle/>
          <a:p>
            <a:fld id="{99EFF337-1E72-4A3A-B014-926149F6CB52}" type="datetimeFigureOut">
              <a:rPr lang="en-US" smtClean="0"/>
              <a:t>2/7/2018</a:t>
            </a:fld>
            <a:endParaRPr lang="en-US"/>
          </a:p>
        </p:txBody>
      </p:sp>
      <p:sp>
        <p:nvSpPr>
          <p:cNvPr id="5" name="Footer Placeholder 4">
            <a:extLst>
              <a:ext uri="{FF2B5EF4-FFF2-40B4-BE49-F238E27FC236}">
                <a16:creationId xmlns:a16="http://schemas.microsoft.com/office/drawing/2014/main" id="{5753EC82-E10D-4041-B6E9-51F28CA59A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C8E29B-A5A5-44C3-9AA6-11B2AE11CF07}"/>
              </a:ext>
            </a:extLst>
          </p:cNvPr>
          <p:cNvSpPr>
            <a:spLocks noGrp="1"/>
          </p:cNvSpPr>
          <p:nvPr>
            <p:ph type="sldNum" sz="quarter" idx="12"/>
          </p:nvPr>
        </p:nvSpPr>
        <p:spPr/>
        <p:txBody>
          <a:bodyPr/>
          <a:lstStyle/>
          <a:p>
            <a:fld id="{D639B355-D07E-44A6-A986-9E149EB08BE7}" type="slidenum">
              <a:rPr lang="en-US" smtClean="0"/>
              <a:t>‹#›</a:t>
            </a:fld>
            <a:endParaRPr lang="en-US"/>
          </a:p>
        </p:txBody>
      </p:sp>
    </p:spTree>
    <p:extLst>
      <p:ext uri="{BB962C8B-B14F-4D97-AF65-F5344CB8AC3E}">
        <p14:creationId xmlns:p14="http://schemas.microsoft.com/office/powerpoint/2010/main" val="3157297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EDDF-E798-46FE-AA64-75D62047B2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AB531E-AFB9-4A4D-AE58-8BEEB58048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3A701CF-C73B-44E6-AA99-8EF24E5EB07A}"/>
              </a:ext>
            </a:extLst>
          </p:cNvPr>
          <p:cNvSpPr>
            <a:spLocks noGrp="1"/>
          </p:cNvSpPr>
          <p:nvPr>
            <p:ph type="dt" sz="half" idx="10"/>
          </p:nvPr>
        </p:nvSpPr>
        <p:spPr/>
        <p:txBody>
          <a:bodyPr/>
          <a:lstStyle/>
          <a:p>
            <a:fld id="{99EFF337-1E72-4A3A-B014-926149F6CB52}" type="datetimeFigureOut">
              <a:rPr lang="en-US" smtClean="0"/>
              <a:t>2/7/2018</a:t>
            </a:fld>
            <a:endParaRPr lang="en-US"/>
          </a:p>
        </p:txBody>
      </p:sp>
      <p:sp>
        <p:nvSpPr>
          <p:cNvPr id="5" name="Footer Placeholder 4">
            <a:extLst>
              <a:ext uri="{FF2B5EF4-FFF2-40B4-BE49-F238E27FC236}">
                <a16:creationId xmlns:a16="http://schemas.microsoft.com/office/drawing/2014/main" id="{01933EEF-DB27-47E5-9B3B-87B29965B3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4354E9-587A-4ABE-88C8-9E58404D85D7}"/>
              </a:ext>
            </a:extLst>
          </p:cNvPr>
          <p:cNvSpPr>
            <a:spLocks noGrp="1"/>
          </p:cNvSpPr>
          <p:nvPr>
            <p:ph type="sldNum" sz="quarter" idx="12"/>
          </p:nvPr>
        </p:nvSpPr>
        <p:spPr/>
        <p:txBody>
          <a:bodyPr/>
          <a:lstStyle/>
          <a:p>
            <a:fld id="{D639B355-D07E-44A6-A986-9E149EB08BE7}" type="slidenum">
              <a:rPr lang="en-US" smtClean="0"/>
              <a:t>‹#›</a:t>
            </a:fld>
            <a:endParaRPr lang="en-US"/>
          </a:p>
        </p:txBody>
      </p:sp>
    </p:spTree>
    <p:extLst>
      <p:ext uri="{BB962C8B-B14F-4D97-AF65-F5344CB8AC3E}">
        <p14:creationId xmlns:p14="http://schemas.microsoft.com/office/powerpoint/2010/main" val="2177793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2AB13-CC29-44FD-B71C-D3025A18C0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FE3718-E1A7-4809-BCE7-7BDEA7A0D88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6568E2-0C7D-49C3-9D03-1EE5C6A1792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E72170-F95A-46DD-860E-CA0356A98F1E}"/>
              </a:ext>
            </a:extLst>
          </p:cNvPr>
          <p:cNvSpPr>
            <a:spLocks noGrp="1"/>
          </p:cNvSpPr>
          <p:nvPr>
            <p:ph type="dt" sz="half" idx="10"/>
          </p:nvPr>
        </p:nvSpPr>
        <p:spPr/>
        <p:txBody>
          <a:bodyPr/>
          <a:lstStyle/>
          <a:p>
            <a:fld id="{99EFF337-1E72-4A3A-B014-926149F6CB52}" type="datetimeFigureOut">
              <a:rPr lang="en-US" smtClean="0"/>
              <a:t>2/7/2018</a:t>
            </a:fld>
            <a:endParaRPr lang="en-US"/>
          </a:p>
        </p:txBody>
      </p:sp>
      <p:sp>
        <p:nvSpPr>
          <p:cNvPr id="6" name="Footer Placeholder 5">
            <a:extLst>
              <a:ext uri="{FF2B5EF4-FFF2-40B4-BE49-F238E27FC236}">
                <a16:creationId xmlns:a16="http://schemas.microsoft.com/office/drawing/2014/main" id="{BFF5EF94-D7C2-4FF6-81CB-A564CBC6DC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D5C57F-D105-42D2-AB94-720AEF046EF3}"/>
              </a:ext>
            </a:extLst>
          </p:cNvPr>
          <p:cNvSpPr>
            <a:spLocks noGrp="1"/>
          </p:cNvSpPr>
          <p:nvPr>
            <p:ph type="sldNum" sz="quarter" idx="12"/>
          </p:nvPr>
        </p:nvSpPr>
        <p:spPr/>
        <p:txBody>
          <a:bodyPr/>
          <a:lstStyle/>
          <a:p>
            <a:fld id="{D639B355-D07E-44A6-A986-9E149EB08BE7}" type="slidenum">
              <a:rPr lang="en-US" smtClean="0"/>
              <a:t>‹#›</a:t>
            </a:fld>
            <a:endParaRPr lang="en-US"/>
          </a:p>
        </p:txBody>
      </p:sp>
    </p:spTree>
    <p:extLst>
      <p:ext uri="{BB962C8B-B14F-4D97-AF65-F5344CB8AC3E}">
        <p14:creationId xmlns:p14="http://schemas.microsoft.com/office/powerpoint/2010/main" val="4199185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43620-5208-401C-ACDD-6EEE11F143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5799E9-7E72-4869-94B1-C51BF6BAF4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DA4E72D-40BD-4E26-B9DC-F73A17F24DF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2408E5-BA50-4DC5-BED7-643B21D626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7ED8A0E-9A33-4DAD-B2DB-4B38C06B338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C1FB51-5229-421D-AFEB-5BDE88E2B1B7}"/>
              </a:ext>
            </a:extLst>
          </p:cNvPr>
          <p:cNvSpPr>
            <a:spLocks noGrp="1"/>
          </p:cNvSpPr>
          <p:nvPr>
            <p:ph type="dt" sz="half" idx="10"/>
          </p:nvPr>
        </p:nvSpPr>
        <p:spPr/>
        <p:txBody>
          <a:bodyPr/>
          <a:lstStyle/>
          <a:p>
            <a:fld id="{99EFF337-1E72-4A3A-B014-926149F6CB52}" type="datetimeFigureOut">
              <a:rPr lang="en-US" smtClean="0"/>
              <a:t>2/7/2018</a:t>
            </a:fld>
            <a:endParaRPr lang="en-US"/>
          </a:p>
        </p:txBody>
      </p:sp>
      <p:sp>
        <p:nvSpPr>
          <p:cNvPr id="8" name="Footer Placeholder 7">
            <a:extLst>
              <a:ext uri="{FF2B5EF4-FFF2-40B4-BE49-F238E27FC236}">
                <a16:creationId xmlns:a16="http://schemas.microsoft.com/office/drawing/2014/main" id="{F7146AD6-0F96-459C-85DD-694260019B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0B401D-DDE0-4D69-BC95-6A03DD7EB9C8}"/>
              </a:ext>
            </a:extLst>
          </p:cNvPr>
          <p:cNvSpPr>
            <a:spLocks noGrp="1"/>
          </p:cNvSpPr>
          <p:nvPr>
            <p:ph type="sldNum" sz="quarter" idx="12"/>
          </p:nvPr>
        </p:nvSpPr>
        <p:spPr/>
        <p:txBody>
          <a:bodyPr/>
          <a:lstStyle/>
          <a:p>
            <a:fld id="{D639B355-D07E-44A6-A986-9E149EB08BE7}" type="slidenum">
              <a:rPr lang="en-US" smtClean="0"/>
              <a:t>‹#›</a:t>
            </a:fld>
            <a:endParaRPr lang="en-US"/>
          </a:p>
        </p:txBody>
      </p:sp>
    </p:spTree>
    <p:extLst>
      <p:ext uri="{BB962C8B-B14F-4D97-AF65-F5344CB8AC3E}">
        <p14:creationId xmlns:p14="http://schemas.microsoft.com/office/powerpoint/2010/main" val="2672750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4C278-4E1D-44F1-BF46-7F34565A10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741138-E35C-4E75-835D-E04FC6F681A5}"/>
              </a:ext>
            </a:extLst>
          </p:cNvPr>
          <p:cNvSpPr>
            <a:spLocks noGrp="1"/>
          </p:cNvSpPr>
          <p:nvPr>
            <p:ph type="dt" sz="half" idx="10"/>
          </p:nvPr>
        </p:nvSpPr>
        <p:spPr/>
        <p:txBody>
          <a:bodyPr/>
          <a:lstStyle/>
          <a:p>
            <a:fld id="{99EFF337-1E72-4A3A-B014-926149F6CB52}" type="datetimeFigureOut">
              <a:rPr lang="en-US" smtClean="0"/>
              <a:t>2/7/2018</a:t>
            </a:fld>
            <a:endParaRPr lang="en-US"/>
          </a:p>
        </p:txBody>
      </p:sp>
      <p:sp>
        <p:nvSpPr>
          <p:cNvPr id="4" name="Footer Placeholder 3">
            <a:extLst>
              <a:ext uri="{FF2B5EF4-FFF2-40B4-BE49-F238E27FC236}">
                <a16:creationId xmlns:a16="http://schemas.microsoft.com/office/drawing/2014/main" id="{F069FE1A-04E8-4F79-845B-BC192346FE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5825E8-CBC1-454D-B061-E51B1CDDDCB4}"/>
              </a:ext>
            </a:extLst>
          </p:cNvPr>
          <p:cNvSpPr>
            <a:spLocks noGrp="1"/>
          </p:cNvSpPr>
          <p:nvPr>
            <p:ph type="sldNum" sz="quarter" idx="12"/>
          </p:nvPr>
        </p:nvSpPr>
        <p:spPr/>
        <p:txBody>
          <a:bodyPr/>
          <a:lstStyle/>
          <a:p>
            <a:fld id="{D639B355-D07E-44A6-A986-9E149EB08BE7}" type="slidenum">
              <a:rPr lang="en-US" smtClean="0"/>
              <a:t>‹#›</a:t>
            </a:fld>
            <a:endParaRPr lang="en-US"/>
          </a:p>
        </p:txBody>
      </p:sp>
    </p:spTree>
    <p:extLst>
      <p:ext uri="{BB962C8B-B14F-4D97-AF65-F5344CB8AC3E}">
        <p14:creationId xmlns:p14="http://schemas.microsoft.com/office/powerpoint/2010/main" val="1777425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A72C88-0E4B-4F36-926E-77165D752F40}"/>
              </a:ext>
            </a:extLst>
          </p:cNvPr>
          <p:cNvSpPr>
            <a:spLocks noGrp="1"/>
          </p:cNvSpPr>
          <p:nvPr>
            <p:ph type="dt" sz="half" idx="10"/>
          </p:nvPr>
        </p:nvSpPr>
        <p:spPr/>
        <p:txBody>
          <a:bodyPr/>
          <a:lstStyle/>
          <a:p>
            <a:fld id="{99EFF337-1E72-4A3A-B014-926149F6CB52}" type="datetimeFigureOut">
              <a:rPr lang="en-US" smtClean="0"/>
              <a:t>2/7/2018</a:t>
            </a:fld>
            <a:endParaRPr lang="en-US"/>
          </a:p>
        </p:txBody>
      </p:sp>
      <p:sp>
        <p:nvSpPr>
          <p:cNvPr id="3" name="Footer Placeholder 2">
            <a:extLst>
              <a:ext uri="{FF2B5EF4-FFF2-40B4-BE49-F238E27FC236}">
                <a16:creationId xmlns:a16="http://schemas.microsoft.com/office/drawing/2014/main" id="{408B0EC1-89CC-4CEC-8C47-58B596A240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3340BA-50FD-421C-836C-D880FEC6D6D7}"/>
              </a:ext>
            </a:extLst>
          </p:cNvPr>
          <p:cNvSpPr>
            <a:spLocks noGrp="1"/>
          </p:cNvSpPr>
          <p:nvPr>
            <p:ph type="sldNum" sz="quarter" idx="12"/>
          </p:nvPr>
        </p:nvSpPr>
        <p:spPr/>
        <p:txBody>
          <a:bodyPr/>
          <a:lstStyle/>
          <a:p>
            <a:fld id="{D639B355-D07E-44A6-A986-9E149EB08BE7}" type="slidenum">
              <a:rPr lang="en-US" smtClean="0"/>
              <a:t>‹#›</a:t>
            </a:fld>
            <a:endParaRPr lang="en-US"/>
          </a:p>
        </p:txBody>
      </p:sp>
    </p:spTree>
    <p:extLst>
      <p:ext uri="{BB962C8B-B14F-4D97-AF65-F5344CB8AC3E}">
        <p14:creationId xmlns:p14="http://schemas.microsoft.com/office/powerpoint/2010/main" val="3741427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3F7FA-EAE6-4E29-8EC4-A40206C2AE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508C1E-3B41-4170-811F-9FCCD01ABD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376064-DDC7-44CB-B88D-0CBA795E49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1F67B4-CF1F-4543-979B-4A8C2D2B11CC}"/>
              </a:ext>
            </a:extLst>
          </p:cNvPr>
          <p:cNvSpPr>
            <a:spLocks noGrp="1"/>
          </p:cNvSpPr>
          <p:nvPr>
            <p:ph type="dt" sz="half" idx="10"/>
          </p:nvPr>
        </p:nvSpPr>
        <p:spPr/>
        <p:txBody>
          <a:bodyPr/>
          <a:lstStyle/>
          <a:p>
            <a:fld id="{99EFF337-1E72-4A3A-B014-926149F6CB52}" type="datetimeFigureOut">
              <a:rPr lang="en-US" smtClean="0"/>
              <a:t>2/7/2018</a:t>
            </a:fld>
            <a:endParaRPr lang="en-US"/>
          </a:p>
        </p:txBody>
      </p:sp>
      <p:sp>
        <p:nvSpPr>
          <p:cNvPr id="6" name="Footer Placeholder 5">
            <a:extLst>
              <a:ext uri="{FF2B5EF4-FFF2-40B4-BE49-F238E27FC236}">
                <a16:creationId xmlns:a16="http://schemas.microsoft.com/office/drawing/2014/main" id="{B7D7D3E7-A811-4418-BD78-6F6BA8C890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E06EEF-7A01-47E1-A9ED-4128D1C53286}"/>
              </a:ext>
            </a:extLst>
          </p:cNvPr>
          <p:cNvSpPr>
            <a:spLocks noGrp="1"/>
          </p:cNvSpPr>
          <p:nvPr>
            <p:ph type="sldNum" sz="quarter" idx="12"/>
          </p:nvPr>
        </p:nvSpPr>
        <p:spPr/>
        <p:txBody>
          <a:bodyPr/>
          <a:lstStyle/>
          <a:p>
            <a:fld id="{D639B355-D07E-44A6-A986-9E149EB08BE7}" type="slidenum">
              <a:rPr lang="en-US" smtClean="0"/>
              <a:t>‹#›</a:t>
            </a:fld>
            <a:endParaRPr lang="en-US"/>
          </a:p>
        </p:txBody>
      </p:sp>
    </p:spTree>
    <p:extLst>
      <p:ext uri="{BB962C8B-B14F-4D97-AF65-F5344CB8AC3E}">
        <p14:creationId xmlns:p14="http://schemas.microsoft.com/office/powerpoint/2010/main" val="3206105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319A5-AC05-478E-B949-E4DE45CCDD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5F3E89-68E8-4BEE-A0FD-9882FBCF4C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01113B-7808-4565-9B51-C50573EB4A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BB0AD8-6A60-4069-91FC-BC9BF27F4DBC}"/>
              </a:ext>
            </a:extLst>
          </p:cNvPr>
          <p:cNvSpPr>
            <a:spLocks noGrp="1"/>
          </p:cNvSpPr>
          <p:nvPr>
            <p:ph type="dt" sz="half" idx="10"/>
          </p:nvPr>
        </p:nvSpPr>
        <p:spPr/>
        <p:txBody>
          <a:bodyPr/>
          <a:lstStyle/>
          <a:p>
            <a:fld id="{99EFF337-1E72-4A3A-B014-926149F6CB52}" type="datetimeFigureOut">
              <a:rPr lang="en-US" smtClean="0"/>
              <a:t>2/7/2018</a:t>
            </a:fld>
            <a:endParaRPr lang="en-US"/>
          </a:p>
        </p:txBody>
      </p:sp>
      <p:sp>
        <p:nvSpPr>
          <p:cNvPr id="6" name="Footer Placeholder 5">
            <a:extLst>
              <a:ext uri="{FF2B5EF4-FFF2-40B4-BE49-F238E27FC236}">
                <a16:creationId xmlns:a16="http://schemas.microsoft.com/office/drawing/2014/main" id="{D07473AD-3E4E-4C6F-98CF-C0D4F72F83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5C535E-E0F4-45F7-9E54-629E26139B28}"/>
              </a:ext>
            </a:extLst>
          </p:cNvPr>
          <p:cNvSpPr>
            <a:spLocks noGrp="1"/>
          </p:cNvSpPr>
          <p:nvPr>
            <p:ph type="sldNum" sz="quarter" idx="12"/>
          </p:nvPr>
        </p:nvSpPr>
        <p:spPr/>
        <p:txBody>
          <a:bodyPr/>
          <a:lstStyle/>
          <a:p>
            <a:fld id="{D639B355-D07E-44A6-A986-9E149EB08BE7}" type="slidenum">
              <a:rPr lang="en-US" smtClean="0"/>
              <a:t>‹#›</a:t>
            </a:fld>
            <a:endParaRPr lang="en-US"/>
          </a:p>
        </p:txBody>
      </p:sp>
    </p:spTree>
    <p:extLst>
      <p:ext uri="{BB962C8B-B14F-4D97-AF65-F5344CB8AC3E}">
        <p14:creationId xmlns:p14="http://schemas.microsoft.com/office/powerpoint/2010/main" val="2259078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D8B682-7F39-4662-BB10-2C5D6B7CEE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E859D6-1570-49B1-99BD-B03EBA97CB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E52842-E644-4780-BF99-68F67B2BF7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EFF337-1E72-4A3A-B014-926149F6CB52}" type="datetimeFigureOut">
              <a:rPr lang="en-US" smtClean="0"/>
              <a:t>2/7/2018</a:t>
            </a:fld>
            <a:endParaRPr lang="en-US"/>
          </a:p>
        </p:txBody>
      </p:sp>
      <p:sp>
        <p:nvSpPr>
          <p:cNvPr id="5" name="Footer Placeholder 4">
            <a:extLst>
              <a:ext uri="{FF2B5EF4-FFF2-40B4-BE49-F238E27FC236}">
                <a16:creationId xmlns:a16="http://schemas.microsoft.com/office/drawing/2014/main" id="{CF090478-B7D6-43B0-92CF-A6E8FE8EB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127700-640E-40F5-A05F-874B32C7E3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39B355-D07E-44A6-A986-9E149EB08BE7}" type="slidenum">
              <a:rPr lang="en-US" smtClean="0"/>
              <a:t>‹#›</a:t>
            </a:fld>
            <a:endParaRPr lang="en-US"/>
          </a:p>
        </p:txBody>
      </p:sp>
    </p:spTree>
    <p:extLst>
      <p:ext uri="{BB962C8B-B14F-4D97-AF65-F5344CB8AC3E}">
        <p14:creationId xmlns:p14="http://schemas.microsoft.com/office/powerpoint/2010/main" val="3198984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3.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530E-BF21-4967-9EFE-FA5E84B54D3F}"/>
              </a:ext>
            </a:extLst>
          </p:cNvPr>
          <p:cNvSpPr>
            <a:spLocks noGrp="1"/>
          </p:cNvSpPr>
          <p:nvPr>
            <p:ph type="ctrTitle"/>
          </p:nvPr>
        </p:nvSpPr>
        <p:spPr>
          <a:xfrm>
            <a:off x="1524000" y="261126"/>
            <a:ext cx="9144000" cy="2387600"/>
          </a:xfrm>
        </p:spPr>
        <p:txBody>
          <a:bodyPr anchor="ctr">
            <a:normAutofit/>
          </a:bodyPr>
          <a:lstStyle/>
          <a:p>
            <a:r>
              <a:rPr lang="en-US" dirty="0"/>
              <a:t> </a:t>
            </a:r>
            <a:r>
              <a:rPr lang="en-US" b="1" dirty="0"/>
              <a:t>Airborne DWL: hurricane and boundary layer studies</a:t>
            </a:r>
          </a:p>
        </p:txBody>
      </p:sp>
      <p:sp>
        <p:nvSpPr>
          <p:cNvPr id="3" name="Subtitle 2">
            <a:extLst>
              <a:ext uri="{FF2B5EF4-FFF2-40B4-BE49-F238E27FC236}">
                <a16:creationId xmlns:a16="http://schemas.microsoft.com/office/drawing/2014/main" id="{4FC67776-34C4-4D2F-AF57-BED79BBB06C5}"/>
              </a:ext>
            </a:extLst>
          </p:cNvPr>
          <p:cNvSpPr>
            <a:spLocks noGrp="1"/>
          </p:cNvSpPr>
          <p:nvPr>
            <p:ph type="subTitle" idx="1"/>
          </p:nvPr>
        </p:nvSpPr>
        <p:spPr>
          <a:xfrm>
            <a:off x="1524000" y="2732567"/>
            <a:ext cx="9144000" cy="3864307"/>
          </a:xfrm>
        </p:spPr>
        <p:txBody>
          <a:bodyPr>
            <a:normAutofit/>
          </a:bodyPr>
          <a:lstStyle/>
          <a:p>
            <a:r>
              <a:rPr lang="en-US" dirty="0"/>
              <a:t>G. D. Emmitt, S. Greco and </a:t>
            </a:r>
            <a:r>
              <a:rPr lang="en-US" dirty="0" err="1"/>
              <a:t>O’Handley</a:t>
            </a:r>
            <a:r>
              <a:rPr lang="en-US" dirty="0"/>
              <a:t> (SWA)</a:t>
            </a:r>
          </a:p>
          <a:p>
            <a:r>
              <a:rPr lang="en-US" dirty="0"/>
              <a:t>and</a:t>
            </a:r>
          </a:p>
          <a:p>
            <a:r>
              <a:rPr lang="en-US" dirty="0" err="1"/>
              <a:t>Kavaya</a:t>
            </a:r>
            <a:r>
              <a:rPr lang="en-US" dirty="0"/>
              <a:t> and Winker (NASA/</a:t>
            </a:r>
            <a:r>
              <a:rPr lang="en-US" dirty="0" err="1"/>
              <a:t>LaRC</a:t>
            </a:r>
            <a:r>
              <a:rPr lang="en-US" dirty="0"/>
              <a:t>)</a:t>
            </a:r>
          </a:p>
          <a:p>
            <a:endParaRPr lang="en-US" dirty="0"/>
          </a:p>
          <a:p>
            <a:endParaRPr lang="en-US" dirty="0"/>
          </a:p>
          <a:p>
            <a:r>
              <a:rPr lang="en-US" altLang="en-US" dirty="0"/>
              <a:t>Working Group on Space-based Lidar Winds</a:t>
            </a:r>
          </a:p>
          <a:p>
            <a:r>
              <a:rPr lang="en-US" altLang="en-US" dirty="0"/>
              <a:t>Boulder, Colorado</a:t>
            </a:r>
          </a:p>
          <a:p>
            <a:r>
              <a:rPr lang="en-US" altLang="en-US" dirty="0"/>
              <a:t>7-9 February, 2018</a:t>
            </a:r>
            <a:endParaRPr lang="en-US" dirty="0"/>
          </a:p>
          <a:p>
            <a:endParaRPr lang="en-US" dirty="0"/>
          </a:p>
          <a:p>
            <a:endParaRPr lang="en-US" dirty="0"/>
          </a:p>
        </p:txBody>
      </p:sp>
    </p:spTree>
    <p:extLst>
      <p:ext uri="{BB962C8B-B14F-4D97-AF65-F5344CB8AC3E}">
        <p14:creationId xmlns:p14="http://schemas.microsoft.com/office/powerpoint/2010/main" val="2759842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noChangeArrowheads="1"/>
          </p:cNvPicPr>
          <p:nvPr/>
        </p:nvPicPr>
        <p:blipFill>
          <a:blip r:embed="rId3" cstate="print"/>
          <a:srcRect/>
          <a:stretch>
            <a:fillRect/>
          </a:stretch>
        </p:blipFill>
        <p:spPr bwMode="auto">
          <a:xfrm>
            <a:off x="1794664" y="822782"/>
            <a:ext cx="6324601" cy="5425618"/>
          </a:xfrm>
          <a:prstGeom prst="rect">
            <a:avLst/>
          </a:prstGeom>
          <a:noFill/>
          <a:ln w="9525">
            <a:noFill/>
            <a:miter lim="800000"/>
            <a:headEnd/>
            <a:tailEnd/>
          </a:ln>
        </p:spPr>
      </p:pic>
      <p:pic>
        <p:nvPicPr>
          <p:cNvPr id="24579" name="Picture 1" descr="TODWL 11_07 008"/>
          <p:cNvPicPr>
            <a:picLocks noChangeAspect="1" noChangeArrowheads="1"/>
          </p:cNvPicPr>
          <p:nvPr/>
        </p:nvPicPr>
        <p:blipFill>
          <a:blip r:embed="rId4" cstate="print"/>
          <a:srcRect/>
          <a:stretch>
            <a:fillRect/>
          </a:stretch>
        </p:blipFill>
        <p:spPr bwMode="auto">
          <a:xfrm>
            <a:off x="7010401" y="304800"/>
            <a:ext cx="2695575" cy="2019300"/>
          </a:xfrm>
          <a:prstGeom prst="rect">
            <a:avLst/>
          </a:prstGeom>
          <a:noFill/>
          <a:ln w="9525">
            <a:noFill/>
            <a:miter lim="800000"/>
            <a:headEnd/>
            <a:tailEnd/>
          </a:ln>
        </p:spPr>
      </p:pic>
      <p:sp>
        <p:nvSpPr>
          <p:cNvPr id="4" name="Left Arrow 3"/>
          <p:cNvSpPr/>
          <p:nvPr/>
        </p:nvSpPr>
        <p:spPr>
          <a:xfrm rot="17526044">
            <a:off x="6650395" y="2584391"/>
            <a:ext cx="921716"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305801" y="3429001"/>
            <a:ext cx="2091535" cy="830997"/>
          </a:xfrm>
          <a:prstGeom prst="rect">
            <a:avLst/>
          </a:prstGeom>
          <a:noFill/>
        </p:spPr>
        <p:txBody>
          <a:bodyPr wrap="none" rtlCol="0">
            <a:spAutoFit/>
          </a:bodyPr>
          <a:lstStyle/>
          <a:p>
            <a:pPr algn="ctr"/>
            <a:r>
              <a:rPr lang="en-US" sz="3600" dirty="0"/>
              <a:t>TODWL</a:t>
            </a:r>
          </a:p>
          <a:p>
            <a:pPr algn="ctr"/>
            <a:r>
              <a:rPr lang="en-US" sz="1200" dirty="0"/>
              <a:t>Twin Otter Doppler Wind </a:t>
            </a:r>
            <a:r>
              <a:rPr lang="en-US" sz="1200" dirty="0" err="1"/>
              <a:t>Lidar</a:t>
            </a:r>
            <a:endParaRPr lang="en-US" sz="1200" dirty="0"/>
          </a:p>
        </p:txBody>
      </p:sp>
      <p:sp>
        <p:nvSpPr>
          <p:cNvPr id="7" name="Rectangle 6"/>
          <p:cNvSpPr/>
          <p:nvPr/>
        </p:nvSpPr>
        <p:spPr>
          <a:xfrm>
            <a:off x="2895600" y="4724400"/>
            <a:ext cx="609600" cy="3810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CTV</a:t>
            </a:r>
          </a:p>
        </p:txBody>
      </p:sp>
      <p:sp>
        <p:nvSpPr>
          <p:cNvPr id="8" name="TextBox 7"/>
          <p:cNvSpPr txBox="1"/>
          <p:nvPr/>
        </p:nvSpPr>
        <p:spPr>
          <a:xfrm>
            <a:off x="8382000" y="4495801"/>
            <a:ext cx="1766894" cy="830997"/>
          </a:xfrm>
          <a:prstGeom prst="rect">
            <a:avLst/>
          </a:prstGeom>
          <a:noFill/>
        </p:spPr>
        <p:txBody>
          <a:bodyPr wrap="none" rtlCol="0">
            <a:spAutoFit/>
          </a:bodyPr>
          <a:lstStyle/>
          <a:p>
            <a:pPr algn="ctr"/>
            <a:r>
              <a:rPr lang="en-US" sz="3600" dirty="0"/>
              <a:t>CTV</a:t>
            </a:r>
          </a:p>
          <a:p>
            <a:pPr algn="ctr"/>
            <a:r>
              <a:rPr lang="en-US" sz="1200" dirty="0"/>
              <a:t>Controlled Towed Vehicle</a:t>
            </a:r>
          </a:p>
        </p:txBody>
      </p:sp>
    </p:spTree>
    <p:extLst>
      <p:ext uri="{BB962C8B-B14F-4D97-AF65-F5344CB8AC3E}">
        <p14:creationId xmlns:p14="http://schemas.microsoft.com/office/powerpoint/2010/main" val="4061813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Documents and Settings\gde\My Documents\Lidar Related\P3DWL\Pictures\DSCN2195.JPG"/>
          <p:cNvPicPr>
            <a:picLocks noChangeAspect="1" noChangeArrowheads="1"/>
          </p:cNvPicPr>
          <p:nvPr/>
        </p:nvPicPr>
        <p:blipFill>
          <a:blip r:embed="rId2" cstate="print"/>
          <a:srcRect/>
          <a:stretch>
            <a:fillRect/>
          </a:stretch>
        </p:blipFill>
        <p:spPr bwMode="auto">
          <a:xfrm>
            <a:off x="2514601" y="1633141"/>
            <a:ext cx="3121025" cy="2341563"/>
          </a:xfrm>
          <a:prstGeom prst="rect">
            <a:avLst/>
          </a:prstGeom>
          <a:noFill/>
          <a:ln w="9525">
            <a:noFill/>
            <a:miter lim="800000"/>
            <a:headEnd/>
            <a:tailEnd/>
          </a:ln>
        </p:spPr>
      </p:pic>
      <p:pic>
        <p:nvPicPr>
          <p:cNvPr id="7171" name="Picture 3" descr="C:\Documents and Settings\gde\My Documents\Lidar Related\P3DWL\Pictures\DSCN2201.JPG"/>
          <p:cNvPicPr>
            <a:picLocks noChangeAspect="1" noChangeArrowheads="1"/>
          </p:cNvPicPr>
          <p:nvPr/>
        </p:nvPicPr>
        <p:blipFill>
          <a:blip r:embed="rId3" cstate="print"/>
          <a:srcRect/>
          <a:stretch>
            <a:fillRect/>
          </a:stretch>
        </p:blipFill>
        <p:spPr bwMode="auto">
          <a:xfrm>
            <a:off x="2514601" y="4191001"/>
            <a:ext cx="3121025" cy="2341563"/>
          </a:xfrm>
          <a:prstGeom prst="rect">
            <a:avLst/>
          </a:prstGeom>
          <a:noFill/>
          <a:ln w="9525">
            <a:noFill/>
            <a:miter lim="800000"/>
            <a:headEnd/>
            <a:tailEnd/>
          </a:ln>
        </p:spPr>
      </p:pic>
      <p:sp>
        <p:nvSpPr>
          <p:cNvPr id="7172" name="Title 6"/>
          <p:cNvSpPr>
            <a:spLocks noGrp="1"/>
          </p:cNvSpPr>
          <p:nvPr>
            <p:ph type="title"/>
          </p:nvPr>
        </p:nvSpPr>
        <p:spPr>
          <a:xfrm>
            <a:off x="838200" y="150019"/>
            <a:ext cx="10515600" cy="1325563"/>
          </a:xfrm>
          <a:scene3d>
            <a:camera prst="orthographicFront"/>
            <a:lightRig rig="threePt" dir="t"/>
          </a:scene3d>
          <a:sp3d>
            <a:bevelT prst="angle"/>
          </a:sp3d>
        </p:spPr>
        <p:style>
          <a:lnRef idx="0">
            <a:schemeClr val="accent1"/>
          </a:lnRef>
          <a:fillRef idx="3">
            <a:schemeClr val="accent1"/>
          </a:fillRef>
          <a:effectRef idx="3">
            <a:schemeClr val="accent1"/>
          </a:effectRef>
          <a:fontRef idx="minor">
            <a:schemeClr val="lt1"/>
          </a:fontRef>
        </p:style>
        <p:txBody>
          <a:bodyPr/>
          <a:lstStyle/>
          <a:p>
            <a:pPr algn="ctr" eaLnBrk="1" hangingPunct="1"/>
            <a:r>
              <a:rPr lang="en-US" b="1" dirty="0"/>
              <a:t>P3DWL for NOAA HFIP</a:t>
            </a:r>
          </a:p>
        </p:txBody>
      </p:sp>
      <p:sp>
        <p:nvSpPr>
          <p:cNvPr id="7173" name="TextBox 7"/>
          <p:cNvSpPr txBox="1">
            <a:spLocks noChangeArrowheads="1"/>
          </p:cNvSpPr>
          <p:nvPr/>
        </p:nvSpPr>
        <p:spPr bwMode="auto">
          <a:xfrm>
            <a:off x="6556376" y="1633141"/>
            <a:ext cx="3394075" cy="1200150"/>
          </a:xfrm>
          <a:prstGeom prst="rect">
            <a:avLst/>
          </a:prstGeom>
          <a:noFill/>
          <a:ln w="9525">
            <a:noFill/>
            <a:miter lim="800000"/>
            <a:headEnd/>
            <a:tailEnd/>
          </a:ln>
        </p:spPr>
        <p:txBody>
          <a:bodyPr wrap="none" lIns="91402" tIns="45701" rIns="91402" bIns="45701">
            <a:spAutoFit/>
          </a:bodyPr>
          <a:lstStyle/>
          <a:p>
            <a:r>
              <a:rPr lang="en-US" dirty="0">
                <a:latin typeface="Calibri" pitchFamily="34" charset="0"/>
              </a:rPr>
              <a:t>1.6 um coherent WTX (ARL/LMCT)</a:t>
            </a:r>
          </a:p>
          <a:p>
            <a:r>
              <a:rPr lang="en-US" dirty="0">
                <a:latin typeface="Calibri" pitchFamily="34" charset="0"/>
              </a:rPr>
              <a:t>10 cm bi-axis scanner (NASA)</a:t>
            </a:r>
          </a:p>
          <a:p>
            <a:r>
              <a:rPr lang="en-US" dirty="0">
                <a:latin typeface="Calibri" pitchFamily="34" charset="0"/>
              </a:rPr>
              <a:t>P3 and other parts (NRL)</a:t>
            </a:r>
          </a:p>
          <a:p>
            <a:r>
              <a:rPr lang="en-US" dirty="0">
                <a:latin typeface="Calibri" pitchFamily="34" charset="0"/>
              </a:rPr>
              <a:t>Analyses software (SWA/CIRPAS)</a:t>
            </a:r>
          </a:p>
        </p:txBody>
      </p:sp>
      <p:pic>
        <p:nvPicPr>
          <p:cNvPr id="7" name="Picture 3" descr="C:\Documents and Settings\gde.SWANET\My Documents\Old Vostro Documents Folder\My Documents\Lidar Related\P3DWL\Pictures\DSCN2180.JPG"/>
          <p:cNvPicPr>
            <a:picLocks noChangeAspect="1" noChangeArrowheads="1"/>
          </p:cNvPicPr>
          <p:nvPr/>
        </p:nvPicPr>
        <p:blipFill>
          <a:blip r:embed="rId4" cstate="print"/>
          <a:srcRect/>
          <a:stretch>
            <a:fillRect/>
          </a:stretch>
        </p:blipFill>
        <p:spPr bwMode="auto">
          <a:xfrm>
            <a:off x="6855246" y="2990386"/>
            <a:ext cx="2668587" cy="3556663"/>
          </a:xfrm>
          <a:prstGeom prst="rect">
            <a:avLst/>
          </a:prstGeom>
          <a:noFill/>
          <a:ln w="9525">
            <a:noFill/>
            <a:miter lim="800000"/>
            <a:headEnd/>
            <a:tailEnd/>
          </a:ln>
        </p:spPr>
      </p:pic>
    </p:spTree>
    <p:extLst>
      <p:ext uri="{BB962C8B-B14F-4D97-AF65-F5344CB8AC3E}">
        <p14:creationId xmlns:p14="http://schemas.microsoft.com/office/powerpoint/2010/main" val="888227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D:\Projects\GRIP DC-8\Pictures\Grady\IMG_00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3720" y="338920"/>
            <a:ext cx="2804160" cy="2103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87440" y="5099595"/>
            <a:ext cx="6202680"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3600" dirty="0">
                <a:latin typeface="Times New Roman" panose="02020603050405020304" pitchFamily="18" charset="0"/>
                <a:cs typeface="Times New Roman" panose="02020603050405020304" pitchFamily="18" charset="0"/>
              </a:rPr>
              <a:t>DAWN Integration on DC-8: </a:t>
            </a:r>
            <a:r>
              <a:rPr lang="en-US" sz="3600" dirty="0" err="1">
                <a:latin typeface="Times New Roman" panose="02020603050405020304" pitchFamily="18" charset="0"/>
                <a:cs typeface="Times New Roman" panose="02020603050405020304" pitchFamily="18" charset="0"/>
              </a:rPr>
              <a:t>PolarWinds</a:t>
            </a:r>
            <a:r>
              <a:rPr lang="en-US" sz="3600" dirty="0">
                <a:latin typeface="Times New Roman" panose="02020603050405020304" pitchFamily="18" charset="0"/>
                <a:cs typeface="Times New Roman" panose="02020603050405020304" pitchFamily="18" charset="0"/>
              </a:rPr>
              <a:t> 2014-2015</a:t>
            </a:r>
          </a:p>
        </p:txBody>
      </p:sp>
      <p:pic>
        <p:nvPicPr>
          <p:cNvPr id="9" name="Picture 2" descr="D:\Projects\GRIP DC-8\Pictures\2010_09_02\IMG_01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3721" y="2514600"/>
            <a:ext cx="2804319" cy="21031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Documents and Settings\bctrieu\My Documents\0Projects\Flight_Missions\Pictures\100726_DC8_LEOS_installation\IMG_5593 (Custom).JPG"/>
          <p:cNvPicPr>
            <a:picLocks noChangeAspect="1" noChangeArrowheads="1"/>
          </p:cNvPicPr>
          <p:nvPr/>
        </p:nvPicPr>
        <p:blipFill>
          <a:blip r:embed="rId4" cstate="print"/>
          <a:srcRect/>
          <a:stretch>
            <a:fillRect/>
          </a:stretch>
        </p:blipFill>
        <p:spPr bwMode="auto">
          <a:xfrm>
            <a:off x="2514600" y="4724400"/>
            <a:ext cx="3154680" cy="1950720"/>
          </a:xfrm>
          <a:prstGeom prst="rect">
            <a:avLst/>
          </a:prstGeom>
          <a:noFill/>
        </p:spPr>
      </p:pic>
      <p:pic>
        <p:nvPicPr>
          <p:cNvPr id="11" name="Picture 3" descr="D:\Projects\GRIP DC-8\Pictures\Bo\DA_100803_DC8_integration_done\IMG_57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9800" y="338920"/>
            <a:ext cx="315468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Projects\GRIP DC-8\Pictures\Fort Lauderdale photos\IMG_008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2514600"/>
            <a:ext cx="3124200" cy="210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671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69A3BF-2833-45AE-BB63-41E2446E23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250056" y="2539365"/>
            <a:ext cx="3754120" cy="2815590"/>
          </a:xfrm>
          <a:prstGeom prst="rect">
            <a:avLst/>
          </a:prstGeom>
        </p:spPr>
      </p:pic>
      <p:pic>
        <p:nvPicPr>
          <p:cNvPr id="5" name="Picture 4">
            <a:extLst>
              <a:ext uri="{FF2B5EF4-FFF2-40B4-BE49-F238E27FC236}">
                <a16:creationId xmlns:a16="http://schemas.microsoft.com/office/drawing/2014/main" id="{165E59DD-4EBB-4524-A330-F925F32CC1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481" y="789940"/>
            <a:ext cx="3820160" cy="2865120"/>
          </a:xfrm>
          <a:prstGeom prst="rect">
            <a:avLst/>
          </a:prstGeom>
        </p:spPr>
      </p:pic>
      <p:pic>
        <p:nvPicPr>
          <p:cNvPr id="7" name="Picture 6">
            <a:extLst>
              <a:ext uri="{FF2B5EF4-FFF2-40B4-BE49-F238E27FC236}">
                <a16:creationId xmlns:a16="http://schemas.microsoft.com/office/drawing/2014/main" id="{B1909B70-8FE3-4E60-B05B-BEC0F43B0E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5786" y="3429000"/>
            <a:ext cx="4172373" cy="3129280"/>
          </a:xfrm>
          <a:prstGeom prst="rect">
            <a:avLst/>
          </a:prstGeom>
        </p:spPr>
      </p:pic>
      <p:sp>
        <p:nvSpPr>
          <p:cNvPr id="8" name="Title 7">
            <a:extLst>
              <a:ext uri="{FF2B5EF4-FFF2-40B4-BE49-F238E27FC236}">
                <a16:creationId xmlns:a16="http://schemas.microsoft.com/office/drawing/2014/main" id="{A1FB6A08-6BFB-4E8C-B564-FC0A85046F64}"/>
              </a:ext>
            </a:extLst>
          </p:cNvPr>
          <p:cNvSpPr>
            <a:spLocks noGrp="1"/>
          </p:cNvSpPr>
          <p:nvPr>
            <p:ph type="title"/>
          </p:nvPr>
        </p:nvSpPr>
        <p:spPr>
          <a:xfrm>
            <a:off x="5735782" y="629392"/>
            <a:ext cx="5618018" cy="1061296"/>
          </a:xfrm>
          <a:solidFill>
            <a:srgbClr val="00B0F0"/>
          </a:solidFill>
          <a:scene3d>
            <a:camera prst="orthographicFront"/>
            <a:lightRig rig="threePt" dir="t"/>
          </a:scene3d>
          <a:sp3d>
            <a:bevelT/>
          </a:sp3d>
        </p:spPr>
        <p:txBody>
          <a:bodyPr/>
          <a:lstStyle/>
          <a:p>
            <a:pPr algn="ctr"/>
            <a:r>
              <a:rPr lang="en-US" b="1" dirty="0"/>
              <a:t>HALO-Trailer</a:t>
            </a:r>
          </a:p>
        </p:txBody>
      </p:sp>
    </p:spTree>
    <p:extLst>
      <p:ext uri="{BB962C8B-B14F-4D97-AF65-F5344CB8AC3E}">
        <p14:creationId xmlns:p14="http://schemas.microsoft.com/office/powerpoint/2010/main" val="1080448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37655-4F98-4B16-99BD-02DAD0750FA5}"/>
              </a:ext>
            </a:extLst>
          </p:cNvPr>
          <p:cNvSpPr>
            <a:spLocks noGrp="1"/>
          </p:cNvSpPr>
          <p:nvPr>
            <p:ph type="title"/>
          </p:nvPr>
        </p:nvSpPr>
        <p:spPr/>
        <p:txBody>
          <a:bodyPr/>
          <a:lstStyle/>
          <a:p>
            <a:r>
              <a:rPr lang="en-US" b="1" dirty="0"/>
              <a:t>US Agency Airborne DWLs currently being used in atmospheric research </a:t>
            </a:r>
          </a:p>
        </p:txBody>
      </p:sp>
      <p:sp>
        <p:nvSpPr>
          <p:cNvPr id="3" name="Content Placeholder 2">
            <a:extLst>
              <a:ext uri="{FF2B5EF4-FFF2-40B4-BE49-F238E27FC236}">
                <a16:creationId xmlns:a16="http://schemas.microsoft.com/office/drawing/2014/main" id="{07A33D62-306F-4747-9159-48E23976984C}"/>
              </a:ext>
            </a:extLst>
          </p:cNvPr>
          <p:cNvSpPr>
            <a:spLocks noGrp="1"/>
          </p:cNvSpPr>
          <p:nvPr>
            <p:ph idx="1"/>
          </p:nvPr>
        </p:nvSpPr>
        <p:spPr/>
        <p:txBody>
          <a:bodyPr/>
          <a:lstStyle/>
          <a:p>
            <a:r>
              <a:rPr lang="en-US" dirty="0"/>
              <a:t>Coherent DWLs funded to perform atmospheric research through SWA</a:t>
            </a:r>
          </a:p>
          <a:p>
            <a:pPr lvl="1"/>
            <a:r>
              <a:rPr lang="en-US" dirty="0"/>
              <a:t>TODWL (ONR and </a:t>
            </a:r>
            <a:r>
              <a:rPr lang="en-US" dirty="0" err="1"/>
              <a:t>USArmy</a:t>
            </a:r>
            <a:r>
              <a:rPr lang="en-US" dirty="0"/>
              <a:t>)</a:t>
            </a:r>
          </a:p>
          <a:p>
            <a:pPr lvl="2"/>
            <a:r>
              <a:rPr lang="en-US" dirty="0"/>
              <a:t>2 um MAG 1A </a:t>
            </a:r>
            <a:r>
              <a:rPr lang="en-US" dirty="0" err="1"/>
              <a:t>WindTracer</a:t>
            </a:r>
            <a:r>
              <a:rPr lang="en-US" dirty="0"/>
              <a:t> flown on Twin Otter</a:t>
            </a:r>
          </a:p>
          <a:p>
            <a:pPr lvl="1"/>
            <a:r>
              <a:rPr lang="en-US" dirty="0"/>
              <a:t>P3DWL (NOAA/AOML)</a:t>
            </a:r>
          </a:p>
          <a:p>
            <a:pPr lvl="2"/>
            <a:r>
              <a:rPr lang="en-US" dirty="0"/>
              <a:t>1.6um WTX flown on NOAA P3</a:t>
            </a:r>
          </a:p>
          <a:p>
            <a:pPr lvl="1"/>
            <a:r>
              <a:rPr lang="en-US" dirty="0"/>
              <a:t>DAWN (NASA)</a:t>
            </a:r>
          </a:p>
          <a:p>
            <a:pPr lvl="2"/>
            <a:r>
              <a:rPr lang="en-US" dirty="0"/>
              <a:t>2 um flown on DC-8 and UC-12B</a:t>
            </a:r>
          </a:p>
          <a:p>
            <a:pPr lvl="1"/>
            <a:r>
              <a:rPr lang="en-US" dirty="0"/>
              <a:t>HALO-TX (ONR)</a:t>
            </a:r>
          </a:p>
          <a:p>
            <a:pPr lvl="2"/>
            <a:r>
              <a:rPr lang="en-US" dirty="0"/>
              <a:t>1.6um HALO adapted for airborne use on NPS Twin Otter</a:t>
            </a:r>
          </a:p>
        </p:txBody>
      </p:sp>
    </p:spTree>
    <p:extLst>
      <p:ext uri="{BB962C8B-B14F-4D97-AF65-F5344CB8AC3E}">
        <p14:creationId xmlns:p14="http://schemas.microsoft.com/office/powerpoint/2010/main" val="2417759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F6E4C-3092-4456-80E6-6BAA852118F3}"/>
              </a:ext>
            </a:extLst>
          </p:cNvPr>
          <p:cNvSpPr>
            <a:spLocks noGrp="1"/>
          </p:cNvSpPr>
          <p:nvPr>
            <p:ph type="title"/>
          </p:nvPr>
        </p:nvSpPr>
        <p:spPr>
          <a:xfrm>
            <a:off x="914402" y="317623"/>
            <a:ext cx="10515600" cy="1325563"/>
          </a:xfrm>
        </p:spPr>
        <p:txBody>
          <a:bodyPr/>
          <a:lstStyle/>
          <a:p>
            <a:r>
              <a:rPr lang="en-US" b="1" dirty="0"/>
              <a:t>TODWL activities</a:t>
            </a:r>
          </a:p>
        </p:txBody>
      </p:sp>
      <p:sp>
        <p:nvSpPr>
          <p:cNvPr id="3" name="Content Placeholder 2">
            <a:extLst>
              <a:ext uri="{FF2B5EF4-FFF2-40B4-BE49-F238E27FC236}">
                <a16:creationId xmlns:a16="http://schemas.microsoft.com/office/drawing/2014/main" id="{2E7C6615-7D1A-49DB-BF1D-DDF815AE7541}"/>
              </a:ext>
            </a:extLst>
          </p:cNvPr>
          <p:cNvSpPr>
            <a:spLocks noGrp="1"/>
          </p:cNvSpPr>
          <p:nvPr>
            <p:ph sz="half" idx="1"/>
          </p:nvPr>
        </p:nvSpPr>
        <p:spPr>
          <a:xfrm>
            <a:off x="838200" y="1825624"/>
            <a:ext cx="5181600" cy="4925695"/>
          </a:xfrm>
        </p:spPr>
        <p:txBody>
          <a:bodyPr>
            <a:normAutofit fontScale="85000" lnSpcReduction="20000"/>
          </a:bodyPr>
          <a:lstStyle/>
          <a:p>
            <a:r>
              <a:rPr lang="en-US" dirty="0"/>
              <a:t>Phase II C-17 wing tip vortex study funded by </a:t>
            </a:r>
            <a:r>
              <a:rPr lang="en-US" dirty="0" err="1"/>
              <a:t>USArmy</a:t>
            </a:r>
            <a:endParaRPr lang="en-US" dirty="0"/>
          </a:p>
          <a:p>
            <a:pPr lvl="1"/>
            <a:r>
              <a:rPr lang="en-US" dirty="0"/>
              <a:t>Collaboration with K. Allen and D. </a:t>
            </a:r>
            <a:r>
              <a:rPr lang="en-US" dirty="0" err="1"/>
              <a:t>Ligon</a:t>
            </a:r>
            <a:r>
              <a:rPr lang="en-US" dirty="0"/>
              <a:t> (</a:t>
            </a:r>
            <a:r>
              <a:rPr lang="en-US" dirty="0" err="1"/>
              <a:t>USArmy</a:t>
            </a:r>
            <a:r>
              <a:rPr lang="en-US" dirty="0"/>
              <a:t>)</a:t>
            </a:r>
          </a:p>
          <a:p>
            <a:pPr lvl="1"/>
            <a:r>
              <a:rPr lang="en-US" dirty="0"/>
              <a:t>Phase III planned for summer 2018</a:t>
            </a:r>
          </a:p>
          <a:p>
            <a:r>
              <a:rPr lang="en-US" dirty="0"/>
              <a:t>Boundary layer roll study off Monterey coast funded by ONR</a:t>
            </a:r>
          </a:p>
          <a:p>
            <a:r>
              <a:rPr lang="en-US" dirty="0"/>
              <a:t>Collaboration with Naval Postgraduate School (H. </a:t>
            </a:r>
            <a:r>
              <a:rPr lang="en-US" dirty="0" err="1"/>
              <a:t>Jonnsson</a:t>
            </a:r>
            <a:r>
              <a:rPr lang="en-US" dirty="0"/>
              <a:t>) and University of Washington (R. Foster)</a:t>
            </a:r>
          </a:p>
          <a:p>
            <a:r>
              <a:rPr lang="en-US" dirty="0"/>
              <a:t>In planning:</a:t>
            </a:r>
          </a:p>
          <a:p>
            <a:pPr lvl="1"/>
            <a:r>
              <a:rPr lang="en-US" dirty="0"/>
              <a:t>Forest fire management using airborne DWL observations with numerical models (</a:t>
            </a:r>
            <a:r>
              <a:rPr lang="en-US" dirty="0" err="1"/>
              <a:t>UMd</a:t>
            </a:r>
            <a:r>
              <a:rPr lang="en-US" dirty="0"/>
              <a:t> and others)</a:t>
            </a:r>
          </a:p>
          <a:p>
            <a:pPr lvl="1"/>
            <a:r>
              <a:rPr lang="en-US" dirty="0"/>
              <a:t>Airborne mapping of gas leak emission rates (NDA)</a:t>
            </a:r>
          </a:p>
        </p:txBody>
      </p:sp>
      <p:pic>
        <p:nvPicPr>
          <p:cNvPr id="11" name="Content Placeholder 10">
            <a:extLst>
              <a:ext uri="{FF2B5EF4-FFF2-40B4-BE49-F238E27FC236}">
                <a16:creationId xmlns:a16="http://schemas.microsoft.com/office/drawing/2014/main" id="{7C976C7D-28D9-4215-BB50-72B1B4938272}"/>
              </a:ext>
            </a:extLst>
          </p:cNvPr>
          <p:cNvPicPr>
            <a:picLocks noGrp="1" noChangeAspect="1"/>
          </p:cNvPicPr>
          <p:nvPr>
            <p:ph sz="half" idx="2"/>
          </p:nvPr>
        </p:nvPicPr>
        <p:blipFill>
          <a:blip r:embed="rId2"/>
          <a:stretch>
            <a:fillRect/>
          </a:stretch>
        </p:blipFill>
        <p:spPr>
          <a:xfrm>
            <a:off x="6172202" y="1950720"/>
            <a:ext cx="5560452" cy="3839547"/>
          </a:xfrm>
          <a:prstGeom prst="rect">
            <a:avLst/>
          </a:prstGeom>
        </p:spPr>
      </p:pic>
    </p:spTree>
    <p:extLst>
      <p:ext uri="{BB962C8B-B14F-4D97-AF65-F5344CB8AC3E}">
        <p14:creationId xmlns:p14="http://schemas.microsoft.com/office/powerpoint/2010/main" val="114857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94861-0A87-48E2-9620-4896D92BDE02}"/>
              </a:ext>
            </a:extLst>
          </p:cNvPr>
          <p:cNvSpPr>
            <a:spLocks noGrp="1"/>
          </p:cNvSpPr>
          <p:nvPr>
            <p:ph type="title"/>
          </p:nvPr>
        </p:nvSpPr>
        <p:spPr/>
        <p:txBody>
          <a:bodyPr>
            <a:normAutofit/>
          </a:bodyPr>
          <a:lstStyle/>
          <a:p>
            <a:r>
              <a:rPr lang="en-US" b="1" dirty="0"/>
              <a:t>P3DWL science activities</a:t>
            </a:r>
            <a:br>
              <a:rPr lang="en-US" dirty="0"/>
            </a:br>
            <a:endParaRPr lang="en-US" sz="2700" dirty="0"/>
          </a:p>
        </p:txBody>
      </p:sp>
      <p:sp>
        <p:nvSpPr>
          <p:cNvPr id="3" name="Content Placeholder 2">
            <a:extLst>
              <a:ext uri="{FF2B5EF4-FFF2-40B4-BE49-F238E27FC236}">
                <a16:creationId xmlns:a16="http://schemas.microsoft.com/office/drawing/2014/main" id="{1FEEE55A-09C7-4C77-B853-B2D48961CB1F}"/>
              </a:ext>
            </a:extLst>
          </p:cNvPr>
          <p:cNvSpPr>
            <a:spLocks noGrp="1"/>
          </p:cNvSpPr>
          <p:nvPr>
            <p:ph sz="half" idx="1"/>
          </p:nvPr>
        </p:nvSpPr>
        <p:spPr>
          <a:xfrm>
            <a:off x="457200" y="1690688"/>
            <a:ext cx="5562600" cy="5167312"/>
          </a:xfrm>
        </p:spPr>
        <p:txBody>
          <a:bodyPr>
            <a:normAutofit lnSpcReduction="10000"/>
          </a:bodyPr>
          <a:lstStyle/>
          <a:p>
            <a:r>
              <a:rPr lang="en-US" dirty="0"/>
              <a:t>Collaboration with J. Zhang (University of Miami) &amp; Lisa Bucci  and R. Atlas (NOAA/AOML)</a:t>
            </a:r>
          </a:p>
          <a:p>
            <a:r>
              <a:rPr lang="en-US" dirty="0"/>
              <a:t>Airborne DWL hurricane research transitioning into operations</a:t>
            </a:r>
          </a:p>
          <a:p>
            <a:r>
              <a:rPr lang="en-US" dirty="0"/>
              <a:t>P3DWL flown in 2016 and 2017</a:t>
            </a:r>
          </a:p>
          <a:p>
            <a:pPr lvl="1"/>
            <a:r>
              <a:rPr lang="en-US" dirty="0"/>
              <a:t>Paper in final stages for submission to journal</a:t>
            </a:r>
          </a:p>
          <a:p>
            <a:r>
              <a:rPr lang="en-US" dirty="0"/>
              <a:t>P3DWL to be flown in 2018 with onboard wind profile processing and downlinking of profiles (LOS, </a:t>
            </a:r>
            <a:r>
              <a:rPr lang="en-US" dirty="0" err="1"/>
              <a:t>u,v,SNR,GOF,FWHM</a:t>
            </a:r>
            <a:r>
              <a:rPr lang="en-US" dirty="0"/>
              <a:t>) to operations center</a:t>
            </a:r>
          </a:p>
        </p:txBody>
      </p:sp>
      <p:pic>
        <p:nvPicPr>
          <p:cNvPr id="5" name="Content Placeholder 4">
            <a:extLst>
              <a:ext uri="{FF2B5EF4-FFF2-40B4-BE49-F238E27FC236}">
                <a16:creationId xmlns:a16="http://schemas.microsoft.com/office/drawing/2014/main" id="{77430847-4148-4331-A223-7E0A95B1B90E}"/>
              </a:ext>
            </a:extLst>
          </p:cNvPr>
          <p:cNvPicPr>
            <a:picLocks noGrp="1" noChangeAspect="1"/>
          </p:cNvPicPr>
          <p:nvPr>
            <p:ph sz="half" idx="2"/>
          </p:nvPr>
        </p:nvPicPr>
        <p:blipFill>
          <a:blip r:embed="rId2"/>
          <a:stretch>
            <a:fillRect/>
          </a:stretch>
        </p:blipFill>
        <p:spPr>
          <a:xfrm>
            <a:off x="6172202" y="1690688"/>
            <a:ext cx="6099620" cy="4043176"/>
          </a:xfrm>
          <a:prstGeom prst="rect">
            <a:avLst/>
          </a:prstGeom>
        </p:spPr>
      </p:pic>
    </p:spTree>
    <p:extLst>
      <p:ext uri="{BB962C8B-B14F-4D97-AF65-F5344CB8AC3E}">
        <p14:creationId xmlns:p14="http://schemas.microsoft.com/office/powerpoint/2010/main" val="1803945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E63FC-BABD-44C9-8AD2-E1CC73C8A701}"/>
              </a:ext>
            </a:extLst>
          </p:cNvPr>
          <p:cNvSpPr>
            <a:spLocks noGrp="1"/>
          </p:cNvSpPr>
          <p:nvPr>
            <p:ph type="title"/>
          </p:nvPr>
        </p:nvSpPr>
        <p:spPr/>
        <p:txBody>
          <a:bodyPr>
            <a:normAutofit/>
          </a:bodyPr>
          <a:lstStyle/>
          <a:p>
            <a:r>
              <a:rPr lang="en-US" b="1" dirty="0"/>
              <a:t>DAWN instrument and science activities</a:t>
            </a:r>
            <a:br>
              <a:rPr lang="en-US" dirty="0"/>
            </a:br>
            <a:endParaRPr lang="en-US" sz="2700" dirty="0"/>
          </a:p>
        </p:txBody>
      </p:sp>
      <p:sp>
        <p:nvSpPr>
          <p:cNvPr id="3" name="Content Placeholder 2">
            <a:extLst>
              <a:ext uri="{FF2B5EF4-FFF2-40B4-BE49-F238E27FC236}">
                <a16:creationId xmlns:a16="http://schemas.microsoft.com/office/drawing/2014/main" id="{B1F5DC38-77C2-46DC-BB13-DAE45A925B20}"/>
              </a:ext>
            </a:extLst>
          </p:cNvPr>
          <p:cNvSpPr>
            <a:spLocks noGrp="1"/>
          </p:cNvSpPr>
          <p:nvPr>
            <p:ph idx="1"/>
          </p:nvPr>
        </p:nvSpPr>
        <p:spPr>
          <a:xfrm>
            <a:off x="838200" y="1484416"/>
            <a:ext cx="10515600" cy="5008459"/>
          </a:xfrm>
        </p:spPr>
        <p:txBody>
          <a:bodyPr>
            <a:normAutofit fontScale="92500"/>
          </a:bodyPr>
          <a:lstStyle/>
          <a:p>
            <a:r>
              <a:rPr lang="en-US" dirty="0"/>
              <a:t>Collaboration with NASA/</a:t>
            </a:r>
            <a:r>
              <a:rPr lang="en-US" dirty="0" err="1"/>
              <a:t>LaRC</a:t>
            </a:r>
            <a:r>
              <a:rPr lang="en-US" dirty="0"/>
              <a:t>, CPEX Science Team and Co-I Z. Pu (University of Utah)</a:t>
            </a:r>
          </a:p>
          <a:p>
            <a:r>
              <a:rPr lang="en-US" dirty="0"/>
              <a:t>NASA is funding several activities related to DAWN as an airborne DWL</a:t>
            </a:r>
          </a:p>
          <a:p>
            <a:pPr lvl="1"/>
            <a:r>
              <a:rPr lang="en-US" dirty="0" err="1"/>
              <a:t>PolarWinds</a:t>
            </a:r>
            <a:r>
              <a:rPr lang="en-US" dirty="0"/>
              <a:t> I and II data processing and archive at NASA/</a:t>
            </a:r>
            <a:r>
              <a:rPr lang="en-US" dirty="0" err="1"/>
              <a:t>LaRC</a:t>
            </a:r>
            <a:r>
              <a:rPr lang="en-US" dirty="0"/>
              <a:t> ASDC </a:t>
            </a:r>
          </a:p>
          <a:p>
            <a:pPr lvl="1"/>
            <a:r>
              <a:rPr lang="en-US" dirty="0"/>
              <a:t>CPEX data processing and archiving at NASA/</a:t>
            </a:r>
            <a:r>
              <a:rPr lang="en-US" dirty="0" err="1"/>
              <a:t>LaRC</a:t>
            </a:r>
            <a:r>
              <a:rPr lang="en-US" dirty="0"/>
              <a:t> ASDC</a:t>
            </a:r>
          </a:p>
          <a:p>
            <a:pPr lvl="1"/>
            <a:r>
              <a:rPr lang="en-US" dirty="0"/>
              <a:t>Preparation for DAWN’s use in ADM Cal/Val 2018/19</a:t>
            </a:r>
          </a:p>
          <a:p>
            <a:pPr lvl="1"/>
            <a:r>
              <a:rPr lang="en-US" dirty="0"/>
              <a:t>Development of three advanced signal processing tools specifically designed for DAWN</a:t>
            </a:r>
          </a:p>
          <a:p>
            <a:pPr lvl="2"/>
            <a:r>
              <a:rPr lang="en-US" dirty="0"/>
              <a:t>Adaptive Sample Integration</a:t>
            </a:r>
          </a:p>
          <a:p>
            <a:pPr lvl="2"/>
            <a:r>
              <a:rPr lang="en-US" dirty="0"/>
              <a:t>Supervised Signal Search Algorithm</a:t>
            </a:r>
          </a:p>
          <a:p>
            <a:pPr lvl="2"/>
            <a:r>
              <a:rPr lang="en-US" dirty="0"/>
              <a:t>Multiple LOS Integration Algorithm (similar to MFAS)</a:t>
            </a:r>
          </a:p>
          <a:p>
            <a:r>
              <a:rPr lang="en-US" dirty="0"/>
              <a:t>Planning for field missions including EUREC4A and EVS-3.</a:t>
            </a:r>
          </a:p>
          <a:p>
            <a:r>
              <a:rPr lang="en-US" dirty="0"/>
              <a:t>Expected use in testing WINDSP sampling strategies</a:t>
            </a:r>
          </a:p>
          <a:p>
            <a:pPr lvl="2"/>
            <a:endParaRPr lang="en-US" dirty="0"/>
          </a:p>
        </p:txBody>
      </p:sp>
      <p:pic>
        <p:nvPicPr>
          <p:cNvPr id="5" name="Picture 3" descr="D:\Projects\GRIP DC-8\Pictures\Bo\DA_100803_DC8_integration_done\IMG_5759.JPG">
            <a:extLst>
              <a:ext uri="{FF2B5EF4-FFF2-40B4-BE49-F238E27FC236}">
                <a16:creationId xmlns:a16="http://schemas.microsoft.com/office/drawing/2014/main" id="{B91A96A1-30BC-449B-8540-4472AF1638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15400" y="4590880"/>
            <a:ext cx="3154680" cy="210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388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97480-3320-4110-A30E-70D07E6C628A}"/>
              </a:ext>
            </a:extLst>
          </p:cNvPr>
          <p:cNvSpPr>
            <a:spLocks noGrp="1"/>
          </p:cNvSpPr>
          <p:nvPr>
            <p:ph type="title"/>
          </p:nvPr>
        </p:nvSpPr>
        <p:spPr/>
        <p:txBody>
          <a:bodyPr>
            <a:normAutofit/>
          </a:bodyPr>
          <a:lstStyle/>
          <a:p>
            <a:r>
              <a:rPr lang="en-US" b="1" dirty="0"/>
              <a:t>HALO-TX adaptation to mobile operations</a:t>
            </a:r>
            <a:br>
              <a:rPr lang="en-US" dirty="0"/>
            </a:br>
            <a:endParaRPr lang="en-US" sz="3100" dirty="0"/>
          </a:p>
        </p:txBody>
      </p:sp>
      <p:sp>
        <p:nvSpPr>
          <p:cNvPr id="3" name="Content Placeholder 2">
            <a:extLst>
              <a:ext uri="{FF2B5EF4-FFF2-40B4-BE49-F238E27FC236}">
                <a16:creationId xmlns:a16="http://schemas.microsoft.com/office/drawing/2014/main" id="{F3296E0F-DF4C-4AAF-9A05-1B6993A88863}"/>
              </a:ext>
            </a:extLst>
          </p:cNvPr>
          <p:cNvSpPr>
            <a:spLocks noGrp="1"/>
          </p:cNvSpPr>
          <p:nvPr>
            <p:ph idx="1"/>
          </p:nvPr>
        </p:nvSpPr>
        <p:spPr>
          <a:xfrm>
            <a:off x="487680" y="1447800"/>
            <a:ext cx="11216640" cy="4892040"/>
          </a:xfrm>
        </p:spPr>
        <p:txBody>
          <a:bodyPr>
            <a:noAutofit/>
          </a:bodyPr>
          <a:lstStyle/>
          <a:p>
            <a:r>
              <a:rPr lang="en-US" sz="3200" dirty="0"/>
              <a:t>Collaboration with S. de </a:t>
            </a:r>
            <a:r>
              <a:rPr lang="en-US" sz="3200" dirty="0" err="1"/>
              <a:t>Wekker</a:t>
            </a:r>
            <a:r>
              <a:rPr lang="en-US" sz="3200" dirty="0"/>
              <a:t> and M. </a:t>
            </a:r>
            <a:r>
              <a:rPr lang="en-US" sz="3200" dirty="0" err="1"/>
              <a:t>Bossche</a:t>
            </a:r>
            <a:r>
              <a:rPr lang="en-US" sz="3200" dirty="0"/>
              <a:t> (University of  Virginia)</a:t>
            </a:r>
          </a:p>
          <a:p>
            <a:r>
              <a:rPr lang="en-US" sz="3200" dirty="0"/>
              <a:t>ONR requested a smaller SWAP DWL for use on its Twin Otter</a:t>
            </a:r>
          </a:p>
          <a:p>
            <a:r>
              <a:rPr lang="en-US" sz="3200" dirty="0"/>
              <a:t>Funded through a DURIP at </a:t>
            </a:r>
            <a:r>
              <a:rPr lang="en-US" sz="3200" dirty="0" err="1"/>
              <a:t>UVa</a:t>
            </a:r>
            <a:endParaRPr lang="en-US" sz="3200" dirty="0"/>
          </a:p>
          <a:p>
            <a:r>
              <a:rPr lang="en-US" sz="3200" dirty="0"/>
              <a:t>Dual purpose DWL:</a:t>
            </a:r>
          </a:p>
          <a:p>
            <a:pPr lvl="1"/>
            <a:r>
              <a:rPr lang="en-US" sz="3200" dirty="0"/>
              <a:t>Trailer hosted for wind profiles on the move using airborne operations software developed for TODWL</a:t>
            </a:r>
          </a:p>
          <a:p>
            <a:pPr lvl="1"/>
            <a:r>
              <a:rPr lang="en-US" sz="3200" dirty="0"/>
              <a:t>Twin Otter hosted to allow multiple “significant” instruments to fly together…TODWL still used when appropriate</a:t>
            </a:r>
          </a:p>
        </p:txBody>
      </p:sp>
    </p:spTree>
    <p:extLst>
      <p:ext uri="{BB962C8B-B14F-4D97-AF65-F5344CB8AC3E}">
        <p14:creationId xmlns:p14="http://schemas.microsoft.com/office/powerpoint/2010/main" val="1644495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3BE27-ABFA-43F6-81B1-B0A1354F8F55}"/>
              </a:ext>
            </a:extLst>
          </p:cNvPr>
          <p:cNvSpPr>
            <a:spLocks noGrp="1"/>
          </p:cNvSpPr>
          <p:nvPr>
            <p:ph type="title"/>
          </p:nvPr>
        </p:nvSpPr>
        <p:spPr/>
        <p:txBody>
          <a:bodyPr/>
          <a:lstStyle/>
          <a:p>
            <a:r>
              <a:rPr lang="en-US" b="1" dirty="0"/>
              <a:t>Comments (1)</a:t>
            </a:r>
          </a:p>
        </p:txBody>
      </p:sp>
      <p:sp>
        <p:nvSpPr>
          <p:cNvPr id="3" name="Content Placeholder 2">
            <a:extLst>
              <a:ext uri="{FF2B5EF4-FFF2-40B4-BE49-F238E27FC236}">
                <a16:creationId xmlns:a16="http://schemas.microsoft.com/office/drawing/2014/main" id="{1D0B7A7D-5D23-4E04-83D8-839D55BA1BF7}"/>
              </a:ext>
            </a:extLst>
          </p:cNvPr>
          <p:cNvSpPr>
            <a:spLocks noGrp="1"/>
          </p:cNvSpPr>
          <p:nvPr>
            <p:ph idx="1"/>
          </p:nvPr>
        </p:nvSpPr>
        <p:spPr>
          <a:xfrm>
            <a:off x="838200" y="1433740"/>
            <a:ext cx="10515600" cy="4351338"/>
          </a:xfrm>
        </p:spPr>
        <p:txBody>
          <a:bodyPr>
            <a:normAutofit/>
          </a:bodyPr>
          <a:lstStyle/>
          <a:p>
            <a:r>
              <a:rPr lang="en-US" dirty="0"/>
              <a:t>These US agency airborne DWLs are not the only systems available for science investigations and technology evaluations. The Europeans have been flying a coherent DWL for many years in science campaigns and more recently, a direct detection molecular DWL. Japan and China have airborne DWL programs. Ball’s airborne OAWL  represents a very valuable “non-coherent” DWL that needs to be included in future research campaigns.</a:t>
            </a:r>
          </a:p>
          <a:p>
            <a:r>
              <a:rPr lang="en-US" dirty="0"/>
              <a:t>The  collective use of these airborne DWLs for science investigations and various support applications enhances the advocacy for a space-based mission.</a:t>
            </a:r>
          </a:p>
          <a:p>
            <a:endParaRPr lang="en-US" dirty="0"/>
          </a:p>
          <a:p>
            <a:pPr marL="0" indent="0">
              <a:buNone/>
            </a:pPr>
            <a:endParaRPr lang="en-US" dirty="0"/>
          </a:p>
        </p:txBody>
      </p:sp>
    </p:spTree>
    <p:extLst>
      <p:ext uri="{BB962C8B-B14F-4D97-AF65-F5344CB8AC3E}">
        <p14:creationId xmlns:p14="http://schemas.microsoft.com/office/powerpoint/2010/main" val="1020653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7B73E-A931-41F5-AD60-7579F5D362E6}"/>
              </a:ext>
            </a:extLst>
          </p:cNvPr>
          <p:cNvSpPr>
            <a:spLocks noGrp="1"/>
          </p:cNvSpPr>
          <p:nvPr>
            <p:ph type="title"/>
          </p:nvPr>
        </p:nvSpPr>
        <p:spPr/>
        <p:txBody>
          <a:bodyPr/>
          <a:lstStyle/>
          <a:p>
            <a:r>
              <a:rPr lang="en-US" b="1" dirty="0"/>
              <a:t>Comments (2)</a:t>
            </a:r>
          </a:p>
        </p:txBody>
      </p:sp>
      <p:sp>
        <p:nvSpPr>
          <p:cNvPr id="3" name="Content Placeholder 2">
            <a:extLst>
              <a:ext uri="{FF2B5EF4-FFF2-40B4-BE49-F238E27FC236}">
                <a16:creationId xmlns:a16="http://schemas.microsoft.com/office/drawing/2014/main" id="{7535C2BA-ECBF-4EC0-A117-4B02558B1E80}"/>
              </a:ext>
            </a:extLst>
          </p:cNvPr>
          <p:cNvSpPr>
            <a:spLocks noGrp="1"/>
          </p:cNvSpPr>
          <p:nvPr>
            <p:ph idx="1"/>
          </p:nvPr>
        </p:nvSpPr>
        <p:spPr/>
        <p:txBody>
          <a:bodyPr>
            <a:normAutofit fontScale="92500" lnSpcReduction="10000"/>
          </a:bodyPr>
          <a:lstStyle/>
          <a:p>
            <a:r>
              <a:rPr lang="en-US" dirty="0"/>
              <a:t>Field campaigns need to be designed to specifically address the sampling issues related to an orbiting lidar’s small footprint (illuminated volumes) and DWL representation in OSSEs and other modeling studies such as those ongoing with </a:t>
            </a:r>
            <a:r>
              <a:rPr lang="en-US" dirty="0" err="1"/>
              <a:t>PolarWinds</a:t>
            </a:r>
            <a:r>
              <a:rPr lang="en-US" dirty="0"/>
              <a:t>, CPEX and HFIP data.</a:t>
            </a:r>
          </a:p>
          <a:p>
            <a:r>
              <a:rPr lang="en-US" dirty="0"/>
              <a:t>A special effort is being made with the DAWN data from CPEX and </a:t>
            </a:r>
            <a:r>
              <a:rPr lang="en-US" dirty="0" err="1"/>
              <a:t>PolarWinds</a:t>
            </a:r>
            <a:r>
              <a:rPr lang="en-US" dirty="0"/>
              <a:t> to develop a set of reference cases (under various weather conditions) where the sample density, patterns and measurement precision/bias mimic those for a space based DWL.</a:t>
            </a:r>
          </a:p>
          <a:p>
            <a:r>
              <a:rPr lang="en-US" dirty="0"/>
              <a:t>OSSEs designed to evaluate synergisms between wind observing systems, both currently operational and proposed, should use the airborne DWL data to “calibrate”  or “validate” the sampling and measurement errors used in the OSSE data assimilation.</a:t>
            </a:r>
          </a:p>
        </p:txBody>
      </p:sp>
    </p:spTree>
    <p:extLst>
      <p:ext uri="{BB962C8B-B14F-4D97-AF65-F5344CB8AC3E}">
        <p14:creationId xmlns:p14="http://schemas.microsoft.com/office/powerpoint/2010/main" val="742968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5093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1596</TotalTime>
  <Words>755</Words>
  <Application>Microsoft Office PowerPoint</Application>
  <PresentationFormat>Widescreen</PresentationFormat>
  <Paragraphs>73</Paragraphs>
  <Slides>13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Times New Roman</vt:lpstr>
      <vt:lpstr>Office Theme</vt:lpstr>
      <vt:lpstr> Airborne DWL: hurricane and boundary layer studies</vt:lpstr>
      <vt:lpstr>US Agency Airborne DWLs currently being used in atmospheric research </vt:lpstr>
      <vt:lpstr>TODWL activities</vt:lpstr>
      <vt:lpstr>P3DWL science activities </vt:lpstr>
      <vt:lpstr>DAWN instrument and science activities </vt:lpstr>
      <vt:lpstr>HALO-TX adaptation to mobile operations </vt:lpstr>
      <vt:lpstr>Comments (1)</vt:lpstr>
      <vt:lpstr>Comments (2)</vt:lpstr>
      <vt:lpstr>PowerPoint Presentation</vt:lpstr>
      <vt:lpstr>PowerPoint Presentation</vt:lpstr>
      <vt:lpstr>P3DWL for NOAA HFIP</vt:lpstr>
      <vt:lpstr>PowerPoint Presentation</vt:lpstr>
      <vt:lpstr>HALO-Trailer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Airborne DWL: hurricane and boundary layer studies</dc:title>
  <dc:creator>Dave Emmitt</dc:creator>
  <cp:lastModifiedBy>Dave Emmitt</cp:lastModifiedBy>
  <cp:revision>23</cp:revision>
  <dcterms:created xsi:type="dcterms:W3CDTF">2018-02-06T19:15:48Z</dcterms:created>
  <dcterms:modified xsi:type="dcterms:W3CDTF">2018-02-08T17:08:16Z</dcterms:modified>
</cp:coreProperties>
</file>