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2" r:id="rId1"/>
  </p:sldMasterIdLst>
  <p:notesMasterIdLst>
    <p:notesMasterId r:id="rId12"/>
  </p:notesMasterIdLst>
  <p:sldIdLst>
    <p:sldId id="418" r:id="rId2"/>
    <p:sldId id="443" r:id="rId3"/>
    <p:sldId id="444" r:id="rId4"/>
    <p:sldId id="447" r:id="rId5"/>
    <p:sldId id="457" r:id="rId6"/>
    <p:sldId id="450" r:id="rId7"/>
    <p:sldId id="445" r:id="rId8"/>
    <p:sldId id="449" r:id="rId9"/>
    <p:sldId id="448" r:id="rId10"/>
    <p:sldId id="4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94660"/>
  </p:normalViewPr>
  <p:slideViewPr>
    <p:cSldViewPr snapToGrid="0">
      <p:cViewPr varScale="1">
        <p:scale>
          <a:sx n="56" d="100"/>
          <a:sy n="56" d="100"/>
        </p:scale>
        <p:origin x="78" y="3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74245-682A-43C9-BECF-499AAF9F89C5}" type="datetimeFigureOut">
              <a:rPr lang="en-US" smtClean="0"/>
              <a:t>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E4895-56CF-4B67-A8F0-9F65522133DB}" type="slidenum">
              <a:rPr lang="en-US" smtClean="0"/>
              <a:t>‹#›</a:t>
            </a:fld>
            <a:endParaRPr lang="en-US"/>
          </a:p>
        </p:txBody>
      </p:sp>
    </p:spTree>
    <p:extLst>
      <p:ext uri="{BB962C8B-B14F-4D97-AF65-F5344CB8AC3E}">
        <p14:creationId xmlns:p14="http://schemas.microsoft.com/office/powerpoint/2010/main" val="131417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aseline="0">
                <a:solidFill>
                  <a:schemeClr val="tx1"/>
                </a:solidFill>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aseline="0">
                <a:solidFill>
                  <a:schemeClr val="tx1"/>
                </a:solidFill>
              </a:defRPr>
            </a:lvl1pPr>
          </a:lstStyle>
          <a:p>
            <a:pPr>
              <a:defRPr/>
            </a:pP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4000"/>
            <a:lum/>
          </a:blip>
          <a:srcRect/>
          <a:stretch>
            <a:fillRect l="-25000" r="-2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305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fontAlgn="base">
              <a:spcBef>
                <a:spcPct val="0"/>
              </a:spcBef>
              <a:spcAft>
                <a:spcPct val="0"/>
              </a:spcAft>
              <a:defRPr/>
            </a:pPr>
            <a:endParaRPr lang="en-US">
              <a:solidFill>
                <a:srgbClr val="FFFFFF"/>
              </a:solidFill>
            </a:endParaRPr>
          </a:p>
        </p:txBody>
      </p:sp>
      <p:sp>
        <p:nvSpPr>
          <p:cNvPr id="1031" name="Text Box 7"/>
          <p:cNvSpPr txBox="1">
            <a:spLocks noChangeArrowheads="1"/>
          </p:cNvSpPr>
          <p:nvPr userDrawn="1"/>
        </p:nvSpPr>
        <p:spPr bwMode="auto">
          <a:xfrm>
            <a:off x="6400800" y="6324600"/>
            <a:ext cx="2209800" cy="366713"/>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n-US">
              <a:solidFill>
                <a:srgbClr val="000000"/>
              </a:solidFill>
              <a:latin typeface="Arial" charset="0"/>
            </a:endParaRPr>
          </a:p>
        </p:txBody>
      </p:sp>
      <p:sp>
        <p:nvSpPr>
          <p:cNvPr id="1032" name="Text Box 8"/>
          <p:cNvSpPr txBox="1">
            <a:spLocks noChangeArrowheads="1"/>
          </p:cNvSpPr>
          <p:nvPr userDrawn="1"/>
        </p:nvSpPr>
        <p:spPr bwMode="auto">
          <a:xfrm>
            <a:off x="6324600" y="6324600"/>
            <a:ext cx="2301875"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endParaRPr lang="en-US" sz="1400">
              <a:solidFill>
                <a:srgbClr val="FFFFFF"/>
              </a:solidFill>
              <a:latin typeface="Arial" charset="0"/>
            </a:endParaRPr>
          </a:p>
        </p:txBody>
      </p:sp>
    </p:spTree>
    <p:extLst>
      <p:ext uri="{BB962C8B-B14F-4D97-AF65-F5344CB8AC3E}">
        <p14:creationId xmlns:p14="http://schemas.microsoft.com/office/powerpoint/2010/main" val="17291226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3200">
          <a:solidFill>
            <a:schemeClr val="bg1"/>
          </a:solidFill>
          <a:latin typeface="Arial" charset="0"/>
          <a:ea typeface="Arial" charset="0"/>
          <a:cs typeface="Arial" charset="0"/>
        </a:defRPr>
      </a:lvl1pPr>
      <a:lvl2pPr algn="ctr" rtl="0" eaLnBrk="0" fontAlgn="base" hangingPunct="0">
        <a:spcBef>
          <a:spcPct val="0"/>
        </a:spcBef>
        <a:spcAft>
          <a:spcPct val="0"/>
        </a:spcAft>
        <a:defRPr sz="3200">
          <a:solidFill>
            <a:schemeClr val="bg1"/>
          </a:solidFill>
          <a:latin typeface="Comic Sans MS" pitchFamily="66" charset="0"/>
        </a:defRPr>
      </a:lvl2pPr>
      <a:lvl3pPr algn="ctr" rtl="0" eaLnBrk="0" fontAlgn="base" hangingPunct="0">
        <a:spcBef>
          <a:spcPct val="0"/>
        </a:spcBef>
        <a:spcAft>
          <a:spcPct val="0"/>
        </a:spcAft>
        <a:defRPr sz="3200">
          <a:solidFill>
            <a:schemeClr val="bg1"/>
          </a:solidFill>
          <a:latin typeface="Comic Sans MS" pitchFamily="66" charset="0"/>
        </a:defRPr>
      </a:lvl3pPr>
      <a:lvl4pPr algn="ctr" rtl="0" eaLnBrk="0" fontAlgn="base" hangingPunct="0">
        <a:spcBef>
          <a:spcPct val="0"/>
        </a:spcBef>
        <a:spcAft>
          <a:spcPct val="0"/>
        </a:spcAft>
        <a:defRPr sz="3200">
          <a:solidFill>
            <a:schemeClr val="bg1"/>
          </a:solidFill>
          <a:latin typeface="Comic Sans MS" pitchFamily="66" charset="0"/>
        </a:defRPr>
      </a:lvl4pPr>
      <a:lvl5pPr algn="ctr" rtl="0" eaLnBrk="0" fontAlgn="base" hangingPunct="0">
        <a:spcBef>
          <a:spcPct val="0"/>
        </a:spcBef>
        <a:spcAft>
          <a:spcPct val="0"/>
        </a:spcAft>
        <a:defRPr sz="3200">
          <a:solidFill>
            <a:schemeClr val="bg1"/>
          </a:solidFill>
          <a:latin typeface="Comic Sans MS" pitchFamily="66" charset="0"/>
        </a:defRPr>
      </a:lvl5pPr>
      <a:lvl6pPr marL="457200" algn="ctr" rtl="0" fontAlgn="base">
        <a:spcBef>
          <a:spcPct val="0"/>
        </a:spcBef>
        <a:spcAft>
          <a:spcPct val="0"/>
        </a:spcAft>
        <a:defRPr sz="3200">
          <a:solidFill>
            <a:schemeClr val="bg1"/>
          </a:solidFill>
          <a:latin typeface="Comic Sans MS" pitchFamily="66" charset="0"/>
        </a:defRPr>
      </a:lvl6pPr>
      <a:lvl7pPr marL="914400" algn="ctr" rtl="0" fontAlgn="base">
        <a:spcBef>
          <a:spcPct val="0"/>
        </a:spcBef>
        <a:spcAft>
          <a:spcPct val="0"/>
        </a:spcAft>
        <a:defRPr sz="3200">
          <a:solidFill>
            <a:schemeClr val="bg1"/>
          </a:solidFill>
          <a:latin typeface="Comic Sans MS" pitchFamily="66" charset="0"/>
        </a:defRPr>
      </a:lvl7pPr>
      <a:lvl8pPr marL="1371600" algn="ctr" rtl="0" fontAlgn="base">
        <a:spcBef>
          <a:spcPct val="0"/>
        </a:spcBef>
        <a:spcAft>
          <a:spcPct val="0"/>
        </a:spcAft>
        <a:defRPr sz="3200">
          <a:solidFill>
            <a:schemeClr val="bg1"/>
          </a:solidFill>
          <a:latin typeface="Comic Sans MS" pitchFamily="66" charset="0"/>
        </a:defRPr>
      </a:lvl8pPr>
      <a:lvl9pPr marL="1828800" algn="ctr" rtl="0" fontAlgn="base">
        <a:spcBef>
          <a:spcPct val="0"/>
        </a:spcBef>
        <a:spcAft>
          <a:spcPct val="0"/>
        </a:spcAft>
        <a:defRPr sz="3200">
          <a:solidFill>
            <a:schemeClr val="bg1"/>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Arial" charset="0"/>
          <a:ea typeface="Arial" charset="0"/>
          <a:cs typeface="Arial" charset="0"/>
        </a:defRPr>
      </a:lvl1pPr>
      <a:lvl2pPr marL="742950" indent="-285750" algn="l" rtl="0" eaLnBrk="0" fontAlgn="base" hangingPunct="0">
        <a:spcBef>
          <a:spcPct val="20000"/>
        </a:spcBef>
        <a:spcAft>
          <a:spcPct val="0"/>
        </a:spcAft>
        <a:buChar char="–"/>
        <a:defRPr sz="2400">
          <a:solidFill>
            <a:schemeClr val="bg1"/>
          </a:solidFill>
          <a:latin typeface="Arial" charset="0"/>
          <a:ea typeface="Arial" charset="0"/>
          <a:cs typeface="Arial" charset="0"/>
        </a:defRPr>
      </a:lvl2pPr>
      <a:lvl3pPr marL="1143000" indent="-228600" algn="l" rtl="0" eaLnBrk="0" fontAlgn="base" hangingPunct="0">
        <a:spcBef>
          <a:spcPct val="20000"/>
        </a:spcBef>
        <a:spcAft>
          <a:spcPct val="0"/>
        </a:spcAft>
        <a:buChar char="•"/>
        <a:defRPr sz="2000">
          <a:solidFill>
            <a:schemeClr val="bg1"/>
          </a:solidFill>
          <a:latin typeface="Arial" charset="0"/>
          <a:ea typeface="Arial" charset="0"/>
          <a:cs typeface="Arial" charset="0"/>
        </a:defRPr>
      </a:lvl3pPr>
      <a:lvl4pPr marL="1600200" indent="-228600" algn="l" rtl="0" eaLnBrk="0" fontAlgn="base" hangingPunct="0">
        <a:spcBef>
          <a:spcPct val="20000"/>
        </a:spcBef>
        <a:spcAft>
          <a:spcPct val="0"/>
        </a:spcAft>
        <a:buChar char="–"/>
        <a:defRPr>
          <a:solidFill>
            <a:schemeClr val="bg1"/>
          </a:solidFill>
          <a:latin typeface="Arial" charset="0"/>
          <a:ea typeface="Arial" charset="0"/>
          <a:cs typeface="Arial" charset="0"/>
        </a:defRPr>
      </a:lvl4pPr>
      <a:lvl5pPr marL="2057400" indent="-228600" algn="l" rtl="0" eaLnBrk="0" fontAlgn="base" hangingPunct="0">
        <a:spcBef>
          <a:spcPct val="20000"/>
        </a:spcBef>
        <a:spcAft>
          <a:spcPct val="0"/>
        </a:spcAft>
        <a:buChar char="»"/>
        <a:defRPr sz="1600">
          <a:solidFill>
            <a:schemeClr val="bg1"/>
          </a:solidFill>
          <a:latin typeface="Arial" charset="0"/>
          <a:ea typeface="Arial" charset="0"/>
          <a:cs typeface="Arial" charset="0"/>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7200" y="565151"/>
            <a:ext cx="3149600" cy="1882774"/>
          </a:xfrm>
        </p:spPr>
        <p:txBody>
          <a:bodyPr/>
          <a:lstStyle/>
          <a:p>
            <a:r>
              <a:rPr lang="en-US" sz="2400" b="1" dirty="0"/>
              <a:t>ATHENA/OAWL: Measuring Winds </a:t>
            </a:r>
            <a:r>
              <a:rPr lang="en-US" sz="2400" b="1"/>
              <a:t>from the International Space Station</a:t>
            </a:r>
            <a:endParaRPr lang="en-US" sz="2400" dirty="0"/>
          </a:p>
        </p:txBody>
      </p:sp>
      <p:sp>
        <p:nvSpPr>
          <p:cNvPr id="5" name="Subtitle 4"/>
          <p:cNvSpPr>
            <a:spLocks noGrp="1"/>
          </p:cNvSpPr>
          <p:nvPr>
            <p:ph type="subTitle" idx="1"/>
          </p:nvPr>
        </p:nvSpPr>
        <p:spPr>
          <a:xfrm>
            <a:off x="5327650" y="3093279"/>
            <a:ext cx="3568700" cy="2435087"/>
          </a:xfrm>
        </p:spPr>
        <p:txBody>
          <a:bodyPr/>
          <a:lstStyle/>
          <a:p>
            <a:r>
              <a:rPr lang="en-US" sz="2000" dirty="0"/>
              <a:t>Mike Hardesty</a:t>
            </a:r>
          </a:p>
          <a:p>
            <a:r>
              <a:rPr lang="en-US" sz="2000" dirty="0"/>
              <a:t>CIRES/NOAA</a:t>
            </a:r>
          </a:p>
          <a:p>
            <a:endParaRPr lang="en-US" sz="2000" dirty="0"/>
          </a:p>
          <a:p>
            <a:r>
              <a:rPr lang="en-US" sz="2000" dirty="0"/>
              <a:t>Carl Weimer and Sara Tucker </a:t>
            </a:r>
          </a:p>
          <a:p>
            <a:r>
              <a:rPr lang="en-US" sz="2000" dirty="0"/>
              <a:t>Ball Aerospace</a:t>
            </a:r>
          </a:p>
        </p:txBody>
      </p:sp>
      <p:pic>
        <p:nvPicPr>
          <p:cNvPr id="2" name="Picture 1"/>
          <p:cNvPicPr>
            <a:picLocks noChangeAspect="1"/>
          </p:cNvPicPr>
          <p:nvPr/>
        </p:nvPicPr>
        <p:blipFill>
          <a:blip r:embed="rId2"/>
          <a:stretch>
            <a:fillRect/>
          </a:stretch>
        </p:blipFill>
        <p:spPr>
          <a:xfrm>
            <a:off x="231312" y="565151"/>
            <a:ext cx="4694293" cy="6070600"/>
          </a:xfrm>
          <a:prstGeom prst="rect">
            <a:avLst/>
          </a:prstGeom>
        </p:spPr>
      </p:pic>
    </p:spTree>
    <p:extLst>
      <p:ext uri="{BB962C8B-B14F-4D97-AF65-F5344CB8AC3E}">
        <p14:creationId xmlns:p14="http://schemas.microsoft.com/office/powerpoint/2010/main" val="537253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889000"/>
            <a:ext cx="8496300" cy="5969000"/>
          </a:xfrm>
        </p:spPr>
        <p:txBody>
          <a:bodyPr/>
          <a:lstStyle/>
          <a:p>
            <a:r>
              <a:rPr lang="en-US" sz="2200" dirty="0"/>
              <a:t>ATHENA-OAWL was rated selectable but was not selected for an EVI-4 mission.  Missed opportunity for a major step forward in earth science and space remote sensing technology</a:t>
            </a:r>
          </a:p>
          <a:p>
            <a:r>
              <a:rPr lang="en-US" sz="2200" dirty="0"/>
              <a:t>Implementation of ATHENA-OAWL would enable important dynamical and aerosol science with emphasis on low-latitude regions.</a:t>
            </a:r>
          </a:p>
          <a:p>
            <a:r>
              <a:rPr lang="en-US" sz="2200" dirty="0"/>
              <a:t>ATHENA-OAWL was based on heritage designs from CALIPSO to minimize risk and reduce cost to fit under the tight EV-I cost cap.</a:t>
            </a:r>
          </a:p>
          <a:p>
            <a:r>
              <a:rPr lang="en-US" sz="2200" dirty="0"/>
              <a:t>Performance predictions and wind measurement capability of the ATHENA design were demonstrated during the 2016 airborne tests (Sunil </a:t>
            </a:r>
            <a:r>
              <a:rPr lang="en-US" sz="2200" dirty="0" err="1"/>
              <a:t>Baider</a:t>
            </a:r>
            <a:r>
              <a:rPr lang="en-US" sz="2200" dirty="0"/>
              <a:t> and Sara Tucker talks).</a:t>
            </a:r>
          </a:p>
          <a:p>
            <a:r>
              <a:rPr lang="en-US" sz="2200" dirty="0"/>
              <a:t>ATHENA-OAWL would have been a step toward a full-atmosphere (aerosol and molecular scatter), Decadal Survey type mission.</a:t>
            </a:r>
          </a:p>
          <a:p>
            <a:r>
              <a:rPr lang="en-US" sz="2200" dirty="0"/>
              <a:t>We will digest the debrief and decide where to go next</a:t>
            </a:r>
          </a:p>
          <a:p>
            <a:endParaRPr lang="en-US" sz="2200" dirty="0"/>
          </a:p>
          <a:p>
            <a:endParaRPr lang="en-US" sz="2200" dirty="0"/>
          </a:p>
        </p:txBody>
      </p:sp>
    </p:spTree>
    <p:extLst>
      <p:ext uri="{BB962C8B-B14F-4D97-AF65-F5344CB8AC3E}">
        <p14:creationId xmlns:p14="http://schemas.microsoft.com/office/powerpoint/2010/main" val="88886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571500"/>
          </a:xfrm>
        </p:spPr>
        <p:txBody>
          <a:bodyPr/>
          <a:lstStyle/>
          <a:p>
            <a:r>
              <a:rPr lang="en-US" dirty="0"/>
              <a:t>ATHENA-OAWL Overview</a:t>
            </a:r>
          </a:p>
        </p:txBody>
      </p:sp>
      <p:sp>
        <p:nvSpPr>
          <p:cNvPr id="6" name="Content Placeholder 2"/>
          <p:cNvSpPr>
            <a:spLocks noGrp="1"/>
          </p:cNvSpPr>
          <p:nvPr>
            <p:ph idx="1"/>
          </p:nvPr>
        </p:nvSpPr>
        <p:spPr>
          <a:xfrm>
            <a:off x="279400" y="533400"/>
            <a:ext cx="8407400" cy="6324600"/>
          </a:xfrm>
        </p:spPr>
        <p:txBody>
          <a:bodyPr>
            <a:noAutofit/>
          </a:bodyPr>
          <a:lstStyle/>
          <a:p>
            <a:r>
              <a:rPr lang="en-US" sz="1800" b="1" dirty="0">
                <a:solidFill>
                  <a:srgbClr val="002060"/>
                </a:solidFill>
              </a:rPr>
              <a:t>Earth Venture Instrument – 4 (EVI-4) Proposal to NASA in 2016</a:t>
            </a:r>
          </a:p>
          <a:p>
            <a:pPr lvl="1"/>
            <a:r>
              <a:rPr lang="en-US" sz="1600" b="1" dirty="0">
                <a:solidFill>
                  <a:srgbClr val="002060"/>
                </a:solidFill>
              </a:rPr>
              <a:t>Submitted previously to EVI-2 (2013)</a:t>
            </a:r>
          </a:p>
          <a:p>
            <a:pPr lvl="1"/>
            <a:r>
              <a:rPr lang="en-US" sz="1600" b="1" u="sng" dirty="0">
                <a:solidFill>
                  <a:srgbClr val="002060"/>
                </a:solidFill>
              </a:rPr>
              <a:t>EVI-2 mission not</a:t>
            </a:r>
            <a:r>
              <a:rPr lang="en-US" sz="1600" b="1" dirty="0">
                <a:solidFill>
                  <a:srgbClr val="002060"/>
                </a:solidFill>
              </a:rPr>
              <a:t> Selected for space – Category 3 – too high of risk</a:t>
            </a:r>
          </a:p>
          <a:p>
            <a:pPr lvl="1"/>
            <a:r>
              <a:rPr lang="en-US" sz="1600" b="1" dirty="0">
                <a:solidFill>
                  <a:srgbClr val="002060"/>
                </a:solidFill>
              </a:rPr>
              <a:t>Concept was selected for Risk Reduction Funding to advance its Technology Readiness – ATHENA-OAWL Venture Technology (AOVT)</a:t>
            </a:r>
          </a:p>
          <a:p>
            <a:pPr marL="227012" lvl="1" indent="0">
              <a:buNone/>
            </a:pPr>
            <a:endParaRPr lang="en-US" sz="1400" b="1" dirty="0">
              <a:solidFill>
                <a:srgbClr val="002060"/>
              </a:solidFill>
            </a:endParaRPr>
          </a:p>
          <a:p>
            <a:r>
              <a:rPr lang="en-US" sz="1800" b="1" dirty="0">
                <a:solidFill>
                  <a:srgbClr val="002060"/>
                </a:solidFill>
              </a:rPr>
              <a:t>PI: Mike Hardesty  (CIRES- CU/NOAA)</a:t>
            </a:r>
          </a:p>
          <a:p>
            <a:pPr lvl="1"/>
            <a:r>
              <a:rPr lang="en-US" sz="1600" b="1" dirty="0">
                <a:solidFill>
                  <a:srgbClr val="002060"/>
                </a:solidFill>
              </a:rPr>
              <a:t>Lars Peter </a:t>
            </a:r>
            <a:r>
              <a:rPr lang="en-US" sz="1600" b="1" dirty="0" err="1">
                <a:solidFill>
                  <a:srgbClr val="002060"/>
                </a:solidFill>
              </a:rPr>
              <a:t>Riishjojgaard</a:t>
            </a:r>
            <a:r>
              <a:rPr lang="en-US" sz="1600" b="1" dirty="0">
                <a:solidFill>
                  <a:srgbClr val="002060"/>
                </a:solidFill>
              </a:rPr>
              <a:t> - Deputy PI</a:t>
            </a:r>
          </a:p>
          <a:p>
            <a:pPr lvl="1"/>
            <a:r>
              <a:rPr lang="en-US" sz="1600" b="1" dirty="0">
                <a:solidFill>
                  <a:srgbClr val="002060"/>
                </a:solidFill>
              </a:rPr>
              <a:t>Wayman Baker -  Project Scientist</a:t>
            </a:r>
          </a:p>
          <a:p>
            <a:pPr lvl="1"/>
            <a:r>
              <a:rPr lang="en-US" sz="1600" b="1" dirty="0">
                <a:solidFill>
                  <a:srgbClr val="002060"/>
                </a:solidFill>
              </a:rPr>
              <a:t>CU-LASP is the Mission Center</a:t>
            </a:r>
          </a:p>
          <a:p>
            <a:pPr lvl="1"/>
            <a:r>
              <a:rPr lang="en-US" sz="1600" b="1" dirty="0">
                <a:solidFill>
                  <a:srgbClr val="002060"/>
                </a:solidFill>
              </a:rPr>
              <a:t>Ball Aerospace is the Instrument Provider – </a:t>
            </a:r>
            <a:r>
              <a:rPr lang="en-US" sz="1600" b="1" u="sng" dirty="0">
                <a:solidFill>
                  <a:srgbClr val="002060"/>
                </a:solidFill>
              </a:rPr>
              <a:t>Doppler Wind </a:t>
            </a:r>
            <a:r>
              <a:rPr lang="en-US" sz="1600" b="1" u="sng" dirty="0" smtClean="0">
                <a:solidFill>
                  <a:srgbClr val="002060"/>
                </a:solidFill>
              </a:rPr>
              <a:t>Lidar</a:t>
            </a:r>
            <a:endParaRPr lang="en-US" sz="1400" b="1" dirty="0">
              <a:solidFill>
                <a:srgbClr val="002060"/>
              </a:solidFill>
            </a:endParaRPr>
          </a:p>
          <a:p>
            <a:r>
              <a:rPr lang="en-US" sz="1800" b="1" dirty="0">
                <a:solidFill>
                  <a:srgbClr val="002060"/>
                </a:solidFill>
              </a:rPr>
              <a:t>Focused Science Mission</a:t>
            </a:r>
          </a:p>
          <a:p>
            <a:pPr lvl="1"/>
            <a:r>
              <a:rPr lang="en-US" sz="1600" b="1" dirty="0">
                <a:solidFill>
                  <a:srgbClr val="002060"/>
                </a:solidFill>
              </a:rPr>
              <a:t>Tropospheric dual Line-of-Sight Winds plus aerosols with emphasis on tropics and ocean regions</a:t>
            </a:r>
          </a:p>
          <a:p>
            <a:r>
              <a:rPr lang="en-US" sz="1800" b="1" dirty="0">
                <a:solidFill>
                  <a:srgbClr val="002060"/>
                </a:solidFill>
              </a:rPr>
              <a:t>The mission was not selected (EVI-4 selection was announced Monday)</a:t>
            </a:r>
          </a:p>
          <a:p>
            <a:pPr lvl="1"/>
            <a:r>
              <a:rPr lang="en-US" sz="1600" b="1" dirty="0">
                <a:solidFill>
                  <a:srgbClr val="002060"/>
                </a:solidFill>
              </a:rPr>
              <a:t>Debrief in the next 2 weeks</a:t>
            </a:r>
          </a:p>
          <a:p>
            <a:pPr lvl="1"/>
            <a:r>
              <a:rPr lang="en-US" sz="1600" b="1" dirty="0">
                <a:solidFill>
                  <a:srgbClr val="002060"/>
                </a:solidFill>
              </a:rPr>
              <a:t>Rated Category 2 (selectable) as reviewed by TMC</a:t>
            </a:r>
          </a:p>
          <a:p>
            <a:pPr lvl="1"/>
            <a:r>
              <a:rPr lang="en-US" sz="1600" b="1" dirty="0"/>
              <a:t>Category II. Well-conceived and scientifically or technically sound investigations which are recommended for acceptance, but at a lower priority than Category I</a:t>
            </a:r>
            <a:r>
              <a:rPr lang="en-US" sz="1600" dirty="0"/>
              <a:t>.</a:t>
            </a:r>
            <a:endParaRPr lang="en-US" sz="1600" b="1" dirty="0">
              <a:solidFill>
                <a:srgbClr val="002060"/>
              </a:solidFill>
            </a:endParaRPr>
          </a:p>
          <a:p>
            <a:pPr lvl="1"/>
            <a:r>
              <a:rPr lang="en-US" sz="1600" b="1" dirty="0">
                <a:solidFill>
                  <a:srgbClr val="002060"/>
                </a:solidFill>
              </a:rPr>
              <a:t>Science was highly rated</a:t>
            </a:r>
          </a:p>
          <a:p>
            <a:pPr lvl="1"/>
            <a:endParaRPr lang="en-US" sz="1600" b="1" dirty="0">
              <a:solidFill>
                <a:srgbClr val="002060"/>
              </a:solidFill>
            </a:endParaRPr>
          </a:p>
          <a:p>
            <a:pPr lvl="1"/>
            <a:endParaRPr lang="en-US" sz="1600" b="1" dirty="0">
              <a:solidFill>
                <a:srgbClr val="002060"/>
              </a:solidFill>
            </a:endParaRPr>
          </a:p>
          <a:p>
            <a:pPr lvl="1"/>
            <a:endParaRPr lang="en-US" sz="1600" b="1" dirty="0">
              <a:solidFill>
                <a:srgbClr val="002060"/>
              </a:solidFill>
            </a:endParaRPr>
          </a:p>
          <a:p>
            <a:pPr lvl="1"/>
            <a:endParaRPr lang="en-US" sz="1400" dirty="0"/>
          </a:p>
          <a:p>
            <a:pPr lvl="1"/>
            <a:endParaRPr lang="en-US" sz="1400" dirty="0"/>
          </a:p>
          <a:p>
            <a:pPr lvl="1"/>
            <a:endParaRPr lang="en-US" sz="1400" dirty="0"/>
          </a:p>
          <a:p>
            <a:endParaRPr lang="en-US" sz="1400" dirty="0"/>
          </a:p>
          <a:p>
            <a:endParaRPr lang="en-US" sz="1400" dirty="0"/>
          </a:p>
        </p:txBody>
      </p:sp>
    </p:spTree>
    <p:extLst>
      <p:ext uri="{BB962C8B-B14F-4D97-AF65-F5344CB8AC3E}">
        <p14:creationId xmlns:p14="http://schemas.microsoft.com/office/powerpoint/2010/main" val="11883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ATHENA-OAWL Science Objectives</a:t>
            </a:r>
          </a:p>
        </p:txBody>
      </p:sp>
      <p:sp>
        <p:nvSpPr>
          <p:cNvPr id="4" name="Content Placeholder 2"/>
          <p:cNvSpPr>
            <a:spLocks noGrp="1"/>
          </p:cNvSpPr>
          <p:nvPr>
            <p:ph idx="1"/>
          </p:nvPr>
        </p:nvSpPr>
        <p:spPr/>
        <p:txBody>
          <a:bodyPr>
            <a:normAutofit fontScale="85000" lnSpcReduction="20000"/>
          </a:bodyPr>
          <a:lstStyle/>
          <a:p>
            <a:r>
              <a:rPr lang="en-US" b="1" dirty="0">
                <a:solidFill>
                  <a:srgbClr val="002060"/>
                </a:solidFill>
              </a:rPr>
              <a:t>Create a breakthrough in prediction and understanding of low and mid-latitude weather and climate via improved sampling of wind profiles.</a:t>
            </a:r>
          </a:p>
          <a:p>
            <a:pPr marL="0" indent="0">
              <a:buNone/>
            </a:pPr>
            <a:r>
              <a:rPr lang="en-US" b="1" dirty="0">
                <a:solidFill>
                  <a:srgbClr val="002060"/>
                </a:solidFill>
              </a:rPr>
              <a:t> </a:t>
            </a:r>
          </a:p>
          <a:p>
            <a:r>
              <a:rPr lang="en-US" b="1" dirty="0">
                <a:solidFill>
                  <a:srgbClr val="002060"/>
                </a:solidFill>
              </a:rPr>
              <a:t>Improve our understanding of the effects of the interaction between aerosol radiative forcing and atmospheric dynamics on the genesis and lifecycle of tropical cyclones via collocated aerosol and wind measurements in the tropic.</a:t>
            </a:r>
          </a:p>
          <a:p>
            <a:pPr marL="0" indent="0">
              <a:buNone/>
            </a:pPr>
            <a:endParaRPr lang="en-US" b="1" dirty="0">
              <a:solidFill>
                <a:srgbClr val="002060"/>
              </a:solidFill>
            </a:endParaRPr>
          </a:p>
          <a:p>
            <a:r>
              <a:rPr lang="en-US" b="1" dirty="0">
                <a:solidFill>
                  <a:srgbClr val="002060"/>
                </a:solidFill>
              </a:rPr>
              <a:t>Improve our understanding of the impact of long-range dust transport and aerosol transport on global energy and water cycles, air quality, and climate via collocated aerosol and wind measurements</a:t>
            </a:r>
          </a:p>
        </p:txBody>
      </p:sp>
    </p:spTree>
    <p:extLst>
      <p:ext uri="{BB962C8B-B14F-4D97-AF65-F5344CB8AC3E}">
        <p14:creationId xmlns:p14="http://schemas.microsoft.com/office/powerpoint/2010/main" val="138686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100"/>
          </a:xfrm>
        </p:spPr>
        <p:txBody>
          <a:bodyPr/>
          <a:lstStyle/>
          <a:p>
            <a:r>
              <a:rPr lang="en-US" dirty="0">
                <a:solidFill>
                  <a:schemeClr val="tx1"/>
                </a:solidFill>
              </a:rPr>
              <a:t>ATHENA-OAWL Science Team</a:t>
            </a:r>
          </a:p>
        </p:txBody>
      </p:sp>
      <p:sp>
        <p:nvSpPr>
          <p:cNvPr id="4" name="Content Placeholder 3"/>
          <p:cNvSpPr>
            <a:spLocks noGrp="1"/>
          </p:cNvSpPr>
          <p:nvPr>
            <p:ph sz="half" idx="1"/>
          </p:nvPr>
        </p:nvSpPr>
        <p:spPr>
          <a:xfrm>
            <a:off x="139700" y="1600200"/>
            <a:ext cx="4356100" cy="4525963"/>
          </a:xfrm>
        </p:spPr>
        <p:txBody>
          <a:bodyPr/>
          <a:lstStyle/>
          <a:p>
            <a:r>
              <a:rPr lang="en-US" sz="2000" dirty="0">
                <a:solidFill>
                  <a:schemeClr val="tx1"/>
                </a:solidFill>
              </a:rPr>
              <a:t>Mike Hardesty, CIRES/NOAA, PI</a:t>
            </a:r>
          </a:p>
          <a:p>
            <a:r>
              <a:rPr lang="en-US" sz="2000" dirty="0">
                <a:solidFill>
                  <a:schemeClr val="tx1"/>
                </a:solidFill>
              </a:rPr>
              <a:t>Bob Atlas, NOAA/AOML</a:t>
            </a:r>
          </a:p>
          <a:p>
            <a:r>
              <a:rPr lang="en-US" sz="2000" dirty="0">
                <a:solidFill>
                  <a:schemeClr val="tx1"/>
                </a:solidFill>
              </a:rPr>
              <a:t>Iliana </a:t>
            </a:r>
            <a:r>
              <a:rPr lang="en-US" sz="2000" dirty="0" err="1">
                <a:solidFill>
                  <a:schemeClr val="tx1"/>
                </a:solidFill>
              </a:rPr>
              <a:t>Genkova</a:t>
            </a:r>
            <a:r>
              <a:rPr lang="en-US" sz="2000" dirty="0">
                <a:solidFill>
                  <a:schemeClr val="tx1"/>
                </a:solidFill>
              </a:rPr>
              <a:t>, IMS/NCEP</a:t>
            </a:r>
          </a:p>
          <a:p>
            <a:r>
              <a:rPr lang="en-US" sz="2000" dirty="0">
                <a:solidFill>
                  <a:schemeClr val="tx1"/>
                </a:solidFill>
              </a:rPr>
              <a:t>Vijay </a:t>
            </a:r>
            <a:r>
              <a:rPr lang="en-US" sz="2000" dirty="0" err="1">
                <a:solidFill>
                  <a:schemeClr val="tx1"/>
                </a:solidFill>
              </a:rPr>
              <a:t>Tallapragada</a:t>
            </a:r>
            <a:r>
              <a:rPr lang="en-US" sz="2000" dirty="0">
                <a:solidFill>
                  <a:schemeClr val="tx1"/>
                </a:solidFill>
              </a:rPr>
              <a:t>, NOAA/NCEP</a:t>
            </a:r>
          </a:p>
          <a:p>
            <a:r>
              <a:rPr lang="en-US" sz="2000" dirty="0" err="1">
                <a:solidFill>
                  <a:schemeClr val="tx1"/>
                </a:solidFill>
              </a:rPr>
              <a:t>Arlindo</a:t>
            </a:r>
            <a:r>
              <a:rPr lang="en-US" sz="2000" dirty="0">
                <a:solidFill>
                  <a:schemeClr val="tx1"/>
                </a:solidFill>
              </a:rPr>
              <a:t> </a:t>
            </a:r>
            <a:r>
              <a:rPr lang="en-US" sz="2000" dirty="0" err="1">
                <a:solidFill>
                  <a:schemeClr val="tx1"/>
                </a:solidFill>
              </a:rPr>
              <a:t>daSilva</a:t>
            </a:r>
            <a:r>
              <a:rPr lang="en-US" sz="2000" dirty="0">
                <a:solidFill>
                  <a:schemeClr val="tx1"/>
                </a:solidFill>
              </a:rPr>
              <a:t>, NASA/GMAO</a:t>
            </a:r>
          </a:p>
          <a:p>
            <a:r>
              <a:rPr lang="en-US" sz="2000" dirty="0">
                <a:solidFill>
                  <a:schemeClr val="tx1"/>
                </a:solidFill>
              </a:rPr>
              <a:t>Dave Emmitt, SWA</a:t>
            </a:r>
          </a:p>
          <a:p>
            <a:r>
              <a:rPr lang="en-US" sz="2000" dirty="0">
                <a:solidFill>
                  <a:schemeClr val="tx1"/>
                </a:solidFill>
              </a:rPr>
              <a:t>Mary Forsythe, UKMO</a:t>
            </a:r>
          </a:p>
          <a:p>
            <a:r>
              <a:rPr lang="en-US" sz="2000" dirty="0">
                <a:solidFill>
                  <a:schemeClr val="tx1"/>
                </a:solidFill>
              </a:rPr>
              <a:t>Ron </a:t>
            </a:r>
            <a:r>
              <a:rPr lang="en-US" sz="2000" dirty="0" err="1">
                <a:solidFill>
                  <a:schemeClr val="tx1"/>
                </a:solidFill>
              </a:rPr>
              <a:t>Gelaro</a:t>
            </a:r>
            <a:r>
              <a:rPr lang="en-US" sz="2000" dirty="0">
                <a:solidFill>
                  <a:schemeClr val="tx1"/>
                </a:solidFill>
              </a:rPr>
              <a:t>, NASA/GMAO</a:t>
            </a:r>
          </a:p>
          <a:p>
            <a:r>
              <a:rPr lang="en-US" sz="2000" dirty="0">
                <a:solidFill>
                  <a:schemeClr val="tx1"/>
                </a:solidFill>
              </a:rPr>
              <a:t>Lars Peter </a:t>
            </a:r>
            <a:r>
              <a:rPr lang="en-US" sz="2000" dirty="0" err="1">
                <a:solidFill>
                  <a:schemeClr val="tx1"/>
                </a:solidFill>
              </a:rPr>
              <a:t>Riishojgaard</a:t>
            </a:r>
            <a:r>
              <a:rPr lang="en-US" sz="2000" dirty="0">
                <a:solidFill>
                  <a:schemeClr val="tx1"/>
                </a:solidFill>
              </a:rPr>
              <a:t>, UMD</a:t>
            </a:r>
          </a:p>
          <a:p>
            <a:r>
              <a:rPr lang="en-US" sz="2000" dirty="0">
                <a:solidFill>
                  <a:schemeClr val="tx1"/>
                </a:solidFill>
              </a:rPr>
              <a:t>Michael Rennie, ECMWF</a:t>
            </a:r>
          </a:p>
          <a:p>
            <a:r>
              <a:rPr lang="en-US" sz="2000" dirty="0">
                <a:solidFill>
                  <a:schemeClr val="tx1"/>
                </a:solidFill>
              </a:rPr>
              <a:t>Lars </a:t>
            </a:r>
            <a:r>
              <a:rPr lang="en-US" sz="2000" dirty="0" err="1">
                <a:solidFill>
                  <a:schemeClr val="tx1"/>
                </a:solidFill>
              </a:rPr>
              <a:t>Isaksen</a:t>
            </a:r>
            <a:r>
              <a:rPr lang="en-US" sz="2000" dirty="0">
                <a:solidFill>
                  <a:schemeClr val="tx1"/>
                </a:solidFill>
              </a:rPr>
              <a:t>, ECMWF</a:t>
            </a:r>
          </a:p>
        </p:txBody>
      </p:sp>
      <p:sp>
        <p:nvSpPr>
          <p:cNvPr id="5" name="Content Placeholder 4"/>
          <p:cNvSpPr>
            <a:spLocks noGrp="1"/>
          </p:cNvSpPr>
          <p:nvPr>
            <p:ph sz="half" idx="2"/>
          </p:nvPr>
        </p:nvSpPr>
        <p:spPr>
          <a:xfrm>
            <a:off x="4648200" y="1600200"/>
            <a:ext cx="4229100" cy="4525963"/>
          </a:xfrm>
        </p:spPr>
        <p:txBody>
          <a:bodyPr/>
          <a:lstStyle/>
          <a:p>
            <a:r>
              <a:rPr lang="en-US" sz="2000" dirty="0">
                <a:solidFill>
                  <a:schemeClr val="tx1"/>
                </a:solidFill>
              </a:rPr>
              <a:t>Shoba </a:t>
            </a:r>
            <a:r>
              <a:rPr lang="en-US" sz="2000" dirty="0" err="1">
                <a:solidFill>
                  <a:schemeClr val="tx1"/>
                </a:solidFill>
              </a:rPr>
              <a:t>Kondragunta</a:t>
            </a:r>
            <a:r>
              <a:rPr lang="en-US" sz="2000" dirty="0">
                <a:solidFill>
                  <a:schemeClr val="tx1"/>
                </a:solidFill>
              </a:rPr>
              <a:t>, NOAA/NESDIS</a:t>
            </a:r>
          </a:p>
          <a:p>
            <a:r>
              <a:rPr lang="en-US" sz="2000" dirty="0">
                <a:solidFill>
                  <a:schemeClr val="tx1"/>
                </a:solidFill>
              </a:rPr>
              <a:t>Rolf Langland, NRL</a:t>
            </a:r>
          </a:p>
          <a:p>
            <a:r>
              <a:rPr lang="en-US" sz="2000" dirty="0">
                <a:solidFill>
                  <a:schemeClr val="tx1"/>
                </a:solidFill>
              </a:rPr>
              <a:t>Frank Marks, NOAA/AOML</a:t>
            </a:r>
          </a:p>
          <a:p>
            <a:r>
              <a:rPr lang="en-US" sz="2000" dirty="0" err="1">
                <a:solidFill>
                  <a:schemeClr val="tx1"/>
                </a:solidFill>
              </a:rPr>
              <a:t>Oreste</a:t>
            </a:r>
            <a:r>
              <a:rPr lang="en-US" sz="2000" dirty="0">
                <a:solidFill>
                  <a:schemeClr val="tx1"/>
                </a:solidFill>
              </a:rPr>
              <a:t> </a:t>
            </a:r>
            <a:r>
              <a:rPr lang="en-US" sz="2000" dirty="0" err="1">
                <a:solidFill>
                  <a:schemeClr val="tx1"/>
                </a:solidFill>
              </a:rPr>
              <a:t>Reale,USRA</a:t>
            </a:r>
            <a:r>
              <a:rPr lang="en-US" sz="2000" dirty="0">
                <a:solidFill>
                  <a:schemeClr val="tx1"/>
                </a:solidFill>
              </a:rPr>
              <a:t>/GESTAR</a:t>
            </a:r>
          </a:p>
          <a:p>
            <a:r>
              <a:rPr lang="en-US" sz="2000" dirty="0">
                <a:solidFill>
                  <a:schemeClr val="tx1"/>
                </a:solidFill>
              </a:rPr>
              <a:t>Oliver Reitebuch, DLR</a:t>
            </a:r>
          </a:p>
          <a:p>
            <a:r>
              <a:rPr lang="en-US" sz="2000" dirty="0">
                <a:solidFill>
                  <a:schemeClr val="tx1"/>
                </a:solidFill>
              </a:rPr>
              <a:t>Peter </a:t>
            </a:r>
            <a:r>
              <a:rPr lang="en-US" sz="2000" dirty="0" err="1">
                <a:solidFill>
                  <a:schemeClr val="tx1"/>
                </a:solidFill>
              </a:rPr>
              <a:t>Pilewskie</a:t>
            </a:r>
            <a:r>
              <a:rPr lang="en-US" sz="2000" dirty="0">
                <a:solidFill>
                  <a:schemeClr val="tx1"/>
                </a:solidFill>
              </a:rPr>
              <a:t>, LASP</a:t>
            </a:r>
          </a:p>
          <a:p>
            <a:r>
              <a:rPr lang="en-US" sz="2000" dirty="0">
                <a:solidFill>
                  <a:schemeClr val="tx1"/>
                </a:solidFill>
              </a:rPr>
              <a:t>Sunil </a:t>
            </a:r>
            <a:r>
              <a:rPr lang="en-US" sz="2000" dirty="0" err="1">
                <a:solidFill>
                  <a:schemeClr val="tx1"/>
                </a:solidFill>
              </a:rPr>
              <a:t>Baidar</a:t>
            </a:r>
            <a:r>
              <a:rPr lang="en-US" sz="2000" dirty="0">
                <a:solidFill>
                  <a:schemeClr val="tx1"/>
                </a:solidFill>
              </a:rPr>
              <a:t>, CIRES/NOAA</a:t>
            </a:r>
          </a:p>
          <a:p>
            <a:r>
              <a:rPr lang="en-US" sz="2000" dirty="0">
                <a:solidFill>
                  <a:schemeClr val="tx1"/>
                </a:solidFill>
              </a:rPr>
              <a:t>Sara Tucker, Ball</a:t>
            </a:r>
          </a:p>
          <a:p>
            <a:r>
              <a:rPr lang="en-US" sz="2000" dirty="0">
                <a:solidFill>
                  <a:schemeClr val="tx1"/>
                </a:solidFill>
              </a:rPr>
              <a:t>Floyd </a:t>
            </a:r>
            <a:r>
              <a:rPr lang="en-US" sz="2000" dirty="0" err="1">
                <a:solidFill>
                  <a:schemeClr val="tx1"/>
                </a:solidFill>
              </a:rPr>
              <a:t>Hovis</a:t>
            </a:r>
            <a:r>
              <a:rPr lang="en-US" sz="2000" dirty="0">
                <a:solidFill>
                  <a:schemeClr val="tx1"/>
                </a:solidFill>
              </a:rPr>
              <a:t>, </a:t>
            </a:r>
            <a:r>
              <a:rPr lang="en-US" sz="2000" dirty="0" err="1">
                <a:solidFill>
                  <a:schemeClr val="tx1"/>
                </a:solidFill>
              </a:rPr>
              <a:t>Fibertek</a:t>
            </a:r>
            <a:endParaRPr lang="en-US" sz="2000" dirty="0">
              <a:solidFill>
                <a:schemeClr val="tx1"/>
              </a:solidFill>
            </a:endParaRPr>
          </a:p>
          <a:p>
            <a:r>
              <a:rPr lang="en-US" sz="2000" dirty="0">
                <a:solidFill>
                  <a:schemeClr val="tx1"/>
                </a:solidFill>
              </a:rPr>
              <a:t>Carl Weimer, Ball</a:t>
            </a:r>
          </a:p>
        </p:txBody>
      </p:sp>
    </p:spTree>
    <p:extLst>
      <p:ext uri="{BB962C8B-B14F-4D97-AF65-F5344CB8AC3E}">
        <p14:creationId xmlns:p14="http://schemas.microsoft.com/office/powerpoint/2010/main" val="99016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ATHENA-OAWL Science Questions</a:t>
            </a:r>
          </a:p>
        </p:txBody>
      </p:sp>
      <p:sp>
        <p:nvSpPr>
          <p:cNvPr id="3" name="Content Placeholder 2"/>
          <p:cNvSpPr>
            <a:spLocks noGrp="1"/>
          </p:cNvSpPr>
          <p:nvPr>
            <p:ph idx="1"/>
          </p:nvPr>
        </p:nvSpPr>
        <p:spPr>
          <a:xfrm>
            <a:off x="635000" y="1143000"/>
            <a:ext cx="8229600" cy="5448300"/>
          </a:xfrm>
        </p:spPr>
        <p:txBody>
          <a:bodyPr/>
          <a:lstStyle/>
          <a:p>
            <a:r>
              <a:rPr lang="en-US" sz="2000" dirty="0"/>
              <a:t>How much can forecast skill be improved in the tropics and mid-latitudes with accurate, uniformly-spaced wind profile measurements?</a:t>
            </a:r>
          </a:p>
          <a:p>
            <a:r>
              <a:rPr lang="en-US" sz="2000" dirty="0"/>
              <a:t>How much can additional wind profiles improve climate reanalysis and knowledge of tropical jets?</a:t>
            </a:r>
          </a:p>
          <a:p>
            <a:r>
              <a:rPr lang="en-US" sz="2000" dirty="0"/>
              <a:t>What impact will DWL wind profile measurements have in reducing the uncertainty in AMVs and determining if cloud and water vapor features are ideal tracers?</a:t>
            </a:r>
          </a:p>
          <a:p>
            <a:r>
              <a:rPr lang="en-US" sz="2000" dirty="0"/>
              <a:t>What is the role of the tropical wind field in influencing the genesis and lifecycle of tropical cyclones?</a:t>
            </a:r>
          </a:p>
          <a:p>
            <a:r>
              <a:rPr lang="en-US" sz="2000" dirty="0"/>
              <a:t>What is the impact of ATHENA concurrent wind-aerosol profile measurements on long range aerosol transport and its implication for representing the global energy and water cycles and aerosol forcing of climate and air quality?</a:t>
            </a:r>
          </a:p>
        </p:txBody>
      </p:sp>
    </p:spTree>
    <p:extLst>
      <p:ext uri="{BB962C8B-B14F-4D97-AF65-F5344CB8AC3E}">
        <p14:creationId xmlns:p14="http://schemas.microsoft.com/office/powerpoint/2010/main" val="10726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314"/>
          </a:xfrm>
        </p:spPr>
        <p:txBody>
          <a:bodyPr/>
          <a:lstStyle/>
          <a:p>
            <a:r>
              <a:rPr lang="en-US" dirty="0"/>
              <a:t>ATHENA-OAWL on the ISS</a:t>
            </a:r>
          </a:p>
        </p:txBody>
      </p:sp>
      <p:sp>
        <p:nvSpPr>
          <p:cNvPr id="4" name="Content Placeholder 2"/>
          <p:cNvSpPr>
            <a:spLocks noGrp="1"/>
          </p:cNvSpPr>
          <p:nvPr>
            <p:ph idx="1"/>
          </p:nvPr>
        </p:nvSpPr>
        <p:spPr>
          <a:xfrm>
            <a:off x="126272" y="1149531"/>
            <a:ext cx="4532811" cy="5164183"/>
          </a:xfrm>
        </p:spPr>
        <p:txBody>
          <a:bodyPr>
            <a:normAutofit fontScale="70000" lnSpcReduction="20000"/>
          </a:bodyPr>
          <a:lstStyle/>
          <a:p>
            <a:r>
              <a:rPr lang="en-US" b="1" dirty="0">
                <a:solidFill>
                  <a:srgbClr val="002060"/>
                </a:solidFill>
              </a:rPr>
              <a:t>Japanese Experiment Module – Exposed Facility </a:t>
            </a:r>
          </a:p>
          <a:p>
            <a:r>
              <a:rPr lang="en-US" b="1" dirty="0">
                <a:solidFill>
                  <a:srgbClr val="002060"/>
                </a:solidFill>
              </a:rPr>
              <a:t>Excellent platform for Earth remote sensing, including Lidars: </a:t>
            </a:r>
          </a:p>
          <a:p>
            <a:pPr lvl="1"/>
            <a:r>
              <a:rPr lang="en-US" b="1" dirty="0">
                <a:solidFill>
                  <a:srgbClr val="002060"/>
                </a:solidFill>
              </a:rPr>
              <a:t>CATS-ISS (aerosol-cloud) onboard since 2015</a:t>
            </a:r>
          </a:p>
          <a:p>
            <a:pPr lvl="1"/>
            <a:r>
              <a:rPr lang="en-US" b="1" dirty="0">
                <a:solidFill>
                  <a:srgbClr val="002060"/>
                </a:solidFill>
              </a:rPr>
              <a:t>GEDI (Forest Canopy) due in 2018</a:t>
            </a:r>
          </a:p>
          <a:p>
            <a:pPr lvl="1"/>
            <a:r>
              <a:rPr lang="en-US" b="1" dirty="0">
                <a:solidFill>
                  <a:srgbClr val="002060"/>
                </a:solidFill>
              </a:rPr>
              <a:t>ISS lifetime is planned up to 2024</a:t>
            </a:r>
          </a:p>
          <a:p>
            <a:r>
              <a:rPr lang="en-US" b="1" dirty="0">
                <a:solidFill>
                  <a:srgbClr val="002060"/>
                </a:solidFill>
              </a:rPr>
              <a:t>Each slot has power capability of up to 3000 W (and coolant)</a:t>
            </a:r>
          </a:p>
          <a:p>
            <a:r>
              <a:rPr lang="en-US" b="1" dirty="0">
                <a:solidFill>
                  <a:srgbClr val="002060"/>
                </a:solidFill>
              </a:rPr>
              <a:t>Power, Coolant, Bandwidth are shared and as the Platform fills up, less is available</a:t>
            </a:r>
          </a:p>
          <a:p>
            <a:pPr lvl="1"/>
            <a:r>
              <a:rPr lang="en-US" b="1" dirty="0">
                <a:solidFill>
                  <a:srgbClr val="002060"/>
                </a:solidFill>
              </a:rPr>
              <a:t>Current Payloads in development  are limited to 800 W for continuous operation</a:t>
            </a:r>
          </a:p>
          <a:p>
            <a:pPr lvl="1"/>
            <a:r>
              <a:rPr lang="en-US" b="1" dirty="0">
                <a:solidFill>
                  <a:srgbClr val="002060"/>
                </a:solidFill>
              </a:rPr>
              <a:t>Future Payloads (EVI-4) are limited to 500 W </a:t>
            </a:r>
          </a:p>
          <a:p>
            <a:pPr lvl="1"/>
            <a:endParaRPr lang="en-US" dirty="0"/>
          </a:p>
          <a:p>
            <a:pPr lvl="1"/>
            <a:endParaRPr lang="en-US" dirty="0"/>
          </a:p>
          <a:p>
            <a:endParaRPr lang="en-US" dirty="0"/>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8" r="18707"/>
          <a:stretch/>
        </p:blipFill>
        <p:spPr bwMode="auto">
          <a:xfrm>
            <a:off x="4990011" y="998607"/>
            <a:ext cx="3812540" cy="256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3731622"/>
            <a:ext cx="4007905" cy="2090923"/>
          </a:xfrm>
          <a:prstGeom prst="rect">
            <a:avLst/>
          </a:prstGeom>
        </p:spPr>
      </p:pic>
    </p:spTree>
    <p:extLst>
      <p:ext uri="{BB962C8B-B14F-4D97-AF65-F5344CB8AC3E}">
        <p14:creationId xmlns:p14="http://schemas.microsoft.com/office/powerpoint/2010/main" val="615443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ATHENA-OAWL Mission implementation</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00324984"/>
              </p:ext>
            </p:extLst>
          </p:nvPr>
        </p:nvGraphicFramePr>
        <p:xfrm>
          <a:off x="749299" y="1143000"/>
          <a:ext cx="8128000" cy="5156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461486">
                <a:tc>
                  <a:txBody>
                    <a:bodyPr/>
                    <a:lstStyle/>
                    <a:p>
                      <a:pPr algn="ctr"/>
                      <a:r>
                        <a:rPr lang="en-US" sz="1700" dirty="0">
                          <a:solidFill>
                            <a:schemeClr val="tx1"/>
                          </a:solidFill>
                          <a:latin typeface="Arial" charset="0"/>
                          <a:ea typeface="Arial" charset="0"/>
                          <a:cs typeface="Arial" charset="0"/>
                        </a:rPr>
                        <a:t>Measurement Parameters</a:t>
                      </a:r>
                    </a:p>
                  </a:txBody>
                  <a:tcPr marL="117046" marR="117046" marT="43889" marB="43889"/>
                </a:tc>
                <a:tc>
                  <a:txBody>
                    <a:bodyPr/>
                    <a:lstStyle/>
                    <a:p>
                      <a:pPr algn="ctr"/>
                      <a:r>
                        <a:rPr lang="en-US" sz="1700" dirty="0">
                          <a:solidFill>
                            <a:schemeClr val="tx1"/>
                          </a:solidFill>
                          <a:latin typeface="Arial" charset="0"/>
                          <a:ea typeface="Arial" charset="0"/>
                          <a:cs typeface="Arial" charset="0"/>
                        </a:rPr>
                        <a:t>Benefit</a:t>
                      </a:r>
                    </a:p>
                  </a:txBody>
                  <a:tcPr marL="117046" marR="117046" marT="43889" marB="43889"/>
                </a:tc>
                <a:extLst>
                  <a:ext uri="{0D108BD9-81ED-4DB2-BD59-A6C34878D82A}">
                    <a16:rowId xmlns:a16="http://schemas.microsoft.com/office/drawing/2014/main" xmlns="" val="10000"/>
                  </a:ext>
                </a:extLst>
              </a:tr>
              <a:tr h="1024120">
                <a:tc>
                  <a:txBody>
                    <a:bodyPr/>
                    <a:lstStyle/>
                    <a:p>
                      <a:r>
                        <a:rPr lang="en-US" sz="1500" b="1" dirty="0">
                          <a:solidFill>
                            <a:srgbClr val="002060"/>
                          </a:solidFill>
                          <a:latin typeface="Arial" charset="0"/>
                          <a:ea typeface="Arial" charset="0"/>
                          <a:cs typeface="Arial" charset="0"/>
                        </a:rPr>
                        <a:t>ISS Orbit provides  quasi-uniform</a:t>
                      </a:r>
                      <a:r>
                        <a:rPr lang="en-US" sz="1500" b="1" baseline="0" dirty="0">
                          <a:solidFill>
                            <a:srgbClr val="002060"/>
                          </a:solidFill>
                          <a:latin typeface="Arial" charset="0"/>
                          <a:ea typeface="Arial" charset="0"/>
                          <a:cs typeface="Arial" charset="0"/>
                        </a:rPr>
                        <a:t> sampling over &gt;80% of the Earth’s surface</a:t>
                      </a:r>
                      <a:endParaRPr lang="en-US" sz="1500" b="1" dirty="0">
                        <a:solidFill>
                          <a:srgbClr val="002060"/>
                        </a:solidFill>
                        <a:latin typeface="Arial" charset="0"/>
                        <a:ea typeface="Arial" charset="0"/>
                        <a:cs typeface="Arial" charset="0"/>
                      </a:endParaRPr>
                    </a:p>
                  </a:txBody>
                  <a:tcPr marL="117046" marR="117046" marT="43889" marB="43889"/>
                </a:tc>
                <a:tc>
                  <a:txBody>
                    <a:bodyPr/>
                    <a:lstStyle/>
                    <a:p>
                      <a:r>
                        <a:rPr lang="en-US" sz="1500" b="1" dirty="0">
                          <a:solidFill>
                            <a:srgbClr val="002060"/>
                          </a:solidFill>
                          <a:latin typeface="Arial" charset="0"/>
                          <a:ea typeface="Arial" charset="0"/>
                          <a:cs typeface="Arial" charset="0"/>
                        </a:rPr>
                        <a:t>Orbit focuses on the middle latitudes where the scientific demand for additional</a:t>
                      </a:r>
                      <a:r>
                        <a:rPr lang="en-US" sz="1500" b="1" baseline="0" dirty="0">
                          <a:solidFill>
                            <a:srgbClr val="002060"/>
                          </a:solidFill>
                          <a:latin typeface="Arial" charset="0"/>
                          <a:ea typeface="Arial" charset="0"/>
                          <a:cs typeface="Arial" charset="0"/>
                        </a:rPr>
                        <a:t> wind profiles is strongest</a:t>
                      </a:r>
                      <a:endParaRPr lang="en-US" sz="1500" b="1" dirty="0">
                        <a:solidFill>
                          <a:srgbClr val="002060"/>
                        </a:solidFill>
                        <a:latin typeface="Arial" charset="0"/>
                        <a:ea typeface="Arial" charset="0"/>
                        <a:cs typeface="Arial" charset="0"/>
                      </a:endParaRPr>
                    </a:p>
                  </a:txBody>
                  <a:tcPr marL="117046" marR="117046" marT="43889" marB="43889"/>
                </a:tc>
                <a:extLst>
                  <a:ext uri="{0D108BD9-81ED-4DB2-BD59-A6C34878D82A}">
                    <a16:rowId xmlns:a16="http://schemas.microsoft.com/office/drawing/2014/main" xmlns="" val="10001"/>
                  </a:ext>
                </a:extLst>
              </a:tr>
              <a:tr h="1002826">
                <a:tc>
                  <a:txBody>
                    <a:bodyPr/>
                    <a:lstStyle/>
                    <a:p>
                      <a:r>
                        <a:rPr lang="en-US" sz="1500" b="1" dirty="0">
                          <a:solidFill>
                            <a:srgbClr val="002060"/>
                          </a:solidFill>
                          <a:latin typeface="Arial" charset="0"/>
                          <a:ea typeface="Arial" charset="0"/>
                          <a:cs typeface="Arial" charset="0"/>
                        </a:rPr>
                        <a:t>Measurement</a:t>
                      </a:r>
                      <a:r>
                        <a:rPr lang="en-US" sz="1500" b="1" baseline="0" dirty="0">
                          <a:solidFill>
                            <a:srgbClr val="002060"/>
                          </a:solidFill>
                          <a:latin typeface="Arial" charset="0"/>
                          <a:ea typeface="Arial" charset="0"/>
                          <a:cs typeface="Arial" charset="0"/>
                        </a:rPr>
                        <a:t> range from the surface up to 25 km altitude</a:t>
                      </a:r>
                      <a:endParaRPr lang="en-US" sz="1500" b="1" dirty="0">
                        <a:solidFill>
                          <a:srgbClr val="002060"/>
                        </a:solidFill>
                        <a:latin typeface="Arial" charset="0"/>
                        <a:ea typeface="Arial" charset="0"/>
                        <a:cs typeface="Arial" charset="0"/>
                      </a:endParaRPr>
                    </a:p>
                  </a:txBody>
                  <a:tcPr marL="117046" marR="117046" marT="43889" marB="43889"/>
                </a:tc>
                <a:tc>
                  <a:txBody>
                    <a:bodyPr/>
                    <a:lstStyle/>
                    <a:p>
                      <a:r>
                        <a:rPr lang="en-US" sz="1500" b="1" dirty="0">
                          <a:solidFill>
                            <a:srgbClr val="002060"/>
                          </a:solidFill>
                          <a:latin typeface="Arial" charset="0"/>
                          <a:ea typeface="Arial" charset="0"/>
                          <a:cs typeface="Arial" charset="0"/>
                        </a:rPr>
                        <a:t>Coverage of the entire depth of the troposphere and the lower</a:t>
                      </a:r>
                      <a:r>
                        <a:rPr lang="en-US" sz="1500" b="1" baseline="0" dirty="0">
                          <a:solidFill>
                            <a:srgbClr val="002060"/>
                          </a:solidFill>
                          <a:latin typeface="Arial" charset="0"/>
                          <a:ea typeface="Arial" charset="0"/>
                          <a:cs typeface="Arial" charset="0"/>
                        </a:rPr>
                        <a:t> stratosphere</a:t>
                      </a:r>
                      <a:endParaRPr lang="en-US" sz="1500" b="1" dirty="0">
                        <a:solidFill>
                          <a:srgbClr val="002060"/>
                        </a:solidFill>
                        <a:latin typeface="Arial" charset="0"/>
                        <a:ea typeface="Arial" charset="0"/>
                        <a:cs typeface="Arial" charset="0"/>
                      </a:endParaRPr>
                    </a:p>
                  </a:txBody>
                  <a:tcPr marL="117046" marR="117046" marT="43889" marB="43889"/>
                </a:tc>
                <a:extLst>
                  <a:ext uri="{0D108BD9-81ED-4DB2-BD59-A6C34878D82A}">
                    <a16:rowId xmlns:a16="http://schemas.microsoft.com/office/drawing/2014/main" xmlns="" val="10002"/>
                  </a:ext>
                </a:extLst>
              </a:tr>
              <a:tr h="461486">
                <a:tc>
                  <a:txBody>
                    <a:bodyPr/>
                    <a:lstStyle/>
                    <a:p>
                      <a:r>
                        <a:rPr lang="en-US" sz="1500" b="1" dirty="0">
                          <a:solidFill>
                            <a:srgbClr val="002060"/>
                          </a:solidFill>
                          <a:latin typeface="Arial" charset="0"/>
                          <a:ea typeface="Arial" charset="0"/>
                          <a:cs typeface="Arial" charset="0"/>
                        </a:rPr>
                        <a:t>Vertical resolution ≤ 1 km</a:t>
                      </a:r>
                    </a:p>
                  </a:txBody>
                  <a:tcPr marL="117046" marR="117046" marT="43889" marB="43889"/>
                </a:tc>
                <a:tc rowSpan="2">
                  <a:txBody>
                    <a:bodyPr/>
                    <a:lstStyle/>
                    <a:p>
                      <a:r>
                        <a:rPr lang="en-US" sz="1500" b="1" dirty="0">
                          <a:solidFill>
                            <a:srgbClr val="002060"/>
                          </a:solidFill>
                          <a:latin typeface="Arial" charset="0"/>
                          <a:ea typeface="Arial" charset="0"/>
                          <a:cs typeface="Arial" charset="0"/>
                        </a:rPr>
                        <a:t>Meets WMO requirements for NWP and climate reanalysis applications</a:t>
                      </a:r>
                    </a:p>
                  </a:txBody>
                  <a:tcPr marL="117046" marR="117046" marT="43889" marB="43889"/>
                </a:tc>
                <a:extLst>
                  <a:ext uri="{0D108BD9-81ED-4DB2-BD59-A6C34878D82A}">
                    <a16:rowId xmlns:a16="http://schemas.microsoft.com/office/drawing/2014/main" xmlns="" val="10003"/>
                  </a:ext>
                </a:extLst>
              </a:tr>
              <a:tr h="461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2060"/>
                          </a:solidFill>
                          <a:latin typeface="Arial" charset="0"/>
                          <a:ea typeface="Arial" charset="0"/>
                          <a:cs typeface="Arial" charset="0"/>
                        </a:rPr>
                        <a:t>Horizontal resolution ≤</a:t>
                      </a:r>
                      <a:r>
                        <a:rPr lang="en-US" sz="1500" b="1" baseline="0" dirty="0">
                          <a:solidFill>
                            <a:srgbClr val="002060"/>
                          </a:solidFill>
                          <a:latin typeface="Arial" charset="0"/>
                          <a:ea typeface="Arial" charset="0"/>
                          <a:cs typeface="Arial" charset="0"/>
                        </a:rPr>
                        <a:t> 100 km</a:t>
                      </a:r>
                      <a:endParaRPr lang="en-US" sz="1500" b="1" dirty="0">
                        <a:solidFill>
                          <a:srgbClr val="002060"/>
                        </a:solidFill>
                        <a:latin typeface="Arial" charset="0"/>
                        <a:ea typeface="Arial" charset="0"/>
                        <a:cs typeface="Arial" charset="0"/>
                      </a:endParaRPr>
                    </a:p>
                  </a:txBody>
                  <a:tcPr marL="117046" marR="117046" marT="43889" marB="43889"/>
                </a:tc>
                <a:tc vMerge="1">
                  <a:txBody>
                    <a:bodyPr/>
                    <a:lstStyle/>
                    <a:p>
                      <a:endParaRPr lang="en-US" dirty="0"/>
                    </a:p>
                  </a:txBody>
                  <a:tcPr/>
                </a:tc>
                <a:extLst>
                  <a:ext uri="{0D108BD9-81ED-4DB2-BD59-A6C34878D82A}">
                    <a16:rowId xmlns:a16="http://schemas.microsoft.com/office/drawing/2014/main" xmlns="" val="10004"/>
                  </a:ext>
                </a:extLst>
              </a:tr>
              <a:tr h="1024120">
                <a:tc>
                  <a:txBody>
                    <a:bodyPr/>
                    <a:lstStyle/>
                    <a:p>
                      <a:r>
                        <a:rPr lang="en-US" sz="1500" b="1" dirty="0">
                          <a:solidFill>
                            <a:srgbClr val="002060"/>
                          </a:solidFill>
                          <a:latin typeface="Arial" charset="0"/>
                          <a:ea typeface="Arial" charset="0"/>
                          <a:cs typeface="Arial" charset="0"/>
                        </a:rPr>
                        <a:t>Wind</a:t>
                      </a:r>
                      <a:r>
                        <a:rPr lang="en-US" sz="1500" b="1" baseline="0" dirty="0">
                          <a:solidFill>
                            <a:srgbClr val="002060"/>
                          </a:solidFill>
                          <a:latin typeface="Arial" charset="0"/>
                          <a:ea typeface="Arial" charset="0"/>
                          <a:cs typeface="Arial" charset="0"/>
                        </a:rPr>
                        <a:t> Measurement with precision </a:t>
                      </a:r>
                      <a:r>
                        <a:rPr lang="en-US" sz="1500" b="1" dirty="0">
                          <a:solidFill>
                            <a:srgbClr val="002060"/>
                          </a:solidFill>
                          <a:latin typeface="Arial" charset="0"/>
                          <a:ea typeface="Arial" charset="0"/>
                          <a:cs typeface="Arial" charset="0"/>
                        </a:rPr>
                        <a:t> of &lt; 3 m/s </a:t>
                      </a:r>
                    </a:p>
                    <a:p>
                      <a:r>
                        <a:rPr lang="en-US" sz="1500" b="1" dirty="0">
                          <a:solidFill>
                            <a:srgbClr val="002060"/>
                          </a:solidFill>
                          <a:latin typeface="Arial" charset="0"/>
                          <a:ea typeface="Arial" charset="0"/>
                          <a:cs typeface="Arial" charset="0"/>
                        </a:rPr>
                        <a:t>(aerosol dependent)</a:t>
                      </a:r>
                    </a:p>
                  </a:txBody>
                  <a:tcPr marL="117046" marR="117046" marT="43889" marB="43889"/>
                </a:tc>
                <a:tc>
                  <a:txBody>
                    <a:bodyPr/>
                    <a:lstStyle/>
                    <a:p>
                      <a:r>
                        <a:rPr lang="en-US" sz="1500" b="1" dirty="0">
                          <a:solidFill>
                            <a:srgbClr val="002060"/>
                          </a:solidFill>
                          <a:latin typeface="Arial" charset="0"/>
                          <a:ea typeface="Arial" charset="0"/>
                          <a:cs typeface="Arial" charset="0"/>
                        </a:rPr>
                        <a:t>Augments</a:t>
                      </a:r>
                      <a:r>
                        <a:rPr lang="en-US" sz="1500" b="1" baseline="0" dirty="0">
                          <a:solidFill>
                            <a:srgbClr val="002060"/>
                          </a:solidFill>
                          <a:latin typeface="Arial" charset="0"/>
                          <a:ea typeface="Arial" charset="0"/>
                          <a:cs typeface="Arial" charset="0"/>
                        </a:rPr>
                        <a:t> the radiosonde network with ≥10× more coverage over the oceans</a:t>
                      </a:r>
                      <a:endParaRPr lang="en-US" sz="1500" b="1" dirty="0">
                        <a:solidFill>
                          <a:srgbClr val="002060"/>
                        </a:solidFill>
                        <a:latin typeface="Arial" charset="0"/>
                        <a:ea typeface="Arial" charset="0"/>
                        <a:cs typeface="Arial" charset="0"/>
                      </a:endParaRPr>
                    </a:p>
                  </a:txBody>
                  <a:tcPr marL="117046" marR="117046" marT="43889" marB="43889"/>
                </a:tc>
                <a:extLst>
                  <a:ext uri="{0D108BD9-81ED-4DB2-BD59-A6C34878D82A}">
                    <a16:rowId xmlns:a16="http://schemas.microsoft.com/office/drawing/2014/main" xmlns="" val="10005"/>
                  </a:ext>
                </a:extLst>
              </a:tr>
              <a:tr h="720676">
                <a:tc>
                  <a:txBody>
                    <a:bodyPr/>
                    <a:lstStyle/>
                    <a:p>
                      <a:r>
                        <a:rPr lang="en-US" sz="1500" b="1" dirty="0">
                          <a:solidFill>
                            <a:srgbClr val="002060"/>
                          </a:solidFill>
                          <a:latin typeface="Arial" charset="0"/>
                          <a:ea typeface="Arial" charset="0"/>
                          <a:cs typeface="Arial" charset="0"/>
                        </a:rPr>
                        <a:t>2-orthogonal 40° off nadir LOS looks</a:t>
                      </a:r>
                    </a:p>
                  </a:txBody>
                  <a:tcPr marL="117046" marR="117046" marT="43889" marB="43889"/>
                </a:tc>
                <a:tc>
                  <a:txBody>
                    <a:bodyPr/>
                    <a:lstStyle/>
                    <a:p>
                      <a:r>
                        <a:rPr lang="en-US" sz="1500" b="1" dirty="0">
                          <a:solidFill>
                            <a:srgbClr val="002060"/>
                          </a:solidFill>
                          <a:latin typeface="Arial" charset="0"/>
                          <a:ea typeface="Arial" charset="0"/>
                          <a:cs typeface="Arial" charset="0"/>
                        </a:rPr>
                        <a:t>Measures both components of the horizontal wind</a:t>
                      </a:r>
                    </a:p>
                  </a:txBody>
                  <a:tcPr marL="117046" marR="117046" marT="43889" marB="43889"/>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107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1802"/>
          </a:xfrm>
        </p:spPr>
        <p:txBody>
          <a:bodyPr/>
          <a:lstStyle/>
          <a:p>
            <a:r>
              <a:rPr lang="en-US" dirty="0">
                <a:solidFill>
                  <a:schemeClr val="tx1"/>
                </a:solidFill>
              </a:rPr>
              <a:t>Doppler Wind Lidar Approach</a:t>
            </a:r>
          </a:p>
        </p:txBody>
      </p:sp>
      <p:sp>
        <p:nvSpPr>
          <p:cNvPr id="4" name="Content Placeholder 2"/>
          <p:cNvSpPr>
            <a:spLocks noGrp="1"/>
          </p:cNvSpPr>
          <p:nvPr>
            <p:ph idx="1"/>
          </p:nvPr>
        </p:nvSpPr>
        <p:spPr>
          <a:xfrm>
            <a:off x="378819" y="637351"/>
            <a:ext cx="6051805" cy="5799472"/>
          </a:xfrm>
        </p:spPr>
        <p:txBody>
          <a:bodyPr>
            <a:normAutofit lnSpcReduction="10000"/>
          </a:bodyPr>
          <a:lstStyle/>
          <a:p>
            <a:r>
              <a:rPr lang="en-US" sz="1400" b="1" dirty="0">
                <a:solidFill>
                  <a:srgbClr val="002060"/>
                </a:solidFill>
              </a:rPr>
              <a:t>Laser light scattered from particles moving with  the wind will have its wavelength (frequency) shifted according to the Doppler Effect</a:t>
            </a:r>
          </a:p>
          <a:p>
            <a:pPr marL="0" indent="0">
              <a:buNone/>
            </a:pPr>
            <a:endParaRPr lang="en-US" sz="1400" b="1" dirty="0">
              <a:solidFill>
                <a:srgbClr val="002060"/>
              </a:solidFill>
            </a:endParaRPr>
          </a:p>
          <a:p>
            <a:r>
              <a:rPr lang="en-US" sz="1400" b="1" dirty="0">
                <a:solidFill>
                  <a:srgbClr val="002060"/>
                </a:solidFill>
              </a:rPr>
              <a:t>Optical </a:t>
            </a:r>
            <a:r>
              <a:rPr lang="en-US" sz="1400" b="1" dirty="0" err="1">
                <a:solidFill>
                  <a:srgbClr val="002060"/>
                </a:solidFill>
              </a:rPr>
              <a:t>Autocovariance</a:t>
            </a:r>
            <a:r>
              <a:rPr lang="en-US" sz="1400" b="1" dirty="0">
                <a:solidFill>
                  <a:srgbClr val="002060"/>
                </a:solidFill>
              </a:rPr>
              <a:t> technique uses </a:t>
            </a:r>
            <a:r>
              <a:rPr lang="en-US" sz="1400" b="1" u="sng" dirty="0">
                <a:solidFill>
                  <a:srgbClr val="002060"/>
                </a:solidFill>
              </a:rPr>
              <a:t>optical interferometry</a:t>
            </a:r>
            <a:r>
              <a:rPr lang="en-US" sz="1400" b="1" dirty="0">
                <a:solidFill>
                  <a:srgbClr val="002060"/>
                </a:solidFill>
              </a:rPr>
              <a:t> to measure the Doppler shift </a:t>
            </a:r>
          </a:p>
          <a:p>
            <a:pPr lvl="1"/>
            <a:r>
              <a:rPr lang="en-US" sz="1400" b="1" dirty="0">
                <a:solidFill>
                  <a:srgbClr val="002060"/>
                </a:solidFill>
              </a:rPr>
              <a:t>Shift in the fringes is proportional to the shift in the wavelength</a:t>
            </a:r>
          </a:p>
          <a:p>
            <a:pPr lvl="1"/>
            <a:r>
              <a:rPr lang="en-US" sz="1400" b="1" dirty="0">
                <a:solidFill>
                  <a:srgbClr val="002060"/>
                </a:solidFill>
              </a:rPr>
              <a:t>Mach </a:t>
            </a:r>
            <a:r>
              <a:rPr lang="en-US" sz="1400" b="1" dirty="0" err="1">
                <a:solidFill>
                  <a:srgbClr val="002060"/>
                </a:solidFill>
              </a:rPr>
              <a:t>Zender</a:t>
            </a:r>
            <a:r>
              <a:rPr lang="en-US" sz="1400" b="1" dirty="0">
                <a:solidFill>
                  <a:srgbClr val="002060"/>
                </a:solidFill>
              </a:rPr>
              <a:t> interferometer gives best throughput</a:t>
            </a:r>
          </a:p>
          <a:p>
            <a:pPr marL="227012" lvl="1" indent="0">
              <a:buNone/>
            </a:pPr>
            <a:endParaRPr lang="en-US" sz="1400" b="1" dirty="0">
              <a:solidFill>
                <a:srgbClr val="002060"/>
              </a:solidFill>
            </a:endParaRPr>
          </a:p>
          <a:p>
            <a:r>
              <a:rPr lang="en-US" sz="1400" b="1" dirty="0">
                <a:solidFill>
                  <a:srgbClr val="002060"/>
                </a:solidFill>
              </a:rPr>
              <a:t>Technique requires that each laser pulse be measured at transmit and receive in order to measure the shift</a:t>
            </a:r>
          </a:p>
          <a:p>
            <a:pPr lvl="1"/>
            <a:r>
              <a:rPr lang="en-US" sz="1400" b="1" dirty="0">
                <a:solidFill>
                  <a:srgbClr val="002060"/>
                </a:solidFill>
              </a:rPr>
              <a:t>This has the significant advantage of not requiring frequency stabilized lasers (though narrowband lasers still required) </a:t>
            </a:r>
          </a:p>
          <a:p>
            <a:pPr marL="227012" lvl="1" indent="0">
              <a:buNone/>
            </a:pPr>
            <a:endParaRPr lang="en-US" sz="1400" b="1" dirty="0">
              <a:solidFill>
                <a:srgbClr val="002060"/>
              </a:solidFill>
            </a:endParaRPr>
          </a:p>
          <a:p>
            <a:r>
              <a:rPr lang="en-US" sz="1400" b="1" dirty="0">
                <a:solidFill>
                  <a:srgbClr val="002060"/>
                </a:solidFill>
              </a:rPr>
              <a:t>Two Line-of-Sight (LOS) measurements 90° apart are made and each assimilated separately into the weather prediction models </a:t>
            </a:r>
          </a:p>
          <a:p>
            <a:pPr marL="227012" lvl="1" indent="0">
              <a:buNone/>
            </a:pPr>
            <a:endParaRPr lang="en-US" sz="1400" b="1" dirty="0">
              <a:solidFill>
                <a:srgbClr val="002060"/>
              </a:solidFill>
            </a:endParaRPr>
          </a:p>
          <a:p>
            <a:r>
              <a:rPr lang="en-US" sz="1400" b="1" dirty="0">
                <a:solidFill>
                  <a:srgbClr val="002060"/>
                </a:solidFill>
              </a:rPr>
              <a:t>ATHENA-OAWL will operate at 532 nm using aerosol scatter for Doppler measurements</a:t>
            </a:r>
          </a:p>
          <a:p>
            <a:pPr marL="0" indent="0">
              <a:buNone/>
            </a:pPr>
            <a:endParaRPr lang="en-US" sz="1400" b="1" dirty="0">
              <a:solidFill>
                <a:srgbClr val="002060"/>
              </a:solidFill>
            </a:endParaRPr>
          </a:p>
          <a:p>
            <a:r>
              <a:rPr lang="en-US" sz="1400" b="1" dirty="0">
                <a:solidFill>
                  <a:srgbClr val="002060"/>
                </a:solidFill>
              </a:rPr>
              <a:t>ADM-AEOLUS  (launch 2018) also uses interferometry (but at 355 nm)  for Doppler measurements: </a:t>
            </a:r>
          </a:p>
          <a:p>
            <a:pPr lvl="1"/>
            <a:r>
              <a:rPr lang="en-US" sz="1400" b="1" dirty="0" err="1">
                <a:solidFill>
                  <a:srgbClr val="002060"/>
                </a:solidFill>
              </a:rPr>
              <a:t>Fizeau</a:t>
            </a:r>
            <a:r>
              <a:rPr lang="en-US" sz="1400" b="1" dirty="0">
                <a:solidFill>
                  <a:srgbClr val="002060"/>
                </a:solidFill>
              </a:rPr>
              <a:t> for Molecular scattering</a:t>
            </a:r>
          </a:p>
          <a:p>
            <a:pPr lvl="1"/>
            <a:r>
              <a:rPr lang="en-US" sz="1400" b="1" dirty="0">
                <a:solidFill>
                  <a:srgbClr val="002060"/>
                </a:solidFill>
              </a:rPr>
              <a:t>Double Edge Etalon for aerosol scattering</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624" y="1310522"/>
            <a:ext cx="2617586" cy="180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556" y="3283112"/>
            <a:ext cx="3121237" cy="1015663"/>
          </a:xfrm>
          <a:prstGeom prst="rect">
            <a:avLst/>
          </a:prstGeom>
          <a:noFill/>
        </p:spPr>
        <p:txBody>
          <a:bodyPr wrap="square" rtlCol="0">
            <a:spAutoFit/>
          </a:bodyPr>
          <a:lstStyle/>
          <a:p>
            <a:r>
              <a:rPr lang="en-US" sz="1400" b="1" dirty="0">
                <a:solidFill>
                  <a:srgbClr val="002060"/>
                </a:solidFill>
              </a:rPr>
              <a:t>Interferometer Fringes: </a:t>
            </a:r>
          </a:p>
          <a:p>
            <a:r>
              <a:rPr lang="en-US" b="1" dirty="0">
                <a:solidFill>
                  <a:srgbClr val="002060"/>
                </a:solidFill>
              </a:rPr>
              <a:t> 	</a:t>
            </a:r>
            <a:r>
              <a:rPr lang="en-US" sz="1400" b="1" dirty="0">
                <a:solidFill>
                  <a:srgbClr val="002060"/>
                </a:solidFill>
              </a:rPr>
              <a:t>Transmitted</a:t>
            </a:r>
          </a:p>
          <a:p>
            <a:r>
              <a:rPr lang="en-US" b="1" dirty="0">
                <a:solidFill>
                  <a:srgbClr val="002060"/>
                </a:solidFill>
              </a:rPr>
              <a:t> 	</a:t>
            </a:r>
            <a:r>
              <a:rPr lang="en-US" sz="1400" b="1" dirty="0">
                <a:solidFill>
                  <a:srgbClr val="002060"/>
                </a:solidFill>
              </a:rPr>
              <a:t>Backscattered</a:t>
            </a:r>
          </a:p>
        </p:txBody>
      </p:sp>
      <p:cxnSp>
        <p:nvCxnSpPr>
          <p:cNvPr id="7" name="Straight Connector 6"/>
          <p:cNvCxnSpPr/>
          <p:nvPr/>
        </p:nvCxnSpPr>
        <p:spPr>
          <a:xfrm>
            <a:off x="6740659" y="3700054"/>
            <a:ext cx="780309"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49369" y="3941309"/>
            <a:ext cx="7803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664" y="4715717"/>
            <a:ext cx="2377505" cy="65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50665" y="5605826"/>
            <a:ext cx="2593336" cy="830997"/>
          </a:xfrm>
          <a:prstGeom prst="rect">
            <a:avLst/>
          </a:prstGeom>
          <a:noFill/>
        </p:spPr>
        <p:txBody>
          <a:bodyPr wrap="square" rtlCol="0">
            <a:spAutoFit/>
          </a:bodyPr>
          <a:lstStyle/>
          <a:p>
            <a:r>
              <a:rPr lang="en-US" sz="1200" b="1" dirty="0">
                <a:solidFill>
                  <a:srgbClr val="002060"/>
                </a:solidFill>
                <a:latin typeface="Arial" charset="0"/>
                <a:ea typeface="Arial" charset="0"/>
                <a:cs typeface="Arial" charset="0"/>
              </a:rPr>
              <a:t>LOS – Line of Sight</a:t>
            </a:r>
          </a:p>
          <a:p>
            <a:r>
              <a:rPr lang="en-US" sz="1200" b="1" dirty="0">
                <a:solidFill>
                  <a:srgbClr val="002060"/>
                </a:solidFill>
                <a:latin typeface="Arial" charset="0"/>
                <a:ea typeface="Arial" charset="0"/>
                <a:cs typeface="Arial" charset="0"/>
              </a:rPr>
              <a:t>OPD – Optical Path Difference</a:t>
            </a:r>
          </a:p>
          <a:p>
            <a:r>
              <a:rPr lang="en-US" sz="1200" b="1" dirty="0">
                <a:solidFill>
                  <a:srgbClr val="002060"/>
                </a:solidFill>
                <a:latin typeface="Arial" charset="0"/>
                <a:ea typeface="Arial" charset="0"/>
                <a:cs typeface="Arial" charset="0"/>
              </a:rPr>
              <a:t>∆</a:t>
            </a:r>
            <a:r>
              <a:rPr lang="az-Cyrl-AZ" sz="1200" b="1" dirty="0">
                <a:solidFill>
                  <a:srgbClr val="002060"/>
                </a:solidFill>
                <a:latin typeface="Arial" charset="0"/>
                <a:ea typeface="Arial" charset="0"/>
                <a:cs typeface="Arial" charset="0"/>
              </a:rPr>
              <a:t>Ф</a:t>
            </a:r>
            <a:r>
              <a:rPr lang="en-US" sz="1200" b="1" dirty="0">
                <a:solidFill>
                  <a:srgbClr val="002060"/>
                </a:solidFill>
                <a:latin typeface="Arial" charset="0"/>
                <a:ea typeface="Arial" charset="0"/>
                <a:cs typeface="Arial" charset="0"/>
              </a:rPr>
              <a:t> – Phase Shift</a:t>
            </a:r>
          </a:p>
          <a:p>
            <a:endParaRPr lang="en-US" sz="1200" dirty="0">
              <a:latin typeface="Arial" charset="0"/>
              <a:ea typeface="Arial" charset="0"/>
              <a:cs typeface="Arial" charset="0"/>
            </a:endParaRPr>
          </a:p>
        </p:txBody>
      </p:sp>
    </p:spTree>
    <p:extLst>
      <p:ext uri="{BB962C8B-B14F-4D97-AF65-F5344CB8AC3E}">
        <p14:creationId xmlns:p14="http://schemas.microsoft.com/office/powerpoint/2010/main" val="1901685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ATHENA-OAWL Instrument Overview</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0" y="1511299"/>
            <a:ext cx="9023200" cy="422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87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10194</TotalTime>
  <Words>984</Words>
  <Application>Microsoft Office PowerPoint</Application>
  <PresentationFormat>On-screen Show (4:3)</PresentationFormat>
  <Paragraphs>122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1_Default Design</vt:lpstr>
      <vt:lpstr>ATHENA/OAWL: Measuring Winds from the International Space Station</vt:lpstr>
      <vt:lpstr>ATHENA-OAWL Overview</vt:lpstr>
      <vt:lpstr>ATHENA-OAWL Science Objectives</vt:lpstr>
      <vt:lpstr>ATHENA-OAWL Science Team</vt:lpstr>
      <vt:lpstr>ATHENA-OAWL Science Questions</vt:lpstr>
      <vt:lpstr>ATHENA-OAWL on the ISS</vt:lpstr>
      <vt:lpstr>ATHENA-OAWL Mission implementation</vt:lpstr>
      <vt:lpstr>Doppler Wind Lidar Approach</vt:lpstr>
      <vt:lpstr>ATHENA-OAWL Instrument Overview</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Choukulkar</dc:creator>
  <cp:lastModifiedBy>Loaner</cp:lastModifiedBy>
  <cp:revision>109</cp:revision>
  <cp:lastPrinted>2016-11-15T22:28:50Z</cp:lastPrinted>
  <dcterms:created xsi:type="dcterms:W3CDTF">2016-11-07T17:27:56Z</dcterms:created>
  <dcterms:modified xsi:type="dcterms:W3CDTF">2018-02-07T21:50:36Z</dcterms:modified>
</cp:coreProperties>
</file>