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74" r:id="rId5"/>
    <p:sldMasterId id="2147483699" r:id="rId6"/>
  </p:sldMasterIdLst>
  <p:notesMasterIdLst>
    <p:notesMasterId r:id="rId24"/>
  </p:notesMasterIdLst>
  <p:handoutMasterIdLst>
    <p:handoutMasterId r:id="rId25"/>
  </p:handoutMasterIdLst>
  <p:sldIdLst>
    <p:sldId id="835" r:id="rId7"/>
    <p:sldId id="836" r:id="rId8"/>
    <p:sldId id="851" r:id="rId9"/>
    <p:sldId id="837" r:id="rId10"/>
    <p:sldId id="838" r:id="rId11"/>
    <p:sldId id="840" r:id="rId12"/>
    <p:sldId id="841" r:id="rId13"/>
    <p:sldId id="842" r:id="rId14"/>
    <p:sldId id="839" r:id="rId15"/>
    <p:sldId id="843" r:id="rId16"/>
    <p:sldId id="844" r:id="rId17"/>
    <p:sldId id="846" r:id="rId18"/>
    <p:sldId id="845" r:id="rId19"/>
    <p:sldId id="847" r:id="rId20"/>
    <p:sldId id="849" r:id="rId21"/>
    <p:sldId id="848" r:id="rId22"/>
    <p:sldId id="85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096" userDrawn="1">
          <p15:clr>
            <a:srgbClr val="A4A3A4"/>
          </p15:clr>
        </p15:guide>
        <p15:guide id="3" pos="4589" userDrawn="1">
          <p15:clr>
            <a:srgbClr val="A4A3A4"/>
          </p15:clr>
        </p15:guide>
        <p15:guide id="4" pos="5068" userDrawn="1">
          <p15:clr>
            <a:srgbClr val="A4A3A4"/>
          </p15:clr>
        </p15:guide>
        <p15:guide id="5" pos="6556" userDrawn="1">
          <p15:clr>
            <a:srgbClr val="A4A3A4"/>
          </p15:clr>
        </p15:guide>
        <p15:guide id="6" pos="2616" userDrawn="1">
          <p15:clr>
            <a:srgbClr val="A4A3A4"/>
          </p15:clr>
        </p15:guide>
        <p15:guide id="7" pos="1113" userDrawn="1">
          <p15:clr>
            <a:srgbClr val="A4A3A4"/>
          </p15:clr>
        </p15:guide>
        <p15:guide id="8" orient="horz" pos="2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AAF"/>
    <a:srgbClr val="A1AFBB"/>
    <a:srgbClr val="C00000"/>
    <a:srgbClr val="F2F6AD"/>
    <a:srgbClr val="EBFFFF"/>
    <a:srgbClr val="192D58"/>
    <a:srgbClr val="E2AC00"/>
    <a:srgbClr val="000000"/>
    <a:srgbClr val="C7D6E7"/>
    <a:srgbClr val="DC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1" autoAdjust="0"/>
    <p:restoredTop sz="92164" autoAdjust="0"/>
  </p:normalViewPr>
  <p:slideViewPr>
    <p:cSldViewPr snapToGrid="0">
      <p:cViewPr varScale="1">
        <p:scale>
          <a:sx n="105" d="100"/>
          <a:sy n="105" d="100"/>
        </p:scale>
        <p:origin x="240" y="96"/>
      </p:cViewPr>
      <p:guideLst>
        <p:guide orient="horz" pos="768"/>
        <p:guide pos="3096"/>
        <p:guide pos="4589"/>
        <p:guide pos="5068"/>
        <p:guide pos="6556"/>
        <p:guide pos="2616"/>
        <p:guide pos="1113"/>
        <p:guide orient="horz" pos="2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117"/>
    </p:cViewPr>
  </p:sorterViewPr>
  <p:notesViewPr>
    <p:cSldViewPr snapToGrid="0">
      <p:cViewPr varScale="1">
        <p:scale>
          <a:sx n="74" d="100"/>
          <a:sy n="74" d="100"/>
        </p:scale>
        <p:origin x="-2880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F294CCFB-749A-2F47-8EBA-00DE4241A43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432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1783C958-1F1B-2347-8B37-D6BC4B56CB4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604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09480" y="1389888"/>
            <a:ext cx="9973056" cy="129844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36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09480" y="3008376"/>
            <a:ext cx="9973056" cy="1792224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txBody>
          <a:bodyPr lIns="91440" tIns="45720" rIns="91440" bIns="4572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8" y="950976"/>
            <a:ext cx="12192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8" y="6355080"/>
            <a:ext cx="12192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2" name="Picture 1" descr="LL_Logo_blu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794" y="5111496"/>
            <a:ext cx="3456439" cy="34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92225" y="1700784"/>
            <a:ext cx="8607552" cy="3941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2225" y="1252728"/>
            <a:ext cx="8607552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2225" y="5705856"/>
            <a:ext cx="8607552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09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08365" y="3011559"/>
            <a:ext cx="9975272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1108365" y="1385457"/>
            <a:ext cx="9975272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8" y="950913"/>
            <a:ext cx="12192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8" y="6354186"/>
            <a:ext cx="12192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8" name="Picture 7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1297" y="5111521"/>
            <a:ext cx="4569427" cy="345245"/>
          </a:xfrm>
          <a:prstGeom prst="rect">
            <a:avLst/>
          </a:prstGeom>
        </p:spPr>
      </p:pic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426720" y="6455664"/>
            <a:ext cx="1450848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 smtClean="0"/>
              <a:t>Steering Science Study 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 smtClean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 smtClean="0"/>
              <a:t>MDB  08/09/2017</a:t>
            </a:r>
          </a:p>
        </p:txBody>
      </p:sp>
    </p:spTree>
    <p:extLst>
      <p:ext uri="{BB962C8B-B14F-4D97-AF65-F5344CB8AC3E}">
        <p14:creationId xmlns:p14="http://schemas.microsoft.com/office/powerpoint/2010/main" val="1200616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8" y="1293094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5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61" y="1293094"/>
            <a:ext cx="5318753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220461" y="1293094"/>
            <a:ext cx="5318753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5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0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5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18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8" y="1293094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4037" y="145172"/>
            <a:ext cx="9683928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4048" y="593843"/>
            <a:ext cx="9683839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8" y="1680754"/>
            <a:ext cx="10918365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3201" y="1768110"/>
            <a:ext cx="7960595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3201" y="5603133"/>
            <a:ext cx="7960595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13201" y="1312860"/>
            <a:ext cx="7960595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0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92" y="1289304"/>
            <a:ext cx="10924032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Arial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5444" y="1828800"/>
            <a:ext cx="7583424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8" y="5229437"/>
            <a:ext cx="7583424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16488" y="1368517"/>
            <a:ext cx="7583424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7563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86663" y="1700213"/>
            <a:ext cx="8606367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5" y="5706497"/>
            <a:ext cx="8607552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92225" y="1249252"/>
            <a:ext cx="8607552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610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608" y="0"/>
            <a:ext cx="5892800" cy="18466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49608" y="6359390"/>
            <a:ext cx="5892800" cy="18466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149608" y="6597134"/>
            <a:ext cx="5892800" cy="18466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restrictions</a:t>
            </a:r>
            <a:endParaRPr lang="en-US" dirty="0"/>
          </a:p>
        </p:txBody>
      </p:sp>
      <p:pic>
        <p:nvPicPr>
          <p:cNvPr id="16" name="Picture 15" descr="LL_Logo_blue_nomar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34272" y="6473977"/>
            <a:ext cx="2694432" cy="2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31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08365" y="3011559"/>
            <a:ext cx="9975272" cy="1792224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charset="0"/>
              <a:buNone/>
              <a:defRPr sz="22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ctrTitle"/>
          </p:nvPr>
        </p:nvSpPr>
        <p:spPr>
          <a:xfrm>
            <a:off x="1108365" y="1385457"/>
            <a:ext cx="9975272" cy="1294671"/>
          </a:xfrm>
        </p:spPr>
        <p:txBody>
          <a:bodyPr anchor="b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3600" smtClean="0"/>
            </a:lvl1pPr>
          </a:lstStyle>
          <a:p>
            <a:r>
              <a:rPr lang="en-US" smtClean="0"/>
              <a:t>Click to edit Master title style</a:t>
            </a:r>
            <a:endParaRPr dirty="0" smtClean="0"/>
          </a:p>
        </p:txBody>
      </p:sp>
      <p:cxnSp>
        <p:nvCxnSpPr>
          <p:cNvPr id="12" name="Straight Connector 12"/>
          <p:cNvCxnSpPr>
            <a:cxnSpLocks noChangeShapeType="1"/>
          </p:cNvCxnSpPr>
          <p:nvPr userDrawn="1"/>
        </p:nvCxnSpPr>
        <p:spPr bwMode="auto">
          <a:xfrm>
            <a:off x="8" y="950913"/>
            <a:ext cx="12192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 userDrawn="1"/>
        </p:nvCxnSpPr>
        <p:spPr bwMode="auto">
          <a:xfrm>
            <a:off x="8" y="6354186"/>
            <a:ext cx="12192000" cy="0"/>
          </a:xfrm>
          <a:prstGeom prst="line">
            <a:avLst/>
          </a:prstGeom>
          <a:noFill/>
          <a:ln w="22225" algn="ctr">
            <a:solidFill>
              <a:schemeClr val="accent4"/>
            </a:solidFill>
            <a:round/>
            <a:headEnd type="none" w="sm" len="sm"/>
            <a:tailEnd type="none" w="sm" len="sm"/>
          </a:ln>
        </p:spPr>
      </p:cxnSp>
      <p:pic>
        <p:nvPicPr>
          <p:cNvPr id="8" name="Picture 7" descr="LL_Logo_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1297" y="5111521"/>
            <a:ext cx="4569427" cy="345245"/>
          </a:xfrm>
          <a:prstGeom prst="rect">
            <a:avLst/>
          </a:prstGeom>
        </p:spPr>
      </p:pic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426720" y="6455664"/>
            <a:ext cx="1450848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 smtClean="0"/>
              <a:t>Steering Science Study 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 smtClean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 smtClean="0"/>
              <a:t>MDB  08/09/2017</a:t>
            </a:r>
          </a:p>
        </p:txBody>
      </p:sp>
    </p:spTree>
    <p:extLst>
      <p:ext uri="{BB962C8B-B14F-4D97-AF65-F5344CB8AC3E}">
        <p14:creationId xmlns:p14="http://schemas.microsoft.com/office/powerpoint/2010/main" val="2015134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8" y="1293094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0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61" y="1293094"/>
            <a:ext cx="5318753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/>
          </p:nvPr>
        </p:nvSpPr>
        <p:spPr>
          <a:xfrm>
            <a:off x="6220461" y="1293094"/>
            <a:ext cx="5318753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1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08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07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8" y="1293094"/>
            <a:ext cx="10918365" cy="483061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4037" y="145172"/>
            <a:ext cx="9683928" cy="4644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4048" y="593843"/>
            <a:ext cx="9683839" cy="2968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None/>
              <a:defRPr sz="240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3984" y="1289304"/>
            <a:ext cx="5315712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7920" y="1289304"/>
            <a:ext cx="5315712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5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33248" y="1680754"/>
            <a:ext cx="10918365" cy="4442955"/>
          </a:xfrm>
          <a:prstGeom prst="rect">
            <a:avLst/>
          </a:prstGeom>
        </p:spPr>
        <p:txBody>
          <a:bodyPr anchor="t" anchorCtr="1"/>
          <a:lstStyle>
            <a:lvl1pPr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/>
            </a:lvl1pPr>
            <a:lvl2pPr marL="539750" indent="-255588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defRPr sz="1800"/>
            </a:lvl2pPr>
            <a:lvl3pPr marL="757238" indent="-18415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90000"/>
              <a:buFont typeface="Arial" pitchFamily="34" charset="0"/>
              <a:buChar char="•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ct val="85000"/>
              <a:buFontTx/>
              <a:buNone/>
              <a:defRPr sz="1200"/>
            </a:lvl5pPr>
            <a:lvl6pPr>
              <a:buFont typeface="Arial" pitchFamily="34" charset="0"/>
              <a:buChar char="•"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6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3201" y="1768110"/>
            <a:ext cx="7960595" cy="377371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3201" y="5603133"/>
            <a:ext cx="7960595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2113201" y="1312860"/>
            <a:ext cx="7960595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686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5444" y="1828800"/>
            <a:ext cx="7583424" cy="334327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8" y="5229437"/>
            <a:ext cx="7583424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2316488" y="1368517"/>
            <a:ext cx="7583424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028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86663" y="1700213"/>
            <a:ext cx="8606367" cy="394335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5" y="5706497"/>
            <a:ext cx="8607552" cy="27432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1792225" y="1249252"/>
            <a:ext cx="8607552" cy="37739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213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608" y="0"/>
            <a:ext cx="5892800" cy="18466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49608" y="6359390"/>
            <a:ext cx="5892800" cy="18466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CLASSIFICATION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149608" y="6597134"/>
            <a:ext cx="5892800" cy="18466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restrictions</a:t>
            </a:r>
            <a:endParaRPr lang="en-US" dirty="0"/>
          </a:p>
        </p:txBody>
      </p:sp>
      <p:pic>
        <p:nvPicPr>
          <p:cNvPr id="16" name="Picture 15" descr="LL_Logo_blue_nomar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34272" y="6473977"/>
            <a:ext cx="2694432" cy="2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7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4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84" y="146304"/>
            <a:ext cx="9680448" cy="466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92" y="1289304"/>
            <a:ext cx="10924032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ct val="900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6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55784" y="594360"/>
            <a:ext cx="9680448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24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92" y="1682496"/>
            <a:ext cx="10924032" cy="4443984"/>
          </a:xfrm>
          <a:prstGeom prst="rect">
            <a:avLst/>
          </a:prstGeom>
        </p:spPr>
        <p:txBody>
          <a:bodyPr anchor="t" anchorCtr="1"/>
          <a:lstStyle>
            <a:lvl1pPr marL="237744" indent="-237744">
              <a:lnSpc>
                <a:spcPct val="90000"/>
              </a:lnSpc>
              <a:spcBef>
                <a:spcPts val="15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ct val="90000"/>
              </a:lnSpc>
              <a:spcBef>
                <a:spcPts val="1500"/>
              </a:spcBef>
              <a:defRPr/>
            </a:lvl2pPr>
            <a:lvl3pPr marL="758952" indent="-182880">
              <a:lnSpc>
                <a:spcPct val="90000"/>
              </a:lnSpc>
              <a:spcBef>
                <a:spcPts val="15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ct val="90000"/>
              </a:lnSpc>
              <a:spcBef>
                <a:spcPts val="1500"/>
              </a:spcBef>
              <a:buFontTx/>
              <a:buNone/>
              <a:defRPr/>
            </a:lvl4pPr>
            <a:lvl5pPr marL="1261872" indent="0">
              <a:lnSpc>
                <a:spcPct val="90000"/>
              </a:lnSpc>
              <a:spcBef>
                <a:spcPts val="15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09224" y="1764792"/>
            <a:ext cx="7961376" cy="3776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09224" y="1316736"/>
            <a:ext cx="7961376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9224" y="5605272"/>
            <a:ext cx="7961376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9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6488" y="1828800"/>
            <a:ext cx="7583424" cy="33467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16488" y="1371600"/>
            <a:ext cx="7583424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16488" y="5230368"/>
            <a:ext cx="7583424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5784" y="100584"/>
            <a:ext cx="9680448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8" y="950976"/>
            <a:ext cx="12192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426720" y="6455664"/>
            <a:ext cx="1450848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 smtClean="0"/>
              <a:t>Wind Lidar Meeting-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 smtClean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 smtClean="0"/>
              <a:t>PFM Feb 2018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8" y="6355080"/>
            <a:ext cx="12192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3" name="Picture 2" descr="LL_Logo_blue_nomark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287" y="6473977"/>
            <a:ext cx="2024247" cy="228611"/>
          </a:xfrm>
          <a:prstGeom prst="rect">
            <a:avLst/>
          </a:prstGeom>
        </p:spPr>
      </p:pic>
      <p:pic>
        <p:nvPicPr>
          <p:cNvPr id="6" name="Picture 5" descr="LL_Logo_alone_blu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94" y="246888"/>
            <a:ext cx="548641" cy="5310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62" r:id="rId5"/>
    <p:sldLayoutId id="2147483656" r:id="rId6"/>
    <p:sldLayoutId id="2147483658" r:id="rId7"/>
    <p:sldLayoutId id="2147483659" r:id="rId8"/>
    <p:sldLayoutId id="2147483660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204913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546225" indent="-1190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4037" y="101601"/>
            <a:ext cx="9683928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8" y="950913"/>
            <a:ext cx="12192000" cy="0"/>
          </a:xfrm>
          <a:prstGeom prst="line">
            <a:avLst/>
          </a:prstGeom>
          <a:noFill/>
          <a:ln w="22225" algn="ctr">
            <a:solidFill>
              <a:srgbClr val="91A5BB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8" y="6354186"/>
            <a:ext cx="12192000" cy="0"/>
          </a:xfrm>
          <a:prstGeom prst="line">
            <a:avLst/>
          </a:prstGeom>
          <a:noFill/>
          <a:ln w="22225" algn="ctr">
            <a:solidFill>
              <a:srgbClr val="91A5BB"/>
            </a:solidFill>
            <a:round/>
            <a:headEnd type="none" w="sm" len="sm"/>
            <a:tailEnd type="none" w="sm" len="sm"/>
          </a:ln>
        </p:spPr>
      </p:cxnSp>
      <p:pic>
        <p:nvPicPr>
          <p:cNvPr id="15" name="Content Placeholder 3" descr="LL_Logo_alone_blue.png"/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9" y="246892"/>
            <a:ext cx="548667" cy="531083"/>
          </a:xfrm>
          <a:prstGeom prst="rect">
            <a:avLst/>
          </a:prstGeom>
        </p:spPr>
      </p:pic>
      <p:pic>
        <p:nvPicPr>
          <p:cNvPr id="16" name="Picture 15" descr="LL_Logo_blue_nomark.png"/>
          <p:cNvPicPr>
            <a:picLocks noChangeAspect="1"/>
          </p:cNvPicPr>
          <p:nvPr/>
        </p:nvPicPr>
        <p:blipFill>
          <a:blip r:embed="rId1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4274" y="6473952"/>
            <a:ext cx="2007620" cy="228224"/>
          </a:xfrm>
          <a:prstGeom prst="rect">
            <a:avLst/>
          </a:prstGeom>
        </p:spPr>
      </p:pic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426720" y="6455664"/>
            <a:ext cx="1450848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 smtClean="0"/>
              <a:t>Steering Science Study 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 smtClean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 smtClean="0"/>
              <a:t>MDB  08/09/2017</a:t>
            </a:r>
          </a:p>
        </p:txBody>
      </p:sp>
    </p:spTree>
    <p:extLst>
      <p:ext uri="{BB962C8B-B14F-4D97-AF65-F5344CB8AC3E}">
        <p14:creationId xmlns:p14="http://schemas.microsoft.com/office/powerpoint/2010/main" val="1444201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4037" y="101601"/>
            <a:ext cx="9683928" cy="8169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8" name="Straight Connector 12"/>
          <p:cNvCxnSpPr>
            <a:cxnSpLocks noChangeShapeType="1"/>
          </p:cNvCxnSpPr>
          <p:nvPr/>
        </p:nvCxnSpPr>
        <p:spPr bwMode="auto">
          <a:xfrm>
            <a:off x="8" y="950913"/>
            <a:ext cx="12192000" cy="0"/>
          </a:xfrm>
          <a:prstGeom prst="line">
            <a:avLst/>
          </a:prstGeom>
          <a:noFill/>
          <a:ln w="22225" algn="ctr">
            <a:solidFill>
              <a:srgbClr val="91A5BB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8" y="6354186"/>
            <a:ext cx="12192000" cy="0"/>
          </a:xfrm>
          <a:prstGeom prst="line">
            <a:avLst/>
          </a:prstGeom>
          <a:noFill/>
          <a:ln w="22225" algn="ctr">
            <a:solidFill>
              <a:srgbClr val="91A5BB"/>
            </a:solidFill>
            <a:round/>
            <a:headEnd type="none" w="sm" len="sm"/>
            <a:tailEnd type="none" w="sm" len="sm"/>
          </a:ln>
        </p:spPr>
      </p:cxnSp>
      <p:pic>
        <p:nvPicPr>
          <p:cNvPr id="15" name="Content Placeholder 3" descr="LL_Logo_alone_blue.png"/>
          <p:cNvPicPr>
            <a:picLocks noChangeAspect="1"/>
          </p:cNvPicPr>
          <p:nvPr/>
        </p:nvPicPr>
        <p:blipFill>
          <a:blip r:embed="rId1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9" y="246888"/>
            <a:ext cx="548667" cy="532040"/>
          </a:xfrm>
          <a:prstGeom prst="rect">
            <a:avLst/>
          </a:prstGeom>
        </p:spPr>
      </p:pic>
      <p:pic>
        <p:nvPicPr>
          <p:cNvPr id="16" name="Picture 15" descr="LL_Logo_blue_nomark.png"/>
          <p:cNvPicPr>
            <a:picLocks noChangeAspect="1"/>
          </p:cNvPicPr>
          <p:nvPr/>
        </p:nvPicPr>
        <p:blipFill>
          <a:blip r:embed="rId1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4274" y="6473976"/>
            <a:ext cx="2007620" cy="228611"/>
          </a:xfrm>
          <a:prstGeom prst="rect">
            <a:avLst/>
          </a:prstGeom>
        </p:spPr>
      </p:pic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426720" y="6455664"/>
            <a:ext cx="1450848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 smtClean="0"/>
              <a:t>Steering Science Study 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700" b="0" i="0" baseline="0" dirty="0" smtClean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 smtClean="0"/>
              <a:t>MDB  08/09/2017</a:t>
            </a:r>
          </a:p>
        </p:txBody>
      </p:sp>
    </p:spTree>
    <p:extLst>
      <p:ext uri="{BB962C8B-B14F-4D97-AF65-F5344CB8AC3E}">
        <p14:creationId xmlns:p14="http://schemas.microsoft.com/office/powerpoint/2010/main" val="12754353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eaLnBrk="1" hangingPunct="1">
        <a:lnSpc>
          <a:spcPts val="2800"/>
        </a:lnSpc>
        <a:defRPr sz="2800" b="1">
          <a:latin typeface="Arial" pitchFamily="34" charset="0"/>
          <a:cs typeface="Arial" pitchFamily="34" charset="0"/>
        </a:defRPr>
      </a:lvl1pPr>
    </p:titleStyle>
    <p:bodyStyle>
      <a:lvl1pPr marL="233363" indent="-233363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2000" b="1">
          <a:latin typeface="Arial" pitchFamily="34" charset="0"/>
          <a:cs typeface="Arial" pitchFamily="34" charset="0"/>
        </a:defRPr>
      </a:lvl1pPr>
      <a:lvl2pPr marL="509588" indent="-22542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–"/>
        <a:defRPr sz="2000" b="1">
          <a:latin typeface="Arial" pitchFamily="34" charset="0"/>
          <a:cs typeface="Arial" pitchFamily="34" charset="0"/>
        </a:defRPr>
      </a:lvl2pPr>
      <a:lvl3pPr marL="854075" indent="-22383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600" b="1">
          <a:latin typeface="Arial" pitchFamily="34" charset="0"/>
          <a:cs typeface="Arial" pitchFamily="34" charset="0"/>
        </a:defRPr>
      </a:lvl3pPr>
      <a:lvl4pPr marL="1035050" indent="-180975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Courier New" pitchFamily="49" charset="0"/>
        <a:buChar char="o"/>
        <a:defRPr sz="1400" b="1">
          <a:latin typeface="Arial" pitchFamily="34" charset="0"/>
          <a:cs typeface="Arial" pitchFamily="34" charset="0"/>
        </a:defRPr>
      </a:lvl4pPr>
      <a:lvl5pPr marL="796925" indent="0" algn="l" eaLnBrk="1" hangingPunct="1">
        <a:spcBef>
          <a:spcPts val="600"/>
        </a:spcBef>
        <a:defRPr sz="1600" b="1">
          <a:latin typeface="Arial" pitchFamily="34" charset="0"/>
          <a:cs typeface="Arial" pitchFamily="34" charset="0"/>
        </a:defRPr>
      </a:lvl5pPr>
      <a:lvl6pPr marL="1147763" indent="0" algn="l" eaLnBrk="1" hangingPunct="1">
        <a:spcBef>
          <a:spcPts val="600"/>
        </a:spcBef>
        <a:defRPr sz="1400" b="1">
          <a:latin typeface="Arial" pitchFamily="34" charset="0"/>
          <a:cs typeface="Arial" pitchFamily="34" charset="0"/>
        </a:defRPr>
      </a:lvl6pPr>
      <a:lvl7pPr marL="1319213" indent="-179388" algn="l" eaLnBrk="1" hangingPunct="1">
        <a:lnSpc>
          <a:spcPts val="2000"/>
        </a:lnSpc>
        <a:spcBef>
          <a:spcPts val="300"/>
        </a:spcBef>
        <a:spcAft>
          <a:spcPts val="600"/>
        </a:spcAft>
        <a:buFont typeface="Arial" pitchFamily="34" charset="0"/>
        <a:buChar char="•"/>
        <a:defRPr sz="1200" b="1">
          <a:latin typeface="Arial" pitchFamily="34" charset="0"/>
          <a:cs typeface="Arial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480" y="1252891"/>
            <a:ext cx="9973056" cy="610154"/>
          </a:xfrm>
        </p:spPr>
        <p:txBody>
          <a:bodyPr/>
          <a:lstStyle/>
          <a:p>
            <a:r>
              <a:rPr lang="en-US" dirty="0" smtClean="0"/>
              <a:t>Recent </a:t>
            </a:r>
            <a:r>
              <a:rPr lang="en-US" dirty="0"/>
              <a:t>Developments in 2-micron </a:t>
            </a:r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09480" y="2210352"/>
            <a:ext cx="9973056" cy="228890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Peter F. Moulton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MIT Lincoln Laboratory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/>
              <a:t>Working Group on Space-based Lidar </a:t>
            </a:r>
            <a:r>
              <a:rPr lang="en-US" dirty="0" smtClean="0"/>
              <a:t>Winds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February 7-9, 2018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Boulder, CO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0098" y="5629627"/>
            <a:ext cx="1086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*This material is based upon work supported under Air Force Contract No. FA8721-05-C-0002 and/or FA8702-15-D-0001. Any opinions, findings, conclusions or recommendations expressed in this material are those of the author(s) and do not necessarily reflect the views of the U.S. Air Force.</a:t>
            </a:r>
            <a:br>
              <a:rPr lang="en-US" sz="800" dirty="0"/>
            </a:br>
            <a:r>
              <a:rPr lang="en-US" sz="800" dirty="0"/>
              <a:t>© 2016 Massachusetts Institute of Technology.</a:t>
            </a:r>
            <a:br>
              <a:rPr lang="en-US" sz="800" dirty="0"/>
            </a:br>
            <a:r>
              <a:rPr lang="en-US" sz="800" dirty="0"/>
              <a:t>Delivered to the U.S. Government with Unlimited Rights, as defined in DFARS Part 252.227-7013 or 7014 (Feb 2014). Notwithstanding any copyright notice, U.S. Government rights in this work are defined by DFARS 252.227-7013 or DFARS 252.227-7014 as detailed above. Use of this work other than as specifically authorized by the U.S. Government may violate any copyrights that exist in this work.</a:t>
            </a:r>
          </a:p>
        </p:txBody>
      </p:sp>
    </p:spTree>
    <p:extLst>
      <p:ext uri="{BB962C8B-B14F-4D97-AF65-F5344CB8AC3E}">
        <p14:creationId xmlns:p14="http://schemas.microsoft.com/office/powerpoint/2010/main" val="249851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diode-pumping of Ho-doped lasers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61" y="1105765"/>
            <a:ext cx="7273213" cy="4402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469" y="5699447"/>
            <a:ext cx="916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Dergachev</a:t>
            </a:r>
            <a:r>
              <a:rPr lang="en-US" sz="1400" dirty="0"/>
              <a:t>, P. F. Moulton, and T. E. </a:t>
            </a:r>
            <a:r>
              <a:rPr lang="en-US" sz="1400" dirty="0" smtClean="0"/>
              <a:t>Drake, “High-power</a:t>
            </a:r>
            <a:r>
              <a:rPr lang="en-US" sz="1400" dirty="0"/>
              <a:t>, high-energy, high-repetition-rate </a:t>
            </a:r>
            <a:r>
              <a:rPr lang="en-US" sz="1400" dirty="0" smtClean="0"/>
              <a:t>2050-nm </a:t>
            </a:r>
            <a:r>
              <a:rPr lang="en-US" sz="1400" dirty="0" err="1" smtClean="0"/>
              <a:t>Ho:YLF</a:t>
            </a:r>
            <a:r>
              <a:rPr lang="en-US" sz="1400" dirty="0" smtClean="0"/>
              <a:t> laser,” SPIE Photonics West, 2005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9399874" y="2470211"/>
            <a:ext cx="200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/>
              <a:t>Which Ho-laser?</a:t>
            </a:r>
            <a:endParaRPr lang="en-US" sz="1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7304809" y="2119745"/>
            <a:ext cx="1631373" cy="1018309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8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Ho:YLF</a:t>
            </a:r>
            <a:r>
              <a:rPr lang="en-US" dirty="0" smtClean="0"/>
              <a:t> </a:t>
            </a:r>
            <a:r>
              <a:rPr lang="en-US" i="1" dirty="0" smtClean="0"/>
              <a:t>vs.</a:t>
            </a:r>
            <a:r>
              <a:rPr lang="en-US" dirty="0" smtClean="0"/>
              <a:t> </a:t>
            </a:r>
            <a:r>
              <a:rPr lang="en-US" dirty="0" err="1" smtClean="0"/>
              <a:t>Ho:YAG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62584" y="1174067"/>
            <a:ext cx="4717335" cy="4207487"/>
          </a:xfrm>
        </p:spPr>
        <p:txBody>
          <a:bodyPr/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Ho:YLF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Higher emission cross-section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Long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upper laser level lifetime ~ 15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Naturally birefringent material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Low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dT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–&gt; weak thermal lensing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~5% quantum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defect</a:t>
            </a:r>
          </a:p>
          <a:p>
            <a:pPr lvl="0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Ho:YAG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Excellent thermo-mechanical properties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Upper state lifetime 7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ms</a:t>
            </a:r>
            <a:endParaRPr lang="en-US" sz="1600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Isotropic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Strong thermal lensing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~10% quantum defect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7470" y="5551757"/>
            <a:ext cx="9318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Dergachev</a:t>
            </a:r>
            <a:r>
              <a:rPr lang="en-US" sz="1400" dirty="0"/>
              <a:t>, P. F. Moulton, and T. E. Drake, "High-power, high-energy </a:t>
            </a:r>
            <a:r>
              <a:rPr lang="en-US" sz="1400" dirty="0" err="1"/>
              <a:t>Ho:YLF</a:t>
            </a:r>
            <a:r>
              <a:rPr lang="en-US" sz="1400" dirty="0"/>
              <a:t> laser pumped with </a:t>
            </a:r>
            <a:r>
              <a:rPr lang="en-US" sz="1400" dirty="0" err="1"/>
              <a:t>Tm:fiber</a:t>
            </a:r>
            <a:r>
              <a:rPr lang="en-US" sz="1400" dirty="0"/>
              <a:t> laser," in Advanced Solid-State Photonics (TOPS), C. Denman and I. Sorokina, eds., Vol. 98 of OSA Trends in Optics and Photonics (Optical Society of America, 2005), paper 608.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807" y="1344270"/>
            <a:ext cx="6040230" cy="40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9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837" y="103770"/>
            <a:ext cx="9680448" cy="813816"/>
          </a:xfrm>
        </p:spPr>
        <p:txBody>
          <a:bodyPr/>
          <a:lstStyle/>
          <a:p>
            <a:r>
              <a:rPr lang="en-US" dirty="0" err="1" smtClean="0"/>
              <a:t>Ho:YLF</a:t>
            </a:r>
            <a:r>
              <a:rPr lang="en-US" dirty="0" smtClean="0"/>
              <a:t> laser designs with </a:t>
            </a:r>
            <a:r>
              <a:rPr lang="en-US" dirty="0" err="1" smtClean="0"/>
              <a:t>Tm:fiber</a:t>
            </a:r>
            <a:r>
              <a:rPr lang="en-US" dirty="0" smtClean="0"/>
              <a:t> pump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097374" y="1062048"/>
            <a:ext cx="7835900" cy="5202238"/>
            <a:chOff x="1399032" y="996061"/>
            <a:chExt cx="7835900" cy="5202238"/>
          </a:xfrm>
        </p:grpSpPr>
        <p:graphicFrame>
          <p:nvGraphicFramePr>
            <p:cNvPr id="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4377466"/>
                </p:ext>
              </p:extLst>
            </p:nvPr>
          </p:nvGraphicFramePr>
          <p:xfrm>
            <a:off x="1399032" y="996061"/>
            <a:ext cx="5922963" cy="273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Picture" r:id="rId3" imgW="5943600" imgH="2743200" progId="Word.Picture.8">
                    <p:embed/>
                  </p:oleObj>
                </mc:Choice>
                <mc:Fallback>
                  <p:oleObj name="Picture" r:id="rId3" imgW="5943600" imgH="2743200" progId="Word.Picture.8">
                    <p:embed/>
                    <p:pic>
                      <p:nvPicPr>
                        <p:cNvPr id="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9032" y="996061"/>
                          <a:ext cx="5922963" cy="2733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4328665"/>
                </p:ext>
              </p:extLst>
            </p:nvPr>
          </p:nvGraphicFramePr>
          <p:xfrm>
            <a:off x="3548507" y="3785299"/>
            <a:ext cx="5686425" cy="2413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Picture" r:id="rId5" imgW="5657760" imgH="2400480" progId="Word.Picture.8">
                    <p:embed/>
                  </p:oleObj>
                </mc:Choice>
                <mc:Fallback>
                  <p:oleObj name="Picture" r:id="rId5" imgW="5657760" imgH="2400480" progId="Word.Picture.8">
                    <p:embed/>
                    <p:pic>
                      <p:nvPicPr>
                        <p:cNvPr id="6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507" y="3785299"/>
                          <a:ext cx="5686425" cy="2413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70"/>
            <p:cNvSpPr txBox="1">
              <a:spLocks noChangeArrowheads="1"/>
            </p:cNvSpPr>
            <p:nvPr/>
          </p:nvSpPr>
          <p:spPr bwMode="auto">
            <a:xfrm>
              <a:off x="7388670" y="2094611"/>
              <a:ext cx="1462087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 smtClean="0">
                  <a:solidFill>
                    <a:srgbClr val="0000FF"/>
                  </a:solidFill>
                  <a:latin typeface="Arial" panose="020B0604020202020204" pitchFamily="34" charset="0"/>
                </a:rPr>
                <a:t>Osc/Amp module </a:t>
              </a:r>
            </a:p>
          </p:txBody>
        </p:sp>
        <p:sp>
          <p:nvSpPr>
            <p:cNvPr id="8" name="Text Box 71"/>
            <p:cNvSpPr txBox="1">
              <a:spLocks noChangeArrowheads="1"/>
            </p:cNvSpPr>
            <p:nvPr/>
          </p:nvSpPr>
          <p:spPr bwMode="auto">
            <a:xfrm>
              <a:off x="1948307" y="4791774"/>
              <a:ext cx="1554163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 smtClean="0">
                  <a:solidFill>
                    <a:srgbClr val="0000FF"/>
                  </a:solidFill>
                  <a:latin typeface="Arial" panose="020B0604020202020204" pitchFamily="34" charset="0"/>
                </a:rPr>
                <a:t>Dual-crystal amplifier module</a:t>
              </a:r>
            </a:p>
          </p:txBody>
        </p:sp>
        <p:sp>
          <p:nvSpPr>
            <p:cNvPr id="9" name="Text Box 72"/>
            <p:cNvSpPr txBox="1">
              <a:spLocks noChangeArrowheads="1"/>
            </p:cNvSpPr>
            <p:nvPr/>
          </p:nvSpPr>
          <p:spPr bwMode="auto">
            <a:xfrm>
              <a:off x="5377307" y="2916936"/>
              <a:ext cx="1828800" cy="66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10000"/>
                </a:spcBef>
              </a:pPr>
              <a:r>
                <a:rPr lang="en-US" altLang="en-US" sz="1800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~50 mJ, ~20 ns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en-US" sz="1800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up to 500 Hz</a:t>
              </a:r>
            </a:p>
          </p:txBody>
        </p:sp>
        <p:sp>
          <p:nvSpPr>
            <p:cNvPr id="10" name="Text Box 73"/>
            <p:cNvSpPr txBox="1">
              <a:spLocks noChangeArrowheads="1"/>
            </p:cNvSpPr>
            <p:nvPr/>
          </p:nvSpPr>
          <p:spPr bwMode="auto">
            <a:xfrm>
              <a:off x="3731070" y="5248974"/>
              <a:ext cx="1555750" cy="66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10000"/>
                </a:spcBef>
              </a:pPr>
              <a:r>
                <a:rPr lang="en-US" altLang="en-US" sz="1800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+ ~50 mJ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altLang="en-US" sz="1800" b="1" smtClean="0">
                  <a:solidFill>
                    <a:srgbClr val="FF0000"/>
                  </a:solidFill>
                  <a:latin typeface="Arial" panose="020B0604020202020204" pitchFamily="34" charset="0"/>
                </a:rPr>
                <a:t>up to 500 Hz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322084" y="2010571"/>
            <a:ext cx="2666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Alex </a:t>
            </a:r>
            <a:r>
              <a:rPr lang="en-US" sz="1400" dirty="0" err="1"/>
              <a:t>Dergachev</a:t>
            </a:r>
            <a:r>
              <a:rPr lang="en-US" sz="1400" dirty="0"/>
              <a:t>, Darrell Armstrong, Arlee Smith, Thomas Drake, Marc Dubois, "High-power, high-energy ZGP OPA pumped by a 2.05-</a:t>
            </a:r>
            <a:r>
              <a:rPr lang="el-GR" sz="1400" dirty="0"/>
              <a:t>μ</a:t>
            </a:r>
            <a:r>
              <a:rPr lang="en-US" sz="1400" dirty="0"/>
              <a:t>m </a:t>
            </a:r>
            <a:r>
              <a:rPr lang="en-US" sz="1400" dirty="0" err="1"/>
              <a:t>Ho:YLF</a:t>
            </a:r>
            <a:r>
              <a:rPr lang="en-US" sz="1400" dirty="0"/>
              <a:t> MOPA system", Proc. SPIE 6875, Nonlinear Frequency Generation and Conversion: Materials, Devices, and Applications VII, 687507 (13 February 2008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210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</a:t>
            </a:r>
            <a:r>
              <a:rPr lang="en-US" dirty="0" err="1" smtClean="0"/>
              <a:t>Osc</a:t>
            </a:r>
            <a:r>
              <a:rPr lang="en-US" dirty="0" smtClean="0"/>
              <a:t>/Amp module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99635" y="2064068"/>
            <a:ext cx="2666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Alex </a:t>
            </a:r>
            <a:r>
              <a:rPr lang="en-US" sz="1400" dirty="0" err="1"/>
              <a:t>Dergachev</a:t>
            </a:r>
            <a:r>
              <a:rPr lang="en-US" sz="1400" dirty="0"/>
              <a:t>, Darrell Armstrong, Arlee Smith, Thomas Drake, Marc Dubois, "High-power, high-energy ZGP OPA pumped by a 2.05-</a:t>
            </a:r>
            <a:r>
              <a:rPr lang="el-GR" sz="1400" dirty="0"/>
              <a:t>μ</a:t>
            </a:r>
            <a:r>
              <a:rPr lang="en-US" sz="1400" dirty="0"/>
              <a:t>m </a:t>
            </a:r>
            <a:r>
              <a:rPr lang="en-US" sz="1400" dirty="0" err="1"/>
              <a:t>Ho:YLF</a:t>
            </a:r>
            <a:r>
              <a:rPr lang="en-US" sz="1400" dirty="0"/>
              <a:t> MOPA system", Proc. SPIE 6875, Nonlinear Frequency Generation and Conversion: Materials, Devices, and Applications VII, 687507 (13 February 2008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55784" y="1477487"/>
            <a:ext cx="7304088" cy="4152900"/>
            <a:chOff x="1593130" y="1279525"/>
            <a:chExt cx="7304088" cy="4152900"/>
          </a:xfrm>
        </p:grpSpPr>
        <p:pic>
          <p:nvPicPr>
            <p:cNvPr id="12" name="Picture 9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3130" y="1279525"/>
              <a:ext cx="7304088" cy="415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0" descr="0-a1-90A-24W-500Hz-pic-crop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893" y="1554163"/>
              <a:ext cx="1554162" cy="154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806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Three-stage system: 115 W </a:t>
            </a:r>
            <a:r>
              <a:rPr lang="en-US" dirty="0" err="1" smtClean="0"/>
              <a:t>cw</a:t>
            </a:r>
            <a:r>
              <a:rPr lang="en-US" dirty="0" smtClean="0"/>
              <a:t> or 170 </a:t>
            </a:r>
            <a:r>
              <a:rPr lang="en-US" dirty="0" err="1" smtClean="0"/>
              <a:t>mJ</a:t>
            </a:r>
            <a:r>
              <a:rPr lang="en-US" dirty="0" smtClean="0"/>
              <a:t> pulses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53686" y="5282629"/>
            <a:ext cx="83710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Alex </a:t>
            </a:r>
            <a:r>
              <a:rPr lang="en-US" sz="1400" dirty="0" err="1"/>
              <a:t>Dergachev</a:t>
            </a:r>
            <a:r>
              <a:rPr lang="en-US" sz="1400" dirty="0"/>
              <a:t>, Darrell Armstrong, Arlee Smith, Thomas Drake, Marc Dubois, "High-power, high-energy ZGP OPA pumped by a 2.05-</a:t>
            </a:r>
            <a:r>
              <a:rPr lang="el-GR" sz="1400" dirty="0"/>
              <a:t>μ</a:t>
            </a:r>
            <a:r>
              <a:rPr lang="en-US" sz="1400" dirty="0"/>
              <a:t>m </a:t>
            </a:r>
            <a:r>
              <a:rPr lang="en-US" sz="1400" dirty="0" err="1"/>
              <a:t>Ho:YLF</a:t>
            </a:r>
            <a:r>
              <a:rPr lang="en-US" sz="1400" dirty="0"/>
              <a:t> MOPA system", Proc. SPIE 6875, Nonlinear Frequency Generation and Conversion: Materials, Devices, and Applications VII, 687507 (13 February 2008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aphicFrame>
        <p:nvGraphicFramePr>
          <p:cNvPr id="7" name="Group 30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5095820"/>
              </p:ext>
            </p:extLst>
          </p:nvPr>
        </p:nvGraphicFramePr>
        <p:xfrm>
          <a:off x="7566259" y="2263391"/>
          <a:ext cx="4114800" cy="1690689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712338986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9838371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620847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1862320734"/>
                    </a:ext>
                  </a:extLst>
                </a:gridCol>
              </a:tblGrid>
              <a:tr h="611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Ho-stage/ Regime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CW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 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 Hz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92303"/>
                  </a:ext>
                </a:extLst>
              </a:tr>
              <a:tr h="360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Osc/Amp #1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 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143503"/>
                  </a:ext>
                </a:extLst>
              </a:tr>
              <a:tr h="3587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Amp#2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 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110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277774"/>
                  </a:ext>
                </a:extLst>
              </a:tr>
              <a:tr h="360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Amp#3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115 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170 mJ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mJ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869599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181584" y="1712530"/>
            <a:ext cx="4141788" cy="2971800"/>
            <a:chOff x="511175" y="1600200"/>
            <a:chExt cx="4141788" cy="2971800"/>
          </a:xfrm>
        </p:grpSpPr>
        <p:sp>
          <p:nvSpPr>
            <p:cNvPr id="8" name="Rectangle 24"/>
            <p:cNvSpPr>
              <a:spLocks noChangeAspect="1" noChangeArrowheads="1"/>
            </p:cNvSpPr>
            <p:nvPr/>
          </p:nvSpPr>
          <p:spPr bwMode="auto">
            <a:xfrm>
              <a:off x="511175" y="1600200"/>
              <a:ext cx="4121150" cy="822325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25"/>
            <p:cNvSpPr txBox="1">
              <a:spLocks noChangeAspect="1" noChangeArrowheads="1"/>
            </p:cNvSpPr>
            <p:nvPr/>
          </p:nvSpPr>
          <p:spPr bwMode="auto">
            <a:xfrm>
              <a:off x="730250" y="1743075"/>
              <a:ext cx="2147888" cy="5984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400" b="1">
                  <a:solidFill>
                    <a:schemeClr val="tx2"/>
                  </a:solidFill>
                  <a:ea typeface="MS Mincho" panose="02020609040205080304" pitchFamily="49" charset="-128"/>
                </a:rPr>
                <a:t>Tm-pump #1</a:t>
              </a:r>
            </a:p>
            <a:p>
              <a:pPr algn="ctr"/>
              <a:r>
                <a:rPr lang="en-US" altLang="ja-JP" sz="1400">
                  <a:solidFill>
                    <a:schemeClr val="tx2"/>
                  </a:solidFill>
                  <a:ea typeface="MS Mincho" panose="02020609040205080304" pitchFamily="49" charset="-128"/>
                </a:rPr>
                <a:t>~120 W at 1940 nm</a:t>
              </a:r>
              <a:endParaRPr lang="en-US" altLang="en-US" sz="1400">
                <a:solidFill>
                  <a:schemeClr val="tx2"/>
                </a:solidFill>
              </a:endParaRPr>
            </a:p>
          </p:txBody>
        </p:sp>
        <p:sp>
          <p:nvSpPr>
            <p:cNvPr id="10" name="Line 26"/>
            <p:cNvSpPr>
              <a:spLocks noChangeAspect="1" noChangeShapeType="1"/>
            </p:cNvSpPr>
            <p:nvPr/>
          </p:nvSpPr>
          <p:spPr bwMode="auto">
            <a:xfrm>
              <a:off x="2878138" y="2005013"/>
              <a:ext cx="438150" cy="15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7"/>
            <p:cNvSpPr txBox="1">
              <a:spLocks noChangeAspect="1" noChangeArrowheads="1"/>
            </p:cNvSpPr>
            <p:nvPr/>
          </p:nvSpPr>
          <p:spPr bwMode="auto">
            <a:xfrm>
              <a:off x="3316288" y="1736725"/>
              <a:ext cx="1141412" cy="59531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altLang="ja-JP" sz="1400" b="1">
                  <a:solidFill>
                    <a:schemeClr val="tx2"/>
                  </a:solidFill>
                  <a:ea typeface="MS Mincho" panose="02020609040205080304" pitchFamily="49" charset="-128"/>
                </a:rPr>
                <a:t>Osc/ </a:t>
              </a:r>
            </a:p>
            <a:p>
              <a:r>
                <a:rPr lang="en-US" altLang="ja-JP" sz="1400" b="1">
                  <a:solidFill>
                    <a:schemeClr val="tx2"/>
                  </a:solidFill>
                  <a:ea typeface="MS Mincho" panose="02020609040205080304" pitchFamily="49" charset="-128"/>
                </a:rPr>
                <a:t>Amp #1</a:t>
              </a:r>
              <a:endParaRPr lang="en-US" altLang="en-US" sz="1400" b="1">
                <a:solidFill>
                  <a:schemeClr val="tx2"/>
                </a:solidFill>
              </a:endParaRPr>
            </a:p>
          </p:txBody>
        </p:sp>
        <p:sp>
          <p:nvSpPr>
            <p:cNvPr id="16" name="Rectangle 28"/>
            <p:cNvSpPr>
              <a:spLocks noChangeAspect="1" noChangeArrowheads="1"/>
            </p:cNvSpPr>
            <p:nvPr/>
          </p:nvSpPr>
          <p:spPr bwMode="auto">
            <a:xfrm>
              <a:off x="531813" y="2608263"/>
              <a:ext cx="4121150" cy="73025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29"/>
            <p:cNvSpPr txBox="1">
              <a:spLocks noChangeAspect="1" noChangeArrowheads="1"/>
            </p:cNvSpPr>
            <p:nvPr/>
          </p:nvSpPr>
          <p:spPr bwMode="auto">
            <a:xfrm>
              <a:off x="3336925" y="2743200"/>
              <a:ext cx="1141413" cy="52546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altLang="ja-JP" sz="1400" b="1">
                  <a:solidFill>
                    <a:schemeClr val="tx2"/>
                  </a:solidFill>
                  <a:ea typeface="MS Mincho" panose="02020609040205080304" pitchFamily="49" charset="-128"/>
                </a:rPr>
                <a:t>Amp #2</a:t>
              </a:r>
              <a:endParaRPr lang="en-US" altLang="en-US" sz="1400" b="1">
                <a:solidFill>
                  <a:schemeClr val="tx2"/>
                </a:solidFill>
              </a:endParaRPr>
            </a:p>
          </p:txBody>
        </p:sp>
        <p:sp>
          <p:nvSpPr>
            <p:cNvPr id="18" name="Text Box 30"/>
            <p:cNvSpPr txBox="1">
              <a:spLocks noChangeAspect="1" noChangeArrowheads="1"/>
            </p:cNvSpPr>
            <p:nvPr/>
          </p:nvSpPr>
          <p:spPr bwMode="auto">
            <a:xfrm>
              <a:off x="3336925" y="3611563"/>
              <a:ext cx="1141413" cy="52546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altLang="ja-JP" sz="1400" b="1">
                  <a:solidFill>
                    <a:schemeClr val="tx2"/>
                  </a:solidFill>
                  <a:ea typeface="MS Mincho" panose="02020609040205080304" pitchFamily="49" charset="-128"/>
                </a:rPr>
                <a:t>Amp #3</a:t>
              </a:r>
              <a:endParaRPr lang="en-US" altLang="en-US" sz="1400" b="1">
                <a:solidFill>
                  <a:schemeClr val="tx2"/>
                </a:solidFill>
              </a:endParaRPr>
            </a:p>
          </p:txBody>
        </p:sp>
        <p:sp>
          <p:nvSpPr>
            <p:cNvPr id="19" name="Rectangle 31"/>
            <p:cNvSpPr>
              <a:spLocks noChangeAspect="1" noChangeArrowheads="1"/>
            </p:cNvSpPr>
            <p:nvPr/>
          </p:nvSpPr>
          <p:spPr bwMode="auto">
            <a:xfrm>
              <a:off x="531813" y="3479800"/>
              <a:ext cx="4121150" cy="73025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32"/>
            <p:cNvSpPr txBox="1">
              <a:spLocks noChangeAspect="1" noChangeArrowheads="1"/>
            </p:cNvSpPr>
            <p:nvPr/>
          </p:nvSpPr>
          <p:spPr bwMode="auto">
            <a:xfrm>
              <a:off x="750888" y="2698750"/>
              <a:ext cx="2147887" cy="595313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400" b="1">
                  <a:solidFill>
                    <a:schemeClr val="tx2"/>
                  </a:solidFill>
                  <a:ea typeface="MS Mincho" panose="02020609040205080304" pitchFamily="49" charset="-128"/>
                </a:rPr>
                <a:t>Tm-pump #2</a:t>
              </a:r>
            </a:p>
            <a:p>
              <a:pPr algn="ctr"/>
              <a:r>
                <a:rPr lang="en-US" altLang="ja-JP" sz="1400">
                  <a:solidFill>
                    <a:schemeClr val="tx2"/>
                  </a:solidFill>
                  <a:ea typeface="MS Mincho" panose="02020609040205080304" pitchFamily="49" charset="-128"/>
                </a:rPr>
                <a:t>~120 W at 1940 nm</a:t>
              </a:r>
              <a:endParaRPr lang="en-US" altLang="en-US" sz="1400">
                <a:solidFill>
                  <a:schemeClr val="tx2"/>
                </a:solidFill>
              </a:endParaRP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750888" y="3568700"/>
              <a:ext cx="2155825" cy="5984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</a:extLst>
          </p:spPr>
          <p:txBody>
            <a:bodyPr/>
            <a:lstStyle/>
            <a:p>
              <a:pPr algn="ctr"/>
              <a:r>
                <a:rPr lang="en-US" altLang="ja-JP" sz="1400" b="1">
                  <a:solidFill>
                    <a:schemeClr val="tx2"/>
                  </a:solidFill>
                  <a:ea typeface="MS Mincho" panose="02020609040205080304" pitchFamily="49" charset="-128"/>
                </a:rPr>
                <a:t>Tm-pump #3</a:t>
              </a:r>
            </a:p>
            <a:p>
              <a:pPr algn="ctr"/>
              <a:r>
                <a:rPr lang="en-US" altLang="ja-JP" sz="1400">
                  <a:solidFill>
                    <a:schemeClr val="tx2"/>
                  </a:solidFill>
                  <a:ea typeface="MS Mincho" panose="02020609040205080304" pitchFamily="49" charset="-128"/>
                </a:rPr>
                <a:t>~120 W at 1940 nm</a:t>
              </a:r>
              <a:endParaRPr lang="en-US" altLang="en-US" sz="1400">
                <a:solidFill>
                  <a:schemeClr val="tx2"/>
                </a:solidFill>
              </a:endParaRPr>
            </a:p>
          </p:txBody>
        </p:sp>
        <p:sp>
          <p:nvSpPr>
            <p:cNvPr id="22" name="Line 34"/>
            <p:cNvSpPr>
              <a:spLocks noChangeAspect="1" noChangeShapeType="1"/>
            </p:cNvSpPr>
            <p:nvPr/>
          </p:nvSpPr>
          <p:spPr bwMode="auto">
            <a:xfrm>
              <a:off x="3840163" y="2332038"/>
              <a:ext cx="1587" cy="411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5"/>
            <p:cNvSpPr>
              <a:spLocks noChangeAspect="1" noChangeShapeType="1"/>
            </p:cNvSpPr>
            <p:nvPr/>
          </p:nvSpPr>
          <p:spPr bwMode="auto">
            <a:xfrm>
              <a:off x="3840163" y="3246438"/>
              <a:ext cx="1587" cy="3651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6"/>
            <p:cNvSpPr>
              <a:spLocks noChangeAspect="1" noChangeShapeType="1"/>
            </p:cNvSpPr>
            <p:nvPr/>
          </p:nvSpPr>
          <p:spPr bwMode="auto">
            <a:xfrm>
              <a:off x="3840163" y="4114800"/>
              <a:ext cx="1587" cy="45720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7"/>
            <p:cNvSpPr>
              <a:spLocks noChangeAspect="1" noChangeShapeType="1"/>
            </p:cNvSpPr>
            <p:nvPr/>
          </p:nvSpPr>
          <p:spPr bwMode="auto">
            <a:xfrm>
              <a:off x="2898775" y="3005138"/>
              <a:ext cx="439738" cy="1587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8"/>
            <p:cNvSpPr>
              <a:spLocks noChangeAspect="1" noChangeShapeType="1"/>
            </p:cNvSpPr>
            <p:nvPr/>
          </p:nvSpPr>
          <p:spPr bwMode="auto">
            <a:xfrm>
              <a:off x="2898775" y="3917950"/>
              <a:ext cx="439738" cy="15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145"/>
          <p:cNvSpPr>
            <a:spLocks noChangeArrowheads="1"/>
          </p:cNvSpPr>
          <p:nvPr/>
        </p:nvSpPr>
        <p:spPr bwMode="auto">
          <a:xfrm>
            <a:off x="719387" y="1995167"/>
            <a:ext cx="2239962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339933"/>
              </a:buClr>
              <a:buFont typeface="Wingdings" panose="05000000000000000000" pitchFamily="2" charset="2"/>
              <a:buChar char="q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9933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9933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200" b="1" dirty="0"/>
              <a:t>Tm-fiber laser TLR-100-1940 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200" b="1" dirty="0"/>
              <a:t>IPG Photonics</a:t>
            </a:r>
          </a:p>
          <a:p>
            <a:pPr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200" b="1" dirty="0"/>
              <a:t>www.ipgphotonics.com </a:t>
            </a:r>
          </a:p>
        </p:txBody>
      </p:sp>
      <p:graphicFrame>
        <p:nvGraphicFramePr>
          <p:cNvPr id="28" name="Group 2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61099811"/>
              </p:ext>
            </p:extLst>
          </p:nvPr>
        </p:nvGraphicFramePr>
        <p:xfrm>
          <a:off x="635249" y="2768057"/>
          <a:ext cx="2408238" cy="1355727"/>
        </p:xfrm>
        <a:graphic>
          <a:graphicData uri="http://schemas.openxmlformats.org/drawingml/2006/table">
            <a:tbl>
              <a:tblPr/>
              <a:tblGrid>
                <a:gridCol w="1538288">
                  <a:extLst>
                    <a:ext uri="{9D8B030D-6E8A-4147-A177-3AD203B41FA5}">
                      <a16:colId xmlns:a16="http://schemas.microsoft.com/office/drawing/2014/main" val="3010186266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481550223"/>
                    </a:ext>
                  </a:extLst>
                </a:gridCol>
              </a:tblGrid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Operation regime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CW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09580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Beam Profile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TEMoo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2128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Output power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120 W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595764"/>
                  </a:ext>
                </a:extLst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Wavelength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1940 nm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047505"/>
                  </a:ext>
                </a:extLst>
              </a:tr>
              <a:tr h="227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Polarization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Random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970229"/>
                  </a:ext>
                </a:extLst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Linewidth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9933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339933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nm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837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08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45-dB gain </a:t>
            </a:r>
            <a:r>
              <a:rPr lang="en-US" dirty="0" err="1" smtClean="0"/>
              <a:t>Ho:YLF</a:t>
            </a:r>
            <a:r>
              <a:rPr lang="en-US" dirty="0" smtClean="0"/>
              <a:t> amplifier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7118" y="5680687"/>
            <a:ext cx="822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Dergachev</a:t>
            </a:r>
            <a:r>
              <a:rPr lang="en-US" sz="1400" dirty="0"/>
              <a:t>, "45-dB, Compact, Single-Frequency, 2-µm Amplifier," in Lasers, Sources, and Related Photonic Devices, OSA Technical Digest (CD) (Optical Society of America, 2012), paper FTh4A.2.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9" y="1330037"/>
            <a:ext cx="5163132" cy="3601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634" y="1338537"/>
            <a:ext cx="5859786" cy="37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work: </a:t>
            </a:r>
            <a:r>
              <a:rPr lang="en-US" dirty="0" err="1" smtClean="0"/>
              <a:t>Ho:YLF</a:t>
            </a:r>
            <a:r>
              <a:rPr lang="en-US" dirty="0" smtClean="0"/>
              <a:t> oscillator scaled to 550 </a:t>
            </a:r>
            <a:r>
              <a:rPr lang="en-US" dirty="0" err="1" smtClean="0"/>
              <a:t>mJ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7686" y="5743233"/>
            <a:ext cx="8549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Helge </a:t>
            </a:r>
            <a:r>
              <a:rPr lang="en-US" sz="1400" dirty="0" err="1"/>
              <a:t>Fonnum</a:t>
            </a:r>
            <a:r>
              <a:rPr lang="en-US" sz="1400" dirty="0"/>
              <a:t>, </a:t>
            </a:r>
            <a:r>
              <a:rPr lang="en-US" sz="1400" dirty="0" err="1"/>
              <a:t>Espen</a:t>
            </a:r>
            <a:r>
              <a:rPr lang="en-US" sz="1400" dirty="0"/>
              <a:t> Lippert, and Magnus W. </a:t>
            </a:r>
            <a:r>
              <a:rPr lang="en-US" sz="1400" dirty="0" err="1"/>
              <a:t>Haakestad</a:t>
            </a:r>
            <a:r>
              <a:rPr lang="en-US" sz="1400" dirty="0"/>
              <a:t>, "550 </a:t>
            </a:r>
            <a:r>
              <a:rPr lang="en-US" sz="1400" dirty="0" err="1"/>
              <a:t>mJ</a:t>
            </a:r>
            <a:r>
              <a:rPr lang="en-US" sz="1400" dirty="0"/>
              <a:t> Q-switched cryogenic </a:t>
            </a:r>
            <a:r>
              <a:rPr lang="en-US" sz="1400" dirty="0" err="1"/>
              <a:t>Ho:YLF</a:t>
            </a:r>
            <a:r>
              <a:rPr lang="en-US" sz="1400" dirty="0"/>
              <a:t> oscillator pumped with a 100 W </a:t>
            </a:r>
            <a:r>
              <a:rPr lang="en-US" sz="1400" dirty="0" err="1"/>
              <a:t>Tm:fiber</a:t>
            </a:r>
            <a:r>
              <a:rPr lang="en-US" sz="1400" dirty="0"/>
              <a:t> laser," Opt. Lett. 38, 1884-1886 (2013)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4" y="2049219"/>
            <a:ext cx="3442293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340" y="3426392"/>
            <a:ext cx="3648008" cy="2204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773" y="2258051"/>
            <a:ext cx="3716579" cy="25408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603" y="1009694"/>
            <a:ext cx="3730294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8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3992" y="1098804"/>
            <a:ext cx="10924032" cy="5111496"/>
          </a:xfrm>
        </p:spPr>
        <p:txBody>
          <a:bodyPr/>
          <a:lstStyle/>
          <a:p>
            <a:r>
              <a:rPr lang="en-US" dirty="0" smtClean="0"/>
              <a:t>There are several technical approaches to the construction of high-energy, Ho-doped, 2-micron lasers suited for wind-sensing applications</a:t>
            </a:r>
          </a:p>
          <a:p>
            <a:r>
              <a:rPr lang="en-US" dirty="0" smtClean="0"/>
              <a:t>Advances is silica-based, Tm-doped fibers have led to demonstration of high-efficiency devices with &gt; 1 kW of </a:t>
            </a:r>
            <a:r>
              <a:rPr lang="en-US" dirty="0" err="1" smtClean="0"/>
              <a:t>cw</a:t>
            </a:r>
            <a:r>
              <a:rPr lang="en-US" dirty="0" smtClean="0"/>
              <a:t> output power</a:t>
            </a:r>
          </a:p>
          <a:p>
            <a:r>
              <a:rPr lang="en-US" dirty="0" smtClean="0"/>
              <a:t>This has enabled one technology approach, </a:t>
            </a:r>
            <a:r>
              <a:rPr lang="en-US" dirty="0" err="1" smtClean="0"/>
              <a:t>Tm:fiber-pumped</a:t>
            </a:r>
            <a:r>
              <a:rPr lang="en-US" dirty="0" smtClean="0"/>
              <a:t> Ho-doped lasers, to reach performance levels commensurate with requirements for space-based wind sensors</a:t>
            </a:r>
          </a:p>
          <a:p>
            <a:r>
              <a:rPr lang="en-US" dirty="0" smtClean="0"/>
              <a:t>All of the components of a system, including high-gain amplifiers and high-energy amplifiers, have been developed based on 2050-nm, </a:t>
            </a:r>
            <a:r>
              <a:rPr lang="en-US" dirty="0" err="1" smtClean="0"/>
              <a:t>Ho:YLF</a:t>
            </a:r>
            <a:r>
              <a:rPr lang="en-US" dirty="0" smtClean="0"/>
              <a:t> bulk crystals pumped by 790-nm-diode-pumped </a:t>
            </a:r>
            <a:r>
              <a:rPr lang="en-US" dirty="0" err="1" smtClean="0"/>
              <a:t>Tm:silica</a:t>
            </a:r>
            <a:r>
              <a:rPr lang="en-US" dirty="0" smtClean="0"/>
              <a:t> fibers</a:t>
            </a:r>
          </a:p>
          <a:p>
            <a:r>
              <a:rPr lang="en-US" dirty="0" smtClean="0"/>
              <a:t>The technology approach looks well-positioned for engineering into space-based hardware, featuring:</a:t>
            </a:r>
          </a:p>
          <a:p>
            <a:pPr lvl="1"/>
            <a:r>
              <a:rPr lang="en-US" dirty="0" smtClean="0"/>
              <a:t>CW, fiber-coupled diode pump lasers, which can be remotely </a:t>
            </a:r>
            <a:r>
              <a:rPr lang="en-US" dirty="0" smtClean="0"/>
              <a:t>located </a:t>
            </a:r>
            <a:r>
              <a:rPr lang="en-US" dirty="0" smtClean="0"/>
              <a:t>and conduction </a:t>
            </a:r>
            <a:r>
              <a:rPr lang="en-US" dirty="0" smtClean="0"/>
              <a:t>cooled</a:t>
            </a:r>
          </a:p>
          <a:p>
            <a:pPr lvl="1"/>
            <a:r>
              <a:rPr lang="en-US" dirty="0" smtClean="0"/>
              <a:t>Fiber-delivered pump power to high-energy amplifiers</a:t>
            </a:r>
            <a:endParaRPr lang="en-US" dirty="0" smtClean="0"/>
          </a:p>
          <a:p>
            <a:pPr lvl="1"/>
            <a:r>
              <a:rPr lang="en-US" dirty="0" smtClean="0"/>
              <a:t>Efficient, </a:t>
            </a:r>
            <a:r>
              <a:rPr lang="en-US" dirty="0" smtClean="0"/>
              <a:t>low-thermal-load/distortion</a:t>
            </a:r>
            <a:r>
              <a:rPr lang="en-US" dirty="0" smtClean="0"/>
              <a:t>, bulk crystals for high-energy pulse generation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72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diode-pumping of Ho-doped lasers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61" y="1105765"/>
            <a:ext cx="7273213" cy="4402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469" y="5699447"/>
            <a:ext cx="916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Dergachev</a:t>
            </a:r>
            <a:r>
              <a:rPr lang="en-US" sz="1400" dirty="0"/>
              <a:t>, P. F. Moulton, and T. E. </a:t>
            </a:r>
            <a:r>
              <a:rPr lang="en-US" sz="1400" dirty="0" smtClean="0"/>
              <a:t>Drake, “High-power</a:t>
            </a:r>
            <a:r>
              <a:rPr lang="en-US" sz="1400" dirty="0"/>
              <a:t>, high-energy, high-repetition-rate </a:t>
            </a:r>
            <a:r>
              <a:rPr lang="en-US" sz="1400" dirty="0" smtClean="0"/>
              <a:t>2050-nm </a:t>
            </a:r>
            <a:r>
              <a:rPr lang="en-US" sz="1400" dirty="0" err="1" smtClean="0"/>
              <a:t>Ho:YLF</a:t>
            </a:r>
            <a:r>
              <a:rPr lang="en-US" sz="1400" dirty="0" smtClean="0"/>
              <a:t> laser,” SPIE Photonics West, 2005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5971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diode-pumping of Ho-doped lasers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61" y="1105765"/>
            <a:ext cx="7273213" cy="4402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469" y="5699447"/>
            <a:ext cx="9162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A. </a:t>
            </a:r>
            <a:r>
              <a:rPr lang="en-US" sz="1400" dirty="0" err="1"/>
              <a:t>Dergachev</a:t>
            </a:r>
            <a:r>
              <a:rPr lang="en-US" sz="1400" dirty="0"/>
              <a:t>, P. F. Moulton, and T. E. </a:t>
            </a:r>
            <a:r>
              <a:rPr lang="en-US" sz="1400" dirty="0" smtClean="0"/>
              <a:t>Drake, “High-power</a:t>
            </a:r>
            <a:r>
              <a:rPr lang="en-US" sz="1400" dirty="0"/>
              <a:t>, high-energy, high-repetition-rate </a:t>
            </a:r>
            <a:r>
              <a:rPr lang="en-US" sz="1400" dirty="0" smtClean="0"/>
              <a:t>2050-nm </a:t>
            </a:r>
            <a:r>
              <a:rPr lang="en-US" sz="1400" dirty="0" err="1" smtClean="0"/>
              <a:t>Ho:YLF</a:t>
            </a:r>
            <a:r>
              <a:rPr lang="en-US" sz="1400" dirty="0" smtClean="0"/>
              <a:t> laser,” SPIE Photonics West, 2005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265218" y="2150918"/>
            <a:ext cx="4374573" cy="1018309"/>
          </a:xfrm>
          <a:prstGeom prst="rect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7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2:1 pumping enables efficient Tm-doped lasers, including silica-based fibers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755" y="1028122"/>
            <a:ext cx="6238505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5784" y="5713844"/>
            <a:ext cx="10254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S. D. Jackson, A. Sabella, and D. G. Lancaster, “Application and development of high-power and highly efficient silica-based fiber lasers operating at 2 </a:t>
            </a:r>
            <a:r>
              <a:rPr lang="en-US" sz="1400" dirty="0" err="1"/>
              <a:t>μm</a:t>
            </a:r>
            <a:r>
              <a:rPr lang="en-US" sz="1400" dirty="0"/>
              <a:t>,” IEEE J. Sel. Top. Quantum Electron. 13(3), 567–572 (2007). </a:t>
            </a:r>
          </a:p>
        </p:txBody>
      </p:sp>
    </p:spTree>
    <p:extLst>
      <p:ext uri="{BB962C8B-B14F-4D97-AF65-F5344CB8AC3E}">
        <p14:creationId xmlns:p14="http://schemas.microsoft.com/office/powerpoint/2010/main" val="374134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All-glass, efficient </a:t>
            </a:r>
            <a:r>
              <a:rPr lang="en-US" dirty="0" err="1" smtClean="0"/>
              <a:t>Tm:fiber</a:t>
            </a:r>
            <a:r>
              <a:rPr lang="en-US" dirty="0" smtClean="0"/>
              <a:t> (silica) laser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19" y="1039091"/>
            <a:ext cx="9535551" cy="4102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2719" y="5515262"/>
            <a:ext cx="10416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Ehrenreich, T., </a:t>
            </a:r>
            <a:r>
              <a:rPr lang="en-US" sz="1400" dirty="0" err="1"/>
              <a:t>Leveille</a:t>
            </a:r>
            <a:r>
              <a:rPr lang="en-US" sz="1400" dirty="0"/>
              <a:t>, R., Majid, I., </a:t>
            </a:r>
            <a:r>
              <a:rPr lang="en-US" sz="1400" dirty="0" err="1"/>
              <a:t>Tankala</a:t>
            </a:r>
            <a:r>
              <a:rPr lang="en-US" sz="1400" dirty="0"/>
              <a:t>, K., </a:t>
            </a:r>
            <a:r>
              <a:rPr lang="en-US" sz="1400" dirty="0" err="1"/>
              <a:t>Rines</a:t>
            </a:r>
            <a:r>
              <a:rPr lang="en-US" sz="1400" dirty="0"/>
              <a:t>, G. &amp; Moulton, P. 1-kW, all-glass Tm: fiber laser. Fiber Lasers VII: Technology, Systems, and Applications, San Francisco, California, USA. Proceedings of SPIE (International Society for Optics and Photonics). (2010, January 23).</a:t>
            </a:r>
          </a:p>
        </p:txBody>
      </p:sp>
    </p:spTree>
    <p:extLst>
      <p:ext uri="{BB962C8B-B14F-4D97-AF65-F5344CB8AC3E}">
        <p14:creationId xmlns:p14="http://schemas.microsoft.com/office/powerpoint/2010/main" val="266596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all-glass system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2719" y="5515262"/>
            <a:ext cx="10416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Ehrenreich, T., </a:t>
            </a:r>
            <a:r>
              <a:rPr lang="en-US" sz="1400" dirty="0" err="1"/>
              <a:t>Leveille</a:t>
            </a:r>
            <a:r>
              <a:rPr lang="en-US" sz="1400" dirty="0"/>
              <a:t>, R., Majid, I., </a:t>
            </a:r>
            <a:r>
              <a:rPr lang="en-US" sz="1400" dirty="0" err="1"/>
              <a:t>Tankala</a:t>
            </a:r>
            <a:r>
              <a:rPr lang="en-US" sz="1400" dirty="0"/>
              <a:t>, K., </a:t>
            </a:r>
            <a:r>
              <a:rPr lang="en-US" sz="1400" dirty="0" err="1"/>
              <a:t>Rines</a:t>
            </a:r>
            <a:r>
              <a:rPr lang="en-US" sz="1400" dirty="0"/>
              <a:t>, G. &amp; Moulton, P. 1-kW, all-glass Tm: fiber laser. Fiber Lasers VII: Technology, Systems, and Applications, San Francisco, California, USA. Proceedings of SPIE (International Society for Optics and Photonics). (2010, January 23).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955" y="966355"/>
            <a:ext cx="6974105" cy="45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2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Two-stage power amplifier provides power scaling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2719" y="5515262"/>
            <a:ext cx="10416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Ehrenreich, T., </a:t>
            </a:r>
            <a:r>
              <a:rPr lang="en-US" sz="1400" dirty="0" err="1"/>
              <a:t>Leveille</a:t>
            </a:r>
            <a:r>
              <a:rPr lang="en-US" sz="1400" dirty="0"/>
              <a:t>, R., Majid, I., </a:t>
            </a:r>
            <a:r>
              <a:rPr lang="en-US" sz="1400" dirty="0" err="1"/>
              <a:t>Tankala</a:t>
            </a:r>
            <a:r>
              <a:rPr lang="en-US" sz="1400" dirty="0"/>
              <a:t>, K., </a:t>
            </a:r>
            <a:r>
              <a:rPr lang="en-US" sz="1400" dirty="0" err="1"/>
              <a:t>Rines</a:t>
            </a:r>
            <a:r>
              <a:rPr lang="en-US" sz="1400" dirty="0"/>
              <a:t>, G. &amp; Moulton, P. 1-kW, all-glass Tm: fiber laser. Fiber Lasers VII: Technology, Systems, and Applications, San Francisco, California, USA. Proceedings of SPIE (International Society for Optics and Photonics). (2010, January 23).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679" y="1117847"/>
            <a:ext cx="7241512" cy="42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Result: &gt; 1kW of power output at 2045 nm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2719" y="5515262"/>
            <a:ext cx="104168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Ehrenreich, T., </a:t>
            </a:r>
            <a:r>
              <a:rPr lang="en-US" sz="1400" dirty="0" err="1"/>
              <a:t>Leveille</a:t>
            </a:r>
            <a:r>
              <a:rPr lang="en-US" sz="1400" dirty="0"/>
              <a:t>, R., Majid, I., </a:t>
            </a:r>
            <a:r>
              <a:rPr lang="en-US" sz="1400" dirty="0" err="1"/>
              <a:t>Tankala</a:t>
            </a:r>
            <a:r>
              <a:rPr lang="en-US" sz="1400" dirty="0"/>
              <a:t>, K., </a:t>
            </a:r>
            <a:r>
              <a:rPr lang="en-US" sz="1400" dirty="0" err="1"/>
              <a:t>Rines</a:t>
            </a:r>
            <a:r>
              <a:rPr lang="en-US" sz="1400" dirty="0"/>
              <a:t>, G. &amp; Moulton, P. 1-kW, all-glass Tm: fiber laser. Fiber Lasers VII: Technology, Systems, and Applications, San Francisco, California, USA. Proceedings of SPIE (International Society for Optics and Photonics). (2010, January 23).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786" y="1028700"/>
            <a:ext cx="6306444" cy="43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3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Tm:fibers</a:t>
            </a:r>
            <a:r>
              <a:rPr lang="en-US" dirty="0" smtClean="0"/>
              <a:t> (silica) still undergoing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7" y="1228238"/>
            <a:ext cx="2563275" cy="3425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097" y="1228238"/>
            <a:ext cx="4401532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909" y="5498900"/>
            <a:ext cx="5897326" cy="73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297" y="5646300"/>
            <a:ext cx="2240625" cy="4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9927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Dec10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ncoln_2012_v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Lincoln_2012_v2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2DCF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sz="14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5D68FEC5AE6B4B9B3BD74ADDA91565" ma:contentTypeVersion="0" ma:contentTypeDescription="Create a new document." ma:contentTypeScope="" ma:versionID="9e9a4532a062ac420b4302bf33dcaa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A3CD7-221C-45EC-95F0-0F7EFAA58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82D9E-347C-4998-B3E8-7F7D2CD61E8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EDB9C51-BF88-40F4-9890-6A723F21F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Lincoln_2012_vDec10.potx</Template>
  <TotalTime>273266</TotalTime>
  <Pages>1</Pages>
  <Words>1208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MS Mincho</vt:lpstr>
      <vt:lpstr>ＭＳ Ｐゴシック</vt:lpstr>
      <vt:lpstr>Arial</vt:lpstr>
      <vt:lpstr>Courier New</vt:lpstr>
      <vt:lpstr>Times New Roman</vt:lpstr>
      <vt:lpstr>Wingdings</vt:lpstr>
      <vt:lpstr>Lincoln_2012_vDec10</vt:lpstr>
      <vt:lpstr>1_Lincoln_2012_v2</vt:lpstr>
      <vt:lpstr>2_Lincoln_2012_v2</vt:lpstr>
      <vt:lpstr>Picture</vt:lpstr>
      <vt:lpstr>Recent Developments in 2-micron Sources</vt:lpstr>
      <vt:lpstr>Approaches to diode-pumping of Ho-doped lasers</vt:lpstr>
      <vt:lpstr>Approaches to diode-pumping of Ho-doped lasers</vt:lpstr>
      <vt:lpstr>2:1 pumping enables efficient Tm-doped lasers, including silica-based fibers</vt:lpstr>
      <vt:lpstr>All-glass, efficient Tm:fiber (silica) laser</vt:lpstr>
      <vt:lpstr>Results from all-glass system</vt:lpstr>
      <vt:lpstr>Two-stage power amplifier provides power scaling</vt:lpstr>
      <vt:lpstr>Result: &gt; 1kW of power output at 2045 nm</vt:lpstr>
      <vt:lpstr>Tm:fibers (silica) still undergoing development</vt:lpstr>
      <vt:lpstr>Approaches to diode-pumping of Ho-doped lasers</vt:lpstr>
      <vt:lpstr>Ho:YLF vs. Ho:YAG</vt:lpstr>
      <vt:lpstr>Ho:YLF laser designs with Tm:fiber pump</vt:lpstr>
      <vt:lpstr>Performance of Osc/Amp module</vt:lpstr>
      <vt:lpstr>Three-stage system: 115 W cw or 170 mJ pulses</vt:lpstr>
      <vt:lpstr>45-dB gain Ho:YLF amplifier</vt:lpstr>
      <vt:lpstr>Newer work: Ho:YLF oscillator scaled to 550 mJ</vt:lpstr>
      <vt:lpstr>Conclusions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Reed, Casey - 0800 - MITLL</dc:creator>
  <cp:lastModifiedBy>Moulton, Peter - 0882 - MITLL</cp:lastModifiedBy>
  <cp:revision>966</cp:revision>
  <cp:lastPrinted>2017-05-22T17:39:51Z</cp:lastPrinted>
  <dcterms:created xsi:type="dcterms:W3CDTF">2008-05-27T20:28:58Z</dcterms:created>
  <dcterms:modified xsi:type="dcterms:W3CDTF">2018-01-24T22:26:52Z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0x010100AB5D68FEC5AE6B4B9B3BD74ADDA91565</vt:lpwstr>
  </property>
</Properties>
</file>