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8" r:id="rId4"/>
    <p:sldId id="279" r:id="rId5"/>
    <p:sldId id="260" r:id="rId6"/>
    <p:sldId id="262" r:id="rId7"/>
    <p:sldId id="263" r:id="rId8"/>
    <p:sldId id="266" r:id="rId9"/>
    <p:sldId id="264" r:id="rId10"/>
    <p:sldId id="270" r:id="rId11"/>
    <p:sldId id="268" r:id="rId12"/>
    <p:sldId id="267" r:id="rId13"/>
    <p:sldId id="269" r:id="rId14"/>
    <p:sldId id="273" r:id="rId15"/>
    <p:sldId id="271" r:id="rId16"/>
    <p:sldId id="272" r:id="rId17"/>
    <p:sldId id="274" r:id="rId18"/>
    <p:sldId id="275" r:id="rId19"/>
    <p:sldId id="283" r:id="rId20"/>
    <p:sldId id="284" r:id="rId21"/>
    <p:sldId id="281" r:id="rId22"/>
    <p:sldId id="282" r:id="rId23"/>
    <p:sldId id="277" r:id="rId24"/>
    <p:sldId id="285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F00"/>
    <a:srgbClr val="009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7"/>
    <p:restoredTop sz="89832"/>
  </p:normalViewPr>
  <p:slideViewPr>
    <p:cSldViewPr snapToGrid="0" snapToObjects="1">
      <p:cViewPr varScale="1">
        <p:scale>
          <a:sx n="96" d="100"/>
          <a:sy n="96" d="100"/>
        </p:scale>
        <p:origin x="60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1594-2B5B-A445-82DC-DEAB102A060A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10999-6B96-A444-94CD-BE91EC86E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4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my be taken out.  Information can be given on previous slide for time sake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33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on limited to pointing zenith, wind should be zero, here’s our test</a:t>
            </a:r>
          </a:p>
          <a:p>
            <a:r>
              <a:rPr lang="en-US" dirty="0"/>
              <a:t>Looking into layer only, ignoring overlap region from the ground (not problem plane) emphasis again ACATS is optimized for aerosol layer only</a:t>
            </a:r>
          </a:p>
          <a:p>
            <a:r>
              <a:rPr lang="en-US" dirty="0"/>
              <a:t>19:34:33 Mean = -0.37 m/s</a:t>
            </a:r>
          </a:p>
          <a:p>
            <a:r>
              <a:rPr lang="en-US" dirty="0"/>
              <a:t>20:30:07 Mean = -0.58 m/s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01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we had money?</a:t>
            </a:r>
          </a:p>
          <a:p>
            <a:r>
              <a:rPr lang="en-US" dirty="0"/>
              <a:t>     -Could buy flight hours, dedicated personal, build new receiver and/or etalon for Rayleigh, etc.  Could do lots with dedicated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8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75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65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Calibration</a:t>
            </a:r>
            <a:r>
              <a:rPr lang="en-US" baseline="0" dirty="0"/>
              <a:t> also known as an etalon scan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F201-C421-B849-B43A-C368FB58B6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17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-Here we have the</a:t>
            </a:r>
            <a:r>
              <a:rPr lang="en-US" baseline="0" dirty="0"/>
              <a:t> transmission function for an etalon which is a function of its plate spacing, # channels, wavelength, and defect</a:t>
            </a:r>
          </a:p>
          <a:p>
            <a:r>
              <a:rPr lang="en-US" baseline="0" dirty="0"/>
              <a:t>-Defect starts at 0 and increased by intervals of 1 to determine what value yields best fit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F201-C421-B849-B43A-C368FB58B6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8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-Tech demo optimized to be built with parts at the time for the small space of the </a:t>
            </a:r>
            <a:r>
              <a:rPr lang="en-US" dirty="0" err="1"/>
              <a:t>superpod</a:t>
            </a:r>
            <a:endParaRPr lang="en-US" dirty="0"/>
          </a:p>
          <a:p>
            <a:r>
              <a:rPr lang="en-US" dirty="0"/>
              <a:t>	- Single wavelength because of what was available</a:t>
            </a:r>
          </a:p>
          <a:p>
            <a:r>
              <a:rPr lang="en-US" dirty="0"/>
              <a:t>-Emphasis on coming from Matt McGill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Slow process built from parts we had (Frankenstein): Originated summer 2008</a:t>
            </a:r>
          </a:p>
          <a:p>
            <a:r>
              <a:rPr lang="en-US" dirty="0"/>
              <a:t>Bits and pieces over time</a:t>
            </a:r>
          </a:p>
          <a:p>
            <a:r>
              <a:rPr lang="en-US" dirty="0"/>
              <a:t>Still worked well given the manner in which was built / different from dedicated $5 million to instrument and labor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0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it worked will given its non traditional path of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demo flights, worked, but now well.  Sat around with no dedicated funds and campaigns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8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 second integration for reference spectrum</a:t>
            </a:r>
          </a:p>
          <a:p>
            <a:r>
              <a:rPr lang="en-US" dirty="0"/>
              <a:t>360 second (6min) interval</a:t>
            </a:r>
          </a:p>
          <a:p>
            <a:r>
              <a:rPr lang="en-US" dirty="0"/>
              <a:t>Focus on and reiterate this is up looking, not flight data, looking at vert wind, expected zero wind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10999-6B96-A444-94CD-BE91EC86E8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8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8DD7-1D90-1144-9591-597235E14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CC8FE-7788-C74D-BE15-9C3DC4EDB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79B1-2AEA-4546-BCDA-2BB2B75C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B2DD-6FA4-3D42-B768-5F0A97E3DDE5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20997-B98D-384B-B51E-545D068B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AB9B8-590B-D348-B203-E8679411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9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FC67-3CCF-D747-A334-CF64A015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30EF6-9007-7043-960C-C212FFC13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6DEC-430E-D046-8D53-8ABD6BF2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6007-BF40-B940-B21A-E086F04F8A6C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F578-D9D9-F541-98B8-2B2359A2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8ABCD-831D-1F45-AAAB-AC1D0B5A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5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E28881-721A-3D46-A2E9-51FD87C49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6C8C9-D3BB-7046-87ED-A3BA405D4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75CC1-7123-6943-9137-603B608E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B8F1-667A-0C47-9B26-C5A3F583BE56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94347-4CB8-A448-BC6A-42660B19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8128E-A2CB-9C4F-9998-913D0A5C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3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95B4-A086-3448-AC3C-C0F61089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886C-27D0-9941-A5BF-C34BC203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0AA9B-285C-0646-A86D-D973720D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01D-AED8-9E45-AAFC-E215AFCA4F9E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7D035-9451-0044-99AB-9B13ABC4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88119-6152-7B46-B188-31AC5757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8E4C-D024-4B4C-BF51-296A270B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356AE-6367-6749-9235-BBE7F1211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3A37F-5211-DE46-9B39-38B7C706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9D5D3-0A86-4C41-B287-A49EE583D514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9963-E829-7F4C-8DA4-5436F5BA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EC4E3-408F-3A4B-A4F0-BE4F5CCF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B1CA-AE30-B44C-84A5-4D521D1C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FE465-9972-0D41-A6C7-2870D3E1A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BFBB5-33B7-A74E-A023-15D4DDDD5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CFBEB-C4DD-2C4D-895E-15969426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F4C9-790A-584E-8AD1-CC7CA19E2054}" type="datetime1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F7A4C-FB6F-A143-866B-9BF24A44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1F51A-3108-7B4A-9A3F-0B25650A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1CD9-DFCA-4041-8CDE-7F99CD62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47851-5273-8E46-8890-912132D34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8A677-1C06-394E-9FD9-70799254B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AA7B7-3796-E346-AD8D-5277B16BB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5A26B-3FCF-0745-8F3B-83DCA26A1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D00B9-1961-E042-B21A-F0538D2D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178B-CE2F-1A48-9FE6-025BF5387199}" type="datetime1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39F6E-AB79-DA48-8B10-1AA9E1C8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3EA13-EAE5-FA47-AFC3-87C513D4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4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952E-0BF2-E14E-B4ED-4C158F16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F0F12-25B5-2B42-8D45-C5B8C4A1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5D7C-6DC8-4C48-937B-97F36ED181AA}" type="datetime1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A4379-5243-0243-B3E4-9315E473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73872-BDA9-5B44-ADF6-4B4B3508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0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55242-2E60-0D48-B71A-C8BC1418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B237-FE58-3D49-A23E-AE7E0640B761}" type="datetime1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04E89-B578-BF4B-B4D2-BD33E42A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68F75-AEDA-9848-8EDC-C74E46A6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0E40-77D6-3E40-86D8-547E3CB72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F6F9-EAE6-644F-AA1A-ED4AF0F8D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15ED7-9E43-BC45-B98F-7F8506847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878BB-8140-684F-8F2A-01A8013CE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A168-B7CF-9C47-BF3D-96FD96113BC6}" type="datetime1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6E4D3-686A-3D45-A9C4-5283E61C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86F02-F2D3-CE45-9D5E-A1E41F0E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3EC8-6B2E-4D43-8407-FD511346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016940-C74C-7341-873C-5D5CB3C47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78EE8-3193-0B49-B8FE-426726D9D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48782-BC42-3E4E-B103-77E2EC5A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8EE5-32F9-7346-9F63-35B6F7258AB3}" type="datetime1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40F34-836B-9C4D-A1D1-3AA85434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2FDAA-8E4A-5B4E-9505-D7936BDB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AD802-31C2-D447-8DF9-FE3C9FAC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9168D-533C-834B-B022-3EF7990D9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40280-90E3-6A49-BE28-EB3B67F4B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4705-BBBC-7440-8292-A91A0CC8A657}" type="datetime1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BB7B6-8A4D-6342-8595-9F994E165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6F6A-4F1A-5946-A84A-0097E31A4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CE24F-80D7-D148-9552-CF0FF63C1E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df"/><Relationship Id="rId5" Type="http://schemas.openxmlformats.org/officeDocument/2006/relationships/image" Target="../media/image15.png"/><Relationship Id="rId4" Type="http://schemas.openxmlformats.org/officeDocument/2006/relationships/image" Target="../media/image21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FCA1-ADC0-DF4F-BFF5-C9C640EFF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The Airborne Cloud-Aerosol Transport System (ACATS):  A status and update on development efforts at GSFC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CA101-B2F2-E340-8936-D6C10C358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8520"/>
            <a:ext cx="3815938" cy="1655762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Wind Lidar Meeting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Feb 7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Boulder, CO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A17E81-3217-AB4F-AD74-F83647A25FE8}"/>
              </a:ext>
            </a:extLst>
          </p:cNvPr>
          <p:cNvSpPr txBox="1">
            <a:spLocks/>
          </p:cNvSpPr>
          <p:nvPr/>
        </p:nvSpPr>
        <p:spPr>
          <a:xfrm>
            <a:off x="6184900" y="4268520"/>
            <a:ext cx="44831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Scott Ozog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PhD Candidate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NASA Goddard Space Flight Center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University of Maryland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5AF1C-1B89-3F47-B8CC-FAC1AAA0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6AAC3-0A21-E64D-B6B8-9DC5FA4C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1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B4F5-2205-864B-8FBD-99745B68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ACATS Wind Test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F3DD-00FE-3545-A8F9-533FF6E20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 reference spectra were retrieved at 6 minute intervals</a:t>
            </a:r>
          </a:p>
          <a:p>
            <a:endParaRPr lang="en-US" dirty="0"/>
          </a:p>
          <a:p>
            <a:r>
              <a:rPr lang="en-US" dirty="0"/>
              <a:t>Spectra created from 60 second integration period</a:t>
            </a:r>
          </a:p>
          <a:p>
            <a:pPr lvl="1"/>
            <a:r>
              <a:rPr lang="en-US" dirty="0"/>
              <a:t>Future testing will be done to optimize these specs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44466-19F4-8D42-A502-583357B0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84590-4286-5249-8E17-73A09FD65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5873056-31EF-B747-9998-41A47ACC0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73" y="3942223"/>
            <a:ext cx="4881311" cy="232443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980ECF-C4F4-2B4E-BDFD-B949D583E78B}"/>
              </a:ext>
            </a:extLst>
          </p:cNvPr>
          <p:cNvCxnSpPr/>
          <p:nvPr/>
        </p:nvCxnSpPr>
        <p:spPr>
          <a:xfrm flipH="1">
            <a:off x="7744968" y="3310128"/>
            <a:ext cx="649224" cy="13716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F2C765-1223-7C44-BAAF-C48E28C73BC4}"/>
              </a:ext>
            </a:extLst>
          </p:cNvPr>
          <p:cNvCxnSpPr>
            <a:cxnSpLocks/>
          </p:cNvCxnSpPr>
          <p:nvPr/>
        </p:nvCxnSpPr>
        <p:spPr>
          <a:xfrm flipH="1">
            <a:off x="8330184" y="3310128"/>
            <a:ext cx="64008" cy="150653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CB48C7-CFD7-784C-9CB7-FE3F618F0598}"/>
              </a:ext>
            </a:extLst>
          </p:cNvPr>
          <p:cNvCxnSpPr>
            <a:cxnSpLocks/>
          </p:cNvCxnSpPr>
          <p:nvPr/>
        </p:nvCxnSpPr>
        <p:spPr>
          <a:xfrm>
            <a:off x="8394192" y="3310128"/>
            <a:ext cx="841248" cy="143560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8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2BA04B-C1AA-DC46-9843-DFC97821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ACATS Vertical Wind Profiles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6BE86-21D9-C547-8AD7-E86AD690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5A0765-7BED-EB4F-9744-493C8B4B3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F16C20-56BE-5A49-A661-47BB16A00D36}"/>
              </a:ext>
            </a:extLst>
          </p:cNvPr>
          <p:cNvSpPr txBox="1"/>
          <p:nvPr/>
        </p:nvSpPr>
        <p:spPr>
          <a:xfrm>
            <a:off x="1811333" y="1503543"/>
            <a:ext cx="856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Vertical Resolution: 0.6 km   Horizontal Resolution:  25 seconds (5 km airborne)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328274-5615-2D4E-ADCD-7175D3166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83" y="2085474"/>
            <a:ext cx="6165517" cy="4661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3339F8-BFD7-9943-B405-4A96E200D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474"/>
            <a:ext cx="6165517" cy="46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7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861E-6CA2-3042-986E-5A0CC630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Future Work &amp; 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3EB4F-8F6F-7F44-8A70-44ED2E368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913"/>
            <a:ext cx="10515600" cy="48961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 dedicated funding source for ACATS</a:t>
            </a:r>
          </a:p>
          <a:p>
            <a:pPr lvl="1"/>
            <a:r>
              <a:rPr lang="en-US" dirty="0"/>
              <a:t>Is wind lidar work going on at GSFC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Still undergoing algorithm updates and testing</a:t>
            </a:r>
          </a:p>
          <a:p>
            <a:pPr lvl="1"/>
            <a:r>
              <a:rPr lang="en-US" dirty="0"/>
              <a:t>Improve wind retrievals</a:t>
            </a:r>
          </a:p>
          <a:p>
            <a:pPr lvl="1"/>
            <a:r>
              <a:rPr lang="en-US" dirty="0"/>
              <a:t>Improve HSRL products</a:t>
            </a:r>
          </a:p>
          <a:p>
            <a:endParaRPr lang="en-US" dirty="0"/>
          </a:p>
          <a:p>
            <a:r>
              <a:rPr lang="en-US" dirty="0"/>
              <a:t>Next planned flights Summer 2018 out of Palmdale, CA</a:t>
            </a:r>
          </a:p>
          <a:p>
            <a:pPr lvl="1"/>
            <a:r>
              <a:rPr lang="en-US" dirty="0"/>
              <a:t>Piggyback (like all previous flights)</a:t>
            </a:r>
          </a:p>
          <a:p>
            <a:pPr lvl="1"/>
            <a:r>
              <a:rPr lang="en-US" dirty="0"/>
              <a:t>Test updated etalon calibration and horizontal wind retrievals from airborne environment</a:t>
            </a:r>
          </a:p>
          <a:p>
            <a:endParaRPr lang="en-US" dirty="0"/>
          </a:p>
          <a:p>
            <a:r>
              <a:rPr lang="en-US" dirty="0"/>
              <a:t>Further plans</a:t>
            </a:r>
          </a:p>
          <a:p>
            <a:pPr lvl="1"/>
            <a:r>
              <a:rPr lang="en-US" dirty="0"/>
              <a:t>Science tool in future field campaigns</a:t>
            </a:r>
          </a:p>
          <a:p>
            <a:pPr lvl="1"/>
            <a:r>
              <a:rPr lang="en-US" dirty="0"/>
              <a:t>Potential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instrument</a:t>
            </a:r>
          </a:p>
          <a:p>
            <a:pPr lvl="1"/>
            <a:r>
              <a:rPr lang="en-US" dirty="0"/>
              <a:t>Stepping stone to future space missions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DBCBE-6EA3-AD45-9861-ABFC4F98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5B7E1-2FD3-554C-84CC-075301142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3D3A-0114-3D4C-93A5-C811A2E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6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C2B0-B895-3E4D-A20E-8346E16C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3DF0-CDA2-314C-B866-44B6B7F6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8FC41B-824F-F346-AD4C-B4A90201C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86256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3D3A-0114-3D4C-93A5-C811A2E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6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C2B0-B895-3E4D-A20E-8346E16C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3DF0-CDA2-314C-B866-44B6B7F6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14</a:t>
            </a:fld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9E0CCDD-2BBE-CF4C-B1D2-B70D40F7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986" y="3712389"/>
            <a:ext cx="5943600" cy="114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  <a:ea typeface="Times New Roman" pitchFamily="-11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8CF25-DE73-D046-AAD0-41F3C141DCF2}"/>
              </a:ext>
            </a:extLst>
          </p:cNvPr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lc="http://schemas.openxmlformats.org/drawingml/2006/lockedCanvas"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36886" y="1393342"/>
            <a:ext cx="522045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82F50D5-4747-A24C-9D30-04E0CB9F7B08}"/>
              </a:ext>
            </a:extLst>
          </p:cNvPr>
          <p:cNvSpPr txBox="1"/>
          <p:nvPr/>
        </p:nvSpPr>
        <p:spPr>
          <a:xfrm>
            <a:off x="1897503" y="4503549"/>
            <a:ext cx="3719888" cy="20621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600" dirty="0"/>
              <a:t>A </a:t>
            </a:r>
            <a:r>
              <a:rPr lang="en-US" sz="1600" dirty="0" err="1"/>
              <a:t>Fabry</a:t>
            </a:r>
            <a:r>
              <a:rPr lang="en-US" sz="1600" dirty="0"/>
              <a:t>-Perot interferometer is used to </a:t>
            </a:r>
          </a:p>
          <a:p>
            <a:pPr algn="ctr"/>
            <a:r>
              <a:rPr lang="en-US" sz="1600" dirty="0"/>
              <a:t>resolve the spectral signature.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Wavelength is a function of radius </a:t>
            </a:r>
          </a:p>
          <a:p>
            <a:pPr algn="ctr"/>
            <a:r>
              <a:rPr lang="en-US" sz="1600" dirty="0"/>
              <a:t>in the image plane.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The challenge is to efficiently measure </a:t>
            </a:r>
          </a:p>
          <a:p>
            <a:pPr algn="ctr"/>
            <a:r>
              <a:rPr lang="en-US" sz="1600" dirty="0"/>
              <a:t>the annular image.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06147-DB9A-BB42-BFE4-CB7D080A1119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lc="http://schemas.openxmlformats.org/drawingml/2006/lockedCanvas"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869314" y="4251276"/>
            <a:ext cx="3200400" cy="226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FD785-4586-DA42-B71D-C8C6E7F98888}"/>
              </a:ext>
            </a:extLst>
          </p:cNvPr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lc="http://schemas.openxmlformats.org/drawingml/2006/lockedCanvas" xmlns:ma="http://schemas.microsoft.com/office/mac/drawingml/2008/main" xmlns:mv="urn:schemas-microsoft-com:mac:vml" xmlns="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7455086" y="1320608"/>
            <a:ext cx="2438985" cy="265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4FE3D591-2A41-8E48-B349-DE36DB9EA71B}"/>
              </a:ext>
            </a:extLst>
          </p:cNvPr>
          <p:cNvSpPr txBox="1"/>
          <p:nvPr/>
        </p:nvSpPr>
        <p:spPr>
          <a:xfrm rot="16200000">
            <a:off x="5967614" y="5212576"/>
            <a:ext cx="1544639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200" dirty="0"/>
              <a:t>normalized intensity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D92EA-EAA2-8548-84DB-DF0584C3B068}"/>
              </a:ext>
            </a:extLst>
          </p:cNvPr>
          <p:cNvCxnSpPr/>
          <p:nvPr/>
        </p:nvCxnSpPr>
        <p:spPr>
          <a:xfrm rot="10800000">
            <a:off x="7450754" y="2698122"/>
            <a:ext cx="2595132" cy="12554"/>
          </a:xfrm>
          <a:prstGeom prst="line">
            <a:avLst/>
          </a:prstGeom>
          <a:ln w="50800" cap="flat" cmpd="sng" algn="ctr">
            <a:solidFill>
              <a:srgbClr val="FF6600"/>
            </a:solidFill>
            <a:prstDash val="solid"/>
            <a:round/>
            <a:headEnd type="none" w="lg" len="lg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8">
            <a:extLst>
              <a:ext uri="{FF2B5EF4-FFF2-40B4-BE49-F238E27FC236}">
                <a16:creationId xmlns:a16="http://schemas.microsoft.com/office/drawing/2014/main" id="{4377630D-2A2D-9241-9339-88FCAC3E8EE4}"/>
              </a:ext>
            </a:extLst>
          </p:cNvPr>
          <p:cNvSpPr txBox="1"/>
          <p:nvPr/>
        </p:nvSpPr>
        <p:spPr>
          <a:xfrm>
            <a:off x="7861486" y="6444476"/>
            <a:ext cx="151052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200" dirty="0"/>
              <a:t>radial displacement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D6875B7-44A6-074D-83F9-042996FCF1ED}"/>
              </a:ext>
            </a:extLst>
          </p:cNvPr>
          <p:cNvSpPr/>
          <p:nvPr/>
        </p:nvSpPr>
        <p:spPr>
          <a:xfrm>
            <a:off x="9956986" y="2670459"/>
            <a:ext cx="285750" cy="1564217"/>
          </a:xfrm>
          <a:custGeom>
            <a:avLst/>
            <a:gdLst>
              <a:gd name="connsiteX0" fmla="*/ 50800 w 285750"/>
              <a:gd name="connsiteY0" fmla="*/ 40217 h 1564217"/>
              <a:gd name="connsiteX1" fmla="*/ 254000 w 285750"/>
              <a:gd name="connsiteY1" fmla="*/ 78317 h 1564217"/>
              <a:gd name="connsiteX2" fmla="*/ 241300 w 285750"/>
              <a:gd name="connsiteY2" fmla="*/ 510117 h 1564217"/>
              <a:gd name="connsiteX3" fmla="*/ 0 w 285750"/>
              <a:gd name="connsiteY3" fmla="*/ 1564217 h 156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" h="1564217">
                <a:moveTo>
                  <a:pt x="50800" y="40217"/>
                </a:moveTo>
                <a:cubicBezTo>
                  <a:pt x="136525" y="20108"/>
                  <a:pt x="222250" y="0"/>
                  <a:pt x="254000" y="78317"/>
                </a:cubicBezTo>
                <a:cubicBezTo>
                  <a:pt x="285750" y="156634"/>
                  <a:pt x="283633" y="262467"/>
                  <a:pt x="241300" y="510117"/>
                </a:cubicBezTo>
                <a:cubicBezTo>
                  <a:pt x="198967" y="757767"/>
                  <a:pt x="0" y="1564217"/>
                  <a:pt x="0" y="1564217"/>
                </a:cubicBezTo>
              </a:path>
            </a:pathLst>
          </a:custGeom>
          <a:ln w="50800">
            <a:solidFill>
              <a:srgbClr val="FF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Slide Number Placeholder 15">
            <a:extLst>
              <a:ext uri="{FF2B5EF4-FFF2-40B4-BE49-F238E27FC236}">
                <a16:creationId xmlns:a16="http://schemas.microsoft.com/office/drawing/2014/main" id="{86B707DD-BE64-E640-9E34-FF66EF008AAF}"/>
              </a:ext>
            </a:extLst>
          </p:cNvPr>
          <p:cNvSpPr>
            <a:spLocks noGrp="1"/>
          </p:cNvSpPr>
          <p:nvPr/>
        </p:nvSpPr>
        <p:spPr>
          <a:xfrm>
            <a:off x="7912286" y="6311126"/>
            <a:ext cx="2133600" cy="3651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fld id="{FAFEB8C2-2270-BB4F-AC55-F63A9ABC524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9030D5-6F12-5348-BECC-C3AEBC6C70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4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3D3A-0114-3D4C-93A5-C811A2E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6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C2B0-B895-3E4D-A20E-8346E16C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3DF0-CDA2-314C-B866-44B6B7F6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erosol-rayleigh peaks.jpg">
            <a:extLst>
              <a:ext uri="{FF2B5EF4-FFF2-40B4-BE49-F238E27FC236}">
                <a16:creationId xmlns:a16="http://schemas.microsoft.com/office/drawing/2014/main" id="{6D83AB64-250C-2F4E-86D2-6535995C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284" y="1274712"/>
            <a:ext cx="6641432" cy="4372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5F6C5-41D5-C74B-8CE8-CF70C76A3EB0}"/>
              </a:ext>
            </a:extLst>
          </p:cNvPr>
          <p:cNvSpPr txBox="1"/>
          <p:nvPr/>
        </p:nvSpPr>
        <p:spPr>
          <a:xfrm>
            <a:off x="2366211" y="570791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of a </a:t>
            </a:r>
            <a:r>
              <a:rPr lang="en-US" sz="1600" dirty="0" err="1"/>
              <a:t>Fabry</a:t>
            </a:r>
            <a:r>
              <a:rPr lang="en-US" sz="1600" dirty="0"/>
              <a:t>-Perot interferometer results in different system response for the aerosol and molecular components of the total signal.  In fact, the molecular return is imaged as a nearly flat spectrum that can be subtracted from the total signal.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974E31-7D93-C04F-8701-DB217C5BA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6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3D3A-0114-3D4C-93A5-C811A2E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6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C2B0-B895-3E4D-A20E-8346E16C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3DF0-CDA2-314C-B866-44B6B7F6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Figure4">
            <a:extLst>
              <a:ext uri="{FF2B5EF4-FFF2-40B4-BE49-F238E27FC236}">
                <a16:creationId xmlns:a16="http://schemas.microsoft.com/office/drawing/2014/main" id="{80BA7E02-89B5-7642-8F22-A0ECE132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449" y="1337413"/>
            <a:ext cx="3518954" cy="48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late imaging I">
            <a:extLst>
              <a:ext uri="{FF2B5EF4-FFF2-40B4-BE49-F238E27FC236}">
                <a16:creationId xmlns:a16="http://schemas.microsoft.com/office/drawing/2014/main" id="{BEB2EA4E-6A39-6B4C-BB55-8EE0222B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481" y="1163724"/>
            <a:ext cx="4114800" cy="333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DFF34AF1-0CC6-E340-B884-4FD1A71096E9}"/>
              </a:ext>
            </a:extLst>
          </p:cNvPr>
          <p:cNvSpPr txBox="1"/>
          <p:nvPr/>
        </p:nvSpPr>
        <p:spPr>
          <a:xfrm>
            <a:off x="6284781" y="4758333"/>
            <a:ext cx="4114800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600" dirty="0"/>
              <a:t>Our solution:  use a custom holographic optical element with a linear array detector to measure the fringe pattern.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4001BB4-916E-F248-85DE-6F611A96D155}"/>
              </a:ext>
            </a:extLst>
          </p:cNvPr>
          <p:cNvSpPr txBox="1"/>
          <p:nvPr/>
        </p:nvSpPr>
        <p:spPr>
          <a:xfrm>
            <a:off x="4333983" y="6176963"/>
            <a:ext cx="1449210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200" dirty="0"/>
              <a:t>U.S. Patent #631908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6FA722-7900-2245-A8E0-2ABA0DB34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3D3A-0114-3D4C-93A5-C811A2E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60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C2B0-B895-3E4D-A20E-8346E16C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3DF0-CDA2-314C-B866-44B6B7F6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4EA066-4186-054D-967F-25CF544D1237}"/>
              </a:ext>
            </a:extLst>
          </p:cNvPr>
          <p:cNvGrpSpPr/>
          <p:nvPr/>
        </p:nvGrpSpPr>
        <p:grpSpPr>
          <a:xfrm>
            <a:off x="1798320" y="1203677"/>
            <a:ext cx="8595360" cy="5152673"/>
            <a:chOff x="457196" y="29856193"/>
            <a:chExt cx="17160243" cy="113974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71B930-7E41-0F41-88F5-64CFFE416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6" y="29856193"/>
              <a:ext cx="17160243" cy="11397475"/>
            </a:xfrm>
            <a:prstGeom prst="rect">
              <a:avLst/>
            </a:prstGeom>
          </p:spPr>
        </p:pic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22287FCD-516D-1948-8315-54F5B5050F2B}"/>
                </a:ext>
              </a:extLst>
            </p:cNvPr>
            <p:cNvSpPr txBox="1"/>
            <p:nvPr/>
          </p:nvSpPr>
          <p:spPr>
            <a:xfrm>
              <a:off x="6958939" y="39217600"/>
              <a:ext cx="5106818" cy="1157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43408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6817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30225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73634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17042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060451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03859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747268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Mounted servos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FDFADB4-A5F2-5643-87B3-F399680BD512}"/>
                </a:ext>
              </a:extLst>
            </p:cNvPr>
            <p:cNvCxnSpPr/>
            <p:nvPr/>
          </p:nvCxnSpPr>
          <p:spPr>
            <a:xfrm flipV="1">
              <a:off x="11572865" y="37773277"/>
              <a:ext cx="3712463" cy="1472184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816E08D-99B2-D94A-9F1A-1FF65D4FAC69}"/>
                </a:ext>
              </a:extLst>
            </p:cNvPr>
            <p:cNvCxnSpPr/>
            <p:nvPr/>
          </p:nvCxnSpPr>
          <p:spPr>
            <a:xfrm flipH="1">
              <a:off x="4626828" y="39835908"/>
              <a:ext cx="2178530" cy="582021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75353DC9-D169-A14E-8CA4-32F35E6C5FE3}"/>
                </a:ext>
              </a:extLst>
            </p:cNvPr>
            <p:cNvSpPr txBox="1"/>
            <p:nvPr/>
          </p:nvSpPr>
          <p:spPr>
            <a:xfrm>
              <a:off x="2940086" y="34354602"/>
              <a:ext cx="2119254" cy="1157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43408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6817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30225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73634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17042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060451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03859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747268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>
                  <a:solidFill>
                    <a:schemeClr val="bg1"/>
                  </a:solidFill>
                </a:rPr>
                <a:t>Delrin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694D574-A517-0348-90F1-1AE518DC7875}"/>
                </a:ext>
              </a:extLst>
            </p:cNvPr>
            <p:cNvCxnSpPr/>
            <p:nvPr/>
          </p:nvCxnSpPr>
          <p:spPr>
            <a:xfrm flipH="1">
              <a:off x="3022267" y="35688459"/>
              <a:ext cx="414972" cy="2424829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8">
              <a:extLst>
                <a:ext uri="{FF2B5EF4-FFF2-40B4-BE49-F238E27FC236}">
                  <a16:creationId xmlns:a16="http://schemas.microsoft.com/office/drawing/2014/main" id="{CEC3466B-6933-D24E-AAE6-4DF4DD2C55B0}"/>
                </a:ext>
              </a:extLst>
            </p:cNvPr>
            <p:cNvSpPr txBox="1"/>
            <p:nvPr/>
          </p:nvSpPr>
          <p:spPr>
            <a:xfrm>
              <a:off x="12383513" y="29964189"/>
              <a:ext cx="3348178" cy="2110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43408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6817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530225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373634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217042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1060451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903859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747268" algn="l" defTabSz="3686817" rtl="0" eaLnBrk="1" latinLnBrk="0" hangingPunct="1">
                <a:defRPr sz="72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</a:rPr>
                <a:t>Filter over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fiber head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2CD3FF6-A550-004C-9A60-3E3FC4CD00BA}"/>
                </a:ext>
              </a:extLst>
            </p:cNvPr>
            <p:cNvCxnSpPr/>
            <p:nvPr/>
          </p:nvCxnSpPr>
          <p:spPr>
            <a:xfrm flipH="1">
              <a:off x="14594905" y="31929771"/>
              <a:ext cx="414973" cy="2424830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168993-8E96-D04A-9316-EDA40C531809}"/>
              </a:ext>
            </a:extLst>
          </p:cNvPr>
          <p:cNvCxnSpPr>
            <a:cxnSpLocks/>
          </p:cNvCxnSpPr>
          <p:nvPr/>
        </p:nvCxnSpPr>
        <p:spPr>
          <a:xfrm flipH="1">
            <a:off x="4432439" y="1655010"/>
            <a:ext cx="1283095" cy="1582348"/>
          </a:xfrm>
          <a:prstGeom prst="straightConnector1">
            <a:avLst/>
          </a:prstGeom>
          <a:ln w="63500">
            <a:solidFill>
              <a:srgbClr val="0FD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667A879D-B1A1-3644-B669-8435DA0F8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9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3D3A-0114-3D4C-93A5-C811A2E4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C2B0-B895-3E4D-A20E-8346E16C6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43DF0-CDA2-314C-B866-44B6B7F6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095472-E302-714B-B194-40E8D7C3D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85272"/>
              </p:ext>
            </p:extLst>
          </p:nvPr>
        </p:nvGraphicFramePr>
        <p:xfrm>
          <a:off x="3022601" y="1144317"/>
          <a:ext cx="6202218" cy="5699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6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0" dirty="0"/>
                        <a:t>laser type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0" dirty="0" err="1"/>
                        <a:t>Nd:YAG</a:t>
                      </a:r>
                      <a:r>
                        <a:rPr lang="en-US" sz="1400" b="0" dirty="0"/>
                        <a:t>, seeded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operating wavelength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532 nm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laser repetition rate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200 Hz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laser output energy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Symbol" charset="2"/>
                          <a:cs typeface="Symbol" charset="2"/>
                        </a:rPr>
                        <a:t>£</a:t>
                      </a:r>
                      <a:r>
                        <a:rPr lang="en-US" sz="1400" baseline="0" dirty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 sz="1400" dirty="0"/>
                        <a:t>10 </a:t>
                      </a:r>
                      <a:r>
                        <a:rPr lang="en-US" sz="1400" dirty="0" err="1"/>
                        <a:t>mJ</a:t>
                      </a:r>
                      <a:r>
                        <a:rPr lang="en-US" sz="1400" dirty="0"/>
                        <a:t>/pulse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laser beam divergence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100 </a:t>
                      </a:r>
                      <a:r>
                        <a:rPr lang="en-US" sz="1400" dirty="0" err="1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err="1"/>
                        <a:t>rad</a:t>
                      </a:r>
                      <a:r>
                        <a:rPr lang="en-US" sz="1400" dirty="0"/>
                        <a:t>,</a:t>
                      </a:r>
                      <a:r>
                        <a:rPr lang="en-US" sz="1400" baseline="0" dirty="0"/>
                        <a:t> full angle</a:t>
                      </a:r>
                      <a:endParaRPr lang="en-US" sz="1400" dirty="0"/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telescope diameter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8 inches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viewing angle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45 degrees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telescope</a:t>
                      </a:r>
                      <a:r>
                        <a:rPr lang="en-US" sz="1400" baseline="0" dirty="0"/>
                        <a:t> field of view</a:t>
                      </a:r>
                      <a:endParaRPr lang="en-US" sz="1400" dirty="0"/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300 </a:t>
                      </a:r>
                      <a:r>
                        <a:rPr lang="en-US" sz="1400" dirty="0" err="1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err="1"/>
                        <a:t>rad</a:t>
                      </a:r>
                      <a:r>
                        <a:rPr lang="en-US" sz="1400" dirty="0"/>
                        <a:t>, full angle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 err="1"/>
                        <a:t>bandpass</a:t>
                      </a:r>
                      <a:r>
                        <a:rPr lang="en-US" sz="1400" dirty="0"/>
                        <a:t> filter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150</a:t>
                      </a:r>
                      <a:r>
                        <a:rPr lang="en-US" sz="1400" baseline="0" dirty="0"/>
                        <a:t> pm FWHH</a:t>
                      </a:r>
                      <a:endParaRPr lang="en-US" sz="1400" dirty="0"/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etalon spacing 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10 cm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etalon reflectivity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85%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orders imaged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1.2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detector channels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24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measurement</a:t>
                      </a:r>
                      <a:r>
                        <a:rPr lang="en-US" sz="1400" baseline="0" dirty="0"/>
                        <a:t> d</a:t>
                      </a:r>
                      <a:r>
                        <a:rPr lang="en-US" sz="1400" dirty="0"/>
                        <a:t>ynamic</a:t>
                      </a:r>
                      <a:r>
                        <a:rPr lang="en-US" sz="1400" baseline="0" dirty="0"/>
                        <a:t> range</a:t>
                      </a:r>
                      <a:endParaRPr lang="en-US" sz="1400" dirty="0"/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480 </a:t>
                      </a:r>
                      <a:r>
                        <a:rPr lang="en-US" sz="1400" dirty="0" err="1"/>
                        <a:t>m/s</a:t>
                      </a:r>
                      <a:r>
                        <a:rPr lang="en-US" sz="1400" dirty="0"/>
                        <a:t> (L-O-S)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platform altitude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~</a:t>
                      </a:r>
                      <a:r>
                        <a:rPr lang="en-US" sz="1400" baseline="0" dirty="0"/>
                        <a:t> 20 km (65,000 ft)</a:t>
                      </a:r>
                      <a:endParaRPr lang="en-US" sz="1400" dirty="0"/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platform speed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~</a:t>
                      </a:r>
                      <a:r>
                        <a:rPr lang="en-US" sz="1400" baseline="0" dirty="0"/>
                        <a:t> 200 </a:t>
                      </a:r>
                      <a:r>
                        <a:rPr lang="en-US" sz="1400" baseline="0" dirty="0" err="1"/>
                        <a:t>m/s</a:t>
                      </a:r>
                      <a:endParaRPr lang="en-US" sz="1400" dirty="0"/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wind error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2 </a:t>
                      </a:r>
                      <a:r>
                        <a:rPr lang="en-US" sz="1400" dirty="0" err="1"/>
                        <a:t>m/s</a:t>
                      </a:r>
                      <a:r>
                        <a:rPr lang="en-US" sz="1400" dirty="0"/>
                        <a:t> (L-O-S)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aerosol extinction error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0.025 km-1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vertical resolution (wind)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0.5 – 1.0 km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vertical resolution (aerosol ext.)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dirty="0"/>
                        <a:t>300-600 m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horizontal resolution (wind)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25 seconds</a:t>
                      </a:r>
                      <a:r>
                        <a:rPr lang="en-US" sz="1400" baseline="0" dirty="0"/>
                        <a:t> (~ 5 km)</a:t>
                      </a:r>
                      <a:endParaRPr lang="en-US" sz="1400" dirty="0"/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46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horizontal resolution (aerosol ext)</a:t>
                      </a:r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25 seconds</a:t>
                      </a:r>
                      <a:r>
                        <a:rPr lang="en-US" sz="1400" baseline="0" dirty="0"/>
                        <a:t> (~ 5 km)</a:t>
                      </a:r>
                      <a:endParaRPr lang="en-US" sz="1400" dirty="0"/>
                    </a:p>
                  </a:txBody>
                  <a:tcPr marL="18288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C493F7-D289-424A-8EBA-3217E80A1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5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Etalon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483" y="1949824"/>
            <a:ext cx="7765006" cy="400722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During calibration ACATS software changes the etalon plate spacing in short steps (pm), which moves the fringe pattern (peak) across all </a:t>
            </a:r>
            <a:r>
              <a:rPr lang="en-US" dirty="0">
                <a:latin typeface="Calibri"/>
                <a:cs typeface="Calibri"/>
              </a:rPr>
              <a:t>24</a:t>
            </a:r>
            <a:r>
              <a:rPr lang="en-US" dirty="0"/>
              <a:t> channels (etalon scan)</a:t>
            </a:r>
          </a:p>
          <a:p>
            <a:pPr>
              <a:buFont typeface="Wingdings" charset="2"/>
              <a:buChar char="Ø"/>
            </a:pPr>
            <a:r>
              <a:rPr lang="en-US" dirty="0"/>
              <a:t>Each channel’s response during scan is measured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43201" y="4537068"/>
            <a:ext cx="4192100" cy="2037367"/>
            <a:chOff x="2293321" y="4704022"/>
            <a:chExt cx="4101155" cy="1870412"/>
          </a:xfrm>
        </p:grpSpPr>
        <p:pic>
          <p:nvPicPr>
            <p:cNvPr id="5" name="Picture 4" descr="1dufv9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933" y="4704022"/>
              <a:ext cx="3928543" cy="187041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2293321" y="6411074"/>
              <a:ext cx="912396" cy="1633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29635" y="4537067"/>
            <a:ext cx="3824933" cy="2063798"/>
            <a:chOff x="2322696" y="4075181"/>
            <a:chExt cx="4874375" cy="2781648"/>
          </a:xfrm>
        </p:grpSpPr>
        <p:pic>
          <p:nvPicPr>
            <p:cNvPr id="9" name="Picture 8" descr="Measured Respons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66" y="4358892"/>
              <a:ext cx="4618405" cy="219124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34427" y="4075181"/>
              <a:ext cx="3023265" cy="3733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Measured Response Channel 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4279" y="6483482"/>
              <a:ext cx="3023265" cy="3733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Scan Step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545938" y="5353726"/>
              <a:ext cx="1906515" cy="352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Photon Counts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19017" y="64603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2215" y="4464912"/>
            <a:ext cx="23322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ACATS Spectrum During Scan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DCE69B-AF2F-7946-92CB-1FD551A90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9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79C43-966B-CB49-97E0-F8AC7F390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184" y="4150539"/>
            <a:ext cx="10515600" cy="26106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Fabry-Perot fringe imaging lidar at 532nm</a:t>
            </a:r>
          </a:p>
          <a:p>
            <a:pPr lvl="1"/>
            <a:r>
              <a:rPr lang="en-US" dirty="0"/>
              <a:t>Rooted in heritage work from Matt McGill &amp; Paul Hays (Univ. of Michigan)</a:t>
            </a:r>
          </a:p>
          <a:p>
            <a:r>
              <a:rPr lang="en-US" dirty="0"/>
              <a:t>Small enough to fit in ER-2 wing super-pod</a:t>
            </a:r>
          </a:p>
          <a:p>
            <a:r>
              <a:rPr lang="en-US" dirty="0"/>
              <a:t>Array of 24 detectors to resolve the spectrum and returned Doppler shift</a:t>
            </a:r>
          </a:p>
          <a:p>
            <a:pPr lvl="1"/>
            <a:r>
              <a:rPr lang="en-US" dirty="0"/>
              <a:t>1.2 Free Spectral Ranges imaged</a:t>
            </a:r>
          </a:p>
          <a:p>
            <a:r>
              <a:rPr lang="en-US" dirty="0"/>
              <a:t>Rotating HOE used to retrieve 4 separate LOS wind vectors</a:t>
            </a:r>
          </a:p>
          <a:p>
            <a:pPr lvl="1"/>
            <a:r>
              <a:rPr lang="en-US" dirty="0"/>
              <a:t>0</a:t>
            </a:r>
            <a:r>
              <a:rPr lang="en-US" b="1" dirty="0"/>
              <a:t>°</a:t>
            </a:r>
            <a:r>
              <a:rPr lang="en-US" dirty="0"/>
              <a:t>, 90</a:t>
            </a:r>
            <a:r>
              <a:rPr lang="en-US" b="1" dirty="0"/>
              <a:t>°</a:t>
            </a:r>
            <a:r>
              <a:rPr lang="en-US" dirty="0"/>
              <a:t>, 180</a:t>
            </a:r>
            <a:r>
              <a:rPr lang="en-US" b="1" dirty="0"/>
              <a:t>°</a:t>
            </a:r>
            <a:r>
              <a:rPr lang="en-US" dirty="0"/>
              <a:t>, and 270</a:t>
            </a:r>
            <a:r>
              <a:rPr lang="en-US" b="1" dirty="0"/>
              <a:t>°</a:t>
            </a:r>
            <a:r>
              <a:rPr lang="en-US" dirty="0"/>
              <a:t>  at 45</a:t>
            </a:r>
            <a:r>
              <a:rPr lang="en-US" b="1" dirty="0"/>
              <a:t>°</a:t>
            </a:r>
            <a:r>
              <a:rPr lang="en-US" dirty="0"/>
              <a:t> off nadir angle</a:t>
            </a:r>
          </a:p>
          <a:p>
            <a:r>
              <a:rPr lang="en-US" dirty="0"/>
              <a:t>Optimized for retrievals in aerosol layers only</a:t>
            </a:r>
          </a:p>
          <a:p>
            <a:pPr lvl="2"/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651D3DE-03A9-8C47-BACA-0766A713FDF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49739" y="391840"/>
            <a:ext cx="6892529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ACATS HSRL &amp; Doppler Wind Lidar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09E8718-4CAD-0543-A09B-74B9450A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741958-03BF-7442-9057-09D7AD7F2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  <p:pic>
        <p:nvPicPr>
          <p:cNvPr id="16" name="Picture 15" descr="shapes">
            <a:extLst>
              <a:ext uri="{FF2B5EF4-FFF2-40B4-BE49-F238E27FC236}">
                <a16:creationId xmlns:a16="http://schemas.microsoft.com/office/drawing/2014/main" id="{6E034324-ECC8-634C-A090-F0600FE0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7198" y="995077"/>
            <a:ext cx="8974667" cy="3048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465711-456E-2848-B23E-2E0B51317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302" y="1623774"/>
            <a:ext cx="546302" cy="1919404"/>
          </a:xfrm>
          <a:prstGeom prst="rect">
            <a:avLst/>
          </a:prstGeom>
          <a:solidFill>
            <a:srgbClr val="D8573A">
              <a:alpha val="37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anchor="ctr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0EE206-0018-4E4F-B093-5E7BE31B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459" y="3380345"/>
            <a:ext cx="3146088" cy="185428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anchor="ctr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DAD887E-2FE4-E645-8013-7A9C74E18F42}"/>
              </a:ext>
            </a:extLst>
          </p:cNvPr>
          <p:cNvSpPr>
            <a:spLocks/>
          </p:cNvSpPr>
          <p:nvPr/>
        </p:nvSpPr>
        <p:spPr bwMode="auto">
          <a:xfrm>
            <a:off x="7319153" y="1217069"/>
            <a:ext cx="3162237" cy="2197996"/>
          </a:xfrm>
          <a:custGeom>
            <a:avLst/>
            <a:gdLst/>
            <a:ahLst/>
            <a:cxnLst>
              <a:cxn ang="0">
                <a:pos x="5" y="922"/>
              </a:cxn>
              <a:cxn ang="0">
                <a:pos x="133" y="837"/>
              </a:cxn>
              <a:cxn ang="0">
                <a:pos x="267" y="410"/>
              </a:cxn>
              <a:cxn ang="0">
                <a:pos x="389" y="0"/>
              </a:cxn>
              <a:cxn ang="0">
                <a:pos x="512" y="432"/>
              </a:cxn>
              <a:cxn ang="0">
                <a:pos x="613" y="842"/>
              </a:cxn>
              <a:cxn ang="0">
                <a:pos x="747" y="928"/>
              </a:cxn>
              <a:cxn ang="0">
                <a:pos x="875" y="928"/>
              </a:cxn>
              <a:cxn ang="0">
                <a:pos x="997" y="938"/>
              </a:cxn>
              <a:cxn ang="0">
                <a:pos x="1189" y="938"/>
              </a:cxn>
              <a:cxn ang="0">
                <a:pos x="1323" y="928"/>
              </a:cxn>
              <a:cxn ang="0">
                <a:pos x="1371" y="896"/>
              </a:cxn>
              <a:cxn ang="0">
                <a:pos x="1371" y="933"/>
              </a:cxn>
              <a:cxn ang="0">
                <a:pos x="0" y="954"/>
              </a:cxn>
              <a:cxn ang="0">
                <a:pos x="5" y="922"/>
              </a:cxn>
            </a:cxnLst>
            <a:rect l="0" t="0" r="r" b="b"/>
            <a:pathLst>
              <a:path w="1372" h="954">
                <a:moveTo>
                  <a:pt x="5" y="922"/>
                </a:moveTo>
                <a:lnTo>
                  <a:pt x="133" y="837"/>
                </a:lnTo>
                <a:lnTo>
                  <a:pt x="267" y="410"/>
                </a:lnTo>
                <a:lnTo>
                  <a:pt x="389" y="0"/>
                </a:lnTo>
                <a:lnTo>
                  <a:pt x="512" y="432"/>
                </a:lnTo>
                <a:lnTo>
                  <a:pt x="613" y="842"/>
                </a:lnTo>
                <a:lnTo>
                  <a:pt x="747" y="928"/>
                </a:lnTo>
                <a:lnTo>
                  <a:pt x="875" y="928"/>
                </a:lnTo>
                <a:lnTo>
                  <a:pt x="997" y="938"/>
                </a:lnTo>
                <a:lnTo>
                  <a:pt x="1189" y="938"/>
                </a:lnTo>
                <a:lnTo>
                  <a:pt x="1323" y="928"/>
                </a:lnTo>
                <a:cubicBezTo>
                  <a:pt x="1372" y="900"/>
                  <a:pt x="1371" y="919"/>
                  <a:pt x="1371" y="896"/>
                </a:cubicBezTo>
                <a:lnTo>
                  <a:pt x="1371" y="933"/>
                </a:lnTo>
                <a:lnTo>
                  <a:pt x="0" y="954"/>
                </a:lnTo>
                <a:lnTo>
                  <a:pt x="5" y="922"/>
                </a:lnTo>
                <a:close/>
              </a:path>
            </a:pathLst>
          </a:custGeom>
          <a:solidFill>
            <a:srgbClr val="FFF634">
              <a:alpha val="4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anchor="ctr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4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Etalon Transmission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62839"/>
            <a:ext cx="8519118" cy="511668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2400" dirty="0"/>
              <a:t>Etalon transmission function and transmission parameter</a:t>
            </a:r>
          </a:p>
          <a:p>
            <a:pPr>
              <a:buFont typeface="Wingdings" charset="2"/>
              <a:buChar char="Ø"/>
            </a:pPr>
            <a:endParaRPr lang="en-US" sz="2000" dirty="0"/>
          </a:p>
          <a:p>
            <a:pPr>
              <a:buFont typeface="Wingdings" charset="2"/>
              <a:buChar char="Ø"/>
            </a:pPr>
            <a:endParaRPr lang="en-US" sz="2000" dirty="0"/>
          </a:p>
          <a:p>
            <a:pPr>
              <a:buFont typeface="Wingdings" charset="2"/>
              <a:buChar char="Ø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400" dirty="0"/>
              <a:t>Iterative least squares fitting technique is applied in post processing to determine what calibration value (defect value) yields the best fit</a:t>
            </a:r>
          </a:p>
          <a:p>
            <a:pPr lvl="1">
              <a:buFont typeface="Wingdings" charset="2"/>
              <a:buChar char="Ø"/>
            </a:pP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608544" y="2391931"/>
          <a:ext cx="4931778" cy="76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3276600" imgH="508000" progId="Equation.3">
                  <p:embed/>
                </p:oleObj>
              </mc:Choice>
              <mc:Fallback>
                <p:oleObj name="Equation" r:id="rId4" imgW="3276600" imgH="5080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8544" y="2391931"/>
                        <a:ext cx="4931778" cy="764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24112" y="2582552"/>
            <a:ext cx="253999" cy="34821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09-18 at 6.08.4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73" y="3619366"/>
            <a:ext cx="5716049" cy="12412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960120" y="3903963"/>
            <a:ext cx="359520" cy="456840"/>
          </a:xfrm>
          <a:prstGeom prst="rect">
            <a:avLst/>
          </a:prstGeom>
          <a:solidFill>
            <a:srgbClr val="FFF12F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948173" y="2587070"/>
            <a:ext cx="875939" cy="103229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8111" y="2587070"/>
            <a:ext cx="4586111" cy="103229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F3233C3-0537-9D4D-B229-4C8A6460B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0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itle 1"/>
          <p:cNvSpPr>
            <a:spLocks noGrp="1"/>
          </p:cNvSpPr>
          <p:nvPr>
            <p:ph type="title"/>
          </p:nvPr>
        </p:nvSpPr>
        <p:spPr>
          <a:xfrm>
            <a:off x="1908175" y="590550"/>
            <a:ext cx="9144000" cy="838200"/>
          </a:xfrm>
        </p:spPr>
        <p:txBody>
          <a:bodyPr/>
          <a:lstStyle/>
          <a:p>
            <a:r>
              <a:rPr lang="en-US" b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ACATS Lidar Equation</a:t>
            </a:r>
          </a:p>
        </p:txBody>
      </p:sp>
      <p:sp>
        <p:nvSpPr>
          <p:cNvPr id="27654" name="Content Placeholder 2"/>
          <p:cNvSpPr>
            <a:spLocks noGrp="1"/>
          </p:cNvSpPr>
          <p:nvPr>
            <p:ph idx="1"/>
          </p:nvPr>
        </p:nvSpPr>
        <p:spPr>
          <a:xfrm>
            <a:off x="1806216" y="1634707"/>
            <a:ext cx="9144000" cy="469123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1" y="12440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2355851" y="2018128"/>
          <a:ext cx="7566025" cy="261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3924300" imgH="1346200" progId="Equation.3">
                  <p:embed/>
                </p:oleObj>
              </mc:Choice>
              <mc:Fallback>
                <p:oleObj name="Equation" r:id="rId3" imgW="3924300" imgH="1346200" progId="Equation.3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1" y="2018128"/>
                        <a:ext cx="7566025" cy="2617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307568" y="3135494"/>
            <a:ext cx="507433" cy="39143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61792" y="3159010"/>
            <a:ext cx="500641" cy="391438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1B0484-25C9-D642-91D9-32CEFFED1DDD}"/>
              </a:ext>
            </a:extLst>
          </p:cNvPr>
          <p:cNvSpPr/>
          <p:nvPr/>
        </p:nvSpPr>
        <p:spPr>
          <a:xfrm>
            <a:off x="4814140" y="3784603"/>
            <a:ext cx="1044355" cy="391438"/>
          </a:xfrm>
          <a:prstGeom prst="rect">
            <a:avLst/>
          </a:prstGeom>
          <a:solidFill>
            <a:srgbClr val="0000FF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7FD4B9-F2F0-1746-AC1E-DC12B4027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1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itle 1"/>
          <p:cNvSpPr>
            <a:spLocks noGrp="1"/>
          </p:cNvSpPr>
          <p:nvPr>
            <p:ph type="title"/>
          </p:nvPr>
        </p:nvSpPr>
        <p:spPr>
          <a:xfrm>
            <a:off x="1908175" y="590550"/>
            <a:ext cx="9144000" cy="838200"/>
          </a:xfrm>
        </p:spPr>
        <p:txBody>
          <a:bodyPr/>
          <a:lstStyle/>
          <a:p>
            <a:r>
              <a:rPr lang="en-US" b="1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ACATS Least Squares Retrieval</a:t>
            </a:r>
          </a:p>
        </p:txBody>
      </p:sp>
      <p:sp>
        <p:nvSpPr>
          <p:cNvPr id="27654" name="Content Placeholder 2"/>
          <p:cNvSpPr>
            <a:spLocks noGrp="1"/>
          </p:cNvSpPr>
          <p:nvPr>
            <p:ph idx="1"/>
          </p:nvPr>
        </p:nvSpPr>
        <p:spPr>
          <a:xfrm>
            <a:off x="1778826" y="1623259"/>
            <a:ext cx="9144000" cy="184279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Re-write the equation in matrix form:</a:t>
            </a: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Char char="•"/>
            </a:pPr>
            <a:endParaRPr lang="en-US" sz="24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/>
          </p:nvPr>
        </p:nvGraphicFramePr>
        <p:xfrm>
          <a:off x="3489326" y="2108201"/>
          <a:ext cx="5529263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3" imgW="4432300" imgH="1562100" progId="Equation.3">
                  <p:embed/>
                </p:oleObj>
              </mc:Choice>
              <mc:Fallback>
                <p:oleObj name="Equation" r:id="rId3" imgW="4432300" imgH="1562100" progId="Equation.3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6" y="2108201"/>
                        <a:ext cx="5529263" cy="1958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1524001" y="12440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/>
          </p:nvPr>
        </p:nvGraphicFramePr>
        <p:xfrm>
          <a:off x="2465914" y="6105525"/>
          <a:ext cx="3213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5" imgW="1612900" imgH="228600" progId="Equation.3">
                  <p:embed/>
                </p:oleObj>
              </mc:Choice>
              <mc:Fallback>
                <p:oleObj name="Equation" r:id="rId5" imgW="1612900" imgH="228600" progId="Equation.3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914" y="6105525"/>
                        <a:ext cx="32131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7" name="Object 4"/>
          <p:cNvGraphicFramePr>
            <a:graphicFrameLocks noChangeAspect="1"/>
          </p:cNvGraphicFramePr>
          <p:nvPr>
            <p:extLst/>
          </p:nvPr>
        </p:nvGraphicFramePr>
        <p:xfrm>
          <a:off x="5138739" y="4495250"/>
          <a:ext cx="134143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7" imgW="673100" imgH="127000" progId="Equation.3">
                  <p:embed/>
                </p:oleObj>
              </mc:Choice>
              <mc:Fallback>
                <p:oleObj name="Equation" r:id="rId7" imgW="673100" imgH="127000" progId="Equation.3">
                  <p:embed/>
                  <p:pic>
                    <p:nvPicPr>
                      <p:cNvPr id="297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739" y="4495250"/>
                        <a:ext cx="1341437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524000" y="4005006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1F497D"/>
                </a:solidFill>
                <a:ea typeface="ＭＳ Ｐゴシック" pitchFamily="-65" charset="-128"/>
                <a:cs typeface="ＭＳ Ｐゴシック" pitchFamily="-65" charset="-128"/>
              </a:rPr>
              <a:t>Same equation can be written more generally as: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0" y="4906348"/>
            <a:ext cx="9144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1988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1F497D"/>
                </a:solidFill>
                <a:latin typeface="Calibri" charset="0"/>
              </a:rPr>
              <a:t>Use weighted least-squares fit to find solutions for 3 parameters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1F497D"/>
                </a:solidFill>
                <a:latin typeface="Calibri" charset="0"/>
              </a:rPr>
              <a:t>W is weighting matrix 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1F497D"/>
                </a:solidFill>
                <a:latin typeface="Calibri" charset="0"/>
              </a:rPr>
              <a:t>G is generalized matrix to be inverted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1F497D"/>
              </a:solidFill>
              <a:latin typeface="Calibri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6669089" y="6029325"/>
          <a:ext cx="2378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9" imgW="1193800" imgH="228600" progId="Equation.3">
                  <p:embed/>
                </p:oleObj>
              </mc:Choice>
              <mc:Fallback>
                <p:oleObj name="Equation" r:id="rId9" imgW="1193800" imgH="228600" progId="Equation.3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9" y="6029325"/>
                        <a:ext cx="23780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917284D8-178A-8943-8D0E-5543BE65F9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99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2868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ACATS Algorithms: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28688"/>
            <a:ext cx="9144000" cy="5929312"/>
          </a:xfrm>
        </p:spPr>
        <p:txBody>
          <a:bodyPr rtlCol="0">
            <a:normAutofit/>
          </a:bodyPr>
          <a:lstStyle/>
          <a:p>
            <a:pPr>
              <a:buFontTx/>
              <a:buChar char="•"/>
              <a:defRPr/>
            </a:pPr>
            <a:r>
              <a:rPr lang="en-US" b="1" dirty="0">
                <a:solidFill>
                  <a:schemeClr val="tx2"/>
                </a:solidFill>
              </a:rPr>
              <a:t>Wind products</a:t>
            </a:r>
          </a:p>
          <a:p>
            <a:pPr marL="800100" lvl="1" indent="-342900">
              <a:buFontTx/>
              <a:buChar char="•"/>
            </a:pPr>
            <a:r>
              <a:rPr lang="en-US" b="1" dirty="0">
                <a:solidFill>
                  <a:srgbClr val="003366"/>
                </a:solidFill>
              </a:rPr>
              <a:t>Laser tilted 45</a:t>
            </a:r>
            <a:r>
              <a:rPr lang="en-US" b="1" baseline="30000" dirty="0">
                <a:solidFill>
                  <a:srgbClr val="003366"/>
                </a:solidFill>
              </a:rPr>
              <a:t>o</a:t>
            </a:r>
            <a:r>
              <a:rPr lang="en-US" b="1" dirty="0">
                <a:solidFill>
                  <a:srgbClr val="003366"/>
                </a:solidFill>
              </a:rPr>
              <a:t> to measure LOS component of wind</a:t>
            </a:r>
          </a:p>
          <a:p>
            <a:pPr marL="800100" lvl="1" indent="-342900">
              <a:buFontTx/>
              <a:buChar char="•"/>
            </a:pPr>
            <a:r>
              <a:rPr lang="en-US" b="1" dirty="0">
                <a:solidFill>
                  <a:srgbClr val="003366"/>
                </a:solidFill>
              </a:rPr>
              <a:t>Use scanning scheme, assuming that the wind field over the sensed volume is horizontally homogeneous</a:t>
            </a:r>
          </a:p>
          <a:p>
            <a:pPr marL="800100" lvl="1" indent="-342900">
              <a:buFontTx/>
              <a:buChar char="•"/>
            </a:pPr>
            <a:r>
              <a:rPr lang="en-US" b="1" dirty="0">
                <a:solidFill>
                  <a:srgbClr val="003366"/>
                </a:solidFill>
              </a:rPr>
              <a:t>Flight software directs ACATS to stop and stare at four look angle positions (azimuth aircraft-relative angles): </a:t>
            </a:r>
          </a:p>
          <a:p>
            <a:pPr lvl="1"/>
            <a:endParaRPr lang="en-US" b="1" dirty="0">
              <a:solidFill>
                <a:srgbClr val="003366"/>
              </a:solidFill>
            </a:endParaRPr>
          </a:p>
          <a:p>
            <a:pPr lvl="1"/>
            <a:endParaRPr lang="en-US" b="1" dirty="0">
              <a:solidFill>
                <a:srgbClr val="003366"/>
              </a:solidFill>
            </a:endParaRPr>
          </a:p>
          <a:p>
            <a:pPr lvl="1"/>
            <a:endParaRPr lang="en-US" b="1" dirty="0">
              <a:solidFill>
                <a:srgbClr val="003366"/>
              </a:solidFill>
            </a:endParaRPr>
          </a:p>
          <a:p>
            <a:pPr lvl="1"/>
            <a:endParaRPr lang="en-US" b="1" dirty="0">
              <a:solidFill>
                <a:srgbClr val="003366"/>
              </a:solidFill>
            </a:endParaRPr>
          </a:p>
          <a:p>
            <a:pPr lvl="1"/>
            <a:endParaRPr lang="en-US" b="1" dirty="0">
              <a:solidFill>
                <a:srgbClr val="003366"/>
              </a:solidFill>
            </a:endParaRPr>
          </a:p>
          <a:p>
            <a:pPr lvl="1"/>
            <a:endParaRPr lang="en-US" b="1" dirty="0">
              <a:solidFill>
                <a:srgbClr val="003366"/>
              </a:solidFill>
            </a:endParaRPr>
          </a:p>
          <a:p>
            <a:pPr marL="800100" lvl="1" indent="-342900">
              <a:buFontTx/>
              <a:buChar char="•"/>
            </a:pPr>
            <a:r>
              <a:rPr lang="en-US" b="1" dirty="0">
                <a:solidFill>
                  <a:srgbClr val="003366"/>
                </a:solidFill>
              </a:rPr>
              <a:t>2 orthogonal LOS measurements are corrected for aircraft motion and used to compute horizontal wind (Lee </a:t>
            </a:r>
            <a:r>
              <a:rPr lang="en-US" b="1" i="1" dirty="0">
                <a:solidFill>
                  <a:srgbClr val="003366"/>
                </a:solidFill>
              </a:rPr>
              <a:t>et al.</a:t>
            </a:r>
            <a:r>
              <a:rPr lang="en-US" b="1" dirty="0">
                <a:solidFill>
                  <a:srgbClr val="003366"/>
                </a:solidFill>
              </a:rPr>
              <a:t> 1994; Leon and </a:t>
            </a:r>
            <a:r>
              <a:rPr lang="en-US" b="1" dirty="0" err="1">
                <a:solidFill>
                  <a:srgbClr val="003366"/>
                </a:solidFill>
              </a:rPr>
              <a:t>Vali</a:t>
            </a:r>
            <a:r>
              <a:rPr lang="en-US" b="1" dirty="0">
                <a:solidFill>
                  <a:srgbClr val="003366"/>
                </a:solidFill>
              </a:rPr>
              <a:t> 1998)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4526" y="822326"/>
            <a:ext cx="8416925" cy="10636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0" scaled="0"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41707C-673A-A247-B0B9-649B6C81A0AE}"/>
              </a:ext>
            </a:extLst>
          </p:cNvPr>
          <p:cNvGrpSpPr/>
          <p:nvPr/>
        </p:nvGrpSpPr>
        <p:grpSpPr>
          <a:xfrm>
            <a:off x="3985687" y="3480659"/>
            <a:ext cx="6553200" cy="1905000"/>
            <a:chOff x="2461687" y="3480659"/>
            <a:chExt cx="6553200" cy="1905000"/>
          </a:xfrm>
        </p:grpSpPr>
        <p:sp>
          <p:nvSpPr>
            <p:cNvPr id="5" name="Oval 4"/>
            <p:cNvSpPr/>
            <p:nvPr/>
          </p:nvSpPr>
          <p:spPr bwMode="auto">
            <a:xfrm>
              <a:off x="3528487" y="3556859"/>
              <a:ext cx="1828800" cy="1828800"/>
            </a:xfrm>
            <a:prstGeom prst="ellipse">
              <a:avLst/>
            </a:prstGeom>
            <a:noFill/>
            <a:ln w="508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113" fontAlgn="base">
                <a:spcBef>
                  <a:spcPct val="0"/>
                </a:spcBef>
                <a:spcAft>
                  <a:spcPct val="0"/>
                </a:spcAft>
              </a:pPr>
              <a:endParaRPr lang="en-US" sz="8000"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5204887" y="4471259"/>
              <a:ext cx="30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376087" y="4471259"/>
              <a:ext cx="30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290487" y="5385659"/>
              <a:ext cx="30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4290487" y="3556859"/>
              <a:ext cx="30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</p:cxn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3985687" y="3633059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0</a:t>
              </a:r>
              <a:r>
                <a:rPr lang="en-US" sz="1400" b="1" baseline="30000" dirty="0">
                  <a:solidFill>
                    <a:srgbClr val="003366"/>
                  </a:solidFill>
                  <a:latin typeface="Calibri" charset="0"/>
                </a:rPr>
                <a:t>o</a:t>
              </a:r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 (fore)</a:t>
              </a:r>
            </a:p>
          </p:txBody>
        </p: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2461687" y="4318859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270</a:t>
              </a:r>
              <a:r>
                <a:rPr lang="en-US" sz="1400" b="1" baseline="30000" dirty="0">
                  <a:solidFill>
                    <a:srgbClr val="003366"/>
                  </a:solidFill>
                  <a:latin typeface="Calibri" charset="0"/>
                </a:rPr>
                <a:t>o</a:t>
              </a:r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 (left)</a:t>
              </a:r>
            </a:p>
          </p:txBody>
        </p: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5433487" y="4318859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90</a:t>
              </a:r>
              <a:r>
                <a:rPr lang="en-US" sz="1400" b="1" baseline="30000" dirty="0">
                  <a:solidFill>
                    <a:srgbClr val="003366"/>
                  </a:solidFill>
                  <a:latin typeface="Calibri" charset="0"/>
                </a:rPr>
                <a:t>o</a:t>
              </a:r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 (right)</a:t>
              </a:r>
            </a:p>
          </p:txBody>
        </p:sp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3985687" y="4928459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180</a:t>
              </a:r>
              <a:r>
                <a:rPr lang="en-US" sz="1400" b="1" baseline="30000" dirty="0">
                  <a:solidFill>
                    <a:srgbClr val="003366"/>
                  </a:solidFill>
                  <a:latin typeface="Calibri" charset="0"/>
                </a:rPr>
                <a:t>o</a:t>
              </a:r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 (aft)</a:t>
              </a:r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4290487" y="3480659"/>
              <a:ext cx="1295400" cy="1371600"/>
            </a:xfrm>
            <a:prstGeom prst="arc">
              <a:avLst>
                <a:gd name="adj1" fmla="val 16200000"/>
                <a:gd name="adj2" fmla="val 232707"/>
              </a:avLst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075113" fontAlgn="base">
                <a:spcBef>
                  <a:spcPct val="0"/>
                </a:spcBef>
                <a:spcAft>
                  <a:spcPct val="0"/>
                </a:spcAft>
              </a:pPr>
              <a:endParaRPr lang="en-US" sz="8000">
                <a:latin typeface="Arial" charset="0"/>
              </a:endParaRPr>
            </a:p>
          </p:txBody>
        </p: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5662087" y="3633059"/>
              <a:ext cx="3352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0000"/>
                  </a:solidFill>
                  <a:latin typeface="Calibri" charset="0"/>
                </a:rPr>
                <a:t>Rotates Counter-Clockwise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FAF5A1F-AE0D-4845-A42C-254573B79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3F70-A42A-2C4A-A2B6-56EFBBBE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2135D4-4516-6049-A14B-1FD0F98C8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3A548-4B32-294C-984A-126D7788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50EA2E-6785-E242-8DDC-85C0BD823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02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2868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Initial HSRL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4526" y="822326"/>
            <a:ext cx="8416925" cy="10636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0" scaled="0"/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 descr="ACATS_Case_ATB_LA270_14Sep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72" y="1061883"/>
            <a:ext cx="5861877" cy="279137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pic>
        <p:nvPicPr>
          <p:cNvPr id="6" name="Picture 5" descr="ACATS_Case_HSRL_ATB_LA270_14Sep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71" y="3976857"/>
            <a:ext cx="5846350" cy="278397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569034" y="1075074"/>
            <a:ext cx="2790394" cy="25053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u="sng" dirty="0">
                <a:solidFill>
                  <a:srgbClr val="1F497D"/>
                </a:solidFill>
                <a:latin typeface="Calibri" charset="0"/>
              </a:rPr>
              <a:t>Standard </a:t>
            </a:r>
            <a:r>
              <a:rPr lang="en-US" sz="2400" b="1" u="sng" dirty="0" err="1">
                <a:solidFill>
                  <a:srgbClr val="1F497D"/>
                </a:solidFill>
                <a:latin typeface="Calibri" charset="0"/>
              </a:rPr>
              <a:t>vs</a:t>
            </a:r>
            <a:r>
              <a:rPr lang="en-US" sz="2400" b="1" u="sng" dirty="0">
                <a:solidFill>
                  <a:srgbClr val="1F497D"/>
                </a:solidFill>
                <a:latin typeface="Calibri" charset="0"/>
              </a:rPr>
              <a:t> HSRL:</a:t>
            </a:r>
          </a:p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1F497D"/>
                </a:solidFill>
                <a:latin typeface="Calibri" charset="0"/>
              </a:rPr>
              <a:t>Agreement within 10% for ATB computed using HSRL method (red) and ATB using standard lidar technique (blue)</a:t>
            </a:r>
          </a:p>
          <a:p>
            <a:pPr algn="ctr">
              <a:spcBef>
                <a:spcPct val="20000"/>
              </a:spcBef>
            </a:pPr>
            <a:endParaRPr lang="en-US" sz="2400" b="1" dirty="0">
              <a:solidFill>
                <a:srgbClr val="1F497D"/>
              </a:solidFill>
              <a:latin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7382" y="1061883"/>
            <a:ext cx="2790394" cy="279137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36943" y="4486980"/>
            <a:ext cx="478866" cy="1821860"/>
          </a:xfrm>
          <a:prstGeom prst="rect">
            <a:avLst/>
          </a:prstGeom>
          <a:solidFill>
            <a:schemeClr val="bg1">
              <a:lumMod val="85000"/>
              <a:alpha val="29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igure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82" y="3970439"/>
            <a:ext cx="2790394" cy="2790394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4407607" y="6221651"/>
            <a:ext cx="3841338" cy="20821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/>
        </p:nvSpPr>
        <p:spPr bwMode="auto">
          <a:xfrm>
            <a:off x="10263088" y="6449419"/>
            <a:ext cx="465456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pitchFamily="-112" charset="0"/>
              <a:buNone/>
            </a:pPr>
            <a:r>
              <a:rPr lang="en-US" sz="2000" dirty="0">
                <a:solidFill>
                  <a:schemeClr val="tx2"/>
                </a:solidFill>
                <a:latin typeface="Calibri" pitchFamily="-112" charset="0"/>
              </a:rPr>
              <a:t>17	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80576D-898C-5740-B3AA-CD23FF05D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668D-A310-634C-9DD9-32EE8F5D7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525"/>
            <a:ext cx="10515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61B83F-B427-1645-B63B-170980D0B58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662000" y="385685"/>
            <a:ext cx="4867999" cy="5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ACATS Lidar Investments</a:t>
            </a:r>
          </a:p>
        </p:txBody>
      </p:sp>
      <p:pic>
        <p:nvPicPr>
          <p:cNvPr id="5" name="Picture 4" descr="full_instrument.jpg">
            <a:extLst>
              <a:ext uri="{FF2B5EF4-FFF2-40B4-BE49-F238E27FC236}">
                <a16:creationId xmlns:a16="http://schemas.microsoft.com/office/drawing/2014/main" id="{958C1506-4D1B-B246-8CB4-BC32E7C1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622" y="1092200"/>
            <a:ext cx="8766478" cy="5016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ADF42-CE34-BF42-943A-D1AB2F5B4806}"/>
              </a:ext>
            </a:extLst>
          </p:cNvPr>
          <p:cNvSpPr txBox="1"/>
          <p:nvPr/>
        </p:nvSpPr>
        <p:spPr>
          <a:xfrm>
            <a:off x="2846774" y="6514644"/>
            <a:ext cx="633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Leveraging investments was key to an inexpensive development.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B8D46E-08B3-4545-84A3-8112697D191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9093200" y="5041324"/>
            <a:ext cx="1066800" cy="381000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E5D7A9-A735-1246-A595-4B4F2B62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5689024"/>
            <a:ext cx="1943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 charset="0"/>
              </a:rPr>
              <a:t>data system</a:t>
            </a:r>
          </a:p>
          <a:p>
            <a:pPr algn="ctr"/>
            <a:r>
              <a:rPr lang="en-US" sz="1600" b="1" dirty="0">
                <a:latin typeface="Calibri" charset="0"/>
              </a:rPr>
              <a:t>[SBIR, ESTO]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A6A0ED-860D-A748-B070-8E9E79EBD18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247900" y="4572000"/>
            <a:ext cx="914400" cy="228600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B4969D11-FBEB-4945-A03F-F125BAC4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5118100"/>
            <a:ext cx="1712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 charset="0"/>
              </a:rPr>
              <a:t>laser</a:t>
            </a:r>
          </a:p>
          <a:p>
            <a:r>
              <a:rPr lang="en-US" sz="1600" b="1" dirty="0">
                <a:latin typeface="Calibri" charset="0"/>
              </a:rPr>
              <a:t>[SBIR, ESTO]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16A93B-6F77-A44E-B1EE-93E3B2E536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47900" y="1993900"/>
            <a:ext cx="711200" cy="546100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A1DE1D40-4BAF-854F-A717-7EDD6B39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947003"/>
            <a:ext cx="1181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 charset="0"/>
              </a:rPr>
              <a:t>etalon &amp;</a:t>
            </a:r>
          </a:p>
          <a:p>
            <a:pPr algn="ctr"/>
            <a:r>
              <a:rPr lang="en-US" sz="1600" b="1" dirty="0">
                <a:latin typeface="Calibri" charset="0"/>
              </a:rPr>
              <a:t>controller</a:t>
            </a:r>
          </a:p>
          <a:p>
            <a:pPr algn="ctr"/>
            <a:r>
              <a:rPr lang="en-US" sz="1600" b="1" dirty="0">
                <a:latin typeface="Calibri" charset="0"/>
              </a:rPr>
              <a:t>[SBIR, ESTO]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035BD8-AF36-9A45-B4EA-614B039C6EC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054024" y="5257800"/>
            <a:ext cx="915552" cy="558800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" name="TextBox 19">
            <a:extLst>
              <a:ext uri="{FF2B5EF4-FFF2-40B4-BE49-F238E27FC236}">
                <a16:creationId xmlns:a16="http://schemas.microsoft.com/office/drawing/2014/main" id="{07464D7E-08B1-9640-8789-5FF1B950C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5918776"/>
            <a:ext cx="2374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 charset="0"/>
              </a:rPr>
              <a:t>HOE telescope</a:t>
            </a:r>
          </a:p>
          <a:p>
            <a:pPr algn="ctr"/>
            <a:r>
              <a:rPr lang="en-US" sz="1600" b="1" dirty="0">
                <a:latin typeface="Calibri" charset="0"/>
              </a:rPr>
              <a:t>[SBIR, ESTO, IRAD]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23F7822-4EFB-CC4B-AD0B-BA86EA81D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0" y="1091624"/>
            <a:ext cx="2298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 charset="0"/>
              </a:rPr>
              <a:t>receiver development</a:t>
            </a:r>
          </a:p>
          <a:p>
            <a:pPr algn="ctr"/>
            <a:r>
              <a:rPr lang="en-US" sz="1600" b="1" dirty="0">
                <a:latin typeface="Calibri" charset="0"/>
              </a:rPr>
              <a:t>[IRAD, STTR]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760BFF-D3CE-C54F-BF96-BE7A27E09F8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54112" y="1498312"/>
            <a:ext cx="1448376" cy="635000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7" name="TextBox 5">
            <a:extLst>
              <a:ext uri="{FF2B5EF4-FFF2-40B4-BE49-F238E27FC236}">
                <a16:creationId xmlns:a16="http://schemas.microsoft.com/office/drawing/2014/main" id="{58B38680-EC64-6643-B0E4-A681418D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08" y="901412"/>
            <a:ext cx="2298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 charset="0"/>
              </a:rPr>
              <a:t>circle-to-point optic</a:t>
            </a:r>
          </a:p>
          <a:p>
            <a:pPr algn="ctr"/>
            <a:r>
              <a:rPr lang="en-US" sz="1600" b="1" dirty="0">
                <a:latin typeface="Calibri" charset="0"/>
              </a:rPr>
              <a:t>[IRAD, SBIR]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B05A0C-592C-4840-BC18-22696105B81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32400" y="1320224"/>
            <a:ext cx="2095500" cy="1448376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9" name="TextBox 5">
            <a:extLst>
              <a:ext uri="{FF2B5EF4-FFF2-40B4-BE49-F238E27FC236}">
                <a16:creationId xmlns:a16="http://schemas.microsoft.com/office/drawing/2014/main" id="{842B46B7-BBC1-944E-B52D-76981F082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5879524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 charset="0"/>
              </a:rPr>
              <a:t>detector subsystem</a:t>
            </a:r>
          </a:p>
          <a:p>
            <a:pPr algn="ctr"/>
            <a:r>
              <a:rPr lang="en-US" sz="1600" b="1" dirty="0">
                <a:latin typeface="Calibri" charset="0"/>
              </a:rPr>
              <a:t>[ESTO]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6D06E9-526B-2F4D-A71E-012F609E733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473316" y="4181484"/>
            <a:ext cx="2845376" cy="781608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13C53FC-611B-D245-A6A0-3613C2FC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3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C2C1DE-2056-8343-BD9F-9921B0057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8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EA97-1520-4544-9B62-93F73D1BB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077398"/>
            <a:ext cx="10515600" cy="235911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ACATS first science flights were September 2012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13 ER-2 flights out of Wallops Island, VA</a:t>
            </a:r>
          </a:p>
          <a:p>
            <a:r>
              <a:rPr lang="en-US" dirty="0"/>
              <a:t>Telescope rotation to all 4 looks angles worked well</a:t>
            </a:r>
          </a:p>
          <a:p>
            <a:pPr lvl="1"/>
            <a:r>
              <a:rPr lang="en-US" dirty="0"/>
              <a:t>Dwell time set to 60 seconds for each look angle</a:t>
            </a:r>
          </a:p>
          <a:p>
            <a:pPr lvl="1"/>
            <a:r>
              <a:rPr lang="en-US" dirty="0"/>
              <a:t>Telescope alignment worked well for first flights</a:t>
            </a:r>
          </a:p>
          <a:p>
            <a:pPr lvl="2"/>
            <a:r>
              <a:rPr lang="en-US" dirty="0"/>
              <a:t>Has since been improved for each look angle</a:t>
            </a:r>
          </a:p>
          <a:p>
            <a:endParaRPr lang="en-US" dirty="0">
              <a:solidFill>
                <a:srgbClr val="1F497D"/>
              </a:solidFill>
            </a:endParaRPr>
          </a:p>
          <a:p>
            <a:pPr lvl="1"/>
            <a:endParaRPr lang="en-US" sz="22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A18A441-B1D5-D64E-BC3E-8B35C3000BA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78175" y="385685"/>
            <a:ext cx="2635658" cy="54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Initial 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995145-BB01-B64A-AB12-7F7FA3391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  <p:pic>
        <p:nvPicPr>
          <p:cNvPr id="11" name="Picture 10" descr="Segment_Image_26Sep12_all.gif">
            <a:extLst>
              <a:ext uri="{FF2B5EF4-FFF2-40B4-BE49-F238E27FC236}">
                <a16:creationId xmlns:a16="http://schemas.microsoft.com/office/drawing/2014/main" id="{7DB11BE2-12BC-4E4F-8DA5-0800FFC5F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42" y="3639125"/>
            <a:ext cx="8290560" cy="2978004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0C04679-76D4-D44C-A9F9-FB96B4EA5A7E}"/>
              </a:ext>
            </a:extLst>
          </p:cNvPr>
          <p:cNvSpPr txBox="1">
            <a:spLocks/>
          </p:cNvSpPr>
          <p:nvPr/>
        </p:nvSpPr>
        <p:spPr>
          <a:xfrm>
            <a:off x="469237" y="61410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8CE24F-80D7-D148-9552-CF0FF63C1E4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9753C4-088B-3F4D-B022-341564FF329B}"/>
              </a:ext>
            </a:extLst>
          </p:cNvPr>
          <p:cNvGrpSpPr/>
          <p:nvPr/>
        </p:nvGrpSpPr>
        <p:grpSpPr>
          <a:xfrm>
            <a:off x="595488" y="3954421"/>
            <a:ext cx="3327713" cy="2401929"/>
            <a:chOff x="2509597" y="2986724"/>
            <a:chExt cx="4115061" cy="297023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380B40-71EC-0B4D-ACF3-96A4640403A7}"/>
                </a:ext>
              </a:extLst>
            </p:cNvPr>
            <p:cNvSpPr/>
            <p:nvPr/>
          </p:nvSpPr>
          <p:spPr bwMode="auto">
            <a:xfrm>
              <a:off x="3528487" y="3556859"/>
              <a:ext cx="1828800" cy="1828800"/>
            </a:xfrm>
            <a:prstGeom prst="ellipse">
              <a:avLst/>
            </a:prstGeom>
            <a:noFill/>
            <a:ln w="508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075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E17E48-99A4-0643-AB59-D393B235BA2E}"/>
                </a:ext>
              </a:extLst>
            </p:cNvPr>
            <p:cNvCxnSpPr/>
            <p:nvPr/>
          </p:nvCxnSpPr>
          <p:spPr bwMode="auto">
            <a:xfrm>
              <a:off x="5204887" y="4471259"/>
              <a:ext cx="30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892234-9D88-294C-B76B-13B28C0CCA94}"/>
                </a:ext>
              </a:extLst>
            </p:cNvPr>
            <p:cNvCxnSpPr/>
            <p:nvPr/>
          </p:nvCxnSpPr>
          <p:spPr bwMode="auto">
            <a:xfrm>
              <a:off x="3376087" y="4471259"/>
              <a:ext cx="30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9B6F12-4D01-F841-8F7D-84CCFC988C0A}"/>
                </a:ext>
              </a:extLst>
            </p:cNvPr>
            <p:cNvCxnSpPr/>
            <p:nvPr/>
          </p:nvCxnSpPr>
          <p:spPr bwMode="auto">
            <a:xfrm>
              <a:off x="4290487" y="5385659"/>
              <a:ext cx="30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5D0F01-02FA-9240-94A8-7CEDD8FCAA13}"/>
                </a:ext>
              </a:extLst>
            </p:cNvPr>
            <p:cNvCxnSpPr/>
            <p:nvPr/>
          </p:nvCxnSpPr>
          <p:spPr bwMode="auto">
            <a:xfrm>
              <a:off x="4290487" y="3556859"/>
              <a:ext cx="3048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</p:cxn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743171A2-97AC-6B41-8196-59F28D3C3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587" y="2986724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0</a:t>
              </a:r>
              <a:r>
                <a:rPr lang="en-US" sz="1400" b="1" baseline="30000" dirty="0">
                  <a:solidFill>
                    <a:srgbClr val="003366"/>
                  </a:solidFill>
                  <a:latin typeface="Calibri" charset="0"/>
                </a:rPr>
                <a:t>o</a:t>
              </a:r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 (fore)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92C13D01-9FCF-8246-B362-8067A12B9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9597" y="4248571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270</a:t>
              </a:r>
              <a:r>
                <a:rPr lang="en-US" sz="1400" b="1" baseline="30000" dirty="0">
                  <a:solidFill>
                    <a:srgbClr val="003366"/>
                  </a:solidFill>
                  <a:latin typeface="Calibri" charset="0"/>
                </a:rPr>
                <a:t>o</a:t>
              </a:r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 (left)</a:t>
              </a: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C07CABE3-9FCD-9F4A-A0C8-A5BC3130F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7285" y="4248571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90</a:t>
              </a:r>
              <a:r>
                <a:rPr lang="en-US" sz="1400" b="1" baseline="30000" dirty="0">
                  <a:solidFill>
                    <a:srgbClr val="003366"/>
                  </a:solidFill>
                  <a:latin typeface="Calibri" charset="0"/>
                </a:rPr>
                <a:t>o</a:t>
              </a:r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 (right)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DF8545-7262-9249-B935-AF3E2A2C1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888" y="5576359"/>
              <a:ext cx="1409701" cy="38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180</a:t>
              </a:r>
              <a:r>
                <a:rPr lang="en-US" sz="1400" b="1" baseline="30000" dirty="0">
                  <a:solidFill>
                    <a:srgbClr val="003366"/>
                  </a:solidFill>
                  <a:latin typeface="Calibri" charset="0"/>
                </a:rPr>
                <a:t>o</a:t>
              </a:r>
              <a:r>
                <a:rPr lang="en-US" sz="1400" b="1" dirty="0">
                  <a:solidFill>
                    <a:srgbClr val="003366"/>
                  </a:solidFill>
                  <a:latin typeface="Calibri" charset="0"/>
                </a:rPr>
                <a:t> (aft)</a:t>
              </a:r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61648000-6C01-0349-8ADA-D1C1382FF00B}"/>
                </a:ext>
              </a:extLst>
            </p:cNvPr>
            <p:cNvSpPr/>
            <p:nvPr/>
          </p:nvSpPr>
          <p:spPr bwMode="auto">
            <a:xfrm>
              <a:off x="4290487" y="3480659"/>
              <a:ext cx="1295400" cy="1371600"/>
            </a:xfrm>
            <a:prstGeom prst="arc">
              <a:avLst>
                <a:gd name="adj1" fmla="val 16200000"/>
                <a:gd name="adj2" fmla="val 232707"/>
              </a:avLst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0751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82326477-EDD6-7A43-87F0-01098DC9B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4887" y="3061898"/>
              <a:ext cx="1419771" cy="38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0000"/>
                  </a:solidFill>
                  <a:latin typeface="Calibri" charset="0"/>
                </a:rPr>
                <a:t>Rotates CCW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2986F6-5577-3A4C-9931-DE5B583B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5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EA97-1520-4544-9B62-93F73D1BB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88403"/>
            <a:ext cx="10515600" cy="47940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 dedicated funding</a:t>
            </a:r>
          </a:p>
          <a:p>
            <a:pPr lvl="1"/>
            <a:r>
              <a:rPr lang="en-US" dirty="0"/>
              <a:t>On going side work at Goddard</a:t>
            </a:r>
          </a:p>
          <a:p>
            <a:pPr lvl="1"/>
            <a:r>
              <a:rPr lang="en-US" dirty="0"/>
              <a:t>All flights have been piggybacked with CPL</a:t>
            </a:r>
          </a:p>
          <a:p>
            <a:pPr lvl="2"/>
            <a:r>
              <a:rPr lang="en-US" dirty="0"/>
              <a:t>2012, 2014, 2015</a:t>
            </a:r>
          </a:p>
          <a:p>
            <a:pPr lvl="1"/>
            <a:endParaRPr lang="en-US" dirty="0"/>
          </a:p>
          <a:p>
            <a:r>
              <a:rPr lang="en-US" dirty="0"/>
              <a:t>Airborne tech demo test bed</a:t>
            </a:r>
          </a:p>
          <a:p>
            <a:pPr lvl="1"/>
            <a:r>
              <a:rPr lang="en-US" dirty="0"/>
              <a:t>Fit in Superpod</a:t>
            </a:r>
          </a:p>
          <a:p>
            <a:pPr lvl="1"/>
            <a:r>
              <a:rPr lang="en-US" dirty="0"/>
              <a:t>Seeded laser</a:t>
            </a:r>
          </a:p>
          <a:p>
            <a:pPr lvl="1"/>
            <a:r>
              <a:rPr lang="en-US" dirty="0"/>
              <a:t>Fringe imaging multi-channel HSRL</a:t>
            </a:r>
          </a:p>
          <a:p>
            <a:pPr lvl="1"/>
            <a:r>
              <a:rPr lang="en-US" dirty="0"/>
              <a:t>Rotating HOE</a:t>
            </a:r>
          </a:p>
          <a:p>
            <a:pPr lvl="1"/>
            <a:r>
              <a:rPr lang="en-US" dirty="0"/>
              <a:t>Focus was on HSRL retrievals</a:t>
            </a:r>
          </a:p>
          <a:p>
            <a:pPr lvl="2"/>
            <a:r>
              <a:rPr lang="en-US" dirty="0"/>
              <a:t>Yorks </a:t>
            </a:r>
            <a:r>
              <a:rPr lang="en-US" i="1" dirty="0"/>
              <a:t>et al</a:t>
            </a:r>
            <a:r>
              <a:rPr lang="en-US" dirty="0"/>
              <a:t>. 2014:</a:t>
            </a:r>
          </a:p>
          <a:p>
            <a:pPr lvl="2" indent="0">
              <a:buNone/>
            </a:pPr>
            <a:r>
              <a:rPr lang="en-US" i="1" dirty="0"/>
              <a:t>The Airborne Cloud–Aerosol Transport System: Overview and Description of the Instrument and Retrieval Algorithms</a:t>
            </a:r>
          </a:p>
          <a:p>
            <a:pPr lvl="2"/>
            <a:r>
              <a:rPr lang="en-US" dirty="0"/>
              <a:t>Worked as an HSRL</a:t>
            </a:r>
          </a:p>
          <a:p>
            <a:pPr lvl="2"/>
            <a:r>
              <a:rPr lang="en-US" dirty="0"/>
              <a:t>Issues discovered with calibration and reference spectrum</a:t>
            </a:r>
          </a:p>
          <a:p>
            <a:pPr lvl="3"/>
            <a:r>
              <a:rPr lang="en-US" dirty="0"/>
              <a:t>Horizontal wind algorithms never fully tested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A18A441-B1D5-D64E-BC3E-8B35C3000BA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60546" y="391840"/>
            <a:ext cx="427091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ACATS HSRL &amp; DWL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2986F6-5577-3A4C-9931-DE5B583B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995145-BB01-B64A-AB12-7F7FA3391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90607-888F-9B45-8D3A-BBD680B6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9772" y="4363186"/>
            <a:ext cx="142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charset="0"/>
              </a:rPr>
              <a:t>Flies in ER-2 Superpod</a:t>
            </a:r>
          </a:p>
        </p:txBody>
      </p:sp>
      <p:pic>
        <p:nvPicPr>
          <p:cNvPr id="10" name="Picture 9" descr="Untitled-1.jpg">
            <a:extLst>
              <a:ext uri="{FF2B5EF4-FFF2-40B4-BE49-F238E27FC236}">
                <a16:creationId xmlns:a16="http://schemas.microsoft.com/office/drawing/2014/main" id="{3F1878A0-EF1A-144F-961A-8ED805C502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4908" y="1489550"/>
            <a:ext cx="4806829" cy="29117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41591A5-7136-CE46-B9B3-1100C0D8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3275" y="3462229"/>
            <a:ext cx="2340249" cy="1415780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7FD152-D594-C54C-AFF0-49EEB27F636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728136" y="4584193"/>
            <a:ext cx="1231392" cy="102158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1534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D803-98D4-034D-9BF6-191CD39B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ACATS Updates/Improvements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116A7-178B-D848-B1A2-A76A4453A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few years have had dedicated PhD student working on ACATS</a:t>
            </a:r>
          </a:p>
          <a:p>
            <a:endParaRPr lang="en-US" dirty="0"/>
          </a:p>
          <a:p>
            <a:r>
              <a:rPr lang="en-US" dirty="0"/>
              <a:t>New hardware integrated into ACATS telescope (IRAD 2017)</a:t>
            </a:r>
          </a:p>
          <a:p>
            <a:pPr lvl="1"/>
            <a:r>
              <a:rPr lang="en-US" dirty="0"/>
              <a:t>Improved consistency and reliability of etalon calibration</a:t>
            </a:r>
          </a:p>
          <a:p>
            <a:pPr lvl="1"/>
            <a:r>
              <a:rPr lang="en-US" dirty="0"/>
              <a:t>Improved retrieval of laser reference spectra</a:t>
            </a:r>
          </a:p>
          <a:p>
            <a:pPr lvl="1"/>
            <a:endParaRPr lang="en-US" dirty="0"/>
          </a:p>
          <a:p>
            <a:r>
              <a:rPr lang="en-US" dirty="0"/>
              <a:t>ACATS has been operating at NASA GSFC collecting zenith pointing data of clouds and aerosols for algorithm and hardware testing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539D7-D4D8-0D45-97F8-20B8A2FD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44E45-CEF6-EA41-A44B-9F8BABAD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5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i_Fit_13_214815.gif">
            <a:extLst>
              <a:ext uri="{FF2B5EF4-FFF2-40B4-BE49-F238E27FC236}">
                <a16:creationId xmlns:a16="http://schemas.microsoft.com/office/drawing/2014/main" id="{D7270830-C956-1840-8F82-4379625C8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208"/>
            <a:ext cx="6130027" cy="4793707"/>
          </a:xfrm>
          <a:prstGeom prst="rect">
            <a:avLst/>
          </a:prstGeom>
        </p:spPr>
      </p:pic>
      <p:pic>
        <p:nvPicPr>
          <p:cNvPr id="5" name="Picture 4" descr="Cali_Fit_00_170415.gif">
            <a:extLst>
              <a:ext uri="{FF2B5EF4-FFF2-40B4-BE49-F238E27FC236}">
                <a16:creationId xmlns:a16="http://schemas.microsoft.com/office/drawing/2014/main" id="{25D79F4C-F3B1-8B47-9F90-04FF94A58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27" y="2005263"/>
            <a:ext cx="6130027" cy="4776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6AD803-98D4-034D-9BF6-191CD39B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Improved Etalon Calibration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C011E6-FD36-D54C-8D2C-16FD76DAD6EA}"/>
              </a:ext>
            </a:extLst>
          </p:cNvPr>
          <p:cNvSpPr txBox="1"/>
          <p:nvPr/>
        </p:nvSpPr>
        <p:spPr>
          <a:xfrm>
            <a:off x="1356823" y="34815330"/>
            <a:ext cx="6589946" cy="8980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236" dirty="0"/>
              <a:t>Old Calibration Method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09E3EA-081D-5D4F-9634-43BDEE89A131}"/>
              </a:ext>
            </a:extLst>
          </p:cNvPr>
          <p:cNvSpPr txBox="1"/>
          <p:nvPr/>
        </p:nvSpPr>
        <p:spPr>
          <a:xfrm>
            <a:off x="2015687" y="1469654"/>
            <a:ext cx="2098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Old Calibration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FD7C70-7129-704A-9D3B-5284417E681D}"/>
              </a:ext>
            </a:extLst>
          </p:cNvPr>
          <p:cNvSpPr txBox="1"/>
          <p:nvPr/>
        </p:nvSpPr>
        <p:spPr>
          <a:xfrm>
            <a:off x="8145714" y="1469654"/>
            <a:ext cx="223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New Calibration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BF8147-DEA5-8C42-A883-41DC07370607}"/>
              </a:ext>
            </a:extLst>
          </p:cNvPr>
          <p:cNvSpPr txBox="1"/>
          <p:nvPr/>
        </p:nvSpPr>
        <p:spPr>
          <a:xfrm>
            <a:off x="2690684" y="3214664"/>
            <a:ext cx="117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Poor Fit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D420DD-5E2B-484A-86F4-58BF6EC61269}"/>
              </a:ext>
            </a:extLst>
          </p:cNvPr>
          <p:cNvSpPr txBox="1"/>
          <p:nvPr/>
        </p:nvSpPr>
        <p:spPr>
          <a:xfrm>
            <a:off x="8758573" y="3160295"/>
            <a:ext cx="1695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930B"/>
                </a:solidFill>
              </a:rPr>
              <a:t>Accurate Fit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C9412B6-0EF9-4543-8FB6-6450A5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7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27C8EBE-3929-FC40-989A-78A9F7CE2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9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B55914-E8CE-8D49-B41E-2757D296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319"/>
            <a:ext cx="6130027" cy="48504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6AD803-98D4-034D-9BF6-191CD39B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Improved Etalon Calibration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C011E6-FD36-D54C-8D2C-16FD76DAD6EA}"/>
              </a:ext>
            </a:extLst>
          </p:cNvPr>
          <p:cNvSpPr txBox="1"/>
          <p:nvPr/>
        </p:nvSpPr>
        <p:spPr>
          <a:xfrm>
            <a:off x="1356823" y="34815330"/>
            <a:ext cx="6589946" cy="8980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236" dirty="0"/>
              <a:t>Old Calibration Method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09E3EA-081D-5D4F-9634-43BDEE89A131}"/>
              </a:ext>
            </a:extLst>
          </p:cNvPr>
          <p:cNvSpPr txBox="1"/>
          <p:nvPr/>
        </p:nvSpPr>
        <p:spPr>
          <a:xfrm>
            <a:off x="1372429" y="1469654"/>
            <a:ext cx="367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Old Calibration Consistency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FD7C70-7129-704A-9D3B-5284417E681D}"/>
              </a:ext>
            </a:extLst>
          </p:cNvPr>
          <p:cNvSpPr txBox="1"/>
          <p:nvPr/>
        </p:nvSpPr>
        <p:spPr>
          <a:xfrm>
            <a:off x="7502456" y="1469654"/>
            <a:ext cx="3814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New Calibration Consistency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4865FE-FCD5-464A-A022-75DDA657A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73" y="1931319"/>
            <a:ext cx="6130027" cy="4850406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2662EE-B00F-504E-8A1A-82CB76C5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8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053EEC-EB5B-364E-B5AB-93C89347E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4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E773-D74C-084A-896C-9C92C0E3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" pitchFamily="-112" charset="0"/>
              </a:rPr>
              <a:t>ACATS Wind Test Data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5FD89-BA88-B942-9053-C382B1E83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4" y="1690688"/>
            <a:ext cx="10275971" cy="4893320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D7164A-9F8B-3C43-92F3-AF3A53A51483}"/>
              </a:ext>
            </a:extLst>
          </p:cNvPr>
          <p:cNvCxnSpPr>
            <a:cxnSpLocks/>
          </p:cNvCxnSpPr>
          <p:nvPr/>
        </p:nvCxnSpPr>
        <p:spPr>
          <a:xfrm>
            <a:off x="2534653" y="2598821"/>
            <a:ext cx="0" cy="319237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D2013D-ED97-2049-983E-2BFD6D204E9A}"/>
              </a:ext>
            </a:extLst>
          </p:cNvPr>
          <p:cNvCxnSpPr>
            <a:cxnSpLocks/>
          </p:cNvCxnSpPr>
          <p:nvPr/>
        </p:nvCxnSpPr>
        <p:spPr>
          <a:xfrm>
            <a:off x="7628021" y="2582779"/>
            <a:ext cx="0" cy="324050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42C837-9E5C-984B-9C80-295EFDD5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CE24F-80D7-D148-9552-CF0FF63C1E4C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589C2D-BC97-424C-9937-E2F20B2AC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32" y="72401"/>
            <a:ext cx="1487905" cy="12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81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9599</TotalTime>
  <Words>1389</Words>
  <Application>Microsoft Macintosh PowerPoint</Application>
  <PresentationFormat>Widescreen</PresentationFormat>
  <Paragraphs>283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Symbol</vt:lpstr>
      <vt:lpstr>Times</vt:lpstr>
      <vt:lpstr>Times New Roman</vt:lpstr>
      <vt:lpstr>Wingdings</vt:lpstr>
      <vt:lpstr>Office Theme</vt:lpstr>
      <vt:lpstr>Equation</vt:lpstr>
      <vt:lpstr>The Airborne Cloud-Aerosol Transport System (ACATS):  A status and update on development efforts at GSFC</vt:lpstr>
      <vt:lpstr>ACATS HSRL &amp; Doppler Wind Lidar</vt:lpstr>
      <vt:lpstr>ACATS Lidar Investments</vt:lpstr>
      <vt:lpstr>Initial Results</vt:lpstr>
      <vt:lpstr>ACATS HSRL &amp; DWL</vt:lpstr>
      <vt:lpstr>ACATS Updates/Improvements</vt:lpstr>
      <vt:lpstr>Improved Etalon Calibration</vt:lpstr>
      <vt:lpstr>Improved Etalon Calibration</vt:lpstr>
      <vt:lpstr>ACATS Wind Test Data</vt:lpstr>
      <vt:lpstr>ACATS Wind Test Data</vt:lpstr>
      <vt:lpstr>ACATS Vertical Wind Profiles</vt:lpstr>
      <vt:lpstr>Future Work &amp; Conclusion</vt:lpstr>
      <vt:lpstr>Back Up</vt:lpstr>
      <vt:lpstr>Back Up</vt:lpstr>
      <vt:lpstr>Back Up</vt:lpstr>
      <vt:lpstr>Back Up</vt:lpstr>
      <vt:lpstr>Back Up</vt:lpstr>
      <vt:lpstr>Back Up</vt:lpstr>
      <vt:lpstr>Etalon Scan</vt:lpstr>
      <vt:lpstr>Etalon Transmission Fit</vt:lpstr>
      <vt:lpstr>ACATS Lidar Equation</vt:lpstr>
      <vt:lpstr>ACATS Least Squares Retrieval</vt:lpstr>
      <vt:lpstr>ACATS Algorithms: Wind</vt:lpstr>
      <vt:lpstr>PowerPoint Presentation</vt:lpstr>
      <vt:lpstr>Initial HSRL Results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Goddard ACATS Etalon-Based Wind Lidar </dc:title>
  <dc:creator>Microsoft Office User</dc:creator>
  <cp:lastModifiedBy>Microsoft Office User</cp:lastModifiedBy>
  <cp:revision>178</cp:revision>
  <dcterms:created xsi:type="dcterms:W3CDTF">2018-01-19T16:43:40Z</dcterms:created>
  <dcterms:modified xsi:type="dcterms:W3CDTF">2018-02-07T19:56:57Z</dcterms:modified>
</cp:coreProperties>
</file>