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6" r:id="rId2"/>
    <p:sldId id="429" r:id="rId3"/>
    <p:sldId id="406" r:id="rId4"/>
    <p:sldId id="360" r:id="rId5"/>
    <p:sldId id="427" r:id="rId6"/>
    <p:sldId id="366" r:id="rId7"/>
    <p:sldId id="428" r:id="rId8"/>
    <p:sldId id="394" r:id="rId9"/>
    <p:sldId id="424" r:id="rId10"/>
    <p:sldId id="370" r:id="rId11"/>
    <p:sldId id="3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5C0"/>
    <a:srgbClr val="4C216E"/>
    <a:srgbClr val="760000"/>
    <a:srgbClr val="0B2B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33"/>
    <p:restoredTop sz="80495"/>
  </p:normalViewPr>
  <p:slideViewPr>
    <p:cSldViewPr snapToGrid="0" snapToObjects="1">
      <p:cViewPr varScale="1">
        <p:scale>
          <a:sx n="96" d="100"/>
          <a:sy n="96" d="100"/>
        </p:scale>
        <p:origin x="704" y="176"/>
      </p:cViewPr>
      <p:guideLst/>
    </p:cSldViewPr>
  </p:slideViewPr>
  <p:outlineViewPr>
    <p:cViewPr>
      <p:scale>
        <a:sx n="33" d="100"/>
        <a:sy n="33" d="100"/>
      </p:scale>
      <p:origin x="0" y="-11992"/>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B24C7DBD-13F4-6741-A7C6-E677ED2EA934}" type="datetimeFigureOut">
              <a:rPr lang="en-US" smtClean="0"/>
              <a:pPr/>
              <a:t>2/8/18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947D7749-1449-2547-B684-2542D30CFE6E}" type="slidenum">
              <a:rPr lang="en-US" smtClean="0"/>
              <a:pPr/>
              <a:t>‹#›</a:t>
            </a:fld>
            <a:endParaRPr lang="en-US" dirty="0"/>
          </a:p>
        </p:txBody>
      </p:sp>
    </p:spTree>
    <p:extLst>
      <p:ext uri="{BB962C8B-B14F-4D97-AF65-F5344CB8AC3E}">
        <p14:creationId xmlns:p14="http://schemas.microsoft.com/office/powerpoint/2010/main" val="56257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D7749-1449-2547-B684-2542D30CFE6E}" type="slidenum">
              <a:rPr lang="en-US" smtClean="0"/>
              <a:t>1</a:t>
            </a:fld>
            <a:endParaRPr lang="en-US"/>
          </a:p>
        </p:txBody>
      </p:sp>
    </p:spTree>
    <p:extLst>
      <p:ext uri="{BB962C8B-B14F-4D97-AF65-F5344CB8AC3E}">
        <p14:creationId xmlns:p14="http://schemas.microsoft.com/office/powerpoint/2010/main" val="203790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Measurements</a:t>
            </a:r>
            <a:r>
              <a:rPr lang="en-US" baseline="0" dirty="0"/>
              <a:t> of 3D winds have been called out as important for 10+ years. Much of the focus has been on Doppler wind </a:t>
            </a:r>
            <a:r>
              <a:rPr lang="en-US" baseline="0" dirty="0" err="1"/>
              <a:t>lidar</a:t>
            </a:r>
            <a:r>
              <a:rPr lang="en-US" baseline="0" dirty="0"/>
              <a:t>, and we anticipate this will be a key component in a future winds mission. However, </a:t>
            </a:r>
            <a:r>
              <a:rPr lang="en-US" baseline="0" dirty="0" err="1"/>
              <a:t>lidar</a:t>
            </a:r>
            <a:r>
              <a:rPr lang="en-US" baseline="0" dirty="0"/>
              <a:t> has spatial and temporal sampling issues (infrequent sampling, and limited swath). We are exploring the efficacy of lower-accuracy, but more frequent and spatially dense observations from feature-tracked water vapor and clouds.</a:t>
            </a:r>
            <a:endParaRPr lang="en-US" dirty="0"/>
          </a:p>
        </p:txBody>
      </p:sp>
      <p:sp>
        <p:nvSpPr>
          <p:cNvPr id="4" name="Slide Number Placeholder 3"/>
          <p:cNvSpPr>
            <a:spLocks noGrp="1"/>
          </p:cNvSpPr>
          <p:nvPr>
            <p:ph type="sldNum" sz="quarter" idx="10"/>
          </p:nvPr>
        </p:nvSpPr>
        <p:spPr/>
        <p:txBody>
          <a:bodyPr/>
          <a:lstStyle/>
          <a:p>
            <a:fld id="{947D7749-1449-2547-B684-2542D30CFE6E}" type="slidenum">
              <a:rPr lang="en-US" smtClean="0"/>
              <a:pPr/>
              <a:t>2</a:t>
            </a:fld>
            <a:endParaRPr lang="en-US" dirty="0"/>
          </a:p>
        </p:txBody>
      </p:sp>
    </p:spTree>
    <p:extLst>
      <p:ext uri="{BB962C8B-B14F-4D97-AF65-F5344CB8AC3E}">
        <p14:creationId xmlns:p14="http://schemas.microsoft.com/office/powerpoint/2010/main" val="11948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D7749-1449-2547-B684-2542D30CFE6E}" type="slidenum">
              <a:rPr lang="en-US" smtClean="0"/>
              <a:pPr/>
              <a:t>3</a:t>
            </a:fld>
            <a:endParaRPr lang="en-US" dirty="0"/>
          </a:p>
        </p:txBody>
      </p:sp>
    </p:spTree>
    <p:extLst>
      <p:ext uri="{BB962C8B-B14F-4D97-AF65-F5344CB8AC3E}">
        <p14:creationId xmlns:p14="http://schemas.microsoft.com/office/powerpoint/2010/main" val="123380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using a high-resolution</a:t>
            </a:r>
            <a:r>
              <a:rPr lang="en-US" baseline="0" dirty="0"/>
              <a:t> simulation of an observed event to examine error characteristics of passive feature-tracked winds.</a:t>
            </a:r>
            <a:endParaRPr lang="en-US" dirty="0"/>
          </a:p>
          <a:p>
            <a:endParaRPr lang="en-US" dirty="0"/>
          </a:p>
          <a:p>
            <a:r>
              <a:rPr lang="en-US" dirty="0"/>
              <a:t>The figure shows three domains from a WRF simulation of an extratropical cyclone that occurred 21 – 25 Nov 2006. The model details are:</a:t>
            </a:r>
          </a:p>
          <a:p>
            <a:endParaRPr lang="en-US" dirty="0"/>
          </a:p>
          <a:p>
            <a:r>
              <a:rPr lang="en-US" sz="1200" dirty="0"/>
              <a:t>3 nested domains at 20/4/1.33 km (3591 km x 2660 km D03)</a:t>
            </a:r>
          </a:p>
          <a:p>
            <a:r>
              <a:rPr lang="en-US" sz="1200" dirty="0"/>
              <a:t>75 levels with model top at 50 </a:t>
            </a:r>
            <a:r>
              <a:rPr lang="en-US" sz="1200" dirty="0" err="1"/>
              <a:t>hPa</a:t>
            </a:r>
            <a:endParaRPr lang="en-US" sz="1200" dirty="0"/>
          </a:p>
          <a:p>
            <a:r>
              <a:rPr lang="en-US" sz="1200" dirty="0"/>
              <a:t>Output every 5 minutes on D03 from 00 UTC 22 Nov 2006 to 06 UTC 23 Nov 2006 for 30 hours, ~14 TB/run</a:t>
            </a:r>
          </a:p>
          <a:p>
            <a:r>
              <a:rPr lang="en-US" sz="1200" dirty="0"/>
              <a:t>Vary initial/boundary conditions, microphysics, boundary layer scheme, initialization time to produce a 10-member ensemble</a:t>
            </a:r>
          </a:p>
          <a:p>
            <a:endParaRPr lang="en-US" dirty="0"/>
          </a:p>
        </p:txBody>
      </p:sp>
      <p:sp>
        <p:nvSpPr>
          <p:cNvPr id="4" name="Slide Number Placeholder 3"/>
          <p:cNvSpPr>
            <a:spLocks noGrp="1"/>
          </p:cNvSpPr>
          <p:nvPr>
            <p:ph type="sldNum" sz="quarter" idx="10"/>
          </p:nvPr>
        </p:nvSpPr>
        <p:spPr/>
        <p:txBody>
          <a:bodyPr/>
          <a:lstStyle/>
          <a:p>
            <a:fld id="{947D7749-1449-2547-B684-2542D30CFE6E}" type="slidenum">
              <a:rPr lang="en-US" smtClean="0"/>
              <a:pPr/>
              <a:t>4</a:t>
            </a:fld>
            <a:endParaRPr lang="en-US" dirty="0"/>
          </a:p>
        </p:txBody>
      </p:sp>
    </p:spTree>
    <p:extLst>
      <p:ext uri="{BB962C8B-B14F-4D97-AF65-F5344CB8AC3E}">
        <p14:creationId xmlns:p14="http://schemas.microsoft.com/office/powerpoint/2010/main" val="44076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Observe</a:t>
            </a:r>
            <a:r>
              <a:rPr lang="en-US" baseline="0" dirty="0"/>
              <a:t> how the ”brightness” of the image (error) decreases with increasing interval, while the sampling density becomes increasingly sparse.</a:t>
            </a:r>
            <a:endParaRPr lang="en-US" dirty="0"/>
          </a:p>
          <a:p>
            <a:endParaRPr lang="en-US" dirty="0"/>
          </a:p>
          <a:p>
            <a:r>
              <a:rPr lang="en-US" dirty="0"/>
              <a:t>A</a:t>
            </a:r>
            <a:r>
              <a:rPr lang="en-US" baseline="0" dirty="0"/>
              <a:t> key design consideration is sampling frequency. With longer intervals between observations, errors are generally smaller, but coverage is worse.</a:t>
            </a:r>
            <a:endParaRPr lang="en-US" dirty="0"/>
          </a:p>
        </p:txBody>
      </p:sp>
      <p:sp>
        <p:nvSpPr>
          <p:cNvPr id="4" name="Slide Number Placeholder 3"/>
          <p:cNvSpPr>
            <a:spLocks noGrp="1"/>
          </p:cNvSpPr>
          <p:nvPr>
            <p:ph type="sldNum" sz="quarter" idx="10"/>
          </p:nvPr>
        </p:nvSpPr>
        <p:spPr/>
        <p:txBody>
          <a:bodyPr/>
          <a:lstStyle/>
          <a:p>
            <a:fld id="{947D7749-1449-2547-B684-2542D30CFE6E}" type="slidenum">
              <a:rPr lang="en-US" smtClean="0"/>
              <a:pPr/>
              <a:t>6</a:t>
            </a:fld>
            <a:endParaRPr lang="en-US" dirty="0"/>
          </a:p>
        </p:txBody>
      </p:sp>
    </p:spTree>
    <p:extLst>
      <p:ext uri="{BB962C8B-B14F-4D97-AF65-F5344CB8AC3E}">
        <p14:creationId xmlns:p14="http://schemas.microsoft.com/office/powerpoint/2010/main" val="199701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plots show the wind speed error,</a:t>
            </a:r>
            <a:r>
              <a:rPr lang="en-US" baseline="0" dirty="0"/>
              <a:t> as measured by the difference between winds in the nature run, and retrieved winds, as a function of (from left to right): wind speed, water vapor content, water vapor gradient, and angle between vapor gradient and (true) wind. </a:t>
            </a:r>
          </a:p>
          <a:p>
            <a:endParaRPr lang="en-US" baseline="0" dirty="0"/>
          </a:p>
          <a:p>
            <a:r>
              <a:rPr lang="en-US" baseline="0" dirty="0"/>
              <a:t>The results show that there is a low bias in the retrieved winds, reflecting the inability to retrieve winds where the gradient is weak or perpendicular to the flow. Errors are largest at low water vapor contents, small gradients, and for flows perpendicular to water vapor gradient.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47D7749-1449-2547-B684-2542D30CFE6E}" type="slidenum">
              <a:rPr lang="en-US" smtClean="0"/>
              <a:pPr/>
              <a:t>8</a:t>
            </a:fld>
            <a:endParaRPr lang="en-US" dirty="0"/>
          </a:p>
        </p:txBody>
      </p:sp>
    </p:spTree>
    <p:extLst>
      <p:ext uri="{BB962C8B-B14F-4D97-AF65-F5344CB8AC3E}">
        <p14:creationId xmlns:p14="http://schemas.microsoft.com/office/powerpoint/2010/main" val="139116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in a position to expand our experiments to explore</a:t>
            </a:r>
            <a:r>
              <a:rPr lang="en-US" baseline="0" dirty="0"/>
              <a:t> various possible mission configurations. As we do, we are working to exploit parallel computing architectures and machine learning techniques to rapidly and efficiently assess a large spectrum of possible designs.</a:t>
            </a:r>
            <a:endParaRPr lang="en-US" dirty="0"/>
          </a:p>
        </p:txBody>
      </p:sp>
      <p:sp>
        <p:nvSpPr>
          <p:cNvPr id="4" name="Slide Number Placeholder 3"/>
          <p:cNvSpPr>
            <a:spLocks noGrp="1"/>
          </p:cNvSpPr>
          <p:nvPr>
            <p:ph type="sldNum" sz="quarter" idx="10"/>
          </p:nvPr>
        </p:nvSpPr>
        <p:spPr/>
        <p:txBody>
          <a:bodyPr/>
          <a:lstStyle/>
          <a:p>
            <a:fld id="{947D7749-1449-2547-B684-2542D30CFE6E}" type="slidenum">
              <a:rPr lang="en-US" smtClean="0"/>
              <a:pPr/>
              <a:t>10</a:t>
            </a:fld>
            <a:endParaRPr lang="en-US" dirty="0"/>
          </a:p>
        </p:txBody>
      </p:sp>
    </p:spTree>
    <p:extLst>
      <p:ext uri="{BB962C8B-B14F-4D97-AF65-F5344CB8AC3E}">
        <p14:creationId xmlns:p14="http://schemas.microsoft.com/office/powerpoint/2010/main" val="1307469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07 February 2018</a:t>
            </a:r>
          </a:p>
        </p:txBody>
      </p:sp>
      <p:sp>
        <p:nvSpPr>
          <p:cNvPr id="5" name="Footer Placeholder 4"/>
          <p:cNvSpPr>
            <a:spLocks noGrp="1"/>
          </p:cNvSpPr>
          <p:nvPr>
            <p:ph type="ftr" sz="quarter" idx="11"/>
          </p:nvPr>
        </p:nvSpPr>
        <p:spPr/>
        <p:txBody>
          <a:bodyPr/>
          <a:lstStyle/>
          <a:p>
            <a:r>
              <a:rPr lang="en-US"/>
              <a:t>D. J. Posselt - Derek.Posselt@jpl.nasa.gov</a:t>
            </a:r>
          </a:p>
        </p:txBody>
      </p:sp>
      <p:sp>
        <p:nvSpPr>
          <p:cNvPr id="6" name="Slide Number Placeholder 5"/>
          <p:cNvSpPr>
            <a:spLocks noGrp="1"/>
          </p:cNvSpPr>
          <p:nvPr>
            <p:ph type="sldNum" sz="quarter" idx="12"/>
          </p:nvPr>
        </p:nvSpPr>
        <p:spPr/>
        <p:txBody>
          <a:bodyPr/>
          <a:lstStyle/>
          <a:p>
            <a:fld id="{02A91FAE-8EB2-2847-A00A-7460933E80BE}" type="slidenum">
              <a:rPr lang="en-US" smtClean="0"/>
              <a:t>‹#›</a:t>
            </a:fld>
            <a:endParaRPr lang="en-US"/>
          </a:p>
        </p:txBody>
      </p:sp>
    </p:spTree>
    <p:extLst>
      <p:ext uri="{BB962C8B-B14F-4D97-AF65-F5344CB8AC3E}">
        <p14:creationId xmlns:p14="http://schemas.microsoft.com/office/powerpoint/2010/main" val="115819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07 February 2018</a:t>
            </a:r>
          </a:p>
        </p:txBody>
      </p:sp>
      <p:sp>
        <p:nvSpPr>
          <p:cNvPr id="5" name="Footer Placeholder 4"/>
          <p:cNvSpPr>
            <a:spLocks noGrp="1"/>
          </p:cNvSpPr>
          <p:nvPr>
            <p:ph type="ftr" sz="quarter" idx="11"/>
          </p:nvPr>
        </p:nvSpPr>
        <p:spPr/>
        <p:txBody>
          <a:bodyPr/>
          <a:lstStyle/>
          <a:p>
            <a:r>
              <a:rPr lang="en-US"/>
              <a:t>D. J. Posselt - Derek.Posselt@jpl.nasa.gov</a:t>
            </a:r>
          </a:p>
        </p:txBody>
      </p:sp>
      <p:sp>
        <p:nvSpPr>
          <p:cNvPr id="6" name="Slide Number Placeholder 5"/>
          <p:cNvSpPr>
            <a:spLocks noGrp="1"/>
          </p:cNvSpPr>
          <p:nvPr>
            <p:ph type="sldNum" sz="quarter" idx="12"/>
          </p:nvPr>
        </p:nvSpPr>
        <p:spPr/>
        <p:txBody>
          <a:bodyPr/>
          <a:lstStyle/>
          <a:p>
            <a:fld id="{02A91FAE-8EB2-2847-A00A-7460933E80BE}" type="slidenum">
              <a:rPr lang="en-US" smtClean="0"/>
              <a:t>‹#›</a:t>
            </a:fld>
            <a:endParaRPr lang="en-US"/>
          </a:p>
        </p:txBody>
      </p:sp>
    </p:spTree>
    <p:extLst>
      <p:ext uri="{BB962C8B-B14F-4D97-AF65-F5344CB8AC3E}">
        <p14:creationId xmlns:p14="http://schemas.microsoft.com/office/powerpoint/2010/main" val="109586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07 February 2018</a:t>
            </a:r>
          </a:p>
        </p:txBody>
      </p:sp>
      <p:sp>
        <p:nvSpPr>
          <p:cNvPr id="5" name="Footer Placeholder 4"/>
          <p:cNvSpPr>
            <a:spLocks noGrp="1"/>
          </p:cNvSpPr>
          <p:nvPr>
            <p:ph type="ftr" sz="quarter" idx="11"/>
          </p:nvPr>
        </p:nvSpPr>
        <p:spPr/>
        <p:txBody>
          <a:bodyPr/>
          <a:lstStyle/>
          <a:p>
            <a:r>
              <a:rPr lang="en-US"/>
              <a:t>D. J. Posselt - Derek.Posselt@jpl.nasa.gov</a:t>
            </a:r>
          </a:p>
        </p:txBody>
      </p:sp>
      <p:sp>
        <p:nvSpPr>
          <p:cNvPr id="6" name="Slide Number Placeholder 5"/>
          <p:cNvSpPr>
            <a:spLocks noGrp="1"/>
          </p:cNvSpPr>
          <p:nvPr>
            <p:ph type="sldNum" sz="quarter" idx="12"/>
          </p:nvPr>
        </p:nvSpPr>
        <p:spPr/>
        <p:txBody>
          <a:bodyPr/>
          <a:lstStyle/>
          <a:p>
            <a:fld id="{02A91FAE-8EB2-2847-A00A-7460933E80BE}" type="slidenum">
              <a:rPr lang="en-US" smtClean="0"/>
              <a:t>‹#›</a:t>
            </a:fld>
            <a:endParaRPr lang="en-US"/>
          </a:p>
        </p:txBody>
      </p:sp>
    </p:spTree>
    <p:extLst>
      <p:ext uri="{BB962C8B-B14F-4D97-AF65-F5344CB8AC3E}">
        <p14:creationId xmlns:p14="http://schemas.microsoft.com/office/powerpoint/2010/main" val="1327818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
        <p:nvSpPr>
          <p:cNvPr id="13" name="Content Placeholder 2"/>
          <p:cNvSpPr>
            <a:spLocks noGrp="1"/>
          </p:cNvSpPr>
          <p:nvPr>
            <p:ph idx="15" hasCustomPrompt="1"/>
          </p:nvPr>
        </p:nvSpPr>
        <p:spPr>
          <a:xfrm>
            <a:off x="7431851" y="229810"/>
            <a:ext cx="4522941" cy="668812"/>
          </a:xfrm>
          <a:prstGeom prst="rect">
            <a:avLst/>
          </a:prstGeom>
          <a:ln>
            <a:solidFill>
              <a:srgbClr val="BB0000"/>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UNIT NAME HERE</a:t>
            </a:r>
          </a:p>
          <a:p>
            <a:pPr lvl="0"/>
            <a:r>
              <a:rPr lang="en-US" dirty="0"/>
              <a:t>LINE 2 AS NEEDED</a:t>
            </a:r>
          </a:p>
        </p:txBody>
      </p:sp>
      <p:sp>
        <p:nvSpPr>
          <p:cNvPr id="14" name="Content Placeholder 2"/>
          <p:cNvSpPr>
            <a:spLocks noGrp="1"/>
          </p:cNvSpPr>
          <p:nvPr>
            <p:ph idx="16" hasCustomPrompt="1"/>
          </p:nvPr>
        </p:nvSpPr>
        <p:spPr>
          <a:xfrm>
            <a:off x="5753853" y="1052952"/>
            <a:ext cx="6190428" cy="636119"/>
          </a:xfrm>
          <a:prstGeom prst="rect">
            <a:avLst/>
          </a:prstGeom>
          <a:ln>
            <a:solidFill>
              <a:schemeClr val="bg1"/>
            </a:solidFill>
          </a:ln>
        </p:spPr>
        <p:txBody>
          <a:bodyPr/>
          <a:lstStyle>
            <a:lvl1pPr algn="r">
              <a:lnSpc>
                <a:spcPts val="1640"/>
              </a:lnSpc>
              <a:spcBef>
                <a:spcPts val="0"/>
              </a:spcBef>
              <a:defRPr sz="1600" b="1" baseline="0">
                <a:solidFill>
                  <a:schemeClr val="tx1">
                    <a:lumMod val="65000"/>
                    <a:lumOff val="35000"/>
                  </a:schemeClr>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a:t>TOPIC TITLE HERE</a:t>
            </a:r>
          </a:p>
        </p:txBody>
      </p:sp>
    </p:spTree>
    <p:extLst>
      <p:ext uri="{BB962C8B-B14F-4D97-AF65-F5344CB8AC3E}">
        <p14:creationId xmlns:p14="http://schemas.microsoft.com/office/powerpoint/2010/main" val="51382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07 February 2018</a:t>
            </a:r>
          </a:p>
        </p:txBody>
      </p:sp>
      <p:sp>
        <p:nvSpPr>
          <p:cNvPr id="5" name="Footer Placeholder 4"/>
          <p:cNvSpPr>
            <a:spLocks noGrp="1"/>
          </p:cNvSpPr>
          <p:nvPr>
            <p:ph type="ftr" sz="quarter" idx="11"/>
          </p:nvPr>
        </p:nvSpPr>
        <p:spPr/>
        <p:txBody>
          <a:bodyPr/>
          <a:lstStyle/>
          <a:p>
            <a:r>
              <a:rPr lang="en-US"/>
              <a:t>D. J. Posselt - Derek.Posselt@jpl.nasa.gov</a:t>
            </a:r>
          </a:p>
        </p:txBody>
      </p:sp>
      <p:sp>
        <p:nvSpPr>
          <p:cNvPr id="6" name="Slide Number Placeholder 5"/>
          <p:cNvSpPr>
            <a:spLocks noGrp="1"/>
          </p:cNvSpPr>
          <p:nvPr>
            <p:ph type="sldNum" sz="quarter" idx="12"/>
          </p:nvPr>
        </p:nvSpPr>
        <p:spPr/>
        <p:txBody>
          <a:bodyPr/>
          <a:lstStyle/>
          <a:p>
            <a:fld id="{02A91FAE-8EB2-2847-A00A-7460933E80BE}" type="slidenum">
              <a:rPr lang="en-US" smtClean="0"/>
              <a:t>‹#›</a:t>
            </a:fld>
            <a:endParaRPr lang="en-US"/>
          </a:p>
        </p:txBody>
      </p:sp>
    </p:spTree>
    <p:extLst>
      <p:ext uri="{BB962C8B-B14F-4D97-AF65-F5344CB8AC3E}">
        <p14:creationId xmlns:p14="http://schemas.microsoft.com/office/powerpoint/2010/main" val="99081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07 February 2018</a:t>
            </a:r>
          </a:p>
        </p:txBody>
      </p:sp>
      <p:sp>
        <p:nvSpPr>
          <p:cNvPr id="5" name="Footer Placeholder 4"/>
          <p:cNvSpPr>
            <a:spLocks noGrp="1"/>
          </p:cNvSpPr>
          <p:nvPr>
            <p:ph type="ftr" sz="quarter" idx="11"/>
          </p:nvPr>
        </p:nvSpPr>
        <p:spPr/>
        <p:txBody>
          <a:bodyPr/>
          <a:lstStyle/>
          <a:p>
            <a:r>
              <a:rPr lang="en-US"/>
              <a:t>D. J. Posselt - Derek.Posselt@jpl.nasa.gov</a:t>
            </a:r>
          </a:p>
        </p:txBody>
      </p:sp>
      <p:sp>
        <p:nvSpPr>
          <p:cNvPr id="6" name="Slide Number Placeholder 5"/>
          <p:cNvSpPr>
            <a:spLocks noGrp="1"/>
          </p:cNvSpPr>
          <p:nvPr>
            <p:ph type="sldNum" sz="quarter" idx="12"/>
          </p:nvPr>
        </p:nvSpPr>
        <p:spPr/>
        <p:txBody>
          <a:bodyPr/>
          <a:lstStyle/>
          <a:p>
            <a:fld id="{02A91FAE-8EB2-2847-A00A-7460933E80BE}" type="slidenum">
              <a:rPr lang="en-US" smtClean="0"/>
              <a:t>‹#›</a:t>
            </a:fld>
            <a:endParaRPr lang="en-US"/>
          </a:p>
        </p:txBody>
      </p:sp>
    </p:spTree>
    <p:extLst>
      <p:ext uri="{BB962C8B-B14F-4D97-AF65-F5344CB8AC3E}">
        <p14:creationId xmlns:p14="http://schemas.microsoft.com/office/powerpoint/2010/main" val="104740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07 February 2018</a:t>
            </a:r>
          </a:p>
        </p:txBody>
      </p:sp>
      <p:sp>
        <p:nvSpPr>
          <p:cNvPr id="6" name="Footer Placeholder 5"/>
          <p:cNvSpPr>
            <a:spLocks noGrp="1"/>
          </p:cNvSpPr>
          <p:nvPr>
            <p:ph type="ftr" sz="quarter" idx="11"/>
          </p:nvPr>
        </p:nvSpPr>
        <p:spPr/>
        <p:txBody>
          <a:bodyPr/>
          <a:lstStyle/>
          <a:p>
            <a:r>
              <a:rPr lang="en-US"/>
              <a:t>D. J. Posselt - Derek.Posselt@jpl.nasa.gov</a:t>
            </a:r>
          </a:p>
        </p:txBody>
      </p:sp>
      <p:sp>
        <p:nvSpPr>
          <p:cNvPr id="7" name="Slide Number Placeholder 6"/>
          <p:cNvSpPr>
            <a:spLocks noGrp="1"/>
          </p:cNvSpPr>
          <p:nvPr>
            <p:ph type="sldNum" sz="quarter" idx="12"/>
          </p:nvPr>
        </p:nvSpPr>
        <p:spPr/>
        <p:txBody>
          <a:bodyPr/>
          <a:lstStyle/>
          <a:p>
            <a:fld id="{02A91FAE-8EB2-2847-A00A-7460933E80BE}" type="slidenum">
              <a:rPr lang="en-US" smtClean="0"/>
              <a:t>‹#›</a:t>
            </a:fld>
            <a:endParaRPr lang="en-US"/>
          </a:p>
        </p:txBody>
      </p:sp>
    </p:spTree>
    <p:extLst>
      <p:ext uri="{BB962C8B-B14F-4D97-AF65-F5344CB8AC3E}">
        <p14:creationId xmlns:p14="http://schemas.microsoft.com/office/powerpoint/2010/main" val="81997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07 February 2018</a:t>
            </a:r>
          </a:p>
        </p:txBody>
      </p:sp>
      <p:sp>
        <p:nvSpPr>
          <p:cNvPr id="8" name="Footer Placeholder 7"/>
          <p:cNvSpPr>
            <a:spLocks noGrp="1"/>
          </p:cNvSpPr>
          <p:nvPr>
            <p:ph type="ftr" sz="quarter" idx="11"/>
          </p:nvPr>
        </p:nvSpPr>
        <p:spPr/>
        <p:txBody>
          <a:bodyPr/>
          <a:lstStyle/>
          <a:p>
            <a:r>
              <a:rPr lang="en-US"/>
              <a:t>D. J. Posselt - Derek.Posselt@jpl.nasa.gov</a:t>
            </a:r>
          </a:p>
        </p:txBody>
      </p:sp>
      <p:sp>
        <p:nvSpPr>
          <p:cNvPr id="9" name="Slide Number Placeholder 8"/>
          <p:cNvSpPr>
            <a:spLocks noGrp="1"/>
          </p:cNvSpPr>
          <p:nvPr>
            <p:ph type="sldNum" sz="quarter" idx="12"/>
          </p:nvPr>
        </p:nvSpPr>
        <p:spPr/>
        <p:txBody>
          <a:bodyPr/>
          <a:lstStyle/>
          <a:p>
            <a:fld id="{02A91FAE-8EB2-2847-A00A-7460933E80BE}" type="slidenum">
              <a:rPr lang="en-US" smtClean="0"/>
              <a:t>‹#›</a:t>
            </a:fld>
            <a:endParaRPr lang="en-US"/>
          </a:p>
        </p:txBody>
      </p:sp>
    </p:spTree>
    <p:extLst>
      <p:ext uri="{BB962C8B-B14F-4D97-AF65-F5344CB8AC3E}">
        <p14:creationId xmlns:p14="http://schemas.microsoft.com/office/powerpoint/2010/main" val="95600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07 February 2018</a:t>
            </a:r>
          </a:p>
        </p:txBody>
      </p:sp>
      <p:sp>
        <p:nvSpPr>
          <p:cNvPr id="4" name="Footer Placeholder 3"/>
          <p:cNvSpPr>
            <a:spLocks noGrp="1"/>
          </p:cNvSpPr>
          <p:nvPr>
            <p:ph type="ftr" sz="quarter" idx="11"/>
          </p:nvPr>
        </p:nvSpPr>
        <p:spPr/>
        <p:txBody>
          <a:bodyPr/>
          <a:lstStyle/>
          <a:p>
            <a:r>
              <a:rPr lang="en-US"/>
              <a:t>D. J. Posselt - Derek.Posselt@jpl.nasa.gov</a:t>
            </a:r>
          </a:p>
        </p:txBody>
      </p:sp>
      <p:sp>
        <p:nvSpPr>
          <p:cNvPr id="5" name="Slide Number Placeholder 4"/>
          <p:cNvSpPr>
            <a:spLocks noGrp="1"/>
          </p:cNvSpPr>
          <p:nvPr>
            <p:ph type="sldNum" sz="quarter" idx="12"/>
          </p:nvPr>
        </p:nvSpPr>
        <p:spPr/>
        <p:txBody>
          <a:bodyPr/>
          <a:lstStyle/>
          <a:p>
            <a:fld id="{02A91FAE-8EB2-2847-A00A-7460933E80BE}" type="slidenum">
              <a:rPr lang="en-US" smtClean="0"/>
              <a:t>‹#›</a:t>
            </a:fld>
            <a:endParaRPr lang="en-US"/>
          </a:p>
        </p:txBody>
      </p:sp>
    </p:spTree>
    <p:extLst>
      <p:ext uri="{BB962C8B-B14F-4D97-AF65-F5344CB8AC3E}">
        <p14:creationId xmlns:p14="http://schemas.microsoft.com/office/powerpoint/2010/main" val="5861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07 February 2018</a:t>
            </a:r>
          </a:p>
        </p:txBody>
      </p:sp>
      <p:sp>
        <p:nvSpPr>
          <p:cNvPr id="3" name="Footer Placeholder 2"/>
          <p:cNvSpPr>
            <a:spLocks noGrp="1"/>
          </p:cNvSpPr>
          <p:nvPr>
            <p:ph type="ftr" sz="quarter" idx="11"/>
          </p:nvPr>
        </p:nvSpPr>
        <p:spPr/>
        <p:txBody>
          <a:bodyPr/>
          <a:lstStyle/>
          <a:p>
            <a:r>
              <a:rPr lang="en-US"/>
              <a:t>D. J. Posselt - Derek.Posselt@jpl.nasa.gov</a:t>
            </a:r>
          </a:p>
        </p:txBody>
      </p:sp>
      <p:sp>
        <p:nvSpPr>
          <p:cNvPr id="4" name="Slide Number Placeholder 3"/>
          <p:cNvSpPr>
            <a:spLocks noGrp="1"/>
          </p:cNvSpPr>
          <p:nvPr>
            <p:ph type="sldNum" sz="quarter" idx="12"/>
          </p:nvPr>
        </p:nvSpPr>
        <p:spPr/>
        <p:txBody>
          <a:bodyPr/>
          <a:lstStyle/>
          <a:p>
            <a:fld id="{02A91FAE-8EB2-2847-A00A-7460933E80BE}" type="slidenum">
              <a:rPr lang="en-US" smtClean="0"/>
              <a:t>‹#›</a:t>
            </a:fld>
            <a:endParaRPr lang="en-US"/>
          </a:p>
        </p:txBody>
      </p:sp>
    </p:spTree>
    <p:extLst>
      <p:ext uri="{BB962C8B-B14F-4D97-AF65-F5344CB8AC3E}">
        <p14:creationId xmlns:p14="http://schemas.microsoft.com/office/powerpoint/2010/main" val="158299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07 February 2018</a:t>
            </a:r>
          </a:p>
        </p:txBody>
      </p:sp>
      <p:sp>
        <p:nvSpPr>
          <p:cNvPr id="6" name="Footer Placeholder 5"/>
          <p:cNvSpPr>
            <a:spLocks noGrp="1"/>
          </p:cNvSpPr>
          <p:nvPr>
            <p:ph type="ftr" sz="quarter" idx="11"/>
          </p:nvPr>
        </p:nvSpPr>
        <p:spPr/>
        <p:txBody>
          <a:bodyPr/>
          <a:lstStyle/>
          <a:p>
            <a:r>
              <a:rPr lang="en-US"/>
              <a:t>D. J. Posselt - Derek.Posselt@jpl.nasa.gov</a:t>
            </a:r>
          </a:p>
        </p:txBody>
      </p:sp>
      <p:sp>
        <p:nvSpPr>
          <p:cNvPr id="7" name="Slide Number Placeholder 6"/>
          <p:cNvSpPr>
            <a:spLocks noGrp="1"/>
          </p:cNvSpPr>
          <p:nvPr>
            <p:ph type="sldNum" sz="quarter" idx="12"/>
          </p:nvPr>
        </p:nvSpPr>
        <p:spPr/>
        <p:txBody>
          <a:bodyPr/>
          <a:lstStyle/>
          <a:p>
            <a:fld id="{02A91FAE-8EB2-2847-A00A-7460933E80BE}" type="slidenum">
              <a:rPr lang="en-US" smtClean="0"/>
              <a:t>‹#›</a:t>
            </a:fld>
            <a:endParaRPr lang="en-US"/>
          </a:p>
        </p:txBody>
      </p:sp>
    </p:spTree>
    <p:extLst>
      <p:ext uri="{BB962C8B-B14F-4D97-AF65-F5344CB8AC3E}">
        <p14:creationId xmlns:p14="http://schemas.microsoft.com/office/powerpoint/2010/main" val="24155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07 February 2018</a:t>
            </a:r>
          </a:p>
        </p:txBody>
      </p:sp>
      <p:sp>
        <p:nvSpPr>
          <p:cNvPr id="6" name="Footer Placeholder 5"/>
          <p:cNvSpPr>
            <a:spLocks noGrp="1"/>
          </p:cNvSpPr>
          <p:nvPr>
            <p:ph type="ftr" sz="quarter" idx="11"/>
          </p:nvPr>
        </p:nvSpPr>
        <p:spPr/>
        <p:txBody>
          <a:bodyPr/>
          <a:lstStyle/>
          <a:p>
            <a:r>
              <a:rPr lang="en-US"/>
              <a:t>D. J. Posselt - Derek.Posselt@jpl.nasa.gov</a:t>
            </a:r>
          </a:p>
        </p:txBody>
      </p:sp>
      <p:sp>
        <p:nvSpPr>
          <p:cNvPr id="7" name="Slide Number Placeholder 6"/>
          <p:cNvSpPr>
            <a:spLocks noGrp="1"/>
          </p:cNvSpPr>
          <p:nvPr>
            <p:ph type="sldNum" sz="quarter" idx="12"/>
          </p:nvPr>
        </p:nvSpPr>
        <p:spPr/>
        <p:txBody>
          <a:bodyPr/>
          <a:lstStyle/>
          <a:p>
            <a:fld id="{02A91FAE-8EB2-2847-A00A-7460933E80BE}" type="slidenum">
              <a:rPr lang="en-US" smtClean="0"/>
              <a:t>‹#›</a:t>
            </a:fld>
            <a:endParaRPr lang="en-US"/>
          </a:p>
        </p:txBody>
      </p:sp>
    </p:spTree>
    <p:extLst>
      <p:ext uri="{BB962C8B-B14F-4D97-AF65-F5344CB8AC3E}">
        <p14:creationId xmlns:p14="http://schemas.microsoft.com/office/powerpoint/2010/main" val="112855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8000">
              <a:srgbClr val="0B2B53"/>
            </a:gs>
            <a:gs pos="20000">
              <a:schemeClr val="bg1"/>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31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10748"/>
            <a:ext cx="10515600" cy="46662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charset="0"/>
              </a:defRPr>
            </a:lvl1pPr>
          </a:lstStyle>
          <a:p>
            <a:r>
              <a:rPr lang="en-US"/>
              <a:t>07 February 2018</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charset="0"/>
              </a:defRPr>
            </a:lvl1pPr>
          </a:lstStyle>
          <a:p>
            <a:r>
              <a:rPr lang="en-US"/>
              <a:t>D. J. Posselt - Derek.Posselt@jpl.nasa.gov</a:t>
            </a:r>
            <a:endParaRPr lang="en-US" dirty="0"/>
          </a:p>
        </p:txBody>
      </p:sp>
      <p:sp>
        <p:nvSpPr>
          <p:cNvPr id="6" name="Slide Number Placeholder 5"/>
          <p:cNvSpPr>
            <a:spLocks noGrp="1"/>
          </p:cNvSpPr>
          <p:nvPr>
            <p:ph type="sldNum" sz="quarter" idx="4"/>
          </p:nvPr>
        </p:nvSpPr>
        <p:spPr>
          <a:xfrm>
            <a:off x="9305544"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charset="0"/>
              </a:defRPr>
            </a:lvl1pPr>
          </a:lstStyle>
          <a:p>
            <a:fld id="{02A91FAE-8EB2-2847-A00A-7460933E80BE}" type="slidenum">
              <a:rPr lang="en-US" smtClean="0"/>
              <a:pPr/>
              <a:t>‹#›</a:t>
            </a:fld>
            <a:endParaRPr lang="en-US" dirty="0"/>
          </a:p>
        </p:txBody>
      </p:sp>
      <p:pic>
        <p:nvPicPr>
          <p:cNvPr id="7" name="Picture 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25260" y="6238109"/>
            <a:ext cx="626301" cy="516009"/>
          </a:xfrm>
          <a:prstGeom prst="rect">
            <a:avLst/>
          </a:prstGeom>
        </p:spPr>
      </p:pic>
    </p:spTree>
    <p:extLst>
      <p:ext uri="{BB962C8B-B14F-4D97-AF65-F5344CB8AC3E}">
        <p14:creationId xmlns:p14="http://schemas.microsoft.com/office/powerpoint/2010/main" val="1779949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b="0" i="0" kern="1200">
          <a:solidFill>
            <a:schemeClr val="bg1"/>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91712" y="5943600"/>
            <a:ext cx="969264" cy="798576"/>
          </a:xfrm>
          <a:prstGeom prst="rect">
            <a:avLst/>
          </a:prstGeom>
        </p:spPr>
      </p:pic>
      <p:pic>
        <p:nvPicPr>
          <p:cNvPr id="9" name="Picture 8" descr="Z:\dposselt\UM_Student_Advising\REU_Summer_2011\Seminar_23May2011\Images\UnitedStates_GOES13_2011032_lrg.jpg">
            <a:extLst>
              <a:ext uri="{FF2B5EF4-FFF2-40B4-BE49-F238E27FC236}">
                <a16:creationId xmlns:a16="http://schemas.microsoft.com/office/drawing/2014/main" id="{CDB84D80-BCEC-E24E-A457-1FBC7407C4F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21633"/>
            <a:ext cx="12188952" cy="687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59772"/>
            <a:ext cx="12192000" cy="691777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charset="0"/>
            </a:endParaRPr>
          </a:p>
        </p:txBody>
      </p:sp>
      <p:sp>
        <p:nvSpPr>
          <p:cNvPr id="3" name="Subtitle 2"/>
          <p:cNvSpPr>
            <a:spLocks noGrp="1"/>
          </p:cNvSpPr>
          <p:nvPr>
            <p:ph type="subTitle" idx="1"/>
          </p:nvPr>
        </p:nvSpPr>
        <p:spPr>
          <a:xfrm>
            <a:off x="612648" y="1995056"/>
            <a:ext cx="10972800" cy="4643250"/>
          </a:xfrm>
        </p:spPr>
        <p:txBody>
          <a:bodyPr>
            <a:normAutofit/>
          </a:bodyPr>
          <a:lstStyle/>
          <a:p>
            <a:pPr>
              <a:lnSpc>
                <a:spcPct val="120000"/>
              </a:lnSpc>
            </a:pPr>
            <a:r>
              <a:rPr lang="en-US" sz="3500" dirty="0"/>
              <a:t>Derek J. Posselt</a:t>
            </a:r>
            <a:r>
              <a:rPr lang="en-US" sz="3500" baseline="30000" dirty="0"/>
              <a:t>1</a:t>
            </a:r>
            <a:endParaRPr lang="en-US" sz="3500" dirty="0"/>
          </a:p>
          <a:p>
            <a:pPr>
              <a:lnSpc>
                <a:spcPct val="120000"/>
              </a:lnSpc>
            </a:pPr>
            <a:r>
              <a:rPr lang="en-US" sz="3000" dirty="0"/>
              <a:t>Hui Su</a:t>
            </a:r>
            <a:r>
              <a:rPr lang="en-US" sz="3000" baseline="30000" dirty="0"/>
              <a:t>1</a:t>
            </a:r>
            <a:r>
              <a:rPr lang="en-US" sz="3000" dirty="0"/>
              <a:t>, </a:t>
            </a:r>
            <a:r>
              <a:rPr lang="en-US" sz="3000" dirty="0" err="1"/>
              <a:t>Longtao</a:t>
            </a:r>
            <a:r>
              <a:rPr lang="en-US" sz="3000" dirty="0"/>
              <a:t> Wu</a:t>
            </a:r>
            <a:r>
              <a:rPr lang="en-US" sz="3000" baseline="30000" dirty="0"/>
              <a:t>1</a:t>
            </a:r>
            <a:r>
              <a:rPr lang="en-US" sz="3000" dirty="0"/>
              <a:t>, </a:t>
            </a:r>
            <a:br>
              <a:rPr lang="en-US" sz="3000" dirty="0"/>
            </a:br>
            <a:r>
              <a:rPr lang="en-US" sz="3000" dirty="0"/>
              <a:t>Lei Huang</a:t>
            </a:r>
            <a:r>
              <a:rPr lang="en-US" sz="3000" baseline="30000" dirty="0"/>
              <a:t>2</a:t>
            </a:r>
            <a:r>
              <a:rPr lang="en-US" sz="3000" dirty="0"/>
              <a:t>, Hai Nguyen</a:t>
            </a:r>
            <a:r>
              <a:rPr lang="en-US" sz="3000" baseline="30000" dirty="0"/>
              <a:t>1</a:t>
            </a:r>
            <a:r>
              <a:rPr lang="en-US" sz="3000" dirty="0"/>
              <a:t>,</a:t>
            </a:r>
            <a:br>
              <a:rPr lang="en-US" sz="3000" dirty="0"/>
            </a:br>
            <a:r>
              <a:rPr lang="en-US" sz="3000" dirty="0"/>
              <a:t>Chris Velden</a:t>
            </a:r>
            <a:r>
              <a:rPr lang="en-US" sz="3000" baseline="30000" dirty="0"/>
              <a:t>3</a:t>
            </a:r>
            <a:r>
              <a:rPr lang="en-US" sz="3000" dirty="0"/>
              <a:t>, Dave Santek</a:t>
            </a:r>
            <a:r>
              <a:rPr lang="en-US" sz="3000" baseline="30000" dirty="0"/>
              <a:t>3</a:t>
            </a:r>
          </a:p>
          <a:p>
            <a:pPr>
              <a:lnSpc>
                <a:spcPct val="120000"/>
              </a:lnSpc>
            </a:pPr>
            <a:endParaRPr lang="en-US" dirty="0"/>
          </a:p>
          <a:p>
            <a:pPr>
              <a:lnSpc>
                <a:spcPct val="120000"/>
              </a:lnSpc>
            </a:pPr>
            <a:r>
              <a:rPr lang="en-US" sz="2200" baseline="30000" dirty="0"/>
              <a:t>1</a:t>
            </a:r>
            <a:r>
              <a:rPr lang="en-US" sz="2200" dirty="0"/>
              <a:t>Jet Propulsion Laboratory, California Institute of Technology, Pasadena, CA</a:t>
            </a:r>
            <a:br>
              <a:rPr lang="en-US" sz="2200" dirty="0"/>
            </a:br>
            <a:r>
              <a:rPr lang="en-US" sz="2200" baseline="30000" dirty="0"/>
              <a:t>2</a:t>
            </a:r>
            <a:r>
              <a:rPr lang="en-US" sz="2200" dirty="0"/>
              <a:t>University of California, Los Angeles, CA</a:t>
            </a:r>
            <a:br>
              <a:rPr lang="en-US" sz="2200" dirty="0"/>
            </a:br>
            <a:r>
              <a:rPr lang="en-US" sz="2200" baseline="30000" dirty="0"/>
              <a:t>2</a:t>
            </a:r>
            <a:r>
              <a:rPr lang="en-US" sz="2200" dirty="0"/>
              <a:t>CIMSS/University of Wisconsin, Madison, WI</a:t>
            </a:r>
          </a:p>
        </p:txBody>
      </p:sp>
      <p:sp>
        <p:nvSpPr>
          <p:cNvPr id="2" name="Title 1"/>
          <p:cNvSpPr>
            <a:spLocks noGrp="1"/>
          </p:cNvSpPr>
          <p:nvPr>
            <p:ph type="ctrTitle"/>
          </p:nvPr>
        </p:nvSpPr>
        <p:spPr>
          <a:xfrm>
            <a:off x="332509" y="-21633"/>
            <a:ext cx="11528467" cy="1612927"/>
          </a:xfrm>
        </p:spPr>
        <p:txBody>
          <a:bodyPr>
            <a:noAutofit/>
          </a:bodyPr>
          <a:lstStyle/>
          <a:p>
            <a:r>
              <a:rPr lang="en-US" sz="4000" dirty="0"/>
              <a:t>Simulating 3D Atmospheric Motion Vectors (AMVs) using Water Vapor Feature Tracking</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260" y="6238109"/>
            <a:ext cx="626301" cy="516009"/>
          </a:xfrm>
          <a:prstGeom prst="rect">
            <a:avLst/>
          </a:prstGeom>
        </p:spPr>
      </p:pic>
    </p:spTree>
    <p:extLst>
      <p:ext uri="{BB962C8B-B14F-4D97-AF65-F5344CB8AC3E}">
        <p14:creationId xmlns:p14="http://schemas.microsoft.com/office/powerpoint/2010/main" val="214162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92526" y="1676147"/>
            <a:ext cx="3899474" cy="3677732"/>
          </a:xfrm>
          <a:prstGeom prst="rect">
            <a:avLst/>
          </a:prstGeom>
        </p:spPr>
      </p:pic>
      <p:sp>
        <p:nvSpPr>
          <p:cNvPr id="2" name="Title 1"/>
          <p:cNvSpPr>
            <a:spLocks noGrp="1"/>
          </p:cNvSpPr>
          <p:nvPr>
            <p:ph type="title"/>
          </p:nvPr>
        </p:nvSpPr>
        <p:spPr/>
        <p:txBody>
          <a:bodyPr/>
          <a:lstStyle/>
          <a:p>
            <a:r>
              <a:rPr lang="en-US" dirty="0"/>
              <a:t>Wind Retrieval Uncertainty: Outcomes</a:t>
            </a:r>
          </a:p>
        </p:txBody>
      </p:sp>
      <p:sp>
        <p:nvSpPr>
          <p:cNvPr id="3" name="Content Placeholder 2"/>
          <p:cNvSpPr>
            <a:spLocks noGrp="1"/>
          </p:cNvSpPr>
          <p:nvPr>
            <p:ph idx="1"/>
          </p:nvPr>
        </p:nvSpPr>
        <p:spPr>
          <a:xfrm>
            <a:off x="15772" y="1470992"/>
            <a:ext cx="8671028" cy="4666215"/>
          </a:xfrm>
        </p:spPr>
        <p:txBody>
          <a:bodyPr>
            <a:normAutofit/>
          </a:bodyPr>
          <a:lstStyle/>
          <a:p>
            <a:pPr marL="273050" indent="-273050"/>
            <a:r>
              <a:rPr lang="en-US" dirty="0"/>
              <a:t>Quantified accuracy of AMVs: most vectors have uncertainties &lt; 2 m/s, however…</a:t>
            </a:r>
          </a:p>
          <a:p>
            <a:pPr marL="273050" indent="-273050"/>
            <a:r>
              <a:rPr lang="en-US" dirty="0"/>
              <a:t>State dependence: error is large where </a:t>
            </a:r>
          </a:p>
          <a:p>
            <a:pPr marL="730250" lvl="2" indent="-273050"/>
            <a:r>
              <a:rPr lang="en-US" sz="2400" dirty="0"/>
              <a:t>Water vapor content is small</a:t>
            </a:r>
          </a:p>
          <a:p>
            <a:pPr marL="730250" lvl="2" indent="-273050"/>
            <a:r>
              <a:rPr lang="en-US" sz="2400" dirty="0"/>
              <a:t>Wind vectors are oriented along vapor contours</a:t>
            </a:r>
          </a:p>
          <a:p>
            <a:pPr marL="273050" indent="-273050"/>
            <a:r>
              <a:rPr lang="en-US" dirty="0"/>
              <a:t>Algorithm sensitivity: trade-off between accuracy and coverage</a:t>
            </a:r>
          </a:p>
          <a:p>
            <a:pPr marL="730250" lvl="3" indent="-273050"/>
            <a:r>
              <a:rPr lang="en-US" sz="2400" dirty="0"/>
              <a:t>Rapid sampling: large coverage, low accuracy</a:t>
            </a:r>
          </a:p>
          <a:p>
            <a:pPr marL="730250" lvl="3" indent="-273050"/>
            <a:r>
              <a:rPr lang="en-US" sz="2400" dirty="0"/>
              <a:t>Large FOV: smaller coverage, higher accuracy</a:t>
            </a:r>
          </a:p>
        </p:txBody>
      </p:sp>
      <p:sp>
        <p:nvSpPr>
          <p:cNvPr id="4" name="Date Placeholder 3"/>
          <p:cNvSpPr>
            <a:spLocks noGrp="1"/>
          </p:cNvSpPr>
          <p:nvPr>
            <p:ph type="dt" sz="half" idx="10"/>
          </p:nvPr>
        </p:nvSpPr>
        <p:spPr/>
        <p:txBody>
          <a:bodyPr/>
          <a:lstStyle/>
          <a:p>
            <a:r>
              <a:rPr lang="en-US"/>
              <a:t>07 February 2018</a:t>
            </a:r>
          </a:p>
        </p:txBody>
      </p:sp>
      <p:sp>
        <p:nvSpPr>
          <p:cNvPr id="5" name="Footer Placeholder 4"/>
          <p:cNvSpPr>
            <a:spLocks noGrp="1"/>
          </p:cNvSpPr>
          <p:nvPr>
            <p:ph type="ftr" sz="quarter" idx="11"/>
          </p:nvPr>
        </p:nvSpPr>
        <p:spPr/>
        <p:txBody>
          <a:bodyPr/>
          <a:lstStyle/>
          <a:p>
            <a:r>
              <a:rPr lang="en-US"/>
              <a:t>D. J. Posselt - Derek.Posselt@jpl.nasa.gov</a:t>
            </a:r>
          </a:p>
        </p:txBody>
      </p:sp>
      <p:sp>
        <p:nvSpPr>
          <p:cNvPr id="6" name="Slide Number Placeholder 5"/>
          <p:cNvSpPr>
            <a:spLocks noGrp="1"/>
          </p:cNvSpPr>
          <p:nvPr>
            <p:ph type="sldNum" sz="quarter" idx="12"/>
          </p:nvPr>
        </p:nvSpPr>
        <p:spPr/>
        <p:txBody>
          <a:bodyPr/>
          <a:lstStyle/>
          <a:p>
            <a:fld id="{02A91FAE-8EB2-2847-A00A-7460933E80BE}" type="slidenum">
              <a:rPr lang="en-US" smtClean="0"/>
              <a:t>10</a:t>
            </a:fld>
            <a:endParaRPr lang="en-US"/>
          </a:p>
        </p:txBody>
      </p:sp>
      <p:cxnSp>
        <p:nvCxnSpPr>
          <p:cNvPr id="9" name="Straight Connector 8">
            <a:extLst>
              <a:ext uri="{FF2B5EF4-FFF2-40B4-BE49-F238E27FC236}">
                <a16:creationId xmlns:a16="http://schemas.microsoft.com/office/drawing/2014/main" id="{96B3B764-C516-DD4A-B26A-B96B072FD7D0}"/>
              </a:ext>
            </a:extLst>
          </p:cNvPr>
          <p:cNvCxnSpPr/>
          <p:nvPr/>
        </p:nvCxnSpPr>
        <p:spPr>
          <a:xfrm>
            <a:off x="9065172" y="4598276"/>
            <a:ext cx="2338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33F213E-B290-3F43-A986-7AE3257EC347}"/>
              </a:ext>
            </a:extLst>
          </p:cNvPr>
          <p:cNvCxnSpPr/>
          <p:nvPr/>
        </p:nvCxnSpPr>
        <p:spPr>
          <a:xfrm>
            <a:off x="9054663" y="4671850"/>
            <a:ext cx="233855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52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AMV Retrieval Uncertainty: Next Steps</a:t>
            </a:r>
          </a:p>
        </p:txBody>
      </p:sp>
      <p:sp>
        <p:nvSpPr>
          <p:cNvPr id="3" name="Content Placeholder 2"/>
          <p:cNvSpPr>
            <a:spLocks noGrp="1"/>
          </p:cNvSpPr>
          <p:nvPr>
            <p:ph idx="1"/>
          </p:nvPr>
        </p:nvSpPr>
        <p:spPr>
          <a:xfrm>
            <a:off x="265043" y="1457487"/>
            <a:ext cx="11688418" cy="5400513"/>
          </a:xfrm>
        </p:spPr>
        <p:txBody>
          <a:bodyPr>
            <a:normAutofit/>
          </a:bodyPr>
          <a:lstStyle/>
          <a:p>
            <a:r>
              <a:rPr lang="en-US" sz="2400" dirty="0"/>
              <a:t>Caveats:</a:t>
            </a:r>
          </a:p>
          <a:p>
            <a:pPr lvl="1"/>
            <a:r>
              <a:rPr lang="en-US" sz="2000" dirty="0">
                <a:solidFill>
                  <a:srgbClr val="FF0000"/>
                </a:solidFill>
              </a:rPr>
              <a:t>Did not account for clouds/precipitation</a:t>
            </a:r>
          </a:p>
          <a:p>
            <a:pPr lvl="1"/>
            <a:r>
              <a:rPr lang="en-US" sz="2000" dirty="0">
                <a:solidFill>
                  <a:srgbClr val="FF0000"/>
                </a:solidFill>
              </a:rPr>
              <a:t>Tracked full resolution water vapor fields</a:t>
            </a:r>
          </a:p>
          <a:p>
            <a:pPr lvl="1"/>
            <a:r>
              <a:rPr lang="en-US" sz="2000" dirty="0">
                <a:solidFill>
                  <a:srgbClr val="0025C0"/>
                </a:solidFill>
              </a:rPr>
              <a:t>Used a relatively simple feature tracking algorithm</a:t>
            </a:r>
          </a:p>
          <a:p>
            <a:pPr lvl="1"/>
            <a:r>
              <a:rPr lang="en-US" sz="2000" dirty="0">
                <a:solidFill>
                  <a:srgbClr val="0025C0"/>
                </a:solidFill>
              </a:rPr>
              <a:t>Did not apply any image enhancement</a:t>
            </a:r>
            <a:endParaRPr lang="en-US" sz="2000" dirty="0"/>
          </a:p>
          <a:p>
            <a:r>
              <a:rPr lang="en-US" sz="2400" dirty="0"/>
              <a:t>Next steps:</a:t>
            </a:r>
          </a:p>
          <a:p>
            <a:pPr lvl="1"/>
            <a:r>
              <a:rPr lang="en-US" sz="2000" dirty="0"/>
              <a:t>Mask clouds and/or precipitation – assess yield and uncertainty</a:t>
            </a:r>
          </a:p>
          <a:p>
            <a:pPr lvl="1"/>
            <a:r>
              <a:rPr lang="en-US" sz="2000" dirty="0"/>
              <a:t>Smooth fields consistent with IR and MW sounders</a:t>
            </a:r>
          </a:p>
          <a:p>
            <a:pPr lvl="1"/>
            <a:r>
              <a:rPr lang="en-US" sz="2000" dirty="0"/>
              <a:t>Employ more sophisticated image tracking </a:t>
            </a:r>
            <a:br>
              <a:rPr lang="en-US" sz="2000" dirty="0"/>
            </a:br>
            <a:r>
              <a:rPr lang="en-US" sz="2000" dirty="0"/>
              <a:t>techniques (e.g., optical flow)</a:t>
            </a:r>
          </a:p>
          <a:p>
            <a:pPr lvl="1"/>
            <a:r>
              <a:rPr lang="en-US" sz="2000" dirty="0"/>
              <a:t>Extend analysis to other regions and times</a:t>
            </a:r>
          </a:p>
          <a:p>
            <a:pPr lvl="1"/>
            <a:r>
              <a:rPr lang="en-US" sz="2000" dirty="0"/>
              <a:t>Use state-dependent error characteristics in forecast OSSEs</a:t>
            </a:r>
          </a:p>
          <a:p>
            <a:pPr lvl="1"/>
            <a:r>
              <a:rPr lang="en-US" sz="2000" dirty="0"/>
              <a:t>Utilize machine learning to estimate uncertainties from static fields – expand utility of error analysis to a much larger suite of nature runs</a:t>
            </a:r>
          </a:p>
          <a:p>
            <a:pPr marL="0" indent="0" algn="ctr">
              <a:buNone/>
            </a:pPr>
            <a:r>
              <a:rPr lang="en-US" sz="1300" dirty="0"/>
              <a:t>©2017. All rights reserved. A portion of this research was carried out at the Jet Propulsion Laboratory, </a:t>
            </a:r>
            <a:br>
              <a:rPr lang="en-US" sz="1300" dirty="0"/>
            </a:br>
            <a:r>
              <a:rPr lang="en-US" sz="1300" dirty="0"/>
              <a:t>California Institute of Technology, under a contract with the National Aeronautics and Space Administration.</a:t>
            </a:r>
          </a:p>
          <a:p>
            <a:pPr marL="0" indent="0" algn="ctr">
              <a:buNone/>
            </a:pPr>
            <a:endParaRPr lang="en-US" sz="2400" dirty="0"/>
          </a:p>
        </p:txBody>
      </p:sp>
      <p:sp>
        <p:nvSpPr>
          <p:cNvPr id="4" name="Date Placeholder 3"/>
          <p:cNvSpPr>
            <a:spLocks noGrp="1"/>
          </p:cNvSpPr>
          <p:nvPr>
            <p:ph type="dt" sz="half" idx="10"/>
          </p:nvPr>
        </p:nvSpPr>
        <p:spPr/>
        <p:txBody>
          <a:bodyPr/>
          <a:lstStyle/>
          <a:p>
            <a:r>
              <a:rPr lang="en-US"/>
              <a:t>07 February 2018</a:t>
            </a:r>
          </a:p>
        </p:txBody>
      </p:sp>
      <p:sp>
        <p:nvSpPr>
          <p:cNvPr id="6" name="Slide Number Placeholder 5"/>
          <p:cNvSpPr>
            <a:spLocks noGrp="1"/>
          </p:cNvSpPr>
          <p:nvPr>
            <p:ph type="sldNum" sz="quarter" idx="12"/>
          </p:nvPr>
        </p:nvSpPr>
        <p:spPr/>
        <p:txBody>
          <a:bodyPr/>
          <a:lstStyle/>
          <a:p>
            <a:fld id="{02A91FAE-8EB2-2847-A00A-7460933E80BE}" type="slidenum">
              <a:rPr lang="en-US" smtClean="0"/>
              <a:t>11</a:t>
            </a:fld>
            <a:endParaRPr lang="en-US"/>
          </a:p>
        </p:txBody>
      </p:sp>
      <p:pic>
        <p:nvPicPr>
          <p:cNvPr id="7" name="Picture 6">
            <a:extLst>
              <a:ext uri="{FF2B5EF4-FFF2-40B4-BE49-F238E27FC236}">
                <a16:creationId xmlns:a16="http://schemas.microsoft.com/office/drawing/2014/main" id="{4D332C88-D47A-CC49-8AE9-DFCB55875E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2526" y="1457487"/>
            <a:ext cx="3899474" cy="3677732"/>
          </a:xfrm>
          <a:prstGeom prst="rect">
            <a:avLst/>
          </a:prstGeom>
        </p:spPr>
      </p:pic>
      <p:cxnSp>
        <p:nvCxnSpPr>
          <p:cNvPr id="8" name="Straight Connector 7">
            <a:extLst>
              <a:ext uri="{FF2B5EF4-FFF2-40B4-BE49-F238E27FC236}">
                <a16:creationId xmlns:a16="http://schemas.microsoft.com/office/drawing/2014/main" id="{52B3C616-EB66-4643-AB16-841B2B87DFBA}"/>
              </a:ext>
            </a:extLst>
          </p:cNvPr>
          <p:cNvCxnSpPr/>
          <p:nvPr/>
        </p:nvCxnSpPr>
        <p:spPr>
          <a:xfrm>
            <a:off x="9065172" y="4379616"/>
            <a:ext cx="2338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5F3AAF3-AFF0-4F4D-90BD-2AD99694629E}"/>
              </a:ext>
            </a:extLst>
          </p:cNvPr>
          <p:cNvCxnSpPr/>
          <p:nvPr/>
        </p:nvCxnSpPr>
        <p:spPr>
          <a:xfrm>
            <a:off x="9054663" y="4453190"/>
            <a:ext cx="233855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CC88A67-22C8-6E47-963D-5B7F40FD5024}"/>
              </a:ext>
            </a:extLst>
          </p:cNvPr>
          <p:cNvSpPr txBox="1"/>
          <p:nvPr/>
        </p:nvSpPr>
        <p:spPr>
          <a:xfrm>
            <a:off x="6590657" y="1858850"/>
            <a:ext cx="1885837" cy="646331"/>
          </a:xfrm>
          <a:prstGeom prst="rect">
            <a:avLst/>
          </a:prstGeom>
          <a:noFill/>
        </p:spPr>
        <p:txBody>
          <a:bodyPr wrap="none" rtlCol="0">
            <a:spAutoFit/>
          </a:bodyPr>
          <a:lstStyle/>
          <a:p>
            <a:pPr algn="ctr"/>
            <a:r>
              <a:rPr lang="en-US" b="1" dirty="0"/>
              <a:t>Optimal </a:t>
            </a:r>
            <a:br>
              <a:rPr lang="en-US" b="1" dirty="0"/>
            </a:br>
            <a:r>
              <a:rPr lang="en-US" b="1" dirty="0"/>
              <a:t>Observing System</a:t>
            </a:r>
          </a:p>
        </p:txBody>
      </p:sp>
      <p:sp>
        <p:nvSpPr>
          <p:cNvPr id="11" name="TextBox 10">
            <a:extLst>
              <a:ext uri="{FF2B5EF4-FFF2-40B4-BE49-F238E27FC236}">
                <a16:creationId xmlns:a16="http://schemas.microsoft.com/office/drawing/2014/main" id="{B92F7CE4-D4FA-D441-9263-07CC5AFB15E8}"/>
              </a:ext>
            </a:extLst>
          </p:cNvPr>
          <p:cNvSpPr txBox="1"/>
          <p:nvPr/>
        </p:nvSpPr>
        <p:spPr>
          <a:xfrm>
            <a:off x="6828972" y="2567844"/>
            <a:ext cx="1435713" cy="646331"/>
          </a:xfrm>
          <a:prstGeom prst="rect">
            <a:avLst/>
          </a:prstGeom>
          <a:noFill/>
        </p:spPr>
        <p:txBody>
          <a:bodyPr wrap="none" rtlCol="0">
            <a:spAutoFit/>
          </a:bodyPr>
          <a:lstStyle/>
          <a:p>
            <a:pPr algn="ctr"/>
            <a:r>
              <a:rPr lang="en-US" b="1" dirty="0"/>
              <a:t>Sub-Optimal </a:t>
            </a:r>
            <a:br>
              <a:rPr lang="en-US" b="1" dirty="0"/>
            </a:br>
            <a:r>
              <a:rPr lang="en-US" b="1" dirty="0"/>
              <a:t>Algorithm</a:t>
            </a:r>
          </a:p>
        </p:txBody>
      </p:sp>
    </p:spTree>
    <p:extLst>
      <p:ext uri="{BB962C8B-B14F-4D97-AF65-F5344CB8AC3E}">
        <p14:creationId xmlns:p14="http://schemas.microsoft.com/office/powerpoint/2010/main" val="122855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F764-63E5-0D40-84A3-9E1463D12B68}"/>
              </a:ext>
            </a:extLst>
          </p:cNvPr>
          <p:cNvSpPr>
            <a:spLocks noGrp="1"/>
          </p:cNvSpPr>
          <p:nvPr>
            <p:ph type="title"/>
          </p:nvPr>
        </p:nvSpPr>
        <p:spPr/>
        <p:txBody>
          <a:bodyPr/>
          <a:lstStyle/>
          <a:p>
            <a:r>
              <a:rPr lang="en-US" dirty="0"/>
              <a:t>Atmospheric Winds: Systems Approach</a:t>
            </a:r>
          </a:p>
        </p:txBody>
      </p:sp>
      <p:sp>
        <p:nvSpPr>
          <p:cNvPr id="3" name="Content Placeholder 2">
            <a:extLst>
              <a:ext uri="{FF2B5EF4-FFF2-40B4-BE49-F238E27FC236}">
                <a16:creationId xmlns:a16="http://schemas.microsoft.com/office/drawing/2014/main" id="{2C7C9175-3CF1-DF40-8220-72A4AE35A1AF}"/>
              </a:ext>
            </a:extLst>
          </p:cNvPr>
          <p:cNvSpPr>
            <a:spLocks noGrp="1"/>
          </p:cNvSpPr>
          <p:nvPr>
            <p:ph idx="1"/>
          </p:nvPr>
        </p:nvSpPr>
        <p:spPr/>
        <p:txBody>
          <a:bodyPr/>
          <a:lstStyle/>
          <a:p>
            <a:r>
              <a:rPr lang="en-US" dirty="0"/>
              <a:t>Emerging consensus that a systems approach is needed for space based observation of atmospheric winds</a:t>
            </a:r>
          </a:p>
          <a:p>
            <a:pPr lvl="1"/>
            <a:r>
              <a:rPr lang="en-US" dirty="0"/>
              <a:t>Lidar: high accuracy, limited sampling in space and time</a:t>
            </a:r>
          </a:p>
          <a:p>
            <a:pPr lvl="1"/>
            <a:r>
              <a:rPr lang="en-US" dirty="0"/>
              <a:t>AMVs (or other approaches): lower accuracy, broader coverage, possibility of relatively rapid revisit</a:t>
            </a:r>
          </a:p>
          <a:p>
            <a:r>
              <a:rPr lang="en-US" dirty="0"/>
              <a:t>Key questions:</a:t>
            </a:r>
          </a:p>
          <a:p>
            <a:pPr lvl="1"/>
            <a:r>
              <a:rPr lang="en-US" dirty="0"/>
              <a:t>What are the relative strengths / drawbacks of AMVs as a component of a global 3D winds observing system?</a:t>
            </a:r>
          </a:p>
          <a:p>
            <a:pPr lvl="1"/>
            <a:r>
              <a:rPr lang="en-US" dirty="0"/>
              <a:t>What is the most effective synergy among various measurement techniques and sampling strategies?</a:t>
            </a:r>
          </a:p>
        </p:txBody>
      </p:sp>
      <p:sp>
        <p:nvSpPr>
          <p:cNvPr id="4" name="Date Placeholder 3">
            <a:extLst>
              <a:ext uri="{FF2B5EF4-FFF2-40B4-BE49-F238E27FC236}">
                <a16:creationId xmlns:a16="http://schemas.microsoft.com/office/drawing/2014/main" id="{1F679FFE-30FB-144F-9887-7F9763C9C8AA}"/>
              </a:ext>
            </a:extLst>
          </p:cNvPr>
          <p:cNvSpPr>
            <a:spLocks noGrp="1"/>
          </p:cNvSpPr>
          <p:nvPr>
            <p:ph type="dt" sz="half" idx="10"/>
          </p:nvPr>
        </p:nvSpPr>
        <p:spPr/>
        <p:txBody>
          <a:bodyPr/>
          <a:lstStyle/>
          <a:p>
            <a:r>
              <a:rPr lang="en-US"/>
              <a:t>07 February 2018</a:t>
            </a:r>
          </a:p>
        </p:txBody>
      </p:sp>
      <p:sp>
        <p:nvSpPr>
          <p:cNvPr id="5" name="Footer Placeholder 4">
            <a:extLst>
              <a:ext uri="{FF2B5EF4-FFF2-40B4-BE49-F238E27FC236}">
                <a16:creationId xmlns:a16="http://schemas.microsoft.com/office/drawing/2014/main" id="{5EFF6C9C-3734-2242-94CA-4122B83D0EC1}"/>
              </a:ext>
            </a:extLst>
          </p:cNvPr>
          <p:cNvSpPr>
            <a:spLocks noGrp="1"/>
          </p:cNvSpPr>
          <p:nvPr>
            <p:ph type="ftr" sz="quarter" idx="11"/>
          </p:nvPr>
        </p:nvSpPr>
        <p:spPr/>
        <p:txBody>
          <a:bodyPr/>
          <a:lstStyle/>
          <a:p>
            <a:r>
              <a:rPr lang="en-US"/>
              <a:t>D. J. Posselt - Derek.Posselt@jpl.nasa.gov</a:t>
            </a:r>
          </a:p>
        </p:txBody>
      </p:sp>
      <p:sp>
        <p:nvSpPr>
          <p:cNvPr id="6" name="Slide Number Placeholder 5">
            <a:extLst>
              <a:ext uri="{FF2B5EF4-FFF2-40B4-BE49-F238E27FC236}">
                <a16:creationId xmlns:a16="http://schemas.microsoft.com/office/drawing/2014/main" id="{8D91CB77-4006-0E46-A74A-4342A728C880}"/>
              </a:ext>
            </a:extLst>
          </p:cNvPr>
          <p:cNvSpPr>
            <a:spLocks noGrp="1"/>
          </p:cNvSpPr>
          <p:nvPr>
            <p:ph type="sldNum" sz="quarter" idx="12"/>
          </p:nvPr>
        </p:nvSpPr>
        <p:spPr/>
        <p:txBody>
          <a:bodyPr/>
          <a:lstStyle/>
          <a:p>
            <a:fld id="{02A91FAE-8EB2-2847-A00A-7460933E80BE}" type="slidenum">
              <a:rPr lang="en-US" smtClean="0"/>
              <a:t>2</a:t>
            </a:fld>
            <a:endParaRPr lang="en-US"/>
          </a:p>
        </p:txBody>
      </p:sp>
    </p:spTree>
    <p:extLst>
      <p:ext uri="{BB962C8B-B14F-4D97-AF65-F5344CB8AC3E}">
        <p14:creationId xmlns:p14="http://schemas.microsoft.com/office/powerpoint/2010/main" val="188992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 Motion Vectors</a:t>
            </a:r>
          </a:p>
        </p:txBody>
      </p:sp>
      <p:sp>
        <p:nvSpPr>
          <p:cNvPr id="3" name="Content Placeholder 2"/>
          <p:cNvSpPr>
            <a:spLocks noGrp="1"/>
          </p:cNvSpPr>
          <p:nvPr>
            <p:ph idx="1"/>
          </p:nvPr>
        </p:nvSpPr>
        <p:spPr>
          <a:xfrm>
            <a:off x="437322" y="1510748"/>
            <a:ext cx="7494104" cy="4666215"/>
          </a:xfrm>
        </p:spPr>
        <p:txBody>
          <a:bodyPr>
            <a:normAutofit/>
          </a:bodyPr>
          <a:lstStyle/>
          <a:p>
            <a:r>
              <a:rPr lang="en-US" sz="2400" dirty="0"/>
              <a:t>Use of image processing (and other) techniques to track atmospheric motion from sequences of images</a:t>
            </a:r>
          </a:p>
          <a:p>
            <a:r>
              <a:rPr lang="en-US" sz="2400" dirty="0"/>
              <a:t>Heritage in tracking clouds and water vapor</a:t>
            </a:r>
          </a:p>
          <a:p>
            <a:r>
              <a:rPr lang="en-US" sz="2400" dirty="0"/>
              <a:t>Known to be uncertain, and to contain ambiguities (more on this in a minute)</a:t>
            </a:r>
          </a:p>
          <a:p>
            <a:r>
              <a:rPr lang="en-US" sz="2400" dirty="0"/>
              <a:t>Motivation to systematically explore the potential efficacy of AMVs, and quantify their uncertainties</a:t>
            </a:r>
          </a:p>
          <a:p>
            <a:pPr lvl="1"/>
            <a:r>
              <a:rPr lang="en-US" sz="2000" dirty="0"/>
              <a:t>More effective use in DA/OSSEs</a:t>
            </a:r>
          </a:p>
          <a:p>
            <a:pPr lvl="1"/>
            <a:r>
              <a:rPr lang="en-US" sz="2000" dirty="0"/>
              <a:t>Evaluation of various AMV measurement concepts</a:t>
            </a:r>
          </a:p>
          <a:p>
            <a:pPr lvl="1"/>
            <a:r>
              <a:rPr lang="en-US" sz="2000" dirty="0"/>
              <a:t>Potential synergy with other wind measurements</a:t>
            </a:r>
          </a:p>
        </p:txBody>
      </p:sp>
      <p:sp>
        <p:nvSpPr>
          <p:cNvPr id="4" name="Date Placeholder 3"/>
          <p:cNvSpPr>
            <a:spLocks noGrp="1"/>
          </p:cNvSpPr>
          <p:nvPr>
            <p:ph type="dt" sz="half" idx="10"/>
          </p:nvPr>
        </p:nvSpPr>
        <p:spPr/>
        <p:txBody>
          <a:bodyPr/>
          <a:lstStyle/>
          <a:p>
            <a:r>
              <a:rPr lang="en-US"/>
              <a:t>07 February 2018</a:t>
            </a:r>
          </a:p>
        </p:txBody>
      </p:sp>
      <p:sp>
        <p:nvSpPr>
          <p:cNvPr id="5" name="Footer Placeholder 4"/>
          <p:cNvSpPr>
            <a:spLocks noGrp="1"/>
          </p:cNvSpPr>
          <p:nvPr>
            <p:ph type="ftr" sz="quarter" idx="11"/>
          </p:nvPr>
        </p:nvSpPr>
        <p:spPr/>
        <p:txBody>
          <a:bodyPr/>
          <a:lstStyle/>
          <a:p>
            <a:r>
              <a:rPr lang="en-US"/>
              <a:t>D. J. Posselt - Derek.Posselt@jpl.nasa.gov</a:t>
            </a:r>
          </a:p>
        </p:txBody>
      </p:sp>
      <p:sp>
        <p:nvSpPr>
          <p:cNvPr id="7" name="Slide Number Placeholder 6"/>
          <p:cNvSpPr>
            <a:spLocks noGrp="1"/>
          </p:cNvSpPr>
          <p:nvPr>
            <p:ph type="sldNum" sz="quarter" idx="12"/>
          </p:nvPr>
        </p:nvSpPr>
        <p:spPr/>
        <p:txBody>
          <a:bodyPr/>
          <a:lstStyle/>
          <a:p>
            <a:fld id="{02A91FAE-8EB2-2847-A00A-7460933E80BE}" type="slidenum">
              <a:rPr lang="en-US" smtClean="0"/>
              <a:t>3</a:t>
            </a:fld>
            <a:endParaRPr lang="en-US"/>
          </a:p>
        </p:txBody>
      </p:sp>
      <p:grpSp>
        <p:nvGrpSpPr>
          <p:cNvPr id="10" name="Group 9">
            <a:extLst>
              <a:ext uri="{FF2B5EF4-FFF2-40B4-BE49-F238E27FC236}">
                <a16:creationId xmlns:a16="http://schemas.microsoft.com/office/drawing/2014/main" id="{9DFDD352-5A76-154F-A5F7-F22D4A468E17}"/>
              </a:ext>
            </a:extLst>
          </p:cNvPr>
          <p:cNvGrpSpPr/>
          <p:nvPr/>
        </p:nvGrpSpPr>
        <p:grpSpPr>
          <a:xfrm>
            <a:off x="8652747" y="1510748"/>
            <a:ext cx="2540286" cy="2236803"/>
            <a:chOff x="1448639" y="3058048"/>
            <a:chExt cx="2540286" cy="2236803"/>
          </a:xfrm>
        </p:grpSpPr>
        <p:pic>
          <p:nvPicPr>
            <p:cNvPr id="11" name="Picture 10" descr="qv0.png">
              <a:extLst>
                <a:ext uri="{FF2B5EF4-FFF2-40B4-BE49-F238E27FC236}">
                  <a16:creationId xmlns:a16="http://schemas.microsoft.com/office/drawing/2014/main" id="{0D9ABF39-2BCF-B843-9C62-12B4AB474F5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6200000" flipV="1">
              <a:off x="1791047" y="3096973"/>
              <a:ext cx="1855470" cy="2540286"/>
            </a:xfrm>
            <a:prstGeom prst="rect">
              <a:avLst/>
            </a:prstGeom>
          </p:spPr>
        </p:pic>
        <p:sp>
          <p:nvSpPr>
            <p:cNvPr id="12" name="TextBox 11">
              <a:extLst>
                <a:ext uri="{FF2B5EF4-FFF2-40B4-BE49-F238E27FC236}">
                  <a16:creationId xmlns:a16="http://schemas.microsoft.com/office/drawing/2014/main" id="{C0DB2527-6DDB-C248-9157-DCACB6D9220A}"/>
                </a:ext>
              </a:extLst>
            </p:cNvPr>
            <p:cNvSpPr txBox="1"/>
            <p:nvPr/>
          </p:nvSpPr>
          <p:spPr>
            <a:xfrm>
              <a:off x="1811287" y="3058048"/>
              <a:ext cx="1869679" cy="338554"/>
            </a:xfrm>
            <a:prstGeom prst="rect">
              <a:avLst/>
            </a:prstGeom>
            <a:noFill/>
          </p:spPr>
          <p:txBody>
            <a:bodyPr wrap="none" rtlCol="0">
              <a:spAutoFit/>
            </a:bodyPr>
            <a:lstStyle/>
            <a:p>
              <a:pPr algn="ctr"/>
              <a:r>
                <a:rPr lang="en-US" sz="1600" b="0" dirty="0">
                  <a:solidFill>
                    <a:schemeClr val="tx1"/>
                  </a:solidFill>
                </a:rPr>
                <a:t>Model </a:t>
              </a:r>
              <a:r>
                <a:rPr lang="en-US" sz="1600" b="0">
                  <a:solidFill>
                    <a:schemeClr val="tx1"/>
                  </a:solidFill>
                </a:rPr>
                <a:t>Water Vapor</a:t>
              </a:r>
              <a:endParaRPr lang="en-US" sz="1600" b="0" dirty="0">
                <a:solidFill>
                  <a:schemeClr val="tx1"/>
                </a:solidFill>
              </a:endParaRPr>
            </a:p>
          </p:txBody>
        </p:sp>
      </p:grpSp>
      <p:grpSp>
        <p:nvGrpSpPr>
          <p:cNvPr id="13" name="Group 12">
            <a:extLst>
              <a:ext uri="{FF2B5EF4-FFF2-40B4-BE49-F238E27FC236}">
                <a16:creationId xmlns:a16="http://schemas.microsoft.com/office/drawing/2014/main" id="{74AF341D-BFE3-5146-BEB3-28C3EA6DE968}"/>
              </a:ext>
            </a:extLst>
          </p:cNvPr>
          <p:cNvGrpSpPr/>
          <p:nvPr/>
        </p:nvGrpSpPr>
        <p:grpSpPr>
          <a:xfrm>
            <a:off x="8475404" y="3790330"/>
            <a:ext cx="3407620" cy="2602686"/>
            <a:chOff x="4483113" y="2977687"/>
            <a:chExt cx="3407620" cy="2602686"/>
          </a:xfrm>
        </p:grpSpPr>
        <p:pic>
          <p:nvPicPr>
            <p:cNvPr id="14" name="Picture 13" descr="model_vect_0-1_2.1.png">
              <a:extLst>
                <a:ext uri="{FF2B5EF4-FFF2-40B4-BE49-F238E27FC236}">
                  <a16:creationId xmlns:a16="http://schemas.microsoft.com/office/drawing/2014/main" id="{880D4E4E-ABCD-C149-B16D-B6D631324B3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flipV="1">
              <a:off x="4988751" y="3096974"/>
              <a:ext cx="1875759" cy="2554284"/>
            </a:xfrm>
            <a:prstGeom prst="rect">
              <a:avLst/>
            </a:prstGeom>
          </p:spPr>
        </p:pic>
        <p:pic>
          <p:nvPicPr>
            <p:cNvPr id="15" name="Picture 14" descr="model_vect_0-1_2.1.png">
              <a:extLst>
                <a:ext uri="{FF2B5EF4-FFF2-40B4-BE49-F238E27FC236}">
                  <a16:creationId xmlns:a16="http://schemas.microsoft.com/office/drawing/2014/main" id="{C12ACF5C-F227-C84A-AFDD-BDFE6AB75D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90683" y="2977687"/>
              <a:ext cx="400050" cy="2602686"/>
            </a:xfrm>
            <a:prstGeom prst="rect">
              <a:avLst/>
            </a:prstGeom>
          </p:spPr>
        </p:pic>
        <p:sp>
          <p:nvSpPr>
            <p:cNvPr id="16" name="TextBox 15">
              <a:extLst>
                <a:ext uri="{FF2B5EF4-FFF2-40B4-BE49-F238E27FC236}">
                  <a16:creationId xmlns:a16="http://schemas.microsoft.com/office/drawing/2014/main" id="{676586D4-240D-914F-8E26-8A89C65E87CB}"/>
                </a:ext>
              </a:extLst>
            </p:cNvPr>
            <p:cNvSpPr txBox="1"/>
            <p:nvPr/>
          </p:nvSpPr>
          <p:spPr>
            <a:xfrm>
              <a:off x="4483113" y="3061858"/>
              <a:ext cx="2945550" cy="338554"/>
            </a:xfrm>
            <a:prstGeom prst="rect">
              <a:avLst/>
            </a:prstGeom>
            <a:noFill/>
          </p:spPr>
          <p:txBody>
            <a:bodyPr wrap="none" rtlCol="0">
              <a:spAutoFit/>
            </a:bodyPr>
            <a:lstStyle/>
            <a:p>
              <a:pPr algn="ctr"/>
              <a:r>
                <a:rPr lang="en-US" sz="1600" b="0" dirty="0">
                  <a:solidFill>
                    <a:schemeClr val="tx1"/>
                  </a:solidFill>
                </a:rPr>
                <a:t>Model Wind Speed and Direction</a:t>
              </a:r>
            </a:p>
          </p:txBody>
        </p:sp>
      </p:grpSp>
    </p:spTree>
    <p:extLst>
      <p:ext uri="{BB962C8B-B14F-4D97-AF65-F5344CB8AC3E}">
        <p14:creationId xmlns:p14="http://schemas.microsoft.com/office/powerpoint/2010/main" val="175741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AMV Retrieval Uncertainty Analysis</a:t>
            </a:r>
            <a:br>
              <a:rPr lang="en-US" dirty="0"/>
            </a:br>
            <a:r>
              <a:rPr lang="en-US" sz="3200" dirty="0"/>
              <a:t>(“Pre-OSSE” - Atlas and Emmitt)</a:t>
            </a:r>
            <a:endParaRPr lang="en-US" dirty="0"/>
          </a:p>
        </p:txBody>
      </p:sp>
      <p:sp>
        <p:nvSpPr>
          <p:cNvPr id="3" name="Content Placeholder 2"/>
          <p:cNvSpPr>
            <a:spLocks noGrp="1"/>
          </p:cNvSpPr>
          <p:nvPr>
            <p:ph idx="1"/>
          </p:nvPr>
        </p:nvSpPr>
        <p:spPr>
          <a:xfrm>
            <a:off x="40182" y="1382755"/>
            <a:ext cx="8538553" cy="4844083"/>
          </a:xfrm>
        </p:spPr>
        <p:txBody>
          <a:bodyPr>
            <a:normAutofit/>
          </a:bodyPr>
          <a:lstStyle/>
          <a:p>
            <a:r>
              <a:rPr lang="en-US" sz="2400" dirty="0"/>
              <a:t>Produce a high resolution simulation of a representative case (nature run): known water vapor and wind – “truth”</a:t>
            </a:r>
          </a:p>
          <a:p>
            <a:r>
              <a:rPr lang="en-US" sz="2400" dirty="0"/>
              <a:t>Retrieve atmospheric motion vectors from this nature run</a:t>
            </a:r>
          </a:p>
          <a:p>
            <a:pPr lvl="1"/>
            <a:r>
              <a:rPr lang="en-US" sz="2000" dirty="0"/>
              <a:t>Vary assumptions used in the tracking methodology</a:t>
            </a:r>
          </a:p>
          <a:p>
            <a:pPr lvl="1"/>
            <a:r>
              <a:rPr lang="en-US" sz="2000" dirty="0"/>
              <a:t>Modify the instrument sampling properties </a:t>
            </a:r>
            <a:br>
              <a:rPr lang="en-US" sz="2000" dirty="0"/>
            </a:br>
            <a:r>
              <a:rPr lang="en-US" sz="2000" dirty="0"/>
              <a:t>(spatial and temporal)</a:t>
            </a:r>
          </a:p>
          <a:p>
            <a:r>
              <a:rPr lang="en-US" sz="2400" dirty="0"/>
              <a:t>Compare retrieved with true winds</a:t>
            </a:r>
          </a:p>
          <a:p>
            <a:pPr lvl="1"/>
            <a:r>
              <a:rPr lang="en-US" sz="2000" dirty="0"/>
              <a:t>Quantify uncertainties by comparing AMVs to the “true” winds</a:t>
            </a:r>
          </a:p>
          <a:p>
            <a:pPr lvl="1"/>
            <a:r>
              <a:rPr lang="en-US" sz="2000" dirty="0"/>
              <a:t>Compute RMSE and the state dependence of errors – where/when are AMVs expected to perform reasonably well / poorly?</a:t>
            </a:r>
          </a:p>
          <a:p>
            <a:pPr lvl="1"/>
            <a:r>
              <a:rPr lang="en-US" sz="2000" dirty="0"/>
              <a:t>Explore the effect of coarse spatial (horizontal and/or vertical) resolution</a:t>
            </a:r>
          </a:p>
          <a:p>
            <a:pPr lvl="1"/>
            <a:r>
              <a:rPr lang="en-US" sz="2000" dirty="0"/>
              <a:t>(Ultimately) use functional uncertainties in forecast OSSEs through collaboration with GMAO and NOAA QOSAP</a:t>
            </a:r>
          </a:p>
        </p:txBody>
      </p:sp>
      <p:sp>
        <p:nvSpPr>
          <p:cNvPr id="4" name="Date Placeholder 3"/>
          <p:cNvSpPr>
            <a:spLocks noGrp="1"/>
          </p:cNvSpPr>
          <p:nvPr>
            <p:ph type="dt" sz="half" idx="10"/>
          </p:nvPr>
        </p:nvSpPr>
        <p:spPr/>
        <p:txBody>
          <a:bodyPr/>
          <a:lstStyle/>
          <a:p>
            <a:r>
              <a:rPr lang="en-US"/>
              <a:t>07 February 2018</a:t>
            </a:r>
          </a:p>
        </p:txBody>
      </p:sp>
      <p:sp>
        <p:nvSpPr>
          <p:cNvPr id="5" name="Footer Placeholder 4"/>
          <p:cNvSpPr>
            <a:spLocks noGrp="1"/>
          </p:cNvSpPr>
          <p:nvPr>
            <p:ph type="ftr" sz="quarter" idx="11"/>
          </p:nvPr>
        </p:nvSpPr>
        <p:spPr/>
        <p:txBody>
          <a:bodyPr/>
          <a:lstStyle/>
          <a:p>
            <a:r>
              <a:rPr lang="en-US"/>
              <a:t>D. J. Posselt - Derek.Posselt@jpl.nasa.gov</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5902" r="5773"/>
          <a:stretch/>
        </p:blipFill>
        <p:spPr>
          <a:xfrm>
            <a:off x="8419404" y="1473017"/>
            <a:ext cx="3750425" cy="4246138"/>
          </a:xfrm>
          <a:prstGeom prst="rect">
            <a:avLst/>
          </a:prstGeom>
        </p:spPr>
      </p:pic>
      <p:sp>
        <p:nvSpPr>
          <p:cNvPr id="7" name="Slide Number Placeholder 6"/>
          <p:cNvSpPr>
            <a:spLocks noGrp="1"/>
          </p:cNvSpPr>
          <p:nvPr>
            <p:ph type="sldNum" sz="quarter" idx="12"/>
          </p:nvPr>
        </p:nvSpPr>
        <p:spPr/>
        <p:txBody>
          <a:bodyPr/>
          <a:lstStyle/>
          <a:p>
            <a:fld id="{02A91FAE-8EB2-2847-A00A-7460933E80BE}" type="slidenum">
              <a:rPr lang="en-US" smtClean="0"/>
              <a:t>4</a:t>
            </a:fld>
            <a:endParaRPr lang="en-US" dirty="0"/>
          </a:p>
        </p:txBody>
      </p:sp>
      <p:sp>
        <p:nvSpPr>
          <p:cNvPr id="8" name="TextBox 7">
            <a:extLst>
              <a:ext uri="{FF2B5EF4-FFF2-40B4-BE49-F238E27FC236}">
                <a16:creationId xmlns:a16="http://schemas.microsoft.com/office/drawing/2014/main" id="{1D5B6655-D9E9-9040-9F5A-79C92F2DA0F1}"/>
              </a:ext>
            </a:extLst>
          </p:cNvPr>
          <p:cNvSpPr txBox="1"/>
          <p:nvPr/>
        </p:nvSpPr>
        <p:spPr>
          <a:xfrm>
            <a:off x="8845827" y="5540251"/>
            <a:ext cx="3031023" cy="646331"/>
          </a:xfrm>
          <a:prstGeom prst="rect">
            <a:avLst/>
          </a:prstGeom>
          <a:noFill/>
        </p:spPr>
        <p:txBody>
          <a:bodyPr wrap="none" rtlCol="0">
            <a:spAutoFit/>
          </a:bodyPr>
          <a:lstStyle/>
          <a:p>
            <a:r>
              <a:rPr lang="en-US" dirty="0"/>
              <a:t>Domain configuration for WRF</a:t>
            </a:r>
          </a:p>
          <a:p>
            <a:r>
              <a:rPr lang="en-US" dirty="0"/>
              <a:t>Nature Run 21-25 Nov 2006</a:t>
            </a:r>
          </a:p>
        </p:txBody>
      </p:sp>
      <p:grpSp>
        <p:nvGrpSpPr>
          <p:cNvPr id="17" name="Group 16">
            <a:extLst>
              <a:ext uri="{FF2B5EF4-FFF2-40B4-BE49-F238E27FC236}">
                <a16:creationId xmlns:a16="http://schemas.microsoft.com/office/drawing/2014/main" id="{33D9DF21-3B70-C84E-B0F2-C71411E2ED6F}"/>
              </a:ext>
            </a:extLst>
          </p:cNvPr>
          <p:cNvGrpSpPr/>
          <p:nvPr/>
        </p:nvGrpSpPr>
        <p:grpSpPr>
          <a:xfrm>
            <a:off x="8510323" y="1510748"/>
            <a:ext cx="3644821" cy="4882269"/>
            <a:chOff x="8112760" y="1510748"/>
            <a:chExt cx="3644821" cy="4882269"/>
          </a:xfrm>
        </p:grpSpPr>
        <p:sp>
          <p:nvSpPr>
            <p:cNvPr id="18" name="Rectangle 17">
              <a:extLst>
                <a:ext uri="{FF2B5EF4-FFF2-40B4-BE49-F238E27FC236}">
                  <a16:creationId xmlns:a16="http://schemas.microsoft.com/office/drawing/2014/main" id="{F7F58B57-D362-2F4B-B795-EBB542103BD8}"/>
                </a:ext>
              </a:extLst>
            </p:cNvPr>
            <p:cNvSpPr/>
            <p:nvPr/>
          </p:nvSpPr>
          <p:spPr>
            <a:xfrm>
              <a:off x="8112760" y="1510749"/>
              <a:ext cx="3644821" cy="4882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20F01B34-9858-F34B-9D75-F45690A08788}"/>
                </a:ext>
              </a:extLst>
            </p:cNvPr>
            <p:cNvGrpSpPr/>
            <p:nvPr/>
          </p:nvGrpSpPr>
          <p:grpSpPr>
            <a:xfrm>
              <a:off x="8475404" y="1510748"/>
              <a:ext cx="3268473" cy="4882268"/>
              <a:chOff x="8475404" y="1510748"/>
              <a:chExt cx="3268473" cy="4882268"/>
            </a:xfrm>
          </p:grpSpPr>
          <p:grpSp>
            <p:nvGrpSpPr>
              <p:cNvPr id="20" name="Group 19">
                <a:extLst>
                  <a:ext uri="{FF2B5EF4-FFF2-40B4-BE49-F238E27FC236}">
                    <a16:creationId xmlns:a16="http://schemas.microsoft.com/office/drawing/2014/main" id="{F3A8AE34-83A8-5346-8CB0-26D523B78B6C}"/>
                  </a:ext>
                </a:extLst>
              </p:cNvPr>
              <p:cNvGrpSpPr/>
              <p:nvPr/>
            </p:nvGrpSpPr>
            <p:grpSpPr>
              <a:xfrm>
                <a:off x="8652747" y="1510748"/>
                <a:ext cx="2540286" cy="2236803"/>
                <a:chOff x="1448639" y="3058048"/>
                <a:chExt cx="2540286" cy="2236803"/>
              </a:xfrm>
            </p:grpSpPr>
            <p:pic>
              <p:nvPicPr>
                <p:cNvPr id="25" name="Picture 24" descr="qv0.png">
                  <a:extLst>
                    <a:ext uri="{FF2B5EF4-FFF2-40B4-BE49-F238E27FC236}">
                      <a16:creationId xmlns:a16="http://schemas.microsoft.com/office/drawing/2014/main" id="{F3EEDC94-9438-2244-87E7-520D5AC9D79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flipV="1">
                  <a:off x="1791047" y="3096973"/>
                  <a:ext cx="1855470" cy="2540286"/>
                </a:xfrm>
                <a:prstGeom prst="rect">
                  <a:avLst/>
                </a:prstGeom>
              </p:spPr>
            </p:pic>
            <p:sp>
              <p:nvSpPr>
                <p:cNvPr id="26" name="TextBox 25">
                  <a:extLst>
                    <a:ext uri="{FF2B5EF4-FFF2-40B4-BE49-F238E27FC236}">
                      <a16:creationId xmlns:a16="http://schemas.microsoft.com/office/drawing/2014/main" id="{D6D7B67C-42C7-C040-9B77-C936BE7DAAAA}"/>
                    </a:ext>
                  </a:extLst>
                </p:cNvPr>
                <p:cNvSpPr txBox="1"/>
                <p:nvPr/>
              </p:nvSpPr>
              <p:spPr>
                <a:xfrm>
                  <a:off x="1811287" y="3058048"/>
                  <a:ext cx="1869679" cy="338554"/>
                </a:xfrm>
                <a:prstGeom prst="rect">
                  <a:avLst/>
                </a:prstGeom>
                <a:noFill/>
              </p:spPr>
              <p:txBody>
                <a:bodyPr wrap="none" rtlCol="0">
                  <a:spAutoFit/>
                </a:bodyPr>
                <a:lstStyle/>
                <a:p>
                  <a:pPr algn="ctr"/>
                  <a:r>
                    <a:rPr lang="en-US" sz="1600" b="0" dirty="0">
                      <a:solidFill>
                        <a:schemeClr val="tx1"/>
                      </a:solidFill>
                    </a:rPr>
                    <a:t>Model </a:t>
                  </a:r>
                  <a:r>
                    <a:rPr lang="en-US" sz="1600" b="0">
                      <a:solidFill>
                        <a:schemeClr val="tx1"/>
                      </a:solidFill>
                    </a:rPr>
                    <a:t>Water Vapor</a:t>
                  </a:r>
                  <a:endParaRPr lang="en-US" sz="1600" b="0" dirty="0">
                    <a:solidFill>
                      <a:schemeClr val="tx1"/>
                    </a:solidFill>
                  </a:endParaRPr>
                </a:p>
              </p:txBody>
            </p:sp>
          </p:grpSp>
          <p:grpSp>
            <p:nvGrpSpPr>
              <p:cNvPr id="21" name="Group 20">
                <a:extLst>
                  <a:ext uri="{FF2B5EF4-FFF2-40B4-BE49-F238E27FC236}">
                    <a16:creationId xmlns:a16="http://schemas.microsoft.com/office/drawing/2014/main" id="{C41A2346-7EDC-2444-B4D5-C945014E72A2}"/>
                  </a:ext>
                </a:extLst>
              </p:cNvPr>
              <p:cNvGrpSpPr/>
              <p:nvPr/>
            </p:nvGrpSpPr>
            <p:grpSpPr>
              <a:xfrm>
                <a:off x="8475404" y="3790330"/>
                <a:ext cx="3268473" cy="2602686"/>
                <a:chOff x="4483113" y="2977687"/>
                <a:chExt cx="3268473" cy="2602686"/>
              </a:xfrm>
            </p:grpSpPr>
            <p:pic>
              <p:nvPicPr>
                <p:cNvPr id="22" name="Picture 21" descr="model_vect_0-1_2.1.png">
                  <a:extLst>
                    <a:ext uri="{FF2B5EF4-FFF2-40B4-BE49-F238E27FC236}">
                      <a16:creationId xmlns:a16="http://schemas.microsoft.com/office/drawing/2014/main" id="{BDCEADFA-8189-F342-A65C-5AB91F77274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16200000" flipV="1">
                  <a:off x="4988751" y="3096974"/>
                  <a:ext cx="1875759" cy="2554284"/>
                </a:xfrm>
                <a:prstGeom prst="rect">
                  <a:avLst/>
                </a:prstGeom>
              </p:spPr>
            </p:pic>
            <p:pic>
              <p:nvPicPr>
                <p:cNvPr id="23" name="Picture 22" descr="model_vect_0-1_2.1.png">
                  <a:extLst>
                    <a:ext uri="{FF2B5EF4-FFF2-40B4-BE49-F238E27FC236}">
                      <a16:creationId xmlns:a16="http://schemas.microsoft.com/office/drawing/2014/main" id="{1023C7F2-A7E9-EF48-9F97-925C98A5EE2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51536" y="2977687"/>
                  <a:ext cx="400050" cy="2602686"/>
                </a:xfrm>
                <a:prstGeom prst="rect">
                  <a:avLst/>
                </a:prstGeom>
              </p:spPr>
            </p:pic>
            <p:sp>
              <p:nvSpPr>
                <p:cNvPr id="24" name="TextBox 23">
                  <a:extLst>
                    <a:ext uri="{FF2B5EF4-FFF2-40B4-BE49-F238E27FC236}">
                      <a16:creationId xmlns:a16="http://schemas.microsoft.com/office/drawing/2014/main" id="{65F6A6FF-5EE5-0C4E-A612-4E284B4383E5}"/>
                    </a:ext>
                  </a:extLst>
                </p:cNvPr>
                <p:cNvSpPr txBox="1"/>
                <p:nvPr/>
              </p:nvSpPr>
              <p:spPr>
                <a:xfrm>
                  <a:off x="4483113" y="3061858"/>
                  <a:ext cx="2945550" cy="338554"/>
                </a:xfrm>
                <a:prstGeom prst="rect">
                  <a:avLst/>
                </a:prstGeom>
                <a:noFill/>
              </p:spPr>
              <p:txBody>
                <a:bodyPr wrap="none" rtlCol="0">
                  <a:spAutoFit/>
                </a:bodyPr>
                <a:lstStyle/>
                <a:p>
                  <a:pPr algn="ctr"/>
                  <a:r>
                    <a:rPr lang="en-US" sz="1600" b="0" dirty="0">
                      <a:solidFill>
                        <a:schemeClr val="tx1"/>
                      </a:solidFill>
                    </a:rPr>
                    <a:t>Model Wind Speed and Direction</a:t>
                  </a:r>
                </a:p>
              </p:txBody>
            </p:sp>
          </p:grpSp>
        </p:grpSp>
      </p:grpSp>
    </p:spTree>
    <p:extLst>
      <p:ext uri="{BB962C8B-B14F-4D97-AF65-F5344CB8AC3E}">
        <p14:creationId xmlns:p14="http://schemas.microsoft.com/office/powerpoint/2010/main" val="128772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E8B20-70E7-1846-8B12-1C85A285A767}"/>
              </a:ext>
            </a:extLst>
          </p:cNvPr>
          <p:cNvSpPr>
            <a:spLocks noGrp="1"/>
          </p:cNvSpPr>
          <p:nvPr>
            <p:ph type="title"/>
          </p:nvPr>
        </p:nvSpPr>
        <p:spPr/>
        <p:txBody>
          <a:bodyPr/>
          <a:lstStyle/>
          <a:p>
            <a:r>
              <a:rPr lang="en-US" dirty="0"/>
              <a:t>Initial Results: 5-Minute </a:t>
            </a:r>
            <a:r>
              <a:rPr lang="en-US" dirty="0" err="1"/>
              <a:t>dt</a:t>
            </a:r>
            <a:r>
              <a:rPr lang="en-US" dirty="0"/>
              <a:t>, 1.33 km </a:t>
            </a:r>
            <a:r>
              <a:rPr lang="en-US" dirty="0" err="1"/>
              <a:t>dx,dy</a:t>
            </a:r>
            <a:endParaRPr lang="en-US" dirty="0"/>
          </a:p>
        </p:txBody>
      </p:sp>
      <p:sp>
        <p:nvSpPr>
          <p:cNvPr id="3" name="Content Placeholder 2">
            <a:extLst>
              <a:ext uri="{FF2B5EF4-FFF2-40B4-BE49-F238E27FC236}">
                <a16:creationId xmlns:a16="http://schemas.microsoft.com/office/drawing/2014/main" id="{88E781DC-7F16-634C-BF23-3F3F7384C28D}"/>
              </a:ext>
            </a:extLst>
          </p:cNvPr>
          <p:cNvSpPr>
            <a:spLocks noGrp="1"/>
          </p:cNvSpPr>
          <p:nvPr>
            <p:ph idx="1"/>
          </p:nvPr>
        </p:nvSpPr>
        <p:spPr>
          <a:xfrm>
            <a:off x="407896" y="4414619"/>
            <a:ext cx="11353800" cy="1910261"/>
          </a:xfrm>
        </p:spPr>
        <p:txBody>
          <a:bodyPr>
            <a:normAutofit/>
          </a:bodyPr>
          <a:lstStyle/>
          <a:p>
            <a:r>
              <a:rPr lang="en-US" sz="2400" dirty="0"/>
              <a:t>Tracking algorithm recovers the approximate distribution of winds in the cyclone</a:t>
            </a:r>
          </a:p>
          <a:p>
            <a:r>
              <a:rPr lang="en-US" sz="2400" dirty="0"/>
              <a:t>There are obvious gaps (low water vapor content)</a:t>
            </a:r>
          </a:p>
          <a:p>
            <a:r>
              <a:rPr lang="en-US" sz="2400" dirty="0"/>
              <a:t>Explore sensitivity to tracking algorithm settings, time interval, and field of view</a:t>
            </a:r>
          </a:p>
        </p:txBody>
      </p:sp>
      <p:sp>
        <p:nvSpPr>
          <p:cNvPr id="4" name="Date Placeholder 3">
            <a:extLst>
              <a:ext uri="{FF2B5EF4-FFF2-40B4-BE49-F238E27FC236}">
                <a16:creationId xmlns:a16="http://schemas.microsoft.com/office/drawing/2014/main" id="{FFB29854-18D9-2745-B6C3-0D53F26212C8}"/>
              </a:ext>
            </a:extLst>
          </p:cNvPr>
          <p:cNvSpPr>
            <a:spLocks noGrp="1"/>
          </p:cNvSpPr>
          <p:nvPr>
            <p:ph type="dt" sz="half" idx="10"/>
          </p:nvPr>
        </p:nvSpPr>
        <p:spPr/>
        <p:txBody>
          <a:bodyPr/>
          <a:lstStyle/>
          <a:p>
            <a:r>
              <a:rPr lang="en-US"/>
              <a:t>07 February 2018</a:t>
            </a:r>
          </a:p>
        </p:txBody>
      </p:sp>
      <p:sp>
        <p:nvSpPr>
          <p:cNvPr id="5" name="Footer Placeholder 4">
            <a:extLst>
              <a:ext uri="{FF2B5EF4-FFF2-40B4-BE49-F238E27FC236}">
                <a16:creationId xmlns:a16="http://schemas.microsoft.com/office/drawing/2014/main" id="{0241ECF5-1176-0D45-AB96-2ECBF0771B53}"/>
              </a:ext>
            </a:extLst>
          </p:cNvPr>
          <p:cNvSpPr>
            <a:spLocks noGrp="1"/>
          </p:cNvSpPr>
          <p:nvPr>
            <p:ph type="ftr" sz="quarter" idx="11"/>
          </p:nvPr>
        </p:nvSpPr>
        <p:spPr/>
        <p:txBody>
          <a:bodyPr/>
          <a:lstStyle/>
          <a:p>
            <a:r>
              <a:rPr lang="en-US"/>
              <a:t>D. J. Posselt - Derek.Posselt@jpl.nasa.gov</a:t>
            </a:r>
          </a:p>
        </p:txBody>
      </p:sp>
      <p:sp>
        <p:nvSpPr>
          <p:cNvPr id="6" name="Slide Number Placeholder 5">
            <a:extLst>
              <a:ext uri="{FF2B5EF4-FFF2-40B4-BE49-F238E27FC236}">
                <a16:creationId xmlns:a16="http://schemas.microsoft.com/office/drawing/2014/main" id="{2D8CA594-79CF-CB45-9AB1-1638E56B27A3}"/>
              </a:ext>
            </a:extLst>
          </p:cNvPr>
          <p:cNvSpPr>
            <a:spLocks noGrp="1"/>
          </p:cNvSpPr>
          <p:nvPr>
            <p:ph type="sldNum" sz="quarter" idx="12"/>
          </p:nvPr>
        </p:nvSpPr>
        <p:spPr/>
        <p:txBody>
          <a:bodyPr/>
          <a:lstStyle/>
          <a:p>
            <a:fld id="{02A91FAE-8EB2-2847-A00A-7460933E80BE}" type="slidenum">
              <a:rPr lang="en-US" smtClean="0"/>
              <a:t>5</a:t>
            </a:fld>
            <a:endParaRPr lang="en-US"/>
          </a:p>
        </p:txBody>
      </p:sp>
      <p:pic>
        <p:nvPicPr>
          <p:cNvPr id="7" name="Picture 6">
            <a:extLst>
              <a:ext uri="{FF2B5EF4-FFF2-40B4-BE49-F238E27FC236}">
                <a16:creationId xmlns:a16="http://schemas.microsoft.com/office/drawing/2014/main" id="{5D9EF738-6491-AD46-97A0-F064319B46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946" b="16735"/>
          <a:stretch/>
        </p:blipFill>
        <p:spPr>
          <a:xfrm>
            <a:off x="1402974" y="1589555"/>
            <a:ext cx="3151152" cy="2743200"/>
          </a:xfrm>
          <a:prstGeom prst="rect">
            <a:avLst/>
          </a:prstGeom>
        </p:spPr>
      </p:pic>
      <p:pic>
        <p:nvPicPr>
          <p:cNvPr id="8" name="Picture 7">
            <a:extLst>
              <a:ext uri="{FF2B5EF4-FFF2-40B4-BE49-F238E27FC236}">
                <a16:creationId xmlns:a16="http://schemas.microsoft.com/office/drawing/2014/main" id="{A21DF55E-070C-8E4C-8A65-FF8CDAC6FD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5453" b="17721"/>
          <a:stretch/>
        </p:blipFill>
        <p:spPr>
          <a:xfrm>
            <a:off x="4554126" y="1582925"/>
            <a:ext cx="3174399" cy="2743200"/>
          </a:xfrm>
          <a:prstGeom prst="rect">
            <a:avLst/>
          </a:prstGeom>
        </p:spPr>
      </p:pic>
      <p:pic>
        <p:nvPicPr>
          <p:cNvPr id="9" name="Picture 8">
            <a:extLst>
              <a:ext uri="{FF2B5EF4-FFF2-40B4-BE49-F238E27FC236}">
                <a16:creationId xmlns:a16="http://schemas.microsoft.com/office/drawing/2014/main" id="{618732EF-7E1A-8E49-8C82-23FA1FFA68F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5535" b="17721"/>
          <a:stretch/>
        </p:blipFill>
        <p:spPr>
          <a:xfrm>
            <a:off x="7728525" y="1589555"/>
            <a:ext cx="3178328" cy="2743200"/>
          </a:xfrm>
          <a:prstGeom prst="rect">
            <a:avLst/>
          </a:prstGeom>
        </p:spPr>
      </p:pic>
      <p:sp>
        <p:nvSpPr>
          <p:cNvPr id="10" name="TextBox 9">
            <a:extLst>
              <a:ext uri="{FF2B5EF4-FFF2-40B4-BE49-F238E27FC236}">
                <a16:creationId xmlns:a16="http://schemas.microsoft.com/office/drawing/2014/main" id="{2E01D24E-8676-2B4A-8C58-E7BC9BFE26D1}"/>
              </a:ext>
            </a:extLst>
          </p:cNvPr>
          <p:cNvSpPr txBox="1"/>
          <p:nvPr/>
        </p:nvSpPr>
        <p:spPr>
          <a:xfrm>
            <a:off x="1954631" y="1443319"/>
            <a:ext cx="2084610" cy="369332"/>
          </a:xfrm>
          <a:prstGeom prst="rect">
            <a:avLst/>
          </a:prstGeom>
          <a:solidFill>
            <a:schemeClr val="bg1"/>
          </a:solidFill>
        </p:spPr>
        <p:txBody>
          <a:bodyPr wrap="none" rtlCol="0">
            <a:spAutoFit/>
          </a:bodyPr>
          <a:lstStyle/>
          <a:p>
            <a:pPr algn="ctr"/>
            <a:r>
              <a:rPr lang="en-US" dirty="0"/>
              <a:t>Water Vapor (kg/kg)</a:t>
            </a:r>
          </a:p>
        </p:txBody>
      </p:sp>
      <p:sp>
        <p:nvSpPr>
          <p:cNvPr id="11" name="TextBox 10">
            <a:extLst>
              <a:ext uri="{FF2B5EF4-FFF2-40B4-BE49-F238E27FC236}">
                <a16:creationId xmlns:a16="http://schemas.microsoft.com/office/drawing/2014/main" id="{BE077B73-D215-0546-8592-80270A5F52CB}"/>
              </a:ext>
            </a:extLst>
          </p:cNvPr>
          <p:cNvSpPr txBox="1"/>
          <p:nvPr/>
        </p:nvSpPr>
        <p:spPr>
          <a:xfrm>
            <a:off x="5133611" y="1429872"/>
            <a:ext cx="1993331" cy="369332"/>
          </a:xfrm>
          <a:prstGeom prst="rect">
            <a:avLst/>
          </a:prstGeom>
          <a:solidFill>
            <a:schemeClr val="bg1"/>
          </a:solidFill>
        </p:spPr>
        <p:txBody>
          <a:bodyPr wrap="square" rtlCol="0">
            <a:spAutoFit/>
          </a:bodyPr>
          <a:lstStyle/>
          <a:p>
            <a:pPr algn="ctr"/>
            <a:r>
              <a:rPr lang="en-US" dirty="0"/>
              <a:t>“True” Winds (m/s)</a:t>
            </a:r>
          </a:p>
        </p:txBody>
      </p:sp>
      <p:sp>
        <p:nvSpPr>
          <p:cNvPr id="12" name="TextBox 11">
            <a:extLst>
              <a:ext uri="{FF2B5EF4-FFF2-40B4-BE49-F238E27FC236}">
                <a16:creationId xmlns:a16="http://schemas.microsoft.com/office/drawing/2014/main" id="{B44E439A-07B9-6A4E-BBCD-218FB07EE5BD}"/>
              </a:ext>
            </a:extLst>
          </p:cNvPr>
          <p:cNvSpPr txBox="1"/>
          <p:nvPr/>
        </p:nvSpPr>
        <p:spPr>
          <a:xfrm>
            <a:off x="8330108" y="1443319"/>
            <a:ext cx="1993331" cy="369332"/>
          </a:xfrm>
          <a:prstGeom prst="rect">
            <a:avLst/>
          </a:prstGeom>
          <a:solidFill>
            <a:schemeClr val="bg1"/>
          </a:solidFill>
        </p:spPr>
        <p:txBody>
          <a:bodyPr wrap="square" rtlCol="0">
            <a:spAutoFit/>
          </a:bodyPr>
          <a:lstStyle/>
          <a:p>
            <a:pPr algn="ctr"/>
            <a:r>
              <a:rPr lang="en-US" dirty="0"/>
              <a:t>AMVs (m/s)</a:t>
            </a:r>
          </a:p>
        </p:txBody>
      </p:sp>
      <p:sp>
        <p:nvSpPr>
          <p:cNvPr id="13" name="Oval 12">
            <a:extLst>
              <a:ext uri="{FF2B5EF4-FFF2-40B4-BE49-F238E27FC236}">
                <a16:creationId xmlns:a16="http://schemas.microsoft.com/office/drawing/2014/main" id="{FFA459A9-783D-2E43-9786-9014BE608A6F}"/>
              </a:ext>
            </a:extLst>
          </p:cNvPr>
          <p:cNvSpPr/>
          <p:nvPr/>
        </p:nvSpPr>
        <p:spPr>
          <a:xfrm>
            <a:off x="8153400" y="2447365"/>
            <a:ext cx="1689847" cy="4303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AF0BB0-4E34-5B42-9ABE-96C4B92406F0}"/>
              </a:ext>
            </a:extLst>
          </p:cNvPr>
          <p:cNvSpPr/>
          <p:nvPr/>
        </p:nvSpPr>
        <p:spPr>
          <a:xfrm>
            <a:off x="9673677" y="2919193"/>
            <a:ext cx="690103" cy="5931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06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to Sampling Interval</a:t>
            </a:r>
          </a:p>
        </p:txBody>
      </p:sp>
      <p:sp>
        <p:nvSpPr>
          <p:cNvPr id="3" name="Content Placeholder 2"/>
          <p:cNvSpPr>
            <a:spLocks noGrp="1"/>
          </p:cNvSpPr>
          <p:nvPr>
            <p:ph idx="1"/>
          </p:nvPr>
        </p:nvSpPr>
        <p:spPr>
          <a:xfrm>
            <a:off x="838200" y="1311482"/>
            <a:ext cx="10515600" cy="563436"/>
          </a:xfrm>
        </p:spPr>
        <p:txBody>
          <a:bodyPr>
            <a:noAutofit/>
          </a:bodyPr>
          <a:lstStyle/>
          <a:p>
            <a:pPr marL="0" indent="0" algn="ctr">
              <a:lnSpc>
                <a:spcPct val="110000"/>
              </a:lnSpc>
              <a:buNone/>
            </a:pPr>
            <a:r>
              <a:rPr lang="en-US" sz="2400" b="1" dirty="0"/>
              <a:t>Retrieval coverage sensitivity to sampling intervals</a:t>
            </a:r>
          </a:p>
        </p:txBody>
      </p:sp>
      <p:sp>
        <p:nvSpPr>
          <p:cNvPr id="4" name="Date Placeholder 3"/>
          <p:cNvSpPr>
            <a:spLocks noGrp="1"/>
          </p:cNvSpPr>
          <p:nvPr>
            <p:ph type="dt" sz="half" idx="10"/>
          </p:nvPr>
        </p:nvSpPr>
        <p:spPr/>
        <p:txBody>
          <a:bodyPr/>
          <a:lstStyle/>
          <a:p>
            <a:r>
              <a:rPr lang="en-US"/>
              <a:t>07 February 2018</a:t>
            </a:r>
          </a:p>
        </p:txBody>
      </p:sp>
      <p:sp>
        <p:nvSpPr>
          <p:cNvPr id="5" name="Footer Placeholder 4"/>
          <p:cNvSpPr>
            <a:spLocks noGrp="1"/>
          </p:cNvSpPr>
          <p:nvPr>
            <p:ph type="ftr" sz="quarter" idx="11"/>
          </p:nvPr>
        </p:nvSpPr>
        <p:spPr/>
        <p:txBody>
          <a:bodyPr/>
          <a:lstStyle/>
          <a:p>
            <a:r>
              <a:rPr lang="en-US"/>
              <a:t>D. J. Posselt - Derek.Posselt@jpl.nasa.gov</a:t>
            </a:r>
          </a:p>
        </p:txBody>
      </p:sp>
      <p:sp>
        <p:nvSpPr>
          <p:cNvPr id="6" name="Slide Number Placeholder 5"/>
          <p:cNvSpPr>
            <a:spLocks noGrp="1"/>
          </p:cNvSpPr>
          <p:nvPr>
            <p:ph type="sldNum" sz="quarter" idx="12"/>
          </p:nvPr>
        </p:nvSpPr>
        <p:spPr/>
        <p:txBody>
          <a:bodyPr/>
          <a:lstStyle/>
          <a:p>
            <a:fld id="{02A91FAE-8EB2-2847-A00A-7460933E80BE}" type="slidenum">
              <a:rPr lang="en-US" smtClean="0"/>
              <a:t>6</a:t>
            </a:fld>
            <a:endParaRPr lang="en-US"/>
          </a:p>
        </p:txBody>
      </p:sp>
      <p:grpSp>
        <p:nvGrpSpPr>
          <p:cNvPr id="19" name="Group 18"/>
          <p:cNvGrpSpPr/>
          <p:nvPr/>
        </p:nvGrpSpPr>
        <p:grpSpPr>
          <a:xfrm>
            <a:off x="90188" y="1701972"/>
            <a:ext cx="2935653" cy="2549544"/>
            <a:chOff x="90188" y="1701972"/>
            <a:chExt cx="2935653" cy="2549544"/>
          </a:xfrm>
        </p:grpSpPr>
        <p:pic>
          <p:nvPicPr>
            <p:cNvPr id="7" name="Picture 6" descr="diff_vect_field_0-1_2.1.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flipV="1">
              <a:off x="465346" y="1691021"/>
              <a:ext cx="2185337" cy="2935653"/>
            </a:xfrm>
            <a:prstGeom prst="rect">
              <a:avLst/>
            </a:prstGeom>
          </p:spPr>
        </p:pic>
        <p:sp>
          <p:nvSpPr>
            <p:cNvPr id="9" name="TextBox 8"/>
            <p:cNvSpPr txBox="1"/>
            <p:nvPr/>
          </p:nvSpPr>
          <p:spPr>
            <a:xfrm>
              <a:off x="860443" y="1701972"/>
              <a:ext cx="1674757" cy="369332"/>
            </a:xfrm>
            <a:prstGeom prst="rect">
              <a:avLst/>
            </a:prstGeom>
            <a:noFill/>
          </p:spPr>
          <p:txBody>
            <a:bodyPr wrap="square" rtlCol="0">
              <a:spAutoFit/>
            </a:bodyPr>
            <a:lstStyle/>
            <a:p>
              <a:r>
                <a:rPr lang="en-US" dirty="0"/>
                <a:t>5 minute delta</a:t>
              </a:r>
            </a:p>
          </p:txBody>
        </p:sp>
      </p:grpSp>
      <p:grpSp>
        <p:nvGrpSpPr>
          <p:cNvPr id="20" name="Group 19"/>
          <p:cNvGrpSpPr/>
          <p:nvPr/>
        </p:nvGrpSpPr>
        <p:grpSpPr>
          <a:xfrm>
            <a:off x="3070737" y="1701972"/>
            <a:ext cx="2935654" cy="2549544"/>
            <a:chOff x="3070737" y="1701972"/>
            <a:chExt cx="2935654" cy="2549544"/>
          </a:xfrm>
        </p:grpSpPr>
        <p:pic>
          <p:nvPicPr>
            <p:cNvPr id="8" name="Picture 7" descr="diff_vect_field_0-2_2.1.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flipV="1">
              <a:off x="3445896" y="1691022"/>
              <a:ext cx="2185335" cy="2935654"/>
            </a:xfrm>
            <a:prstGeom prst="rect">
              <a:avLst/>
            </a:prstGeom>
          </p:spPr>
        </p:pic>
        <p:sp>
          <p:nvSpPr>
            <p:cNvPr id="10" name="TextBox 9"/>
            <p:cNvSpPr txBox="1"/>
            <p:nvPr/>
          </p:nvSpPr>
          <p:spPr>
            <a:xfrm>
              <a:off x="3910402" y="1701972"/>
              <a:ext cx="1674757" cy="369332"/>
            </a:xfrm>
            <a:prstGeom prst="rect">
              <a:avLst/>
            </a:prstGeom>
            <a:noFill/>
          </p:spPr>
          <p:txBody>
            <a:bodyPr wrap="square" rtlCol="0">
              <a:spAutoFit/>
            </a:bodyPr>
            <a:lstStyle/>
            <a:p>
              <a:r>
                <a:rPr lang="en-US" dirty="0"/>
                <a:t>10 minute delta</a:t>
              </a:r>
            </a:p>
          </p:txBody>
        </p:sp>
      </p:grpSp>
      <p:grpSp>
        <p:nvGrpSpPr>
          <p:cNvPr id="21" name="Group 20"/>
          <p:cNvGrpSpPr/>
          <p:nvPr/>
        </p:nvGrpSpPr>
        <p:grpSpPr>
          <a:xfrm>
            <a:off x="6062125" y="1701972"/>
            <a:ext cx="2873711" cy="2537670"/>
            <a:chOff x="6062125" y="1701972"/>
            <a:chExt cx="2873711" cy="2537670"/>
          </a:xfrm>
        </p:grpSpPr>
        <p:sp>
          <p:nvSpPr>
            <p:cNvPr id="11" name="TextBox 10"/>
            <p:cNvSpPr txBox="1"/>
            <p:nvPr/>
          </p:nvSpPr>
          <p:spPr>
            <a:xfrm>
              <a:off x="6792278" y="1701972"/>
              <a:ext cx="1674757" cy="369332"/>
            </a:xfrm>
            <a:prstGeom prst="rect">
              <a:avLst/>
            </a:prstGeom>
            <a:noFill/>
          </p:spPr>
          <p:txBody>
            <a:bodyPr wrap="square" rtlCol="0">
              <a:spAutoFit/>
            </a:bodyPr>
            <a:lstStyle/>
            <a:p>
              <a:r>
                <a:rPr lang="en-US" dirty="0"/>
                <a:t>15 minute delta</a:t>
              </a:r>
            </a:p>
          </p:txBody>
        </p:sp>
        <p:pic>
          <p:nvPicPr>
            <p:cNvPr id="13" name="Picture 12" descr="diff_vect_field_0-3_2.1.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flipV="1">
              <a:off x="6406313" y="1710118"/>
              <a:ext cx="2185336" cy="2873711"/>
            </a:xfrm>
            <a:prstGeom prst="rect">
              <a:avLst/>
            </a:prstGeom>
          </p:spPr>
        </p:pic>
      </p:grpSp>
      <p:grpSp>
        <p:nvGrpSpPr>
          <p:cNvPr id="22" name="Group 21"/>
          <p:cNvGrpSpPr/>
          <p:nvPr/>
        </p:nvGrpSpPr>
        <p:grpSpPr>
          <a:xfrm>
            <a:off x="8963831" y="1701972"/>
            <a:ext cx="2898311" cy="2526979"/>
            <a:chOff x="8963831" y="1701972"/>
            <a:chExt cx="2898311" cy="2526979"/>
          </a:xfrm>
        </p:grpSpPr>
        <p:sp>
          <p:nvSpPr>
            <p:cNvPr id="12" name="TextBox 11"/>
            <p:cNvSpPr txBox="1"/>
            <p:nvPr/>
          </p:nvSpPr>
          <p:spPr>
            <a:xfrm>
              <a:off x="9703309" y="1701972"/>
              <a:ext cx="1674757" cy="369332"/>
            </a:xfrm>
            <a:prstGeom prst="rect">
              <a:avLst/>
            </a:prstGeom>
            <a:noFill/>
            <a:ln>
              <a:solidFill>
                <a:srgbClr val="FFFFFF"/>
              </a:solidFill>
            </a:ln>
          </p:spPr>
          <p:txBody>
            <a:bodyPr wrap="square" rtlCol="0">
              <a:spAutoFit/>
            </a:bodyPr>
            <a:lstStyle/>
            <a:p>
              <a:r>
                <a:rPr lang="en-US" dirty="0"/>
                <a:t>20 minute delta</a:t>
              </a:r>
            </a:p>
          </p:txBody>
        </p:sp>
        <p:pic>
          <p:nvPicPr>
            <p:cNvPr id="14" name="Picture 13" descr="diff_vect_field_0-4_2.1.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flipV="1">
              <a:off x="9332342" y="1699150"/>
              <a:ext cx="2161290" cy="2898311"/>
            </a:xfrm>
            <a:prstGeom prst="rect">
              <a:avLst/>
            </a:prstGeom>
          </p:spPr>
        </p:pic>
      </p:grpSp>
      <p:pic>
        <p:nvPicPr>
          <p:cNvPr id="15" name="Picture 14" descr="diff_vect_field_0-4_2.1.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890137" y="1967444"/>
            <a:ext cx="287566" cy="2386514"/>
          </a:xfrm>
          <a:prstGeom prst="rect">
            <a:avLst/>
          </a:prstGeom>
        </p:spPr>
      </p:pic>
      <p:sp>
        <p:nvSpPr>
          <p:cNvPr id="16" name="TextBox 15"/>
          <p:cNvSpPr txBox="1"/>
          <p:nvPr/>
        </p:nvSpPr>
        <p:spPr>
          <a:xfrm>
            <a:off x="11418843" y="1347152"/>
            <a:ext cx="886600" cy="646331"/>
          </a:xfrm>
          <a:prstGeom prst="rect">
            <a:avLst/>
          </a:prstGeom>
          <a:noFill/>
        </p:spPr>
        <p:txBody>
          <a:bodyPr wrap="square" rtlCol="0">
            <a:spAutoFit/>
          </a:bodyPr>
          <a:lstStyle/>
          <a:p>
            <a:pPr algn="ctr"/>
            <a:r>
              <a:rPr lang="en-US" sz="1200">
                <a:latin typeface="Arial" charset="0"/>
                <a:ea typeface="Arial" charset="0"/>
                <a:cs typeface="Arial" charset="0"/>
              </a:rPr>
              <a:t>Vector </a:t>
            </a:r>
            <a:br>
              <a:rPr lang="en-US" sz="1200">
                <a:latin typeface="Arial" charset="0"/>
                <a:ea typeface="Arial" charset="0"/>
                <a:cs typeface="Arial" charset="0"/>
              </a:rPr>
            </a:br>
            <a:r>
              <a:rPr lang="en-US" sz="1200">
                <a:latin typeface="Arial" charset="0"/>
                <a:ea typeface="Arial" charset="0"/>
                <a:cs typeface="Arial" charset="0"/>
              </a:rPr>
              <a:t>difference </a:t>
            </a:r>
            <a:br>
              <a:rPr lang="en-US" sz="1200">
                <a:latin typeface="Arial" charset="0"/>
                <a:ea typeface="Arial" charset="0"/>
                <a:cs typeface="Arial" charset="0"/>
              </a:rPr>
            </a:br>
            <a:r>
              <a:rPr lang="en-US" sz="1200">
                <a:latin typeface="Arial" charset="0"/>
                <a:ea typeface="Arial" charset="0"/>
                <a:cs typeface="Arial" charset="0"/>
              </a:rPr>
              <a:t>(m/s)</a:t>
            </a:r>
          </a:p>
        </p:txBody>
      </p:sp>
      <p:sp>
        <p:nvSpPr>
          <p:cNvPr id="18" name="Content Placeholder 2"/>
          <p:cNvSpPr txBox="1">
            <a:spLocks/>
          </p:cNvSpPr>
          <p:nvPr/>
        </p:nvSpPr>
        <p:spPr>
          <a:xfrm>
            <a:off x="90187" y="4234689"/>
            <a:ext cx="11958557" cy="18230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2400" dirty="0"/>
              <a:t>No cloud mask, vapor and winds are noise-free and at model resolution </a:t>
            </a:r>
          </a:p>
          <a:p>
            <a:pPr>
              <a:lnSpc>
                <a:spcPct val="110000"/>
              </a:lnSpc>
              <a:spcBef>
                <a:spcPts val="0"/>
              </a:spcBef>
              <a:spcAft>
                <a:spcPts val="600"/>
              </a:spcAft>
            </a:pPr>
            <a:r>
              <a:rPr lang="en-US" sz="2400" dirty="0"/>
              <a:t>Brighter colors = larger retrieval errors</a:t>
            </a:r>
          </a:p>
          <a:p>
            <a:pPr>
              <a:lnSpc>
                <a:spcPct val="110000"/>
              </a:lnSpc>
              <a:spcBef>
                <a:spcPts val="0"/>
              </a:spcBef>
              <a:spcAft>
                <a:spcPts val="600"/>
              </a:spcAft>
            </a:pPr>
            <a:r>
              <a:rPr lang="en-US" sz="2400" dirty="0"/>
              <a:t>Gray areas indicate regions without retrieved wind (algorithm failure)</a:t>
            </a:r>
          </a:p>
          <a:p>
            <a:pPr>
              <a:lnSpc>
                <a:spcPct val="110000"/>
              </a:lnSpc>
              <a:spcBef>
                <a:spcPts val="0"/>
              </a:spcBef>
              <a:spcAft>
                <a:spcPts val="600"/>
              </a:spcAft>
            </a:pPr>
            <a:r>
              <a:rPr lang="en-US" sz="2400" b="1" dirty="0"/>
              <a:t>Trade between coverage (rapid revisit) and accuracy (longer revisit intervals)</a:t>
            </a:r>
          </a:p>
        </p:txBody>
      </p:sp>
    </p:spTree>
    <p:extLst>
      <p:ext uri="{BB962C8B-B14F-4D97-AF65-F5344CB8AC3E}">
        <p14:creationId xmlns:p14="http://schemas.microsoft.com/office/powerpoint/2010/main" val="9481955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D-3C9C-9245-AC76-924FD1D673B0}"/>
              </a:ext>
            </a:extLst>
          </p:cNvPr>
          <p:cNvSpPr>
            <a:spLocks noGrp="1"/>
          </p:cNvSpPr>
          <p:nvPr>
            <p:ph type="title"/>
          </p:nvPr>
        </p:nvSpPr>
        <p:spPr/>
        <p:txBody>
          <a:bodyPr/>
          <a:lstStyle/>
          <a:p>
            <a:r>
              <a:rPr lang="en-US" dirty="0"/>
              <a:t>Sensitivity to Field of View</a:t>
            </a:r>
          </a:p>
        </p:txBody>
      </p:sp>
      <p:sp>
        <p:nvSpPr>
          <p:cNvPr id="4" name="Date Placeholder 3">
            <a:extLst>
              <a:ext uri="{FF2B5EF4-FFF2-40B4-BE49-F238E27FC236}">
                <a16:creationId xmlns:a16="http://schemas.microsoft.com/office/drawing/2014/main" id="{BF4BA337-8668-8F4A-9143-58F4E27579D4}"/>
              </a:ext>
            </a:extLst>
          </p:cNvPr>
          <p:cNvSpPr>
            <a:spLocks noGrp="1"/>
          </p:cNvSpPr>
          <p:nvPr>
            <p:ph type="dt" sz="half" idx="10"/>
          </p:nvPr>
        </p:nvSpPr>
        <p:spPr/>
        <p:txBody>
          <a:bodyPr/>
          <a:lstStyle/>
          <a:p>
            <a:r>
              <a:rPr lang="en-US"/>
              <a:t>07 February 2018</a:t>
            </a:r>
          </a:p>
        </p:txBody>
      </p:sp>
      <p:sp>
        <p:nvSpPr>
          <p:cNvPr id="5" name="Footer Placeholder 4">
            <a:extLst>
              <a:ext uri="{FF2B5EF4-FFF2-40B4-BE49-F238E27FC236}">
                <a16:creationId xmlns:a16="http://schemas.microsoft.com/office/drawing/2014/main" id="{ACD26EAE-B559-5345-ADC5-5013C1F9D349}"/>
              </a:ext>
            </a:extLst>
          </p:cNvPr>
          <p:cNvSpPr>
            <a:spLocks noGrp="1"/>
          </p:cNvSpPr>
          <p:nvPr>
            <p:ph type="ftr" sz="quarter" idx="11"/>
          </p:nvPr>
        </p:nvSpPr>
        <p:spPr/>
        <p:txBody>
          <a:bodyPr/>
          <a:lstStyle/>
          <a:p>
            <a:r>
              <a:rPr lang="en-US"/>
              <a:t>D. J. Posselt - Derek.Posselt@jpl.nasa.gov</a:t>
            </a:r>
          </a:p>
        </p:txBody>
      </p:sp>
      <p:sp>
        <p:nvSpPr>
          <p:cNvPr id="6" name="Slide Number Placeholder 5">
            <a:extLst>
              <a:ext uri="{FF2B5EF4-FFF2-40B4-BE49-F238E27FC236}">
                <a16:creationId xmlns:a16="http://schemas.microsoft.com/office/drawing/2014/main" id="{CBD667BF-0F65-9740-A332-1413BBB49940}"/>
              </a:ext>
            </a:extLst>
          </p:cNvPr>
          <p:cNvSpPr>
            <a:spLocks noGrp="1"/>
          </p:cNvSpPr>
          <p:nvPr>
            <p:ph type="sldNum" sz="quarter" idx="12"/>
          </p:nvPr>
        </p:nvSpPr>
        <p:spPr/>
        <p:txBody>
          <a:bodyPr/>
          <a:lstStyle/>
          <a:p>
            <a:fld id="{02A91FAE-8EB2-2847-A00A-7460933E80BE}" type="slidenum">
              <a:rPr lang="en-US" smtClean="0"/>
              <a:t>7</a:t>
            </a:fld>
            <a:endParaRPr lang="en-US"/>
          </a:p>
        </p:txBody>
      </p:sp>
      <p:sp>
        <p:nvSpPr>
          <p:cNvPr id="8" name="Content Placeholder 7">
            <a:extLst>
              <a:ext uri="{FF2B5EF4-FFF2-40B4-BE49-F238E27FC236}">
                <a16:creationId xmlns:a16="http://schemas.microsoft.com/office/drawing/2014/main" id="{8A55FA59-FB4E-C740-98DB-7E0B93E49B36}"/>
              </a:ext>
            </a:extLst>
          </p:cNvPr>
          <p:cNvSpPr>
            <a:spLocks noGrp="1"/>
          </p:cNvSpPr>
          <p:nvPr>
            <p:ph idx="1"/>
          </p:nvPr>
        </p:nvSpPr>
        <p:spPr>
          <a:xfrm>
            <a:off x="8913991" y="2095637"/>
            <a:ext cx="3040443" cy="4081326"/>
          </a:xfrm>
        </p:spPr>
        <p:txBody>
          <a:bodyPr/>
          <a:lstStyle/>
          <a:p>
            <a:r>
              <a:rPr lang="en-US" dirty="0"/>
              <a:t>Tracking over smaller FOV:</a:t>
            </a:r>
          </a:p>
          <a:p>
            <a:pPr lvl="1"/>
            <a:r>
              <a:rPr lang="en-US" dirty="0"/>
              <a:t>Higher accuracy</a:t>
            </a:r>
          </a:p>
          <a:p>
            <a:pPr lvl="1"/>
            <a:r>
              <a:rPr lang="en-US" dirty="0"/>
              <a:t>Smaller coverage</a:t>
            </a:r>
          </a:p>
        </p:txBody>
      </p:sp>
      <p:grpSp>
        <p:nvGrpSpPr>
          <p:cNvPr id="9" name="Group 8">
            <a:extLst>
              <a:ext uri="{FF2B5EF4-FFF2-40B4-BE49-F238E27FC236}">
                <a16:creationId xmlns:a16="http://schemas.microsoft.com/office/drawing/2014/main" id="{7AE2E83F-8C53-0641-8DC9-1FD1E7157727}"/>
              </a:ext>
            </a:extLst>
          </p:cNvPr>
          <p:cNvGrpSpPr/>
          <p:nvPr/>
        </p:nvGrpSpPr>
        <p:grpSpPr>
          <a:xfrm>
            <a:off x="414245" y="1630583"/>
            <a:ext cx="2548926" cy="4575015"/>
            <a:chOff x="414245" y="1630583"/>
            <a:chExt cx="2548926" cy="4575015"/>
          </a:xfrm>
        </p:grpSpPr>
        <p:pic>
          <p:nvPicPr>
            <p:cNvPr id="2049" name="Picture 1" descr="page7image3416">
              <a:extLst>
                <a:ext uri="{FF2B5EF4-FFF2-40B4-BE49-F238E27FC236}">
                  <a16:creationId xmlns:a16="http://schemas.microsoft.com/office/drawing/2014/main" id="{4044A6B1-3426-DC42-B9D4-A9651841963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2345" y="1632962"/>
              <a:ext cx="2510826" cy="22136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ge8image4440">
              <a:extLst>
                <a:ext uri="{FF2B5EF4-FFF2-40B4-BE49-F238E27FC236}">
                  <a16:creationId xmlns:a16="http://schemas.microsoft.com/office/drawing/2014/main" id="{553B85E2-3B3F-EE44-BC33-73FAFA5F563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4245" y="3991972"/>
              <a:ext cx="2541571" cy="22136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967BBD4-59FF-4740-B1B0-9D5897689D1D}"/>
                </a:ext>
              </a:extLst>
            </p:cNvPr>
            <p:cNvSpPr txBox="1"/>
            <p:nvPr/>
          </p:nvSpPr>
          <p:spPr>
            <a:xfrm>
              <a:off x="673312" y="1630583"/>
              <a:ext cx="1778564" cy="338554"/>
            </a:xfrm>
            <a:prstGeom prst="rect">
              <a:avLst/>
            </a:prstGeom>
            <a:solidFill>
              <a:schemeClr val="bg1"/>
            </a:solidFill>
          </p:spPr>
          <p:txBody>
            <a:bodyPr wrap="none" rtlCol="0">
              <a:spAutoFit/>
            </a:bodyPr>
            <a:lstStyle/>
            <a:p>
              <a:pPr algn="ctr"/>
              <a:r>
                <a:rPr lang="en-US" sz="1600" dirty="0"/>
                <a:t>15 km x 15 km FOV</a:t>
              </a:r>
            </a:p>
          </p:txBody>
        </p:sp>
        <p:sp>
          <p:nvSpPr>
            <p:cNvPr id="19" name="TextBox 18">
              <a:extLst>
                <a:ext uri="{FF2B5EF4-FFF2-40B4-BE49-F238E27FC236}">
                  <a16:creationId xmlns:a16="http://schemas.microsoft.com/office/drawing/2014/main" id="{11202C84-7ABF-534E-A6EF-69208D4D1095}"/>
                </a:ext>
              </a:extLst>
            </p:cNvPr>
            <p:cNvSpPr txBox="1"/>
            <p:nvPr/>
          </p:nvSpPr>
          <p:spPr>
            <a:xfrm>
              <a:off x="673312" y="3962397"/>
              <a:ext cx="1778564" cy="338554"/>
            </a:xfrm>
            <a:prstGeom prst="rect">
              <a:avLst/>
            </a:prstGeom>
            <a:solidFill>
              <a:schemeClr val="bg1"/>
            </a:solidFill>
          </p:spPr>
          <p:txBody>
            <a:bodyPr wrap="none" rtlCol="0">
              <a:spAutoFit/>
            </a:bodyPr>
            <a:lstStyle/>
            <a:p>
              <a:pPr algn="ctr"/>
              <a:r>
                <a:rPr lang="en-US" sz="1600" dirty="0"/>
                <a:t>15 km x 15 km FOV</a:t>
              </a:r>
            </a:p>
          </p:txBody>
        </p:sp>
      </p:grpSp>
      <p:grpSp>
        <p:nvGrpSpPr>
          <p:cNvPr id="10" name="Group 9">
            <a:extLst>
              <a:ext uri="{FF2B5EF4-FFF2-40B4-BE49-F238E27FC236}">
                <a16:creationId xmlns:a16="http://schemas.microsoft.com/office/drawing/2014/main" id="{23778117-2E7D-6549-8FFA-31E95DFC5F05}"/>
              </a:ext>
            </a:extLst>
          </p:cNvPr>
          <p:cNvGrpSpPr/>
          <p:nvPr/>
        </p:nvGrpSpPr>
        <p:grpSpPr>
          <a:xfrm>
            <a:off x="3241117" y="1621619"/>
            <a:ext cx="2541571" cy="4577477"/>
            <a:chOff x="3241117" y="1621619"/>
            <a:chExt cx="2541571" cy="4577477"/>
          </a:xfrm>
        </p:grpSpPr>
        <p:pic>
          <p:nvPicPr>
            <p:cNvPr id="2050" name="Picture 2" descr="page7image3584">
              <a:extLst>
                <a:ext uri="{FF2B5EF4-FFF2-40B4-BE49-F238E27FC236}">
                  <a16:creationId xmlns:a16="http://schemas.microsoft.com/office/drawing/2014/main" id="{EA7C61CB-D2D1-7A4A-B27F-DD0FCB12A63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41117" y="1632962"/>
              <a:ext cx="2541571" cy="221362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age8image4608">
              <a:extLst>
                <a:ext uri="{FF2B5EF4-FFF2-40B4-BE49-F238E27FC236}">
                  <a16:creationId xmlns:a16="http://schemas.microsoft.com/office/drawing/2014/main" id="{4AE5CC94-0C1C-A240-B9B0-DE0978463E3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41118" y="3985469"/>
              <a:ext cx="2500578" cy="22136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DFE3A86-5FE5-4744-BB71-C010E0B6D64E}"/>
                </a:ext>
              </a:extLst>
            </p:cNvPr>
            <p:cNvSpPr txBox="1"/>
            <p:nvPr/>
          </p:nvSpPr>
          <p:spPr>
            <a:xfrm>
              <a:off x="3515118" y="1621619"/>
              <a:ext cx="1778565" cy="338554"/>
            </a:xfrm>
            <a:prstGeom prst="rect">
              <a:avLst/>
            </a:prstGeom>
            <a:solidFill>
              <a:schemeClr val="bg1"/>
            </a:solidFill>
          </p:spPr>
          <p:txBody>
            <a:bodyPr wrap="none" rtlCol="0">
              <a:spAutoFit/>
            </a:bodyPr>
            <a:lstStyle/>
            <a:p>
              <a:pPr algn="ctr"/>
              <a:r>
                <a:rPr lang="en-US" sz="1600" dirty="0"/>
                <a:t>30 km x 30 km FOV</a:t>
              </a:r>
            </a:p>
          </p:txBody>
        </p:sp>
        <p:sp>
          <p:nvSpPr>
            <p:cNvPr id="22" name="TextBox 21">
              <a:extLst>
                <a:ext uri="{FF2B5EF4-FFF2-40B4-BE49-F238E27FC236}">
                  <a16:creationId xmlns:a16="http://schemas.microsoft.com/office/drawing/2014/main" id="{A501EEB7-E6A9-3E40-AB69-BBE57E64A06F}"/>
                </a:ext>
              </a:extLst>
            </p:cNvPr>
            <p:cNvSpPr txBox="1"/>
            <p:nvPr/>
          </p:nvSpPr>
          <p:spPr>
            <a:xfrm>
              <a:off x="3515118" y="3953433"/>
              <a:ext cx="1778565" cy="338554"/>
            </a:xfrm>
            <a:prstGeom prst="rect">
              <a:avLst/>
            </a:prstGeom>
            <a:solidFill>
              <a:schemeClr val="bg1"/>
            </a:solidFill>
          </p:spPr>
          <p:txBody>
            <a:bodyPr wrap="none" rtlCol="0">
              <a:spAutoFit/>
            </a:bodyPr>
            <a:lstStyle/>
            <a:p>
              <a:pPr algn="ctr"/>
              <a:r>
                <a:rPr lang="en-US" sz="1600" dirty="0"/>
                <a:t>30 km x 30 km FOV</a:t>
              </a:r>
            </a:p>
          </p:txBody>
        </p:sp>
      </p:grpSp>
      <p:grpSp>
        <p:nvGrpSpPr>
          <p:cNvPr id="11" name="Group 10">
            <a:extLst>
              <a:ext uri="{FF2B5EF4-FFF2-40B4-BE49-F238E27FC236}">
                <a16:creationId xmlns:a16="http://schemas.microsoft.com/office/drawing/2014/main" id="{3755CEFD-E7CD-D246-BA00-38C717221759}"/>
              </a:ext>
            </a:extLst>
          </p:cNvPr>
          <p:cNvGrpSpPr/>
          <p:nvPr/>
        </p:nvGrpSpPr>
        <p:grpSpPr>
          <a:xfrm>
            <a:off x="6104089" y="1626102"/>
            <a:ext cx="2554641" cy="4572354"/>
            <a:chOff x="6104089" y="1626102"/>
            <a:chExt cx="2554641" cy="4572354"/>
          </a:xfrm>
        </p:grpSpPr>
        <p:pic>
          <p:nvPicPr>
            <p:cNvPr id="2051" name="Picture 3" descr="page7image3752">
              <a:extLst>
                <a:ext uri="{FF2B5EF4-FFF2-40B4-BE49-F238E27FC236}">
                  <a16:creationId xmlns:a16="http://schemas.microsoft.com/office/drawing/2014/main" id="{6FB97EEB-17E6-AE4B-BAB2-512005BC69D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22151" y="1632962"/>
              <a:ext cx="2531323" cy="221362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page8image4776">
              <a:extLst>
                <a:ext uri="{FF2B5EF4-FFF2-40B4-BE49-F238E27FC236}">
                  <a16:creationId xmlns:a16="http://schemas.microsoft.com/office/drawing/2014/main" id="{4FA99FEC-406F-C14B-A0DE-931788B8C89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04089" y="3974781"/>
              <a:ext cx="2554641" cy="222367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61C17A0-AFE4-9047-81B2-99E779113AEB}"/>
                </a:ext>
              </a:extLst>
            </p:cNvPr>
            <p:cNvSpPr txBox="1"/>
            <p:nvPr/>
          </p:nvSpPr>
          <p:spPr>
            <a:xfrm>
              <a:off x="6424158" y="1626102"/>
              <a:ext cx="1778565" cy="338554"/>
            </a:xfrm>
            <a:prstGeom prst="rect">
              <a:avLst/>
            </a:prstGeom>
            <a:solidFill>
              <a:schemeClr val="bg1"/>
            </a:solidFill>
          </p:spPr>
          <p:txBody>
            <a:bodyPr wrap="none" rtlCol="0">
              <a:spAutoFit/>
            </a:bodyPr>
            <a:lstStyle/>
            <a:p>
              <a:pPr algn="ctr"/>
              <a:r>
                <a:rPr lang="en-US" sz="1600" dirty="0"/>
                <a:t>60 km x 60 km FOV</a:t>
              </a:r>
            </a:p>
          </p:txBody>
        </p:sp>
        <p:sp>
          <p:nvSpPr>
            <p:cNvPr id="24" name="TextBox 23">
              <a:extLst>
                <a:ext uri="{FF2B5EF4-FFF2-40B4-BE49-F238E27FC236}">
                  <a16:creationId xmlns:a16="http://schemas.microsoft.com/office/drawing/2014/main" id="{410CB0D4-96B9-6543-BA06-0B5E8C894D43}"/>
                </a:ext>
              </a:extLst>
            </p:cNvPr>
            <p:cNvSpPr txBox="1"/>
            <p:nvPr/>
          </p:nvSpPr>
          <p:spPr>
            <a:xfrm>
              <a:off x="6424158" y="3957916"/>
              <a:ext cx="1778565" cy="338554"/>
            </a:xfrm>
            <a:prstGeom prst="rect">
              <a:avLst/>
            </a:prstGeom>
            <a:solidFill>
              <a:schemeClr val="bg1"/>
            </a:solidFill>
          </p:spPr>
          <p:txBody>
            <a:bodyPr wrap="none" rtlCol="0">
              <a:spAutoFit/>
            </a:bodyPr>
            <a:lstStyle/>
            <a:p>
              <a:pPr algn="ctr"/>
              <a:r>
                <a:rPr lang="en-US" sz="1600" dirty="0"/>
                <a:t>60 km x 60 km FOV</a:t>
              </a:r>
            </a:p>
          </p:txBody>
        </p:sp>
      </p:grpSp>
    </p:spTree>
    <p:extLst>
      <p:ext uri="{BB962C8B-B14F-4D97-AF65-F5344CB8AC3E}">
        <p14:creationId xmlns:p14="http://schemas.microsoft.com/office/powerpoint/2010/main" val="224143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510749"/>
            <a:ext cx="10515600" cy="1403684"/>
          </a:xfrm>
        </p:spPr>
        <p:txBody>
          <a:bodyPr/>
          <a:lstStyle/>
          <a:p>
            <a:pPr marL="285750" indent="-285750">
              <a:buFont typeface="Arial" panose="020B0604020202020204" pitchFamily="34" charset="0"/>
              <a:buChar char="•"/>
            </a:pPr>
            <a:r>
              <a:rPr lang="en-US" dirty="0"/>
              <a:t>Retrieval errors are generally within ±2 m/s.</a:t>
            </a:r>
          </a:p>
          <a:p>
            <a:pPr marL="285750" indent="-285750">
              <a:buFont typeface="Arial" panose="020B0604020202020204" pitchFamily="34" charset="0"/>
              <a:buChar char="•"/>
            </a:pPr>
            <a:r>
              <a:rPr lang="en-US" dirty="0"/>
              <a:t>Large errors occur when moisture content is low or wind direction is perpendicular to moisture gradient.</a:t>
            </a:r>
          </a:p>
          <a:p>
            <a:endParaRPr lang="en-US" dirty="0"/>
          </a:p>
        </p:txBody>
      </p:sp>
      <p:sp>
        <p:nvSpPr>
          <p:cNvPr id="2" name="TextBox 1"/>
          <p:cNvSpPr txBox="1"/>
          <p:nvPr/>
        </p:nvSpPr>
        <p:spPr>
          <a:xfrm>
            <a:off x="3287292" y="6084199"/>
            <a:ext cx="6392524" cy="369332"/>
          </a:xfrm>
          <a:prstGeom prst="rect">
            <a:avLst/>
          </a:prstGeom>
          <a:noFill/>
        </p:spPr>
        <p:txBody>
          <a:bodyPr wrap="square" rtlCol="0">
            <a:spAutoFit/>
          </a:bodyPr>
          <a:lstStyle/>
          <a:p>
            <a:r>
              <a:rPr lang="en-US" dirty="0"/>
              <a:t>Y</a:t>
            </a:r>
            <a:r>
              <a:rPr lang="en-US" sz="1600" dirty="0"/>
              <a:t>-axis: Difference between retrieved AMV wind speed and nature run.</a:t>
            </a:r>
          </a:p>
        </p:txBody>
      </p:sp>
      <p:sp>
        <p:nvSpPr>
          <p:cNvPr id="5" name="Title 4"/>
          <p:cNvSpPr>
            <a:spLocks noGrp="1"/>
          </p:cNvSpPr>
          <p:nvPr>
            <p:ph type="title"/>
          </p:nvPr>
        </p:nvSpPr>
        <p:spPr/>
        <p:txBody>
          <a:bodyPr/>
          <a:lstStyle/>
          <a:p>
            <a:r>
              <a:rPr lang="en-US" b="1" dirty="0">
                <a:latin typeface="Arial"/>
                <a:cs typeface="Arial"/>
              </a:rPr>
              <a:t>State Dependent AMV Errors</a:t>
            </a:r>
            <a:endParaRPr lang="en-US" dirty="0"/>
          </a:p>
        </p:txBody>
      </p:sp>
      <p:sp>
        <p:nvSpPr>
          <p:cNvPr id="3" name="Date Placeholder 2"/>
          <p:cNvSpPr>
            <a:spLocks noGrp="1"/>
          </p:cNvSpPr>
          <p:nvPr>
            <p:ph type="dt" sz="half" idx="10"/>
          </p:nvPr>
        </p:nvSpPr>
        <p:spPr/>
        <p:txBody>
          <a:bodyPr/>
          <a:lstStyle/>
          <a:p>
            <a:r>
              <a:rPr lang="en-US"/>
              <a:t>07 February 2018</a:t>
            </a:r>
          </a:p>
        </p:txBody>
      </p:sp>
      <p:sp>
        <p:nvSpPr>
          <p:cNvPr id="4" name="Footer Placeholder 3"/>
          <p:cNvSpPr>
            <a:spLocks noGrp="1"/>
          </p:cNvSpPr>
          <p:nvPr>
            <p:ph type="ftr" sz="quarter" idx="11"/>
          </p:nvPr>
        </p:nvSpPr>
        <p:spPr/>
        <p:txBody>
          <a:bodyPr/>
          <a:lstStyle/>
          <a:p>
            <a:r>
              <a:rPr lang="en-US"/>
              <a:t>D. J. Posselt - Derek.Posselt@jpl.nasa.gov</a:t>
            </a:r>
          </a:p>
        </p:txBody>
      </p:sp>
      <p:sp>
        <p:nvSpPr>
          <p:cNvPr id="7" name="Slide Number Placeholder 6"/>
          <p:cNvSpPr>
            <a:spLocks noGrp="1"/>
          </p:cNvSpPr>
          <p:nvPr>
            <p:ph type="sldNum" sz="quarter" idx="12"/>
          </p:nvPr>
        </p:nvSpPr>
        <p:spPr/>
        <p:txBody>
          <a:bodyPr/>
          <a:lstStyle/>
          <a:p>
            <a:fld id="{02A91FAE-8EB2-2847-A00A-7460933E80BE}" type="slidenum">
              <a:rPr lang="en-US" smtClean="0"/>
              <a:t>8</a:t>
            </a:fld>
            <a:endParaRPr lang="en-US"/>
          </a:p>
        </p:txBody>
      </p:sp>
      <p:grpSp>
        <p:nvGrpSpPr>
          <p:cNvPr id="11" name="Group 10"/>
          <p:cNvGrpSpPr/>
          <p:nvPr/>
        </p:nvGrpSpPr>
        <p:grpSpPr>
          <a:xfrm>
            <a:off x="299257" y="2990095"/>
            <a:ext cx="2794042" cy="3200120"/>
            <a:chOff x="299257" y="2990095"/>
            <a:chExt cx="2794042" cy="3200120"/>
          </a:xfrm>
        </p:grpSpPr>
        <p:pic>
          <p:nvPicPr>
            <p:cNvPr id="19" name="Picture 18"/>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299257" y="3326295"/>
              <a:ext cx="2794042" cy="2863920"/>
            </a:xfrm>
            <a:prstGeom prst="rect">
              <a:avLst/>
            </a:prstGeom>
          </p:spPr>
        </p:pic>
        <p:sp>
          <p:nvSpPr>
            <p:cNvPr id="10" name="TextBox 9"/>
            <p:cNvSpPr txBox="1"/>
            <p:nvPr/>
          </p:nvSpPr>
          <p:spPr>
            <a:xfrm>
              <a:off x="1036482" y="2990095"/>
              <a:ext cx="1319592" cy="369332"/>
            </a:xfrm>
            <a:prstGeom prst="rect">
              <a:avLst/>
            </a:prstGeom>
            <a:noFill/>
          </p:spPr>
          <p:txBody>
            <a:bodyPr wrap="none" rtlCol="0">
              <a:spAutoFit/>
            </a:bodyPr>
            <a:lstStyle/>
            <a:p>
              <a:pPr algn="ctr"/>
              <a:r>
                <a:rPr lang="en-US" dirty="0"/>
                <a:t>Wind Speed</a:t>
              </a:r>
            </a:p>
          </p:txBody>
        </p:sp>
      </p:grpSp>
      <p:grpSp>
        <p:nvGrpSpPr>
          <p:cNvPr id="12" name="Group 11"/>
          <p:cNvGrpSpPr/>
          <p:nvPr/>
        </p:nvGrpSpPr>
        <p:grpSpPr>
          <a:xfrm>
            <a:off x="3287292" y="2990095"/>
            <a:ext cx="2666003" cy="3186868"/>
            <a:chOff x="3287292" y="2990095"/>
            <a:chExt cx="2666003" cy="3186868"/>
          </a:xfrm>
        </p:grpSpPr>
        <p:pic>
          <p:nvPicPr>
            <p:cNvPr id="20" name="Picture 19"/>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3287292" y="3326295"/>
              <a:ext cx="2666003" cy="2850668"/>
            </a:xfrm>
            <a:prstGeom prst="rect">
              <a:avLst/>
            </a:prstGeom>
          </p:spPr>
        </p:pic>
        <p:sp>
          <p:nvSpPr>
            <p:cNvPr id="14" name="TextBox 13"/>
            <p:cNvSpPr txBox="1"/>
            <p:nvPr/>
          </p:nvSpPr>
          <p:spPr>
            <a:xfrm>
              <a:off x="3873620" y="2990095"/>
              <a:ext cx="1542538" cy="369332"/>
            </a:xfrm>
            <a:prstGeom prst="rect">
              <a:avLst/>
            </a:prstGeom>
            <a:noFill/>
          </p:spPr>
          <p:txBody>
            <a:bodyPr wrap="none" rtlCol="0">
              <a:spAutoFit/>
            </a:bodyPr>
            <a:lstStyle/>
            <a:p>
              <a:pPr algn="ctr"/>
              <a:r>
                <a:rPr lang="en-US" dirty="0"/>
                <a:t>Vapor Content</a:t>
              </a:r>
            </a:p>
          </p:txBody>
        </p:sp>
      </p:grpSp>
      <p:grpSp>
        <p:nvGrpSpPr>
          <p:cNvPr id="13" name="Group 12"/>
          <p:cNvGrpSpPr/>
          <p:nvPr/>
        </p:nvGrpSpPr>
        <p:grpSpPr>
          <a:xfrm>
            <a:off x="6117745" y="2990095"/>
            <a:ext cx="2843372" cy="3018441"/>
            <a:chOff x="6117745" y="2990095"/>
            <a:chExt cx="2843372" cy="3018441"/>
          </a:xfrm>
        </p:grpSpPr>
        <p:pic>
          <p:nvPicPr>
            <p:cNvPr id="8" name="Picture 7"/>
            <p:cNvPicPr>
              <a:picLocks/>
            </p:cNvPicPr>
            <p:nvPr/>
          </p:nvPicPr>
          <p:blipFill rotWithShape="1">
            <a:blip r:embed="rId5" cstate="screen">
              <a:extLst>
                <a:ext uri="{28A0092B-C50C-407E-A947-70E740481C1C}">
                  <a14:useLocalDpi xmlns:a14="http://schemas.microsoft.com/office/drawing/2010/main"/>
                </a:ext>
              </a:extLst>
            </a:blip>
            <a:srcRect l="1991" t="18110" r="5252" b="14226"/>
            <a:stretch/>
          </p:blipFill>
          <p:spPr>
            <a:xfrm>
              <a:off x="6117745" y="3326295"/>
              <a:ext cx="2843372" cy="2682241"/>
            </a:xfrm>
            <a:prstGeom prst="rect">
              <a:avLst/>
            </a:prstGeom>
          </p:spPr>
        </p:pic>
        <p:sp>
          <p:nvSpPr>
            <p:cNvPr id="15" name="TextBox 14"/>
            <p:cNvSpPr txBox="1"/>
            <p:nvPr/>
          </p:nvSpPr>
          <p:spPr>
            <a:xfrm>
              <a:off x="6782076" y="2990095"/>
              <a:ext cx="1609608" cy="369332"/>
            </a:xfrm>
            <a:prstGeom prst="rect">
              <a:avLst/>
            </a:prstGeom>
            <a:noFill/>
          </p:spPr>
          <p:txBody>
            <a:bodyPr wrap="none" rtlCol="0">
              <a:spAutoFit/>
            </a:bodyPr>
            <a:lstStyle/>
            <a:p>
              <a:pPr algn="ctr"/>
              <a:r>
                <a:rPr lang="en-US" dirty="0"/>
                <a:t>Vapor Gradient</a:t>
              </a:r>
            </a:p>
          </p:txBody>
        </p:sp>
      </p:grpSp>
      <p:grpSp>
        <p:nvGrpSpPr>
          <p:cNvPr id="17" name="Group 16"/>
          <p:cNvGrpSpPr/>
          <p:nvPr/>
        </p:nvGrpSpPr>
        <p:grpSpPr>
          <a:xfrm>
            <a:off x="8892222" y="2713096"/>
            <a:ext cx="3286541" cy="3295440"/>
            <a:chOff x="8892222" y="2713096"/>
            <a:chExt cx="3286541" cy="3295440"/>
          </a:xfrm>
        </p:grpSpPr>
        <p:pic>
          <p:nvPicPr>
            <p:cNvPr id="22" name="Picture 2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16503" y="3326295"/>
              <a:ext cx="2993608" cy="2682241"/>
            </a:xfrm>
            <a:prstGeom prst="rect">
              <a:avLst/>
            </a:prstGeom>
          </p:spPr>
        </p:pic>
        <p:sp>
          <p:nvSpPr>
            <p:cNvPr id="16" name="TextBox 15"/>
            <p:cNvSpPr txBox="1"/>
            <p:nvPr/>
          </p:nvSpPr>
          <p:spPr>
            <a:xfrm>
              <a:off x="8892222" y="2713096"/>
              <a:ext cx="3286541" cy="646331"/>
            </a:xfrm>
            <a:prstGeom prst="rect">
              <a:avLst/>
            </a:prstGeom>
            <a:noFill/>
          </p:spPr>
          <p:txBody>
            <a:bodyPr wrap="none" rtlCol="0">
              <a:spAutoFit/>
            </a:bodyPr>
            <a:lstStyle/>
            <a:p>
              <a:pPr algn="ctr"/>
              <a:r>
                <a:rPr lang="en-US" dirty="0"/>
                <a:t>Angle Between</a:t>
              </a:r>
              <a:br>
                <a:rPr lang="en-US" dirty="0"/>
              </a:br>
              <a:r>
                <a:rPr lang="en-US" dirty="0"/>
                <a:t>Wind Direction &amp; Vapor Gradient</a:t>
              </a:r>
            </a:p>
          </p:txBody>
        </p:sp>
      </p:grpSp>
      <p:grpSp>
        <p:nvGrpSpPr>
          <p:cNvPr id="18" name="Group 17"/>
          <p:cNvGrpSpPr/>
          <p:nvPr/>
        </p:nvGrpSpPr>
        <p:grpSpPr>
          <a:xfrm>
            <a:off x="892708" y="4104012"/>
            <a:ext cx="10258995" cy="1461899"/>
            <a:chOff x="892708" y="4104012"/>
            <a:chExt cx="10258995" cy="1461899"/>
          </a:xfrm>
        </p:grpSpPr>
        <p:grpSp>
          <p:nvGrpSpPr>
            <p:cNvPr id="21" name="Group 20"/>
            <p:cNvGrpSpPr/>
            <p:nvPr/>
          </p:nvGrpSpPr>
          <p:grpSpPr>
            <a:xfrm>
              <a:off x="9780103" y="4104012"/>
              <a:ext cx="1371600" cy="1138911"/>
              <a:chOff x="9541565" y="4819630"/>
              <a:chExt cx="1371600" cy="1138911"/>
            </a:xfrm>
          </p:grpSpPr>
          <p:sp>
            <p:nvSpPr>
              <p:cNvPr id="23" name="Oval 22"/>
              <p:cNvSpPr/>
              <p:nvPr/>
            </p:nvSpPr>
            <p:spPr>
              <a:xfrm>
                <a:off x="9541565" y="4819630"/>
                <a:ext cx="477078" cy="1132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436087" y="4826258"/>
                <a:ext cx="477078" cy="1132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a:off x="3432304" y="4813002"/>
              <a:ext cx="566539" cy="752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427296" y="4806377"/>
              <a:ext cx="566539" cy="752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809777">
              <a:off x="1328791" y="4460956"/>
              <a:ext cx="566539" cy="14387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DC81F6B7-86EE-384C-B4B2-9E48A2F19566}"/>
              </a:ext>
            </a:extLst>
          </p:cNvPr>
          <p:cNvGrpSpPr/>
          <p:nvPr/>
        </p:nvGrpSpPr>
        <p:grpSpPr>
          <a:xfrm>
            <a:off x="795870" y="4380351"/>
            <a:ext cx="10612827" cy="263617"/>
            <a:chOff x="795870" y="4380351"/>
            <a:chExt cx="10612827" cy="263617"/>
          </a:xfrm>
        </p:grpSpPr>
        <p:cxnSp>
          <p:nvCxnSpPr>
            <p:cNvPr id="28" name="Straight Connector 27">
              <a:extLst>
                <a:ext uri="{FF2B5EF4-FFF2-40B4-BE49-F238E27FC236}">
                  <a16:creationId xmlns:a16="http://schemas.microsoft.com/office/drawing/2014/main" id="{013ACD70-BE19-8144-B175-E00C4A6AF801}"/>
                </a:ext>
              </a:extLst>
            </p:cNvPr>
            <p:cNvCxnSpPr/>
            <p:nvPr/>
          </p:nvCxnSpPr>
          <p:spPr>
            <a:xfrm>
              <a:off x="800100" y="4415365"/>
              <a:ext cx="18245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0CE9E02-EF6C-D24E-A045-3DFDBFE5D19B}"/>
                </a:ext>
              </a:extLst>
            </p:cNvPr>
            <p:cNvCxnSpPr/>
            <p:nvPr/>
          </p:nvCxnSpPr>
          <p:spPr>
            <a:xfrm>
              <a:off x="795870" y="4639734"/>
              <a:ext cx="18245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1487136-BAB7-9B40-811C-BDB1CFBB0B6F}"/>
                </a:ext>
              </a:extLst>
            </p:cNvPr>
            <p:cNvCxnSpPr/>
            <p:nvPr/>
          </p:nvCxnSpPr>
          <p:spPr>
            <a:xfrm>
              <a:off x="3704151" y="4419599"/>
              <a:ext cx="18245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3D81F37-57E5-3C4F-B8A2-C334A1ECAEEE}"/>
                </a:ext>
              </a:extLst>
            </p:cNvPr>
            <p:cNvCxnSpPr/>
            <p:nvPr/>
          </p:nvCxnSpPr>
          <p:spPr>
            <a:xfrm>
              <a:off x="3699921" y="4643968"/>
              <a:ext cx="18245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E75B00-CE9B-DD44-AC24-78E606BB04E7}"/>
                </a:ext>
              </a:extLst>
            </p:cNvPr>
            <p:cNvCxnSpPr/>
            <p:nvPr/>
          </p:nvCxnSpPr>
          <p:spPr>
            <a:xfrm>
              <a:off x="6654764" y="4394205"/>
              <a:ext cx="18245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DE4651E-BDA9-4C4F-A4DD-35E09D2AFED6}"/>
                </a:ext>
              </a:extLst>
            </p:cNvPr>
            <p:cNvCxnSpPr/>
            <p:nvPr/>
          </p:nvCxnSpPr>
          <p:spPr>
            <a:xfrm>
              <a:off x="6650534" y="4618574"/>
              <a:ext cx="18245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2605A94-8541-F445-90B2-25804904CCBA}"/>
                </a:ext>
              </a:extLst>
            </p:cNvPr>
            <p:cNvCxnSpPr>
              <a:cxnSpLocks/>
            </p:cNvCxnSpPr>
            <p:nvPr/>
          </p:nvCxnSpPr>
          <p:spPr>
            <a:xfrm>
              <a:off x="9645366" y="4380351"/>
              <a:ext cx="1760053"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6E52A16-9A90-FF44-9413-E383C31940E0}"/>
                </a:ext>
              </a:extLst>
            </p:cNvPr>
            <p:cNvCxnSpPr>
              <a:cxnSpLocks/>
            </p:cNvCxnSpPr>
            <p:nvPr/>
          </p:nvCxnSpPr>
          <p:spPr>
            <a:xfrm>
              <a:off x="9641136" y="4604720"/>
              <a:ext cx="1767561"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586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048107" y="1442635"/>
            <a:ext cx="10476018" cy="1067764"/>
          </a:xfrm>
        </p:spPr>
        <p:txBody>
          <a:bodyPr>
            <a:normAutofit/>
          </a:bodyPr>
          <a:lstStyle/>
          <a:p>
            <a:r>
              <a:rPr lang="en-US" sz="2400" dirty="0"/>
              <a:t>Operational GOES-R AMV algorithm has more stringent quality control, resulting in smaller RMS error but less coverage of AMV winds.</a:t>
            </a:r>
          </a:p>
          <a:p>
            <a:endParaRPr lang="en-US" sz="2400" dirty="0"/>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92507" y="2298779"/>
            <a:ext cx="8198078" cy="3565307"/>
          </a:xfrm>
          <a:prstGeom prst="rect">
            <a:avLst/>
          </a:prstGeom>
        </p:spPr>
      </p:pic>
      <p:sp>
        <p:nvSpPr>
          <p:cNvPr id="5" name="TextBox 4"/>
          <p:cNvSpPr txBox="1"/>
          <p:nvPr/>
        </p:nvSpPr>
        <p:spPr>
          <a:xfrm>
            <a:off x="9605064" y="2688703"/>
            <a:ext cx="2384046" cy="2585323"/>
          </a:xfrm>
          <a:prstGeom prst="rect">
            <a:avLst/>
          </a:prstGeom>
          <a:noFill/>
        </p:spPr>
        <p:txBody>
          <a:bodyPr wrap="square" rtlCol="0">
            <a:spAutoFit/>
          </a:bodyPr>
          <a:lstStyle/>
          <a:p>
            <a:pPr marL="285750" indent="-285750">
              <a:buFont typeface="Arial"/>
              <a:buChar char="•"/>
            </a:pPr>
            <a:r>
              <a:rPr lang="en-US" dirty="0"/>
              <a:t>U. Wisconsin algorithm: operational GOES-R AMV feature-tracking algorithm</a:t>
            </a:r>
          </a:p>
          <a:p>
            <a:pPr marL="285750" indent="-285750">
              <a:buFont typeface="Arial"/>
              <a:buChar char="•"/>
            </a:pPr>
            <a:r>
              <a:rPr lang="en-US" dirty="0"/>
              <a:t>JPL algorithm: simplified MISR CMV feature-tracking algorithm</a:t>
            </a:r>
          </a:p>
        </p:txBody>
      </p:sp>
      <p:sp>
        <p:nvSpPr>
          <p:cNvPr id="10" name="TextBox 9"/>
          <p:cNvSpPr txBox="1"/>
          <p:nvPr/>
        </p:nvSpPr>
        <p:spPr>
          <a:xfrm>
            <a:off x="3595" y="2769631"/>
            <a:ext cx="1440382" cy="830997"/>
          </a:xfrm>
          <a:prstGeom prst="rect">
            <a:avLst/>
          </a:prstGeom>
          <a:noFill/>
        </p:spPr>
        <p:txBody>
          <a:bodyPr wrap="square" rtlCol="0">
            <a:spAutoFit/>
          </a:bodyPr>
          <a:lstStyle/>
          <a:p>
            <a:pPr algn="ctr"/>
            <a:r>
              <a:rPr lang="en-US" sz="2400" b="1" dirty="0">
                <a:solidFill>
                  <a:srgbClr val="FD5A07"/>
                </a:solidFill>
              </a:rPr>
              <a:t>No</a:t>
            </a:r>
          </a:p>
          <a:p>
            <a:pPr algn="ctr"/>
            <a:r>
              <a:rPr lang="en-US" sz="2400" b="1" dirty="0">
                <a:solidFill>
                  <a:srgbClr val="FD5A07"/>
                </a:solidFill>
              </a:rPr>
              <a:t>retrieval</a:t>
            </a:r>
          </a:p>
        </p:txBody>
      </p:sp>
      <p:cxnSp>
        <p:nvCxnSpPr>
          <p:cNvPr id="15" name="Straight Arrow Connector 14"/>
          <p:cNvCxnSpPr>
            <a:cxnSpLocks/>
          </p:cNvCxnSpPr>
          <p:nvPr/>
        </p:nvCxnSpPr>
        <p:spPr>
          <a:xfrm flipV="1">
            <a:off x="835307" y="3366543"/>
            <a:ext cx="1897582" cy="204004"/>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cxnSpLocks/>
          </p:cNvCxnSpPr>
          <p:nvPr/>
        </p:nvCxnSpPr>
        <p:spPr>
          <a:xfrm>
            <a:off x="835307" y="3722947"/>
            <a:ext cx="1192276" cy="77700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p:txBody>
          <a:bodyPr/>
          <a:lstStyle/>
          <a:p>
            <a:r>
              <a:rPr lang="en-US" dirty="0"/>
              <a:t>Comparing Feature-Tracking Algorithms</a:t>
            </a:r>
          </a:p>
        </p:txBody>
      </p:sp>
      <p:sp>
        <p:nvSpPr>
          <p:cNvPr id="6" name="Date Placeholder 5">
            <a:extLst>
              <a:ext uri="{FF2B5EF4-FFF2-40B4-BE49-F238E27FC236}">
                <a16:creationId xmlns:a16="http://schemas.microsoft.com/office/drawing/2014/main" id="{3284A904-2554-FE45-97C4-5E76DA309F34}"/>
              </a:ext>
            </a:extLst>
          </p:cNvPr>
          <p:cNvSpPr>
            <a:spLocks noGrp="1"/>
          </p:cNvSpPr>
          <p:nvPr>
            <p:ph type="dt" sz="half" idx="10"/>
          </p:nvPr>
        </p:nvSpPr>
        <p:spPr/>
        <p:txBody>
          <a:bodyPr/>
          <a:lstStyle/>
          <a:p>
            <a:r>
              <a:rPr lang="en-US"/>
              <a:t>07 February 2018</a:t>
            </a:r>
          </a:p>
        </p:txBody>
      </p:sp>
      <p:sp>
        <p:nvSpPr>
          <p:cNvPr id="16" name="Slide Number Placeholder 15">
            <a:extLst>
              <a:ext uri="{FF2B5EF4-FFF2-40B4-BE49-F238E27FC236}">
                <a16:creationId xmlns:a16="http://schemas.microsoft.com/office/drawing/2014/main" id="{37B11D86-DD70-CA44-B82B-C06935C63467}"/>
              </a:ext>
            </a:extLst>
          </p:cNvPr>
          <p:cNvSpPr>
            <a:spLocks noGrp="1"/>
          </p:cNvSpPr>
          <p:nvPr>
            <p:ph type="sldNum" sz="quarter" idx="12"/>
          </p:nvPr>
        </p:nvSpPr>
        <p:spPr/>
        <p:txBody>
          <a:bodyPr/>
          <a:lstStyle/>
          <a:p>
            <a:fld id="{02A91FAE-8EB2-2847-A00A-7460933E80BE}" type="slidenum">
              <a:rPr lang="en-US" smtClean="0"/>
              <a:t>9</a:t>
            </a:fld>
            <a:endParaRPr lang="en-US"/>
          </a:p>
        </p:txBody>
      </p:sp>
    </p:spTree>
    <p:extLst>
      <p:ext uri="{BB962C8B-B14F-4D97-AF65-F5344CB8AC3E}">
        <p14:creationId xmlns:p14="http://schemas.microsoft.com/office/powerpoint/2010/main" val="2075594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14865</TotalTime>
  <Words>1228</Words>
  <Application>Microsoft Macintosh PowerPoint</Application>
  <PresentationFormat>Widescreen</PresentationFormat>
  <Paragraphs>153</Paragraphs>
  <Slides>11</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Simulating 3D Atmospheric Motion Vectors (AMVs) using Water Vapor Feature Tracking</vt:lpstr>
      <vt:lpstr>Atmospheric Winds: Systems Approach</vt:lpstr>
      <vt:lpstr>Atmospheric Motion Vectors</vt:lpstr>
      <vt:lpstr>AMV Retrieval Uncertainty Analysis (“Pre-OSSE” - Atlas and Emmitt)</vt:lpstr>
      <vt:lpstr>Initial Results: 5-Minute dt, 1.33 km dx,dy</vt:lpstr>
      <vt:lpstr>Sensitivity to Sampling Interval</vt:lpstr>
      <vt:lpstr>Sensitivity to Field of View</vt:lpstr>
      <vt:lpstr>State Dependent AMV Errors</vt:lpstr>
      <vt:lpstr>Comparing Feature-Tracking Algorithms</vt:lpstr>
      <vt:lpstr>Wind Retrieval Uncertainty: Outcomes</vt:lpstr>
      <vt:lpstr>AMV Retrieval Uncertainty: Next Steps</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Posselt</dc:creator>
  <cp:lastModifiedBy>Derek Posselt</cp:lastModifiedBy>
  <cp:revision>601</cp:revision>
  <dcterms:created xsi:type="dcterms:W3CDTF">2016-12-07T16:40:50Z</dcterms:created>
  <dcterms:modified xsi:type="dcterms:W3CDTF">2018-02-09T04:41:06Z</dcterms:modified>
</cp:coreProperties>
</file>