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72" r:id="rId5"/>
  </p:sldMasterIdLst>
  <p:notesMasterIdLst>
    <p:notesMasterId r:id="rId44"/>
  </p:notesMasterIdLst>
  <p:handoutMasterIdLst>
    <p:handoutMasterId r:id="rId45"/>
  </p:handoutMasterIdLst>
  <p:sldIdLst>
    <p:sldId id="347" r:id="rId6"/>
    <p:sldId id="626" r:id="rId7"/>
    <p:sldId id="648" r:id="rId8"/>
    <p:sldId id="616" r:id="rId9"/>
    <p:sldId id="630" r:id="rId10"/>
    <p:sldId id="620" r:id="rId11"/>
    <p:sldId id="624" r:id="rId12"/>
    <p:sldId id="669" r:id="rId13"/>
    <p:sldId id="615" r:id="rId14"/>
    <p:sldId id="639" r:id="rId15"/>
    <p:sldId id="614" r:id="rId16"/>
    <p:sldId id="641" r:id="rId17"/>
    <p:sldId id="631" r:id="rId18"/>
    <p:sldId id="647" r:id="rId19"/>
    <p:sldId id="608" r:id="rId20"/>
    <p:sldId id="632" r:id="rId21"/>
    <p:sldId id="671" r:id="rId22"/>
    <p:sldId id="617" r:id="rId23"/>
    <p:sldId id="666" r:id="rId24"/>
    <p:sldId id="656" r:id="rId25"/>
    <p:sldId id="654" r:id="rId26"/>
    <p:sldId id="660" r:id="rId27"/>
    <p:sldId id="650" r:id="rId28"/>
    <p:sldId id="651" r:id="rId29"/>
    <p:sldId id="510" r:id="rId30"/>
    <p:sldId id="670" r:id="rId31"/>
    <p:sldId id="668" r:id="rId32"/>
    <p:sldId id="665" r:id="rId33"/>
    <p:sldId id="664" r:id="rId34"/>
    <p:sldId id="662" r:id="rId35"/>
    <p:sldId id="663" r:id="rId36"/>
    <p:sldId id="652" r:id="rId37"/>
    <p:sldId id="649" r:id="rId38"/>
    <p:sldId id="653" r:id="rId39"/>
    <p:sldId id="643" r:id="rId40"/>
    <p:sldId id="562" r:id="rId41"/>
    <p:sldId id="642" r:id="rId42"/>
    <p:sldId id="667" r:id="rId43"/>
  </p:sldIdLst>
  <p:sldSz cx="9144000" cy="6858000" type="screen4x3"/>
  <p:notesSz cx="7010400" cy="9296400"/>
  <p:defaultTextStyle>
    <a:defPPr>
      <a:defRPr lang="en-US"/>
    </a:defPPr>
    <a:lvl1pPr marL="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521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043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564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0864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608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129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9651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172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pos="296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cker, Sara" initials="T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AAAA"/>
    <a:srgbClr val="0070C0"/>
    <a:srgbClr val="F5C9DB"/>
    <a:srgbClr val="005392"/>
    <a:srgbClr val="A0B4EE"/>
    <a:srgbClr val="ECECF8"/>
    <a:srgbClr val="CCECFF"/>
    <a:srgbClr val="F2F2F2"/>
    <a:srgbClr val="53B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87" autoAdjust="0"/>
    <p:restoredTop sz="94670" autoAdjust="0"/>
  </p:normalViewPr>
  <p:slideViewPr>
    <p:cSldViewPr snapToGrid="0" snapToObjects="1">
      <p:cViewPr varScale="1">
        <p:scale>
          <a:sx n="75" d="100"/>
          <a:sy n="75" d="100"/>
        </p:scale>
        <p:origin x="208" y="36"/>
      </p:cViewPr>
      <p:guideLst>
        <p:guide orient="horz" pos="4088"/>
        <p:guide pos="29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1645EA-9397-734C-BCF2-622D463C6B1E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1DB44B-B199-0B4D-9249-29A58944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65F5C9-F3C1-AD4B-9D2D-8A02B49B04D8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F262C-CD32-6E4A-832C-B402F18A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0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has made investments to invent and</a:t>
            </a:r>
            <a:r>
              <a:rPr lang="en-US" baseline="0" dirty="0"/>
              <a:t> develop the technologies</a:t>
            </a:r>
          </a:p>
          <a:p>
            <a:r>
              <a:rPr lang="en-US" baseline="0" dirty="0"/>
              <a:t>ESTO investments enable Ball to incorporate our technologies into engineering demonstration systems and science studies</a:t>
            </a:r>
            <a:endParaRPr lang="en-US" dirty="0"/>
          </a:p>
          <a:p>
            <a:r>
              <a:rPr lang="en-US" dirty="0"/>
              <a:t>Ball is tied to both the science and technology development communities to help</a:t>
            </a:r>
            <a:r>
              <a:rPr lang="en-US" baseline="0" dirty="0"/>
              <a:t> influence the direction of future missions incl. Decadal Survey.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3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has made investments to invent and</a:t>
            </a:r>
            <a:r>
              <a:rPr lang="en-US" baseline="0" dirty="0"/>
              <a:t> develop the technologies</a:t>
            </a:r>
          </a:p>
          <a:p>
            <a:r>
              <a:rPr lang="en-US" baseline="0" dirty="0"/>
              <a:t>ESTO investments enable Ball to incorporate our technologies into engineering demonstration systems and science studies</a:t>
            </a:r>
            <a:endParaRPr lang="en-US" dirty="0"/>
          </a:p>
          <a:p>
            <a:r>
              <a:rPr lang="en-US" dirty="0"/>
              <a:t>Ball is tied to both the science and technology development communities to help</a:t>
            </a:r>
            <a:r>
              <a:rPr lang="en-US" baseline="0" dirty="0"/>
              <a:t> influence the direction of future missions incl. Decadal Survey.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1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has made investments to invent and</a:t>
            </a:r>
            <a:r>
              <a:rPr lang="en-US" baseline="0" dirty="0"/>
              <a:t> develop the technologies</a:t>
            </a:r>
          </a:p>
          <a:p>
            <a:r>
              <a:rPr lang="en-US" baseline="0" dirty="0"/>
              <a:t>ESTO investments enable Ball to incorporate our technologies into engineering demonstration systems and science studies</a:t>
            </a:r>
            <a:endParaRPr lang="en-US" dirty="0"/>
          </a:p>
          <a:p>
            <a:r>
              <a:rPr lang="en-US" dirty="0"/>
              <a:t>Ball is tied to both the science and technology development communities to help</a:t>
            </a:r>
            <a:r>
              <a:rPr lang="en-US" baseline="0" dirty="0"/>
              <a:t> influence the direction of future missions incl. Decadal Survey.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g"/><Relationship Id="rId7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2711" y="6311624"/>
            <a:ext cx="3053596" cy="487249"/>
            <a:chOff x="182711" y="6311624"/>
            <a:chExt cx="3053596" cy="487249"/>
          </a:xfrm>
        </p:grpSpPr>
        <p:pic>
          <p:nvPicPr>
            <p:cNvPr id="6" name="Picture 5" descr="Ball_Color_HEX-1-1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711" y="6338532"/>
              <a:ext cx="382208" cy="382208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21" y="6311624"/>
              <a:ext cx="689659" cy="450031"/>
            </a:xfrm>
            <a:prstGeom prst="rect">
              <a:avLst/>
            </a:prstGeom>
          </p:spPr>
        </p:pic>
        <p:pic>
          <p:nvPicPr>
            <p:cNvPr id="8" name="Picture 7" descr="https://upload.wikimedia.org/wikipedia/commons/thumb/7/79/NOAA_logo.svg/2000px-NOAA_logo.svg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79" y="6368998"/>
              <a:ext cx="335282" cy="335284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9" name="Picture 58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680" y="6386581"/>
              <a:ext cx="420877" cy="341221"/>
            </a:xfrm>
            <a:prstGeom prst="rect">
              <a:avLst/>
            </a:prstGeom>
            <a:noFill/>
          </p:spPr>
        </p:pic>
        <p:pic>
          <p:nvPicPr>
            <p:cNvPr id="10" name="Picture 4" descr="https://encrypted-tbn0.gstatic.com/images?q=tbn:ANd9GcTczSHfYBO-AqAGKxA1B_j7KsrI9ai6OkNthFVR1JoWZJ2dHEVVjw">
              <a:hlinkClick r:id="rId7"/>
            </p:cNvPr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2" b="20542"/>
            <a:stretch/>
          </p:blipFill>
          <p:spPr bwMode="auto">
            <a:xfrm>
              <a:off x="2094557" y="6356544"/>
              <a:ext cx="1141750" cy="44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753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733604"/>
            <a:ext cx="3007486" cy="7018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99" y="733604"/>
            <a:ext cx="5110867" cy="5391795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35" y="1435434"/>
            <a:ext cx="3007486" cy="46899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19" y="4800766"/>
            <a:ext cx="7694039" cy="56722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819" y="877921"/>
            <a:ext cx="7694039" cy="38500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9819" y="5367993"/>
            <a:ext cx="7694039" cy="803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78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34444" y="2594442"/>
            <a:ext cx="1341120" cy="2100650"/>
            <a:chOff x="1" y="-786"/>
            <a:chExt cx="2851516" cy="686801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1" y="228600"/>
              <a:ext cx="2851516" cy="6638628"/>
              <a:chOff x="2487613" y="285750"/>
              <a:chExt cx="2428875" cy="5654676"/>
            </a:xfrm>
          </p:grpSpPr>
          <p:sp>
            <p:nvSpPr>
              <p:cNvPr id="22" name="Freeform 11"/>
              <p:cNvSpPr/>
              <p:nvPr/>
            </p:nvSpPr>
            <p:spPr bwMode="auto">
              <a:xfrm>
                <a:off x="2487613" y="2284413"/>
                <a:ext cx="85725" cy="533400"/>
              </a:xfrm>
              <a:custGeom>
                <a:avLst/>
                <a:gdLst/>
                <a:ahLst/>
                <a:cxnLst/>
                <a:rect l="0" t="0" r="r" b="b"/>
                <a:pathLst>
                  <a:path w="22" h="136">
                    <a:moveTo>
                      <a:pt x="22" y="136"/>
                    </a:moveTo>
                    <a:cubicBezTo>
                      <a:pt x="20" y="117"/>
                      <a:pt x="19" y="99"/>
                      <a:pt x="17" y="80"/>
                    </a:cubicBezTo>
                    <a:cubicBezTo>
                      <a:pt x="11" y="54"/>
                      <a:pt x="6" y="27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64"/>
                      <a:pt x="13" y="94"/>
                      <a:pt x="20" y="124"/>
                    </a:cubicBezTo>
                    <a:cubicBezTo>
                      <a:pt x="20" y="128"/>
                      <a:pt x="21" y="132"/>
                      <a:pt x="22" y="136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3" name="Freeform 12"/>
              <p:cNvSpPr/>
              <p:nvPr/>
            </p:nvSpPr>
            <p:spPr bwMode="auto">
              <a:xfrm>
                <a:off x="2597151" y="2779713"/>
                <a:ext cx="550863" cy="1978025"/>
              </a:xfrm>
              <a:custGeom>
                <a:avLst/>
                <a:gdLst/>
                <a:ahLst/>
                <a:cxnLst/>
                <a:rect l="0" t="0" r="r" b="b"/>
                <a:pathLst>
                  <a:path w="140" h="504">
                    <a:moveTo>
                      <a:pt x="86" y="350"/>
                    </a:moveTo>
                    <a:cubicBezTo>
                      <a:pt x="103" y="402"/>
                      <a:pt x="120" y="453"/>
                      <a:pt x="139" y="504"/>
                    </a:cubicBezTo>
                    <a:cubicBezTo>
                      <a:pt x="139" y="495"/>
                      <a:pt x="139" y="487"/>
                      <a:pt x="140" y="478"/>
                    </a:cubicBezTo>
                    <a:cubicBezTo>
                      <a:pt x="124" y="435"/>
                      <a:pt x="109" y="391"/>
                      <a:pt x="95" y="347"/>
                    </a:cubicBezTo>
                    <a:cubicBezTo>
                      <a:pt x="58" y="233"/>
                      <a:pt x="27" y="117"/>
                      <a:pt x="0" y="0"/>
                    </a:cubicBezTo>
                    <a:cubicBezTo>
                      <a:pt x="2" y="20"/>
                      <a:pt x="4" y="41"/>
                      <a:pt x="6" y="61"/>
                    </a:cubicBezTo>
                    <a:cubicBezTo>
                      <a:pt x="30" y="158"/>
                      <a:pt x="56" y="255"/>
                      <a:pt x="86" y="35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4" name="Freeform 13"/>
              <p:cNvSpPr/>
              <p:nvPr/>
            </p:nvSpPr>
            <p:spPr bwMode="auto">
              <a:xfrm>
                <a:off x="3175001" y="4730750"/>
                <a:ext cx="519113" cy="1209675"/>
              </a:xfrm>
              <a:custGeom>
                <a:avLst/>
                <a:gdLst/>
                <a:ahLst/>
                <a:cxnLst/>
                <a:rect l="0" t="0" r="r" b="b"/>
                <a:pathLst>
                  <a:path w="132" h="308">
                    <a:moveTo>
                      <a:pt x="8" y="22"/>
                    </a:moveTo>
                    <a:cubicBezTo>
                      <a:pt x="5" y="15"/>
                      <a:pt x="2" y="8"/>
                      <a:pt x="0" y="0"/>
                    </a:cubicBezTo>
                    <a:cubicBezTo>
                      <a:pt x="0" y="10"/>
                      <a:pt x="0" y="19"/>
                      <a:pt x="0" y="29"/>
                    </a:cubicBezTo>
                    <a:cubicBezTo>
                      <a:pt x="21" y="85"/>
                      <a:pt x="44" y="140"/>
                      <a:pt x="68" y="194"/>
                    </a:cubicBezTo>
                    <a:cubicBezTo>
                      <a:pt x="85" y="232"/>
                      <a:pt x="104" y="270"/>
                      <a:pt x="123" y="308"/>
                    </a:cubicBezTo>
                    <a:cubicBezTo>
                      <a:pt x="132" y="308"/>
                      <a:pt x="132" y="308"/>
                      <a:pt x="132" y="308"/>
                    </a:cubicBezTo>
                    <a:cubicBezTo>
                      <a:pt x="113" y="269"/>
                      <a:pt x="94" y="230"/>
                      <a:pt x="77" y="190"/>
                    </a:cubicBezTo>
                    <a:cubicBezTo>
                      <a:pt x="52" y="135"/>
                      <a:pt x="29" y="79"/>
                      <a:pt x="8" y="22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5" name="Freeform 14"/>
              <p:cNvSpPr/>
              <p:nvPr/>
            </p:nvSpPr>
            <p:spPr bwMode="auto">
              <a:xfrm>
                <a:off x="3305176" y="5630863"/>
                <a:ext cx="146050" cy="309563"/>
              </a:xfrm>
              <a:custGeom>
                <a:avLst/>
                <a:gdLst/>
                <a:ahLst/>
                <a:cxnLst/>
                <a:rect l="0" t="0" r="r" b="b"/>
                <a:pathLst>
                  <a:path w="37" h="79">
                    <a:moveTo>
                      <a:pt x="28" y="79"/>
                    </a:moveTo>
                    <a:cubicBezTo>
                      <a:pt x="37" y="79"/>
                      <a:pt x="37" y="79"/>
                      <a:pt x="37" y="79"/>
                    </a:cubicBezTo>
                    <a:cubicBezTo>
                      <a:pt x="24" y="53"/>
                      <a:pt x="12" y="27"/>
                      <a:pt x="0" y="0"/>
                    </a:cubicBezTo>
                    <a:cubicBezTo>
                      <a:pt x="8" y="27"/>
                      <a:pt x="17" y="53"/>
                      <a:pt x="28" y="79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6" name="Freeform 15"/>
              <p:cNvSpPr/>
              <p:nvPr/>
            </p:nvSpPr>
            <p:spPr bwMode="auto">
              <a:xfrm>
                <a:off x="2573338" y="2817813"/>
                <a:ext cx="700088" cy="2835275"/>
              </a:xfrm>
              <a:custGeom>
                <a:avLst/>
                <a:gdLst/>
                <a:ahLst/>
                <a:cxnLst/>
                <a:rect l="0" t="0" r="r" b="b"/>
                <a:pathLst>
                  <a:path w="178" h="722">
                    <a:moveTo>
                      <a:pt x="162" y="660"/>
                    </a:moveTo>
                    <a:cubicBezTo>
                      <a:pt x="145" y="618"/>
                      <a:pt x="130" y="576"/>
                      <a:pt x="116" y="534"/>
                    </a:cubicBezTo>
                    <a:cubicBezTo>
                      <a:pt x="84" y="437"/>
                      <a:pt x="59" y="337"/>
                      <a:pt x="40" y="236"/>
                    </a:cubicBezTo>
                    <a:cubicBezTo>
                      <a:pt x="29" y="175"/>
                      <a:pt x="20" y="113"/>
                      <a:pt x="12" y="51"/>
                    </a:cubicBezTo>
                    <a:cubicBezTo>
                      <a:pt x="8" y="34"/>
                      <a:pt x="4" y="17"/>
                      <a:pt x="0" y="0"/>
                    </a:cubicBezTo>
                    <a:cubicBezTo>
                      <a:pt x="8" y="79"/>
                      <a:pt x="19" y="159"/>
                      <a:pt x="33" y="237"/>
                    </a:cubicBezTo>
                    <a:cubicBezTo>
                      <a:pt x="51" y="339"/>
                      <a:pt x="76" y="439"/>
                      <a:pt x="107" y="537"/>
                    </a:cubicBezTo>
                    <a:cubicBezTo>
                      <a:pt x="123" y="586"/>
                      <a:pt x="141" y="634"/>
                      <a:pt x="160" y="681"/>
                    </a:cubicBezTo>
                    <a:cubicBezTo>
                      <a:pt x="166" y="695"/>
                      <a:pt x="172" y="708"/>
                      <a:pt x="178" y="722"/>
                    </a:cubicBezTo>
                    <a:cubicBezTo>
                      <a:pt x="176" y="717"/>
                      <a:pt x="175" y="713"/>
                      <a:pt x="174" y="708"/>
                    </a:cubicBezTo>
                    <a:cubicBezTo>
                      <a:pt x="169" y="692"/>
                      <a:pt x="165" y="676"/>
                      <a:pt x="162" y="66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7" name="Freeform 16"/>
              <p:cNvSpPr/>
              <p:nvPr/>
            </p:nvSpPr>
            <p:spPr bwMode="auto">
              <a:xfrm>
                <a:off x="2506663" y="285750"/>
                <a:ext cx="90488" cy="2493963"/>
              </a:xfrm>
              <a:custGeom>
                <a:avLst/>
                <a:gdLst/>
                <a:ahLst/>
                <a:cxnLst/>
                <a:rect l="0" t="0" r="r" b="b"/>
                <a:pathLst>
                  <a:path w="23" h="635">
                    <a:moveTo>
                      <a:pt x="11" y="577"/>
                    </a:moveTo>
                    <a:cubicBezTo>
                      <a:pt x="12" y="581"/>
                      <a:pt x="12" y="585"/>
                      <a:pt x="12" y="589"/>
                    </a:cubicBezTo>
                    <a:cubicBezTo>
                      <a:pt x="15" y="603"/>
                      <a:pt x="19" y="617"/>
                      <a:pt x="22" y="632"/>
                    </a:cubicBezTo>
                    <a:cubicBezTo>
                      <a:pt x="22" y="633"/>
                      <a:pt x="22" y="634"/>
                      <a:pt x="23" y="635"/>
                    </a:cubicBezTo>
                    <a:cubicBezTo>
                      <a:pt x="21" y="615"/>
                      <a:pt x="19" y="596"/>
                      <a:pt x="17" y="576"/>
                    </a:cubicBezTo>
                    <a:cubicBezTo>
                      <a:pt x="9" y="474"/>
                      <a:pt x="5" y="372"/>
                      <a:pt x="5" y="269"/>
                    </a:cubicBezTo>
                    <a:cubicBezTo>
                      <a:pt x="6" y="179"/>
                      <a:pt x="9" y="9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89"/>
                      <a:pt x="2" y="179"/>
                      <a:pt x="1" y="269"/>
                    </a:cubicBezTo>
                    <a:cubicBezTo>
                      <a:pt x="0" y="372"/>
                      <a:pt x="3" y="474"/>
                      <a:pt x="11" y="577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8" name="Freeform 17"/>
              <p:cNvSpPr/>
              <p:nvPr/>
            </p:nvSpPr>
            <p:spPr bwMode="auto">
              <a:xfrm>
                <a:off x="2554288" y="2598738"/>
                <a:ext cx="66675" cy="420688"/>
              </a:xfrm>
              <a:custGeom>
                <a:avLst/>
                <a:gdLst/>
                <a:ahLst/>
                <a:cxnLst/>
                <a:rect l="0" t="0" r="r" b="b"/>
                <a:pathLst>
                  <a:path w="17" h="107">
                    <a:moveTo>
                      <a:pt x="0" y="0"/>
                    </a:moveTo>
                    <a:cubicBezTo>
                      <a:pt x="2" y="19"/>
                      <a:pt x="3" y="37"/>
                      <a:pt x="5" y="56"/>
                    </a:cubicBezTo>
                    <a:cubicBezTo>
                      <a:pt x="9" y="73"/>
                      <a:pt x="13" y="90"/>
                      <a:pt x="17" y="107"/>
                    </a:cubicBezTo>
                    <a:cubicBezTo>
                      <a:pt x="15" y="87"/>
                      <a:pt x="13" y="66"/>
                      <a:pt x="11" y="46"/>
                    </a:cubicBezTo>
                    <a:cubicBezTo>
                      <a:pt x="10" y="45"/>
                      <a:pt x="10" y="44"/>
                      <a:pt x="10" y="43"/>
                    </a:cubicBezTo>
                    <a:cubicBezTo>
                      <a:pt x="7" y="28"/>
                      <a:pt x="3" y="14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29" name="Freeform 18"/>
              <p:cNvSpPr/>
              <p:nvPr/>
            </p:nvSpPr>
            <p:spPr bwMode="auto">
              <a:xfrm>
                <a:off x="3143251" y="4757738"/>
                <a:ext cx="161925" cy="873125"/>
              </a:xfrm>
              <a:custGeom>
                <a:avLst/>
                <a:gdLst/>
                <a:ahLst/>
                <a:cxnLst/>
                <a:rect l="0" t="0" r="r" b="b"/>
                <a:pathLst>
                  <a:path w="41" h="222">
                    <a:moveTo>
                      <a:pt x="0" y="0"/>
                    </a:moveTo>
                    <a:cubicBezTo>
                      <a:pt x="0" y="31"/>
                      <a:pt x="2" y="62"/>
                      <a:pt x="5" y="93"/>
                    </a:cubicBezTo>
                    <a:cubicBezTo>
                      <a:pt x="8" y="117"/>
                      <a:pt x="12" y="142"/>
                      <a:pt x="17" y="166"/>
                    </a:cubicBezTo>
                    <a:cubicBezTo>
                      <a:pt x="19" y="172"/>
                      <a:pt x="22" y="178"/>
                      <a:pt x="24" y="184"/>
                    </a:cubicBezTo>
                    <a:cubicBezTo>
                      <a:pt x="30" y="197"/>
                      <a:pt x="35" y="209"/>
                      <a:pt x="41" y="222"/>
                    </a:cubicBezTo>
                    <a:cubicBezTo>
                      <a:pt x="40" y="219"/>
                      <a:pt x="39" y="215"/>
                      <a:pt x="38" y="212"/>
                    </a:cubicBezTo>
                    <a:cubicBezTo>
                      <a:pt x="26" y="172"/>
                      <a:pt x="18" y="132"/>
                      <a:pt x="13" y="92"/>
                    </a:cubicBezTo>
                    <a:cubicBezTo>
                      <a:pt x="11" y="68"/>
                      <a:pt x="9" y="45"/>
                      <a:pt x="8" y="22"/>
                    </a:cubicBezTo>
                    <a:cubicBezTo>
                      <a:pt x="8" y="21"/>
                      <a:pt x="7" y="20"/>
                      <a:pt x="7" y="18"/>
                    </a:cubicBezTo>
                    <a:cubicBezTo>
                      <a:pt x="5" y="12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0" name="Freeform 19"/>
              <p:cNvSpPr/>
              <p:nvPr/>
            </p:nvSpPr>
            <p:spPr bwMode="auto">
              <a:xfrm>
                <a:off x="3148013" y="1282700"/>
                <a:ext cx="1768475" cy="3448050"/>
              </a:xfrm>
              <a:custGeom>
                <a:avLst/>
                <a:gdLst/>
                <a:ahLst/>
                <a:cxnLst/>
                <a:rect l="0" t="0" r="r" b="b"/>
                <a:pathLst>
                  <a:path w="450" h="878">
                    <a:moveTo>
                      <a:pt x="7" y="854"/>
                    </a:moveTo>
                    <a:cubicBezTo>
                      <a:pt x="10" y="772"/>
                      <a:pt x="26" y="691"/>
                      <a:pt x="50" y="613"/>
                    </a:cubicBezTo>
                    <a:cubicBezTo>
                      <a:pt x="75" y="535"/>
                      <a:pt x="109" y="460"/>
                      <a:pt x="149" y="388"/>
                    </a:cubicBezTo>
                    <a:cubicBezTo>
                      <a:pt x="189" y="316"/>
                      <a:pt x="235" y="248"/>
                      <a:pt x="285" y="183"/>
                    </a:cubicBezTo>
                    <a:cubicBezTo>
                      <a:pt x="310" y="151"/>
                      <a:pt x="337" y="119"/>
                      <a:pt x="364" y="89"/>
                    </a:cubicBezTo>
                    <a:cubicBezTo>
                      <a:pt x="378" y="74"/>
                      <a:pt x="392" y="58"/>
                      <a:pt x="406" y="44"/>
                    </a:cubicBezTo>
                    <a:cubicBezTo>
                      <a:pt x="421" y="29"/>
                      <a:pt x="435" y="15"/>
                      <a:pt x="450" y="1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34" y="14"/>
                      <a:pt x="420" y="28"/>
                      <a:pt x="405" y="43"/>
                    </a:cubicBezTo>
                    <a:cubicBezTo>
                      <a:pt x="391" y="57"/>
                      <a:pt x="377" y="72"/>
                      <a:pt x="363" y="88"/>
                    </a:cubicBezTo>
                    <a:cubicBezTo>
                      <a:pt x="335" y="118"/>
                      <a:pt x="308" y="149"/>
                      <a:pt x="283" y="181"/>
                    </a:cubicBezTo>
                    <a:cubicBezTo>
                      <a:pt x="232" y="246"/>
                      <a:pt x="185" y="314"/>
                      <a:pt x="145" y="386"/>
                    </a:cubicBezTo>
                    <a:cubicBezTo>
                      <a:pt x="104" y="457"/>
                      <a:pt x="70" y="533"/>
                      <a:pt x="45" y="611"/>
                    </a:cubicBezTo>
                    <a:cubicBezTo>
                      <a:pt x="19" y="690"/>
                      <a:pt x="3" y="771"/>
                      <a:pt x="0" y="854"/>
                    </a:cubicBezTo>
                    <a:cubicBezTo>
                      <a:pt x="0" y="856"/>
                      <a:pt x="0" y="857"/>
                      <a:pt x="0" y="859"/>
                    </a:cubicBezTo>
                    <a:cubicBezTo>
                      <a:pt x="2" y="865"/>
                      <a:pt x="4" y="872"/>
                      <a:pt x="7" y="878"/>
                    </a:cubicBezTo>
                    <a:cubicBezTo>
                      <a:pt x="7" y="870"/>
                      <a:pt x="7" y="862"/>
                      <a:pt x="7" y="854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1" name="Freeform 20"/>
              <p:cNvSpPr/>
              <p:nvPr/>
            </p:nvSpPr>
            <p:spPr bwMode="auto">
              <a:xfrm>
                <a:off x="3273426" y="5653088"/>
                <a:ext cx="138113" cy="287338"/>
              </a:xfrm>
              <a:custGeom>
                <a:avLst/>
                <a:gdLst/>
                <a:ahLst/>
                <a:cxnLst/>
                <a:rect l="0" t="0" r="r" b="b"/>
                <a:pathLst>
                  <a:path w="35" h="73">
                    <a:moveTo>
                      <a:pt x="0" y="0"/>
                    </a:moveTo>
                    <a:cubicBezTo>
                      <a:pt x="7" y="24"/>
                      <a:pt x="16" y="49"/>
                      <a:pt x="26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23" y="49"/>
                      <a:pt x="11" y="24"/>
                      <a:pt x="0" y="0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2" name="Freeform 21"/>
              <p:cNvSpPr/>
              <p:nvPr/>
            </p:nvSpPr>
            <p:spPr bwMode="auto">
              <a:xfrm>
                <a:off x="3143251" y="4656138"/>
                <a:ext cx="3175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8" h="48">
                    <a:moveTo>
                      <a:pt x="7" y="44"/>
                    </a:moveTo>
                    <a:cubicBezTo>
                      <a:pt x="7" y="46"/>
                      <a:pt x="8" y="47"/>
                      <a:pt x="8" y="48"/>
                    </a:cubicBezTo>
                    <a:cubicBezTo>
                      <a:pt x="8" y="38"/>
                      <a:pt x="8" y="29"/>
                      <a:pt x="8" y="19"/>
                    </a:cubicBezTo>
                    <a:cubicBezTo>
                      <a:pt x="5" y="13"/>
                      <a:pt x="3" y="6"/>
                      <a:pt x="1" y="0"/>
                    </a:cubicBezTo>
                    <a:cubicBezTo>
                      <a:pt x="0" y="9"/>
                      <a:pt x="0" y="17"/>
                      <a:pt x="0" y="26"/>
                    </a:cubicBezTo>
                    <a:cubicBezTo>
                      <a:pt x="2" y="32"/>
                      <a:pt x="5" y="38"/>
                      <a:pt x="7" y="44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  <p:sp>
            <p:nvSpPr>
              <p:cNvPr id="33" name="Freeform 22"/>
              <p:cNvSpPr/>
              <p:nvPr/>
            </p:nvSpPr>
            <p:spPr bwMode="auto">
              <a:xfrm>
                <a:off x="3211513" y="5410200"/>
                <a:ext cx="203200" cy="530225"/>
              </a:xfrm>
              <a:custGeom>
                <a:avLst/>
                <a:gdLst/>
                <a:ahLst/>
                <a:cxnLst/>
                <a:rect l="0" t="0" r="r" b="b"/>
                <a:pathLst>
                  <a:path w="52" h="135">
                    <a:moveTo>
                      <a:pt x="7" y="18"/>
                    </a:moveTo>
                    <a:cubicBezTo>
                      <a:pt x="5" y="12"/>
                      <a:pt x="2" y="6"/>
                      <a:pt x="0" y="0"/>
                    </a:cubicBezTo>
                    <a:cubicBezTo>
                      <a:pt x="3" y="16"/>
                      <a:pt x="7" y="32"/>
                      <a:pt x="12" y="48"/>
                    </a:cubicBezTo>
                    <a:cubicBezTo>
                      <a:pt x="13" y="53"/>
                      <a:pt x="14" y="57"/>
                      <a:pt x="16" y="62"/>
                    </a:cubicBezTo>
                    <a:cubicBezTo>
                      <a:pt x="27" y="86"/>
                      <a:pt x="39" y="111"/>
                      <a:pt x="51" y="135"/>
                    </a:cubicBezTo>
                    <a:cubicBezTo>
                      <a:pt x="52" y="135"/>
                      <a:pt x="52" y="135"/>
                      <a:pt x="52" y="135"/>
                    </a:cubicBezTo>
                    <a:cubicBezTo>
                      <a:pt x="41" y="109"/>
                      <a:pt x="32" y="83"/>
                      <a:pt x="24" y="56"/>
                    </a:cubicBezTo>
                    <a:cubicBezTo>
                      <a:pt x="18" y="43"/>
                      <a:pt x="13" y="31"/>
                      <a:pt x="7" y="18"/>
                    </a:cubicBezTo>
                    <a:close/>
                  </a:path>
                </a:pathLst>
              </a:cu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</p:sp>
        </p:grpSp>
        <p:grpSp>
          <p:nvGrpSpPr>
            <p:cNvPr id="9" name="Group 8"/>
            <p:cNvGrpSpPr/>
            <p:nvPr userDrawn="1"/>
          </p:nvGrpSpPr>
          <p:grpSpPr>
            <a:xfrm>
              <a:off x="27221" y="-786"/>
              <a:ext cx="2356674" cy="6854039"/>
              <a:chOff x="6627813" y="194833"/>
              <a:chExt cx="1952625" cy="5678918"/>
            </a:xfrm>
          </p:grpSpPr>
          <p:sp>
            <p:nvSpPr>
              <p:cNvPr id="10" name="Freeform 27"/>
              <p:cNvSpPr/>
              <p:nvPr/>
            </p:nvSpPr>
            <p:spPr bwMode="auto">
              <a:xfrm>
                <a:off x="6627813" y="194833"/>
                <a:ext cx="409575" cy="3646488"/>
              </a:xfrm>
              <a:custGeom>
                <a:avLst/>
                <a:gdLst/>
                <a:ahLst/>
                <a:cxnLst/>
                <a:rect l="0" t="0" r="r" b="b"/>
                <a:pathLst>
                  <a:path w="103" h="920">
                    <a:moveTo>
                      <a:pt x="7" y="210"/>
                    </a:moveTo>
                    <a:cubicBezTo>
                      <a:pt x="11" y="288"/>
                      <a:pt x="17" y="367"/>
                      <a:pt x="26" y="445"/>
                    </a:cubicBezTo>
                    <a:cubicBezTo>
                      <a:pt x="34" y="523"/>
                      <a:pt x="44" y="601"/>
                      <a:pt x="57" y="679"/>
                    </a:cubicBezTo>
                    <a:cubicBezTo>
                      <a:pt x="69" y="757"/>
                      <a:pt x="84" y="834"/>
                      <a:pt x="101" y="911"/>
                    </a:cubicBezTo>
                    <a:cubicBezTo>
                      <a:pt x="102" y="914"/>
                      <a:pt x="103" y="917"/>
                      <a:pt x="103" y="920"/>
                    </a:cubicBezTo>
                    <a:cubicBezTo>
                      <a:pt x="102" y="905"/>
                      <a:pt x="100" y="889"/>
                      <a:pt x="99" y="874"/>
                    </a:cubicBezTo>
                    <a:cubicBezTo>
                      <a:pt x="99" y="871"/>
                      <a:pt x="99" y="868"/>
                      <a:pt x="99" y="866"/>
                    </a:cubicBezTo>
                    <a:cubicBezTo>
                      <a:pt x="85" y="803"/>
                      <a:pt x="73" y="741"/>
                      <a:pt x="63" y="678"/>
                    </a:cubicBezTo>
                    <a:cubicBezTo>
                      <a:pt x="50" y="600"/>
                      <a:pt x="39" y="523"/>
                      <a:pt x="30" y="444"/>
                    </a:cubicBezTo>
                    <a:cubicBezTo>
                      <a:pt x="21" y="366"/>
                      <a:pt x="14" y="288"/>
                      <a:pt x="9" y="209"/>
                    </a:cubicBezTo>
                    <a:cubicBezTo>
                      <a:pt x="7" y="170"/>
                      <a:pt x="5" y="131"/>
                      <a:pt x="3" y="92"/>
                    </a:cubicBezTo>
                    <a:cubicBezTo>
                      <a:pt x="2" y="61"/>
                      <a:pt x="1" y="3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1" y="61"/>
                      <a:pt x="1" y="92"/>
                    </a:cubicBezTo>
                    <a:cubicBezTo>
                      <a:pt x="3" y="131"/>
                      <a:pt x="4" y="170"/>
                      <a:pt x="7" y="21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1" name="Freeform 28"/>
              <p:cNvSpPr/>
              <p:nvPr/>
            </p:nvSpPr>
            <p:spPr bwMode="auto">
              <a:xfrm>
                <a:off x="7061201" y="3771900"/>
                <a:ext cx="350838" cy="1309688"/>
              </a:xfrm>
              <a:custGeom>
                <a:avLst/>
                <a:gdLst/>
                <a:ahLst/>
                <a:cxnLst/>
                <a:rect l="0" t="0" r="r" b="b"/>
                <a:pathLst>
                  <a:path w="88" h="330">
                    <a:moveTo>
                      <a:pt x="53" y="229"/>
                    </a:moveTo>
                    <a:cubicBezTo>
                      <a:pt x="64" y="263"/>
                      <a:pt x="75" y="297"/>
                      <a:pt x="88" y="330"/>
                    </a:cubicBezTo>
                    <a:cubicBezTo>
                      <a:pt x="88" y="323"/>
                      <a:pt x="88" y="315"/>
                      <a:pt x="88" y="308"/>
                    </a:cubicBezTo>
                    <a:cubicBezTo>
                      <a:pt x="88" y="307"/>
                      <a:pt x="88" y="305"/>
                      <a:pt x="88" y="304"/>
                    </a:cubicBezTo>
                    <a:cubicBezTo>
                      <a:pt x="79" y="278"/>
                      <a:pt x="70" y="252"/>
                      <a:pt x="62" y="226"/>
                    </a:cubicBezTo>
                    <a:cubicBezTo>
                      <a:pt x="38" y="152"/>
                      <a:pt x="17" y="76"/>
                      <a:pt x="0" y="0"/>
                    </a:cubicBezTo>
                    <a:cubicBezTo>
                      <a:pt x="2" y="21"/>
                      <a:pt x="4" y="42"/>
                      <a:pt x="7" y="63"/>
                    </a:cubicBezTo>
                    <a:cubicBezTo>
                      <a:pt x="21" y="119"/>
                      <a:pt x="36" y="174"/>
                      <a:pt x="53" y="22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2" name="Freeform 29"/>
              <p:cNvSpPr/>
              <p:nvPr/>
            </p:nvSpPr>
            <p:spPr bwMode="auto">
              <a:xfrm>
                <a:off x="7439026" y="5053013"/>
                <a:ext cx="357188" cy="820738"/>
              </a:xfrm>
              <a:custGeom>
                <a:avLst/>
                <a:gdLst/>
                <a:ahLst/>
                <a:cxnLst/>
                <a:rect l="0" t="0" r="r" b="b"/>
                <a:pathLst>
                  <a:path w="90" h="207">
                    <a:moveTo>
                      <a:pt x="6" y="15"/>
                    </a:moveTo>
                    <a:cubicBezTo>
                      <a:pt x="4" y="10"/>
                      <a:pt x="2" y="5"/>
                      <a:pt x="0" y="0"/>
                    </a:cubicBezTo>
                    <a:cubicBezTo>
                      <a:pt x="0" y="9"/>
                      <a:pt x="0" y="19"/>
                      <a:pt x="1" y="29"/>
                    </a:cubicBezTo>
                    <a:cubicBezTo>
                      <a:pt x="14" y="62"/>
                      <a:pt x="27" y="95"/>
                      <a:pt x="42" y="127"/>
                    </a:cubicBezTo>
                    <a:cubicBezTo>
                      <a:pt x="54" y="154"/>
                      <a:pt x="67" y="181"/>
                      <a:pt x="80" y="207"/>
                    </a:cubicBezTo>
                    <a:cubicBezTo>
                      <a:pt x="90" y="207"/>
                      <a:pt x="90" y="207"/>
                      <a:pt x="90" y="207"/>
                    </a:cubicBezTo>
                    <a:cubicBezTo>
                      <a:pt x="76" y="180"/>
                      <a:pt x="63" y="152"/>
                      <a:pt x="50" y="123"/>
                    </a:cubicBezTo>
                    <a:cubicBezTo>
                      <a:pt x="34" y="88"/>
                      <a:pt x="20" y="51"/>
                      <a:pt x="6" y="1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3" name="Freeform 30"/>
              <p:cNvSpPr/>
              <p:nvPr/>
            </p:nvSpPr>
            <p:spPr bwMode="auto">
              <a:xfrm>
                <a:off x="7037388" y="3811588"/>
                <a:ext cx="457200" cy="1852613"/>
              </a:xfrm>
              <a:custGeom>
                <a:avLst/>
                <a:gdLst/>
                <a:ahLst/>
                <a:cxnLst/>
                <a:rect l="0" t="0" r="r" b="b"/>
                <a:pathLst>
                  <a:path w="115" h="467">
                    <a:moveTo>
                      <a:pt x="101" y="409"/>
                    </a:moveTo>
                    <a:cubicBezTo>
                      <a:pt x="93" y="388"/>
                      <a:pt x="85" y="366"/>
                      <a:pt x="78" y="344"/>
                    </a:cubicBezTo>
                    <a:cubicBezTo>
                      <a:pt x="57" y="281"/>
                      <a:pt x="41" y="216"/>
                      <a:pt x="29" y="151"/>
                    </a:cubicBezTo>
                    <a:cubicBezTo>
                      <a:pt x="22" y="119"/>
                      <a:pt x="17" y="86"/>
                      <a:pt x="13" y="53"/>
                    </a:cubicBezTo>
                    <a:cubicBezTo>
                      <a:pt x="9" y="35"/>
                      <a:pt x="4" y="18"/>
                      <a:pt x="0" y="0"/>
                    </a:cubicBezTo>
                    <a:cubicBezTo>
                      <a:pt x="5" y="51"/>
                      <a:pt x="12" y="102"/>
                      <a:pt x="21" y="152"/>
                    </a:cubicBezTo>
                    <a:cubicBezTo>
                      <a:pt x="33" y="218"/>
                      <a:pt x="49" y="283"/>
                      <a:pt x="69" y="347"/>
                    </a:cubicBezTo>
                    <a:cubicBezTo>
                      <a:pt x="79" y="378"/>
                      <a:pt x="90" y="410"/>
                      <a:pt x="103" y="441"/>
                    </a:cubicBezTo>
                    <a:cubicBezTo>
                      <a:pt x="107" y="449"/>
                      <a:pt x="111" y="458"/>
                      <a:pt x="115" y="467"/>
                    </a:cubicBezTo>
                    <a:cubicBezTo>
                      <a:pt x="114" y="464"/>
                      <a:pt x="113" y="461"/>
                      <a:pt x="112" y="458"/>
                    </a:cubicBezTo>
                    <a:cubicBezTo>
                      <a:pt x="108" y="442"/>
                      <a:pt x="104" y="425"/>
                      <a:pt x="101" y="40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4" name="Freeform 31"/>
              <p:cNvSpPr/>
              <p:nvPr/>
            </p:nvSpPr>
            <p:spPr bwMode="auto">
              <a:xfrm>
                <a:off x="6992938" y="1263650"/>
                <a:ext cx="144463" cy="2508250"/>
              </a:xfrm>
              <a:custGeom>
                <a:avLst/>
                <a:gdLst/>
                <a:ahLst/>
                <a:cxnLst/>
                <a:rect l="0" t="0" r="r" b="b"/>
                <a:pathLst>
                  <a:path w="36" h="633">
                    <a:moveTo>
                      <a:pt x="17" y="633"/>
                    </a:moveTo>
                    <a:cubicBezTo>
                      <a:pt x="15" y="621"/>
                      <a:pt x="14" y="609"/>
                      <a:pt x="13" y="597"/>
                    </a:cubicBezTo>
                    <a:cubicBezTo>
                      <a:pt x="8" y="530"/>
                      <a:pt x="5" y="464"/>
                      <a:pt x="5" y="398"/>
                    </a:cubicBezTo>
                    <a:cubicBezTo>
                      <a:pt x="5" y="331"/>
                      <a:pt x="8" y="265"/>
                      <a:pt x="13" y="198"/>
                    </a:cubicBezTo>
                    <a:cubicBezTo>
                      <a:pt x="15" y="165"/>
                      <a:pt x="18" y="132"/>
                      <a:pt x="22" y="99"/>
                    </a:cubicBezTo>
                    <a:cubicBezTo>
                      <a:pt x="26" y="66"/>
                      <a:pt x="30" y="33"/>
                      <a:pt x="36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9" y="33"/>
                      <a:pt x="24" y="66"/>
                      <a:pt x="20" y="99"/>
                    </a:cubicBezTo>
                    <a:cubicBezTo>
                      <a:pt x="16" y="132"/>
                      <a:pt x="13" y="165"/>
                      <a:pt x="10" y="198"/>
                    </a:cubicBezTo>
                    <a:cubicBezTo>
                      <a:pt x="4" y="264"/>
                      <a:pt x="1" y="331"/>
                      <a:pt x="1" y="398"/>
                    </a:cubicBezTo>
                    <a:cubicBezTo>
                      <a:pt x="0" y="461"/>
                      <a:pt x="2" y="525"/>
                      <a:pt x="7" y="589"/>
                    </a:cubicBezTo>
                    <a:cubicBezTo>
                      <a:pt x="10" y="603"/>
                      <a:pt x="13" y="618"/>
                      <a:pt x="16" y="632"/>
                    </a:cubicBezTo>
                    <a:cubicBezTo>
                      <a:pt x="16" y="632"/>
                      <a:pt x="17" y="633"/>
                      <a:pt x="17" y="63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5" name="Freeform 32"/>
              <p:cNvSpPr/>
              <p:nvPr/>
            </p:nvSpPr>
            <p:spPr bwMode="auto">
              <a:xfrm>
                <a:off x="7526338" y="5640388"/>
                <a:ext cx="111125" cy="233363"/>
              </a:xfrm>
              <a:custGeom>
                <a:avLst/>
                <a:gdLst/>
                <a:ahLst/>
                <a:cxnLst/>
                <a:rect l="0" t="0" r="r" b="b"/>
                <a:pathLst>
                  <a:path w="28" h="59">
                    <a:moveTo>
                      <a:pt x="22" y="59"/>
                    </a:moveTo>
                    <a:cubicBezTo>
                      <a:pt x="28" y="59"/>
                      <a:pt x="28" y="59"/>
                      <a:pt x="28" y="59"/>
                    </a:cubicBezTo>
                    <a:cubicBezTo>
                      <a:pt x="18" y="40"/>
                      <a:pt x="9" y="20"/>
                      <a:pt x="0" y="0"/>
                    </a:cubicBezTo>
                    <a:cubicBezTo>
                      <a:pt x="6" y="20"/>
                      <a:pt x="13" y="40"/>
                      <a:pt x="22" y="5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6" name="Freeform 33"/>
              <p:cNvSpPr/>
              <p:nvPr/>
            </p:nvSpPr>
            <p:spPr bwMode="auto">
              <a:xfrm>
                <a:off x="7021513" y="3598863"/>
                <a:ext cx="68263" cy="423863"/>
              </a:xfrm>
              <a:custGeom>
                <a:avLst/>
                <a:gdLst/>
                <a:ahLst/>
                <a:cxnLst/>
                <a:rect l="0" t="0" r="r" b="b"/>
                <a:pathLst>
                  <a:path w="17" h="107">
                    <a:moveTo>
                      <a:pt x="4" y="54"/>
                    </a:moveTo>
                    <a:cubicBezTo>
                      <a:pt x="8" y="72"/>
                      <a:pt x="13" y="89"/>
                      <a:pt x="17" y="107"/>
                    </a:cubicBezTo>
                    <a:cubicBezTo>
                      <a:pt x="14" y="86"/>
                      <a:pt x="12" y="65"/>
                      <a:pt x="10" y="44"/>
                    </a:cubicBezTo>
                    <a:cubicBezTo>
                      <a:pt x="10" y="44"/>
                      <a:pt x="9" y="43"/>
                      <a:pt x="9" y="43"/>
                    </a:cubicBezTo>
                    <a:cubicBezTo>
                      <a:pt x="6" y="29"/>
                      <a:pt x="3" y="14"/>
                      <a:pt x="0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23"/>
                      <a:pt x="3" y="39"/>
                      <a:pt x="4" y="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7" name="Freeform 34"/>
              <p:cNvSpPr/>
              <p:nvPr/>
            </p:nvSpPr>
            <p:spPr bwMode="auto">
              <a:xfrm>
                <a:off x="7412038" y="2801938"/>
                <a:ext cx="1168400" cy="2251075"/>
              </a:xfrm>
              <a:custGeom>
                <a:avLst/>
                <a:gdLst/>
                <a:ahLst/>
                <a:cxnLst/>
                <a:rect l="0" t="0" r="r" b="b"/>
                <a:pathLst>
                  <a:path w="294" h="568">
                    <a:moveTo>
                      <a:pt x="8" y="553"/>
                    </a:moveTo>
                    <a:cubicBezTo>
                      <a:pt x="9" y="501"/>
                      <a:pt x="19" y="448"/>
                      <a:pt x="35" y="397"/>
                    </a:cubicBezTo>
                    <a:cubicBezTo>
                      <a:pt x="51" y="347"/>
                      <a:pt x="73" y="298"/>
                      <a:pt x="99" y="252"/>
                    </a:cubicBezTo>
                    <a:cubicBezTo>
                      <a:pt x="124" y="205"/>
                      <a:pt x="154" y="161"/>
                      <a:pt x="187" y="119"/>
                    </a:cubicBezTo>
                    <a:cubicBezTo>
                      <a:pt x="203" y="98"/>
                      <a:pt x="220" y="77"/>
                      <a:pt x="238" y="58"/>
                    </a:cubicBezTo>
                    <a:cubicBezTo>
                      <a:pt x="247" y="48"/>
                      <a:pt x="256" y="38"/>
                      <a:pt x="265" y="28"/>
                    </a:cubicBezTo>
                    <a:cubicBezTo>
                      <a:pt x="274" y="19"/>
                      <a:pt x="284" y="9"/>
                      <a:pt x="294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283" y="9"/>
                      <a:pt x="273" y="18"/>
                      <a:pt x="264" y="27"/>
                    </a:cubicBezTo>
                    <a:cubicBezTo>
                      <a:pt x="255" y="37"/>
                      <a:pt x="246" y="47"/>
                      <a:pt x="237" y="56"/>
                    </a:cubicBezTo>
                    <a:cubicBezTo>
                      <a:pt x="218" y="76"/>
                      <a:pt x="201" y="96"/>
                      <a:pt x="185" y="117"/>
                    </a:cubicBezTo>
                    <a:cubicBezTo>
                      <a:pt x="151" y="159"/>
                      <a:pt x="121" y="203"/>
                      <a:pt x="95" y="249"/>
                    </a:cubicBezTo>
                    <a:cubicBezTo>
                      <a:pt x="68" y="296"/>
                      <a:pt x="46" y="345"/>
                      <a:pt x="30" y="396"/>
                    </a:cubicBezTo>
                    <a:cubicBezTo>
                      <a:pt x="13" y="445"/>
                      <a:pt x="3" y="497"/>
                      <a:pt x="0" y="549"/>
                    </a:cubicBezTo>
                    <a:cubicBezTo>
                      <a:pt x="3" y="555"/>
                      <a:pt x="5" y="561"/>
                      <a:pt x="7" y="568"/>
                    </a:cubicBezTo>
                    <a:cubicBezTo>
                      <a:pt x="7" y="563"/>
                      <a:pt x="7" y="558"/>
                      <a:pt x="8" y="5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8" name="Freeform 35"/>
              <p:cNvSpPr/>
              <p:nvPr/>
            </p:nvSpPr>
            <p:spPr bwMode="auto">
              <a:xfrm>
                <a:off x="7494588" y="5664200"/>
                <a:ext cx="100013" cy="209550"/>
              </a:xfrm>
              <a:custGeom>
                <a:avLst/>
                <a:gdLst/>
                <a:ahLst/>
                <a:cxnLst/>
                <a:rect l="0" t="0" r="r" b="b"/>
                <a:pathLst>
                  <a:path w="25" h="53">
                    <a:moveTo>
                      <a:pt x="0" y="0"/>
                    </a:moveTo>
                    <a:cubicBezTo>
                      <a:pt x="5" y="18"/>
                      <a:pt x="12" y="36"/>
                      <a:pt x="19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6" y="36"/>
                      <a:pt x="8" y="18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19" name="Freeform 36"/>
              <p:cNvSpPr/>
              <p:nvPr/>
            </p:nvSpPr>
            <p:spPr bwMode="auto">
              <a:xfrm>
                <a:off x="7412038" y="5081588"/>
                <a:ext cx="114300" cy="558800"/>
              </a:xfrm>
              <a:custGeom>
                <a:avLst/>
                <a:gdLst/>
                <a:ahLst/>
                <a:cxnLst/>
                <a:rect l="0" t="0" r="r" b="b"/>
                <a:pathLst>
                  <a:path w="29" h="141">
                    <a:moveTo>
                      <a:pt x="0" y="0"/>
                    </a:moveTo>
                    <a:cubicBezTo>
                      <a:pt x="0" y="30"/>
                      <a:pt x="2" y="60"/>
                      <a:pt x="7" y="89"/>
                    </a:cubicBezTo>
                    <a:cubicBezTo>
                      <a:pt x="11" y="98"/>
                      <a:pt x="14" y="108"/>
                      <a:pt x="18" y="117"/>
                    </a:cubicBezTo>
                    <a:cubicBezTo>
                      <a:pt x="22" y="125"/>
                      <a:pt x="25" y="133"/>
                      <a:pt x="29" y="141"/>
                    </a:cubicBezTo>
                    <a:cubicBezTo>
                      <a:pt x="28" y="139"/>
                      <a:pt x="28" y="137"/>
                      <a:pt x="27" y="135"/>
                    </a:cubicBezTo>
                    <a:cubicBezTo>
                      <a:pt x="16" y="98"/>
                      <a:pt x="10" y="60"/>
                      <a:pt x="8" y="22"/>
                    </a:cubicBezTo>
                    <a:cubicBezTo>
                      <a:pt x="7" y="18"/>
                      <a:pt x="5" y="15"/>
                      <a:pt x="4" y="11"/>
                    </a:cubicBezTo>
                    <a:cubicBezTo>
                      <a:pt x="2" y="7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0" name="Freeform 37"/>
              <p:cNvSpPr/>
              <p:nvPr/>
            </p:nvSpPr>
            <p:spPr bwMode="auto">
              <a:xfrm>
                <a:off x="7412038" y="4978400"/>
                <a:ext cx="3175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8" h="48">
                    <a:moveTo>
                      <a:pt x="0" y="26"/>
                    </a:moveTo>
                    <a:cubicBezTo>
                      <a:pt x="1" y="29"/>
                      <a:pt x="2" y="33"/>
                      <a:pt x="4" y="37"/>
                    </a:cubicBezTo>
                    <a:cubicBezTo>
                      <a:pt x="5" y="41"/>
                      <a:pt x="7" y="44"/>
                      <a:pt x="8" y="48"/>
                    </a:cubicBezTo>
                    <a:cubicBezTo>
                      <a:pt x="7" y="38"/>
                      <a:pt x="7" y="28"/>
                      <a:pt x="7" y="19"/>
                    </a:cubicBezTo>
                    <a:cubicBezTo>
                      <a:pt x="5" y="12"/>
                      <a:pt x="3" y="6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11"/>
                      <a:pt x="0" y="19"/>
                      <a:pt x="0" y="2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1" name="Freeform 38"/>
              <p:cNvSpPr/>
              <p:nvPr/>
            </p:nvSpPr>
            <p:spPr bwMode="auto">
              <a:xfrm>
                <a:off x="7439026" y="5434013"/>
                <a:ext cx="174625" cy="439738"/>
              </a:xfrm>
              <a:custGeom>
                <a:avLst/>
                <a:gdLst/>
                <a:ahLst/>
                <a:cxnLst/>
                <a:rect l="0" t="0" r="r" b="b"/>
                <a:pathLst>
                  <a:path w="44" h="111">
                    <a:moveTo>
                      <a:pt x="11" y="28"/>
                    </a:moveTo>
                    <a:cubicBezTo>
                      <a:pt x="7" y="19"/>
                      <a:pt x="4" y="9"/>
                      <a:pt x="0" y="0"/>
                    </a:cubicBezTo>
                    <a:cubicBezTo>
                      <a:pt x="3" y="16"/>
                      <a:pt x="7" y="33"/>
                      <a:pt x="11" y="49"/>
                    </a:cubicBezTo>
                    <a:cubicBezTo>
                      <a:pt x="12" y="52"/>
                      <a:pt x="13" y="55"/>
                      <a:pt x="14" y="58"/>
                    </a:cubicBezTo>
                    <a:cubicBezTo>
                      <a:pt x="22" y="76"/>
                      <a:pt x="30" y="94"/>
                      <a:pt x="39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35" y="92"/>
                      <a:pt x="28" y="72"/>
                      <a:pt x="22" y="52"/>
                    </a:cubicBezTo>
                    <a:cubicBezTo>
                      <a:pt x="18" y="44"/>
                      <a:pt x="15" y="36"/>
                      <a:pt x="11" y="2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212680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113" y="781710"/>
            <a:ext cx="1478845" cy="534369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35" y="781710"/>
            <a:ext cx="6053419" cy="53436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5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48763"/>
            <a:ext cx="9010955" cy="1070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F4976-A16E-47C8-85AD-0DE06168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E764-C3F0-4D44-98DF-77E558E7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Working group on space-based wind lidar | 7-8 February 2018 | Boulder, 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25A0-6E4E-49C6-9091-B2ED9073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D7A1-6F87-432B-A4D3-15B1D51F6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3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537" y="363838"/>
            <a:ext cx="2133145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8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978400" y="4642959"/>
            <a:ext cx="376208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4388947"/>
            <a:ext cx="3762085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="1" i="0" cap="none">
                <a:solidFill>
                  <a:schemeClr val="tx2"/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978400" y="5560749"/>
            <a:ext cx="376208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78400" y="5306737"/>
            <a:ext cx="3762085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00" b="1" i="0" cap="none">
                <a:solidFill>
                  <a:schemeClr val="tx2"/>
                </a:solidFill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07680" y="6356920"/>
            <a:ext cx="632805" cy="363820"/>
          </a:xfrm>
          <a:prstGeom prst="rect">
            <a:avLst/>
          </a:prstGeom>
        </p:spPr>
        <p:txBody>
          <a:bodyPr/>
          <a:lstStyle>
            <a:lvl1pPr algn="r">
              <a:defRPr sz="900" i="1">
                <a:solidFill>
                  <a:srgbClr val="B1B1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240" y="6356920"/>
            <a:ext cx="4155440" cy="363820"/>
          </a:xfrm>
        </p:spPr>
        <p:txBody>
          <a:bodyPr/>
          <a:lstStyle>
            <a:lvl1pPr algn="r">
              <a:defRPr sz="900" i="1">
                <a:solidFill>
                  <a:srgbClr val="0D707F"/>
                </a:solidFill>
              </a:defRPr>
            </a:lvl1pPr>
          </a:lstStyle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pic>
        <p:nvPicPr>
          <p:cNvPr id="17" name="Picture 16" descr="Ball_Color_HEX-1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696" y="548475"/>
            <a:ext cx="1047789" cy="1047789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2751584" y="2135769"/>
            <a:ext cx="6402576" cy="1893330"/>
          </a:xfrm>
          <a:prstGeom prst="rect">
            <a:avLst/>
          </a:prstGeom>
          <a:solidFill>
            <a:srgbClr val="00A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2751583" y="2135769"/>
            <a:ext cx="5988901" cy="1893329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21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275370"/>
            <a:ext cx="7592921" cy="581372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36" y="1395066"/>
            <a:ext cx="8076764" cy="452459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97" y="3167659"/>
            <a:ext cx="7772338" cy="1361016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97" y="1667730"/>
            <a:ext cx="7772338" cy="1499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Slide Number Placeholder 5"/>
          <p:cNvSpPr txBox="1">
            <a:spLocks/>
          </p:cNvSpPr>
          <p:nvPr userDrawn="1"/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85216" rtl="0" eaLnBrk="1" latinLnBrk="0" hangingPunct="1">
              <a:defRPr sz="2000" i="1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58521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43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564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864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6080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129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651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172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35" y="1600806"/>
            <a:ext cx="4054216" cy="45245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910" y="1600806"/>
            <a:ext cx="4055456" cy="45245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2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68" y="305610"/>
            <a:ext cx="7634079" cy="5293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35" y="1534658"/>
            <a:ext cx="4039333" cy="6399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35" y="2174650"/>
            <a:ext cx="4039333" cy="395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2" y="1534658"/>
            <a:ext cx="4041814" cy="6399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2" y="2174650"/>
            <a:ext cx="4041814" cy="395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634" y="1417245"/>
            <a:ext cx="3945689" cy="2471174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457634" y="3968318"/>
            <a:ext cx="3945689" cy="2432482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45371" y="1417245"/>
            <a:ext cx="3945689" cy="2471174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545371" y="3968318"/>
            <a:ext cx="3945689" cy="2432482"/>
          </a:xfrm>
        </p:spPr>
        <p:txBody>
          <a:bodyPr>
            <a:normAutofit/>
          </a:bodyPr>
          <a:lstStyle>
            <a:lvl1pPr>
              <a:defRPr sz="2000"/>
            </a:lvl1pPr>
            <a:lvl2pPr marL="460375" indent="-287338">
              <a:defRPr sz="1800"/>
            </a:lvl2pPr>
            <a:lvl3pPr marL="741363" indent="-280988">
              <a:defRPr sz="1600"/>
            </a:lvl3pPr>
            <a:lvl4pPr marL="974725" indent="-233363">
              <a:defRPr sz="1400"/>
            </a:lvl4pPr>
            <a:lvl5pPr marL="1489075" indent="-28733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88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35" y="305610"/>
            <a:ext cx="7634079" cy="52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35" y="1116768"/>
            <a:ext cx="8228731" cy="485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5060" y="6356920"/>
            <a:ext cx="6301306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>
                <a:solidFill>
                  <a:srgbClr val="0D707F"/>
                </a:solidFill>
              </a:defRPr>
            </a:lvl1pPr>
          </a:lstStyle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366" y="6356920"/>
            <a:ext cx="389054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B1B1B1"/>
                </a:solidFill>
              </a:defRPr>
            </a:lvl1pPr>
          </a:lstStyle>
          <a:p>
            <a:fld id="{292ABC7F-B9E9-0840-915A-8F394559AFC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Ball_Color_HEX-1-1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15" y="6257333"/>
            <a:ext cx="462472" cy="4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7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6" r:id="rId14"/>
    <p:sldLayoutId id="2147483689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5.jpeg"/><Relationship Id="rId3" Type="http://schemas.openxmlformats.org/officeDocument/2006/relationships/hyperlink" Target="http://www.yesinc.com/index.html" TargetMode="External"/><Relationship Id="rId7" Type="http://schemas.openxmlformats.org/officeDocument/2006/relationships/image" Target="../media/image1.png"/><Relationship Id="rId12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hyperlink" Target="https://www.onr.navy.mil/en.aspx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8.gif"/><Relationship Id="rId9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8.png@01D2A700.FC598710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hyperlink" Target="https://www.onr.navy.mil/en.aspx" TargetMode="External"/><Relationship Id="rId17" Type="http://schemas.microsoft.com/office/2007/relationships/hdphoto" Target="../media/hdphoto2.wdp"/><Relationship Id="rId2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11" Type="http://schemas.openxmlformats.org/officeDocument/2006/relationships/image" Target="../media/image8.gif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hyperlink" Target="http://www.yesinc.com/index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microsoft.com/office/2007/relationships/hdphoto" Target="../media/hdphoto5.wdp"/><Relationship Id="rId9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hyperlink" Target="https://www.onr.navy.mil/en.aspx" TargetMode="External"/><Relationship Id="rId2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11" Type="http://schemas.openxmlformats.org/officeDocument/2006/relationships/image" Target="../media/image8.gif"/><Relationship Id="rId5" Type="http://schemas.openxmlformats.org/officeDocument/2006/relationships/image" Target="../media/image24.png"/><Relationship Id="rId10" Type="http://schemas.openxmlformats.org/officeDocument/2006/relationships/hyperlink" Target="http://www.yesinc.com/index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hyperlink" Target="https://www.google.com/url?sa=i&amp;rct=j&amp;q=&amp;esrc=s&amp;source=images&amp;cd=&amp;cad=rja&amp;uact=8&amp;ved=0ahUKEwiFiJvi95XSAhWl3YMKHYtYBa0QjRwIBw&amp;url=https://jsc-aircraft-ops.jsc.nasa.gov/wb57/performance.html&amp;psig=AFQjCNGspHg7S7KydC_i2boznKskaH2NuA&amp;ust=1487379809785776" TargetMode="Externa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13038" y="807308"/>
            <a:ext cx="8181097" cy="1944130"/>
          </a:xfrm>
        </p:spPr>
        <p:txBody>
          <a:bodyPr>
            <a:noAutofit/>
          </a:bodyPr>
          <a:lstStyle/>
          <a:p>
            <a:r>
              <a:rPr lang="en-US" sz="2800" dirty="0"/>
              <a:t>An OAWL Overview:</a:t>
            </a:r>
            <a:br>
              <a:rPr lang="en-US" sz="2800" dirty="0"/>
            </a:br>
            <a:r>
              <a:rPr lang="en-US" sz="2400" cap="none" dirty="0"/>
              <a:t>The ATHENA airborne demonstrator-</a:t>
            </a:r>
            <a:r>
              <a:rPr lang="en-US" sz="2400" cap="none" dirty="0" err="1"/>
              <a:t>GrOAWL</a:t>
            </a:r>
            <a:r>
              <a:rPr lang="en-US" sz="2400" cap="none" dirty="0"/>
              <a:t>, </a:t>
            </a:r>
            <a:br>
              <a:rPr lang="en-US" sz="2400" cap="none" dirty="0"/>
            </a:br>
            <a:r>
              <a:rPr lang="en-US" sz="2400" cap="none" dirty="0"/>
              <a:t>HAWC-OAWL for the DC-8, and new technology developments for space-based operation</a:t>
            </a:r>
            <a:endParaRPr lang="en-US" sz="1600" cap="none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25024" y="2515336"/>
            <a:ext cx="7772338" cy="163585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Sara C. Tucker, Carl Weimer, and the Ball OAWL teams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Ball Aerospace and Technologies Corp</a:t>
            </a: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Sunil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</a:rPr>
              <a:t>Baidar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, Mike Hardesty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University of Colorado, CIRES and NOAA/ESRL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28475" y="5446641"/>
            <a:ext cx="4882960" cy="705206"/>
            <a:chOff x="2528475" y="5446641"/>
            <a:chExt cx="4882960" cy="705206"/>
          </a:xfrm>
        </p:grpSpPr>
        <p:pic>
          <p:nvPicPr>
            <p:cNvPr id="19" name="Picture 1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475" y="5476517"/>
              <a:ext cx="2229706" cy="675330"/>
            </a:xfrm>
            <a:prstGeom prst="rect">
              <a:avLst/>
            </a:prstGeom>
          </p:spPr>
        </p:pic>
        <p:pic>
          <p:nvPicPr>
            <p:cNvPr id="20" name="Picture 2" descr="http://www.yesinc.com/yeslogo-small.gif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747" y="5479826"/>
              <a:ext cx="1770698" cy="47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USN Office of Naval Research (ONR) Science &amp; Technology Seal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866" y="5446641"/>
              <a:ext cx="1064569" cy="484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63415" y="4711726"/>
            <a:ext cx="5364202" cy="713381"/>
            <a:chOff x="2263415" y="4711726"/>
            <a:chExt cx="5364202" cy="713381"/>
          </a:xfrm>
        </p:grpSpPr>
        <p:pic>
          <p:nvPicPr>
            <p:cNvPr id="14" name="Picture 13" descr="Ball_Color_HEX-1-1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415" y="4751122"/>
              <a:ext cx="559591" cy="559591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614" y="4711726"/>
              <a:ext cx="1009730" cy="658890"/>
            </a:xfrm>
            <a:prstGeom prst="rect">
              <a:avLst/>
            </a:prstGeom>
          </p:spPr>
        </p:pic>
        <p:pic>
          <p:nvPicPr>
            <p:cNvPr id="16" name="Picture 15" descr="https://upload.wikimedia.org/wikipedia/commons/thumb/7/79/NOAA_logo.svg/2000px-NOAA_logo.svg.png">
              <a:hlinkClick r:id="rId9"/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258" y="4795727"/>
              <a:ext cx="490887" cy="490889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17" name="Picture 58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344" y="4821471"/>
              <a:ext cx="616206" cy="499581"/>
            </a:xfrm>
            <a:prstGeom prst="rect">
              <a:avLst/>
            </a:prstGeom>
            <a:noFill/>
          </p:spPr>
        </p:pic>
        <p:pic>
          <p:nvPicPr>
            <p:cNvPr id="18" name="Picture 4" descr="https://encrypted-tbn0.gstatic.com/images?q=tbn:ANd9GcTczSHfYBO-AqAGKxA1B_j7KsrI9ai6OkNthFVR1JoWZJ2dHEVVjw">
              <a:hlinkClick r:id="rId12"/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2" b="20542"/>
            <a:stretch/>
          </p:blipFill>
          <p:spPr bwMode="auto">
            <a:xfrm>
              <a:off x="4910160" y="4777493"/>
              <a:ext cx="1671637" cy="64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\\asdfiler2\css\Active Sensing Initiative\Optical Autocovariance\ATHENA-OAWL_VentureTech\A07-Aircraft\WB-57_Patch1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306" y="4759068"/>
              <a:ext cx="1044311" cy="619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9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7F9BE2-B9C3-4525-8233-8247614C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HAWC-OAWL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CFC168-EF0C-4CEB-84FE-A717DBF7C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43" y="939996"/>
            <a:ext cx="8076764" cy="626839"/>
          </a:xfrm>
        </p:spPr>
        <p:txBody>
          <a:bodyPr numCol="1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Dual wavelength Winds and dual wavelength depolarization measurements </a:t>
            </a:r>
            <a:r>
              <a:rPr lang="en-US" dirty="0">
                <a:sym typeface="Wingdings" panose="05000000000000000000" pitchFamily="2" charset="2"/>
              </a:rPr>
              <a:t> Lead eventually to HSRL measurements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977E9-E0BF-430B-8D27-A45AFDD2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F82D6-AC94-4140-BE7D-EA5145B6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D3EF45-452A-4740-9689-9F7D536F6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225" y="1771707"/>
            <a:ext cx="4643660" cy="45150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732EFD-055C-436C-8D5B-ED9B8EB3CA28}"/>
              </a:ext>
            </a:extLst>
          </p:cNvPr>
          <p:cNvGrpSpPr/>
          <p:nvPr/>
        </p:nvGrpSpPr>
        <p:grpSpPr>
          <a:xfrm>
            <a:off x="76332" y="1684569"/>
            <a:ext cx="4542683" cy="4624756"/>
            <a:chOff x="76332" y="1903722"/>
            <a:chExt cx="4542683" cy="46247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16B9FC-E1FC-4963-A379-A14D018C5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332" y="1903722"/>
              <a:ext cx="4542683" cy="46247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69079-7664-44DB-8618-60A9007865C2}"/>
                </a:ext>
              </a:extLst>
            </p:cNvPr>
            <p:cNvSpPr txBox="1"/>
            <p:nvPr/>
          </p:nvSpPr>
          <p:spPr>
            <a:xfrm>
              <a:off x="891728" y="1996936"/>
              <a:ext cx="26298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5 Oct 2017: 355 nm:  2 s, 86 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0C1A5F-4631-45C0-BAAE-5D2054CD27B5}"/>
                </a:ext>
              </a:extLst>
            </p:cNvPr>
            <p:cNvSpPr txBox="1"/>
            <p:nvPr/>
          </p:nvSpPr>
          <p:spPr>
            <a:xfrm>
              <a:off x="824975" y="4187002"/>
              <a:ext cx="26298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5 Oct 2017: 532 nm:  2 s, 86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25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HAWC-OAWL is ready for the DC-8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11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006" y="2362200"/>
            <a:ext cx="6815744" cy="413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3ECB83-F06C-4EA2-B79C-1DFB9289F0AE}"/>
              </a:ext>
            </a:extLst>
          </p:cNvPr>
          <p:cNvSpPr txBox="1">
            <a:spLocks/>
          </p:cNvSpPr>
          <p:nvPr/>
        </p:nvSpPr>
        <p:spPr>
          <a:xfrm>
            <a:off x="502909" y="1083733"/>
            <a:ext cx="8076764" cy="152400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Pre/post GrOAWL detectors</a:t>
            </a:r>
          </a:p>
          <a:p>
            <a:r>
              <a:rPr lang="en-US" dirty="0"/>
              <a:t>Dual wavelength interferometer winds + depolarization</a:t>
            </a:r>
          </a:p>
          <a:p>
            <a:r>
              <a:rPr lang="en-US" dirty="0"/>
              <a:t>Reconfiguration for DC-8</a:t>
            </a:r>
          </a:p>
          <a:p>
            <a:endParaRPr lang="en-US" dirty="0"/>
          </a:p>
          <a:p>
            <a:r>
              <a:rPr lang="en-US" dirty="0"/>
              <a:t>AITT funding not provided to non-NASA centers since 2009.</a:t>
            </a:r>
          </a:p>
          <a:p>
            <a:r>
              <a:rPr lang="en-US" dirty="0"/>
              <a:t>Other options to perform test flights??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42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57EE0B20-328B-4586-A33A-A631B1CF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88" y="580379"/>
            <a:ext cx="7634079" cy="529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HAWC-OAWL Interferometer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9D394E-576B-495C-8029-7034EEBCB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988" y="3128093"/>
            <a:ext cx="7712698" cy="27647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Design Objectives:</a:t>
            </a:r>
          </a:p>
          <a:p>
            <a:r>
              <a:rPr lang="en-US" dirty="0">
                <a:solidFill>
                  <a:srgbClr val="000000"/>
                </a:solidFill>
              </a:rPr>
              <a:t>Largely </a:t>
            </a:r>
            <a:r>
              <a:rPr lang="en-US" dirty="0" err="1">
                <a:solidFill>
                  <a:srgbClr val="000000"/>
                </a:solidFill>
              </a:rPr>
              <a:t>athermal</a:t>
            </a:r>
            <a:r>
              <a:rPr lang="en-US" dirty="0">
                <a:solidFill>
                  <a:srgbClr val="000000"/>
                </a:solidFill>
              </a:rPr>
              <a:t> design</a:t>
            </a:r>
          </a:p>
          <a:p>
            <a:r>
              <a:rPr lang="en-US" dirty="0">
                <a:solidFill>
                  <a:srgbClr val="000000"/>
                </a:solidFill>
              </a:rPr>
              <a:t>Built to meet two objectives: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high contrast, high performance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ability to withstand aircraft vibration and thermal variations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sometimes these conflict</a:t>
            </a:r>
          </a:p>
          <a:p>
            <a:r>
              <a:rPr lang="en-US" dirty="0">
                <a:solidFill>
                  <a:srgbClr val="000000"/>
                </a:solidFill>
              </a:rPr>
              <a:t>Field-widening to 10 </a:t>
            </a:r>
            <a:r>
              <a:rPr lang="en-US" dirty="0" err="1">
                <a:solidFill>
                  <a:srgbClr val="000000"/>
                </a:solidFill>
              </a:rPr>
              <a:t>mrad</a:t>
            </a:r>
            <a:r>
              <a:rPr lang="en-US" dirty="0">
                <a:solidFill>
                  <a:srgbClr val="000000"/>
                </a:solidFill>
              </a:rPr>
              <a:t>+ to handle large telescopes with 1-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 wavefront surface figure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089EB6A2-CD15-4168-8CF3-9479F863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85" y="1509420"/>
            <a:ext cx="4620527" cy="269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9ED74B-B7FE-4A23-96EB-1F76CEA4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AC1372-693D-4551-9195-D8A6550A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1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9B08D1-4BCF-464F-BA62-9A232B6F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Interferometer Testbed</a:t>
            </a:r>
            <a:br>
              <a:rPr lang="en-US" dirty="0"/>
            </a:br>
            <a:r>
              <a:rPr lang="en-US" dirty="0"/>
              <a:t>Nested-OAWL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26A1B7-0894-45AF-A269-02E7A00B1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IRADs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DD617-BAAB-4208-BF68-10FE848F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18416-CE14-40A6-85B8-3BBCBB19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1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95" y="365682"/>
            <a:ext cx="8228731" cy="683731"/>
          </a:xfrm>
        </p:spPr>
        <p:txBody>
          <a:bodyPr>
            <a:normAutofit/>
          </a:bodyPr>
          <a:lstStyle/>
          <a:p>
            <a:r>
              <a:rPr lang="en-US" sz="2800" dirty="0"/>
              <a:t>Interferometer Testbed IRADs (Ball Funding)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750" y="1270000"/>
            <a:ext cx="4852648" cy="5034162"/>
          </a:xfrm>
        </p:spPr>
        <p:txBody>
          <a:bodyPr>
            <a:normAutofit/>
          </a:bodyPr>
          <a:lstStyle/>
          <a:p>
            <a:r>
              <a:rPr lang="en-US" sz="2400" dirty="0"/>
              <a:t>Completed Interferometer alignment </a:t>
            </a:r>
          </a:p>
          <a:p>
            <a:pPr lvl="1"/>
            <a:r>
              <a:rPr lang="en-US" sz="1800" dirty="0"/>
              <a:t>Tested at 532 nm and 355 nm </a:t>
            </a:r>
          </a:p>
          <a:p>
            <a:pPr lvl="1"/>
            <a:r>
              <a:rPr lang="en-US" sz="1800" dirty="0"/>
              <a:t>Excellent field widening &amp; fringe contrast</a:t>
            </a:r>
          </a:p>
          <a:p>
            <a:pPr lvl="1"/>
            <a:r>
              <a:rPr lang="en-US" sz="1800" dirty="0"/>
              <a:t>More field widening allows for larger/less costly telescope</a:t>
            </a:r>
          </a:p>
          <a:p>
            <a:pPr lvl="1"/>
            <a:r>
              <a:rPr lang="en-US" sz="1800" dirty="0"/>
              <a:t>Extremely repeatable and stable</a:t>
            </a:r>
          </a:p>
          <a:p>
            <a:r>
              <a:rPr lang="en-US" sz="2400" dirty="0"/>
              <a:t>Next steps</a:t>
            </a:r>
          </a:p>
          <a:p>
            <a:pPr lvl="1"/>
            <a:r>
              <a:rPr lang="en-US" sz="1800" dirty="0" err="1"/>
              <a:t>Add’l</a:t>
            </a:r>
            <a:r>
              <a:rPr lang="en-US" sz="1800" dirty="0"/>
              <a:t> interferometer characterization</a:t>
            </a:r>
          </a:p>
          <a:p>
            <a:pPr lvl="1"/>
            <a:r>
              <a:rPr lang="en-US" sz="1800" dirty="0"/>
              <a:t>Detector integration</a:t>
            </a:r>
          </a:p>
          <a:p>
            <a:pPr lvl="1"/>
            <a:r>
              <a:rPr lang="en-US" sz="1800" dirty="0"/>
              <a:t>Atmospheric testing (with full lidar)</a:t>
            </a:r>
          </a:p>
          <a:p>
            <a:pPr lvl="1"/>
            <a:r>
              <a:rPr lang="en-US" sz="1800" dirty="0"/>
              <a:t>Environmental tests (e.g. vibe, vacuum, thermal) to raise TRL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14</a:t>
            </a:fld>
            <a:endParaRPr lang="en-US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8DF93A7-A4A0-4BDC-8141-CD66115D1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9006" r="5174" b="43521"/>
          <a:stretch/>
        </p:blipFill>
        <p:spPr>
          <a:xfrm>
            <a:off x="5151715" y="3931931"/>
            <a:ext cx="4008512" cy="20331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AE40D4B-42B4-40F6-9E67-B96FBB0EB8B3}"/>
              </a:ext>
            </a:extLst>
          </p:cNvPr>
          <p:cNvGrpSpPr/>
          <p:nvPr/>
        </p:nvGrpSpPr>
        <p:grpSpPr>
          <a:xfrm>
            <a:off x="5803775" y="1376894"/>
            <a:ext cx="3626982" cy="2597731"/>
            <a:chOff x="6121036" y="1494972"/>
            <a:chExt cx="3297256" cy="2361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1DE540E-EAD1-4C63-8E32-28EE3FAA086B}"/>
                </a:ext>
              </a:extLst>
            </p:cNvPr>
            <p:cNvGrpSpPr/>
            <p:nvPr/>
          </p:nvGrpSpPr>
          <p:grpSpPr>
            <a:xfrm>
              <a:off x="6121036" y="1494972"/>
              <a:ext cx="3297256" cy="2361574"/>
              <a:chOff x="5827030" y="2552474"/>
              <a:chExt cx="2997506" cy="2146886"/>
            </a:xfrm>
          </p:grpSpPr>
          <p:pic>
            <p:nvPicPr>
              <p:cNvPr id="10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27030" y="2552474"/>
                <a:ext cx="2762905" cy="210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74386" y="4326950"/>
                <a:ext cx="1992392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Fringe across field</a:t>
                </a:r>
              </a:p>
            </p:txBody>
          </p:sp>
          <p:sp>
            <p:nvSpPr>
              <p:cNvPr id="30" name="Content Placeholder 1">
                <a:extLst>
                  <a:ext uri="{FF2B5EF4-FFF2-40B4-BE49-F238E27FC236}">
                    <a16:creationId xmlns:a16="http://schemas.microsoft.com/office/drawing/2014/main" id="{2BD1D4D8-3F20-4511-B79E-9C4C652FF4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3863" y="2774623"/>
                <a:ext cx="946011" cy="196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 typeface="Wingdings" panose="05000000000000000000" pitchFamily="2" charset="2"/>
                  <a:buNone/>
                </a:pPr>
                <a:r>
                  <a:rPr lang="en-US" altLang="en-US" sz="1050" dirty="0">
                    <a:solidFill>
                      <a:schemeClr val="bg1"/>
                    </a:solidFill>
                  </a:rPr>
                  <a:t>10 </a:t>
                </a:r>
                <a:r>
                  <a:rPr lang="en-US" altLang="en-US" sz="1050" dirty="0" err="1">
                    <a:solidFill>
                      <a:schemeClr val="bg1"/>
                    </a:solidFill>
                  </a:rPr>
                  <a:t>mrad</a:t>
                </a:r>
                <a:endParaRPr lang="en-US" altLang="en-US" sz="105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r>
                  <a:rPr lang="en-US" altLang="en-US" sz="1050" dirty="0">
                    <a:solidFill>
                      <a:schemeClr val="bg1"/>
                    </a:solidFill>
                  </a:rPr>
                  <a:t>~91%</a:t>
                </a:r>
              </a:p>
            </p:txBody>
          </p:sp>
          <p:sp>
            <p:nvSpPr>
              <p:cNvPr id="31" name="Content Placeholder 1">
                <a:extLst>
                  <a:ext uri="{FF2B5EF4-FFF2-40B4-BE49-F238E27FC236}">
                    <a16:creationId xmlns:a16="http://schemas.microsoft.com/office/drawing/2014/main" id="{7CD13FE2-4ACE-47A0-B1CF-443842BD30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9325" y="3352185"/>
                <a:ext cx="1135211" cy="423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 typeface="Wingdings" panose="05000000000000000000" pitchFamily="2" charset="2"/>
                  <a:buNone/>
                </a:pPr>
                <a:r>
                  <a:rPr lang="en-US" altLang="en-US" sz="1050" dirty="0">
                    <a:solidFill>
                      <a:schemeClr val="bg1"/>
                    </a:solidFill>
                  </a:rPr>
                  <a:t>3.5 </a:t>
                </a:r>
                <a:r>
                  <a:rPr lang="en-US" altLang="en-US" sz="1050" dirty="0" err="1">
                    <a:solidFill>
                      <a:schemeClr val="bg1"/>
                    </a:solidFill>
                  </a:rPr>
                  <a:t>mrad</a:t>
                </a:r>
                <a:r>
                  <a:rPr lang="en-US" altLang="en-US" sz="1050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r>
                  <a:rPr lang="en-US" altLang="en-US" sz="1050" dirty="0">
                    <a:solidFill>
                      <a:schemeClr val="bg1"/>
                    </a:solidFill>
                  </a:rPr>
                  <a:t>~96%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A29A927-343B-46AF-B579-F869DD36BD27}"/>
                  </a:ext>
                </a:extLst>
              </p:cNvPr>
              <p:cNvSpPr/>
              <p:nvPr/>
            </p:nvSpPr>
            <p:spPr>
              <a:xfrm>
                <a:off x="6845229" y="3274242"/>
                <a:ext cx="720527" cy="71696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CFDB8D1-71EC-4365-86D1-CC23319FFE3A}"/>
                  </a:ext>
                </a:extLst>
              </p:cNvPr>
              <p:cNvCxnSpPr>
                <a:cxnSpLocks/>
                <a:endCxn id="7" idx="7"/>
              </p:cNvCxnSpPr>
              <p:nvPr/>
            </p:nvCxnSpPr>
            <p:spPr>
              <a:xfrm flipH="1">
                <a:off x="7460237" y="2955686"/>
                <a:ext cx="338210" cy="42355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9E07847-53E9-4A6B-BDEE-FD620FE6F3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43541" y="3457547"/>
                <a:ext cx="639711" cy="1852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4119B42-B040-4281-BEEE-758D4CFDAC93}"/>
                  </a:ext>
                </a:extLst>
              </p:cNvPr>
              <p:cNvSpPr/>
              <p:nvPr/>
            </p:nvSpPr>
            <p:spPr>
              <a:xfrm>
                <a:off x="7065239" y="3493809"/>
                <a:ext cx="277795" cy="2764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Content Placeholder 1">
              <a:extLst>
                <a:ext uri="{FF2B5EF4-FFF2-40B4-BE49-F238E27FC236}">
                  <a16:creationId xmlns:a16="http://schemas.microsoft.com/office/drawing/2014/main" id="{28B7F780-782D-410B-9644-1301E9FC2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8367" y="1702588"/>
              <a:ext cx="1040612" cy="21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en-US" altLang="en-US" sz="1050" dirty="0">
                  <a:solidFill>
                    <a:schemeClr val="bg1"/>
                  </a:solidFill>
                </a:rPr>
                <a:t>13 </a:t>
              </a:r>
              <a:r>
                <a:rPr lang="en-US" altLang="en-US" sz="1050" dirty="0" err="1">
                  <a:solidFill>
                    <a:schemeClr val="bg1"/>
                  </a:solidFill>
                </a:rPr>
                <a:t>mrad</a:t>
              </a:r>
              <a:endParaRPr lang="en-US" altLang="en-US" sz="105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50890C7-228F-40C9-A10E-D90F18C5DE43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728673" y="1918686"/>
              <a:ext cx="489454" cy="3693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797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61" y="380720"/>
            <a:ext cx="4429818" cy="851187"/>
          </a:xfrm>
        </p:spPr>
        <p:txBody>
          <a:bodyPr>
            <a:noAutofit/>
          </a:bodyPr>
          <a:lstStyle/>
          <a:p>
            <a:r>
              <a:rPr lang="en-US" sz="2400" dirty="0"/>
              <a:t>Full profiles with two looks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681" y="1587513"/>
            <a:ext cx="4413119" cy="4656921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Upper atmosphere, molecular winds needed (full tropospheric coverage)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The Venture Tech effort 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demonstrated OAWL </a:t>
            </a:r>
            <a:r>
              <a:rPr lang="en-US" sz="1600" i="1" dirty="0"/>
              <a:t>aerosol</a:t>
            </a:r>
            <a:r>
              <a:rPr lang="en-US" sz="1600" dirty="0"/>
              <a:t> winds at two wavelengths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validated the instrument model for predicting performance in space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A small change to the OAWL design offers winds from </a:t>
            </a:r>
            <a:r>
              <a:rPr lang="en-US" sz="2000" i="1" dirty="0"/>
              <a:t>aerosol and molecular </a:t>
            </a:r>
            <a:r>
              <a:rPr lang="en-US" sz="2000" dirty="0"/>
              <a:t>returns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Full-atmosphere achieved with a single, efficient OAWL receiver with less complexity/lower risk than “Hybrid” or Aeolus dual channel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0A55DC-2B20-4EFC-8664-D78D98735050}"/>
              </a:ext>
            </a:extLst>
          </p:cNvPr>
          <p:cNvGrpSpPr/>
          <p:nvPr/>
        </p:nvGrpSpPr>
        <p:grpSpPr>
          <a:xfrm>
            <a:off x="4866410" y="3450317"/>
            <a:ext cx="4092848" cy="2685510"/>
            <a:chOff x="5952365" y="4436301"/>
            <a:chExt cx="2731771" cy="18342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5"/>
            <a:stretch/>
          </p:blipFill>
          <p:spPr>
            <a:xfrm>
              <a:off x="5952365" y="4436301"/>
              <a:ext cx="2731771" cy="18342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189799" y="4464748"/>
              <a:ext cx="2412145" cy="231237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Aeolus simulated aerosol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794B97A-C547-44B4-9BA0-551A2FE4A4EE}"/>
              </a:ext>
            </a:extLst>
          </p:cNvPr>
          <p:cNvGrpSpPr/>
          <p:nvPr/>
        </p:nvGrpSpPr>
        <p:grpSpPr>
          <a:xfrm>
            <a:off x="4877114" y="629486"/>
            <a:ext cx="4071440" cy="2643124"/>
            <a:chOff x="5905518" y="2508972"/>
            <a:chExt cx="2780848" cy="19858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"/>
            <a:stretch/>
          </p:blipFill>
          <p:spPr>
            <a:xfrm>
              <a:off x="5905518" y="2613515"/>
              <a:ext cx="2780848" cy="188127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89798" y="2508972"/>
              <a:ext cx="2412145" cy="254361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Aeolus simulated molecular</a:t>
              </a:r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40B54DA-E7A5-413D-B1D4-9E19BFBE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1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OAWL for Full Atmosphere Wind Profiling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076" y="1053038"/>
            <a:ext cx="4178170" cy="539567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OAWL path to </a:t>
            </a:r>
            <a:r>
              <a:rPr lang="en-US" i="1" dirty="0"/>
              <a:t>full </a:t>
            </a:r>
            <a:r>
              <a:rPr lang="en-US" dirty="0"/>
              <a:t>atmospheric wind profiles 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dirty="0">
                <a:solidFill>
                  <a:srgbClr val="00823B"/>
                </a:solidFill>
              </a:rPr>
              <a:t>Measure aerosol winds @ 532 nm – more precision using the </a:t>
            </a:r>
            <a:r>
              <a:rPr lang="en-US" b="1" i="1" dirty="0">
                <a:solidFill>
                  <a:srgbClr val="00823B"/>
                </a:solidFill>
              </a:rPr>
              <a:t>existing </a:t>
            </a:r>
            <a:r>
              <a:rPr lang="en-US" dirty="0">
                <a:solidFill>
                  <a:srgbClr val="00823B"/>
                </a:solidFill>
              </a:rPr>
              <a:t>long OPD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</a:rPr>
              <a:t>Measure molecular winds @ 355 nm – more coverage using a new short OPD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dirty="0">
                <a:sym typeface="Wingdings" panose="05000000000000000000" pitchFamily="2" charset="2"/>
              </a:rPr>
              <a:t>BOTH </a:t>
            </a:r>
            <a:r>
              <a:rPr lang="en-US" dirty="0"/>
              <a:t>wind measurements can achieved by using two systems or a “nested” interferometer:  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dirty="0"/>
              <a:t>Short (</a:t>
            </a:r>
            <a:r>
              <a:rPr lang="en-US" b="1" dirty="0">
                <a:solidFill>
                  <a:srgbClr val="0070C0"/>
                </a:solidFill>
              </a:rPr>
              <a:t>molecular</a:t>
            </a:r>
            <a:r>
              <a:rPr lang="en-US" dirty="0"/>
              <a:t>) OPD is “nested” </a:t>
            </a:r>
            <a:r>
              <a:rPr lang="en-US" i="1" dirty="0"/>
              <a:t>inside </a:t>
            </a:r>
            <a:r>
              <a:rPr lang="en-US" dirty="0"/>
              <a:t>the long (</a:t>
            </a:r>
            <a:r>
              <a:rPr lang="en-US" b="1" dirty="0">
                <a:solidFill>
                  <a:srgbClr val="00823B"/>
                </a:solidFill>
              </a:rPr>
              <a:t>aerosol</a:t>
            </a:r>
            <a:r>
              <a:rPr lang="en-US" dirty="0"/>
              <a:t>) OPD:  “Nested OAWLs”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dirty="0"/>
              <a:t>Same detectors as used for the dual wavelength OAWL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dirty="0"/>
              <a:t>2018 IRAD for demonstration is underway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355 nm lasers: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Aeolus has qualified a 355 nm wavelength laser for space 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solidFill>
                  <a:srgbClr val="7D7D7D">
                    <a:lumMod val="50000"/>
                  </a:srgbClr>
                </a:solidFill>
              </a:rPr>
              <a:t>Fibertek</a:t>
            </a:r>
            <a:r>
              <a:rPr lang="en-US" dirty="0">
                <a:solidFill>
                  <a:srgbClr val="7D7D7D">
                    <a:lumMod val="50000"/>
                  </a:srgbClr>
                </a:solidFill>
              </a:rPr>
              <a:t> also working qualification of 355 nm HEUVD laser system</a:t>
            </a:r>
          </a:p>
          <a:p>
            <a:pPr marL="746125" lvl="2" indent="0"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 rot="5400000">
            <a:off x="1787370" y="4483276"/>
            <a:ext cx="1231984" cy="2685092"/>
            <a:chOff x="6611455" y="1689102"/>
            <a:chExt cx="1892568" cy="3956388"/>
          </a:xfrm>
        </p:grpSpPr>
        <p:grpSp>
          <p:nvGrpSpPr>
            <p:cNvPr id="7" name="Group 6"/>
            <p:cNvGrpSpPr/>
            <p:nvPr/>
          </p:nvGrpSpPr>
          <p:grpSpPr>
            <a:xfrm rot="16200000">
              <a:off x="5672430" y="2630115"/>
              <a:ext cx="3506177" cy="1624151"/>
              <a:chOff x="5992382" y="1199060"/>
              <a:chExt cx="3063981" cy="1555173"/>
            </a:xfrm>
          </p:grpSpPr>
          <p:cxnSp>
            <p:nvCxnSpPr>
              <p:cNvPr id="54" name="Straight Connector 53"/>
              <p:cNvCxnSpPr>
                <a:cxnSpLocks/>
                <a:stCxn id="63" idx="4"/>
                <a:endCxn id="70" idx="2"/>
              </p:cNvCxnSpPr>
              <p:nvPr/>
            </p:nvCxnSpPr>
            <p:spPr>
              <a:xfrm rot="16200000" flipH="1">
                <a:off x="6595156" y="1647293"/>
                <a:ext cx="733027" cy="1467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cxnSpLocks/>
                <a:stCxn id="61" idx="0"/>
                <a:endCxn id="63" idx="4"/>
              </p:cNvCxnSpPr>
              <p:nvPr/>
            </p:nvCxnSpPr>
            <p:spPr>
              <a:xfrm rot="5400000" flipH="1" flipV="1">
                <a:off x="6548078" y="1489628"/>
                <a:ext cx="620973" cy="204744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cxnSpLocks/>
                <a:stCxn id="85" idx="0"/>
                <a:endCxn id="93" idx="3"/>
              </p:cNvCxnSpPr>
              <p:nvPr/>
            </p:nvCxnSpPr>
            <p:spPr>
              <a:xfrm>
                <a:off x="6572364" y="2526706"/>
                <a:ext cx="2417677" cy="2935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cxnSpLocks/>
                <a:stCxn id="64" idx="5"/>
                <a:endCxn id="85" idx="2"/>
              </p:cNvCxnSpPr>
              <p:nvPr/>
            </p:nvCxnSpPr>
            <p:spPr>
              <a:xfrm rot="16200000" flipH="1">
                <a:off x="5923658" y="1875884"/>
                <a:ext cx="1219166" cy="1830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rot="16200000" flipV="1">
                <a:off x="6267387" y="2229962"/>
                <a:ext cx="0" cy="550009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oup 85"/>
              <p:cNvGrpSpPr/>
              <p:nvPr/>
            </p:nvGrpSpPr>
            <p:grpSpPr>
              <a:xfrm>
                <a:off x="6339046" y="1199060"/>
                <a:ext cx="826070" cy="99420"/>
                <a:chOff x="5181599" y="1905000"/>
                <a:chExt cx="1751404" cy="335399"/>
              </a:xfrm>
            </p:grpSpPr>
            <p:sp>
              <p:nvSpPr>
                <p:cNvPr id="96" name="Flowchart: Stored Data 95"/>
                <p:cNvSpPr/>
                <p:nvPr/>
              </p:nvSpPr>
              <p:spPr>
                <a:xfrm rot="5400000">
                  <a:off x="5889601" y="1196998"/>
                  <a:ext cx="335399" cy="1751403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5181600" y="1905000"/>
                  <a:ext cx="1751403" cy="121999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61" name="Rectangle 60"/>
              <p:cNvSpPr/>
              <p:nvPr/>
            </p:nvSpPr>
            <p:spPr>
              <a:xfrm>
                <a:off x="6720252" y="1902486"/>
                <a:ext cx="71881" cy="24838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62" name="Straight Connector 61"/>
              <p:cNvCxnSpPr>
                <a:cxnSpLocks/>
                <a:stCxn id="64" idx="5"/>
                <a:endCxn id="61" idx="0"/>
              </p:cNvCxnSpPr>
              <p:nvPr/>
            </p:nvCxnSpPr>
            <p:spPr>
              <a:xfrm rot="16200000" flipH="1">
                <a:off x="6326624" y="1472918"/>
                <a:ext cx="627035" cy="232102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6942966" y="1240115"/>
                <a:ext cx="35941" cy="4139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493413" y="1240115"/>
                <a:ext cx="35941" cy="4139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65" name="Straight Connector 64"/>
              <p:cNvCxnSpPr>
                <a:cxnSpLocks/>
                <a:stCxn id="92" idx="4"/>
                <a:endCxn id="70" idx="0"/>
              </p:cNvCxnSpPr>
              <p:nvPr/>
            </p:nvCxnSpPr>
            <p:spPr>
              <a:xfrm flipH="1" flipV="1">
                <a:off x="6989747" y="2043814"/>
                <a:ext cx="1995031" cy="2238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cxnSpLocks/>
                <a:stCxn id="67" idx="0"/>
                <a:endCxn id="92" idx="4"/>
              </p:cNvCxnSpPr>
              <p:nvPr/>
            </p:nvCxnSpPr>
            <p:spPr>
              <a:xfrm flipV="1">
                <a:off x="7079422" y="2046052"/>
                <a:ext cx="1905356" cy="231761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/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68" name="Straight Connector 67"/>
              <p:cNvCxnSpPr>
                <a:cxnSpLocks/>
                <a:stCxn id="93" idx="3"/>
                <a:endCxn id="67" idx="0"/>
              </p:cNvCxnSpPr>
              <p:nvPr/>
            </p:nvCxnSpPr>
            <p:spPr>
              <a:xfrm flipH="1" flipV="1">
                <a:off x="7079422" y="2277813"/>
                <a:ext cx="1910619" cy="251828"/>
              </a:xfrm>
              <a:prstGeom prst="line">
                <a:avLst/>
              </a:prstGeom>
              <a:ln w="3810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70"/>
              <p:cNvGrpSpPr/>
              <p:nvPr/>
            </p:nvGrpSpPr>
            <p:grpSpPr>
              <a:xfrm>
                <a:off x="8970049" y="1802725"/>
                <a:ext cx="86314" cy="951508"/>
                <a:chOff x="5326645" y="3244742"/>
                <a:chExt cx="182999" cy="1751404"/>
              </a:xfrm>
            </p:grpSpPr>
            <p:grpSp>
              <p:nvGrpSpPr>
                <p:cNvPr id="91" name="Group 110"/>
                <p:cNvGrpSpPr/>
                <p:nvPr/>
              </p:nvGrpSpPr>
              <p:grpSpPr>
                <a:xfrm rot="16200000" flipV="1">
                  <a:off x="4542443" y="4028944"/>
                  <a:ext cx="1751404" cy="182999"/>
                  <a:chOff x="5181599" y="1905000"/>
                  <a:chExt cx="1751404" cy="335399"/>
                </a:xfrm>
              </p:grpSpPr>
              <p:sp>
                <p:nvSpPr>
                  <p:cNvPr id="94" name="Flowchart: Stored Data 93"/>
                  <p:cNvSpPr/>
                  <p:nvPr/>
                </p:nvSpPr>
                <p:spPr>
                  <a:xfrm rot="5400000">
                    <a:off x="5889601" y="1196998"/>
                    <a:ext cx="335399" cy="1751403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5181600" y="1905000"/>
                    <a:ext cx="1751403" cy="121999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92" name="Oval 91"/>
                <p:cNvSpPr/>
                <p:nvPr/>
              </p:nvSpPr>
              <p:spPr>
                <a:xfrm rot="16200000" flipV="1">
                  <a:off x="5357873" y="3654523"/>
                  <a:ext cx="76200" cy="76200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 rot="16200000" flipV="1">
                  <a:off x="5357873" y="4517708"/>
                  <a:ext cx="76200" cy="76200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70" name="Rectangle 69"/>
              <p:cNvSpPr/>
              <p:nvPr/>
            </p:nvSpPr>
            <p:spPr>
              <a:xfrm rot="8100000">
                <a:off x="6705556" y="2008478"/>
                <a:ext cx="539109" cy="41398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68245" y="1944227"/>
                <a:ext cx="35941" cy="206991"/>
              </a:xfrm>
              <a:prstGeom prst="rect">
                <a:avLst/>
              </a:prstGeom>
              <a:solidFill>
                <a:srgbClr val="DAE2D0">
                  <a:alpha val="52941"/>
                </a:srgb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8100000">
                <a:off x="6286766" y="2487971"/>
                <a:ext cx="539109" cy="45380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cxnSp>
          <p:nvCxnSpPr>
            <p:cNvPr id="10" name="Straight Connector 9"/>
            <p:cNvCxnSpPr>
              <a:cxnSpLocks/>
            </p:cNvCxnSpPr>
            <p:nvPr/>
          </p:nvCxnSpPr>
          <p:spPr>
            <a:xfrm rot="16200000">
              <a:off x="6708170" y="4866712"/>
              <a:ext cx="1555595" cy="196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  <a:stCxn id="20" idx="4"/>
              <a:endCxn id="27" idx="2"/>
            </p:cNvCxnSpPr>
            <p:nvPr/>
          </p:nvCxnSpPr>
          <p:spPr>
            <a:xfrm rot="10800000" flipH="1">
              <a:off x="6697565" y="4089894"/>
              <a:ext cx="765539" cy="1679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  <a:stCxn id="18" idx="0"/>
              <a:endCxn id="20" idx="4"/>
            </p:cNvCxnSpPr>
            <p:nvPr/>
          </p:nvCxnSpPr>
          <p:spPr>
            <a:xfrm flipH="1" flipV="1">
              <a:off x="6697566" y="4091573"/>
              <a:ext cx="648515" cy="234293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  <a:stCxn id="40" idx="0"/>
              <a:endCxn id="48" idx="3"/>
            </p:cNvCxnSpPr>
            <p:nvPr/>
          </p:nvCxnSpPr>
          <p:spPr>
            <a:xfrm rot="16200000">
              <a:off x="7089003" y="3624175"/>
              <a:ext cx="1821033" cy="3067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  <a:stCxn id="21" idx="5"/>
              <a:endCxn id="40" idx="2"/>
            </p:cNvCxnSpPr>
            <p:nvPr/>
          </p:nvCxnSpPr>
          <p:spPr>
            <a:xfrm rot="10800000" flipH="1">
              <a:off x="6691234" y="4570524"/>
              <a:ext cx="1273240" cy="20941"/>
            </a:xfrm>
            <a:prstGeom prst="line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 rot="16200000">
              <a:off x="8238741" y="4311516"/>
              <a:ext cx="0" cy="4815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 flipV="1">
              <a:off x="7975283" y="4570523"/>
              <a:ext cx="0" cy="6293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85"/>
            <p:cNvGrpSpPr/>
            <p:nvPr/>
          </p:nvGrpSpPr>
          <p:grpSpPr>
            <a:xfrm rot="16200000">
              <a:off x="6190725" y="4278657"/>
              <a:ext cx="945290" cy="103830"/>
              <a:chOff x="5181599" y="1905000"/>
              <a:chExt cx="1751404" cy="335399"/>
            </a:xfrm>
          </p:grpSpPr>
          <p:sp>
            <p:nvSpPr>
              <p:cNvPr id="51" name="Flowchart: Stored Data 50"/>
              <p:cNvSpPr/>
              <p:nvPr/>
            </p:nvSpPr>
            <p:spPr>
              <a:xfrm rot="5400000">
                <a:off x="5889601" y="1196998"/>
                <a:ext cx="335399" cy="1751403"/>
              </a:xfrm>
              <a:prstGeom prst="flowChartOnlineStorag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81600" y="1905000"/>
                <a:ext cx="1751403" cy="121999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 rot="16200000">
              <a:off x="7317923" y="4312896"/>
              <a:ext cx="82255" cy="25940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9" name="Straight Connector 18"/>
            <p:cNvCxnSpPr>
              <a:cxnSpLocks/>
              <a:stCxn id="21" idx="5"/>
              <a:endCxn id="18" idx="0"/>
            </p:cNvCxnSpPr>
            <p:nvPr/>
          </p:nvCxnSpPr>
          <p:spPr>
            <a:xfrm rot="10800000" flipH="1">
              <a:off x="6691234" y="4325866"/>
              <a:ext cx="654846" cy="265599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 rot="16200000">
              <a:off x="6655384" y="4069956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1" name="Oval 20"/>
            <p:cNvSpPr/>
            <p:nvPr/>
          </p:nvSpPr>
          <p:spPr>
            <a:xfrm rot="16200000">
              <a:off x="6655384" y="4584389"/>
              <a:ext cx="41128" cy="43234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2" name="Straight Connector 21"/>
            <p:cNvCxnSpPr>
              <a:cxnSpLocks/>
              <a:stCxn id="47" idx="4"/>
              <a:endCxn id="27" idx="0"/>
            </p:cNvCxnSpPr>
            <p:nvPr/>
          </p:nvCxnSpPr>
          <p:spPr>
            <a:xfrm rot="16200000" flipH="1" flipV="1">
              <a:off x="6826150" y="3388740"/>
              <a:ext cx="1337391" cy="233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cxnSpLocks/>
              <a:stCxn id="24" idx="0"/>
              <a:endCxn id="47" idx="4"/>
            </p:cNvCxnSpPr>
            <p:nvPr/>
          </p:nvCxnSpPr>
          <p:spPr>
            <a:xfrm rot="16200000" flipV="1">
              <a:off x="6999647" y="3217581"/>
              <a:ext cx="1234774" cy="24204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 rot="10800000" flipV="1">
              <a:off x="7694820" y="3955988"/>
              <a:ext cx="86468" cy="24676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5" name="Straight Connector 24"/>
            <p:cNvCxnSpPr>
              <a:cxnSpLocks/>
              <a:stCxn id="48" idx="3"/>
              <a:endCxn id="24" idx="0"/>
            </p:cNvCxnSpPr>
            <p:nvPr/>
          </p:nvCxnSpPr>
          <p:spPr>
            <a:xfrm rot="16200000" flipH="1" flipV="1">
              <a:off x="7249156" y="3204091"/>
              <a:ext cx="1240796" cy="26299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70"/>
            <p:cNvGrpSpPr/>
            <p:nvPr/>
          </p:nvGrpSpPr>
          <p:grpSpPr>
            <a:xfrm rot="16200000">
              <a:off x="7685023" y="2196155"/>
              <a:ext cx="107478" cy="993716"/>
              <a:chOff x="5310573" y="3244769"/>
              <a:chExt cx="199133" cy="1751419"/>
            </a:xfrm>
          </p:grpSpPr>
          <p:grpSp>
            <p:nvGrpSpPr>
              <p:cNvPr id="46" name="Group 110"/>
              <p:cNvGrpSpPr/>
              <p:nvPr/>
            </p:nvGrpSpPr>
            <p:grpSpPr>
              <a:xfrm rot="16200000" flipV="1">
                <a:off x="4534430" y="4020912"/>
                <a:ext cx="1751419" cy="199133"/>
                <a:chOff x="5181598" y="1905041"/>
                <a:chExt cx="1751409" cy="364968"/>
              </a:xfrm>
            </p:grpSpPr>
            <p:sp>
              <p:nvSpPr>
                <p:cNvPr id="49" name="Flowchart: Stored Data 48"/>
                <p:cNvSpPr/>
                <p:nvPr/>
              </p:nvSpPr>
              <p:spPr>
                <a:xfrm rot="5400000">
                  <a:off x="5889610" y="1226612"/>
                  <a:ext cx="335391" cy="1751403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181598" y="1905041"/>
                  <a:ext cx="1751402" cy="12200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 rot="16200000" flipV="1">
                <a:off x="5357897" y="3654543"/>
                <a:ext cx="76200" cy="76201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8" name="Oval 47"/>
              <p:cNvSpPr/>
              <p:nvPr/>
            </p:nvSpPr>
            <p:spPr>
              <a:xfrm rot="16200000" flipV="1">
                <a:off x="5357873" y="4517708"/>
                <a:ext cx="76200" cy="76201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700000">
              <a:off x="7169933" y="4053736"/>
              <a:ext cx="616915" cy="43234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7477195" y="3725695"/>
              <a:ext cx="41128" cy="216172"/>
            </a:xfrm>
            <a:prstGeom prst="rect">
              <a:avLst/>
            </a:prstGeom>
            <a:solidFill>
              <a:srgbClr val="DAE2D0">
                <a:alpha val="52941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8" name="Straight Arrow Connector 37"/>
            <p:cNvCxnSpPr>
              <a:cxnSpLocks/>
            </p:cNvCxnSpPr>
            <p:nvPr/>
          </p:nvCxnSpPr>
          <p:spPr>
            <a:xfrm rot="16200000" flipH="1">
              <a:off x="7680394" y="4883087"/>
              <a:ext cx="619615" cy="476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cxnSpLocks/>
            </p:cNvCxnSpPr>
            <p:nvPr/>
          </p:nvCxnSpPr>
          <p:spPr>
            <a:xfrm rot="16200000">
              <a:off x="8243422" y="4308890"/>
              <a:ext cx="9765" cy="5114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 rot="2700000">
              <a:off x="7672773" y="4530888"/>
              <a:ext cx="616915" cy="47393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256360-4C68-4C68-ADF7-302AD790BD4D}"/>
              </a:ext>
            </a:extLst>
          </p:cNvPr>
          <p:cNvGrpSpPr/>
          <p:nvPr/>
        </p:nvGrpSpPr>
        <p:grpSpPr>
          <a:xfrm>
            <a:off x="325190" y="2319313"/>
            <a:ext cx="4156242" cy="2686586"/>
            <a:chOff x="5492732" y="1117804"/>
            <a:chExt cx="3340114" cy="2794131"/>
          </a:xfrm>
        </p:grpSpPr>
        <p:sp>
          <p:nvSpPr>
            <p:cNvPr id="362" name="Rectangle 8"/>
            <p:cNvSpPr>
              <a:spLocks noChangeArrowheads="1"/>
            </p:cNvSpPr>
            <p:nvPr/>
          </p:nvSpPr>
          <p:spPr bwMode="auto">
            <a:xfrm>
              <a:off x="5941901" y="1670152"/>
              <a:ext cx="2662134" cy="189949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3" name="Line 9"/>
            <p:cNvSpPr>
              <a:spLocks noChangeShapeType="1"/>
            </p:cNvSpPr>
            <p:nvPr/>
          </p:nvSpPr>
          <p:spPr bwMode="auto">
            <a:xfrm flipV="1">
              <a:off x="6192370" y="1675560"/>
              <a:ext cx="1193" cy="18940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4" name="Line 10"/>
            <p:cNvSpPr>
              <a:spLocks noChangeShapeType="1"/>
            </p:cNvSpPr>
            <p:nvPr/>
          </p:nvSpPr>
          <p:spPr bwMode="auto">
            <a:xfrm flipV="1">
              <a:off x="6553762" y="1675560"/>
              <a:ext cx="1193" cy="18940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5" name="Line 11"/>
            <p:cNvSpPr>
              <a:spLocks noChangeShapeType="1"/>
            </p:cNvSpPr>
            <p:nvPr/>
          </p:nvSpPr>
          <p:spPr bwMode="auto">
            <a:xfrm flipV="1">
              <a:off x="6915154" y="1675560"/>
              <a:ext cx="1193" cy="18940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6" name="Line 12"/>
            <p:cNvSpPr>
              <a:spLocks noChangeShapeType="1"/>
            </p:cNvSpPr>
            <p:nvPr/>
          </p:nvSpPr>
          <p:spPr bwMode="auto">
            <a:xfrm flipV="1">
              <a:off x="7269390" y="1675560"/>
              <a:ext cx="1193" cy="18940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7" name="Line 14"/>
            <p:cNvSpPr>
              <a:spLocks noChangeShapeType="1"/>
            </p:cNvSpPr>
            <p:nvPr/>
          </p:nvSpPr>
          <p:spPr bwMode="auto">
            <a:xfrm flipV="1">
              <a:off x="7992173" y="1675560"/>
              <a:ext cx="1193" cy="18940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8" name="Line 15"/>
            <p:cNvSpPr>
              <a:spLocks noChangeShapeType="1"/>
            </p:cNvSpPr>
            <p:nvPr/>
          </p:nvSpPr>
          <p:spPr bwMode="auto">
            <a:xfrm flipV="1">
              <a:off x="8353565" y="1675560"/>
              <a:ext cx="1193" cy="18940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9" name="Line 16"/>
            <p:cNvSpPr>
              <a:spLocks noChangeShapeType="1"/>
            </p:cNvSpPr>
            <p:nvPr/>
          </p:nvSpPr>
          <p:spPr bwMode="auto">
            <a:xfrm>
              <a:off x="5941901" y="3374934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0" name="Line 17"/>
            <p:cNvSpPr>
              <a:spLocks noChangeShapeType="1"/>
            </p:cNvSpPr>
            <p:nvPr/>
          </p:nvSpPr>
          <p:spPr bwMode="auto">
            <a:xfrm>
              <a:off x="5941901" y="3186716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1" name="Line 18"/>
            <p:cNvSpPr>
              <a:spLocks noChangeShapeType="1"/>
            </p:cNvSpPr>
            <p:nvPr/>
          </p:nvSpPr>
          <p:spPr bwMode="auto">
            <a:xfrm>
              <a:off x="5941901" y="2997415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2" name="Line 19"/>
            <p:cNvSpPr>
              <a:spLocks noChangeShapeType="1"/>
            </p:cNvSpPr>
            <p:nvPr/>
          </p:nvSpPr>
          <p:spPr bwMode="auto">
            <a:xfrm>
              <a:off x="5941901" y="2808116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373" name="Line 20"/>
            <p:cNvSpPr>
              <a:spLocks noChangeShapeType="1"/>
            </p:cNvSpPr>
            <p:nvPr/>
          </p:nvSpPr>
          <p:spPr bwMode="auto">
            <a:xfrm>
              <a:off x="5941901" y="2619897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4" name="Line 21"/>
            <p:cNvSpPr>
              <a:spLocks noChangeShapeType="1"/>
            </p:cNvSpPr>
            <p:nvPr/>
          </p:nvSpPr>
          <p:spPr bwMode="auto">
            <a:xfrm>
              <a:off x="5941901" y="2430597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5" name="Line 22"/>
            <p:cNvSpPr>
              <a:spLocks noChangeShapeType="1"/>
            </p:cNvSpPr>
            <p:nvPr/>
          </p:nvSpPr>
          <p:spPr bwMode="auto">
            <a:xfrm>
              <a:off x="5941901" y="2242378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6" name="Line 23"/>
            <p:cNvSpPr>
              <a:spLocks noChangeShapeType="1"/>
            </p:cNvSpPr>
            <p:nvPr/>
          </p:nvSpPr>
          <p:spPr bwMode="auto">
            <a:xfrm>
              <a:off x="5941901" y="2053079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7" name="Line 24"/>
            <p:cNvSpPr>
              <a:spLocks noChangeShapeType="1"/>
            </p:cNvSpPr>
            <p:nvPr/>
          </p:nvSpPr>
          <p:spPr bwMode="auto">
            <a:xfrm>
              <a:off x="5941901" y="1864861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8" name="Line 25"/>
            <p:cNvSpPr>
              <a:spLocks noChangeShapeType="1"/>
            </p:cNvSpPr>
            <p:nvPr/>
          </p:nvSpPr>
          <p:spPr bwMode="auto">
            <a:xfrm>
              <a:off x="5941901" y="1675560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9" name="Line 26"/>
            <p:cNvSpPr>
              <a:spLocks noChangeShapeType="1"/>
            </p:cNvSpPr>
            <p:nvPr/>
          </p:nvSpPr>
          <p:spPr bwMode="auto">
            <a:xfrm>
              <a:off x="5941901" y="1670152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0" name="Line 27"/>
            <p:cNvSpPr>
              <a:spLocks noChangeShapeType="1"/>
            </p:cNvSpPr>
            <p:nvPr/>
          </p:nvSpPr>
          <p:spPr bwMode="auto">
            <a:xfrm>
              <a:off x="5941901" y="3569643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1" name="Line 28"/>
            <p:cNvSpPr>
              <a:spLocks noChangeShapeType="1"/>
            </p:cNvSpPr>
            <p:nvPr/>
          </p:nvSpPr>
          <p:spPr bwMode="auto">
            <a:xfrm flipV="1">
              <a:off x="8604034" y="1670152"/>
              <a:ext cx="1193" cy="1899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2" name="Line 29"/>
            <p:cNvSpPr>
              <a:spLocks noChangeShapeType="1"/>
            </p:cNvSpPr>
            <p:nvPr/>
          </p:nvSpPr>
          <p:spPr bwMode="auto">
            <a:xfrm flipV="1">
              <a:off x="5941901" y="1670152"/>
              <a:ext cx="1193" cy="1899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3" name="Line 30"/>
            <p:cNvSpPr>
              <a:spLocks noChangeShapeType="1"/>
            </p:cNvSpPr>
            <p:nvPr/>
          </p:nvSpPr>
          <p:spPr bwMode="auto">
            <a:xfrm>
              <a:off x="5941901" y="3569643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4" name="Line 31"/>
            <p:cNvSpPr>
              <a:spLocks noChangeShapeType="1"/>
            </p:cNvSpPr>
            <p:nvPr/>
          </p:nvSpPr>
          <p:spPr bwMode="auto">
            <a:xfrm flipV="1">
              <a:off x="5941901" y="1670152"/>
              <a:ext cx="1193" cy="1899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5" name="Line 32"/>
            <p:cNvSpPr>
              <a:spLocks noChangeShapeType="1"/>
            </p:cNvSpPr>
            <p:nvPr/>
          </p:nvSpPr>
          <p:spPr bwMode="auto">
            <a:xfrm flipV="1">
              <a:off x="6192370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6" name="Line 33"/>
            <p:cNvSpPr>
              <a:spLocks noChangeShapeType="1"/>
            </p:cNvSpPr>
            <p:nvPr/>
          </p:nvSpPr>
          <p:spPr bwMode="auto">
            <a:xfrm>
              <a:off x="6192370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7" name="Rectangle 34"/>
            <p:cNvSpPr>
              <a:spLocks noChangeArrowheads="1"/>
            </p:cNvSpPr>
            <p:nvPr/>
          </p:nvSpPr>
          <p:spPr bwMode="auto">
            <a:xfrm>
              <a:off x="6124386" y="3585868"/>
              <a:ext cx="112851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-6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" name="Line 35"/>
            <p:cNvSpPr>
              <a:spLocks noChangeShapeType="1"/>
            </p:cNvSpPr>
            <p:nvPr/>
          </p:nvSpPr>
          <p:spPr bwMode="auto">
            <a:xfrm flipV="1">
              <a:off x="6553762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9" name="Line 36"/>
            <p:cNvSpPr>
              <a:spLocks noChangeShapeType="1"/>
            </p:cNvSpPr>
            <p:nvPr/>
          </p:nvSpPr>
          <p:spPr bwMode="auto">
            <a:xfrm>
              <a:off x="6553762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0" name="Rectangle 37"/>
            <p:cNvSpPr>
              <a:spLocks noChangeArrowheads="1"/>
            </p:cNvSpPr>
            <p:nvPr/>
          </p:nvSpPr>
          <p:spPr bwMode="auto">
            <a:xfrm>
              <a:off x="6485777" y="3585868"/>
              <a:ext cx="112851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-4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1" name="Line 38"/>
            <p:cNvSpPr>
              <a:spLocks noChangeShapeType="1"/>
            </p:cNvSpPr>
            <p:nvPr/>
          </p:nvSpPr>
          <p:spPr bwMode="auto">
            <a:xfrm flipV="1">
              <a:off x="6915154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2" name="Line 39"/>
            <p:cNvSpPr>
              <a:spLocks noChangeShapeType="1"/>
            </p:cNvSpPr>
            <p:nvPr/>
          </p:nvSpPr>
          <p:spPr bwMode="auto">
            <a:xfrm>
              <a:off x="6915154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3" name="Rectangle 40"/>
            <p:cNvSpPr>
              <a:spLocks noChangeArrowheads="1"/>
            </p:cNvSpPr>
            <p:nvPr/>
          </p:nvSpPr>
          <p:spPr bwMode="auto">
            <a:xfrm>
              <a:off x="6847170" y="3585868"/>
              <a:ext cx="112851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-2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" name="Line 41"/>
            <p:cNvSpPr>
              <a:spLocks noChangeShapeType="1"/>
            </p:cNvSpPr>
            <p:nvPr/>
          </p:nvSpPr>
          <p:spPr bwMode="auto">
            <a:xfrm flipV="1">
              <a:off x="7269390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5" name="Line 42"/>
            <p:cNvSpPr>
              <a:spLocks noChangeShapeType="1"/>
            </p:cNvSpPr>
            <p:nvPr/>
          </p:nvSpPr>
          <p:spPr bwMode="auto">
            <a:xfrm>
              <a:off x="7269390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6" name="Rectangle 43"/>
            <p:cNvSpPr>
              <a:spLocks noChangeArrowheads="1"/>
            </p:cNvSpPr>
            <p:nvPr/>
          </p:nvSpPr>
          <p:spPr bwMode="auto">
            <a:xfrm>
              <a:off x="7239572" y="3585868"/>
              <a:ext cx="70532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7" name="Line 44"/>
            <p:cNvSpPr>
              <a:spLocks noChangeShapeType="1"/>
            </p:cNvSpPr>
            <p:nvPr/>
          </p:nvSpPr>
          <p:spPr bwMode="auto">
            <a:xfrm flipV="1">
              <a:off x="7630781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8" name="Line 45"/>
            <p:cNvSpPr>
              <a:spLocks noChangeShapeType="1"/>
            </p:cNvSpPr>
            <p:nvPr/>
          </p:nvSpPr>
          <p:spPr bwMode="auto">
            <a:xfrm>
              <a:off x="7630781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9" name="Rectangle 46"/>
            <p:cNvSpPr>
              <a:spLocks noChangeArrowheads="1"/>
            </p:cNvSpPr>
            <p:nvPr/>
          </p:nvSpPr>
          <p:spPr bwMode="auto">
            <a:xfrm>
              <a:off x="7599771" y="3585868"/>
              <a:ext cx="70532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2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" name="Line 47"/>
            <p:cNvSpPr>
              <a:spLocks noChangeShapeType="1"/>
            </p:cNvSpPr>
            <p:nvPr/>
          </p:nvSpPr>
          <p:spPr bwMode="auto">
            <a:xfrm flipV="1">
              <a:off x="7992173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1" name="Line 48"/>
            <p:cNvSpPr>
              <a:spLocks noChangeShapeType="1"/>
            </p:cNvSpPr>
            <p:nvPr/>
          </p:nvSpPr>
          <p:spPr bwMode="auto">
            <a:xfrm>
              <a:off x="7992173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2" name="Rectangle 49"/>
            <p:cNvSpPr>
              <a:spLocks noChangeArrowheads="1"/>
            </p:cNvSpPr>
            <p:nvPr/>
          </p:nvSpPr>
          <p:spPr bwMode="auto">
            <a:xfrm>
              <a:off x="7961163" y="3585868"/>
              <a:ext cx="70532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4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" name="Line 50"/>
            <p:cNvSpPr>
              <a:spLocks noChangeShapeType="1"/>
            </p:cNvSpPr>
            <p:nvPr/>
          </p:nvSpPr>
          <p:spPr bwMode="auto">
            <a:xfrm flipV="1">
              <a:off x="8353565" y="3541518"/>
              <a:ext cx="1193" cy="28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4" name="Line 51"/>
            <p:cNvSpPr>
              <a:spLocks noChangeShapeType="1"/>
            </p:cNvSpPr>
            <p:nvPr/>
          </p:nvSpPr>
          <p:spPr bwMode="auto">
            <a:xfrm>
              <a:off x="8353565" y="1675560"/>
              <a:ext cx="1193" cy="22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5" name="Rectangle 52"/>
            <p:cNvSpPr>
              <a:spLocks noChangeArrowheads="1"/>
            </p:cNvSpPr>
            <p:nvPr/>
          </p:nvSpPr>
          <p:spPr bwMode="auto">
            <a:xfrm>
              <a:off x="8322555" y="3585868"/>
              <a:ext cx="70532" cy="1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6</a:t>
              </a: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" name="Line 53"/>
            <p:cNvSpPr>
              <a:spLocks noChangeShapeType="1"/>
            </p:cNvSpPr>
            <p:nvPr/>
          </p:nvSpPr>
          <p:spPr bwMode="auto">
            <a:xfrm>
              <a:off x="5941901" y="3374934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7" name="Line 54"/>
            <p:cNvSpPr>
              <a:spLocks noChangeShapeType="1"/>
            </p:cNvSpPr>
            <p:nvPr/>
          </p:nvSpPr>
          <p:spPr bwMode="auto">
            <a:xfrm flipH="1">
              <a:off x="8573024" y="3374934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8" name="Rectangle 55"/>
            <p:cNvSpPr>
              <a:spLocks noChangeArrowheads="1"/>
            </p:cNvSpPr>
            <p:nvPr/>
          </p:nvSpPr>
          <p:spPr bwMode="auto">
            <a:xfrm>
              <a:off x="5770150" y="3314358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0.1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" name="Line 56"/>
            <p:cNvSpPr>
              <a:spLocks noChangeShapeType="1"/>
            </p:cNvSpPr>
            <p:nvPr/>
          </p:nvSpPr>
          <p:spPr bwMode="auto">
            <a:xfrm>
              <a:off x="5941901" y="3186716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0" name="Line 57"/>
            <p:cNvSpPr>
              <a:spLocks noChangeShapeType="1"/>
            </p:cNvSpPr>
            <p:nvPr/>
          </p:nvSpPr>
          <p:spPr bwMode="auto">
            <a:xfrm flipH="1">
              <a:off x="8573024" y="3186716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1" name="Rectangle 58"/>
            <p:cNvSpPr>
              <a:spLocks noChangeArrowheads="1"/>
            </p:cNvSpPr>
            <p:nvPr/>
          </p:nvSpPr>
          <p:spPr bwMode="auto">
            <a:xfrm>
              <a:off x="5770150" y="3125058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0.2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2" name="Line 59"/>
            <p:cNvSpPr>
              <a:spLocks noChangeShapeType="1"/>
            </p:cNvSpPr>
            <p:nvPr/>
          </p:nvSpPr>
          <p:spPr bwMode="auto">
            <a:xfrm>
              <a:off x="5941901" y="2997415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3" name="Line 60"/>
            <p:cNvSpPr>
              <a:spLocks noChangeShapeType="1"/>
            </p:cNvSpPr>
            <p:nvPr/>
          </p:nvSpPr>
          <p:spPr bwMode="auto">
            <a:xfrm flipH="1">
              <a:off x="8573024" y="2997415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4" name="Rectangle 61"/>
            <p:cNvSpPr>
              <a:spLocks noChangeArrowheads="1"/>
            </p:cNvSpPr>
            <p:nvPr/>
          </p:nvSpPr>
          <p:spPr bwMode="auto">
            <a:xfrm>
              <a:off x="5770150" y="2936839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0.3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5" name="Line 62"/>
            <p:cNvSpPr>
              <a:spLocks noChangeShapeType="1"/>
            </p:cNvSpPr>
            <p:nvPr/>
          </p:nvSpPr>
          <p:spPr bwMode="auto">
            <a:xfrm>
              <a:off x="5941901" y="2808116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6" name="Line 63"/>
            <p:cNvSpPr>
              <a:spLocks noChangeShapeType="1"/>
            </p:cNvSpPr>
            <p:nvPr/>
          </p:nvSpPr>
          <p:spPr bwMode="auto">
            <a:xfrm flipH="1">
              <a:off x="8573024" y="2808116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7" name="Rectangle 64"/>
            <p:cNvSpPr>
              <a:spLocks noChangeArrowheads="1"/>
            </p:cNvSpPr>
            <p:nvPr/>
          </p:nvSpPr>
          <p:spPr bwMode="auto">
            <a:xfrm>
              <a:off x="5770150" y="2747540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0.4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8" name="Line 65"/>
            <p:cNvSpPr>
              <a:spLocks noChangeShapeType="1"/>
            </p:cNvSpPr>
            <p:nvPr/>
          </p:nvSpPr>
          <p:spPr bwMode="auto">
            <a:xfrm>
              <a:off x="5941901" y="2619897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19" name="Line 66"/>
            <p:cNvSpPr>
              <a:spLocks noChangeShapeType="1"/>
            </p:cNvSpPr>
            <p:nvPr/>
          </p:nvSpPr>
          <p:spPr bwMode="auto">
            <a:xfrm flipH="1">
              <a:off x="8573024" y="2619897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0" name="Rectangle 67"/>
            <p:cNvSpPr>
              <a:spLocks noChangeArrowheads="1"/>
            </p:cNvSpPr>
            <p:nvPr/>
          </p:nvSpPr>
          <p:spPr bwMode="auto">
            <a:xfrm>
              <a:off x="5770150" y="2558239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0.5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1" name="Line 68"/>
            <p:cNvSpPr>
              <a:spLocks noChangeShapeType="1"/>
            </p:cNvSpPr>
            <p:nvPr/>
          </p:nvSpPr>
          <p:spPr bwMode="auto">
            <a:xfrm>
              <a:off x="5941901" y="2430597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2" name="Line 69"/>
            <p:cNvSpPr>
              <a:spLocks noChangeShapeType="1"/>
            </p:cNvSpPr>
            <p:nvPr/>
          </p:nvSpPr>
          <p:spPr bwMode="auto">
            <a:xfrm flipH="1">
              <a:off x="8573024" y="2430597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3" name="Rectangle 70"/>
            <p:cNvSpPr>
              <a:spLocks noChangeArrowheads="1"/>
            </p:cNvSpPr>
            <p:nvPr/>
          </p:nvSpPr>
          <p:spPr bwMode="auto">
            <a:xfrm>
              <a:off x="5770150" y="2370021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0.6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" name="Line 71"/>
            <p:cNvSpPr>
              <a:spLocks noChangeShapeType="1"/>
            </p:cNvSpPr>
            <p:nvPr/>
          </p:nvSpPr>
          <p:spPr bwMode="auto">
            <a:xfrm>
              <a:off x="5941901" y="2242378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5" name="Line 72"/>
            <p:cNvSpPr>
              <a:spLocks noChangeShapeType="1"/>
            </p:cNvSpPr>
            <p:nvPr/>
          </p:nvSpPr>
          <p:spPr bwMode="auto">
            <a:xfrm flipH="1">
              <a:off x="8573024" y="2242378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6" name="Rectangle 73"/>
            <p:cNvSpPr>
              <a:spLocks noChangeArrowheads="1"/>
            </p:cNvSpPr>
            <p:nvPr/>
          </p:nvSpPr>
          <p:spPr bwMode="auto">
            <a:xfrm>
              <a:off x="5770150" y="2180721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0.7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7" name="Line 74"/>
            <p:cNvSpPr>
              <a:spLocks noChangeShapeType="1"/>
            </p:cNvSpPr>
            <p:nvPr/>
          </p:nvSpPr>
          <p:spPr bwMode="auto">
            <a:xfrm>
              <a:off x="5941901" y="2053079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8" name="Line 75"/>
            <p:cNvSpPr>
              <a:spLocks noChangeShapeType="1"/>
            </p:cNvSpPr>
            <p:nvPr/>
          </p:nvSpPr>
          <p:spPr bwMode="auto">
            <a:xfrm flipH="1">
              <a:off x="8573024" y="2053079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9" name="Rectangle 76"/>
            <p:cNvSpPr>
              <a:spLocks noChangeArrowheads="1"/>
            </p:cNvSpPr>
            <p:nvPr/>
          </p:nvSpPr>
          <p:spPr bwMode="auto">
            <a:xfrm>
              <a:off x="5770150" y="1992503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0.8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" name="Line 77"/>
            <p:cNvSpPr>
              <a:spLocks noChangeShapeType="1"/>
            </p:cNvSpPr>
            <p:nvPr/>
          </p:nvSpPr>
          <p:spPr bwMode="auto">
            <a:xfrm>
              <a:off x="5941901" y="1864861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1" name="Line 78"/>
            <p:cNvSpPr>
              <a:spLocks noChangeShapeType="1"/>
            </p:cNvSpPr>
            <p:nvPr/>
          </p:nvSpPr>
          <p:spPr bwMode="auto">
            <a:xfrm flipH="1">
              <a:off x="8573024" y="1864861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2" name="Rectangle 79"/>
            <p:cNvSpPr>
              <a:spLocks noChangeArrowheads="1"/>
            </p:cNvSpPr>
            <p:nvPr/>
          </p:nvSpPr>
          <p:spPr bwMode="auto">
            <a:xfrm>
              <a:off x="5770150" y="1803203"/>
              <a:ext cx="158697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0.9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3" name="Line 80"/>
            <p:cNvSpPr>
              <a:spLocks noChangeShapeType="1"/>
            </p:cNvSpPr>
            <p:nvPr/>
          </p:nvSpPr>
          <p:spPr bwMode="auto">
            <a:xfrm>
              <a:off x="5941901" y="1675560"/>
              <a:ext cx="29818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4" name="Line 81"/>
            <p:cNvSpPr>
              <a:spLocks noChangeShapeType="1"/>
            </p:cNvSpPr>
            <p:nvPr/>
          </p:nvSpPr>
          <p:spPr bwMode="auto">
            <a:xfrm flipH="1">
              <a:off x="8573024" y="1675560"/>
              <a:ext cx="31011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5" name="Rectangle 82"/>
            <p:cNvSpPr>
              <a:spLocks noChangeArrowheads="1"/>
            </p:cNvSpPr>
            <p:nvPr/>
          </p:nvSpPr>
          <p:spPr bwMode="auto">
            <a:xfrm>
              <a:off x="5861989" y="1614984"/>
              <a:ext cx="63479" cy="13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1</a:t>
              </a:r>
              <a:endPara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6" name="Line 83"/>
            <p:cNvSpPr>
              <a:spLocks noChangeShapeType="1"/>
            </p:cNvSpPr>
            <p:nvPr/>
          </p:nvSpPr>
          <p:spPr bwMode="auto">
            <a:xfrm>
              <a:off x="5941901" y="1670152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7" name="Line 84"/>
            <p:cNvSpPr>
              <a:spLocks noChangeShapeType="1"/>
            </p:cNvSpPr>
            <p:nvPr/>
          </p:nvSpPr>
          <p:spPr bwMode="auto">
            <a:xfrm>
              <a:off x="5941901" y="3569643"/>
              <a:ext cx="2662134" cy="1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8" name="Line 85"/>
            <p:cNvSpPr>
              <a:spLocks noChangeShapeType="1"/>
            </p:cNvSpPr>
            <p:nvPr/>
          </p:nvSpPr>
          <p:spPr bwMode="auto">
            <a:xfrm flipV="1">
              <a:off x="8604034" y="1670152"/>
              <a:ext cx="1193" cy="1899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9" name="Line 86"/>
            <p:cNvSpPr>
              <a:spLocks noChangeShapeType="1"/>
            </p:cNvSpPr>
            <p:nvPr/>
          </p:nvSpPr>
          <p:spPr bwMode="auto">
            <a:xfrm flipV="1">
              <a:off x="5941901" y="1670152"/>
              <a:ext cx="1193" cy="1899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947864" y="2214159"/>
              <a:ext cx="2582223" cy="1350074"/>
              <a:chOff x="5971158" y="1669329"/>
              <a:chExt cx="2582223" cy="2082476"/>
            </a:xfrm>
          </p:grpSpPr>
          <p:sp>
            <p:nvSpPr>
              <p:cNvPr id="440" name="Freeform 87"/>
              <p:cNvSpPr>
                <a:spLocks/>
              </p:cNvSpPr>
              <p:nvPr/>
            </p:nvSpPr>
            <p:spPr bwMode="auto">
              <a:xfrm>
                <a:off x="5971158" y="3646846"/>
                <a:ext cx="776456" cy="104959"/>
              </a:xfrm>
              <a:custGeom>
                <a:avLst/>
                <a:gdLst/>
                <a:ahLst/>
                <a:cxnLst>
                  <a:cxn ang="0">
                    <a:pos x="10" y="88"/>
                  </a:cxn>
                  <a:cxn ang="0">
                    <a:pos x="25" y="88"/>
                  </a:cxn>
                  <a:cxn ang="0">
                    <a:pos x="41" y="88"/>
                  </a:cxn>
                  <a:cxn ang="0">
                    <a:pos x="56" y="88"/>
                  </a:cxn>
                  <a:cxn ang="0">
                    <a:pos x="71" y="88"/>
                  </a:cxn>
                  <a:cxn ang="0">
                    <a:pos x="87" y="88"/>
                  </a:cxn>
                  <a:cxn ang="0">
                    <a:pos x="102" y="88"/>
                  </a:cxn>
                  <a:cxn ang="0">
                    <a:pos x="118" y="88"/>
                  </a:cxn>
                  <a:cxn ang="0">
                    <a:pos x="133" y="88"/>
                  </a:cxn>
                  <a:cxn ang="0">
                    <a:pos x="148" y="88"/>
                  </a:cxn>
                  <a:cxn ang="0">
                    <a:pos x="164" y="88"/>
                  </a:cxn>
                  <a:cxn ang="0">
                    <a:pos x="179" y="88"/>
                  </a:cxn>
                  <a:cxn ang="0">
                    <a:pos x="195" y="88"/>
                  </a:cxn>
                  <a:cxn ang="0">
                    <a:pos x="210" y="88"/>
                  </a:cxn>
                  <a:cxn ang="0">
                    <a:pos x="225" y="88"/>
                  </a:cxn>
                  <a:cxn ang="0">
                    <a:pos x="241" y="88"/>
                  </a:cxn>
                  <a:cxn ang="0">
                    <a:pos x="256" y="88"/>
                  </a:cxn>
                  <a:cxn ang="0">
                    <a:pos x="272" y="88"/>
                  </a:cxn>
                  <a:cxn ang="0">
                    <a:pos x="287" y="88"/>
                  </a:cxn>
                  <a:cxn ang="0">
                    <a:pos x="302" y="88"/>
                  </a:cxn>
                  <a:cxn ang="0">
                    <a:pos x="318" y="88"/>
                  </a:cxn>
                  <a:cxn ang="0">
                    <a:pos x="333" y="88"/>
                  </a:cxn>
                  <a:cxn ang="0">
                    <a:pos x="349" y="88"/>
                  </a:cxn>
                  <a:cxn ang="0">
                    <a:pos x="364" y="88"/>
                  </a:cxn>
                  <a:cxn ang="0">
                    <a:pos x="379" y="88"/>
                  </a:cxn>
                  <a:cxn ang="0">
                    <a:pos x="395" y="88"/>
                  </a:cxn>
                  <a:cxn ang="0">
                    <a:pos x="410" y="88"/>
                  </a:cxn>
                  <a:cxn ang="0">
                    <a:pos x="426" y="88"/>
                  </a:cxn>
                  <a:cxn ang="0">
                    <a:pos x="441" y="82"/>
                  </a:cxn>
                  <a:cxn ang="0">
                    <a:pos x="456" y="82"/>
                  </a:cxn>
                  <a:cxn ang="0">
                    <a:pos x="472" y="82"/>
                  </a:cxn>
                  <a:cxn ang="0">
                    <a:pos x="487" y="77"/>
                  </a:cxn>
                  <a:cxn ang="0">
                    <a:pos x="503" y="77"/>
                  </a:cxn>
                  <a:cxn ang="0">
                    <a:pos x="518" y="72"/>
                  </a:cxn>
                  <a:cxn ang="0">
                    <a:pos x="533" y="67"/>
                  </a:cxn>
                  <a:cxn ang="0">
                    <a:pos x="549" y="62"/>
                  </a:cxn>
                  <a:cxn ang="0">
                    <a:pos x="564" y="57"/>
                  </a:cxn>
                  <a:cxn ang="0">
                    <a:pos x="580" y="47"/>
                  </a:cxn>
                  <a:cxn ang="0">
                    <a:pos x="595" y="41"/>
                  </a:cxn>
                  <a:cxn ang="0">
                    <a:pos x="610" y="31"/>
                  </a:cxn>
                  <a:cxn ang="0">
                    <a:pos x="626" y="21"/>
                  </a:cxn>
                  <a:cxn ang="0">
                    <a:pos x="641" y="5"/>
                  </a:cxn>
                </a:cxnLst>
                <a:rect l="0" t="0" r="r" b="b"/>
                <a:pathLst>
                  <a:path w="651" h="88">
                    <a:moveTo>
                      <a:pt x="0" y="88"/>
                    </a:moveTo>
                    <a:lnTo>
                      <a:pt x="5" y="88"/>
                    </a:lnTo>
                    <a:lnTo>
                      <a:pt x="10" y="88"/>
                    </a:lnTo>
                    <a:lnTo>
                      <a:pt x="15" y="88"/>
                    </a:lnTo>
                    <a:lnTo>
                      <a:pt x="20" y="88"/>
                    </a:lnTo>
                    <a:lnTo>
                      <a:pt x="25" y="88"/>
                    </a:lnTo>
                    <a:lnTo>
                      <a:pt x="30" y="88"/>
                    </a:lnTo>
                    <a:lnTo>
                      <a:pt x="36" y="88"/>
                    </a:lnTo>
                    <a:lnTo>
                      <a:pt x="41" y="88"/>
                    </a:lnTo>
                    <a:lnTo>
                      <a:pt x="46" y="88"/>
                    </a:lnTo>
                    <a:lnTo>
                      <a:pt x="51" y="88"/>
                    </a:lnTo>
                    <a:lnTo>
                      <a:pt x="56" y="88"/>
                    </a:lnTo>
                    <a:lnTo>
                      <a:pt x="61" y="88"/>
                    </a:lnTo>
                    <a:lnTo>
                      <a:pt x="66" y="88"/>
                    </a:lnTo>
                    <a:lnTo>
                      <a:pt x="71" y="88"/>
                    </a:lnTo>
                    <a:lnTo>
                      <a:pt x="77" y="88"/>
                    </a:lnTo>
                    <a:lnTo>
                      <a:pt x="82" y="88"/>
                    </a:lnTo>
                    <a:lnTo>
                      <a:pt x="87" y="88"/>
                    </a:lnTo>
                    <a:lnTo>
                      <a:pt x="92" y="88"/>
                    </a:lnTo>
                    <a:lnTo>
                      <a:pt x="97" y="88"/>
                    </a:lnTo>
                    <a:lnTo>
                      <a:pt x="102" y="88"/>
                    </a:lnTo>
                    <a:lnTo>
                      <a:pt x="107" y="88"/>
                    </a:lnTo>
                    <a:lnTo>
                      <a:pt x="113" y="88"/>
                    </a:lnTo>
                    <a:lnTo>
                      <a:pt x="118" y="88"/>
                    </a:lnTo>
                    <a:lnTo>
                      <a:pt x="123" y="88"/>
                    </a:lnTo>
                    <a:lnTo>
                      <a:pt x="128" y="88"/>
                    </a:lnTo>
                    <a:lnTo>
                      <a:pt x="133" y="88"/>
                    </a:lnTo>
                    <a:lnTo>
                      <a:pt x="138" y="88"/>
                    </a:lnTo>
                    <a:lnTo>
                      <a:pt x="143" y="88"/>
                    </a:lnTo>
                    <a:lnTo>
                      <a:pt x="148" y="88"/>
                    </a:lnTo>
                    <a:lnTo>
                      <a:pt x="154" y="88"/>
                    </a:lnTo>
                    <a:lnTo>
                      <a:pt x="159" y="88"/>
                    </a:lnTo>
                    <a:lnTo>
                      <a:pt x="164" y="88"/>
                    </a:lnTo>
                    <a:lnTo>
                      <a:pt x="169" y="88"/>
                    </a:lnTo>
                    <a:lnTo>
                      <a:pt x="174" y="88"/>
                    </a:lnTo>
                    <a:lnTo>
                      <a:pt x="179" y="88"/>
                    </a:lnTo>
                    <a:lnTo>
                      <a:pt x="184" y="88"/>
                    </a:lnTo>
                    <a:lnTo>
                      <a:pt x="190" y="88"/>
                    </a:lnTo>
                    <a:lnTo>
                      <a:pt x="195" y="88"/>
                    </a:lnTo>
                    <a:lnTo>
                      <a:pt x="200" y="88"/>
                    </a:lnTo>
                    <a:lnTo>
                      <a:pt x="205" y="88"/>
                    </a:lnTo>
                    <a:lnTo>
                      <a:pt x="210" y="88"/>
                    </a:lnTo>
                    <a:lnTo>
                      <a:pt x="215" y="88"/>
                    </a:lnTo>
                    <a:lnTo>
                      <a:pt x="220" y="88"/>
                    </a:lnTo>
                    <a:lnTo>
                      <a:pt x="225" y="88"/>
                    </a:lnTo>
                    <a:lnTo>
                      <a:pt x="231" y="88"/>
                    </a:lnTo>
                    <a:lnTo>
                      <a:pt x="236" y="88"/>
                    </a:lnTo>
                    <a:lnTo>
                      <a:pt x="241" y="88"/>
                    </a:lnTo>
                    <a:lnTo>
                      <a:pt x="246" y="88"/>
                    </a:lnTo>
                    <a:lnTo>
                      <a:pt x="251" y="88"/>
                    </a:lnTo>
                    <a:lnTo>
                      <a:pt x="256" y="88"/>
                    </a:lnTo>
                    <a:lnTo>
                      <a:pt x="261" y="88"/>
                    </a:lnTo>
                    <a:lnTo>
                      <a:pt x="267" y="88"/>
                    </a:lnTo>
                    <a:lnTo>
                      <a:pt x="272" y="88"/>
                    </a:lnTo>
                    <a:lnTo>
                      <a:pt x="277" y="88"/>
                    </a:lnTo>
                    <a:lnTo>
                      <a:pt x="282" y="88"/>
                    </a:lnTo>
                    <a:lnTo>
                      <a:pt x="287" y="88"/>
                    </a:lnTo>
                    <a:lnTo>
                      <a:pt x="292" y="88"/>
                    </a:lnTo>
                    <a:lnTo>
                      <a:pt x="297" y="88"/>
                    </a:lnTo>
                    <a:lnTo>
                      <a:pt x="302" y="88"/>
                    </a:lnTo>
                    <a:lnTo>
                      <a:pt x="308" y="88"/>
                    </a:lnTo>
                    <a:lnTo>
                      <a:pt x="313" y="88"/>
                    </a:lnTo>
                    <a:lnTo>
                      <a:pt x="318" y="88"/>
                    </a:lnTo>
                    <a:lnTo>
                      <a:pt x="323" y="88"/>
                    </a:lnTo>
                    <a:lnTo>
                      <a:pt x="328" y="88"/>
                    </a:lnTo>
                    <a:lnTo>
                      <a:pt x="333" y="88"/>
                    </a:lnTo>
                    <a:lnTo>
                      <a:pt x="338" y="88"/>
                    </a:lnTo>
                    <a:lnTo>
                      <a:pt x="344" y="88"/>
                    </a:lnTo>
                    <a:lnTo>
                      <a:pt x="349" y="88"/>
                    </a:lnTo>
                    <a:lnTo>
                      <a:pt x="354" y="88"/>
                    </a:lnTo>
                    <a:lnTo>
                      <a:pt x="359" y="88"/>
                    </a:lnTo>
                    <a:lnTo>
                      <a:pt x="364" y="88"/>
                    </a:lnTo>
                    <a:lnTo>
                      <a:pt x="369" y="88"/>
                    </a:lnTo>
                    <a:lnTo>
                      <a:pt x="374" y="88"/>
                    </a:lnTo>
                    <a:lnTo>
                      <a:pt x="379" y="88"/>
                    </a:lnTo>
                    <a:lnTo>
                      <a:pt x="385" y="88"/>
                    </a:lnTo>
                    <a:lnTo>
                      <a:pt x="390" y="88"/>
                    </a:lnTo>
                    <a:lnTo>
                      <a:pt x="395" y="88"/>
                    </a:lnTo>
                    <a:lnTo>
                      <a:pt x="400" y="88"/>
                    </a:lnTo>
                    <a:lnTo>
                      <a:pt x="405" y="88"/>
                    </a:lnTo>
                    <a:lnTo>
                      <a:pt x="410" y="88"/>
                    </a:lnTo>
                    <a:lnTo>
                      <a:pt x="415" y="88"/>
                    </a:lnTo>
                    <a:lnTo>
                      <a:pt x="420" y="88"/>
                    </a:lnTo>
                    <a:lnTo>
                      <a:pt x="426" y="88"/>
                    </a:lnTo>
                    <a:lnTo>
                      <a:pt x="431" y="82"/>
                    </a:lnTo>
                    <a:lnTo>
                      <a:pt x="436" y="82"/>
                    </a:lnTo>
                    <a:lnTo>
                      <a:pt x="441" y="82"/>
                    </a:lnTo>
                    <a:lnTo>
                      <a:pt x="446" y="82"/>
                    </a:lnTo>
                    <a:lnTo>
                      <a:pt x="451" y="82"/>
                    </a:lnTo>
                    <a:lnTo>
                      <a:pt x="456" y="82"/>
                    </a:lnTo>
                    <a:lnTo>
                      <a:pt x="462" y="82"/>
                    </a:lnTo>
                    <a:lnTo>
                      <a:pt x="467" y="82"/>
                    </a:lnTo>
                    <a:lnTo>
                      <a:pt x="472" y="82"/>
                    </a:lnTo>
                    <a:lnTo>
                      <a:pt x="477" y="77"/>
                    </a:lnTo>
                    <a:lnTo>
                      <a:pt x="482" y="77"/>
                    </a:lnTo>
                    <a:lnTo>
                      <a:pt x="487" y="77"/>
                    </a:lnTo>
                    <a:lnTo>
                      <a:pt x="492" y="77"/>
                    </a:lnTo>
                    <a:lnTo>
                      <a:pt x="497" y="77"/>
                    </a:lnTo>
                    <a:lnTo>
                      <a:pt x="503" y="77"/>
                    </a:lnTo>
                    <a:lnTo>
                      <a:pt x="508" y="72"/>
                    </a:lnTo>
                    <a:lnTo>
                      <a:pt x="513" y="72"/>
                    </a:lnTo>
                    <a:lnTo>
                      <a:pt x="518" y="72"/>
                    </a:lnTo>
                    <a:lnTo>
                      <a:pt x="523" y="72"/>
                    </a:lnTo>
                    <a:lnTo>
                      <a:pt x="528" y="67"/>
                    </a:lnTo>
                    <a:lnTo>
                      <a:pt x="533" y="67"/>
                    </a:lnTo>
                    <a:lnTo>
                      <a:pt x="539" y="67"/>
                    </a:lnTo>
                    <a:lnTo>
                      <a:pt x="544" y="62"/>
                    </a:lnTo>
                    <a:lnTo>
                      <a:pt x="549" y="62"/>
                    </a:lnTo>
                    <a:lnTo>
                      <a:pt x="554" y="62"/>
                    </a:lnTo>
                    <a:lnTo>
                      <a:pt x="559" y="57"/>
                    </a:lnTo>
                    <a:lnTo>
                      <a:pt x="564" y="57"/>
                    </a:lnTo>
                    <a:lnTo>
                      <a:pt x="569" y="52"/>
                    </a:lnTo>
                    <a:lnTo>
                      <a:pt x="574" y="52"/>
                    </a:lnTo>
                    <a:lnTo>
                      <a:pt x="580" y="47"/>
                    </a:lnTo>
                    <a:lnTo>
                      <a:pt x="585" y="47"/>
                    </a:lnTo>
                    <a:lnTo>
                      <a:pt x="590" y="41"/>
                    </a:lnTo>
                    <a:lnTo>
                      <a:pt x="595" y="41"/>
                    </a:lnTo>
                    <a:lnTo>
                      <a:pt x="600" y="36"/>
                    </a:lnTo>
                    <a:lnTo>
                      <a:pt x="605" y="36"/>
                    </a:lnTo>
                    <a:lnTo>
                      <a:pt x="610" y="31"/>
                    </a:lnTo>
                    <a:lnTo>
                      <a:pt x="616" y="26"/>
                    </a:lnTo>
                    <a:lnTo>
                      <a:pt x="621" y="26"/>
                    </a:lnTo>
                    <a:lnTo>
                      <a:pt x="626" y="21"/>
                    </a:lnTo>
                    <a:lnTo>
                      <a:pt x="631" y="16"/>
                    </a:lnTo>
                    <a:lnTo>
                      <a:pt x="636" y="11"/>
                    </a:lnTo>
                    <a:lnTo>
                      <a:pt x="641" y="5"/>
                    </a:lnTo>
                    <a:lnTo>
                      <a:pt x="646" y="5"/>
                    </a:lnTo>
                    <a:lnTo>
                      <a:pt x="651" y="0"/>
                    </a:lnTo>
                  </a:path>
                </a:pathLst>
              </a:custGeom>
              <a:noFill/>
              <a:ln w="38100" cap="flat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1" name="Freeform 88"/>
              <p:cNvSpPr>
                <a:spLocks/>
              </p:cNvSpPr>
              <p:nvPr/>
            </p:nvSpPr>
            <p:spPr bwMode="auto">
              <a:xfrm>
                <a:off x="6747614" y="2374222"/>
                <a:ext cx="441304" cy="1272625"/>
              </a:xfrm>
              <a:custGeom>
                <a:avLst/>
                <a:gdLst/>
                <a:ahLst/>
                <a:cxnLst>
                  <a:cxn ang="0">
                    <a:pos x="6" y="1057"/>
                  </a:cxn>
                  <a:cxn ang="0">
                    <a:pos x="21" y="1042"/>
                  </a:cxn>
                  <a:cxn ang="0">
                    <a:pos x="36" y="1026"/>
                  </a:cxn>
                  <a:cxn ang="0">
                    <a:pos x="57" y="1001"/>
                  </a:cxn>
                  <a:cxn ang="0">
                    <a:pos x="67" y="980"/>
                  </a:cxn>
                  <a:cxn ang="0">
                    <a:pos x="88" y="949"/>
                  </a:cxn>
                  <a:cxn ang="0">
                    <a:pos x="93" y="934"/>
                  </a:cxn>
                  <a:cxn ang="0">
                    <a:pos x="103" y="918"/>
                  </a:cxn>
                  <a:cxn ang="0">
                    <a:pos x="108" y="898"/>
                  </a:cxn>
                  <a:cxn ang="0">
                    <a:pos x="118" y="877"/>
                  </a:cxn>
                  <a:cxn ang="0">
                    <a:pos x="129" y="862"/>
                  </a:cxn>
                  <a:cxn ang="0">
                    <a:pos x="134" y="841"/>
                  </a:cxn>
                  <a:cxn ang="0">
                    <a:pos x="144" y="826"/>
                  </a:cxn>
                  <a:cxn ang="0">
                    <a:pos x="149" y="800"/>
                  </a:cxn>
                  <a:cxn ang="0">
                    <a:pos x="160" y="785"/>
                  </a:cxn>
                  <a:cxn ang="0">
                    <a:pos x="165" y="759"/>
                  </a:cxn>
                  <a:cxn ang="0">
                    <a:pos x="175" y="739"/>
                  </a:cxn>
                  <a:cxn ang="0">
                    <a:pos x="180" y="713"/>
                  </a:cxn>
                  <a:cxn ang="0">
                    <a:pos x="190" y="693"/>
                  </a:cxn>
                  <a:cxn ang="0">
                    <a:pos x="195" y="662"/>
                  </a:cxn>
                  <a:cxn ang="0">
                    <a:pos x="206" y="641"/>
                  </a:cxn>
                  <a:cxn ang="0">
                    <a:pos x="211" y="610"/>
                  </a:cxn>
                  <a:cxn ang="0">
                    <a:pos x="221" y="585"/>
                  </a:cxn>
                  <a:cxn ang="0">
                    <a:pos x="226" y="554"/>
                  </a:cxn>
                  <a:cxn ang="0">
                    <a:pos x="237" y="533"/>
                  </a:cxn>
                  <a:cxn ang="0">
                    <a:pos x="242" y="498"/>
                  </a:cxn>
                  <a:cxn ang="0">
                    <a:pos x="252" y="477"/>
                  </a:cxn>
                  <a:cxn ang="0">
                    <a:pos x="257" y="441"/>
                  </a:cxn>
                  <a:cxn ang="0">
                    <a:pos x="267" y="415"/>
                  </a:cxn>
                  <a:cxn ang="0">
                    <a:pos x="272" y="385"/>
                  </a:cxn>
                  <a:cxn ang="0">
                    <a:pos x="283" y="354"/>
                  </a:cxn>
                  <a:cxn ang="0">
                    <a:pos x="288" y="323"/>
                  </a:cxn>
                  <a:cxn ang="0">
                    <a:pos x="298" y="292"/>
                  </a:cxn>
                  <a:cxn ang="0">
                    <a:pos x="303" y="256"/>
                  </a:cxn>
                  <a:cxn ang="0">
                    <a:pos x="313" y="236"/>
                  </a:cxn>
                  <a:cxn ang="0">
                    <a:pos x="319" y="195"/>
                  </a:cxn>
                  <a:cxn ang="0">
                    <a:pos x="329" y="174"/>
                  </a:cxn>
                  <a:cxn ang="0">
                    <a:pos x="334" y="138"/>
                  </a:cxn>
                  <a:cxn ang="0">
                    <a:pos x="344" y="113"/>
                  </a:cxn>
                  <a:cxn ang="0">
                    <a:pos x="349" y="77"/>
                  </a:cxn>
                  <a:cxn ang="0">
                    <a:pos x="360" y="51"/>
                  </a:cxn>
                  <a:cxn ang="0">
                    <a:pos x="365" y="20"/>
                  </a:cxn>
                </a:cxnLst>
                <a:rect l="0" t="0" r="r" b="b"/>
                <a:pathLst>
                  <a:path w="370" h="1067">
                    <a:moveTo>
                      <a:pt x="0" y="1067"/>
                    </a:moveTo>
                    <a:lnTo>
                      <a:pt x="11" y="1057"/>
                    </a:lnTo>
                    <a:lnTo>
                      <a:pt x="6" y="1057"/>
                    </a:lnTo>
                    <a:lnTo>
                      <a:pt x="11" y="1057"/>
                    </a:lnTo>
                    <a:lnTo>
                      <a:pt x="21" y="1047"/>
                    </a:lnTo>
                    <a:lnTo>
                      <a:pt x="21" y="1042"/>
                    </a:lnTo>
                    <a:lnTo>
                      <a:pt x="26" y="1037"/>
                    </a:lnTo>
                    <a:lnTo>
                      <a:pt x="31" y="1031"/>
                    </a:lnTo>
                    <a:lnTo>
                      <a:pt x="36" y="1026"/>
                    </a:lnTo>
                    <a:lnTo>
                      <a:pt x="47" y="1016"/>
                    </a:lnTo>
                    <a:lnTo>
                      <a:pt x="47" y="1011"/>
                    </a:lnTo>
                    <a:lnTo>
                      <a:pt x="57" y="1001"/>
                    </a:lnTo>
                    <a:lnTo>
                      <a:pt x="57" y="995"/>
                    </a:lnTo>
                    <a:lnTo>
                      <a:pt x="67" y="985"/>
                    </a:lnTo>
                    <a:lnTo>
                      <a:pt x="67" y="980"/>
                    </a:lnTo>
                    <a:lnTo>
                      <a:pt x="77" y="970"/>
                    </a:lnTo>
                    <a:lnTo>
                      <a:pt x="77" y="960"/>
                    </a:lnTo>
                    <a:lnTo>
                      <a:pt x="88" y="949"/>
                    </a:lnTo>
                    <a:lnTo>
                      <a:pt x="88" y="944"/>
                    </a:lnTo>
                    <a:lnTo>
                      <a:pt x="93" y="939"/>
                    </a:lnTo>
                    <a:lnTo>
                      <a:pt x="93" y="934"/>
                    </a:lnTo>
                    <a:lnTo>
                      <a:pt x="98" y="929"/>
                    </a:lnTo>
                    <a:lnTo>
                      <a:pt x="98" y="924"/>
                    </a:lnTo>
                    <a:lnTo>
                      <a:pt x="103" y="918"/>
                    </a:lnTo>
                    <a:lnTo>
                      <a:pt x="103" y="913"/>
                    </a:lnTo>
                    <a:lnTo>
                      <a:pt x="108" y="908"/>
                    </a:lnTo>
                    <a:lnTo>
                      <a:pt x="108" y="898"/>
                    </a:lnTo>
                    <a:lnTo>
                      <a:pt x="113" y="893"/>
                    </a:lnTo>
                    <a:lnTo>
                      <a:pt x="118" y="888"/>
                    </a:lnTo>
                    <a:lnTo>
                      <a:pt x="118" y="877"/>
                    </a:lnTo>
                    <a:lnTo>
                      <a:pt x="124" y="872"/>
                    </a:lnTo>
                    <a:lnTo>
                      <a:pt x="124" y="867"/>
                    </a:lnTo>
                    <a:lnTo>
                      <a:pt x="129" y="862"/>
                    </a:lnTo>
                    <a:lnTo>
                      <a:pt x="129" y="857"/>
                    </a:lnTo>
                    <a:lnTo>
                      <a:pt x="134" y="852"/>
                    </a:lnTo>
                    <a:lnTo>
                      <a:pt x="134" y="841"/>
                    </a:lnTo>
                    <a:lnTo>
                      <a:pt x="139" y="836"/>
                    </a:lnTo>
                    <a:lnTo>
                      <a:pt x="139" y="831"/>
                    </a:lnTo>
                    <a:lnTo>
                      <a:pt x="144" y="826"/>
                    </a:lnTo>
                    <a:lnTo>
                      <a:pt x="144" y="816"/>
                    </a:lnTo>
                    <a:lnTo>
                      <a:pt x="149" y="811"/>
                    </a:lnTo>
                    <a:lnTo>
                      <a:pt x="149" y="800"/>
                    </a:lnTo>
                    <a:lnTo>
                      <a:pt x="154" y="795"/>
                    </a:lnTo>
                    <a:lnTo>
                      <a:pt x="154" y="790"/>
                    </a:lnTo>
                    <a:lnTo>
                      <a:pt x="160" y="785"/>
                    </a:lnTo>
                    <a:lnTo>
                      <a:pt x="160" y="775"/>
                    </a:lnTo>
                    <a:lnTo>
                      <a:pt x="165" y="770"/>
                    </a:lnTo>
                    <a:lnTo>
                      <a:pt x="165" y="759"/>
                    </a:lnTo>
                    <a:lnTo>
                      <a:pt x="170" y="754"/>
                    </a:lnTo>
                    <a:lnTo>
                      <a:pt x="170" y="744"/>
                    </a:lnTo>
                    <a:lnTo>
                      <a:pt x="175" y="739"/>
                    </a:lnTo>
                    <a:lnTo>
                      <a:pt x="175" y="729"/>
                    </a:lnTo>
                    <a:lnTo>
                      <a:pt x="180" y="723"/>
                    </a:lnTo>
                    <a:lnTo>
                      <a:pt x="180" y="713"/>
                    </a:lnTo>
                    <a:lnTo>
                      <a:pt x="185" y="708"/>
                    </a:lnTo>
                    <a:lnTo>
                      <a:pt x="185" y="698"/>
                    </a:lnTo>
                    <a:lnTo>
                      <a:pt x="190" y="693"/>
                    </a:lnTo>
                    <a:lnTo>
                      <a:pt x="190" y="682"/>
                    </a:lnTo>
                    <a:lnTo>
                      <a:pt x="195" y="677"/>
                    </a:lnTo>
                    <a:lnTo>
                      <a:pt x="195" y="662"/>
                    </a:lnTo>
                    <a:lnTo>
                      <a:pt x="201" y="657"/>
                    </a:lnTo>
                    <a:lnTo>
                      <a:pt x="201" y="646"/>
                    </a:lnTo>
                    <a:lnTo>
                      <a:pt x="206" y="641"/>
                    </a:lnTo>
                    <a:lnTo>
                      <a:pt x="206" y="631"/>
                    </a:lnTo>
                    <a:lnTo>
                      <a:pt x="211" y="626"/>
                    </a:lnTo>
                    <a:lnTo>
                      <a:pt x="211" y="610"/>
                    </a:lnTo>
                    <a:lnTo>
                      <a:pt x="216" y="605"/>
                    </a:lnTo>
                    <a:lnTo>
                      <a:pt x="216" y="590"/>
                    </a:lnTo>
                    <a:lnTo>
                      <a:pt x="221" y="585"/>
                    </a:lnTo>
                    <a:lnTo>
                      <a:pt x="221" y="575"/>
                    </a:lnTo>
                    <a:lnTo>
                      <a:pt x="226" y="569"/>
                    </a:lnTo>
                    <a:lnTo>
                      <a:pt x="226" y="554"/>
                    </a:lnTo>
                    <a:lnTo>
                      <a:pt x="231" y="549"/>
                    </a:lnTo>
                    <a:lnTo>
                      <a:pt x="231" y="539"/>
                    </a:lnTo>
                    <a:lnTo>
                      <a:pt x="237" y="533"/>
                    </a:lnTo>
                    <a:lnTo>
                      <a:pt x="237" y="518"/>
                    </a:lnTo>
                    <a:lnTo>
                      <a:pt x="242" y="513"/>
                    </a:lnTo>
                    <a:lnTo>
                      <a:pt x="242" y="498"/>
                    </a:lnTo>
                    <a:lnTo>
                      <a:pt x="247" y="492"/>
                    </a:lnTo>
                    <a:lnTo>
                      <a:pt x="247" y="482"/>
                    </a:lnTo>
                    <a:lnTo>
                      <a:pt x="252" y="477"/>
                    </a:lnTo>
                    <a:lnTo>
                      <a:pt x="252" y="462"/>
                    </a:lnTo>
                    <a:lnTo>
                      <a:pt x="257" y="456"/>
                    </a:lnTo>
                    <a:lnTo>
                      <a:pt x="257" y="441"/>
                    </a:lnTo>
                    <a:lnTo>
                      <a:pt x="262" y="436"/>
                    </a:lnTo>
                    <a:lnTo>
                      <a:pt x="262" y="421"/>
                    </a:lnTo>
                    <a:lnTo>
                      <a:pt x="267" y="415"/>
                    </a:lnTo>
                    <a:lnTo>
                      <a:pt x="267" y="400"/>
                    </a:lnTo>
                    <a:lnTo>
                      <a:pt x="272" y="395"/>
                    </a:lnTo>
                    <a:lnTo>
                      <a:pt x="272" y="385"/>
                    </a:lnTo>
                    <a:lnTo>
                      <a:pt x="278" y="379"/>
                    </a:lnTo>
                    <a:lnTo>
                      <a:pt x="278" y="359"/>
                    </a:lnTo>
                    <a:lnTo>
                      <a:pt x="283" y="354"/>
                    </a:lnTo>
                    <a:lnTo>
                      <a:pt x="283" y="344"/>
                    </a:lnTo>
                    <a:lnTo>
                      <a:pt x="288" y="338"/>
                    </a:lnTo>
                    <a:lnTo>
                      <a:pt x="288" y="323"/>
                    </a:lnTo>
                    <a:lnTo>
                      <a:pt x="293" y="318"/>
                    </a:lnTo>
                    <a:lnTo>
                      <a:pt x="293" y="297"/>
                    </a:lnTo>
                    <a:lnTo>
                      <a:pt x="298" y="292"/>
                    </a:lnTo>
                    <a:lnTo>
                      <a:pt x="298" y="282"/>
                    </a:lnTo>
                    <a:lnTo>
                      <a:pt x="303" y="277"/>
                    </a:lnTo>
                    <a:lnTo>
                      <a:pt x="303" y="256"/>
                    </a:lnTo>
                    <a:lnTo>
                      <a:pt x="308" y="251"/>
                    </a:lnTo>
                    <a:lnTo>
                      <a:pt x="308" y="241"/>
                    </a:lnTo>
                    <a:lnTo>
                      <a:pt x="313" y="236"/>
                    </a:lnTo>
                    <a:lnTo>
                      <a:pt x="313" y="220"/>
                    </a:lnTo>
                    <a:lnTo>
                      <a:pt x="319" y="215"/>
                    </a:lnTo>
                    <a:lnTo>
                      <a:pt x="319" y="195"/>
                    </a:lnTo>
                    <a:lnTo>
                      <a:pt x="324" y="190"/>
                    </a:lnTo>
                    <a:lnTo>
                      <a:pt x="324" y="179"/>
                    </a:lnTo>
                    <a:lnTo>
                      <a:pt x="329" y="174"/>
                    </a:lnTo>
                    <a:lnTo>
                      <a:pt x="329" y="154"/>
                    </a:lnTo>
                    <a:lnTo>
                      <a:pt x="334" y="148"/>
                    </a:lnTo>
                    <a:lnTo>
                      <a:pt x="334" y="138"/>
                    </a:lnTo>
                    <a:lnTo>
                      <a:pt x="339" y="133"/>
                    </a:lnTo>
                    <a:lnTo>
                      <a:pt x="339" y="118"/>
                    </a:lnTo>
                    <a:lnTo>
                      <a:pt x="344" y="113"/>
                    </a:lnTo>
                    <a:lnTo>
                      <a:pt x="344" y="97"/>
                    </a:lnTo>
                    <a:lnTo>
                      <a:pt x="349" y="92"/>
                    </a:lnTo>
                    <a:lnTo>
                      <a:pt x="349" y="77"/>
                    </a:lnTo>
                    <a:lnTo>
                      <a:pt x="355" y="71"/>
                    </a:lnTo>
                    <a:lnTo>
                      <a:pt x="355" y="56"/>
                    </a:lnTo>
                    <a:lnTo>
                      <a:pt x="360" y="51"/>
                    </a:lnTo>
                    <a:lnTo>
                      <a:pt x="360" y="41"/>
                    </a:lnTo>
                    <a:lnTo>
                      <a:pt x="365" y="36"/>
                    </a:lnTo>
                    <a:lnTo>
                      <a:pt x="365" y="20"/>
                    </a:lnTo>
                    <a:lnTo>
                      <a:pt x="370" y="15"/>
                    </a:lnTo>
                    <a:lnTo>
                      <a:pt x="370" y="0"/>
                    </a:lnTo>
                  </a:path>
                </a:pathLst>
              </a:custGeom>
              <a:noFill/>
              <a:ln w="38100" cap="flat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2" name="Freeform 89"/>
              <p:cNvSpPr>
                <a:spLocks/>
              </p:cNvSpPr>
              <p:nvPr/>
            </p:nvSpPr>
            <p:spPr bwMode="auto">
              <a:xfrm>
                <a:off x="7188917" y="1669329"/>
                <a:ext cx="189642" cy="704893"/>
              </a:xfrm>
              <a:custGeom>
                <a:avLst/>
                <a:gdLst/>
                <a:ahLst/>
                <a:cxnLst>
                  <a:cxn ang="0">
                    <a:pos x="0" y="591"/>
                  </a:cxn>
                  <a:cxn ang="0">
                    <a:pos x="5" y="585"/>
                  </a:cxn>
                  <a:cxn ang="0">
                    <a:pos x="5" y="575"/>
                  </a:cxn>
                  <a:cxn ang="0">
                    <a:pos x="10" y="570"/>
                  </a:cxn>
                  <a:cxn ang="0">
                    <a:pos x="10" y="555"/>
                  </a:cxn>
                  <a:cxn ang="0">
                    <a:pos x="15" y="550"/>
                  </a:cxn>
                  <a:cxn ang="0">
                    <a:pos x="15" y="534"/>
                  </a:cxn>
                  <a:cxn ang="0">
                    <a:pos x="20" y="529"/>
                  </a:cxn>
                  <a:cxn ang="0">
                    <a:pos x="20" y="519"/>
                  </a:cxn>
                  <a:cxn ang="0">
                    <a:pos x="26" y="514"/>
                  </a:cxn>
                  <a:cxn ang="0">
                    <a:pos x="26" y="503"/>
                  </a:cxn>
                  <a:cxn ang="0">
                    <a:pos x="31" y="498"/>
                  </a:cxn>
                  <a:cxn ang="0">
                    <a:pos x="31" y="488"/>
                  </a:cxn>
                  <a:cxn ang="0">
                    <a:pos x="36" y="483"/>
                  </a:cxn>
                  <a:cxn ang="0">
                    <a:pos x="36" y="473"/>
                  </a:cxn>
                  <a:cxn ang="0">
                    <a:pos x="41" y="467"/>
                  </a:cxn>
                  <a:cxn ang="0">
                    <a:pos x="41" y="452"/>
                  </a:cxn>
                  <a:cxn ang="0">
                    <a:pos x="46" y="447"/>
                  </a:cxn>
                  <a:cxn ang="0">
                    <a:pos x="46" y="442"/>
                  </a:cxn>
                  <a:cxn ang="0">
                    <a:pos x="51" y="437"/>
                  </a:cxn>
                  <a:cxn ang="0">
                    <a:pos x="51" y="426"/>
                  </a:cxn>
                  <a:cxn ang="0">
                    <a:pos x="56" y="421"/>
                  </a:cxn>
                  <a:cxn ang="0">
                    <a:pos x="56" y="411"/>
                  </a:cxn>
                  <a:cxn ang="0">
                    <a:pos x="62" y="406"/>
                  </a:cxn>
                  <a:cxn ang="0">
                    <a:pos x="62" y="401"/>
                  </a:cxn>
                  <a:cxn ang="0">
                    <a:pos x="67" y="396"/>
                  </a:cxn>
                  <a:cxn ang="0">
                    <a:pos x="67" y="385"/>
                  </a:cxn>
                  <a:cxn ang="0">
                    <a:pos x="72" y="380"/>
                  </a:cxn>
                  <a:cxn ang="0">
                    <a:pos x="72" y="375"/>
                  </a:cxn>
                  <a:cxn ang="0">
                    <a:pos x="77" y="370"/>
                  </a:cxn>
                  <a:cxn ang="0">
                    <a:pos x="77" y="360"/>
                  </a:cxn>
                  <a:cxn ang="0">
                    <a:pos x="82" y="354"/>
                  </a:cxn>
                  <a:cxn ang="0">
                    <a:pos x="87" y="349"/>
                  </a:cxn>
                  <a:cxn ang="0">
                    <a:pos x="87" y="339"/>
                  </a:cxn>
                  <a:cxn ang="0">
                    <a:pos x="97" y="329"/>
                  </a:cxn>
                  <a:cxn ang="0">
                    <a:pos x="97" y="324"/>
                  </a:cxn>
                  <a:cxn ang="0">
                    <a:pos x="108" y="313"/>
                  </a:cxn>
                  <a:cxn ang="0">
                    <a:pos x="108" y="308"/>
                  </a:cxn>
                  <a:cxn ang="0">
                    <a:pos x="118" y="298"/>
                  </a:cxn>
                  <a:cxn ang="0">
                    <a:pos x="118" y="293"/>
                  </a:cxn>
                  <a:cxn ang="0">
                    <a:pos x="123" y="288"/>
                  </a:cxn>
                  <a:cxn ang="0">
                    <a:pos x="128" y="283"/>
                  </a:cxn>
                  <a:cxn ang="0">
                    <a:pos x="133" y="283"/>
                  </a:cxn>
                  <a:cxn ang="0">
                    <a:pos x="139" y="277"/>
                  </a:cxn>
                  <a:cxn ang="0">
                    <a:pos x="144" y="277"/>
                  </a:cxn>
                  <a:cxn ang="0">
                    <a:pos x="149" y="272"/>
                  </a:cxn>
                  <a:cxn ang="0">
                    <a:pos x="149" y="257"/>
                  </a:cxn>
                  <a:cxn ang="0">
                    <a:pos x="154" y="236"/>
                  </a:cxn>
                  <a:cxn ang="0">
                    <a:pos x="154" y="16"/>
                  </a:cxn>
                  <a:cxn ang="0">
                    <a:pos x="159" y="0"/>
                  </a:cxn>
                </a:cxnLst>
                <a:rect l="0" t="0" r="r" b="b"/>
                <a:pathLst>
                  <a:path w="159" h="591">
                    <a:moveTo>
                      <a:pt x="0" y="591"/>
                    </a:moveTo>
                    <a:lnTo>
                      <a:pt x="5" y="585"/>
                    </a:lnTo>
                    <a:lnTo>
                      <a:pt x="5" y="575"/>
                    </a:lnTo>
                    <a:lnTo>
                      <a:pt x="10" y="570"/>
                    </a:lnTo>
                    <a:lnTo>
                      <a:pt x="10" y="555"/>
                    </a:lnTo>
                    <a:lnTo>
                      <a:pt x="15" y="550"/>
                    </a:lnTo>
                    <a:lnTo>
                      <a:pt x="15" y="534"/>
                    </a:lnTo>
                    <a:lnTo>
                      <a:pt x="20" y="529"/>
                    </a:lnTo>
                    <a:lnTo>
                      <a:pt x="20" y="519"/>
                    </a:lnTo>
                    <a:lnTo>
                      <a:pt x="26" y="514"/>
                    </a:lnTo>
                    <a:lnTo>
                      <a:pt x="26" y="503"/>
                    </a:lnTo>
                    <a:lnTo>
                      <a:pt x="31" y="498"/>
                    </a:lnTo>
                    <a:lnTo>
                      <a:pt x="31" y="488"/>
                    </a:lnTo>
                    <a:lnTo>
                      <a:pt x="36" y="483"/>
                    </a:lnTo>
                    <a:lnTo>
                      <a:pt x="36" y="473"/>
                    </a:lnTo>
                    <a:lnTo>
                      <a:pt x="41" y="467"/>
                    </a:lnTo>
                    <a:lnTo>
                      <a:pt x="41" y="452"/>
                    </a:lnTo>
                    <a:lnTo>
                      <a:pt x="46" y="447"/>
                    </a:lnTo>
                    <a:lnTo>
                      <a:pt x="46" y="442"/>
                    </a:lnTo>
                    <a:lnTo>
                      <a:pt x="51" y="437"/>
                    </a:lnTo>
                    <a:lnTo>
                      <a:pt x="51" y="426"/>
                    </a:lnTo>
                    <a:lnTo>
                      <a:pt x="56" y="421"/>
                    </a:lnTo>
                    <a:lnTo>
                      <a:pt x="56" y="411"/>
                    </a:lnTo>
                    <a:lnTo>
                      <a:pt x="62" y="406"/>
                    </a:lnTo>
                    <a:lnTo>
                      <a:pt x="62" y="401"/>
                    </a:lnTo>
                    <a:lnTo>
                      <a:pt x="67" y="396"/>
                    </a:lnTo>
                    <a:lnTo>
                      <a:pt x="67" y="385"/>
                    </a:lnTo>
                    <a:lnTo>
                      <a:pt x="72" y="380"/>
                    </a:lnTo>
                    <a:lnTo>
                      <a:pt x="72" y="375"/>
                    </a:lnTo>
                    <a:lnTo>
                      <a:pt x="77" y="370"/>
                    </a:lnTo>
                    <a:lnTo>
                      <a:pt x="77" y="360"/>
                    </a:lnTo>
                    <a:lnTo>
                      <a:pt x="82" y="354"/>
                    </a:lnTo>
                    <a:lnTo>
                      <a:pt x="87" y="349"/>
                    </a:lnTo>
                    <a:lnTo>
                      <a:pt x="87" y="339"/>
                    </a:lnTo>
                    <a:lnTo>
                      <a:pt x="97" y="329"/>
                    </a:lnTo>
                    <a:lnTo>
                      <a:pt x="97" y="324"/>
                    </a:lnTo>
                    <a:lnTo>
                      <a:pt x="108" y="313"/>
                    </a:lnTo>
                    <a:lnTo>
                      <a:pt x="108" y="308"/>
                    </a:lnTo>
                    <a:lnTo>
                      <a:pt x="118" y="298"/>
                    </a:lnTo>
                    <a:lnTo>
                      <a:pt x="118" y="293"/>
                    </a:lnTo>
                    <a:lnTo>
                      <a:pt x="123" y="288"/>
                    </a:lnTo>
                    <a:lnTo>
                      <a:pt x="128" y="283"/>
                    </a:lnTo>
                    <a:lnTo>
                      <a:pt x="133" y="283"/>
                    </a:lnTo>
                    <a:lnTo>
                      <a:pt x="139" y="277"/>
                    </a:lnTo>
                    <a:lnTo>
                      <a:pt x="144" y="277"/>
                    </a:lnTo>
                    <a:lnTo>
                      <a:pt x="149" y="272"/>
                    </a:lnTo>
                    <a:lnTo>
                      <a:pt x="149" y="257"/>
                    </a:lnTo>
                    <a:lnTo>
                      <a:pt x="154" y="236"/>
                    </a:lnTo>
                    <a:lnTo>
                      <a:pt x="154" y="16"/>
                    </a:lnTo>
                    <a:lnTo>
                      <a:pt x="159" y="0"/>
                    </a:lnTo>
                  </a:path>
                </a:pathLst>
              </a:custGeom>
              <a:noFill/>
              <a:ln w="38100" cap="flat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3" name="Freeform 90"/>
              <p:cNvSpPr>
                <a:spLocks/>
              </p:cNvSpPr>
              <p:nvPr/>
            </p:nvSpPr>
            <p:spPr bwMode="auto">
              <a:xfrm>
                <a:off x="7378559" y="1669329"/>
                <a:ext cx="434147" cy="1641172"/>
              </a:xfrm>
              <a:custGeom>
                <a:avLst/>
                <a:gdLst/>
                <a:ahLst/>
                <a:cxnLst>
                  <a:cxn ang="0">
                    <a:pos x="5" y="200"/>
                  </a:cxn>
                  <a:cxn ang="0">
                    <a:pos x="15" y="277"/>
                  </a:cxn>
                  <a:cxn ang="0">
                    <a:pos x="31" y="293"/>
                  </a:cxn>
                  <a:cxn ang="0">
                    <a:pos x="51" y="313"/>
                  </a:cxn>
                  <a:cxn ang="0">
                    <a:pos x="62" y="339"/>
                  </a:cxn>
                  <a:cxn ang="0">
                    <a:pos x="72" y="354"/>
                  </a:cxn>
                  <a:cxn ang="0">
                    <a:pos x="87" y="380"/>
                  </a:cxn>
                  <a:cxn ang="0">
                    <a:pos x="98" y="421"/>
                  </a:cxn>
                  <a:cxn ang="0">
                    <a:pos x="108" y="442"/>
                  </a:cxn>
                  <a:cxn ang="0">
                    <a:pos x="113" y="462"/>
                  </a:cxn>
                  <a:cxn ang="0">
                    <a:pos x="123" y="483"/>
                  </a:cxn>
                  <a:cxn ang="0">
                    <a:pos x="128" y="514"/>
                  </a:cxn>
                  <a:cxn ang="0">
                    <a:pos x="139" y="534"/>
                  </a:cxn>
                  <a:cxn ang="0">
                    <a:pos x="144" y="565"/>
                  </a:cxn>
                  <a:cxn ang="0">
                    <a:pos x="154" y="585"/>
                  </a:cxn>
                  <a:cxn ang="0">
                    <a:pos x="159" y="621"/>
                  </a:cxn>
                  <a:cxn ang="0">
                    <a:pos x="169" y="647"/>
                  </a:cxn>
                  <a:cxn ang="0">
                    <a:pos x="175" y="678"/>
                  </a:cxn>
                  <a:cxn ang="0">
                    <a:pos x="185" y="704"/>
                  </a:cxn>
                  <a:cxn ang="0">
                    <a:pos x="190" y="739"/>
                  </a:cxn>
                  <a:cxn ang="0">
                    <a:pos x="200" y="765"/>
                  </a:cxn>
                  <a:cxn ang="0">
                    <a:pos x="205" y="801"/>
                  </a:cxn>
                  <a:cxn ang="0">
                    <a:pos x="216" y="822"/>
                  </a:cxn>
                  <a:cxn ang="0">
                    <a:pos x="221" y="863"/>
                  </a:cxn>
                  <a:cxn ang="0">
                    <a:pos x="231" y="888"/>
                  </a:cxn>
                  <a:cxn ang="0">
                    <a:pos x="236" y="919"/>
                  </a:cxn>
                  <a:cxn ang="0">
                    <a:pos x="246" y="950"/>
                  </a:cxn>
                  <a:cxn ang="0">
                    <a:pos x="252" y="981"/>
                  </a:cxn>
                  <a:cxn ang="0">
                    <a:pos x="262" y="1012"/>
                  </a:cxn>
                  <a:cxn ang="0">
                    <a:pos x="267" y="1042"/>
                  </a:cxn>
                  <a:cxn ang="0">
                    <a:pos x="277" y="1068"/>
                  </a:cxn>
                  <a:cxn ang="0">
                    <a:pos x="282" y="1104"/>
                  </a:cxn>
                  <a:cxn ang="0">
                    <a:pos x="293" y="1124"/>
                  </a:cxn>
                  <a:cxn ang="0">
                    <a:pos x="298" y="1160"/>
                  </a:cxn>
                  <a:cxn ang="0">
                    <a:pos x="308" y="1181"/>
                  </a:cxn>
                  <a:cxn ang="0">
                    <a:pos x="313" y="1212"/>
                  </a:cxn>
                  <a:cxn ang="0">
                    <a:pos x="323" y="1232"/>
                  </a:cxn>
                  <a:cxn ang="0">
                    <a:pos x="328" y="1263"/>
                  </a:cxn>
                  <a:cxn ang="0">
                    <a:pos x="339" y="1284"/>
                  </a:cxn>
                  <a:cxn ang="0">
                    <a:pos x="344" y="1309"/>
                  </a:cxn>
                  <a:cxn ang="0">
                    <a:pos x="354" y="1335"/>
                  </a:cxn>
                  <a:cxn ang="0">
                    <a:pos x="359" y="1355"/>
                  </a:cxn>
                </a:cxnLst>
                <a:rect l="0" t="0" r="r" b="b"/>
                <a:pathLst>
                  <a:path w="364" h="1376">
                    <a:moveTo>
                      <a:pt x="0" y="0"/>
                    </a:moveTo>
                    <a:lnTo>
                      <a:pt x="0" y="144"/>
                    </a:lnTo>
                    <a:lnTo>
                      <a:pt x="5" y="200"/>
                    </a:lnTo>
                    <a:lnTo>
                      <a:pt x="5" y="272"/>
                    </a:lnTo>
                    <a:lnTo>
                      <a:pt x="10" y="277"/>
                    </a:lnTo>
                    <a:lnTo>
                      <a:pt x="15" y="277"/>
                    </a:lnTo>
                    <a:lnTo>
                      <a:pt x="21" y="283"/>
                    </a:lnTo>
                    <a:lnTo>
                      <a:pt x="26" y="288"/>
                    </a:lnTo>
                    <a:lnTo>
                      <a:pt x="31" y="293"/>
                    </a:lnTo>
                    <a:lnTo>
                      <a:pt x="36" y="298"/>
                    </a:lnTo>
                    <a:lnTo>
                      <a:pt x="41" y="303"/>
                    </a:lnTo>
                    <a:lnTo>
                      <a:pt x="51" y="313"/>
                    </a:lnTo>
                    <a:lnTo>
                      <a:pt x="51" y="319"/>
                    </a:lnTo>
                    <a:lnTo>
                      <a:pt x="62" y="329"/>
                    </a:lnTo>
                    <a:lnTo>
                      <a:pt x="62" y="339"/>
                    </a:lnTo>
                    <a:lnTo>
                      <a:pt x="67" y="344"/>
                    </a:lnTo>
                    <a:lnTo>
                      <a:pt x="72" y="349"/>
                    </a:lnTo>
                    <a:lnTo>
                      <a:pt x="72" y="354"/>
                    </a:lnTo>
                    <a:lnTo>
                      <a:pt x="77" y="360"/>
                    </a:lnTo>
                    <a:lnTo>
                      <a:pt x="77" y="370"/>
                    </a:lnTo>
                    <a:lnTo>
                      <a:pt x="87" y="380"/>
                    </a:lnTo>
                    <a:lnTo>
                      <a:pt x="87" y="396"/>
                    </a:lnTo>
                    <a:lnTo>
                      <a:pt x="98" y="406"/>
                    </a:lnTo>
                    <a:lnTo>
                      <a:pt x="98" y="421"/>
                    </a:lnTo>
                    <a:lnTo>
                      <a:pt x="103" y="426"/>
                    </a:lnTo>
                    <a:lnTo>
                      <a:pt x="103" y="437"/>
                    </a:lnTo>
                    <a:lnTo>
                      <a:pt x="108" y="442"/>
                    </a:lnTo>
                    <a:lnTo>
                      <a:pt x="108" y="447"/>
                    </a:lnTo>
                    <a:lnTo>
                      <a:pt x="113" y="452"/>
                    </a:lnTo>
                    <a:lnTo>
                      <a:pt x="113" y="462"/>
                    </a:lnTo>
                    <a:lnTo>
                      <a:pt x="118" y="467"/>
                    </a:lnTo>
                    <a:lnTo>
                      <a:pt x="118" y="478"/>
                    </a:lnTo>
                    <a:lnTo>
                      <a:pt x="123" y="483"/>
                    </a:lnTo>
                    <a:lnTo>
                      <a:pt x="123" y="493"/>
                    </a:lnTo>
                    <a:lnTo>
                      <a:pt x="128" y="498"/>
                    </a:lnTo>
                    <a:lnTo>
                      <a:pt x="128" y="514"/>
                    </a:lnTo>
                    <a:lnTo>
                      <a:pt x="133" y="519"/>
                    </a:lnTo>
                    <a:lnTo>
                      <a:pt x="133" y="529"/>
                    </a:lnTo>
                    <a:lnTo>
                      <a:pt x="139" y="534"/>
                    </a:lnTo>
                    <a:lnTo>
                      <a:pt x="139" y="550"/>
                    </a:lnTo>
                    <a:lnTo>
                      <a:pt x="144" y="555"/>
                    </a:lnTo>
                    <a:lnTo>
                      <a:pt x="144" y="565"/>
                    </a:lnTo>
                    <a:lnTo>
                      <a:pt x="149" y="570"/>
                    </a:lnTo>
                    <a:lnTo>
                      <a:pt x="149" y="580"/>
                    </a:lnTo>
                    <a:lnTo>
                      <a:pt x="154" y="585"/>
                    </a:lnTo>
                    <a:lnTo>
                      <a:pt x="154" y="601"/>
                    </a:lnTo>
                    <a:lnTo>
                      <a:pt x="159" y="606"/>
                    </a:lnTo>
                    <a:lnTo>
                      <a:pt x="159" y="621"/>
                    </a:lnTo>
                    <a:lnTo>
                      <a:pt x="164" y="627"/>
                    </a:lnTo>
                    <a:lnTo>
                      <a:pt x="164" y="642"/>
                    </a:lnTo>
                    <a:lnTo>
                      <a:pt x="169" y="647"/>
                    </a:lnTo>
                    <a:lnTo>
                      <a:pt x="169" y="657"/>
                    </a:lnTo>
                    <a:lnTo>
                      <a:pt x="175" y="662"/>
                    </a:lnTo>
                    <a:lnTo>
                      <a:pt x="175" y="678"/>
                    </a:lnTo>
                    <a:lnTo>
                      <a:pt x="180" y="683"/>
                    </a:lnTo>
                    <a:lnTo>
                      <a:pt x="180" y="698"/>
                    </a:lnTo>
                    <a:lnTo>
                      <a:pt x="185" y="704"/>
                    </a:lnTo>
                    <a:lnTo>
                      <a:pt x="185" y="719"/>
                    </a:lnTo>
                    <a:lnTo>
                      <a:pt x="190" y="724"/>
                    </a:lnTo>
                    <a:lnTo>
                      <a:pt x="190" y="739"/>
                    </a:lnTo>
                    <a:lnTo>
                      <a:pt x="195" y="745"/>
                    </a:lnTo>
                    <a:lnTo>
                      <a:pt x="195" y="760"/>
                    </a:lnTo>
                    <a:lnTo>
                      <a:pt x="200" y="765"/>
                    </a:lnTo>
                    <a:lnTo>
                      <a:pt x="200" y="781"/>
                    </a:lnTo>
                    <a:lnTo>
                      <a:pt x="205" y="786"/>
                    </a:lnTo>
                    <a:lnTo>
                      <a:pt x="205" y="801"/>
                    </a:lnTo>
                    <a:lnTo>
                      <a:pt x="210" y="806"/>
                    </a:lnTo>
                    <a:lnTo>
                      <a:pt x="210" y="816"/>
                    </a:lnTo>
                    <a:lnTo>
                      <a:pt x="216" y="822"/>
                    </a:lnTo>
                    <a:lnTo>
                      <a:pt x="216" y="842"/>
                    </a:lnTo>
                    <a:lnTo>
                      <a:pt x="221" y="847"/>
                    </a:lnTo>
                    <a:lnTo>
                      <a:pt x="221" y="863"/>
                    </a:lnTo>
                    <a:lnTo>
                      <a:pt x="226" y="868"/>
                    </a:lnTo>
                    <a:lnTo>
                      <a:pt x="226" y="883"/>
                    </a:lnTo>
                    <a:lnTo>
                      <a:pt x="231" y="888"/>
                    </a:lnTo>
                    <a:lnTo>
                      <a:pt x="231" y="904"/>
                    </a:lnTo>
                    <a:lnTo>
                      <a:pt x="236" y="909"/>
                    </a:lnTo>
                    <a:lnTo>
                      <a:pt x="236" y="919"/>
                    </a:lnTo>
                    <a:lnTo>
                      <a:pt x="241" y="924"/>
                    </a:lnTo>
                    <a:lnTo>
                      <a:pt x="241" y="945"/>
                    </a:lnTo>
                    <a:lnTo>
                      <a:pt x="246" y="950"/>
                    </a:lnTo>
                    <a:lnTo>
                      <a:pt x="246" y="965"/>
                    </a:lnTo>
                    <a:lnTo>
                      <a:pt x="252" y="970"/>
                    </a:lnTo>
                    <a:lnTo>
                      <a:pt x="252" y="981"/>
                    </a:lnTo>
                    <a:lnTo>
                      <a:pt x="257" y="986"/>
                    </a:lnTo>
                    <a:lnTo>
                      <a:pt x="257" y="1006"/>
                    </a:lnTo>
                    <a:lnTo>
                      <a:pt x="262" y="1012"/>
                    </a:lnTo>
                    <a:lnTo>
                      <a:pt x="262" y="1022"/>
                    </a:lnTo>
                    <a:lnTo>
                      <a:pt x="267" y="1027"/>
                    </a:lnTo>
                    <a:lnTo>
                      <a:pt x="267" y="1042"/>
                    </a:lnTo>
                    <a:lnTo>
                      <a:pt x="272" y="1047"/>
                    </a:lnTo>
                    <a:lnTo>
                      <a:pt x="272" y="1063"/>
                    </a:lnTo>
                    <a:lnTo>
                      <a:pt x="277" y="1068"/>
                    </a:lnTo>
                    <a:lnTo>
                      <a:pt x="277" y="1083"/>
                    </a:lnTo>
                    <a:lnTo>
                      <a:pt x="282" y="1089"/>
                    </a:lnTo>
                    <a:lnTo>
                      <a:pt x="282" y="1104"/>
                    </a:lnTo>
                    <a:lnTo>
                      <a:pt x="287" y="1109"/>
                    </a:lnTo>
                    <a:lnTo>
                      <a:pt x="287" y="1119"/>
                    </a:lnTo>
                    <a:lnTo>
                      <a:pt x="293" y="1124"/>
                    </a:lnTo>
                    <a:lnTo>
                      <a:pt x="293" y="1140"/>
                    </a:lnTo>
                    <a:lnTo>
                      <a:pt x="298" y="1145"/>
                    </a:lnTo>
                    <a:lnTo>
                      <a:pt x="298" y="1160"/>
                    </a:lnTo>
                    <a:lnTo>
                      <a:pt x="303" y="1166"/>
                    </a:lnTo>
                    <a:lnTo>
                      <a:pt x="303" y="1176"/>
                    </a:lnTo>
                    <a:lnTo>
                      <a:pt x="308" y="1181"/>
                    </a:lnTo>
                    <a:lnTo>
                      <a:pt x="308" y="1196"/>
                    </a:lnTo>
                    <a:lnTo>
                      <a:pt x="313" y="1201"/>
                    </a:lnTo>
                    <a:lnTo>
                      <a:pt x="313" y="1212"/>
                    </a:lnTo>
                    <a:lnTo>
                      <a:pt x="318" y="1217"/>
                    </a:lnTo>
                    <a:lnTo>
                      <a:pt x="318" y="1227"/>
                    </a:lnTo>
                    <a:lnTo>
                      <a:pt x="323" y="1232"/>
                    </a:lnTo>
                    <a:lnTo>
                      <a:pt x="323" y="1248"/>
                    </a:lnTo>
                    <a:lnTo>
                      <a:pt x="328" y="1253"/>
                    </a:lnTo>
                    <a:lnTo>
                      <a:pt x="328" y="1263"/>
                    </a:lnTo>
                    <a:lnTo>
                      <a:pt x="334" y="1268"/>
                    </a:lnTo>
                    <a:lnTo>
                      <a:pt x="334" y="1278"/>
                    </a:lnTo>
                    <a:lnTo>
                      <a:pt x="339" y="1284"/>
                    </a:lnTo>
                    <a:lnTo>
                      <a:pt x="339" y="1294"/>
                    </a:lnTo>
                    <a:lnTo>
                      <a:pt x="344" y="1299"/>
                    </a:lnTo>
                    <a:lnTo>
                      <a:pt x="344" y="1309"/>
                    </a:lnTo>
                    <a:lnTo>
                      <a:pt x="349" y="1314"/>
                    </a:lnTo>
                    <a:lnTo>
                      <a:pt x="349" y="1330"/>
                    </a:lnTo>
                    <a:lnTo>
                      <a:pt x="354" y="1335"/>
                    </a:lnTo>
                    <a:lnTo>
                      <a:pt x="354" y="1340"/>
                    </a:lnTo>
                    <a:lnTo>
                      <a:pt x="359" y="1345"/>
                    </a:lnTo>
                    <a:lnTo>
                      <a:pt x="359" y="1355"/>
                    </a:lnTo>
                    <a:lnTo>
                      <a:pt x="364" y="1361"/>
                    </a:lnTo>
                    <a:lnTo>
                      <a:pt x="364" y="1376"/>
                    </a:lnTo>
                  </a:path>
                </a:pathLst>
              </a:custGeom>
              <a:noFill/>
              <a:ln w="38100" cap="flat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4" name="Freeform 91"/>
              <p:cNvSpPr>
                <a:spLocks/>
              </p:cNvSpPr>
              <p:nvPr/>
            </p:nvSpPr>
            <p:spPr bwMode="auto">
              <a:xfrm>
                <a:off x="7812706" y="3310501"/>
                <a:ext cx="740675" cy="441304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21" y="41"/>
                  </a:cxn>
                  <a:cxn ang="0">
                    <a:pos x="26" y="67"/>
                  </a:cxn>
                  <a:cxn ang="0">
                    <a:pos x="41" y="92"/>
                  </a:cxn>
                  <a:cxn ang="0">
                    <a:pos x="47" y="113"/>
                  </a:cxn>
                  <a:cxn ang="0">
                    <a:pos x="67" y="144"/>
                  </a:cxn>
                  <a:cxn ang="0">
                    <a:pos x="77" y="175"/>
                  </a:cxn>
                  <a:cxn ang="0">
                    <a:pos x="93" y="195"/>
                  </a:cxn>
                  <a:cxn ang="0">
                    <a:pos x="108" y="216"/>
                  </a:cxn>
                  <a:cxn ang="0">
                    <a:pos x="118" y="236"/>
                  </a:cxn>
                  <a:cxn ang="0">
                    <a:pos x="134" y="257"/>
                  </a:cxn>
                  <a:cxn ang="0">
                    <a:pos x="149" y="272"/>
                  </a:cxn>
                  <a:cxn ang="0">
                    <a:pos x="165" y="287"/>
                  </a:cxn>
                  <a:cxn ang="0">
                    <a:pos x="180" y="303"/>
                  </a:cxn>
                  <a:cxn ang="0">
                    <a:pos x="195" y="313"/>
                  </a:cxn>
                  <a:cxn ang="0">
                    <a:pos x="211" y="323"/>
                  </a:cxn>
                  <a:cxn ang="0">
                    <a:pos x="226" y="329"/>
                  </a:cxn>
                  <a:cxn ang="0">
                    <a:pos x="242" y="339"/>
                  </a:cxn>
                  <a:cxn ang="0">
                    <a:pos x="257" y="344"/>
                  </a:cxn>
                  <a:cxn ang="0">
                    <a:pos x="272" y="349"/>
                  </a:cxn>
                  <a:cxn ang="0">
                    <a:pos x="288" y="354"/>
                  </a:cxn>
                  <a:cxn ang="0">
                    <a:pos x="303" y="354"/>
                  </a:cxn>
                  <a:cxn ang="0">
                    <a:pos x="319" y="359"/>
                  </a:cxn>
                  <a:cxn ang="0">
                    <a:pos x="334" y="359"/>
                  </a:cxn>
                  <a:cxn ang="0">
                    <a:pos x="349" y="364"/>
                  </a:cxn>
                  <a:cxn ang="0">
                    <a:pos x="365" y="364"/>
                  </a:cxn>
                  <a:cxn ang="0">
                    <a:pos x="380" y="364"/>
                  </a:cxn>
                  <a:cxn ang="0">
                    <a:pos x="396" y="370"/>
                  </a:cxn>
                  <a:cxn ang="0">
                    <a:pos x="411" y="370"/>
                  </a:cxn>
                  <a:cxn ang="0">
                    <a:pos x="426" y="370"/>
                  </a:cxn>
                  <a:cxn ang="0">
                    <a:pos x="442" y="370"/>
                  </a:cxn>
                  <a:cxn ang="0">
                    <a:pos x="457" y="370"/>
                  </a:cxn>
                  <a:cxn ang="0">
                    <a:pos x="473" y="370"/>
                  </a:cxn>
                  <a:cxn ang="0">
                    <a:pos x="488" y="370"/>
                  </a:cxn>
                  <a:cxn ang="0">
                    <a:pos x="503" y="370"/>
                  </a:cxn>
                  <a:cxn ang="0">
                    <a:pos x="519" y="370"/>
                  </a:cxn>
                  <a:cxn ang="0">
                    <a:pos x="534" y="370"/>
                  </a:cxn>
                  <a:cxn ang="0">
                    <a:pos x="550" y="370"/>
                  </a:cxn>
                  <a:cxn ang="0">
                    <a:pos x="565" y="370"/>
                  </a:cxn>
                  <a:cxn ang="0">
                    <a:pos x="580" y="370"/>
                  </a:cxn>
                  <a:cxn ang="0">
                    <a:pos x="596" y="370"/>
                  </a:cxn>
                  <a:cxn ang="0">
                    <a:pos x="611" y="370"/>
                  </a:cxn>
                </a:cxnLst>
                <a:rect l="0" t="0" r="r" b="b"/>
                <a:pathLst>
                  <a:path w="621" h="370">
                    <a:moveTo>
                      <a:pt x="0" y="0"/>
                    </a:moveTo>
                    <a:lnTo>
                      <a:pt x="11" y="10"/>
                    </a:lnTo>
                    <a:lnTo>
                      <a:pt x="11" y="26"/>
                    </a:lnTo>
                    <a:lnTo>
                      <a:pt x="16" y="31"/>
                    </a:lnTo>
                    <a:lnTo>
                      <a:pt x="16" y="36"/>
                    </a:lnTo>
                    <a:lnTo>
                      <a:pt x="21" y="41"/>
                    </a:lnTo>
                    <a:lnTo>
                      <a:pt x="21" y="51"/>
                    </a:lnTo>
                    <a:lnTo>
                      <a:pt x="26" y="56"/>
                    </a:lnTo>
                    <a:lnTo>
                      <a:pt x="26" y="67"/>
                    </a:lnTo>
                    <a:lnTo>
                      <a:pt x="36" y="77"/>
                    </a:lnTo>
                    <a:lnTo>
                      <a:pt x="36" y="87"/>
                    </a:lnTo>
                    <a:lnTo>
                      <a:pt x="41" y="92"/>
                    </a:lnTo>
                    <a:lnTo>
                      <a:pt x="41" y="98"/>
                    </a:lnTo>
                    <a:lnTo>
                      <a:pt x="47" y="103"/>
                    </a:lnTo>
                    <a:lnTo>
                      <a:pt x="47" y="113"/>
                    </a:lnTo>
                    <a:lnTo>
                      <a:pt x="57" y="123"/>
                    </a:lnTo>
                    <a:lnTo>
                      <a:pt x="57" y="133"/>
                    </a:lnTo>
                    <a:lnTo>
                      <a:pt x="67" y="144"/>
                    </a:lnTo>
                    <a:lnTo>
                      <a:pt x="67" y="154"/>
                    </a:lnTo>
                    <a:lnTo>
                      <a:pt x="77" y="164"/>
                    </a:lnTo>
                    <a:lnTo>
                      <a:pt x="77" y="175"/>
                    </a:lnTo>
                    <a:lnTo>
                      <a:pt x="83" y="180"/>
                    </a:lnTo>
                    <a:lnTo>
                      <a:pt x="93" y="190"/>
                    </a:lnTo>
                    <a:lnTo>
                      <a:pt x="93" y="195"/>
                    </a:lnTo>
                    <a:lnTo>
                      <a:pt x="98" y="200"/>
                    </a:lnTo>
                    <a:lnTo>
                      <a:pt x="98" y="205"/>
                    </a:lnTo>
                    <a:lnTo>
                      <a:pt x="108" y="216"/>
                    </a:lnTo>
                    <a:lnTo>
                      <a:pt x="108" y="221"/>
                    </a:lnTo>
                    <a:lnTo>
                      <a:pt x="118" y="231"/>
                    </a:lnTo>
                    <a:lnTo>
                      <a:pt x="118" y="236"/>
                    </a:lnTo>
                    <a:lnTo>
                      <a:pt x="124" y="241"/>
                    </a:lnTo>
                    <a:lnTo>
                      <a:pt x="134" y="252"/>
                    </a:lnTo>
                    <a:lnTo>
                      <a:pt x="134" y="257"/>
                    </a:lnTo>
                    <a:lnTo>
                      <a:pt x="139" y="262"/>
                    </a:lnTo>
                    <a:lnTo>
                      <a:pt x="144" y="267"/>
                    </a:lnTo>
                    <a:lnTo>
                      <a:pt x="149" y="272"/>
                    </a:lnTo>
                    <a:lnTo>
                      <a:pt x="154" y="277"/>
                    </a:lnTo>
                    <a:lnTo>
                      <a:pt x="160" y="282"/>
                    </a:lnTo>
                    <a:lnTo>
                      <a:pt x="165" y="287"/>
                    </a:lnTo>
                    <a:lnTo>
                      <a:pt x="170" y="293"/>
                    </a:lnTo>
                    <a:lnTo>
                      <a:pt x="175" y="298"/>
                    </a:lnTo>
                    <a:lnTo>
                      <a:pt x="180" y="303"/>
                    </a:lnTo>
                    <a:lnTo>
                      <a:pt x="185" y="303"/>
                    </a:lnTo>
                    <a:lnTo>
                      <a:pt x="190" y="308"/>
                    </a:lnTo>
                    <a:lnTo>
                      <a:pt x="195" y="313"/>
                    </a:lnTo>
                    <a:lnTo>
                      <a:pt x="201" y="313"/>
                    </a:lnTo>
                    <a:lnTo>
                      <a:pt x="206" y="318"/>
                    </a:lnTo>
                    <a:lnTo>
                      <a:pt x="211" y="323"/>
                    </a:lnTo>
                    <a:lnTo>
                      <a:pt x="216" y="323"/>
                    </a:lnTo>
                    <a:lnTo>
                      <a:pt x="221" y="329"/>
                    </a:lnTo>
                    <a:lnTo>
                      <a:pt x="226" y="329"/>
                    </a:lnTo>
                    <a:lnTo>
                      <a:pt x="231" y="334"/>
                    </a:lnTo>
                    <a:lnTo>
                      <a:pt x="237" y="334"/>
                    </a:lnTo>
                    <a:lnTo>
                      <a:pt x="242" y="339"/>
                    </a:lnTo>
                    <a:lnTo>
                      <a:pt x="247" y="339"/>
                    </a:lnTo>
                    <a:lnTo>
                      <a:pt x="252" y="339"/>
                    </a:lnTo>
                    <a:lnTo>
                      <a:pt x="257" y="344"/>
                    </a:lnTo>
                    <a:lnTo>
                      <a:pt x="262" y="344"/>
                    </a:lnTo>
                    <a:lnTo>
                      <a:pt x="267" y="349"/>
                    </a:lnTo>
                    <a:lnTo>
                      <a:pt x="272" y="349"/>
                    </a:lnTo>
                    <a:lnTo>
                      <a:pt x="278" y="349"/>
                    </a:lnTo>
                    <a:lnTo>
                      <a:pt x="283" y="349"/>
                    </a:lnTo>
                    <a:lnTo>
                      <a:pt x="288" y="354"/>
                    </a:lnTo>
                    <a:lnTo>
                      <a:pt x="293" y="354"/>
                    </a:lnTo>
                    <a:lnTo>
                      <a:pt x="298" y="354"/>
                    </a:lnTo>
                    <a:lnTo>
                      <a:pt x="303" y="354"/>
                    </a:lnTo>
                    <a:lnTo>
                      <a:pt x="308" y="359"/>
                    </a:lnTo>
                    <a:lnTo>
                      <a:pt x="313" y="359"/>
                    </a:lnTo>
                    <a:lnTo>
                      <a:pt x="319" y="359"/>
                    </a:lnTo>
                    <a:lnTo>
                      <a:pt x="324" y="359"/>
                    </a:lnTo>
                    <a:lnTo>
                      <a:pt x="329" y="359"/>
                    </a:lnTo>
                    <a:lnTo>
                      <a:pt x="334" y="359"/>
                    </a:lnTo>
                    <a:lnTo>
                      <a:pt x="339" y="364"/>
                    </a:lnTo>
                    <a:lnTo>
                      <a:pt x="344" y="364"/>
                    </a:lnTo>
                    <a:lnTo>
                      <a:pt x="349" y="364"/>
                    </a:lnTo>
                    <a:lnTo>
                      <a:pt x="355" y="364"/>
                    </a:lnTo>
                    <a:lnTo>
                      <a:pt x="360" y="364"/>
                    </a:lnTo>
                    <a:lnTo>
                      <a:pt x="365" y="364"/>
                    </a:lnTo>
                    <a:lnTo>
                      <a:pt x="370" y="364"/>
                    </a:lnTo>
                    <a:lnTo>
                      <a:pt x="375" y="364"/>
                    </a:lnTo>
                    <a:lnTo>
                      <a:pt x="380" y="364"/>
                    </a:lnTo>
                    <a:lnTo>
                      <a:pt x="385" y="370"/>
                    </a:lnTo>
                    <a:lnTo>
                      <a:pt x="390" y="370"/>
                    </a:lnTo>
                    <a:lnTo>
                      <a:pt x="396" y="370"/>
                    </a:lnTo>
                    <a:lnTo>
                      <a:pt x="401" y="370"/>
                    </a:lnTo>
                    <a:lnTo>
                      <a:pt x="406" y="370"/>
                    </a:lnTo>
                    <a:lnTo>
                      <a:pt x="411" y="370"/>
                    </a:lnTo>
                    <a:lnTo>
                      <a:pt x="416" y="370"/>
                    </a:lnTo>
                    <a:lnTo>
                      <a:pt x="421" y="370"/>
                    </a:lnTo>
                    <a:lnTo>
                      <a:pt x="426" y="370"/>
                    </a:lnTo>
                    <a:lnTo>
                      <a:pt x="432" y="370"/>
                    </a:lnTo>
                    <a:lnTo>
                      <a:pt x="437" y="370"/>
                    </a:lnTo>
                    <a:lnTo>
                      <a:pt x="442" y="370"/>
                    </a:lnTo>
                    <a:lnTo>
                      <a:pt x="447" y="370"/>
                    </a:lnTo>
                    <a:lnTo>
                      <a:pt x="452" y="370"/>
                    </a:lnTo>
                    <a:lnTo>
                      <a:pt x="457" y="370"/>
                    </a:lnTo>
                    <a:lnTo>
                      <a:pt x="462" y="370"/>
                    </a:lnTo>
                    <a:lnTo>
                      <a:pt x="467" y="370"/>
                    </a:lnTo>
                    <a:lnTo>
                      <a:pt x="473" y="370"/>
                    </a:lnTo>
                    <a:lnTo>
                      <a:pt x="478" y="370"/>
                    </a:lnTo>
                    <a:lnTo>
                      <a:pt x="483" y="370"/>
                    </a:lnTo>
                    <a:lnTo>
                      <a:pt x="488" y="370"/>
                    </a:lnTo>
                    <a:lnTo>
                      <a:pt x="493" y="370"/>
                    </a:lnTo>
                    <a:lnTo>
                      <a:pt x="498" y="370"/>
                    </a:lnTo>
                    <a:lnTo>
                      <a:pt x="503" y="370"/>
                    </a:lnTo>
                    <a:lnTo>
                      <a:pt x="509" y="370"/>
                    </a:lnTo>
                    <a:lnTo>
                      <a:pt x="514" y="370"/>
                    </a:lnTo>
                    <a:lnTo>
                      <a:pt x="519" y="370"/>
                    </a:lnTo>
                    <a:lnTo>
                      <a:pt x="524" y="370"/>
                    </a:lnTo>
                    <a:lnTo>
                      <a:pt x="529" y="370"/>
                    </a:lnTo>
                    <a:lnTo>
                      <a:pt x="534" y="370"/>
                    </a:lnTo>
                    <a:lnTo>
                      <a:pt x="539" y="370"/>
                    </a:lnTo>
                    <a:lnTo>
                      <a:pt x="544" y="370"/>
                    </a:lnTo>
                    <a:lnTo>
                      <a:pt x="550" y="370"/>
                    </a:lnTo>
                    <a:lnTo>
                      <a:pt x="555" y="370"/>
                    </a:lnTo>
                    <a:lnTo>
                      <a:pt x="560" y="370"/>
                    </a:lnTo>
                    <a:lnTo>
                      <a:pt x="565" y="370"/>
                    </a:lnTo>
                    <a:lnTo>
                      <a:pt x="570" y="370"/>
                    </a:lnTo>
                    <a:lnTo>
                      <a:pt x="575" y="370"/>
                    </a:lnTo>
                    <a:lnTo>
                      <a:pt x="580" y="370"/>
                    </a:lnTo>
                    <a:lnTo>
                      <a:pt x="585" y="370"/>
                    </a:lnTo>
                    <a:lnTo>
                      <a:pt x="591" y="370"/>
                    </a:lnTo>
                    <a:lnTo>
                      <a:pt x="596" y="370"/>
                    </a:lnTo>
                    <a:lnTo>
                      <a:pt x="601" y="370"/>
                    </a:lnTo>
                    <a:lnTo>
                      <a:pt x="606" y="370"/>
                    </a:lnTo>
                    <a:lnTo>
                      <a:pt x="611" y="370"/>
                    </a:lnTo>
                    <a:lnTo>
                      <a:pt x="616" y="370"/>
                    </a:lnTo>
                    <a:lnTo>
                      <a:pt x="621" y="370"/>
                    </a:lnTo>
                  </a:path>
                </a:pathLst>
              </a:custGeom>
              <a:noFill/>
              <a:ln w="38100" cap="flat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445" name="Freeform 92"/>
            <p:cNvSpPr>
              <a:spLocks/>
            </p:cNvSpPr>
            <p:nvPr/>
          </p:nvSpPr>
          <p:spPr bwMode="auto">
            <a:xfrm>
              <a:off x="8530086" y="3564234"/>
              <a:ext cx="73948" cy="10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21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1" y="0"/>
                </a:cxn>
                <a:cxn ang="0">
                  <a:pos x="47" y="0"/>
                </a:cxn>
                <a:cxn ang="0">
                  <a:pos x="52" y="0"/>
                </a:cxn>
                <a:cxn ang="0">
                  <a:pos x="57" y="0"/>
                </a:cxn>
                <a:cxn ang="0">
                  <a:pos x="62" y="0"/>
                </a:cxn>
              </a:cxnLst>
              <a:rect l="0" t="0" r="r" b="b"/>
              <a:pathLst>
                <a:path w="62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2" y="0"/>
                  </a:lnTo>
                </a:path>
              </a:pathLst>
            </a:custGeom>
            <a:noFill/>
            <a:ln w="10" cap="flat">
              <a:solidFill>
                <a:srgbClr val="00CC00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6" name="Freeform 104"/>
            <p:cNvSpPr>
              <a:spLocks/>
            </p:cNvSpPr>
            <p:nvPr/>
          </p:nvSpPr>
          <p:spPr bwMode="auto">
            <a:xfrm>
              <a:off x="8132913" y="3564234"/>
              <a:ext cx="471122" cy="108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5" y="0"/>
                </a:cxn>
                <a:cxn ang="0">
                  <a:pos x="25" y="0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6" y="0"/>
                </a:cxn>
                <a:cxn ang="0">
                  <a:pos x="67" y="0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0"/>
                </a:cxn>
                <a:cxn ang="0">
                  <a:pos x="108" y="0"/>
                </a:cxn>
                <a:cxn ang="0">
                  <a:pos x="118" y="0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9" y="0"/>
                </a:cxn>
                <a:cxn ang="0">
                  <a:pos x="159" y="0"/>
                </a:cxn>
                <a:cxn ang="0">
                  <a:pos x="169" y="0"/>
                </a:cxn>
                <a:cxn ang="0">
                  <a:pos x="179" y="0"/>
                </a:cxn>
                <a:cxn ang="0">
                  <a:pos x="190" y="0"/>
                </a:cxn>
                <a:cxn ang="0">
                  <a:pos x="200" y="0"/>
                </a:cxn>
                <a:cxn ang="0">
                  <a:pos x="210" y="0"/>
                </a:cxn>
                <a:cxn ang="0">
                  <a:pos x="221" y="0"/>
                </a:cxn>
                <a:cxn ang="0">
                  <a:pos x="231" y="0"/>
                </a:cxn>
                <a:cxn ang="0">
                  <a:pos x="241" y="0"/>
                </a:cxn>
                <a:cxn ang="0">
                  <a:pos x="251" y="0"/>
                </a:cxn>
                <a:cxn ang="0">
                  <a:pos x="262" y="0"/>
                </a:cxn>
                <a:cxn ang="0">
                  <a:pos x="272" y="0"/>
                </a:cxn>
                <a:cxn ang="0">
                  <a:pos x="282" y="0"/>
                </a:cxn>
                <a:cxn ang="0">
                  <a:pos x="292" y="0"/>
                </a:cxn>
                <a:cxn ang="0">
                  <a:pos x="303" y="0"/>
                </a:cxn>
                <a:cxn ang="0">
                  <a:pos x="313" y="0"/>
                </a:cxn>
                <a:cxn ang="0">
                  <a:pos x="323" y="0"/>
                </a:cxn>
                <a:cxn ang="0">
                  <a:pos x="333" y="0"/>
                </a:cxn>
                <a:cxn ang="0">
                  <a:pos x="344" y="0"/>
                </a:cxn>
                <a:cxn ang="0">
                  <a:pos x="354" y="0"/>
                </a:cxn>
                <a:cxn ang="0">
                  <a:pos x="364" y="0"/>
                </a:cxn>
                <a:cxn ang="0">
                  <a:pos x="374" y="0"/>
                </a:cxn>
                <a:cxn ang="0">
                  <a:pos x="385" y="0"/>
                </a:cxn>
                <a:cxn ang="0">
                  <a:pos x="395" y="0"/>
                </a:cxn>
              </a:cxnLst>
              <a:rect l="0" t="0" r="r" b="b"/>
              <a:pathLst>
                <a:path w="395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8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9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1" y="0"/>
                  </a:lnTo>
                  <a:lnTo>
                    <a:pt x="236" y="0"/>
                  </a:lnTo>
                  <a:lnTo>
                    <a:pt x="241" y="0"/>
                  </a:lnTo>
                  <a:lnTo>
                    <a:pt x="246" y="0"/>
                  </a:lnTo>
                  <a:lnTo>
                    <a:pt x="251" y="0"/>
                  </a:lnTo>
                  <a:lnTo>
                    <a:pt x="256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77" y="0"/>
                  </a:lnTo>
                  <a:lnTo>
                    <a:pt x="282" y="0"/>
                  </a:lnTo>
                  <a:lnTo>
                    <a:pt x="287" y="0"/>
                  </a:lnTo>
                  <a:lnTo>
                    <a:pt x="292" y="0"/>
                  </a:lnTo>
                  <a:lnTo>
                    <a:pt x="297" y="0"/>
                  </a:lnTo>
                  <a:lnTo>
                    <a:pt x="303" y="0"/>
                  </a:lnTo>
                  <a:lnTo>
                    <a:pt x="308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3" y="0"/>
                  </a:lnTo>
                  <a:lnTo>
                    <a:pt x="328" y="0"/>
                  </a:lnTo>
                  <a:lnTo>
                    <a:pt x="333" y="0"/>
                  </a:lnTo>
                  <a:lnTo>
                    <a:pt x="339" y="0"/>
                  </a:lnTo>
                  <a:lnTo>
                    <a:pt x="344" y="0"/>
                  </a:lnTo>
                  <a:lnTo>
                    <a:pt x="349" y="0"/>
                  </a:lnTo>
                  <a:lnTo>
                    <a:pt x="354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69" y="0"/>
                  </a:lnTo>
                  <a:lnTo>
                    <a:pt x="374" y="0"/>
                  </a:lnTo>
                  <a:lnTo>
                    <a:pt x="380" y="0"/>
                  </a:lnTo>
                  <a:lnTo>
                    <a:pt x="385" y="0"/>
                  </a:lnTo>
                  <a:lnTo>
                    <a:pt x="390" y="0"/>
                  </a:lnTo>
                  <a:lnTo>
                    <a:pt x="395" y="0"/>
                  </a:lnTo>
                </a:path>
              </a:pathLst>
            </a:custGeom>
            <a:noFill/>
            <a:ln w="1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7" name="Freeform 108"/>
            <p:cNvSpPr>
              <a:spLocks/>
            </p:cNvSpPr>
            <p:nvPr/>
          </p:nvSpPr>
          <p:spPr bwMode="auto">
            <a:xfrm>
              <a:off x="8041074" y="3564234"/>
              <a:ext cx="562960" cy="108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6" y="0"/>
                </a:cxn>
                <a:cxn ang="0">
                  <a:pos x="67" y="0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0"/>
                </a:cxn>
                <a:cxn ang="0">
                  <a:pos x="108" y="0"/>
                </a:cxn>
                <a:cxn ang="0">
                  <a:pos x="118" y="0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9" y="0"/>
                </a:cxn>
                <a:cxn ang="0">
                  <a:pos x="159" y="0"/>
                </a:cxn>
                <a:cxn ang="0">
                  <a:pos x="169" y="0"/>
                </a:cxn>
                <a:cxn ang="0">
                  <a:pos x="179" y="0"/>
                </a:cxn>
                <a:cxn ang="0">
                  <a:pos x="190" y="0"/>
                </a:cxn>
                <a:cxn ang="0">
                  <a:pos x="200" y="0"/>
                </a:cxn>
                <a:cxn ang="0">
                  <a:pos x="210" y="0"/>
                </a:cxn>
                <a:cxn ang="0">
                  <a:pos x="221" y="0"/>
                </a:cxn>
                <a:cxn ang="0">
                  <a:pos x="231" y="0"/>
                </a:cxn>
                <a:cxn ang="0">
                  <a:pos x="241" y="0"/>
                </a:cxn>
                <a:cxn ang="0">
                  <a:pos x="251" y="0"/>
                </a:cxn>
                <a:cxn ang="0">
                  <a:pos x="262" y="0"/>
                </a:cxn>
                <a:cxn ang="0">
                  <a:pos x="272" y="0"/>
                </a:cxn>
                <a:cxn ang="0">
                  <a:pos x="282" y="0"/>
                </a:cxn>
                <a:cxn ang="0">
                  <a:pos x="292" y="0"/>
                </a:cxn>
                <a:cxn ang="0">
                  <a:pos x="303" y="0"/>
                </a:cxn>
                <a:cxn ang="0">
                  <a:pos x="313" y="0"/>
                </a:cxn>
                <a:cxn ang="0">
                  <a:pos x="323" y="0"/>
                </a:cxn>
                <a:cxn ang="0">
                  <a:pos x="333" y="0"/>
                </a:cxn>
                <a:cxn ang="0">
                  <a:pos x="344" y="0"/>
                </a:cxn>
                <a:cxn ang="0">
                  <a:pos x="354" y="0"/>
                </a:cxn>
                <a:cxn ang="0">
                  <a:pos x="364" y="0"/>
                </a:cxn>
                <a:cxn ang="0">
                  <a:pos x="374" y="0"/>
                </a:cxn>
                <a:cxn ang="0">
                  <a:pos x="385" y="0"/>
                </a:cxn>
                <a:cxn ang="0">
                  <a:pos x="395" y="0"/>
                </a:cxn>
                <a:cxn ang="0">
                  <a:pos x="405" y="0"/>
                </a:cxn>
                <a:cxn ang="0">
                  <a:pos x="416" y="0"/>
                </a:cxn>
                <a:cxn ang="0">
                  <a:pos x="426" y="0"/>
                </a:cxn>
                <a:cxn ang="0">
                  <a:pos x="436" y="0"/>
                </a:cxn>
                <a:cxn ang="0">
                  <a:pos x="446" y="0"/>
                </a:cxn>
                <a:cxn ang="0">
                  <a:pos x="457" y="0"/>
                </a:cxn>
                <a:cxn ang="0">
                  <a:pos x="467" y="0"/>
                </a:cxn>
              </a:cxnLst>
              <a:rect l="0" t="0" r="r" b="b"/>
              <a:pathLst>
                <a:path w="472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8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9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1" y="0"/>
                  </a:lnTo>
                  <a:lnTo>
                    <a:pt x="236" y="0"/>
                  </a:lnTo>
                  <a:lnTo>
                    <a:pt x="241" y="0"/>
                  </a:lnTo>
                  <a:lnTo>
                    <a:pt x="246" y="0"/>
                  </a:lnTo>
                  <a:lnTo>
                    <a:pt x="251" y="0"/>
                  </a:lnTo>
                  <a:lnTo>
                    <a:pt x="256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77" y="0"/>
                  </a:lnTo>
                  <a:lnTo>
                    <a:pt x="282" y="0"/>
                  </a:lnTo>
                  <a:lnTo>
                    <a:pt x="287" y="0"/>
                  </a:lnTo>
                  <a:lnTo>
                    <a:pt x="292" y="0"/>
                  </a:lnTo>
                  <a:lnTo>
                    <a:pt x="298" y="0"/>
                  </a:lnTo>
                  <a:lnTo>
                    <a:pt x="303" y="0"/>
                  </a:lnTo>
                  <a:lnTo>
                    <a:pt x="308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3" y="0"/>
                  </a:lnTo>
                  <a:lnTo>
                    <a:pt x="328" y="0"/>
                  </a:lnTo>
                  <a:lnTo>
                    <a:pt x="333" y="0"/>
                  </a:lnTo>
                  <a:lnTo>
                    <a:pt x="339" y="0"/>
                  </a:lnTo>
                  <a:lnTo>
                    <a:pt x="344" y="0"/>
                  </a:lnTo>
                  <a:lnTo>
                    <a:pt x="349" y="0"/>
                  </a:lnTo>
                  <a:lnTo>
                    <a:pt x="354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69" y="0"/>
                  </a:lnTo>
                  <a:lnTo>
                    <a:pt x="374" y="0"/>
                  </a:lnTo>
                  <a:lnTo>
                    <a:pt x="380" y="0"/>
                  </a:lnTo>
                  <a:lnTo>
                    <a:pt x="385" y="0"/>
                  </a:lnTo>
                  <a:lnTo>
                    <a:pt x="390" y="0"/>
                  </a:lnTo>
                  <a:lnTo>
                    <a:pt x="395" y="0"/>
                  </a:lnTo>
                  <a:lnTo>
                    <a:pt x="400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6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31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6" y="0"/>
                  </a:lnTo>
                  <a:lnTo>
                    <a:pt x="451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2" y="0"/>
                  </a:lnTo>
                </a:path>
              </a:pathLst>
            </a:custGeom>
            <a:noFill/>
            <a:ln w="10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8" name="Freeform 113"/>
            <p:cNvSpPr>
              <a:spLocks/>
            </p:cNvSpPr>
            <p:nvPr/>
          </p:nvSpPr>
          <p:spPr bwMode="auto">
            <a:xfrm>
              <a:off x="8328518" y="3564234"/>
              <a:ext cx="275517" cy="10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5" y="0"/>
                </a:cxn>
                <a:cxn ang="0">
                  <a:pos x="21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1" y="0"/>
                </a:cxn>
                <a:cxn ang="0">
                  <a:pos x="46" y="0"/>
                </a:cxn>
                <a:cxn ang="0">
                  <a:pos x="51" y="0"/>
                </a:cxn>
                <a:cxn ang="0">
                  <a:pos x="57" y="0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72" y="0"/>
                </a:cxn>
                <a:cxn ang="0">
                  <a:pos x="77" y="0"/>
                </a:cxn>
                <a:cxn ang="0">
                  <a:pos x="82" y="0"/>
                </a:cxn>
                <a:cxn ang="0">
                  <a:pos x="87" y="0"/>
                </a:cxn>
                <a:cxn ang="0">
                  <a:pos x="92" y="0"/>
                </a:cxn>
                <a:cxn ang="0">
                  <a:pos x="98" y="0"/>
                </a:cxn>
                <a:cxn ang="0">
                  <a:pos x="103" y="0"/>
                </a:cxn>
                <a:cxn ang="0">
                  <a:pos x="108" y="0"/>
                </a:cxn>
                <a:cxn ang="0">
                  <a:pos x="113" y="0"/>
                </a:cxn>
                <a:cxn ang="0">
                  <a:pos x="118" y="0"/>
                </a:cxn>
                <a:cxn ang="0">
                  <a:pos x="123" y="0"/>
                </a:cxn>
                <a:cxn ang="0">
                  <a:pos x="128" y="0"/>
                </a:cxn>
                <a:cxn ang="0">
                  <a:pos x="133" y="0"/>
                </a:cxn>
                <a:cxn ang="0">
                  <a:pos x="139" y="0"/>
                </a:cxn>
                <a:cxn ang="0">
                  <a:pos x="144" y="0"/>
                </a:cxn>
                <a:cxn ang="0">
                  <a:pos x="149" y="0"/>
                </a:cxn>
                <a:cxn ang="0">
                  <a:pos x="154" y="0"/>
                </a:cxn>
                <a:cxn ang="0">
                  <a:pos x="159" y="0"/>
                </a:cxn>
                <a:cxn ang="0">
                  <a:pos x="164" y="0"/>
                </a:cxn>
                <a:cxn ang="0">
                  <a:pos x="169" y="0"/>
                </a:cxn>
                <a:cxn ang="0">
                  <a:pos x="175" y="0"/>
                </a:cxn>
                <a:cxn ang="0">
                  <a:pos x="180" y="0"/>
                </a:cxn>
                <a:cxn ang="0">
                  <a:pos x="185" y="0"/>
                </a:cxn>
                <a:cxn ang="0">
                  <a:pos x="190" y="0"/>
                </a:cxn>
                <a:cxn ang="0">
                  <a:pos x="195" y="0"/>
                </a:cxn>
                <a:cxn ang="0">
                  <a:pos x="200" y="0"/>
                </a:cxn>
                <a:cxn ang="0">
                  <a:pos x="205" y="0"/>
                </a:cxn>
                <a:cxn ang="0">
                  <a:pos x="210" y="0"/>
                </a:cxn>
                <a:cxn ang="0">
                  <a:pos x="216" y="0"/>
                </a:cxn>
                <a:cxn ang="0">
                  <a:pos x="221" y="0"/>
                </a:cxn>
                <a:cxn ang="0">
                  <a:pos x="226" y="0"/>
                </a:cxn>
                <a:cxn ang="0">
                  <a:pos x="231" y="0"/>
                </a:cxn>
              </a:cxnLst>
              <a:rect l="0" t="0" r="r" b="b"/>
              <a:pathLst>
                <a:path w="23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8" y="0"/>
                  </a:lnTo>
                  <a:lnTo>
                    <a:pt x="133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1" y="0"/>
                  </a:lnTo>
                </a:path>
              </a:pathLst>
            </a:custGeom>
            <a:noFill/>
            <a:ln w="10" cap="flat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9" name="Rectangle 114"/>
            <p:cNvSpPr>
              <a:spLocks noChangeArrowheads="1"/>
            </p:cNvSpPr>
            <p:nvPr/>
          </p:nvSpPr>
          <p:spPr bwMode="auto">
            <a:xfrm>
              <a:off x="6369579" y="3725730"/>
              <a:ext cx="2061302" cy="186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itchFamily="34" charset="0"/>
                  <a:cs typeface="Arial" pitchFamily="34" charset="0"/>
                </a:rPr>
                <a:t>Offset center frequency (GHz)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0" name="Rectangle 115"/>
            <p:cNvSpPr>
              <a:spLocks noChangeArrowheads="1"/>
            </p:cNvSpPr>
            <p:nvPr/>
          </p:nvSpPr>
          <p:spPr bwMode="auto">
            <a:xfrm rot="16200000">
              <a:off x="4980140" y="2515217"/>
              <a:ext cx="1211390" cy="186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Backscatter (</a:t>
              </a:r>
              <a:r>
                <a:rPr lang="en-US" sz="1100" dirty="0" err="1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a.u</a:t>
              </a:r>
              <a:r>
                <a:rPr lang="en-US" sz="1100" dirty="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.)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7316495" y="2558239"/>
              <a:ext cx="79795" cy="789550"/>
            </a:xfrm>
            <a:custGeom>
              <a:avLst/>
              <a:gdLst>
                <a:gd name="connsiteX0" fmla="*/ 0 w 407670"/>
                <a:gd name="connsiteY0" fmla="*/ 819150 h 819150"/>
                <a:gd name="connsiteX1" fmla="*/ 129540 w 407670"/>
                <a:gd name="connsiteY1" fmla="*/ 643890 h 819150"/>
                <a:gd name="connsiteX2" fmla="*/ 198120 w 407670"/>
                <a:gd name="connsiteY2" fmla="*/ 0 h 819150"/>
                <a:gd name="connsiteX3" fmla="*/ 266700 w 407670"/>
                <a:gd name="connsiteY3" fmla="*/ 647700 h 819150"/>
                <a:gd name="connsiteX4" fmla="*/ 407670 w 407670"/>
                <a:gd name="connsiteY4" fmla="*/ 796290 h 819150"/>
                <a:gd name="connsiteX0" fmla="*/ 0 w 456596"/>
                <a:gd name="connsiteY0" fmla="*/ 819150 h 824400"/>
                <a:gd name="connsiteX1" fmla="*/ 129540 w 456596"/>
                <a:gd name="connsiteY1" fmla="*/ 643890 h 824400"/>
                <a:gd name="connsiteX2" fmla="*/ 198120 w 456596"/>
                <a:gd name="connsiteY2" fmla="*/ 0 h 824400"/>
                <a:gd name="connsiteX3" fmla="*/ 266700 w 456596"/>
                <a:gd name="connsiteY3" fmla="*/ 647700 h 824400"/>
                <a:gd name="connsiteX4" fmla="*/ 456596 w 456596"/>
                <a:gd name="connsiteY4" fmla="*/ 824400 h 824400"/>
                <a:gd name="connsiteX0" fmla="*/ 0 w 456596"/>
                <a:gd name="connsiteY0" fmla="*/ 819150 h 820886"/>
                <a:gd name="connsiteX1" fmla="*/ 129540 w 456596"/>
                <a:gd name="connsiteY1" fmla="*/ 643890 h 820886"/>
                <a:gd name="connsiteX2" fmla="*/ 198120 w 456596"/>
                <a:gd name="connsiteY2" fmla="*/ 0 h 820886"/>
                <a:gd name="connsiteX3" fmla="*/ 266700 w 456596"/>
                <a:gd name="connsiteY3" fmla="*/ 647700 h 820886"/>
                <a:gd name="connsiteX4" fmla="*/ 456596 w 456596"/>
                <a:gd name="connsiteY4" fmla="*/ 820886 h 82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596" h="820886">
                  <a:moveTo>
                    <a:pt x="0" y="819150"/>
                  </a:moveTo>
                  <a:cubicBezTo>
                    <a:pt x="48260" y="799782"/>
                    <a:pt x="96520" y="780415"/>
                    <a:pt x="129540" y="643890"/>
                  </a:cubicBezTo>
                  <a:cubicBezTo>
                    <a:pt x="162560" y="507365"/>
                    <a:pt x="175260" y="-635"/>
                    <a:pt x="198120" y="0"/>
                  </a:cubicBezTo>
                  <a:cubicBezTo>
                    <a:pt x="220980" y="635"/>
                    <a:pt x="223621" y="510886"/>
                    <a:pt x="266700" y="647700"/>
                  </a:cubicBezTo>
                  <a:cubicBezTo>
                    <a:pt x="309779" y="784514"/>
                    <a:pt x="403573" y="812948"/>
                    <a:pt x="456596" y="820886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1997" y="1117804"/>
              <a:ext cx="3300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Upper atmosphere – molecular</a:t>
              </a:r>
            </a:p>
            <a:p>
              <a:pPr algn="ctr"/>
              <a:r>
                <a:rPr lang="en-US" sz="1400" b="1" dirty="0">
                  <a:solidFill>
                    <a:srgbClr val="00B050"/>
                  </a:solidFill>
                </a:rPr>
                <a:t>Lower atmosphere – aerosol</a:t>
              </a: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5948460" y="3302626"/>
              <a:ext cx="2582223" cy="266852"/>
              <a:chOff x="5971158" y="1669329"/>
              <a:chExt cx="2582223" cy="2082476"/>
            </a:xfrm>
          </p:grpSpPr>
          <p:sp>
            <p:nvSpPr>
              <p:cNvPr id="178" name="Freeform 87"/>
              <p:cNvSpPr>
                <a:spLocks/>
              </p:cNvSpPr>
              <p:nvPr/>
            </p:nvSpPr>
            <p:spPr bwMode="auto">
              <a:xfrm>
                <a:off x="5971158" y="3646846"/>
                <a:ext cx="776456" cy="104959"/>
              </a:xfrm>
              <a:custGeom>
                <a:avLst/>
                <a:gdLst/>
                <a:ahLst/>
                <a:cxnLst>
                  <a:cxn ang="0">
                    <a:pos x="10" y="88"/>
                  </a:cxn>
                  <a:cxn ang="0">
                    <a:pos x="25" y="88"/>
                  </a:cxn>
                  <a:cxn ang="0">
                    <a:pos x="41" y="88"/>
                  </a:cxn>
                  <a:cxn ang="0">
                    <a:pos x="56" y="88"/>
                  </a:cxn>
                  <a:cxn ang="0">
                    <a:pos x="71" y="88"/>
                  </a:cxn>
                  <a:cxn ang="0">
                    <a:pos x="87" y="88"/>
                  </a:cxn>
                  <a:cxn ang="0">
                    <a:pos x="102" y="88"/>
                  </a:cxn>
                  <a:cxn ang="0">
                    <a:pos x="118" y="88"/>
                  </a:cxn>
                  <a:cxn ang="0">
                    <a:pos x="133" y="88"/>
                  </a:cxn>
                  <a:cxn ang="0">
                    <a:pos x="148" y="88"/>
                  </a:cxn>
                  <a:cxn ang="0">
                    <a:pos x="164" y="88"/>
                  </a:cxn>
                  <a:cxn ang="0">
                    <a:pos x="179" y="88"/>
                  </a:cxn>
                  <a:cxn ang="0">
                    <a:pos x="195" y="88"/>
                  </a:cxn>
                  <a:cxn ang="0">
                    <a:pos x="210" y="88"/>
                  </a:cxn>
                  <a:cxn ang="0">
                    <a:pos x="225" y="88"/>
                  </a:cxn>
                  <a:cxn ang="0">
                    <a:pos x="241" y="88"/>
                  </a:cxn>
                  <a:cxn ang="0">
                    <a:pos x="256" y="88"/>
                  </a:cxn>
                  <a:cxn ang="0">
                    <a:pos x="272" y="88"/>
                  </a:cxn>
                  <a:cxn ang="0">
                    <a:pos x="287" y="88"/>
                  </a:cxn>
                  <a:cxn ang="0">
                    <a:pos x="302" y="88"/>
                  </a:cxn>
                  <a:cxn ang="0">
                    <a:pos x="318" y="88"/>
                  </a:cxn>
                  <a:cxn ang="0">
                    <a:pos x="333" y="88"/>
                  </a:cxn>
                  <a:cxn ang="0">
                    <a:pos x="349" y="88"/>
                  </a:cxn>
                  <a:cxn ang="0">
                    <a:pos x="364" y="88"/>
                  </a:cxn>
                  <a:cxn ang="0">
                    <a:pos x="379" y="88"/>
                  </a:cxn>
                  <a:cxn ang="0">
                    <a:pos x="395" y="88"/>
                  </a:cxn>
                  <a:cxn ang="0">
                    <a:pos x="410" y="88"/>
                  </a:cxn>
                  <a:cxn ang="0">
                    <a:pos x="426" y="88"/>
                  </a:cxn>
                  <a:cxn ang="0">
                    <a:pos x="441" y="82"/>
                  </a:cxn>
                  <a:cxn ang="0">
                    <a:pos x="456" y="82"/>
                  </a:cxn>
                  <a:cxn ang="0">
                    <a:pos x="472" y="82"/>
                  </a:cxn>
                  <a:cxn ang="0">
                    <a:pos x="487" y="77"/>
                  </a:cxn>
                  <a:cxn ang="0">
                    <a:pos x="503" y="77"/>
                  </a:cxn>
                  <a:cxn ang="0">
                    <a:pos x="518" y="72"/>
                  </a:cxn>
                  <a:cxn ang="0">
                    <a:pos x="533" y="67"/>
                  </a:cxn>
                  <a:cxn ang="0">
                    <a:pos x="549" y="62"/>
                  </a:cxn>
                  <a:cxn ang="0">
                    <a:pos x="564" y="57"/>
                  </a:cxn>
                  <a:cxn ang="0">
                    <a:pos x="580" y="47"/>
                  </a:cxn>
                  <a:cxn ang="0">
                    <a:pos x="595" y="41"/>
                  </a:cxn>
                  <a:cxn ang="0">
                    <a:pos x="610" y="31"/>
                  </a:cxn>
                  <a:cxn ang="0">
                    <a:pos x="626" y="21"/>
                  </a:cxn>
                  <a:cxn ang="0">
                    <a:pos x="641" y="5"/>
                  </a:cxn>
                </a:cxnLst>
                <a:rect l="0" t="0" r="r" b="b"/>
                <a:pathLst>
                  <a:path w="651" h="88">
                    <a:moveTo>
                      <a:pt x="0" y="88"/>
                    </a:moveTo>
                    <a:lnTo>
                      <a:pt x="5" y="88"/>
                    </a:lnTo>
                    <a:lnTo>
                      <a:pt x="10" y="88"/>
                    </a:lnTo>
                    <a:lnTo>
                      <a:pt x="15" y="88"/>
                    </a:lnTo>
                    <a:lnTo>
                      <a:pt x="20" y="88"/>
                    </a:lnTo>
                    <a:lnTo>
                      <a:pt x="25" y="88"/>
                    </a:lnTo>
                    <a:lnTo>
                      <a:pt x="30" y="88"/>
                    </a:lnTo>
                    <a:lnTo>
                      <a:pt x="36" y="88"/>
                    </a:lnTo>
                    <a:lnTo>
                      <a:pt x="41" y="88"/>
                    </a:lnTo>
                    <a:lnTo>
                      <a:pt x="46" y="88"/>
                    </a:lnTo>
                    <a:lnTo>
                      <a:pt x="51" y="88"/>
                    </a:lnTo>
                    <a:lnTo>
                      <a:pt x="56" y="88"/>
                    </a:lnTo>
                    <a:lnTo>
                      <a:pt x="61" y="88"/>
                    </a:lnTo>
                    <a:lnTo>
                      <a:pt x="66" y="88"/>
                    </a:lnTo>
                    <a:lnTo>
                      <a:pt x="71" y="88"/>
                    </a:lnTo>
                    <a:lnTo>
                      <a:pt x="77" y="88"/>
                    </a:lnTo>
                    <a:lnTo>
                      <a:pt x="82" y="88"/>
                    </a:lnTo>
                    <a:lnTo>
                      <a:pt x="87" y="88"/>
                    </a:lnTo>
                    <a:lnTo>
                      <a:pt x="92" y="88"/>
                    </a:lnTo>
                    <a:lnTo>
                      <a:pt x="97" y="88"/>
                    </a:lnTo>
                    <a:lnTo>
                      <a:pt x="102" y="88"/>
                    </a:lnTo>
                    <a:lnTo>
                      <a:pt x="107" y="88"/>
                    </a:lnTo>
                    <a:lnTo>
                      <a:pt x="113" y="88"/>
                    </a:lnTo>
                    <a:lnTo>
                      <a:pt x="118" y="88"/>
                    </a:lnTo>
                    <a:lnTo>
                      <a:pt x="123" y="88"/>
                    </a:lnTo>
                    <a:lnTo>
                      <a:pt x="128" y="88"/>
                    </a:lnTo>
                    <a:lnTo>
                      <a:pt x="133" y="88"/>
                    </a:lnTo>
                    <a:lnTo>
                      <a:pt x="138" y="88"/>
                    </a:lnTo>
                    <a:lnTo>
                      <a:pt x="143" y="88"/>
                    </a:lnTo>
                    <a:lnTo>
                      <a:pt x="148" y="88"/>
                    </a:lnTo>
                    <a:lnTo>
                      <a:pt x="154" y="88"/>
                    </a:lnTo>
                    <a:lnTo>
                      <a:pt x="159" y="88"/>
                    </a:lnTo>
                    <a:lnTo>
                      <a:pt x="164" y="88"/>
                    </a:lnTo>
                    <a:lnTo>
                      <a:pt x="169" y="88"/>
                    </a:lnTo>
                    <a:lnTo>
                      <a:pt x="174" y="88"/>
                    </a:lnTo>
                    <a:lnTo>
                      <a:pt x="179" y="88"/>
                    </a:lnTo>
                    <a:lnTo>
                      <a:pt x="184" y="88"/>
                    </a:lnTo>
                    <a:lnTo>
                      <a:pt x="190" y="88"/>
                    </a:lnTo>
                    <a:lnTo>
                      <a:pt x="195" y="88"/>
                    </a:lnTo>
                    <a:lnTo>
                      <a:pt x="200" y="88"/>
                    </a:lnTo>
                    <a:lnTo>
                      <a:pt x="205" y="88"/>
                    </a:lnTo>
                    <a:lnTo>
                      <a:pt x="210" y="88"/>
                    </a:lnTo>
                    <a:lnTo>
                      <a:pt x="215" y="88"/>
                    </a:lnTo>
                    <a:lnTo>
                      <a:pt x="220" y="88"/>
                    </a:lnTo>
                    <a:lnTo>
                      <a:pt x="225" y="88"/>
                    </a:lnTo>
                    <a:lnTo>
                      <a:pt x="231" y="88"/>
                    </a:lnTo>
                    <a:lnTo>
                      <a:pt x="236" y="88"/>
                    </a:lnTo>
                    <a:lnTo>
                      <a:pt x="241" y="88"/>
                    </a:lnTo>
                    <a:lnTo>
                      <a:pt x="246" y="88"/>
                    </a:lnTo>
                    <a:lnTo>
                      <a:pt x="251" y="88"/>
                    </a:lnTo>
                    <a:lnTo>
                      <a:pt x="256" y="88"/>
                    </a:lnTo>
                    <a:lnTo>
                      <a:pt x="261" y="88"/>
                    </a:lnTo>
                    <a:lnTo>
                      <a:pt x="267" y="88"/>
                    </a:lnTo>
                    <a:lnTo>
                      <a:pt x="272" y="88"/>
                    </a:lnTo>
                    <a:lnTo>
                      <a:pt x="277" y="88"/>
                    </a:lnTo>
                    <a:lnTo>
                      <a:pt x="282" y="88"/>
                    </a:lnTo>
                    <a:lnTo>
                      <a:pt x="287" y="88"/>
                    </a:lnTo>
                    <a:lnTo>
                      <a:pt x="292" y="88"/>
                    </a:lnTo>
                    <a:lnTo>
                      <a:pt x="297" y="88"/>
                    </a:lnTo>
                    <a:lnTo>
                      <a:pt x="302" y="88"/>
                    </a:lnTo>
                    <a:lnTo>
                      <a:pt x="308" y="88"/>
                    </a:lnTo>
                    <a:lnTo>
                      <a:pt x="313" y="88"/>
                    </a:lnTo>
                    <a:lnTo>
                      <a:pt x="318" y="88"/>
                    </a:lnTo>
                    <a:lnTo>
                      <a:pt x="323" y="88"/>
                    </a:lnTo>
                    <a:lnTo>
                      <a:pt x="328" y="88"/>
                    </a:lnTo>
                    <a:lnTo>
                      <a:pt x="333" y="88"/>
                    </a:lnTo>
                    <a:lnTo>
                      <a:pt x="338" y="88"/>
                    </a:lnTo>
                    <a:lnTo>
                      <a:pt x="344" y="88"/>
                    </a:lnTo>
                    <a:lnTo>
                      <a:pt x="349" y="88"/>
                    </a:lnTo>
                    <a:lnTo>
                      <a:pt x="354" y="88"/>
                    </a:lnTo>
                    <a:lnTo>
                      <a:pt x="359" y="88"/>
                    </a:lnTo>
                    <a:lnTo>
                      <a:pt x="364" y="88"/>
                    </a:lnTo>
                    <a:lnTo>
                      <a:pt x="369" y="88"/>
                    </a:lnTo>
                    <a:lnTo>
                      <a:pt x="374" y="88"/>
                    </a:lnTo>
                    <a:lnTo>
                      <a:pt x="379" y="88"/>
                    </a:lnTo>
                    <a:lnTo>
                      <a:pt x="385" y="88"/>
                    </a:lnTo>
                    <a:lnTo>
                      <a:pt x="390" y="88"/>
                    </a:lnTo>
                    <a:lnTo>
                      <a:pt x="395" y="88"/>
                    </a:lnTo>
                    <a:lnTo>
                      <a:pt x="400" y="88"/>
                    </a:lnTo>
                    <a:lnTo>
                      <a:pt x="405" y="88"/>
                    </a:lnTo>
                    <a:lnTo>
                      <a:pt x="410" y="88"/>
                    </a:lnTo>
                    <a:lnTo>
                      <a:pt x="415" y="88"/>
                    </a:lnTo>
                    <a:lnTo>
                      <a:pt x="420" y="88"/>
                    </a:lnTo>
                    <a:lnTo>
                      <a:pt x="426" y="88"/>
                    </a:lnTo>
                    <a:lnTo>
                      <a:pt x="431" y="82"/>
                    </a:lnTo>
                    <a:lnTo>
                      <a:pt x="436" y="82"/>
                    </a:lnTo>
                    <a:lnTo>
                      <a:pt x="441" y="82"/>
                    </a:lnTo>
                    <a:lnTo>
                      <a:pt x="446" y="82"/>
                    </a:lnTo>
                    <a:lnTo>
                      <a:pt x="451" y="82"/>
                    </a:lnTo>
                    <a:lnTo>
                      <a:pt x="456" y="82"/>
                    </a:lnTo>
                    <a:lnTo>
                      <a:pt x="462" y="82"/>
                    </a:lnTo>
                    <a:lnTo>
                      <a:pt x="467" y="82"/>
                    </a:lnTo>
                    <a:lnTo>
                      <a:pt x="472" y="82"/>
                    </a:lnTo>
                    <a:lnTo>
                      <a:pt x="477" y="77"/>
                    </a:lnTo>
                    <a:lnTo>
                      <a:pt x="482" y="77"/>
                    </a:lnTo>
                    <a:lnTo>
                      <a:pt x="487" y="77"/>
                    </a:lnTo>
                    <a:lnTo>
                      <a:pt x="492" y="77"/>
                    </a:lnTo>
                    <a:lnTo>
                      <a:pt x="497" y="77"/>
                    </a:lnTo>
                    <a:lnTo>
                      <a:pt x="503" y="77"/>
                    </a:lnTo>
                    <a:lnTo>
                      <a:pt x="508" y="72"/>
                    </a:lnTo>
                    <a:lnTo>
                      <a:pt x="513" y="72"/>
                    </a:lnTo>
                    <a:lnTo>
                      <a:pt x="518" y="72"/>
                    </a:lnTo>
                    <a:lnTo>
                      <a:pt x="523" y="72"/>
                    </a:lnTo>
                    <a:lnTo>
                      <a:pt x="528" y="67"/>
                    </a:lnTo>
                    <a:lnTo>
                      <a:pt x="533" y="67"/>
                    </a:lnTo>
                    <a:lnTo>
                      <a:pt x="539" y="67"/>
                    </a:lnTo>
                    <a:lnTo>
                      <a:pt x="544" y="62"/>
                    </a:lnTo>
                    <a:lnTo>
                      <a:pt x="549" y="62"/>
                    </a:lnTo>
                    <a:lnTo>
                      <a:pt x="554" y="62"/>
                    </a:lnTo>
                    <a:lnTo>
                      <a:pt x="559" y="57"/>
                    </a:lnTo>
                    <a:lnTo>
                      <a:pt x="564" y="57"/>
                    </a:lnTo>
                    <a:lnTo>
                      <a:pt x="569" y="52"/>
                    </a:lnTo>
                    <a:lnTo>
                      <a:pt x="574" y="52"/>
                    </a:lnTo>
                    <a:lnTo>
                      <a:pt x="580" y="47"/>
                    </a:lnTo>
                    <a:lnTo>
                      <a:pt x="585" y="47"/>
                    </a:lnTo>
                    <a:lnTo>
                      <a:pt x="590" y="41"/>
                    </a:lnTo>
                    <a:lnTo>
                      <a:pt x="595" y="41"/>
                    </a:lnTo>
                    <a:lnTo>
                      <a:pt x="600" y="36"/>
                    </a:lnTo>
                    <a:lnTo>
                      <a:pt x="605" y="36"/>
                    </a:lnTo>
                    <a:lnTo>
                      <a:pt x="610" y="31"/>
                    </a:lnTo>
                    <a:lnTo>
                      <a:pt x="616" y="26"/>
                    </a:lnTo>
                    <a:lnTo>
                      <a:pt x="621" y="26"/>
                    </a:lnTo>
                    <a:lnTo>
                      <a:pt x="626" y="21"/>
                    </a:lnTo>
                    <a:lnTo>
                      <a:pt x="631" y="16"/>
                    </a:lnTo>
                    <a:lnTo>
                      <a:pt x="636" y="11"/>
                    </a:lnTo>
                    <a:lnTo>
                      <a:pt x="641" y="5"/>
                    </a:lnTo>
                    <a:lnTo>
                      <a:pt x="646" y="5"/>
                    </a:lnTo>
                    <a:lnTo>
                      <a:pt x="651" y="0"/>
                    </a:lnTo>
                  </a:path>
                </a:pathLst>
              </a:custGeom>
              <a:noFill/>
              <a:ln w="3810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9" name="Freeform 88"/>
              <p:cNvSpPr>
                <a:spLocks/>
              </p:cNvSpPr>
              <p:nvPr/>
            </p:nvSpPr>
            <p:spPr bwMode="auto">
              <a:xfrm>
                <a:off x="6747614" y="2374222"/>
                <a:ext cx="441304" cy="1272625"/>
              </a:xfrm>
              <a:custGeom>
                <a:avLst/>
                <a:gdLst/>
                <a:ahLst/>
                <a:cxnLst>
                  <a:cxn ang="0">
                    <a:pos x="6" y="1057"/>
                  </a:cxn>
                  <a:cxn ang="0">
                    <a:pos x="21" y="1042"/>
                  </a:cxn>
                  <a:cxn ang="0">
                    <a:pos x="36" y="1026"/>
                  </a:cxn>
                  <a:cxn ang="0">
                    <a:pos x="57" y="1001"/>
                  </a:cxn>
                  <a:cxn ang="0">
                    <a:pos x="67" y="980"/>
                  </a:cxn>
                  <a:cxn ang="0">
                    <a:pos x="88" y="949"/>
                  </a:cxn>
                  <a:cxn ang="0">
                    <a:pos x="93" y="934"/>
                  </a:cxn>
                  <a:cxn ang="0">
                    <a:pos x="103" y="918"/>
                  </a:cxn>
                  <a:cxn ang="0">
                    <a:pos x="108" y="898"/>
                  </a:cxn>
                  <a:cxn ang="0">
                    <a:pos x="118" y="877"/>
                  </a:cxn>
                  <a:cxn ang="0">
                    <a:pos x="129" y="862"/>
                  </a:cxn>
                  <a:cxn ang="0">
                    <a:pos x="134" y="841"/>
                  </a:cxn>
                  <a:cxn ang="0">
                    <a:pos x="144" y="826"/>
                  </a:cxn>
                  <a:cxn ang="0">
                    <a:pos x="149" y="800"/>
                  </a:cxn>
                  <a:cxn ang="0">
                    <a:pos x="160" y="785"/>
                  </a:cxn>
                  <a:cxn ang="0">
                    <a:pos x="165" y="759"/>
                  </a:cxn>
                  <a:cxn ang="0">
                    <a:pos x="175" y="739"/>
                  </a:cxn>
                  <a:cxn ang="0">
                    <a:pos x="180" y="713"/>
                  </a:cxn>
                  <a:cxn ang="0">
                    <a:pos x="190" y="693"/>
                  </a:cxn>
                  <a:cxn ang="0">
                    <a:pos x="195" y="662"/>
                  </a:cxn>
                  <a:cxn ang="0">
                    <a:pos x="206" y="641"/>
                  </a:cxn>
                  <a:cxn ang="0">
                    <a:pos x="211" y="610"/>
                  </a:cxn>
                  <a:cxn ang="0">
                    <a:pos x="221" y="585"/>
                  </a:cxn>
                  <a:cxn ang="0">
                    <a:pos x="226" y="554"/>
                  </a:cxn>
                  <a:cxn ang="0">
                    <a:pos x="237" y="533"/>
                  </a:cxn>
                  <a:cxn ang="0">
                    <a:pos x="242" y="498"/>
                  </a:cxn>
                  <a:cxn ang="0">
                    <a:pos x="252" y="477"/>
                  </a:cxn>
                  <a:cxn ang="0">
                    <a:pos x="257" y="441"/>
                  </a:cxn>
                  <a:cxn ang="0">
                    <a:pos x="267" y="415"/>
                  </a:cxn>
                  <a:cxn ang="0">
                    <a:pos x="272" y="385"/>
                  </a:cxn>
                  <a:cxn ang="0">
                    <a:pos x="283" y="354"/>
                  </a:cxn>
                  <a:cxn ang="0">
                    <a:pos x="288" y="323"/>
                  </a:cxn>
                  <a:cxn ang="0">
                    <a:pos x="298" y="292"/>
                  </a:cxn>
                  <a:cxn ang="0">
                    <a:pos x="303" y="256"/>
                  </a:cxn>
                  <a:cxn ang="0">
                    <a:pos x="313" y="236"/>
                  </a:cxn>
                  <a:cxn ang="0">
                    <a:pos x="319" y="195"/>
                  </a:cxn>
                  <a:cxn ang="0">
                    <a:pos x="329" y="174"/>
                  </a:cxn>
                  <a:cxn ang="0">
                    <a:pos x="334" y="138"/>
                  </a:cxn>
                  <a:cxn ang="0">
                    <a:pos x="344" y="113"/>
                  </a:cxn>
                  <a:cxn ang="0">
                    <a:pos x="349" y="77"/>
                  </a:cxn>
                  <a:cxn ang="0">
                    <a:pos x="360" y="51"/>
                  </a:cxn>
                  <a:cxn ang="0">
                    <a:pos x="365" y="20"/>
                  </a:cxn>
                </a:cxnLst>
                <a:rect l="0" t="0" r="r" b="b"/>
                <a:pathLst>
                  <a:path w="370" h="1067">
                    <a:moveTo>
                      <a:pt x="0" y="1067"/>
                    </a:moveTo>
                    <a:lnTo>
                      <a:pt x="11" y="1057"/>
                    </a:lnTo>
                    <a:lnTo>
                      <a:pt x="6" y="1057"/>
                    </a:lnTo>
                    <a:lnTo>
                      <a:pt x="11" y="1057"/>
                    </a:lnTo>
                    <a:lnTo>
                      <a:pt x="21" y="1047"/>
                    </a:lnTo>
                    <a:lnTo>
                      <a:pt x="21" y="1042"/>
                    </a:lnTo>
                    <a:lnTo>
                      <a:pt x="26" y="1037"/>
                    </a:lnTo>
                    <a:lnTo>
                      <a:pt x="31" y="1031"/>
                    </a:lnTo>
                    <a:lnTo>
                      <a:pt x="36" y="1026"/>
                    </a:lnTo>
                    <a:lnTo>
                      <a:pt x="47" y="1016"/>
                    </a:lnTo>
                    <a:lnTo>
                      <a:pt x="47" y="1011"/>
                    </a:lnTo>
                    <a:lnTo>
                      <a:pt x="57" y="1001"/>
                    </a:lnTo>
                    <a:lnTo>
                      <a:pt x="57" y="995"/>
                    </a:lnTo>
                    <a:lnTo>
                      <a:pt x="67" y="985"/>
                    </a:lnTo>
                    <a:lnTo>
                      <a:pt x="67" y="980"/>
                    </a:lnTo>
                    <a:lnTo>
                      <a:pt x="77" y="970"/>
                    </a:lnTo>
                    <a:lnTo>
                      <a:pt x="77" y="960"/>
                    </a:lnTo>
                    <a:lnTo>
                      <a:pt x="88" y="949"/>
                    </a:lnTo>
                    <a:lnTo>
                      <a:pt x="88" y="944"/>
                    </a:lnTo>
                    <a:lnTo>
                      <a:pt x="93" y="939"/>
                    </a:lnTo>
                    <a:lnTo>
                      <a:pt x="93" y="934"/>
                    </a:lnTo>
                    <a:lnTo>
                      <a:pt x="98" y="929"/>
                    </a:lnTo>
                    <a:lnTo>
                      <a:pt x="98" y="924"/>
                    </a:lnTo>
                    <a:lnTo>
                      <a:pt x="103" y="918"/>
                    </a:lnTo>
                    <a:lnTo>
                      <a:pt x="103" y="913"/>
                    </a:lnTo>
                    <a:lnTo>
                      <a:pt x="108" y="908"/>
                    </a:lnTo>
                    <a:lnTo>
                      <a:pt x="108" y="898"/>
                    </a:lnTo>
                    <a:lnTo>
                      <a:pt x="113" y="893"/>
                    </a:lnTo>
                    <a:lnTo>
                      <a:pt x="118" y="888"/>
                    </a:lnTo>
                    <a:lnTo>
                      <a:pt x="118" y="877"/>
                    </a:lnTo>
                    <a:lnTo>
                      <a:pt x="124" y="872"/>
                    </a:lnTo>
                    <a:lnTo>
                      <a:pt x="124" y="867"/>
                    </a:lnTo>
                    <a:lnTo>
                      <a:pt x="129" y="862"/>
                    </a:lnTo>
                    <a:lnTo>
                      <a:pt x="129" y="857"/>
                    </a:lnTo>
                    <a:lnTo>
                      <a:pt x="134" y="852"/>
                    </a:lnTo>
                    <a:lnTo>
                      <a:pt x="134" y="841"/>
                    </a:lnTo>
                    <a:lnTo>
                      <a:pt x="139" y="836"/>
                    </a:lnTo>
                    <a:lnTo>
                      <a:pt x="139" y="831"/>
                    </a:lnTo>
                    <a:lnTo>
                      <a:pt x="144" y="826"/>
                    </a:lnTo>
                    <a:lnTo>
                      <a:pt x="144" y="816"/>
                    </a:lnTo>
                    <a:lnTo>
                      <a:pt x="149" y="811"/>
                    </a:lnTo>
                    <a:lnTo>
                      <a:pt x="149" y="800"/>
                    </a:lnTo>
                    <a:lnTo>
                      <a:pt x="154" y="795"/>
                    </a:lnTo>
                    <a:lnTo>
                      <a:pt x="154" y="790"/>
                    </a:lnTo>
                    <a:lnTo>
                      <a:pt x="160" y="785"/>
                    </a:lnTo>
                    <a:lnTo>
                      <a:pt x="160" y="775"/>
                    </a:lnTo>
                    <a:lnTo>
                      <a:pt x="165" y="770"/>
                    </a:lnTo>
                    <a:lnTo>
                      <a:pt x="165" y="759"/>
                    </a:lnTo>
                    <a:lnTo>
                      <a:pt x="170" y="754"/>
                    </a:lnTo>
                    <a:lnTo>
                      <a:pt x="170" y="744"/>
                    </a:lnTo>
                    <a:lnTo>
                      <a:pt x="175" y="739"/>
                    </a:lnTo>
                    <a:lnTo>
                      <a:pt x="175" y="729"/>
                    </a:lnTo>
                    <a:lnTo>
                      <a:pt x="180" y="723"/>
                    </a:lnTo>
                    <a:lnTo>
                      <a:pt x="180" y="713"/>
                    </a:lnTo>
                    <a:lnTo>
                      <a:pt x="185" y="708"/>
                    </a:lnTo>
                    <a:lnTo>
                      <a:pt x="185" y="698"/>
                    </a:lnTo>
                    <a:lnTo>
                      <a:pt x="190" y="693"/>
                    </a:lnTo>
                    <a:lnTo>
                      <a:pt x="190" y="682"/>
                    </a:lnTo>
                    <a:lnTo>
                      <a:pt x="195" y="677"/>
                    </a:lnTo>
                    <a:lnTo>
                      <a:pt x="195" y="662"/>
                    </a:lnTo>
                    <a:lnTo>
                      <a:pt x="201" y="657"/>
                    </a:lnTo>
                    <a:lnTo>
                      <a:pt x="201" y="646"/>
                    </a:lnTo>
                    <a:lnTo>
                      <a:pt x="206" y="641"/>
                    </a:lnTo>
                    <a:lnTo>
                      <a:pt x="206" y="631"/>
                    </a:lnTo>
                    <a:lnTo>
                      <a:pt x="211" y="626"/>
                    </a:lnTo>
                    <a:lnTo>
                      <a:pt x="211" y="610"/>
                    </a:lnTo>
                    <a:lnTo>
                      <a:pt x="216" y="605"/>
                    </a:lnTo>
                    <a:lnTo>
                      <a:pt x="216" y="590"/>
                    </a:lnTo>
                    <a:lnTo>
                      <a:pt x="221" y="585"/>
                    </a:lnTo>
                    <a:lnTo>
                      <a:pt x="221" y="575"/>
                    </a:lnTo>
                    <a:lnTo>
                      <a:pt x="226" y="569"/>
                    </a:lnTo>
                    <a:lnTo>
                      <a:pt x="226" y="554"/>
                    </a:lnTo>
                    <a:lnTo>
                      <a:pt x="231" y="549"/>
                    </a:lnTo>
                    <a:lnTo>
                      <a:pt x="231" y="539"/>
                    </a:lnTo>
                    <a:lnTo>
                      <a:pt x="237" y="533"/>
                    </a:lnTo>
                    <a:lnTo>
                      <a:pt x="237" y="518"/>
                    </a:lnTo>
                    <a:lnTo>
                      <a:pt x="242" y="513"/>
                    </a:lnTo>
                    <a:lnTo>
                      <a:pt x="242" y="498"/>
                    </a:lnTo>
                    <a:lnTo>
                      <a:pt x="247" y="492"/>
                    </a:lnTo>
                    <a:lnTo>
                      <a:pt x="247" y="482"/>
                    </a:lnTo>
                    <a:lnTo>
                      <a:pt x="252" y="477"/>
                    </a:lnTo>
                    <a:lnTo>
                      <a:pt x="252" y="462"/>
                    </a:lnTo>
                    <a:lnTo>
                      <a:pt x="257" y="456"/>
                    </a:lnTo>
                    <a:lnTo>
                      <a:pt x="257" y="441"/>
                    </a:lnTo>
                    <a:lnTo>
                      <a:pt x="262" y="436"/>
                    </a:lnTo>
                    <a:lnTo>
                      <a:pt x="262" y="421"/>
                    </a:lnTo>
                    <a:lnTo>
                      <a:pt x="267" y="415"/>
                    </a:lnTo>
                    <a:lnTo>
                      <a:pt x="267" y="400"/>
                    </a:lnTo>
                    <a:lnTo>
                      <a:pt x="272" y="395"/>
                    </a:lnTo>
                    <a:lnTo>
                      <a:pt x="272" y="385"/>
                    </a:lnTo>
                    <a:lnTo>
                      <a:pt x="278" y="379"/>
                    </a:lnTo>
                    <a:lnTo>
                      <a:pt x="278" y="359"/>
                    </a:lnTo>
                    <a:lnTo>
                      <a:pt x="283" y="354"/>
                    </a:lnTo>
                    <a:lnTo>
                      <a:pt x="283" y="344"/>
                    </a:lnTo>
                    <a:lnTo>
                      <a:pt x="288" y="338"/>
                    </a:lnTo>
                    <a:lnTo>
                      <a:pt x="288" y="323"/>
                    </a:lnTo>
                    <a:lnTo>
                      <a:pt x="293" y="318"/>
                    </a:lnTo>
                    <a:lnTo>
                      <a:pt x="293" y="297"/>
                    </a:lnTo>
                    <a:lnTo>
                      <a:pt x="298" y="292"/>
                    </a:lnTo>
                    <a:lnTo>
                      <a:pt x="298" y="282"/>
                    </a:lnTo>
                    <a:lnTo>
                      <a:pt x="303" y="277"/>
                    </a:lnTo>
                    <a:lnTo>
                      <a:pt x="303" y="256"/>
                    </a:lnTo>
                    <a:lnTo>
                      <a:pt x="308" y="251"/>
                    </a:lnTo>
                    <a:lnTo>
                      <a:pt x="308" y="241"/>
                    </a:lnTo>
                    <a:lnTo>
                      <a:pt x="313" y="236"/>
                    </a:lnTo>
                    <a:lnTo>
                      <a:pt x="313" y="220"/>
                    </a:lnTo>
                    <a:lnTo>
                      <a:pt x="319" y="215"/>
                    </a:lnTo>
                    <a:lnTo>
                      <a:pt x="319" y="195"/>
                    </a:lnTo>
                    <a:lnTo>
                      <a:pt x="324" y="190"/>
                    </a:lnTo>
                    <a:lnTo>
                      <a:pt x="324" y="179"/>
                    </a:lnTo>
                    <a:lnTo>
                      <a:pt x="329" y="174"/>
                    </a:lnTo>
                    <a:lnTo>
                      <a:pt x="329" y="154"/>
                    </a:lnTo>
                    <a:lnTo>
                      <a:pt x="334" y="148"/>
                    </a:lnTo>
                    <a:lnTo>
                      <a:pt x="334" y="138"/>
                    </a:lnTo>
                    <a:lnTo>
                      <a:pt x="339" y="133"/>
                    </a:lnTo>
                    <a:lnTo>
                      <a:pt x="339" y="118"/>
                    </a:lnTo>
                    <a:lnTo>
                      <a:pt x="344" y="113"/>
                    </a:lnTo>
                    <a:lnTo>
                      <a:pt x="344" y="97"/>
                    </a:lnTo>
                    <a:lnTo>
                      <a:pt x="349" y="92"/>
                    </a:lnTo>
                    <a:lnTo>
                      <a:pt x="349" y="77"/>
                    </a:lnTo>
                    <a:lnTo>
                      <a:pt x="355" y="71"/>
                    </a:lnTo>
                    <a:lnTo>
                      <a:pt x="355" y="56"/>
                    </a:lnTo>
                    <a:lnTo>
                      <a:pt x="360" y="51"/>
                    </a:lnTo>
                    <a:lnTo>
                      <a:pt x="360" y="41"/>
                    </a:lnTo>
                    <a:lnTo>
                      <a:pt x="365" y="36"/>
                    </a:lnTo>
                    <a:lnTo>
                      <a:pt x="365" y="20"/>
                    </a:lnTo>
                    <a:lnTo>
                      <a:pt x="370" y="15"/>
                    </a:lnTo>
                    <a:lnTo>
                      <a:pt x="370" y="0"/>
                    </a:lnTo>
                  </a:path>
                </a:pathLst>
              </a:custGeom>
              <a:noFill/>
              <a:ln w="3810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0" name="Freeform 89"/>
              <p:cNvSpPr>
                <a:spLocks/>
              </p:cNvSpPr>
              <p:nvPr/>
            </p:nvSpPr>
            <p:spPr bwMode="auto">
              <a:xfrm>
                <a:off x="7188917" y="1669329"/>
                <a:ext cx="189642" cy="704893"/>
              </a:xfrm>
              <a:custGeom>
                <a:avLst/>
                <a:gdLst/>
                <a:ahLst/>
                <a:cxnLst>
                  <a:cxn ang="0">
                    <a:pos x="0" y="591"/>
                  </a:cxn>
                  <a:cxn ang="0">
                    <a:pos x="5" y="585"/>
                  </a:cxn>
                  <a:cxn ang="0">
                    <a:pos x="5" y="575"/>
                  </a:cxn>
                  <a:cxn ang="0">
                    <a:pos x="10" y="570"/>
                  </a:cxn>
                  <a:cxn ang="0">
                    <a:pos x="10" y="555"/>
                  </a:cxn>
                  <a:cxn ang="0">
                    <a:pos x="15" y="550"/>
                  </a:cxn>
                  <a:cxn ang="0">
                    <a:pos x="15" y="534"/>
                  </a:cxn>
                  <a:cxn ang="0">
                    <a:pos x="20" y="529"/>
                  </a:cxn>
                  <a:cxn ang="0">
                    <a:pos x="20" y="519"/>
                  </a:cxn>
                  <a:cxn ang="0">
                    <a:pos x="26" y="514"/>
                  </a:cxn>
                  <a:cxn ang="0">
                    <a:pos x="26" y="503"/>
                  </a:cxn>
                  <a:cxn ang="0">
                    <a:pos x="31" y="498"/>
                  </a:cxn>
                  <a:cxn ang="0">
                    <a:pos x="31" y="488"/>
                  </a:cxn>
                  <a:cxn ang="0">
                    <a:pos x="36" y="483"/>
                  </a:cxn>
                  <a:cxn ang="0">
                    <a:pos x="36" y="473"/>
                  </a:cxn>
                  <a:cxn ang="0">
                    <a:pos x="41" y="467"/>
                  </a:cxn>
                  <a:cxn ang="0">
                    <a:pos x="41" y="452"/>
                  </a:cxn>
                  <a:cxn ang="0">
                    <a:pos x="46" y="447"/>
                  </a:cxn>
                  <a:cxn ang="0">
                    <a:pos x="46" y="442"/>
                  </a:cxn>
                  <a:cxn ang="0">
                    <a:pos x="51" y="437"/>
                  </a:cxn>
                  <a:cxn ang="0">
                    <a:pos x="51" y="426"/>
                  </a:cxn>
                  <a:cxn ang="0">
                    <a:pos x="56" y="421"/>
                  </a:cxn>
                  <a:cxn ang="0">
                    <a:pos x="56" y="411"/>
                  </a:cxn>
                  <a:cxn ang="0">
                    <a:pos x="62" y="406"/>
                  </a:cxn>
                  <a:cxn ang="0">
                    <a:pos x="62" y="401"/>
                  </a:cxn>
                  <a:cxn ang="0">
                    <a:pos x="67" y="396"/>
                  </a:cxn>
                  <a:cxn ang="0">
                    <a:pos x="67" y="385"/>
                  </a:cxn>
                  <a:cxn ang="0">
                    <a:pos x="72" y="380"/>
                  </a:cxn>
                  <a:cxn ang="0">
                    <a:pos x="72" y="375"/>
                  </a:cxn>
                  <a:cxn ang="0">
                    <a:pos x="77" y="370"/>
                  </a:cxn>
                  <a:cxn ang="0">
                    <a:pos x="77" y="360"/>
                  </a:cxn>
                  <a:cxn ang="0">
                    <a:pos x="82" y="354"/>
                  </a:cxn>
                  <a:cxn ang="0">
                    <a:pos x="87" y="349"/>
                  </a:cxn>
                  <a:cxn ang="0">
                    <a:pos x="87" y="339"/>
                  </a:cxn>
                  <a:cxn ang="0">
                    <a:pos x="97" y="329"/>
                  </a:cxn>
                  <a:cxn ang="0">
                    <a:pos x="97" y="324"/>
                  </a:cxn>
                  <a:cxn ang="0">
                    <a:pos x="108" y="313"/>
                  </a:cxn>
                  <a:cxn ang="0">
                    <a:pos x="108" y="308"/>
                  </a:cxn>
                  <a:cxn ang="0">
                    <a:pos x="118" y="298"/>
                  </a:cxn>
                  <a:cxn ang="0">
                    <a:pos x="118" y="293"/>
                  </a:cxn>
                  <a:cxn ang="0">
                    <a:pos x="123" y="288"/>
                  </a:cxn>
                  <a:cxn ang="0">
                    <a:pos x="128" y="283"/>
                  </a:cxn>
                  <a:cxn ang="0">
                    <a:pos x="133" y="283"/>
                  </a:cxn>
                  <a:cxn ang="0">
                    <a:pos x="139" y="277"/>
                  </a:cxn>
                  <a:cxn ang="0">
                    <a:pos x="144" y="277"/>
                  </a:cxn>
                  <a:cxn ang="0">
                    <a:pos x="149" y="272"/>
                  </a:cxn>
                  <a:cxn ang="0">
                    <a:pos x="149" y="257"/>
                  </a:cxn>
                  <a:cxn ang="0">
                    <a:pos x="154" y="236"/>
                  </a:cxn>
                  <a:cxn ang="0">
                    <a:pos x="154" y="16"/>
                  </a:cxn>
                  <a:cxn ang="0">
                    <a:pos x="159" y="0"/>
                  </a:cxn>
                </a:cxnLst>
                <a:rect l="0" t="0" r="r" b="b"/>
                <a:pathLst>
                  <a:path w="159" h="591">
                    <a:moveTo>
                      <a:pt x="0" y="591"/>
                    </a:moveTo>
                    <a:lnTo>
                      <a:pt x="5" y="585"/>
                    </a:lnTo>
                    <a:lnTo>
                      <a:pt x="5" y="575"/>
                    </a:lnTo>
                    <a:lnTo>
                      <a:pt x="10" y="570"/>
                    </a:lnTo>
                    <a:lnTo>
                      <a:pt x="10" y="555"/>
                    </a:lnTo>
                    <a:lnTo>
                      <a:pt x="15" y="550"/>
                    </a:lnTo>
                    <a:lnTo>
                      <a:pt x="15" y="534"/>
                    </a:lnTo>
                    <a:lnTo>
                      <a:pt x="20" y="529"/>
                    </a:lnTo>
                    <a:lnTo>
                      <a:pt x="20" y="519"/>
                    </a:lnTo>
                    <a:lnTo>
                      <a:pt x="26" y="514"/>
                    </a:lnTo>
                    <a:lnTo>
                      <a:pt x="26" y="503"/>
                    </a:lnTo>
                    <a:lnTo>
                      <a:pt x="31" y="498"/>
                    </a:lnTo>
                    <a:lnTo>
                      <a:pt x="31" y="488"/>
                    </a:lnTo>
                    <a:lnTo>
                      <a:pt x="36" y="483"/>
                    </a:lnTo>
                    <a:lnTo>
                      <a:pt x="36" y="473"/>
                    </a:lnTo>
                    <a:lnTo>
                      <a:pt x="41" y="467"/>
                    </a:lnTo>
                    <a:lnTo>
                      <a:pt x="41" y="452"/>
                    </a:lnTo>
                    <a:lnTo>
                      <a:pt x="46" y="447"/>
                    </a:lnTo>
                    <a:lnTo>
                      <a:pt x="46" y="442"/>
                    </a:lnTo>
                    <a:lnTo>
                      <a:pt x="51" y="437"/>
                    </a:lnTo>
                    <a:lnTo>
                      <a:pt x="51" y="426"/>
                    </a:lnTo>
                    <a:lnTo>
                      <a:pt x="56" y="421"/>
                    </a:lnTo>
                    <a:lnTo>
                      <a:pt x="56" y="411"/>
                    </a:lnTo>
                    <a:lnTo>
                      <a:pt x="62" y="406"/>
                    </a:lnTo>
                    <a:lnTo>
                      <a:pt x="62" y="401"/>
                    </a:lnTo>
                    <a:lnTo>
                      <a:pt x="67" y="396"/>
                    </a:lnTo>
                    <a:lnTo>
                      <a:pt x="67" y="385"/>
                    </a:lnTo>
                    <a:lnTo>
                      <a:pt x="72" y="380"/>
                    </a:lnTo>
                    <a:lnTo>
                      <a:pt x="72" y="375"/>
                    </a:lnTo>
                    <a:lnTo>
                      <a:pt x="77" y="370"/>
                    </a:lnTo>
                    <a:lnTo>
                      <a:pt x="77" y="360"/>
                    </a:lnTo>
                    <a:lnTo>
                      <a:pt x="82" y="354"/>
                    </a:lnTo>
                    <a:lnTo>
                      <a:pt x="87" y="349"/>
                    </a:lnTo>
                    <a:lnTo>
                      <a:pt x="87" y="339"/>
                    </a:lnTo>
                    <a:lnTo>
                      <a:pt x="97" y="329"/>
                    </a:lnTo>
                    <a:lnTo>
                      <a:pt x="97" y="324"/>
                    </a:lnTo>
                    <a:lnTo>
                      <a:pt x="108" y="313"/>
                    </a:lnTo>
                    <a:lnTo>
                      <a:pt x="108" y="308"/>
                    </a:lnTo>
                    <a:lnTo>
                      <a:pt x="118" y="298"/>
                    </a:lnTo>
                    <a:lnTo>
                      <a:pt x="118" y="293"/>
                    </a:lnTo>
                    <a:lnTo>
                      <a:pt x="123" y="288"/>
                    </a:lnTo>
                    <a:lnTo>
                      <a:pt x="128" y="283"/>
                    </a:lnTo>
                    <a:lnTo>
                      <a:pt x="133" y="283"/>
                    </a:lnTo>
                    <a:lnTo>
                      <a:pt x="139" y="277"/>
                    </a:lnTo>
                    <a:lnTo>
                      <a:pt x="144" y="277"/>
                    </a:lnTo>
                    <a:lnTo>
                      <a:pt x="149" y="272"/>
                    </a:lnTo>
                    <a:lnTo>
                      <a:pt x="149" y="257"/>
                    </a:lnTo>
                    <a:lnTo>
                      <a:pt x="154" y="236"/>
                    </a:lnTo>
                    <a:lnTo>
                      <a:pt x="154" y="16"/>
                    </a:lnTo>
                    <a:lnTo>
                      <a:pt x="159" y="0"/>
                    </a:lnTo>
                  </a:path>
                </a:pathLst>
              </a:custGeom>
              <a:noFill/>
              <a:ln w="3810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1" name="Freeform 90"/>
              <p:cNvSpPr>
                <a:spLocks/>
              </p:cNvSpPr>
              <p:nvPr/>
            </p:nvSpPr>
            <p:spPr bwMode="auto">
              <a:xfrm>
                <a:off x="7378559" y="1669329"/>
                <a:ext cx="434147" cy="1641172"/>
              </a:xfrm>
              <a:custGeom>
                <a:avLst/>
                <a:gdLst/>
                <a:ahLst/>
                <a:cxnLst>
                  <a:cxn ang="0">
                    <a:pos x="5" y="200"/>
                  </a:cxn>
                  <a:cxn ang="0">
                    <a:pos x="15" y="277"/>
                  </a:cxn>
                  <a:cxn ang="0">
                    <a:pos x="31" y="293"/>
                  </a:cxn>
                  <a:cxn ang="0">
                    <a:pos x="51" y="313"/>
                  </a:cxn>
                  <a:cxn ang="0">
                    <a:pos x="62" y="339"/>
                  </a:cxn>
                  <a:cxn ang="0">
                    <a:pos x="72" y="354"/>
                  </a:cxn>
                  <a:cxn ang="0">
                    <a:pos x="87" y="380"/>
                  </a:cxn>
                  <a:cxn ang="0">
                    <a:pos x="98" y="421"/>
                  </a:cxn>
                  <a:cxn ang="0">
                    <a:pos x="108" y="442"/>
                  </a:cxn>
                  <a:cxn ang="0">
                    <a:pos x="113" y="462"/>
                  </a:cxn>
                  <a:cxn ang="0">
                    <a:pos x="123" y="483"/>
                  </a:cxn>
                  <a:cxn ang="0">
                    <a:pos x="128" y="514"/>
                  </a:cxn>
                  <a:cxn ang="0">
                    <a:pos x="139" y="534"/>
                  </a:cxn>
                  <a:cxn ang="0">
                    <a:pos x="144" y="565"/>
                  </a:cxn>
                  <a:cxn ang="0">
                    <a:pos x="154" y="585"/>
                  </a:cxn>
                  <a:cxn ang="0">
                    <a:pos x="159" y="621"/>
                  </a:cxn>
                  <a:cxn ang="0">
                    <a:pos x="169" y="647"/>
                  </a:cxn>
                  <a:cxn ang="0">
                    <a:pos x="175" y="678"/>
                  </a:cxn>
                  <a:cxn ang="0">
                    <a:pos x="185" y="704"/>
                  </a:cxn>
                  <a:cxn ang="0">
                    <a:pos x="190" y="739"/>
                  </a:cxn>
                  <a:cxn ang="0">
                    <a:pos x="200" y="765"/>
                  </a:cxn>
                  <a:cxn ang="0">
                    <a:pos x="205" y="801"/>
                  </a:cxn>
                  <a:cxn ang="0">
                    <a:pos x="216" y="822"/>
                  </a:cxn>
                  <a:cxn ang="0">
                    <a:pos x="221" y="863"/>
                  </a:cxn>
                  <a:cxn ang="0">
                    <a:pos x="231" y="888"/>
                  </a:cxn>
                  <a:cxn ang="0">
                    <a:pos x="236" y="919"/>
                  </a:cxn>
                  <a:cxn ang="0">
                    <a:pos x="246" y="950"/>
                  </a:cxn>
                  <a:cxn ang="0">
                    <a:pos x="252" y="981"/>
                  </a:cxn>
                  <a:cxn ang="0">
                    <a:pos x="262" y="1012"/>
                  </a:cxn>
                  <a:cxn ang="0">
                    <a:pos x="267" y="1042"/>
                  </a:cxn>
                  <a:cxn ang="0">
                    <a:pos x="277" y="1068"/>
                  </a:cxn>
                  <a:cxn ang="0">
                    <a:pos x="282" y="1104"/>
                  </a:cxn>
                  <a:cxn ang="0">
                    <a:pos x="293" y="1124"/>
                  </a:cxn>
                  <a:cxn ang="0">
                    <a:pos x="298" y="1160"/>
                  </a:cxn>
                  <a:cxn ang="0">
                    <a:pos x="308" y="1181"/>
                  </a:cxn>
                  <a:cxn ang="0">
                    <a:pos x="313" y="1212"/>
                  </a:cxn>
                  <a:cxn ang="0">
                    <a:pos x="323" y="1232"/>
                  </a:cxn>
                  <a:cxn ang="0">
                    <a:pos x="328" y="1263"/>
                  </a:cxn>
                  <a:cxn ang="0">
                    <a:pos x="339" y="1284"/>
                  </a:cxn>
                  <a:cxn ang="0">
                    <a:pos x="344" y="1309"/>
                  </a:cxn>
                  <a:cxn ang="0">
                    <a:pos x="354" y="1335"/>
                  </a:cxn>
                  <a:cxn ang="0">
                    <a:pos x="359" y="1355"/>
                  </a:cxn>
                </a:cxnLst>
                <a:rect l="0" t="0" r="r" b="b"/>
                <a:pathLst>
                  <a:path w="364" h="1376">
                    <a:moveTo>
                      <a:pt x="0" y="0"/>
                    </a:moveTo>
                    <a:lnTo>
                      <a:pt x="0" y="144"/>
                    </a:lnTo>
                    <a:lnTo>
                      <a:pt x="5" y="200"/>
                    </a:lnTo>
                    <a:lnTo>
                      <a:pt x="5" y="272"/>
                    </a:lnTo>
                    <a:lnTo>
                      <a:pt x="10" y="277"/>
                    </a:lnTo>
                    <a:lnTo>
                      <a:pt x="15" y="277"/>
                    </a:lnTo>
                    <a:lnTo>
                      <a:pt x="21" y="283"/>
                    </a:lnTo>
                    <a:lnTo>
                      <a:pt x="26" y="288"/>
                    </a:lnTo>
                    <a:lnTo>
                      <a:pt x="31" y="293"/>
                    </a:lnTo>
                    <a:lnTo>
                      <a:pt x="36" y="298"/>
                    </a:lnTo>
                    <a:lnTo>
                      <a:pt x="41" y="303"/>
                    </a:lnTo>
                    <a:lnTo>
                      <a:pt x="51" y="313"/>
                    </a:lnTo>
                    <a:lnTo>
                      <a:pt x="51" y="319"/>
                    </a:lnTo>
                    <a:lnTo>
                      <a:pt x="62" y="329"/>
                    </a:lnTo>
                    <a:lnTo>
                      <a:pt x="62" y="339"/>
                    </a:lnTo>
                    <a:lnTo>
                      <a:pt x="67" y="344"/>
                    </a:lnTo>
                    <a:lnTo>
                      <a:pt x="72" y="349"/>
                    </a:lnTo>
                    <a:lnTo>
                      <a:pt x="72" y="354"/>
                    </a:lnTo>
                    <a:lnTo>
                      <a:pt x="77" y="360"/>
                    </a:lnTo>
                    <a:lnTo>
                      <a:pt x="77" y="370"/>
                    </a:lnTo>
                    <a:lnTo>
                      <a:pt x="87" y="380"/>
                    </a:lnTo>
                    <a:lnTo>
                      <a:pt x="87" y="396"/>
                    </a:lnTo>
                    <a:lnTo>
                      <a:pt x="98" y="406"/>
                    </a:lnTo>
                    <a:lnTo>
                      <a:pt x="98" y="421"/>
                    </a:lnTo>
                    <a:lnTo>
                      <a:pt x="103" y="426"/>
                    </a:lnTo>
                    <a:lnTo>
                      <a:pt x="103" y="437"/>
                    </a:lnTo>
                    <a:lnTo>
                      <a:pt x="108" y="442"/>
                    </a:lnTo>
                    <a:lnTo>
                      <a:pt x="108" y="447"/>
                    </a:lnTo>
                    <a:lnTo>
                      <a:pt x="113" y="452"/>
                    </a:lnTo>
                    <a:lnTo>
                      <a:pt x="113" y="462"/>
                    </a:lnTo>
                    <a:lnTo>
                      <a:pt x="118" y="467"/>
                    </a:lnTo>
                    <a:lnTo>
                      <a:pt x="118" y="478"/>
                    </a:lnTo>
                    <a:lnTo>
                      <a:pt x="123" y="483"/>
                    </a:lnTo>
                    <a:lnTo>
                      <a:pt x="123" y="493"/>
                    </a:lnTo>
                    <a:lnTo>
                      <a:pt x="128" y="498"/>
                    </a:lnTo>
                    <a:lnTo>
                      <a:pt x="128" y="514"/>
                    </a:lnTo>
                    <a:lnTo>
                      <a:pt x="133" y="519"/>
                    </a:lnTo>
                    <a:lnTo>
                      <a:pt x="133" y="529"/>
                    </a:lnTo>
                    <a:lnTo>
                      <a:pt x="139" y="534"/>
                    </a:lnTo>
                    <a:lnTo>
                      <a:pt x="139" y="550"/>
                    </a:lnTo>
                    <a:lnTo>
                      <a:pt x="144" y="555"/>
                    </a:lnTo>
                    <a:lnTo>
                      <a:pt x="144" y="565"/>
                    </a:lnTo>
                    <a:lnTo>
                      <a:pt x="149" y="570"/>
                    </a:lnTo>
                    <a:lnTo>
                      <a:pt x="149" y="580"/>
                    </a:lnTo>
                    <a:lnTo>
                      <a:pt x="154" y="585"/>
                    </a:lnTo>
                    <a:lnTo>
                      <a:pt x="154" y="601"/>
                    </a:lnTo>
                    <a:lnTo>
                      <a:pt x="159" y="606"/>
                    </a:lnTo>
                    <a:lnTo>
                      <a:pt x="159" y="621"/>
                    </a:lnTo>
                    <a:lnTo>
                      <a:pt x="164" y="627"/>
                    </a:lnTo>
                    <a:lnTo>
                      <a:pt x="164" y="642"/>
                    </a:lnTo>
                    <a:lnTo>
                      <a:pt x="169" y="647"/>
                    </a:lnTo>
                    <a:lnTo>
                      <a:pt x="169" y="657"/>
                    </a:lnTo>
                    <a:lnTo>
                      <a:pt x="175" y="662"/>
                    </a:lnTo>
                    <a:lnTo>
                      <a:pt x="175" y="678"/>
                    </a:lnTo>
                    <a:lnTo>
                      <a:pt x="180" y="683"/>
                    </a:lnTo>
                    <a:lnTo>
                      <a:pt x="180" y="698"/>
                    </a:lnTo>
                    <a:lnTo>
                      <a:pt x="185" y="704"/>
                    </a:lnTo>
                    <a:lnTo>
                      <a:pt x="185" y="719"/>
                    </a:lnTo>
                    <a:lnTo>
                      <a:pt x="190" y="724"/>
                    </a:lnTo>
                    <a:lnTo>
                      <a:pt x="190" y="739"/>
                    </a:lnTo>
                    <a:lnTo>
                      <a:pt x="195" y="745"/>
                    </a:lnTo>
                    <a:lnTo>
                      <a:pt x="195" y="760"/>
                    </a:lnTo>
                    <a:lnTo>
                      <a:pt x="200" y="765"/>
                    </a:lnTo>
                    <a:lnTo>
                      <a:pt x="200" y="781"/>
                    </a:lnTo>
                    <a:lnTo>
                      <a:pt x="205" y="786"/>
                    </a:lnTo>
                    <a:lnTo>
                      <a:pt x="205" y="801"/>
                    </a:lnTo>
                    <a:lnTo>
                      <a:pt x="210" y="806"/>
                    </a:lnTo>
                    <a:lnTo>
                      <a:pt x="210" y="816"/>
                    </a:lnTo>
                    <a:lnTo>
                      <a:pt x="216" y="822"/>
                    </a:lnTo>
                    <a:lnTo>
                      <a:pt x="216" y="842"/>
                    </a:lnTo>
                    <a:lnTo>
                      <a:pt x="221" y="847"/>
                    </a:lnTo>
                    <a:lnTo>
                      <a:pt x="221" y="863"/>
                    </a:lnTo>
                    <a:lnTo>
                      <a:pt x="226" y="868"/>
                    </a:lnTo>
                    <a:lnTo>
                      <a:pt x="226" y="883"/>
                    </a:lnTo>
                    <a:lnTo>
                      <a:pt x="231" y="888"/>
                    </a:lnTo>
                    <a:lnTo>
                      <a:pt x="231" y="904"/>
                    </a:lnTo>
                    <a:lnTo>
                      <a:pt x="236" y="909"/>
                    </a:lnTo>
                    <a:lnTo>
                      <a:pt x="236" y="919"/>
                    </a:lnTo>
                    <a:lnTo>
                      <a:pt x="241" y="924"/>
                    </a:lnTo>
                    <a:lnTo>
                      <a:pt x="241" y="945"/>
                    </a:lnTo>
                    <a:lnTo>
                      <a:pt x="246" y="950"/>
                    </a:lnTo>
                    <a:lnTo>
                      <a:pt x="246" y="965"/>
                    </a:lnTo>
                    <a:lnTo>
                      <a:pt x="252" y="970"/>
                    </a:lnTo>
                    <a:lnTo>
                      <a:pt x="252" y="981"/>
                    </a:lnTo>
                    <a:lnTo>
                      <a:pt x="257" y="986"/>
                    </a:lnTo>
                    <a:lnTo>
                      <a:pt x="257" y="1006"/>
                    </a:lnTo>
                    <a:lnTo>
                      <a:pt x="262" y="1012"/>
                    </a:lnTo>
                    <a:lnTo>
                      <a:pt x="262" y="1022"/>
                    </a:lnTo>
                    <a:lnTo>
                      <a:pt x="267" y="1027"/>
                    </a:lnTo>
                    <a:lnTo>
                      <a:pt x="267" y="1042"/>
                    </a:lnTo>
                    <a:lnTo>
                      <a:pt x="272" y="1047"/>
                    </a:lnTo>
                    <a:lnTo>
                      <a:pt x="272" y="1063"/>
                    </a:lnTo>
                    <a:lnTo>
                      <a:pt x="277" y="1068"/>
                    </a:lnTo>
                    <a:lnTo>
                      <a:pt x="277" y="1083"/>
                    </a:lnTo>
                    <a:lnTo>
                      <a:pt x="282" y="1089"/>
                    </a:lnTo>
                    <a:lnTo>
                      <a:pt x="282" y="1104"/>
                    </a:lnTo>
                    <a:lnTo>
                      <a:pt x="287" y="1109"/>
                    </a:lnTo>
                    <a:lnTo>
                      <a:pt x="287" y="1119"/>
                    </a:lnTo>
                    <a:lnTo>
                      <a:pt x="293" y="1124"/>
                    </a:lnTo>
                    <a:lnTo>
                      <a:pt x="293" y="1140"/>
                    </a:lnTo>
                    <a:lnTo>
                      <a:pt x="298" y="1145"/>
                    </a:lnTo>
                    <a:lnTo>
                      <a:pt x="298" y="1160"/>
                    </a:lnTo>
                    <a:lnTo>
                      <a:pt x="303" y="1166"/>
                    </a:lnTo>
                    <a:lnTo>
                      <a:pt x="303" y="1176"/>
                    </a:lnTo>
                    <a:lnTo>
                      <a:pt x="308" y="1181"/>
                    </a:lnTo>
                    <a:lnTo>
                      <a:pt x="308" y="1196"/>
                    </a:lnTo>
                    <a:lnTo>
                      <a:pt x="313" y="1201"/>
                    </a:lnTo>
                    <a:lnTo>
                      <a:pt x="313" y="1212"/>
                    </a:lnTo>
                    <a:lnTo>
                      <a:pt x="318" y="1217"/>
                    </a:lnTo>
                    <a:lnTo>
                      <a:pt x="318" y="1227"/>
                    </a:lnTo>
                    <a:lnTo>
                      <a:pt x="323" y="1232"/>
                    </a:lnTo>
                    <a:lnTo>
                      <a:pt x="323" y="1248"/>
                    </a:lnTo>
                    <a:lnTo>
                      <a:pt x="328" y="1253"/>
                    </a:lnTo>
                    <a:lnTo>
                      <a:pt x="328" y="1263"/>
                    </a:lnTo>
                    <a:lnTo>
                      <a:pt x="334" y="1268"/>
                    </a:lnTo>
                    <a:lnTo>
                      <a:pt x="334" y="1278"/>
                    </a:lnTo>
                    <a:lnTo>
                      <a:pt x="339" y="1284"/>
                    </a:lnTo>
                    <a:lnTo>
                      <a:pt x="339" y="1294"/>
                    </a:lnTo>
                    <a:lnTo>
                      <a:pt x="344" y="1299"/>
                    </a:lnTo>
                    <a:lnTo>
                      <a:pt x="344" y="1309"/>
                    </a:lnTo>
                    <a:lnTo>
                      <a:pt x="349" y="1314"/>
                    </a:lnTo>
                    <a:lnTo>
                      <a:pt x="349" y="1330"/>
                    </a:lnTo>
                    <a:lnTo>
                      <a:pt x="354" y="1335"/>
                    </a:lnTo>
                    <a:lnTo>
                      <a:pt x="354" y="1340"/>
                    </a:lnTo>
                    <a:lnTo>
                      <a:pt x="359" y="1345"/>
                    </a:lnTo>
                    <a:lnTo>
                      <a:pt x="359" y="1355"/>
                    </a:lnTo>
                    <a:lnTo>
                      <a:pt x="364" y="1361"/>
                    </a:lnTo>
                    <a:lnTo>
                      <a:pt x="364" y="1376"/>
                    </a:lnTo>
                  </a:path>
                </a:pathLst>
              </a:custGeom>
              <a:noFill/>
              <a:ln w="3810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2" name="Freeform 91"/>
              <p:cNvSpPr>
                <a:spLocks/>
              </p:cNvSpPr>
              <p:nvPr/>
            </p:nvSpPr>
            <p:spPr bwMode="auto">
              <a:xfrm>
                <a:off x="7812706" y="3310501"/>
                <a:ext cx="740675" cy="441304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21" y="41"/>
                  </a:cxn>
                  <a:cxn ang="0">
                    <a:pos x="26" y="67"/>
                  </a:cxn>
                  <a:cxn ang="0">
                    <a:pos x="41" y="92"/>
                  </a:cxn>
                  <a:cxn ang="0">
                    <a:pos x="47" y="113"/>
                  </a:cxn>
                  <a:cxn ang="0">
                    <a:pos x="67" y="144"/>
                  </a:cxn>
                  <a:cxn ang="0">
                    <a:pos x="77" y="175"/>
                  </a:cxn>
                  <a:cxn ang="0">
                    <a:pos x="93" y="195"/>
                  </a:cxn>
                  <a:cxn ang="0">
                    <a:pos x="108" y="216"/>
                  </a:cxn>
                  <a:cxn ang="0">
                    <a:pos x="118" y="236"/>
                  </a:cxn>
                  <a:cxn ang="0">
                    <a:pos x="134" y="257"/>
                  </a:cxn>
                  <a:cxn ang="0">
                    <a:pos x="149" y="272"/>
                  </a:cxn>
                  <a:cxn ang="0">
                    <a:pos x="165" y="287"/>
                  </a:cxn>
                  <a:cxn ang="0">
                    <a:pos x="180" y="303"/>
                  </a:cxn>
                  <a:cxn ang="0">
                    <a:pos x="195" y="313"/>
                  </a:cxn>
                  <a:cxn ang="0">
                    <a:pos x="211" y="323"/>
                  </a:cxn>
                  <a:cxn ang="0">
                    <a:pos x="226" y="329"/>
                  </a:cxn>
                  <a:cxn ang="0">
                    <a:pos x="242" y="339"/>
                  </a:cxn>
                  <a:cxn ang="0">
                    <a:pos x="257" y="344"/>
                  </a:cxn>
                  <a:cxn ang="0">
                    <a:pos x="272" y="349"/>
                  </a:cxn>
                  <a:cxn ang="0">
                    <a:pos x="288" y="354"/>
                  </a:cxn>
                  <a:cxn ang="0">
                    <a:pos x="303" y="354"/>
                  </a:cxn>
                  <a:cxn ang="0">
                    <a:pos x="319" y="359"/>
                  </a:cxn>
                  <a:cxn ang="0">
                    <a:pos x="334" y="359"/>
                  </a:cxn>
                  <a:cxn ang="0">
                    <a:pos x="349" y="364"/>
                  </a:cxn>
                  <a:cxn ang="0">
                    <a:pos x="365" y="364"/>
                  </a:cxn>
                  <a:cxn ang="0">
                    <a:pos x="380" y="364"/>
                  </a:cxn>
                  <a:cxn ang="0">
                    <a:pos x="396" y="370"/>
                  </a:cxn>
                  <a:cxn ang="0">
                    <a:pos x="411" y="370"/>
                  </a:cxn>
                  <a:cxn ang="0">
                    <a:pos x="426" y="370"/>
                  </a:cxn>
                  <a:cxn ang="0">
                    <a:pos x="442" y="370"/>
                  </a:cxn>
                  <a:cxn ang="0">
                    <a:pos x="457" y="370"/>
                  </a:cxn>
                  <a:cxn ang="0">
                    <a:pos x="473" y="370"/>
                  </a:cxn>
                  <a:cxn ang="0">
                    <a:pos x="488" y="370"/>
                  </a:cxn>
                  <a:cxn ang="0">
                    <a:pos x="503" y="370"/>
                  </a:cxn>
                  <a:cxn ang="0">
                    <a:pos x="519" y="370"/>
                  </a:cxn>
                  <a:cxn ang="0">
                    <a:pos x="534" y="370"/>
                  </a:cxn>
                  <a:cxn ang="0">
                    <a:pos x="550" y="370"/>
                  </a:cxn>
                  <a:cxn ang="0">
                    <a:pos x="565" y="370"/>
                  </a:cxn>
                  <a:cxn ang="0">
                    <a:pos x="580" y="370"/>
                  </a:cxn>
                  <a:cxn ang="0">
                    <a:pos x="596" y="370"/>
                  </a:cxn>
                  <a:cxn ang="0">
                    <a:pos x="611" y="370"/>
                  </a:cxn>
                </a:cxnLst>
                <a:rect l="0" t="0" r="r" b="b"/>
                <a:pathLst>
                  <a:path w="621" h="370">
                    <a:moveTo>
                      <a:pt x="0" y="0"/>
                    </a:moveTo>
                    <a:lnTo>
                      <a:pt x="11" y="10"/>
                    </a:lnTo>
                    <a:lnTo>
                      <a:pt x="11" y="26"/>
                    </a:lnTo>
                    <a:lnTo>
                      <a:pt x="16" y="31"/>
                    </a:lnTo>
                    <a:lnTo>
                      <a:pt x="16" y="36"/>
                    </a:lnTo>
                    <a:lnTo>
                      <a:pt x="21" y="41"/>
                    </a:lnTo>
                    <a:lnTo>
                      <a:pt x="21" y="51"/>
                    </a:lnTo>
                    <a:lnTo>
                      <a:pt x="26" y="56"/>
                    </a:lnTo>
                    <a:lnTo>
                      <a:pt x="26" y="67"/>
                    </a:lnTo>
                    <a:lnTo>
                      <a:pt x="36" y="77"/>
                    </a:lnTo>
                    <a:lnTo>
                      <a:pt x="36" y="87"/>
                    </a:lnTo>
                    <a:lnTo>
                      <a:pt x="41" y="92"/>
                    </a:lnTo>
                    <a:lnTo>
                      <a:pt x="41" y="98"/>
                    </a:lnTo>
                    <a:lnTo>
                      <a:pt x="47" y="103"/>
                    </a:lnTo>
                    <a:lnTo>
                      <a:pt x="47" y="113"/>
                    </a:lnTo>
                    <a:lnTo>
                      <a:pt x="57" y="123"/>
                    </a:lnTo>
                    <a:lnTo>
                      <a:pt x="57" y="133"/>
                    </a:lnTo>
                    <a:lnTo>
                      <a:pt x="67" y="144"/>
                    </a:lnTo>
                    <a:lnTo>
                      <a:pt x="67" y="154"/>
                    </a:lnTo>
                    <a:lnTo>
                      <a:pt x="77" y="164"/>
                    </a:lnTo>
                    <a:lnTo>
                      <a:pt x="77" y="175"/>
                    </a:lnTo>
                    <a:lnTo>
                      <a:pt x="83" y="180"/>
                    </a:lnTo>
                    <a:lnTo>
                      <a:pt x="93" y="190"/>
                    </a:lnTo>
                    <a:lnTo>
                      <a:pt x="93" y="195"/>
                    </a:lnTo>
                    <a:lnTo>
                      <a:pt x="98" y="200"/>
                    </a:lnTo>
                    <a:lnTo>
                      <a:pt x="98" y="205"/>
                    </a:lnTo>
                    <a:lnTo>
                      <a:pt x="108" y="216"/>
                    </a:lnTo>
                    <a:lnTo>
                      <a:pt x="108" y="221"/>
                    </a:lnTo>
                    <a:lnTo>
                      <a:pt x="118" y="231"/>
                    </a:lnTo>
                    <a:lnTo>
                      <a:pt x="118" y="236"/>
                    </a:lnTo>
                    <a:lnTo>
                      <a:pt x="124" y="241"/>
                    </a:lnTo>
                    <a:lnTo>
                      <a:pt x="134" y="252"/>
                    </a:lnTo>
                    <a:lnTo>
                      <a:pt x="134" y="257"/>
                    </a:lnTo>
                    <a:lnTo>
                      <a:pt x="139" y="262"/>
                    </a:lnTo>
                    <a:lnTo>
                      <a:pt x="144" y="267"/>
                    </a:lnTo>
                    <a:lnTo>
                      <a:pt x="149" y="272"/>
                    </a:lnTo>
                    <a:lnTo>
                      <a:pt x="154" y="277"/>
                    </a:lnTo>
                    <a:lnTo>
                      <a:pt x="160" y="282"/>
                    </a:lnTo>
                    <a:lnTo>
                      <a:pt x="165" y="287"/>
                    </a:lnTo>
                    <a:lnTo>
                      <a:pt x="170" y="293"/>
                    </a:lnTo>
                    <a:lnTo>
                      <a:pt x="175" y="298"/>
                    </a:lnTo>
                    <a:lnTo>
                      <a:pt x="180" y="303"/>
                    </a:lnTo>
                    <a:lnTo>
                      <a:pt x="185" y="303"/>
                    </a:lnTo>
                    <a:lnTo>
                      <a:pt x="190" y="308"/>
                    </a:lnTo>
                    <a:lnTo>
                      <a:pt x="195" y="313"/>
                    </a:lnTo>
                    <a:lnTo>
                      <a:pt x="201" y="313"/>
                    </a:lnTo>
                    <a:lnTo>
                      <a:pt x="206" y="318"/>
                    </a:lnTo>
                    <a:lnTo>
                      <a:pt x="211" y="323"/>
                    </a:lnTo>
                    <a:lnTo>
                      <a:pt x="216" y="323"/>
                    </a:lnTo>
                    <a:lnTo>
                      <a:pt x="221" y="329"/>
                    </a:lnTo>
                    <a:lnTo>
                      <a:pt x="226" y="329"/>
                    </a:lnTo>
                    <a:lnTo>
                      <a:pt x="231" y="334"/>
                    </a:lnTo>
                    <a:lnTo>
                      <a:pt x="237" y="334"/>
                    </a:lnTo>
                    <a:lnTo>
                      <a:pt x="242" y="339"/>
                    </a:lnTo>
                    <a:lnTo>
                      <a:pt x="247" y="339"/>
                    </a:lnTo>
                    <a:lnTo>
                      <a:pt x="252" y="339"/>
                    </a:lnTo>
                    <a:lnTo>
                      <a:pt x="257" y="344"/>
                    </a:lnTo>
                    <a:lnTo>
                      <a:pt x="262" y="344"/>
                    </a:lnTo>
                    <a:lnTo>
                      <a:pt x="267" y="349"/>
                    </a:lnTo>
                    <a:lnTo>
                      <a:pt x="272" y="349"/>
                    </a:lnTo>
                    <a:lnTo>
                      <a:pt x="278" y="349"/>
                    </a:lnTo>
                    <a:lnTo>
                      <a:pt x="283" y="349"/>
                    </a:lnTo>
                    <a:lnTo>
                      <a:pt x="288" y="354"/>
                    </a:lnTo>
                    <a:lnTo>
                      <a:pt x="293" y="354"/>
                    </a:lnTo>
                    <a:lnTo>
                      <a:pt x="298" y="354"/>
                    </a:lnTo>
                    <a:lnTo>
                      <a:pt x="303" y="354"/>
                    </a:lnTo>
                    <a:lnTo>
                      <a:pt x="308" y="359"/>
                    </a:lnTo>
                    <a:lnTo>
                      <a:pt x="313" y="359"/>
                    </a:lnTo>
                    <a:lnTo>
                      <a:pt x="319" y="359"/>
                    </a:lnTo>
                    <a:lnTo>
                      <a:pt x="324" y="359"/>
                    </a:lnTo>
                    <a:lnTo>
                      <a:pt x="329" y="359"/>
                    </a:lnTo>
                    <a:lnTo>
                      <a:pt x="334" y="359"/>
                    </a:lnTo>
                    <a:lnTo>
                      <a:pt x="339" y="364"/>
                    </a:lnTo>
                    <a:lnTo>
                      <a:pt x="344" y="364"/>
                    </a:lnTo>
                    <a:lnTo>
                      <a:pt x="349" y="364"/>
                    </a:lnTo>
                    <a:lnTo>
                      <a:pt x="355" y="364"/>
                    </a:lnTo>
                    <a:lnTo>
                      <a:pt x="360" y="364"/>
                    </a:lnTo>
                    <a:lnTo>
                      <a:pt x="365" y="364"/>
                    </a:lnTo>
                    <a:lnTo>
                      <a:pt x="370" y="364"/>
                    </a:lnTo>
                    <a:lnTo>
                      <a:pt x="375" y="364"/>
                    </a:lnTo>
                    <a:lnTo>
                      <a:pt x="380" y="364"/>
                    </a:lnTo>
                    <a:lnTo>
                      <a:pt x="385" y="370"/>
                    </a:lnTo>
                    <a:lnTo>
                      <a:pt x="390" y="370"/>
                    </a:lnTo>
                    <a:lnTo>
                      <a:pt x="396" y="370"/>
                    </a:lnTo>
                    <a:lnTo>
                      <a:pt x="401" y="370"/>
                    </a:lnTo>
                    <a:lnTo>
                      <a:pt x="406" y="370"/>
                    </a:lnTo>
                    <a:lnTo>
                      <a:pt x="411" y="370"/>
                    </a:lnTo>
                    <a:lnTo>
                      <a:pt x="416" y="370"/>
                    </a:lnTo>
                    <a:lnTo>
                      <a:pt x="421" y="370"/>
                    </a:lnTo>
                    <a:lnTo>
                      <a:pt x="426" y="370"/>
                    </a:lnTo>
                    <a:lnTo>
                      <a:pt x="432" y="370"/>
                    </a:lnTo>
                    <a:lnTo>
                      <a:pt x="437" y="370"/>
                    </a:lnTo>
                    <a:lnTo>
                      <a:pt x="442" y="370"/>
                    </a:lnTo>
                    <a:lnTo>
                      <a:pt x="447" y="370"/>
                    </a:lnTo>
                    <a:lnTo>
                      <a:pt x="452" y="370"/>
                    </a:lnTo>
                    <a:lnTo>
                      <a:pt x="457" y="370"/>
                    </a:lnTo>
                    <a:lnTo>
                      <a:pt x="462" y="370"/>
                    </a:lnTo>
                    <a:lnTo>
                      <a:pt x="467" y="370"/>
                    </a:lnTo>
                    <a:lnTo>
                      <a:pt x="473" y="370"/>
                    </a:lnTo>
                    <a:lnTo>
                      <a:pt x="478" y="370"/>
                    </a:lnTo>
                    <a:lnTo>
                      <a:pt x="483" y="370"/>
                    </a:lnTo>
                    <a:lnTo>
                      <a:pt x="488" y="370"/>
                    </a:lnTo>
                    <a:lnTo>
                      <a:pt x="493" y="370"/>
                    </a:lnTo>
                    <a:lnTo>
                      <a:pt x="498" y="370"/>
                    </a:lnTo>
                    <a:lnTo>
                      <a:pt x="503" y="370"/>
                    </a:lnTo>
                    <a:lnTo>
                      <a:pt x="509" y="370"/>
                    </a:lnTo>
                    <a:lnTo>
                      <a:pt x="514" y="370"/>
                    </a:lnTo>
                    <a:lnTo>
                      <a:pt x="519" y="370"/>
                    </a:lnTo>
                    <a:lnTo>
                      <a:pt x="524" y="370"/>
                    </a:lnTo>
                    <a:lnTo>
                      <a:pt x="529" y="370"/>
                    </a:lnTo>
                    <a:lnTo>
                      <a:pt x="534" y="370"/>
                    </a:lnTo>
                    <a:lnTo>
                      <a:pt x="539" y="370"/>
                    </a:lnTo>
                    <a:lnTo>
                      <a:pt x="544" y="370"/>
                    </a:lnTo>
                    <a:lnTo>
                      <a:pt x="550" y="370"/>
                    </a:lnTo>
                    <a:lnTo>
                      <a:pt x="555" y="370"/>
                    </a:lnTo>
                    <a:lnTo>
                      <a:pt x="560" y="370"/>
                    </a:lnTo>
                    <a:lnTo>
                      <a:pt x="565" y="370"/>
                    </a:lnTo>
                    <a:lnTo>
                      <a:pt x="570" y="370"/>
                    </a:lnTo>
                    <a:lnTo>
                      <a:pt x="575" y="370"/>
                    </a:lnTo>
                    <a:lnTo>
                      <a:pt x="580" y="370"/>
                    </a:lnTo>
                    <a:lnTo>
                      <a:pt x="585" y="370"/>
                    </a:lnTo>
                    <a:lnTo>
                      <a:pt x="591" y="370"/>
                    </a:lnTo>
                    <a:lnTo>
                      <a:pt x="596" y="370"/>
                    </a:lnTo>
                    <a:lnTo>
                      <a:pt x="601" y="370"/>
                    </a:lnTo>
                    <a:lnTo>
                      <a:pt x="606" y="370"/>
                    </a:lnTo>
                    <a:lnTo>
                      <a:pt x="611" y="370"/>
                    </a:lnTo>
                    <a:lnTo>
                      <a:pt x="616" y="370"/>
                    </a:lnTo>
                    <a:lnTo>
                      <a:pt x="621" y="370"/>
                    </a:lnTo>
                  </a:path>
                </a:pathLst>
              </a:custGeom>
              <a:noFill/>
              <a:ln w="3810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83" name="Freeform: Shape 33"/>
            <p:cNvSpPr/>
            <p:nvPr/>
          </p:nvSpPr>
          <p:spPr>
            <a:xfrm>
              <a:off x="7293225" y="1682695"/>
              <a:ext cx="133744" cy="787893"/>
            </a:xfrm>
            <a:custGeom>
              <a:avLst/>
              <a:gdLst>
                <a:gd name="connsiteX0" fmla="*/ 0 w 407670"/>
                <a:gd name="connsiteY0" fmla="*/ 819150 h 819150"/>
                <a:gd name="connsiteX1" fmla="*/ 129540 w 407670"/>
                <a:gd name="connsiteY1" fmla="*/ 643890 h 819150"/>
                <a:gd name="connsiteX2" fmla="*/ 198120 w 407670"/>
                <a:gd name="connsiteY2" fmla="*/ 0 h 819150"/>
                <a:gd name="connsiteX3" fmla="*/ 266700 w 407670"/>
                <a:gd name="connsiteY3" fmla="*/ 647700 h 819150"/>
                <a:gd name="connsiteX4" fmla="*/ 407670 w 407670"/>
                <a:gd name="connsiteY4" fmla="*/ 796290 h 819150"/>
                <a:gd name="connsiteX0" fmla="*/ 0 w 456596"/>
                <a:gd name="connsiteY0" fmla="*/ 819150 h 824400"/>
                <a:gd name="connsiteX1" fmla="*/ 129540 w 456596"/>
                <a:gd name="connsiteY1" fmla="*/ 643890 h 824400"/>
                <a:gd name="connsiteX2" fmla="*/ 198120 w 456596"/>
                <a:gd name="connsiteY2" fmla="*/ 0 h 824400"/>
                <a:gd name="connsiteX3" fmla="*/ 266700 w 456596"/>
                <a:gd name="connsiteY3" fmla="*/ 647700 h 824400"/>
                <a:gd name="connsiteX4" fmla="*/ 456596 w 456596"/>
                <a:gd name="connsiteY4" fmla="*/ 824400 h 824400"/>
                <a:gd name="connsiteX0" fmla="*/ 0 w 456596"/>
                <a:gd name="connsiteY0" fmla="*/ 819150 h 820886"/>
                <a:gd name="connsiteX1" fmla="*/ 129540 w 456596"/>
                <a:gd name="connsiteY1" fmla="*/ 643890 h 820886"/>
                <a:gd name="connsiteX2" fmla="*/ 198120 w 456596"/>
                <a:gd name="connsiteY2" fmla="*/ 0 h 820886"/>
                <a:gd name="connsiteX3" fmla="*/ 266700 w 456596"/>
                <a:gd name="connsiteY3" fmla="*/ 647700 h 820886"/>
                <a:gd name="connsiteX4" fmla="*/ 456596 w 456596"/>
                <a:gd name="connsiteY4" fmla="*/ 820886 h 82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596" h="820886">
                  <a:moveTo>
                    <a:pt x="0" y="819150"/>
                  </a:moveTo>
                  <a:cubicBezTo>
                    <a:pt x="48260" y="799782"/>
                    <a:pt x="96520" y="780415"/>
                    <a:pt x="129540" y="643890"/>
                  </a:cubicBezTo>
                  <a:cubicBezTo>
                    <a:pt x="162560" y="507365"/>
                    <a:pt x="175260" y="-635"/>
                    <a:pt x="198120" y="0"/>
                  </a:cubicBezTo>
                  <a:cubicBezTo>
                    <a:pt x="220980" y="635"/>
                    <a:pt x="223621" y="510886"/>
                    <a:pt x="266700" y="647700"/>
                  </a:cubicBezTo>
                  <a:cubicBezTo>
                    <a:pt x="309779" y="784514"/>
                    <a:pt x="403573" y="812948"/>
                    <a:pt x="456596" y="820886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85" name="Picture 184">
            <a:extLst>
              <a:ext uri="{FF2B5EF4-FFF2-40B4-BE49-F238E27FC236}">
                <a16:creationId xmlns:a16="http://schemas.microsoft.com/office/drawing/2014/main" id="{F262B43A-2B89-460B-9ED4-5D233C2F7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06" t="55446" r="20046" b="11442"/>
          <a:stretch/>
        </p:blipFill>
        <p:spPr>
          <a:xfrm>
            <a:off x="556894" y="1041454"/>
            <a:ext cx="3762322" cy="1209420"/>
          </a:xfrm>
          <a:prstGeom prst="rect">
            <a:avLst/>
          </a:prstGeom>
        </p:spPr>
      </p:pic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BE9C595A-1C10-454B-98ED-1FE05D09FA80}"/>
              </a:ext>
            </a:extLst>
          </p:cNvPr>
          <p:cNvCxnSpPr>
            <a:cxnSpLocks/>
          </p:cNvCxnSpPr>
          <p:nvPr/>
        </p:nvCxnSpPr>
        <p:spPr>
          <a:xfrm flipH="1" flipV="1">
            <a:off x="1856223" y="1248508"/>
            <a:ext cx="453198" cy="2666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5099774A-887A-4885-80A3-7EF737903A8C}"/>
              </a:ext>
            </a:extLst>
          </p:cNvPr>
          <p:cNvCxnSpPr>
            <a:cxnSpLocks/>
          </p:cNvCxnSpPr>
          <p:nvPr/>
        </p:nvCxnSpPr>
        <p:spPr>
          <a:xfrm flipV="1">
            <a:off x="2896429" y="1880375"/>
            <a:ext cx="783777" cy="2573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7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6669-9098-4531-9463-AED86DDBD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" y="331387"/>
            <a:ext cx="8477930" cy="58137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of MZI with short OPD:  Molecular returns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67AEA-B462-4D2A-9474-3BC2B2835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36" y="1301929"/>
            <a:ext cx="8076764" cy="1384261"/>
          </a:xfrm>
        </p:spPr>
        <p:txBody>
          <a:bodyPr/>
          <a:lstStyle/>
          <a:p>
            <a:r>
              <a:rPr lang="en-US" dirty="0"/>
              <a:t>Mach Zehnder Interferometers (MZI) have more throughput than Double Edge</a:t>
            </a:r>
          </a:p>
          <a:p>
            <a:r>
              <a:rPr lang="en-US" dirty="0"/>
              <a:t>Additional comparison info available on request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B0CDF-122B-4719-B57D-F2F3FF66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90E23-91C4-4E11-BE4F-AEA12707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2C34D-5B06-4A00-B954-CC1D0A7B0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6132" r="6667" b="14939"/>
          <a:stretch/>
        </p:blipFill>
        <p:spPr>
          <a:xfrm>
            <a:off x="388915" y="2779327"/>
            <a:ext cx="4358640" cy="333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87283-FC65-45D1-9584-454C3433C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2" t="32222" r="50000" b="8848"/>
          <a:stretch/>
        </p:blipFill>
        <p:spPr>
          <a:xfrm>
            <a:off x="4514567" y="2804114"/>
            <a:ext cx="4088554" cy="3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6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57975-02A0-45E2-B09F-F40709CE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5BF6CC9-0A68-4569-99A0-C17FEA732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87851" cy="685800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50B8A9-9F3B-4A5F-A688-0881BA4B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15" y="1"/>
            <a:ext cx="451866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07" y="144030"/>
            <a:ext cx="6629400" cy="8524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Wind lidar measurements from space:</a:t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Aerosols, molecules, and scales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DC506-D406-4A06-B773-9ECF5754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366" y="6356920"/>
            <a:ext cx="38905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18</a:t>
            </a:fld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7FA2C1-75AF-42AA-B2FD-8311AAAA8337}"/>
              </a:ext>
            </a:extLst>
          </p:cNvPr>
          <p:cNvSpPr/>
          <p:nvPr/>
        </p:nvSpPr>
        <p:spPr>
          <a:xfrm>
            <a:off x="232427" y="1346963"/>
            <a:ext cx="6673480" cy="1914169"/>
          </a:xfrm>
          <a:prstGeom prst="roundRect">
            <a:avLst>
              <a:gd name="adj" fmla="val 4085"/>
            </a:avLst>
          </a:prstGeom>
          <a:solidFill>
            <a:srgbClr val="FFFFFF">
              <a:alpha val="77647"/>
            </a:srgb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OAWL:  path to </a:t>
            </a:r>
            <a:r>
              <a:rPr lang="en-US" sz="2000" b="1" i="1" dirty="0">
                <a:solidFill>
                  <a:srgbClr val="000000"/>
                </a:solidFill>
              </a:rPr>
              <a:t>full </a:t>
            </a:r>
            <a:r>
              <a:rPr lang="en-US" sz="2000" b="1" dirty="0">
                <a:solidFill>
                  <a:srgbClr val="000000"/>
                </a:solidFill>
              </a:rPr>
              <a:t>atmospheric wind profiles: 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000000"/>
                </a:solidFill>
              </a:rPr>
              <a:t>Two wavelengths (same laser) used to measure winds from both aerosols AND molecules</a:t>
            </a:r>
          </a:p>
          <a:p>
            <a:pPr marL="514350" lvl="1" indent="-168275">
              <a:spcBef>
                <a:spcPts val="600"/>
              </a:spcBef>
            </a:pPr>
            <a:r>
              <a:rPr lang="en-US" sz="1800" dirty="0">
                <a:solidFill>
                  <a:srgbClr val="00823B"/>
                </a:solidFill>
              </a:rPr>
              <a:t>@ 532 nm – provides precision using </a:t>
            </a:r>
            <a:r>
              <a:rPr lang="en-US" sz="1800" b="1" i="1" dirty="0">
                <a:solidFill>
                  <a:srgbClr val="00823B"/>
                </a:solidFill>
              </a:rPr>
              <a:t>aerosol returns</a:t>
            </a:r>
            <a:endParaRPr lang="en-US" sz="1800" dirty="0">
              <a:solidFill>
                <a:srgbClr val="00823B"/>
              </a:solidFill>
            </a:endParaRPr>
          </a:p>
          <a:p>
            <a:pPr marL="514350" lvl="1" indent="-168275"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@ 355 nm – provides coverage using </a:t>
            </a:r>
            <a:r>
              <a:rPr lang="en-US" sz="1800" b="1" i="1" dirty="0">
                <a:solidFill>
                  <a:srgbClr val="0070C0"/>
                </a:solidFill>
              </a:rPr>
              <a:t>molecular returns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E5CE1-0A86-467E-AA7E-1F32DC21E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1"/>
          <a:stretch/>
        </p:blipFill>
        <p:spPr>
          <a:xfrm>
            <a:off x="3271553" y="9524"/>
            <a:ext cx="5931627" cy="6858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B4D322-51E9-44A9-ADDF-07241CAEB15D}"/>
              </a:ext>
            </a:extLst>
          </p:cNvPr>
          <p:cNvSpPr txBox="1"/>
          <p:nvPr/>
        </p:nvSpPr>
        <p:spPr>
          <a:xfrm>
            <a:off x="6996442" y="1791065"/>
            <a:ext cx="2136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High altitudes:  fewer aerosols &amp; clouds, </a:t>
            </a: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so UV wavelengths are used to measure winds using lidar returns from just molecules </a:t>
            </a:r>
            <a:b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sz="1800" dirty="0">
                <a:solidFill>
                  <a:srgbClr val="000000"/>
                </a:solidFill>
                <a:sym typeface="Wingdings" panose="05000000000000000000" pitchFamily="2" charset="2"/>
              </a:rPr>
              <a:t>(e.g. ESA’s Aeolus mission, UV OAWL)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3C4012-7474-4544-8003-32E50A62519A}"/>
              </a:ext>
            </a:extLst>
          </p:cNvPr>
          <p:cNvSpPr/>
          <p:nvPr/>
        </p:nvSpPr>
        <p:spPr>
          <a:xfrm>
            <a:off x="3270619" y="6589915"/>
            <a:ext cx="617753" cy="68630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348C51C-F0E9-455D-A4E9-9EA2C014D30C}"/>
              </a:ext>
            </a:extLst>
          </p:cNvPr>
          <p:cNvSpPr/>
          <p:nvPr/>
        </p:nvSpPr>
        <p:spPr>
          <a:xfrm>
            <a:off x="3556420" y="6608832"/>
            <a:ext cx="62717" cy="32016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B2E99-B57E-433A-A95C-45EC1B4E2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38" t="-9660" r="1538" b="20197"/>
          <a:stretch/>
        </p:blipFill>
        <p:spPr>
          <a:xfrm>
            <a:off x="2492639" y="5278573"/>
            <a:ext cx="1184011" cy="13669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7B3180-2CF5-4275-8273-BE968DACBEF3}"/>
              </a:ext>
            </a:extLst>
          </p:cNvPr>
          <p:cNvSpPr txBox="1"/>
          <p:nvPr/>
        </p:nvSpPr>
        <p:spPr>
          <a:xfrm>
            <a:off x="4057231" y="5790640"/>
            <a:ext cx="511390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Airborne &amp; ground DWLs are best for boundary layer studies at scales that would be smeared by space-based orbit speeds (~7.2 km/s)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480B0C-34BB-4C08-9513-7374F4FE6F9F}"/>
              </a:ext>
            </a:extLst>
          </p:cNvPr>
          <p:cNvGrpSpPr/>
          <p:nvPr/>
        </p:nvGrpSpPr>
        <p:grpSpPr>
          <a:xfrm>
            <a:off x="175937" y="4676775"/>
            <a:ext cx="6348687" cy="610516"/>
            <a:chOff x="9819717" y="23768871"/>
            <a:chExt cx="7259903" cy="4242247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9D79769E-C9D7-419B-AA5C-3B0494F9E28F}"/>
                </a:ext>
              </a:extLst>
            </p:cNvPr>
            <p:cNvSpPr/>
            <p:nvPr/>
          </p:nvSpPr>
          <p:spPr>
            <a:xfrm>
              <a:off x="9819717" y="23980939"/>
              <a:ext cx="7259903" cy="3783969"/>
            </a:xfrm>
            <a:prstGeom prst="cloudCallout">
              <a:avLst>
                <a:gd name="adj1" fmla="val -37790"/>
                <a:gd name="adj2" fmla="val -3623"/>
              </a:avLst>
            </a:prstGeom>
            <a:solidFill>
              <a:srgbClr val="F2F2F2">
                <a:alpha val="3098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E5C2A6-B2E7-4EAD-9FC4-E990B81DA661}"/>
                </a:ext>
              </a:extLst>
            </p:cNvPr>
            <p:cNvSpPr txBox="1"/>
            <p:nvPr/>
          </p:nvSpPr>
          <p:spPr>
            <a:xfrm>
              <a:off x="10361113" y="23768871"/>
              <a:ext cx="6439495" cy="42422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Aerosol-DWL’s (Green-OAWL, Coherent detection) provide good returns in lower troposphere and where aerosol layers or thin clouds are 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296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318BAF-FCA7-425C-888F-40FF5689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DADA0D-5856-4BF4-82B1-B4DD808E4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9E3A5-F412-4175-B011-90C57AAB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CCA6A-F7CE-446E-A815-632C4547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8C1EB-09F5-41E9-A534-42D9DF52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85" y="158216"/>
            <a:ext cx="5339249" cy="561975"/>
          </a:xfrm>
        </p:spPr>
        <p:txBody>
          <a:bodyPr>
            <a:noAutofit/>
          </a:bodyPr>
          <a:lstStyle/>
          <a:p>
            <a:r>
              <a:rPr lang="en-US" sz="3200" b="1" dirty="0"/>
              <a:t>The Evolution of OAWL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75588"/>
            <a:ext cx="9144000" cy="5203063"/>
          </a:xfrm>
          <a:prstGeom prst="rect">
            <a:avLst/>
          </a:prstGeom>
          <a:solidFill>
            <a:srgbClr val="D9E6FF"/>
          </a:solidFill>
        </p:spPr>
        <p:txBody>
          <a:bodyPr wrap="square" rtlCol="0" anchor="ctr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56303" y="1595820"/>
            <a:ext cx="3784382" cy="255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700"/>
              </a:spcBef>
              <a:buClr>
                <a:srgbClr val="C0504D"/>
              </a:buClr>
              <a:buSzPct val="60000"/>
              <a:buFont typeface="Wingdings" pitchFamily="2" charset="2"/>
              <a:buNone/>
              <a:defRPr/>
            </a:pPr>
            <a:r>
              <a:rPr lang="en-US" sz="1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2013 &amp; 2016 ATHENA-OAWL Mission Proposals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2957" y="5093126"/>
            <a:ext cx="2192434" cy="1601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2008-2012:  OAWL IIP-07 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355 nm only, 4x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Single look 12” telescope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Ground validation with NOAA Coherent system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Autonomous flight tests on NASA WB-57</a:t>
            </a:r>
          </a:p>
          <a:p>
            <a:pPr marL="285750" indent="-28575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08617" y="1912613"/>
            <a:ext cx="7925460" cy="2895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3">
                  <a:lumMod val="75000"/>
                </a:schemeClr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>
                  <a:lumMod val="75000"/>
                </a:schemeClr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2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6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Clr>
                <a:srgbClr val="8588A1">
                  <a:lumMod val="75000"/>
                </a:srgbClr>
              </a:buClr>
              <a:buFont typeface="Wingdings" pitchFamily="2" charset="2"/>
              <a:buNone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1999-present:  Ball  design, build and test of OAWL receivers, mission concepts and retrieval/processing algorithms</a:t>
            </a:r>
          </a:p>
          <a:p>
            <a:pPr marL="0" indent="0" algn="ctr" defTabSz="914400">
              <a:lnSpc>
                <a:spcPct val="90000"/>
              </a:lnSpc>
              <a:buClr>
                <a:srgbClr val="8588A1">
                  <a:lumMod val="75000"/>
                </a:srgbClr>
              </a:buClr>
              <a:buFont typeface="Wingdings" pitchFamily="2" charset="2"/>
              <a:buNone/>
            </a:pPr>
            <a:endParaRPr lang="en-US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299587" y="1873714"/>
            <a:ext cx="155362" cy="4808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38019" y="4073265"/>
            <a:ext cx="1920923" cy="98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0519" y="2189656"/>
            <a:ext cx="2449514" cy="171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4"/>
          <p:cNvSpPr txBox="1">
            <a:spLocks noChangeArrowheads="1"/>
          </p:cNvSpPr>
          <p:nvPr/>
        </p:nvSpPr>
        <p:spPr>
          <a:xfrm>
            <a:off x="2277788" y="5093126"/>
            <a:ext cx="1898020" cy="1601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2012-2015:  HOAWL ACT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Breadboard System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Demonstrate 532 nm wavelength channels &amp; depolarization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Total 10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HSRL Aerosol retrieval algorithms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6533756" y="5093125"/>
            <a:ext cx="2560986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2014-2017:  HAWC-OAWL IIP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Two look airborne system (build on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</a:rPr>
              <a:t>GrOAWL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Dual Wavelength +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</a:rPr>
              <a:t>depol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.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prstClr val="black"/>
                </a:solidFill>
                <a:latin typeface="Calibri" panose="020F0502020204030204" pitchFamily="34" charset="0"/>
              </a:rPr>
              <a:t>Athermal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interferometer build and demonstration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DC-8 hardware design/build</a:t>
            </a:r>
          </a:p>
        </p:txBody>
      </p:sp>
      <p:sp>
        <p:nvSpPr>
          <p:cNvPr id="44" name="Rectangle 4"/>
          <p:cNvSpPr txBox="1">
            <a:spLocks noChangeArrowheads="1"/>
          </p:cNvSpPr>
          <p:nvPr/>
        </p:nvSpPr>
        <p:spPr>
          <a:xfrm>
            <a:off x="4298622" y="5093124"/>
            <a:ext cx="2409025" cy="16019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300"/>
              </a:spcBef>
              <a:buSzPct val="90000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2015-2017:  ATHENA-OAWL Venture-Tech: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GrOAWL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Airborne demonstrator System (WB-57)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2-lasers = 400 Hz eff. PRF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4x 532 nm channels</a:t>
            </a:r>
          </a:p>
          <a:p>
            <a:pPr marL="114300" indent="-114300" algn="l" defTabSz="914400">
              <a:lnSpc>
                <a:spcPct val="90000"/>
              </a:lnSpc>
              <a:spcBef>
                <a:spcPts val="3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2 looks, 2 telescopes to demonstrate geometry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74697" y="2219462"/>
            <a:ext cx="1926703" cy="1492589"/>
            <a:chOff x="2611471" y="1648222"/>
            <a:chExt cx="1592316" cy="1356899"/>
          </a:xfrm>
        </p:grpSpPr>
        <p:pic>
          <p:nvPicPr>
            <p:cNvPr id="25" name="Picture 5" descr="\\asdfiler2\css\Active Sensing Initiative\Optical Autocovariance\HOAWL\modeling &amp; algorithms\images\07_11_2011_wind_and_AM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611471" y="1648222"/>
              <a:ext cx="583758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616640" y="2412793"/>
              <a:ext cx="455995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H="1">
            <a:off x="1441344" y="2174512"/>
            <a:ext cx="36567" cy="3804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169581" y="3471730"/>
            <a:ext cx="1743483" cy="1567353"/>
            <a:chOff x="2020115" y="2733231"/>
            <a:chExt cx="1743483" cy="1567353"/>
          </a:xfrm>
        </p:grpSpPr>
        <p:pic>
          <p:nvPicPr>
            <p:cNvPr id="47" name="Picture 2" descr="\\asdfiler2\css\Active Sensing Initiative\Optical Autocovariance\Conferences &amp; meetings\CGMS_43_2015\11_07_2011_ProfileFit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" t="-1" r="6680" b="2581"/>
            <a:stretch/>
          </p:blipFill>
          <p:spPr bwMode="auto">
            <a:xfrm>
              <a:off x="2020115" y="2733231"/>
              <a:ext cx="1743483" cy="1567353"/>
            </a:xfrm>
            <a:prstGeom prst="rect">
              <a:avLst/>
            </a:prstGeom>
            <a:solidFill>
              <a:srgbClr val="D9E6FF"/>
            </a:solidFill>
            <a:extLst/>
          </p:spPr>
        </p:pic>
        <p:sp>
          <p:nvSpPr>
            <p:cNvPr id="48" name="TextBox 47"/>
            <p:cNvSpPr txBox="1"/>
            <p:nvPr/>
          </p:nvSpPr>
          <p:spPr>
            <a:xfrm rot="16200000">
              <a:off x="1836090" y="3430360"/>
              <a:ext cx="537327" cy="153888"/>
            </a:xfrm>
            <a:prstGeom prst="rect">
              <a:avLst/>
            </a:prstGeom>
            <a:solidFill>
              <a:srgbClr val="D9E6FF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2696952" y="3460746"/>
              <a:ext cx="537327" cy="153888"/>
            </a:xfrm>
            <a:prstGeom prst="rect">
              <a:avLst/>
            </a:prstGeom>
            <a:solidFill>
              <a:srgbClr val="D9E6FF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00" dirty="0">
                  <a:solidFill>
                    <a:prstClr val="black"/>
                  </a:solidFill>
                  <a:latin typeface="Calibri" panose="020F0502020204030204" pitchFamily="34" charset="0"/>
                </a:rPr>
                <a:t>Altitude MSL (m)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05" y="3936620"/>
            <a:ext cx="1617719" cy="105769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83" y="3881803"/>
            <a:ext cx="2031218" cy="1104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475" y="2244835"/>
            <a:ext cx="1451267" cy="10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514794" y="1809392"/>
            <a:ext cx="1558677" cy="3943118"/>
            <a:chOff x="6690365" y="614009"/>
            <a:chExt cx="1320291" cy="3538070"/>
          </a:xfrm>
        </p:grpSpPr>
        <p:pic>
          <p:nvPicPr>
            <p:cNvPr id="27" name="Picture 4" descr="International Space Station as of April 27, 20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024128" y="614009"/>
              <a:ext cx="940708" cy="115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90365" y="1023125"/>
              <a:ext cx="1320291" cy="3128954"/>
              <a:chOff x="6690365" y="1023125"/>
              <a:chExt cx="1320291" cy="3128954"/>
            </a:xfrm>
          </p:grpSpPr>
          <p:sp>
            <p:nvSpPr>
              <p:cNvPr id="29" name="Trapezoid 28"/>
              <p:cNvSpPr/>
              <p:nvPr/>
            </p:nvSpPr>
            <p:spPr>
              <a:xfrm rot="1937366">
                <a:off x="6690365" y="1023125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>
              <a:xfrm rot="20520000" flipH="1">
                <a:off x="7876620" y="1203971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34421" y="849254"/>
            <a:ext cx="8679580" cy="584775"/>
          </a:xfrm>
          <a:prstGeom prst="rect">
            <a:avLst/>
          </a:prstGeom>
          <a:solidFill>
            <a:srgbClr val="E1FEC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Since 2003, Ball has worked in a public-private partnership with NASA and weather/wind lidar communities to advance space-based wind lidar technology and fill the global wind measurement gap.</a:t>
            </a:r>
          </a:p>
        </p:txBody>
      </p:sp>
      <p:pic>
        <p:nvPicPr>
          <p:cNvPr id="35" name="Picture 34" descr="Ball_Color_HEX-1-1.png">
            <a:extLst>
              <a:ext uri="{FF2B5EF4-FFF2-40B4-BE49-F238E27FC236}">
                <a16:creationId xmlns:a16="http://schemas.microsoft.com/office/drawing/2014/main" id="{7DC15D91-9128-4000-A459-CE40F8FD8C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993" y="149711"/>
            <a:ext cx="559591" cy="55959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268202-EAF7-4772-A18B-C830716D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</a:t>
            </a:fld>
            <a:endParaRPr lang="en-US" dirty="0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E5CF0E4A-259F-40CF-8FDB-23E88C07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234" y="2258577"/>
            <a:ext cx="1531680" cy="101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 descr="C:\Users\stucker\Downloads\DS4_both_looks_5min_errorbars.png"/>
          <p:cNvPicPr/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/>
          <a:stretch/>
        </p:blipFill>
        <p:spPr bwMode="auto">
          <a:xfrm>
            <a:off x="5394620" y="3109369"/>
            <a:ext cx="1744908" cy="1066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6571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82264"/>
            <a:ext cx="1207252" cy="1138773"/>
          </a:xfrm>
          <a:prstGeom prst="rect">
            <a:avLst/>
          </a:prstGeom>
          <a:solidFill>
            <a:srgbClr val="86B3F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Ball 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Investments inventing technologies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(2003+)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5183" y="3973898"/>
            <a:ext cx="1312208" cy="8911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Earth Science Decadal Survey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Wind Lidar Mission</a:t>
            </a:r>
          </a:p>
        </p:txBody>
      </p:sp>
      <p:cxnSp>
        <p:nvCxnSpPr>
          <p:cNvPr id="173" name="Shape 160"/>
          <p:cNvCxnSpPr>
            <a:stCxn id="57" idx="3"/>
            <a:endCxn id="14" idx="2"/>
          </p:cNvCxnSpPr>
          <p:nvPr/>
        </p:nvCxnSpPr>
        <p:spPr>
          <a:xfrm flipV="1">
            <a:off x="3202352" y="3556730"/>
            <a:ext cx="518317" cy="586446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hape 160"/>
          <p:cNvCxnSpPr>
            <a:stCxn id="57" idx="3"/>
            <a:endCxn id="125" idx="1"/>
          </p:cNvCxnSpPr>
          <p:nvPr/>
        </p:nvCxnSpPr>
        <p:spPr>
          <a:xfrm>
            <a:off x="3202352" y="4143176"/>
            <a:ext cx="626151" cy="280508"/>
          </a:xfrm>
          <a:prstGeom prst="curvedConnector3">
            <a:avLst>
              <a:gd name="adj1" fmla="val 50000"/>
            </a:avLst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hape 160"/>
          <p:cNvCxnSpPr>
            <a:stCxn id="57" idx="3"/>
            <a:endCxn id="15" idx="1"/>
          </p:cNvCxnSpPr>
          <p:nvPr/>
        </p:nvCxnSpPr>
        <p:spPr>
          <a:xfrm>
            <a:off x="3202352" y="4143176"/>
            <a:ext cx="604225" cy="909155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/>
          <p:cNvSpPr txBox="1"/>
          <p:nvPr/>
        </p:nvSpPr>
        <p:spPr>
          <a:xfrm>
            <a:off x="0" y="4325089"/>
            <a:ext cx="1207252" cy="1215717"/>
          </a:xfrm>
          <a:prstGeom prst="rect">
            <a:avLst/>
          </a:prstGeom>
          <a:solidFill>
            <a:srgbClr val="F4AAA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NASA ESTO Investments 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</a:rPr>
              <a:t>Ball  technologies incorporated into demonstration systems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(2008+)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0569" y="3033510"/>
            <a:ext cx="1200199" cy="523220"/>
          </a:xfrm>
          <a:prstGeom prst="rect">
            <a:avLst/>
          </a:prstGeom>
          <a:solidFill>
            <a:srgbClr val="86B3F6"/>
          </a:solidFill>
          <a:ln>
            <a:solidFill>
              <a:schemeClr val="accent1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ATHENA-OAWL 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EV-I Concept</a:t>
            </a:r>
          </a:p>
        </p:txBody>
      </p:sp>
      <p:grpSp>
        <p:nvGrpSpPr>
          <p:cNvPr id="349" name="Group 348"/>
          <p:cNvGrpSpPr/>
          <p:nvPr/>
        </p:nvGrpSpPr>
        <p:grpSpPr>
          <a:xfrm rot="16200000">
            <a:off x="4931964" y="3227604"/>
            <a:ext cx="45719" cy="535289"/>
            <a:chOff x="5716904" y="1196340"/>
            <a:chExt cx="45719" cy="647700"/>
          </a:xfrm>
        </p:grpSpPr>
        <p:sp>
          <p:nvSpPr>
            <p:cNvPr id="155" name="Rectangle 154"/>
            <p:cNvSpPr/>
            <p:nvPr/>
          </p:nvSpPr>
          <p:spPr>
            <a:xfrm>
              <a:off x="5716904" y="175133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716904" y="165862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716904" y="147320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716904" y="156591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5716904" y="138049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716904" y="128778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5716904" y="1196340"/>
              <a:ext cx="45719" cy="927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131" name="Shape 160"/>
          <p:cNvCxnSpPr>
            <a:stCxn id="14" idx="3"/>
            <a:endCxn id="125" idx="0"/>
          </p:cNvCxnSpPr>
          <p:nvPr/>
        </p:nvCxnSpPr>
        <p:spPr>
          <a:xfrm>
            <a:off x="4320768" y="3295120"/>
            <a:ext cx="143398" cy="792029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hape 160"/>
          <p:cNvCxnSpPr>
            <a:cxnSpLocks/>
            <a:stCxn id="125" idx="0"/>
            <a:endCxn id="17" idx="1"/>
          </p:cNvCxnSpPr>
          <p:nvPr/>
        </p:nvCxnSpPr>
        <p:spPr>
          <a:xfrm rot="5400000" flipH="1" flipV="1">
            <a:off x="4249911" y="3466784"/>
            <a:ext cx="834621" cy="406110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Group 262"/>
          <p:cNvGrpSpPr/>
          <p:nvPr/>
        </p:nvGrpSpPr>
        <p:grpSpPr>
          <a:xfrm rot="5400000">
            <a:off x="4975242" y="4851128"/>
            <a:ext cx="45719" cy="535289"/>
            <a:chOff x="5716904" y="1196340"/>
            <a:chExt cx="45719" cy="647700"/>
          </a:xfrm>
        </p:grpSpPr>
        <p:sp>
          <p:nvSpPr>
            <p:cNvPr id="264" name="Rectangle 263"/>
            <p:cNvSpPr/>
            <p:nvPr/>
          </p:nvSpPr>
          <p:spPr>
            <a:xfrm>
              <a:off x="5716904" y="175133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716904" y="165862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16904" y="147320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716904" y="156591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5716904" y="138049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5716904" y="128778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5716904" y="1196340"/>
              <a:ext cx="45719" cy="9271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06577" y="4926380"/>
            <a:ext cx="1309743" cy="251901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HAWC-OAWL IIP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93" name="TextBox 492"/>
          <p:cNvSpPr txBox="1"/>
          <p:nvPr/>
        </p:nvSpPr>
        <p:spPr>
          <a:xfrm>
            <a:off x="1239744" y="2335277"/>
            <a:ext cx="1867424" cy="1633396"/>
          </a:xfrm>
          <a:prstGeom prst="rect">
            <a:avLst/>
          </a:prstGeom>
          <a:noFill/>
        </p:spPr>
        <p:txBody>
          <a:bodyPr wrap="square" lIns="45720" rtlCol="0" anchor="ctr">
            <a:spAutoFit/>
          </a:bodyPr>
          <a:lstStyle/>
          <a:p>
            <a:pPr algn="l">
              <a:lnSpc>
                <a:spcPts val="1200"/>
              </a:lnSpc>
              <a:spcBef>
                <a:spcPts val="600"/>
              </a:spcBef>
            </a:pPr>
            <a: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Prototype </a:t>
            </a:r>
            <a:b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interferometer</a:t>
            </a:r>
          </a:p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FPGA Real-time winds processing</a:t>
            </a:r>
          </a:p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Architecture Studies</a:t>
            </a:r>
          </a:p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Winds algorithm development</a:t>
            </a:r>
          </a:p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sz="12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Radiometric modeling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2705441" y="1811029"/>
            <a:ext cx="1989262" cy="1172052"/>
          </a:xfrm>
          <a:prstGeom prst="rect">
            <a:avLst/>
          </a:prstGeom>
          <a:noFill/>
        </p:spPr>
        <p:txBody>
          <a:bodyPr wrap="square" lIns="45720" rtlCol="0" anchor="ctr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Mission Definition</a:t>
            </a:r>
            <a:b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Science Team</a:t>
            </a:r>
          </a:p>
          <a:p>
            <a:pPr algn="l">
              <a:lnSpc>
                <a:spcPts val="1400"/>
              </a:lnSpc>
            </a:pPr>
            <a: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System Requirements </a:t>
            </a:r>
          </a:p>
          <a:p>
            <a:pPr algn="l">
              <a:lnSpc>
                <a:spcPts val="1400"/>
              </a:lnSpc>
            </a:pPr>
            <a: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System Architecture</a:t>
            </a:r>
          </a:p>
          <a:p>
            <a:pPr algn="l">
              <a:lnSpc>
                <a:spcPts val="1400"/>
              </a:lnSpc>
            </a:pPr>
            <a:r>
              <a:rPr lang="en-US" sz="1400" dirty="0" err="1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Athermal</a:t>
            </a:r>
            <a: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 Interferometer</a:t>
            </a:r>
          </a:p>
          <a:p>
            <a:pPr algn="l">
              <a:lnSpc>
                <a:spcPts val="1400"/>
              </a:lnSpc>
            </a:pPr>
            <a:r>
              <a:rPr lang="en-US" sz="1400" dirty="0">
                <a:solidFill>
                  <a:srgbClr val="629DD1">
                    <a:lumMod val="50000"/>
                  </a:srgbClr>
                </a:solidFill>
                <a:latin typeface="Calibri" panose="020F0502020204030204" pitchFamily="34" charset="0"/>
              </a:rPr>
              <a:t>Pointing Requirements</a:t>
            </a:r>
          </a:p>
        </p:txBody>
      </p:sp>
      <p:cxnSp>
        <p:nvCxnSpPr>
          <p:cNvPr id="791" name="Shape 314"/>
          <p:cNvCxnSpPr>
            <a:stCxn id="14" idx="0"/>
          </p:cNvCxnSpPr>
          <p:nvPr/>
        </p:nvCxnSpPr>
        <p:spPr>
          <a:xfrm rot="16200000" flipV="1">
            <a:off x="3520421" y="2833261"/>
            <a:ext cx="217538" cy="182959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6" name="Title 795"/>
          <p:cNvSpPr>
            <a:spLocks noGrp="1"/>
          </p:cNvSpPr>
          <p:nvPr>
            <p:ph type="title" idx="4294967295"/>
          </p:nvPr>
        </p:nvSpPr>
        <p:spPr>
          <a:xfrm>
            <a:off x="3896915" y="371603"/>
            <a:ext cx="5128456" cy="892369"/>
          </a:xfrm>
        </p:spPr>
        <p:txBody>
          <a:bodyPr anchor="ctr">
            <a:normAutofit/>
          </a:bodyPr>
          <a:lstStyle/>
          <a:p>
            <a:pPr algn="r"/>
            <a:r>
              <a:rPr lang="en-US" sz="2400" dirty="0"/>
              <a:t>Space-Based OAWL Roadmap: Up to 2018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124200" y="4112979"/>
            <a:ext cx="78152" cy="60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276" y="2916771"/>
            <a:ext cx="1618099" cy="6715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Earth Venture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Mission (Science Demonstration, ISS)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828503" y="4087149"/>
            <a:ext cx="1271325" cy="673070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ATHENA-OAWL Venture-Tech  (airborne)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139" name="Shape 160"/>
          <p:cNvCxnSpPr>
            <a:stCxn id="165" idx="1"/>
            <a:endCxn id="57" idx="1"/>
          </p:cNvCxnSpPr>
          <p:nvPr/>
        </p:nvCxnSpPr>
        <p:spPr>
          <a:xfrm flipV="1">
            <a:off x="2850762" y="4143176"/>
            <a:ext cx="273438" cy="804073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hape 160"/>
          <p:cNvCxnSpPr>
            <a:stCxn id="164" idx="1"/>
            <a:endCxn id="57" idx="1"/>
          </p:cNvCxnSpPr>
          <p:nvPr/>
        </p:nvCxnSpPr>
        <p:spPr>
          <a:xfrm>
            <a:off x="2819400" y="3036721"/>
            <a:ext cx="304800" cy="1106455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05035" y="2323213"/>
            <a:ext cx="1714365" cy="1649786"/>
            <a:chOff x="1105035" y="1639371"/>
            <a:chExt cx="1714365" cy="1761392"/>
          </a:xfrm>
        </p:grpSpPr>
        <p:sp>
          <p:nvSpPr>
            <p:cNvPr id="161" name="Left Brace 160"/>
            <p:cNvSpPr/>
            <p:nvPr/>
          </p:nvSpPr>
          <p:spPr>
            <a:xfrm>
              <a:off x="1105035" y="1639371"/>
              <a:ext cx="220763" cy="1761392"/>
            </a:xfrm>
            <a:prstGeom prst="leftBrace">
              <a:avLst>
                <a:gd name="adj1" fmla="val 48470"/>
                <a:gd name="adj2" fmla="val 47507"/>
              </a:avLst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Left Brace 163"/>
            <p:cNvSpPr/>
            <p:nvPr/>
          </p:nvSpPr>
          <p:spPr>
            <a:xfrm flipH="1">
              <a:off x="2616349" y="1662511"/>
              <a:ext cx="203051" cy="1735599"/>
            </a:xfrm>
            <a:prstGeom prst="leftBrace">
              <a:avLst>
                <a:gd name="adj1" fmla="val 48470"/>
                <a:gd name="adj2" fmla="val 42558"/>
              </a:avLst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06848" y="3981073"/>
            <a:ext cx="1743914" cy="2237096"/>
            <a:chOff x="1106848" y="3386160"/>
            <a:chExt cx="1743914" cy="2237096"/>
          </a:xfrm>
        </p:grpSpPr>
        <p:grpSp>
          <p:nvGrpSpPr>
            <p:cNvPr id="107" name="Group 106"/>
            <p:cNvGrpSpPr/>
            <p:nvPr/>
          </p:nvGrpSpPr>
          <p:grpSpPr>
            <a:xfrm>
              <a:off x="1219200" y="3386160"/>
              <a:ext cx="1537119" cy="2237096"/>
              <a:chOff x="1690438" y="3135972"/>
              <a:chExt cx="1537119" cy="2706885"/>
            </a:xfrm>
          </p:grpSpPr>
          <p:grpSp>
            <p:nvGrpSpPr>
              <p:cNvPr id="353" name="Group 352"/>
              <p:cNvGrpSpPr/>
              <p:nvPr/>
            </p:nvGrpSpPr>
            <p:grpSpPr>
              <a:xfrm>
                <a:off x="2045429" y="3333387"/>
                <a:ext cx="45719" cy="556260"/>
                <a:chOff x="1645919" y="2362200"/>
                <a:chExt cx="45719" cy="556260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1645919" y="2825750"/>
                  <a:ext cx="45719" cy="9271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645919" y="2733040"/>
                  <a:ext cx="45719" cy="9271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645919" y="2547620"/>
                  <a:ext cx="45719" cy="9271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645919" y="2640330"/>
                  <a:ext cx="45719" cy="9271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645919" y="2454910"/>
                  <a:ext cx="45719" cy="9271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645919" y="2362200"/>
                  <a:ext cx="45719" cy="9271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prstClr val="white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17" name="TextBox 516"/>
              <p:cNvSpPr txBox="1"/>
              <p:nvPr/>
            </p:nvSpPr>
            <p:spPr>
              <a:xfrm>
                <a:off x="1690438" y="4135841"/>
                <a:ext cx="1188934" cy="168508"/>
              </a:xfrm>
              <a:prstGeom prst="rect">
                <a:avLst/>
              </a:prstGeom>
              <a:noFill/>
            </p:spPr>
            <p:txBody>
              <a:bodyPr wrap="square" lIns="45720" tIns="0" rIns="0" bIns="0" rtlCol="0" anchor="ctr">
                <a:spAutoFit/>
              </a:bodyPr>
              <a:lstStyle/>
              <a:p>
                <a:pPr algn="l">
                  <a:lnSpc>
                    <a:spcPts val="1400"/>
                  </a:lnSpc>
                </a:pPr>
                <a:endParaRPr lang="en-US" sz="1000" dirty="0">
                  <a:solidFill>
                    <a:srgbClr val="008E4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22" name="TextBox 521"/>
              <p:cNvSpPr txBox="1"/>
              <p:nvPr/>
            </p:nvSpPr>
            <p:spPr>
              <a:xfrm>
                <a:off x="1690439" y="4547786"/>
                <a:ext cx="1220912" cy="168508"/>
              </a:xfrm>
              <a:prstGeom prst="rect">
                <a:avLst/>
              </a:prstGeom>
              <a:noFill/>
            </p:spPr>
            <p:txBody>
              <a:bodyPr wrap="square" lIns="45720" tIns="0" rIns="0" bIns="0" rtlCol="0" anchor="ctr">
                <a:spAutoFit/>
              </a:bodyPr>
              <a:lstStyle/>
              <a:p>
                <a:pPr algn="l">
                  <a:lnSpc>
                    <a:spcPts val="1400"/>
                  </a:lnSpc>
                </a:pPr>
                <a:endParaRPr lang="en-US" sz="1000" dirty="0">
                  <a:solidFill>
                    <a:srgbClr val="008E4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1691988" y="5392198"/>
                <a:ext cx="1334147" cy="276999"/>
              </a:xfrm>
              <a:prstGeom prst="rect">
                <a:avLst/>
              </a:prstGeom>
            </p:spPr>
            <p:txBody>
              <a:bodyPr wrap="square" lIns="45720" tIns="0" rIns="0" bIns="0" anchor="ctr">
                <a:spAutoFit/>
              </a:bodyPr>
              <a:lstStyle/>
              <a:p>
                <a:pPr algn="l"/>
                <a:endParaRPr lang="en-US" dirty="0">
                  <a:solidFill>
                    <a:srgbClr val="008E4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1690438" y="5001311"/>
                <a:ext cx="1451885" cy="179536"/>
              </a:xfrm>
              <a:prstGeom prst="rect">
                <a:avLst/>
              </a:prstGeom>
            </p:spPr>
            <p:txBody>
              <a:bodyPr wrap="square" lIns="45720" tIns="0" rIns="0" bIns="0" anchor="ctr">
                <a:spAutoFit/>
              </a:bodyPr>
              <a:lstStyle/>
              <a:p>
                <a:pPr algn="l">
                  <a:lnSpc>
                    <a:spcPts val="1400"/>
                  </a:lnSpc>
                </a:pPr>
                <a:endParaRPr lang="en-US" sz="1200" b="1" dirty="0">
                  <a:solidFill>
                    <a:srgbClr val="008E4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706766" y="3135972"/>
                <a:ext cx="1520791" cy="2706885"/>
              </a:xfrm>
              <a:prstGeom prst="rect">
                <a:avLst/>
              </a:prstGeom>
              <a:noFill/>
            </p:spPr>
            <p:txBody>
              <a:bodyPr wrap="square" lIns="45720" tIns="0" rIns="0" bIns="0" rtlCol="0" anchor="ctr">
                <a:spAutoFit/>
              </a:bodyPr>
              <a:lstStyle/>
              <a:p>
                <a:pPr algn="l">
                  <a:lnSpc>
                    <a:spcPts val="1200"/>
                  </a:lnSpc>
                  <a:spcBef>
                    <a:spcPts val="600"/>
                  </a:spcBef>
                </a:pPr>
                <a:r>
                  <a:rPr lang="en-US" sz="1200" dirty="0">
                    <a:solidFill>
                      <a:srgbClr val="008E40"/>
                    </a:solidFill>
                    <a:latin typeface="Calibri" panose="020F0502020204030204" pitchFamily="34" charset="0"/>
                  </a:rPr>
                  <a:t>OAWL IIP-07:  First  system – 355 nm</a:t>
                </a:r>
              </a:p>
              <a:p>
                <a:pPr>
                  <a:lnSpc>
                    <a:spcPts val="1200"/>
                  </a:lnSpc>
                  <a:spcBef>
                    <a:spcPts val="600"/>
                  </a:spcBef>
                </a:pPr>
                <a:r>
                  <a:rPr lang="en-US" sz="1200" dirty="0">
                    <a:solidFill>
                      <a:srgbClr val="008E40"/>
                    </a:solidFill>
                    <a:latin typeface="Calibri" panose="020F0502020204030204" pitchFamily="34" charset="0"/>
                  </a:rPr>
                  <a:t>OSSE: 355 OAWL impact</a:t>
                </a:r>
              </a:p>
              <a:p>
                <a:pPr>
                  <a:lnSpc>
                    <a:spcPts val="1200"/>
                  </a:lnSpc>
                  <a:spcBef>
                    <a:spcPts val="600"/>
                  </a:spcBef>
                </a:pPr>
                <a:r>
                  <a:rPr lang="en-US" sz="1200" dirty="0">
                    <a:solidFill>
                      <a:srgbClr val="008E40"/>
                    </a:solidFill>
                    <a:latin typeface="Calibri" panose="020F0502020204030204" pitchFamily="34" charset="0"/>
                  </a:rPr>
                  <a:t>GSFC IDL: Cost &amp; tech. feasibility</a:t>
                </a:r>
              </a:p>
              <a:p>
                <a:pPr>
                  <a:lnSpc>
                    <a:spcPts val="1200"/>
                  </a:lnSpc>
                  <a:spcBef>
                    <a:spcPts val="600"/>
                  </a:spcBef>
                </a:pPr>
                <a:r>
                  <a:rPr lang="en-US" sz="1200" dirty="0">
                    <a:solidFill>
                      <a:srgbClr val="008E40"/>
                    </a:solidFill>
                    <a:latin typeface="Calibri" panose="020F0502020204030204" pitchFamily="34" charset="0"/>
                  </a:rPr>
                  <a:t>HOAWL ACT: 2</a:t>
                </a:r>
                <a:r>
                  <a:rPr lang="el-GR" sz="1200" dirty="0">
                    <a:solidFill>
                      <a:srgbClr val="008E40"/>
                    </a:solidFill>
                    <a:latin typeface="Calibri" panose="020F0502020204030204" pitchFamily="34" charset="0"/>
                    <a:cs typeface="Times New Roman"/>
                  </a:rPr>
                  <a:t>λ</a:t>
                </a:r>
                <a:r>
                  <a:rPr lang="en-US" sz="1200" dirty="0">
                    <a:solidFill>
                      <a:srgbClr val="008E40"/>
                    </a:solidFill>
                    <a:latin typeface="Calibri" panose="020F0502020204030204" pitchFamily="34" charset="0"/>
                    <a:cs typeface="Times New Roman"/>
                  </a:rPr>
                  <a:t> winds &amp; HSRL algorithms</a:t>
                </a:r>
                <a:endParaRPr lang="en-US" sz="1200" dirty="0">
                  <a:solidFill>
                    <a:srgbClr val="008E40"/>
                  </a:solidFill>
                  <a:latin typeface="Calibri" panose="020F0502020204030204" pitchFamily="34" charset="0"/>
                </a:endParaRPr>
              </a:p>
              <a:p>
                <a:pPr>
                  <a:lnSpc>
                    <a:spcPts val="1200"/>
                  </a:lnSpc>
                  <a:spcBef>
                    <a:spcPts val="600"/>
                  </a:spcBef>
                </a:pPr>
                <a:r>
                  <a:rPr lang="en-US" sz="1200" dirty="0">
                    <a:solidFill>
                      <a:srgbClr val="008E40"/>
                    </a:solidFill>
                    <a:latin typeface="Calibri" panose="020F0502020204030204" pitchFamily="34" charset="0"/>
                  </a:rPr>
                  <a:t>FIDDL ACT double Edge Lab demo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106848" y="3505344"/>
              <a:ext cx="1743914" cy="1981056"/>
              <a:chOff x="1106848" y="3710196"/>
              <a:chExt cx="1743914" cy="2245193"/>
            </a:xfrm>
          </p:grpSpPr>
          <p:sp>
            <p:nvSpPr>
              <p:cNvPr id="106" name="Left Brace 105"/>
              <p:cNvSpPr/>
              <p:nvPr/>
            </p:nvSpPr>
            <p:spPr>
              <a:xfrm>
                <a:off x="1106848" y="3710196"/>
                <a:ext cx="220763" cy="2237509"/>
              </a:xfrm>
              <a:prstGeom prst="leftBrace">
                <a:avLst>
                  <a:gd name="adj1" fmla="val 48470"/>
                  <a:gd name="adj2" fmla="val 42558"/>
                </a:avLst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Left Brace 164"/>
              <p:cNvSpPr/>
              <p:nvPr/>
            </p:nvSpPr>
            <p:spPr>
              <a:xfrm flipH="1">
                <a:off x="2629220" y="3717880"/>
                <a:ext cx="221542" cy="2237509"/>
              </a:xfrm>
              <a:prstGeom prst="leftBrace">
                <a:avLst>
                  <a:gd name="adj1" fmla="val 48470"/>
                  <a:gd name="adj2" fmla="val 42558"/>
                </a:avLst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10" name="Shape 160"/>
          <p:cNvCxnSpPr>
            <a:stCxn id="84" idx="3"/>
            <a:endCxn id="16" idx="1"/>
          </p:cNvCxnSpPr>
          <p:nvPr/>
        </p:nvCxnSpPr>
        <p:spPr>
          <a:xfrm>
            <a:off x="5636222" y="4416974"/>
            <a:ext cx="888961" cy="2498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hape 160"/>
          <p:cNvCxnSpPr>
            <a:stCxn id="125" idx="2"/>
            <a:endCxn id="15" idx="0"/>
          </p:cNvCxnSpPr>
          <p:nvPr/>
        </p:nvCxnSpPr>
        <p:spPr>
          <a:xfrm rot="5400000">
            <a:off x="4379728" y="4841941"/>
            <a:ext cx="166161" cy="271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hape 160"/>
          <p:cNvCxnSpPr>
            <a:stCxn id="125" idx="3"/>
            <a:endCxn id="84" idx="1"/>
          </p:cNvCxnSpPr>
          <p:nvPr/>
        </p:nvCxnSpPr>
        <p:spPr>
          <a:xfrm flipV="1">
            <a:off x="5099828" y="4416974"/>
            <a:ext cx="462772" cy="671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hape 160"/>
          <p:cNvCxnSpPr>
            <a:stCxn id="15" idx="3"/>
            <a:endCxn id="84" idx="1"/>
          </p:cNvCxnSpPr>
          <p:nvPr/>
        </p:nvCxnSpPr>
        <p:spPr>
          <a:xfrm flipV="1">
            <a:off x="5116320" y="4416974"/>
            <a:ext cx="446280" cy="63535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Box 244"/>
          <p:cNvSpPr txBox="1"/>
          <p:nvPr/>
        </p:nvSpPr>
        <p:spPr>
          <a:xfrm>
            <a:off x="5992182" y="2379352"/>
            <a:ext cx="844045" cy="44396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Aeolus 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562600" y="4380283"/>
            <a:ext cx="73622" cy="733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sym typeface="Wingdings" pitchFamily="2" charset="2"/>
            </a:endParaRPr>
          </a:p>
        </p:txBody>
      </p:sp>
      <p:cxnSp>
        <p:nvCxnSpPr>
          <p:cNvPr id="86" name="Shape 160"/>
          <p:cNvCxnSpPr>
            <a:stCxn id="84" idx="3"/>
            <a:endCxn id="17" idx="2"/>
          </p:cNvCxnSpPr>
          <p:nvPr/>
        </p:nvCxnSpPr>
        <p:spPr>
          <a:xfrm flipV="1">
            <a:off x="5636222" y="3588284"/>
            <a:ext cx="43104" cy="828690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820082" y="5205577"/>
            <a:ext cx="1309743" cy="258991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HEUVD (Fibertek)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99" name="Shape 160"/>
          <p:cNvCxnSpPr>
            <a:stCxn id="57" idx="3"/>
            <a:endCxn id="98" idx="1"/>
          </p:cNvCxnSpPr>
          <p:nvPr/>
        </p:nvCxnSpPr>
        <p:spPr>
          <a:xfrm>
            <a:off x="3202352" y="4143176"/>
            <a:ext cx="617730" cy="1191897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hape 160"/>
          <p:cNvCxnSpPr>
            <a:stCxn id="98" idx="3"/>
            <a:endCxn id="84" idx="1"/>
          </p:cNvCxnSpPr>
          <p:nvPr/>
        </p:nvCxnSpPr>
        <p:spPr>
          <a:xfrm flipV="1">
            <a:off x="5129825" y="4416974"/>
            <a:ext cx="432775" cy="918099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8035769" y="3632341"/>
            <a:ext cx="1088443" cy="15403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sym typeface="Wingdings" pitchFamily="2" charset="2"/>
              </a:rPr>
              <a:t>Operational Winds Missions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sym typeface="Wingdings" pitchFamily="2" charset="2"/>
              </a:rPr>
              <a:t>(NOAA, DoD, NASA, commercial)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455435" y="1608786"/>
            <a:ext cx="2269684" cy="45720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Earth Science Decadal Survey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B648FC-D0E2-4EE3-B8A5-C4F991D15562}"/>
              </a:ext>
            </a:extLst>
          </p:cNvPr>
          <p:cNvGrpSpPr/>
          <p:nvPr/>
        </p:nvGrpSpPr>
        <p:grpSpPr>
          <a:xfrm>
            <a:off x="295046" y="255986"/>
            <a:ext cx="3582143" cy="891500"/>
            <a:chOff x="1013772" y="5492646"/>
            <a:chExt cx="3927327" cy="891500"/>
          </a:xfrm>
        </p:grpSpPr>
        <p:sp>
          <p:nvSpPr>
            <p:cNvPr id="100" name="TextBox 99"/>
            <p:cNvSpPr txBox="1"/>
            <p:nvPr/>
          </p:nvSpPr>
          <p:spPr>
            <a:xfrm>
              <a:off x="1013772" y="5957403"/>
              <a:ext cx="3927327" cy="209896"/>
            </a:xfrm>
            <a:prstGeom prst="rect">
              <a:avLst/>
            </a:prstGeom>
            <a:solidFill>
              <a:srgbClr val="F4AAAA"/>
            </a:solidFill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NASA ESTO &amp; ESSP Engineering Demonstrations/Studies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13772" y="6199480"/>
              <a:ext cx="3927326" cy="184666"/>
            </a:xfrm>
            <a:prstGeom prst="rect">
              <a:avLst/>
            </a:prstGeom>
            <a:solidFill>
              <a:srgbClr val="86B3F6"/>
            </a:solidFill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Ball Technology Development &amp; Intellectual Property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13773" y="5712705"/>
              <a:ext cx="3927326" cy="21196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Science Community Input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013774" y="5492646"/>
              <a:ext cx="3927324" cy="184666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Future Science Mission Opportunities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cxnSp>
        <p:nvCxnSpPr>
          <p:cNvPr id="88" name="Shape 160">
            <a:extLst>
              <a:ext uri="{FF2B5EF4-FFF2-40B4-BE49-F238E27FC236}">
                <a16:creationId xmlns:a16="http://schemas.microsoft.com/office/drawing/2014/main" id="{8BB1AC1C-D464-4597-B8AE-7841521207F1}"/>
              </a:ext>
            </a:extLst>
          </p:cNvPr>
          <p:cNvCxnSpPr>
            <a:cxnSpLocks/>
            <a:stCxn id="16" idx="3"/>
            <a:endCxn id="93" idx="1"/>
          </p:cNvCxnSpPr>
          <p:nvPr/>
        </p:nvCxnSpPr>
        <p:spPr>
          <a:xfrm flipV="1">
            <a:off x="7837391" y="4402539"/>
            <a:ext cx="198378" cy="16933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hape 160">
            <a:extLst>
              <a:ext uri="{FF2B5EF4-FFF2-40B4-BE49-F238E27FC236}">
                <a16:creationId xmlns:a16="http://schemas.microsoft.com/office/drawing/2014/main" id="{D673CA00-6FD4-4099-9ED9-F30F2B7EDE9F}"/>
              </a:ext>
            </a:extLst>
          </p:cNvPr>
          <p:cNvCxnSpPr>
            <a:cxnSpLocks/>
            <a:stCxn id="95" idx="3"/>
            <a:endCxn id="16" idx="0"/>
          </p:cNvCxnSpPr>
          <p:nvPr/>
        </p:nvCxnSpPr>
        <p:spPr>
          <a:xfrm>
            <a:off x="6725119" y="1837386"/>
            <a:ext cx="456168" cy="2136512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hape 160">
            <a:extLst>
              <a:ext uri="{FF2B5EF4-FFF2-40B4-BE49-F238E27FC236}">
                <a16:creationId xmlns:a16="http://schemas.microsoft.com/office/drawing/2014/main" id="{4CB6867B-94C9-4B52-A823-397D564E708A}"/>
              </a:ext>
            </a:extLst>
          </p:cNvPr>
          <p:cNvCxnSpPr>
            <a:cxnSpLocks/>
            <a:stCxn id="245" idx="3"/>
            <a:endCxn id="16" idx="0"/>
          </p:cNvCxnSpPr>
          <p:nvPr/>
        </p:nvCxnSpPr>
        <p:spPr>
          <a:xfrm>
            <a:off x="6836227" y="2601335"/>
            <a:ext cx="345060" cy="1372563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B0712CA-F8E6-49EA-91DA-468E80BF3896}"/>
              </a:ext>
            </a:extLst>
          </p:cNvPr>
          <p:cNvCxnSpPr>
            <a:cxnSpLocks/>
          </p:cNvCxnSpPr>
          <p:nvPr/>
        </p:nvCxnSpPr>
        <p:spPr>
          <a:xfrm>
            <a:off x="6498370" y="1413933"/>
            <a:ext cx="0" cy="544406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569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178102" y="2281178"/>
            <a:ext cx="1644554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ESDS Wind Lidar Explorer 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5" y="2374611"/>
            <a:ext cx="833974" cy="1077218"/>
          </a:xfrm>
          <a:prstGeom prst="rect">
            <a:avLst/>
          </a:prstGeom>
          <a:solidFill>
            <a:srgbClr val="86B3F6"/>
          </a:solidFill>
          <a:ln>
            <a:solidFill>
              <a:schemeClr val="accent1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ATHENA-OAWL 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EV-I Concept</a:t>
            </a:r>
          </a:p>
        </p:txBody>
      </p:sp>
      <p:cxnSp>
        <p:nvCxnSpPr>
          <p:cNvPr id="131" name="Shape 160"/>
          <p:cNvCxnSpPr>
            <a:cxnSpLocks/>
            <a:stCxn id="14" idx="3"/>
            <a:endCxn id="125" idx="0"/>
          </p:cNvCxnSpPr>
          <p:nvPr/>
        </p:nvCxnSpPr>
        <p:spPr>
          <a:xfrm>
            <a:off x="841669" y="2913220"/>
            <a:ext cx="235297" cy="655483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4755858" y="5226740"/>
            <a:ext cx="149855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Airborne Science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Missions (Cal-Val, EV-S, etc.)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638" y="4470174"/>
            <a:ext cx="1357221" cy="587736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HAWC-OAWL IIP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, 2 look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96" name="Title 795"/>
          <p:cNvSpPr>
            <a:spLocks noGrp="1"/>
          </p:cNvSpPr>
          <p:nvPr>
            <p:ph type="title" idx="4294967295"/>
          </p:nvPr>
        </p:nvSpPr>
        <p:spPr>
          <a:xfrm>
            <a:off x="3896915" y="371604"/>
            <a:ext cx="5128456" cy="503238"/>
          </a:xfrm>
        </p:spPr>
        <p:txBody>
          <a:bodyPr anchor="ctr">
            <a:normAutofit/>
          </a:bodyPr>
          <a:lstStyle/>
          <a:p>
            <a:pPr algn="r"/>
            <a:r>
              <a:rPr lang="en-US" sz="2400" dirty="0"/>
              <a:t>OAWL:  Looking Ahead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1910" y="2660736"/>
            <a:ext cx="1256520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EVI-Science Demo on ISS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77737" y="3568703"/>
            <a:ext cx="1398457" cy="746364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ATHENA-OAWL Venture-Tech  (airborne)</a:t>
            </a:r>
          </a:p>
        </p:txBody>
      </p:sp>
      <p:cxnSp>
        <p:nvCxnSpPr>
          <p:cNvPr id="210" name="Shape 160"/>
          <p:cNvCxnSpPr>
            <a:cxnSpLocks/>
            <a:stCxn id="331" idx="6"/>
            <a:endCxn id="221" idx="1"/>
          </p:cNvCxnSpPr>
          <p:nvPr/>
        </p:nvCxnSpPr>
        <p:spPr>
          <a:xfrm flipV="1">
            <a:off x="4297705" y="4497299"/>
            <a:ext cx="333993" cy="4415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hape 160"/>
          <p:cNvCxnSpPr>
            <a:cxnSpLocks/>
            <a:stCxn id="125" idx="2"/>
            <a:endCxn id="15" idx="0"/>
          </p:cNvCxnSpPr>
          <p:nvPr/>
        </p:nvCxnSpPr>
        <p:spPr>
          <a:xfrm rot="5400000">
            <a:off x="998055" y="4391262"/>
            <a:ext cx="155107" cy="271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hape 160"/>
          <p:cNvCxnSpPr>
            <a:cxnSpLocks/>
            <a:stCxn id="125" idx="3"/>
            <a:endCxn id="331" idx="2"/>
          </p:cNvCxnSpPr>
          <p:nvPr/>
        </p:nvCxnSpPr>
        <p:spPr>
          <a:xfrm>
            <a:off x="1776194" y="3941885"/>
            <a:ext cx="1257345" cy="559829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hape 160"/>
          <p:cNvCxnSpPr>
            <a:cxnSpLocks/>
            <a:stCxn id="15" idx="3"/>
            <a:endCxn id="331" idx="2"/>
          </p:cNvCxnSpPr>
          <p:nvPr/>
        </p:nvCxnSpPr>
        <p:spPr>
          <a:xfrm flipV="1">
            <a:off x="1752859" y="4501714"/>
            <a:ext cx="1280680" cy="262328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hape 160"/>
          <p:cNvCxnSpPr>
            <a:cxnSpLocks/>
            <a:stCxn id="222" idx="3"/>
            <a:endCxn id="16" idx="2"/>
          </p:cNvCxnSpPr>
          <p:nvPr/>
        </p:nvCxnSpPr>
        <p:spPr>
          <a:xfrm flipV="1">
            <a:off x="6254410" y="2865953"/>
            <a:ext cx="1745969" cy="2776286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hape 160"/>
          <p:cNvCxnSpPr>
            <a:cxnSpLocks/>
            <a:stCxn id="125" idx="0"/>
            <a:endCxn id="17" idx="1"/>
          </p:cNvCxnSpPr>
          <p:nvPr/>
        </p:nvCxnSpPr>
        <p:spPr>
          <a:xfrm rot="5400000" flipH="1" flipV="1">
            <a:off x="931649" y="3098442"/>
            <a:ext cx="615579" cy="324944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hape 160"/>
          <p:cNvCxnSpPr>
            <a:cxnSpLocks/>
            <a:stCxn id="331" idx="6"/>
            <a:endCxn id="222" idx="1"/>
          </p:cNvCxnSpPr>
          <p:nvPr/>
        </p:nvCxnSpPr>
        <p:spPr>
          <a:xfrm>
            <a:off x="4297705" y="4501714"/>
            <a:ext cx="458153" cy="1140525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10821" y="5174784"/>
            <a:ext cx="1601876" cy="316433"/>
          </a:xfrm>
          <a:prstGeom prst="rect">
            <a:avLst/>
          </a:prstGeom>
          <a:solidFill>
            <a:srgbClr val="F4AAA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HEUVD (Fibertek)</a:t>
            </a:r>
          </a:p>
        </p:txBody>
      </p:sp>
      <p:cxnSp>
        <p:nvCxnSpPr>
          <p:cNvPr id="103" name="Shape 160"/>
          <p:cNvCxnSpPr>
            <a:cxnSpLocks/>
            <a:stCxn id="98" idx="3"/>
            <a:endCxn id="331" idx="2"/>
          </p:cNvCxnSpPr>
          <p:nvPr/>
        </p:nvCxnSpPr>
        <p:spPr>
          <a:xfrm flipV="1">
            <a:off x="2112697" y="4501714"/>
            <a:ext cx="920842" cy="831287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8015068" y="3728160"/>
            <a:ext cx="1155403" cy="18039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sym typeface="Wingdings" pitchFamily="2" charset="2"/>
              </a:rPr>
              <a:t>2030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sym typeface="Wingdings" pitchFamily="2" charset="2"/>
              </a:rPr>
              <a:t>Operational Winds Missions (NOAA, DoD, NASA, commercial)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95046" y="720743"/>
            <a:ext cx="3582143" cy="209896"/>
          </a:xfrm>
          <a:prstGeom prst="rect">
            <a:avLst/>
          </a:prstGeom>
          <a:solidFill>
            <a:srgbClr val="F4AAAA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NASA ESTO &amp; ESSP Tech Development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95046" y="962820"/>
            <a:ext cx="3582142" cy="184666"/>
          </a:xfrm>
          <a:prstGeom prst="rect">
            <a:avLst/>
          </a:prstGeom>
          <a:solidFill>
            <a:srgbClr val="86B3F6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Ball Technology Development &amp; Intellectual Property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95047" y="476045"/>
            <a:ext cx="3582142" cy="211963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Science Community Input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95048" y="255986"/>
            <a:ext cx="3582140" cy="184666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Future Science/Mission Opportunities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cxnSp>
        <p:nvCxnSpPr>
          <p:cNvPr id="109" name="Shape 160">
            <a:extLst>
              <a:ext uri="{FF2B5EF4-FFF2-40B4-BE49-F238E27FC236}">
                <a16:creationId xmlns:a16="http://schemas.microsoft.com/office/drawing/2014/main" id="{C27CE872-93AB-4BE6-A426-1789E7FBEE78}"/>
              </a:ext>
            </a:extLst>
          </p:cNvPr>
          <p:cNvCxnSpPr>
            <a:cxnSpLocks/>
            <a:stCxn id="16" idx="2"/>
            <a:endCxn id="93" idx="0"/>
          </p:cNvCxnSpPr>
          <p:nvPr/>
        </p:nvCxnSpPr>
        <p:spPr>
          <a:xfrm rot="16200000" flipH="1">
            <a:off x="7865471" y="3000860"/>
            <a:ext cx="862207" cy="592391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hape 160">
            <a:extLst>
              <a:ext uri="{FF2B5EF4-FFF2-40B4-BE49-F238E27FC236}">
                <a16:creationId xmlns:a16="http://schemas.microsoft.com/office/drawing/2014/main" id="{21F131D5-66D7-4FE7-90C2-CB3BDF1DD8AA}"/>
              </a:ext>
            </a:extLst>
          </p:cNvPr>
          <p:cNvCxnSpPr>
            <a:cxnSpLocks/>
            <a:stCxn id="222" idx="3"/>
            <a:endCxn id="93" idx="2"/>
          </p:cNvCxnSpPr>
          <p:nvPr/>
        </p:nvCxnSpPr>
        <p:spPr>
          <a:xfrm flipV="1">
            <a:off x="6254410" y="5532089"/>
            <a:ext cx="2338360" cy="110150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1D029EBF-28AA-4FF6-8261-1F3E728DB2B3}"/>
              </a:ext>
            </a:extLst>
          </p:cNvPr>
          <p:cNvSpPr txBox="1"/>
          <p:nvPr/>
        </p:nvSpPr>
        <p:spPr>
          <a:xfrm>
            <a:off x="1759905" y="5739457"/>
            <a:ext cx="1413802" cy="830997"/>
          </a:xfrm>
          <a:prstGeom prst="rect">
            <a:avLst/>
          </a:prstGeom>
          <a:solidFill>
            <a:srgbClr val="86B3F6"/>
          </a:solidFill>
          <a:ln>
            <a:solidFill>
              <a:schemeClr val="accent1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Interferometer &amp;  Full trop IRADs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6C3F897-A34A-44D0-8302-92A561711A94}"/>
              </a:ext>
            </a:extLst>
          </p:cNvPr>
          <p:cNvGrpSpPr/>
          <p:nvPr/>
        </p:nvGrpSpPr>
        <p:grpSpPr>
          <a:xfrm>
            <a:off x="2252059" y="1568107"/>
            <a:ext cx="3365371" cy="678771"/>
            <a:chOff x="1781744" y="1587745"/>
            <a:chExt cx="2961887" cy="974761"/>
          </a:xfrm>
        </p:grpSpPr>
        <p:sp>
          <p:nvSpPr>
            <p:cNvPr id="245" name="TextBox 244"/>
            <p:cNvSpPr txBox="1"/>
            <p:nvPr/>
          </p:nvSpPr>
          <p:spPr>
            <a:xfrm>
              <a:off x="3296247" y="2103723"/>
              <a:ext cx="1447384" cy="4571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Aeolus Experience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781744" y="1587745"/>
              <a:ext cx="2961886" cy="4572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Earth Science Decadal Survey 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87C4922-216A-4761-9EB8-C708A9B6EB35}"/>
                </a:ext>
              </a:extLst>
            </p:cNvPr>
            <p:cNvSpPr txBox="1"/>
            <p:nvPr/>
          </p:nvSpPr>
          <p:spPr>
            <a:xfrm>
              <a:off x="1781744" y="2105307"/>
              <a:ext cx="1447384" cy="4571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NSOSA Needs</a:t>
              </a: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BE01E5F-7A55-4BAE-B33E-2CE6CA7052C9}"/>
              </a:ext>
            </a:extLst>
          </p:cNvPr>
          <p:cNvSpPr txBox="1"/>
          <p:nvPr/>
        </p:nvSpPr>
        <p:spPr>
          <a:xfrm>
            <a:off x="5332312" y="3560871"/>
            <a:ext cx="1278381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Full Trop winds  system Demo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91DB0E5-5AC3-45CD-9483-40F2429F3E51}"/>
              </a:ext>
            </a:extLst>
          </p:cNvPr>
          <p:cNvSpPr txBox="1"/>
          <p:nvPr/>
        </p:nvSpPr>
        <p:spPr>
          <a:xfrm>
            <a:off x="6197659" y="2925258"/>
            <a:ext cx="121323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Flight qualified EDU</a:t>
            </a:r>
          </a:p>
        </p:txBody>
      </p:sp>
      <p:cxnSp>
        <p:nvCxnSpPr>
          <p:cNvPr id="175" name="Shape 160">
            <a:extLst>
              <a:ext uri="{FF2B5EF4-FFF2-40B4-BE49-F238E27FC236}">
                <a16:creationId xmlns:a16="http://schemas.microsoft.com/office/drawing/2014/main" id="{59E7C3CE-D10B-4437-9F08-DA23D40A79F8}"/>
              </a:ext>
            </a:extLst>
          </p:cNvPr>
          <p:cNvCxnSpPr>
            <a:cxnSpLocks/>
            <a:stCxn id="17" idx="3"/>
            <a:endCxn id="331" idx="1"/>
          </p:cNvCxnSpPr>
          <p:nvPr/>
        </p:nvCxnSpPr>
        <p:spPr>
          <a:xfrm>
            <a:off x="2658430" y="2953124"/>
            <a:ext cx="560242" cy="963812"/>
          </a:xfrm>
          <a:prstGeom prst="curvedConnector2">
            <a:avLst/>
          </a:prstGeom>
          <a:ln w="57150"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hape 160">
            <a:extLst>
              <a:ext uri="{FF2B5EF4-FFF2-40B4-BE49-F238E27FC236}">
                <a16:creationId xmlns:a16="http://schemas.microsoft.com/office/drawing/2014/main" id="{42BDD6C7-D35D-4B3F-955E-2CB9EEAD09ED}"/>
              </a:ext>
            </a:extLst>
          </p:cNvPr>
          <p:cNvCxnSpPr>
            <a:cxnSpLocks/>
            <a:stCxn id="163" idx="0"/>
            <a:endCxn id="16" idx="1"/>
          </p:cNvCxnSpPr>
          <p:nvPr/>
        </p:nvCxnSpPr>
        <p:spPr>
          <a:xfrm rot="5400000" flipH="1" flipV="1">
            <a:off x="6815342" y="2562498"/>
            <a:ext cx="351692" cy="373828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hape 160">
            <a:extLst>
              <a:ext uri="{FF2B5EF4-FFF2-40B4-BE49-F238E27FC236}">
                <a16:creationId xmlns:a16="http://schemas.microsoft.com/office/drawing/2014/main" id="{BB578DE0-848B-4231-B54C-D84CB5D69DDB}"/>
              </a:ext>
            </a:extLst>
          </p:cNvPr>
          <p:cNvCxnSpPr>
            <a:cxnSpLocks/>
            <a:stCxn id="15" idx="1"/>
            <a:endCxn id="119" idx="1"/>
          </p:cNvCxnSpPr>
          <p:nvPr/>
        </p:nvCxnSpPr>
        <p:spPr>
          <a:xfrm rot="10800000" flipH="1" flipV="1">
            <a:off x="395637" y="4764042"/>
            <a:ext cx="1364267" cy="1390914"/>
          </a:xfrm>
          <a:prstGeom prst="curvedConnector3">
            <a:avLst>
              <a:gd name="adj1" fmla="val -16756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39AB9BC2-018E-4371-B258-34C2BFED5EDF}"/>
              </a:ext>
            </a:extLst>
          </p:cNvPr>
          <p:cNvSpPr txBox="1"/>
          <p:nvPr/>
        </p:nvSpPr>
        <p:spPr>
          <a:xfrm>
            <a:off x="4631698" y="4204911"/>
            <a:ext cx="93984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ESDS Incubation</a:t>
            </a:r>
          </a:p>
        </p:txBody>
      </p:sp>
      <p:cxnSp>
        <p:nvCxnSpPr>
          <p:cNvPr id="236" name="Shape 160">
            <a:extLst>
              <a:ext uri="{FF2B5EF4-FFF2-40B4-BE49-F238E27FC236}">
                <a16:creationId xmlns:a16="http://schemas.microsoft.com/office/drawing/2014/main" id="{454FAB91-3F2C-4A47-85A5-8168C1B20270}"/>
              </a:ext>
            </a:extLst>
          </p:cNvPr>
          <p:cNvCxnSpPr>
            <a:cxnSpLocks/>
            <a:stCxn id="221" idx="0"/>
            <a:endCxn id="162" idx="1"/>
          </p:cNvCxnSpPr>
          <p:nvPr/>
        </p:nvCxnSpPr>
        <p:spPr>
          <a:xfrm rot="5400000" flipH="1" flipV="1">
            <a:off x="5041141" y="3913740"/>
            <a:ext cx="351652" cy="230690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hape 160">
            <a:extLst>
              <a:ext uri="{FF2B5EF4-FFF2-40B4-BE49-F238E27FC236}">
                <a16:creationId xmlns:a16="http://schemas.microsoft.com/office/drawing/2014/main" id="{20B986EE-A65D-49AF-8233-3CAA64D5403B}"/>
              </a:ext>
            </a:extLst>
          </p:cNvPr>
          <p:cNvCxnSpPr>
            <a:cxnSpLocks/>
            <a:stCxn id="162" idx="0"/>
            <a:endCxn id="163" idx="1"/>
          </p:cNvCxnSpPr>
          <p:nvPr/>
        </p:nvCxnSpPr>
        <p:spPr>
          <a:xfrm rot="5400000" flipH="1" flipV="1">
            <a:off x="5912969" y="3276181"/>
            <a:ext cx="343225" cy="226156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Oval 330">
            <a:extLst>
              <a:ext uri="{FF2B5EF4-FFF2-40B4-BE49-F238E27FC236}">
                <a16:creationId xmlns:a16="http://schemas.microsoft.com/office/drawing/2014/main" id="{8F342950-27CC-45E1-91EC-2984E39C46C7}"/>
              </a:ext>
            </a:extLst>
          </p:cNvPr>
          <p:cNvSpPr/>
          <p:nvPr/>
        </p:nvSpPr>
        <p:spPr>
          <a:xfrm>
            <a:off x="3033539" y="3674713"/>
            <a:ext cx="1264166" cy="165400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Aerosol Winds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or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Full Tropo-sphere?</a:t>
            </a:r>
          </a:p>
        </p:txBody>
      </p:sp>
      <p:cxnSp>
        <p:nvCxnSpPr>
          <p:cNvPr id="357" name="Shape 160">
            <a:extLst>
              <a:ext uri="{FF2B5EF4-FFF2-40B4-BE49-F238E27FC236}">
                <a16:creationId xmlns:a16="http://schemas.microsoft.com/office/drawing/2014/main" id="{2E2AF300-A9F6-4994-B5E0-36C07B96FF07}"/>
              </a:ext>
            </a:extLst>
          </p:cNvPr>
          <p:cNvCxnSpPr>
            <a:cxnSpLocks/>
            <a:stCxn id="119" idx="0"/>
            <a:endCxn id="331" idx="3"/>
          </p:cNvCxnSpPr>
          <p:nvPr/>
        </p:nvCxnSpPr>
        <p:spPr>
          <a:xfrm rot="5400000" flipH="1" flipV="1">
            <a:off x="2516257" y="5037042"/>
            <a:ext cx="652965" cy="751866"/>
          </a:xfrm>
          <a:prstGeom prst="curvedConnector3">
            <a:avLst>
              <a:gd name="adj1" fmla="val 50000"/>
            </a:avLst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Rectangle 520">
            <a:extLst>
              <a:ext uri="{FF2B5EF4-FFF2-40B4-BE49-F238E27FC236}">
                <a16:creationId xmlns:a16="http://schemas.microsoft.com/office/drawing/2014/main" id="{FBF764AE-8F5C-44F0-95E1-DE95832B2C1E}"/>
              </a:ext>
            </a:extLst>
          </p:cNvPr>
          <p:cNvSpPr/>
          <p:nvPr/>
        </p:nvSpPr>
        <p:spPr>
          <a:xfrm>
            <a:off x="1642023" y="3175353"/>
            <a:ext cx="1177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TMCO approved </a:t>
            </a:r>
            <a:endParaRPr lang="en-US" sz="1600" dirty="0"/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EC7C8EA3-F77B-4CEC-B804-50BCB1FA140D}"/>
              </a:ext>
            </a:extLst>
          </p:cNvPr>
          <p:cNvCxnSpPr>
            <a:cxnSpLocks/>
          </p:cNvCxnSpPr>
          <p:nvPr/>
        </p:nvCxnSpPr>
        <p:spPr>
          <a:xfrm>
            <a:off x="1740363" y="1413933"/>
            <a:ext cx="0" cy="544406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656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itle 795"/>
          <p:cNvSpPr>
            <a:spLocks noGrp="1"/>
          </p:cNvSpPr>
          <p:nvPr>
            <p:ph type="title" idx="4294967295"/>
          </p:nvPr>
        </p:nvSpPr>
        <p:spPr>
          <a:xfrm>
            <a:off x="3217333" y="371604"/>
            <a:ext cx="5564770" cy="82723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sz="3200" dirty="0"/>
              <a:t>Incubation</a:t>
            </a:r>
            <a:br>
              <a:rPr lang="en-US" sz="3200" dirty="0"/>
            </a:br>
            <a:r>
              <a:rPr lang="en-US" sz="3200" dirty="0"/>
              <a:t>Possibilities</a:t>
            </a:r>
          </a:p>
        </p:txBody>
      </p:sp>
      <p:cxnSp>
        <p:nvCxnSpPr>
          <p:cNvPr id="210" name="Shape 160"/>
          <p:cNvCxnSpPr>
            <a:cxnSpLocks/>
            <a:stCxn id="331" idx="4"/>
            <a:endCxn id="221" idx="0"/>
          </p:cNvCxnSpPr>
          <p:nvPr/>
        </p:nvCxnSpPr>
        <p:spPr>
          <a:xfrm rot="16200000" flipH="1">
            <a:off x="4412052" y="1981961"/>
            <a:ext cx="349569" cy="2594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hape 160"/>
          <p:cNvCxnSpPr>
            <a:cxnSpLocks/>
            <a:stCxn id="221" idx="1"/>
            <a:endCxn id="88" idx="0"/>
          </p:cNvCxnSpPr>
          <p:nvPr/>
        </p:nvCxnSpPr>
        <p:spPr>
          <a:xfrm rot="10800000" flipV="1">
            <a:off x="2105185" y="2327320"/>
            <a:ext cx="1551993" cy="469206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Working group on space-based wind lidar | 7-8 February 2018 | Boulder, CO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9AB9BC2-018E-4371-B258-34C2BFED5EDF}"/>
              </a:ext>
            </a:extLst>
          </p:cNvPr>
          <p:cNvSpPr txBox="1"/>
          <p:nvPr/>
        </p:nvSpPr>
        <p:spPr>
          <a:xfrm>
            <a:off x="3657177" y="2158043"/>
            <a:ext cx="186191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4AAAA"/>
            </a:solidFill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ESDS Incubation</a:t>
            </a:r>
          </a:p>
        </p:txBody>
      </p:sp>
      <p:cxnSp>
        <p:nvCxnSpPr>
          <p:cNvPr id="236" name="Shape 160">
            <a:extLst>
              <a:ext uri="{FF2B5EF4-FFF2-40B4-BE49-F238E27FC236}">
                <a16:creationId xmlns:a16="http://schemas.microsoft.com/office/drawing/2014/main" id="{454FAB91-3F2C-4A47-85A5-8168C1B20270}"/>
              </a:ext>
            </a:extLst>
          </p:cNvPr>
          <p:cNvCxnSpPr>
            <a:cxnSpLocks/>
            <a:stCxn id="221" idx="3"/>
            <a:endCxn id="40" idx="0"/>
          </p:cNvCxnSpPr>
          <p:nvPr/>
        </p:nvCxnSpPr>
        <p:spPr>
          <a:xfrm>
            <a:off x="5519089" y="2327320"/>
            <a:ext cx="1319425" cy="506049"/>
          </a:xfrm>
          <a:prstGeom prst="curvedConnector2">
            <a:avLst/>
          </a:prstGeom>
          <a:ln w="57150"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Oval 330">
            <a:extLst>
              <a:ext uri="{FF2B5EF4-FFF2-40B4-BE49-F238E27FC236}">
                <a16:creationId xmlns:a16="http://schemas.microsoft.com/office/drawing/2014/main" id="{8F342950-27CC-45E1-91EC-2984E39C46C7}"/>
              </a:ext>
            </a:extLst>
          </p:cNvPr>
          <p:cNvSpPr/>
          <p:nvPr/>
        </p:nvSpPr>
        <p:spPr>
          <a:xfrm>
            <a:off x="3505202" y="441530"/>
            <a:ext cx="2160674" cy="1366944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Aerosol Winds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or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Full Troposphere?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3A38BA6-82FE-411D-A6A1-1E8E60A2290E}"/>
              </a:ext>
            </a:extLst>
          </p:cNvPr>
          <p:cNvGrpSpPr/>
          <p:nvPr/>
        </p:nvGrpSpPr>
        <p:grpSpPr>
          <a:xfrm>
            <a:off x="603314" y="475460"/>
            <a:ext cx="1644554" cy="723376"/>
            <a:chOff x="1781744" y="2105307"/>
            <a:chExt cx="1447384" cy="10388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EF382A-B25D-44DE-B664-DB9610FC0CE5}"/>
                </a:ext>
              </a:extLst>
            </p:cNvPr>
            <p:cNvSpPr txBox="1"/>
            <p:nvPr/>
          </p:nvSpPr>
          <p:spPr>
            <a:xfrm>
              <a:off x="1781744" y="2686924"/>
              <a:ext cx="1447384" cy="4571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Aeolus Experience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B32A120-0CFB-4D40-A7F7-D23BC1ADD3F6}"/>
                </a:ext>
              </a:extLst>
            </p:cNvPr>
            <p:cNvSpPr txBox="1"/>
            <p:nvPr/>
          </p:nvSpPr>
          <p:spPr>
            <a:xfrm>
              <a:off x="1781744" y="2105307"/>
              <a:ext cx="1447384" cy="4571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NSOSA Needs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926105F-1BFC-46A3-9856-AC0B7E10ECAB}"/>
              </a:ext>
            </a:extLst>
          </p:cNvPr>
          <p:cNvSpPr txBox="1"/>
          <p:nvPr/>
        </p:nvSpPr>
        <p:spPr>
          <a:xfrm>
            <a:off x="6246845" y="2833369"/>
            <a:ext cx="118333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CE98AE5-78DF-40F4-A953-C0449EF9FAD4}"/>
              </a:ext>
            </a:extLst>
          </p:cNvPr>
          <p:cNvSpPr txBox="1"/>
          <p:nvPr/>
        </p:nvSpPr>
        <p:spPr>
          <a:xfrm>
            <a:off x="1268576" y="2796526"/>
            <a:ext cx="16732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Technology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024FFE6-1224-4C38-91AD-C19E3B60C056}"/>
              </a:ext>
            </a:extLst>
          </p:cNvPr>
          <p:cNvGrpSpPr/>
          <p:nvPr/>
        </p:nvGrpSpPr>
        <p:grpSpPr>
          <a:xfrm>
            <a:off x="5313266" y="3308171"/>
            <a:ext cx="3214836" cy="2442066"/>
            <a:chOff x="5567267" y="3511373"/>
            <a:chExt cx="3214836" cy="244206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E918B58-4CFD-4012-8595-5A4679668962}"/>
                </a:ext>
              </a:extLst>
            </p:cNvPr>
            <p:cNvSpPr txBox="1"/>
            <p:nvPr/>
          </p:nvSpPr>
          <p:spPr>
            <a:xfrm>
              <a:off x="7287034" y="3520432"/>
              <a:ext cx="1484342" cy="7414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Orbital dynamics studies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67929D2-DBEE-4184-B8EA-3B519D2E3392}"/>
                </a:ext>
              </a:extLst>
            </p:cNvPr>
            <p:cNvSpPr txBox="1"/>
            <p:nvPr/>
          </p:nvSpPr>
          <p:spPr>
            <a:xfrm>
              <a:off x="7297969" y="5189368"/>
              <a:ext cx="1484134" cy="7640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355 &amp; 532 nm Full trop OSSE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7272F97-7E08-4DC7-B639-CBBFE8BC41C8}"/>
                </a:ext>
              </a:extLst>
            </p:cNvPr>
            <p:cNvSpPr txBox="1"/>
            <p:nvPr/>
          </p:nvSpPr>
          <p:spPr>
            <a:xfrm>
              <a:off x="5576233" y="5193900"/>
              <a:ext cx="1610143" cy="7595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OSSE Studies w/</a:t>
              </a:r>
              <a:b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</a:b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lidar +AMV + ?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5A9A5C-8943-4141-8DD1-D98B0AD77017}"/>
                </a:ext>
              </a:extLst>
            </p:cNvPr>
            <p:cNvSpPr txBox="1"/>
            <p:nvPr/>
          </p:nvSpPr>
          <p:spPr>
            <a:xfrm>
              <a:off x="5568045" y="4349628"/>
              <a:ext cx="1610143" cy="7595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Data </a:t>
              </a:r>
              <a:b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</a:b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Assimilation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A91C2-CB71-402A-A1B0-0947F2318431}"/>
                </a:ext>
              </a:extLst>
            </p:cNvPr>
            <p:cNvSpPr txBox="1"/>
            <p:nvPr/>
          </p:nvSpPr>
          <p:spPr>
            <a:xfrm>
              <a:off x="5567267" y="3511373"/>
              <a:ext cx="1619109" cy="7595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Free-flyer mission development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9F8B826-CD3D-4271-9F9E-54FAED0DB765}"/>
                </a:ext>
              </a:extLst>
            </p:cNvPr>
            <p:cNvSpPr txBox="1"/>
            <p:nvPr/>
          </p:nvSpPr>
          <p:spPr>
            <a:xfrm>
              <a:off x="7275270" y="4349627"/>
              <a:ext cx="1484342" cy="7595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ATBD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FA9829D-0A40-47DE-8C7B-F3144B2233F9}"/>
              </a:ext>
            </a:extLst>
          </p:cNvPr>
          <p:cNvGrpSpPr/>
          <p:nvPr/>
        </p:nvGrpSpPr>
        <p:grpSpPr>
          <a:xfrm>
            <a:off x="668564" y="3320710"/>
            <a:ext cx="3119060" cy="2428657"/>
            <a:chOff x="456897" y="3523911"/>
            <a:chExt cx="3119060" cy="2117847"/>
          </a:xfrm>
        </p:grpSpPr>
        <p:sp>
          <p:nvSpPr>
            <p:cNvPr id="222" name="TextBox 221"/>
            <p:cNvSpPr txBox="1"/>
            <p:nvPr/>
          </p:nvSpPr>
          <p:spPr>
            <a:xfrm>
              <a:off x="467260" y="4807123"/>
              <a:ext cx="1498552" cy="83099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Airborne Science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Missions (Cal-Val, EV-S, etc.)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C641D88-79D7-40C0-A5D2-69ADB6C8982D}"/>
                </a:ext>
              </a:extLst>
            </p:cNvPr>
            <p:cNvSpPr txBox="1"/>
            <p:nvPr/>
          </p:nvSpPr>
          <p:spPr>
            <a:xfrm>
              <a:off x="456897" y="3523911"/>
              <a:ext cx="1498552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HEUVD Flight Qualification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3F3FDAB-0FB3-4528-B8B2-89D5119E7688}"/>
                </a:ext>
              </a:extLst>
            </p:cNvPr>
            <p:cNvSpPr txBox="1"/>
            <p:nvPr/>
          </p:nvSpPr>
          <p:spPr>
            <a:xfrm>
              <a:off x="467260" y="4192098"/>
              <a:ext cx="1498552" cy="5316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HEUVD 355 nm Lifetime Testing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F5928D5-2352-45B3-8C51-7300620D8E7C}"/>
                </a:ext>
              </a:extLst>
            </p:cNvPr>
            <p:cNvSpPr txBox="1"/>
            <p:nvPr/>
          </p:nvSpPr>
          <p:spPr>
            <a:xfrm>
              <a:off x="2056107" y="3523911"/>
              <a:ext cx="1498552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Payload Control Flight </a:t>
              </a:r>
              <a:r>
                <a:rPr lang="en-US" sz="16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Qual</a:t>
              </a: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6F5429F-5A89-4199-AECA-A9BCC40419F4}"/>
                </a:ext>
              </a:extLst>
            </p:cNvPr>
            <p:cNvSpPr txBox="1"/>
            <p:nvPr/>
          </p:nvSpPr>
          <p:spPr>
            <a:xfrm>
              <a:off x="2062894" y="4198942"/>
              <a:ext cx="1498552" cy="50993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Detector Flight (Re)Qualification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BF388D9-A702-4878-8B50-564AB8C25A27}"/>
                </a:ext>
              </a:extLst>
            </p:cNvPr>
            <p:cNvSpPr txBox="1"/>
            <p:nvPr/>
          </p:nvSpPr>
          <p:spPr>
            <a:xfrm>
              <a:off x="2077405" y="4812278"/>
              <a:ext cx="1498552" cy="8294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</a:rPr>
                <a:t>Full troposphere/ Nested OAWL build &amp; demo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884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034320-B274-4C66-8A0D-6ED43679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06" y="300771"/>
            <a:ext cx="7592921" cy="581372"/>
          </a:xfrm>
        </p:spPr>
        <p:txBody>
          <a:bodyPr/>
          <a:lstStyle/>
          <a:p>
            <a:r>
              <a:rPr lang="en-US" dirty="0"/>
              <a:t>OAWL 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D126DE-7C1C-4647-96AB-5650FDCDF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36" y="1151469"/>
            <a:ext cx="8076764" cy="487825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OAWL:  2009-2012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OAWL demonstration (with NOAA lidar, airborne with RWP)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Space-based mission development: EVI-2</a:t>
            </a:r>
          </a:p>
          <a:p>
            <a:r>
              <a:rPr lang="en-US" dirty="0">
                <a:solidFill>
                  <a:srgbClr val="0070C0"/>
                </a:solidFill>
              </a:rPr>
              <a:t>Funding for Venture Tech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AOVT GrOAWL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First two-looks </a:t>
            </a:r>
          </a:p>
          <a:p>
            <a:r>
              <a:rPr lang="en-US" dirty="0">
                <a:solidFill>
                  <a:srgbClr val="0070C0"/>
                </a:solidFill>
              </a:rPr>
              <a:t>Results flowed to EVI-4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Space-based mission development: EVI-4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TMCO approved – technology ready</a:t>
            </a:r>
          </a:p>
          <a:p>
            <a:r>
              <a:rPr lang="en-US" dirty="0">
                <a:solidFill>
                  <a:srgbClr val="0070C0"/>
                </a:solidFill>
              </a:rPr>
              <a:t>HAWC-OAWL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Dual look, dual wavelength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Ready for the DC-8</a:t>
            </a:r>
          </a:p>
          <a:p>
            <a:r>
              <a:rPr lang="en-US" dirty="0"/>
              <a:t>Interferometer and Nested-OAWL IRADs</a:t>
            </a:r>
          </a:p>
          <a:p>
            <a:pPr lvl="1"/>
            <a:r>
              <a:rPr lang="en-US" dirty="0"/>
              <a:t>Full tropospheric winds</a:t>
            </a:r>
          </a:p>
          <a:p>
            <a:r>
              <a:rPr lang="en-US" dirty="0"/>
              <a:t>Next steps in technology developments</a:t>
            </a:r>
          </a:p>
          <a:p>
            <a:pPr lvl="1"/>
            <a:r>
              <a:rPr lang="en-US" dirty="0"/>
              <a:t>Full-tropospheric (Nested OAWL) demonstration</a:t>
            </a:r>
          </a:p>
          <a:p>
            <a:pPr lvl="1"/>
            <a:r>
              <a:rPr lang="en-US" dirty="0"/>
              <a:t>Mission development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EDE83-4922-454A-8AE1-3DFAC276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3B2DE-0FAB-47C3-B868-4BC3B44D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06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OAWL?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635" y="710085"/>
            <a:ext cx="4039333" cy="639992"/>
          </a:xfrm>
        </p:spPr>
        <p:txBody>
          <a:bodyPr/>
          <a:lstStyle/>
          <a:p>
            <a:pPr algn="ctr"/>
            <a:r>
              <a:rPr lang="en-US" dirty="0"/>
              <a:t>From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635" y="1431050"/>
            <a:ext cx="4039333" cy="501051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b="1" dirty="0"/>
              <a:t>OAWL Doppler Wind Lidar designed to have a </a:t>
            </a:r>
            <a:r>
              <a:rPr lang="en-US" b="1" i="1" dirty="0"/>
              <a:t>high heritage </a:t>
            </a:r>
            <a:r>
              <a:rPr lang="en-US" b="1" dirty="0"/>
              <a:t>path to space </a:t>
            </a:r>
          </a:p>
          <a:p>
            <a:pPr>
              <a:spcBef>
                <a:spcPts val="1200"/>
              </a:spcBef>
            </a:pPr>
            <a:r>
              <a:rPr lang="en-US" dirty="0"/>
              <a:t>High TRL components based on CALIPSO (direct detection):  wavelength, optics, filters, etc.</a:t>
            </a:r>
          </a:p>
          <a:p>
            <a:pPr>
              <a:spcBef>
                <a:spcPts val="1200"/>
              </a:spcBef>
            </a:pPr>
            <a:r>
              <a:rPr lang="en-US" dirty="0"/>
              <a:t>Field widened receiver works well with large telescopes; diffraction limited is not required.  1-</a:t>
            </a:r>
            <a:r>
              <a:rPr lang="en-US" dirty="0">
                <a:sym typeface="Symbol" panose="05050102010706020507" pitchFamily="18" charset="2"/>
              </a:rPr>
              <a:t></a:t>
            </a:r>
            <a:r>
              <a:rPr lang="en-US" dirty="0"/>
              <a:t> aberrations OK.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Nd:YAG</a:t>
            </a:r>
            <a:r>
              <a:rPr lang="en-US" dirty="0"/>
              <a:t> – (including 532 nm) laser technology already proven in space: 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11+ years on CALIPSO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Slightly higher power and single mode operation being demonstrated on HEUVD</a:t>
            </a:r>
          </a:p>
          <a:p>
            <a:pPr>
              <a:spcBef>
                <a:spcPts val="1200"/>
              </a:spcBef>
            </a:pPr>
            <a:r>
              <a:rPr lang="en-US" dirty="0"/>
              <a:t>OAWL can also operate at 355 nm –(Aeolus &amp; HEUVD qualifying the laser)</a:t>
            </a:r>
          </a:p>
          <a:p>
            <a:pPr>
              <a:spcBef>
                <a:spcPts val="1200"/>
              </a:spcBef>
            </a:pPr>
            <a:r>
              <a:rPr lang="en-US" dirty="0"/>
              <a:t>355 and 532 nm wavelengths see scattering/returns from large portions of the atmosphere.</a:t>
            </a:r>
          </a:p>
          <a:p>
            <a:pPr>
              <a:spcBef>
                <a:spcPts val="1200"/>
              </a:spcBef>
            </a:pPr>
            <a:r>
              <a:rPr lang="en-US" dirty="0"/>
              <a:t>OAWL offers a full atmosphere solution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4552" y="710085"/>
            <a:ext cx="4041814" cy="6399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From Aircraft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4"/>
          </p:nvPr>
        </p:nvSpPr>
        <p:spPr>
          <a:xfrm>
            <a:off x="4644552" y="1416752"/>
            <a:ext cx="4041814" cy="301676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b="1" dirty="0"/>
              <a:t>OAWL wavelengths and autonomous operation enable high altitude airborne studies</a:t>
            </a:r>
          </a:p>
          <a:p>
            <a:pPr>
              <a:spcBef>
                <a:spcPts val="1200"/>
              </a:spcBef>
            </a:pPr>
            <a:r>
              <a:rPr lang="en-US" dirty="0"/>
              <a:t>ESA’s 355 nm Aeolus </a:t>
            </a:r>
            <a:r>
              <a:rPr lang="en-US" dirty="0" err="1"/>
              <a:t>CalVal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OAWL is the only validated US 355 nm aerosol wind lidar for Aeolus aerosol channel validation</a:t>
            </a:r>
          </a:p>
          <a:p>
            <a:pPr>
              <a:spcBef>
                <a:spcPts val="1200"/>
              </a:spcBef>
            </a:pPr>
            <a:r>
              <a:rPr lang="en-US" dirty="0"/>
              <a:t>Suborbital Science missions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OAWL’s small wavelengths scatter from smaller aerosol modes, like those found in the arctic and at higher altitudes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OAWL’s autonomous real-time winds provide immediate feedback to mission science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>
                <a:ln>
                  <a:noFill/>
                </a:ln>
                <a:solidFill>
                  <a:srgbClr val="0D70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group on space-based wind lidar | 7-8 February 2018 | Boulder, CO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D70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00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 descr="GRIP WB-57 Pay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89272" l="1905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521"/>
          <a:stretch/>
        </p:blipFill>
        <p:spPr bwMode="auto">
          <a:xfrm>
            <a:off x="5175569" y="4644668"/>
            <a:ext cx="3104995" cy="10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58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7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2030" y="241672"/>
            <a:ext cx="8556220" cy="528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Simultaneous two-look LOS wind speed profiles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431" y="1077566"/>
            <a:ext cx="3255273" cy="4946269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Line of sight wind speed data:</a:t>
            </a:r>
          </a:p>
          <a:p>
            <a:pPr marL="64008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&lt;1.5 mJ/pulse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(0.3 W) at 532 nm wavelength</a:t>
            </a:r>
          </a:p>
          <a:p>
            <a:pPr marL="64008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Daytime operation with scattered clouds.</a:t>
            </a:r>
          </a:p>
          <a:p>
            <a:pPr marL="64008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Clean atmosphere:  very low aerosol backscatter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Two-separate looks measure orthogonal horizontal Doppler shifts (u and v winds)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Continuous coverage in each look, no switching, no gaps</a:t>
            </a:r>
          </a:p>
        </p:txBody>
      </p:sp>
      <p:grpSp>
        <p:nvGrpSpPr>
          <p:cNvPr id="1024" name="Group 1023"/>
          <p:cNvGrpSpPr/>
          <p:nvPr/>
        </p:nvGrpSpPr>
        <p:grpSpPr>
          <a:xfrm>
            <a:off x="3701838" y="710828"/>
            <a:ext cx="5299287" cy="5705457"/>
            <a:chOff x="3036997" y="1590197"/>
            <a:chExt cx="3061342" cy="3931292"/>
          </a:xfrm>
        </p:grpSpPr>
        <p:pic>
          <p:nvPicPr>
            <p:cNvPr id="12" name="Picture 2" descr="C:\OAWL\data\images\17-Jun-2016_2000_20-532_LOS_WindSpeed_thresh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33" t="7205" r="6147" b="4448"/>
            <a:stretch/>
          </p:blipFill>
          <p:spPr bwMode="auto">
            <a:xfrm>
              <a:off x="3036997" y="1793433"/>
              <a:ext cx="3061342" cy="3728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498831" y="1701507"/>
              <a:ext cx="1857213" cy="106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05970" y="3640683"/>
              <a:ext cx="2042934" cy="171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08" y="1590197"/>
              <a:ext cx="1549905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17 June 2016:  Forward look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36143" y="3575370"/>
              <a:ext cx="782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Aft look</a:t>
              </a: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64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D2A7-AA75-4447-8A1F-A1B79671A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Parameters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CE8C49C-F9A6-45D4-ABD1-B49A4920E6E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43410" y="1131323"/>
          <a:ext cx="8342956" cy="4755038"/>
        </p:xfrm>
        <a:graphic>
          <a:graphicData uri="http://schemas.openxmlformats.org/drawingml/2006/table">
            <a:tbl>
              <a:tblPr firstRow="1" firstCol="1" bandRow="1"/>
              <a:tblGrid>
                <a:gridCol w="2966755">
                  <a:extLst>
                    <a:ext uri="{9D8B030D-6E8A-4147-A177-3AD203B41FA5}">
                      <a16:colId xmlns:a16="http://schemas.microsoft.com/office/drawing/2014/main" val="2404547514"/>
                    </a:ext>
                  </a:extLst>
                </a:gridCol>
                <a:gridCol w="1375155">
                  <a:extLst>
                    <a:ext uri="{9D8B030D-6E8A-4147-A177-3AD203B41FA5}">
                      <a16:colId xmlns:a16="http://schemas.microsoft.com/office/drawing/2014/main" val="4118812587"/>
                    </a:ext>
                  </a:extLst>
                </a:gridCol>
                <a:gridCol w="1763465">
                  <a:extLst>
                    <a:ext uri="{9D8B030D-6E8A-4147-A177-3AD203B41FA5}">
                      <a16:colId xmlns:a16="http://schemas.microsoft.com/office/drawing/2014/main" val="3912831114"/>
                    </a:ext>
                  </a:extLst>
                </a:gridCol>
                <a:gridCol w="2237581">
                  <a:extLst>
                    <a:ext uri="{9D8B030D-6E8A-4147-A177-3AD203B41FA5}">
                      <a16:colId xmlns:a16="http://schemas.microsoft.com/office/drawing/2014/main" val="47951308"/>
                    </a:ext>
                  </a:extLst>
                </a:gridCol>
              </a:tblGrid>
              <a:tr h="16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OAWL-P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GrOAWL ’16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HAWC-OAWL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30538"/>
                  </a:ext>
                </a:extLst>
              </a:tr>
              <a:tr h="31109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Laser Wavelength(s) –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Nd:YAG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fundamental wavelength: 1064 nm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355-nm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532-nm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532-nm &amp; 355-nm (from same Nd:YAG laser)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78931"/>
                  </a:ext>
                </a:extLst>
              </a:tr>
              <a:tr h="1619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 repetition rate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Hz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Hz per laser = 400 Hz for data system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312726"/>
                  </a:ext>
                </a:extLst>
              </a:tr>
              <a:tr h="31109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 laser pulse energies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mJ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variable: 200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 to 2.5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(nom. 1.5mJ)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532-nm: up to 2.5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used</a:t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355-nm: 10-12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09451"/>
                  </a:ext>
                </a:extLst>
              </a:tr>
              <a:tr h="1619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Laser pulse length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~18 ns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~22-26 ns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515043"/>
                  </a:ext>
                </a:extLst>
              </a:tr>
              <a:tr h="31109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Laser pulse bandwidth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~42 MHz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~30 MHz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532-nm: 32 MHz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355-nm: 33 MHz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4239"/>
                  </a:ext>
                </a:extLst>
              </a:tr>
              <a:tr h="1619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Interferometer Optical Path Difference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cm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688082"/>
                  </a:ext>
                </a:extLst>
              </a:tr>
              <a:tr h="31109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Interferometer unambiguous </a:t>
                      </a:r>
                      <a:b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LOS velocity range: 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532-nm: 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±44.3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ms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355-nm: 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29.6 ms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440591"/>
                  </a:ext>
                </a:extLst>
              </a:tr>
              <a:tr h="28667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Telescope effective aperture diameter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cm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cm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cm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583285"/>
                  </a:ext>
                </a:extLst>
              </a:tr>
              <a:tr h="16194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lasers/telescopes/looks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@ dual wavelengths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93457"/>
                  </a:ext>
                </a:extLst>
              </a:tr>
              <a:tr h="75857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Detectors:  Hamamatsu Multi-Pixel Photon Counting (Model Number)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4x 355-nm channels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(S10362-025)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4x 532-nm channels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(s12571-025)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4x 355-nm IFO channels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4x 532-nm IFO channels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 355-nm depolarization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1x 532-nm depolarization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(s12571-025)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894071"/>
                  </a:ext>
                </a:extLst>
              </a:tr>
              <a:tr h="31109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Quantum Efficiency (Hamamatsu MPPC)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532: 0.32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355: 0.26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05763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1BAEF-8721-4FC9-BDE6-CDFD5E8C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E91DF-83C2-4A8A-94C5-9C7661BD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80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1" y="275370"/>
            <a:ext cx="4956776" cy="581372"/>
          </a:xfrm>
        </p:spPr>
        <p:txBody>
          <a:bodyPr>
            <a:normAutofit/>
          </a:bodyPr>
          <a:lstStyle/>
          <a:p>
            <a:r>
              <a:rPr lang="en-US" dirty="0"/>
              <a:t>HAWC OAWL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28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078" y="3983566"/>
            <a:ext cx="4366260" cy="237783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10EA2B-0976-453A-AF62-5EF1BDECA88F}"/>
              </a:ext>
            </a:extLst>
          </p:cNvPr>
          <p:cNvGrpSpPr/>
          <p:nvPr/>
        </p:nvGrpSpPr>
        <p:grpSpPr>
          <a:xfrm>
            <a:off x="6354867" y="653326"/>
            <a:ext cx="2650471" cy="3231829"/>
            <a:chOff x="6073063" y="497033"/>
            <a:chExt cx="2915518" cy="355501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AB4B1D8-219C-46F8-8786-839992FD6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949" y="2103233"/>
              <a:ext cx="2874632" cy="1948812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F080AA-9FDA-451C-8133-798751C9CEA8}"/>
                </a:ext>
              </a:extLst>
            </p:cNvPr>
            <p:cNvSpPr txBox="1"/>
            <p:nvPr/>
          </p:nvSpPr>
          <p:spPr>
            <a:xfrm>
              <a:off x="6113949" y="2168215"/>
              <a:ext cx="868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Re-Use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E3D2E4-BFEE-4DE6-B872-03ED7A4706E3}"/>
                </a:ext>
              </a:extLst>
            </p:cNvPr>
            <p:cNvSpPr txBox="1"/>
            <p:nvPr/>
          </p:nvSpPr>
          <p:spPr>
            <a:xfrm>
              <a:off x="6073063" y="49703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New</a:t>
              </a:r>
            </a:p>
          </p:txBody>
        </p:sp>
      </p:grpSp>
      <p:pic>
        <p:nvPicPr>
          <p:cNvPr id="21" name="Picture 1" descr="image002">
            <a:extLst>
              <a:ext uri="{FF2B5EF4-FFF2-40B4-BE49-F238E27FC236}">
                <a16:creationId xmlns:a16="http://schemas.microsoft.com/office/drawing/2014/main" id="{7C104FC6-72F0-4AC8-8B50-1C7C1A27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933" y="4848253"/>
            <a:ext cx="2786064" cy="165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d:image008.png@01D2A700.FC59871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14" y="1567135"/>
            <a:ext cx="4251607" cy="30794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rrow: Right 15"/>
          <p:cNvSpPr/>
          <p:nvPr/>
        </p:nvSpPr>
        <p:spPr>
          <a:xfrm rot="2509372">
            <a:off x="4704225" y="4195315"/>
            <a:ext cx="775223" cy="47694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Down 13"/>
          <p:cNvSpPr/>
          <p:nvPr/>
        </p:nvSpPr>
        <p:spPr>
          <a:xfrm>
            <a:off x="1755592" y="4409801"/>
            <a:ext cx="357732" cy="713342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605A6DC1-975E-4342-BAA2-422657E73A05}"/>
              </a:ext>
            </a:extLst>
          </p:cNvPr>
          <p:cNvSpPr txBox="1">
            <a:spLocks/>
          </p:cNvSpPr>
          <p:nvPr/>
        </p:nvSpPr>
        <p:spPr>
          <a:xfrm>
            <a:off x="502909" y="901487"/>
            <a:ext cx="8076764" cy="723273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Pre/post </a:t>
            </a:r>
            <a:r>
              <a:rPr lang="en-US" dirty="0" err="1"/>
              <a:t>GrOAWL</a:t>
            </a:r>
            <a:r>
              <a:rPr lang="en-US" dirty="0"/>
              <a:t> detector path designs</a:t>
            </a:r>
          </a:p>
          <a:p>
            <a:r>
              <a:rPr lang="en-US" dirty="0"/>
              <a:t>Dual wavelength interferometer winds + depolarization</a:t>
            </a:r>
          </a:p>
          <a:p>
            <a:r>
              <a:rPr lang="en-US" dirty="0" err="1"/>
              <a:t>Athermal</a:t>
            </a:r>
            <a:r>
              <a:rPr lang="en-US" dirty="0"/>
              <a:t> Interferometer build/test</a:t>
            </a:r>
          </a:p>
          <a:p>
            <a:r>
              <a:rPr lang="en-US" dirty="0"/>
              <a:t>Reconfiguration for DC-8 – with 2 looks</a:t>
            </a:r>
          </a:p>
        </p:txBody>
      </p:sp>
    </p:spTree>
    <p:extLst>
      <p:ext uri="{BB962C8B-B14F-4D97-AF65-F5344CB8AC3E}">
        <p14:creationId xmlns:p14="http://schemas.microsoft.com/office/powerpoint/2010/main" val="1636232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84" y="339726"/>
            <a:ext cx="7430567" cy="928635"/>
          </a:xfrm>
        </p:spPr>
        <p:txBody>
          <a:bodyPr/>
          <a:lstStyle/>
          <a:p>
            <a:r>
              <a:rPr lang="en-US" dirty="0"/>
              <a:t>Electronics subsystem is at high TRL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4987" y="1345128"/>
            <a:ext cx="4995672" cy="501179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Conduction cooled payload controller &amp; single board computer running </a:t>
            </a:r>
            <a:r>
              <a:rPr lang="en-US" sz="2000" dirty="0" err="1"/>
              <a:t>linux</a:t>
            </a:r>
            <a:r>
              <a:rPr lang="en-US" sz="2000" dirty="0"/>
              <a:t> in space-flight like configuration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Custom, FPGA-based, System Control &amp; Auxiliary Data boards</a:t>
            </a:r>
            <a:endParaRPr lang="en-US" sz="1700" dirty="0"/>
          </a:p>
          <a:p>
            <a:pPr>
              <a:spcBef>
                <a:spcPts val="600"/>
              </a:spcBef>
            </a:pPr>
            <a:r>
              <a:rPr lang="en-US" sz="2000" dirty="0"/>
              <a:t>Custom, FPGA-based, Lidar Data Acquisition and Processor boards 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4-6 channels/board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Sample ranges as low as 1.1 m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Detector electronics: control &amp; sampling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Airborne </a:t>
            </a:r>
            <a:r>
              <a:rPr lang="en-US" sz="2000" dirty="0" err="1"/>
              <a:t>GrOAWL</a:t>
            </a:r>
            <a:r>
              <a:rPr lang="en-US" sz="2000" dirty="0"/>
              <a:t> processing demonstrated processing with &gt;</a:t>
            </a:r>
            <a:r>
              <a:rPr lang="en-US" sz="2000" i="1" dirty="0"/>
              <a:t>4x </a:t>
            </a:r>
            <a:r>
              <a:rPr lang="en-US" sz="2000" dirty="0"/>
              <a:t>margin over the space ATHENA-OAWL.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Both boards designed with “space-equivalent” parts.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Remote system operation – most functions autonomous except for critical ones like “start” and “lase”.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Real-time LOS wind speed profile processing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pic>
        <p:nvPicPr>
          <p:cNvPr id="17" name="Picture 2" descr="\\asdfiler2\css\Active Sensing Initiative\Optical Autocovariance\ATHENA-OAWL_VentureTech\A05-Electronics\chassis\IMG_433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894369" y="3325623"/>
            <a:ext cx="2671901" cy="25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1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Optical Autocovariance Wind Lidar (OAWL)</a:t>
            </a:r>
          </a:p>
        </p:txBody>
      </p:sp>
      <p:sp>
        <p:nvSpPr>
          <p:cNvPr id="433" name="Content Placeholder 3"/>
          <p:cNvSpPr>
            <a:spLocks noGrp="1"/>
          </p:cNvSpPr>
          <p:nvPr>
            <p:ph sz="quarter" idx="1"/>
          </p:nvPr>
        </p:nvSpPr>
        <p:spPr>
          <a:xfrm>
            <a:off x="131321" y="1289638"/>
            <a:ext cx="4655307" cy="462114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Field-widened, Mach-</a:t>
            </a:r>
            <a:r>
              <a:rPr lang="en-US" sz="2000" dirty="0" err="1"/>
              <a:t>Zehnder</a:t>
            </a:r>
            <a:r>
              <a:rPr lang="en-US" sz="2000" dirty="0"/>
              <a:t> Interferometer (MZI): </a:t>
            </a:r>
            <a:r>
              <a:rPr lang="en-US" sz="1700" dirty="0"/>
              <a:t>Patent #s:  US7929215B1, US8077294B1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Four detector channels sample interferometer fringe phase (wind) and amplitude (aerosol).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b="1" dirty="0">
                <a:solidFill>
                  <a:srgbClr val="0070C0"/>
                </a:solidFill>
              </a:rPr>
              <a:t>---</a:t>
            </a:r>
            <a:r>
              <a:rPr lang="en-US" sz="2000" dirty="0"/>
              <a:t> Outgoing “T0” pulses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b="1" dirty="0">
                <a:solidFill>
                  <a:srgbClr val="FF0000"/>
                </a:solidFill>
              </a:rPr>
              <a:t>---</a:t>
            </a:r>
            <a:r>
              <a:rPr lang="en-US" sz="2000" dirty="0"/>
              <a:t> Atmospheric Returns at range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Fringes wrap – no “out of band” concerns.  Unwrap 2</a:t>
            </a:r>
            <a:r>
              <a:rPr lang="el-GR" sz="2000" dirty="0"/>
              <a:t>π</a:t>
            </a:r>
            <a:r>
              <a:rPr lang="en-US" sz="2000" dirty="0"/>
              <a:t> jumps (100 m/s discontinuities) in processing.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Platform motion translated to phase, added to T0 phase offset and “wrapped”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T0 phase offset used to adjust detector returns for every pulse - prior to accumulation/phase fit: no laser pulse-to-pulse stability requirements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After accumulation, the shifted detector values are fit to determine the return phase, </a:t>
            </a:r>
            <a:r>
              <a:rPr lang="el-GR" sz="2000" dirty="0">
                <a:latin typeface="Cambria"/>
              </a:rPr>
              <a:t>Δ</a:t>
            </a:r>
            <a:r>
              <a:rPr lang="el-GR" sz="2000" i="1" dirty="0">
                <a:latin typeface="Cambria Math"/>
                <a:ea typeface="Cambria Math"/>
              </a:rPr>
              <a:t>ϕ</a:t>
            </a:r>
            <a:r>
              <a:rPr lang="en-US" sz="2000" i="1" dirty="0"/>
              <a:t>, </a:t>
            </a:r>
            <a:r>
              <a:rPr lang="en-US" sz="2000" dirty="0"/>
              <a:t>related to the line-of-sight wind speed, V</a:t>
            </a:r>
            <a:r>
              <a:rPr lang="en-US" sz="2000" baseline="-25000" dirty="0"/>
              <a:t>LOS</a:t>
            </a:r>
            <a:r>
              <a:rPr lang="en-US" sz="2000" dirty="0"/>
              <a:t> by </a:t>
            </a:r>
            <a:endParaRPr lang="en-US" sz="2000" baseline="-25000" dirty="0"/>
          </a:p>
        </p:txBody>
      </p:sp>
      <p:graphicFrame>
        <p:nvGraphicFramePr>
          <p:cNvPr id="137218" name="Object 2"/>
          <p:cNvGraphicFramePr>
            <a:graphicFrameLocks noChangeAspect="1"/>
          </p:cNvGraphicFramePr>
          <p:nvPr>
            <p:extLst/>
          </p:nvPr>
        </p:nvGraphicFramePr>
        <p:xfrm>
          <a:off x="1509499" y="5821703"/>
          <a:ext cx="1751121" cy="64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0" name="Equation" r:id="rId4" imgW="1143000" imgH="419040" progId="Equation.3">
                  <p:embed/>
                </p:oleObj>
              </mc:Choice>
              <mc:Fallback>
                <p:oleObj name="Equation" r:id="rId4" imgW="1143000" imgH="419040" progId="Equation.3">
                  <p:embed/>
                  <p:pic>
                    <p:nvPicPr>
                      <p:cNvPr id="137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499" y="5821703"/>
                        <a:ext cx="1751121" cy="6423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7" name="Group 166"/>
          <p:cNvGrpSpPr/>
          <p:nvPr/>
        </p:nvGrpSpPr>
        <p:grpSpPr>
          <a:xfrm>
            <a:off x="5018581" y="993775"/>
            <a:ext cx="4024230" cy="2308333"/>
            <a:chOff x="1143000" y="1514475"/>
            <a:chExt cx="7696200" cy="4506479"/>
          </a:xfrm>
        </p:grpSpPr>
        <p:grpSp>
          <p:nvGrpSpPr>
            <p:cNvPr id="168" name="Group 167"/>
            <p:cNvGrpSpPr/>
            <p:nvPr/>
          </p:nvGrpSpPr>
          <p:grpSpPr>
            <a:xfrm>
              <a:off x="1143000" y="1514475"/>
              <a:ext cx="7696200" cy="4506479"/>
              <a:chOff x="1143000" y="1905000"/>
              <a:chExt cx="7696200" cy="4506479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143000" y="3448050"/>
                <a:ext cx="3683819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>
                <a:stCxn id="182" idx="4"/>
              </p:cNvCxnSpPr>
              <p:nvPr/>
            </p:nvCxnSpPr>
            <p:spPr>
              <a:xfrm rot="16200000" flipH="1">
                <a:off x="4150637" y="2729839"/>
                <a:ext cx="1349253" cy="3111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stCxn id="180" idx="0"/>
                <a:endCxn id="182" idx="4"/>
              </p:cNvCxnSpPr>
              <p:nvPr/>
            </p:nvCxnSpPr>
            <p:spPr>
              <a:xfrm rot="5400000" flipH="1" flipV="1">
                <a:off x="4035163" y="2411224"/>
                <a:ext cx="1143000" cy="43409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endCxn id="208" idx="3"/>
              </p:cNvCxnSpPr>
              <p:nvPr/>
            </p:nvCxnSpPr>
            <p:spPr>
              <a:xfrm>
                <a:off x="4008088" y="4348746"/>
                <a:ext cx="4690500" cy="5403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stCxn id="183" idx="5"/>
              </p:cNvCxnSpPr>
              <p:nvPr/>
            </p:nvCxnSpPr>
            <p:spPr>
              <a:xfrm>
                <a:off x="3897524" y="2045610"/>
                <a:ext cx="51500" cy="2244071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 flipH="1">
                <a:off x="4002118" y="4348746"/>
                <a:ext cx="5970" cy="1137026"/>
              </a:xfrm>
              <a:prstGeom prst="straightConnector1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rot="16200000" flipV="1">
                <a:off x="3353270" y="3725676"/>
                <a:ext cx="0" cy="1166109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Chord 176"/>
              <p:cNvSpPr/>
              <p:nvPr/>
            </p:nvSpPr>
            <p:spPr>
              <a:xfrm rot="1205345">
                <a:off x="1818297" y="4099629"/>
                <a:ext cx="381000" cy="381000"/>
              </a:xfrm>
              <a:prstGeom prst="chor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Chord 177"/>
              <p:cNvSpPr/>
              <p:nvPr/>
            </p:nvSpPr>
            <p:spPr>
              <a:xfrm rot="17497954">
                <a:off x="3820847" y="6030479"/>
                <a:ext cx="381000" cy="381000"/>
              </a:xfrm>
              <a:prstGeom prst="chor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9" name="Group 85"/>
              <p:cNvGrpSpPr/>
              <p:nvPr/>
            </p:nvGrpSpPr>
            <p:grpSpPr>
              <a:xfrm>
                <a:off x="3505198" y="1905000"/>
                <a:ext cx="1751404" cy="182999"/>
                <a:chOff x="5181599" y="1905000"/>
                <a:chExt cx="1751404" cy="335399"/>
              </a:xfrm>
            </p:grpSpPr>
            <p:sp>
              <p:nvSpPr>
                <p:cNvPr id="211" name="Flowchart: Stored Data 210"/>
                <p:cNvSpPr/>
                <p:nvPr/>
              </p:nvSpPr>
              <p:spPr>
                <a:xfrm rot="5400000">
                  <a:off x="5889601" y="1196998"/>
                  <a:ext cx="335399" cy="1751403"/>
                </a:xfrm>
                <a:prstGeom prst="flowChartOnlineStorag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5181600" y="1905000"/>
                  <a:ext cx="1751403" cy="121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0" name="Rectangle 179"/>
              <p:cNvSpPr/>
              <p:nvPr/>
            </p:nvSpPr>
            <p:spPr>
              <a:xfrm>
                <a:off x="4313418" y="3199769"/>
                <a:ext cx="152400" cy="45719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1" name="Straight Connector 180"/>
              <p:cNvCxnSpPr>
                <a:stCxn id="183" idx="5"/>
                <a:endCxn id="180" idx="0"/>
              </p:cNvCxnSpPr>
              <p:nvPr/>
            </p:nvCxnSpPr>
            <p:spPr>
              <a:xfrm rot="16200000" flipH="1">
                <a:off x="3566492" y="2376642"/>
                <a:ext cx="1154159" cy="49209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Oval 181"/>
              <p:cNvSpPr/>
              <p:nvPr/>
            </p:nvSpPr>
            <p:spPr>
              <a:xfrm>
                <a:off x="4785608" y="1980569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3832483" y="1980569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/>
              <p:cNvCxnSpPr>
                <a:stCxn id="207" idx="4"/>
              </p:cNvCxnSpPr>
              <p:nvPr/>
            </p:nvCxnSpPr>
            <p:spPr>
              <a:xfrm rot="10800000">
                <a:off x="4880701" y="3459905"/>
                <a:ext cx="3806728" cy="4119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>
                <a:stCxn id="186" idx="0"/>
                <a:endCxn id="207" idx="4"/>
              </p:cNvCxnSpPr>
              <p:nvPr/>
            </p:nvCxnSpPr>
            <p:spPr>
              <a:xfrm flipV="1">
                <a:off x="5074918" y="3464023"/>
                <a:ext cx="3612511" cy="42659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Rectangle 185"/>
              <p:cNvSpPr/>
              <p:nvPr/>
            </p:nvSpPr>
            <p:spPr>
              <a:xfrm rot="16200000" flipV="1">
                <a:off x="4975858" y="3867759"/>
                <a:ext cx="152400" cy="45719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208" idx="3"/>
                <a:endCxn id="186" idx="0"/>
              </p:cNvCxnSpPr>
              <p:nvPr/>
            </p:nvCxnSpPr>
            <p:spPr>
              <a:xfrm rot="10800000">
                <a:off x="5074918" y="3890619"/>
                <a:ext cx="3623670" cy="46353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8" name="Group 70"/>
              <p:cNvGrpSpPr/>
              <p:nvPr/>
            </p:nvGrpSpPr>
            <p:grpSpPr>
              <a:xfrm>
                <a:off x="8656201" y="3016142"/>
                <a:ext cx="182999" cy="1751404"/>
                <a:chOff x="5326645" y="3244742"/>
                <a:chExt cx="182999" cy="1751404"/>
              </a:xfrm>
            </p:grpSpPr>
            <p:grpSp>
              <p:nvGrpSpPr>
                <p:cNvPr id="206" name="Group 110"/>
                <p:cNvGrpSpPr/>
                <p:nvPr/>
              </p:nvGrpSpPr>
              <p:grpSpPr>
                <a:xfrm rot="16200000" flipV="1">
                  <a:off x="4542443" y="4028944"/>
                  <a:ext cx="1751404" cy="182999"/>
                  <a:chOff x="5181599" y="1905000"/>
                  <a:chExt cx="1751404" cy="335399"/>
                </a:xfrm>
              </p:grpSpPr>
              <p:sp>
                <p:nvSpPr>
                  <p:cNvPr id="209" name="Flowchart: Stored Data 208"/>
                  <p:cNvSpPr/>
                  <p:nvPr/>
                </p:nvSpPr>
                <p:spPr>
                  <a:xfrm rot="5400000">
                    <a:off x="5889601" y="1196998"/>
                    <a:ext cx="335399" cy="1751403"/>
                  </a:xfrm>
                  <a:prstGeom prst="flowChartOnlineStorag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Rectangle 209"/>
                  <p:cNvSpPr/>
                  <p:nvPr/>
                </p:nvSpPr>
                <p:spPr>
                  <a:xfrm>
                    <a:off x="5181600" y="1905000"/>
                    <a:ext cx="1751403" cy="12199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7" name="Oval 206"/>
                <p:cNvSpPr/>
                <p:nvPr/>
              </p:nvSpPr>
              <p:spPr>
                <a:xfrm rot="16200000" flipV="1">
                  <a:off x="5357873" y="3654523"/>
                  <a:ext cx="76200" cy="762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 rot="16200000" flipV="1">
                  <a:off x="5357873" y="4517708"/>
                  <a:ext cx="76200" cy="762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9" name="Rectangle 188"/>
              <p:cNvSpPr/>
              <p:nvPr/>
            </p:nvSpPr>
            <p:spPr>
              <a:xfrm>
                <a:off x="5348258" y="4190999"/>
                <a:ext cx="76200" cy="381000"/>
              </a:xfrm>
              <a:prstGeom prst="rect">
                <a:avLst/>
              </a:prstGeom>
              <a:solidFill>
                <a:srgbClr val="DAE2D0">
                  <a:alpha val="52941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5417978" y="4347966"/>
                <a:ext cx="1203983" cy="60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/>
                  <a:t>QWP</a:t>
                </a:r>
              </a:p>
            </p:txBody>
          </p:sp>
          <p:grpSp>
            <p:nvGrpSpPr>
              <p:cNvPr id="191" name="Group 152"/>
              <p:cNvGrpSpPr/>
              <p:nvPr/>
            </p:nvGrpSpPr>
            <p:grpSpPr>
              <a:xfrm rot="5400000">
                <a:off x="3815438" y="5486400"/>
                <a:ext cx="381002" cy="381002"/>
                <a:chOff x="5105398" y="5486400"/>
                <a:chExt cx="381002" cy="381002"/>
              </a:xfrm>
            </p:grpSpPr>
            <p:sp>
              <p:nvSpPr>
                <p:cNvPr id="204" name="Rectangle 203"/>
                <p:cNvSpPr/>
                <p:nvPr/>
              </p:nvSpPr>
              <p:spPr>
                <a:xfrm>
                  <a:off x="5105400" y="5486400"/>
                  <a:ext cx="381000" cy="381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5" name="Straight Connector 204"/>
                <p:cNvCxnSpPr/>
                <p:nvPr/>
              </p:nvCxnSpPr>
              <p:spPr>
                <a:xfrm rot="16200000">
                  <a:off x="5105398" y="5486402"/>
                  <a:ext cx="381000" cy="381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2" name="Chord 191"/>
              <p:cNvSpPr/>
              <p:nvPr/>
            </p:nvSpPr>
            <p:spPr>
              <a:xfrm rot="12098773">
                <a:off x="4591688" y="5495754"/>
                <a:ext cx="381000" cy="381000"/>
              </a:xfrm>
              <a:prstGeom prst="chor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3" name="Group 155"/>
              <p:cNvGrpSpPr/>
              <p:nvPr/>
            </p:nvGrpSpPr>
            <p:grpSpPr>
              <a:xfrm rot="16200000">
                <a:off x="2390498" y="4103370"/>
                <a:ext cx="381000" cy="381000"/>
                <a:chOff x="5105400" y="5486400"/>
                <a:chExt cx="381000" cy="381000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5105400" y="5486400"/>
                  <a:ext cx="381000" cy="381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3" name="Straight Connector 202"/>
                <p:cNvCxnSpPr/>
                <p:nvPr/>
              </p:nvCxnSpPr>
              <p:spPr>
                <a:xfrm rot="16200000" flipH="1">
                  <a:off x="5105400" y="5486400"/>
                  <a:ext cx="381000" cy="381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63"/>
              <p:cNvGrpSpPr/>
              <p:nvPr/>
            </p:nvGrpSpPr>
            <p:grpSpPr>
              <a:xfrm rot="10800000">
                <a:off x="2421009" y="4486306"/>
                <a:ext cx="381000" cy="550514"/>
                <a:chOff x="2459109" y="4962556"/>
                <a:chExt cx="381000" cy="550514"/>
              </a:xfrm>
            </p:grpSpPr>
            <p:sp>
              <p:nvSpPr>
                <p:cNvPr id="200" name="Chord 199"/>
                <p:cNvSpPr/>
                <p:nvPr/>
              </p:nvSpPr>
              <p:spPr>
                <a:xfrm rot="6698541">
                  <a:off x="2459109" y="4962556"/>
                  <a:ext cx="381000" cy="381000"/>
                </a:xfrm>
                <a:prstGeom prst="chord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1" name="Straight Arrow Connector 200"/>
                <p:cNvCxnSpPr>
                  <a:endCxn id="200" idx="2"/>
                </p:cNvCxnSpPr>
                <p:nvPr/>
              </p:nvCxnSpPr>
              <p:spPr>
                <a:xfrm rot="10800000" flipH="1">
                  <a:off x="2647673" y="5225949"/>
                  <a:ext cx="3027" cy="287121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5" name="Straight Arrow Connector 194"/>
              <p:cNvCxnSpPr/>
              <p:nvPr/>
            </p:nvCxnSpPr>
            <p:spPr>
              <a:xfrm rot="10800000">
                <a:off x="2081660" y="4292530"/>
                <a:ext cx="308839" cy="13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>
                <a:stCxn id="204" idx="0"/>
                <a:endCxn id="192" idx="2"/>
              </p:cNvCxnSpPr>
              <p:nvPr/>
            </p:nvCxnSpPr>
            <p:spPr>
              <a:xfrm>
                <a:off x="4196440" y="5676902"/>
                <a:ext cx="512855" cy="10438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rot="16200000" flipH="1">
                <a:off x="3869269" y="6004068"/>
                <a:ext cx="280704" cy="7367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 rot="16200000" flipV="1">
                <a:off x="3343745" y="3782826"/>
                <a:ext cx="0" cy="1166109"/>
              </a:xfrm>
              <a:prstGeom prst="straightConnector1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rot="5400000">
                <a:off x="3366740" y="4904748"/>
                <a:ext cx="1137026" cy="5971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Rectangle 168"/>
            <p:cNvSpPr/>
            <p:nvPr/>
          </p:nvSpPr>
          <p:spPr>
            <a:xfrm rot="8100000">
              <a:off x="3465581" y="3482605"/>
              <a:ext cx="1840813" cy="11117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5219833" y="538026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d1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6088165" y="53881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7042012" y="53881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d3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916236" y="53881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d4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348499" y="5912485"/>
            <a:ext cx="2811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Detectors at constant ACF phase</a:t>
            </a:r>
          </a:p>
        </p:txBody>
      </p:sp>
      <p:grpSp>
        <p:nvGrpSpPr>
          <p:cNvPr id="219" name="Group 218"/>
          <p:cNvGrpSpPr/>
          <p:nvPr/>
        </p:nvGrpSpPr>
        <p:grpSpPr>
          <a:xfrm>
            <a:off x="6921458" y="3888059"/>
            <a:ext cx="332446" cy="823682"/>
            <a:chOff x="5847080" y="2219863"/>
            <a:chExt cx="513080" cy="605410"/>
          </a:xfrm>
        </p:grpSpPr>
        <p:cxnSp>
          <p:nvCxnSpPr>
            <p:cNvPr id="245" name="Straight Arrow Connector 244"/>
            <p:cNvCxnSpPr/>
            <p:nvPr/>
          </p:nvCxnSpPr>
          <p:spPr>
            <a:xfrm rot="5400000">
              <a:off x="5545955" y="2522561"/>
              <a:ext cx="603837" cy="158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rot="5400000">
              <a:off x="6057447" y="2520988"/>
              <a:ext cx="603837" cy="158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5847874" y="2226901"/>
              <a:ext cx="510697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0" name="Object 3"/>
          <p:cNvGraphicFramePr>
            <a:graphicFrameLocks noChangeAspect="1"/>
          </p:cNvGraphicFramePr>
          <p:nvPr>
            <p:extLst/>
          </p:nvPr>
        </p:nvGraphicFramePr>
        <p:xfrm>
          <a:off x="6888475" y="3510520"/>
          <a:ext cx="402498" cy="37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1" name="Equation" r:id="rId6" imgW="228600" imgH="203040" progId="Equation.3">
                  <p:embed/>
                </p:oleObj>
              </mc:Choice>
              <mc:Fallback>
                <p:oleObj name="Equation" r:id="rId6" imgW="228600" imgH="203040" progId="Equation.3">
                  <p:embed/>
                  <p:pic>
                    <p:nvPicPr>
                      <p:cNvPr id="22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475" y="3510520"/>
                        <a:ext cx="402498" cy="3796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" name="TextBox 220"/>
          <p:cNvSpPr txBox="1"/>
          <p:nvPr/>
        </p:nvSpPr>
        <p:spPr>
          <a:xfrm>
            <a:off x="5310159" y="5678397"/>
            <a:ext cx="315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0°             90°             180°          270°</a:t>
            </a:r>
          </a:p>
        </p:txBody>
      </p:sp>
      <p:grpSp>
        <p:nvGrpSpPr>
          <p:cNvPr id="224" name="Group 49"/>
          <p:cNvGrpSpPr/>
          <p:nvPr/>
        </p:nvGrpSpPr>
        <p:grpSpPr>
          <a:xfrm>
            <a:off x="5426580" y="3731767"/>
            <a:ext cx="2742105" cy="1734943"/>
            <a:chOff x="914400" y="2514600"/>
            <a:chExt cx="2743200" cy="3657600"/>
          </a:xfrm>
        </p:grpSpPr>
        <p:cxnSp>
          <p:nvCxnSpPr>
            <p:cNvPr id="236" name="Straight Connector 235"/>
            <p:cNvCxnSpPr/>
            <p:nvPr/>
          </p:nvCxnSpPr>
          <p:spPr>
            <a:xfrm rot="5400000">
              <a:off x="-91440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5400000">
              <a:off x="-45720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5400000">
              <a:off x="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45720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91440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5400000">
              <a:off x="137160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5400000">
              <a:off x="1828800" y="434340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Freeform 337"/>
          <p:cNvSpPr>
            <a:spLocks/>
          </p:cNvSpPr>
          <p:nvPr/>
        </p:nvSpPr>
        <p:spPr bwMode="auto">
          <a:xfrm>
            <a:off x="5274241" y="4281535"/>
            <a:ext cx="3004956" cy="818931"/>
          </a:xfrm>
          <a:custGeom>
            <a:avLst/>
            <a:gdLst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2941 w 10000"/>
              <a:gd name="connsiteY36" fmla="*/ 147 h 10000"/>
              <a:gd name="connsiteX37" fmla="*/ 3088 w 10000"/>
              <a:gd name="connsiteY37" fmla="*/ 176 h 10000"/>
              <a:gd name="connsiteX38" fmla="*/ 3235 w 10000"/>
              <a:gd name="connsiteY38" fmla="*/ 293 h 10000"/>
              <a:gd name="connsiteX39" fmla="*/ 3235 w 10000"/>
              <a:gd name="connsiteY39" fmla="*/ 411 h 10000"/>
              <a:gd name="connsiteX40" fmla="*/ 3382 w 10000"/>
              <a:gd name="connsiteY40" fmla="*/ 440 h 10000"/>
              <a:gd name="connsiteX41" fmla="*/ 3382 w 10000"/>
              <a:gd name="connsiteY41" fmla="*/ 616 h 10000"/>
              <a:gd name="connsiteX42" fmla="*/ 3529 w 10000"/>
              <a:gd name="connsiteY42" fmla="*/ 645 h 10000"/>
              <a:gd name="connsiteX43" fmla="*/ 3529 w 10000"/>
              <a:gd name="connsiteY43" fmla="*/ 821 h 10000"/>
              <a:gd name="connsiteX44" fmla="*/ 3676 w 10000"/>
              <a:gd name="connsiteY44" fmla="*/ 850 h 10000"/>
              <a:gd name="connsiteX45" fmla="*/ 3676 w 10000"/>
              <a:gd name="connsiteY45" fmla="*/ 1056 h 10000"/>
              <a:gd name="connsiteX46" fmla="*/ 3824 w 10000"/>
              <a:gd name="connsiteY46" fmla="*/ 1085 h 10000"/>
              <a:gd name="connsiteX47" fmla="*/ 3824 w 10000"/>
              <a:gd name="connsiteY47" fmla="*/ 1349 h 10000"/>
              <a:gd name="connsiteX48" fmla="*/ 3971 w 10000"/>
              <a:gd name="connsiteY48" fmla="*/ 1378 h 10000"/>
              <a:gd name="connsiteX49" fmla="*/ 3971 w 10000"/>
              <a:gd name="connsiteY49" fmla="*/ 1642 h 10000"/>
              <a:gd name="connsiteX50" fmla="*/ 4118 w 10000"/>
              <a:gd name="connsiteY50" fmla="*/ 1672 h 10000"/>
              <a:gd name="connsiteX51" fmla="*/ 4118 w 10000"/>
              <a:gd name="connsiteY51" fmla="*/ 1935 h 10000"/>
              <a:gd name="connsiteX52" fmla="*/ 4265 w 10000"/>
              <a:gd name="connsiteY52" fmla="*/ 1965 h 10000"/>
              <a:gd name="connsiteX53" fmla="*/ 4265 w 10000"/>
              <a:gd name="connsiteY53" fmla="*/ 2287 h 10000"/>
              <a:gd name="connsiteX54" fmla="*/ 4412 w 10000"/>
              <a:gd name="connsiteY54" fmla="*/ 2317 h 10000"/>
              <a:gd name="connsiteX55" fmla="*/ 4412 w 10000"/>
              <a:gd name="connsiteY55" fmla="*/ 2639 h 10000"/>
              <a:gd name="connsiteX56" fmla="*/ 4559 w 10000"/>
              <a:gd name="connsiteY56" fmla="*/ 2669 h 10000"/>
              <a:gd name="connsiteX57" fmla="*/ 4559 w 10000"/>
              <a:gd name="connsiteY57" fmla="*/ 3021 h 10000"/>
              <a:gd name="connsiteX58" fmla="*/ 4706 w 10000"/>
              <a:gd name="connsiteY58" fmla="*/ 3050 h 10000"/>
              <a:gd name="connsiteX59" fmla="*/ 4706 w 10000"/>
              <a:gd name="connsiteY59" fmla="*/ 3402 h 10000"/>
              <a:gd name="connsiteX60" fmla="*/ 4853 w 10000"/>
              <a:gd name="connsiteY60" fmla="*/ 3431 h 10000"/>
              <a:gd name="connsiteX61" fmla="*/ 4853 w 10000"/>
              <a:gd name="connsiteY61" fmla="*/ 3812 h 10000"/>
              <a:gd name="connsiteX62" fmla="*/ 5000 w 10000"/>
              <a:gd name="connsiteY62" fmla="*/ 3842 h 10000"/>
              <a:gd name="connsiteX63" fmla="*/ 5000 w 10000"/>
              <a:gd name="connsiteY63" fmla="*/ 4223 h 10000"/>
              <a:gd name="connsiteX64" fmla="*/ 5147 w 10000"/>
              <a:gd name="connsiteY64" fmla="*/ 4252 h 10000"/>
              <a:gd name="connsiteX65" fmla="*/ 5147 w 10000"/>
              <a:gd name="connsiteY65" fmla="*/ 4633 h 10000"/>
              <a:gd name="connsiteX66" fmla="*/ 5294 w 10000"/>
              <a:gd name="connsiteY66" fmla="*/ 4663 h 10000"/>
              <a:gd name="connsiteX67" fmla="*/ 5294 w 10000"/>
              <a:gd name="connsiteY67" fmla="*/ 5044 h 10000"/>
              <a:gd name="connsiteX68" fmla="*/ 5441 w 10000"/>
              <a:gd name="connsiteY68" fmla="*/ 5073 h 10000"/>
              <a:gd name="connsiteX69" fmla="*/ 5441 w 10000"/>
              <a:gd name="connsiteY69" fmla="*/ 5455 h 10000"/>
              <a:gd name="connsiteX70" fmla="*/ 5588 w 10000"/>
              <a:gd name="connsiteY70" fmla="*/ 5484 h 10000"/>
              <a:gd name="connsiteX71" fmla="*/ 5588 w 10000"/>
              <a:gd name="connsiteY71" fmla="*/ 5865 h 10000"/>
              <a:gd name="connsiteX72" fmla="*/ 5735 w 10000"/>
              <a:gd name="connsiteY72" fmla="*/ 5894 h 10000"/>
              <a:gd name="connsiteX73" fmla="*/ 5735 w 10000"/>
              <a:gd name="connsiteY73" fmla="*/ 6276 h 10000"/>
              <a:gd name="connsiteX74" fmla="*/ 5882 w 10000"/>
              <a:gd name="connsiteY74" fmla="*/ 6305 h 10000"/>
              <a:gd name="connsiteX75" fmla="*/ 5882 w 10000"/>
              <a:gd name="connsiteY75" fmla="*/ 6657 h 10000"/>
              <a:gd name="connsiteX76" fmla="*/ 6029 w 10000"/>
              <a:gd name="connsiteY76" fmla="*/ 6686 h 10000"/>
              <a:gd name="connsiteX77" fmla="*/ 6029 w 10000"/>
              <a:gd name="connsiteY77" fmla="*/ 7038 h 10000"/>
              <a:gd name="connsiteX78" fmla="*/ 6176 w 10000"/>
              <a:gd name="connsiteY78" fmla="*/ 7067 h 10000"/>
              <a:gd name="connsiteX79" fmla="*/ 6176 w 10000"/>
              <a:gd name="connsiteY79" fmla="*/ 7419 h 10000"/>
              <a:gd name="connsiteX80" fmla="*/ 6324 w 10000"/>
              <a:gd name="connsiteY80" fmla="*/ 7449 h 10000"/>
              <a:gd name="connsiteX81" fmla="*/ 6324 w 10000"/>
              <a:gd name="connsiteY81" fmla="*/ 7771 h 10000"/>
              <a:gd name="connsiteX82" fmla="*/ 6471 w 10000"/>
              <a:gd name="connsiteY82" fmla="*/ 7801 h 10000"/>
              <a:gd name="connsiteX83" fmla="*/ 6471 w 10000"/>
              <a:gd name="connsiteY83" fmla="*/ 8123 h 10000"/>
              <a:gd name="connsiteX84" fmla="*/ 6618 w 10000"/>
              <a:gd name="connsiteY84" fmla="*/ 8152 h 10000"/>
              <a:gd name="connsiteX85" fmla="*/ 6618 w 10000"/>
              <a:gd name="connsiteY85" fmla="*/ 8446 h 10000"/>
              <a:gd name="connsiteX86" fmla="*/ 6765 w 10000"/>
              <a:gd name="connsiteY86" fmla="*/ 8475 h 10000"/>
              <a:gd name="connsiteX87" fmla="*/ 6765 w 10000"/>
              <a:gd name="connsiteY87" fmla="*/ 8710 h 10000"/>
              <a:gd name="connsiteX88" fmla="*/ 6912 w 10000"/>
              <a:gd name="connsiteY88" fmla="*/ 8739 h 10000"/>
              <a:gd name="connsiteX89" fmla="*/ 6912 w 10000"/>
              <a:gd name="connsiteY89" fmla="*/ 8974 h 10000"/>
              <a:gd name="connsiteX90" fmla="*/ 7059 w 10000"/>
              <a:gd name="connsiteY90" fmla="*/ 9003 h 10000"/>
              <a:gd name="connsiteX91" fmla="*/ 7059 w 10000"/>
              <a:gd name="connsiteY91" fmla="*/ 9238 h 10000"/>
              <a:gd name="connsiteX92" fmla="*/ 7206 w 10000"/>
              <a:gd name="connsiteY92" fmla="*/ 9267 h 10000"/>
              <a:gd name="connsiteX93" fmla="*/ 7206 w 10000"/>
              <a:gd name="connsiteY93" fmla="*/ 9443 h 10000"/>
              <a:gd name="connsiteX94" fmla="*/ 7353 w 10000"/>
              <a:gd name="connsiteY94" fmla="*/ 9472 h 10000"/>
              <a:gd name="connsiteX95" fmla="*/ 7353 w 10000"/>
              <a:gd name="connsiteY95" fmla="*/ 9619 h 10000"/>
              <a:gd name="connsiteX96" fmla="*/ 7500 w 10000"/>
              <a:gd name="connsiteY96" fmla="*/ 9648 h 10000"/>
              <a:gd name="connsiteX97" fmla="*/ 7500 w 10000"/>
              <a:gd name="connsiteY97" fmla="*/ 9765 h 10000"/>
              <a:gd name="connsiteX98" fmla="*/ 7647 w 10000"/>
              <a:gd name="connsiteY98" fmla="*/ 9795 h 10000"/>
              <a:gd name="connsiteX99" fmla="*/ 7647 w 10000"/>
              <a:gd name="connsiteY99" fmla="*/ 9883 h 10000"/>
              <a:gd name="connsiteX100" fmla="*/ 7794 w 10000"/>
              <a:gd name="connsiteY100" fmla="*/ 9912 h 10000"/>
              <a:gd name="connsiteX101" fmla="*/ 7794 w 10000"/>
              <a:gd name="connsiteY101" fmla="*/ 9941 h 10000"/>
              <a:gd name="connsiteX102" fmla="*/ 8088 w 10000"/>
              <a:gd name="connsiteY102" fmla="*/ 10000 h 10000"/>
              <a:gd name="connsiteX103" fmla="*/ 7941 w 10000"/>
              <a:gd name="connsiteY103" fmla="*/ 10000 h 10000"/>
              <a:gd name="connsiteX104" fmla="*/ 8088 w 10000"/>
              <a:gd name="connsiteY104" fmla="*/ 10000 h 10000"/>
              <a:gd name="connsiteX105" fmla="*/ 8235 w 10000"/>
              <a:gd name="connsiteY105" fmla="*/ 10000 h 10000"/>
              <a:gd name="connsiteX106" fmla="*/ 8529 w 10000"/>
              <a:gd name="connsiteY106" fmla="*/ 9941 h 10000"/>
              <a:gd name="connsiteX107" fmla="*/ 8529 w 10000"/>
              <a:gd name="connsiteY107" fmla="*/ 9853 h 10000"/>
              <a:gd name="connsiteX108" fmla="*/ 8676 w 10000"/>
              <a:gd name="connsiteY108" fmla="*/ 9824 h 10000"/>
              <a:gd name="connsiteX109" fmla="*/ 8676 w 10000"/>
              <a:gd name="connsiteY109" fmla="*/ 9736 h 10000"/>
              <a:gd name="connsiteX110" fmla="*/ 8824 w 10000"/>
              <a:gd name="connsiteY110" fmla="*/ 9707 h 10000"/>
              <a:gd name="connsiteX111" fmla="*/ 8824 w 10000"/>
              <a:gd name="connsiteY111" fmla="*/ 9589 h 10000"/>
              <a:gd name="connsiteX112" fmla="*/ 8971 w 10000"/>
              <a:gd name="connsiteY112" fmla="*/ 9560 h 10000"/>
              <a:gd name="connsiteX113" fmla="*/ 8971 w 10000"/>
              <a:gd name="connsiteY113" fmla="*/ 9384 h 10000"/>
              <a:gd name="connsiteX114" fmla="*/ 9118 w 10000"/>
              <a:gd name="connsiteY114" fmla="*/ 9355 h 10000"/>
              <a:gd name="connsiteX115" fmla="*/ 9118 w 10000"/>
              <a:gd name="connsiteY115" fmla="*/ 9179 h 10000"/>
              <a:gd name="connsiteX116" fmla="*/ 9265 w 10000"/>
              <a:gd name="connsiteY116" fmla="*/ 9150 h 10000"/>
              <a:gd name="connsiteX117" fmla="*/ 9265 w 10000"/>
              <a:gd name="connsiteY117" fmla="*/ 8944 h 10000"/>
              <a:gd name="connsiteX118" fmla="*/ 9412 w 10000"/>
              <a:gd name="connsiteY118" fmla="*/ 8915 h 10000"/>
              <a:gd name="connsiteX119" fmla="*/ 9412 w 10000"/>
              <a:gd name="connsiteY119" fmla="*/ 8651 h 10000"/>
              <a:gd name="connsiteX120" fmla="*/ 9559 w 10000"/>
              <a:gd name="connsiteY120" fmla="*/ 8622 h 10000"/>
              <a:gd name="connsiteX121" fmla="*/ 9559 w 10000"/>
              <a:gd name="connsiteY121" fmla="*/ 8358 h 10000"/>
              <a:gd name="connsiteX122" fmla="*/ 9706 w 10000"/>
              <a:gd name="connsiteY122" fmla="*/ 8328 h 10000"/>
              <a:gd name="connsiteX123" fmla="*/ 9706 w 10000"/>
              <a:gd name="connsiteY123" fmla="*/ 8035 h 10000"/>
              <a:gd name="connsiteX124" fmla="*/ 9853 w 10000"/>
              <a:gd name="connsiteY124" fmla="*/ 8006 h 10000"/>
              <a:gd name="connsiteX125" fmla="*/ 9853 w 10000"/>
              <a:gd name="connsiteY125" fmla="*/ 7713 h 10000"/>
              <a:gd name="connsiteX126" fmla="*/ 10000 w 10000"/>
              <a:gd name="connsiteY126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2941 w 10000"/>
              <a:gd name="connsiteY36" fmla="*/ 147 h 10000"/>
              <a:gd name="connsiteX37" fmla="*/ 3088 w 10000"/>
              <a:gd name="connsiteY37" fmla="*/ 176 h 10000"/>
              <a:gd name="connsiteX38" fmla="*/ 3235 w 10000"/>
              <a:gd name="connsiteY38" fmla="*/ 293 h 10000"/>
              <a:gd name="connsiteX39" fmla="*/ 3382 w 10000"/>
              <a:gd name="connsiteY39" fmla="*/ 440 h 10000"/>
              <a:gd name="connsiteX40" fmla="*/ 3382 w 10000"/>
              <a:gd name="connsiteY40" fmla="*/ 616 h 10000"/>
              <a:gd name="connsiteX41" fmla="*/ 3529 w 10000"/>
              <a:gd name="connsiteY41" fmla="*/ 645 h 10000"/>
              <a:gd name="connsiteX42" fmla="*/ 3529 w 10000"/>
              <a:gd name="connsiteY42" fmla="*/ 821 h 10000"/>
              <a:gd name="connsiteX43" fmla="*/ 3676 w 10000"/>
              <a:gd name="connsiteY43" fmla="*/ 850 h 10000"/>
              <a:gd name="connsiteX44" fmla="*/ 3676 w 10000"/>
              <a:gd name="connsiteY44" fmla="*/ 1056 h 10000"/>
              <a:gd name="connsiteX45" fmla="*/ 3824 w 10000"/>
              <a:gd name="connsiteY45" fmla="*/ 1085 h 10000"/>
              <a:gd name="connsiteX46" fmla="*/ 3824 w 10000"/>
              <a:gd name="connsiteY46" fmla="*/ 1349 h 10000"/>
              <a:gd name="connsiteX47" fmla="*/ 3971 w 10000"/>
              <a:gd name="connsiteY47" fmla="*/ 1378 h 10000"/>
              <a:gd name="connsiteX48" fmla="*/ 3971 w 10000"/>
              <a:gd name="connsiteY48" fmla="*/ 1642 h 10000"/>
              <a:gd name="connsiteX49" fmla="*/ 4118 w 10000"/>
              <a:gd name="connsiteY49" fmla="*/ 1672 h 10000"/>
              <a:gd name="connsiteX50" fmla="*/ 4118 w 10000"/>
              <a:gd name="connsiteY50" fmla="*/ 1935 h 10000"/>
              <a:gd name="connsiteX51" fmla="*/ 4265 w 10000"/>
              <a:gd name="connsiteY51" fmla="*/ 1965 h 10000"/>
              <a:gd name="connsiteX52" fmla="*/ 4265 w 10000"/>
              <a:gd name="connsiteY52" fmla="*/ 2287 h 10000"/>
              <a:gd name="connsiteX53" fmla="*/ 4412 w 10000"/>
              <a:gd name="connsiteY53" fmla="*/ 2317 h 10000"/>
              <a:gd name="connsiteX54" fmla="*/ 4412 w 10000"/>
              <a:gd name="connsiteY54" fmla="*/ 2639 h 10000"/>
              <a:gd name="connsiteX55" fmla="*/ 4559 w 10000"/>
              <a:gd name="connsiteY55" fmla="*/ 2669 h 10000"/>
              <a:gd name="connsiteX56" fmla="*/ 4559 w 10000"/>
              <a:gd name="connsiteY56" fmla="*/ 3021 h 10000"/>
              <a:gd name="connsiteX57" fmla="*/ 4706 w 10000"/>
              <a:gd name="connsiteY57" fmla="*/ 3050 h 10000"/>
              <a:gd name="connsiteX58" fmla="*/ 4706 w 10000"/>
              <a:gd name="connsiteY58" fmla="*/ 3402 h 10000"/>
              <a:gd name="connsiteX59" fmla="*/ 4853 w 10000"/>
              <a:gd name="connsiteY59" fmla="*/ 3431 h 10000"/>
              <a:gd name="connsiteX60" fmla="*/ 4853 w 10000"/>
              <a:gd name="connsiteY60" fmla="*/ 3812 h 10000"/>
              <a:gd name="connsiteX61" fmla="*/ 5000 w 10000"/>
              <a:gd name="connsiteY61" fmla="*/ 3842 h 10000"/>
              <a:gd name="connsiteX62" fmla="*/ 5000 w 10000"/>
              <a:gd name="connsiteY62" fmla="*/ 4223 h 10000"/>
              <a:gd name="connsiteX63" fmla="*/ 5147 w 10000"/>
              <a:gd name="connsiteY63" fmla="*/ 4252 h 10000"/>
              <a:gd name="connsiteX64" fmla="*/ 5147 w 10000"/>
              <a:gd name="connsiteY64" fmla="*/ 4633 h 10000"/>
              <a:gd name="connsiteX65" fmla="*/ 5294 w 10000"/>
              <a:gd name="connsiteY65" fmla="*/ 4663 h 10000"/>
              <a:gd name="connsiteX66" fmla="*/ 5294 w 10000"/>
              <a:gd name="connsiteY66" fmla="*/ 5044 h 10000"/>
              <a:gd name="connsiteX67" fmla="*/ 5441 w 10000"/>
              <a:gd name="connsiteY67" fmla="*/ 5073 h 10000"/>
              <a:gd name="connsiteX68" fmla="*/ 5441 w 10000"/>
              <a:gd name="connsiteY68" fmla="*/ 5455 h 10000"/>
              <a:gd name="connsiteX69" fmla="*/ 5588 w 10000"/>
              <a:gd name="connsiteY69" fmla="*/ 5484 h 10000"/>
              <a:gd name="connsiteX70" fmla="*/ 5588 w 10000"/>
              <a:gd name="connsiteY70" fmla="*/ 5865 h 10000"/>
              <a:gd name="connsiteX71" fmla="*/ 5735 w 10000"/>
              <a:gd name="connsiteY71" fmla="*/ 5894 h 10000"/>
              <a:gd name="connsiteX72" fmla="*/ 5735 w 10000"/>
              <a:gd name="connsiteY72" fmla="*/ 6276 h 10000"/>
              <a:gd name="connsiteX73" fmla="*/ 5882 w 10000"/>
              <a:gd name="connsiteY73" fmla="*/ 6305 h 10000"/>
              <a:gd name="connsiteX74" fmla="*/ 5882 w 10000"/>
              <a:gd name="connsiteY74" fmla="*/ 6657 h 10000"/>
              <a:gd name="connsiteX75" fmla="*/ 6029 w 10000"/>
              <a:gd name="connsiteY75" fmla="*/ 6686 h 10000"/>
              <a:gd name="connsiteX76" fmla="*/ 6029 w 10000"/>
              <a:gd name="connsiteY76" fmla="*/ 7038 h 10000"/>
              <a:gd name="connsiteX77" fmla="*/ 6176 w 10000"/>
              <a:gd name="connsiteY77" fmla="*/ 7067 h 10000"/>
              <a:gd name="connsiteX78" fmla="*/ 6176 w 10000"/>
              <a:gd name="connsiteY78" fmla="*/ 7419 h 10000"/>
              <a:gd name="connsiteX79" fmla="*/ 6324 w 10000"/>
              <a:gd name="connsiteY79" fmla="*/ 7449 h 10000"/>
              <a:gd name="connsiteX80" fmla="*/ 6324 w 10000"/>
              <a:gd name="connsiteY80" fmla="*/ 7771 h 10000"/>
              <a:gd name="connsiteX81" fmla="*/ 6471 w 10000"/>
              <a:gd name="connsiteY81" fmla="*/ 7801 h 10000"/>
              <a:gd name="connsiteX82" fmla="*/ 6471 w 10000"/>
              <a:gd name="connsiteY82" fmla="*/ 8123 h 10000"/>
              <a:gd name="connsiteX83" fmla="*/ 6618 w 10000"/>
              <a:gd name="connsiteY83" fmla="*/ 8152 h 10000"/>
              <a:gd name="connsiteX84" fmla="*/ 6618 w 10000"/>
              <a:gd name="connsiteY84" fmla="*/ 8446 h 10000"/>
              <a:gd name="connsiteX85" fmla="*/ 6765 w 10000"/>
              <a:gd name="connsiteY85" fmla="*/ 8475 h 10000"/>
              <a:gd name="connsiteX86" fmla="*/ 6765 w 10000"/>
              <a:gd name="connsiteY86" fmla="*/ 8710 h 10000"/>
              <a:gd name="connsiteX87" fmla="*/ 6912 w 10000"/>
              <a:gd name="connsiteY87" fmla="*/ 8739 h 10000"/>
              <a:gd name="connsiteX88" fmla="*/ 6912 w 10000"/>
              <a:gd name="connsiteY88" fmla="*/ 8974 h 10000"/>
              <a:gd name="connsiteX89" fmla="*/ 7059 w 10000"/>
              <a:gd name="connsiteY89" fmla="*/ 9003 h 10000"/>
              <a:gd name="connsiteX90" fmla="*/ 7059 w 10000"/>
              <a:gd name="connsiteY90" fmla="*/ 9238 h 10000"/>
              <a:gd name="connsiteX91" fmla="*/ 7206 w 10000"/>
              <a:gd name="connsiteY91" fmla="*/ 9267 h 10000"/>
              <a:gd name="connsiteX92" fmla="*/ 7206 w 10000"/>
              <a:gd name="connsiteY92" fmla="*/ 9443 h 10000"/>
              <a:gd name="connsiteX93" fmla="*/ 7353 w 10000"/>
              <a:gd name="connsiteY93" fmla="*/ 9472 h 10000"/>
              <a:gd name="connsiteX94" fmla="*/ 7353 w 10000"/>
              <a:gd name="connsiteY94" fmla="*/ 9619 h 10000"/>
              <a:gd name="connsiteX95" fmla="*/ 7500 w 10000"/>
              <a:gd name="connsiteY95" fmla="*/ 9648 h 10000"/>
              <a:gd name="connsiteX96" fmla="*/ 7500 w 10000"/>
              <a:gd name="connsiteY96" fmla="*/ 9765 h 10000"/>
              <a:gd name="connsiteX97" fmla="*/ 7647 w 10000"/>
              <a:gd name="connsiteY97" fmla="*/ 9795 h 10000"/>
              <a:gd name="connsiteX98" fmla="*/ 7647 w 10000"/>
              <a:gd name="connsiteY98" fmla="*/ 9883 h 10000"/>
              <a:gd name="connsiteX99" fmla="*/ 7794 w 10000"/>
              <a:gd name="connsiteY99" fmla="*/ 9912 h 10000"/>
              <a:gd name="connsiteX100" fmla="*/ 7794 w 10000"/>
              <a:gd name="connsiteY100" fmla="*/ 9941 h 10000"/>
              <a:gd name="connsiteX101" fmla="*/ 8088 w 10000"/>
              <a:gd name="connsiteY101" fmla="*/ 10000 h 10000"/>
              <a:gd name="connsiteX102" fmla="*/ 7941 w 10000"/>
              <a:gd name="connsiteY102" fmla="*/ 10000 h 10000"/>
              <a:gd name="connsiteX103" fmla="*/ 8088 w 10000"/>
              <a:gd name="connsiteY103" fmla="*/ 10000 h 10000"/>
              <a:gd name="connsiteX104" fmla="*/ 8235 w 10000"/>
              <a:gd name="connsiteY104" fmla="*/ 10000 h 10000"/>
              <a:gd name="connsiteX105" fmla="*/ 8529 w 10000"/>
              <a:gd name="connsiteY105" fmla="*/ 9941 h 10000"/>
              <a:gd name="connsiteX106" fmla="*/ 8529 w 10000"/>
              <a:gd name="connsiteY106" fmla="*/ 9853 h 10000"/>
              <a:gd name="connsiteX107" fmla="*/ 8676 w 10000"/>
              <a:gd name="connsiteY107" fmla="*/ 9824 h 10000"/>
              <a:gd name="connsiteX108" fmla="*/ 8676 w 10000"/>
              <a:gd name="connsiteY108" fmla="*/ 9736 h 10000"/>
              <a:gd name="connsiteX109" fmla="*/ 8824 w 10000"/>
              <a:gd name="connsiteY109" fmla="*/ 9707 h 10000"/>
              <a:gd name="connsiteX110" fmla="*/ 8824 w 10000"/>
              <a:gd name="connsiteY110" fmla="*/ 9589 h 10000"/>
              <a:gd name="connsiteX111" fmla="*/ 8971 w 10000"/>
              <a:gd name="connsiteY111" fmla="*/ 9560 h 10000"/>
              <a:gd name="connsiteX112" fmla="*/ 8971 w 10000"/>
              <a:gd name="connsiteY112" fmla="*/ 9384 h 10000"/>
              <a:gd name="connsiteX113" fmla="*/ 9118 w 10000"/>
              <a:gd name="connsiteY113" fmla="*/ 9355 h 10000"/>
              <a:gd name="connsiteX114" fmla="*/ 9118 w 10000"/>
              <a:gd name="connsiteY114" fmla="*/ 9179 h 10000"/>
              <a:gd name="connsiteX115" fmla="*/ 9265 w 10000"/>
              <a:gd name="connsiteY115" fmla="*/ 9150 h 10000"/>
              <a:gd name="connsiteX116" fmla="*/ 9265 w 10000"/>
              <a:gd name="connsiteY116" fmla="*/ 8944 h 10000"/>
              <a:gd name="connsiteX117" fmla="*/ 9412 w 10000"/>
              <a:gd name="connsiteY117" fmla="*/ 8915 h 10000"/>
              <a:gd name="connsiteX118" fmla="*/ 9412 w 10000"/>
              <a:gd name="connsiteY118" fmla="*/ 8651 h 10000"/>
              <a:gd name="connsiteX119" fmla="*/ 9559 w 10000"/>
              <a:gd name="connsiteY119" fmla="*/ 8622 h 10000"/>
              <a:gd name="connsiteX120" fmla="*/ 9559 w 10000"/>
              <a:gd name="connsiteY120" fmla="*/ 8358 h 10000"/>
              <a:gd name="connsiteX121" fmla="*/ 9706 w 10000"/>
              <a:gd name="connsiteY121" fmla="*/ 8328 h 10000"/>
              <a:gd name="connsiteX122" fmla="*/ 9706 w 10000"/>
              <a:gd name="connsiteY122" fmla="*/ 8035 h 10000"/>
              <a:gd name="connsiteX123" fmla="*/ 9853 w 10000"/>
              <a:gd name="connsiteY123" fmla="*/ 8006 h 10000"/>
              <a:gd name="connsiteX124" fmla="*/ 9853 w 10000"/>
              <a:gd name="connsiteY124" fmla="*/ 7713 h 10000"/>
              <a:gd name="connsiteX125" fmla="*/ 10000 w 10000"/>
              <a:gd name="connsiteY125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382 w 10000"/>
              <a:gd name="connsiteY39" fmla="*/ 616 h 10000"/>
              <a:gd name="connsiteX40" fmla="*/ 3529 w 10000"/>
              <a:gd name="connsiteY40" fmla="*/ 645 h 10000"/>
              <a:gd name="connsiteX41" fmla="*/ 3529 w 10000"/>
              <a:gd name="connsiteY41" fmla="*/ 821 h 10000"/>
              <a:gd name="connsiteX42" fmla="*/ 3676 w 10000"/>
              <a:gd name="connsiteY42" fmla="*/ 850 h 10000"/>
              <a:gd name="connsiteX43" fmla="*/ 3676 w 10000"/>
              <a:gd name="connsiteY43" fmla="*/ 1056 h 10000"/>
              <a:gd name="connsiteX44" fmla="*/ 3824 w 10000"/>
              <a:gd name="connsiteY44" fmla="*/ 1085 h 10000"/>
              <a:gd name="connsiteX45" fmla="*/ 3824 w 10000"/>
              <a:gd name="connsiteY45" fmla="*/ 1349 h 10000"/>
              <a:gd name="connsiteX46" fmla="*/ 3971 w 10000"/>
              <a:gd name="connsiteY46" fmla="*/ 1378 h 10000"/>
              <a:gd name="connsiteX47" fmla="*/ 3971 w 10000"/>
              <a:gd name="connsiteY47" fmla="*/ 1642 h 10000"/>
              <a:gd name="connsiteX48" fmla="*/ 4118 w 10000"/>
              <a:gd name="connsiteY48" fmla="*/ 1672 h 10000"/>
              <a:gd name="connsiteX49" fmla="*/ 4118 w 10000"/>
              <a:gd name="connsiteY49" fmla="*/ 1935 h 10000"/>
              <a:gd name="connsiteX50" fmla="*/ 4265 w 10000"/>
              <a:gd name="connsiteY50" fmla="*/ 1965 h 10000"/>
              <a:gd name="connsiteX51" fmla="*/ 4265 w 10000"/>
              <a:gd name="connsiteY51" fmla="*/ 2287 h 10000"/>
              <a:gd name="connsiteX52" fmla="*/ 4412 w 10000"/>
              <a:gd name="connsiteY52" fmla="*/ 2317 h 10000"/>
              <a:gd name="connsiteX53" fmla="*/ 4412 w 10000"/>
              <a:gd name="connsiteY53" fmla="*/ 2639 h 10000"/>
              <a:gd name="connsiteX54" fmla="*/ 4559 w 10000"/>
              <a:gd name="connsiteY54" fmla="*/ 2669 h 10000"/>
              <a:gd name="connsiteX55" fmla="*/ 4559 w 10000"/>
              <a:gd name="connsiteY55" fmla="*/ 3021 h 10000"/>
              <a:gd name="connsiteX56" fmla="*/ 4706 w 10000"/>
              <a:gd name="connsiteY56" fmla="*/ 3050 h 10000"/>
              <a:gd name="connsiteX57" fmla="*/ 4706 w 10000"/>
              <a:gd name="connsiteY57" fmla="*/ 3402 h 10000"/>
              <a:gd name="connsiteX58" fmla="*/ 4853 w 10000"/>
              <a:gd name="connsiteY58" fmla="*/ 3431 h 10000"/>
              <a:gd name="connsiteX59" fmla="*/ 4853 w 10000"/>
              <a:gd name="connsiteY59" fmla="*/ 3812 h 10000"/>
              <a:gd name="connsiteX60" fmla="*/ 5000 w 10000"/>
              <a:gd name="connsiteY60" fmla="*/ 3842 h 10000"/>
              <a:gd name="connsiteX61" fmla="*/ 5000 w 10000"/>
              <a:gd name="connsiteY61" fmla="*/ 4223 h 10000"/>
              <a:gd name="connsiteX62" fmla="*/ 5147 w 10000"/>
              <a:gd name="connsiteY62" fmla="*/ 4252 h 10000"/>
              <a:gd name="connsiteX63" fmla="*/ 5147 w 10000"/>
              <a:gd name="connsiteY63" fmla="*/ 4633 h 10000"/>
              <a:gd name="connsiteX64" fmla="*/ 5294 w 10000"/>
              <a:gd name="connsiteY64" fmla="*/ 4663 h 10000"/>
              <a:gd name="connsiteX65" fmla="*/ 5294 w 10000"/>
              <a:gd name="connsiteY65" fmla="*/ 5044 h 10000"/>
              <a:gd name="connsiteX66" fmla="*/ 5441 w 10000"/>
              <a:gd name="connsiteY66" fmla="*/ 5073 h 10000"/>
              <a:gd name="connsiteX67" fmla="*/ 5441 w 10000"/>
              <a:gd name="connsiteY67" fmla="*/ 5455 h 10000"/>
              <a:gd name="connsiteX68" fmla="*/ 5588 w 10000"/>
              <a:gd name="connsiteY68" fmla="*/ 5484 h 10000"/>
              <a:gd name="connsiteX69" fmla="*/ 5588 w 10000"/>
              <a:gd name="connsiteY69" fmla="*/ 5865 h 10000"/>
              <a:gd name="connsiteX70" fmla="*/ 5735 w 10000"/>
              <a:gd name="connsiteY70" fmla="*/ 5894 h 10000"/>
              <a:gd name="connsiteX71" fmla="*/ 5735 w 10000"/>
              <a:gd name="connsiteY71" fmla="*/ 6276 h 10000"/>
              <a:gd name="connsiteX72" fmla="*/ 5882 w 10000"/>
              <a:gd name="connsiteY72" fmla="*/ 6305 h 10000"/>
              <a:gd name="connsiteX73" fmla="*/ 5882 w 10000"/>
              <a:gd name="connsiteY73" fmla="*/ 6657 h 10000"/>
              <a:gd name="connsiteX74" fmla="*/ 6029 w 10000"/>
              <a:gd name="connsiteY74" fmla="*/ 6686 h 10000"/>
              <a:gd name="connsiteX75" fmla="*/ 6029 w 10000"/>
              <a:gd name="connsiteY75" fmla="*/ 7038 h 10000"/>
              <a:gd name="connsiteX76" fmla="*/ 6176 w 10000"/>
              <a:gd name="connsiteY76" fmla="*/ 7067 h 10000"/>
              <a:gd name="connsiteX77" fmla="*/ 6176 w 10000"/>
              <a:gd name="connsiteY77" fmla="*/ 7419 h 10000"/>
              <a:gd name="connsiteX78" fmla="*/ 6324 w 10000"/>
              <a:gd name="connsiteY78" fmla="*/ 7449 h 10000"/>
              <a:gd name="connsiteX79" fmla="*/ 6324 w 10000"/>
              <a:gd name="connsiteY79" fmla="*/ 7771 h 10000"/>
              <a:gd name="connsiteX80" fmla="*/ 6471 w 10000"/>
              <a:gd name="connsiteY80" fmla="*/ 7801 h 10000"/>
              <a:gd name="connsiteX81" fmla="*/ 6471 w 10000"/>
              <a:gd name="connsiteY81" fmla="*/ 8123 h 10000"/>
              <a:gd name="connsiteX82" fmla="*/ 6618 w 10000"/>
              <a:gd name="connsiteY82" fmla="*/ 8152 h 10000"/>
              <a:gd name="connsiteX83" fmla="*/ 6618 w 10000"/>
              <a:gd name="connsiteY83" fmla="*/ 8446 h 10000"/>
              <a:gd name="connsiteX84" fmla="*/ 6765 w 10000"/>
              <a:gd name="connsiteY84" fmla="*/ 8475 h 10000"/>
              <a:gd name="connsiteX85" fmla="*/ 6765 w 10000"/>
              <a:gd name="connsiteY85" fmla="*/ 8710 h 10000"/>
              <a:gd name="connsiteX86" fmla="*/ 6912 w 10000"/>
              <a:gd name="connsiteY86" fmla="*/ 8739 h 10000"/>
              <a:gd name="connsiteX87" fmla="*/ 6912 w 10000"/>
              <a:gd name="connsiteY87" fmla="*/ 8974 h 10000"/>
              <a:gd name="connsiteX88" fmla="*/ 7059 w 10000"/>
              <a:gd name="connsiteY88" fmla="*/ 9003 h 10000"/>
              <a:gd name="connsiteX89" fmla="*/ 7059 w 10000"/>
              <a:gd name="connsiteY89" fmla="*/ 9238 h 10000"/>
              <a:gd name="connsiteX90" fmla="*/ 7206 w 10000"/>
              <a:gd name="connsiteY90" fmla="*/ 9267 h 10000"/>
              <a:gd name="connsiteX91" fmla="*/ 7206 w 10000"/>
              <a:gd name="connsiteY91" fmla="*/ 9443 h 10000"/>
              <a:gd name="connsiteX92" fmla="*/ 7353 w 10000"/>
              <a:gd name="connsiteY92" fmla="*/ 9472 h 10000"/>
              <a:gd name="connsiteX93" fmla="*/ 7353 w 10000"/>
              <a:gd name="connsiteY93" fmla="*/ 9619 h 10000"/>
              <a:gd name="connsiteX94" fmla="*/ 7500 w 10000"/>
              <a:gd name="connsiteY94" fmla="*/ 9648 h 10000"/>
              <a:gd name="connsiteX95" fmla="*/ 7500 w 10000"/>
              <a:gd name="connsiteY95" fmla="*/ 9765 h 10000"/>
              <a:gd name="connsiteX96" fmla="*/ 7647 w 10000"/>
              <a:gd name="connsiteY96" fmla="*/ 9795 h 10000"/>
              <a:gd name="connsiteX97" fmla="*/ 7647 w 10000"/>
              <a:gd name="connsiteY97" fmla="*/ 9883 h 10000"/>
              <a:gd name="connsiteX98" fmla="*/ 7794 w 10000"/>
              <a:gd name="connsiteY98" fmla="*/ 9912 h 10000"/>
              <a:gd name="connsiteX99" fmla="*/ 7794 w 10000"/>
              <a:gd name="connsiteY99" fmla="*/ 9941 h 10000"/>
              <a:gd name="connsiteX100" fmla="*/ 8088 w 10000"/>
              <a:gd name="connsiteY100" fmla="*/ 10000 h 10000"/>
              <a:gd name="connsiteX101" fmla="*/ 7941 w 10000"/>
              <a:gd name="connsiteY101" fmla="*/ 10000 h 10000"/>
              <a:gd name="connsiteX102" fmla="*/ 8088 w 10000"/>
              <a:gd name="connsiteY102" fmla="*/ 10000 h 10000"/>
              <a:gd name="connsiteX103" fmla="*/ 8235 w 10000"/>
              <a:gd name="connsiteY103" fmla="*/ 10000 h 10000"/>
              <a:gd name="connsiteX104" fmla="*/ 8529 w 10000"/>
              <a:gd name="connsiteY104" fmla="*/ 9941 h 10000"/>
              <a:gd name="connsiteX105" fmla="*/ 8529 w 10000"/>
              <a:gd name="connsiteY105" fmla="*/ 9853 h 10000"/>
              <a:gd name="connsiteX106" fmla="*/ 8676 w 10000"/>
              <a:gd name="connsiteY106" fmla="*/ 9824 h 10000"/>
              <a:gd name="connsiteX107" fmla="*/ 8676 w 10000"/>
              <a:gd name="connsiteY107" fmla="*/ 9736 h 10000"/>
              <a:gd name="connsiteX108" fmla="*/ 8824 w 10000"/>
              <a:gd name="connsiteY108" fmla="*/ 9707 h 10000"/>
              <a:gd name="connsiteX109" fmla="*/ 8824 w 10000"/>
              <a:gd name="connsiteY109" fmla="*/ 9589 h 10000"/>
              <a:gd name="connsiteX110" fmla="*/ 8971 w 10000"/>
              <a:gd name="connsiteY110" fmla="*/ 9560 h 10000"/>
              <a:gd name="connsiteX111" fmla="*/ 8971 w 10000"/>
              <a:gd name="connsiteY111" fmla="*/ 9384 h 10000"/>
              <a:gd name="connsiteX112" fmla="*/ 9118 w 10000"/>
              <a:gd name="connsiteY112" fmla="*/ 9355 h 10000"/>
              <a:gd name="connsiteX113" fmla="*/ 9118 w 10000"/>
              <a:gd name="connsiteY113" fmla="*/ 9179 h 10000"/>
              <a:gd name="connsiteX114" fmla="*/ 9265 w 10000"/>
              <a:gd name="connsiteY114" fmla="*/ 9150 h 10000"/>
              <a:gd name="connsiteX115" fmla="*/ 9265 w 10000"/>
              <a:gd name="connsiteY115" fmla="*/ 8944 h 10000"/>
              <a:gd name="connsiteX116" fmla="*/ 9412 w 10000"/>
              <a:gd name="connsiteY116" fmla="*/ 8915 h 10000"/>
              <a:gd name="connsiteX117" fmla="*/ 9412 w 10000"/>
              <a:gd name="connsiteY117" fmla="*/ 8651 h 10000"/>
              <a:gd name="connsiteX118" fmla="*/ 9559 w 10000"/>
              <a:gd name="connsiteY118" fmla="*/ 8622 h 10000"/>
              <a:gd name="connsiteX119" fmla="*/ 9559 w 10000"/>
              <a:gd name="connsiteY119" fmla="*/ 8358 h 10000"/>
              <a:gd name="connsiteX120" fmla="*/ 9706 w 10000"/>
              <a:gd name="connsiteY120" fmla="*/ 8328 h 10000"/>
              <a:gd name="connsiteX121" fmla="*/ 9706 w 10000"/>
              <a:gd name="connsiteY121" fmla="*/ 8035 h 10000"/>
              <a:gd name="connsiteX122" fmla="*/ 9853 w 10000"/>
              <a:gd name="connsiteY122" fmla="*/ 8006 h 10000"/>
              <a:gd name="connsiteX123" fmla="*/ 9853 w 10000"/>
              <a:gd name="connsiteY123" fmla="*/ 7713 h 10000"/>
              <a:gd name="connsiteX124" fmla="*/ 10000 w 10000"/>
              <a:gd name="connsiteY124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529 w 10000"/>
              <a:gd name="connsiteY40" fmla="*/ 821 h 10000"/>
              <a:gd name="connsiteX41" fmla="*/ 3676 w 10000"/>
              <a:gd name="connsiteY41" fmla="*/ 850 h 10000"/>
              <a:gd name="connsiteX42" fmla="*/ 3676 w 10000"/>
              <a:gd name="connsiteY42" fmla="*/ 1056 h 10000"/>
              <a:gd name="connsiteX43" fmla="*/ 3824 w 10000"/>
              <a:gd name="connsiteY43" fmla="*/ 1085 h 10000"/>
              <a:gd name="connsiteX44" fmla="*/ 3824 w 10000"/>
              <a:gd name="connsiteY44" fmla="*/ 1349 h 10000"/>
              <a:gd name="connsiteX45" fmla="*/ 3971 w 10000"/>
              <a:gd name="connsiteY45" fmla="*/ 1378 h 10000"/>
              <a:gd name="connsiteX46" fmla="*/ 3971 w 10000"/>
              <a:gd name="connsiteY46" fmla="*/ 1642 h 10000"/>
              <a:gd name="connsiteX47" fmla="*/ 4118 w 10000"/>
              <a:gd name="connsiteY47" fmla="*/ 1672 h 10000"/>
              <a:gd name="connsiteX48" fmla="*/ 4118 w 10000"/>
              <a:gd name="connsiteY48" fmla="*/ 1935 h 10000"/>
              <a:gd name="connsiteX49" fmla="*/ 4265 w 10000"/>
              <a:gd name="connsiteY49" fmla="*/ 1965 h 10000"/>
              <a:gd name="connsiteX50" fmla="*/ 4265 w 10000"/>
              <a:gd name="connsiteY50" fmla="*/ 2287 h 10000"/>
              <a:gd name="connsiteX51" fmla="*/ 4412 w 10000"/>
              <a:gd name="connsiteY51" fmla="*/ 2317 h 10000"/>
              <a:gd name="connsiteX52" fmla="*/ 4412 w 10000"/>
              <a:gd name="connsiteY52" fmla="*/ 2639 h 10000"/>
              <a:gd name="connsiteX53" fmla="*/ 4559 w 10000"/>
              <a:gd name="connsiteY53" fmla="*/ 2669 h 10000"/>
              <a:gd name="connsiteX54" fmla="*/ 4559 w 10000"/>
              <a:gd name="connsiteY54" fmla="*/ 3021 h 10000"/>
              <a:gd name="connsiteX55" fmla="*/ 4706 w 10000"/>
              <a:gd name="connsiteY55" fmla="*/ 3050 h 10000"/>
              <a:gd name="connsiteX56" fmla="*/ 4706 w 10000"/>
              <a:gd name="connsiteY56" fmla="*/ 3402 h 10000"/>
              <a:gd name="connsiteX57" fmla="*/ 4853 w 10000"/>
              <a:gd name="connsiteY57" fmla="*/ 3431 h 10000"/>
              <a:gd name="connsiteX58" fmla="*/ 4853 w 10000"/>
              <a:gd name="connsiteY58" fmla="*/ 3812 h 10000"/>
              <a:gd name="connsiteX59" fmla="*/ 5000 w 10000"/>
              <a:gd name="connsiteY59" fmla="*/ 3842 h 10000"/>
              <a:gd name="connsiteX60" fmla="*/ 5000 w 10000"/>
              <a:gd name="connsiteY60" fmla="*/ 4223 h 10000"/>
              <a:gd name="connsiteX61" fmla="*/ 5147 w 10000"/>
              <a:gd name="connsiteY61" fmla="*/ 4252 h 10000"/>
              <a:gd name="connsiteX62" fmla="*/ 5147 w 10000"/>
              <a:gd name="connsiteY62" fmla="*/ 4633 h 10000"/>
              <a:gd name="connsiteX63" fmla="*/ 5294 w 10000"/>
              <a:gd name="connsiteY63" fmla="*/ 4663 h 10000"/>
              <a:gd name="connsiteX64" fmla="*/ 5294 w 10000"/>
              <a:gd name="connsiteY64" fmla="*/ 5044 h 10000"/>
              <a:gd name="connsiteX65" fmla="*/ 5441 w 10000"/>
              <a:gd name="connsiteY65" fmla="*/ 5073 h 10000"/>
              <a:gd name="connsiteX66" fmla="*/ 5441 w 10000"/>
              <a:gd name="connsiteY66" fmla="*/ 5455 h 10000"/>
              <a:gd name="connsiteX67" fmla="*/ 5588 w 10000"/>
              <a:gd name="connsiteY67" fmla="*/ 5484 h 10000"/>
              <a:gd name="connsiteX68" fmla="*/ 5588 w 10000"/>
              <a:gd name="connsiteY68" fmla="*/ 5865 h 10000"/>
              <a:gd name="connsiteX69" fmla="*/ 5735 w 10000"/>
              <a:gd name="connsiteY69" fmla="*/ 5894 h 10000"/>
              <a:gd name="connsiteX70" fmla="*/ 5735 w 10000"/>
              <a:gd name="connsiteY70" fmla="*/ 6276 h 10000"/>
              <a:gd name="connsiteX71" fmla="*/ 5882 w 10000"/>
              <a:gd name="connsiteY71" fmla="*/ 6305 h 10000"/>
              <a:gd name="connsiteX72" fmla="*/ 5882 w 10000"/>
              <a:gd name="connsiteY72" fmla="*/ 6657 h 10000"/>
              <a:gd name="connsiteX73" fmla="*/ 6029 w 10000"/>
              <a:gd name="connsiteY73" fmla="*/ 6686 h 10000"/>
              <a:gd name="connsiteX74" fmla="*/ 6029 w 10000"/>
              <a:gd name="connsiteY74" fmla="*/ 7038 h 10000"/>
              <a:gd name="connsiteX75" fmla="*/ 6176 w 10000"/>
              <a:gd name="connsiteY75" fmla="*/ 7067 h 10000"/>
              <a:gd name="connsiteX76" fmla="*/ 6176 w 10000"/>
              <a:gd name="connsiteY76" fmla="*/ 7419 h 10000"/>
              <a:gd name="connsiteX77" fmla="*/ 6324 w 10000"/>
              <a:gd name="connsiteY77" fmla="*/ 7449 h 10000"/>
              <a:gd name="connsiteX78" fmla="*/ 6324 w 10000"/>
              <a:gd name="connsiteY78" fmla="*/ 7771 h 10000"/>
              <a:gd name="connsiteX79" fmla="*/ 6471 w 10000"/>
              <a:gd name="connsiteY79" fmla="*/ 7801 h 10000"/>
              <a:gd name="connsiteX80" fmla="*/ 6471 w 10000"/>
              <a:gd name="connsiteY80" fmla="*/ 8123 h 10000"/>
              <a:gd name="connsiteX81" fmla="*/ 6618 w 10000"/>
              <a:gd name="connsiteY81" fmla="*/ 8152 h 10000"/>
              <a:gd name="connsiteX82" fmla="*/ 6618 w 10000"/>
              <a:gd name="connsiteY82" fmla="*/ 8446 h 10000"/>
              <a:gd name="connsiteX83" fmla="*/ 6765 w 10000"/>
              <a:gd name="connsiteY83" fmla="*/ 8475 h 10000"/>
              <a:gd name="connsiteX84" fmla="*/ 6765 w 10000"/>
              <a:gd name="connsiteY84" fmla="*/ 8710 h 10000"/>
              <a:gd name="connsiteX85" fmla="*/ 6912 w 10000"/>
              <a:gd name="connsiteY85" fmla="*/ 8739 h 10000"/>
              <a:gd name="connsiteX86" fmla="*/ 6912 w 10000"/>
              <a:gd name="connsiteY86" fmla="*/ 8974 h 10000"/>
              <a:gd name="connsiteX87" fmla="*/ 7059 w 10000"/>
              <a:gd name="connsiteY87" fmla="*/ 9003 h 10000"/>
              <a:gd name="connsiteX88" fmla="*/ 7059 w 10000"/>
              <a:gd name="connsiteY88" fmla="*/ 9238 h 10000"/>
              <a:gd name="connsiteX89" fmla="*/ 7206 w 10000"/>
              <a:gd name="connsiteY89" fmla="*/ 9267 h 10000"/>
              <a:gd name="connsiteX90" fmla="*/ 7206 w 10000"/>
              <a:gd name="connsiteY90" fmla="*/ 9443 h 10000"/>
              <a:gd name="connsiteX91" fmla="*/ 7353 w 10000"/>
              <a:gd name="connsiteY91" fmla="*/ 9472 h 10000"/>
              <a:gd name="connsiteX92" fmla="*/ 7353 w 10000"/>
              <a:gd name="connsiteY92" fmla="*/ 9619 h 10000"/>
              <a:gd name="connsiteX93" fmla="*/ 7500 w 10000"/>
              <a:gd name="connsiteY93" fmla="*/ 9648 h 10000"/>
              <a:gd name="connsiteX94" fmla="*/ 7500 w 10000"/>
              <a:gd name="connsiteY94" fmla="*/ 9765 h 10000"/>
              <a:gd name="connsiteX95" fmla="*/ 7647 w 10000"/>
              <a:gd name="connsiteY95" fmla="*/ 9795 h 10000"/>
              <a:gd name="connsiteX96" fmla="*/ 7647 w 10000"/>
              <a:gd name="connsiteY96" fmla="*/ 9883 h 10000"/>
              <a:gd name="connsiteX97" fmla="*/ 7794 w 10000"/>
              <a:gd name="connsiteY97" fmla="*/ 9912 h 10000"/>
              <a:gd name="connsiteX98" fmla="*/ 7794 w 10000"/>
              <a:gd name="connsiteY98" fmla="*/ 9941 h 10000"/>
              <a:gd name="connsiteX99" fmla="*/ 8088 w 10000"/>
              <a:gd name="connsiteY99" fmla="*/ 10000 h 10000"/>
              <a:gd name="connsiteX100" fmla="*/ 7941 w 10000"/>
              <a:gd name="connsiteY100" fmla="*/ 10000 h 10000"/>
              <a:gd name="connsiteX101" fmla="*/ 8088 w 10000"/>
              <a:gd name="connsiteY101" fmla="*/ 10000 h 10000"/>
              <a:gd name="connsiteX102" fmla="*/ 8235 w 10000"/>
              <a:gd name="connsiteY102" fmla="*/ 10000 h 10000"/>
              <a:gd name="connsiteX103" fmla="*/ 8529 w 10000"/>
              <a:gd name="connsiteY103" fmla="*/ 9941 h 10000"/>
              <a:gd name="connsiteX104" fmla="*/ 8529 w 10000"/>
              <a:gd name="connsiteY104" fmla="*/ 9853 h 10000"/>
              <a:gd name="connsiteX105" fmla="*/ 8676 w 10000"/>
              <a:gd name="connsiteY105" fmla="*/ 9824 h 10000"/>
              <a:gd name="connsiteX106" fmla="*/ 8676 w 10000"/>
              <a:gd name="connsiteY106" fmla="*/ 9736 h 10000"/>
              <a:gd name="connsiteX107" fmla="*/ 8824 w 10000"/>
              <a:gd name="connsiteY107" fmla="*/ 9707 h 10000"/>
              <a:gd name="connsiteX108" fmla="*/ 8824 w 10000"/>
              <a:gd name="connsiteY108" fmla="*/ 9589 h 10000"/>
              <a:gd name="connsiteX109" fmla="*/ 8971 w 10000"/>
              <a:gd name="connsiteY109" fmla="*/ 9560 h 10000"/>
              <a:gd name="connsiteX110" fmla="*/ 8971 w 10000"/>
              <a:gd name="connsiteY110" fmla="*/ 9384 h 10000"/>
              <a:gd name="connsiteX111" fmla="*/ 9118 w 10000"/>
              <a:gd name="connsiteY111" fmla="*/ 9355 h 10000"/>
              <a:gd name="connsiteX112" fmla="*/ 9118 w 10000"/>
              <a:gd name="connsiteY112" fmla="*/ 9179 h 10000"/>
              <a:gd name="connsiteX113" fmla="*/ 9265 w 10000"/>
              <a:gd name="connsiteY113" fmla="*/ 9150 h 10000"/>
              <a:gd name="connsiteX114" fmla="*/ 9265 w 10000"/>
              <a:gd name="connsiteY114" fmla="*/ 8944 h 10000"/>
              <a:gd name="connsiteX115" fmla="*/ 9412 w 10000"/>
              <a:gd name="connsiteY115" fmla="*/ 8915 h 10000"/>
              <a:gd name="connsiteX116" fmla="*/ 9412 w 10000"/>
              <a:gd name="connsiteY116" fmla="*/ 8651 h 10000"/>
              <a:gd name="connsiteX117" fmla="*/ 9559 w 10000"/>
              <a:gd name="connsiteY117" fmla="*/ 8622 h 10000"/>
              <a:gd name="connsiteX118" fmla="*/ 9559 w 10000"/>
              <a:gd name="connsiteY118" fmla="*/ 8358 h 10000"/>
              <a:gd name="connsiteX119" fmla="*/ 9706 w 10000"/>
              <a:gd name="connsiteY119" fmla="*/ 8328 h 10000"/>
              <a:gd name="connsiteX120" fmla="*/ 9706 w 10000"/>
              <a:gd name="connsiteY120" fmla="*/ 8035 h 10000"/>
              <a:gd name="connsiteX121" fmla="*/ 9853 w 10000"/>
              <a:gd name="connsiteY121" fmla="*/ 8006 h 10000"/>
              <a:gd name="connsiteX122" fmla="*/ 9853 w 10000"/>
              <a:gd name="connsiteY122" fmla="*/ 7713 h 10000"/>
              <a:gd name="connsiteX123" fmla="*/ 10000 w 10000"/>
              <a:gd name="connsiteY123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676 w 10000"/>
              <a:gd name="connsiteY41" fmla="*/ 1056 h 10000"/>
              <a:gd name="connsiteX42" fmla="*/ 3824 w 10000"/>
              <a:gd name="connsiteY42" fmla="*/ 1085 h 10000"/>
              <a:gd name="connsiteX43" fmla="*/ 3824 w 10000"/>
              <a:gd name="connsiteY43" fmla="*/ 1349 h 10000"/>
              <a:gd name="connsiteX44" fmla="*/ 3971 w 10000"/>
              <a:gd name="connsiteY44" fmla="*/ 1378 h 10000"/>
              <a:gd name="connsiteX45" fmla="*/ 3971 w 10000"/>
              <a:gd name="connsiteY45" fmla="*/ 1642 h 10000"/>
              <a:gd name="connsiteX46" fmla="*/ 4118 w 10000"/>
              <a:gd name="connsiteY46" fmla="*/ 1672 h 10000"/>
              <a:gd name="connsiteX47" fmla="*/ 4118 w 10000"/>
              <a:gd name="connsiteY47" fmla="*/ 1935 h 10000"/>
              <a:gd name="connsiteX48" fmla="*/ 4265 w 10000"/>
              <a:gd name="connsiteY48" fmla="*/ 1965 h 10000"/>
              <a:gd name="connsiteX49" fmla="*/ 4265 w 10000"/>
              <a:gd name="connsiteY49" fmla="*/ 2287 h 10000"/>
              <a:gd name="connsiteX50" fmla="*/ 4412 w 10000"/>
              <a:gd name="connsiteY50" fmla="*/ 2317 h 10000"/>
              <a:gd name="connsiteX51" fmla="*/ 4412 w 10000"/>
              <a:gd name="connsiteY51" fmla="*/ 2639 h 10000"/>
              <a:gd name="connsiteX52" fmla="*/ 4559 w 10000"/>
              <a:gd name="connsiteY52" fmla="*/ 2669 h 10000"/>
              <a:gd name="connsiteX53" fmla="*/ 4559 w 10000"/>
              <a:gd name="connsiteY53" fmla="*/ 3021 h 10000"/>
              <a:gd name="connsiteX54" fmla="*/ 4706 w 10000"/>
              <a:gd name="connsiteY54" fmla="*/ 3050 h 10000"/>
              <a:gd name="connsiteX55" fmla="*/ 4706 w 10000"/>
              <a:gd name="connsiteY55" fmla="*/ 3402 h 10000"/>
              <a:gd name="connsiteX56" fmla="*/ 4853 w 10000"/>
              <a:gd name="connsiteY56" fmla="*/ 3431 h 10000"/>
              <a:gd name="connsiteX57" fmla="*/ 4853 w 10000"/>
              <a:gd name="connsiteY57" fmla="*/ 3812 h 10000"/>
              <a:gd name="connsiteX58" fmla="*/ 5000 w 10000"/>
              <a:gd name="connsiteY58" fmla="*/ 3842 h 10000"/>
              <a:gd name="connsiteX59" fmla="*/ 5000 w 10000"/>
              <a:gd name="connsiteY59" fmla="*/ 4223 h 10000"/>
              <a:gd name="connsiteX60" fmla="*/ 5147 w 10000"/>
              <a:gd name="connsiteY60" fmla="*/ 4252 h 10000"/>
              <a:gd name="connsiteX61" fmla="*/ 5147 w 10000"/>
              <a:gd name="connsiteY61" fmla="*/ 4633 h 10000"/>
              <a:gd name="connsiteX62" fmla="*/ 5294 w 10000"/>
              <a:gd name="connsiteY62" fmla="*/ 4663 h 10000"/>
              <a:gd name="connsiteX63" fmla="*/ 5294 w 10000"/>
              <a:gd name="connsiteY63" fmla="*/ 5044 h 10000"/>
              <a:gd name="connsiteX64" fmla="*/ 5441 w 10000"/>
              <a:gd name="connsiteY64" fmla="*/ 5073 h 10000"/>
              <a:gd name="connsiteX65" fmla="*/ 5441 w 10000"/>
              <a:gd name="connsiteY65" fmla="*/ 5455 h 10000"/>
              <a:gd name="connsiteX66" fmla="*/ 5588 w 10000"/>
              <a:gd name="connsiteY66" fmla="*/ 5484 h 10000"/>
              <a:gd name="connsiteX67" fmla="*/ 5588 w 10000"/>
              <a:gd name="connsiteY67" fmla="*/ 5865 h 10000"/>
              <a:gd name="connsiteX68" fmla="*/ 5735 w 10000"/>
              <a:gd name="connsiteY68" fmla="*/ 5894 h 10000"/>
              <a:gd name="connsiteX69" fmla="*/ 5735 w 10000"/>
              <a:gd name="connsiteY69" fmla="*/ 6276 h 10000"/>
              <a:gd name="connsiteX70" fmla="*/ 5882 w 10000"/>
              <a:gd name="connsiteY70" fmla="*/ 6305 h 10000"/>
              <a:gd name="connsiteX71" fmla="*/ 5882 w 10000"/>
              <a:gd name="connsiteY71" fmla="*/ 6657 h 10000"/>
              <a:gd name="connsiteX72" fmla="*/ 6029 w 10000"/>
              <a:gd name="connsiteY72" fmla="*/ 6686 h 10000"/>
              <a:gd name="connsiteX73" fmla="*/ 6029 w 10000"/>
              <a:gd name="connsiteY73" fmla="*/ 7038 h 10000"/>
              <a:gd name="connsiteX74" fmla="*/ 6176 w 10000"/>
              <a:gd name="connsiteY74" fmla="*/ 7067 h 10000"/>
              <a:gd name="connsiteX75" fmla="*/ 6176 w 10000"/>
              <a:gd name="connsiteY75" fmla="*/ 7419 h 10000"/>
              <a:gd name="connsiteX76" fmla="*/ 6324 w 10000"/>
              <a:gd name="connsiteY76" fmla="*/ 7449 h 10000"/>
              <a:gd name="connsiteX77" fmla="*/ 6324 w 10000"/>
              <a:gd name="connsiteY77" fmla="*/ 7771 h 10000"/>
              <a:gd name="connsiteX78" fmla="*/ 6471 w 10000"/>
              <a:gd name="connsiteY78" fmla="*/ 7801 h 10000"/>
              <a:gd name="connsiteX79" fmla="*/ 6471 w 10000"/>
              <a:gd name="connsiteY79" fmla="*/ 8123 h 10000"/>
              <a:gd name="connsiteX80" fmla="*/ 6618 w 10000"/>
              <a:gd name="connsiteY80" fmla="*/ 8152 h 10000"/>
              <a:gd name="connsiteX81" fmla="*/ 6618 w 10000"/>
              <a:gd name="connsiteY81" fmla="*/ 8446 h 10000"/>
              <a:gd name="connsiteX82" fmla="*/ 6765 w 10000"/>
              <a:gd name="connsiteY82" fmla="*/ 8475 h 10000"/>
              <a:gd name="connsiteX83" fmla="*/ 6765 w 10000"/>
              <a:gd name="connsiteY83" fmla="*/ 8710 h 10000"/>
              <a:gd name="connsiteX84" fmla="*/ 6912 w 10000"/>
              <a:gd name="connsiteY84" fmla="*/ 8739 h 10000"/>
              <a:gd name="connsiteX85" fmla="*/ 6912 w 10000"/>
              <a:gd name="connsiteY85" fmla="*/ 8974 h 10000"/>
              <a:gd name="connsiteX86" fmla="*/ 7059 w 10000"/>
              <a:gd name="connsiteY86" fmla="*/ 9003 h 10000"/>
              <a:gd name="connsiteX87" fmla="*/ 7059 w 10000"/>
              <a:gd name="connsiteY87" fmla="*/ 9238 h 10000"/>
              <a:gd name="connsiteX88" fmla="*/ 7206 w 10000"/>
              <a:gd name="connsiteY88" fmla="*/ 9267 h 10000"/>
              <a:gd name="connsiteX89" fmla="*/ 7206 w 10000"/>
              <a:gd name="connsiteY89" fmla="*/ 9443 h 10000"/>
              <a:gd name="connsiteX90" fmla="*/ 7353 w 10000"/>
              <a:gd name="connsiteY90" fmla="*/ 9472 h 10000"/>
              <a:gd name="connsiteX91" fmla="*/ 7353 w 10000"/>
              <a:gd name="connsiteY91" fmla="*/ 9619 h 10000"/>
              <a:gd name="connsiteX92" fmla="*/ 7500 w 10000"/>
              <a:gd name="connsiteY92" fmla="*/ 9648 h 10000"/>
              <a:gd name="connsiteX93" fmla="*/ 7500 w 10000"/>
              <a:gd name="connsiteY93" fmla="*/ 9765 h 10000"/>
              <a:gd name="connsiteX94" fmla="*/ 7647 w 10000"/>
              <a:gd name="connsiteY94" fmla="*/ 9795 h 10000"/>
              <a:gd name="connsiteX95" fmla="*/ 7647 w 10000"/>
              <a:gd name="connsiteY95" fmla="*/ 9883 h 10000"/>
              <a:gd name="connsiteX96" fmla="*/ 7794 w 10000"/>
              <a:gd name="connsiteY96" fmla="*/ 9912 h 10000"/>
              <a:gd name="connsiteX97" fmla="*/ 7794 w 10000"/>
              <a:gd name="connsiteY97" fmla="*/ 9941 h 10000"/>
              <a:gd name="connsiteX98" fmla="*/ 8088 w 10000"/>
              <a:gd name="connsiteY98" fmla="*/ 10000 h 10000"/>
              <a:gd name="connsiteX99" fmla="*/ 7941 w 10000"/>
              <a:gd name="connsiteY99" fmla="*/ 10000 h 10000"/>
              <a:gd name="connsiteX100" fmla="*/ 8088 w 10000"/>
              <a:gd name="connsiteY100" fmla="*/ 10000 h 10000"/>
              <a:gd name="connsiteX101" fmla="*/ 8235 w 10000"/>
              <a:gd name="connsiteY101" fmla="*/ 10000 h 10000"/>
              <a:gd name="connsiteX102" fmla="*/ 8529 w 10000"/>
              <a:gd name="connsiteY102" fmla="*/ 9941 h 10000"/>
              <a:gd name="connsiteX103" fmla="*/ 8529 w 10000"/>
              <a:gd name="connsiteY103" fmla="*/ 9853 h 10000"/>
              <a:gd name="connsiteX104" fmla="*/ 8676 w 10000"/>
              <a:gd name="connsiteY104" fmla="*/ 9824 h 10000"/>
              <a:gd name="connsiteX105" fmla="*/ 8676 w 10000"/>
              <a:gd name="connsiteY105" fmla="*/ 9736 h 10000"/>
              <a:gd name="connsiteX106" fmla="*/ 8824 w 10000"/>
              <a:gd name="connsiteY106" fmla="*/ 9707 h 10000"/>
              <a:gd name="connsiteX107" fmla="*/ 8824 w 10000"/>
              <a:gd name="connsiteY107" fmla="*/ 9589 h 10000"/>
              <a:gd name="connsiteX108" fmla="*/ 8971 w 10000"/>
              <a:gd name="connsiteY108" fmla="*/ 9560 h 10000"/>
              <a:gd name="connsiteX109" fmla="*/ 8971 w 10000"/>
              <a:gd name="connsiteY109" fmla="*/ 9384 h 10000"/>
              <a:gd name="connsiteX110" fmla="*/ 9118 w 10000"/>
              <a:gd name="connsiteY110" fmla="*/ 9355 h 10000"/>
              <a:gd name="connsiteX111" fmla="*/ 9118 w 10000"/>
              <a:gd name="connsiteY111" fmla="*/ 9179 h 10000"/>
              <a:gd name="connsiteX112" fmla="*/ 9265 w 10000"/>
              <a:gd name="connsiteY112" fmla="*/ 9150 h 10000"/>
              <a:gd name="connsiteX113" fmla="*/ 9265 w 10000"/>
              <a:gd name="connsiteY113" fmla="*/ 8944 h 10000"/>
              <a:gd name="connsiteX114" fmla="*/ 9412 w 10000"/>
              <a:gd name="connsiteY114" fmla="*/ 8915 h 10000"/>
              <a:gd name="connsiteX115" fmla="*/ 9412 w 10000"/>
              <a:gd name="connsiteY115" fmla="*/ 8651 h 10000"/>
              <a:gd name="connsiteX116" fmla="*/ 9559 w 10000"/>
              <a:gd name="connsiteY116" fmla="*/ 8622 h 10000"/>
              <a:gd name="connsiteX117" fmla="*/ 9559 w 10000"/>
              <a:gd name="connsiteY117" fmla="*/ 8358 h 10000"/>
              <a:gd name="connsiteX118" fmla="*/ 9706 w 10000"/>
              <a:gd name="connsiteY118" fmla="*/ 8328 h 10000"/>
              <a:gd name="connsiteX119" fmla="*/ 9706 w 10000"/>
              <a:gd name="connsiteY119" fmla="*/ 8035 h 10000"/>
              <a:gd name="connsiteX120" fmla="*/ 9853 w 10000"/>
              <a:gd name="connsiteY120" fmla="*/ 8006 h 10000"/>
              <a:gd name="connsiteX121" fmla="*/ 9853 w 10000"/>
              <a:gd name="connsiteY121" fmla="*/ 7713 h 10000"/>
              <a:gd name="connsiteX122" fmla="*/ 10000 w 10000"/>
              <a:gd name="connsiteY122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824 w 10000"/>
              <a:gd name="connsiteY42" fmla="*/ 1349 h 10000"/>
              <a:gd name="connsiteX43" fmla="*/ 3971 w 10000"/>
              <a:gd name="connsiteY43" fmla="*/ 1378 h 10000"/>
              <a:gd name="connsiteX44" fmla="*/ 3971 w 10000"/>
              <a:gd name="connsiteY44" fmla="*/ 1642 h 10000"/>
              <a:gd name="connsiteX45" fmla="*/ 4118 w 10000"/>
              <a:gd name="connsiteY45" fmla="*/ 1672 h 10000"/>
              <a:gd name="connsiteX46" fmla="*/ 4118 w 10000"/>
              <a:gd name="connsiteY46" fmla="*/ 1935 h 10000"/>
              <a:gd name="connsiteX47" fmla="*/ 4265 w 10000"/>
              <a:gd name="connsiteY47" fmla="*/ 1965 h 10000"/>
              <a:gd name="connsiteX48" fmla="*/ 4265 w 10000"/>
              <a:gd name="connsiteY48" fmla="*/ 2287 h 10000"/>
              <a:gd name="connsiteX49" fmla="*/ 4412 w 10000"/>
              <a:gd name="connsiteY49" fmla="*/ 2317 h 10000"/>
              <a:gd name="connsiteX50" fmla="*/ 4412 w 10000"/>
              <a:gd name="connsiteY50" fmla="*/ 2639 h 10000"/>
              <a:gd name="connsiteX51" fmla="*/ 4559 w 10000"/>
              <a:gd name="connsiteY51" fmla="*/ 2669 h 10000"/>
              <a:gd name="connsiteX52" fmla="*/ 4559 w 10000"/>
              <a:gd name="connsiteY52" fmla="*/ 3021 h 10000"/>
              <a:gd name="connsiteX53" fmla="*/ 4706 w 10000"/>
              <a:gd name="connsiteY53" fmla="*/ 3050 h 10000"/>
              <a:gd name="connsiteX54" fmla="*/ 4706 w 10000"/>
              <a:gd name="connsiteY54" fmla="*/ 3402 h 10000"/>
              <a:gd name="connsiteX55" fmla="*/ 4853 w 10000"/>
              <a:gd name="connsiteY55" fmla="*/ 3431 h 10000"/>
              <a:gd name="connsiteX56" fmla="*/ 4853 w 10000"/>
              <a:gd name="connsiteY56" fmla="*/ 3812 h 10000"/>
              <a:gd name="connsiteX57" fmla="*/ 5000 w 10000"/>
              <a:gd name="connsiteY57" fmla="*/ 3842 h 10000"/>
              <a:gd name="connsiteX58" fmla="*/ 5000 w 10000"/>
              <a:gd name="connsiteY58" fmla="*/ 4223 h 10000"/>
              <a:gd name="connsiteX59" fmla="*/ 5147 w 10000"/>
              <a:gd name="connsiteY59" fmla="*/ 4252 h 10000"/>
              <a:gd name="connsiteX60" fmla="*/ 5147 w 10000"/>
              <a:gd name="connsiteY60" fmla="*/ 4633 h 10000"/>
              <a:gd name="connsiteX61" fmla="*/ 5294 w 10000"/>
              <a:gd name="connsiteY61" fmla="*/ 4663 h 10000"/>
              <a:gd name="connsiteX62" fmla="*/ 5294 w 10000"/>
              <a:gd name="connsiteY62" fmla="*/ 5044 h 10000"/>
              <a:gd name="connsiteX63" fmla="*/ 5441 w 10000"/>
              <a:gd name="connsiteY63" fmla="*/ 5073 h 10000"/>
              <a:gd name="connsiteX64" fmla="*/ 5441 w 10000"/>
              <a:gd name="connsiteY64" fmla="*/ 5455 h 10000"/>
              <a:gd name="connsiteX65" fmla="*/ 5588 w 10000"/>
              <a:gd name="connsiteY65" fmla="*/ 5484 h 10000"/>
              <a:gd name="connsiteX66" fmla="*/ 5588 w 10000"/>
              <a:gd name="connsiteY66" fmla="*/ 5865 h 10000"/>
              <a:gd name="connsiteX67" fmla="*/ 5735 w 10000"/>
              <a:gd name="connsiteY67" fmla="*/ 5894 h 10000"/>
              <a:gd name="connsiteX68" fmla="*/ 5735 w 10000"/>
              <a:gd name="connsiteY68" fmla="*/ 6276 h 10000"/>
              <a:gd name="connsiteX69" fmla="*/ 5882 w 10000"/>
              <a:gd name="connsiteY69" fmla="*/ 6305 h 10000"/>
              <a:gd name="connsiteX70" fmla="*/ 5882 w 10000"/>
              <a:gd name="connsiteY70" fmla="*/ 6657 h 10000"/>
              <a:gd name="connsiteX71" fmla="*/ 6029 w 10000"/>
              <a:gd name="connsiteY71" fmla="*/ 6686 h 10000"/>
              <a:gd name="connsiteX72" fmla="*/ 6029 w 10000"/>
              <a:gd name="connsiteY72" fmla="*/ 7038 h 10000"/>
              <a:gd name="connsiteX73" fmla="*/ 6176 w 10000"/>
              <a:gd name="connsiteY73" fmla="*/ 7067 h 10000"/>
              <a:gd name="connsiteX74" fmla="*/ 6176 w 10000"/>
              <a:gd name="connsiteY74" fmla="*/ 7419 h 10000"/>
              <a:gd name="connsiteX75" fmla="*/ 6324 w 10000"/>
              <a:gd name="connsiteY75" fmla="*/ 7449 h 10000"/>
              <a:gd name="connsiteX76" fmla="*/ 6324 w 10000"/>
              <a:gd name="connsiteY76" fmla="*/ 7771 h 10000"/>
              <a:gd name="connsiteX77" fmla="*/ 6471 w 10000"/>
              <a:gd name="connsiteY77" fmla="*/ 7801 h 10000"/>
              <a:gd name="connsiteX78" fmla="*/ 6471 w 10000"/>
              <a:gd name="connsiteY78" fmla="*/ 8123 h 10000"/>
              <a:gd name="connsiteX79" fmla="*/ 6618 w 10000"/>
              <a:gd name="connsiteY79" fmla="*/ 8152 h 10000"/>
              <a:gd name="connsiteX80" fmla="*/ 6618 w 10000"/>
              <a:gd name="connsiteY80" fmla="*/ 8446 h 10000"/>
              <a:gd name="connsiteX81" fmla="*/ 6765 w 10000"/>
              <a:gd name="connsiteY81" fmla="*/ 8475 h 10000"/>
              <a:gd name="connsiteX82" fmla="*/ 6765 w 10000"/>
              <a:gd name="connsiteY82" fmla="*/ 8710 h 10000"/>
              <a:gd name="connsiteX83" fmla="*/ 6912 w 10000"/>
              <a:gd name="connsiteY83" fmla="*/ 8739 h 10000"/>
              <a:gd name="connsiteX84" fmla="*/ 6912 w 10000"/>
              <a:gd name="connsiteY84" fmla="*/ 8974 h 10000"/>
              <a:gd name="connsiteX85" fmla="*/ 7059 w 10000"/>
              <a:gd name="connsiteY85" fmla="*/ 9003 h 10000"/>
              <a:gd name="connsiteX86" fmla="*/ 7059 w 10000"/>
              <a:gd name="connsiteY86" fmla="*/ 9238 h 10000"/>
              <a:gd name="connsiteX87" fmla="*/ 7206 w 10000"/>
              <a:gd name="connsiteY87" fmla="*/ 9267 h 10000"/>
              <a:gd name="connsiteX88" fmla="*/ 7206 w 10000"/>
              <a:gd name="connsiteY88" fmla="*/ 9443 h 10000"/>
              <a:gd name="connsiteX89" fmla="*/ 7353 w 10000"/>
              <a:gd name="connsiteY89" fmla="*/ 9472 h 10000"/>
              <a:gd name="connsiteX90" fmla="*/ 7353 w 10000"/>
              <a:gd name="connsiteY90" fmla="*/ 9619 h 10000"/>
              <a:gd name="connsiteX91" fmla="*/ 7500 w 10000"/>
              <a:gd name="connsiteY91" fmla="*/ 9648 h 10000"/>
              <a:gd name="connsiteX92" fmla="*/ 7500 w 10000"/>
              <a:gd name="connsiteY92" fmla="*/ 9765 h 10000"/>
              <a:gd name="connsiteX93" fmla="*/ 7647 w 10000"/>
              <a:gd name="connsiteY93" fmla="*/ 9795 h 10000"/>
              <a:gd name="connsiteX94" fmla="*/ 7647 w 10000"/>
              <a:gd name="connsiteY94" fmla="*/ 9883 h 10000"/>
              <a:gd name="connsiteX95" fmla="*/ 7794 w 10000"/>
              <a:gd name="connsiteY95" fmla="*/ 9912 h 10000"/>
              <a:gd name="connsiteX96" fmla="*/ 7794 w 10000"/>
              <a:gd name="connsiteY96" fmla="*/ 9941 h 10000"/>
              <a:gd name="connsiteX97" fmla="*/ 8088 w 10000"/>
              <a:gd name="connsiteY97" fmla="*/ 10000 h 10000"/>
              <a:gd name="connsiteX98" fmla="*/ 7941 w 10000"/>
              <a:gd name="connsiteY98" fmla="*/ 10000 h 10000"/>
              <a:gd name="connsiteX99" fmla="*/ 8088 w 10000"/>
              <a:gd name="connsiteY99" fmla="*/ 10000 h 10000"/>
              <a:gd name="connsiteX100" fmla="*/ 8235 w 10000"/>
              <a:gd name="connsiteY100" fmla="*/ 10000 h 10000"/>
              <a:gd name="connsiteX101" fmla="*/ 8529 w 10000"/>
              <a:gd name="connsiteY101" fmla="*/ 9941 h 10000"/>
              <a:gd name="connsiteX102" fmla="*/ 8529 w 10000"/>
              <a:gd name="connsiteY102" fmla="*/ 9853 h 10000"/>
              <a:gd name="connsiteX103" fmla="*/ 8676 w 10000"/>
              <a:gd name="connsiteY103" fmla="*/ 9824 h 10000"/>
              <a:gd name="connsiteX104" fmla="*/ 8676 w 10000"/>
              <a:gd name="connsiteY104" fmla="*/ 9736 h 10000"/>
              <a:gd name="connsiteX105" fmla="*/ 8824 w 10000"/>
              <a:gd name="connsiteY105" fmla="*/ 9707 h 10000"/>
              <a:gd name="connsiteX106" fmla="*/ 8824 w 10000"/>
              <a:gd name="connsiteY106" fmla="*/ 9589 h 10000"/>
              <a:gd name="connsiteX107" fmla="*/ 8971 w 10000"/>
              <a:gd name="connsiteY107" fmla="*/ 9560 h 10000"/>
              <a:gd name="connsiteX108" fmla="*/ 8971 w 10000"/>
              <a:gd name="connsiteY108" fmla="*/ 9384 h 10000"/>
              <a:gd name="connsiteX109" fmla="*/ 9118 w 10000"/>
              <a:gd name="connsiteY109" fmla="*/ 9355 h 10000"/>
              <a:gd name="connsiteX110" fmla="*/ 9118 w 10000"/>
              <a:gd name="connsiteY110" fmla="*/ 9179 h 10000"/>
              <a:gd name="connsiteX111" fmla="*/ 9265 w 10000"/>
              <a:gd name="connsiteY111" fmla="*/ 9150 h 10000"/>
              <a:gd name="connsiteX112" fmla="*/ 9265 w 10000"/>
              <a:gd name="connsiteY112" fmla="*/ 8944 h 10000"/>
              <a:gd name="connsiteX113" fmla="*/ 9412 w 10000"/>
              <a:gd name="connsiteY113" fmla="*/ 8915 h 10000"/>
              <a:gd name="connsiteX114" fmla="*/ 9412 w 10000"/>
              <a:gd name="connsiteY114" fmla="*/ 8651 h 10000"/>
              <a:gd name="connsiteX115" fmla="*/ 9559 w 10000"/>
              <a:gd name="connsiteY115" fmla="*/ 8622 h 10000"/>
              <a:gd name="connsiteX116" fmla="*/ 9559 w 10000"/>
              <a:gd name="connsiteY116" fmla="*/ 8358 h 10000"/>
              <a:gd name="connsiteX117" fmla="*/ 9706 w 10000"/>
              <a:gd name="connsiteY117" fmla="*/ 8328 h 10000"/>
              <a:gd name="connsiteX118" fmla="*/ 9706 w 10000"/>
              <a:gd name="connsiteY118" fmla="*/ 8035 h 10000"/>
              <a:gd name="connsiteX119" fmla="*/ 9853 w 10000"/>
              <a:gd name="connsiteY119" fmla="*/ 8006 h 10000"/>
              <a:gd name="connsiteX120" fmla="*/ 9853 w 10000"/>
              <a:gd name="connsiteY120" fmla="*/ 7713 h 10000"/>
              <a:gd name="connsiteX121" fmla="*/ 10000 w 10000"/>
              <a:gd name="connsiteY121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3971 w 10000"/>
              <a:gd name="connsiteY43" fmla="*/ 1642 h 10000"/>
              <a:gd name="connsiteX44" fmla="*/ 4118 w 10000"/>
              <a:gd name="connsiteY44" fmla="*/ 1672 h 10000"/>
              <a:gd name="connsiteX45" fmla="*/ 4118 w 10000"/>
              <a:gd name="connsiteY45" fmla="*/ 1935 h 10000"/>
              <a:gd name="connsiteX46" fmla="*/ 4265 w 10000"/>
              <a:gd name="connsiteY46" fmla="*/ 1965 h 10000"/>
              <a:gd name="connsiteX47" fmla="*/ 4265 w 10000"/>
              <a:gd name="connsiteY47" fmla="*/ 2287 h 10000"/>
              <a:gd name="connsiteX48" fmla="*/ 4412 w 10000"/>
              <a:gd name="connsiteY48" fmla="*/ 2317 h 10000"/>
              <a:gd name="connsiteX49" fmla="*/ 4412 w 10000"/>
              <a:gd name="connsiteY49" fmla="*/ 2639 h 10000"/>
              <a:gd name="connsiteX50" fmla="*/ 4559 w 10000"/>
              <a:gd name="connsiteY50" fmla="*/ 2669 h 10000"/>
              <a:gd name="connsiteX51" fmla="*/ 4559 w 10000"/>
              <a:gd name="connsiteY51" fmla="*/ 3021 h 10000"/>
              <a:gd name="connsiteX52" fmla="*/ 4706 w 10000"/>
              <a:gd name="connsiteY52" fmla="*/ 3050 h 10000"/>
              <a:gd name="connsiteX53" fmla="*/ 4706 w 10000"/>
              <a:gd name="connsiteY53" fmla="*/ 3402 h 10000"/>
              <a:gd name="connsiteX54" fmla="*/ 4853 w 10000"/>
              <a:gd name="connsiteY54" fmla="*/ 3431 h 10000"/>
              <a:gd name="connsiteX55" fmla="*/ 4853 w 10000"/>
              <a:gd name="connsiteY55" fmla="*/ 3812 h 10000"/>
              <a:gd name="connsiteX56" fmla="*/ 5000 w 10000"/>
              <a:gd name="connsiteY56" fmla="*/ 3842 h 10000"/>
              <a:gd name="connsiteX57" fmla="*/ 5000 w 10000"/>
              <a:gd name="connsiteY57" fmla="*/ 4223 h 10000"/>
              <a:gd name="connsiteX58" fmla="*/ 5147 w 10000"/>
              <a:gd name="connsiteY58" fmla="*/ 4252 h 10000"/>
              <a:gd name="connsiteX59" fmla="*/ 5147 w 10000"/>
              <a:gd name="connsiteY59" fmla="*/ 4633 h 10000"/>
              <a:gd name="connsiteX60" fmla="*/ 5294 w 10000"/>
              <a:gd name="connsiteY60" fmla="*/ 4663 h 10000"/>
              <a:gd name="connsiteX61" fmla="*/ 5294 w 10000"/>
              <a:gd name="connsiteY61" fmla="*/ 5044 h 10000"/>
              <a:gd name="connsiteX62" fmla="*/ 5441 w 10000"/>
              <a:gd name="connsiteY62" fmla="*/ 5073 h 10000"/>
              <a:gd name="connsiteX63" fmla="*/ 5441 w 10000"/>
              <a:gd name="connsiteY63" fmla="*/ 5455 h 10000"/>
              <a:gd name="connsiteX64" fmla="*/ 5588 w 10000"/>
              <a:gd name="connsiteY64" fmla="*/ 5484 h 10000"/>
              <a:gd name="connsiteX65" fmla="*/ 5588 w 10000"/>
              <a:gd name="connsiteY65" fmla="*/ 5865 h 10000"/>
              <a:gd name="connsiteX66" fmla="*/ 5735 w 10000"/>
              <a:gd name="connsiteY66" fmla="*/ 5894 h 10000"/>
              <a:gd name="connsiteX67" fmla="*/ 5735 w 10000"/>
              <a:gd name="connsiteY67" fmla="*/ 6276 h 10000"/>
              <a:gd name="connsiteX68" fmla="*/ 5882 w 10000"/>
              <a:gd name="connsiteY68" fmla="*/ 6305 h 10000"/>
              <a:gd name="connsiteX69" fmla="*/ 5882 w 10000"/>
              <a:gd name="connsiteY69" fmla="*/ 6657 h 10000"/>
              <a:gd name="connsiteX70" fmla="*/ 6029 w 10000"/>
              <a:gd name="connsiteY70" fmla="*/ 6686 h 10000"/>
              <a:gd name="connsiteX71" fmla="*/ 6029 w 10000"/>
              <a:gd name="connsiteY71" fmla="*/ 7038 h 10000"/>
              <a:gd name="connsiteX72" fmla="*/ 6176 w 10000"/>
              <a:gd name="connsiteY72" fmla="*/ 7067 h 10000"/>
              <a:gd name="connsiteX73" fmla="*/ 6176 w 10000"/>
              <a:gd name="connsiteY73" fmla="*/ 7419 h 10000"/>
              <a:gd name="connsiteX74" fmla="*/ 6324 w 10000"/>
              <a:gd name="connsiteY74" fmla="*/ 7449 h 10000"/>
              <a:gd name="connsiteX75" fmla="*/ 6324 w 10000"/>
              <a:gd name="connsiteY75" fmla="*/ 7771 h 10000"/>
              <a:gd name="connsiteX76" fmla="*/ 6471 w 10000"/>
              <a:gd name="connsiteY76" fmla="*/ 7801 h 10000"/>
              <a:gd name="connsiteX77" fmla="*/ 6471 w 10000"/>
              <a:gd name="connsiteY77" fmla="*/ 8123 h 10000"/>
              <a:gd name="connsiteX78" fmla="*/ 6618 w 10000"/>
              <a:gd name="connsiteY78" fmla="*/ 8152 h 10000"/>
              <a:gd name="connsiteX79" fmla="*/ 6618 w 10000"/>
              <a:gd name="connsiteY79" fmla="*/ 8446 h 10000"/>
              <a:gd name="connsiteX80" fmla="*/ 6765 w 10000"/>
              <a:gd name="connsiteY80" fmla="*/ 8475 h 10000"/>
              <a:gd name="connsiteX81" fmla="*/ 6765 w 10000"/>
              <a:gd name="connsiteY81" fmla="*/ 8710 h 10000"/>
              <a:gd name="connsiteX82" fmla="*/ 6912 w 10000"/>
              <a:gd name="connsiteY82" fmla="*/ 8739 h 10000"/>
              <a:gd name="connsiteX83" fmla="*/ 6912 w 10000"/>
              <a:gd name="connsiteY83" fmla="*/ 8974 h 10000"/>
              <a:gd name="connsiteX84" fmla="*/ 7059 w 10000"/>
              <a:gd name="connsiteY84" fmla="*/ 9003 h 10000"/>
              <a:gd name="connsiteX85" fmla="*/ 7059 w 10000"/>
              <a:gd name="connsiteY85" fmla="*/ 9238 h 10000"/>
              <a:gd name="connsiteX86" fmla="*/ 7206 w 10000"/>
              <a:gd name="connsiteY86" fmla="*/ 9267 h 10000"/>
              <a:gd name="connsiteX87" fmla="*/ 7206 w 10000"/>
              <a:gd name="connsiteY87" fmla="*/ 9443 h 10000"/>
              <a:gd name="connsiteX88" fmla="*/ 7353 w 10000"/>
              <a:gd name="connsiteY88" fmla="*/ 9472 h 10000"/>
              <a:gd name="connsiteX89" fmla="*/ 7353 w 10000"/>
              <a:gd name="connsiteY89" fmla="*/ 9619 h 10000"/>
              <a:gd name="connsiteX90" fmla="*/ 7500 w 10000"/>
              <a:gd name="connsiteY90" fmla="*/ 9648 h 10000"/>
              <a:gd name="connsiteX91" fmla="*/ 7500 w 10000"/>
              <a:gd name="connsiteY91" fmla="*/ 9765 h 10000"/>
              <a:gd name="connsiteX92" fmla="*/ 7647 w 10000"/>
              <a:gd name="connsiteY92" fmla="*/ 9795 h 10000"/>
              <a:gd name="connsiteX93" fmla="*/ 7647 w 10000"/>
              <a:gd name="connsiteY93" fmla="*/ 9883 h 10000"/>
              <a:gd name="connsiteX94" fmla="*/ 7794 w 10000"/>
              <a:gd name="connsiteY94" fmla="*/ 9912 h 10000"/>
              <a:gd name="connsiteX95" fmla="*/ 7794 w 10000"/>
              <a:gd name="connsiteY95" fmla="*/ 9941 h 10000"/>
              <a:gd name="connsiteX96" fmla="*/ 8088 w 10000"/>
              <a:gd name="connsiteY96" fmla="*/ 10000 h 10000"/>
              <a:gd name="connsiteX97" fmla="*/ 7941 w 10000"/>
              <a:gd name="connsiteY97" fmla="*/ 10000 h 10000"/>
              <a:gd name="connsiteX98" fmla="*/ 8088 w 10000"/>
              <a:gd name="connsiteY98" fmla="*/ 10000 h 10000"/>
              <a:gd name="connsiteX99" fmla="*/ 8235 w 10000"/>
              <a:gd name="connsiteY99" fmla="*/ 10000 h 10000"/>
              <a:gd name="connsiteX100" fmla="*/ 8529 w 10000"/>
              <a:gd name="connsiteY100" fmla="*/ 9941 h 10000"/>
              <a:gd name="connsiteX101" fmla="*/ 8529 w 10000"/>
              <a:gd name="connsiteY101" fmla="*/ 9853 h 10000"/>
              <a:gd name="connsiteX102" fmla="*/ 8676 w 10000"/>
              <a:gd name="connsiteY102" fmla="*/ 9824 h 10000"/>
              <a:gd name="connsiteX103" fmla="*/ 8676 w 10000"/>
              <a:gd name="connsiteY103" fmla="*/ 9736 h 10000"/>
              <a:gd name="connsiteX104" fmla="*/ 8824 w 10000"/>
              <a:gd name="connsiteY104" fmla="*/ 9707 h 10000"/>
              <a:gd name="connsiteX105" fmla="*/ 8824 w 10000"/>
              <a:gd name="connsiteY105" fmla="*/ 9589 h 10000"/>
              <a:gd name="connsiteX106" fmla="*/ 8971 w 10000"/>
              <a:gd name="connsiteY106" fmla="*/ 9560 h 10000"/>
              <a:gd name="connsiteX107" fmla="*/ 8971 w 10000"/>
              <a:gd name="connsiteY107" fmla="*/ 9384 h 10000"/>
              <a:gd name="connsiteX108" fmla="*/ 9118 w 10000"/>
              <a:gd name="connsiteY108" fmla="*/ 9355 h 10000"/>
              <a:gd name="connsiteX109" fmla="*/ 9118 w 10000"/>
              <a:gd name="connsiteY109" fmla="*/ 9179 h 10000"/>
              <a:gd name="connsiteX110" fmla="*/ 9265 w 10000"/>
              <a:gd name="connsiteY110" fmla="*/ 9150 h 10000"/>
              <a:gd name="connsiteX111" fmla="*/ 9265 w 10000"/>
              <a:gd name="connsiteY111" fmla="*/ 8944 h 10000"/>
              <a:gd name="connsiteX112" fmla="*/ 9412 w 10000"/>
              <a:gd name="connsiteY112" fmla="*/ 8915 h 10000"/>
              <a:gd name="connsiteX113" fmla="*/ 9412 w 10000"/>
              <a:gd name="connsiteY113" fmla="*/ 8651 h 10000"/>
              <a:gd name="connsiteX114" fmla="*/ 9559 w 10000"/>
              <a:gd name="connsiteY114" fmla="*/ 8622 h 10000"/>
              <a:gd name="connsiteX115" fmla="*/ 9559 w 10000"/>
              <a:gd name="connsiteY115" fmla="*/ 8358 h 10000"/>
              <a:gd name="connsiteX116" fmla="*/ 9706 w 10000"/>
              <a:gd name="connsiteY116" fmla="*/ 8328 h 10000"/>
              <a:gd name="connsiteX117" fmla="*/ 9706 w 10000"/>
              <a:gd name="connsiteY117" fmla="*/ 8035 h 10000"/>
              <a:gd name="connsiteX118" fmla="*/ 9853 w 10000"/>
              <a:gd name="connsiteY118" fmla="*/ 8006 h 10000"/>
              <a:gd name="connsiteX119" fmla="*/ 9853 w 10000"/>
              <a:gd name="connsiteY119" fmla="*/ 7713 h 10000"/>
              <a:gd name="connsiteX120" fmla="*/ 10000 w 10000"/>
              <a:gd name="connsiteY120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118 w 10000"/>
              <a:gd name="connsiteY44" fmla="*/ 1935 h 10000"/>
              <a:gd name="connsiteX45" fmla="*/ 4265 w 10000"/>
              <a:gd name="connsiteY45" fmla="*/ 1965 h 10000"/>
              <a:gd name="connsiteX46" fmla="*/ 4265 w 10000"/>
              <a:gd name="connsiteY46" fmla="*/ 2287 h 10000"/>
              <a:gd name="connsiteX47" fmla="*/ 4412 w 10000"/>
              <a:gd name="connsiteY47" fmla="*/ 2317 h 10000"/>
              <a:gd name="connsiteX48" fmla="*/ 4412 w 10000"/>
              <a:gd name="connsiteY48" fmla="*/ 2639 h 10000"/>
              <a:gd name="connsiteX49" fmla="*/ 4559 w 10000"/>
              <a:gd name="connsiteY49" fmla="*/ 2669 h 10000"/>
              <a:gd name="connsiteX50" fmla="*/ 4559 w 10000"/>
              <a:gd name="connsiteY50" fmla="*/ 3021 h 10000"/>
              <a:gd name="connsiteX51" fmla="*/ 4706 w 10000"/>
              <a:gd name="connsiteY51" fmla="*/ 3050 h 10000"/>
              <a:gd name="connsiteX52" fmla="*/ 4706 w 10000"/>
              <a:gd name="connsiteY52" fmla="*/ 3402 h 10000"/>
              <a:gd name="connsiteX53" fmla="*/ 4853 w 10000"/>
              <a:gd name="connsiteY53" fmla="*/ 3431 h 10000"/>
              <a:gd name="connsiteX54" fmla="*/ 4853 w 10000"/>
              <a:gd name="connsiteY54" fmla="*/ 3812 h 10000"/>
              <a:gd name="connsiteX55" fmla="*/ 5000 w 10000"/>
              <a:gd name="connsiteY55" fmla="*/ 3842 h 10000"/>
              <a:gd name="connsiteX56" fmla="*/ 5000 w 10000"/>
              <a:gd name="connsiteY56" fmla="*/ 4223 h 10000"/>
              <a:gd name="connsiteX57" fmla="*/ 5147 w 10000"/>
              <a:gd name="connsiteY57" fmla="*/ 4252 h 10000"/>
              <a:gd name="connsiteX58" fmla="*/ 5147 w 10000"/>
              <a:gd name="connsiteY58" fmla="*/ 4633 h 10000"/>
              <a:gd name="connsiteX59" fmla="*/ 5294 w 10000"/>
              <a:gd name="connsiteY59" fmla="*/ 4663 h 10000"/>
              <a:gd name="connsiteX60" fmla="*/ 5294 w 10000"/>
              <a:gd name="connsiteY60" fmla="*/ 5044 h 10000"/>
              <a:gd name="connsiteX61" fmla="*/ 5441 w 10000"/>
              <a:gd name="connsiteY61" fmla="*/ 5073 h 10000"/>
              <a:gd name="connsiteX62" fmla="*/ 5441 w 10000"/>
              <a:gd name="connsiteY62" fmla="*/ 5455 h 10000"/>
              <a:gd name="connsiteX63" fmla="*/ 5588 w 10000"/>
              <a:gd name="connsiteY63" fmla="*/ 5484 h 10000"/>
              <a:gd name="connsiteX64" fmla="*/ 5588 w 10000"/>
              <a:gd name="connsiteY64" fmla="*/ 5865 h 10000"/>
              <a:gd name="connsiteX65" fmla="*/ 5735 w 10000"/>
              <a:gd name="connsiteY65" fmla="*/ 5894 h 10000"/>
              <a:gd name="connsiteX66" fmla="*/ 5735 w 10000"/>
              <a:gd name="connsiteY66" fmla="*/ 6276 h 10000"/>
              <a:gd name="connsiteX67" fmla="*/ 5882 w 10000"/>
              <a:gd name="connsiteY67" fmla="*/ 6305 h 10000"/>
              <a:gd name="connsiteX68" fmla="*/ 5882 w 10000"/>
              <a:gd name="connsiteY68" fmla="*/ 6657 h 10000"/>
              <a:gd name="connsiteX69" fmla="*/ 6029 w 10000"/>
              <a:gd name="connsiteY69" fmla="*/ 6686 h 10000"/>
              <a:gd name="connsiteX70" fmla="*/ 6029 w 10000"/>
              <a:gd name="connsiteY70" fmla="*/ 7038 h 10000"/>
              <a:gd name="connsiteX71" fmla="*/ 6176 w 10000"/>
              <a:gd name="connsiteY71" fmla="*/ 7067 h 10000"/>
              <a:gd name="connsiteX72" fmla="*/ 6176 w 10000"/>
              <a:gd name="connsiteY72" fmla="*/ 7419 h 10000"/>
              <a:gd name="connsiteX73" fmla="*/ 6324 w 10000"/>
              <a:gd name="connsiteY73" fmla="*/ 7449 h 10000"/>
              <a:gd name="connsiteX74" fmla="*/ 6324 w 10000"/>
              <a:gd name="connsiteY74" fmla="*/ 7771 h 10000"/>
              <a:gd name="connsiteX75" fmla="*/ 6471 w 10000"/>
              <a:gd name="connsiteY75" fmla="*/ 7801 h 10000"/>
              <a:gd name="connsiteX76" fmla="*/ 6471 w 10000"/>
              <a:gd name="connsiteY76" fmla="*/ 8123 h 10000"/>
              <a:gd name="connsiteX77" fmla="*/ 6618 w 10000"/>
              <a:gd name="connsiteY77" fmla="*/ 8152 h 10000"/>
              <a:gd name="connsiteX78" fmla="*/ 6618 w 10000"/>
              <a:gd name="connsiteY78" fmla="*/ 8446 h 10000"/>
              <a:gd name="connsiteX79" fmla="*/ 6765 w 10000"/>
              <a:gd name="connsiteY79" fmla="*/ 8475 h 10000"/>
              <a:gd name="connsiteX80" fmla="*/ 6765 w 10000"/>
              <a:gd name="connsiteY80" fmla="*/ 8710 h 10000"/>
              <a:gd name="connsiteX81" fmla="*/ 6912 w 10000"/>
              <a:gd name="connsiteY81" fmla="*/ 8739 h 10000"/>
              <a:gd name="connsiteX82" fmla="*/ 6912 w 10000"/>
              <a:gd name="connsiteY82" fmla="*/ 8974 h 10000"/>
              <a:gd name="connsiteX83" fmla="*/ 7059 w 10000"/>
              <a:gd name="connsiteY83" fmla="*/ 9003 h 10000"/>
              <a:gd name="connsiteX84" fmla="*/ 7059 w 10000"/>
              <a:gd name="connsiteY84" fmla="*/ 9238 h 10000"/>
              <a:gd name="connsiteX85" fmla="*/ 7206 w 10000"/>
              <a:gd name="connsiteY85" fmla="*/ 9267 h 10000"/>
              <a:gd name="connsiteX86" fmla="*/ 7206 w 10000"/>
              <a:gd name="connsiteY86" fmla="*/ 9443 h 10000"/>
              <a:gd name="connsiteX87" fmla="*/ 7353 w 10000"/>
              <a:gd name="connsiteY87" fmla="*/ 9472 h 10000"/>
              <a:gd name="connsiteX88" fmla="*/ 7353 w 10000"/>
              <a:gd name="connsiteY88" fmla="*/ 9619 h 10000"/>
              <a:gd name="connsiteX89" fmla="*/ 7500 w 10000"/>
              <a:gd name="connsiteY89" fmla="*/ 9648 h 10000"/>
              <a:gd name="connsiteX90" fmla="*/ 7500 w 10000"/>
              <a:gd name="connsiteY90" fmla="*/ 9765 h 10000"/>
              <a:gd name="connsiteX91" fmla="*/ 7647 w 10000"/>
              <a:gd name="connsiteY91" fmla="*/ 9795 h 10000"/>
              <a:gd name="connsiteX92" fmla="*/ 7647 w 10000"/>
              <a:gd name="connsiteY92" fmla="*/ 9883 h 10000"/>
              <a:gd name="connsiteX93" fmla="*/ 7794 w 10000"/>
              <a:gd name="connsiteY93" fmla="*/ 9912 h 10000"/>
              <a:gd name="connsiteX94" fmla="*/ 7794 w 10000"/>
              <a:gd name="connsiteY94" fmla="*/ 9941 h 10000"/>
              <a:gd name="connsiteX95" fmla="*/ 8088 w 10000"/>
              <a:gd name="connsiteY95" fmla="*/ 10000 h 10000"/>
              <a:gd name="connsiteX96" fmla="*/ 7941 w 10000"/>
              <a:gd name="connsiteY96" fmla="*/ 10000 h 10000"/>
              <a:gd name="connsiteX97" fmla="*/ 8088 w 10000"/>
              <a:gd name="connsiteY97" fmla="*/ 10000 h 10000"/>
              <a:gd name="connsiteX98" fmla="*/ 8235 w 10000"/>
              <a:gd name="connsiteY98" fmla="*/ 10000 h 10000"/>
              <a:gd name="connsiteX99" fmla="*/ 8529 w 10000"/>
              <a:gd name="connsiteY99" fmla="*/ 9941 h 10000"/>
              <a:gd name="connsiteX100" fmla="*/ 8529 w 10000"/>
              <a:gd name="connsiteY100" fmla="*/ 9853 h 10000"/>
              <a:gd name="connsiteX101" fmla="*/ 8676 w 10000"/>
              <a:gd name="connsiteY101" fmla="*/ 9824 h 10000"/>
              <a:gd name="connsiteX102" fmla="*/ 8676 w 10000"/>
              <a:gd name="connsiteY102" fmla="*/ 9736 h 10000"/>
              <a:gd name="connsiteX103" fmla="*/ 8824 w 10000"/>
              <a:gd name="connsiteY103" fmla="*/ 9707 h 10000"/>
              <a:gd name="connsiteX104" fmla="*/ 8824 w 10000"/>
              <a:gd name="connsiteY104" fmla="*/ 9589 h 10000"/>
              <a:gd name="connsiteX105" fmla="*/ 8971 w 10000"/>
              <a:gd name="connsiteY105" fmla="*/ 9560 h 10000"/>
              <a:gd name="connsiteX106" fmla="*/ 8971 w 10000"/>
              <a:gd name="connsiteY106" fmla="*/ 9384 h 10000"/>
              <a:gd name="connsiteX107" fmla="*/ 9118 w 10000"/>
              <a:gd name="connsiteY107" fmla="*/ 9355 h 10000"/>
              <a:gd name="connsiteX108" fmla="*/ 9118 w 10000"/>
              <a:gd name="connsiteY108" fmla="*/ 9179 h 10000"/>
              <a:gd name="connsiteX109" fmla="*/ 9265 w 10000"/>
              <a:gd name="connsiteY109" fmla="*/ 9150 h 10000"/>
              <a:gd name="connsiteX110" fmla="*/ 9265 w 10000"/>
              <a:gd name="connsiteY110" fmla="*/ 8944 h 10000"/>
              <a:gd name="connsiteX111" fmla="*/ 9412 w 10000"/>
              <a:gd name="connsiteY111" fmla="*/ 8915 h 10000"/>
              <a:gd name="connsiteX112" fmla="*/ 9412 w 10000"/>
              <a:gd name="connsiteY112" fmla="*/ 8651 h 10000"/>
              <a:gd name="connsiteX113" fmla="*/ 9559 w 10000"/>
              <a:gd name="connsiteY113" fmla="*/ 8622 h 10000"/>
              <a:gd name="connsiteX114" fmla="*/ 9559 w 10000"/>
              <a:gd name="connsiteY114" fmla="*/ 8358 h 10000"/>
              <a:gd name="connsiteX115" fmla="*/ 9706 w 10000"/>
              <a:gd name="connsiteY115" fmla="*/ 8328 h 10000"/>
              <a:gd name="connsiteX116" fmla="*/ 9706 w 10000"/>
              <a:gd name="connsiteY116" fmla="*/ 8035 h 10000"/>
              <a:gd name="connsiteX117" fmla="*/ 9853 w 10000"/>
              <a:gd name="connsiteY117" fmla="*/ 8006 h 10000"/>
              <a:gd name="connsiteX118" fmla="*/ 9853 w 10000"/>
              <a:gd name="connsiteY118" fmla="*/ 7713 h 10000"/>
              <a:gd name="connsiteX119" fmla="*/ 10000 w 10000"/>
              <a:gd name="connsiteY119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265 w 10000"/>
              <a:gd name="connsiteY45" fmla="*/ 2287 h 10000"/>
              <a:gd name="connsiteX46" fmla="*/ 4412 w 10000"/>
              <a:gd name="connsiteY46" fmla="*/ 2317 h 10000"/>
              <a:gd name="connsiteX47" fmla="*/ 4412 w 10000"/>
              <a:gd name="connsiteY47" fmla="*/ 2639 h 10000"/>
              <a:gd name="connsiteX48" fmla="*/ 4559 w 10000"/>
              <a:gd name="connsiteY48" fmla="*/ 2669 h 10000"/>
              <a:gd name="connsiteX49" fmla="*/ 4559 w 10000"/>
              <a:gd name="connsiteY49" fmla="*/ 3021 h 10000"/>
              <a:gd name="connsiteX50" fmla="*/ 4706 w 10000"/>
              <a:gd name="connsiteY50" fmla="*/ 3050 h 10000"/>
              <a:gd name="connsiteX51" fmla="*/ 4706 w 10000"/>
              <a:gd name="connsiteY51" fmla="*/ 3402 h 10000"/>
              <a:gd name="connsiteX52" fmla="*/ 4853 w 10000"/>
              <a:gd name="connsiteY52" fmla="*/ 3431 h 10000"/>
              <a:gd name="connsiteX53" fmla="*/ 4853 w 10000"/>
              <a:gd name="connsiteY53" fmla="*/ 3812 h 10000"/>
              <a:gd name="connsiteX54" fmla="*/ 5000 w 10000"/>
              <a:gd name="connsiteY54" fmla="*/ 3842 h 10000"/>
              <a:gd name="connsiteX55" fmla="*/ 5000 w 10000"/>
              <a:gd name="connsiteY55" fmla="*/ 4223 h 10000"/>
              <a:gd name="connsiteX56" fmla="*/ 5147 w 10000"/>
              <a:gd name="connsiteY56" fmla="*/ 4252 h 10000"/>
              <a:gd name="connsiteX57" fmla="*/ 5147 w 10000"/>
              <a:gd name="connsiteY57" fmla="*/ 4633 h 10000"/>
              <a:gd name="connsiteX58" fmla="*/ 5294 w 10000"/>
              <a:gd name="connsiteY58" fmla="*/ 4663 h 10000"/>
              <a:gd name="connsiteX59" fmla="*/ 5294 w 10000"/>
              <a:gd name="connsiteY59" fmla="*/ 5044 h 10000"/>
              <a:gd name="connsiteX60" fmla="*/ 5441 w 10000"/>
              <a:gd name="connsiteY60" fmla="*/ 5073 h 10000"/>
              <a:gd name="connsiteX61" fmla="*/ 5441 w 10000"/>
              <a:gd name="connsiteY61" fmla="*/ 5455 h 10000"/>
              <a:gd name="connsiteX62" fmla="*/ 5588 w 10000"/>
              <a:gd name="connsiteY62" fmla="*/ 5484 h 10000"/>
              <a:gd name="connsiteX63" fmla="*/ 5588 w 10000"/>
              <a:gd name="connsiteY63" fmla="*/ 5865 h 10000"/>
              <a:gd name="connsiteX64" fmla="*/ 5735 w 10000"/>
              <a:gd name="connsiteY64" fmla="*/ 5894 h 10000"/>
              <a:gd name="connsiteX65" fmla="*/ 5735 w 10000"/>
              <a:gd name="connsiteY65" fmla="*/ 6276 h 10000"/>
              <a:gd name="connsiteX66" fmla="*/ 5882 w 10000"/>
              <a:gd name="connsiteY66" fmla="*/ 6305 h 10000"/>
              <a:gd name="connsiteX67" fmla="*/ 5882 w 10000"/>
              <a:gd name="connsiteY67" fmla="*/ 6657 h 10000"/>
              <a:gd name="connsiteX68" fmla="*/ 6029 w 10000"/>
              <a:gd name="connsiteY68" fmla="*/ 6686 h 10000"/>
              <a:gd name="connsiteX69" fmla="*/ 6029 w 10000"/>
              <a:gd name="connsiteY69" fmla="*/ 7038 h 10000"/>
              <a:gd name="connsiteX70" fmla="*/ 6176 w 10000"/>
              <a:gd name="connsiteY70" fmla="*/ 7067 h 10000"/>
              <a:gd name="connsiteX71" fmla="*/ 6176 w 10000"/>
              <a:gd name="connsiteY71" fmla="*/ 7419 h 10000"/>
              <a:gd name="connsiteX72" fmla="*/ 6324 w 10000"/>
              <a:gd name="connsiteY72" fmla="*/ 7449 h 10000"/>
              <a:gd name="connsiteX73" fmla="*/ 6324 w 10000"/>
              <a:gd name="connsiteY73" fmla="*/ 7771 h 10000"/>
              <a:gd name="connsiteX74" fmla="*/ 6471 w 10000"/>
              <a:gd name="connsiteY74" fmla="*/ 7801 h 10000"/>
              <a:gd name="connsiteX75" fmla="*/ 6471 w 10000"/>
              <a:gd name="connsiteY75" fmla="*/ 8123 h 10000"/>
              <a:gd name="connsiteX76" fmla="*/ 6618 w 10000"/>
              <a:gd name="connsiteY76" fmla="*/ 8152 h 10000"/>
              <a:gd name="connsiteX77" fmla="*/ 6618 w 10000"/>
              <a:gd name="connsiteY77" fmla="*/ 8446 h 10000"/>
              <a:gd name="connsiteX78" fmla="*/ 6765 w 10000"/>
              <a:gd name="connsiteY78" fmla="*/ 8475 h 10000"/>
              <a:gd name="connsiteX79" fmla="*/ 6765 w 10000"/>
              <a:gd name="connsiteY79" fmla="*/ 8710 h 10000"/>
              <a:gd name="connsiteX80" fmla="*/ 6912 w 10000"/>
              <a:gd name="connsiteY80" fmla="*/ 8739 h 10000"/>
              <a:gd name="connsiteX81" fmla="*/ 6912 w 10000"/>
              <a:gd name="connsiteY81" fmla="*/ 8974 h 10000"/>
              <a:gd name="connsiteX82" fmla="*/ 7059 w 10000"/>
              <a:gd name="connsiteY82" fmla="*/ 9003 h 10000"/>
              <a:gd name="connsiteX83" fmla="*/ 7059 w 10000"/>
              <a:gd name="connsiteY83" fmla="*/ 9238 h 10000"/>
              <a:gd name="connsiteX84" fmla="*/ 7206 w 10000"/>
              <a:gd name="connsiteY84" fmla="*/ 9267 h 10000"/>
              <a:gd name="connsiteX85" fmla="*/ 7206 w 10000"/>
              <a:gd name="connsiteY85" fmla="*/ 9443 h 10000"/>
              <a:gd name="connsiteX86" fmla="*/ 7353 w 10000"/>
              <a:gd name="connsiteY86" fmla="*/ 9472 h 10000"/>
              <a:gd name="connsiteX87" fmla="*/ 7353 w 10000"/>
              <a:gd name="connsiteY87" fmla="*/ 9619 h 10000"/>
              <a:gd name="connsiteX88" fmla="*/ 7500 w 10000"/>
              <a:gd name="connsiteY88" fmla="*/ 9648 h 10000"/>
              <a:gd name="connsiteX89" fmla="*/ 7500 w 10000"/>
              <a:gd name="connsiteY89" fmla="*/ 9765 h 10000"/>
              <a:gd name="connsiteX90" fmla="*/ 7647 w 10000"/>
              <a:gd name="connsiteY90" fmla="*/ 9795 h 10000"/>
              <a:gd name="connsiteX91" fmla="*/ 7647 w 10000"/>
              <a:gd name="connsiteY91" fmla="*/ 9883 h 10000"/>
              <a:gd name="connsiteX92" fmla="*/ 7794 w 10000"/>
              <a:gd name="connsiteY92" fmla="*/ 9912 h 10000"/>
              <a:gd name="connsiteX93" fmla="*/ 7794 w 10000"/>
              <a:gd name="connsiteY93" fmla="*/ 9941 h 10000"/>
              <a:gd name="connsiteX94" fmla="*/ 8088 w 10000"/>
              <a:gd name="connsiteY94" fmla="*/ 10000 h 10000"/>
              <a:gd name="connsiteX95" fmla="*/ 7941 w 10000"/>
              <a:gd name="connsiteY95" fmla="*/ 10000 h 10000"/>
              <a:gd name="connsiteX96" fmla="*/ 8088 w 10000"/>
              <a:gd name="connsiteY96" fmla="*/ 10000 h 10000"/>
              <a:gd name="connsiteX97" fmla="*/ 8235 w 10000"/>
              <a:gd name="connsiteY97" fmla="*/ 10000 h 10000"/>
              <a:gd name="connsiteX98" fmla="*/ 8529 w 10000"/>
              <a:gd name="connsiteY98" fmla="*/ 9941 h 10000"/>
              <a:gd name="connsiteX99" fmla="*/ 8529 w 10000"/>
              <a:gd name="connsiteY99" fmla="*/ 9853 h 10000"/>
              <a:gd name="connsiteX100" fmla="*/ 8676 w 10000"/>
              <a:gd name="connsiteY100" fmla="*/ 9824 h 10000"/>
              <a:gd name="connsiteX101" fmla="*/ 8676 w 10000"/>
              <a:gd name="connsiteY101" fmla="*/ 9736 h 10000"/>
              <a:gd name="connsiteX102" fmla="*/ 8824 w 10000"/>
              <a:gd name="connsiteY102" fmla="*/ 9707 h 10000"/>
              <a:gd name="connsiteX103" fmla="*/ 8824 w 10000"/>
              <a:gd name="connsiteY103" fmla="*/ 9589 h 10000"/>
              <a:gd name="connsiteX104" fmla="*/ 8971 w 10000"/>
              <a:gd name="connsiteY104" fmla="*/ 9560 h 10000"/>
              <a:gd name="connsiteX105" fmla="*/ 8971 w 10000"/>
              <a:gd name="connsiteY105" fmla="*/ 9384 h 10000"/>
              <a:gd name="connsiteX106" fmla="*/ 9118 w 10000"/>
              <a:gd name="connsiteY106" fmla="*/ 9355 h 10000"/>
              <a:gd name="connsiteX107" fmla="*/ 9118 w 10000"/>
              <a:gd name="connsiteY107" fmla="*/ 9179 h 10000"/>
              <a:gd name="connsiteX108" fmla="*/ 9265 w 10000"/>
              <a:gd name="connsiteY108" fmla="*/ 9150 h 10000"/>
              <a:gd name="connsiteX109" fmla="*/ 9265 w 10000"/>
              <a:gd name="connsiteY109" fmla="*/ 8944 h 10000"/>
              <a:gd name="connsiteX110" fmla="*/ 9412 w 10000"/>
              <a:gd name="connsiteY110" fmla="*/ 8915 h 10000"/>
              <a:gd name="connsiteX111" fmla="*/ 9412 w 10000"/>
              <a:gd name="connsiteY111" fmla="*/ 8651 h 10000"/>
              <a:gd name="connsiteX112" fmla="*/ 9559 w 10000"/>
              <a:gd name="connsiteY112" fmla="*/ 8622 h 10000"/>
              <a:gd name="connsiteX113" fmla="*/ 9559 w 10000"/>
              <a:gd name="connsiteY113" fmla="*/ 8358 h 10000"/>
              <a:gd name="connsiteX114" fmla="*/ 9706 w 10000"/>
              <a:gd name="connsiteY114" fmla="*/ 8328 h 10000"/>
              <a:gd name="connsiteX115" fmla="*/ 9706 w 10000"/>
              <a:gd name="connsiteY115" fmla="*/ 8035 h 10000"/>
              <a:gd name="connsiteX116" fmla="*/ 9853 w 10000"/>
              <a:gd name="connsiteY116" fmla="*/ 8006 h 10000"/>
              <a:gd name="connsiteX117" fmla="*/ 9853 w 10000"/>
              <a:gd name="connsiteY117" fmla="*/ 7713 h 10000"/>
              <a:gd name="connsiteX118" fmla="*/ 10000 w 10000"/>
              <a:gd name="connsiteY118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412 w 10000"/>
              <a:gd name="connsiteY46" fmla="*/ 2639 h 10000"/>
              <a:gd name="connsiteX47" fmla="*/ 4559 w 10000"/>
              <a:gd name="connsiteY47" fmla="*/ 2669 h 10000"/>
              <a:gd name="connsiteX48" fmla="*/ 4559 w 10000"/>
              <a:gd name="connsiteY48" fmla="*/ 3021 h 10000"/>
              <a:gd name="connsiteX49" fmla="*/ 4706 w 10000"/>
              <a:gd name="connsiteY49" fmla="*/ 3050 h 10000"/>
              <a:gd name="connsiteX50" fmla="*/ 4706 w 10000"/>
              <a:gd name="connsiteY50" fmla="*/ 3402 h 10000"/>
              <a:gd name="connsiteX51" fmla="*/ 4853 w 10000"/>
              <a:gd name="connsiteY51" fmla="*/ 3431 h 10000"/>
              <a:gd name="connsiteX52" fmla="*/ 4853 w 10000"/>
              <a:gd name="connsiteY52" fmla="*/ 3812 h 10000"/>
              <a:gd name="connsiteX53" fmla="*/ 5000 w 10000"/>
              <a:gd name="connsiteY53" fmla="*/ 3842 h 10000"/>
              <a:gd name="connsiteX54" fmla="*/ 5000 w 10000"/>
              <a:gd name="connsiteY54" fmla="*/ 4223 h 10000"/>
              <a:gd name="connsiteX55" fmla="*/ 5147 w 10000"/>
              <a:gd name="connsiteY55" fmla="*/ 4252 h 10000"/>
              <a:gd name="connsiteX56" fmla="*/ 5147 w 10000"/>
              <a:gd name="connsiteY56" fmla="*/ 4633 h 10000"/>
              <a:gd name="connsiteX57" fmla="*/ 5294 w 10000"/>
              <a:gd name="connsiteY57" fmla="*/ 4663 h 10000"/>
              <a:gd name="connsiteX58" fmla="*/ 5294 w 10000"/>
              <a:gd name="connsiteY58" fmla="*/ 5044 h 10000"/>
              <a:gd name="connsiteX59" fmla="*/ 5441 w 10000"/>
              <a:gd name="connsiteY59" fmla="*/ 5073 h 10000"/>
              <a:gd name="connsiteX60" fmla="*/ 5441 w 10000"/>
              <a:gd name="connsiteY60" fmla="*/ 5455 h 10000"/>
              <a:gd name="connsiteX61" fmla="*/ 5588 w 10000"/>
              <a:gd name="connsiteY61" fmla="*/ 5484 h 10000"/>
              <a:gd name="connsiteX62" fmla="*/ 5588 w 10000"/>
              <a:gd name="connsiteY62" fmla="*/ 5865 h 10000"/>
              <a:gd name="connsiteX63" fmla="*/ 5735 w 10000"/>
              <a:gd name="connsiteY63" fmla="*/ 5894 h 10000"/>
              <a:gd name="connsiteX64" fmla="*/ 5735 w 10000"/>
              <a:gd name="connsiteY64" fmla="*/ 6276 h 10000"/>
              <a:gd name="connsiteX65" fmla="*/ 5882 w 10000"/>
              <a:gd name="connsiteY65" fmla="*/ 6305 h 10000"/>
              <a:gd name="connsiteX66" fmla="*/ 5882 w 10000"/>
              <a:gd name="connsiteY66" fmla="*/ 6657 h 10000"/>
              <a:gd name="connsiteX67" fmla="*/ 6029 w 10000"/>
              <a:gd name="connsiteY67" fmla="*/ 6686 h 10000"/>
              <a:gd name="connsiteX68" fmla="*/ 6029 w 10000"/>
              <a:gd name="connsiteY68" fmla="*/ 7038 h 10000"/>
              <a:gd name="connsiteX69" fmla="*/ 6176 w 10000"/>
              <a:gd name="connsiteY69" fmla="*/ 7067 h 10000"/>
              <a:gd name="connsiteX70" fmla="*/ 6176 w 10000"/>
              <a:gd name="connsiteY70" fmla="*/ 7419 h 10000"/>
              <a:gd name="connsiteX71" fmla="*/ 6324 w 10000"/>
              <a:gd name="connsiteY71" fmla="*/ 7449 h 10000"/>
              <a:gd name="connsiteX72" fmla="*/ 6324 w 10000"/>
              <a:gd name="connsiteY72" fmla="*/ 7771 h 10000"/>
              <a:gd name="connsiteX73" fmla="*/ 6471 w 10000"/>
              <a:gd name="connsiteY73" fmla="*/ 7801 h 10000"/>
              <a:gd name="connsiteX74" fmla="*/ 6471 w 10000"/>
              <a:gd name="connsiteY74" fmla="*/ 8123 h 10000"/>
              <a:gd name="connsiteX75" fmla="*/ 6618 w 10000"/>
              <a:gd name="connsiteY75" fmla="*/ 8152 h 10000"/>
              <a:gd name="connsiteX76" fmla="*/ 6618 w 10000"/>
              <a:gd name="connsiteY76" fmla="*/ 8446 h 10000"/>
              <a:gd name="connsiteX77" fmla="*/ 6765 w 10000"/>
              <a:gd name="connsiteY77" fmla="*/ 8475 h 10000"/>
              <a:gd name="connsiteX78" fmla="*/ 6765 w 10000"/>
              <a:gd name="connsiteY78" fmla="*/ 8710 h 10000"/>
              <a:gd name="connsiteX79" fmla="*/ 6912 w 10000"/>
              <a:gd name="connsiteY79" fmla="*/ 8739 h 10000"/>
              <a:gd name="connsiteX80" fmla="*/ 6912 w 10000"/>
              <a:gd name="connsiteY80" fmla="*/ 8974 h 10000"/>
              <a:gd name="connsiteX81" fmla="*/ 7059 w 10000"/>
              <a:gd name="connsiteY81" fmla="*/ 9003 h 10000"/>
              <a:gd name="connsiteX82" fmla="*/ 7059 w 10000"/>
              <a:gd name="connsiteY82" fmla="*/ 9238 h 10000"/>
              <a:gd name="connsiteX83" fmla="*/ 7206 w 10000"/>
              <a:gd name="connsiteY83" fmla="*/ 9267 h 10000"/>
              <a:gd name="connsiteX84" fmla="*/ 7206 w 10000"/>
              <a:gd name="connsiteY84" fmla="*/ 9443 h 10000"/>
              <a:gd name="connsiteX85" fmla="*/ 7353 w 10000"/>
              <a:gd name="connsiteY85" fmla="*/ 9472 h 10000"/>
              <a:gd name="connsiteX86" fmla="*/ 7353 w 10000"/>
              <a:gd name="connsiteY86" fmla="*/ 9619 h 10000"/>
              <a:gd name="connsiteX87" fmla="*/ 7500 w 10000"/>
              <a:gd name="connsiteY87" fmla="*/ 9648 h 10000"/>
              <a:gd name="connsiteX88" fmla="*/ 7500 w 10000"/>
              <a:gd name="connsiteY88" fmla="*/ 9765 h 10000"/>
              <a:gd name="connsiteX89" fmla="*/ 7647 w 10000"/>
              <a:gd name="connsiteY89" fmla="*/ 9795 h 10000"/>
              <a:gd name="connsiteX90" fmla="*/ 7647 w 10000"/>
              <a:gd name="connsiteY90" fmla="*/ 9883 h 10000"/>
              <a:gd name="connsiteX91" fmla="*/ 7794 w 10000"/>
              <a:gd name="connsiteY91" fmla="*/ 9912 h 10000"/>
              <a:gd name="connsiteX92" fmla="*/ 7794 w 10000"/>
              <a:gd name="connsiteY92" fmla="*/ 9941 h 10000"/>
              <a:gd name="connsiteX93" fmla="*/ 8088 w 10000"/>
              <a:gd name="connsiteY93" fmla="*/ 10000 h 10000"/>
              <a:gd name="connsiteX94" fmla="*/ 7941 w 10000"/>
              <a:gd name="connsiteY94" fmla="*/ 10000 h 10000"/>
              <a:gd name="connsiteX95" fmla="*/ 8088 w 10000"/>
              <a:gd name="connsiteY95" fmla="*/ 10000 h 10000"/>
              <a:gd name="connsiteX96" fmla="*/ 8235 w 10000"/>
              <a:gd name="connsiteY96" fmla="*/ 10000 h 10000"/>
              <a:gd name="connsiteX97" fmla="*/ 8529 w 10000"/>
              <a:gd name="connsiteY97" fmla="*/ 9941 h 10000"/>
              <a:gd name="connsiteX98" fmla="*/ 8529 w 10000"/>
              <a:gd name="connsiteY98" fmla="*/ 9853 h 10000"/>
              <a:gd name="connsiteX99" fmla="*/ 8676 w 10000"/>
              <a:gd name="connsiteY99" fmla="*/ 9824 h 10000"/>
              <a:gd name="connsiteX100" fmla="*/ 8676 w 10000"/>
              <a:gd name="connsiteY100" fmla="*/ 9736 h 10000"/>
              <a:gd name="connsiteX101" fmla="*/ 8824 w 10000"/>
              <a:gd name="connsiteY101" fmla="*/ 9707 h 10000"/>
              <a:gd name="connsiteX102" fmla="*/ 8824 w 10000"/>
              <a:gd name="connsiteY102" fmla="*/ 9589 h 10000"/>
              <a:gd name="connsiteX103" fmla="*/ 8971 w 10000"/>
              <a:gd name="connsiteY103" fmla="*/ 9560 h 10000"/>
              <a:gd name="connsiteX104" fmla="*/ 8971 w 10000"/>
              <a:gd name="connsiteY104" fmla="*/ 9384 h 10000"/>
              <a:gd name="connsiteX105" fmla="*/ 9118 w 10000"/>
              <a:gd name="connsiteY105" fmla="*/ 9355 h 10000"/>
              <a:gd name="connsiteX106" fmla="*/ 9118 w 10000"/>
              <a:gd name="connsiteY106" fmla="*/ 9179 h 10000"/>
              <a:gd name="connsiteX107" fmla="*/ 9265 w 10000"/>
              <a:gd name="connsiteY107" fmla="*/ 9150 h 10000"/>
              <a:gd name="connsiteX108" fmla="*/ 9265 w 10000"/>
              <a:gd name="connsiteY108" fmla="*/ 8944 h 10000"/>
              <a:gd name="connsiteX109" fmla="*/ 9412 w 10000"/>
              <a:gd name="connsiteY109" fmla="*/ 8915 h 10000"/>
              <a:gd name="connsiteX110" fmla="*/ 9412 w 10000"/>
              <a:gd name="connsiteY110" fmla="*/ 8651 h 10000"/>
              <a:gd name="connsiteX111" fmla="*/ 9559 w 10000"/>
              <a:gd name="connsiteY111" fmla="*/ 8622 h 10000"/>
              <a:gd name="connsiteX112" fmla="*/ 9559 w 10000"/>
              <a:gd name="connsiteY112" fmla="*/ 8358 h 10000"/>
              <a:gd name="connsiteX113" fmla="*/ 9706 w 10000"/>
              <a:gd name="connsiteY113" fmla="*/ 8328 h 10000"/>
              <a:gd name="connsiteX114" fmla="*/ 9706 w 10000"/>
              <a:gd name="connsiteY114" fmla="*/ 8035 h 10000"/>
              <a:gd name="connsiteX115" fmla="*/ 9853 w 10000"/>
              <a:gd name="connsiteY115" fmla="*/ 8006 h 10000"/>
              <a:gd name="connsiteX116" fmla="*/ 9853 w 10000"/>
              <a:gd name="connsiteY116" fmla="*/ 7713 h 10000"/>
              <a:gd name="connsiteX117" fmla="*/ 10000 w 10000"/>
              <a:gd name="connsiteY117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559 w 10000"/>
              <a:gd name="connsiteY47" fmla="*/ 3021 h 10000"/>
              <a:gd name="connsiteX48" fmla="*/ 4706 w 10000"/>
              <a:gd name="connsiteY48" fmla="*/ 3050 h 10000"/>
              <a:gd name="connsiteX49" fmla="*/ 4706 w 10000"/>
              <a:gd name="connsiteY49" fmla="*/ 3402 h 10000"/>
              <a:gd name="connsiteX50" fmla="*/ 4853 w 10000"/>
              <a:gd name="connsiteY50" fmla="*/ 3431 h 10000"/>
              <a:gd name="connsiteX51" fmla="*/ 4853 w 10000"/>
              <a:gd name="connsiteY51" fmla="*/ 3812 h 10000"/>
              <a:gd name="connsiteX52" fmla="*/ 5000 w 10000"/>
              <a:gd name="connsiteY52" fmla="*/ 3842 h 10000"/>
              <a:gd name="connsiteX53" fmla="*/ 5000 w 10000"/>
              <a:gd name="connsiteY53" fmla="*/ 4223 h 10000"/>
              <a:gd name="connsiteX54" fmla="*/ 5147 w 10000"/>
              <a:gd name="connsiteY54" fmla="*/ 4252 h 10000"/>
              <a:gd name="connsiteX55" fmla="*/ 5147 w 10000"/>
              <a:gd name="connsiteY55" fmla="*/ 4633 h 10000"/>
              <a:gd name="connsiteX56" fmla="*/ 5294 w 10000"/>
              <a:gd name="connsiteY56" fmla="*/ 4663 h 10000"/>
              <a:gd name="connsiteX57" fmla="*/ 5294 w 10000"/>
              <a:gd name="connsiteY57" fmla="*/ 5044 h 10000"/>
              <a:gd name="connsiteX58" fmla="*/ 5441 w 10000"/>
              <a:gd name="connsiteY58" fmla="*/ 5073 h 10000"/>
              <a:gd name="connsiteX59" fmla="*/ 5441 w 10000"/>
              <a:gd name="connsiteY59" fmla="*/ 5455 h 10000"/>
              <a:gd name="connsiteX60" fmla="*/ 5588 w 10000"/>
              <a:gd name="connsiteY60" fmla="*/ 5484 h 10000"/>
              <a:gd name="connsiteX61" fmla="*/ 5588 w 10000"/>
              <a:gd name="connsiteY61" fmla="*/ 5865 h 10000"/>
              <a:gd name="connsiteX62" fmla="*/ 5735 w 10000"/>
              <a:gd name="connsiteY62" fmla="*/ 5894 h 10000"/>
              <a:gd name="connsiteX63" fmla="*/ 5735 w 10000"/>
              <a:gd name="connsiteY63" fmla="*/ 6276 h 10000"/>
              <a:gd name="connsiteX64" fmla="*/ 5882 w 10000"/>
              <a:gd name="connsiteY64" fmla="*/ 6305 h 10000"/>
              <a:gd name="connsiteX65" fmla="*/ 5882 w 10000"/>
              <a:gd name="connsiteY65" fmla="*/ 6657 h 10000"/>
              <a:gd name="connsiteX66" fmla="*/ 6029 w 10000"/>
              <a:gd name="connsiteY66" fmla="*/ 6686 h 10000"/>
              <a:gd name="connsiteX67" fmla="*/ 6029 w 10000"/>
              <a:gd name="connsiteY67" fmla="*/ 7038 h 10000"/>
              <a:gd name="connsiteX68" fmla="*/ 6176 w 10000"/>
              <a:gd name="connsiteY68" fmla="*/ 7067 h 10000"/>
              <a:gd name="connsiteX69" fmla="*/ 6176 w 10000"/>
              <a:gd name="connsiteY69" fmla="*/ 7419 h 10000"/>
              <a:gd name="connsiteX70" fmla="*/ 6324 w 10000"/>
              <a:gd name="connsiteY70" fmla="*/ 7449 h 10000"/>
              <a:gd name="connsiteX71" fmla="*/ 6324 w 10000"/>
              <a:gd name="connsiteY71" fmla="*/ 7771 h 10000"/>
              <a:gd name="connsiteX72" fmla="*/ 6471 w 10000"/>
              <a:gd name="connsiteY72" fmla="*/ 7801 h 10000"/>
              <a:gd name="connsiteX73" fmla="*/ 6471 w 10000"/>
              <a:gd name="connsiteY73" fmla="*/ 8123 h 10000"/>
              <a:gd name="connsiteX74" fmla="*/ 6618 w 10000"/>
              <a:gd name="connsiteY74" fmla="*/ 8152 h 10000"/>
              <a:gd name="connsiteX75" fmla="*/ 6618 w 10000"/>
              <a:gd name="connsiteY75" fmla="*/ 8446 h 10000"/>
              <a:gd name="connsiteX76" fmla="*/ 6765 w 10000"/>
              <a:gd name="connsiteY76" fmla="*/ 8475 h 10000"/>
              <a:gd name="connsiteX77" fmla="*/ 6765 w 10000"/>
              <a:gd name="connsiteY77" fmla="*/ 8710 h 10000"/>
              <a:gd name="connsiteX78" fmla="*/ 6912 w 10000"/>
              <a:gd name="connsiteY78" fmla="*/ 8739 h 10000"/>
              <a:gd name="connsiteX79" fmla="*/ 6912 w 10000"/>
              <a:gd name="connsiteY79" fmla="*/ 8974 h 10000"/>
              <a:gd name="connsiteX80" fmla="*/ 7059 w 10000"/>
              <a:gd name="connsiteY80" fmla="*/ 9003 h 10000"/>
              <a:gd name="connsiteX81" fmla="*/ 7059 w 10000"/>
              <a:gd name="connsiteY81" fmla="*/ 9238 h 10000"/>
              <a:gd name="connsiteX82" fmla="*/ 7206 w 10000"/>
              <a:gd name="connsiteY82" fmla="*/ 9267 h 10000"/>
              <a:gd name="connsiteX83" fmla="*/ 7206 w 10000"/>
              <a:gd name="connsiteY83" fmla="*/ 9443 h 10000"/>
              <a:gd name="connsiteX84" fmla="*/ 7353 w 10000"/>
              <a:gd name="connsiteY84" fmla="*/ 9472 h 10000"/>
              <a:gd name="connsiteX85" fmla="*/ 7353 w 10000"/>
              <a:gd name="connsiteY85" fmla="*/ 9619 h 10000"/>
              <a:gd name="connsiteX86" fmla="*/ 7500 w 10000"/>
              <a:gd name="connsiteY86" fmla="*/ 9648 h 10000"/>
              <a:gd name="connsiteX87" fmla="*/ 7500 w 10000"/>
              <a:gd name="connsiteY87" fmla="*/ 9765 h 10000"/>
              <a:gd name="connsiteX88" fmla="*/ 7647 w 10000"/>
              <a:gd name="connsiteY88" fmla="*/ 9795 h 10000"/>
              <a:gd name="connsiteX89" fmla="*/ 7647 w 10000"/>
              <a:gd name="connsiteY89" fmla="*/ 9883 h 10000"/>
              <a:gd name="connsiteX90" fmla="*/ 7794 w 10000"/>
              <a:gd name="connsiteY90" fmla="*/ 9912 h 10000"/>
              <a:gd name="connsiteX91" fmla="*/ 7794 w 10000"/>
              <a:gd name="connsiteY91" fmla="*/ 9941 h 10000"/>
              <a:gd name="connsiteX92" fmla="*/ 8088 w 10000"/>
              <a:gd name="connsiteY92" fmla="*/ 10000 h 10000"/>
              <a:gd name="connsiteX93" fmla="*/ 7941 w 10000"/>
              <a:gd name="connsiteY93" fmla="*/ 10000 h 10000"/>
              <a:gd name="connsiteX94" fmla="*/ 8088 w 10000"/>
              <a:gd name="connsiteY94" fmla="*/ 10000 h 10000"/>
              <a:gd name="connsiteX95" fmla="*/ 8235 w 10000"/>
              <a:gd name="connsiteY95" fmla="*/ 10000 h 10000"/>
              <a:gd name="connsiteX96" fmla="*/ 8529 w 10000"/>
              <a:gd name="connsiteY96" fmla="*/ 9941 h 10000"/>
              <a:gd name="connsiteX97" fmla="*/ 8529 w 10000"/>
              <a:gd name="connsiteY97" fmla="*/ 9853 h 10000"/>
              <a:gd name="connsiteX98" fmla="*/ 8676 w 10000"/>
              <a:gd name="connsiteY98" fmla="*/ 9824 h 10000"/>
              <a:gd name="connsiteX99" fmla="*/ 8676 w 10000"/>
              <a:gd name="connsiteY99" fmla="*/ 9736 h 10000"/>
              <a:gd name="connsiteX100" fmla="*/ 8824 w 10000"/>
              <a:gd name="connsiteY100" fmla="*/ 9707 h 10000"/>
              <a:gd name="connsiteX101" fmla="*/ 8824 w 10000"/>
              <a:gd name="connsiteY101" fmla="*/ 9589 h 10000"/>
              <a:gd name="connsiteX102" fmla="*/ 8971 w 10000"/>
              <a:gd name="connsiteY102" fmla="*/ 9560 h 10000"/>
              <a:gd name="connsiteX103" fmla="*/ 8971 w 10000"/>
              <a:gd name="connsiteY103" fmla="*/ 9384 h 10000"/>
              <a:gd name="connsiteX104" fmla="*/ 9118 w 10000"/>
              <a:gd name="connsiteY104" fmla="*/ 9355 h 10000"/>
              <a:gd name="connsiteX105" fmla="*/ 9118 w 10000"/>
              <a:gd name="connsiteY105" fmla="*/ 9179 h 10000"/>
              <a:gd name="connsiteX106" fmla="*/ 9265 w 10000"/>
              <a:gd name="connsiteY106" fmla="*/ 9150 h 10000"/>
              <a:gd name="connsiteX107" fmla="*/ 9265 w 10000"/>
              <a:gd name="connsiteY107" fmla="*/ 8944 h 10000"/>
              <a:gd name="connsiteX108" fmla="*/ 9412 w 10000"/>
              <a:gd name="connsiteY108" fmla="*/ 8915 h 10000"/>
              <a:gd name="connsiteX109" fmla="*/ 9412 w 10000"/>
              <a:gd name="connsiteY109" fmla="*/ 8651 h 10000"/>
              <a:gd name="connsiteX110" fmla="*/ 9559 w 10000"/>
              <a:gd name="connsiteY110" fmla="*/ 8622 h 10000"/>
              <a:gd name="connsiteX111" fmla="*/ 9559 w 10000"/>
              <a:gd name="connsiteY111" fmla="*/ 8358 h 10000"/>
              <a:gd name="connsiteX112" fmla="*/ 9706 w 10000"/>
              <a:gd name="connsiteY112" fmla="*/ 8328 h 10000"/>
              <a:gd name="connsiteX113" fmla="*/ 9706 w 10000"/>
              <a:gd name="connsiteY113" fmla="*/ 8035 h 10000"/>
              <a:gd name="connsiteX114" fmla="*/ 9853 w 10000"/>
              <a:gd name="connsiteY114" fmla="*/ 8006 h 10000"/>
              <a:gd name="connsiteX115" fmla="*/ 9853 w 10000"/>
              <a:gd name="connsiteY115" fmla="*/ 7713 h 10000"/>
              <a:gd name="connsiteX116" fmla="*/ 10000 w 10000"/>
              <a:gd name="connsiteY116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706 w 10000"/>
              <a:gd name="connsiteY48" fmla="*/ 3402 h 10000"/>
              <a:gd name="connsiteX49" fmla="*/ 4853 w 10000"/>
              <a:gd name="connsiteY49" fmla="*/ 3431 h 10000"/>
              <a:gd name="connsiteX50" fmla="*/ 4853 w 10000"/>
              <a:gd name="connsiteY50" fmla="*/ 3812 h 10000"/>
              <a:gd name="connsiteX51" fmla="*/ 5000 w 10000"/>
              <a:gd name="connsiteY51" fmla="*/ 3842 h 10000"/>
              <a:gd name="connsiteX52" fmla="*/ 5000 w 10000"/>
              <a:gd name="connsiteY52" fmla="*/ 4223 h 10000"/>
              <a:gd name="connsiteX53" fmla="*/ 5147 w 10000"/>
              <a:gd name="connsiteY53" fmla="*/ 4252 h 10000"/>
              <a:gd name="connsiteX54" fmla="*/ 5147 w 10000"/>
              <a:gd name="connsiteY54" fmla="*/ 4633 h 10000"/>
              <a:gd name="connsiteX55" fmla="*/ 5294 w 10000"/>
              <a:gd name="connsiteY55" fmla="*/ 4663 h 10000"/>
              <a:gd name="connsiteX56" fmla="*/ 5294 w 10000"/>
              <a:gd name="connsiteY56" fmla="*/ 5044 h 10000"/>
              <a:gd name="connsiteX57" fmla="*/ 5441 w 10000"/>
              <a:gd name="connsiteY57" fmla="*/ 5073 h 10000"/>
              <a:gd name="connsiteX58" fmla="*/ 5441 w 10000"/>
              <a:gd name="connsiteY58" fmla="*/ 5455 h 10000"/>
              <a:gd name="connsiteX59" fmla="*/ 5588 w 10000"/>
              <a:gd name="connsiteY59" fmla="*/ 5484 h 10000"/>
              <a:gd name="connsiteX60" fmla="*/ 5588 w 10000"/>
              <a:gd name="connsiteY60" fmla="*/ 5865 h 10000"/>
              <a:gd name="connsiteX61" fmla="*/ 5735 w 10000"/>
              <a:gd name="connsiteY61" fmla="*/ 5894 h 10000"/>
              <a:gd name="connsiteX62" fmla="*/ 5735 w 10000"/>
              <a:gd name="connsiteY62" fmla="*/ 6276 h 10000"/>
              <a:gd name="connsiteX63" fmla="*/ 5882 w 10000"/>
              <a:gd name="connsiteY63" fmla="*/ 6305 h 10000"/>
              <a:gd name="connsiteX64" fmla="*/ 5882 w 10000"/>
              <a:gd name="connsiteY64" fmla="*/ 6657 h 10000"/>
              <a:gd name="connsiteX65" fmla="*/ 6029 w 10000"/>
              <a:gd name="connsiteY65" fmla="*/ 6686 h 10000"/>
              <a:gd name="connsiteX66" fmla="*/ 6029 w 10000"/>
              <a:gd name="connsiteY66" fmla="*/ 7038 h 10000"/>
              <a:gd name="connsiteX67" fmla="*/ 6176 w 10000"/>
              <a:gd name="connsiteY67" fmla="*/ 7067 h 10000"/>
              <a:gd name="connsiteX68" fmla="*/ 6176 w 10000"/>
              <a:gd name="connsiteY68" fmla="*/ 7419 h 10000"/>
              <a:gd name="connsiteX69" fmla="*/ 6324 w 10000"/>
              <a:gd name="connsiteY69" fmla="*/ 7449 h 10000"/>
              <a:gd name="connsiteX70" fmla="*/ 6324 w 10000"/>
              <a:gd name="connsiteY70" fmla="*/ 7771 h 10000"/>
              <a:gd name="connsiteX71" fmla="*/ 6471 w 10000"/>
              <a:gd name="connsiteY71" fmla="*/ 7801 h 10000"/>
              <a:gd name="connsiteX72" fmla="*/ 6471 w 10000"/>
              <a:gd name="connsiteY72" fmla="*/ 8123 h 10000"/>
              <a:gd name="connsiteX73" fmla="*/ 6618 w 10000"/>
              <a:gd name="connsiteY73" fmla="*/ 8152 h 10000"/>
              <a:gd name="connsiteX74" fmla="*/ 6618 w 10000"/>
              <a:gd name="connsiteY74" fmla="*/ 8446 h 10000"/>
              <a:gd name="connsiteX75" fmla="*/ 6765 w 10000"/>
              <a:gd name="connsiteY75" fmla="*/ 8475 h 10000"/>
              <a:gd name="connsiteX76" fmla="*/ 6765 w 10000"/>
              <a:gd name="connsiteY76" fmla="*/ 8710 h 10000"/>
              <a:gd name="connsiteX77" fmla="*/ 6912 w 10000"/>
              <a:gd name="connsiteY77" fmla="*/ 8739 h 10000"/>
              <a:gd name="connsiteX78" fmla="*/ 6912 w 10000"/>
              <a:gd name="connsiteY78" fmla="*/ 8974 h 10000"/>
              <a:gd name="connsiteX79" fmla="*/ 7059 w 10000"/>
              <a:gd name="connsiteY79" fmla="*/ 9003 h 10000"/>
              <a:gd name="connsiteX80" fmla="*/ 7059 w 10000"/>
              <a:gd name="connsiteY80" fmla="*/ 9238 h 10000"/>
              <a:gd name="connsiteX81" fmla="*/ 7206 w 10000"/>
              <a:gd name="connsiteY81" fmla="*/ 9267 h 10000"/>
              <a:gd name="connsiteX82" fmla="*/ 7206 w 10000"/>
              <a:gd name="connsiteY82" fmla="*/ 9443 h 10000"/>
              <a:gd name="connsiteX83" fmla="*/ 7353 w 10000"/>
              <a:gd name="connsiteY83" fmla="*/ 9472 h 10000"/>
              <a:gd name="connsiteX84" fmla="*/ 7353 w 10000"/>
              <a:gd name="connsiteY84" fmla="*/ 9619 h 10000"/>
              <a:gd name="connsiteX85" fmla="*/ 7500 w 10000"/>
              <a:gd name="connsiteY85" fmla="*/ 9648 h 10000"/>
              <a:gd name="connsiteX86" fmla="*/ 7500 w 10000"/>
              <a:gd name="connsiteY86" fmla="*/ 9765 h 10000"/>
              <a:gd name="connsiteX87" fmla="*/ 7647 w 10000"/>
              <a:gd name="connsiteY87" fmla="*/ 9795 h 10000"/>
              <a:gd name="connsiteX88" fmla="*/ 7647 w 10000"/>
              <a:gd name="connsiteY88" fmla="*/ 9883 h 10000"/>
              <a:gd name="connsiteX89" fmla="*/ 7794 w 10000"/>
              <a:gd name="connsiteY89" fmla="*/ 9912 h 10000"/>
              <a:gd name="connsiteX90" fmla="*/ 7794 w 10000"/>
              <a:gd name="connsiteY90" fmla="*/ 9941 h 10000"/>
              <a:gd name="connsiteX91" fmla="*/ 8088 w 10000"/>
              <a:gd name="connsiteY91" fmla="*/ 10000 h 10000"/>
              <a:gd name="connsiteX92" fmla="*/ 7941 w 10000"/>
              <a:gd name="connsiteY92" fmla="*/ 10000 h 10000"/>
              <a:gd name="connsiteX93" fmla="*/ 8088 w 10000"/>
              <a:gd name="connsiteY93" fmla="*/ 10000 h 10000"/>
              <a:gd name="connsiteX94" fmla="*/ 8235 w 10000"/>
              <a:gd name="connsiteY94" fmla="*/ 10000 h 10000"/>
              <a:gd name="connsiteX95" fmla="*/ 8529 w 10000"/>
              <a:gd name="connsiteY95" fmla="*/ 9941 h 10000"/>
              <a:gd name="connsiteX96" fmla="*/ 8529 w 10000"/>
              <a:gd name="connsiteY96" fmla="*/ 9853 h 10000"/>
              <a:gd name="connsiteX97" fmla="*/ 8676 w 10000"/>
              <a:gd name="connsiteY97" fmla="*/ 9824 h 10000"/>
              <a:gd name="connsiteX98" fmla="*/ 8676 w 10000"/>
              <a:gd name="connsiteY98" fmla="*/ 9736 h 10000"/>
              <a:gd name="connsiteX99" fmla="*/ 8824 w 10000"/>
              <a:gd name="connsiteY99" fmla="*/ 9707 h 10000"/>
              <a:gd name="connsiteX100" fmla="*/ 8824 w 10000"/>
              <a:gd name="connsiteY100" fmla="*/ 9589 h 10000"/>
              <a:gd name="connsiteX101" fmla="*/ 8971 w 10000"/>
              <a:gd name="connsiteY101" fmla="*/ 9560 h 10000"/>
              <a:gd name="connsiteX102" fmla="*/ 8971 w 10000"/>
              <a:gd name="connsiteY102" fmla="*/ 9384 h 10000"/>
              <a:gd name="connsiteX103" fmla="*/ 9118 w 10000"/>
              <a:gd name="connsiteY103" fmla="*/ 9355 h 10000"/>
              <a:gd name="connsiteX104" fmla="*/ 9118 w 10000"/>
              <a:gd name="connsiteY104" fmla="*/ 9179 h 10000"/>
              <a:gd name="connsiteX105" fmla="*/ 9265 w 10000"/>
              <a:gd name="connsiteY105" fmla="*/ 9150 h 10000"/>
              <a:gd name="connsiteX106" fmla="*/ 9265 w 10000"/>
              <a:gd name="connsiteY106" fmla="*/ 8944 h 10000"/>
              <a:gd name="connsiteX107" fmla="*/ 9412 w 10000"/>
              <a:gd name="connsiteY107" fmla="*/ 8915 h 10000"/>
              <a:gd name="connsiteX108" fmla="*/ 9412 w 10000"/>
              <a:gd name="connsiteY108" fmla="*/ 8651 h 10000"/>
              <a:gd name="connsiteX109" fmla="*/ 9559 w 10000"/>
              <a:gd name="connsiteY109" fmla="*/ 8622 h 10000"/>
              <a:gd name="connsiteX110" fmla="*/ 9559 w 10000"/>
              <a:gd name="connsiteY110" fmla="*/ 8358 h 10000"/>
              <a:gd name="connsiteX111" fmla="*/ 9706 w 10000"/>
              <a:gd name="connsiteY111" fmla="*/ 8328 h 10000"/>
              <a:gd name="connsiteX112" fmla="*/ 9706 w 10000"/>
              <a:gd name="connsiteY112" fmla="*/ 8035 h 10000"/>
              <a:gd name="connsiteX113" fmla="*/ 9853 w 10000"/>
              <a:gd name="connsiteY113" fmla="*/ 8006 h 10000"/>
              <a:gd name="connsiteX114" fmla="*/ 9853 w 10000"/>
              <a:gd name="connsiteY114" fmla="*/ 7713 h 10000"/>
              <a:gd name="connsiteX115" fmla="*/ 10000 w 10000"/>
              <a:gd name="connsiteY115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4853 w 10000"/>
              <a:gd name="connsiteY49" fmla="*/ 3812 h 10000"/>
              <a:gd name="connsiteX50" fmla="*/ 5000 w 10000"/>
              <a:gd name="connsiteY50" fmla="*/ 3842 h 10000"/>
              <a:gd name="connsiteX51" fmla="*/ 5000 w 10000"/>
              <a:gd name="connsiteY51" fmla="*/ 4223 h 10000"/>
              <a:gd name="connsiteX52" fmla="*/ 5147 w 10000"/>
              <a:gd name="connsiteY52" fmla="*/ 4252 h 10000"/>
              <a:gd name="connsiteX53" fmla="*/ 5147 w 10000"/>
              <a:gd name="connsiteY53" fmla="*/ 4633 h 10000"/>
              <a:gd name="connsiteX54" fmla="*/ 5294 w 10000"/>
              <a:gd name="connsiteY54" fmla="*/ 4663 h 10000"/>
              <a:gd name="connsiteX55" fmla="*/ 5294 w 10000"/>
              <a:gd name="connsiteY55" fmla="*/ 5044 h 10000"/>
              <a:gd name="connsiteX56" fmla="*/ 5441 w 10000"/>
              <a:gd name="connsiteY56" fmla="*/ 5073 h 10000"/>
              <a:gd name="connsiteX57" fmla="*/ 5441 w 10000"/>
              <a:gd name="connsiteY57" fmla="*/ 5455 h 10000"/>
              <a:gd name="connsiteX58" fmla="*/ 5588 w 10000"/>
              <a:gd name="connsiteY58" fmla="*/ 5484 h 10000"/>
              <a:gd name="connsiteX59" fmla="*/ 5588 w 10000"/>
              <a:gd name="connsiteY59" fmla="*/ 5865 h 10000"/>
              <a:gd name="connsiteX60" fmla="*/ 5735 w 10000"/>
              <a:gd name="connsiteY60" fmla="*/ 5894 h 10000"/>
              <a:gd name="connsiteX61" fmla="*/ 5735 w 10000"/>
              <a:gd name="connsiteY61" fmla="*/ 6276 h 10000"/>
              <a:gd name="connsiteX62" fmla="*/ 5882 w 10000"/>
              <a:gd name="connsiteY62" fmla="*/ 6305 h 10000"/>
              <a:gd name="connsiteX63" fmla="*/ 5882 w 10000"/>
              <a:gd name="connsiteY63" fmla="*/ 6657 h 10000"/>
              <a:gd name="connsiteX64" fmla="*/ 6029 w 10000"/>
              <a:gd name="connsiteY64" fmla="*/ 6686 h 10000"/>
              <a:gd name="connsiteX65" fmla="*/ 6029 w 10000"/>
              <a:gd name="connsiteY65" fmla="*/ 7038 h 10000"/>
              <a:gd name="connsiteX66" fmla="*/ 6176 w 10000"/>
              <a:gd name="connsiteY66" fmla="*/ 7067 h 10000"/>
              <a:gd name="connsiteX67" fmla="*/ 6176 w 10000"/>
              <a:gd name="connsiteY67" fmla="*/ 7419 h 10000"/>
              <a:gd name="connsiteX68" fmla="*/ 6324 w 10000"/>
              <a:gd name="connsiteY68" fmla="*/ 7449 h 10000"/>
              <a:gd name="connsiteX69" fmla="*/ 6324 w 10000"/>
              <a:gd name="connsiteY69" fmla="*/ 7771 h 10000"/>
              <a:gd name="connsiteX70" fmla="*/ 6471 w 10000"/>
              <a:gd name="connsiteY70" fmla="*/ 7801 h 10000"/>
              <a:gd name="connsiteX71" fmla="*/ 6471 w 10000"/>
              <a:gd name="connsiteY71" fmla="*/ 8123 h 10000"/>
              <a:gd name="connsiteX72" fmla="*/ 6618 w 10000"/>
              <a:gd name="connsiteY72" fmla="*/ 8152 h 10000"/>
              <a:gd name="connsiteX73" fmla="*/ 6618 w 10000"/>
              <a:gd name="connsiteY73" fmla="*/ 8446 h 10000"/>
              <a:gd name="connsiteX74" fmla="*/ 6765 w 10000"/>
              <a:gd name="connsiteY74" fmla="*/ 8475 h 10000"/>
              <a:gd name="connsiteX75" fmla="*/ 6765 w 10000"/>
              <a:gd name="connsiteY75" fmla="*/ 8710 h 10000"/>
              <a:gd name="connsiteX76" fmla="*/ 6912 w 10000"/>
              <a:gd name="connsiteY76" fmla="*/ 8739 h 10000"/>
              <a:gd name="connsiteX77" fmla="*/ 6912 w 10000"/>
              <a:gd name="connsiteY77" fmla="*/ 8974 h 10000"/>
              <a:gd name="connsiteX78" fmla="*/ 7059 w 10000"/>
              <a:gd name="connsiteY78" fmla="*/ 9003 h 10000"/>
              <a:gd name="connsiteX79" fmla="*/ 7059 w 10000"/>
              <a:gd name="connsiteY79" fmla="*/ 9238 h 10000"/>
              <a:gd name="connsiteX80" fmla="*/ 7206 w 10000"/>
              <a:gd name="connsiteY80" fmla="*/ 9267 h 10000"/>
              <a:gd name="connsiteX81" fmla="*/ 7206 w 10000"/>
              <a:gd name="connsiteY81" fmla="*/ 9443 h 10000"/>
              <a:gd name="connsiteX82" fmla="*/ 7353 w 10000"/>
              <a:gd name="connsiteY82" fmla="*/ 9472 h 10000"/>
              <a:gd name="connsiteX83" fmla="*/ 7353 w 10000"/>
              <a:gd name="connsiteY83" fmla="*/ 9619 h 10000"/>
              <a:gd name="connsiteX84" fmla="*/ 7500 w 10000"/>
              <a:gd name="connsiteY84" fmla="*/ 9648 h 10000"/>
              <a:gd name="connsiteX85" fmla="*/ 7500 w 10000"/>
              <a:gd name="connsiteY85" fmla="*/ 9765 h 10000"/>
              <a:gd name="connsiteX86" fmla="*/ 7647 w 10000"/>
              <a:gd name="connsiteY86" fmla="*/ 9795 h 10000"/>
              <a:gd name="connsiteX87" fmla="*/ 7647 w 10000"/>
              <a:gd name="connsiteY87" fmla="*/ 9883 h 10000"/>
              <a:gd name="connsiteX88" fmla="*/ 7794 w 10000"/>
              <a:gd name="connsiteY88" fmla="*/ 9912 h 10000"/>
              <a:gd name="connsiteX89" fmla="*/ 7794 w 10000"/>
              <a:gd name="connsiteY89" fmla="*/ 9941 h 10000"/>
              <a:gd name="connsiteX90" fmla="*/ 8088 w 10000"/>
              <a:gd name="connsiteY90" fmla="*/ 10000 h 10000"/>
              <a:gd name="connsiteX91" fmla="*/ 7941 w 10000"/>
              <a:gd name="connsiteY91" fmla="*/ 10000 h 10000"/>
              <a:gd name="connsiteX92" fmla="*/ 8088 w 10000"/>
              <a:gd name="connsiteY92" fmla="*/ 10000 h 10000"/>
              <a:gd name="connsiteX93" fmla="*/ 8235 w 10000"/>
              <a:gd name="connsiteY93" fmla="*/ 10000 h 10000"/>
              <a:gd name="connsiteX94" fmla="*/ 8529 w 10000"/>
              <a:gd name="connsiteY94" fmla="*/ 9941 h 10000"/>
              <a:gd name="connsiteX95" fmla="*/ 8529 w 10000"/>
              <a:gd name="connsiteY95" fmla="*/ 9853 h 10000"/>
              <a:gd name="connsiteX96" fmla="*/ 8676 w 10000"/>
              <a:gd name="connsiteY96" fmla="*/ 9824 h 10000"/>
              <a:gd name="connsiteX97" fmla="*/ 8676 w 10000"/>
              <a:gd name="connsiteY97" fmla="*/ 9736 h 10000"/>
              <a:gd name="connsiteX98" fmla="*/ 8824 w 10000"/>
              <a:gd name="connsiteY98" fmla="*/ 9707 h 10000"/>
              <a:gd name="connsiteX99" fmla="*/ 8824 w 10000"/>
              <a:gd name="connsiteY99" fmla="*/ 9589 h 10000"/>
              <a:gd name="connsiteX100" fmla="*/ 8971 w 10000"/>
              <a:gd name="connsiteY100" fmla="*/ 9560 h 10000"/>
              <a:gd name="connsiteX101" fmla="*/ 8971 w 10000"/>
              <a:gd name="connsiteY101" fmla="*/ 9384 h 10000"/>
              <a:gd name="connsiteX102" fmla="*/ 9118 w 10000"/>
              <a:gd name="connsiteY102" fmla="*/ 9355 h 10000"/>
              <a:gd name="connsiteX103" fmla="*/ 9118 w 10000"/>
              <a:gd name="connsiteY103" fmla="*/ 9179 h 10000"/>
              <a:gd name="connsiteX104" fmla="*/ 9265 w 10000"/>
              <a:gd name="connsiteY104" fmla="*/ 9150 h 10000"/>
              <a:gd name="connsiteX105" fmla="*/ 9265 w 10000"/>
              <a:gd name="connsiteY105" fmla="*/ 8944 h 10000"/>
              <a:gd name="connsiteX106" fmla="*/ 9412 w 10000"/>
              <a:gd name="connsiteY106" fmla="*/ 8915 h 10000"/>
              <a:gd name="connsiteX107" fmla="*/ 9412 w 10000"/>
              <a:gd name="connsiteY107" fmla="*/ 8651 h 10000"/>
              <a:gd name="connsiteX108" fmla="*/ 9559 w 10000"/>
              <a:gd name="connsiteY108" fmla="*/ 8622 h 10000"/>
              <a:gd name="connsiteX109" fmla="*/ 9559 w 10000"/>
              <a:gd name="connsiteY109" fmla="*/ 8358 h 10000"/>
              <a:gd name="connsiteX110" fmla="*/ 9706 w 10000"/>
              <a:gd name="connsiteY110" fmla="*/ 8328 h 10000"/>
              <a:gd name="connsiteX111" fmla="*/ 9706 w 10000"/>
              <a:gd name="connsiteY111" fmla="*/ 8035 h 10000"/>
              <a:gd name="connsiteX112" fmla="*/ 9853 w 10000"/>
              <a:gd name="connsiteY112" fmla="*/ 8006 h 10000"/>
              <a:gd name="connsiteX113" fmla="*/ 9853 w 10000"/>
              <a:gd name="connsiteY113" fmla="*/ 7713 h 10000"/>
              <a:gd name="connsiteX114" fmla="*/ 10000 w 10000"/>
              <a:gd name="connsiteY114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000 w 10000"/>
              <a:gd name="connsiteY50" fmla="*/ 4223 h 10000"/>
              <a:gd name="connsiteX51" fmla="*/ 5147 w 10000"/>
              <a:gd name="connsiteY51" fmla="*/ 4252 h 10000"/>
              <a:gd name="connsiteX52" fmla="*/ 5147 w 10000"/>
              <a:gd name="connsiteY52" fmla="*/ 4633 h 10000"/>
              <a:gd name="connsiteX53" fmla="*/ 5294 w 10000"/>
              <a:gd name="connsiteY53" fmla="*/ 4663 h 10000"/>
              <a:gd name="connsiteX54" fmla="*/ 5294 w 10000"/>
              <a:gd name="connsiteY54" fmla="*/ 5044 h 10000"/>
              <a:gd name="connsiteX55" fmla="*/ 5441 w 10000"/>
              <a:gd name="connsiteY55" fmla="*/ 5073 h 10000"/>
              <a:gd name="connsiteX56" fmla="*/ 5441 w 10000"/>
              <a:gd name="connsiteY56" fmla="*/ 5455 h 10000"/>
              <a:gd name="connsiteX57" fmla="*/ 5588 w 10000"/>
              <a:gd name="connsiteY57" fmla="*/ 5484 h 10000"/>
              <a:gd name="connsiteX58" fmla="*/ 5588 w 10000"/>
              <a:gd name="connsiteY58" fmla="*/ 5865 h 10000"/>
              <a:gd name="connsiteX59" fmla="*/ 5735 w 10000"/>
              <a:gd name="connsiteY59" fmla="*/ 5894 h 10000"/>
              <a:gd name="connsiteX60" fmla="*/ 5735 w 10000"/>
              <a:gd name="connsiteY60" fmla="*/ 6276 h 10000"/>
              <a:gd name="connsiteX61" fmla="*/ 5882 w 10000"/>
              <a:gd name="connsiteY61" fmla="*/ 6305 h 10000"/>
              <a:gd name="connsiteX62" fmla="*/ 5882 w 10000"/>
              <a:gd name="connsiteY62" fmla="*/ 6657 h 10000"/>
              <a:gd name="connsiteX63" fmla="*/ 6029 w 10000"/>
              <a:gd name="connsiteY63" fmla="*/ 6686 h 10000"/>
              <a:gd name="connsiteX64" fmla="*/ 6029 w 10000"/>
              <a:gd name="connsiteY64" fmla="*/ 7038 h 10000"/>
              <a:gd name="connsiteX65" fmla="*/ 6176 w 10000"/>
              <a:gd name="connsiteY65" fmla="*/ 7067 h 10000"/>
              <a:gd name="connsiteX66" fmla="*/ 6176 w 10000"/>
              <a:gd name="connsiteY66" fmla="*/ 7419 h 10000"/>
              <a:gd name="connsiteX67" fmla="*/ 6324 w 10000"/>
              <a:gd name="connsiteY67" fmla="*/ 7449 h 10000"/>
              <a:gd name="connsiteX68" fmla="*/ 6324 w 10000"/>
              <a:gd name="connsiteY68" fmla="*/ 7771 h 10000"/>
              <a:gd name="connsiteX69" fmla="*/ 6471 w 10000"/>
              <a:gd name="connsiteY69" fmla="*/ 7801 h 10000"/>
              <a:gd name="connsiteX70" fmla="*/ 6471 w 10000"/>
              <a:gd name="connsiteY70" fmla="*/ 8123 h 10000"/>
              <a:gd name="connsiteX71" fmla="*/ 6618 w 10000"/>
              <a:gd name="connsiteY71" fmla="*/ 8152 h 10000"/>
              <a:gd name="connsiteX72" fmla="*/ 6618 w 10000"/>
              <a:gd name="connsiteY72" fmla="*/ 8446 h 10000"/>
              <a:gd name="connsiteX73" fmla="*/ 6765 w 10000"/>
              <a:gd name="connsiteY73" fmla="*/ 8475 h 10000"/>
              <a:gd name="connsiteX74" fmla="*/ 6765 w 10000"/>
              <a:gd name="connsiteY74" fmla="*/ 8710 h 10000"/>
              <a:gd name="connsiteX75" fmla="*/ 6912 w 10000"/>
              <a:gd name="connsiteY75" fmla="*/ 8739 h 10000"/>
              <a:gd name="connsiteX76" fmla="*/ 6912 w 10000"/>
              <a:gd name="connsiteY76" fmla="*/ 8974 h 10000"/>
              <a:gd name="connsiteX77" fmla="*/ 7059 w 10000"/>
              <a:gd name="connsiteY77" fmla="*/ 9003 h 10000"/>
              <a:gd name="connsiteX78" fmla="*/ 7059 w 10000"/>
              <a:gd name="connsiteY78" fmla="*/ 9238 h 10000"/>
              <a:gd name="connsiteX79" fmla="*/ 7206 w 10000"/>
              <a:gd name="connsiteY79" fmla="*/ 9267 h 10000"/>
              <a:gd name="connsiteX80" fmla="*/ 7206 w 10000"/>
              <a:gd name="connsiteY80" fmla="*/ 9443 h 10000"/>
              <a:gd name="connsiteX81" fmla="*/ 7353 w 10000"/>
              <a:gd name="connsiteY81" fmla="*/ 9472 h 10000"/>
              <a:gd name="connsiteX82" fmla="*/ 7353 w 10000"/>
              <a:gd name="connsiteY82" fmla="*/ 9619 h 10000"/>
              <a:gd name="connsiteX83" fmla="*/ 7500 w 10000"/>
              <a:gd name="connsiteY83" fmla="*/ 9648 h 10000"/>
              <a:gd name="connsiteX84" fmla="*/ 7500 w 10000"/>
              <a:gd name="connsiteY84" fmla="*/ 9765 h 10000"/>
              <a:gd name="connsiteX85" fmla="*/ 7647 w 10000"/>
              <a:gd name="connsiteY85" fmla="*/ 9795 h 10000"/>
              <a:gd name="connsiteX86" fmla="*/ 7647 w 10000"/>
              <a:gd name="connsiteY86" fmla="*/ 9883 h 10000"/>
              <a:gd name="connsiteX87" fmla="*/ 7794 w 10000"/>
              <a:gd name="connsiteY87" fmla="*/ 9912 h 10000"/>
              <a:gd name="connsiteX88" fmla="*/ 7794 w 10000"/>
              <a:gd name="connsiteY88" fmla="*/ 9941 h 10000"/>
              <a:gd name="connsiteX89" fmla="*/ 8088 w 10000"/>
              <a:gd name="connsiteY89" fmla="*/ 10000 h 10000"/>
              <a:gd name="connsiteX90" fmla="*/ 7941 w 10000"/>
              <a:gd name="connsiteY90" fmla="*/ 10000 h 10000"/>
              <a:gd name="connsiteX91" fmla="*/ 8088 w 10000"/>
              <a:gd name="connsiteY91" fmla="*/ 10000 h 10000"/>
              <a:gd name="connsiteX92" fmla="*/ 8235 w 10000"/>
              <a:gd name="connsiteY92" fmla="*/ 10000 h 10000"/>
              <a:gd name="connsiteX93" fmla="*/ 8529 w 10000"/>
              <a:gd name="connsiteY93" fmla="*/ 9941 h 10000"/>
              <a:gd name="connsiteX94" fmla="*/ 8529 w 10000"/>
              <a:gd name="connsiteY94" fmla="*/ 9853 h 10000"/>
              <a:gd name="connsiteX95" fmla="*/ 8676 w 10000"/>
              <a:gd name="connsiteY95" fmla="*/ 9824 h 10000"/>
              <a:gd name="connsiteX96" fmla="*/ 8676 w 10000"/>
              <a:gd name="connsiteY96" fmla="*/ 9736 h 10000"/>
              <a:gd name="connsiteX97" fmla="*/ 8824 w 10000"/>
              <a:gd name="connsiteY97" fmla="*/ 9707 h 10000"/>
              <a:gd name="connsiteX98" fmla="*/ 8824 w 10000"/>
              <a:gd name="connsiteY98" fmla="*/ 9589 h 10000"/>
              <a:gd name="connsiteX99" fmla="*/ 8971 w 10000"/>
              <a:gd name="connsiteY99" fmla="*/ 9560 h 10000"/>
              <a:gd name="connsiteX100" fmla="*/ 8971 w 10000"/>
              <a:gd name="connsiteY100" fmla="*/ 9384 h 10000"/>
              <a:gd name="connsiteX101" fmla="*/ 9118 w 10000"/>
              <a:gd name="connsiteY101" fmla="*/ 9355 h 10000"/>
              <a:gd name="connsiteX102" fmla="*/ 9118 w 10000"/>
              <a:gd name="connsiteY102" fmla="*/ 9179 h 10000"/>
              <a:gd name="connsiteX103" fmla="*/ 9265 w 10000"/>
              <a:gd name="connsiteY103" fmla="*/ 9150 h 10000"/>
              <a:gd name="connsiteX104" fmla="*/ 9265 w 10000"/>
              <a:gd name="connsiteY104" fmla="*/ 8944 h 10000"/>
              <a:gd name="connsiteX105" fmla="*/ 9412 w 10000"/>
              <a:gd name="connsiteY105" fmla="*/ 8915 h 10000"/>
              <a:gd name="connsiteX106" fmla="*/ 9412 w 10000"/>
              <a:gd name="connsiteY106" fmla="*/ 8651 h 10000"/>
              <a:gd name="connsiteX107" fmla="*/ 9559 w 10000"/>
              <a:gd name="connsiteY107" fmla="*/ 8622 h 10000"/>
              <a:gd name="connsiteX108" fmla="*/ 9559 w 10000"/>
              <a:gd name="connsiteY108" fmla="*/ 8358 h 10000"/>
              <a:gd name="connsiteX109" fmla="*/ 9706 w 10000"/>
              <a:gd name="connsiteY109" fmla="*/ 8328 h 10000"/>
              <a:gd name="connsiteX110" fmla="*/ 9706 w 10000"/>
              <a:gd name="connsiteY110" fmla="*/ 8035 h 10000"/>
              <a:gd name="connsiteX111" fmla="*/ 9853 w 10000"/>
              <a:gd name="connsiteY111" fmla="*/ 8006 h 10000"/>
              <a:gd name="connsiteX112" fmla="*/ 9853 w 10000"/>
              <a:gd name="connsiteY112" fmla="*/ 7713 h 10000"/>
              <a:gd name="connsiteX113" fmla="*/ 10000 w 10000"/>
              <a:gd name="connsiteY113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147 w 10000"/>
              <a:gd name="connsiteY51" fmla="*/ 4633 h 10000"/>
              <a:gd name="connsiteX52" fmla="*/ 5294 w 10000"/>
              <a:gd name="connsiteY52" fmla="*/ 4663 h 10000"/>
              <a:gd name="connsiteX53" fmla="*/ 5294 w 10000"/>
              <a:gd name="connsiteY53" fmla="*/ 5044 h 10000"/>
              <a:gd name="connsiteX54" fmla="*/ 5441 w 10000"/>
              <a:gd name="connsiteY54" fmla="*/ 5073 h 10000"/>
              <a:gd name="connsiteX55" fmla="*/ 5441 w 10000"/>
              <a:gd name="connsiteY55" fmla="*/ 5455 h 10000"/>
              <a:gd name="connsiteX56" fmla="*/ 5588 w 10000"/>
              <a:gd name="connsiteY56" fmla="*/ 5484 h 10000"/>
              <a:gd name="connsiteX57" fmla="*/ 5588 w 10000"/>
              <a:gd name="connsiteY57" fmla="*/ 5865 h 10000"/>
              <a:gd name="connsiteX58" fmla="*/ 5735 w 10000"/>
              <a:gd name="connsiteY58" fmla="*/ 5894 h 10000"/>
              <a:gd name="connsiteX59" fmla="*/ 5735 w 10000"/>
              <a:gd name="connsiteY59" fmla="*/ 6276 h 10000"/>
              <a:gd name="connsiteX60" fmla="*/ 5882 w 10000"/>
              <a:gd name="connsiteY60" fmla="*/ 6305 h 10000"/>
              <a:gd name="connsiteX61" fmla="*/ 5882 w 10000"/>
              <a:gd name="connsiteY61" fmla="*/ 6657 h 10000"/>
              <a:gd name="connsiteX62" fmla="*/ 6029 w 10000"/>
              <a:gd name="connsiteY62" fmla="*/ 6686 h 10000"/>
              <a:gd name="connsiteX63" fmla="*/ 6029 w 10000"/>
              <a:gd name="connsiteY63" fmla="*/ 7038 h 10000"/>
              <a:gd name="connsiteX64" fmla="*/ 6176 w 10000"/>
              <a:gd name="connsiteY64" fmla="*/ 7067 h 10000"/>
              <a:gd name="connsiteX65" fmla="*/ 6176 w 10000"/>
              <a:gd name="connsiteY65" fmla="*/ 7419 h 10000"/>
              <a:gd name="connsiteX66" fmla="*/ 6324 w 10000"/>
              <a:gd name="connsiteY66" fmla="*/ 7449 h 10000"/>
              <a:gd name="connsiteX67" fmla="*/ 6324 w 10000"/>
              <a:gd name="connsiteY67" fmla="*/ 7771 h 10000"/>
              <a:gd name="connsiteX68" fmla="*/ 6471 w 10000"/>
              <a:gd name="connsiteY68" fmla="*/ 7801 h 10000"/>
              <a:gd name="connsiteX69" fmla="*/ 6471 w 10000"/>
              <a:gd name="connsiteY69" fmla="*/ 8123 h 10000"/>
              <a:gd name="connsiteX70" fmla="*/ 6618 w 10000"/>
              <a:gd name="connsiteY70" fmla="*/ 8152 h 10000"/>
              <a:gd name="connsiteX71" fmla="*/ 6618 w 10000"/>
              <a:gd name="connsiteY71" fmla="*/ 8446 h 10000"/>
              <a:gd name="connsiteX72" fmla="*/ 6765 w 10000"/>
              <a:gd name="connsiteY72" fmla="*/ 8475 h 10000"/>
              <a:gd name="connsiteX73" fmla="*/ 6765 w 10000"/>
              <a:gd name="connsiteY73" fmla="*/ 8710 h 10000"/>
              <a:gd name="connsiteX74" fmla="*/ 6912 w 10000"/>
              <a:gd name="connsiteY74" fmla="*/ 8739 h 10000"/>
              <a:gd name="connsiteX75" fmla="*/ 6912 w 10000"/>
              <a:gd name="connsiteY75" fmla="*/ 8974 h 10000"/>
              <a:gd name="connsiteX76" fmla="*/ 7059 w 10000"/>
              <a:gd name="connsiteY76" fmla="*/ 9003 h 10000"/>
              <a:gd name="connsiteX77" fmla="*/ 7059 w 10000"/>
              <a:gd name="connsiteY77" fmla="*/ 9238 h 10000"/>
              <a:gd name="connsiteX78" fmla="*/ 7206 w 10000"/>
              <a:gd name="connsiteY78" fmla="*/ 9267 h 10000"/>
              <a:gd name="connsiteX79" fmla="*/ 7206 w 10000"/>
              <a:gd name="connsiteY79" fmla="*/ 9443 h 10000"/>
              <a:gd name="connsiteX80" fmla="*/ 7353 w 10000"/>
              <a:gd name="connsiteY80" fmla="*/ 9472 h 10000"/>
              <a:gd name="connsiteX81" fmla="*/ 7353 w 10000"/>
              <a:gd name="connsiteY81" fmla="*/ 9619 h 10000"/>
              <a:gd name="connsiteX82" fmla="*/ 7500 w 10000"/>
              <a:gd name="connsiteY82" fmla="*/ 9648 h 10000"/>
              <a:gd name="connsiteX83" fmla="*/ 7500 w 10000"/>
              <a:gd name="connsiteY83" fmla="*/ 9765 h 10000"/>
              <a:gd name="connsiteX84" fmla="*/ 7647 w 10000"/>
              <a:gd name="connsiteY84" fmla="*/ 9795 h 10000"/>
              <a:gd name="connsiteX85" fmla="*/ 7647 w 10000"/>
              <a:gd name="connsiteY85" fmla="*/ 9883 h 10000"/>
              <a:gd name="connsiteX86" fmla="*/ 7794 w 10000"/>
              <a:gd name="connsiteY86" fmla="*/ 9912 h 10000"/>
              <a:gd name="connsiteX87" fmla="*/ 7794 w 10000"/>
              <a:gd name="connsiteY87" fmla="*/ 9941 h 10000"/>
              <a:gd name="connsiteX88" fmla="*/ 8088 w 10000"/>
              <a:gd name="connsiteY88" fmla="*/ 10000 h 10000"/>
              <a:gd name="connsiteX89" fmla="*/ 7941 w 10000"/>
              <a:gd name="connsiteY89" fmla="*/ 10000 h 10000"/>
              <a:gd name="connsiteX90" fmla="*/ 8088 w 10000"/>
              <a:gd name="connsiteY90" fmla="*/ 10000 h 10000"/>
              <a:gd name="connsiteX91" fmla="*/ 8235 w 10000"/>
              <a:gd name="connsiteY91" fmla="*/ 10000 h 10000"/>
              <a:gd name="connsiteX92" fmla="*/ 8529 w 10000"/>
              <a:gd name="connsiteY92" fmla="*/ 9941 h 10000"/>
              <a:gd name="connsiteX93" fmla="*/ 8529 w 10000"/>
              <a:gd name="connsiteY93" fmla="*/ 9853 h 10000"/>
              <a:gd name="connsiteX94" fmla="*/ 8676 w 10000"/>
              <a:gd name="connsiteY94" fmla="*/ 9824 h 10000"/>
              <a:gd name="connsiteX95" fmla="*/ 8676 w 10000"/>
              <a:gd name="connsiteY95" fmla="*/ 9736 h 10000"/>
              <a:gd name="connsiteX96" fmla="*/ 8824 w 10000"/>
              <a:gd name="connsiteY96" fmla="*/ 9707 h 10000"/>
              <a:gd name="connsiteX97" fmla="*/ 8824 w 10000"/>
              <a:gd name="connsiteY97" fmla="*/ 9589 h 10000"/>
              <a:gd name="connsiteX98" fmla="*/ 8971 w 10000"/>
              <a:gd name="connsiteY98" fmla="*/ 9560 h 10000"/>
              <a:gd name="connsiteX99" fmla="*/ 8971 w 10000"/>
              <a:gd name="connsiteY99" fmla="*/ 9384 h 10000"/>
              <a:gd name="connsiteX100" fmla="*/ 9118 w 10000"/>
              <a:gd name="connsiteY100" fmla="*/ 9355 h 10000"/>
              <a:gd name="connsiteX101" fmla="*/ 9118 w 10000"/>
              <a:gd name="connsiteY101" fmla="*/ 9179 h 10000"/>
              <a:gd name="connsiteX102" fmla="*/ 9265 w 10000"/>
              <a:gd name="connsiteY102" fmla="*/ 9150 h 10000"/>
              <a:gd name="connsiteX103" fmla="*/ 9265 w 10000"/>
              <a:gd name="connsiteY103" fmla="*/ 8944 h 10000"/>
              <a:gd name="connsiteX104" fmla="*/ 9412 w 10000"/>
              <a:gd name="connsiteY104" fmla="*/ 8915 h 10000"/>
              <a:gd name="connsiteX105" fmla="*/ 9412 w 10000"/>
              <a:gd name="connsiteY105" fmla="*/ 8651 h 10000"/>
              <a:gd name="connsiteX106" fmla="*/ 9559 w 10000"/>
              <a:gd name="connsiteY106" fmla="*/ 8622 h 10000"/>
              <a:gd name="connsiteX107" fmla="*/ 9559 w 10000"/>
              <a:gd name="connsiteY107" fmla="*/ 8358 h 10000"/>
              <a:gd name="connsiteX108" fmla="*/ 9706 w 10000"/>
              <a:gd name="connsiteY108" fmla="*/ 8328 h 10000"/>
              <a:gd name="connsiteX109" fmla="*/ 9706 w 10000"/>
              <a:gd name="connsiteY109" fmla="*/ 8035 h 10000"/>
              <a:gd name="connsiteX110" fmla="*/ 9853 w 10000"/>
              <a:gd name="connsiteY110" fmla="*/ 8006 h 10000"/>
              <a:gd name="connsiteX111" fmla="*/ 9853 w 10000"/>
              <a:gd name="connsiteY111" fmla="*/ 7713 h 10000"/>
              <a:gd name="connsiteX112" fmla="*/ 10000 w 10000"/>
              <a:gd name="connsiteY112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294 w 10000"/>
              <a:gd name="connsiteY52" fmla="*/ 5044 h 10000"/>
              <a:gd name="connsiteX53" fmla="*/ 5441 w 10000"/>
              <a:gd name="connsiteY53" fmla="*/ 5073 h 10000"/>
              <a:gd name="connsiteX54" fmla="*/ 5441 w 10000"/>
              <a:gd name="connsiteY54" fmla="*/ 5455 h 10000"/>
              <a:gd name="connsiteX55" fmla="*/ 5588 w 10000"/>
              <a:gd name="connsiteY55" fmla="*/ 5484 h 10000"/>
              <a:gd name="connsiteX56" fmla="*/ 5588 w 10000"/>
              <a:gd name="connsiteY56" fmla="*/ 5865 h 10000"/>
              <a:gd name="connsiteX57" fmla="*/ 5735 w 10000"/>
              <a:gd name="connsiteY57" fmla="*/ 5894 h 10000"/>
              <a:gd name="connsiteX58" fmla="*/ 5735 w 10000"/>
              <a:gd name="connsiteY58" fmla="*/ 6276 h 10000"/>
              <a:gd name="connsiteX59" fmla="*/ 5882 w 10000"/>
              <a:gd name="connsiteY59" fmla="*/ 6305 h 10000"/>
              <a:gd name="connsiteX60" fmla="*/ 5882 w 10000"/>
              <a:gd name="connsiteY60" fmla="*/ 6657 h 10000"/>
              <a:gd name="connsiteX61" fmla="*/ 6029 w 10000"/>
              <a:gd name="connsiteY61" fmla="*/ 6686 h 10000"/>
              <a:gd name="connsiteX62" fmla="*/ 6029 w 10000"/>
              <a:gd name="connsiteY62" fmla="*/ 7038 h 10000"/>
              <a:gd name="connsiteX63" fmla="*/ 6176 w 10000"/>
              <a:gd name="connsiteY63" fmla="*/ 7067 h 10000"/>
              <a:gd name="connsiteX64" fmla="*/ 6176 w 10000"/>
              <a:gd name="connsiteY64" fmla="*/ 7419 h 10000"/>
              <a:gd name="connsiteX65" fmla="*/ 6324 w 10000"/>
              <a:gd name="connsiteY65" fmla="*/ 7449 h 10000"/>
              <a:gd name="connsiteX66" fmla="*/ 6324 w 10000"/>
              <a:gd name="connsiteY66" fmla="*/ 7771 h 10000"/>
              <a:gd name="connsiteX67" fmla="*/ 6471 w 10000"/>
              <a:gd name="connsiteY67" fmla="*/ 7801 h 10000"/>
              <a:gd name="connsiteX68" fmla="*/ 6471 w 10000"/>
              <a:gd name="connsiteY68" fmla="*/ 8123 h 10000"/>
              <a:gd name="connsiteX69" fmla="*/ 6618 w 10000"/>
              <a:gd name="connsiteY69" fmla="*/ 8152 h 10000"/>
              <a:gd name="connsiteX70" fmla="*/ 6618 w 10000"/>
              <a:gd name="connsiteY70" fmla="*/ 8446 h 10000"/>
              <a:gd name="connsiteX71" fmla="*/ 6765 w 10000"/>
              <a:gd name="connsiteY71" fmla="*/ 8475 h 10000"/>
              <a:gd name="connsiteX72" fmla="*/ 6765 w 10000"/>
              <a:gd name="connsiteY72" fmla="*/ 8710 h 10000"/>
              <a:gd name="connsiteX73" fmla="*/ 6912 w 10000"/>
              <a:gd name="connsiteY73" fmla="*/ 8739 h 10000"/>
              <a:gd name="connsiteX74" fmla="*/ 6912 w 10000"/>
              <a:gd name="connsiteY74" fmla="*/ 8974 h 10000"/>
              <a:gd name="connsiteX75" fmla="*/ 7059 w 10000"/>
              <a:gd name="connsiteY75" fmla="*/ 9003 h 10000"/>
              <a:gd name="connsiteX76" fmla="*/ 7059 w 10000"/>
              <a:gd name="connsiteY76" fmla="*/ 9238 h 10000"/>
              <a:gd name="connsiteX77" fmla="*/ 7206 w 10000"/>
              <a:gd name="connsiteY77" fmla="*/ 9267 h 10000"/>
              <a:gd name="connsiteX78" fmla="*/ 7206 w 10000"/>
              <a:gd name="connsiteY78" fmla="*/ 9443 h 10000"/>
              <a:gd name="connsiteX79" fmla="*/ 7353 w 10000"/>
              <a:gd name="connsiteY79" fmla="*/ 9472 h 10000"/>
              <a:gd name="connsiteX80" fmla="*/ 7353 w 10000"/>
              <a:gd name="connsiteY80" fmla="*/ 9619 h 10000"/>
              <a:gd name="connsiteX81" fmla="*/ 7500 w 10000"/>
              <a:gd name="connsiteY81" fmla="*/ 9648 h 10000"/>
              <a:gd name="connsiteX82" fmla="*/ 7500 w 10000"/>
              <a:gd name="connsiteY82" fmla="*/ 9765 h 10000"/>
              <a:gd name="connsiteX83" fmla="*/ 7647 w 10000"/>
              <a:gd name="connsiteY83" fmla="*/ 9795 h 10000"/>
              <a:gd name="connsiteX84" fmla="*/ 7647 w 10000"/>
              <a:gd name="connsiteY84" fmla="*/ 9883 h 10000"/>
              <a:gd name="connsiteX85" fmla="*/ 7794 w 10000"/>
              <a:gd name="connsiteY85" fmla="*/ 9912 h 10000"/>
              <a:gd name="connsiteX86" fmla="*/ 7794 w 10000"/>
              <a:gd name="connsiteY86" fmla="*/ 9941 h 10000"/>
              <a:gd name="connsiteX87" fmla="*/ 8088 w 10000"/>
              <a:gd name="connsiteY87" fmla="*/ 10000 h 10000"/>
              <a:gd name="connsiteX88" fmla="*/ 7941 w 10000"/>
              <a:gd name="connsiteY88" fmla="*/ 10000 h 10000"/>
              <a:gd name="connsiteX89" fmla="*/ 8088 w 10000"/>
              <a:gd name="connsiteY89" fmla="*/ 10000 h 10000"/>
              <a:gd name="connsiteX90" fmla="*/ 8235 w 10000"/>
              <a:gd name="connsiteY90" fmla="*/ 10000 h 10000"/>
              <a:gd name="connsiteX91" fmla="*/ 8529 w 10000"/>
              <a:gd name="connsiteY91" fmla="*/ 9941 h 10000"/>
              <a:gd name="connsiteX92" fmla="*/ 8529 w 10000"/>
              <a:gd name="connsiteY92" fmla="*/ 9853 h 10000"/>
              <a:gd name="connsiteX93" fmla="*/ 8676 w 10000"/>
              <a:gd name="connsiteY93" fmla="*/ 9824 h 10000"/>
              <a:gd name="connsiteX94" fmla="*/ 8676 w 10000"/>
              <a:gd name="connsiteY94" fmla="*/ 9736 h 10000"/>
              <a:gd name="connsiteX95" fmla="*/ 8824 w 10000"/>
              <a:gd name="connsiteY95" fmla="*/ 9707 h 10000"/>
              <a:gd name="connsiteX96" fmla="*/ 8824 w 10000"/>
              <a:gd name="connsiteY96" fmla="*/ 9589 h 10000"/>
              <a:gd name="connsiteX97" fmla="*/ 8971 w 10000"/>
              <a:gd name="connsiteY97" fmla="*/ 9560 h 10000"/>
              <a:gd name="connsiteX98" fmla="*/ 8971 w 10000"/>
              <a:gd name="connsiteY98" fmla="*/ 9384 h 10000"/>
              <a:gd name="connsiteX99" fmla="*/ 9118 w 10000"/>
              <a:gd name="connsiteY99" fmla="*/ 9355 h 10000"/>
              <a:gd name="connsiteX100" fmla="*/ 9118 w 10000"/>
              <a:gd name="connsiteY100" fmla="*/ 9179 h 10000"/>
              <a:gd name="connsiteX101" fmla="*/ 9265 w 10000"/>
              <a:gd name="connsiteY101" fmla="*/ 9150 h 10000"/>
              <a:gd name="connsiteX102" fmla="*/ 9265 w 10000"/>
              <a:gd name="connsiteY102" fmla="*/ 8944 h 10000"/>
              <a:gd name="connsiteX103" fmla="*/ 9412 w 10000"/>
              <a:gd name="connsiteY103" fmla="*/ 8915 h 10000"/>
              <a:gd name="connsiteX104" fmla="*/ 9412 w 10000"/>
              <a:gd name="connsiteY104" fmla="*/ 8651 h 10000"/>
              <a:gd name="connsiteX105" fmla="*/ 9559 w 10000"/>
              <a:gd name="connsiteY105" fmla="*/ 8622 h 10000"/>
              <a:gd name="connsiteX106" fmla="*/ 9559 w 10000"/>
              <a:gd name="connsiteY106" fmla="*/ 8358 h 10000"/>
              <a:gd name="connsiteX107" fmla="*/ 9706 w 10000"/>
              <a:gd name="connsiteY107" fmla="*/ 8328 h 10000"/>
              <a:gd name="connsiteX108" fmla="*/ 9706 w 10000"/>
              <a:gd name="connsiteY108" fmla="*/ 8035 h 10000"/>
              <a:gd name="connsiteX109" fmla="*/ 9853 w 10000"/>
              <a:gd name="connsiteY109" fmla="*/ 8006 h 10000"/>
              <a:gd name="connsiteX110" fmla="*/ 9853 w 10000"/>
              <a:gd name="connsiteY110" fmla="*/ 7713 h 10000"/>
              <a:gd name="connsiteX111" fmla="*/ 10000 w 10000"/>
              <a:gd name="connsiteY111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441 w 10000"/>
              <a:gd name="connsiteY53" fmla="*/ 5455 h 10000"/>
              <a:gd name="connsiteX54" fmla="*/ 5588 w 10000"/>
              <a:gd name="connsiteY54" fmla="*/ 5484 h 10000"/>
              <a:gd name="connsiteX55" fmla="*/ 5588 w 10000"/>
              <a:gd name="connsiteY55" fmla="*/ 5865 h 10000"/>
              <a:gd name="connsiteX56" fmla="*/ 5735 w 10000"/>
              <a:gd name="connsiteY56" fmla="*/ 5894 h 10000"/>
              <a:gd name="connsiteX57" fmla="*/ 5735 w 10000"/>
              <a:gd name="connsiteY57" fmla="*/ 6276 h 10000"/>
              <a:gd name="connsiteX58" fmla="*/ 5882 w 10000"/>
              <a:gd name="connsiteY58" fmla="*/ 6305 h 10000"/>
              <a:gd name="connsiteX59" fmla="*/ 5882 w 10000"/>
              <a:gd name="connsiteY59" fmla="*/ 6657 h 10000"/>
              <a:gd name="connsiteX60" fmla="*/ 6029 w 10000"/>
              <a:gd name="connsiteY60" fmla="*/ 6686 h 10000"/>
              <a:gd name="connsiteX61" fmla="*/ 6029 w 10000"/>
              <a:gd name="connsiteY61" fmla="*/ 7038 h 10000"/>
              <a:gd name="connsiteX62" fmla="*/ 6176 w 10000"/>
              <a:gd name="connsiteY62" fmla="*/ 7067 h 10000"/>
              <a:gd name="connsiteX63" fmla="*/ 6176 w 10000"/>
              <a:gd name="connsiteY63" fmla="*/ 7419 h 10000"/>
              <a:gd name="connsiteX64" fmla="*/ 6324 w 10000"/>
              <a:gd name="connsiteY64" fmla="*/ 7449 h 10000"/>
              <a:gd name="connsiteX65" fmla="*/ 6324 w 10000"/>
              <a:gd name="connsiteY65" fmla="*/ 7771 h 10000"/>
              <a:gd name="connsiteX66" fmla="*/ 6471 w 10000"/>
              <a:gd name="connsiteY66" fmla="*/ 7801 h 10000"/>
              <a:gd name="connsiteX67" fmla="*/ 6471 w 10000"/>
              <a:gd name="connsiteY67" fmla="*/ 8123 h 10000"/>
              <a:gd name="connsiteX68" fmla="*/ 6618 w 10000"/>
              <a:gd name="connsiteY68" fmla="*/ 8152 h 10000"/>
              <a:gd name="connsiteX69" fmla="*/ 6618 w 10000"/>
              <a:gd name="connsiteY69" fmla="*/ 8446 h 10000"/>
              <a:gd name="connsiteX70" fmla="*/ 6765 w 10000"/>
              <a:gd name="connsiteY70" fmla="*/ 8475 h 10000"/>
              <a:gd name="connsiteX71" fmla="*/ 6765 w 10000"/>
              <a:gd name="connsiteY71" fmla="*/ 8710 h 10000"/>
              <a:gd name="connsiteX72" fmla="*/ 6912 w 10000"/>
              <a:gd name="connsiteY72" fmla="*/ 8739 h 10000"/>
              <a:gd name="connsiteX73" fmla="*/ 6912 w 10000"/>
              <a:gd name="connsiteY73" fmla="*/ 8974 h 10000"/>
              <a:gd name="connsiteX74" fmla="*/ 7059 w 10000"/>
              <a:gd name="connsiteY74" fmla="*/ 9003 h 10000"/>
              <a:gd name="connsiteX75" fmla="*/ 7059 w 10000"/>
              <a:gd name="connsiteY75" fmla="*/ 9238 h 10000"/>
              <a:gd name="connsiteX76" fmla="*/ 7206 w 10000"/>
              <a:gd name="connsiteY76" fmla="*/ 9267 h 10000"/>
              <a:gd name="connsiteX77" fmla="*/ 7206 w 10000"/>
              <a:gd name="connsiteY77" fmla="*/ 9443 h 10000"/>
              <a:gd name="connsiteX78" fmla="*/ 7353 w 10000"/>
              <a:gd name="connsiteY78" fmla="*/ 9472 h 10000"/>
              <a:gd name="connsiteX79" fmla="*/ 7353 w 10000"/>
              <a:gd name="connsiteY79" fmla="*/ 9619 h 10000"/>
              <a:gd name="connsiteX80" fmla="*/ 7500 w 10000"/>
              <a:gd name="connsiteY80" fmla="*/ 9648 h 10000"/>
              <a:gd name="connsiteX81" fmla="*/ 7500 w 10000"/>
              <a:gd name="connsiteY81" fmla="*/ 9765 h 10000"/>
              <a:gd name="connsiteX82" fmla="*/ 7647 w 10000"/>
              <a:gd name="connsiteY82" fmla="*/ 9795 h 10000"/>
              <a:gd name="connsiteX83" fmla="*/ 7647 w 10000"/>
              <a:gd name="connsiteY83" fmla="*/ 9883 h 10000"/>
              <a:gd name="connsiteX84" fmla="*/ 7794 w 10000"/>
              <a:gd name="connsiteY84" fmla="*/ 9912 h 10000"/>
              <a:gd name="connsiteX85" fmla="*/ 7794 w 10000"/>
              <a:gd name="connsiteY85" fmla="*/ 9941 h 10000"/>
              <a:gd name="connsiteX86" fmla="*/ 8088 w 10000"/>
              <a:gd name="connsiteY86" fmla="*/ 10000 h 10000"/>
              <a:gd name="connsiteX87" fmla="*/ 7941 w 10000"/>
              <a:gd name="connsiteY87" fmla="*/ 10000 h 10000"/>
              <a:gd name="connsiteX88" fmla="*/ 8088 w 10000"/>
              <a:gd name="connsiteY88" fmla="*/ 10000 h 10000"/>
              <a:gd name="connsiteX89" fmla="*/ 8235 w 10000"/>
              <a:gd name="connsiteY89" fmla="*/ 10000 h 10000"/>
              <a:gd name="connsiteX90" fmla="*/ 8529 w 10000"/>
              <a:gd name="connsiteY90" fmla="*/ 9941 h 10000"/>
              <a:gd name="connsiteX91" fmla="*/ 8529 w 10000"/>
              <a:gd name="connsiteY91" fmla="*/ 9853 h 10000"/>
              <a:gd name="connsiteX92" fmla="*/ 8676 w 10000"/>
              <a:gd name="connsiteY92" fmla="*/ 9824 h 10000"/>
              <a:gd name="connsiteX93" fmla="*/ 8676 w 10000"/>
              <a:gd name="connsiteY93" fmla="*/ 9736 h 10000"/>
              <a:gd name="connsiteX94" fmla="*/ 8824 w 10000"/>
              <a:gd name="connsiteY94" fmla="*/ 9707 h 10000"/>
              <a:gd name="connsiteX95" fmla="*/ 8824 w 10000"/>
              <a:gd name="connsiteY95" fmla="*/ 9589 h 10000"/>
              <a:gd name="connsiteX96" fmla="*/ 8971 w 10000"/>
              <a:gd name="connsiteY96" fmla="*/ 9560 h 10000"/>
              <a:gd name="connsiteX97" fmla="*/ 8971 w 10000"/>
              <a:gd name="connsiteY97" fmla="*/ 9384 h 10000"/>
              <a:gd name="connsiteX98" fmla="*/ 9118 w 10000"/>
              <a:gd name="connsiteY98" fmla="*/ 9355 h 10000"/>
              <a:gd name="connsiteX99" fmla="*/ 9118 w 10000"/>
              <a:gd name="connsiteY99" fmla="*/ 9179 h 10000"/>
              <a:gd name="connsiteX100" fmla="*/ 9265 w 10000"/>
              <a:gd name="connsiteY100" fmla="*/ 9150 h 10000"/>
              <a:gd name="connsiteX101" fmla="*/ 9265 w 10000"/>
              <a:gd name="connsiteY101" fmla="*/ 8944 h 10000"/>
              <a:gd name="connsiteX102" fmla="*/ 9412 w 10000"/>
              <a:gd name="connsiteY102" fmla="*/ 8915 h 10000"/>
              <a:gd name="connsiteX103" fmla="*/ 9412 w 10000"/>
              <a:gd name="connsiteY103" fmla="*/ 8651 h 10000"/>
              <a:gd name="connsiteX104" fmla="*/ 9559 w 10000"/>
              <a:gd name="connsiteY104" fmla="*/ 8622 h 10000"/>
              <a:gd name="connsiteX105" fmla="*/ 9559 w 10000"/>
              <a:gd name="connsiteY105" fmla="*/ 8358 h 10000"/>
              <a:gd name="connsiteX106" fmla="*/ 9706 w 10000"/>
              <a:gd name="connsiteY106" fmla="*/ 8328 h 10000"/>
              <a:gd name="connsiteX107" fmla="*/ 9706 w 10000"/>
              <a:gd name="connsiteY107" fmla="*/ 8035 h 10000"/>
              <a:gd name="connsiteX108" fmla="*/ 9853 w 10000"/>
              <a:gd name="connsiteY108" fmla="*/ 8006 h 10000"/>
              <a:gd name="connsiteX109" fmla="*/ 9853 w 10000"/>
              <a:gd name="connsiteY109" fmla="*/ 7713 h 10000"/>
              <a:gd name="connsiteX110" fmla="*/ 10000 w 10000"/>
              <a:gd name="connsiteY110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588 w 10000"/>
              <a:gd name="connsiteY54" fmla="*/ 5865 h 10000"/>
              <a:gd name="connsiteX55" fmla="*/ 5735 w 10000"/>
              <a:gd name="connsiteY55" fmla="*/ 5894 h 10000"/>
              <a:gd name="connsiteX56" fmla="*/ 5735 w 10000"/>
              <a:gd name="connsiteY56" fmla="*/ 6276 h 10000"/>
              <a:gd name="connsiteX57" fmla="*/ 5882 w 10000"/>
              <a:gd name="connsiteY57" fmla="*/ 6305 h 10000"/>
              <a:gd name="connsiteX58" fmla="*/ 5882 w 10000"/>
              <a:gd name="connsiteY58" fmla="*/ 6657 h 10000"/>
              <a:gd name="connsiteX59" fmla="*/ 6029 w 10000"/>
              <a:gd name="connsiteY59" fmla="*/ 6686 h 10000"/>
              <a:gd name="connsiteX60" fmla="*/ 6029 w 10000"/>
              <a:gd name="connsiteY60" fmla="*/ 7038 h 10000"/>
              <a:gd name="connsiteX61" fmla="*/ 6176 w 10000"/>
              <a:gd name="connsiteY61" fmla="*/ 7067 h 10000"/>
              <a:gd name="connsiteX62" fmla="*/ 6176 w 10000"/>
              <a:gd name="connsiteY62" fmla="*/ 7419 h 10000"/>
              <a:gd name="connsiteX63" fmla="*/ 6324 w 10000"/>
              <a:gd name="connsiteY63" fmla="*/ 7449 h 10000"/>
              <a:gd name="connsiteX64" fmla="*/ 6324 w 10000"/>
              <a:gd name="connsiteY64" fmla="*/ 7771 h 10000"/>
              <a:gd name="connsiteX65" fmla="*/ 6471 w 10000"/>
              <a:gd name="connsiteY65" fmla="*/ 7801 h 10000"/>
              <a:gd name="connsiteX66" fmla="*/ 6471 w 10000"/>
              <a:gd name="connsiteY66" fmla="*/ 8123 h 10000"/>
              <a:gd name="connsiteX67" fmla="*/ 6618 w 10000"/>
              <a:gd name="connsiteY67" fmla="*/ 8152 h 10000"/>
              <a:gd name="connsiteX68" fmla="*/ 6618 w 10000"/>
              <a:gd name="connsiteY68" fmla="*/ 8446 h 10000"/>
              <a:gd name="connsiteX69" fmla="*/ 6765 w 10000"/>
              <a:gd name="connsiteY69" fmla="*/ 8475 h 10000"/>
              <a:gd name="connsiteX70" fmla="*/ 6765 w 10000"/>
              <a:gd name="connsiteY70" fmla="*/ 8710 h 10000"/>
              <a:gd name="connsiteX71" fmla="*/ 6912 w 10000"/>
              <a:gd name="connsiteY71" fmla="*/ 8739 h 10000"/>
              <a:gd name="connsiteX72" fmla="*/ 6912 w 10000"/>
              <a:gd name="connsiteY72" fmla="*/ 8974 h 10000"/>
              <a:gd name="connsiteX73" fmla="*/ 7059 w 10000"/>
              <a:gd name="connsiteY73" fmla="*/ 9003 h 10000"/>
              <a:gd name="connsiteX74" fmla="*/ 7059 w 10000"/>
              <a:gd name="connsiteY74" fmla="*/ 9238 h 10000"/>
              <a:gd name="connsiteX75" fmla="*/ 7206 w 10000"/>
              <a:gd name="connsiteY75" fmla="*/ 9267 h 10000"/>
              <a:gd name="connsiteX76" fmla="*/ 7206 w 10000"/>
              <a:gd name="connsiteY76" fmla="*/ 9443 h 10000"/>
              <a:gd name="connsiteX77" fmla="*/ 7353 w 10000"/>
              <a:gd name="connsiteY77" fmla="*/ 9472 h 10000"/>
              <a:gd name="connsiteX78" fmla="*/ 7353 w 10000"/>
              <a:gd name="connsiteY78" fmla="*/ 9619 h 10000"/>
              <a:gd name="connsiteX79" fmla="*/ 7500 w 10000"/>
              <a:gd name="connsiteY79" fmla="*/ 9648 h 10000"/>
              <a:gd name="connsiteX80" fmla="*/ 7500 w 10000"/>
              <a:gd name="connsiteY80" fmla="*/ 9765 h 10000"/>
              <a:gd name="connsiteX81" fmla="*/ 7647 w 10000"/>
              <a:gd name="connsiteY81" fmla="*/ 9795 h 10000"/>
              <a:gd name="connsiteX82" fmla="*/ 7647 w 10000"/>
              <a:gd name="connsiteY82" fmla="*/ 9883 h 10000"/>
              <a:gd name="connsiteX83" fmla="*/ 7794 w 10000"/>
              <a:gd name="connsiteY83" fmla="*/ 9912 h 10000"/>
              <a:gd name="connsiteX84" fmla="*/ 7794 w 10000"/>
              <a:gd name="connsiteY84" fmla="*/ 9941 h 10000"/>
              <a:gd name="connsiteX85" fmla="*/ 8088 w 10000"/>
              <a:gd name="connsiteY85" fmla="*/ 10000 h 10000"/>
              <a:gd name="connsiteX86" fmla="*/ 7941 w 10000"/>
              <a:gd name="connsiteY86" fmla="*/ 10000 h 10000"/>
              <a:gd name="connsiteX87" fmla="*/ 8088 w 10000"/>
              <a:gd name="connsiteY87" fmla="*/ 10000 h 10000"/>
              <a:gd name="connsiteX88" fmla="*/ 8235 w 10000"/>
              <a:gd name="connsiteY88" fmla="*/ 10000 h 10000"/>
              <a:gd name="connsiteX89" fmla="*/ 8529 w 10000"/>
              <a:gd name="connsiteY89" fmla="*/ 9941 h 10000"/>
              <a:gd name="connsiteX90" fmla="*/ 8529 w 10000"/>
              <a:gd name="connsiteY90" fmla="*/ 9853 h 10000"/>
              <a:gd name="connsiteX91" fmla="*/ 8676 w 10000"/>
              <a:gd name="connsiteY91" fmla="*/ 9824 h 10000"/>
              <a:gd name="connsiteX92" fmla="*/ 8676 w 10000"/>
              <a:gd name="connsiteY92" fmla="*/ 9736 h 10000"/>
              <a:gd name="connsiteX93" fmla="*/ 8824 w 10000"/>
              <a:gd name="connsiteY93" fmla="*/ 9707 h 10000"/>
              <a:gd name="connsiteX94" fmla="*/ 8824 w 10000"/>
              <a:gd name="connsiteY94" fmla="*/ 9589 h 10000"/>
              <a:gd name="connsiteX95" fmla="*/ 8971 w 10000"/>
              <a:gd name="connsiteY95" fmla="*/ 9560 h 10000"/>
              <a:gd name="connsiteX96" fmla="*/ 8971 w 10000"/>
              <a:gd name="connsiteY96" fmla="*/ 9384 h 10000"/>
              <a:gd name="connsiteX97" fmla="*/ 9118 w 10000"/>
              <a:gd name="connsiteY97" fmla="*/ 9355 h 10000"/>
              <a:gd name="connsiteX98" fmla="*/ 9118 w 10000"/>
              <a:gd name="connsiteY98" fmla="*/ 9179 h 10000"/>
              <a:gd name="connsiteX99" fmla="*/ 9265 w 10000"/>
              <a:gd name="connsiteY99" fmla="*/ 9150 h 10000"/>
              <a:gd name="connsiteX100" fmla="*/ 9265 w 10000"/>
              <a:gd name="connsiteY100" fmla="*/ 8944 h 10000"/>
              <a:gd name="connsiteX101" fmla="*/ 9412 w 10000"/>
              <a:gd name="connsiteY101" fmla="*/ 8915 h 10000"/>
              <a:gd name="connsiteX102" fmla="*/ 9412 w 10000"/>
              <a:gd name="connsiteY102" fmla="*/ 8651 h 10000"/>
              <a:gd name="connsiteX103" fmla="*/ 9559 w 10000"/>
              <a:gd name="connsiteY103" fmla="*/ 8622 h 10000"/>
              <a:gd name="connsiteX104" fmla="*/ 9559 w 10000"/>
              <a:gd name="connsiteY104" fmla="*/ 8358 h 10000"/>
              <a:gd name="connsiteX105" fmla="*/ 9706 w 10000"/>
              <a:gd name="connsiteY105" fmla="*/ 8328 h 10000"/>
              <a:gd name="connsiteX106" fmla="*/ 9706 w 10000"/>
              <a:gd name="connsiteY106" fmla="*/ 8035 h 10000"/>
              <a:gd name="connsiteX107" fmla="*/ 9853 w 10000"/>
              <a:gd name="connsiteY107" fmla="*/ 8006 h 10000"/>
              <a:gd name="connsiteX108" fmla="*/ 9853 w 10000"/>
              <a:gd name="connsiteY108" fmla="*/ 7713 h 10000"/>
              <a:gd name="connsiteX109" fmla="*/ 10000 w 10000"/>
              <a:gd name="connsiteY109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735 w 10000"/>
              <a:gd name="connsiteY55" fmla="*/ 6276 h 10000"/>
              <a:gd name="connsiteX56" fmla="*/ 5882 w 10000"/>
              <a:gd name="connsiteY56" fmla="*/ 6305 h 10000"/>
              <a:gd name="connsiteX57" fmla="*/ 5882 w 10000"/>
              <a:gd name="connsiteY57" fmla="*/ 6657 h 10000"/>
              <a:gd name="connsiteX58" fmla="*/ 6029 w 10000"/>
              <a:gd name="connsiteY58" fmla="*/ 6686 h 10000"/>
              <a:gd name="connsiteX59" fmla="*/ 6029 w 10000"/>
              <a:gd name="connsiteY59" fmla="*/ 7038 h 10000"/>
              <a:gd name="connsiteX60" fmla="*/ 6176 w 10000"/>
              <a:gd name="connsiteY60" fmla="*/ 7067 h 10000"/>
              <a:gd name="connsiteX61" fmla="*/ 6176 w 10000"/>
              <a:gd name="connsiteY61" fmla="*/ 7419 h 10000"/>
              <a:gd name="connsiteX62" fmla="*/ 6324 w 10000"/>
              <a:gd name="connsiteY62" fmla="*/ 7449 h 10000"/>
              <a:gd name="connsiteX63" fmla="*/ 6324 w 10000"/>
              <a:gd name="connsiteY63" fmla="*/ 7771 h 10000"/>
              <a:gd name="connsiteX64" fmla="*/ 6471 w 10000"/>
              <a:gd name="connsiteY64" fmla="*/ 7801 h 10000"/>
              <a:gd name="connsiteX65" fmla="*/ 6471 w 10000"/>
              <a:gd name="connsiteY65" fmla="*/ 8123 h 10000"/>
              <a:gd name="connsiteX66" fmla="*/ 6618 w 10000"/>
              <a:gd name="connsiteY66" fmla="*/ 8152 h 10000"/>
              <a:gd name="connsiteX67" fmla="*/ 6618 w 10000"/>
              <a:gd name="connsiteY67" fmla="*/ 8446 h 10000"/>
              <a:gd name="connsiteX68" fmla="*/ 6765 w 10000"/>
              <a:gd name="connsiteY68" fmla="*/ 8475 h 10000"/>
              <a:gd name="connsiteX69" fmla="*/ 6765 w 10000"/>
              <a:gd name="connsiteY69" fmla="*/ 8710 h 10000"/>
              <a:gd name="connsiteX70" fmla="*/ 6912 w 10000"/>
              <a:gd name="connsiteY70" fmla="*/ 8739 h 10000"/>
              <a:gd name="connsiteX71" fmla="*/ 6912 w 10000"/>
              <a:gd name="connsiteY71" fmla="*/ 8974 h 10000"/>
              <a:gd name="connsiteX72" fmla="*/ 7059 w 10000"/>
              <a:gd name="connsiteY72" fmla="*/ 9003 h 10000"/>
              <a:gd name="connsiteX73" fmla="*/ 7059 w 10000"/>
              <a:gd name="connsiteY73" fmla="*/ 9238 h 10000"/>
              <a:gd name="connsiteX74" fmla="*/ 7206 w 10000"/>
              <a:gd name="connsiteY74" fmla="*/ 9267 h 10000"/>
              <a:gd name="connsiteX75" fmla="*/ 7206 w 10000"/>
              <a:gd name="connsiteY75" fmla="*/ 9443 h 10000"/>
              <a:gd name="connsiteX76" fmla="*/ 7353 w 10000"/>
              <a:gd name="connsiteY76" fmla="*/ 9472 h 10000"/>
              <a:gd name="connsiteX77" fmla="*/ 7353 w 10000"/>
              <a:gd name="connsiteY77" fmla="*/ 9619 h 10000"/>
              <a:gd name="connsiteX78" fmla="*/ 7500 w 10000"/>
              <a:gd name="connsiteY78" fmla="*/ 9648 h 10000"/>
              <a:gd name="connsiteX79" fmla="*/ 7500 w 10000"/>
              <a:gd name="connsiteY79" fmla="*/ 9765 h 10000"/>
              <a:gd name="connsiteX80" fmla="*/ 7647 w 10000"/>
              <a:gd name="connsiteY80" fmla="*/ 9795 h 10000"/>
              <a:gd name="connsiteX81" fmla="*/ 7647 w 10000"/>
              <a:gd name="connsiteY81" fmla="*/ 9883 h 10000"/>
              <a:gd name="connsiteX82" fmla="*/ 7794 w 10000"/>
              <a:gd name="connsiteY82" fmla="*/ 9912 h 10000"/>
              <a:gd name="connsiteX83" fmla="*/ 7794 w 10000"/>
              <a:gd name="connsiteY83" fmla="*/ 9941 h 10000"/>
              <a:gd name="connsiteX84" fmla="*/ 8088 w 10000"/>
              <a:gd name="connsiteY84" fmla="*/ 10000 h 10000"/>
              <a:gd name="connsiteX85" fmla="*/ 7941 w 10000"/>
              <a:gd name="connsiteY85" fmla="*/ 10000 h 10000"/>
              <a:gd name="connsiteX86" fmla="*/ 8088 w 10000"/>
              <a:gd name="connsiteY86" fmla="*/ 10000 h 10000"/>
              <a:gd name="connsiteX87" fmla="*/ 8235 w 10000"/>
              <a:gd name="connsiteY87" fmla="*/ 10000 h 10000"/>
              <a:gd name="connsiteX88" fmla="*/ 8529 w 10000"/>
              <a:gd name="connsiteY88" fmla="*/ 9941 h 10000"/>
              <a:gd name="connsiteX89" fmla="*/ 8529 w 10000"/>
              <a:gd name="connsiteY89" fmla="*/ 9853 h 10000"/>
              <a:gd name="connsiteX90" fmla="*/ 8676 w 10000"/>
              <a:gd name="connsiteY90" fmla="*/ 9824 h 10000"/>
              <a:gd name="connsiteX91" fmla="*/ 8676 w 10000"/>
              <a:gd name="connsiteY91" fmla="*/ 9736 h 10000"/>
              <a:gd name="connsiteX92" fmla="*/ 8824 w 10000"/>
              <a:gd name="connsiteY92" fmla="*/ 9707 h 10000"/>
              <a:gd name="connsiteX93" fmla="*/ 8824 w 10000"/>
              <a:gd name="connsiteY93" fmla="*/ 9589 h 10000"/>
              <a:gd name="connsiteX94" fmla="*/ 8971 w 10000"/>
              <a:gd name="connsiteY94" fmla="*/ 9560 h 10000"/>
              <a:gd name="connsiteX95" fmla="*/ 8971 w 10000"/>
              <a:gd name="connsiteY95" fmla="*/ 9384 h 10000"/>
              <a:gd name="connsiteX96" fmla="*/ 9118 w 10000"/>
              <a:gd name="connsiteY96" fmla="*/ 9355 h 10000"/>
              <a:gd name="connsiteX97" fmla="*/ 9118 w 10000"/>
              <a:gd name="connsiteY97" fmla="*/ 9179 h 10000"/>
              <a:gd name="connsiteX98" fmla="*/ 9265 w 10000"/>
              <a:gd name="connsiteY98" fmla="*/ 9150 h 10000"/>
              <a:gd name="connsiteX99" fmla="*/ 9265 w 10000"/>
              <a:gd name="connsiteY99" fmla="*/ 8944 h 10000"/>
              <a:gd name="connsiteX100" fmla="*/ 9412 w 10000"/>
              <a:gd name="connsiteY100" fmla="*/ 8915 h 10000"/>
              <a:gd name="connsiteX101" fmla="*/ 9412 w 10000"/>
              <a:gd name="connsiteY101" fmla="*/ 8651 h 10000"/>
              <a:gd name="connsiteX102" fmla="*/ 9559 w 10000"/>
              <a:gd name="connsiteY102" fmla="*/ 8622 h 10000"/>
              <a:gd name="connsiteX103" fmla="*/ 9559 w 10000"/>
              <a:gd name="connsiteY103" fmla="*/ 8358 h 10000"/>
              <a:gd name="connsiteX104" fmla="*/ 9706 w 10000"/>
              <a:gd name="connsiteY104" fmla="*/ 8328 h 10000"/>
              <a:gd name="connsiteX105" fmla="*/ 9706 w 10000"/>
              <a:gd name="connsiteY105" fmla="*/ 8035 h 10000"/>
              <a:gd name="connsiteX106" fmla="*/ 9853 w 10000"/>
              <a:gd name="connsiteY106" fmla="*/ 8006 h 10000"/>
              <a:gd name="connsiteX107" fmla="*/ 9853 w 10000"/>
              <a:gd name="connsiteY107" fmla="*/ 7713 h 10000"/>
              <a:gd name="connsiteX108" fmla="*/ 10000 w 10000"/>
              <a:gd name="connsiteY108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5882 w 10000"/>
              <a:gd name="connsiteY56" fmla="*/ 6657 h 10000"/>
              <a:gd name="connsiteX57" fmla="*/ 6029 w 10000"/>
              <a:gd name="connsiteY57" fmla="*/ 6686 h 10000"/>
              <a:gd name="connsiteX58" fmla="*/ 6029 w 10000"/>
              <a:gd name="connsiteY58" fmla="*/ 7038 h 10000"/>
              <a:gd name="connsiteX59" fmla="*/ 6176 w 10000"/>
              <a:gd name="connsiteY59" fmla="*/ 7067 h 10000"/>
              <a:gd name="connsiteX60" fmla="*/ 6176 w 10000"/>
              <a:gd name="connsiteY60" fmla="*/ 7419 h 10000"/>
              <a:gd name="connsiteX61" fmla="*/ 6324 w 10000"/>
              <a:gd name="connsiteY61" fmla="*/ 7449 h 10000"/>
              <a:gd name="connsiteX62" fmla="*/ 6324 w 10000"/>
              <a:gd name="connsiteY62" fmla="*/ 7771 h 10000"/>
              <a:gd name="connsiteX63" fmla="*/ 6471 w 10000"/>
              <a:gd name="connsiteY63" fmla="*/ 7801 h 10000"/>
              <a:gd name="connsiteX64" fmla="*/ 6471 w 10000"/>
              <a:gd name="connsiteY64" fmla="*/ 8123 h 10000"/>
              <a:gd name="connsiteX65" fmla="*/ 6618 w 10000"/>
              <a:gd name="connsiteY65" fmla="*/ 8152 h 10000"/>
              <a:gd name="connsiteX66" fmla="*/ 6618 w 10000"/>
              <a:gd name="connsiteY66" fmla="*/ 8446 h 10000"/>
              <a:gd name="connsiteX67" fmla="*/ 6765 w 10000"/>
              <a:gd name="connsiteY67" fmla="*/ 8475 h 10000"/>
              <a:gd name="connsiteX68" fmla="*/ 6765 w 10000"/>
              <a:gd name="connsiteY68" fmla="*/ 8710 h 10000"/>
              <a:gd name="connsiteX69" fmla="*/ 6912 w 10000"/>
              <a:gd name="connsiteY69" fmla="*/ 8739 h 10000"/>
              <a:gd name="connsiteX70" fmla="*/ 6912 w 10000"/>
              <a:gd name="connsiteY70" fmla="*/ 8974 h 10000"/>
              <a:gd name="connsiteX71" fmla="*/ 7059 w 10000"/>
              <a:gd name="connsiteY71" fmla="*/ 9003 h 10000"/>
              <a:gd name="connsiteX72" fmla="*/ 7059 w 10000"/>
              <a:gd name="connsiteY72" fmla="*/ 9238 h 10000"/>
              <a:gd name="connsiteX73" fmla="*/ 7206 w 10000"/>
              <a:gd name="connsiteY73" fmla="*/ 9267 h 10000"/>
              <a:gd name="connsiteX74" fmla="*/ 7206 w 10000"/>
              <a:gd name="connsiteY74" fmla="*/ 9443 h 10000"/>
              <a:gd name="connsiteX75" fmla="*/ 7353 w 10000"/>
              <a:gd name="connsiteY75" fmla="*/ 9472 h 10000"/>
              <a:gd name="connsiteX76" fmla="*/ 7353 w 10000"/>
              <a:gd name="connsiteY76" fmla="*/ 9619 h 10000"/>
              <a:gd name="connsiteX77" fmla="*/ 7500 w 10000"/>
              <a:gd name="connsiteY77" fmla="*/ 9648 h 10000"/>
              <a:gd name="connsiteX78" fmla="*/ 7500 w 10000"/>
              <a:gd name="connsiteY78" fmla="*/ 9765 h 10000"/>
              <a:gd name="connsiteX79" fmla="*/ 7647 w 10000"/>
              <a:gd name="connsiteY79" fmla="*/ 9795 h 10000"/>
              <a:gd name="connsiteX80" fmla="*/ 7647 w 10000"/>
              <a:gd name="connsiteY80" fmla="*/ 9883 h 10000"/>
              <a:gd name="connsiteX81" fmla="*/ 7794 w 10000"/>
              <a:gd name="connsiteY81" fmla="*/ 9912 h 10000"/>
              <a:gd name="connsiteX82" fmla="*/ 7794 w 10000"/>
              <a:gd name="connsiteY82" fmla="*/ 9941 h 10000"/>
              <a:gd name="connsiteX83" fmla="*/ 8088 w 10000"/>
              <a:gd name="connsiteY83" fmla="*/ 10000 h 10000"/>
              <a:gd name="connsiteX84" fmla="*/ 7941 w 10000"/>
              <a:gd name="connsiteY84" fmla="*/ 10000 h 10000"/>
              <a:gd name="connsiteX85" fmla="*/ 8088 w 10000"/>
              <a:gd name="connsiteY85" fmla="*/ 10000 h 10000"/>
              <a:gd name="connsiteX86" fmla="*/ 8235 w 10000"/>
              <a:gd name="connsiteY86" fmla="*/ 10000 h 10000"/>
              <a:gd name="connsiteX87" fmla="*/ 8529 w 10000"/>
              <a:gd name="connsiteY87" fmla="*/ 9941 h 10000"/>
              <a:gd name="connsiteX88" fmla="*/ 8529 w 10000"/>
              <a:gd name="connsiteY88" fmla="*/ 9853 h 10000"/>
              <a:gd name="connsiteX89" fmla="*/ 8676 w 10000"/>
              <a:gd name="connsiteY89" fmla="*/ 9824 h 10000"/>
              <a:gd name="connsiteX90" fmla="*/ 8676 w 10000"/>
              <a:gd name="connsiteY90" fmla="*/ 9736 h 10000"/>
              <a:gd name="connsiteX91" fmla="*/ 8824 w 10000"/>
              <a:gd name="connsiteY91" fmla="*/ 9707 h 10000"/>
              <a:gd name="connsiteX92" fmla="*/ 8824 w 10000"/>
              <a:gd name="connsiteY92" fmla="*/ 9589 h 10000"/>
              <a:gd name="connsiteX93" fmla="*/ 8971 w 10000"/>
              <a:gd name="connsiteY93" fmla="*/ 9560 h 10000"/>
              <a:gd name="connsiteX94" fmla="*/ 8971 w 10000"/>
              <a:gd name="connsiteY94" fmla="*/ 9384 h 10000"/>
              <a:gd name="connsiteX95" fmla="*/ 9118 w 10000"/>
              <a:gd name="connsiteY95" fmla="*/ 9355 h 10000"/>
              <a:gd name="connsiteX96" fmla="*/ 9118 w 10000"/>
              <a:gd name="connsiteY96" fmla="*/ 9179 h 10000"/>
              <a:gd name="connsiteX97" fmla="*/ 9265 w 10000"/>
              <a:gd name="connsiteY97" fmla="*/ 9150 h 10000"/>
              <a:gd name="connsiteX98" fmla="*/ 9265 w 10000"/>
              <a:gd name="connsiteY98" fmla="*/ 8944 h 10000"/>
              <a:gd name="connsiteX99" fmla="*/ 9412 w 10000"/>
              <a:gd name="connsiteY99" fmla="*/ 8915 h 10000"/>
              <a:gd name="connsiteX100" fmla="*/ 9412 w 10000"/>
              <a:gd name="connsiteY100" fmla="*/ 8651 h 10000"/>
              <a:gd name="connsiteX101" fmla="*/ 9559 w 10000"/>
              <a:gd name="connsiteY101" fmla="*/ 8622 h 10000"/>
              <a:gd name="connsiteX102" fmla="*/ 9559 w 10000"/>
              <a:gd name="connsiteY102" fmla="*/ 8358 h 10000"/>
              <a:gd name="connsiteX103" fmla="*/ 9706 w 10000"/>
              <a:gd name="connsiteY103" fmla="*/ 8328 h 10000"/>
              <a:gd name="connsiteX104" fmla="*/ 9706 w 10000"/>
              <a:gd name="connsiteY104" fmla="*/ 8035 h 10000"/>
              <a:gd name="connsiteX105" fmla="*/ 9853 w 10000"/>
              <a:gd name="connsiteY105" fmla="*/ 8006 h 10000"/>
              <a:gd name="connsiteX106" fmla="*/ 9853 w 10000"/>
              <a:gd name="connsiteY106" fmla="*/ 7713 h 10000"/>
              <a:gd name="connsiteX107" fmla="*/ 10000 w 10000"/>
              <a:gd name="connsiteY107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029 w 10000"/>
              <a:gd name="connsiteY57" fmla="*/ 7038 h 10000"/>
              <a:gd name="connsiteX58" fmla="*/ 6176 w 10000"/>
              <a:gd name="connsiteY58" fmla="*/ 7067 h 10000"/>
              <a:gd name="connsiteX59" fmla="*/ 6176 w 10000"/>
              <a:gd name="connsiteY59" fmla="*/ 7419 h 10000"/>
              <a:gd name="connsiteX60" fmla="*/ 6324 w 10000"/>
              <a:gd name="connsiteY60" fmla="*/ 7449 h 10000"/>
              <a:gd name="connsiteX61" fmla="*/ 6324 w 10000"/>
              <a:gd name="connsiteY61" fmla="*/ 7771 h 10000"/>
              <a:gd name="connsiteX62" fmla="*/ 6471 w 10000"/>
              <a:gd name="connsiteY62" fmla="*/ 7801 h 10000"/>
              <a:gd name="connsiteX63" fmla="*/ 6471 w 10000"/>
              <a:gd name="connsiteY63" fmla="*/ 8123 h 10000"/>
              <a:gd name="connsiteX64" fmla="*/ 6618 w 10000"/>
              <a:gd name="connsiteY64" fmla="*/ 8152 h 10000"/>
              <a:gd name="connsiteX65" fmla="*/ 6618 w 10000"/>
              <a:gd name="connsiteY65" fmla="*/ 8446 h 10000"/>
              <a:gd name="connsiteX66" fmla="*/ 6765 w 10000"/>
              <a:gd name="connsiteY66" fmla="*/ 8475 h 10000"/>
              <a:gd name="connsiteX67" fmla="*/ 6765 w 10000"/>
              <a:gd name="connsiteY67" fmla="*/ 8710 h 10000"/>
              <a:gd name="connsiteX68" fmla="*/ 6912 w 10000"/>
              <a:gd name="connsiteY68" fmla="*/ 8739 h 10000"/>
              <a:gd name="connsiteX69" fmla="*/ 6912 w 10000"/>
              <a:gd name="connsiteY69" fmla="*/ 8974 h 10000"/>
              <a:gd name="connsiteX70" fmla="*/ 7059 w 10000"/>
              <a:gd name="connsiteY70" fmla="*/ 9003 h 10000"/>
              <a:gd name="connsiteX71" fmla="*/ 7059 w 10000"/>
              <a:gd name="connsiteY71" fmla="*/ 9238 h 10000"/>
              <a:gd name="connsiteX72" fmla="*/ 7206 w 10000"/>
              <a:gd name="connsiteY72" fmla="*/ 9267 h 10000"/>
              <a:gd name="connsiteX73" fmla="*/ 7206 w 10000"/>
              <a:gd name="connsiteY73" fmla="*/ 9443 h 10000"/>
              <a:gd name="connsiteX74" fmla="*/ 7353 w 10000"/>
              <a:gd name="connsiteY74" fmla="*/ 9472 h 10000"/>
              <a:gd name="connsiteX75" fmla="*/ 7353 w 10000"/>
              <a:gd name="connsiteY75" fmla="*/ 9619 h 10000"/>
              <a:gd name="connsiteX76" fmla="*/ 7500 w 10000"/>
              <a:gd name="connsiteY76" fmla="*/ 9648 h 10000"/>
              <a:gd name="connsiteX77" fmla="*/ 7500 w 10000"/>
              <a:gd name="connsiteY77" fmla="*/ 9765 h 10000"/>
              <a:gd name="connsiteX78" fmla="*/ 7647 w 10000"/>
              <a:gd name="connsiteY78" fmla="*/ 9795 h 10000"/>
              <a:gd name="connsiteX79" fmla="*/ 7647 w 10000"/>
              <a:gd name="connsiteY79" fmla="*/ 9883 h 10000"/>
              <a:gd name="connsiteX80" fmla="*/ 7794 w 10000"/>
              <a:gd name="connsiteY80" fmla="*/ 9912 h 10000"/>
              <a:gd name="connsiteX81" fmla="*/ 7794 w 10000"/>
              <a:gd name="connsiteY81" fmla="*/ 9941 h 10000"/>
              <a:gd name="connsiteX82" fmla="*/ 8088 w 10000"/>
              <a:gd name="connsiteY82" fmla="*/ 10000 h 10000"/>
              <a:gd name="connsiteX83" fmla="*/ 7941 w 10000"/>
              <a:gd name="connsiteY83" fmla="*/ 10000 h 10000"/>
              <a:gd name="connsiteX84" fmla="*/ 8088 w 10000"/>
              <a:gd name="connsiteY84" fmla="*/ 10000 h 10000"/>
              <a:gd name="connsiteX85" fmla="*/ 8235 w 10000"/>
              <a:gd name="connsiteY85" fmla="*/ 10000 h 10000"/>
              <a:gd name="connsiteX86" fmla="*/ 8529 w 10000"/>
              <a:gd name="connsiteY86" fmla="*/ 9941 h 10000"/>
              <a:gd name="connsiteX87" fmla="*/ 8529 w 10000"/>
              <a:gd name="connsiteY87" fmla="*/ 9853 h 10000"/>
              <a:gd name="connsiteX88" fmla="*/ 8676 w 10000"/>
              <a:gd name="connsiteY88" fmla="*/ 9824 h 10000"/>
              <a:gd name="connsiteX89" fmla="*/ 8676 w 10000"/>
              <a:gd name="connsiteY89" fmla="*/ 9736 h 10000"/>
              <a:gd name="connsiteX90" fmla="*/ 8824 w 10000"/>
              <a:gd name="connsiteY90" fmla="*/ 9707 h 10000"/>
              <a:gd name="connsiteX91" fmla="*/ 8824 w 10000"/>
              <a:gd name="connsiteY91" fmla="*/ 9589 h 10000"/>
              <a:gd name="connsiteX92" fmla="*/ 8971 w 10000"/>
              <a:gd name="connsiteY92" fmla="*/ 9560 h 10000"/>
              <a:gd name="connsiteX93" fmla="*/ 8971 w 10000"/>
              <a:gd name="connsiteY93" fmla="*/ 9384 h 10000"/>
              <a:gd name="connsiteX94" fmla="*/ 9118 w 10000"/>
              <a:gd name="connsiteY94" fmla="*/ 9355 h 10000"/>
              <a:gd name="connsiteX95" fmla="*/ 9118 w 10000"/>
              <a:gd name="connsiteY95" fmla="*/ 9179 h 10000"/>
              <a:gd name="connsiteX96" fmla="*/ 9265 w 10000"/>
              <a:gd name="connsiteY96" fmla="*/ 9150 h 10000"/>
              <a:gd name="connsiteX97" fmla="*/ 9265 w 10000"/>
              <a:gd name="connsiteY97" fmla="*/ 8944 h 10000"/>
              <a:gd name="connsiteX98" fmla="*/ 9412 w 10000"/>
              <a:gd name="connsiteY98" fmla="*/ 8915 h 10000"/>
              <a:gd name="connsiteX99" fmla="*/ 9412 w 10000"/>
              <a:gd name="connsiteY99" fmla="*/ 8651 h 10000"/>
              <a:gd name="connsiteX100" fmla="*/ 9559 w 10000"/>
              <a:gd name="connsiteY100" fmla="*/ 8622 h 10000"/>
              <a:gd name="connsiteX101" fmla="*/ 9559 w 10000"/>
              <a:gd name="connsiteY101" fmla="*/ 8358 h 10000"/>
              <a:gd name="connsiteX102" fmla="*/ 9706 w 10000"/>
              <a:gd name="connsiteY102" fmla="*/ 8328 h 10000"/>
              <a:gd name="connsiteX103" fmla="*/ 9706 w 10000"/>
              <a:gd name="connsiteY103" fmla="*/ 8035 h 10000"/>
              <a:gd name="connsiteX104" fmla="*/ 9853 w 10000"/>
              <a:gd name="connsiteY104" fmla="*/ 8006 h 10000"/>
              <a:gd name="connsiteX105" fmla="*/ 9853 w 10000"/>
              <a:gd name="connsiteY105" fmla="*/ 7713 h 10000"/>
              <a:gd name="connsiteX106" fmla="*/ 10000 w 10000"/>
              <a:gd name="connsiteY106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176 w 10000"/>
              <a:gd name="connsiteY58" fmla="*/ 7419 h 10000"/>
              <a:gd name="connsiteX59" fmla="*/ 6324 w 10000"/>
              <a:gd name="connsiteY59" fmla="*/ 7449 h 10000"/>
              <a:gd name="connsiteX60" fmla="*/ 6324 w 10000"/>
              <a:gd name="connsiteY60" fmla="*/ 7771 h 10000"/>
              <a:gd name="connsiteX61" fmla="*/ 6471 w 10000"/>
              <a:gd name="connsiteY61" fmla="*/ 7801 h 10000"/>
              <a:gd name="connsiteX62" fmla="*/ 6471 w 10000"/>
              <a:gd name="connsiteY62" fmla="*/ 8123 h 10000"/>
              <a:gd name="connsiteX63" fmla="*/ 6618 w 10000"/>
              <a:gd name="connsiteY63" fmla="*/ 8152 h 10000"/>
              <a:gd name="connsiteX64" fmla="*/ 6618 w 10000"/>
              <a:gd name="connsiteY64" fmla="*/ 8446 h 10000"/>
              <a:gd name="connsiteX65" fmla="*/ 6765 w 10000"/>
              <a:gd name="connsiteY65" fmla="*/ 8475 h 10000"/>
              <a:gd name="connsiteX66" fmla="*/ 6765 w 10000"/>
              <a:gd name="connsiteY66" fmla="*/ 8710 h 10000"/>
              <a:gd name="connsiteX67" fmla="*/ 6912 w 10000"/>
              <a:gd name="connsiteY67" fmla="*/ 8739 h 10000"/>
              <a:gd name="connsiteX68" fmla="*/ 6912 w 10000"/>
              <a:gd name="connsiteY68" fmla="*/ 8974 h 10000"/>
              <a:gd name="connsiteX69" fmla="*/ 7059 w 10000"/>
              <a:gd name="connsiteY69" fmla="*/ 9003 h 10000"/>
              <a:gd name="connsiteX70" fmla="*/ 7059 w 10000"/>
              <a:gd name="connsiteY70" fmla="*/ 9238 h 10000"/>
              <a:gd name="connsiteX71" fmla="*/ 7206 w 10000"/>
              <a:gd name="connsiteY71" fmla="*/ 9267 h 10000"/>
              <a:gd name="connsiteX72" fmla="*/ 7206 w 10000"/>
              <a:gd name="connsiteY72" fmla="*/ 9443 h 10000"/>
              <a:gd name="connsiteX73" fmla="*/ 7353 w 10000"/>
              <a:gd name="connsiteY73" fmla="*/ 9472 h 10000"/>
              <a:gd name="connsiteX74" fmla="*/ 7353 w 10000"/>
              <a:gd name="connsiteY74" fmla="*/ 9619 h 10000"/>
              <a:gd name="connsiteX75" fmla="*/ 7500 w 10000"/>
              <a:gd name="connsiteY75" fmla="*/ 9648 h 10000"/>
              <a:gd name="connsiteX76" fmla="*/ 7500 w 10000"/>
              <a:gd name="connsiteY76" fmla="*/ 9765 h 10000"/>
              <a:gd name="connsiteX77" fmla="*/ 7647 w 10000"/>
              <a:gd name="connsiteY77" fmla="*/ 9795 h 10000"/>
              <a:gd name="connsiteX78" fmla="*/ 7647 w 10000"/>
              <a:gd name="connsiteY78" fmla="*/ 9883 h 10000"/>
              <a:gd name="connsiteX79" fmla="*/ 7794 w 10000"/>
              <a:gd name="connsiteY79" fmla="*/ 9912 h 10000"/>
              <a:gd name="connsiteX80" fmla="*/ 7794 w 10000"/>
              <a:gd name="connsiteY80" fmla="*/ 9941 h 10000"/>
              <a:gd name="connsiteX81" fmla="*/ 8088 w 10000"/>
              <a:gd name="connsiteY81" fmla="*/ 10000 h 10000"/>
              <a:gd name="connsiteX82" fmla="*/ 7941 w 10000"/>
              <a:gd name="connsiteY82" fmla="*/ 10000 h 10000"/>
              <a:gd name="connsiteX83" fmla="*/ 8088 w 10000"/>
              <a:gd name="connsiteY83" fmla="*/ 10000 h 10000"/>
              <a:gd name="connsiteX84" fmla="*/ 8235 w 10000"/>
              <a:gd name="connsiteY84" fmla="*/ 10000 h 10000"/>
              <a:gd name="connsiteX85" fmla="*/ 8529 w 10000"/>
              <a:gd name="connsiteY85" fmla="*/ 9941 h 10000"/>
              <a:gd name="connsiteX86" fmla="*/ 8529 w 10000"/>
              <a:gd name="connsiteY86" fmla="*/ 9853 h 10000"/>
              <a:gd name="connsiteX87" fmla="*/ 8676 w 10000"/>
              <a:gd name="connsiteY87" fmla="*/ 9824 h 10000"/>
              <a:gd name="connsiteX88" fmla="*/ 8676 w 10000"/>
              <a:gd name="connsiteY88" fmla="*/ 9736 h 10000"/>
              <a:gd name="connsiteX89" fmla="*/ 8824 w 10000"/>
              <a:gd name="connsiteY89" fmla="*/ 9707 h 10000"/>
              <a:gd name="connsiteX90" fmla="*/ 8824 w 10000"/>
              <a:gd name="connsiteY90" fmla="*/ 9589 h 10000"/>
              <a:gd name="connsiteX91" fmla="*/ 8971 w 10000"/>
              <a:gd name="connsiteY91" fmla="*/ 9560 h 10000"/>
              <a:gd name="connsiteX92" fmla="*/ 8971 w 10000"/>
              <a:gd name="connsiteY92" fmla="*/ 9384 h 10000"/>
              <a:gd name="connsiteX93" fmla="*/ 9118 w 10000"/>
              <a:gd name="connsiteY93" fmla="*/ 9355 h 10000"/>
              <a:gd name="connsiteX94" fmla="*/ 9118 w 10000"/>
              <a:gd name="connsiteY94" fmla="*/ 9179 h 10000"/>
              <a:gd name="connsiteX95" fmla="*/ 9265 w 10000"/>
              <a:gd name="connsiteY95" fmla="*/ 9150 h 10000"/>
              <a:gd name="connsiteX96" fmla="*/ 9265 w 10000"/>
              <a:gd name="connsiteY96" fmla="*/ 8944 h 10000"/>
              <a:gd name="connsiteX97" fmla="*/ 9412 w 10000"/>
              <a:gd name="connsiteY97" fmla="*/ 8915 h 10000"/>
              <a:gd name="connsiteX98" fmla="*/ 9412 w 10000"/>
              <a:gd name="connsiteY98" fmla="*/ 8651 h 10000"/>
              <a:gd name="connsiteX99" fmla="*/ 9559 w 10000"/>
              <a:gd name="connsiteY99" fmla="*/ 8622 h 10000"/>
              <a:gd name="connsiteX100" fmla="*/ 9559 w 10000"/>
              <a:gd name="connsiteY100" fmla="*/ 8358 h 10000"/>
              <a:gd name="connsiteX101" fmla="*/ 9706 w 10000"/>
              <a:gd name="connsiteY101" fmla="*/ 8328 h 10000"/>
              <a:gd name="connsiteX102" fmla="*/ 9706 w 10000"/>
              <a:gd name="connsiteY102" fmla="*/ 8035 h 10000"/>
              <a:gd name="connsiteX103" fmla="*/ 9853 w 10000"/>
              <a:gd name="connsiteY103" fmla="*/ 8006 h 10000"/>
              <a:gd name="connsiteX104" fmla="*/ 9853 w 10000"/>
              <a:gd name="connsiteY104" fmla="*/ 7713 h 10000"/>
              <a:gd name="connsiteX105" fmla="*/ 10000 w 10000"/>
              <a:gd name="connsiteY105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324 w 10000"/>
              <a:gd name="connsiteY59" fmla="*/ 7771 h 10000"/>
              <a:gd name="connsiteX60" fmla="*/ 6471 w 10000"/>
              <a:gd name="connsiteY60" fmla="*/ 7801 h 10000"/>
              <a:gd name="connsiteX61" fmla="*/ 6471 w 10000"/>
              <a:gd name="connsiteY61" fmla="*/ 8123 h 10000"/>
              <a:gd name="connsiteX62" fmla="*/ 6618 w 10000"/>
              <a:gd name="connsiteY62" fmla="*/ 8152 h 10000"/>
              <a:gd name="connsiteX63" fmla="*/ 6618 w 10000"/>
              <a:gd name="connsiteY63" fmla="*/ 8446 h 10000"/>
              <a:gd name="connsiteX64" fmla="*/ 6765 w 10000"/>
              <a:gd name="connsiteY64" fmla="*/ 8475 h 10000"/>
              <a:gd name="connsiteX65" fmla="*/ 6765 w 10000"/>
              <a:gd name="connsiteY65" fmla="*/ 8710 h 10000"/>
              <a:gd name="connsiteX66" fmla="*/ 6912 w 10000"/>
              <a:gd name="connsiteY66" fmla="*/ 8739 h 10000"/>
              <a:gd name="connsiteX67" fmla="*/ 6912 w 10000"/>
              <a:gd name="connsiteY67" fmla="*/ 8974 h 10000"/>
              <a:gd name="connsiteX68" fmla="*/ 7059 w 10000"/>
              <a:gd name="connsiteY68" fmla="*/ 9003 h 10000"/>
              <a:gd name="connsiteX69" fmla="*/ 7059 w 10000"/>
              <a:gd name="connsiteY69" fmla="*/ 9238 h 10000"/>
              <a:gd name="connsiteX70" fmla="*/ 7206 w 10000"/>
              <a:gd name="connsiteY70" fmla="*/ 9267 h 10000"/>
              <a:gd name="connsiteX71" fmla="*/ 7206 w 10000"/>
              <a:gd name="connsiteY71" fmla="*/ 9443 h 10000"/>
              <a:gd name="connsiteX72" fmla="*/ 7353 w 10000"/>
              <a:gd name="connsiteY72" fmla="*/ 9472 h 10000"/>
              <a:gd name="connsiteX73" fmla="*/ 7353 w 10000"/>
              <a:gd name="connsiteY73" fmla="*/ 9619 h 10000"/>
              <a:gd name="connsiteX74" fmla="*/ 7500 w 10000"/>
              <a:gd name="connsiteY74" fmla="*/ 9648 h 10000"/>
              <a:gd name="connsiteX75" fmla="*/ 7500 w 10000"/>
              <a:gd name="connsiteY75" fmla="*/ 9765 h 10000"/>
              <a:gd name="connsiteX76" fmla="*/ 7647 w 10000"/>
              <a:gd name="connsiteY76" fmla="*/ 9795 h 10000"/>
              <a:gd name="connsiteX77" fmla="*/ 7647 w 10000"/>
              <a:gd name="connsiteY77" fmla="*/ 9883 h 10000"/>
              <a:gd name="connsiteX78" fmla="*/ 7794 w 10000"/>
              <a:gd name="connsiteY78" fmla="*/ 9912 h 10000"/>
              <a:gd name="connsiteX79" fmla="*/ 7794 w 10000"/>
              <a:gd name="connsiteY79" fmla="*/ 9941 h 10000"/>
              <a:gd name="connsiteX80" fmla="*/ 8088 w 10000"/>
              <a:gd name="connsiteY80" fmla="*/ 10000 h 10000"/>
              <a:gd name="connsiteX81" fmla="*/ 7941 w 10000"/>
              <a:gd name="connsiteY81" fmla="*/ 10000 h 10000"/>
              <a:gd name="connsiteX82" fmla="*/ 8088 w 10000"/>
              <a:gd name="connsiteY82" fmla="*/ 10000 h 10000"/>
              <a:gd name="connsiteX83" fmla="*/ 8235 w 10000"/>
              <a:gd name="connsiteY83" fmla="*/ 10000 h 10000"/>
              <a:gd name="connsiteX84" fmla="*/ 8529 w 10000"/>
              <a:gd name="connsiteY84" fmla="*/ 9941 h 10000"/>
              <a:gd name="connsiteX85" fmla="*/ 8529 w 10000"/>
              <a:gd name="connsiteY85" fmla="*/ 9853 h 10000"/>
              <a:gd name="connsiteX86" fmla="*/ 8676 w 10000"/>
              <a:gd name="connsiteY86" fmla="*/ 9824 h 10000"/>
              <a:gd name="connsiteX87" fmla="*/ 8676 w 10000"/>
              <a:gd name="connsiteY87" fmla="*/ 9736 h 10000"/>
              <a:gd name="connsiteX88" fmla="*/ 8824 w 10000"/>
              <a:gd name="connsiteY88" fmla="*/ 9707 h 10000"/>
              <a:gd name="connsiteX89" fmla="*/ 8824 w 10000"/>
              <a:gd name="connsiteY89" fmla="*/ 9589 h 10000"/>
              <a:gd name="connsiteX90" fmla="*/ 8971 w 10000"/>
              <a:gd name="connsiteY90" fmla="*/ 9560 h 10000"/>
              <a:gd name="connsiteX91" fmla="*/ 8971 w 10000"/>
              <a:gd name="connsiteY91" fmla="*/ 9384 h 10000"/>
              <a:gd name="connsiteX92" fmla="*/ 9118 w 10000"/>
              <a:gd name="connsiteY92" fmla="*/ 9355 h 10000"/>
              <a:gd name="connsiteX93" fmla="*/ 9118 w 10000"/>
              <a:gd name="connsiteY93" fmla="*/ 9179 h 10000"/>
              <a:gd name="connsiteX94" fmla="*/ 9265 w 10000"/>
              <a:gd name="connsiteY94" fmla="*/ 9150 h 10000"/>
              <a:gd name="connsiteX95" fmla="*/ 9265 w 10000"/>
              <a:gd name="connsiteY95" fmla="*/ 8944 h 10000"/>
              <a:gd name="connsiteX96" fmla="*/ 9412 w 10000"/>
              <a:gd name="connsiteY96" fmla="*/ 8915 h 10000"/>
              <a:gd name="connsiteX97" fmla="*/ 9412 w 10000"/>
              <a:gd name="connsiteY97" fmla="*/ 8651 h 10000"/>
              <a:gd name="connsiteX98" fmla="*/ 9559 w 10000"/>
              <a:gd name="connsiteY98" fmla="*/ 8622 h 10000"/>
              <a:gd name="connsiteX99" fmla="*/ 9559 w 10000"/>
              <a:gd name="connsiteY99" fmla="*/ 8358 h 10000"/>
              <a:gd name="connsiteX100" fmla="*/ 9706 w 10000"/>
              <a:gd name="connsiteY100" fmla="*/ 8328 h 10000"/>
              <a:gd name="connsiteX101" fmla="*/ 9706 w 10000"/>
              <a:gd name="connsiteY101" fmla="*/ 8035 h 10000"/>
              <a:gd name="connsiteX102" fmla="*/ 9853 w 10000"/>
              <a:gd name="connsiteY102" fmla="*/ 8006 h 10000"/>
              <a:gd name="connsiteX103" fmla="*/ 9853 w 10000"/>
              <a:gd name="connsiteY103" fmla="*/ 7713 h 10000"/>
              <a:gd name="connsiteX104" fmla="*/ 10000 w 10000"/>
              <a:gd name="connsiteY104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471 w 10000"/>
              <a:gd name="connsiteY60" fmla="*/ 8123 h 10000"/>
              <a:gd name="connsiteX61" fmla="*/ 6618 w 10000"/>
              <a:gd name="connsiteY61" fmla="*/ 8152 h 10000"/>
              <a:gd name="connsiteX62" fmla="*/ 6618 w 10000"/>
              <a:gd name="connsiteY62" fmla="*/ 8446 h 10000"/>
              <a:gd name="connsiteX63" fmla="*/ 6765 w 10000"/>
              <a:gd name="connsiteY63" fmla="*/ 8475 h 10000"/>
              <a:gd name="connsiteX64" fmla="*/ 6765 w 10000"/>
              <a:gd name="connsiteY64" fmla="*/ 8710 h 10000"/>
              <a:gd name="connsiteX65" fmla="*/ 6912 w 10000"/>
              <a:gd name="connsiteY65" fmla="*/ 8739 h 10000"/>
              <a:gd name="connsiteX66" fmla="*/ 6912 w 10000"/>
              <a:gd name="connsiteY66" fmla="*/ 8974 h 10000"/>
              <a:gd name="connsiteX67" fmla="*/ 7059 w 10000"/>
              <a:gd name="connsiteY67" fmla="*/ 9003 h 10000"/>
              <a:gd name="connsiteX68" fmla="*/ 7059 w 10000"/>
              <a:gd name="connsiteY68" fmla="*/ 9238 h 10000"/>
              <a:gd name="connsiteX69" fmla="*/ 7206 w 10000"/>
              <a:gd name="connsiteY69" fmla="*/ 9267 h 10000"/>
              <a:gd name="connsiteX70" fmla="*/ 7206 w 10000"/>
              <a:gd name="connsiteY70" fmla="*/ 9443 h 10000"/>
              <a:gd name="connsiteX71" fmla="*/ 7353 w 10000"/>
              <a:gd name="connsiteY71" fmla="*/ 9472 h 10000"/>
              <a:gd name="connsiteX72" fmla="*/ 7353 w 10000"/>
              <a:gd name="connsiteY72" fmla="*/ 9619 h 10000"/>
              <a:gd name="connsiteX73" fmla="*/ 7500 w 10000"/>
              <a:gd name="connsiteY73" fmla="*/ 9648 h 10000"/>
              <a:gd name="connsiteX74" fmla="*/ 7500 w 10000"/>
              <a:gd name="connsiteY74" fmla="*/ 9765 h 10000"/>
              <a:gd name="connsiteX75" fmla="*/ 7647 w 10000"/>
              <a:gd name="connsiteY75" fmla="*/ 9795 h 10000"/>
              <a:gd name="connsiteX76" fmla="*/ 7647 w 10000"/>
              <a:gd name="connsiteY76" fmla="*/ 9883 h 10000"/>
              <a:gd name="connsiteX77" fmla="*/ 7794 w 10000"/>
              <a:gd name="connsiteY77" fmla="*/ 9912 h 10000"/>
              <a:gd name="connsiteX78" fmla="*/ 7794 w 10000"/>
              <a:gd name="connsiteY78" fmla="*/ 9941 h 10000"/>
              <a:gd name="connsiteX79" fmla="*/ 8088 w 10000"/>
              <a:gd name="connsiteY79" fmla="*/ 10000 h 10000"/>
              <a:gd name="connsiteX80" fmla="*/ 7941 w 10000"/>
              <a:gd name="connsiteY80" fmla="*/ 10000 h 10000"/>
              <a:gd name="connsiteX81" fmla="*/ 8088 w 10000"/>
              <a:gd name="connsiteY81" fmla="*/ 10000 h 10000"/>
              <a:gd name="connsiteX82" fmla="*/ 8235 w 10000"/>
              <a:gd name="connsiteY82" fmla="*/ 10000 h 10000"/>
              <a:gd name="connsiteX83" fmla="*/ 8529 w 10000"/>
              <a:gd name="connsiteY83" fmla="*/ 9941 h 10000"/>
              <a:gd name="connsiteX84" fmla="*/ 8529 w 10000"/>
              <a:gd name="connsiteY84" fmla="*/ 9853 h 10000"/>
              <a:gd name="connsiteX85" fmla="*/ 8676 w 10000"/>
              <a:gd name="connsiteY85" fmla="*/ 9824 h 10000"/>
              <a:gd name="connsiteX86" fmla="*/ 8676 w 10000"/>
              <a:gd name="connsiteY86" fmla="*/ 9736 h 10000"/>
              <a:gd name="connsiteX87" fmla="*/ 8824 w 10000"/>
              <a:gd name="connsiteY87" fmla="*/ 9707 h 10000"/>
              <a:gd name="connsiteX88" fmla="*/ 8824 w 10000"/>
              <a:gd name="connsiteY88" fmla="*/ 9589 h 10000"/>
              <a:gd name="connsiteX89" fmla="*/ 8971 w 10000"/>
              <a:gd name="connsiteY89" fmla="*/ 9560 h 10000"/>
              <a:gd name="connsiteX90" fmla="*/ 8971 w 10000"/>
              <a:gd name="connsiteY90" fmla="*/ 9384 h 10000"/>
              <a:gd name="connsiteX91" fmla="*/ 9118 w 10000"/>
              <a:gd name="connsiteY91" fmla="*/ 9355 h 10000"/>
              <a:gd name="connsiteX92" fmla="*/ 9118 w 10000"/>
              <a:gd name="connsiteY92" fmla="*/ 9179 h 10000"/>
              <a:gd name="connsiteX93" fmla="*/ 9265 w 10000"/>
              <a:gd name="connsiteY93" fmla="*/ 9150 h 10000"/>
              <a:gd name="connsiteX94" fmla="*/ 9265 w 10000"/>
              <a:gd name="connsiteY94" fmla="*/ 8944 h 10000"/>
              <a:gd name="connsiteX95" fmla="*/ 9412 w 10000"/>
              <a:gd name="connsiteY95" fmla="*/ 8915 h 10000"/>
              <a:gd name="connsiteX96" fmla="*/ 9412 w 10000"/>
              <a:gd name="connsiteY96" fmla="*/ 8651 h 10000"/>
              <a:gd name="connsiteX97" fmla="*/ 9559 w 10000"/>
              <a:gd name="connsiteY97" fmla="*/ 8622 h 10000"/>
              <a:gd name="connsiteX98" fmla="*/ 9559 w 10000"/>
              <a:gd name="connsiteY98" fmla="*/ 8358 h 10000"/>
              <a:gd name="connsiteX99" fmla="*/ 9706 w 10000"/>
              <a:gd name="connsiteY99" fmla="*/ 8328 h 10000"/>
              <a:gd name="connsiteX100" fmla="*/ 9706 w 10000"/>
              <a:gd name="connsiteY100" fmla="*/ 8035 h 10000"/>
              <a:gd name="connsiteX101" fmla="*/ 9853 w 10000"/>
              <a:gd name="connsiteY101" fmla="*/ 8006 h 10000"/>
              <a:gd name="connsiteX102" fmla="*/ 9853 w 10000"/>
              <a:gd name="connsiteY102" fmla="*/ 7713 h 10000"/>
              <a:gd name="connsiteX103" fmla="*/ 10000 w 10000"/>
              <a:gd name="connsiteY103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618 w 10000"/>
              <a:gd name="connsiteY61" fmla="*/ 8446 h 10000"/>
              <a:gd name="connsiteX62" fmla="*/ 6765 w 10000"/>
              <a:gd name="connsiteY62" fmla="*/ 8475 h 10000"/>
              <a:gd name="connsiteX63" fmla="*/ 6765 w 10000"/>
              <a:gd name="connsiteY63" fmla="*/ 8710 h 10000"/>
              <a:gd name="connsiteX64" fmla="*/ 6912 w 10000"/>
              <a:gd name="connsiteY64" fmla="*/ 8739 h 10000"/>
              <a:gd name="connsiteX65" fmla="*/ 6912 w 10000"/>
              <a:gd name="connsiteY65" fmla="*/ 8974 h 10000"/>
              <a:gd name="connsiteX66" fmla="*/ 7059 w 10000"/>
              <a:gd name="connsiteY66" fmla="*/ 9003 h 10000"/>
              <a:gd name="connsiteX67" fmla="*/ 7059 w 10000"/>
              <a:gd name="connsiteY67" fmla="*/ 9238 h 10000"/>
              <a:gd name="connsiteX68" fmla="*/ 7206 w 10000"/>
              <a:gd name="connsiteY68" fmla="*/ 9267 h 10000"/>
              <a:gd name="connsiteX69" fmla="*/ 7206 w 10000"/>
              <a:gd name="connsiteY69" fmla="*/ 9443 h 10000"/>
              <a:gd name="connsiteX70" fmla="*/ 7353 w 10000"/>
              <a:gd name="connsiteY70" fmla="*/ 9472 h 10000"/>
              <a:gd name="connsiteX71" fmla="*/ 7353 w 10000"/>
              <a:gd name="connsiteY71" fmla="*/ 9619 h 10000"/>
              <a:gd name="connsiteX72" fmla="*/ 7500 w 10000"/>
              <a:gd name="connsiteY72" fmla="*/ 9648 h 10000"/>
              <a:gd name="connsiteX73" fmla="*/ 7500 w 10000"/>
              <a:gd name="connsiteY73" fmla="*/ 9765 h 10000"/>
              <a:gd name="connsiteX74" fmla="*/ 7647 w 10000"/>
              <a:gd name="connsiteY74" fmla="*/ 9795 h 10000"/>
              <a:gd name="connsiteX75" fmla="*/ 7647 w 10000"/>
              <a:gd name="connsiteY75" fmla="*/ 9883 h 10000"/>
              <a:gd name="connsiteX76" fmla="*/ 7794 w 10000"/>
              <a:gd name="connsiteY76" fmla="*/ 9912 h 10000"/>
              <a:gd name="connsiteX77" fmla="*/ 7794 w 10000"/>
              <a:gd name="connsiteY77" fmla="*/ 9941 h 10000"/>
              <a:gd name="connsiteX78" fmla="*/ 8088 w 10000"/>
              <a:gd name="connsiteY78" fmla="*/ 10000 h 10000"/>
              <a:gd name="connsiteX79" fmla="*/ 7941 w 10000"/>
              <a:gd name="connsiteY79" fmla="*/ 10000 h 10000"/>
              <a:gd name="connsiteX80" fmla="*/ 8088 w 10000"/>
              <a:gd name="connsiteY80" fmla="*/ 10000 h 10000"/>
              <a:gd name="connsiteX81" fmla="*/ 8235 w 10000"/>
              <a:gd name="connsiteY81" fmla="*/ 10000 h 10000"/>
              <a:gd name="connsiteX82" fmla="*/ 8529 w 10000"/>
              <a:gd name="connsiteY82" fmla="*/ 9941 h 10000"/>
              <a:gd name="connsiteX83" fmla="*/ 8529 w 10000"/>
              <a:gd name="connsiteY83" fmla="*/ 9853 h 10000"/>
              <a:gd name="connsiteX84" fmla="*/ 8676 w 10000"/>
              <a:gd name="connsiteY84" fmla="*/ 9824 h 10000"/>
              <a:gd name="connsiteX85" fmla="*/ 8676 w 10000"/>
              <a:gd name="connsiteY85" fmla="*/ 9736 h 10000"/>
              <a:gd name="connsiteX86" fmla="*/ 8824 w 10000"/>
              <a:gd name="connsiteY86" fmla="*/ 9707 h 10000"/>
              <a:gd name="connsiteX87" fmla="*/ 8824 w 10000"/>
              <a:gd name="connsiteY87" fmla="*/ 9589 h 10000"/>
              <a:gd name="connsiteX88" fmla="*/ 8971 w 10000"/>
              <a:gd name="connsiteY88" fmla="*/ 9560 h 10000"/>
              <a:gd name="connsiteX89" fmla="*/ 8971 w 10000"/>
              <a:gd name="connsiteY89" fmla="*/ 9384 h 10000"/>
              <a:gd name="connsiteX90" fmla="*/ 9118 w 10000"/>
              <a:gd name="connsiteY90" fmla="*/ 9355 h 10000"/>
              <a:gd name="connsiteX91" fmla="*/ 9118 w 10000"/>
              <a:gd name="connsiteY91" fmla="*/ 9179 h 10000"/>
              <a:gd name="connsiteX92" fmla="*/ 9265 w 10000"/>
              <a:gd name="connsiteY92" fmla="*/ 9150 h 10000"/>
              <a:gd name="connsiteX93" fmla="*/ 9265 w 10000"/>
              <a:gd name="connsiteY93" fmla="*/ 8944 h 10000"/>
              <a:gd name="connsiteX94" fmla="*/ 9412 w 10000"/>
              <a:gd name="connsiteY94" fmla="*/ 8915 h 10000"/>
              <a:gd name="connsiteX95" fmla="*/ 9412 w 10000"/>
              <a:gd name="connsiteY95" fmla="*/ 8651 h 10000"/>
              <a:gd name="connsiteX96" fmla="*/ 9559 w 10000"/>
              <a:gd name="connsiteY96" fmla="*/ 8622 h 10000"/>
              <a:gd name="connsiteX97" fmla="*/ 9559 w 10000"/>
              <a:gd name="connsiteY97" fmla="*/ 8358 h 10000"/>
              <a:gd name="connsiteX98" fmla="*/ 9706 w 10000"/>
              <a:gd name="connsiteY98" fmla="*/ 8328 h 10000"/>
              <a:gd name="connsiteX99" fmla="*/ 9706 w 10000"/>
              <a:gd name="connsiteY99" fmla="*/ 8035 h 10000"/>
              <a:gd name="connsiteX100" fmla="*/ 9853 w 10000"/>
              <a:gd name="connsiteY100" fmla="*/ 8006 h 10000"/>
              <a:gd name="connsiteX101" fmla="*/ 9853 w 10000"/>
              <a:gd name="connsiteY101" fmla="*/ 7713 h 10000"/>
              <a:gd name="connsiteX102" fmla="*/ 10000 w 10000"/>
              <a:gd name="connsiteY102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765 w 10000"/>
              <a:gd name="connsiteY62" fmla="*/ 8710 h 10000"/>
              <a:gd name="connsiteX63" fmla="*/ 6912 w 10000"/>
              <a:gd name="connsiteY63" fmla="*/ 8739 h 10000"/>
              <a:gd name="connsiteX64" fmla="*/ 6912 w 10000"/>
              <a:gd name="connsiteY64" fmla="*/ 8974 h 10000"/>
              <a:gd name="connsiteX65" fmla="*/ 7059 w 10000"/>
              <a:gd name="connsiteY65" fmla="*/ 9003 h 10000"/>
              <a:gd name="connsiteX66" fmla="*/ 7059 w 10000"/>
              <a:gd name="connsiteY66" fmla="*/ 9238 h 10000"/>
              <a:gd name="connsiteX67" fmla="*/ 7206 w 10000"/>
              <a:gd name="connsiteY67" fmla="*/ 9267 h 10000"/>
              <a:gd name="connsiteX68" fmla="*/ 7206 w 10000"/>
              <a:gd name="connsiteY68" fmla="*/ 9443 h 10000"/>
              <a:gd name="connsiteX69" fmla="*/ 7353 w 10000"/>
              <a:gd name="connsiteY69" fmla="*/ 9472 h 10000"/>
              <a:gd name="connsiteX70" fmla="*/ 7353 w 10000"/>
              <a:gd name="connsiteY70" fmla="*/ 9619 h 10000"/>
              <a:gd name="connsiteX71" fmla="*/ 7500 w 10000"/>
              <a:gd name="connsiteY71" fmla="*/ 9648 h 10000"/>
              <a:gd name="connsiteX72" fmla="*/ 7500 w 10000"/>
              <a:gd name="connsiteY72" fmla="*/ 9765 h 10000"/>
              <a:gd name="connsiteX73" fmla="*/ 7647 w 10000"/>
              <a:gd name="connsiteY73" fmla="*/ 9795 h 10000"/>
              <a:gd name="connsiteX74" fmla="*/ 7647 w 10000"/>
              <a:gd name="connsiteY74" fmla="*/ 9883 h 10000"/>
              <a:gd name="connsiteX75" fmla="*/ 7794 w 10000"/>
              <a:gd name="connsiteY75" fmla="*/ 9912 h 10000"/>
              <a:gd name="connsiteX76" fmla="*/ 7794 w 10000"/>
              <a:gd name="connsiteY76" fmla="*/ 9941 h 10000"/>
              <a:gd name="connsiteX77" fmla="*/ 8088 w 10000"/>
              <a:gd name="connsiteY77" fmla="*/ 10000 h 10000"/>
              <a:gd name="connsiteX78" fmla="*/ 7941 w 10000"/>
              <a:gd name="connsiteY78" fmla="*/ 10000 h 10000"/>
              <a:gd name="connsiteX79" fmla="*/ 8088 w 10000"/>
              <a:gd name="connsiteY79" fmla="*/ 10000 h 10000"/>
              <a:gd name="connsiteX80" fmla="*/ 8235 w 10000"/>
              <a:gd name="connsiteY80" fmla="*/ 10000 h 10000"/>
              <a:gd name="connsiteX81" fmla="*/ 8529 w 10000"/>
              <a:gd name="connsiteY81" fmla="*/ 9941 h 10000"/>
              <a:gd name="connsiteX82" fmla="*/ 8529 w 10000"/>
              <a:gd name="connsiteY82" fmla="*/ 9853 h 10000"/>
              <a:gd name="connsiteX83" fmla="*/ 8676 w 10000"/>
              <a:gd name="connsiteY83" fmla="*/ 9824 h 10000"/>
              <a:gd name="connsiteX84" fmla="*/ 8676 w 10000"/>
              <a:gd name="connsiteY84" fmla="*/ 9736 h 10000"/>
              <a:gd name="connsiteX85" fmla="*/ 8824 w 10000"/>
              <a:gd name="connsiteY85" fmla="*/ 9707 h 10000"/>
              <a:gd name="connsiteX86" fmla="*/ 8824 w 10000"/>
              <a:gd name="connsiteY86" fmla="*/ 9589 h 10000"/>
              <a:gd name="connsiteX87" fmla="*/ 8971 w 10000"/>
              <a:gd name="connsiteY87" fmla="*/ 9560 h 10000"/>
              <a:gd name="connsiteX88" fmla="*/ 8971 w 10000"/>
              <a:gd name="connsiteY88" fmla="*/ 9384 h 10000"/>
              <a:gd name="connsiteX89" fmla="*/ 9118 w 10000"/>
              <a:gd name="connsiteY89" fmla="*/ 9355 h 10000"/>
              <a:gd name="connsiteX90" fmla="*/ 9118 w 10000"/>
              <a:gd name="connsiteY90" fmla="*/ 9179 h 10000"/>
              <a:gd name="connsiteX91" fmla="*/ 9265 w 10000"/>
              <a:gd name="connsiteY91" fmla="*/ 9150 h 10000"/>
              <a:gd name="connsiteX92" fmla="*/ 9265 w 10000"/>
              <a:gd name="connsiteY92" fmla="*/ 8944 h 10000"/>
              <a:gd name="connsiteX93" fmla="*/ 9412 w 10000"/>
              <a:gd name="connsiteY93" fmla="*/ 8915 h 10000"/>
              <a:gd name="connsiteX94" fmla="*/ 9412 w 10000"/>
              <a:gd name="connsiteY94" fmla="*/ 8651 h 10000"/>
              <a:gd name="connsiteX95" fmla="*/ 9559 w 10000"/>
              <a:gd name="connsiteY95" fmla="*/ 8622 h 10000"/>
              <a:gd name="connsiteX96" fmla="*/ 9559 w 10000"/>
              <a:gd name="connsiteY96" fmla="*/ 8358 h 10000"/>
              <a:gd name="connsiteX97" fmla="*/ 9706 w 10000"/>
              <a:gd name="connsiteY97" fmla="*/ 8328 h 10000"/>
              <a:gd name="connsiteX98" fmla="*/ 9706 w 10000"/>
              <a:gd name="connsiteY98" fmla="*/ 8035 h 10000"/>
              <a:gd name="connsiteX99" fmla="*/ 9853 w 10000"/>
              <a:gd name="connsiteY99" fmla="*/ 8006 h 10000"/>
              <a:gd name="connsiteX100" fmla="*/ 9853 w 10000"/>
              <a:gd name="connsiteY100" fmla="*/ 7713 h 10000"/>
              <a:gd name="connsiteX101" fmla="*/ 10000 w 10000"/>
              <a:gd name="connsiteY101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6912 w 10000"/>
              <a:gd name="connsiteY63" fmla="*/ 8974 h 10000"/>
              <a:gd name="connsiteX64" fmla="*/ 7059 w 10000"/>
              <a:gd name="connsiteY64" fmla="*/ 9003 h 10000"/>
              <a:gd name="connsiteX65" fmla="*/ 7059 w 10000"/>
              <a:gd name="connsiteY65" fmla="*/ 9238 h 10000"/>
              <a:gd name="connsiteX66" fmla="*/ 7206 w 10000"/>
              <a:gd name="connsiteY66" fmla="*/ 9267 h 10000"/>
              <a:gd name="connsiteX67" fmla="*/ 7206 w 10000"/>
              <a:gd name="connsiteY67" fmla="*/ 9443 h 10000"/>
              <a:gd name="connsiteX68" fmla="*/ 7353 w 10000"/>
              <a:gd name="connsiteY68" fmla="*/ 9472 h 10000"/>
              <a:gd name="connsiteX69" fmla="*/ 7353 w 10000"/>
              <a:gd name="connsiteY69" fmla="*/ 9619 h 10000"/>
              <a:gd name="connsiteX70" fmla="*/ 7500 w 10000"/>
              <a:gd name="connsiteY70" fmla="*/ 9648 h 10000"/>
              <a:gd name="connsiteX71" fmla="*/ 7500 w 10000"/>
              <a:gd name="connsiteY71" fmla="*/ 9765 h 10000"/>
              <a:gd name="connsiteX72" fmla="*/ 7647 w 10000"/>
              <a:gd name="connsiteY72" fmla="*/ 9795 h 10000"/>
              <a:gd name="connsiteX73" fmla="*/ 7647 w 10000"/>
              <a:gd name="connsiteY73" fmla="*/ 9883 h 10000"/>
              <a:gd name="connsiteX74" fmla="*/ 7794 w 10000"/>
              <a:gd name="connsiteY74" fmla="*/ 9912 h 10000"/>
              <a:gd name="connsiteX75" fmla="*/ 7794 w 10000"/>
              <a:gd name="connsiteY75" fmla="*/ 9941 h 10000"/>
              <a:gd name="connsiteX76" fmla="*/ 8088 w 10000"/>
              <a:gd name="connsiteY76" fmla="*/ 10000 h 10000"/>
              <a:gd name="connsiteX77" fmla="*/ 7941 w 10000"/>
              <a:gd name="connsiteY77" fmla="*/ 10000 h 10000"/>
              <a:gd name="connsiteX78" fmla="*/ 8088 w 10000"/>
              <a:gd name="connsiteY78" fmla="*/ 10000 h 10000"/>
              <a:gd name="connsiteX79" fmla="*/ 8235 w 10000"/>
              <a:gd name="connsiteY79" fmla="*/ 10000 h 10000"/>
              <a:gd name="connsiteX80" fmla="*/ 8529 w 10000"/>
              <a:gd name="connsiteY80" fmla="*/ 9941 h 10000"/>
              <a:gd name="connsiteX81" fmla="*/ 8529 w 10000"/>
              <a:gd name="connsiteY81" fmla="*/ 9853 h 10000"/>
              <a:gd name="connsiteX82" fmla="*/ 8676 w 10000"/>
              <a:gd name="connsiteY82" fmla="*/ 9824 h 10000"/>
              <a:gd name="connsiteX83" fmla="*/ 8676 w 10000"/>
              <a:gd name="connsiteY83" fmla="*/ 9736 h 10000"/>
              <a:gd name="connsiteX84" fmla="*/ 8824 w 10000"/>
              <a:gd name="connsiteY84" fmla="*/ 9707 h 10000"/>
              <a:gd name="connsiteX85" fmla="*/ 8824 w 10000"/>
              <a:gd name="connsiteY85" fmla="*/ 9589 h 10000"/>
              <a:gd name="connsiteX86" fmla="*/ 8971 w 10000"/>
              <a:gd name="connsiteY86" fmla="*/ 9560 h 10000"/>
              <a:gd name="connsiteX87" fmla="*/ 8971 w 10000"/>
              <a:gd name="connsiteY87" fmla="*/ 9384 h 10000"/>
              <a:gd name="connsiteX88" fmla="*/ 9118 w 10000"/>
              <a:gd name="connsiteY88" fmla="*/ 9355 h 10000"/>
              <a:gd name="connsiteX89" fmla="*/ 9118 w 10000"/>
              <a:gd name="connsiteY89" fmla="*/ 9179 h 10000"/>
              <a:gd name="connsiteX90" fmla="*/ 9265 w 10000"/>
              <a:gd name="connsiteY90" fmla="*/ 9150 h 10000"/>
              <a:gd name="connsiteX91" fmla="*/ 9265 w 10000"/>
              <a:gd name="connsiteY91" fmla="*/ 8944 h 10000"/>
              <a:gd name="connsiteX92" fmla="*/ 9412 w 10000"/>
              <a:gd name="connsiteY92" fmla="*/ 8915 h 10000"/>
              <a:gd name="connsiteX93" fmla="*/ 9412 w 10000"/>
              <a:gd name="connsiteY93" fmla="*/ 8651 h 10000"/>
              <a:gd name="connsiteX94" fmla="*/ 9559 w 10000"/>
              <a:gd name="connsiteY94" fmla="*/ 8622 h 10000"/>
              <a:gd name="connsiteX95" fmla="*/ 9559 w 10000"/>
              <a:gd name="connsiteY95" fmla="*/ 8358 h 10000"/>
              <a:gd name="connsiteX96" fmla="*/ 9706 w 10000"/>
              <a:gd name="connsiteY96" fmla="*/ 8328 h 10000"/>
              <a:gd name="connsiteX97" fmla="*/ 9706 w 10000"/>
              <a:gd name="connsiteY97" fmla="*/ 8035 h 10000"/>
              <a:gd name="connsiteX98" fmla="*/ 9853 w 10000"/>
              <a:gd name="connsiteY98" fmla="*/ 8006 h 10000"/>
              <a:gd name="connsiteX99" fmla="*/ 9853 w 10000"/>
              <a:gd name="connsiteY99" fmla="*/ 7713 h 10000"/>
              <a:gd name="connsiteX100" fmla="*/ 10000 w 10000"/>
              <a:gd name="connsiteY100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059 w 10000"/>
              <a:gd name="connsiteY64" fmla="*/ 9238 h 10000"/>
              <a:gd name="connsiteX65" fmla="*/ 7206 w 10000"/>
              <a:gd name="connsiteY65" fmla="*/ 9267 h 10000"/>
              <a:gd name="connsiteX66" fmla="*/ 7206 w 10000"/>
              <a:gd name="connsiteY66" fmla="*/ 9443 h 10000"/>
              <a:gd name="connsiteX67" fmla="*/ 7353 w 10000"/>
              <a:gd name="connsiteY67" fmla="*/ 9472 h 10000"/>
              <a:gd name="connsiteX68" fmla="*/ 7353 w 10000"/>
              <a:gd name="connsiteY68" fmla="*/ 9619 h 10000"/>
              <a:gd name="connsiteX69" fmla="*/ 7500 w 10000"/>
              <a:gd name="connsiteY69" fmla="*/ 9648 h 10000"/>
              <a:gd name="connsiteX70" fmla="*/ 7500 w 10000"/>
              <a:gd name="connsiteY70" fmla="*/ 9765 h 10000"/>
              <a:gd name="connsiteX71" fmla="*/ 7647 w 10000"/>
              <a:gd name="connsiteY71" fmla="*/ 9795 h 10000"/>
              <a:gd name="connsiteX72" fmla="*/ 7647 w 10000"/>
              <a:gd name="connsiteY72" fmla="*/ 9883 h 10000"/>
              <a:gd name="connsiteX73" fmla="*/ 7794 w 10000"/>
              <a:gd name="connsiteY73" fmla="*/ 9912 h 10000"/>
              <a:gd name="connsiteX74" fmla="*/ 7794 w 10000"/>
              <a:gd name="connsiteY74" fmla="*/ 9941 h 10000"/>
              <a:gd name="connsiteX75" fmla="*/ 8088 w 10000"/>
              <a:gd name="connsiteY75" fmla="*/ 10000 h 10000"/>
              <a:gd name="connsiteX76" fmla="*/ 7941 w 10000"/>
              <a:gd name="connsiteY76" fmla="*/ 10000 h 10000"/>
              <a:gd name="connsiteX77" fmla="*/ 8088 w 10000"/>
              <a:gd name="connsiteY77" fmla="*/ 10000 h 10000"/>
              <a:gd name="connsiteX78" fmla="*/ 8235 w 10000"/>
              <a:gd name="connsiteY78" fmla="*/ 10000 h 10000"/>
              <a:gd name="connsiteX79" fmla="*/ 8529 w 10000"/>
              <a:gd name="connsiteY79" fmla="*/ 9941 h 10000"/>
              <a:gd name="connsiteX80" fmla="*/ 8529 w 10000"/>
              <a:gd name="connsiteY80" fmla="*/ 9853 h 10000"/>
              <a:gd name="connsiteX81" fmla="*/ 8676 w 10000"/>
              <a:gd name="connsiteY81" fmla="*/ 9824 h 10000"/>
              <a:gd name="connsiteX82" fmla="*/ 8676 w 10000"/>
              <a:gd name="connsiteY82" fmla="*/ 9736 h 10000"/>
              <a:gd name="connsiteX83" fmla="*/ 8824 w 10000"/>
              <a:gd name="connsiteY83" fmla="*/ 9707 h 10000"/>
              <a:gd name="connsiteX84" fmla="*/ 8824 w 10000"/>
              <a:gd name="connsiteY84" fmla="*/ 9589 h 10000"/>
              <a:gd name="connsiteX85" fmla="*/ 8971 w 10000"/>
              <a:gd name="connsiteY85" fmla="*/ 9560 h 10000"/>
              <a:gd name="connsiteX86" fmla="*/ 8971 w 10000"/>
              <a:gd name="connsiteY86" fmla="*/ 9384 h 10000"/>
              <a:gd name="connsiteX87" fmla="*/ 9118 w 10000"/>
              <a:gd name="connsiteY87" fmla="*/ 9355 h 10000"/>
              <a:gd name="connsiteX88" fmla="*/ 9118 w 10000"/>
              <a:gd name="connsiteY88" fmla="*/ 9179 h 10000"/>
              <a:gd name="connsiteX89" fmla="*/ 9265 w 10000"/>
              <a:gd name="connsiteY89" fmla="*/ 9150 h 10000"/>
              <a:gd name="connsiteX90" fmla="*/ 9265 w 10000"/>
              <a:gd name="connsiteY90" fmla="*/ 8944 h 10000"/>
              <a:gd name="connsiteX91" fmla="*/ 9412 w 10000"/>
              <a:gd name="connsiteY91" fmla="*/ 8915 h 10000"/>
              <a:gd name="connsiteX92" fmla="*/ 9412 w 10000"/>
              <a:gd name="connsiteY92" fmla="*/ 8651 h 10000"/>
              <a:gd name="connsiteX93" fmla="*/ 9559 w 10000"/>
              <a:gd name="connsiteY93" fmla="*/ 8622 h 10000"/>
              <a:gd name="connsiteX94" fmla="*/ 9559 w 10000"/>
              <a:gd name="connsiteY94" fmla="*/ 8358 h 10000"/>
              <a:gd name="connsiteX95" fmla="*/ 9706 w 10000"/>
              <a:gd name="connsiteY95" fmla="*/ 8328 h 10000"/>
              <a:gd name="connsiteX96" fmla="*/ 9706 w 10000"/>
              <a:gd name="connsiteY96" fmla="*/ 8035 h 10000"/>
              <a:gd name="connsiteX97" fmla="*/ 9853 w 10000"/>
              <a:gd name="connsiteY97" fmla="*/ 8006 h 10000"/>
              <a:gd name="connsiteX98" fmla="*/ 9853 w 10000"/>
              <a:gd name="connsiteY98" fmla="*/ 7713 h 10000"/>
              <a:gd name="connsiteX99" fmla="*/ 10000 w 10000"/>
              <a:gd name="connsiteY99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206 w 10000"/>
              <a:gd name="connsiteY65" fmla="*/ 9443 h 10000"/>
              <a:gd name="connsiteX66" fmla="*/ 7353 w 10000"/>
              <a:gd name="connsiteY66" fmla="*/ 9472 h 10000"/>
              <a:gd name="connsiteX67" fmla="*/ 7353 w 10000"/>
              <a:gd name="connsiteY67" fmla="*/ 9619 h 10000"/>
              <a:gd name="connsiteX68" fmla="*/ 7500 w 10000"/>
              <a:gd name="connsiteY68" fmla="*/ 9648 h 10000"/>
              <a:gd name="connsiteX69" fmla="*/ 7500 w 10000"/>
              <a:gd name="connsiteY69" fmla="*/ 9765 h 10000"/>
              <a:gd name="connsiteX70" fmla="*/ 7647 w 10000"/>
              <a:gd name="connsiteY70" fmla="*/ 9795 h 10000"/>
              <a:gd name="connsiteX71" fmla="*/ 7647 w 10000"/>
              <a:gd name="connsiteY71" fmla="*/ 9883 h 10000"/>
              <a:gd name="connsiteX72" fmla="*/ 7794 w 10000"/>
              <a:gd name="connsiteY72" fmla="*/ 9912 h 10000"/>
              <a:gd name="connsiteX73" fmla="*/ 7794 w 10000"/>
              <a:gd name="connsiteY73" fmla="*/ 9941 h 10000"/>
              <a:gd name="connsiteX74" fmla="*/ 8088 w 10000"/>
              <a:gd name="connsiteY74" fmla="*/ 10000 h 10000"/>
              <a:gd name="connsiteX75" fmla="*/ 7941 w 10000"/>
              <a:gd name="connsiteY75" fmla="*/ 10000 h 10000"/>
              <a:gd name="connsiteX76" fmla="*/ 8088 w 10000"/>
              <a:gd name="connsiteY76" fmla="*/ 10000 h 10000"/>
              <a:gd name="connsiteX77" fmla="*/ 8235 w 10000"/>
              <a:gd name="connsiteY77" fmla="*/ 10000 h 10000"/>
              <a:gd name="connsiteX78" fmla="*/ 8529 w 10000"/>
              <a:gd name="connsiteY78" fmla="*/ 9941 h 10000"/>
              <a:gd name="connsiteX79" fmla="*/ 8529 w 10000"/>
              <a:gd name="connsiteY79" fmla="*/ 9853 h 10000"/>
              <a:gd name="connsiteX80" fmla="*/ 8676 w 10000"/>
              <a:gd name="connsiteY80" fmla="*/ 9824 h 10000"/>
              <a:gd name="connsiteX81" fmla="*/ 8676 w 10000"/>
              <a:gd name="connsiteY81" fmla="*/ 9736 h 10000"/>
              <a:gd name="connsiteX82" fmla="*/ 8824 w 10000"/>
              <a:gd name="connsiteY82" fmla="*/ 9707 h 10000"/>
              <a:gd name="connsiteX83" fmla="*/ 8824 w 10000"/>
              <a:gd name="connsiteY83" fmla="*/ 9589 h 10000"/>
              <a:gd name="connsiteX84" fmla="*/ 8971 w 10000"/>
              <a:gd name="connsiteY84" fmla="*/ 9560 h 10000"/>
              <a:gd name="connsiteX85" fmla="*/ 8971 w 10000"/>
              <a:gd name="connsiteY85" fmla="*/ 9384 h 10000"/>
              <a:gd name="connsiteX86" fmla="*/ 9118 w 10000"/>
              <a:gd name="connsiteY86" fmla="*/ 9355 h 10000"/>
              <a:gd name="connsiteX87" fmla="*/ 9118 w 10000"/>
              <a:gd name="connsiteY87" fmla="*/ 9179 h 10000"/>
              <a:gd name="connsiteX88" fmla="*/ 9265 w 10000"/>
              <a:gd name="connsiteY88" fmla="*/ 9150 h 10000"/>
              <a:gd name="connsiteX89" fmla="*/ 9265 w 10000"/>
              <a:gd name="connsiteY89" fmla="*/ 8944 h 10000"/>
              <a:gd name="connsiteX90" fmla="*/ 9412 w 10000"/>
              <a:gd name="connsiteY90" fmla="*/ 8915 h 10000"/>
              <a:gd name="connsiteX91" fmla="*/ 9412 w 10000"/>
              <a:gd name="connsiteY91" fmla="*/ 8651 h 10000"/>
              <a:gd name="connsiteX92" fmla="*/ 9559 w 10000"/>
              <a:gd name="connsiteY92" fmla="*/ 8622 h 10000"/>
              <a:gd name="connsiteX93" fmla="*/ 9559 w 10000"/>
              <a:gd name="connsiteY93" fmla="*/ 8358 h 10000"/>
              <a:gd name="connsiteX94" fmla="*/ 9706 w 10000"/>
              <a:gd name="connsiteY94" fmla="*/ 8328 h 10000"/>
              <a:gd name="connsiteX95" fmla="*/ 9706 w 10000"/>
              <a:gd name="connsiteY95" fmla="*/ 8035 h 10000"/>
              <a:gd name="connsiteX96" fmla="*/ 9853 w 10000"/>
              <a:gd name="connsiteY96" fmla="*/ 8006 h 10000"/>
              <a:gd name="connsiteX97" fmla="*/ 9853 w 10000"/>
              <a:gd name="connsiteY97" fmla="*/ 7713 h 10000"/>
              <a:gd name="connsiteX98" fmla="*/ 10000 w 10000"/>
              <a:gd name="connsiteY98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353 w 10000"/>
              <a:gd name="connsiteY66" fmla="*/ 9619 h 10000"/>
              <a:gd name="connsiteX67" fmla="*/ 7500 w 10000"/>
              <a:gd name="connsiteY67" fmla="*/ 9648 h 10000"/>
              <a:gd name="connsiteX68" fmla="*/ 7500 w 10000"/>
              <a:gd name="connsiteY68" fmla="*/ 9765 h 10000"/>
              <a:gd name="connsiteX69" fmla="*/ 7647 w 10000"/>
              <a:gd name="connsiteY69" fmla="*/ 9795 h 10000"/>
              <a:gd name="connsiteX70" fmla="*/ 7647 w 10000"/>
              <a:gd name="connsiteY70" fmla="*/ 9883 h 10000"/>
              <a:gd name="connsiteX71" fmla="*/ 7794 w 10000"/>
              <a:gd name="connsiteY71" fmla="*/ 9912 h 10000"/>
              <a:gd name="connsiteX72" fmla="*/ 7794 w 10000"/>
              <a:gd name="connsiteY72" fmla="*/ 9941 h 10000"/>
              <a:gd name="connsiteX73" fmla="*/ 8088 w 10000"/>
              <a:gd name="connsiteY73" fmla="*/ 10000 h 10000"/>
              <a:gd name="connsiteX74" fmla="*/ 7941 w 10000"/>
              <a:gd name="connsiteY74" fmla="*/ 10000 h 10000"/>
              <a:gd name="connsiteX75" fmla="*/ 8088 w 10000"/>
              <a:gd name="connsiteY75" fmla="*/ 10000 h 10000"/>
              <a:gd name="connsiteX76" fmla="*/ 8235 w 10000"/>
              <a:gd name="connsiteY76" fmla="*/ 10000 h 10000"/>
              <a:gd name="connsiteX77" fmla="*/ 8529 w 10000"/>
              <a:gd name="connsiteY77" fmla="*/ 9941 h 10000"/>
              <a:gd name="connsiteX78" fmla="*/ 8529 w 10000"/>
              <a:gd name="connsiteY78" fmla="*/ 9853 h 10000"/>
              <a:gd name="connsiteX79" fmla="*/ 8676 w 10000"/>
              <a:gd name="connsiteY79" fmla="*/ 9824 h 10000"/>
              <a:gd name="connsiteX80" fmla="*/ 8676 w 10000"/>
              <a:gd name="connsiteY80" fmla="*/ 9736 h 10000"/>
              <a:gd name="connsiteX81" fmla="*/ 8824 w 10000"/>
              <a:gd name="connsiteY81" fmla="*/ 9707 h 10000"/>
              <a:gd name="connsiteX82" fmla="*/ 8824 w 10000"/>
              <a:gd name="connsiteY82" fmla="*/ 9589 h 10000"/>
              <a:gd name="connsiteX83" fmla="*/ 8971 w 10000"/>
              <a:gd name="connsiteY83" fmla="*/ 9560 h 10000"/>
              <a:gd name="connsiteX84" fmla="*/ 8971 w 10000"/>
              <a:gd name="connsiteY84" fmla="*/ 9384 h 10000"/>
              <a:gd name="connsiteX85" fmla="*/ 9118 w 10000"/>
              <a:gd name="connsiteY85" fmla="*/ 9355 h 10000"/>
              <a:gd name="connsiteX86" fmla="*/ 9118 w 10000"/>
              <a:gd name="connsiteY86" fmla="*/ 9179 h 10000"/>
              <a:gd name="connsiteX87" fmla="*/ 9265 w 10000"/>
              <a:gd name="connsiteY87" fmla="*/ 9150 h 10000"/>
              <a:gd name="connsiteX88" fmla="*/ 9265 w 10000"/>
              <a:gd name="connsiteY88" fmla="*/ 8944 h 10000"/>
              <a:gd name="connsiteX89" fmla="*/ 9412 w 10000"/>
              <a:gd name="connsiteY89" fmla="*/ 8915 h 10000"/>
              <a:gd name="connsiteX90" fmla="*/ 9412 w 10000"/>
              <a:gd name="connsiteY90" fmla="*/ 8651 h 10000"/>
              <a:gd name="connsiteX91" fmla="*/ 9559 w 10000"/>
              <a:gd name="connsiteY91" fmla="*/ 8622 h 10000"/>
              <a:gd name="connsiteX92" fmla="*/ 9559 w 10000"/>
              <a:gd name="connsiteY92" fmla="*/ 8358 h 10000"/>
              <a:gd name="connsiteX93" fmla="*/ 9706 w 10000"/>
              <a:gd name="connsiteY93" fmla="*/ 8328 h 10000"/>
              <a:gd name="connsiteX94" fmla="*/ 9706 w 10000"/>
              <a:gd name="connsiteY94" fmla="*/ 8035 h 10000"/>
              <a:gd name="connsiteX95" fmla="*/ 9853 w 10000"/>
              <a:gd name="connsiteY95" fmla="*/ 8006 h 10000"/>
              <a:gd name="connsiteX96" fmla="*/ 9853 w 10000"/>
              <a:gd name="connsiteY96" fmla="*/ 7713 h 10000"/>
              <a:gd name="connsiteX97" fmla="*/ 10000 w 10000"/>
              <a:gd name="connsiteY97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500 w 10000"/>
              <a:gd name="connsiteY67" fmla="*/ 9765 h 10000"/>
              <a:gd name="connsiteX68" fmla="*/ 7647 w 10000"/>
              <a:gd name="connsiteY68" fmla="*/ 9795 h 10000"/>
              <a:gd name="connsiteX69" fmla="*/ 7647 w 10000"/>
              <a:gd name="connsiteY69" fmla="*/ 9883 h 10000"/>
              <a:gd name="connsiteX70" fmla="*/ 7794 w 10000"/>
              <a:gd name="connsiteY70" fmla="*/ 9912 h 10000"/>
              <a:gd name="connsiteX71" fmla="*/ 7794 w 10000"/>
              <a:gd name="connsiteY71" fmla="*/ 9941 h 10000"/>
              <a:gd name="connsiteX72" fmla="*/ 8088 w 10000"/>
              <a:gd name="connsiteY72" fmla="*/ 10000 h 10000"/>
              <a:gd name="connsiteX73" fmla="*/ 7941 w 10000"/>
              <a:gd name="connsiteY73" fmla="*/ 10000 h 10000"/>
              <a:gd name="connsiteX74" fmla="*/ 8088 w 10000"/>
              <a:gd name="connsiteY74" fmla="*/ 10000 h 10000"/>
              <a:gd name="connsiteX75" fmla="*/ 8235 w 10000"/>
              <a:gd name="connsiteY75" fmla="*/ 10000 h 10000"/>
              <a:gd name="connsiteX76" fmla="*/ 8529 w 10000"/>
              <a:gd name="connsiteY76" fmla="*/ 9941 h 10000"/>
              <a:gd name="connsiteX77" fmla="*/ 8529 w 10000"/>
              <a:gd name="connsiteY77" fmla="*/ 9853 h 10000"/>
              <a:gd name="connsiteX78" fmla="*/ 8676 w 10000"/>
              <a:gd name="connsiteY78" fmla="*/ 9824 h 10000"/>
              <a:gd name="connsiteX79" fmla="*/ 8676 w 10000"/>
              <a:gd name="connsiteY79" fmla="*/ 9736 h 10000"/>
              <a:gd name="connsiteX80" fmla="*/ 8824 w 10000"/>
              <a:gd name="connsiteY80" fmla="*/ 9707 h 10000"/>
              <a:gd name="connsiteX81" fmla="*/ 8824 w 10000"/>
              <a:gd name="connsiteY81" fmla="*/ 9589 h 10000"/>
              <a:gd name="connsiteX82" fmla="*/ 8971 w 10000"/>
              <a:gd name="connsiteY82" fmla="*/ 9560 h 10000"/>
              <a:gd name="connsiteX83" fmla="*/ 8971 w 10000"/>
              <a:gd name="connsiteY83" fmla="*/ 9384 h 10000"/>
              <a:gd name="connsiteX84" fmla="*/ 9118 w 10000"/>
              <a:gd name="connsiteY84" fmla="*/ 9355 h 10000"/>
              <a:gd name="connsiteX85" fmla="*/ 9118 w 10000"/>
              <a:gd name="connsiteY85" fmla="*/ 9179 h 10000"/>
              <a:gd name="connsiteX86" fmla="*/ 9265 w 10000"/>
              <a:gd name="connsiteY86" fmla="*/ 9150 h 10000"/>
              <a:gd name="connsiteX87" fmla="*/ 9265 w 10000"/>
              <a:gd name="connsiteY87" fmla="*/ 8944 h 10000"/>
              <a:gd name="connsiteX88" fmla="*/ 9412 w 10000"/>
              <a:gd name="connsiteY88" fmla="*/ 8915 h 10000"/>
              <a:gd name="connsiteX89" fmla="*/ 9412 w 10000"/>
              <a:gd name="connsiteY89" fmla="*/ 8651 h 10000"/>
              <a:gd name="connsiteX90" fmla="*/ 9559 w 10000"/>
              <a:gd name="connsiteY90" fmla="*/ 8622 h 10000"/>
              <a:gd name="connsiteX91" fmla="*/ 9559 w 10000"/>
              <a:gd name="connsiteY91" fmla="*/ 8358 h 10000"/>
              <a:gd name="connsiteX92" fmla="*/ 9706 w 10000"/>
              <a:gd name="connsiteY92" fmla="*/ 8328 h 10000"/>
              <a:gd name="connsiteX93" fmla="*/ 9706 w 10000"/>
              <a:gd name="connsiteY93" fmla="*/ 8035 h 10000"/>
              <a:gd name="connsiteX94" fmla="*/ 9853 w 10000"/>
              <a:gd name="connsiteY94" fmla="*/ 8006 h 10000"/>
              <a:gd name="connsiteX95" fmla="*/ 9853 w 10000"/>
              <a:gd name="connsiteY95" fmla="*/ 7713 h 10000"/>
              <a:gd name="connsiteX96" fmla="*/ 10000 w 10000"/>
              <a:gd name="connsiteY96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647 w 10000"/>
              <a:gd name="connsiteY68" fmla="*/ 9883 h 10000"/>
              <a:gd name="connsiteX69" fmla="*/ 7794 w 10000"/>
              <a:gd name="connsiteY69" fmla="*/ 9912 h 10000"/>
              <a:gd name="connsiteX70" fmla="*/ 7794 w 10000"/>
              <a:gd name="connsiteY70" fmla="*/ 9941 h 10000"/>
              <a:gd name="connsiteX71" fmla="*/ 8088 w 10000"/>
              <a:gd name="connsiteY71" fmla="*/ 10000 h 10000"/>
              <a:gd name="connsiteX72" fmla="*/ 7941 w 10000"/>
              <a:gd name="connsiteY72" fmla="*/ 10000 h 10000"/>
              <a:gd name="connsiteX73" fmla="*/ 8088 w 10000"/>
              <a:gd name="connsiteY73" fmla="*/ 10000 h 10000"/>
              <a:gd name="connsiteX74" fmla="*/ 8235 w 10000"/>
              <a:gd name="connsiteY74" fmla="*/ 10000 h 10000"/>
              <a:gd name="connsiteX75" fmla="*/ 8529 w 10000"/>
              <a:gd name="connsiteY75" fmla="*/ 9941 h 10000"/>
              <a:gd name="connsiteX76" fmla="*/ 8529 w 10000"/>
              <a:gd name="connsiteY76" fmla="*/ 9853 h 10000"/>
              <a:gd name="connsiteX77" fmla="*/ 8676 w 10000"/>
              <a:gd name="connsiteY77" fmla="*/ 9824 h 10000"/>
              <a:gd name="connsiteX78" fmla="*/ 8676 w 10000"/>
              <a:gd name="connsiteY78" fmla="*/ 9736 h 10000"/>
              <a:gd name="connsiteX79" fmla="*/ 8824 w 10000"/>
              <a:gd name="connsiteY79" fmla="*/ 9707 h 10000"/>
              <a:gd name="connsiteX80" fmla="*/ 8824 w 10000"/>
              <a:gd name="connsiteY80" fmla="*/ 9589 h 10000"/>
              <a:gd name="connsiteX81" fmla="*/ 8971 w 10000"/>
              <a:gd name="connsiteY81" fmla="*/ 9560 h 10000"/>
              <a:gd name="connsiteX82" fmla="*/ 8971 w 10000"/>
              <a:gd name="connsiteY82" fmla="*/ 9384 h 10000"/>
              <a:gd name="connsiteX83" fmla="*/ 9118 w 10000"/>
              <a:gd name="connsiteY83" fmla="*/ 9355 h 10000"/>
              <a:gd name="connsiteX84" fmla="*/ 9118 w 10000"/>
              <a:gd name="connsiteY84" fmla="*/ 9179 h 10000"/>
              <a:gd name="connsiteX85" fmla="*/ 9265 w 10000"/>
              <a:gd name="connsiteY85" fmla="*/ 9150 h 10000"/>
              <a:gd name="connsiteX86" fmla="*/ 9265 w 10000"/>
              <a:gd name="connsiteY86" fmla="*/ 8944 h 10000"/>
              <a:gd name="connsiteX87" fmla="*/ 9412 w 10000"/>
              <a:gd name="connsiteY87" fmla="*/ 8915 h 10000"/>
              <a:gd name="connsiteX88" fmla="*/ 9412 w 10000"/>
              <a:gd name="connsiteY88" fmla="*/ 8651 h 10000"/>
              <a:gd name="connsiteX89" fmla="*/ 9559 w 10000"/>
              <a:gd name="connsiteY89" fmla="*/ 8622 h 10000"/>
              <a:gd name="connsiteX90" fmla="*/ 9559 w 10000"/>
              <a:gd name="connsiteY90" fmla="*/ 8358 h 10000"/>
              <a:gd name="connsiteX91" fmla="*/ 9706 w 10000"/>
              <a:gd name="connsiteY91" fmla="*/ 8328 h 10000"/>
              <a:gd name="connsiteX92" fmla="*/ 9706 w 10000"/>
              <a:gd name="connsiteY92" fmla="*/ 8035 h 10000"/>
              <a:gd name="connsiteX93" fmla="*/ 9853 w 10000"/>
              <a:gd name="connsiteY93" fmla="*/ 8006 h 10000"/>
              <a:gd name="connsiteX94" fmla="*/ 9853 w 10000"/>
              <a:gd name="connsiteY94" fmla="*/ 7713 h 10000"/>
              <a:gd name="connsiteX95" fmla="*/ 10000 w 10000"/>
              <a:gd name="connsiteY95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7794 w 10000"/>
              <a:gd name="connsiteY69" fmla="*/ 9941 h 10000"/>
              <a:gd name="connsiteX70" fmla="*/ 8088 w 10000"/>
              <a:gd name="connsiteY70" fmla="*/ 10000 h 10000"/>
              <a:gd name="connsiteX71" fmla="*/ 7941 w 10000"/>
              <a:gd name="connsiteY71" fmla="*/ 10000 h 10000"/>
              <a:gd name="connsiteX72" fmla="*/ 8088 w 10000"/>
              <a:gd name="connsiteY72" fmla="*/ 10000 h 10000"/>
              <a:gd name="connsiteX73" fmla="*/ 8235 w 10000"/>
              <a:gd name="connsiteY73" fmla="*/ 10000 h 10000"/>
              <a:gd name="connsiteX74" fmla="*/ 8529 w 10000"/>
              <a:gd name="connsiteY74" fmla="*/ 9941 h 10000"/>
              <a:gd name="connsiteX75" fmla="*/ 8529 w 10000"/>
              <a:gd name="connsiteY75" fmla="*/ 9853 h 10000"/>
              <a:gd name="connsiteX76" fmla="*/ 8676 w 10000"/>
              <a:gd name="connsiteY76" fmla="*/ 9824 h 10000"/>
              <a:gd name="connsiteX77" fmla="*/ 8676 w 10000"/>
              <a:gd name="connsiteY77" fmla="*/ 9736 h 10000"/>
              <a:gd name="connsiteX78" fmla="*/ 8824 w 10000"/>
              <a:gd name="connsiteY78" fmla="*/ 9707 h 10000"/>
              <a:gd name="connsiteX79" fmla="*/ 8824 w 10000"/>
              <a:gd name="connsiteY79" fmla="*/ 9589 h 10000"/>
              <a:gd name="connsiteX80" fmla="*/ 8971 w 10000"/>
              <a:gd name="connsiteY80" fmla="*/ 9560 h 10000"/>
              <a:gd name="connsiteX81" fmla="*/ 8971 w 10000"/>
              <a:gd name="connsiteY81" fmla="*/ 9384 h 10000"/>
              <a:gd name="connsiteX82" fmla="*/ 9118 w 10000"/>
              <a:gd name="connsiteY82" fmla="*/ 9355 h 10000"/>
              <a:gd name="connsiteX83" fmla="*/ 9118 w 10000"/>
              <a:gd name="connsiteY83" fmla="*/ 9179 h 10000"/>
              <a:gd name="connsiteX84" fmla="*/ 9265 w 10000"/>
              <a:gd name="connsiteY84" fmla="*/ 9150 h 10000"/>
              <a:gd name="connsiteX85" fmla="*/ 9265 w 10000"/>
              <a:gd name="connsiteY85" fmla="*/ 8944 h 10000"/>
              <a:gd name="connsiteX86" fmla="*/ 9412 w 10000"/>
              <a:gd name="connsiteY86" fmla="*/ 8915 h 10000"/>
              <a:gd name="connsiteX87" fmla="*/ 9412 w 10000"/>
              <a:gd name="connsiteY87" fmla="*/ 8651 h 10000"/>
              <a:gd name="connsiteX88" fmla="*/ 9559 w 10000"/>
              <a:gd name="connsiteY88" fmla="*/ 8622 h 10000"/>
              <a:gd name="connsiteX89" fmla="*/ 9559 w 10000"/>
              <a:gd name="connsiteY89" fmla="*/ 8358 h 10000"/>
              <a:gd name="connsiteX90" fmla="*/ 9706 w 10000"/>
              <a:gd name="connsiteY90" fmla="*/ 8328 h 10000"/>
              <a:gd name="connsiteX91" fmla="*/ 9706 w 10000"/>
              <a:gd name="connsiteY91" fmla="*/ 8035 h 10000"/>
              <a:gd name="connsiteX92" fmla="*/ 9853 w 10000"/>
              <a:gd name="connsiteY92" fmla="*/ 8006 h 10000"/>
              <a:gd name="connsiteX93" fmla="*/ 9853 w 10000"/>
              <a:gd name="connsiteY93" fmla="*/ 7713 h 10000"/>
              <a:gd name="connsiteX94" fmla="*/ 10000 w 10000"/>
              <a:gd name="connsiteY94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7941 w 10000"/>
              <a:gd name="connsiteY70" fmla="*/ 10000 h 10000"/>
              <a:gd name="connsiteX71" fmla="*/ 8088 w 10000"/>
              <a:gd name="connsiteY71" fmla="*/ 10000 h 10000"/>
              <a:gd name="connsiteX72" fmla="*/ 8235 w 10000"/>
              <a:gd name="connsiteY72" fmla="*/ 10000 h 10000"/>
              <a:gd name="connsiteX73" fmla="*/ 8529 w 10000"/>
              <a:gd name="connsiteY73" fmla="*/ 9941 h 10000"/>
              <a:gd name="connsiteX74" fmla="*/ 8529 w 10000"/>
              <a:gd name="connsiteY74" fmla="*/ 9853 h 10000"/>
              <a:gd name="connsiteX75" fmla="*/ 8676 w 10000"/>
              <a:gd name="connsiteY75" fmla="*/ 9824 h 10000"/>
              <a:gd name="connsiteX76" fmla="*/ 8676 w 10000"/>
              <a:gd name="connsiteY76" fmla="*/ 9736 h 10000"/>
              <a:gd name="connsiteX77" fmla="*/ 8824 w 10000"/>
              <a:gd name="connsiteY77" fmla="*/ 9707 h 10000"/>
              <a:gd name="connsiteX78" fmla="*/ 8824 w 10000"/>
              <a:gd name="connsiteY78" fmla="*/ 9589 h 10000"/>
              <a:gd name="connsiteX79" fmla="*/ 8971 w 10000"/>
              <a:gd name="connsiteY79" fmla="*/ 9560 h 10000"/>
              <a:gd name="connsiteX80" fmla="*/ 8971 w 10000"/>
              <a:gd name="connsiteY80" fmla="*/ 9384 h 10000"/>
              <a:gd name="connsiteX81" fmla="*/ 9118 w 10000"/>
              <a:gd name="connsiteY81" fmla="*/ 9355 h 10000"/>
              <a:gd name="connsiteX82" fmla="*/ 9118 w 10000"/>
              <a:gd name="connsiteY82" fmla="*/ 9179 h 10000"/>
              <a:gd name="connsiteX83" fmla="*/ 9265 w 10000"/>
              <a:gd name="connsiteY83" fmla="*/ 9150 h 10000"/>
              <a:gd name="connsiteX84" fmla="*/ 9265 w 10000"/>
              <a:gd name="connsiteY84" fmla="*/ 8944 h 10000"/>
              <a:gd name="connsiteX85" fmla="*/ 9412 w 10000"/>
              <a:gd name="connsiteY85" fmla="*/ 8915 h 10000"/>
              <a:gd name="connsiteX86" fmla="*/ 9412 w 10000"/>
              <a:gd name="connsiteY86" fmla="*/ 8651 h 10000"/>
              <a:gd name="connsiteX87" fmla="*/ 9559 w 10000"/>
              <a:gd name="connsiteY87" fmla="*/ 8622 h 10000"/>
              <a:gd name="connsiteX88" fmla="*/ 9559 w 10000"/>
              <a:gd name="connsiteY88" fmla="*/ 8358 h 10000"/>
              <a:gd name="connsiteX89" fmla="*/ 9706 w 10000"/>
              <a:gd name="connsiteY89" fmla="*/ 8328 h 10000"/>
              <a:gd name="connsiteX90" fmla="*/ 9706 w 10000"/>
              <a:gd name="connsiteY90" fmla="*/ 8035 h 10000"/>
              <a:gd name="connsiteX91" fmla="*/ 9853 w 10000"/>
              <a:gd name="connsiteY91" fmla="*/ 8006 h 10000"/>
              <a:gd name="connsiteX92" fmla="*/ 9853 w 10000"/>
              <a:gd name="connsiteY92" fmla="*/ 7713 h 10000"/>
              <a:gd name="connsiteX93" fmla="*/ 10000 w 10000"/>
              <a:gd name="connsiteY93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529 w 10000"/>
              <a:gd name="connsiteY73" fmla="*/ 9853 h 10000"/>
              <a:gd name="connsiteX74" fmla="*/ 8676 w 10000"/>
              <a:gd name="connsiteY74" fmla="*/ 9824 h 10000"/>
              <a:gd name="connsiteX75" fmla="*/ 8676 w 10000"/>
              <a:gd name="connsiteY75" fmla="*/ 9736 h 10000"/>
              <a:gd name="connsiteX76" fmla="*/ 8824 w 10000"/>
              <a:gd name="connsiteY76" fmla="*/ 9707 h 10000"/>
              <a:gd name="connsiteX77" fmla="*/ 8824 w 10000"/>
              <a:gd name="connsiteY77" fmla="*/ 9589 h 10000"/>
              <a:gd name="connsiteX78" fmla="*/ 8971 w 10000"/>
              <a:gd name="connsiteY78" fmla="*/ 9560 h 10000"/>
              <a:gd name="connsiteX79" fmla="*/ 8971 w 10000"/>
              <a:gd name="connsiteY79" fmla="*/ 9384 h 10000"/>
              <a:gd name="connsiteX80" fmla="*/ 9118 w 10000"/>
              <a:gd name="connsiteY80" fmla="*/ 9355 h 10000"/>
              <a:gd name="connsiteX81" fmla="*/ 9118 w 10000"/>
              <a:gd name="connsiteY81" fmla="*/ 9179 h 10000"/>
              <a:gd name="connsiteX82" fmla="*/ 9265 w 10000"/>
              <a:gd name="connsiteY82" fmla="*/ 9150 h 10000"/>
              <a:gd name="connsiteX83" fmla="*/ 9265 w 10000"/>
              <a:gd name="connsiteY83" fmla="*/ 8944 h 10000"/>
              <a:gd name="connsiteX84" fmla="*/ 9412 w 10000"/>
              <a:gd name="connsiteY84" fmla="*/ 8915 h 10000"/>
              <a:gd name="connsiteX85" fmla="*/ 9412 w 10000"/>
              <a:gd name="connsiteY85" fmla="*/ 8651 h 10000"/>
              <a:gd name="connsiteX86" fmla="*/ 9559 w 10000"/>
              <a:gd name="connsiteY86" fmla="*/ 8622 h 10000"/>
              <a:gd name="connsiteX87" fmla="*/ 9559 w 10000"/>
              <a:gd name="connsiteY87" fmla="*/ 8358 h 10000"/>
              <a:gd name="connsiteX88" fmla="*/ 9706 w 10000"/>
              <a:gd name="connsiteY88" fmla="*/ 8328 h 10000"/>
              <a:gd name="connsiteX89" fmla="*/ 9706 w 10000"/>
              <a:gd name="connsiteY89" fmla="*/ 8035 h 10000"/>
              <a:gd name="connsiteX90" fmla="*/ 9853 w 10000"/>
              <a:gd name="connsiteY90" fmla="*/ 8006 h 10000"/>
              <a:gd name="connsiteX91" fmla="*/ 9853 w 10000"/>
              <a:gd name="connsiteY91" fmla="*/ 7713 h 10000"/>
              <a:gd name="connsiteX92" fmla="*/ 10000 w 10000"/>
              <a:gd name="connsiteY92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676 w 10000"/>
              <a:gd name="connsiteY74" fmla="*/ 9736 h 10000"/>
              <a:gd name="connsiteX75" fmla="*/ 8824 w 10000"/>
              <a:gd name="connsiteY75" fmla="*/ 9707 h 10000"/>
              <a:gd name="connsiteX76" fmla="*/ 8824 w 10000"/>
              <a:gd name="connsiteY76" fmla="*/ 9589 h 10000"/>
              <a:gd name="connsiteX77" fmla="*/ 8971 w 10000"/>
              <a:gd name="connsiteY77" fmla="*/ 9560 h 10000"/>
              <a:gd name="connsiteX78" fmla="*/ 8971 w 10000"/>
              <a:gd name="connsiteY78" fmla="*/ 9384 h 10000"/>
              <a:gd name="connsiteX79" fmla="*/ 9118 w 10000"/>
              <a:gd name="connsiteY79" fmla="*/ 9355 h 10000"/>
              <a:gd name="connsiteX80" fmla="*/ 9118 w 10000"/>
              <a:gd name="connsiteY80" fmla="*/ 9179 h 10000"/>
              <a:gd name="connsiteX81" fmla="*/ 9265 w 10000"/>
              <a:gd name="connsiteY81" fmla="*/ 9150 h 10000"/>
              <a:gd name="connsiteX82" fmla="*/ 9265 w 10000"/>
              <a:gd name="connsiteY82" fmla="*/ 8944 h 10000"/>
              <a:gd name="connsiteX83" fmla="*/ 9412 w 10000"/>
              <a:gd name="connsiteY83" fmla="*/ 8915 h 10000"/>
              <a:gd name="connsiteX84" fmla="*/ 9412 w 10000"/>
              <a:gd name="connsiteY84" fmla="*/ 8651 h 10000"/>
              <a:gd name="connsiteX85" fmla="*/ 9559 w 10000"/>
              <a:gd name="connsiteY85" fmla="*/ 8622 h 10000"/>
              <a:gd name="connsiteX86" fmla="*/ 9559 w 10000"/>
              <a:gd name="connsiteY86" fmla="*/ 8358 h 10000"/>
              <a:gd name="connsiteX87" fmla="*/ 9706 w 10000"/>
              <a:gd name="connsiteY87" fmla="*/ 8328 h 10000"/>
              <a:gd name="connsiteX88" fmla="*/ 9706 w 10000"/>
              <a:gd name="connsiteY88" fmla="*/ 8035 h 10000"/>
              <a:gd name="connsiteX89" fmla="*/ 9853 w 10000"/>
              <a:gd name="connsiteY89" fmla="*/ 8006 h 10000"/>
              <a:gd name="connsiteX90" fmla="*/ 9853 w 10000"/>
              <a:gd name="connsiteY90" fmla="*/ 7713 h 10000"/>
              <a:gd name="connsiteX91" fmla="*/ 10000 w 10000"/>
              <a:gd name="connsiteY91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824 w 10000"/>
              <a:gd name="connsiteY75" fmla="*/ 9589 h 10000"/>
              <a:gd name="connsiteX76" fmla="*/ 8971 w 10000"/>
              <a:gd name="connsiteY76" fmla="*/ 9560 h 10000"/>
              <a:gd name="connsiteX77" fmla="*/ 8971 w 10000"/>
              <a:gd name="connsiteY77" fmla="*/ 9384 h 10000"/>
              <a:gd name="connsiteX78" fmla="*/ 9118 w 10000"/>
              <a:gd name="connsiteY78" fmla="*/ 9355 h 10000"/>
              <a:gd name="connsiteX79" fmla="*/ 9118 w 10000"/>
              <a:gd name="connsiteY79" fmla="*/ 9179 h 10000"/>
              <a:gd name="connsiteX80" fmla="*/ 9265 w 10000"/>
              <a:gd name="connsiteY80" fmla="*/ 9150 h 10000"/>
              <a:gd name="connsiteX81" fmla="*/ 9265 w 10000"/>
              <a:gd name="connsiteY81" fmla="*/ 8944 h 10000"/>
              <a:gd name="connsiteX82" fmla="*/ 9412 w 10000"/>
              <a:gd name="connsiteY82" fmla="*/ 8915 h 10000"/>
              <a:gd name="connsiteX83" fmla="*/ 9412 w 10000"/>
              <a:gd name="connsiteY83" fmla="*/ 8651 h 10000"/>
              <a:gd name="connsiteX84" fmla="*/ 9559 w 10000"/>
              <a:gd name="connsiteY84" fmla="*/ 8622 h 10000"/>
              <a:gd name="connsiteX85" fmla="*/ 9559 w 10000"/>
              <a:gd name="connsiteY85" fmla="*/ 8358 h 10000"/>
              <a:gd name="connsiteX86" fmla="*/ 9706 w 10000"/>
              <a:gd name="connsiteY86" fmla="*/ 8328 h 10000"/>
              <a:gd name="connsiteX87" fmla="*/ 9706 w 10000"/>
              <a:gd name="connsiteY87" fmla="*/ 8035 h 10000"/>
              <a:gd name="connsiteX88" fmla="*/ 9853 w 10000"/>
              <a:gd name="connsiteY88" fmla="*/ 8006 h 10000"/>
              <a:gd name="connsiteX89" fmla="*/ 9853 w 10000"/>
              <a:gd name="connsiteY89" fmla="*/ 7713 h 10000"/>
              <a:gd name="connsiteX90" fmla="*/ 10000 w 10000"/>
              <a:gd name="connsiteY90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8971 w 10000"/>
              <a:gd name="connsiteY76" fmla="*/ 9384 h 10000"/>
              <a:gd name="connsiteX77" fmla="*/ 9118 w 10000"/>
              <a:gd name="connsiteY77" fmla="*/ 9355 h 10000"/>
              <a:gd name="connsiteX78" fmla="*/ 9118 w 10000"/>
              <a:gd name="connsiteY78" fmla="*/ 9179 h 10000"/>
              <a:gd name="connsiteX79" fmla="*/ 9265 w 10000"/>
              <a:gd name="connsiteY79" fmla="*/ 9150 h 10000"/>
              <a:gd name="connsiteX80" fmla="*/ 9265 w 10000"/>
              <a:gd name="connsiteY80" fmla="*/ 8944 h 10000"/>
              <a:gd name="connsiteX81" fmla="*/ 9412 w 10000"/>
              <a:gd name="connsiteY81" fmla="*/ 8915 h 10000"/>
              <a:gd name="connsiteX82" fmla="*/ 9412 w 10000"/>
              <a:gd name="connsiteY82" fmla="*/ 8651 h 10000"/>
              <a:gd name="connsiteX83" fmla="*/ 9559 w 10000"/>
              <a:gd name="connsiteY83" fmla="*/ 8622 h 10000"/>
              <a:gd name="connsiteX84" fmla="*/ 9559 w 10000"/>
              <a:gd name="connsiteY84" fmla="*/ 8358 h 10000"/>
              <a:gd name="connsiteX85" fmla="*/ 9706 w 10000"/>
              <a:gd name="connsiteY85" fmla="*/ 8328 h 10000"/>
              <a:gd name="connsiteX86" fmla="*/ 9706 w 10000"/>
              <a:gd name="connsiteY86" fmla="*/ 8035 h 10000"/>
              <a:gd name="connsiteX87" fmla="*/ 9853 w 10000"/>
              <a:gd name="connsiteY87" fmla="*/ 8006 h 10000"/>
              <a:gd name="connsiteX88" fmla="*/ 9853 w 10000"/>
              <a:gd name="connsiteY88" fmla="*/ 7713 h 10000"/>
              <a:gd name="connsiteX89" fmla="*/ 10000 w 10000"/>
              <a:gd name="connsiteY89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118 w 10000"/>
              <a:gd name="connsiteY77" fmla="*/ 9179 h 10000"/>
              <a:gd name="connsiteX78" fmla="*/ 9265 w 10000"/>
              <a:gd name="connsiteY78" fmla="*/ 9150 h 10000"/>
              <a:gd name="connsiteX79" fmla="*/ 9265 w 10000"/>
              <a:gd name="connsiteY79" fmla="*/ 8944 h 10000"/>
              <a:gd name="connsiteX80" fmla="*/ 9412 w 10000"/>
              <a:gd name="connsiteY80" fmla="*/ 8915 h 10000"/>
              <a:gd name="connsiteX81" fmla="*/ 9412 w 10000"/>
              <a:gd name="connsiteY81" fmla="*/ 8651 h 10000"/>
              <a:gd name="connsiteX82" fmla="*/ 9559 w 10000"/>
              <a:gd name="connsiteY82" fmla="*/ 8622 h 10000"/>
              <a:gd name="connsiteX83" fmla="*/ 9559 w 10000"/>
              <a:gd name="connsiteY83" fmla="*/ 8358 h 10000"/>
              <a:gd name="connsiteX84" fmla="*/ 9706 w 10000"/>
              <a:gd name="connsiteY84" fmla="*/ 8328 h 10000"/>
              <a:gd name="connsiteX85" fmla="*/ 9706 w 10000"/>
              <a:gd name="connsiteY85" fmla="*/ 8035 h 10000"/>
              <a:gd name="connsiteX86" fmla="*/ 9853 w 10000"/>
              <a:gd name="connsiteY86" fmla="*/ 8006 h 10000"/>
              <a:gd name="connsiteX87" fmla="*/ 9853 w 10000"/>
              <a:gd name="connsiteY87" fmla="*/ 7713 h 10000"/>
              <a:gd name="connsiteX88" fmla="*/ 10000 w 10000"/>
              <a:gd name="connsiteY88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265 w 10000"/>
              <a:gd name="connsiteY77" fmla="*/ 9150 h 10000"/>
              <a:gd name="connsiteX78" fmla="*/ 9265 w 10000"/>
              <a:gd name="connsiteY78" fmla="*/ 8944 h 10000"/>
              <a:gd name="connsiteX79" fmla="*/ 9412 w 10000"/>
              <a:gd name="connsiteY79" fmla="*/ 8915 h 10000"/>
              <a:gd name="connsiteX80" fmla="*/ 9412 w 10000"/>
              <a:gd name="connsiteY80" fmla="*/ 8651 h 10000"/>
              <a:gd name="connsiteX81" fmla="*/ 9559 w 10000"/>
              <a:gd name="connsiteY81" fmla="*/ 8622 h 10000"/>
              <a:gd name="connsiteX82" fmla="*/ 9559 w 10000"/>
              <a:gd name="connsiteY82" fmla="*/ 8358 h 10000"/>
              <a:gd name="connsiteX83" fmla="*/ 9706 w 10000"/>
              <a:gd name="connsiteY83" fmla="*/ 8328 h 10000"/>
              <a:gd name="connsiteX84" fmla="*/ 9706 w 10000"/>
              <a:gd name="connsiteY84" fmla="*/ 8035 h 10000"/>
              <a:gd name="connsiteX85" fmla="*/ 9853 w 10000"/>
              <a:gd name="connsiteY85" fmla="*/ 8006 h 10000"/>
              <a:gd name="connsiteX86" fmla="*/ 9853 w 10000"/>
              <a:gd name="connsiteY86" fmla="*/ 7713 h 10000"/>
              <a:gd name="connsiteX87" fmla="*/ 10000 w 10000"/>
              <a:gd name="connsiteY87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265 w 10000"/>
              <a:gd name="connsiteY77" fmla="*/ 9150 h 10000"/>
              <a:gd name="connsiteX78" fmla="*/ 9412 w 10000"/>
              <a:gd name="connsiteY78" fmla="*/ 8915 h 10000"/>
              <a:gd name="connsiteX79" fmla="*/ 9412 w 10000"/>
              <a:gd name="connsiteY79" fmla="*/ 8651 h 10000"/>
              <a:gd name="connsiteX80" fmla="*/ 9559 w 10000"/>
              <a:gd name="connsiteY80" fmla="*/ 8622 h 10000"/>
              <a:gd name="connsiteX81" fmla="*/ 9559 w 10000"/>
              <a:gd name="connsiteY81" fmla="*/ 8358 h 10000"/>
              <a:gd name="connsiteX82" fmla="*/ 9706 w 10000"/>
              <a:gd name="connsiteY82" fmla="*/ 8328 h 10000"/>
              <a:gd name="connsiteX83" fmla="*/ 9706 w 10000"/>
              <a:gd name="connsiteY83" fmla="*/ 8035 h 10000"/>
              <a:gd name="connsiteX84" fmla="*/ 9853 w 10000"/>
              <a:gd name="connsiteY84" fmla="*/ 8006 h 10000"/>
              <a:gd name="connsiteX85" fmla="*/ 9853 w 10000"/>
              <a:gd name="connsiteY85" fmla="*/ 7713 h 10000"/>
              <a:gd name="connsiteX86" fmla="*/ 10000 w 10000"/>
              <a:gd name="connsiteY86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265 w 10000"/>
              <a:gd name="connsiteY77" fmla="*/ 9150 h 10000"/>
              <a:gd name="connsiteX78" fmla="*/ 9412 w 10000"/>
              <a:gd name="connsiteY78" fmla="*/ 8915 h 10000"/>
              <a:gd name="connsiteX79" fmla="*/ 9559 w 10000"/>
              <a:gd name="connsiteY79" fmla="*/ 8622 h 10000"/>
              <a:gd name="connsiteX80" fmla="*/ 9559 w 10000"/>
              <a:gd name="connsiteY80" fmla="*/ 8358 h 10000"/>
              <a:gd name="connsiteX81" fmla="*/ 9706 w 10000"/>
              <a:gd name="connsiteY81" fmla="*/ 8328 h 10000"/>
              <a:gd name="connsiteX82" fmla="*/ 9706 w 10000"/>
              <a:gd name="connsiteY82" fmla="*/ 8035 h 10000"/>
              <a:gd name="connsiteX83" fmla="*/ 9853 w 10000"/>
              <a:gd name="connsiteY83" fmla="*/ 8006 h 10000"/>
              <a:gd name="connsiteX84" fmla="*/ 9853 w 10000"/>
              <a:gd name="connsiteY84" fmla="*/ 7713 h 10000"/>
              <a:gd name="connsiteX85" fmla="*/ 10000 w 10000"/>
              <a:gd name="connsiteY85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265 w 10000"/>
              <a:gd name="connsiteY77" fmla="*/ 9150 h 10000"/>
              <a:gd name="connsiteX78" fmla="*/ 9412 w 10000"/>
              <a:gd name="connsiteY78" fmla="*/ 8915 h 10000"/>
              <a:gd name="connsiteX79" fmla="*/ 9559 w 10000"/>
              <a:gd name="connsiteY79" fmla="*/ 8622 h 10000"/>
              <a:gd name="connsiteX80" fmla="*/ 9706 w 10000"/>
              <a:gd name="connsiteY80" fmla="*/ 8328 h 10000"/>
              <a:gd name="connsiteX81" fmla="*/ 9706 w 10000"/>
              <a:gd name="connsiteY81" fmla="*/ 8035 h 10000"/>
              <a:gd name="connsiteX82" fmla="*/ 9853 w 10000"/>
              <a:gd name="connsiteY82" fmla="*/ 8006 h 10000"/>
              <a:gd name="connsiteX83" fmla="*/ 9853 w 10000"/>
              <a:gd name="connsiteY83" fmla="*/ 7713 h 10000"/>
              <a:gd name="connsiteX84" fmla="*/ 10000 w 10000"/>
              <a:gd name="connsiteY84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265 w 10000"/>
              <a:gd name="connsiteY77" fmla="*/ 9150 h 10000"/>
              <a:gd name="connsiteX78" fmla="*/ 9412 w 10000"/>
              <a:gd name="connsiteY78" fmla="*/ 8915 h 10000"/>
              <a:gd name="connsiteX79" fmla="*/ 9559 w 10000"/>
              <a:gd name="connsiteY79" fmla="*/ 8622 h 10000"/>
              <a:gd name="connsiteX80" fmla="*/ 9706 w 10000"/>
              <a:gd name="connsiteY80" fmla="*/ 8328 h 10000"/>
              <a:gd name="connsiteX81" fmla="*/ 9853 w 10000"/>
              <a:gd name="connsiteY81" fmla="*/ 8006 h 10000"/>
              <a:gd name="connsiteX82" fmla="*/ 9853 w 10000"/>
              <a:gd name="connsiteY82" fmla="*/ 7713 h 10000"/>
              <a:gd name="connsiteX83" fmla="*/ 10000 w 10000"/>
              <a:gd name="connsiteY83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117 h 10000"/>
              <a:gd name="connsiteX30" fmla="*/ 2206 w 10000"/>
              <a:gd name="connsiteY30" fmla="*/ 59 h 10000"/>
              <a:gd name="connsiteX31" fmla="*/ 2500 w 10000"/>
              <a:gd name="connsiteY31" fmla="*/ 0 h 10000"/>
              <a:gd name="connsiteX32" fmla="*/ 2353 w 10000"/>
              <a:gd name="connsiteY32" fmla="*/ 0 h 10000"/>
              <a:gd name="connsiteX33" fmla="*/ 2500 w 10000"/>
              <a:gd name="connsiteY33" fmla="*/ 0 h 10000"/>
              <a:gd name="connsiteX34" fmla="*/ 2647 w 10000"/>
              <a:gd name="connsiteY34" fmla="*/ 0 h 10000"/>
              <a:gd name="connsiteX35" fmla="*/ 2941 w 10000"/>
              <a:gd name="connsiteY35" fmla="*/ 59 h 10000"/>
              <a:gd name="connsiteX36" fmla="*/ 3088 w 10000"/>
              <a:gd name="connsiteY36" fmla="*/ 176 h 10000"/>
              <a:gd name="connsiteX37" fmla="*/ 3235 w 10000"/>
              <a:gd name="connsiteY37" fmla="*/ 293 h 10000"/>
              <a:gd name="connsiteX38" fmla="*/ 3382 w 10000"/>
              <a:gd name="connsiteY38" fmla="*/ 440 h 10000"/>
              <a:gd name="connsiteX39" fmla="*/ 3529 w 10000"/>
              <a:gd name="connsiteY39" fmla="*/ 645 h 10000"/>
              <a:gd name="connsiteX40" fmla="*/ 3676 w 10000"/>
              <a:gd name="connsiteY40" fmla="*/ 850 h 10000"/>
              <a:gd name="connsiteX41" fmla="*/ 3824 w 10000"/>
              <a:gd name="connsiteY41" fmla="*/ 1085 h 10000"/>
              <a:gd name="connsiteX42" fmla="*/ 3971 w 10000"/>
              <a:gd name="connsiteY42" fmla="*/ 1378 h 10000"/>
              <a:gd name="connsiteX43" fmla="*/ 4118 w 10000"/>
              <a:gd name="connsiteY43" fmla="*/ 1672 h 10000"/>
              <a:gd name="connsiteX44" fmla="*/ 4265 w 10000"/>
              <a:gd name="connsiteY44" fmla="*/ 1965 h 10000"/>
              <a:gd name="connsiteX45" fmla="*/ 4412 w 10000"/>
              <a:gd name="connsiteY45" fmla="*/ 2317 h 10000"/>
              <a:gd name="connsiteX46" fmla="*/ 4559 w 10000"/>
              <a:gd name="connsiteY46" fmla="*/ 2669 h 10000"/>
              <a:gd name="connsiteX47" fmla="*/ 4706 w 10000"/>
              <a:gd name="connsiteY47" fmla="*/ 3050 h 10000"/>
              <a:gd name="connsiteX48" fmla="*/ 4853 w 10000"/>
              <a:gd name="connsiteY48" fmla="*/ 3431 h 10000"/>
              <a:gd name="connsiteX49" fmla="*/ 5000 w 10000"/>
              <a:gd name="connsiteY49" fmla="*/ 3842 h 10000"/>
              <a:gd name="connsiteX50" fmla="*/ 5147 w 10000"/>
              <a:gd name="connsiteY50" fmla="*/ 4252 h 10000"/>
              <a:gd name="connsiteX51" fmla="*/ 5294 w 10000"/>
              <a:gd name="connsiteY51" fmla="*/ 4663 h 10000"/>
              <a:gd name="connsiteX52" fmla="*/ 5441 w 10000"/>
              <a:gd name="connsiteY52" fmla="*/ 5073 h 10000"/>
              <a:gd name="connsiteX53" fmla="*/ 5588 w 10000"/>
              <a:gd name="connsiteY53" fmla="*/ 5484 h 10000"/>
              <a:gd name="connsiteX54" fmla="*/ 5735 w 10000"/>
              <a:gd name="connsiteY54" fmla="*/ 5894 h 10000"/>
              <a:gd name="connsiteX55" fmla="*/ 5882 w 10000"/>
              <a:gd name="connsiteY55" fmla="*/ 6305 h 10000"/>
              <a:gd name="connsiteX56" fmla="*/ 6029 w 10000"/>
              <a:gd name="connsiteY56" fmla="*/ 6686 h 10000"/>
              <a:gd name="connsiteX57" fmla="*/ 6176 w 10000"/>
              <a:gd name="connsiteY57" fmla="*/ 7067 h 10000"/>
              <a:gd name="connsiteX58" fmla="*/ 6324 w 10000"/>
              <a:gd name="connsiteY58" fmla="*/ 7449 h 10000"/>
              <a:gd name="connsiteX59" fmla="*/ 6471 w 10000"/>
              <a:gd name="connsiteY59" fmla="*/ 7801 h 10000"/>
              <a:gd name="connsiteX60" fmla="*/ 6618 w 10000"/>
              <a:gd name="connsiteY60" fmla="*/ 8152 h 10000"/>
              <a:gd name="connsiteX61" fmla="*/ 6765 w 10000"/>
              <a:gd name="connsiteY61" fmla="*/ 8475 h 10000"/>
              <a:gd name="connsiteX62" fmla="*/ 6912 w 10000"/>
              <a:gd name="connsiteY62" fmla="*/ 8739 h 10000"/>
              <a:gd name="connsiteX63" fmla="*/ 7059 w 10000"/>
              <a:gd name="connsiteY63" fmla="*/ 9003 h 10000"/>
              <a:gd name="connsiteX64" fmla="*/ 7206 w 10000"/>
              <a:gd name="connsiteY64" fmla="*/ 9267 h 10000"/>
              <a:gd name="connsiteX65" fmla="*/ 7353 w 10000"/>
              <a:gd name="connsiteY65" fmla="*/ 9472 h 10000"/>
              <a:gd name="connsiteX66" fmla="*/ 7500 w 10000"/>
              <a:gd name="connsiteY66" fmla="*/ 9648 h 10000"/>
              <a:gd name="connsiteX67" fmla="*/ 7647 w 10000"/>
              <a:gd name="connsiteY67" fmla="*/ 9795 h 10000"/>
              <a:gd name="connsiteX68" fmla="*/ 7794 w 10000"/>
              <a:gd name="connsiteY68" fmla="*/ 9912 h 10000"/>
              <a:gd name="connsiteX69" fmla="*/ 8088 w 10000"/>
              <a:gd name="connsiteY69" fmla="*/ 10000 h 10000"/>
              <a:gd name="connsiteX70" fmla="*/ 8088 w 10000"/>
              <a:gd name="connsiteY70" fmla="*/ 10000 h 10000"/>
              <a:gd name="connsiteX71" fmla="*/ 8235 w 10000"/>
              <a:gd name="connsiteY71" fmla="*/ 10000 h 10000"/>
              <a:gd name="connsiteX72" fmla="*/ 8529 w 10000"/>
              <a:gd name="connsiteY72" fmla="*/ 9941 h 10000"/>
              <a:gd name="connsiteX73" fmla="*/ 8676 w 10000"/>
              <a:gd name="connsiteY73" fmla="*/ 9824 h 10000"/>
              <a:gd name="connsiteX74" fmla="*/ 8824 w 10000"/>
              <a:gd name="connsiteY74" fmla="*/ 9707 h 10000"/>
              <a:gd name="connsiteX75" fmla="*/ 8971 w 10000"/>
              <a:gd name="connsiteY75" fmla="*/ 9560 h 10000"/>
              <a:gd name="connsiteX76" fmla="*/ 9118 w 10000"/>
              <a:gd name="connsiteY76" fmla="*/ 9355 h 10000"/>
              <a:gd name="connsiteX77" fmla="*/ 9265 w 10000"/>
              <a:gd name="connsiteY77" fmla="*/ 9150 h 10000"/>
              <a:gd name="connsiteX78" fmla="*/ 9412 w 10000"/>
              <a:gd name="connsiteY78" fmla="*/ 8915 h 10000"/>
              <a:gd name="connsiteX79" fmla="*/ 9559 w 10000"/>
              <a:gd name="connsiteY79" fmla="*/ 8622 h 10000"/>
              <a:gd name="connsiteX80" fmla="*/ 9706 w 10000"/>
              <a:gd name="connsiteY80" fmla="*/ 8328 h 10000"/>
              <a:gd name="connsiteX81" fmla="*/ 9853 w 10000"/>
              <a:gd name="connsiteY81" fmla="*/ 8006 h 10000"/>
              <a:gd name="connsiteX82" fmla="*/ 10000 w 10000"/>
              <a:gd name="connsiteY82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205 h 10000"/>
              <a:gd name="connsiteX28" fmla="*/ 2059 w 10000"/>
              <a:gd name="connsiteY28" fmla="*/ 147 h 10000"/>
              <a:gd name="connsiteX29" fmla="*/ 2206 w 10000"/>
              <a:gd name="connsiteY29" fmla="*/ 59 h 10000"/>
              <a:gd name="connsiteX30" fmla="*/ 2500 w 10000"/>
              <a:gd name="connsiteY30" fmla="*/ 0 h 10000"/>
              <a:gd name="connsiteX31" fmla="*/ 2353 w 10000"/>
              <a:gd name="connsiteY31" fmla="*/ 0 h 10000"/>
              <a:gd name="connsiteX32" fmla="*/ 2500 w 10000"/>
              <a:gd name="connsiteY32" fmla="*/ 0 h 10000"/>
              <a:gd name="connsiteX33" fmla="*/ 2647 w 10000"/>
              <a:gd name="connsiteY33" fmla="*/ 0 h 10000"/>
              <a:gd name="connsiteX34" fmla="*/ 2941 w 10000"/>
              <a:gd name="connsiteY34" fmla="*/ 59 h 10000"/>
              <a:gd name="connsiteX35" fmla="*/ 3088 w 10000"/>
              <a:gd name="connsiteY35" fmla="*/ 176 h 10000"/>
              <a:gd name="connsiteX36" fmla="*/ 3235 w 10000"/>
              <a:gd name="connsiteY36" fmla="*/ 293 h 10000"/>
              <a:gd name="connsiteX37" fmla="*/ 3382 w 10000"/>
              <a:gd name="connsiteY37" fmla="*/ 440 h 10000"/>
              <a:gd name="connsiteX38" fmla="*/ 3529 w 10000"/>
              <a:gd name="connsiteY38" fmla="*/ 645 h 10000"/>
              <a:gd name="connsiteX39" fmla="*/ 3676 w 10000"/>
              <a:gd name="connsiteY39" fmla="*/ 850 h 10000"/>
              <a:gd name="connsiteX40" fmla="*/ 3824 w 10000"/>
              <a:gd name="connsiteY40" fmla="*/ 1085 h 10000"/>
              <a:gd name="connsiteX41" fmla="*/ 3971 w 10000"/>
              <a:gd name="connsiteY41" fmla="*/ 1378 h 10000"/>
              <a:gd name="connsiteX42" fmla="*/ 4118 w 10000"/>
              <a:gd name="connsiteY42" fmla="*/ 1672 h 10000"/>
              <a:gd name="connsiteX43" fmla="*/ 4265 w 10000"/>
              <a:gd name="connsiteY43" fmla="*/ 1965 h 10000"/>
              <a:gd name="connsiteX44" fmla="*/ 4412 w 10000"/>
              <a:gd name="connsiteY44" fmla="*/ 2317 h 10000"/>
              <a:gd name="connsiteX45" fmla="*/ 4559 w 10000"/>
              <a:gd name="connsiteY45" fmla="*/ 2669 h 10000"/>
              <a:gd name="connsiteX46" fmla="*/ 4706 w 10000"/>
              <a:gd name="connsiteY46" fmla="*/ 3050 h 10000"/>
              <a:gd name="connsiteX47" fmla="*/ 4853 w 10000"/>
              <a:gd name="connsiteY47" fmla="*/ 3431 h 10000"/>
              <a:gd name="connsiteX48" fmla="*/ 5000 w 10000"/>
              <a:gd name="connsiteY48" fmla="*/ 3842 h 10000"/>
              <a:gd name="connsiteX49" fmla="*/ 5147 w 10000"/>
              <a:gd name="connsiteY49" fmla="*/ 4252 h 10000"/>
              <a:gd name="connsiteX50" fmla="*/ 5294 w 10000"/>
              <a:gd name="connsiteY50" fmla="*/ 4663 h 10000"/>
              <a:gd name="connsiteX51" fmla="*/ 5441 w 10000"/>
              <a:gd name="connsiteY51" fmla="*/ 5073 h 10000"/>
              <a:gd name="connsiteX52" fmla="*/ 5588 w 10000"/>
              <a:gd name="connsiteY52" fmla="*/ 5484 h 10000"/>
              <a:gd name="connsiteX53" fmla="*/ 5735 w 10000"/>
              <a:gd name="connsiteY53" fmla="*/ 5894 h 10000"/>
              <a:gd name="connsiteX54" fmla="*/ 5882 w 10000"/>
              <a:gd name="connsiteY54" fmla="*/ 6305 h 10000"/>
              <a:gd name="connsiteX55" fmla="*/ 6029 w 10000"/>
              <a:gd name="connsiteY55" fmla="*/ 6686 h 10000"/>
              <a:gd name="connsiteX56" fmla="*/ 6176 w 10000"/>
              <a:gd name="connsiteY56" fmla="*/ 7067 h 10000"/>
              <a:gd name="connsiteX57" fmla="*/ 6324 w 10000"/>
              <a:gd name="connsiteY57" fmla="*/ 7449 h 10000"/>
              <a:gd name="connsiteX58" fmla="*/ 6471 w 10000"/>
              <a:gd name="connsiteY58" fmla="*/ 7801 h 10000"/>
              <a:gd name="connsiteX59" fmla="*/ 6618 w 10000"/>
              <a:gd name="connsiteY59" fmla="*/ 8152 h 10000"/>
              <a:gd name="connsiteX60" fmla="*/ 6765 w 10000"/>
              <a:gd name="connsiteY60" fmla="*/ 8475 h 10000"/>
              <a:gd name="connsiteX61" fmla="*/ 6912 w 10000"/>
              <a:gd name="connsiteY61" fmla="*/ 8739 h 10000"/>
              <a:gd name="connsiteX62" fmla="*/ 7059 w 10000"/>
              <a:gd name="connsiteY62" fmla="*/ 9003 h 10000"/>
              <a:gd name="connsiteX63" fmla="*/ 7206 w 10000"/>
              <a:gd name="connsiteY63" fmla="*/ 9267 h 10000"/>
              <a:gd name="connsiteX64" fmla="*/ 7353 w 10000"/>
              <a:gd name="connsiteY64" fmla="*/ 9472 h 10000"/>
              <a:gd name="connsiteX65" fmla="*/ 7500 w 10000"/>
              <a:gd name="connsiteY65" fmla="*/ 9648 h 10000"/>
              <a:gd name="connsiteX66" fmla="*/ 7647 w 10000"/>
              <a:gd name="connsiteY66" fmla="*/ 9795 h 10000"/>
              <a:gd name="connsiteX67" fmla="*/ 7794 w 10000"/>
              <a:gd name="connsiteY67" fmla="*/ 9912 h 10000"/>
              <a:gd name="connsiteX68" fmla="*/ 8088 w 10000"/>
              <a:gd name="connsiteY68" fmla="*/ 10000 h 10000"/>
              <a:gd name="connsiteX69" fmla="*/ 8088 w 10000"/>
              <a:gd name="connsiteY69" fmla="*/ 10000 h 10000"/>
              <a:gd name="connsiteX70" fmla="*/ 8235 w 10000"/>
              <a:gd name="connsiteY70" fmla="*/ 10000 h 10000"/>
              <a:gd name="connsiteX71" fmla="*/ 8529 w 10000"/>
              <a:gd name="connsiteY71" fmla="*/ 9941 h 10000"/>
              <a:gd name="connsiteX72" fmla="*/ 8676 w 10000"/>
              <a:gd name="connsiteY72" fmla="*/ 9824 h 10000"/>
              <a:gd name="connsiteX73" fmla="*/ 8824 w 10000"/>
              <a:gd name="connsiteY73" fmla="*/ 9707 h 10000"/>
              <a:gd name="connsiteX74" fmla="*/ 8971 w 10000"/>
              <a:gd name="connsiteY74" fmla="*/ 9560 h 10000"/>
              <a:gd name="connsiteX75" fmla="*/ 9118 w 10000"/>
              <a:gd name="connsiteY75" fmla="*/ 9355 h 10000"/>
              <a:gd name="connsiteX76" fmla="*/ 9265 w 10000"/>
              <a:gd name="connsiteY76" fmla="*/ 9150 h 10000"/>
              <a:gd name="connsiteX77" fmla="*/ 9412 w 10000"/>
              <a:gd name="connsiteY77" fmla="*/ 8915 h 10000"/>
              <a:gd name="connsiteX78" fmla="*/ 9559 w 10000"/>
              <a:gd name="connsiteY78" fmla="*/ 8622 h 10000"/>
              <a:gd name="connsiteX79" fmla="*/ 9706 w 10000"/>
              <a:gd name="connsiteY79" fmla="*/ 8328 h 10000"/>
              <a:gd name="connsiteX80" fmla="*/ 9853 w 10000"/>
              <a:gd name="connsiteY80" fmla="*/ 8006 h 10000"/>
              <a:gd name="connsiteX81" fmla="*/ 10000 w 10000"/>
              <a:gd name="connsiteY81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381 h 10000"/>
              <a:gd name="connsiteX26" fmla="*/ 1912 w 10000"/>
              <a:gd name="connsiteY26" fmla="*/ 235 h 10000"/>
              <a:gd name="connsiteX27" fmla="*/ 2059 w 10000"/>
              <a:gd name="connsiteY27" fmla="*/ 147 h 10000"/>
              <a:gd name="connsiteX28" fmla="*/ 2206 w 10000"/>
              <a:gd name="connsiteY28" fmla="*/ 59 h 10000"/>
              <a:gd name="connsiteX29" fmla="*/ 2500 w 10000"/>
              <a:gd name="connsiteY29" fmla="*/ 0 h 10000"/>
              <a:gd name="connsiteX30" fmla="*/ 2353 w 10000"/>
              <a:gd name="connsiteY30" fmla="*/ 0 h 10000"/>
              <a:gd name="connsiteX31" fmla="*/ 2500 w 10000"/>
              <a:gd name="connsiteY31" fmla="*/ 0 h 10000"/>
              <a:gd name="connsiteX32" fmla="*/ 2647 w 10000"/>
              <a:gd name="connsiteY32" fmla="*/ 0 h 10000"/>
              <a:gd name="connsiteX33" fmla="*/ 2941 w 10000"/>
              <a:gd name="connsiteY33" fmla="*/ 59 h 10000"/>
              <a:gd name="connsiteX34" fmla="*/ 3088 w 10000"/>
              <a:gd name="connsiteY34" fmla="*/ 176 h 10000"/>
              <a:gd name="connsiteX35" fmla="*/ 3235 w 10000"/>
              <a:gd name="connsiteY35" fmla="*/ 293 h 10000"/>
              <a:gd name="connsiteX36" fmla="*/ 3382 w 10000"/>
              <a:gd name="connsiteY36" fmla="*/ 440 h 10000"/>
              <a:gd name="connsiteX37" fmla="*/ 3529 w 10000"/>
              <a:gd name="connsiteY37" fmla="*/ 645 h 10000"/>
              <a:gd name="connsiteX38" fmla="*/ 3676 w 10000"/>
              <a:gd name="connsiteY38" fmla="*/ 850 h 10000"/>
              <a:gd name="connsiteX39" fmla="*/ 3824 w 10000"/>
              <a:gd name="connsiteY39" fmla="*/ 1085 h 10000"/>
              <a:gd name="connsiteX40" fmla="*/ 3971 w 10000"/>
              <a:gd name="connsiteY40" fmla="*/ 1378 h 10000"/>
              <a:gd name="connsiteX41" fmla="*/ 4118 w 10000"/>
              <a:gd name="connsiteY41" fmla="*/ 1672 h 10000"/>
              <a:gd name="connsiteX42" fmla="*/ 4265 w 10000"/>
              <a:gd name="connsiteY42" fmla="*/ 1965 h 10000"/>
              <a:gd name="connsiteX43" fmla="*/ 4412 w 10000"/>
              <a:gd name="connsiteY43" fmla="*/ 2317 h 10000"/>
              <a:gd name="connsiteX44" fmla="*/ 4559 w 10000"/>
              <a:gd name="connsiteY44" fmla="*/ 2669 h 10000"/>
              <a:gd name="connsiteX45" fmla="*/ 4706 w 10000"/>
              <a:gd name="connsiteY45" fmla="*/ 3050 h 10000"/>
              <a:gd name="connsiteX46" fmla="*/ 4853 w 10000"/>
              <a:gd name="connsiteY46" fmla="*/ 3431 h 10000"/>
              <a:gd name="connsiteX47" fmla="*/ 5000 w 10000"/>
              <a:gd name="connsiteY47" fmla="*/ 3842 h 10000"/>
              <a:gd name="connsiteX48" fmla="*/ 5147 w 10000"/>
              <a:gd name="connsiteY48" fmla="*/ 4252 h 10000"/>
              <a:gd name="connsiteX49" fmla="*/ 5294 w 10000"/>
              <a:gd name="connsiteY49" fmla="*/ 4663 h 10000"/>
              <a:gd name="connsiteX50" fmla="*/ 5441 w 10000"/>
              <a:gd name="connsiteY50" fmla="*/ 5073 h 10000"/>
              <a:gd name="connsiteX51" fmla="*/ 5588 w 10000"/>
              <a:gd name="connsiteY51" fmla="*/ 5484 h 10000"/>
              <a:gd name="connsiteX52" fmla="*/ 5735 w 10000"/>
              <a:gd name="connsiteY52" fmla="*/ 5894 h 10000"/>
              <a:gd name="connsiteX53" fmla="*/ 5882 w 10000"/>
              <a:gd name="connsiteY53" fmla="*/ 6305 h 10000"/>
              <a:gd name="connsiteX54" fmla="*/ 6029 w 10000"/>
              <a:gd name="connsiteY54" fmla="*/ 6686 h 10000"/>
              <a:gd name="connsiteX55" fmla="*/ 6176 w 10000"/>
              <a:gd name="connsiteY55" fmla="*/ 7067 h 10000"/>
              <a:gd name="connsiteX56" fmla="*/ 6324 w 10000"/>
              <a:gd name="connsiteY56" fmla="*/ 7449 h 10000"/>
              <a:gd name="connsiteX57" fmla="*/ 6471 w 10000"/>
              <a:gd name="connsiteY57" fmla="*/ 7801 h 10000"/>
              <a:gd name="connsiteX58" fmla="*/ 6618 w 10000"/>
              <a:gd name="connsiteY58" fmla="*/ 8152 h 10000"/>
              <a:gd name="connsiteX59" fmla="*/ 6765 w 10000"/>
              <a:gd name="connsiteY59" fmla="*/ 8475 h 10000"/>
              <a:gd name="connsiteX60" fmla="*/ 6912 w 10000"/>
              <a:gd name="connsiteY60" fmla="*/ 8739 h 10000"/>
              <a:gd name="connsiteX61" fmla="*/ 7059 w 10000"/>
              <a:gd name="connsiteY61" fmla="*/ 9003 h 10000"/>
              <a:gd name="connsiteX62" fmla="*/ 7206 w 10000"/>
              <a:gd name="connsiteY62" fmla="*/ 9267 h 10000"/>
              <a:gd name="connsiteX63" fmla="*/ 7353 w 10000"/>
              <a:gd name="connsiteY63" fmla="*/ 9472 h 10000"/>
              <a:gd name="connsiteX64" fmla="*/ 7500 w 10000"/>
              <a:gd name="connsiteY64" fmla="*/ 9648 h 10000"/>
              <a:gd name="connsiteX65" fmla="*/ 7647 w 10000"/>
              <a:gd name="connsiteY65" fmla="*/ 9795 h 10000"/>
              <a:gd name="connsiteX66" fmla="*/ 7794 w 10000"/>
              <a:gd name="connsiteY66" fmla="*/ 9912 h 10000"/>
              <a:gd name="connsiteX67" fmla="*/ 8088 w 10000"/>
              <a:gd name="connsiteY67" fmla="*/ 10000 h 10000"/>
              <a:gd name="connsiteX68" fmla="*/ 8088 w 10000"/>
              <a:gd name="connsiteY68" fmla="*/ 10000 h 10000"/>
              <a:gd name="connsiteX69" fmla="*/ 8235 w 10000"/>
              <a:gd name="connsiteY69" fmla="*/ 10000 h 10000"/>
              <a:gd name="connsiteX70" fmla="*/ 8529 w 10000"/>
              <a:gd name="connsiteY70" fmla="*/ 9941 h 10000"/>
              <a:gd name="connsiteX71" fmla="*/ 8676 w 10000"/>
              <a:gd name="connsiteY71" fmla="*/ 9824 h 10000"/>
              <a:gd name="connsiteX72" fmla="*/ 8824 w 10000"/>
              <a:gd name="connsiteY72" fmla="*/ 9707 h 10000"/>
              <a:gd name="connsiteX73" fmla="*/ 8971 w 10000"/>
              <a:gd name="connsiteY73" fmla="*/ 9560 h 10000"/>
              <a:gd name="connsiteX74" fmla="*/ 9118 w 10000"/>
              <a:gd name="connsiteY74" fmla="*/ 9355 h 10000"/>
              <a:gd name="connsiteX75" fmla="*/ 9265 w 10000"/>
              <a:gd name="connsiteY75" fmla="*/ 9150 h 10000"/>
              <a:gd name="connsiteX76" fmla="*/ 9412 w 10000"/>
              <a:gd name="connsiteY76" fmla="*/ 8915 h 10000"/>
              <a:gd name="connsiteX77" fmla="*/ 9559 w 10000"/>
              <a:gd name="connsiteY77" fmla="*/ 8622 h 10000"/>
              <a:gd name="connsiteX78" fmla="*/ 9706 w 10000"/>
              <a:gd name="connsiteY78" fmla="*/ 8328 h 10000"/>
              <a:gd name="connsiteX79" fmla="*/ 9853 w 10000"/>
              <a:gd name="connsiteY79" fmla="*/ 8006 h 10000"/>
              <a:gd name="connsiteX80" fmla="*/ 10000 w 10000"/>
              <a:gd name="connsiteY80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557 h 10000"/>
              <a:gd name="connsiteX24" fmla="*/ 1765 w 10000"/>
              <a:gd name="connsiteY24" fmla="*/ 411 h 10000"/>
              <a:gd name="connsiteX25" fmla="*/ 1912 w 10000"/>
              <a:gd name="connsiteY25" fmla="*/ 235 h 10000"/>
              <a:gd name="connsiteX26" fmla="*/ 2059 w 10000"/>
              <a:gd name="connsiteY26" fmla="*/ 147 h 10000"/>
              <a:gd name="connsiteX27" fmla="*/ 2206 w 10000"/>
              <a:gd name="connsiteY27" fmla="*/ 59 h 10000"/>
              <a:gd name="connsiteX28" fmla="*/ 2500 w 10000"/>
              <a:gd name="connsiteY28" fmla="*/ 0 h 10000"/>
              <a:gd name="connsiteX29" fmla="*/ 2353 w 10000"/>
              <a:gd name="connsiteY29" fmla="*/ 0 h 10000"/>
              <a:gd name="connsiteX30" fmla="*/ 2500 w 10000"/>
              <a:gd name="connsiteY30" fmla="*/ 0 h 10000"/>
              <a:gd name="connsiteX31" fmla="*/ 2647 w 10000"/>
              <a:gd name="connsiteY31" fmla="*/ 0 h 10000"/>
              <a:gd name="connsiteX32" fmla="*/ 2941 w 10000"/>
              <a:gd name="connsiteY32" fmla="*/ 59 h 10000"/>
              <a:gd name="connsiteX33" fmla="*/ 3088 w 10000"/>
              <a:gd name="connsiteY33" fmla="*/ 176 h 10000"/>
              <a:gd name="connsiteX34" fmla="*/ 3235 w 10000"/>
              <a:gd name="connsiteY34" fmla="*/ 293 h 10000"/>
              <a:gd name="connsiteX35" fmla="*/ 3382 w 10000"/>
              <a:gd name="connsiteY35" fmla="*/ 440 h 10000"/>
              <a:gd name="connsiteX36" fmla="*/ 3529 w 10000"/>
              <a:gd name="connsiteY36" fmla="*/ 645 h 10000"/>
              <a:gd name="connsiteX37" fmla="*/ 3676 w 10000"/>
              <a:gd name="connsiteY37" fmla="*/ 850 h 10000"/>
              <a:gd name="connsiteX38" fmla="*/ 3824 w 10000"/>
              <a:gd name="connsiteY38" fmla="*/ 1085 h 10000"/>
              <a:gd name="connsiteX39" fmla="*/ 3971 w 10000"/>
              <a:gd name="connsiteY39" fmla="*/ 1378 h 10000"/>
              <a:gd name="connsiteX40" fmla="*/ 4118 w 10000"/>
              <a:gd name="connsiteY40" fmla="*/ 1672 h 10000"/>
              <a:gd name="connsiteX41" fmla="*/ 4265 w 10000"/>
              <a:gd name="connsiteY41" fmla="*/ 1965 h 10000"/>
              <a:gd name="connsiteX42" fmla="*/ 4412 w 10000"/>
              <a:gd name="connsiteY42" fmla="*/ 2317 h 10000"/>
              <a:gd name="connsiteX43" fmla="*/ 4559 w 10000"/>
              <a:gd name="connsiteY43" fmla="*/ 2669 h 10000"/>
              <a:gd name="connsiteX44" fmla="*/ 4706 w 10000"/>
              <a:gd name="connsiteY44" fmla="*/ 3050 h 10000"/>
              <a:gd name="connsiteX45" fmla="*/ 4853 w 10000"/>
              <a:gd name="connsiteY45" fmla="*/ 3431 h 10000"/>
              <a:gd name="connsiteX46" fmla="*/ 5000 w 10000"/>
              <a:gd name="connsiteY46" fmla="*/ 3842 h 10000"/>
              <a:gd name="connsiteX47" fmla="*/ 5147 w 10000"/>
              <a:gd name="connsiteY47" fmla="*/ 4252 h 10000"/>
              <a:gd name="connsiteX48" fmla="*/ 5294 w 10000"/>
              <a:gd name="connsiteY48" fmla="*/ 4663 h 10000"/>
              <a:gd name="connsiteX49" fmla="*/ 5441 w 10000"/>
              <a:gd name="connsiteY49" fmla="*/ 5073 h 10000"/>
              <a:gd name="connsiteX50" fmla="*/ 5588 w 10000"/>
              <a:gd name="connsiteY50" fmla="*/ 5484 h 10000"/>
              <a:gd name="connsiteX51" fmla="*/ 5735 w 10000"/>
              <a:gd name="connsiteY51" fmla="*/ 5894 h 10000"/>
              <a:gd name="connsiteX52" fmla="*/ 5882 w 10000"/>
              <a:gd name="connsiteY52" fmla="*/ 6305 h 10000"/>
              <a:gd name="connsiteX53" fmla="*/ 6029 w 10000"/>
              <a:gd name="connsiteY53" fmla="*/ 6686 h 10000"/>
              <a:gd name="connsiteX54" fmla="*/ 6176 w 10000"/>
              <a:gd name="connsiteY54" fmla="*/ 7067 h 10000"/>
              <a:gd name="connsiteX55" fmla="*/ 6324 w 10000"/>
              <a:gd name="connsiteY55" fmla="*/ 7449 h 10000"/>
              <a:gd name="connsiteX56" fmla="*/ 6471 w 10000"/>
              <a:gd name="connsiteY56" fmla="*/ 7801 h 10000"/>
              <a:gd name="connsiteX57" fmla="*/ 6618 w 10000"/>
              <a:gd name="connsiteY57" fmla="*/ 8152 h 10000"/>
              <a:gd name="connsiteX58" fmla="*/ 6765 w 10000"/>
              <a:gd name="connsiteY58" fmla="*/ 8475 h 10000"/>
              <a:gd name="connsiteX59" fmla="*/ 6912 w 10000"/>
              <a:gd name="connsiteY59" fmla="*/ 8739 h 10000"/>
              <a:gd name="connsiteX60" fmla="*/ 7059 w 10000"/>
              <a:gd name="connsiteY60" fmla="*/ 9003 h 10000"/>
              <a:gd name="connsiteX61" fmla="*/ 7206 w 10000"/>
              <a:gd name="connsiteY61" fmla="*/ 9267 h 10000"/>
              <a:gd name="connsiteX62" fmla="*/ 7353 w 10000"/>
              <a:gd name="connsiteY62" fmla="*/ 9472 h 10000"/>
              <a:gd name="connsiteX63" fmla="*/ 7500 w 10000"/>
              <a:gd name="connsiteY63" fmla="*/ 9648 h 10000"/>
              <a:gd name="connsiteX64" fmla="*/ 7647 w 10000"/>
              <a:gd name="connsiteY64" fmla="*/ 9795 h 10000"/>
              <a:gd name="connsiteX65" fmla="*/ 7794 w 10000"/>
              <a:gd name="connsiteY65" fmla="*/ 9912 h 10000"/>
              <a:gd name="connsiteX66" fmla="*/ 8088 w 10000"/>
              <a:gd name="connsiteY66" fmla="*/ 10000 h 10000"/>
              <a:gd name="connsiteX67" fmla="*/ 8088 w 10000"/>
              <a:gd name="connsiteY67" fmla="*/ 10000 h 10000"/>
              <a:gd name="connsiteX68" fmla="*/ 8235 w 10000"/>
              <a:gd name="connsiteY68" fmla="*/ 10000 h 10000"/>
              <a:gd name="connsiteX69" fmla="*/ 8529 w 10000"/>
              <a:gd name="connsiteY69" fmla="*/ 9941 h 10000"/>
              <a:gd name="connsiteX70" fmla="*/ 8676 w 10000"/>
              <a:gd name="connsiteY70" fmla="*/ 9824 h 10000"/>
              <a:gd name="connsiteX71" fmla="*/ 8824 w 10000"/>
              <a:gd name="connsiteY71" fmla="*/ 9707 h 10000"/>
              <a:gd name="connsiteX72" fmla="*/ 8971 w 10000"/>
              <a:gd name="connsiteY72" fmla="*/ 9560 h 10000"/>
              <a:gd name="connsiteX73" fmla="*/ 9118 w 10000"/>
              <a:gd name="connsiteY73" fmla="*/ 9355 h 10000"/>
              <a:gd name="connsiteX74" fmla="*/ 9265 w 10000"/>
              <a:gd name="connsiteY74" fmla="*/ 9150 h 10000"/>
              <a:gd name="connsiteX75" fmla="*/ 9412 w 10000"/>
              <a:gd name="connsiteY75" fmla="*/ 8915 h 10000"/>
              <a:gd name="connsiteX76" fmla="*/ 9559 w 10000"/>
              <a:gd name="connsiteY76" fmla="*/ 8622 h 10000"/>
              <a:gd name="connsiteX77" fmla="*/ 9706 w 10000"/>
              <a:gd name="connsiteY77" fmla="*/ 8328 h 10000"/>
              <a:gd name="connsiteX78" fmla="*/ 9853 w 10000"/>
              <a:gd name="connsiteY78" fmla="*/ 8006 h 10000"/>
              <a:gd name="connsiteX79" fmla="*/ 10000 w 10000"/>
              <a:gd name="connsiteY79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762 h 10000"/>
              <a:gd name="connsiteX22" fmla="*/ 1618 w 10000"/>
              <a:gd name="connsiteY22" fmla="*/ 587 h 10000"/>
              <a:gd name="connsiteX23" fmla="*/ 1765 w 10000"/>
              <a:gd name="connsiteY23" fmla="*/ 411 h 10000"/>
              <a:gd name="connsiteX24" fmla="*/ 1912 w 10000"/>
              <a:gd name="connsiteY24" fmla="*/ 235 h 10000"/>
              <a:gd name="connsiteX25" fmla="*/ 2059 w 10000"/>
              <a:gd name="connsiteY25" fmla="*/ 147 h 10000"/>
              <a:gd name="connsiteX26" fmla="*/ 2206 w 10000"/>
              <a:gd name="connsiteY26" fmla="*/ 59 h 10000"/>
              <a:gd name="connsiteX27" fmla="*/ 2500 w 10000"/>
              <a:gd name="connsiteY27" fmla="*/ 0 h 10000"/>
              <a:gd name="connsiteX28" fmla="*/ 2353 w 10000"/>
              <a:gd name="connsiteY28" fmla="*/ 0 h 10000"/>
              <a:gd name="connsiteX29" fmla="*/ 2500 w 10000"/>
              <a:gd name="connsiteY29" fmla="*/ 0 h 10000"/>
              <a:gd name="connsiteX30" fmla="*/ 2647 w 10000"/>
              <a:gd name="connsiteY30" fmla="*/ 0 h 10000"/>
              <a:gd name="connsiteX31" fmla="*/ 2941 w 10000"/>
              <a:gd name="connsiteY31" fmla="*/ 59 h 10000"/>
              <a:gd name="connsiteX32" fmla="*/ 3088 w 10000"/>
              <a:gd name="connsiteY32" fmla="*/ 176 h 10000"/>
              <a:gd name="connsiteX33" fmla="*/ 3235 w 10000"/>
              <a:gd name="connsiteY33" fmla="*/ 293 h 10000"/>
              <a:gd name="connsiteX34" fmla="*/ 3382 w 10000"/>
              <a:gd name="connsiteY34" fmla="*/ 440 h 10000"/>
              <a:gd name="connsiteX35" fmla="*/ 3529 w 10000"/>
              <a:gd name="connsiteY35" fmla="*/ 645 h 10000"/>
              <a:gd name="connsiteX36" fmla="*/ 3676 w 10000"/>
              <a:gd name="connsiteY36" fmla="*/ 850 h 10000"/>
              <a:gd name="connsiteX37" fmla="*/ 3824 w 10000"/>
              <a:gd name="connsiteY37" fmla="*/ 1085 h 10000"/>
              <a:gd name="connsiteX38" fmla="*/ 3971 w 10000"/>
              <a:gd name="connsiteY38" fmla="*/ 1378 h 10000"/>
              <a:gd name="connsiteX39" fmla="*/ 4118 w 10000"/>
              <a:gd name="connsiteY39" fmla="*/ 1672 h 10000"/>
              <a:gd name="connsiteX40" fmla="*/ 4265 w 10000"/>
              <a:gd name="connsiteY40" fmla="*/ 1965 h 10000"/>
              <a:gd name="connsiteX41" fmla="*/ 4412 w 10000"/>
              <a:gd name="connsiteY41" fmla="*/ 2317 h 10000"/>
              <a:gd name="connsiteX42" fmla="*/ 4559 w 10000"/>
              <a:gd name="connsiteY42" fmla="*/ 2669 h 10000"/>
              <a:gd name="connsiteX43" fmla="*/ 4706 w 10000"/>
              <a:gd name="connsiteY43" fmla="*/ 3050 h 10000"/>
              <a:gd name="connsiteX44" fmla="*/ 4853 w 10000"/>
              <a:gd name="connsiteY44" fmla="*/ 3431 h 10000"/>
              <a:gd name="connsiteX45" fmla="*/ 5000 w 10000"/>
              <a:gd name="connsiteY45" fmla="*/ 3842 h 10000"/>
              <a:gd name="connsiteX46" fmla="*/ 5147 w 10000"/>
              <a:gd name="connsiteY46" fmla="*/ 4252 h 10000"/>
              <a:gd name="connsiteX47" fmla="*/ 5294 w 10000"/>
              <a:gd name="connsiteY47" fmla="*/ 4663 h 10000"/>
              <a:gd name="connsiteX48" fmla="*/ 5441 w 10000"/>
              <a:gd name="connsiteY48" fmla="*/ 5073 h 10000"/>
              <a:gd name="connsiteX49" fmla="*/ 5588 w 10000"/>
              <a:gd name="connsiteY49" fmla="*/ 5484 h 10000"/>
              <a:gd name="connsiteX50" fmla="*/ 5735 w 10000"/>
              <a:gd name="connsiteY50" fmla="*/ 5894 h 10000"/>
              <a:gd name="connsiteX51" fmla="*/ 5882 w 10000"/>
              <a:gd name="connsiteY51" fmla="*/ 6305 h 10000"/>
              <a:gd name="connsiteX52" fmla="*/ 6029 w 10000"/>
              <a:gd name="connsiteY52" fmla="*/ 6686 h 10000"/>
              <a:gd name="connsiteX53" fmla="*/ 6176 w 10000"/>
              <a:gd name="connsiteY53" fmla="*/ 7067 h 10000"/>
              <a:gd name="connsiteX54" fmla="*/ 6324 w 10000"/>
              <a:gd name="connsiteY54" fmla="*/ 7449 h 10000"/>
              <a:gd name="connsiteX55" fmla="*/ 6471 w 10000"/>
              <a:gd name="connsiteY55" fmla="*/ 7801 h 10000"/>
              <a:gd name="connsiteX56" fmla="*/ 6618 w 10000"/>
              <a:gd name="connsiteY56" fmla="*/ 8152 h 10000"/>
              <a:gd name="connsiteX57" fmla="*/ 6765 w 10000"/>
              <a:gd name="connsiteY57" fmla="*/ 8475 h 10000"/>
              <a:gd name="connsiteX58" fmla="*/ 6912 w 10000"/>
              <a:gd name="connsiteY58" fmla="*/ 8739 h 10000"/>
              <a:gd name="connsiteX59" fmla="*/ 7059 w 10000"/>
              <a:gd name="connsiteY59" fmla="*/ 9003 h 10000"/>
              <a:gd name="connsiteX60" fmla="*/ 7206 w 10000"/>
              <a:gd name="connsiteY60" fmla="*/ 9267 h 10000"/>
              <a:gd name="connsiteX61" fmla="*/ 7353 w 10000"/>
              <a:gd name="connsiteY61" fmla="*/ 9472 h 10000"/>
              <a:gd name="connsiteX62" fmla="*/ 7500 w 10000"/>
              <a:gd name="connsiteY62" fmla="*/ 9648 h 10000"/>
              <a:gd name="connsiteX63" fmla="*/ 7647 w 10000"/>
              <a:gd name="connsiteY63" fmla="*/ 9795 h 10000"/>
              <a:gd name="connsiteX64" fmla="*/ 7794 w 10000"/>
              <a:gd name="connsiteY64" fmla="*/ 9912 h 10000"/>
              <a:gd name="connsiteX65" fmla="*/ 8088 w 10000"/>
              <a:gd name="connsiteY65" fmla="*/ 10000 h 10000"/>
              <a:gd name="connsiteX66" fmla="*/ 8088 w 10000"/>
              <a:gd name="connsiteY66" fmla="*/ 10000 h 10000"/>
              <a:gd name="connsiteX67" fmla="*/ 8235 w 10000"/>
              <a:gd name="connsiteY67" fmla="*/ 10000 h 10000"/>
              <a:gd name="connsiteX68" fmla="*/ 8529 w 10000"/>
              <a:gd name="connsiteY68" fmla="*/ 9941 h 10000"/>
              <a:gd name="connsiteX69" fmla="*/ 8676 w 10000"/>
              <a:gd name="connsiteY69" fmla="*/ 9824 h 10000"/>
              <a:gd name="connsiteX70" fmla="*/ 8824 w 10000"/>
              <a:gd name="connsiteY70" fmla="*/ 9707 h 10000"/>
              <a:gd name="connsiteX71" fmla="*/ 8971 w 10000"/>
              <a:gd name="connsiteY71" fmla="*/ 9560 h 10000"/>
              <a:gd name="connsiteX72" fmla="*/ 9118 w 10000"/>
              <a:gd name="connsiteY72" fmla="*/ 9355 h 10000"/>
              <a:gd name="connsiteX73" fmla="*/ 9265 w 10000"/>
              <a:gd name="connsiteY73" fmla="*/ 9150 h 10000"/>
              <a:gd name="connsiteX74" fmla="*/ 9412 w 10000"/>
              <a:gd name="connsiteY74" fmla="*/ 8915 h 10000"/>
              <a:gd name="connsiteX75" fmla="*/ 9559 w 10000"/>
              <a:gd name="connsiteY75" fmla="*/ 8622 h 10000"/>
              <a:gd name="connsiteX76" fmla="*/ 9706 w 10000"/>
              <a:gd name="connsiteY76" fmla="*/ 8328 h 10000"/>
              <a:gd name="connsiteX77" fmla="*/ 9853 w 10000"/>
              <a:gd name="connsiteY77" fmla="*/ 8006 h 10000"/>
              <a:gd name="connsiteX78" fmla="*/ 10000 w 10000"/>
              <a:gd name="connsiteY78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997 h 10000"/>
              <a:gd name="connsiteX20" fmla="*/ 1471 w 10000"/>
              <a:gd name="connsiteY20" fmla="*/ 792 h 10000"/>
              <a:gd name="connsiteX21" fmla="*/ 1618 w 10000"/>
              <a:gd name="connsiteY21" fmla="*/ 587 h 10000"/>
              <a:gd name="connsiteX22" fmla="*/ 1765 w 10000"/>
              <a:gd name="connsiteY22" fmla="*/ 411 h 10000"/>
              <a:gd name="connsiteX23" fmla="*/ 1912 w 10000"/>
              <a:gd name="connsiteY23" fmla="*/ 235 h 10000"/>
              <a:gd name="connsiteX24" fmla="*/ 2059 w 10000"/>
              <a:gd name="connsiteY24" fmla="*/ 147 h 10000"/>
              <a:gd name="connsiteX25" fmla="*/ 2206 w 10000"/>
              <a:gd name="connsiteY25" fmla="*/ 59 h 10000"/>
              <a:gd name="connsiteX26" fmla="*/ 2500 w 10000"/>
              <a:gd name="connsiteY26" fmla="*/ 0 h 10000"/>
              <a:gd name="connsiteX27" fmla="*/ 2353 w 10000"/>
              <a:gd name="connsiteY27" fmla="*/ 0 h 10000"/>
              <a:gd name="connsiteX28" fmla="*/ 2500 w 10000"/>
              <a:gd name="connsiteY28" fmla="*/ 0 h 10000"/>
              <a:gd name="connsiteX29" fmla="*/ 2647 w 10000"/>
              <a:gd name="connsiteY29" fmla="*/ 0 h 10000"/>
              <a:gd name="connsiteX30" fmla="*/ 2941 w 10000"/>
              <a:gd name="connsiteY30" fmla="*/ 59 h 10000"/>
              <a:gd name="connsiteX31" fmla="*/ 3088 w 10000"/>
              <a:gd name="connsiteY31" fmla="*/ 176 h 10000"/>
              <a:gd name="connsiteX32" fmla="*/ 3235 w 10000"/>
              <a:gd name="connsiteY32" fmla="*/ 293 h 10000"/>
              <a:gd name="connsiteX33" fmla="*/ 3382 w 10000"/>
              <a:gd name="connsiteY33" fmla="*/ 440 h 10000"/>
              <a:gd name="connsiteX34" fmla="*/ 3529 w 10000"/>
              <a:gd name="connsiteY34" fmla="*/ 645 h 10000"/>
              <a:gd name="connsiteX35" fmla="*/ 3676 w 10000"/>
              <a:gd name="connsiteY35" fmla="*/ 850 h 10000"/>
              <a:gd name="connsiteX36" fmla="*/ 3824 w 10000"/>
              <a:gd name="connsiteY36" fmla="*/ 1085 h 10000"/>
              <a:gd name="connsiteX37" fmla="*/ 3971 w 10000"/>
              <a:gd name="connsiteY37" fmla="*/ 1378 h 10000"/>
              <a:gd name="connsiteX38" fmla="*/ 4118 w 10000"/>
              <a:gd name="connsiteY38" fmla="*/ 1672 h 10000"/>
              <a:gd name="connsiteX39" fmla="*/ 4265 w 10000"/>
              <a:gd name="connsiteY39" fmla="*/ 1965 h 10000"/>
              <a:gd name="connsiteX40" fmla="*/ 4412 w 10000"/>
              <a:gd name="connsiteY40" fmla="*/ 2317 h 10000"/>
              <a:gd name="connsiteX41" fmla="*/ 4559 w 10000"/>
              <a:gd name="connsiteY41" fmla="*/ 2669 h 10000"/>
              <a:gd name="connsiteX42" fmla="*/ 4706 w 10000"/>
              <a:gd name="connsiteY42" fmla="*/ 3050 h 10000"/>
              <a:gd name="connsiteX43" fmla="*/ 4853 w 10000"/>
              <a:gd name="connsiteY43" fmla="*/ 3431 h 10000"/>
              <a:gd name="connsiteX44" fmla="*/ 5000 w 10000"/>
              <a:gd name="connsiteY44" fmla="*/ 3842 h 10000"/>
              <a:gd name="connsiteX45" fmla="*/ 5147 w 10000"/>
              <a:gd name="connsiteY45" fmla="*/ 4252 h 10000"/>
              <a:gd name="connsiteX46" fmla="*/ 5294 w 10000"/>
              <a:gd name="connsiteY46" fmla="*/ 4663 h 10000"/>
              <a:gd name="connsiteX47" fmla="*/ 5441 w 10000"/>
              <a:gd name="connsiteY47" fmla="*/ 5073 h 10000"/>
              <a:gd name="connsiteX48" fmla="*/ 5588 w 10000"/>
              <a:gd name="connsiteY48" fmla="*/ 5484 h 10000"/>
              <a:gd name="connsiteX49" fmla="*/ 5735 w 10000"/>
              <a:gd name="connsiteY49" fmla="*/ 5894 h 10000"/>
              <a:gd name="connsiteX50" fmla="*/ 5882 w 10000"/>
              <a:gd name="connsiteY50" fmla="*/ 6305 h 10000"/>
              <a:gd name="connsiteX51" fmla="*/ 6029 w 10000"/>
              <a:gd name="connsiteY51" fmla="*/ 6686 h 10000"/>
              <a:gd name="connsiteX52" fmla="*/ 6176 w 10000"/>
              <a:gd name="connsiteY52" fmla="*/ 7067 h 10000"/>
              <a:gd name="connsiteX53" fmla="*/ 6324 w 10000"/>
              <a:gd name="connsiteY53" fmla="*/ 7449 h 10000"/>
              <a:gd name="connsiteX54" fmla="*/ 6471 w 10000"/>
              <a:gd name="connsiteY54" fmla="*/ 7801 h 10000"/>
              <a:gd name="connsiteX55" fmla="*/ 6618 w 10000"/>
              <a:gd name="connsiteY55" fmla="*/ 8152 h 10000"/>
              <a:gd name="connsiteX56" fmla="*/ 6765 w 10000"/>
              <a:gd name="connsiteY56" fmla="*/ 8475 h 10000"/>
              <a:gd name="connsiteX57" fmla="*/ 6912 w 10000"/>
              <a:gd name="connsiteY57" fmla="*/ 8739 h 10000"/>
              <a:gd name="connsiteX58" fmla="*/ 7059 w 10000"/>
              <a:gd name="connsiteY58" fmla="*/ 9003 h 10000"/>
              <a:gd name="connsiteX59" fmla="*/ 7206 w 10000"/>
              <a:gd name="connsiteY59" fmla="*/ 9267 h 10000"/>
              <a:gd name="connsiteX60" fmla="*/ 7353 w 10000"/>
              <a:gd name="connsiteY60" fmla="*/ 9472 h 10000"/>
              <a:gd name="connsiteX61" fmla="*/ 7500 w 10000"/>
              <a:gd name="connsiteY61" fmla="*/ 9648 h 10000"/>
              <a:gd name="connsiteX62" fmla="*/ 7647 w 10000"/>
              <a:gd name="connsiteY62" fmla="*/ 9795 h 10000"/>
              <a:gd name="connsiteX63" fmla="*/ 7794 w 10000"/>
              <a:gd name="connsiteY63" fmla="*/ 9912 h 10000"/>
              <a:gd name="connsiteX64" fmla="*/ 8088 w 10000"/>
              <a:gd name="connsiteY64" fmla="*/ 10000 h 10000"/>
              <a:gd name="connsiteX65" fmla="*/ 8088 w 10000"/>
              <a:gd name="connsiteY65" fmla="*/ 10000 h 10000"/>
              <a:gd name="connsiteX66" fmla="*/ 8235 w 10000"/>
              <a:gd name="connsiteY66" fmla="*/ 10000 h 10000"/>
              <a:gd name="connsiteX67" fmla="*/ 8529 w 10000"/>
              <a:gd name="connsiteY67" fmla="*/ 9941 h 10000"/>
              <a:gd name="connsiteX68" fmla="*/ 8676 w 10000"/>
              <a:gd name="connsiteY68" fmla="*/ 9824 h 10000"/>
              <a:gd name="connsiteX69" fmla="*/ 8824 w 10000"/>
              <a:gd name="connsiteY69" fmla="*/ 9707 h 10000"/>
              <a:gd name="connsiteX70" fmla="*/ 8971 w 10000"/>
              <a:gd name="connsiteY70" fmla="*/ 9560 h 10000"/>
              <a:gd name="connsiteX71" fmla="*/ 9118 w 10000"/>
              <a:gd name="connsiteY71" fmla="*/ 9355 h 10000"/>
              <a:gd name="connsiteX72" fmla="*/ 9265 w 10000"/>
              <a:gd name="connsiteY72" fmla="*/ 9150 h 10000"/>
              <a:gd name="connsiteX73" fmla="*/ 9412 w 10000"/>
              <a:gd name="connsiteY73" fmla="*/ 8915 h 10000"/>
              <a:gd name="connsiteX74" fmla="*/ 9559 w 10000"/>
              <a:gd name="connsiteY74" fmla="*/ 8622 h 10000"/>
              <a:gd name="connsiteX75" fmla="*/ 9706 w 10000"/>
              <a:gd name="connsiteY75" fmla="*/ 8328 h 10000"/>
              <a:gd name="connsiteX76" fmla="*/ 9853 w 10000"/>
              <a:gd name="connsiteY76" fmla="*/ 8006 h 10000"/>
              <a:gd name="connsiteX77" fmla="*/ 10000 w 10000"/>
              <a:gd name="connsiteY77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261 h 10000"/>
              <a:gd name="connsiteX18" fmla="*/ 1324 w 10000"/>
              <a:gd name="connsiteY18" fmla="*/ 1026 h 10000"/>
              <a:gd name="connsiteX19" fmla="*/ 1471 w 10000"/>
              <a:gd name="connsiteY19" fmla="*/ 792 h 10000"/>
              <a:gd name="connsiteX20" fmla="*/ 1618 w 10000"/>
              <a:gd name="connsiteY20" fmla="*/ 587 h 10000"/>
              <a:gd name="connsiteX21" fmla="*/ 1765 w 10000"/>
              <a:gd name="connsiteY21" fmla="*/ 411 h 10000"/>
              <a:gd name="connsiteX22" fmla="*/ 1912 w 10000"/>
              <a:gd name="connsiteY22" fmla="*/ 235 h 10000"/>
              <a:gd name="connsiteX23" fmla="*/ 2059 w 10000"/>
              <a:gd name="connsiteY23" fmla="*/ 147 h 10000"/>
              <a:gd name="connsiteX24" fmla="*/ 2206 w 10000"/>
              <a:gd name="connsiteY24" fmla="*/ 59 h 10000"/>
              <a:gd name="connsiteX25" fmla="*/ 2500 w 10000"/>
              <a:gd name="connsiteY25" fmla="*/ 0 h 10000"/>
              <a:gd name="connsiteX26" fmla="*/ 2353 w 10000"/>
              <a:gd name="connsiteY26" fmla="*/ 0 h 10000"/>
              <a:gd name="connsiteX27" fmla="*/ 2500 w 10000"/>
              <a:gd name="connsiteY27" fmla="*/ 0 h 10000"/>
              <a:gd name="connsiteX28" fmla="*/ 2647 w 10000"/>
              <a:gd name="connsiteY28" fmla="*/ 0 h 10000"/>
              <a:gd name="connsiteX29" fmla="*/ 2941 w 10000"/>
              <a:gd name="connsiteY29" fmla="*/ 59 h 10000"/>
              <a:gd name="connsiteX30" fmla="*/ 3088 w 10000"/>
              <a:gd name="connsiteY30" fmla="*/ 176 h 10000"/>
              <a:gd name="connsiteX31" fmla="*/ 3235 w 10000"/>
              <a:gd name="connsiteY31" fmla="*/ 293 h 10000"/>
              <a:gd name="connsiteX32" fmla="*/ 3382 w 10000"/>
              <a:gd name="connsiteY32" fmla="*/ 440 h 10000"/>
              <a:gd name="connsiteX33" fmla="*/ 3529 w 10000"/>
              <a:gd name="connsiteY33" fmla="*/ 645 h 10000"/>
              <a:gd name="connsiteX34" fmla="*/ 3676 w 10000"/>
              <a:gd name="connsiteY34" fmla="*/ 850 h 10000"/>
              <a:gd name="connsiteX35" fmla="*/ 3824 w 10000"/>
              <a:gd name="connsiteY35" fmla="*/ 1085 h 10000"/>
              <a:gd name="connsiteX36" fmla="*/ 3971 w 10000"/>
              <a:gd name="connsiteY36" fmla="*/ 1378 h 10000"/>
              <a:gd name="connsiteX37" fmla="*/ 4118 w 10000"/>
              <a:gd name="connsiteY37" fmla="*/ 1672 h 10000"/>
              <a:gd name="connsiteX38" fmla="*/ 4265 w 10000"/>
              <a:gd name="connsiteY38" fmla="*/ 1965 h 10000"/>
              <a:gd name="connsiteX39" fmla="*/ 4412 w 10000"/>
              <a:gd name="connsiteY39" fmla="*/ 2317 h 10000"/>
              <a:gd name="connsiteX40" fmla="*/ 4559 w 10000"/>
              <a:gd name="connsiteY40" fmla="*/ 2669 h 10000"/>
              <a:gd name="connsiteX41" fmla="*/ 4706 w 10000"/>
              <a:gd name="connsiteY41" fmla="*/ 3050 h 10000"/>
              <a:gd name="connsiteX42" fmla="*/ 4853 w 10000"/>
              <a:gd name="connsiteY42" fmla="*/ 3431 h 10000"/>
              <a:gd name="connsiteX43" fmla="*/ 5000 w 10000"/>
              <a:gd name="connsiteY43" fmla="*/ 3842 h 10000"/>
              <a:gd name="connsiteX44" fmla="*/ 5147 w 10000"/>
              <a:gd name="connsiteY44" fmla="*/ 4252 h 10000"/>
              <a:gd name="connsiteX45" fmla="*/ 5294 w 10000"/>
              <a:gd name="connsiteY45" fmla="*/ 4663 h 10000"/>
              <a:gd name="connsiteX46" fmla="*/ 5441 w 10000"/>
              <a:gd name="connsiteY46" fmla="*/ 5073 h 10000"/>
              <a:gd name="connsiteX47" fmla="*/ 5588 w 10000"/>
              <a:gd name="connsiteY47" fmla="*/ 5484 h 10000"/>
              <a:gd name="connsiteX48" fmla="*/ 5735 w 10000"/>
              <a:gd name="connsiteY48" fmla="*/ 5894 h 10000"/>
              <a:gd name="connsiteX49" fmla="*/ 5882 w 10000"/>
              <a:gd name="connsiteY49" fmla="*/ 6305 h 10000"/>
              <a:gd name="connsiteX50" fmla="*/ 6029 w 10000"/>
              <a:gd name="connsiteY50" fmla="*/ 6686 h 10000"/>
              <a:gd name="connsiteX51" fmla="*/ 6176 w 10000"/>
              <a:gd name="connsiteY51" fmla="*/ 7067 h 10000"/>
              <a:gd name="connsiteX52" fmla="*/ 6324 w 10000"/>
              <a:gd name="connsiteY52" fmla="*/ 7449 h 10000"/>
              <a:gd name="connsiteX53" fmla="*/ 6471 w 10000"/>
              <a:gd name="connsiteY53" fmla="*/ 7801 h 10000"/>
              <a:gd name="connsiteX54" fmla="*/ 6618 w 10000"/>
              <a:gd name="connsiteY54" fmla="*/ 8152 h 10000"/>
              <a:gd name="connsiteX55" fmla="*/ 6765 w 10000"/>
              <a:gd name="connsiteY55" fmla="*/ 8475 h 10000"/>
              <a:gd name="connsiteX56" fmla="*/ 6912 w 10000"/>
              <a:gd name="connsiteY56" fmla="*/ 8739 h 10000"/>
              <a:gd name="connsiteX57" fmla="*/ 7059 w 10000"/>
              <a:gd name="connsiteY57" fmla="*/ 9003 h 10000"/>
              <a:gd name="connsiteX58" fmla="*/ 7206 w 10000"/>
              <a:gd name="connsiteY58" fmla="*/ 9267 h 10000"/>
              <a:gd name="connsiteX59" fmla="*/ 7353 w 10000"/>
              <a:gd name="connsiteY59" fmla="*/ 9472 h 10000"/>
              <a:gd name="connsiteX60" fmla="*/ 7500 w 10000"/>
              <a:gd name="connsiteY60" fmla="*/ 9648 h 10000"/>
              <a:gd name="connsiteX61" fmla="*/ 7647 w 10000"/>
              <a:gd name="connsiteY61" fmla="*/ 9795 h 10000"/>
              <a:gd name="connsiteX62" fmla="*/ 7794 w 10000"/>
              <a:gd name="connsiteY62" fmla="*/ 9912 h 10000"/>
              <a:gd name="connsiteX63" fmla="*/ 8088 w 10000"/>
              <a:gd name="connsiteY63" fmla="*/ 10000 h 10000"/>
              <a:gd name="connsiteX64" fmla="*/ 8088 w 10000"/>
              <a:gd name="connsiteY64" fmla="*/ 10000 h 10000"/>
              <a:gd name="connsiteX65" fmla="*/ 8235 w 10000"/>
              <a:gd name="connsiteY65" fmla="*/ 10000 h 10000"/>
              <a:gd name="connsiteX66" fmla="*/ 8529 w 10000"/>
              <a:gd name="connsiteY66" fmla="*/ 9941 h 10000"/>
              <a:gd name="connsiteX67" fmla="*/ 8676 w 10000"/>
              <a:gd name="connsiteY67" fmla="*/ 9824 h 10000"/>
              <a:gd name="connsiteX68" fmla="*/ 8824 w 10000"/>
              <a:gd name="connsiteY68" fmla="*/ 9707 h 10000"/>
              <a:gd name="connsiteX69" fmla="*/ 8971 w 10000"/>
              <a:gd name="connsiteY69" fmla="*/ 9560 h 10000"/>
              <a:gd name="connsiteX70" fmla="*/ 9118 w 10000"/>
              <a:gd name="connsiteY70" fmla="*/ 9355 h 10000"/>
              <a:gd name="connsiteX71" fmla="*/ 9265 w 10000"/>
              <a:gd name="connsiteY71" fmla="*/ 9150 h 10000"/>
              <a:gd name="connsiteX72" fmla="*/ 9412 w 10000"/>
              <a:gd name="connsiteY72" fmla="*/ 8915 h 10000"/>
              <a:gd name="connsiteX73" fmla="*/ 9559 w 10000"/>
              <a:gd name="connsiteY73" fmla="*/ 8622 h 10000"/>
              <a:gd name="connsiteX74" fmla="*/ 9706 w 10000"/>
              <a:gd name="connsiteY74" fmla="*/ 8328 h 10000"/>
              <a:gd name="connsiteX75" fmla="*/ 9853 w 10000"/>
              <a:gd name="connsiteY75" fmla="*/ 8006 h 10000"/>
              <a:gd name="connsiteX76" fmla="*/ 10000 w 10000"/>
              <a:gd name="connsiteY76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554 h 10000"/>
              <a:gd name="connsiteX16" fmla="*/ 1176 w 10000"/>
              <a:gd name="connsiteY16" fmla="*/ 1290 h 10000"/>
              <a:gd name="connsiteX17" fmla="*/ 1324 w 10000"/>
              <a:gd name="connsiteY17" fmla="*/ 1026 h 10000"/>
              <a:gd name="connsiteX18" fmla="*/ 1471 w 10000"/>
              <a:gd name="connsiteY18" fmla="*/ 792 h 10000"/>
              <a:gd name="connsiteX19" fmla="*/ 1618 w 10000"/>
              <a:gd name="connsiteY19" fmla="*/ 587 h 10000"/>
              <a:gd name="connsiteX20" fmla="*/ 1765 w 10000"/>
              <a:gd name="connsiteY20" fmla="*/ 411 h 10000"/>
              <a:gd name="connsiteX21" fmla="*/ 1912 w 10000"/>
              <a:gd name="connsiteY21" fmla="*/ 235 h 10000"/>
              <a:gd name="connsiteX22" fmla="*/ 2059 w 10000"/>
              <a:gd name="connsiteY22" fmla="*/ 147 h 10000"/>
              <a:gd name="connsiteX23" fmla="*/ 2206 w 10000"/>
              <a:gd name="connsiteY23" fmla="*/ 59 h 10000"/>
              <a:gd name="connsiteX24" fmla="*/ 2500 w 10000"/>
              <a:gd name="connsiteY24" fmla="*/ 0 h 10000"/>
              <a:gd name="connsiteX25" fmla="*/ 2353 w 10000"/>
              <a:gd name="connsiteY25" fmla="*/ 0 h 10000"/>
              <a:gd name="connsiteX26" fmla="*/ 2500 w 10000"/>
              <a:gd name="connsiteY26" fmla="*/ 0 h 10000"/>
              <a:gd name="connsiteX27" fmla="*/ 2647 w 10000"/>
              <a:gd name="connsiteY27" fmla="*/ 0 h 10000"/>
              <a:gd name="connsiteX28" fmla="*/ 2941 w 10000"/>
              <a:gd name="connsiteY28" fmla="*/ 59 h 10000"/>
              <a:gd name="connsiteX29" fmla="*/ 3088 w 10000"/>
              <a:gd name="connsiteY29" fmla="*/ 176 h 10000"/>
              <a:gd name="connsiteX30" fmla="*/ 3235 w 10000"/>
              <a:gd name="connsiteY30" fmla="*/ 293 h 10000"/>
              <a:gd name="connsiteX31" fmla="*/ 3382 w 10000"/>
              <a:gd name="connsiteY31" fmla="*/ 440 h 10000"/>
              <a:gd name="connsiteX32" fmla="*/ 3529 w 10000"/>
              <a:gd name="connsiteY32" fmla="*/ 645 h 10000"/>
              <a:gd name="connsiteX33" fmla="*/ 3676 w 10000"/>
              <a:gd name="connsiteY33" fmla="*/ 850 h 10000"/>
              <a:gd name="connsiteX34" fmla="*/ 3824 w 10000"/>
              <a:gd name="connsiteY34" fmla="*/ 1085 h 10000"/>
              <a:gd name="connsiteX35" fmla="*/ 3971 w 10000"/>
              <a:gd name="connsiteY35" fmla="*/ 1378 h 10000"/>
              <a:gd name="connsiteX36" fmla="*/ 4118 w 10000"/>
              <a:gd name="connsiteY36" fmla="*/ 1672 h 10000"/>
              <a:gd name="connsiteX37" fmla="*/ 4265 w 10000"/>
              <a:gd name="connsiteY37" fmla="*/ 1965 h 10000"/>
              <a:gd name="connsiteX38" fmla="*/ 4412 w 10000"/>
              <a:gd name="connsiteY38" fmla="*/ 2317 h 10000"/>
              <a:gd name="connsiteX39" fmla="*/ 4559 w 10000"/>
              <a:gd name="connsiteY39" fmla="*/ 2669 h 10000"/>
              <a:gd name="connsiteX40" fmla="*/ 4706 w 10000"/>
              <a:gd name="connsiteY40" fmla="*/ 3050 h 10000"/>
              <a:gd name="connsiteX41" fmla="*/ 4853 w 10000"/>
              <a:gd name="connsiteY41" fmla="*/ 3431 h 10000"/>
              <a:gd name="connsiteX42" fmla="*/ 5000 w 10000"/>
              <a:gd name="connsiteY42" fmla="*/ 3842 h 10000"/>
              <a:gd name="connsiteX43" fmla="*/ 5147 w 10000"/>
              <a:gd name="connsiteY43" fmla="*/ 4252 h 10000"/>
              <a:gd name="connsiteX44" fmla="*/ 5294 w 10000"/>
              <a:gd name="connsiteY44" fmla="*/ 4663 h 10000"/>
              <a:gd name="connsiteX45" fmla="*/ 5441 w 10000"/>
              <a:gd name="connsiteY45" fmla="*/ 5073 h 10000"/>
              <a:gd name="connsiteX46" fmla="*/ 5588 w 10000"/>
              <a:gd name="connsiteY46" fmla="*/ 5484 h 10000"/>
              <a:gd name="connsiteX47" fmla="*/ 5735 w 10000"/>
              <a:gd name="connsiteY47" fmla="*/ 5894 h 10000"/>
              <a:gd name="connsiteX48" fmla="*/ 5882 w 10000"/>
              <a:gd name="connsiteY48" fmla="*/ 6305 h 10000"/>
              <a:gd name="connsiteX49" fmla="*/ 6029 w 10000"/>
              <a:gd name="connsiteY49" fmla="*/ 6686 h 10000"/>
              <a:gd name="connsiteX50" fmla="*/ 6176 w 10000"/>
              <a:gd name="connsiteY50" fmla="*/ 7067 h 10000"/>
              <a:gd name="connsiteX51" fmla="*/ 6324 w 10000"/>
              <a:gd name="connsiteY51" fmla="*/ 7449 h 10000"/>
              <a:gd name="connsiteX52" fmla="*/ 6471 w 10000"/>
              <a:gd name="connsiteY52" fmla="*/ 7801 h 10000"/>
              <a:gd name="connsiteX53" fmla="*/ 6618 w 10000"/>
              <a:gd name="connsiteY53" fmla="*/ 8152 h 10000"/>
              <a:gd name="connsiteX54" fmla="*/ 6765 w 10000"/>
              <a:gd name="connsiteY54" fmla="*/ 8475 h 10000"/>
              <a:gd name="connsiteX55" fmla="*/ 6912 w 10000"/>
              <a:gd name="connsiteY55" fmla="*/ 8739 h 10000"/>
              <a:gd name="connsiteX56" fmla="*/ 7059 w 10000"/>
              <a:gd name="connsiteY56" fmla="*/ 9003 h 10000"/>
              <a:gd name="connsiteX57" fmla="*/ 7206 w 10000"/>
              <a:gd name="connsiteY57" fmla="*/ 9267 h 10000"/>
              <a:gd name="connsiteX58" fmla="*/ 7353 w 10000"/>
              <a:gd name="connsiteY58" fmla="*/ 9472 h 10000"/>
              <a:gd name="connsiteX59" fmla="*/ 7500 w 10000"/>
              <a:gd name="connsiteY59" fmla="*/ 9648 h 10000"/>
              <a:gd name="connsiteX60" fmla="*/ 7647 w 10000"/>
              <a:gd name="connsiteY60" fmla="*/ 9795 h 10000"/>
              <a:gd name="connsiteX61" fmla="*/ 7794 w 10000"/>
              <a:gd name="connsiteY61" fmla="*/ 9912 h 10000"/>
              <a:gd name="connsiteX62" fmla="*/ 8088 w 10000"/>
              <a:gd name="connsiteY62" fmla="*/ 10000 h 10000"/>
              <a:gd name="connsiteX63" fmla="*/ 8088 w 10000"/>
              <a:gd name="connsiteY63" fmla="*/ 10000 h 10000"/>
              <a:gd name="connsiteX64" fmla="*/ 8235 w 10000"/>
              <a:gd name="connsiteY64" fmla="*/ 10000 h 10000"/>
              <a:gd name="connsiteX65" fmla="*/ 8529 w 10000"/>
              <a:gd name="connsiteY65" fmla="*/ 9941 h 10000"/>
              <a:gd name="connsiteX66" fmla="*/ 8676 w 10000"/>
              <a:gd name="connsiteY66" fmla="*/ 9824 h 10000"/>
              <a:gd name="connsiteX67" fmla="*/ 8824 w 10000"/>
              <a:gd name="connsiteY67" fmla="*/ 9707 h 10000"/>
              <a:gd name="connsiteX68" fmla="*/ 8971 w 10000"/>
              <a:gd name="connsiteY68" fmla="*/ 9560 h 10000"/>
              <a:gd name="connsiteX69" fmla="*/ 9118 w 10000"/>
              <a:gd name="connsiteY69" fmla="*/ 9355 h 10000"/>
              <a:gd name="connsiteX70" fmla="*/ 9265 w 10000"/>
              <a:gd name="connsiteY70" fmla="*/ 9150 h 10000"/>
              <a:gd name="connsiteX71" fmla="*/ 9412 w 10000"/>
              <a:gd name="connsiteY71" fmla="*/ 8915 h 10000"/>
              <a:gd name="connsiteX72" fmla="*/ 9559 w 10000"/>
              <a:gd name="connsiteY72" fmla="*/ 8622 h 10000"/>
              <a:gd name="connsiteX73" fmla="*/ 9706 w 10000"/>
              <a:gd name="connsiteY73" fmla="*/ 8328 h 10000"/>
              <a:gd name="connsiteX74" fmla="*/ 9853 w 10000"/>
              <a:gd name="connsiteY74" fmla="*/ 8006 h 10000"/>
              <a:gd name="connsiteX75" fmla="*/ 10000 w 10000"/>
              <a:gd name="connsiteY75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877 h 10000"/>
              <a:gd name="connsiteX14" fmla="*/ 1029 w 10000"/>
              <a:gd name="connsiteY14" fmla="*/ 1584 h 10000"/>
              <a:gd name="connsiteX15" fmla="*/ 1176 w 10000"/>
              <a:gd name="connsiteY15" fmla="*/ 1290 h 10000"/>
              <a:gd name="connsiteX16" fmla="*/ 1324 w 10000"/>
              <a:gd name="connsiteY16" fmla="*/ 1026 h 10000"/>
              <a:gd name="connsiteX17" fmla="*/ 1471 w 10000"/>
              <a:gd name="connsiteY17" fmla="*/ 792 h 10000"/>
              <a:gd name="connsiteX18" fmla="*/ 1618 w 10000"/>
              <a:gd name="connsiteY18" fmla="*/ 587 h 10000"/>
              <a:gd name="connsiteX19" fmla="*/ 1765 w 10000"/>
              <a:gd name="connsiteY19" fmla="*/ 411 h 10000"/>
              <a:gd name="connsiteX20" fmla="*/ 1912 w 10000"/>
              <a:gd name="connsiteY20" fmla="*/ 235 h 10000"/>
              <a:gd name="connsiteX21" fmla="*/ 2059 w 10000"/>
              <a:gd name="connsiteY21" fmla="*/ 147 h 10000"/>
              <a:gd name="connsiteX22" fmla="*/ 2206 w 10000"/>
              <a:gd name="connsiteY22" fmla="*/ 59 h 10000"/>
              <a:gd name="connsiteX23" fmla="*/ 2500 w 10000"/>
              <a:gd name="connsiteY23" fmla="*/ 0 h 10000"/>
              <a:gd name="connsiteX24" fmla="*/ 2353 w 10000"/>
              <a:gd name="connsiteY24" fmla="*/ 0 h 10000"/>
              <a:gd name="connsiteX25" fmla="*/ 2500 w 10000"/>
              <a:gd name="connsiteY25" fmla="*/ 0 h 10000"/>
              <a:gd name="connsiteX26" fmla="*/ 2647 w 10000"/>
              <a:gd name="connsiteY26" fmla="*/ 0 h 10000"/>
              <a:gd name="connsiteX27" fmla="*/ 2941 w 10000"/>
              <a:gd name="connsiteY27" fmla="*/ 59 h 10000"/>
              <a:gd name="connsiteX28" fmla="*/ 3088 w 10000"/>
              <a:gd name="connsiteY28" fmla="*/ 176 h 10000"/>
              <a:gd name="connsiteX29" fmla="*/ 3235 w 10000"/>
              <a:gd name="connsiteY29" fmla="*/ 293 h 10000"/>
              <a:gd name="connsiteX30" fmla="*/ 3382 w 10000"/>
              <a:gd name="connsiteY30" fmla="*/ 440 h 10000"/>
              <a:gd name="connsiteX31" fmla="*/ 3529 w 10000"/>
              <a:gd name="connsiteY31" fmla="*/ 645 h 10000"/>
              <a:gd name="connsiteX32" fmla="*/ 3676 w 10000"/>
              <a:gd name="connsiteY32" fmla="*/ 850 h 10000"/>
              <a:gd name="connsiteX33" fmla="*/ 3824 w 10000"/>
              <a:gd name="connsiteY33" fmla="*/ 1085 h 10000"/>
              <a:gd name="connsiteX34" fmla="*/ 3971 w 10000"/>
              <a:gd name="connsiteY34" fmla="*/ 1378 h 10000"/>
              <a:gd name="connsiteX35" fmla="*/ 4118 w 10000"/>
              <a:gd name="connsiteY35" fmla="*/ 1672 h 10000"/>
              <a:gd name="connsiteX36" fmla="*/ 4265 w 10000"/>
              <a:gd name="connsiteY36" fmla="*/ 1965 h 10000"/>
              <a:gd name="connsiteX37" fmla="*/ 4412 w 10000"/>
              <a:gd name="connsiteY37" fmla="*/ 2317 h 10000"/>
              <a:gd name="connsiteX38" fmla="*/ 4559 w 10000"/>
              <a:gd name="connsiteY38" fmla="*/ 2669 h 10000"/>
              <a:gd name="connsiteX39" fmla="*/ 4706 w 10000"/>
              <a:gd name="connsiteY39" fmla="*/ 3050 h 10000"/>
              <a:gd name="connsiteX40" fmla="*/ 4853 w 10000"/>
              <a:gd name="connsiteY40" fmla="*/ 3431 h 10000"/>
              <a:gd name="connsiteX41" fmla="*/ 5000 w 10000"/>
              <a:gd name="connsiteY41" fmla="*/ 3842 h 10000"/>
              <a:gd name="connsiteX42" fmla="*/ 5147 w 10000"/>
              <a:gd name="connsiteY42" fmla="*/ 4252 h 10000"/>
              <a:gd name="connsiteX43" fmla="*/ 5294 w 10000"/>
              <a:gd name="connsiteY43" fmla="*/ 4663 h 10000"/>
              <a:gd name="connsiteX44" fmla="*/ 5441 w 10000"/>
              <a:gd name="connsiteY44" fmla="*/ 5073 h 10000"/>
              <a:gd name="connsiteX45" fmla="*/ 5588 w 10000"/>
              <a:gd name="connsiteY45" fmla="*/ 5484 h 10000"/>
              <a:gd name="connsiteX46" fmla="*/ 5735 w 10000"/>
              <a:gd name="connsiteY46" fmla="*/ 5894 h 10000"/>
              <a:gd name="connsiteX47" fmla="*/ 5882 w 10000"/>
              <a:gd name="connsiteY47" fmla="*/ 6305 h 10000"/>
              <a:gd name="connsiteX48" fmla="*/ 6029 w 10000"/>
              <a:gd name="connsiteY48" fmla="*/ 6686 h 10000"/>
              <a:gd name="connsiteX49" fmla="*/ 6176 w 10000"/>
              <a:gd name="connsiteY49" fmla="*/ 7067 h 10000"/>
              <a:gd name="connsiteX50" fmla="*/ 6324 w 10000"/>
              <a:gd name="connsiteY50" fmla="*/ 7449 h 10000"/>
              <a:gd name="connsiteX51" fmla="*/ 6471 w 10000"/>
              <a:gd name="connsiteY51" fmla="*/ 7801 h 10000"/>
              <a:gd name="connsiteX52" fmla="*/ 6618 w 10000"/>
              <a:gd name="connsiteY52" fmla="*/ 8152 h 10000"/>
              <a:gd name="connsiteX53" fmla="*/ 6765 w 10000"/>
              <a:gd name="connsiteY53" fmla="*/ 8475 h 10000"/>
              <a:gd name="connsiteX54" fmla="*/ 6912 w 10000"/>
              <a:gd name="connsiteY54" fmla="*/ 8739 h 10000"/>
              <a:gd name="connsiteX55" fmla="*/ 7059 w 10000"/>
              <a:gd name="connsiteY55" fmla="*/ 9003 h 10000"/>
              <a:gd name="connsiteX56" fmla="*/ 7206 w 10000"/>
              <a:gd name="connsiteY56" fmla="*/ 9267 h 10000"/>
              <a:gd name="connsiteX57" fmla="*/ 7353 w 10000"/>
              <a:gd name="connsiteY57" fmla="*/ 9472 h 10000"/>
              <a:gd name="connsiteX58" fmla="*/ 7500 w 10000"/>
              <a:gd name="connsiteY58" fmla="*/ 9648 h 10000"/>
              <a:gd name="connsiteX59" fmla="*/ 7647 w 10000"/>
              <a:gd name="connsiteY59" fmla="*/ 9795 h 10000"/>
              <a:gd name="connsiteX60" fmla="*/ 7794 w 10000"/>
              <a:gd name="connsiteY60" fmla="*/ 9912 h 10000"/>
              <a:gd name="connsiteX61" fmla="*/ 8088 w 10000"/>
              <a:gd name="connsiteY61" fmla="*/ 10000 h 10000"/>
              <a:gd name="connsiteX62" fmla="*/ 8088 w 10000"/>
              <a:gd name="connsiteY62" fmla="*/ 10000 h 10000"/>
              <a:gd name="connsiteX63" fmla="*/ 8235 w 10000"/>
              <a:gd name="connsiteY63" fmla="*/ 10000 h 10000"/>
              <a:gd name="connsiteX64" fmla="*/ 8529 w 10000"/>
              <a:gd name="connsiteY64" fmla="*/ 9941 h 10000"/>
              <a:gd name="connsiteX65" fmla="*/ 8676 w 10000"/>
              <a:gd name="connsiteY65" fmla="*/ 9824 h 10000"/>
              <a:gd name="connsiteX66" fmla="*/ 8824 w 10000"/>
              <a:gd name="connsiteY66" fmla="*/ 9707 h 10000"/>
              <a:gd name="connsiteX67" fmla="*/ 8971 w 10000"/>
              <a:gd name="connsiteY67" fmla="*/ 9560 h 10000"/>
              <a:gd name="connsiteX68" fmla="*/ 9118 w 10000"/>
              <a:gd name="connsiteY68" fmla="*/ 9355 h 10000"/>
              <a:gd name="connsiteX69" fmla="*/ 9265 w 10000"/>
              <a:gd name="connsiteY69" fmla="*/ 9150 h 10000"/>
              <a:gd name="connsiteX70" fmla="*/ 9412 w 10000"/>
              <a:gd name="connsiteY70" fmla="*/ 8915 h 10000"/>
              <a:gd name="connsiteX71" fmla="*/ 9559 w 10000"/>
              <a:gd name="connsiteY71" fmla="*/ 8622 h 10000"/>
              <a:gd name="connsiteX72" fmla="*/ 9706 w 10000"/>
              <a:gd name="connsiteY72" fmla="*/ 8328 h 10000"/>
              <a:gd name="connsiteX73" fmla="*/ 9853 w 10000"/>
              <a:gd name="connsiteY73" fmla="*/ 8006 h 10000"/>
              <a:gd name="connsiteX74" fmla="*/ 10000 w 10000"/>
              <a:gd name="connsiteY74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2199 h 10000"/>
              <a:gd name="connsiteX12" fmla="*/ 882 w 10000"/>
              <a:gd name="connsiteY12" fmla="*/ 1906 h 10000"/>
              <a:gd name="connsiteX13" fmla="*/ 1029 w 10000"/>
              <a:gd name="connsiteY13" fmla="*/ 1584 h 10000"/>
              <a:gd name="connsiteX14" fmla="*/ 1176 w 10000"/>
              <a:gd name="connsiteY14" fmla="*/ 1290 h 10000"/>
              <a:gd name="connsiteX15" fmla="*/ 1324 w 10000"/>
              <a:gd name="connsiteY15" fmla="*/ 1026 h 10000"/>
              <a:gd name="connsiteX16" fmla="*/ 1471 w 10000"/>
              <a:gd name="connsiteY16" fmla="*/ 792 h 10000"/>
              <a:gd name="connsiteX17" fmla="*/ 1618 w 10000"/>
              <a:gd name="connsiteY17" fmla="*/ 587 h 10000"/>
              <a:gd name="connsiteX18" fmla="*/ 1765 w 10000"/>
              <a:gd name="connsiteY18" fmla="*/ 411 h 10000"/>
              <a:gd name="connsiteX19" fmla="*/ 1912 w 10000"/>
              <a:gd name="connsiteY19" fmla="*/ 235 h 10000"/>
              <a:gd name="connsiteX20" fmla="*/ 2059 w 10000"/>
              <a:gd name="connsiteY20" fmla="*/ 147 h 10000"/>
              <a:gd name="connsiteX21" fmla="*/ 2206 w 10000"/>
              <a:gd name="connsiteY21" fmla="*/ 59 h 10000"/>
              <a:gd name="connsiteX22" fmla="*/ 2500 w 10000"/>
              <a:gd name="connsiteY22" fmla="*/ 0 h 10000"/>
              <a:gd name="connsiteX23" fmla="*/ 2353 w 10000"/>
              <a:gd name="connsiteY23" fmla="*/ 0 h 10000"/>
              <a:gd name="connsiteX24" fmla="*/ 2500 w 10000"/>
              <a:gd name="connsiteY24" fmla="*/ 0 h 10000"/>
              <a:gd name="connsiteX25" fmla="*/ 2647 w 10000"/>
              <a:gd name="connsiteY25" fmla="*/ 0 h 10000"/>
              <a:gd name="connsiteX26" fmla="*/ 2941 w 10000"/>
              <a:gd name="connsiteY26" fmla="*/ 59 h 10000"/>
              <a:gd name="connsiteX27" fmla="*/ 3088 w 10000"/>
              <a:gd name="connsiteY27" fmla="*/ 176 h 10000"/>
              <a:gd name="connsiteX28" fmla="*/ 3235 w 10000"/>
              <a:gd name="connsiteY28" fmla="*/ 293 h 10000"/>
              <a:gd name="connsiteX29" fmla="*/ 3382 w 10000"/>
              <a:gd name="connsiteY29" fmla="*/ 440 h 10000"/>
              <a:gd name="connsiteX30" fmla="*/ 3529 w 10000"/>
              <a:gd name="connsiteY30" fmla="*/ 645 h 10000"/>
              <a:gd name="connsiteX31" fmla="*/ 3676 w 10000"/>
              <a:gd name="connsiteY31" fmla="*/ 850 h 10000"/>
              <a:gd name="connsiteX32" fmla="*/ 3824 w 10000"/>
              <a:gd name="connsiteY32" fmla="*/ 1085 h 10000"/>
              <a:gd name="connsiteX33" fmla="*/ 3971 w 10000"/>
              <a:gd name="connsiteY33" fmla="*/ 1378 h 10000"/>
              <a:gd name="connsiteX34" fmla="*/ 4118 w 10000"/>
              <a:gd name="connsiteY34" fmla="*/ 1672 h 10000"/>
              <a:gd name="connsiteX35" fmla="*/ 4265 w 10000"/>
              <a:gd name="connsiteY35" fmla="*/ 1965 h 10000"/>
              <a:gd name="connsiteX36" fmla="*/ 4412 w 10000"/>
              <a:gd name="connsiteY36" fmla="*/ 2317 h 10000"/>
              <a:gd name="connsiteX37" fmla="*/ 4559 w 10000"/>
              <a:gd name="connsiteY37" fmla="*/ 2669 h 10000"/>
              <a:gd name="connsiteX38" fmla="*/ 4706 w 10000"/>
              <a:gd name="connsiteY38" fmla="*/ 3050 h 10000"/>
              <a:gd name="connsiteX39" fmla="*/ 4853 w 10000"/>
              <a:gd name="connsiteY39" fmla="*/ 3431 h 10000"/>
              <a:gd name="connsiteX40" fmla="*/ 5000 w 10000"/>
              <a:gd name="connsiteY40" fmla="*/ 3842 h 10000"/>
              <a:gd name="connsiteX41" fmla="*/ 5147 w 10000"/>
              <a:gd name="connsiteY41" fmla="*/ 4252 h 10000"/>
              <a:gd name="connsiteX42" fmla="*/ 5294 w 10000"/>
              <a:gd name="connsiteY42" fmla="*/ 4663 h 10000"/>
              <a:gd name="connsiteX43" fmla="*/ 5441 w 10000"/>
              <a:gd name="connsiteY43" fmla="*/ 5073 h 10000"/>
              <a:gd name="connsiteX44" fmla="*/ 5588 w 10000"/>
              <a:gd name="connsiteY44" fmla="*/ 5484 h 10000"/>
              <a:gd name="connsiteX45" fmla="*/ 5735 w 10000"/>
              <a:gd name="connsiteY45" fmla="*/ 5894 h 10000"/>
              <a:gd name="connsiteX46" fmla="*/ 5882 w 10000"/>
              <a:gd name="connsiteY46" fmla="*/ 6305 h 10000"/>
              <a:gd name="connsiteX47" fmla="*/ 6029 w 10000"/>
              <a:gd name="connsiteY47" fmla="*/ 6686 h 10000"/>
              <a:gd name="connsiteX48" fmla="*/ 6176 w 10000"/>
              <a:gd name="connsiteY48" fmla="*/ 7067 h 10000"/>
              <a:gd name="connsiteX49" fmla="*/ 6324 w 10000"/>
              <a:gd name="connsiteY49" fmla="*/ 7449 h 10000"/>
              <a:gd name="connsiteX50" fmla="*/ 6471 w 10000"/>
              <a:gd name="connsiteY50" fmla="*/ 7801 h 10000"/>
              <a:gd name="connsiteX51" fmla="*/ 6618 w 10000"/>
              <a:gd name="connsiteY51" fmla="*/ 8152 h 10000"/>
              <a:gd name="connsiteX52" fmla="*/ 6765 w 10000"/>
              <a:gd name="connsiteY52" fmla="*/ 8475 h 10000"/>
              <a:gd name="connsiteX53" fmla="*/ 6912 w 10000"/>
              <a:gd name="connsiteY53" fmla="*/ 8739 h 10000"/>
              <a:gd name="connsiteX54" fmla="*/ 7059 w 10000"/>
              <a:gd name="connsiteY54" fmla="*/ 9003 h 10000"/>
              <a:gd name="connsiteX55" fmla="*/ 7206 w 10000"/>
              <a:gd name="connsiteY55" fmla="*/ 9267 h 10000"/>
              <a:gd name="connsiteX56" fmla="*/ 7353 w 10000"/>
              <a:gd name="connsiteY56" fmla="*/ 9472 h 10000"/>
              <a:gd name="connsiteX57" fmla="*/ 7500 w 10000"/>
              <a:gd name="connsiteY57" fmla="*/ 9648 h 10000"/>
              <a:gd name="connsiteX58" fmla="*/ 7647 w 10000"/>
              <a:gd name="connsiteY58" fmla="*/ 9795 h 10000"/>
              <a:gd name="connsiteX59" fmla="*/ 7794 w 10000"/>
              <a:gd name="connsiteY59" fmla="*/ 9912 h 10000"/>
              <a:gd name="connsiteX60" fmla="*/ 8088 w 10000"/>
              <a:gd name="connsiteY60" fmla="*/ 10000 h 10000"/>
              <a:gd name="connsiteX61" fmla="*/ 8088 w 10000"/>
              <a:gd name="connsiteY61" fmla="*/ 10000 h 10000"/>
              <a:gd name="connsiteX62" fmla="*/ 8235 w 10000"/>
              <a:gd name="connsiteY62" fmla="*/ 10000 h 10000"/>
              <a:gd name="connsiteX63" fmla="*/ 8529 w 10000"/>
              <a:gd name="connsiteY63" fmla="*/ 9941 h 10000"/>
              <a:gd name="connsiteX64" fmla="*/ 8676 w 10000"/>
              <a:gd name="connsiteY64" fmla="*/ 9824 h 10000"/>
              <a:gd name="connsiteX65" fmla="*/ 8824 w 10000"/>
              <a:gd name="connsiteY65" fmla="*/ 9707 h 10000"/>
              <a:gd name="connsiteX66" fmla="*/ 8971 w 10000"/>
              <a:gd name="connsiteY66" fmla="*/ 9560 h 10000"/>
              <a:gd name="connsiteX67" fmla="*/ 9118 w 10000"/>
              <a:gd name="connsiteY67" fmla="*/ 9355 h 10000"/>
              <a:gd name="connsiteX68" fmla="*/ 9265 w 10000"/>
              <a:gd name="connsiteY68" fmla="*/ 9150 h 10000"/>
              <a:gd name="connsiteX69" fmla="*/ 9412 w 10000"/>
              <a:gd name="connsiteY69" fmla="*/ 8915 h 10000"/>
              <a:gd name="connsiteX70" fmla="*/ 9559 w 10000"/>
              <a:gd name="connsiteY70" fmla="*/ 8622 h 10000"/>
              <a:gd name="connsiteX71" fmla="*/ 9706 w 10000"/>
              <a:gd name="connsiteY71" fmla="*/ 8328 h 10000"/>
              <a:gd name="connsiteX72" fmla="*/ 9853 w 10000"/>
              <a:gd name="connsiteY72" fmla="*/ 8006 h 10000"/>
              <a:gd name="connsiteX73" fmla="*/ 10000 w 10000"/>
              <a:gd name="connsiteY73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551 h 10000"/>
              <a:gd name="connsiteX10" fmla="*/ 735 w 10000"/>
              <a:gd name="connsiteY10" fmla="*/ 2229 h 10000"/>
              <a:gd name="connsiteX11" fmla="*/ 882 w 10000"/>
              <a:gd name="connsiteY11" fmla="*/ 1906 h 10000"/>
              <a:gd name="connsiteX12" fmla="*/ 1029 w 10000"/>
              <a:gd name="connsiteY12" fmla="*/ 1584 h 10000"/>
              <a:gd name="connsiteX13" fmla="*/ 1176 w 10000"/>
              <a:gd name="connsiteY13" fmla="*/ 1290 h 10000"/>
              <a:gd name="connsiteX14" fmla="*/ 1324 w 10000"/>
              <a:gd name="connsiteY14" fmla="*/ 1026 h 10000"/>
              <a:gd name="connsiteX15" fmla="*/ 1471 w 10000"/>
              <a:gd name="connsiteY15" fmla="*/ 792 h 10000"/>
              <a:gd name="connsiteX16" fmla="*/ 1618 w 10000"/>
              <a:gd name="connsiteY16" fmla="*/ 587 h 10000"/>
              <a:gd name="connsiteX17" fmla="*/ 1765 w 10000"/>
              <a:gd name="connsiteY17" fmla="*/ 411 h 10000"/>
              <a:gd name="connsiteX18" fmla="*/ 1912 w 10000"/>
              <a:gd name="connsiteY18" fmla="*/ 235 h 10000"/>
              <a:gd name="connsiteX19" fmla="*/ 2059 w 10000"/>
              <a:gd name="connsiteY19" fmla="*/ 147 h 10000"/>
              <a:gd name="connsiteX20" fmla="*/ 2206 w 10000"/>
              <a:gd name="connsiteY20" fmla="*/ 59 h 10000"/>
              <a:gd name="connsiteX21" fmla="*/ 2500 w 10000"/>
              <a:gd name="connsiteY21" fmla="*/ 0 h 10000"/>
              <a:gd name="connsiteX22" fmla="*/ 2353 w 10000"/>
              <a:gd name="connsiteY22" fmla="*/ 0 h 10000"/>
              <a:gd name="connsiteX23" fmla="*/ 2500 w 10000"/>
              <a:gd name="connsiteY23" fmla="*/ 0 h 10000"/>
              <a:gd name="connsiteX24" fmla="*/ 2647 w 10000"/>
              <a:gd name="connsiteY24" fmla="*/ 0 h 10000"/>
              <a:gd name="connsiteX25" fmla="*/ 2941 w 10000"/>
              <a:gd name="connsiteY25" fmla="*/ 59 h 10000"/>
              <a:gd name="connsiteX26" fmla="*/ 3088 w 10000"/>
              <a:gd name="connsiteY26" fmla="*/ 176 h 10000"/>
              <a:gd name="connsiteX27" fmla="*/ 3235 w 10000"/>
              <a:gd name="connsiteY27" fmla="*/ 293 h 10000"/>
              <a:gd name="connsiteX28" fmla="*/ 3382 w 10000"/>
              <a:gd name="connsiteY28" fmla="*/ 440 h 10000"/>
              <a:gd name="connsiteX29" fmla="*/ 3529 w 10000"/>
              <a:gd name="connsiteY29" fmla="*/ 645 h 10000"/>
              <a:gd name="connsiteX30" fmla="*/ 3676 w 10000"/>
              <a:gd name="connsiteY30" fmla="*/ 850 h 10000"/>
              <a:gd name="connsiteX31" fmla="*/ 3824 w 10000"/>
              <a:gd name="connsiteY31" fmla="*/ 1085 h 10000"/>
              <a:gd name="connsiteX32" fmla="*/ 3971 w 10000"/>
              <a:gd name="connsiteY32" fmla="*/ 1378 h 10000"/>
              <a:gd name="connsiteX33" fmla="*/ 4118 w 10000"/>
              <a:gd name="connsiteY33" fmla="*/ 1672 h 10000"/>
              <a:gd name="connsiteX34" fmla="*/ 4265 w 10000"/>
              <a:gd name="connsiteY34" fmla="*/ 1965 h 10000"/>
              <a:gd name="connsiteX35" fmla="*/ 4412 w 10000"/>
              <a:gd name="connsiteY35" fmla="*/ 2317 h 10000"/>
              <a:gd name="connsiteX36" fmla="*/ 4559 w 10000"/>
              <a:gd name="connsiteY36" fmla="*/ 2669 h 10000"/>
              <a:gd name="connsiteX37" fmla="*/ 4706 w 10000"/>
              <a:gd name="connsiteY37" fmla="*/ 3050 h 10000"/>
              <a:gd name="connsiteX38" fmla="*/ 4853 w 10000"/>
              <a:gd name="connsiteY38" fmla="*/ 3431 h 10000"/>
              <a:gd name="connsiteX39" fmla="*/ 5000 w 10000"/>
              <a:gd name="connsiteY39" fmla="*/ 3842 h 10000"/>
              <a:gd name="connsiteX40" fmla="*/ 5147 w 10000"/>
              <a:gd name="connsiteY40" fmla="*/ 4252 h 10000"/>
              <a:gd name="connsiteX41" fmla="*/ 5294 w 10000"/>
              <a:gd name="connsiteY41" fmla="*/ 4663 h 10000"/>
              <a:gd name="connsiteX42" fmla="*/ 5441 w 10000"/>
              <a:gd name="connsiteY42" fmla="*/ 5073 h 10000"/>
              <a:gd name="connsiteX43" fmla="*/ 5588 w 10000"/>
              <a:gd name="connsiteY43" fmla="*/ 5484 h 10000"/>
              <a:gd name="connsiteX44" fmla="*/ 5735 w 10000"/>
              <a:gd name="connsiteY44" fmla="*/ 5894 h 10000"/>
              <a:gd name="connsiteX45" fmla="*/ 5882 w 10000"/>
              <a:gd name="connsiteY45" fmla="*/ 6305 h 10000"/>
              <a:gd name="connsiteX46" fmla="*/ 6029 w 10000"/>
              <a:gd name="connsiteY46" fmla="*/ 6686 h 10000"/>
              <a:gd name="connsiteX47" fmla="*/ 6176 w 10000"/>
              <a:gd name="connsiteY47" fmla="*/ 7067 h 10000"/>
              <a:gd name="connsiteX48" fmla="*/ 6324 w 10000"/>
              <a:gd name="connsiteY48" fmla="*/ 7449 h 10000"/>
              <a:gd name="connsiteX49" fmla="*/ 6471 w 10000"/>
              <a:gd name="connsiteY49" fmla="*/ 7801 h 10000"/>
              <a:gd name="connsiteX50" fmla="*/ 6618 w 10000"/>
              <a:gd name="connsiteY50" fmla="*/ 8152 h 10000"/>
              <a:gd name="connsiteX51" fmla="*/ 6765 w 10000"/>
              <a:gd name="connsiteY51" fmla="*/ 8475 h 10000"/>
              <a:gd name="connsiteX52" fmla="*/ 6912 w 10000"/>
              <a:gd name="connsiteY52" fmla="*/ 8739 h 10000"/>
              <a:gd name="connsiteX53" fmla="*/ 7059 w 10000"/>
              <a:gd name="connsiteY53" fmla="*/ 9003 h 10000"/>
              <a:gd name="connsiteX54" fmla="*/ 7206 w 10000"/>
              <a:gd name="connsiteY54" fmla="*/ 9267 h 10000"/>
              <a:gd name="connsiteX55" fmla="*/ 7353 w 10000"/>
              <a:gd name="connsiteY55" fmla="*/ 9472 h 10000"/>
              <a:gd name="connsiteX56" fmla="*/ 7500 w 10000"/>
              <a:gd name="connsiteY56" fmla="*/ 9648 h 10000"/>
              <a:gd name="connsiteX57" fmla="*/ 7647 w 10000"/>
              <a:gd name="connsiteY57" fmla="*/ 9795 h 10000"/>
              <a:gd name="connsiteX58" fmla="*/ 7794 w 10000"/>
              <a:gd name="connsiteY58" fmla="*/ 9912 h 10000"/>
              <a:gd name="connsiteX59" fmla="*/ 8088 w 10000"/>
              <a:gd name="connsiteY59" fmla="*/ 10000 h 10000"/>
              <a:gd name="connsiteX60" fmla="*/ 8088 w 10000"/>
              <a:gd name="connsiteY60" fmla="*/ 10000 h 10000"/>
              <a:gd name="connsiteX61" fmla="*/ 8235 w 10000"/>
              <a:gd name="connsiteY61" fmla="*/ 10000 h 10000"/>
              <a:gd name="connsiteX62" fmla="*/ 8529 w 10000"/>
              <a:gd name="connsiteY62" fmla="*/ 9941 h 10000"/>
              <a:gd name="connsiteX63" fmla="*/ 8676 w 10000"/>
              <a:gd name="connsiteY63" fmla="*/ 9824 h 10000"/>
              <a:gd name="connsiteX64" fmla="*/ 8824 w 10000"/>
              <a:gd name="connsiteY64" fmla="*/ 9707 h 10000"/>
              <a:gd name="connsiteX65" fmla="*/ 8971 w 10000"/>
              <a:gd name="connsiteY65" fmla="*/ 9560 h 10000"/>
              <a:gd name="connsiteX66" fmla="*/ 9118 w 10000"/>
              <a:gd name="connsiteY66" fmla="*/ 9355 h 10000"/>
              <a:gd name="connsiteX67" fmla="*/ 9265 w 10000"/>
              <a:gd name="connsiteY67" fmla="*/ 9150 h 10000"/>
              <a:gd name="connsiteX68" fmla="*/ 9412 w 10000"/>
              <a:gd name="connsiteY68" fmla="*/ 8915 h 10000"/>
              <a:gd name="connsiteX69" fmla="*/ 9559 w 10000"/>
              <a:gd name="connsiteY69" fmla="*/ 8622 h 10000"/>
              <a:gd name="connsiteX70" fmla="*/ 9706 w 10000"/>
              <a:gd name="connsiteY70" fmla="*/ 8328 h 10000"/>
              <a:gd name="connsiteX71" fmla="*/ 9853 w 10000"/>
              <a:gd name="connsiteY71" fmla="*/ 8006 h 10000"/>
              <a:gd name="connsiteX72" fmla="*/ 10000 w 10000"/>
              <a:gd name="connsiteY72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933 h 10000"/>
              <a:gd name="connsiteX8" fmla="*/ 588 w 10000"/>
              <a:gd name="connsiteY8" fmla="*/ 2581 h 10000"/>
              <a:gd name="connsiteX9" fmla="*/ 735 w 10000"/>
              <a:gd name="connsiteY9" fmla="*/ 2229 h 10000"/>
              <a:gd name="connsiteX10" fmla="*/ 882 w 10000"/>
              <a:gd name="connsiteY10" fmla="*/ 1906 h 10000"/>
              <a:gd name="connsiteX11" fmla="*/ 1029 w 10000"/>
              <a:gd name="connsiteY11" fmla="*/ 1584 h 10000"/>
              <a:gd name="connsiteX12" fmla="*/ 1176 w 10000"/>
              <a:gd name="connsiteY12" fmla="*/ 1290 h 10000"/>
              <a:gd name="connsiteX13" fmla="*/ 1324 w 10000"/>
              <a:gd name="connsiteY13" fmla="*/ 1026 h 10000"/>
              <a:gd name="connsiteX14" fmla="*/ 1471 w 10000"/>
              <a:gd name="connsiteY14" fmla="*/ 792 h 10000"/>
              <a:gd name="connsiteX15" fmla="*/ 1618 w 10000"/>
              <a:gd name="connsiteY15" fmla="*/ 587 h 10000"/>
              <a:gd name="connsiteX16" fmla="*/ 1765 w 10000"/>
              <a:gd name="connsiteY16" fmla="*/ 411 h 10000"/>
              <a:gd name="connsiteX17" fmla="*/ 1912 w 10000"/>
              <a:gd name="connsiteY17" fmla="*/ 235 h 10000"/>
              <a:gd name="connsiteX18" fmla="*/ 2059 w 10000"/>
              <a:gd name="connsiteY18" fmla="*/ 147 h 10000"/>
              <a:gd name="connsiteX19" fmla="*/ 2206 w 10000"/>
              <a:gd name="connsiteY19" fmla="*/ 59 h 10000"/>
              <a:gd name="connsiteX20" fmla="*/ 2500 w 10000"/>
              <a:gd name="connsiteY20" fmla="*/ 0 h 10000"/>
              <a:gd name="connsiteX21" fmla="*/ 2353 w 10000"/>
              <a:gd name="connsiteY21" fmla="*/ 0 h 10000"/>
              <a:gd name="connsiteX22" fmla="*/ 2500 w 10000"/>
              <a:gd name="connsiteY22" fmla="*/ 0 h 10000"/>
              <a:gd name="connsiteX23" fmla="*/ 2647 w 10000"/>
              <a:gd name="connsiteY23" fmla="*/ 0 h 10000"/>
              <a:gd name="connsiteX24" fmla="*/ 2941 w 10000"/>
              <a:gd name="connsiteY24" fmla="*/ 59 h 10000"/>
              <a:gd name="connsiteX25" fmla="*/ 3088 w 10000"/>
              <a:gd name="connsiteY25" fmla="*/ 176 h 10000"/>
              <a:gd name="connsiteX26" fmla="*/ 3235 w 10000"/>
              <a:gd name="connsiteY26" fmla="*/ 293 h 10000"/>
              <a:gd name="connsiteX27" fmla="*/ 3382 w 10000"/>
              <a:gd name="connsiteY27" fmla="*/ 440 h 10000"/>
              <a:gd name="connsiteX28" fmla="*/ 3529 w 10000"/>
              <a:gd name="connsiteY28" fmla="*/ 645 h 10000"/>
              <a:gd name="connsiteX29" fmla="*/ 3676 w 10000"/>
              <a:gd name="connsiteY29" fmla="*/ 850 h 10000"/>
              <a:gd name="connsiteX30" fmla="*/ 3824 w 10000"/>
              <a:gd name="connsiteY30" fmla="*/ 1085 h 10000"/>
              <a:gd name="connsiteX31" fmla="*/ 3971 w 10000"/>
              <a:gd name="connsiteY31" fmla="*/ 1378 h 10000"/>
              <a:gd name="connsiteX32" fmla="*/ 4118 w 10000"/>
              <a:gd name="connsiteY32" fmla="*/ 1672 h 10000"/>
              <a:gd name="connsiteX33" fmla="*/ 4265 w 10000"/>
              <a:gd name="connsiteY33" fmla="*/ 1965 h 10000"/>
              <a:gd name="connsiteX34" fmla="*/ 4412 w 10000"/>
              <a:gd name="connsiteY34" fmla="*/ 2317 h 10000"/>
              <a:gd name="connsiteX35" fmla="*/ 4559 w 10000"/>
              <a:gd name="connsiteY35" fmla="*/ 2669 h 10000"/>
              <a:gd name="connsiteX36" fmla="*/ 4706 w 10000"/>
              <a:gd name="connsiteY36" fmla="*/ 3050 h 10000"/>
              <a:gd name="connsiteX37" fmla="*/ 4853 w 10000"/>
              <a:gd name="connsiteY37" fmla="*/ 3431 h 10000"/>
              <a:gd name="connsiteX38" fmla="*/ 5000 w 10000"/>
              <a:gd name="connsiteY38" fmla="*/ 3842 h 10000"/>
              <a:gd name="connsiteX39" fmla="*/ 5147 w 10000"/>
              <a:gd name="connsiteY39" fmla="*/ 4252 h 10000"/>
              <a:gd name="connsiteX40" fmla="*/ 5294 w 10000"/>
              <a:gd name="connsiteY40" fmla="*/ 4663 h 10000"/>
              <a:gd name="connsiteX41" fmla="*/ 5441 w 10000"/>
              <a:gd name="connsiteY41" fmla="*/ 5073 h 10000"/>
              <a:gd name="connsiteX42" fmla="*/ 5588 w 10000"/>
              <a:gd name="connsiteY42" fmla="*/ 5484 h 10000"/>
              <a:gd name="connsiteX43" fmla="*/ 5735 w 10000"/>
              <a:gd name="connsiteY43" fmla="*/ 5894 h 10000"/>
              <a:gd name="connsiteX44" fmla="*/ 5882 w 10000"/>
              <a:gd name="connsiteY44" fmla="*/ 6305 h 10000"/>
              <a:gd name="connsiteX45" fmla="*/ 6029 w 10000"/>
              <a:gd name="connsiteY45" fmla="*/ 6686 h 10000"/>
              <a:gd name="connsiteX46" fmla="*/ 6176 w 10000"/>
              <a:gd name="connsiteY46" fmla="*/ 7067 h 10000"/>
              <a:gd name="connsiteX47" fmla="*/ 6324 w 10000"/>
              <a:gd name="connsiteY47" fmla="*/ 7449 h 10000"/>
              <a:gd name="connsiteX48" fmla="*/ 6471 w 10000"/>
              <a:gd name="connsiteY48" fmla="*/ 7801 h 10000"/>
              <a:gd name="connsiteX49" fmla="*/ 6618 w 10000"/>
              <a:gd name="connsiteY49" fmla="*/ 8152 h 10000"/>
              <a:gd name="connsiteX50" fmla="*/ 6765 w 10000"/>
              <a:gd name="connsiteY50" fmla="*/ 8475 h 10000"/>
              <a:gd name="connsiteX51" fmla="*/ 6912 w 10000"/>
              <a:gd name="connsiteY51" fmla="*/ 8739 h 10000"/>
              <a:gd name="connsiteX52" fmla="*/ 7059 w 10000"/>
              <a:gd name="connsiteY52" fmla="*/ 9003 h 10000"/>
              <a:gd name="connsiteX53" fmla="*/ 7206 w 10000"/>
              <a:gd name="connsiteY53" fmla="*/ 9267 h 10000"/>
              <a:gd name="connsiteX54" fmla="*/ 7353 w 10000"/>
              <a:gd name="connsiteY54" fmla="*/ 9472 h 10000"/>
              <a:gd name="connsiteX55" fmla="*/ 7500 w 10000"/>
              <a:gd name="connsiteY55" fmla="*/ 9648 h 10000"/>
              <a:gd name="connsiteX56" fmla="*/ 7647 w 10000"/>
              <a:gd name="connsiteY56" fmla="*/ 9795 h 10000"/>
              <a:gd name="connsiteX57" fmla="*/ 7794 w 10000"/>
              <a:gd name="connsiteY57" fmla="*/ 9912 h 10000"/>
              <a:gd name="connsiteX58" fmla="*/ 8088 w 10000"/>
              <a:gd name="connsiteY58" fmla="*/ 10000 h 10000"/>
              <a:gd name="connsiteX59" fmla="*/ 8088 w 10000"/>
              <a:gd name="connsiteY59" fmla="*/ 10000 h 10000"/>
              <a:gd name="connsiteX60" fmla="*/ 8235 w 10000"/>
              <a:gd name="connsiteY60" fmla="*/ 10000 h 10000"/>
              <a:gd name="connsiteX61" fmla="*/ 8529 w 10000"/>
              <a:gd name="connsiteY61" fmla="*/ 9941 h 10000"/>
              <a:gd name="connsiteX62" fmla="*/ 8676 w 10000"/>
              <a:gd name="connsiteY62" fmla="*/ 9824 h 10000"/>
              <a:gd name="connsiteX63" fmla="*/ 8824 w 10000"/>
              <a:gd name="connsiteY63" fmla="*/ 9707 h 10000"/>
              <a:gd name="connsiteX64" fmla="*/ 8971 w 10000"/>
              <a:gd name="connsiteY64" fmla="*/ 9560 h 10000"/>
              <a:gd name="connsiteX65" fmla="*/ 9118 w 10000"/>
              <a:gd name="connsiteY65" fmla="*/ 9355 h 10000"/>
              <a:gd name="connsiteX66" fmla="*/ 9265 w 10000"/>
              <a:gd name="connsiteY66" fmla="*/ 9150 h 10000"/>
              <a:gd name="connsiteX67" fmla="*/ 9412 w 10000"/>
              <a:gd name="connsiteY67" fmla="*/ 8915 h 10000"/>
              <a:gd name="connsiteX68" fmla="*/ 9559 w 10000"/>
              <a:gd name="connsiteY68" fmla="*/ 8622 h 10000"/>
              <a:gd name="connsiteX69" fmla="*/ 9706 w 10000"/>
              <a:gd name="connsiteY69" fmla="*/ 8328 h 10000"/>
              <a:gd name="connsiteX70" fmla="*/ 9853 w 10000"/>
              <a:gd name="connsiteY70" fmla="*/ 8006 h 10000"/>
              <a:gd name="connsiteX71" fmla="*/ 10000 w 10000"/>
              <a:gd name="connsiteY71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3314 h 10000"/>
              <a:gd name="connsiteX6" fmla="*/ 441 w 10000"/>
              <a:gd name="connsiteY6" fmla="*/ 2962 h 10000"/>
              <a:gd name="connsiteX7" fmla="*/ 588 w 10000"/>
              <a:gd name="connsiteY7" fmla="*/ 2581 h 10000"/>
              <a:gd name="connsiteX8" fmla="*/ 735 w 10000"/>
              <a:gd name="connsiteY8" fmla="*/ 2229 h 10000"/>
              <a:gd name="connsiteX9" fmla="*/ 882 w 10000"/>
              <a:gd name="connsiteY9" fmla="*/ 1906 h 10000"/>
              <a:gd name="connsiteX10" fmla="*/ 1029 w 10000"/>
              <a:gd name="connsiteY10" fmla="*/ 1584 h 10000"/>
              <a:gd name="connsiteX11" fmla="*/ 1176 w 10000"/>
              <a:gd name="connsiteY11" fmla="*/ 1290 h 10000"/>
              <a:gd name="connsiteX12" fmla="*/ 1324 w 10000"/>
              <a:gd name="connsiteY12" fmla="*/ 1026 h 10000"/>
              <a:gd name="connsiteX13" fmla="*/ 1471 w 10000"/>
              <a:gd name="connsiteY13" fmla="*/ 792 h 10000"/>
              <a:gd name="connsiteX14" fmla="*/ 1618 w 10000"/>
              <a:gd name="connsiteY14" fmla="*/ 587 h 10000"/>
              <a:gd name="connsiteX15" fmla="*/ 1765 w 10000"/>
              <a:gd name="connsiteY15" fmla="*/ 411 h 10000"/>
              <a:gd name="connsiteX16" fmla="*/ 1912 w 10000"/>
              <a:gd name="connsiteY16" fmla="*/ 235 h 10000"/>
              <a:gd name="connsiteX17" fmla="*/ 2059 w 10000"/>
              <a:gd name="connsiteY17" fmla="*/ 147 h 10000"/>
              <a:gd name="connsiteX18" fmla="*/ 2206 w 10000"/>
              <a:gd name="connsiteY18" fmla="*/ 59 h 10000"/>
              <a:gd name="connsiteX19" fmla="*/ 2500 w 10000"/>
              <a:gd name="connsiteY19" fmla="*/ 0 h 10000"/>
              <a:gd name="connsiteX20" fmla="*/ 2353 w 10000"/>
              <a:gd name="connsiteY20" fmla="*/ 0 h 10000"/>
              <a:gd name="connsiteX21" fmla="*/ 2500 w 10000"/>
              <a:gd name="connsiteY21" fmla="*/ 0 h 10000"/>
              <a:gd name="connsiteX22" fmla="*/ 2647 w 10000"/>
              <a:gd name="connsiteY22" fmla="*/ 0 h 10000"/>
              <a:gd name="connsiteX23" fmla="*/ 2941 w 10000"/>
              <a:gd name="connsiteY23" fmla="*/ 59 h 10000"/>
              <a:gd name="connsiteX24" fmla="*/ 3088 w 10000"/>
              <a:gd name="connsiteY24" fmla="*/ 176 h 10000"/>
              <a:gd name="connsiteX25" fmla="*/ 3235 w 10000"/>
              <a:gd name="connsiteY25" fmla="*/ 293 h 10000"/>
              <a:gd name="connsiteX26" fmla="*/ 3382 w 10000"/>
              <a:gd name="connsiteY26" fmla="*/ 440 h 10000"/>
              <a:gd name="connsiteX27" fmla="*/ 3529 w 10000"/>
              <a:gd name="connsiteY27" fmla="*/ 645 h 10000"/>
              <a:gd name="connsiteX28" fmla="*/ 3676 w 10000"/>
              <a:gd name="connsiteY28" fmla="*/ 850 h 10000"/>
              <a:gd name="connsiteX29" fmla="*/ 3824 w 10000"/>
              <a:gd name="connsiteY29" fmla="*/ 1085 h 10000"/>
              <a:gd name="connsiteX30" fmla="*/ 3971 w 10000"/>
              <a:gd name="connsiteY30" fmla="*/ 1378 h 10000"/>
              <a:gd name="connsiteX31" fmla="*/ 4118 w 10000"/>
              <a:gd name="connsiteY31" fmla="*/ 1672 h 10000"/>
              <a:gd name="connsiteX32" fmla="*/ 4265 w 10000"/>
              <a:gd name="connsiteY32" fmla="*/ 1965 h 10000"/>
              <a:gd name="connsiteX33" fmla="*/ 4412 w 10000"/>
              <a:gd name="connsiteY33" fmla="*/ 2317 h 10000"/>
              <a:gd name="connsiteX34" fmla="*/ 4559 w 10000"/>
              <a:gd name="connsiteY34" fmla="*/ 2669 h 10000"/>
              <a:gd name="connsiteX35" fmla="*/ 4706 w 10000"/>
              <a:gd name="connsiteY35" fmla="*/ 3050 h 10000"/>
              <a:gd name="connsiteX36" fmla="*/ 4853 w 10000"/>
              <a:gd name="connsiteY36" fmla="*/ 3431 h 10000"/>
              <a:gd name="connsiteX37" fmla="*/ 5000 w 10000"/>
              <a:gd name="connsiteY37" fmla="*/ 3842 h 10000"/>
              <a:gd name="connsiteX38" fmla="*/ 5147 w 10000"/>
              <a:gd name="connsiteY38" fmla="*/ 4252 h 10000"/>
              <a:gd name="connsiteX39" fmla="*/ 5294 w 10000"/>
              <a:gd name="connsiteY39" fmla="*/ 4663 h 10000"/>
              <a:gd name="connsiteX40" fmla="*/ 5441 w 10000"/>
              <a:gd name="connsiteY40" fmla="*/ 5073 h 10000"/>
              <a:gd name="connsiteX41" fmla="*/ 5588 w 10000"/>
              <a:gd name="connsiteY41" fmla="*/ 5484 h 10000"/>
              <a:gd name="connsiteX42" fmla="*/ 5735 w 10000"/>
              <a:gd name="connsiteY42" fmla="*/ 5894 h 10000"/>
              <a:gd name="connsiteX43" fmla="*/ 5882 w 10000"/>
              <a:gd name="connsiteY43" fmla="*/ 6305 h 10000"/>
              <a:gd name="connsiteX44" fmla="*/ 6029 w 10000"/>
              <a:gd name="connsiteY44" fmla="*/ 6686 h 10000"/>
              <a:gd name="connsiteX45" fmla="*/ 6176 w 10000"/>
              <a:gd name="connsiteY45" fmla="*/ 7067 h 10000"/>
              <a:gd name="connsiteX46" fmla="*/ 6324 w 10000"/>
              <a:gd name="connsiteY46" fmla="*/ 7449 h 10000"/>
              <a:gd name="connsiteX47" fmla="*/ 6471 w 10000"/>
              <a:gd name="connsiteY47" fmla="*/ 7801 h 10000"/>
              <a:gd name="connsiteX48" fmla="*/ 6618 w 10000"/>
              <a:gd name="connsiteY48" fmla="*/ 8152 h 10000"/>
              <a:gd name="connsiteX49" fmla="*/ 6765 w 10000"/>
              <a:gd name="connsiteY49" fmla="*/ 8475 h 10000"/>
              <a:gd name="connsiteX50" fmla="*/ 6912 w 10000"/>
              <a:gd name="connsiteY50" fmla="*/ 8739 h 10000"/>
              <a:gd name="connsiteX51" fmla="*/ 7059 w 10000"/>
              <a:gd name="connsiteY51" fmla="*/ 9003 h 10000"/>
              <a:gd name="connsiteX52" fmla="*/ 7206 w 10000"/>
              <a:gd name="connsiteY52" fmla="*/ 9267 h 10000"/>
              <a:gd name="connsiteX53" fmla="*/ 7353 w 10000"/>
              <a:gd name="connsiteY53" fmla="*/ 9472 h 10000"/>
              <a:gd name="connsiteX54" fmla="*/ 7500 w 10000"/>
              <a:gd name="connsiteY54" fmla="*/ 9648 h 10000"/>
              <a:gd name="connsiteX55" fmla="*/ 7647 w 10000"/>
              <a:gd name="connsiteY55" fmla="*/ 9795 h 10000"/>
              <a:gd name="connsiteX56" fmla="*/ 7794 w 10000"/>
              <a:gd name="connsiteY56" fmla="*/ 9912 h 10000"/>
              <a:gd name="connsiteX57" fmla="*/ 8088 w 10000"/>
              <a:gd name="connsiteY57" fmla="*/ 10000 h 10000"/>
              <a:gd name="connsiteX58" fmla="*/ 8088 w 10000"/>
              <a:gd name="connsiteY58" fmla="*/ 10000 h 10000"/>
              <a:gd name="connsiteX59" fmla="*/ 8235 w 10000"/>
              <a:gd name="connsiteY59" fmla="*/ 10000 h 10000"/>
              <a:gd name="connsiteX60" fmla="*/ 8529 w 10000"/>
              <a:gd name="connsiteY60" fmla="*/ 9941 h 10000"/>
              <a:gd name="connsiteX61" fmla="*/ 8676 w 10000"/>
              <a:gd name="connsiteY61" fmla="*/ 9824 h 10000"/>
              <a:gd name="connsiteX62" fmla="*/ 8824 w 10000"/>
              <a:gd name="connsiteY62" fmla="*/ 9707 h 10000"/>
              <a:gd name="connsiteX63" fmla="*/ 8971 w 10000"/>
              <a:gd name="connsiteY63" fmla="*/ 9560 h 10000"/>
              <a:gd name="connsiteX64" fmla="*/ 9118 w 10000"/>
              <a:gd name="connsiteY64" fmla="*/ 9355 h 10000"/>
              <a:gd name="connsiteX65" fmla="*/ 9265 w 10000"/>
              <a:gd name="connsiteY65" fmla="*/ 9150 h 10000"/>
              <a:gd name="connsiteX66" fmla="*/ 9412 w 10000"/>
              <a:gd name="connsiteY66" fmla="*/ 8915 h 10000"/>
              <a:gd name="connsiteX67" fmla="*/ 9559 w 10000"/>
              <a:gd name="connsiteY67" fmla="*/ 8622 h 10000"/>
              <a:gd name="connsiteX68" fmla="*/ 9706 w 10000"/>
              <a:gd name="connsiteY68" fmla="*/ 8328 h 10000"/>
              <a:gd name="connsiteX69" fmla="*/ 9853 w 10000"/>
              <a:gd name="connsiteY69" fmla="*/ 8006 h 10000"/>
              <a:gd name="connsiteX70" fmla="*/ 10000 w 10000"/>
              <a:gd name="connsiteY70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695 h 10000"/>
              <a:gd name="connsiteX4" fmla="*/ 294 w 10000"/>
              <a:gd name="connsiteY4" fmla="*/ 3343 h 10000"/>
              <a:gd name="connsiteX5" fmla="*/ 441 w 10000"/>
              <a:gd name="connsiteY5" fmla="*/ 2962 h 10000"/>
              <a:gd name="connsiteX6" fmla="*/ 588 w 10000"/>
              <a:gd name="connsiteY6" fmla="*/ 2581 h 10000"/>
              <a:gd name="connsiteX7" fmla="*/ 735 w 10000"/>
              <a:gd name="connsiteY7" fmla="*/ 2229 h 10000"/>
              <a:gd name="connsiteX8" fmla="*/ 882 w 10000"/>
              <a:gd name="connsiteY8" fmla="*/ 1906 h 10000"/>
              <a:gd name="connsiteX9" fmla="*/ 1029 w 10000"/>
              <a:gd name="connsiteY9" fmla="*/ 1584 h 10000"/>
              <a:gd name="connsiteX10" fmla="*/ 1176 w 10000"/>
              <a:gd name="connsiteY10" fmla="*/ 1290 h 10000"/>
              <a:gd name="connsiteX11" fmla="*/ 1324 w 10000"/>
              <a:gd name="connsiteY11" fmla="*/ 1026 h 10000"/>
              <a:gd name="connsiteX12" fmla="*/ 1471 w 10000"/>
              <a:gd name="connsiteY12" fmla="*/ 792 h 10000"/>
              <a:gd name="connsiteX13" fmla="*/ 1618 w 10000"/>
              <a:gd name="connsiteY13" fmla="*/ 587 h 10000"/>
              <a:gd name="connsiteX14" fmla="*/ 1765 w 10000"/>
              <a:gd name="connsiteY14" fmla="*/ 411 h 10000"/>
              <a:gd name="connsiteX15" fmla="*/ 1912 w 10000"/>
              <a:gd name="connsiteY15" fmla="*/ 235 h 10000"/>
              <a:gd name="connsiteX16" fmla="*/ 2059 w 10000"/>
              <a:gd name="connsiteY16" fmla="*/ 147 h 10000"/>
              <a:gd name="connsiteX17" fmla="*/ 2206 w 10000"/>
              <a:gd name="connsiteY17" fmla="*/ 59 h 10000"/>
              <a:gd name="connsiteX18" fmla="*/ 2500 w 10000"/>
              <a:gd name="connsiteY18" fmla="*/ 0 h 10000"/>
              <a:gd name="connsiteX19" fmla="*/ 2353 w 10000"/>
              <a:gd name="connsiteY19" fmla="*/ 0 h 10000"/>
              <a:gd name="connsiteX20" fmla="*/ 2500 w 10000"/>
              <a:gd name="connsiteY20" fmla="*/ 0 h 10000"/>
              <a:gd name="connsiteX21" fmla="*/ 2647 w 10000"/>
              <a:gd name="connsiteY21" fmla="*/ 0 h 10000"/>
              <a:gd name="connsiteX22" fmla="*/ 2941 w 10000"/>
              <a:gd name="connsiteY22" fmla="*/ 59 h 10000"/>
              <a:gd name="connsiteX23" fmla="*/ 3088 w 10000"/>
              <a:gd name="connsiteY23" fmla="*/ 176 h 10000"/>
              <a:gd name="connsiteX24" fmla="*/ 3235 w 10000"/>
              <a:gd name="connsiteY24" fmla="*/ 293 h 10000"/>
              <a:gd name="connsiteX25" fmla="*/ 3382 w 10000"/>
              <a:gd name="connsiteY25" fmla="*/ 440 h 10000"/>
              <a:gd name="connsiteX26" fmla="*/ 3529 w 10000"/>
              <a:gd name="connsiteY26" fmla="*/ 645 h 10000"/>
              <a:gd name="connsiteX27" fmla="*/ 3676 w 10000"/>
              <a:gd name="connsiteY27" fmla="*/ 850 h 10000"/>
              <a:gd name="connsiteX28" fmla="*/ 3824 w 10000"/>
              <a:gd name="connsiteY28" fmla="*/ 1085 h 10000"/>
              <a:gd name="connsiteX29" fmla="*/ 3971 w 10000"/>
              <a:gd name="connsiteY29" fmla="*/ 1378 h 10000"/>
              <a:gd name="connsiteX30" fmla="*/ 4118 w 10000"/>
              <a:gd name="connsiteY30" fmla="*/ 1672 h 10000"/>
              <a:gd name="connsiteX31" fmla="*/ 4265 w 10000"/>
              <a:gd name="connsiteY31" fmla="*/ 1965 h 10000"/>
              <a:gd name="connsiteX32" fmla="*/ 4412 w 10000"/>
              <a:gd name="connsiteY32" fmla="*/ 2317 h 10000"/>
              <a:gd name="connsiteX33" fmla="*/ 4559 w 10000"/>
              <a:gd name="connsiteY33" fmla="*/ 2669 h 10000"/>
              <a:gd name="connsiteX34" fmla="*/ 4706 w 10000"/>
              <a:gd name="connsiteY34" fmla="*/ 3050 h 10000"/>
              <a:gd name="connsiteX35" fmla="*/ 4853 w 10000"/>
              <a:gd name="connsiteY35" fmla="*/ 3431 h 10000"/>
              <a:gd name="connsiteX36" fmla="*/ 5000 w 10000"/>
              <a:gd name="connsiteY36" fmla="*/ 3842 h 10000"/>
              <a:gd name="connsiteX37" fmla="*/ 5147 w 10000"/>
              <a:gd name="connsiteY37" fmla="*/ 4252 h 10000"/>
              <a:gd name="connsiteX38" fmla="*/ 5294 w 10000"/>
              <a:gd name="connsiteY38" fmla="*/ 4663 h 10000"/>
              <a:gd name="connsiteX39" fmla="*/ 5441 w 10000"/>
              <a:gd name="connsiteY39" fmla="*/ 5073 h 10000"/>
              <a:gd name="connsiteX40" fmla="*/ 5588 w 10000"/>
              <a:gd name="connsiteY40" fmla="*/ 5484 h 10000"/>
              <a:gd name="connsiteX41" fmla="*/ 5735 w 10000"/>
              <a:gd name="connsiteY41" fmla="*/ 5894 h 10000"/>
              <a:gd name="connsiteX42" fmla="*/ 5882 w 10000"/>
              <a:gd name="connsiteY42" fmla="*/ 6305 h 10000"/>
              <a:gd name="connsiteX43" fmla="*/ 6029 w 10000"/>
              <a:gd name="connsiteY43" fmla="*/ 6686 h 10000"/>
              <a:gd name="connsiteX44" fmla="*/ 6176 w 10000"/>
              <a:gd name="connsiteY44" fmla="*/ 7067 h 10000"/>
              <a:gd name="connsiteX45" fmla="*/ 6324 w 10000"/>
              <a:gd name="connsiteY45" fmla="*/ 7449 h 10000"/>
              <a:gd name="connsiteX46" fmla="*/ 6471 w 10000"/>
              <a:gd name="connsiteY46" fmla="*/ 7801 h 10000"/>
              <a:gd name="connsiteX47" fmla="*/ 6618 w 10000"/>
              <a:gd name="connsiteY47" fmla="*/ 8152 h 10000"/>
              <a:gd name="connsiteX48" fmla="*/ 6765 w 10000"/>
              <a:gd name="connsiteY48" fmla="*/ 8475 h 10000"/>
              <a:gd name="connsiteX49" fmla="*/ 6912 w 10000"/>
              <a:gd name="connsiteY49" fmla="*/ 8739 h 10000"/>
              <a:gd name="connsiteX50" fmla="*/ 7059 w 10000"/>
              <a:gd name="connsiteY50" fmla="*/ 9003 h 10000"/>
              <a:gd name="connsiteX51" fmla="*/ 7206 w 10000"/>
              <a:gd name="connsiteY51" fmla="*/ 9267 h 10000"/>
              <a:gd name="connsiteX52" fmla="*/ 7353 w 10000"/>
              <a:gd name="connsiteY52" fmla="*/ 9472 h 10000"/>
              <a:gd name="connsiteX53" fmla="*/ 7500 w 10000"/>
              <a:gd name="connsiteY53" fmla="*/ 9648 h 10000"/>
              <a:gd name="connsiteX54" fmla="*/ 7647 w 10000"/>
              <a:gd name="connsiteY54" fmla="*/ 9795 h 10000"/>
              <a:gd name="connsiteX55" fmla="*/ 7794 w 10000"/>
              <a:gd name="connsiteY55" fmla="*/ 9912 h 10000"/>
              <a:gd name="connsiteX56" fmla="*/ 8088 w 10000"/>
              <a:gd name="connsiteY56" fmla="*/ 10000 h 10000"/>
              <a:gd name="connsiteX57" fmla="*/ 8088 w 10000"/>
              <a:gd name="connsiteY57" fmla="*/ 10000 h 10000"/>
              <a:gd name="connsiteX58" fmla="*/ 8235 w 10000"/>
              <a:gd name="connsiteY58" fmla="*/ 10000 h 10000"/>
              <a:gd name="connsiteX59" fmla="*/ 8529 w 10000"/>
              <a:gd name="connsiteY59" fmla="*/ 9941 h 10000"/>
              <a:gd name="connsiteX60" fmla="*/ 8676 w 10000"/>
              <a:gd name="connsiteY60" fmla="*/ 9824 h 10000"/>
              <a:gd name="connsiteX61" fmla="*/ 8824 w 10000"/>
              <a:gd name="connsiteY61" fmla="*/ 9707 h 10000"/>
              <a:gd name="connsiteX62" fmla="*/ 8971 w 10000"/>
              <a:gd name="connsiteY62" fmla="*/ 9560 h 10000"/>
              <a:gd name="connsiteX63" fmla="*/ 9118 w 10000"/>
              <a:gd name="connsiteY63" fmla="*/ 9355 h 10000"/>
              <a:gd name="connsiteX64" fmla="*/ 9265 w 10000"/>
              <a:gd name="connsiteY64" fmla="*/ 9150 h 10000"/>
              <a:gd name="connsiteX65" fmla="*/ 9412 w 10000"/>
              <a:gd name="connsiteY65" fmla="*/ 8915 h 10000"/>
              <a:gd name="connsiteX66" fmla="*/ 9559 w 10000"/>
              <a:gd name="connsiteY66" fmla="*/ 8622 h 10000"/>
              <a:gd name="connsiteX67" fmla="*/ 9706 w 10000"/>
              <a:gd name="connsiteY67" fmla="*/ 8328 h 10000"/>
              <a:gd name="connsiteX68" fmla="*/ 9853 w 10000"/>
              <a:gd name="connsiteY68" fmla="*/ 8006 h 10000"/>
              <a:gd name="connsiteX69" fmla="*/ 10000 w 10000"/>
              <a:gd name="connsiteY69" fmla="*/ 7683 h 10000"/>
              <a:gd name="connsiteX0" fmla="*/ 0 w 10000"/>
              <a:gd name="connsiteY0" fmla="*/ 4135 h 10000"/>
              <a:gd name="connsiteX1" fmla="*/ 147 w 10000"/>
              <a:gd name="connsiteY1" fmla="*/ 4106 h 10000"/>
              <a:gd name="connsiteX2" fmla="*/ 147 w 10000"/>
              <a:gd name="connsiteY2" fmla="*/ 3724 h 10000"/>
              <a:gd name="connsiteX3" fmla="*/ 294 w 10000"/>
              <a:gd name="connsiteY3" fmla="*/ 3343 h 10000"/>
              <a:gd name="connsiteX4" fmla="*/ 441 w 10000"/>
              <a:gd name="connsiteY4" fmla="*/ 2962 h 10000"/>
              <a:gd name="connsiteX5" fmla="*/ 588 w 10000"/>
              <a:gd name="connsiteY5" fmla="*/ 2581 h 10000"/>
              <a:gd name="connsiteX6" fmla="*/ 735 w 10000"/>
              <a:gd name="connsiteY6" fmla="*/ 2229 h 10000"/>
              <a:gd name="connsiteX7" fmla="*/ 882 w 10000"/>
              <a:gd name="connsiteY7" fmla="*/ 1906 h 10000"/>
              <a:gd name="connsiteX8" fmla="*/ 1029 w 10000"/>
              <a:gd name="connsiteY8" fmla="*/ 1584 h 10000"/>
              <a:gd name="connsiteX9" fmla="*/ 1176 w 10000"/>
              <a:gd name="connsiteY9" fmla="*/ 1290 h 10000"/>
              <a:gd name="connsiteX10" fmla="*/ 1324 w 10000"/>
              <a:gd name="connsiteY10" fmla="*/ 1026 h 10000"/>
              <a:gd name="connsiteX11" fmla="*/ 1471 w 10000"/>
              <a:gd name="connsiteY11" fmla="*/ 792 h 10000"/>
              <a:gd name="connsiteX12" fmla="*/ 1618 w 10000"/>
              <a:gd name="connsiteY12" fmla="*/ 587 h 10000"/>
              <a:gd name="connsiteX13" fmla="*/ 1765 w 10000"/>
              <a:gd name="connsiteY13" fmla="*/ 411 h 10000"/>
              <a:gd name="connsiteX14" fmla="*/ 1912 w 10000"/>
              <a:gd name="connsiteY14" fmla="*/ 235 h 10000"/>
              <a:gd name="connsiteX15" fmla="*/ 2059 w 10000"/>
              <a:gd name="connsiteY15" fmla="*/ 147 h 10000"/>
              <a:gd name="connsiteX16" fmla="*/ 2206 w 10000"/>
              <a:gd name="connsiteY16" fmla="*/ 59 h 10000"/>
              <a:gd name="connsiteX17" fmla="*/ 2500 w 10000"/>
              <a:gd name="connsiteY17" fmla="*/ 0 h 10000"/>
              <a:gd name="connsiteX18" fmla="*/ 2353 w 10000"/>
              <a:gd name="connsiteY18" fmla="*/ 0 h 10000"/>
              <a:gd name="connsiteX19" fmla="*/ 2500 w 10000"/>
              <a:gd name="connsiteY19" fmla="*/ 0 h 10000"/>
              <a:gd name="connsiteX20" fmla="*/ 2647 w 10000"/>
              <a:gd name="connsiteY20" fmla="*/ 0 h 10000"/>
              <a:gd name="connsiteX21" fmla="*/ 2941 w 10000"/>
              <a:gd name="connsiteY21" fmla="*/ 59 h 10000"/>
              <a:gd name="connsiteX22" fmla="*/ 3088 w 10000"/>
              <a:gd name="connsiteY22" fmla="*/ 176 h 10000"/>
              <a:gd name="connsiteX23" fmla="*/ 3235 w 10000"/>
              <a:gd name="connsiteY23" fmla="*/ 293 h 10000"/>
              <a:gd name="connsiteX24" fmla="*/ 3382 w 10000"/>
              <a:gd name="connsiteY24" fmla="*/ 440 h 10000"/>
              <a:gd name="connsiteX25" fmla="*/ 3529 w 10000"/>
              <a:gd name="connsiteY25" fmla="*/ 645 h 10000"/>
              <a:gd name="connsiteX26" fmla="*/ 3676 w 10000"/>
              <a:gd name="connsiteY26" fmla="*/ 850 h 10000"/>
              <a:gd name="connsiteX27" fmla="*/ 3824 w 10000"/>
              <a:gd name="connsiteY27" fmla="*/ 1085 h 10000"/>
              <a:gd name="connsiteX28" fmla="*/ 3971 w 10000"/>
              <a:gd name="connsiteY28" fmla="*/ 1378 h 10000"/>
              <a:gd name="connsiteX29" fmla="*/ 4118 w 10000"/>
              <a:gd name="connsiteY29" fmla="*/ 1672 h 10000"/>
              <a:gd name="connsiteX30" fmla="*/ 4265 w 10000"/>
              <a:gd name="connsiteY30" fmla="*/ 1965 h 10000"/>
              <a:gd name="connsiteX31" fmla="*/ 4412 w 10000"/>
              <a:gd name="connsiteY31" fmla="*/ 2317 h 10000"/>
              <a:gd name="connsiteX32" fmla="*/ 4559 w 10000"/>
              <a:gd name="connsiteY32" fmla="*/ 2669 h 10000"/>
              <a:gd name="connsiteX33" fmla="*/ 4706 w 10000"/>
              <a:gd name="connsiteY33" fmla="*/ 3050 h 10000"/>
              <a:gd name="connsiteX34" fmla="*/ 4853 w 10000"/>
              <a:gd name="connsiteY34" fmla="*/ 3431 h 10000"/>
              <a:gd name="connsiteX35" fmla="*/ 5000 w 10000"/>
              <a:gd name="connsiteY35" fmla="*/ 3842 h 10000"/>
              <a:gd name="connsiteX36" fmla="*/ 5147 w 10000"/>
              <a:gd name="connsiteY36" fmla="*/ 4252 h 10000"/>
              <a:gd name="connsiteX37" fmla="*/ 5294 w 10000"/>
              <a:gd name="connsiteY37" fmla="*/ 4663 h 10000"/>
              <a:gd name="connsiteX38" fmla="*/ 5441 w 10000"/>
              <a:gd name="connsiteY38" fmla="*/ 5073 h 10000"/>
              <a:gd name="connsiteX39" fmla="*/ 5588 w 10000"/>
              <a:gd name="connsiteY39" fmla="*/ 5484 h 10000"/>
              <a:gd name="connsiteX40" fmla="*/ 5735 w 10000"/>
              <a:gd name="connsiteY40" fmla="*/ 5894 h 10000"/>
              <a:gd name="connsiteX41" fmla="*/ 5882 w 10000"/>
              <a:gd name="connsiteY41" fmla="*/ 6305 h 10000"/>
              <a:gd name="connsiteX42" fmla="*/ 6029 w 10000"/>
              <a:gd name="connsiteY42" fmla="*/ 6686 h 10000"/>
              <a:gd name="connsiteX43" fmla="*/ 6176 w 10000"/>
              <a:gd name="connsiteY43" fmla="*/ 7067 h 10000"/>
              <a:gd name="connsiteX44" fmla="*/ 6324 w 10000"/>
              <a:gd name="connsiteY44" fmla="*/ 7449 h 10000"/>
              <a:gd name="connsiteX45" fmla="*/ 6471 w 10000"/>
              <a:gd name="connsiteY45" fmla="*/ 7801 h 10000"/>
              <a:gd name="connsiteX46" fmla="*/ 6618 w 10000"/>
              <a:gd name="connsiteY46" fmla="*/ 8152 h 10000"/>
              <a:gd name="connsiteX47" fmla="*/ 6765 w 10000"/>
              <a:gd name="connsiteY47" fmla="*/ 8475 h 10000"/>
              <a:gd name="connsiteX48" fmla="*/ 6912 w 10000"/>
              <a:gd name="connsiteY48" fmla="*/ 8739 h 10000"/>
              <a:gd name="connsiteX49" fmla="*/ 7059 w 10000"/>
              <a:gd name="connsiteY49" fmla="*/ 9003 h 10000"/>
              <a:gd name="connsiteX50" fmla="*/ 7206 w 10000"/>
              <a:gd name="connsiteY50" fmla="*/ 9267 h 10000"/>
              <a:gd name="connsiteX51" fmla="*/ 7353 w 10000"/>
              <a:gd name="connsiteY51" fmla="*/ 9472 h 10000"/>
              <a:gd name="connsiteX52" fmla="*/ 7500 w 10000"/>
              <a:gd name="connsiteY52" fmla="*/ 9648 h 10000"/>
              <a:gd name="connsiteX53" fmla="*/ 7647 w 10000"/>
              <a:gd name="connsiteY53" fmla="*/ 9795 h 10000"/>
              <a:gd name="connsiteX54" fmla="*/ 7794 w 10000"/>
              <a:gd name="connsiteY54" fmla="*/ 9912 h 10000"/>
              <a:gd name="connsiteX55" fmla="*/ 8088 w 10000"/>
              <a:gd name="connsiteY55" fmla="*/ 10000 h 10000"/>
              <a:gd name="connsiteX56" fmla="*/ 8088 w 10000"/>
              <a:gd name="connsiteY56" fmla="*/ 10000 h 10000"/>
              <a:gd name="connsiteX57" fmla="*/ 8235 w 10000"/>
              <a:gd name="connsiteY57" fmla="*/ 10000 h 10000"/>
              <a:gd name="connsiteX58" fmla="*/ 8529 w 10000"/>
              <a:gd name="connsiteY58" fmla="*/ 9941 h 10000"/>
              <a:gd name="connsiteX59" fmla="*/ 8676 w 10000"/>
              <a:gd name="connsiteY59" fmla="*/ 9824 h 10000"/>
              <a:gd name="connsiteX60" fmla="*/ 8824 w 10000"/>
              <a:gd name="connsiteY60" fmla="*/ 9707 h 10000"/>
              <a:gd name="connsiteX61" fmla="*/ 8971 w 10000"/>
              <a:gd name="connsiteY61" fmla="*/ 9560 h 10000"/>
              <a:gd name="connsiteX62" fmla="*/ 9118 w 10000"/>
              <a:gd name="connsiteY62" fmla="*/ 9355 h 10000"/>
              <a:gd name="connsiteX63" fmla="*/ 9265 w 10000"/>
              <a:gd name="connsiteY63" fmla="*/ 9150 h 10000"/>
              <a:gd name="connsiteX64" fmla="*/ 9412 w 10000"/>
              <a:gd name="connsiteY64" fmla="*/ 8915 h 10000"/>
              <a:gd name="connsiteX65" fmla="*/ 9559 w 10000"/>
              <a:gd name="connsiteY65" fmla="*/ 8622 h 10000"/>
              <a:gd name="connsiteX66" fmla="*/ 9706 w 10000"/>
              <a:gd name="connsiteY66" fmla="*/ 8328 h 10000"/>
              <a:gd name="connsiteX67" fmla="*/ 9853 w 10000"/>
              <a:gd name="connsiteY67" fmla="*/ 8006 h 10000"/>
              <a:gd name="connsiteX68" fmla="*/ 10000 w 10000"/>
              <a:gd name="connsiteY68" fmla="*/ 7683 h 10000"/>
              <a:gd name="connsiteX0" fmla="*/ 0 w 10000"/>
              <a:gd name="connsiteY0" fmla="*/ 4135 h 10000"/>
              <a:gd name="connsiteX1" fmla="*/ 147 w 10000"/>
              <a:gd name="connsiteY1" fmla="*/ 3724 h 10000"/>
              <a:gd name="connsiteX2" fmla="*/ 294 w 10000"/>
              <a:gd name="connsiteY2" fmla="*/ 3343 h 10000"/>
              <a:gd name="connsiteX3" fmla="*/ 441 w 10000"/>
              <a:gd name="connsiteY3" fmla="*/ 2962 h 10000"/>
              <a:gd name="connsiteX4" fmla="*/ 588 w 10000"/>
              <a:gd name="connsiteY4" fmla="*/ 2581 h 10000"/>
              <a:gd name="connsiteX5" fmla="*/ 735 w 10000"/>
              <a:gd name="connsiteY5" fmla="*/ 2229 h 10000"/>
              <a:gd name="connsiteX6" fmla="*/ 882 w 10000"/>
              <a:gd name="connsiteY6" fmla="*/ 1906 h 10000"/>
              <a:gd name="connsiteX7" fmla="*/ 1029 w 10000"/>
              <a:gd name="connsiteY7" fmla="*/ 1584 h 10000"/>
              <a:gd name="connsiteX8" fmla="*/ 1176 w 10000"/>
              <a:gd name="connsiteY8" fmla="*/ 1290 h 10000"/>
              <a:gd name="connsiteX9" fmla="*/ 1324 w 10000"/>
              <a:gd name="connsiteY9" fmla="*/ 1026 h 10000"/>
              <a:gd name="connsiteX10" fmla="*/ 1471 w 10000"/>
              <a:gd name="connsiteY10" fmla="*/ 792 h 10000"/>
              <a:gd name="connsiteX11" fmla="*/ 1618 w 10000"/>
              <a:gd name="connsiteY11" fmla="*/ 587 h 10000"/>
              <a:gd name="connsiteX12" fmla="*/ 1765 w 10000"/>
              <a:gd name="connsiteY12" fmla="*/ 411 h 10000"/>
              <a:gd name="connsiteX13" fmla="*/ 1912 w 10000"/>
              <a:gd name="connsiteY13" fmla="*/ 235 h 10000"/>
              <a:gd name="connsiteX14" fmla="*/ 2059 w 10000"/>
              <a:gd name="connsiteY14" fmla="*/ 147 h 10000"/>
              <a:gd name="connsiteX15" fmla="*/ 2206 w 10000"/>
              <a:gd name="connsiteY15" fmla="*/ 59 h 10000"/>
              <a:gd name="connsiteX16" fmla="*/ 2500 w 10000"/>
              <a:gd name="connsiteY16" fmla="*/ 0 h 10000"/>
              <a:gd name="connsiteX17" fmla="*/ 2353 w 10000"/>
              <a:gd name="connsiteY17" fmla="*/ 0 h 10000"/>
              <a:gd name="connsiteX18" fmla="*/ 2500 w 10000"/>
              <a:gd name="connsiteY18" fmla="*/ 0 h 10000"/>
              <a:gd name="connsiteX19" fmla="*/ 2647 w 10000"/>
              <a:gd name="connsiteY19" fmla="*/ 0 h 10000"/>
              <a:gd name="connsiteX20" fmla="*/ 2941 w 10000"/>
              <a:gd name="connsiteY20" fmla="*/ 59 h 10000"/>
              <a:gd name="connsiteX21" fmla="*/ 3088 w 10000"/>
              <a:gd name="connsiteY21" fmla="*/ 176 h 10000"/>
              <a:gd name="connsiteX22" fmla="*/ 3235 w 10000"/>
              <a:gd name="connsiteY22" fmla="*/ 293 h 10000"/>
              <a:gd name="connsiteX23" fmla="*/ 3382 w 10000"/>
              <a:gd name="connsiteY23" fmla="*/ 440 h 10000"/>
              <a:gd name="connsiteX24" fmla="*/ 3529 w 10000"/>
              <a:gd name="connsiteY24" fmla="*/ 645 h 10000"/>
              <a:gd name="connsiteX25" fmla="*/ 3676 w 10000"/>
              <a:gd name="connsiteY25" fmla="*/ 850 h 10000"/>
              <a:gd name="connsiteX26" fmla="*/ 3824 w 10000"/>
              <a:gd name="connsiteY26" fmla="*/ 1085 h 10000"/>
              <a:gd name="connsiteX27" fmla="*/ 3971 w 10000"/>
              <a:gd name="connsiteY27" fmla="*/ 1378 h 10000"/>
              <a:gd name="connsiteX28" fmla="*/ 4118 w 10000"/>
              <a:gd name="connsiteY28" fmla="*/ 1672 h 10000"/>
              <a:gd name="connsiteX29" fmla="*/ 4265 w 10000"/>
              <a:gd name="connsiteY29" fmla="*/ 1965 h 10000"/>
              <a:gd name="connsiteX30" fmla="*/ 4412 w 10000"/>
              <a:gd name="connsiteY30" fmla="*/ 2317 h 10000"/>
              <a:gd name="connsiteX31" fmla="*/ 4559 w 10000"/>
              <a:gd name="connsiteY31" fmla="*/ 2669 h 10000"/>
              <a:gd name="connsiteX32" fmla="*/ 4706 w 10000"/>
              <a:gd name="connsiteY32" fmla="*/ 3050 h 10000"/>
              <a:gd name="connsiteX33" fmla="*/ 4853 w 10000"/>
              <a:gd name="connsiteY33" fmla="*/ 3431 h 10000"/>
              <a:gd name="connsiteX34" fmla="*/ 5000 w 10000"/>
              <a:gd name="connsiteY34" fmla="*/ 3842 h 10000"/>
              <a:gd name="connsiteX35" fmla="*/ 5147 w 10000"/>
              <a:gd name="connsiteY35" fmla="*/ 4252 h 10000"/>
              <a:gd name="connsiteX36" fmla="*/ 5294 w 10000"/>
              <a:gd name="connsiteY36" fmla="*/ 4663 h 10000"/>
              <a:gd name="connsiteX37" fmla="*/ 5441 w 10000"/>
              <a:gd name="connsiteY37" fmla="*/ 5073 h 10000"/>
              <a:gd name="connsiteX38" fmla="*/ 5588 w 10000"/>
              <a:gd name="connsiteY38" fmla="*/ 5484 h 10000"/>
              <a:gd name="connsiteX39" fmla="*/ 5735 w 10000"/>
              <a:gd name="connsiteY39" fmla="*/ 5894 h 10000"/>
              <a:gd name="connsiteX40" fmla="*/ 5882 w 10000"/>
              <a:gd name="connsiteY40" fmla="*/ 6305 h 10000"/>
              <a:gd name="connsiteX41" fmla="*/ 6029 w 10000"/>
              <a:gd name="connsiteY41" fmla="*/ 6686 h 10000"/>
              <a:gd name="connsiteX42" fmla="*/ 6176 w 10000"/>
              <a:gd name="connsiteY42" fmla="*/ 7067 h 10000"/>
              <a:gd name="connsiteX43" fmla="*/ 6324 w 10000"/>
              <a:gd name="connsiteY43" fmla="*/ 7449 h 10000"/>
              <a:gd name="connsiteX44" fmla="*/ 6471 w 10000"/>
              <a:gd name="connsiteY44" fmla="*/ 7801 h 10000"/>
              <a:gd name="connsiteX45" fmla="*/ 6618 w 10000"/>
              <a:gd name="connsiteY45" fmla="*/ 8152 h 10000"/>
              <a:gd name="connsiteX46" fmla="*/ 6765 w 10000"/>
              <a:gd name="connsiteY46" fmla="*/ 8475 h 10000"/>
              <a:gd name="connsiteX47" fmla="*/ 6912 w 10000"/>
              <a:gd name="connsiteY47" fmla="*/ 8739 h 10000"/>
              <a:gd name="connsiteX48" fmla="*/ 7059 w 10000"/>
              <a:gd name="connsiteY48" fmla="*/ 9003 h 10000"/>
              <a:gd name="connsiteX49" fmla="*/ 7206 w 10000"/>
              <a:gd name="connsiteY49" fmla="*/ 9267 h 10000"/>
              <a:gd name="connsiteX50" fmla="*/ 7353 w 10000"/>
              <a:gd name="connsiteY50" fmla="*/ 9472 h 10000"/>
              <a:gd name="connsiteX51" fmla="*/ 7500 w 10000"/>
              <a:gd name="connsiteY51" fmla="*/ 9648 h 10000"/>
              <a:gd name="connsiteX52" fmla="*/ 7647 w 10000"/>
              <a:gd name="connsiteY52" fmla="*/ 9795 h 10000"/>
              <a:gd name="connsiteX53" fmla="*/ 7794 w 10000"/>
              <a:gd name="connsiteY53" fmla="*/ 9912 h 10000"/>
              <a:gd name="connsiteX54" fmla="*/ 8088 w 10000"/>
              <a:gd name="connsiteY54" fmla="*/ 10000 h 10000"/>
              <a:gd name="connsiteX55" fmla="*/ 8088 w 10000"/>
              <a:gd name="connsiteY55" fmla="*/ 10000 h 10000"/>
              <a:gd name="connsiteX56" fmla="*/ 8235 w 10000"/>
              <a:gd name="connsiteY56" fmla="*/ 10000 h 10000"/>
              <a:gd name="connsiteX57" fmla="*/ 8529 w 10000"/>
              <a:gd name="connsiteY57" fmla="*/ 9941 h 10000"/>
              <a:gd name="connsiteX58" fmla="*/ 8676 w 10000"/>
              <a:gd name="connsiteY58" fmla="*/ 9824 h 10000"/>
              <a:gd name="connsiteX59" fmla="*/ 8824 w 10000"/>
              <a:gd name="connsiteY59" fmla="*/ 9707 h 10000"/>
              <a:gd name="connsiteX60" fmla="*/ 8971 w 10000"/>
              <a:gd name="connsiteY60" fmla="*/ 9560 h 10000"/>
              <a:gd name="connsiteX61" fmla="*/ 9118 w 10000"/>
              <a:gd name="connsiteY61" fmla="*/ 9355 h 10000"/>
              <a:gd name="connsiteX62" fmla="*/ 9265 w 10000"/>
              <a:gd name="connsiteY62" fmla="*/ 9150 h 10000"/>
              <a:gd name="connsiteX63" fmla="*/ 9412 w 10000"/>
              <a:gd name="connsiteY63" fmla="*/ 8915 h 10000"/>
              <a:gd name="connsiteX64" fmla="*/ 9559 w 10000"/>
              <a:gd name="connsiteY64" fmla="*/ 8622 h 10000"/>
              <a:gd name="connsiteX65" fmla="*/ 9706 w 10000"/>
              <a:gd name="connsiteY65" fmla="*/ 8328 h 10000"/>
              <a:gd name="connsiteX66" fmla="*/ 9853 w 10000"/>
              <a:gd name="connsiteY66" fmla="*/ 8006 h 10000"/>
              <a:gd name="connsiteX67" fmla="*/ 10000 w 10000"/>
              <a:gd name="connsiteY67" fmla="*/ 768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0000" h="10000">
                <a:moveTo>
                  <a:pt x="0" y="4135"/>
                </a:moveTo>
                <a:lnTo>
                  <a:pt x="147" y="3724"/>
                </a:lnTo>
                <a:lnTo>
                  <a:pt x="294" y="3343"/>
                </a:lnTo>
                <a:lnTo>
                  <a:pt x="441" y="2962"/>
                </a:lnTo>
                <a:lnTo>
                  <a:pt x="588" y="2581"/>
                </a:lnTo>
                <a:lnTo>
                  <a:pt x="735" y="2229"/>
                </a:lnTo>
                <a:lnTo>
                  <a:pt x="882" y="1906"/>
                </a:lnTo>
                <a:lnTo>
                  <a:pt x="1029" y="1584"/>
                </a:lnTo>
                <a:lnTo>
                  <a:pt x="1176" y="1290"/>
                </a:lnTo>
                <a:cubicBezTo>
                  <a:pt x="1225" y="1202"/>
                  <a:pt x="1275" y="1114"/>
                  <a:pt x="1324" y="1026"/>
                </a:cubicBezTo>
                <a:lnTo>
                  <a:pt x="1471" y="792"/>
                </a:lnTo>
                <a:lnTo>
                  <a:pt x="1618" y="587"/>
                </a:lnTo>
                <a:lnTo>
                  <a:pt x="1765" y="411"/>
                </a:lnTo>
                <a:lnTo>
                  <a:pt x="1912" y="235"/>
                </a:lnTo>
                <a:lnTo>
                  <a:pt x="2059" y="147"/>
                </a:lnTo>
                <a:lnTo>
                  <a:pt x="2206" y="59"/>
                </a:lnTo>
                <a:lnTo>
                  <a:pt x="2500" y="0"/>
                </a:lnTo>
                <a:lnTo>
                  <a:pt x="2353" y="0"/>
                </a:lnTo>
                <a:lnTo>
                  <a:pt x="2500" y="0"/>
                </a:lnTo>
                <a:lnTo>
                  <a:pt x="2647" y="0"/>
                </a:lnTo>
                <a:lnTo>
                  <a:pt x="2941" y="59"/>
                </a:lnTo>
                <a:lnTo>
                  <a:pt x="3088" y="176"/>
                </a:lnTo>
                <a:lnTo>
                  <a:pt x="3235" y="293"/>
                </a:lnTo>
                <a:lnTo>
                  <a:pt x="3382" y="440"/>
                </a:lnTo>
                <a:lnTo>
                  <a:pt x="3529" y="645"/>
                </a:lnTo>
                <a:lnTo>
                  <a:pt x="3676" y="850"/>
                </a:lnTo>
                <a:lnTo>
                  <a:pt x="3824" y="1085"/>
                </a:lnTo>
                <a:lnTo>
                  <a:pt x="3971" y="1378"/>
                </a:lnTo>
                <a:lnTo>
                  <a:pt x="4118" y="1672"/>
                </a:lnTo>
                <a:lnTo>
                  <a:pt x="4265" y="1965"/>
                </a:lnTo>
                <a:lnTo>
                  <a:pt x="4412" y="2317"/>
                </a:lnTo>
                <a:lnTo>
                  <a:pt x="4559" y="2669"/>
                </a:lnTo>
                <a:lnTo>
                  <a:pt x="4706" y="3050"/>
                </a:lnTo>
                <a:lnTo>
                  <a:pt x="4853" y="3431"/>
                </a:lnTo>
                <a:lnTo>
                  <a:pt x="5000" y="3842"/>
                </a:lnTo>
                <a:lnTo>
                  <a:pt x="5147" y="4252"/>
                </a:lnTo>
                <a:lnTo>
                  <a:pt x="5294" y="4663"/>
                </a:lnTo>
                <a:lnTo>
                  <a:pt x="5441" y="5073"/>
                </a:lnTo>
                <a:lnTo>
                  <a:pt x="5588" y="5484"/>
                </a:lnTo>
                <a:lnTo>
                  <a:pt x="5735" y="5894"/>
                </a:lnTo>
                <a:lnTo>
                  <a:pt x="5882" y="6305"/>
                </a:lnTo>
                <a:lnTo>
                  <a:pt x="6029" y="6686"/>
                </a:lnTo>
                <a:lnTo>
                  <a:pt x="6176" y="7067"/>
                </a:lnTo>
                <a:cubicBezTo>
                  <a:pt x="6225" y="7194"/>
                  <a:pt x="6275" y="7322"/>
                  <a:pt x="6324" y="7449"/>
                </a:cubicBezTo>
                <a:lnTo>
                  <a:pt x="6471" y="7801"/>
                </a:lnTo>
                <a:lnTo>
                  <a:pt x="6618" y="8152"/>
                </a:lnTo>
                <a:lnTo>
                  <a:pt x="6765" y="8475"/>
                </a:lnTo>
                <a:lnTo>
                  <a:pt x="6912" y="8739"/>
                </a:lnTo>
                <a:lnTo>
                  <a:pt x="7059" y="9003"/>
                </a:lnTo>
                <a:lnTo>
                  <a:pt x="7206" y="9267"/>
                </a:lnTo>
                <a:lnTo>
                  <a:pt x="7353" y="9472"/>
                </a:lnTo>
                <a:lnTo>
                  <a:pt x="7500" y="9648"/>
                </a:lnTo>
                <a:lnTo>
                  <a:pt x="7647" y="9795"/>
                </a:lnTo>
                <a:lnTo>
                  <a:pt x="7794" y="9912"/>
                </a:lnTo>
                <a:lnTo>
                  <a:pt x="8088" y="10000"/>
                </a:lnTo>
                <a:lnTo>
                  <a:pt x="8088" y="10000"/>
                </a:lnTo>
                <a:lnTo>
                  <a:pt x="8235" y="10000"/>
                </a:lnTo>
                <a:lnTo>
                  <a:pt x="8529" y="9941"/>
                </a:lnTo>
                <a:lnTo>
                  <a:pt x="8676" y="9824"/>
                </a:lnTo>
                <a:lnTo>
                  <a:pt x="8824" y="9707"/>
                </a:lnTo>
                <a:lnTo>
                  <a:pt x="8971" y="9560"/>
                </a:lnTo>
                <a:lnTo>
                  <a:pt x="9118" y="9355"/>
                </a:lnTo>
                <a:lnTo>
                  <a:pt x="9265" y="9150"/>
                </a:lnTo>
                <a:lnTo>
                  <a:pt x="9412" y="8915"/>
                </a:lnTo>
                <a:lnTo>
                  <a:pt x="9559" y="8622"/>
                </a:lnTo>
                <a:lnTo>
                  <a:pt x="9706" y="8328"/>
                </a:lnTo>
                <a:lnTo>
                  <a:pt x="9853" y="8006"/>
                </a:lnTo>
                <a:lnTo>
                  <a:pt x="10000" y="7683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5388495" y="4472690"/>
            <a:ext cx="91404" cy="858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7210852" y="4888426"/>
            <a:ext cx="91404" cy="866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8124887" y="4928145"/>
            <a:ext cx="91404" cy="866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>
            <a:off x="5018583" y="4696798"/>
            <a:ext cx="3581335" cy="776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069233" y="1781115"/>
            <a:ext cx="1087299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</a:t>
            </a:fld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460649" y="4348626"/>
            <a:ext cx="91404" cy="858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3" name="Oval 92"/>
          <p:cNvSpPr/>
          <p:nvPr/>
        </p:nvSpPr>
        <p:spPr>
          <a:xfrm>
            <a:off x="5540895" y="4388870"/>
            <a:ext cx="91404" cy="858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4" name="Oval 93"/>
          <p:cNvSpPr/>
          <p:nvPr/>
        </p:nvSpPr>
        <p:spPr>
          <a:xfrm>
            <a:off x="5312295" y="4548890"/>
            <a:ext cx="91404" cy="858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5" name="Oval 94"/>
          <p:cNvSpPr/>
          <p:nvPr/>
        </p:nvSpPr>
        <p:spPr>
          <a:xfrm>
            <a:off x="7370872" y="4964626"/>
            <a:ext cx="91404" cy="866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6" name="Oval 95"/>
          <p:cNvSpPr/>
          <p:nvPr/>
        </p:nvSpPr>
        <p:spPr>
          <a:xfrm>
            <a:off x="7127032" y="4827466"/>
            <a:ext cx="91404" cy="866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7" name="Oval 96"/>
          <p:cNvSpPr/>
          <p:nvPr/>
        </p:nvSpPr>
        <p:spPr>
          <a:xfrm>
            <a:off x="8262047" y="4844325"/>
            <a:ext cx="91404" cy="866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8" name="Oval 97"/>
          <p:cNvSpPr/>
          <p:nvPr/>
        </p:nvSpPr>
        <p:spPr>
          <a:xfrm>
            <a:off x="8025827" y="4981485"/>
            <a:ext cx="91404" cy="866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5" name="Oval 234"/>
          <p:cNvSpPr/>
          <p:nvPr/>
        </p:nvSpPr>
        <p:spPr>
          <a:xfrm>
            <a:off x="6293009" y="4280046"/>
            <a:ext cx="91404" cy="858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6186329" y="4234326"/>
            <a:ext cx="91404" cy="858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/>
          <p:cNvGrpSpPr/>
          <p:nvPr/>
        </p:nvGrpSpPr>
        <p:grpSpPr>
          <a:xfrm>
            <a:off x="5220950" y="4037215"/>
            <a:ext cx="3378968" cy="1309737"/>
            <a:chOff x="5220950" y="4037215"/>
            <a:chExt cx="3378968" cy="1309737"/>
          </a:xfrm>
        </p:grpSpPr>
        <p:grpSp>
          <p:nvGrpSpPr>
            <p:cNvPr id="7" name="Group 6"/>
            <p:cNvGrpSpPr/>
            <p:nvPr/>
          </p:nvGrpSpPr>
          <p:grpSpPr>
            <a:xfrm>
              <a:off x="5220950" y="4060825"/>
              <a:ext cx="3378968" cy="1262063"/>
              <a:chOff x="5220950" y="4060825"/>
              <a:chExt cx="3378968" cy="1262063"/>
            </a:xfrm>
          </p:grpSpPr>
          <p:sp>
            <p:nvSpPr>
              <p:cNvPr id="243" name="Freeform 337"/>
              <p:cNvSpPr>
                <a:spLocks/>
              </p:cNvSpPr>
              <p:nvPr/>
            </p:nvSpPr>
            <p:spPr bwMode="auto">
              <a:xfrm>
                <a:off x="5220950" y="4077176"/>
                <a:ext cx="2563158" cy="1224585"/>
              </a:xfrm>
              <a:custGeom>
                <a:avLst/>
                <a:gdLst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997 h 10000"/>
                  <a:gd name="connsiteX20" fmla="*/ 1471 w 10000"/>
                  <a:gd name="connsiteY20" fmla="*/ 792 h 10000"/>
                  <a:gd name="connsiteX21" fmla="*/ 1618 w 10000"/>
                  <a:gd name="connsiteY21" fmla="*/ 762 h 10000"/>
                  <a:gd name="connsiteX22" fmla="*/ 1618 w 10000"/>
                  <a:gd name="connsiteY22" fmla="*/ 587 h 10000"/>
                  <a:gd name="connsiteX23" fmla="*/ 1765 w 10000"/>
                  <a:gd name="connsiteY23" fmla="*/ 557 h 10000"/>
                  <a:gd name="connsiteX24" fmla="*/ 1765 w 10000"/>
                  <a:gd name="connsiteY24" fmla="*/ 411 h 10000"/>
                  <a:gd name="connsiteX25" fmla="*/ 1912 w 10000"/>
                  <a:gd name="connsiteY25" fmla="*/ 381 h 10000"/>
                  <a:gd name="connsiteX26" fmla="*/ 1912 w 10000"/>
                  <a:gd name="connsiteY26" fmla="*/ 235 h 10000"/>
                  <a:gd name="connsiteX27" fmla="*/ 2059 w 10000"/>
                  <a:gd name="connsiteY27" fmla="*/ 205 h 10000"/>
                  <a:gd name="connsiteX28" fmla="*/ 2059 w 10000"/>
                  <a:gd name="connsiteY28" fmla="*/ 147 h 10000"/>
                  <a:gd name="connsiteX29" fmla="*/ 2206 w 10000"/>
                  <a:gd name="connsiteY29" fmla="*/ 117 h 10000"/>
                  <a:gd name="connsiteX30" fmla="*/ 2206 w 10000"/>
                  <a:gd name="connsiteY30" fmla="*/ 59 h 10000"/>
                  <a:gd name="connsiteX31" fmla="*/ 2500 w 10000"/>
                  <a:gd name="connsiteY31" fmla="*/ 0 h 10000"/>
                  <a:gd name="connsiteX32" fmla="*/ 2500 w 10000"/>
                  <a:gd name="connsiteY32" fmla="*/ 0 h 10000"/>
                  <a:gd name="connsiteX33" fmla="*/ 2647 w 10000"/>
                  <a:gd name="connsiteY33" fmla="*/ 0 h 10000"/>
                  <a:gd name="connsiteX34" fmla="*/ 2941 w 10000"/>
                  <a:gd name="connsiteY34" fmla="*/ 59 h 10000"/>
                  <a:gd name="connsiteX35" fmla="*/ 2941 w 10000"/>
                  <a:gd name="connsiteY35" fmla="*/ 147 h 10000"/>
                  <a:gd name="connsiteX36" fmla="*/ 3088 w 10000"/>
                  <a:gd name="connsiteY36" fmla="*/ 176 h 10000"/>
                  <a:gd name="connsiteX37" fmla="*/ 3088 w 10000"/>
                  <a:gd name="connsiteY37" fmla="*/ 264 h 10000"/>
                  <a:gd name="connsiteX38" fmla="*/ 3235 w 10000"/>
                  <a:gd name="connsiteY38" fmla="*/ 293 h 10000"/>
                  <a:gd name="connsiteX39" fmla="*/ 3235 w 10000"/>
                  <a:gd name="connsiteY39" fmla="*/ 411 h 10000"/>
                  <a:gd name="connsiteX40" fmla="*/ 3382 w 10000"/>
                  <a:gd name="connsiteY40" fmla="*/ 440 h 10000"/>
                  <a:gd name="connsiteX41" fmla="*/ 3382 w 10000"/>
                  <a:gd name="connsiteY41" fmla="*/ 616 h 10000"/>
                  <a:gd name="connsiteX42" fmla="*/ 3529 w 10000"/>
                  <a:gd name="connsiteY42" fmla="*/ 645 h 10000"/>
                  <a:gd name="connsiteX43" fmla="*/ 3529 w 10000"/>
                  <a:gd name="connsiteY43" fmla="*/ 821 h 10000"/>
                  <a:gd name="connsiteX44" fmla="*/ 3676 w 10000"/>
                  <a:gd name="connsiteY44" fmla="*/ 850 h 10000"/>
                  <a:gd name="connsiteX45" fmla="*/ 3676 w 10000"/>
                  <a:gd name="connsiteY45" fmla="*/ 1056 h 10000"/>
                  <a:gd name="connsiteX46" fmla="*/ 3824 w 10000"/>
                  <a:gd name="connsiteY46" fmla="*/ 1085 h 10000"/>
                  <a:gd name="connsiteX47" fmla="*/ 3824 w 10000"/>
                  <a:gd name="connsiteY47" fmla="*/ 1349 h 10000"/>
                  <a:gd name="connsiteX48" fmla="*/ 3971 w 10000"/>
                  <a:gd name="connsiteY48" fmla="*/ 1378 h 10000"/>
                  <a:gd name="connsiteX49" fmla="*/ 3971 w 10000"/>
                  <a:gd name="connsiteY49" fmla="*/ 1642 h 10000"/>
                  <a:gd name="connsiteX50" fmla="*/ 4118 w 10000"/>
                  <a:gd name="connsiteY50" fmla="*/ 1672 h 10000"/>
                  <a:gd name="connsiteX51" fmla="*/ 4118 w 10000"/>
                  <a:gd name="connsiteY51" fmla="*/ 1935 h 10000"/>
                  <a:gd name="connsiteX52" fmla="*/ 4265 w 10000"/>
                  <a:gd name="connsiteY52" fmla="*/ 1965 h 10000"/>
                  <a:gd name="connsiteX53" fmla="*/ 4265 w 10000"/>
                  <a:gd name="connsiteY53" fmla="*/ 2287 h 10000"/>
                  <a:gd name="connsiteX54" fmla="*/ 4412 w 10000"/>
                  <a:gd name="connsiteY54" fmla="*/ 2317 h 10000"/>
                  <a:gd name="connsiteX55" fmla="*/ 4412 w 10000"/>
                  <a:gd name="connsiteY55" fmla="*/ 2639 h 10000"/>
                  <a:gd name="connsiteX56" fmla="*/ 4559 w 10000"/>
                  <a:gd name="connsiteY56" fmla="*/ 2669 h 10000"/>
                  <a:gd name="connsiteX57" fmla="*/ 4559 w 10000"/>
                  <a:gd name="connsiteY57" fmla="*/ 3021 h 10000"/>
                  <a:gd name="connsiteX58" fmla="*/ 4706 w 10000"/>
                  <a:gd name="connsiteY58" fmla="*/ 3050 h 10000"/>
                  <a:gd name="connsiteX59" fmla="*/ 4706 w 10000"/>
                  <a:gd name="connsiteY59" fmla="*/ 3402 h 10000"/>
                  <a:gd name="connsiteX60" fmla="*/ 4853 w 10000"/>
                  <a:gd name="connsiteY60" fmla="*/ 3431 h 10000"/>
                  <a:gd name="connsiteX61" fmla="*/ 4853 w 10000"/>
                  <a:gd name="connsiteY61" fmla="*/ 3812 h 10000"/>
                  <a:gd name="connsiteX62" fmla="*/ 5000 w 10000"/>
                  <a:gd name="connsiteY62" fmla="*/ 3842 h 10000"/>
                  <a:gd name="connsiteX63" fmla="*/ 5000 w 10000"/>
                  <a:gd name="connsiteY63" fmla="*/ 4223 h 10000"/>
                  <a:gd name="connsiteX64" fmla="*/ 5147 w 10000"/>
                  <a:gd name="connsiteY64" fmla="*/ 4252 h 10000"/>
                  <a:gd name="connsiteX65" fmla="*/ 5147 w 10000"/>
                  <a:gd name="connsiteY65" fmla="*/ 4633 h 10000"/>
                  <a:gd name="connsiteX66" fmla="*/ 5294 w 10000"/>
                  <a:gd name="connsiteY66" fmla="*/ 4663 h 10000"/>
                  <a:gd name="connsiteX67" fmla="*/ 5294 w 10000"/>
                  <a:gd name="connsiteY67" fmla="*/ 5044 h 10000"/>
                  <a:gd name="connsiteX68" fmla="*/ 5441 w 10000"/>
                  <a:gd name="connsiteY68" fmla="*/ 5073 h 10000"/>
                  <a:gd name="connsiteX69" fmla="*/ 5441 w 10000"/>
                  <a:gd name="connsiteY69" fmla="*/ 5455 h 10000"/>
                  <a:gd name="connsiteX70" fmla="*/ 5588 w 10000"/>
                  <a:gd name="connsiteY70" fmla="*/ 5484 h 10000"/>
                  <a:gd name="connsiteX71" fmla="*/ 5588 w 10000"/>
                  <a:gd name="connsiteY71" fmla="*/ 5865 h 10000"/>
                  <a:gd name="connsiteX72" fmla="*/ 5735 w 10000"/>
                  <a:gd name="connsiteY72" fmla="*/ 5894 h 10000"/>
                  <a:gd name="connsiteX73" fmla="*/ 5735 w 10000"/>
                  <a:gd name="connsiteY73" fmla="*/ 6276 h 10000"/>
                  <a:gd name="connsiteX74" fmla="*/ 5882 w 10000"/>
                  <a:gd name="connsiteY74" fmla="*/ 6305 h 10000"/>
                  <a:gd name="connsiteX75" fmla="*/ 5882 w 10000"/>
                  <a:gd name="connsiteY75" fmla="*/ 6657 h 10000"/>
                  <a:gd name="connsiteX76" fmla="*/ 6029 w 10000"/>
                  <a:gd name="connsiteY76" fmla="*/ 6686 h 10000"/>
                  <a:gd name="connsiteX77" fmla="*/ 6029 w 10000"/>
                  <a:gd name="connsiteY77" fmla="*/ 7038 h 10000"/>
                  <a:gd name="connsiteX78" fmla="*/ 6176 w 10000"/>
                  <a:gd name="connsiteY78" fmla="*/ 7067 h 10000"/>
                  <a:gd name="connsiteX79" fmla="*/ 6176 w 10000"/>
                  <a:gd name="connsiteY79" fmla="*/ 7419 h 10000"/>
                  <a:gd name="connsiteX80" fmla="*/ 6324 w 10000"/>
                  <a:gd name="connsiteY80" fmla="*/ 7449 h 10000"/>
                  <a:gd name="connsiteX81" fmla="*/ 6324 w 10000"/>
                  <a:gd name="connsiteY81" fmla="*/ 7771 h 10000"/>
                  <a:gd name="connsiteX82" fmla="*/ 6471 w 10000"/>
                  <a:gd name="connsiteY82" fmla="*/ 7801 h 10000"/>
                  <a:gd name="connsiteX83" fmla="*/ 6471 w 10000"/>
                  <a:gd name="connsiteY83" fmla="*/ 8123 h 10000"/>
                  <a:gd name="connsiteX84" fmla="*/ 6618 w 10000"/>
                  <a:gd name="connsiteY84" fmla="*/ 8152 h 10000"/>
                  <a:gd name="connsiteX85" fmla="*/ 6618 w 10000"/>
                  <a:gd name="connsiteY85" fmla="*/ 8446 h 10000"/>
                  <a:gd name="connsiteX86" fmla="*/ 6765 w 10000"/>
                  <a:gd name="connsiteY86" fmla="*/ 8475 h 10000"/>
                  <a:gd name="connsiteX87" fmla="*/ 6765 w 10000"/>
                  <a:gd name="connsiteY87" fmla="*/ 8710 h 10000"/>
                  <a:gd name="connsiteX88" fmla="*/ 6912 w 10000"/>
                  <a:gd name="connsiteY88" fmla="*/ 8739 h 10000"/>
                  <a:gd name="connsiteX89" fmla="*/ 6912 w 10000"/>
                  <a:gd name="connsiteY89" fmla="*/ 8974 h 10000"/>
                  <a:gd name="connsiteX90" fmla="*/ 7059 w 10000"/>
                  <a:gd name="connsiteY90" fmla="*/ 9003 h 10000"/>
                  <a:gd name="connsiteX91" fmla="*/ 7059 w 10000"/>
                  <a:gd name="connsiteY91" fmla="*/ 9238 h 10000"/>
                  <a:gd name="connsiteX92" fmla="*/ 7206 w 10000"/>
                  <a:gd name="connsiteY92" fmla="*/ 9267 h 10000"/>
                  <a:gd name="connsiteX93" fmla="*/ 7206 w 10000"/>
                  <a:gd name="connsiteY93" fmla="*/ 9443 h 10000"/>
                  <a:gd name="connsiteX94" fmla="*/ 7353 w 10000"/>
                  <a:gd name="connsiteY94" fmla="*/ 9472 h 10000"/>
                  <a:gd name="connsiteX95" fmla="*/ 7353 w 10000"/>
                  <a:gd name="connsiteY95" fmla="*/ 9619 h 10000"/>
                  <a:gd name="connsiteX96" fmla="*/ 7500 w 10000"/>
                  <a:gd name="connsiteY96" fmla="*/ 9648 h 10000"/>
                  <a:gd name="connsiteX97" fmla="*/ 7500 w 10000"/>
                  <a:gd name="connsiteY97" fmla="*/ 9765 h 10000"/>
                  <a:gd name="connsiteX98" fmla="*/ 7647 w 10000"/>
                  <a:gd name="connsiteY98" fmla="*/ 9795 h 10000"/>
                  <a:gd name="connsiteX99" fmla="*/ 7647 w 10000"/>
                  <a:gd name="connsiteY99" fmla="*/ 9883 h 10000"/>
                  <a:gd name="connsiteX100" fmla="*/ 7794 w 10000"/>
                  <a:gd name="connsiteY100" fmla="*/ 9912 h 10000"/>
                  <a:gd name="connsiteX101" fmla="*/ 7794 w 10000"/>
                  <a:gd name="connsiteY101" fmla="*/ 9941 h 10000"/>
                  <a:gd name="connsiteX102" fmla="*/ 8088 w 10000"/>
                  <a:gd name="connsiteY102" fmla="*/ 10000 h 10000"/>
                  <a:gd name="connsiteX103" fmla="*/ 7941 w 10000"/>
                  <a:gd name="connsiteY103" fmla="*/ 10000 h 10000"/>
                  <a:gd name="connsiteX104" fmla="*/ 8088 w 10000"/>
                  <a:gd name="connsiteY104" fmla="*/ 10000 h 10000"/>
                  <a:gd name="connsiteX105" fmla="*/ 8235 w 10000"/>
                  <a:gd name="connsiteY105" fmla="*/ 10000 h 10000"/>
                  <a:gd name="connsiteX106" fmla="*/ 8529 w 10000"/>
                  <a:gd name="connsiteY106" fmla="*/ 9941 h 10000"/>
                  <a:gd name="connsiteX107" fmla="*/ 8529 w 10000"/>
                  <a:gd name="connsiteY107" fmla="*/ 9853 h 10000"/>
                  <a:gd name="connsiteX108" fmla="*/ 8676 w 10000"/>
                  <a:gd name="connsiteY108" fmla="*/ 9824 h 10000"/>
                  <a:gd name="connsiteX109" fmla="*/ 8676 w 10000"/>
                  <a:gd name="connsiteY109" fmla="*/ 9736 h 10000"/>
                  <a:gd name="connsiteX110" fmla="*/ 8824 w 10000"/>
                  <a:gd name="connsiteY110" fmla="*/ 9707 h 10000"/>
                  <a:gd name="connsiteX111" fmla="*/ 8824 w 10000"/>
                  <a:gd name="connsiteY111" fmla="*/ 9589 h 10000"/>
                  <a:gd name="connsiteX112" fmla="*/ 8971 w 10000"/>
                  <a:gd name="connsiteY112" fmla="*/ 9560 h 10000"/>
                  <a:gd name="connsiteX113" fmla="*/ 8971 w 10000"/>
                  <a:gd name="connsiteY113" fmla="*/ 9384 h 10000"/>
                  <a:gd name="connsiteX114" fmla="*/ 9118 w 10000"/>
                  <a:gd name="connsiteY114" fmla="*/ 9355 h 10000"/>
                  <a:gd name="connsiteX115" fmla="*/ 9118 w 10000"/>
                  <a:gd name="connsiteY115" fmla="*/ 9179 h 10000"/>
                  <a:gd name="connsiteX116" fmla="*/ 9265 w 10000"/>
                  <a:gd name="connsiteY116" fmla="*/ 9150 h 10000"/>
                  <a:gd name="connsiteX117" fmla="*/ 9265 w 10000"/>
                  <a:gd name="connsiteY117" fmla="*/ 8944 h 10000"/>
                  <a:gd name="connsiteX118" fmla="*/ 9412 w 10000"/>
                  <a:gd name="connsiteY118" fmla="*/ 8915 h 10000"/>
                  <a:gd name="connsiteX119" fmla="*/ 9412 w 10000"/>
                  <a:gd name="connsiteY119" fmla="*/ 8651 h 10000"/>
                  <a:gd name="connsiteX120" fmla="*/ 9559 w 10000"/>
                  <a:gd name="connsiteY120" fmla="*/ 8622 h 10000"/>
                  <a:gd name="connsiteX121" fmla="*/ 9559 w 10000"/>
                  <a:gd name="connsiteY121" fmla="*/ 8358 h 10000"/>
                  <a:gd name="connsiteX122" fmla="*/ 9706 w 10000"/>
                  <a:gd name="connsiteY122" fmla="*/ 8328 h 10000"/>
                  <a:gd name="connsiteX123" fmla="*/ 9706 w 10000"/>
                  <a:gd name="connsiteY123" fmla="*/ 8035 h 10000"/>
                  <a:gd name="connsiteX124" fmla="*/ 9853 w 10000"/>
                  <a:gd name="connsiteY124" fmla="*/ 8006 h 10000"/>
                  <a:gd name="connsiteX125" fmla="*/ 9853 w 10000"/>
                  <a:gd name="connsiteY125" fmla="*/ 7713 h 10000"/>
                  <a:gd name="connsiteX126" fmla="*/ 10000 w 10000"/>
                  <a:gd name="connsiteY126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997 h 10000"/>
                  <a:gd name="connsiteX20" fmla="*/ 1471 w 10000"/>
                  <a:gd name="connsiteY20" fmla="*/ 792 h 10000"/>
                  <a:gd name="connsiteX21" fmla="*/ 1618 w 10000"/>
                  <a:gd name="connsiteY21" fmla="*/ 762 h 10000"/>
                  <a:gd name="connsiteX22" fmla="*/ 1618 w 10000"/>
                  <a:gd name="connsiteY22" fmla="*/ 587 h 10000"/>
                  <a:gd name="connsiteX23" fmla="*/ 1765 w 10000"/>
                  <a:gd name="connsiteY23" fmla="*/ 557 h 10000"/>
                  <a:gd name="connsiteX24" fmla="*/ 1765 w 10000"/>
                  <a:gd name="connsiteY24" fmla="*/ 411 h 10000"/>
                  <a:gd name="connsiteX25" fmla="*/ 1912 w 10000"/>
                  <a:gd name="connsiteY25" fmla="*/ 381 h 10000"/>
                  <a:gd name="connsiteX26" fmla="*/ 1912 w 10000"/>
                  <a:gd name="connsiteY26" fmla="*/ 235 h 10000"/>
                  <a:gd name="connsiteX27" fmla="*/ 2059 w 10000"/>
                  <a:gd name="connsiteY27" fmla="*/ 205 h 10000"/>
                  <a:gd name="connsiteX28" fmla="*/ 2059 w 10000"/>
                  <a:gd name="connsiteY28" fmla="*/ 147 h 10000"/>
                  <a:gd name="connsiteX29" fmla="*/ 2206 w 10000"/>
                  <a:gd name="connsiteY29" fmla="*/ 59 h 10000"/>
                  <a:gd name="connsiteX30" fmla="*/ 2500 w 10000"/>
                  <a:gd name="connsiteY30" fmla="*/ 0 h 10000"/>
                  <a:gd name="connsiteX31" fmla="*/ 2500 w 10000"/>
                  <a:gd name="connsiteY31" fmla="*/ 0 h 10000"/>
                  <a:gd name="connsiteX32" fmla="*/ 2647 w 10000"/>
                  <a:gd name="connsiteY32" fmla="*/ 0 h 10000"/>
                  <a:gd name="connsiteX33" fmla="*/ 2941 w 10000"/>
                  <a:gd name="connsiteY33" fmla="*/ 59 h 10000"/>
                  <a:gd name="connsiteX34" fmla="*/ 2941 w 10000"/>
                  <a:gd name="connsiteY34" fmla="*/ 147 h 10000"/>
                  <a:gd name="connsiteX35" fmla="*/ 3088 w 10000"/>
                  <a:gd name="connsiteY35" fmla="*/ 176 h 10000"/>
                  <a:gd name="connsiteX36" fmla="*/ 3088 w 10000"/>
                  <a:gd name="connsiteY36" fmla="*/ 264 h 10000"/>
                  <a:gd name="connsiteX37" fmla="*/ 3235 w 10000"/>
                  <a:gd name="connsiteY37" fmla="*/ 293 h 10000"/>
                  <a:gd name="connsiteX38" fmla="*/ 3235 w 10000"/>
                  <a:gd name="connsiteY38" fmla="*/ 411 h 10000"/>
                  <a:gd name="connsiteX39" fmla="*/ 3382 w 10000"/>
                  <a:gd name="connsiteY39" fmla="*/ 440 h 10000"/>
                  <a:gd name="connsiteX40" fmla="*/ 3382 w 10000"/>
                  <a:gd name="connsiteY40" fmla="*/ 616 h 10000"/>
                  <a:gd name="connsiteX41" fmla="*/ 3529 w 10000"/>
                  <a:gd name="connsiteY41" fmla="*/ 645 h 10000"/>
                  <a:gd name="connsiteX42" fmla="*/ 3529 w 10000"/>
                  <a:gd name="connsiteY42" fmla="*/ 821 h 10000"/>
                  <a:gd name="connsiteX43" fmla="*/ 3676 w 10000"/>
                  <a:gd name="connsiteY43" fmla="*/ 850 h 10000"/>
                  <a:gd name="connsiteX44" fmla="*/ 3676 w 10000"/>
                  <a:gd name="connsiteY44" fmla="*/ 1056 h 10000"/>
                  <a:gd name="connsiteX45" fmla="*/ 3824 w 10000"/>
                  <a:gd name="connsiteY45" fmla="*/ 1085 h 10000"/>
                  <a:gd name="connsiteX46" fmla="*/ 3824 w 10000"/>
                  <a:gd name="connsiteY46" fmla="*/ 1349 h 10000"/>
                  <a:gd name="connsiteX47" fmla="*/ 3971 w 10000"/>
                  <a:gd name="connsiteY47" fmla="*/ 1378 h 10000"/>
                  <a:gd name="connsiteX48" fmla="*/ 3971 w 10000"/>
                  <a:gd name="connsiteY48" fmla="*/ 1642 h 10000"/>
                  <a:gd name="connsiteX49" fmla="*/ 4118 w 10000"/>
                  <a:gd name="connsiteY49" fmla="*/ 1672 h 10000"/>
                  <a:gd name="connsiteX50" fmla="*/ 4118 w 10000"/>
                  <a:gd name="connsiteY50" fmla="*/ 1935 h 10000"/>
                  <a:gd name="connsiteX51" fmla="*/ 4265 w 10000"/>
                  <a:gd name="connsiteY51" fmla="*/ 1965 h 10000"/>
                  <a:gd name="connsiteX52" fmla="*/ 4265 w 10000"/>
                  <a:gd name="connsiteY52" fmla="*/ 2287 h 10000"/>
                  <a:gd name="connsiteX53" fmla="*/ 4412 w 10000"/>
                  <a:gd name="connsiteY53" fmla="*/ 2317 h 10000"/>
                  <a:gd name="connsiteX54" fmla="*/ 4412 w 10000"/>
                  <a:gd name="connsiteY54" fmla="*/ 2639 h 10000"/>
                  <a:gd name="connsiteX55" fmla="*/ 4559 w 10000"/>
                  <a:gd name="connsiteY55" fmla="*/ 2669 h 10000"/>
                  <a:gd name="connsiteX56" fmla="*/ 4559 w 10000"/>
                  <a:gd name="connsiteY56" fmla="*/ 3021 h 10000"/>
                  <a:gd name="connsiteX57" fmla="*/ 4706 w 10000"/>
                  <a:gd name="connsiteY57" fmla="*/ 3050 h 10000"/>
                  <a:gd name="connsiteX58" fmla="*/ 4706 w 10000"/>
                  <a:gd name="connsiteY58" fmla="*/ 3402 h 10000"/>
                  <a:gd name="connsiteX59" fmla="*/ 4853 w 10000"/>
                  <a:gd name="connsiteY59" fmla="*/ 3431 h 10000"/>
                  <a:gd name="connsiteX60" fmla="*/ 4853 w 10000"/>
                  <a:gd name="connsiteY60" fmla="*/ 3812 h 10000"/>
                  <a:gd name="connsiteX61" fmla="*/ 5000 w 10000"/>
                  <a:gd name="connsiteY61" fmla="*/ 3842 h 10000"/>
                  <a:gd name="connsiteX62" fmla="*/ 5000 w 10000"/>
                  <a:gd name="connsiteY62" fmla="*/ 4223 h 10000"/>
                  <a:gd name="connsiteX63" fmla="*/ 5147 w 10000"/>
                  <a:gd name="connsiteY63" fmla="*/ 4252 h 10000"/>
                  <a:gd name="connsiteX64" fmla="*/ 5147 w 10000"/>
                  <a:gd name="connsiteY64" fmla="*/ 4633 h 10000"/>
                  <a:gd name="connsiteX65" fmla="*/ 5294 w 10000"/>
                  <a:gd name="connsiteY65" fmla="*/ 4663 h 10000"/>
                  <a:gd name="connsiteX66" fmla="*/ 5294 w 10000"/>
                  <a:gd name="connsiteY66" fmla="*/ 5044 h 10000"/>
                  <a:gd name="connsiteX67" fmla="*/ 5441 w 10000"/>
                  <a:gd name="connsiteY67" fmla="*/ 5073 h 10000"/>
                  <a:gd name="connsiteX68" fmla="*/ 5441 w 10000"/>
                  <a:gd name="connsiteY68" fmla="*/ 5455 h 10000"/>
                  <a:gd name="connsiteX69" fmla="*/ 5588 w 10000"/>
                  <a:gd name="connsiteY69" fmla="*/ 5484 h 10000"/>
                  <a:gd name="connsiteX70" fmla="*/ 5588 w 10000"/>
                  <a:gd name="connsiteY70" fmla="*/ 5865 h 10000"/>
                  <a:gd name="connsiteX71" fmla="*/ 5735 w 10000"/>
                  <a:gd name="connsiteY71" fmla="*/ 5894 h 10000"/>
                  <a:gd name="connsiteX72" fmla="*/ 5735 w 10000"/>
                  <a:gd name="connsiteY72" fmla="*/ 6276 h 10000"/>
                  <a:gd name="connsiteX73" fmla="*/ 5882 w 10000"/>
                  <a:gd name="connsiteY73" fmla="*/ 6305 h 10000"/>
                  <a:gd name="connsiteX74" fmla="*/ 5882 w 10000"/>
                  <a:gd name="connsiteY74" fmla="*/ 6657 h 10000"/>
                  <a:gd name="connsiteX75" fmla="*/ 6029 w 10000"/>
                  <a:gd name="connsiteY75" fmla="*/ 6686 h 10000"/>
                  <a:gd name="connsiteX76" fmla="*/ 6029 w 10000"/>
                  <a:gd name="connsiteY76" fmla="*/ 7038 h 10000"/>
                  <a:gd name="connsiteX77" fmla="*/ 6176 w 10000"/>
                  <a:gd name="connsiteY77" fmla="*/ 7067 h 10000"/>
                  <a:gd name="connsiteX78" fmla="*/ 6176 w 10000"/>
                  <a:gd name="connsiteY78" fmla="*/ 7419 h 10000"/>
                  <a:gd name="connsiteX79" fmla="*/ 6324 w 10000"/>
                  <a:gd name="connsiteY79" fmla="*/ 7449 h 10000"/>
                  <a:gd name="connsiteX80" fmla="*/ 6324 w 10000"/>
                  <a:gd name="connsiteY80" fmla="*/ 7771 h 10000"/>
                  <a:gd name="connsiteX81" fmla="*/ 6471 w 10000"/>
                  <a:gd name="connsiteY81" fmla="*/ 7801 h 10000"/>
                  <a:gd name="connsiteX82" fmla="*/ 6471 w 10000"/>
                  <a:gd name="connsiteY82" fmla="*/ 8123 h 10000"/>
                  <a:gd name="connsiteX83" fmla="*/ 6618 w 10000"/>
                  <a:gd name="connsiteY83" fmla="*/ 8152 h 10000"/>
                  <a:gd name="connsiteX84" fmla="*/ 6618 w 10000"/>
                  <a:gd name="connsiteY84" fmla="*/ 8446 h 10000"/>
                  <a:gd name="connsiteX85" fmla="*/ 6765 w 10000"/>
                  <a:gd name="connsiteY85" fmla="*/ 8475 h 10000"/>
                  <a:gd name="connsiteX86" fmla="*/ 6765 w 10000"/>
                  <a:gd name="connsiteY86" fmla="*/ 8710 h 10000"/>
                  <a:gd name="connsiteX87" fmla="*/ 6912 w 10000"/>
                  <a:gd name="connsiteY87" fmla="*/ 8739 h 10000"/>
                  <a:gd name="connsiteX88" fmla="*/ 6912 w 10000"/>
                  <a:gd name="connsiteY88" fmla="*/ 8974 h 10000"/>
                  <a:gd name="connsiteX89" fmla="*/ 7059 w 10000"/>
                  <a:gd name="connsiteY89" fmla="*/ 9003 h 10000"/>
                  <a:gd name="connsiteX90" fmla="*/ 7059 w 10000"/>
                  <a:gd name="connsiteY90" fmla="*/ 9238 h 10000"/>
                  <a:gd name="connsiteX91" fmla="*/ 7206 w 10000"/>
                  <a:gd name="connsiteY91" fmla="*/ 9267 h 10000"/>
                  <a:gd name="connsiteX92" fmla="*/ 7206 w 10000"/>
                  <a:gd name="connsiteY92" fmla="*/ 9443 h 10000"/>
                  <a:gd name="connsiteX93" fmla="*/ 7353 w 10000"/>
                  <a:gd name="connsiteY93" fmla="*/ 9472 h 10000"/>
                  <a:gd name="connsiteX94" fmla="*/ 7353 w 10000"/>
                  <a:gd name="connsiteY94" fmla="*/ 9619 h 10000"/>
                  <a:gd name="connsiteX95" fmla="*/ 7500 w 10000"/>
                  <a:gd name="connsiteY95" fmla="*/ 9648 h 10000"/>
                  <a:gd name="connsiteX96" fmla="*/ 7500 w 10000"/>
                  <a:gd name="connsiteY96" fmla="*/ 9765 h 10000"/>
                  <a:gd name="connsiteX97" fmla="*/ 7647 w 10000"/>
                  <a:gd name="connsiteY97" fmla="*/ 9795 h 10000"/>
                  <a:gd name="connsiteX98" fmla="*/ 7647 w 10000"/>
                  <a:gd name="connsiteY98" fmla="*/ 9883 h 10000"/>
                  <a:gd name="connsiteX99" fmla="*/ 7794 w 10000"/>
                  <a:gd name="connsiteY99" fmla="*/ 9912 h 10000"/>
                  <a:gd name="connsiteX100" fmla="*/ 7794 w 10000"/>
                  <a:gd name="connsiteY100" fmla="*/ 9941 h 10000"/>
                  <a:gd name="connsiteX101" fmla="*/ 8088 w 10000"/>
                  <a:gd name="connsiteY101" fmla="*/ 10000 h 10000"/>
                  <a:gd name="connsiteX102" fmla="*/ 7941 w 10000"/>
                  <a:gd name="connsiteY102" fmla="*/ 10000 h 10000"/>
                  <a:gd name="connsiteX103" fmla="*/ 8088 w 10000"/>
                  <a:gd name="connsiteY103" fmla="*/ 10000 h 10000"/>
                  <a:gd name="connsiteX104" fmla="*/ 8235 w 10000"/>
                  <a:gd name="connsiteY104" fmla="*/ 10000 h 10000"/>
                  <a:gd name="connsiteX105" fmla="*/ 8529 w 10000"/>
                  <a:gd name="connsiteY105" fmla="*/ 9941 h 10000"/>
                  <a:gd name="connsiteX106" fmla="*/ 8529 w 10000"/>
                  <a:gd name="connsiteY106" fmla="*/ 9853 h 10000"/>
                  <a:gd name="connsiteX107" fmla="*/ 8676 w 10000"/>
                  <a:gd name="connsiteY107" fmla="*/ 9824 h 10000"/>
                  <a:gd name="connsiteX108" fmla="*/ 8676 w 10000"/>
                  <a:gd name="connsiteY108" fmla="*/ 9736 h 10000"/>
                  <a:gd name="connsiteX109" fmla="*/ 8824 w 10000"/>
                  <a:gd name="connsiteY109" fmla="*/ 9707 h 10000"/>
                  <a:gd name="connsiteX110" fmla="*/ 8824 w 10000"/>
                  <a:gd name="connsiteY110" fmla="*/ 9589 h 10000"/>
                  <a:gd name="connsiteX111" fmla="*/ 8971 w 10000"/>
                  <a:gd name="connsiteY111" fmla="*/ 9560 h 10000"/>
                  <a:gd name="connsiteX112" fmla="*/ 8971 w 10000"/>
                  <a:gd name="connsiteY112" fmla="*/ 9384 h 10000"/>
                  <a:gd name="connsiteX113" fmla="*/ 9118 w 10000"/>
                  <a:gd name="connsiteY113" fmla="*/ 9355 h 10000"/>
                  <a:gd name="connsiteX114" fmla="*/ 9118 w 10000"/>
                  <a:gd name="connsiteY114" fmla="*/ 9179 h 10000"/>
                  <a:gd name="connsiteX115" fmla="*/ 9265 w 10000"/>
                  <a:gd name="connsiteY115" fmla="*/ 9150 h 10000"/>
                  <a:gd name="connsiteX116" fmla="*/ 9265 w 10000"/>
                  <a:gd name="connsiteY116" fmla="*/ 8944 h 10000"/>
                  <a:gd name="connsiteX117" fmla="*/ 9412 w 10000"/>
                  <a:gd name="connsiteY117" fmla="*/ 8915 h 10000"/>
                  <a:gd name="connsiteX118" fmla="*/ 9412 w 10000"/>
                  <a:gd name="connsiteY118" fmla="*/ 8651 h 10000"/>
                  <a:gd name="connsiteX119" fmla="*/ 9559 w 10000"/>
                  <a:gd name="connsiteY119" fmla="*/ 8622 h 10000"/>
                  <a:gd name="connsiteX120" fmla="*/ 9559 w 10000"/>
                  <a:gd name="connsiteY120" fmla="*/ 8358 h 10000"/>
                  <a:gd name="connsiteX121" fmla="*/ 9706 w 10000"/>
                  <a:gd name="connsiteY121" fmla="*/ 8328 h 10000"/>
                  <a:gd name="connsiteX122" fmla="*/ 9706 w 10000"/>
                  <a:gd name="connsiteY122" fmla="*/ 8035 h 10000"/>
                  <a:gd name="connsiteX123" fmla="*/ 9853 w 10000"/>
                  <a:gd name="connsiteY123" fmla="*/ 8006 h 10000"/>
                  <a:gd name="connsiteX124" fmla="*/ 9853 w 10000"/>
                  <a:gd name="connsiteY124" fmla="*/ 7713 h 10000"/>
                  <a:gd name="connsiteX125" fmla="*/ 10000 w 10000"/>
                  <a:gd name="connsiteY125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997 h 10000"/>
                  <a:gd name="connsiteX20" fmla="*/ 1471 w 10000"/>
                  <a:gd name="connsiteY20" fmla="*/ 792 h 10000"/>
                  <a:gd name="connsiteX21" fmla="*/ 1618 w 10000"/>
                  <a:gd name="connsiteY21" fmla="*/ 762 h 10000"/>
                  <a:gd name="connsiteX22" fmla="*/ 1618 w 10000"/>
                  <a:gd name="connsiteY22" fmla="*/ 587 h 10000"/>
                  <a:gd name="connsiteX23" fmla="*/ 1765 w 10000"/>
                  <a:gd name="connsiteY23" fmla="*/ 557 h 10000"/>
                  <a:gd name="connsiteX24" fmla="*/ 1765 w 10000"/>
                  <a:gd name="connsiteY24" fmla="*/ 411 h 10000"/>
                  <a:gd name="connsiteX25" fmla="*/ 1912 w 10000"/>
                  <a:gd name="connsiteY25" fmla="*/ 381 h 10000"/>
                  <a:gd name="connsiteX26" fmla="*/ 1912 w 10000"/>
                  <a:gd name="connsiteY26" fmla="*/ 235 h 10000"/>
                  <a:gd name="connsiteX27" fmla="*/ 2059 w 10000"/>
                  <a:gd name="connsiteY27" fmla="*/ 147 h 10000"/>
                  <a:gd name="connsiteX28" fmla="*/ 2206 w 10000"/>
                  <a:gd name="connsiteY28" fmla="*/ 59 h 10000"/>
                  <a:gd name="connsiteX29" fmla="*/ 2500 w 10000"/>
                  <a:gd name="connsiteY29" fmla="*/ 0 h 10000"/>
                  <a:gd name="connsiteX30" fmla="*/ 2500 w 10000"/>
                  <a:gd name="connsiteY30" fmla="*/ 0 h 10000"/>
                  <a:gd name="connsiteX31" fmla="*/ 2647 w 10000"/>
                  <a:gd name="connsiteY31" fmla="*/ 0 h 10000"/>
                  <a:gd name="connsiteX32" fmla="*/ 2941 w 10000"/>
                  <a:gd name="connsiteY32" fmla="*/ 59 h 10000"/>
                  <a:gd name="connsiteX33" fmla="*/ 2941 w 10000"/>
                  <a:gd name="connsiteY33" fmla="*/ 147 h 10000"/>
                  <a:gd name="connsiteX34" fmla="*/ 3088 w 10000"/>
                  <a:gd name="connsiteY34" fmla="*/ 176 h 10000"/>
                  <a:gd name="connsiteX35" fmla="*/ 3088 w 10000"/>
                  <a:gd name="connsiteY35" fmla="*/ 264 h 10000"/>
                  <a:gd name="connsiteX36" fmla="*/ 3235 w 10000"/>
                  <a:gd name="connsiteY36" fmla="*/ 293 h 10000"/>
                  <a:gd name="connsiteX37" fmla="*/ 3235 w 10000"/>
                  <a:gd name="connsiteY37" fmla="*/ 411 h 10000"/>
                  <a:gd name="connsiteX38" fmla="*/ 3382 w 10000"/>
                  <a:gd name="connsiteY38" fmla="*/ 440 h 10000"/>
                  <a:gd name="connsiteX39" fmla="*/ 3382 w 10000"/>
                  <a:gd name="connsiteY39" fmla="*/ 616 h 10000"/>
                  <a:gd name="connsiteX40" fmla="*/ 3529 w 10000"/>
                  <a:gd name="connsiteY40" fmla="*/ 645 h 10000"/>
                  <a:gd name="connsiteX41" fmla="*/ 3529 w 10000"/>
                  <a:gd name="connsiteY41" fmla="*/ 821 h 10000"/>
                  <a:gd name="connsiteX42" fmla="*/ 3676 w 10000"/>
                  <a:gd name="connsiteY42" fmla="*/ 850 h 10000"/>
                  <a:gd name="connsiteX43" fmla="*/ 3676 w 10000"/>
                  <a:gd name="connsiteY43" fmla="*/ 1056 h 10000"/>
                  <a:gd name="connsiteX44" fmla="*/ 3824 w 10000"/>
                  <a:gd name="connsiteY44" fmla="*/ 1085 h 10000"/>
                  <a:gd name="connsiteX45" fmla="*/ 3824 w 10000"/>
                  <a:gd name="connsiteY45" fmla="*/ 1349 h 10000"/>
                  <a:gd name="connsiteX46" fmla="*/ 3971 w 10000"/>
                  <a:gd name="connsiteY46" fmla="*/ 1378 h 10000"/>
                  <a:gd name="connsiteX47" fmla="*/ 3971 w 10000"/>
                  <a:gd name="connsiteY47" fmla="*/ 1642 h 10000"/>
                  <a:gd name="connsiteX48" fmla="*/ 4118 w 10000"/>
                  <a:gd name="connsiteY48" fmla="*/ 1672 h 10000"/>
                  <a:gd name="connsiteX49" fmla="*/ 4118 w 10000"/>
                  <a:gd name="connsiteY49" fmla="*/ 1935 h 10000"/>
                  <a:gd name="connsiteX50" fmla="*/ 4265 w 10000"/>
                  <a:gd name="connsiteY50" fmla="*/ 1965 h 10000"/>
                  <a:gd name="connsiteX51" fmla="*/ 4265 w 10000"/>
                  <a:gd name="connsiteY51" fmla="*/ 2287 h 10000"/>
                  <a:gd name="connsiteX52" fmla="*/ 4412 w 10000"/>
                  <a:gd name="connsiteY52" fmla="*/ 2317 h 10000"/>
                  <a:gd name="connsiteX53" fmla="*/ 4412 w 10000"/>
                  <a:gd name="connsiteY53" fmla="*/ 2639 h 10000"/>
                  <a:gd name="connsiteX54" fmla="*/ 4559 w 10000"/>
                  <a:gd name="connsiteY54" fmla="*/ 2669 h 10000"/>
                  <a:gd name="connsiteX55" fmla="*/ 4559 w 10000"/>
                  <a:gd name="connsiteY55" fmla="*/ 3021 h 10000"/>
                  <a:gd name="connsiteX56" fmla="*/ 4706 w 10000"/>
                  <a:gd name="connsiteY56" fmla="*/ 3050 h 10000"/>
                  <a:gd name="connsiteX57" fmla="*/ 4706 w 10000"/>
                  <a:gd name="connsiteY57" fmla="*/ 3402 h 10000"/>
                  <a:gd name="connsiteX58" fmla="*/ 4853 w 10000"/>
                  <a:gd name="connsiteY58" fmla="*/ 3431 h 10000"/>
                  <a:gd name="connsiteX59" fmla="*/ 4853 w 10000"/>
                  <a:gd name="connsiteY59" fmla="*/ 3812 h 10000"/>
                  <a:gd name="connsiteX60" fmla="*/ 5000 w 10000"/>
                  <a:gd name="connsiteY60" fmla="*/ 3842 h 10000"/>
                  <a:gd name="connsiteX61" fmla="*/ 5000 w 10000"/>
                  <a:gd name="connsiteY61" fmla="*/ 4223 h 10000"/>
                  <a:gd name="connsiteX62" fmla="*/ 5147 w 10000"/>
                  <a:gd name="connsiteY62" fmla="*/ 4252 h 10000"/>
                  <a:gd name="connsiteX63" fmla="*/ 5147 w 10000"/>
                  <a:gd name="connsiteY63" fmla="*/ 4633 h 10000"/>
                  <a:gd name="connsiteX64" fmla="*/ 5294 w 10000"/>
                  <a:gd name="connsiteY64" fmla="*/ 4663 h 10000"/>
                  <a:gd name="connsiteX65" fmla="*/ 5294 w 10000"/>
                  <a:gd name="connsiteY65" fmla="*/ 5044 h 10000"/>
                  <a:gd name="connsiteX66" fmla="*/ 5441 w 10000"/>
                  <a:gd name="connsiteY66" fmla="*/ 5073 h 10000"/>
                  <a:gd name="connsiteX67" fmla="*/ 5441 w 10000"/>
                  <a:gd name="connsiteY67" fmla="*/ 5455 h 10000"/>
                  <a:gd name="connsiteX68" fmla="*/ 5588 w 10000"/>
                  <a:gd name="connsiteY68" fmla="*/ 5484 h 10000"/>
                  <a:gd name="connsiteX69" fmla="*/ 5588 w 10000"/>
                  <a:gd name="connsiteY69" fmla="*/ 5865 h 10000"/>
                  <a:gd name="connsiteX70" fmla="*/ 5735 w 10000"/>
                  <a:gd name="connsiteY70" fmla="*/ 5894 h 10000"/>
                  <a:gd name="connsiteX71" fmla="*/ 5735 w 10000"/>
                  <a:gd name="connsiteY71" fmla="*/ 6276 h 10000"/>
                  <a:gd name="connsiteX72" fmla="*/ 5882 w 10000"/>
                  <a:gd name="connsiteY72" fmla="*/ 6305 h 10000"/>
                  <a:gd name="connsiteX73" fmla="*/ 5882 w 10000"/>
                  <a:gd name="connsiteY73" fmla="*/ 6657 h 10000"/>
                  <a:gd name="connsiteX74" fmla="*/ 6029 w 10000"/>
                  <a:gd name="connsiteY74" fmla="*/ 6686 h 10000"/>
                  <a:gd name="connsiteX75" fmla="*/ 6029 w 10000"/>
                  <a:gd name="connsiteY75" fmla="*/ 7038 h 10000"/>
                  <a:gd name="connsiteX76" fmla="*/ 6176 w 10000"/>
                  <a:gd name="connsiteY76" fmla="*/ 7067 h 10000"/>
                  <a:gd name="connsiteX77" fmla="*/ 6176 w 10000"/>
                  <a:gd name="connsiteY77" fmla="*/ 7419 h 10000"/>
                  <a:gd name="connsiteX78" fmla="*/ 6324 w 10000"/>
                  <a:gd name="connsiteY78" fmla="*/ 7449 h 10000"/>
                  <a:gd name="connsiteX79" fmla="*/ 6324 w 10000"/>
                  <a:gd name="connsiteY79" fmla="*/ 7771 h 10000"/>
                  <a:gd name="connsiteX80" fmla="*/ 6471 w 10000"/>
                  <a:gd name="connsiteY80" fmla="*/ 7801 h 10000"/>
                  <a:gd name="connsiteX81" fmla="*/ 6471 w 10000"/>
                  <a:gd name="connsiteY81" fmla="*/ 8123 h 10000"/>
                  <a:gd name="connsiteX82" fmla="*/ 6618 w 10000"/>
                  <a:gd name="connsiteY82" fmla="*/ 8152 h 10000"/>
                  <a:gd name="connsiteX83" fmla="*/ 6618 w 10000"/>
                  <a:gd name="connsiteY83" fmla="*/ 8446 h 10000"/>
                  <a:gd name="connsiteX84" fmla="*/ 6765 w 10000"/>
                  <a:gd name="connsiteY84" fmla="*/ 8475 h 10000"/>
                  <a:gd name="connsiteX85" fmla="*/ 6765 w 10000"/>
                  <a:gd name="connsiteY85" fmla="*/ 8710 h 10000"/>
                  <a:gd name="connsiteX86" fmla="*/ 6912 w 10000"/>
                  <a:gd name="connsiteY86" fmla="*/ 8739 h 10000"/>
                  <a:gd name="connsiteX87" fmla="*/ 6912 w 10000"/>
                  <a:gd name="connsiteY87" fmla="*/ 8974 h 10000"/>
                  <a:gd name="connsiteX88" fmla="*/ 7059 w 10000"/>
                  <a:gd name="connsiteY88" fmla="*/ 9003 h 10000"/>
                  <a:gd name="connsiteX89" fmla="*/ 7059 w 10000"/>
                  <a:gd name="connsiteY89" fmla="*/ 9238 h 10000"/>
                  <a:gd name="connsiteX90" fmla="*/ 7206 w 10000"/>
                  <a:gd name="connsiteY90" fmla="*/ 9267 h 10000"/>
                  <a:gd name="connsiteX91" fmla="*/ 7206 w 10000"/>
                  <a:gd name="connsiteY91" fmla="*/ 9443 h 10000"/>
                  <a:gd name="connsiteX92" fmla="*/ 7353 w 10000"/>
                  <a:gd name="connsiteY92" fmla="*/ 9472 h 10000"/>
                  <a:gd name="connsiteX93" fmla="*/ 7353 w 10000"/>
                  <a:gd name="connsiteY93" fmla="*/ 9619 h 10000"/>
                  <a:gd name="connsiteX94" fmla="*/ 7500 w 10000"/>
                  <a:gd name="connsiteY94" fmla="*/ 9648 h 10000"/>
                  <a:gd name="connsiteX95" fmla="*/ 7500 w 10000"/>
                  <a:gd name="connsiteY95" fmla="*/ 9765 h 10000"/>
                  <a:gd name="connsiteX96" fmla="*/ 7647 w 10000"/>
                  <a:gd name="connsiteY96" fmla="*/ 9795 h 10000"/>
                  <a:gd name="connsiteX97" fmla="*/ 7647 w 10000"/>
                  <a:gd name="connsiteY97" fmla="*/ 9883 h 10000"/>
                  <a:gd name="connsiteX98" fmla="*/ 7794 w 10000"/>
                  <a:gd name="connsiteY98" fmla="*/ 9912 h 10000"/>
                  <a:gd name="connsiteX99" fmla="*/ 7794 w 10000"/>
                  <a:gd name="connsiteY99" fmla="*/ 9941 h 10000"/>
                  <a:gd name="connsiteX100" fmla="*/ 8088 w 10000"/>
                  <a:gd name="connsiteY100" fmla="*/ 10000 h 10000"/>
                  <a:gd name="connsiteX101" fmla="*/ 7941 w 10000"/>
                  <a:gd name="connsiteY101" fmla="*/ 10000 h 10000"/>
                  <a:gd name="connsiteX102" fmla="*/ 8088 w 10000"/>
                  <a:gd name="connsiteY102" fmla="*/ 10000 h 10000"/>
                  <a:gd name="connsiteX103" fmla="*/ 8235 w 10000"/>
                  <a:gd name="connsiteY103" fmla="*/ 10000 h 10000"/>
                  <a:gd name="connsiteX104" fmla="*/ 8529 w 10000"/>
                  <a:gd name="connsiteY104" fmla="*/ 9941 h 10000"/>
                  <a:gd name="connsiteX105" fmla="*/ 8529 w 10000"/>
                  <a:gd name="connsiteY105" fmla="*/ 9853 h 10000"/>
                  <a:gd name="connsiteX106" fmla="*/ 8676 w 10000"/>
                  <a:gd name="connsiteY106" fmla="*/ 9824 h 10000"/>
                  <a:gd name="connsiteX107" fmla="*/ 8676 w 10000"/>
                  <a:gd name="connsiteY107" fmla="*/ 9736 h 10000"/>
                  <a:gd name="connsiteX108" fmla="*/ 8824 w 10000"/>
                  <a:gd name="connsiteY108" fmla="*/ 9707 h 10000"/>
                  <a:gd name="connsiteX109" fmla="*/ 8824 w 10000"/>
                  <a:gd name="connsiteY109" fmla="*/ 9589 h 10000"/>
                  <a:gd name="connsiteX110" fmla="*/ 8971 w 10000"/>
                  <a:gd name="connsiteY110" fmla="*/ 9560 h 10000"/>
                  <a:gd name="connsiteX111" fmla="*/ 8971 w 10000"/>
                  <a:gd name="connsiteY111" fmla="*/ 9384 h 10000"/>
                  <a:gd name="connsiteX112" fmla="*/ 9118 w 10000"/>
                  <a:gd name="connsiteY112" fmla="*/ 9355 h 10000"/>
                  <a:gd name="connsiteX113" fmla="*/ 9118 w 10000"/>
                  <a:gd name="connsiteY113" fmla="*/ 9179 h 10000"/>
                  <a:gd name="connsiteX114" fmla="*/ 9265 w 10000"/>
                  <a:gd name="connsiteY114" fmla="*/ 9150 h 10000"/>
                  <a:gd name="connsiteX115" fmla="*/ 9265 w 10000"/>
                  <a:gd name="connsiteY115" fmla="*/ 8944 h 10000"/>
                  <a:gd name="connsiteX116" fmla="*/ 9412 w 10000"/>
                  <a:gd name="connsiteY116" fmla="*/ 8915 h 10000"/>
                  <a:gd name="connsiteX117" fmla="*/ 9412 w 10000"/>
                  <a:gd name="connsiteY117" fmla="*/ 8651 h 10000"/>
                  <a:gd name="connsiteX118" fmla="*/ 9559 w 10000"/>
                  <a:gd name="connsiteY118" fmla="*/ 8622 h 10000"/>
                  <a:gd name="connsiteX119" fmla="*/ 9559 w 10000"/>
                  <a:gd name="connsiteY119" fmla="*/ 8358 h 10000"/>
                  <a:gd name="connsiteX120" fmla="*/ 9706 w 10000"/>
                  <a:gd name="connsiteY120" fmla="*/ 8328 h 10000"/>
                  <a:gd name="connsiteX121" fmla="*/ 9706 w 10000"/>
                  <a:gd name="connsiteY121" fmla="*/ 8035 h 10000"/>
                  <a:gd name="connsiteX122" fmla="*/ 9853 w 10000"/>
                  <a:gd name="connsiteY122" fmla="*/ 8006 h 10000"/>
                  <a:gd name="connsiteX123" fmla="*/ 9853 w 10000"/>
                  <a:gd name="connsiteY123" fmla="*/ 7713 h 10000"/>
                  <a:gd name="connsiteX124" fmla="*/ 10000 w 10000"/>
                  <a:gd name="connsiteY124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997 h 10000"/>
                  <a:gd name="connsiteX20" fmla="*/ 1471 w 10000"/>
                  <a:gd name="connsiteY20" fmla="*/ 792 h 10000"/>
                  <a:gd name="connsiteX21" fmla="*/ 1618 w 10000"/>
                  <a:gd name="connsiteY21" fmla="*/ 762 h 10000"/>
                  <a:gd name="connsiteX22" fmla="*/ 1618 w 10000"/>
                  <a:gd name="connsiteY22" fmla="*/ 587 h 10000"/>
                  <a:gd name="connsiteX23" fmla="*/ 1765 w 10000"/>
                  <a:gd name="connsiteY23" fmla="*/ 557 h 10000"/>
                  <a:gd name="connsiteX24" fmla="*/ 1765 w 10000"/>
                  <a:gd name="connsiteY24" fmla="*/ 411 h 10000"/>
                  <a:gd name="connsiteX25" fmla="*/ 1912 w 10000"/>
                  <a:gd name="connsiteY25" fmla="*/ 235 h 10000"/>
                  <a:gd name="connsiteX26" fmla="*/ 2059 w 10000"/>
                  <a:gd name="connsiteY26" fmla="*/ 147 h 10000"/>
                  <a:gd name="connsiteX27" fmla="*/ 2206 w 10000"/>
                  <a:gd name="connsiteY27" fmla="*/ 59 h 10000"/>
                  <a:gd name="connsiteX28" fmla="*/ 2500 w 10000"/>
                  <a:gd name="connsiteY28" fmla="*/ 0 h 10000"/>
                  <a:gd name="connsiteX29" fmla="*/ 2500 w 10000"/>
                  <a:gd name="connsiteY29" fmla="*/ 0 h 10000"/>
                  <a:gd name="connsiteX30" fmla="*/ 2647 w 10000"/>
                  <a:gd name="connsiteY30" fmla="*/ 0 h 10000"/>
                  <a:gd name="connsiteX31" fmla="*/ 2941 w 10000"/>
                  <a:gd name="connsiteY31" fmla="*/ 59 h 10000"/>
                  <a:gd name="connsiteX32" fmla="*/ 2941 w 10000"/>
                  <a:gd name="connsiteY32" fmla="*/ 147 h 10000"/>
                  <a:gd name="connsiteX33" fmla="*/ 3088 w 10000"/>
                  <a:gd name="connsiteY33" fmla="*/ 176 h 10000"/>
                  <a:gd name="connsiteX34" fmla="*/ 3088 w 10000"/>
                  <a:gd name="connsiteY34" fmla="*/ 264 h 10000"/>
                  <a:gd name="connsiteX35" fmla="*/ 3235 w 10000"/>
                  <a:gd name="connsiteY35" fmla="*/ 293 h 10000"/>
                  <a:gd name="connsiteX36" fmla="*/ 3235 w 10000"/>
                  <a:gd name="connsiteY36" fmla="*/ 411 h 10000"/>
                  <a:gd name="connsiteX37" fmla="*/ 3382 w 10000"/>
                  <a:gd name="connsiteY37" fmla="*/ 440 h 10000"/>
                  <a:gd name="connsiteX38" fmla="*/ 3382 w 10000"/>
                  <a:gd name="connsiteY38" fmla="*/ 616 h 10000"/>
                  <a:gd name="connsiteX39" fmla="*/ 3529 w 10000"/>
                  <a:gd name="connsiteY39" fmla="*/ 645 h 10000"/>
                  <a:gd name="connsiteX40" fmla="*/ 3529 w 10000"/>
                  <a:gd name="connsiteY40" fmla="*/ 821 h 10000"/>
                  <a:gd name="connsiteX41" fmla="*/ 3676 w 10000"/>
                  <a:gd name="connsiteY41" fmla="*/ 850 h 10000"/>
                  <a:gd name="connsiteX42" fmla="*/ 3676 w 10000"/>
                  <a:gd name="connsiteY42" fmla="*/ 1056 h 10000"/>
                  <a:gd name="connsiteX43" fmla="*/ 3824 w 10000"/>
                  <a:gd name="connsiteY43" fmla="*/ 1085 h 10000"/>
                  <a:gd name="connsiteX44" fmla="*/ 3824 w 10000"/>
                  <a:gd name="connsiteY44" fmla="*/ 1349 h 10000"/>
                  <a:gd name="connsiteX45" fmla="*/ 3971 w 10000"/>
                  <a:gd name="connsiteY45" fmla="*/ 1378 h 10000"/>
                  <a:gd name="connsiteX46" fmla="*/ 3971 w 10000"/>
                  <a:gd name="connsiteY46" fmla="*/ 1642 h 10000"/>
                  <a:gd name="connsiteX47" fmla="*/ 4118 w 10000"/>
                  <a:gd name="connsiteY47" fmla="*/ 1672 h 10000"/>
                  <a:gd name="connsiteX48" fmla="*/ 4118 w 10000"/>
                  <a:gd name="connsiteY48" fmla="*/ 1935 h 10000"/>
                  <a:gd name="connsiteX49" fmla="*/ 4265 w 10000"/>
                  <a:gd name="connsiteY49" fmla="*/ 1965 h 10000"/>
                  <a:gd name="connsiteX50" fmla="*/ 4265 w 10000"/>
                  <a:gd name="connsiteY50" fmla="*/ 2287 h 10000"/>
                  <a:gd name="connsiteX51" fmla="*/ 4412 w 10000"/>
                  <a:gd name="connsiteY51" fmla="*/ 2317 h 10000"/>
                  <a:gd name="connsiteX52" fmla="*/ 4412 w 10000"/>
                  <a:gd name="connsiteY52" fmla="*/ 2639 h 10000"/>
                  <a:gd name="connsiteX53" fmla="*/ 4559 w 10000"/>
                  <a:gd name="connsiteY53" fmla="*/ 2669 h 10000"/>
                  <a:gd name="connsiteX54" fmla="*/ 4559 w 10000"/>
                  <a:gd name="connsiteY54" fmla="*/ 3021 h 10000"/>
                  <a:gd name="connsiteX55" fmla="*/ 4706 w 10000"/>
                  <a:gd name="connsiteY55" fmla="*/ 3050 h 10000"/>
                  <a:gd name="connsiteX56" fmla="*/ 4706 w 10000"/>
                  <a:gd name="connsiteY56" fmla="*/ 3402 h 10000"/>
                  <a:gd name="connsiteX57" fmla="*/ 4853 w 10000"/>
                  <a:gd name="connsiteY57" fmla="*/ 3431 h 10000"/>
                  <a:gd name="connsiteX58" fmla="*/ 4853 w 10000"/>
                  <a:gd name="connsiteY58" fmla="*/ 3812 h 10000"/>
                  <a:gd name="connsiteX59" fmla="*/ 5000 w 10000"/>
                  <a:gd name="connsiteY59" fmla="*/ 3842 h 10000"/>
                  <a:gd name="connsiteX60" fmla="*/ 5000 w 10000"/>
                  <a:gd name="connsiteY60" fmla="*/ 4223 h 10000"/>
                  <a:gd name="connsiteX61" fmla="*/ 5147 w 10000"/>
                  <a:gd name="connsiteY61" fmla="*/ 4252 h 10000"/>
                  <a:gd name="connsiteX62" fmla="*/ 5147 w 10000"/>
                  <a:gd name="connsiteY62" fmla="*/ 4633 h 10000"/>
                  <a:gd name="connsiteX63" fmla="*/ 5294 w 10000"/>
                  <a:gd name="connsiteY63" fmla="*/ 4663 h 10000"/>
                  <a:gd name="connsiteX64" fmla="*/ 5294 w 10000"/>
                  <a:gd name="connsiteY64" fmla="*/ 5044 h 10000"/>
                  <a:gd name="connsiteX65" fmla="*/ 5441 w 10000"/>
                  <a:gd name="connsiteY65" fmla="*/ 5073 h 10000"/>
                  <a:gd name="connsiteX66" fmla="*/ 5441 w 10000"/>
                  <a:gd name="connsiteY66" fmla="*/ 5455 h 10000"/>
                  <a:gd name="connsiteX67" fmla="*/ 5588 w 10000"/>
                  <a:gd name="connsiteY67" fmla="*/ 5484 h 10000"/>
                  <a:gd name="connsiteX68" fmla="*/ 5588 w 10000"/>
                  <a:gd name="connsiteY68" fmla="*/ 5865 h 10000"/>
                  <a:gd name="connsiteX69" fmla="*/ 5735 w 10000"/>
                  <a:gd name="connsiteY69" fmla="*/ 5894 h 10000"/>
                  <a:gd name="connsiteX70" fmla="*/ 5735 w 10000"/>
                  <a:gd name="connsiteY70" fmla="*/ 6276 h 10000"/>
                  <a:gd name="connsiteX71" fmla="*/ 5882 w 10000"/>
                  <a:gd name="connsiteY71" fmla="*/ 6305 h 10000"/>
                  <a:gd name="connsiteX72" fmla="*/ 5882 w 10000"/>
                  <a:gd name="connsiteY72" fmla="*/ 6657 h 10000"/>
                  <a:gd name="connsiteX73" fmla="*/ 6029 w 10000"/>
                  <a:gd name="connsiteY73" fmla="*/ 6686 h 10000"/>
                  <a:gd name="connsiteX74" fmla="*/ 6029 w 10000"/>
                  <a:gd name="connsiteY74" fmla="*/ 7038 h 10000"/>
                  <a:gd name="connsiteX75" fmla="*/ 6176 w 10000"/>
                  <a:gd name="connsiteY75" fmla="*/ 7067 h 10000"/>
                  <a:gd name="connsiteX76" fmla="*/ 6176 w 10000"/>
                  <a:gd name="connsiteY76" fmla="*/ 7419 h 10000"/>
                  <a:gd name="connsiteX77" fmla="*/ 6324 w 10000"/>
                  <a:gd name="connsiteY77" fmla="*/ 7449 h 10000"/>
                  <a:gd name="connsiteX78" fmla="*/ 6324 w 10000"/>
                  <a:gd name="connsiteY78" fmla="*/ 7771 h 10000"/>
                  <a:gd name="connsiteX79" fmla="*/ 6471 w 10000"/>
                  <a:gd name="connsiteY79" fmla="*/ 7801 h 10000"/>
                  <a:gd name="connsiteX80" fmla="*/ 6471 w 10000"/>
                  <a:gd name="connsiteY80" fmla="*/ 8123 h 10000"/>
                  <a:gd name="connsiteX81" fmla="*/ 6618 w 10000"/>
                  <a:gd name="connsiteY81" fmla="*/ 8152 h 10000"/>
                  <a:gd name="connsiteX82" fmla="*/ 6618 w 10000"/>
                  <a:gd name="connsiteY82" fmla="*/ 8446 h 10000"/>
                  <a:gd name="connsiteX83" fmla="*/ 6765 w 10000"/>
                  <a:gd name="connsiteY83" fmla="*/ 8475 h 10000"/>
                  <a:gd name="connsiteX84" fmla="*/ 6765 w 10000"/>
                  <a:gd name="connsiteY84" fmla="*/ 8710 h 10000"/>
                  <a:gd name="connsiteX85" fmla="*/ 6912 w 10000"/>
                  <a:gd name="connsiteY85" fmla="*/ 8739 h 10000"/>
                  <a:gd name="connsiteX86" fmla="*/ 6912 w 10000"/>
                  <a:gd name="connsiteY86" fmla="*/ 8974 h 10000"/>
                  <a:gd name="connsiteX87" fmla="*/ 7059 w 10000"/>
                  <a:gd name="connsiteY87" fmla="*/ 9003 h 10000"/>
                  <a:gd name="connsiteX88" fmla="*/ 7059 w 10000"/>
                  <a:gd name="connsiteY88" fmla="*/ 9238 h 10000"/>
                  <a:gd name="connsiteX89" fmla="*/ 7206 w 10000"/>
                  <a:gd name="connsiteY89" fmla="*/ 9267 h 10000"/>
                  <a:gd name="connsiteX90" fmla="*/ 7206 w 10000"/>
                  <a:gd name="connsiteY90" fmla="*/ 9443 h 10000"/>
                  <a:gd name="connsiteX91" fmla="*/ 7353 w 10000"/>
                  <a:gd name="connsiteY91" fmla="*/ 9472 h 10000"/>
                  <a:gd name="connsiteX92" fmla="*/ 7353 w 10000"/>
                  <a:gd name="connsiteY92" fmla="*/ 9619 h 10000"/>
                  <a:gd name="connsiteX93" fmla="*/ 7500 w 10000"/>
                  <a:gd name="connsiteY93" fmla="*/ 9648 h 10000"/>
                  <a:gd name="connsiteX94" fmla="*/ 7500 w 10000"/>
                  <a:gd name="connsiteY94" fmla="*/ 9765 h 10000"/>
                  <a:gd name="connsiteX95" fmla="*/ 7647 w 10000"/>
                  <a:gd name="connsiteY95" fmla="*/ 9795 h 10000"/>
                  <a:gd name="connsiteX96" fmla="*/ 7647 w 10000"/>
                  <a:gd name="connsiteY96" fmla="*/ 9883 h 10000"/>
                  <a:gd name="connsiteX97" fmla="*/ 7794 w 10000"/>
                  <a:gd name="connsiteY97" fmla="*/ 9912 h 10000"/>
                  <a:gd name="connsiteX98" fmla="*/ 7794 w 10000"/>
                  <a:gd name="connsiteY98" fmla="*/ 9941 h 10000"/>
                  <a:gd name="connsiteX99" fmla="*/ 8088 w 10000"/>
                  <a:gd name="connsiteY99" fmla="*/ 10000 h 10000"/>
                  <a:gd name="connsiteX100" fmla="*/ 7941 w 10000"/>
                  <a:gd name="connsiteY100" fmla="*/ 10000 h 10000"/>
                  <a:gd name="connsiteX101" fmla="*/ 8088 w 10000"/>
                  <a:gd name="connsiteY101" fmla="*/ 10000 h 10000"/>
                  <a:gd name="connsiteX102" fmla="*/ 8235 w 10000"/>
                  <a:gd name="connsiteY102" fmla="*/ 10000 h 10000"/>
                  <a:gd name="connsiteX103" fmla="*/ 8529 w 10000"/>
                  <a:gd name="connsiteY103" fmla="*/ 9941 h 10000"/>
                  <a:gd name="connsiteX104" fmla="*/ 8529 w 10000"/>
                  <a:gd name="connsiteY104" fmla="*/ 9853 h 10000"/>
                  <a:gd name="connsiteX105" fmla="*/ 8676 w 10000"/>
                  <a:gd name="connsiteY105" fmla="*/ 9824 h 10000"/>
                  <a:gd name="connsiteX106" fmla="*/ 8676 w 10000"/>
                  <a:gd name="connsiteY106" fmla="*/ 9736 h 10000"/>
                  <a:gd name="connsiteX107" fmla="*/ 8824 w 10000"/>
                  <a:gd name="connsiteY107" fmla="*/ 9707 h 10000"/>
                  <a:gd name="connsiteX108" fmla="*/ 8824 w 10000"/>
                  <a:gd name="connsiteY108" fmla="*/ 9589 h 10000"/>
                  <a:gd name="connsiteX109" fmla="*/ 8971 w 10000"/>
                  <a:gd name="connsiteY109" fmla="*/ 9560 h 10000"/>
                  <a:gd name="connsiteX110" fmla="*/ 8971 w 10000"/>
                  <a:gd name="connsiteY110" fmla="*/ 9384 h 10000"/>
                  <a:gd name="connsiteX111" fmla="*/ 9118 w 10000"/>
                  <a:gd name="connsiteY111" fmla="*/ 9355 h 10000"/>
                  <a:gd name="connsiteX112" fmla="*/ 9118 w 10000"/>
                  <a:gd name="connsiteY112" fmla="*/ 9179 h 10000"/>
                  <a:gd name="connsiteX113" fmla="*/ 9265 w 10000"/>
                  <a:gd name="connsiteY113" fmla="*/ 9150 h 10000"/>
                  <a:gd name="connsiteX114" fmla="*/ 9265 w 10000"/>
                  <a:gd name="connsiteY114" fmla="*/ 8944 h 10000"/>
                  <a:gd name="connsiteX115" fmla="*/ 9412 w 10000"/>
                  <a:gd name="connsiteY115" fmla="*/ 8915 h 10000"/>
                  <a:gd name="connsiteX116" fmla="*/ 9412 w 10000"/>
                  <a:gd name="connsiteY116" fmla="*/ 8651 h 10000"/>
                  <a:gd name="connsiteX117" fmla="*/ 9559 w 10000"/>
                  <a:gd name="connsiteY117" fmla="*/ 8622 h 10000"/>
                  <a:gd name="connsiteX118" fmla="*/ 9559 w 10000"/>
                  <a:gd name="connsiteY118" fmla="*/ 8358 h 10000"/>
                  <a:gd name="connsiteX119" fmla="*/ 9706 w 10000"/>
                  <a:gd name="connsiteY119" fmla="*/ 8328 h 10000"/>
                  <a:gd name="connsiteX120" fmla="*/ 9706 w 10000"/>
                  <a:gd name="connsiteY120" fmla="*/ 8035 h 10000"/>
                  <a:gd name="connsiteX121" fmla="*/ 9853 w 10000"/>
                  <a:gd name="connsiteY121" fmla="*/ 8006 h 10000"/>
                  <a:gd name="connsiteX122" fmla="*/ 9853 w 10000"/>
                  <a:gd name="connsiteY122" fmla="*/ 7713 h 10000"/>
                  <a:gd name="connsiteX123" fmla="*/ 10000 w 10000"/>
                  <a:gd name="connsiteY123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997 h 10000"/>
                  <a:gd name="connsiteX20" fmla="*/ 1471 w 10000"/>
                  <a:gd name="connsiteY20" fmla="*/ 792 h 10000"/>
                  <a:gd name="connsiteX21" fmla="*/ 1618 w 10000"/>
                  <a:gd name="connsiteY21" fmla="*/ 762 h 10000"/>
                  <a:gd name="connsiteX22" fmla="*/ 1618 w 10000"/>
                  <a:gd name="connsiteY22" fmla="*/ 587 h 10000"/>
                  <a:gd name="connsiteX23" fmla="*/ 1765 w 10000"/>
                  <a:gd name="connsiteY23" fmla="*/ 411 h 10000"/>
                  <a:gd name="connsiteX24" fmla="*/ 1912 w 10000"/>
                  <a:gd name="connsiteY24" fmla="*/ 235 h 10000"/>
                  <a:gd name="connsiteX25" fmla="*/ 2059 w 10000"/>
                  <a:gd name="connsiteY25" fmla="*/ 147 h 10000"/>
                  <a:gd name="connsiteX26" fmla="*/ 2206 w 10000"/>
                  <a:gd name="connsiteY26" fmla="*/ 59 h 10000"/>
                  <a:gd name="connsiteX27" fmla="*/ 2500 w 10000"/>
                  <a:gd name="connsiteY27" fmla="*/ 0 h 10000"/>
                  <a:gd name="connsiteX28" fmla="*/ 2500 w 10000"/>
                  <a:gd name="connsiteY28" fmla="*/ 0 h 10000"/>
                  <a:gd name="connsiteX29" fmla="*/ 2647 w 10000"/>
                  <a:gd name="connsiteY29" fmla="*/ 0 h 10000"/>
                  <a:gd name="connsiteX30" fmla="*/ 2941 w 10000"/>
                  <a:gd name="connsiteY30" fmla="*/ 59 h 10000"/>
                  <a:gd name="connsiteX31" fmla="*/ 2941 w 10000"/>
                  <a:gd name="connsiteY31" fmla="*/ 147 h 10000"/>
                  <a:gd name="connsiteX32" fmla="*/ 3088 w 10000"/>
                  <a:gd name="connsiteY32" fmla="*/ 176 h 10000"/>
                  <a:gd name="connsiteX33" fmla="*/ 3088 w 10000"/>
                  <a:gd name="connsiteY33" fmla="*/ 264 h 10000"/>
                  <a:gd name="connsiteX34" fmla="*/ 3235 w 10000"/>
                  <a:gd name="connsiteY34" fmla="*/ 293 h 10000"/>
                  <a:gd name="connsiteX35" fmla="*/ 3235 w 10000"/>
                  <a:gd name="connsiteY35" fmla="*/ 411 h 10000"/>
                  <a:gd name="connsiteX36" fmla="*/ 3382 w 10000"/>
                  <a:gd name="connsiteY36" fmla="*/ 440 h 10000"/>
                  <a:gd name="connsiteX37" fmla="*/ 3382 w 10000"/>
                  <a:gd name="connsiteY37" fmla="*/ 616 h 10000"/>
                  <a:gd name="connsiteX38" fmla="*/ 3529 w 10000"/>
                  <a:gd name="connsiteY38" fmla="*/ 645 h 10000"/>
                  <a:gd name="connsiteX39" fmla="*/ 3529 w 10000"/>
                  <a:gd name="connsiteY39" fmla="*/ 821 h 10000"/>
                  <a:gd name="connsiteX40" fmla="*/ 3676 w 10000"/>
                  <a:gd name="connsiteY40" fmla="*/ 850 h 10000"/>
                  <a:gd name="connsiteX41" fmla="*/ 3676 w 10000"/>
                  <a:gd name="connsiteY41" fmla="*/ 1056 h 10000"/>
                  <a:gd name="connsiteX42" fmla="*/ 3824 w 10000"/>
                  <a:gd name="connsiteY42" fmla="*/ 1085 h 10000"/>
                  <a:gd name="connsiteX43" fmla="*/ 3824 w 10000"/>
                  <a:gd name="connsiteY43" fmla="*/ 1349 h 10000"/>
                  <a:gd name="connsiteX44" fmla="*/ 3971 w 10000"/>
                  <a:gd name="connsiteY44" fmla="*/ 1378 h 10000"/>
                  <a:gd name="connsiteX45" fmla="*/ 3971 w 10000"/>
                  <a:gd name="connsiteY45" fmla="*/ 1642 h 10000"/>
                  <a:gd name="connsiteX46" fmla="*/ 4118 w 10000"/>
                  <a:gd name="connsiteY46" fmla="*/ 1672 h 10000"/>
                  <a:gd name="connsiteX47" fmla="*/ 4118 w 10000"/>
                  <a:gd name="connsiteY47" fmla="*/ 1935 h 10000"/>
                  <a:gd name="connsiteX48" fmla="*/ 4265 w 10000"/>
                  <a:gd name="connsiteY48" fmla="*/ 1965 h 10000"/>
                  <a:gd name="connsiteX49" fmla="*/ 4265 w 10000"/>
                  <a:gd name="connsiteY49" fmla="*/ 2287 h 10000"/>
                  <a:gd name="connsiteX50" fmla="*/ 4412 w 10000"/>
                  <a:gd name="connsiteY50" fmla="*/ 2317 h 10000"/>
                  <a:gd name="connsiteX51" fmla="*/ 4412 w 10000"/>
                  <a:gd name="connsiteY51" fmla="*/ 2639 h 10000"/>
                  <a:gd name="connsiteX52" fmla="*/ 4559 w 10000"/>
                  <a:gd name="connsiteY52" fmla="*/ 2669 h 10000"/>
                  <a:gd name="connsiteX53" fmla="*/ 4559 w 10000"/>
                  <a:gd name="connsiteY53" fmla="*/ 3021 h 10000"/>
                  <a:gd name="connsiteX54" fmla="*/ 4706 w 10000"/>
                  <a:gd name="connsiteY54" fmla="*/ 3050 h 10000"/>
                  <a:gd name="connsiteX55" fmla="*/ 4706 w 10000"/>
                  <a:gd name="connsiteY55" fmla="*/ 3402 h 10000"/>
                  <a:gd name="connsiteX56" fmla="*/ 4853 w 10000"/>
                  <a:gd name="connsiteY56" fmla="*/ 3431 h 10000"/>
                  <a:gd name="connsiteX57" fmla="*/ 4853 w 10000"/>
                  <a:gd name="connsiteY57" fmla="*/ 3812 h 10000"/>
                  <a:gd name="connsiteX58" fmla="*/ 5000 w 10000"/>
                  <a:gd name="connsiteY58" fmla="*/ 3842 h 10000"/>
                  <a:gd name="connsiteX59" fmla="*/ 5000 w 10000"/>
                  <a:gd name="connsiteY59" fmla="*/ 4223 h 10000"/>
                  <a:gd name="connsiteX60" fmla="*/ 5147 w 10000"/>
                  <a:gd name="connsiteY60" fmla="*/ 4252 h 10000"/>
                  <a:gd name="connsiteX61" fmla="*/ 5147 w 10000"/>
                  <a:gd name="connsiteY61" fmla="*/ 4633 h 10000"/>
                  <a:gd name="connsiteX62" fmla="*/ 5294 w 10000"/>
                  <a:gd name="connsiteY62" fmla="*/ 4663 h 10000"/>
                  <a:gd name="connsiteX63" fmla="*/ 5294 w 10000"/>
                  <a:gd name="connsiteY63" fmla="*/ 5044 h 10000"/>
                  <a:gd name="connsiteX64" fmla="*/ 5441 w 10000"/>
                  <a:gd name="connsiteY64" fmla="*/ 5073 h 10000"/>
                  <a:gd name="connsiteX65" fmla="*/ 5441 w 10000"/>
                  <a:gd name="connsiteY65" fmla="*/ 5455 h 10000"/>
                  <a:gd name="connsiteX66" fmla="*/ 5588 w 10000"/>
                  <a:gd name="connsiteY66" fmla="*/ 5484 h 10000"/>
                  <a:gd name="connsiteX67" fmla="*/ 5588 w 10000"/>
                  <a:gd name="connsiteY67" fmla="*/ 5865 h 10000"/>
                  <a:gd name="connsiteX68" fmla="*/ 5735 w 10000"/>
                  <a:gd name="connsiteY68" fmla="*/ 5894 h 10000"/>
                  <a:gd name="connsiteX69" fmla="*/ 5735 w 10000"/>
                  <a:gd name="connsiteY69" fmla="*/ 6276 h 10000"/>
                  <a:gd name="connsiteX70" fmla="*/ 5882 w 10000"/>
                  <a:gd name="connsiteY70" fmla="*/ 6305 h 10000"/>
                  <a:gd name="connsiteX71" fmla="*/ 5882 w 10000"/>
                  <a:gd name="connsiteY71" fmla="*/ 6657 h 10000"/>
                  <a:gd name="connsiteX72" fmla="*/ 6029 w 10000"/>
                  <a:gd name="connsiteY72" fmla="*/ 6686 h 10000"/>
                  <a:gd name="connsiteX73" fmla="*/ 6029 w 10000"/>
                  <a:gd name="connsiteY73" fmla="*/ 7038 h 10000"/>
                  <a:gd name="connsiteX74" fmla="*/ 6176 w 10000"/>
                  <a:gd name="connsiteY74" fmla="*/ 7067 h 10000"/>
                  <a:gd name="connsiteX75" fmla="*/ 6176 w 10000"/>
                  <a:gd name="connsiteY75" fmla="*/ 7419 h 10000"/>
                  <a:gd name="connsiteX76" fmla="*/ 6324 w 10000"/>
                  <a:gd name="connsiteY76" fmla="*/ 7449 h 10000"/>
                  <a:gd name="connsiteX77" fmla="*/ 6324 w 10000"/>
                  <a:gd name="connsiteY77" fmla="*/ 7771 h 10000"/>
                  <a:gd name="connsiteX78" fmla="*/ 6471 w 10000"/>
                  <a:gd name="connsiteY78" fmla="*/ 7801 h 10000"/>
                  <a:gd name="connsiteX79" fmla="*/ 6471 w 10000"/>
                  <a:gd name="connsiteY79" fmla="*/ 8123 h 10000"/>
                  <a:gd name="connsiteX80" fmla="*/ 6618 w 10000"/>
                  <a:gd name="connsiteY80" fmla="*/ 8152 h 10000"/>
                  <a:gd name="connsiteX81" fmla="*/ 6618 w 10000"/>
                  <a:gd name="connsiteY81" fmla="*/ 8446 h 10000"/>
                  <a:gd name="connsiteX82" fmla="*/ 6765 w 10000"/>
                  <a:gd name="connsiteY82" fmla="*/ 8475 h 10000"/>
                  <a:gd name="connsiteX83" fmla="*/ 6765 w 10000"/>
                  <a:gd name="connsiteY83" fmla="*/ 8710 h 10000"/>
                  <a:gd name="connsiteX84" fmla="*/ 6912 w 10000"/>
                  <a:gd name="connsiteY84" fmla="*/ 8739 h 10000"/>
                  <a:gd name="connsiteX85" fmla="*/ 6912 w 10000"/>
                  <a:gd name="connsiteY85" fmla="*/ 8974 h 10000"/>
                  <a:gd name="connsiteX86" fmla="*/ 7059 w 10000"/>
                  <a:gd name="connsiteY86" fmla="*/ 9003 h 10000"/>
                  <a:gd name="connsiteX87" fmla="*/ 7059 w 10000"/>
                  <a:gd name="connsiteY87" fmla="*/ 9238 h 10000"/>
                  <a:gd name="connsiteX88" fmla="*/ 7206 w 10000"/>
                  <a:gd name="connsiteY88" fmla="*/ 9267 h 10000"/>
                  <a:gd name="connsiteX89" fmla="*/ 7206 w 10000"/>
                  <a:gd name="connsiteY89" fmla="*/ 9443 h 10000"/>
                  <a:gd name="connsiteX90" fmla="*/ 7353 w 10000"/>
                  <a:gd name="connsiteY90" fmla="*/ 9472 h 10000"/>
                  <a:gd name="connsiteX91" fmla="*/ 7353 w 10000"/>
                  <a:gd name="connsiteY91" fmla="*/ 9619 h 10000"/>
                  <a:gd name="connsiteX92" fmla="*/ 7500 w 10000"/>
                  <a:gd name="connsiteY92" fmla="*/ 9648 h 10000"/>
                  <a:gd name="connsiteX93" fmla="*/ 7500 w 10000"/>
                  <a:gd name="connsiteY93" fmla="*/ 9765 h 10000"/>
                  <a:gd name="connsiteX94" fmla="*/ 7647 w 10000"/>
                  <a:gd name="connsiteY94" fmla="*/ 9795 h 10000"/>
                  <a:gd name="connsiteX95" fmla="*/ 7647 w 10000"/>
                  <a:gd name="connsiteY95" fmla="*/ 9883 h 10000"/>
                  <a:gd name="connsiteX96" fmla="*/ 7794 w 10000"/>
                  <a:gd name="connsiteY96" fmla="*/ 9912 h 10000"/>
                  <a:gd name="connsiteX97" fmla="*/ 7794 w 10000"/>
                  <a:gd name="connsiteY97" fmla="*/ 9941 h 10000"/>
                  <a:gd name="connsiteX98" fmla="*/ 8088 w 10000"/>
                  <a:gd name="connsiteY98" fmla="*/ 10000 h 10000"/>
                  <a:gd name="connsiteX99" fmla="*/ 7941 w 10000"/>
                  <a:gd name="connsiteY99" fmla="*/ 10000 h 10000"/>
                  <a:gd name="connsiteX100" fmla="*/ 8088 w 10000"/>
                  <a:gd name="connsiteY100" fmla="*/ 10000 h 10000"/>
                  <a:gd name="connsiteX101" fmla="*/ 8235 w 10000"/>
                  <a:gd name="connsiteY101" fmla="*/ 10000 h 10000"/>
                  <a:gd name="connsiteX102" fmla="*/ 8529 w 10000"/>
                  <a:gd name="connsiteY102" fmla="*/ 9941 h 10000"/>
                  <a:gd name="connsiteX103" fmla="*/ 8529 w 10000"/>
                  <a:gd name="connsiteY103" fmla="*/ 9853 h 10000"/>
                  <a:gd name="connsiteX104" fmla="*/ 8676 w 10000"/>
                  <a:gd name="connsiteY104" fmla="*/ 9824 h 10000"/>
                  <a:gd name="connsiteX105" fmla="*/ 8676 w 10000"/>
                  <a:gd name="connsiteY105" fmla="*/ 9736 h 10000"/>
                  <a:gd name="connsiteX106" fmla="*/ 8824 w 10000"/>
                  <a:gd name="connsiteY106" fmla="*/ 9707 h 10000"/>
                  <a:gd name="connsiteX107" fmla="*/ 8824 w 10000"/>
                  <a:gd name="connsiteY107" fmla="*/ 9589 h 10000"/>
                  <a:gd name="connsiteX108" fmla="*/ 8971 w 10000"/>
                  <a:gd name="connsiteY108" fmla="*/ 9560 h 10000"/>
                  <a:gd name="connsiteX109" fmla="*/ 8971 w 10000"/>
                  <a:gd name="connsiteY109" fmla="*/ 9384 h 10000"/>
                  <a:gd name="connsiteX110" fmla="*/ 9118 w 10000"/>
                  <a:gd name="connsiteY110" fmla="*/ 9355 h 10000"/>
                  <a:gd name="connsiteX111" fmla="*/ 9118 w 10000"/>
                  <a:gd name="connsiteY111" fmla="*/ 9179 h 10000"/>
                  <a:gd name="connsiteX112" fmla="*/ 9265 w 10000"/>
                  <a:gd name="connsiteY112" fmla="*/ 9150 h 10000"/>
                  <a:gd name="connsiteX113" fmla="*/ 9265 w 10000"/>
                  <a:gd name="connsiteY113" fmla="*/ 8944 h 10000"/>
                  <a:gd name="connsiteX114" fmla="*/ 9412 w 10000"/>
                  <a:gd name="connsiteY114" fmla="*/ 8915 h 10000"/>
                  <a:gd name="connsiteX115" fmla="*/ 9412 w 10000"/>
                  <a:gd name="connsiteY115" fmla="*/ 8651 h 10000"/>
                  <a:gd name="connsiteX116" fmla="*/ 9559 w 10000"/>
                  <a:gd name="connsiteY116" fmla="*/ 8622 h 10000"/>
                  <a:gd name="connsiteX117" fmla="*/ 9559 w 10000"/>
                  <a:gd name="connsiteY117" fmla="*/ 8358 h 10000"/>
                  <a:gd name="connsiteX118" fmla="*/ 9706 w 10000"/>
                  <a:gd name="connsiteY118" fmla="*/ 8328 h 10000"/>
                  <a:gd name="connsiteX119" fmla="*/ 9706 w 10000"/>
                  <a:gd name="connsiteY119" fmla="*/ 8035 h 10000"/>
                  <a:gd name="connsiteX120" fmla="*/ 9853 w 10000"/>
                  <a:gd name="connsiteY120" fmla="*/ 8006 h 10000"/>
                  <a:gd name="connsiteX121" fmla="*/ 9853 w 10000"/>
                  <a:gd name="connsiteY121" fmla="*/ 7713 h 10000"/>
                  <a:gd name="connsiteX122" fmla="*/ 10000 w 10000"/>
                  <a:gd name="connsiteY122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997 h 10000"/>
                  <a:gd name="connsiteX20" fmla="*/ 1471 w 10000"/>
                  <a:gd name="connsiteY20" fmla="*/ 792 h 10000"/>
                  <a:gd name="connsiteX21" fmla="*/ 1618 w 10000"/>
                  <a:gd name="connsiteY21" fmla="*/ 587 h 10000"/>
                  <a:gd name="connsiteX22" fmla="*/ 1765 w 10000"/>
                  <a:gd name="connsiteY22" fmla="*/ 411 h 10000"/>
                  <a:gd name="connsiteX23" fmla="*/ 1912 w 10000"/>
                  <a:gd name="connsiteY23" fmla="*/ 235 h 10000"/>
                  <a:gd name="connsiteX24" fmla="*/ 2059 w 10000"/>
                  <a:gd name="connsiteY24" fmla="*/ 147 h 10000"/>
                  <a:gd name="connsiteX25" fmla="*/ 2206 w 10000"/>
                  <a:gd name="connsiteY25" fmla="*/ 59 h 10000"/>
                  <a:gd name="connsiteX26" fmla="*/ 2500 w 10000"/>
                  <a:gd name="connsiteY26" fmla="*/ 0 h 10000"/>
                  <a:gd name="connsiteX27" fmla="*/ 2500 w 10000"/>
                  <a:gd name="connsiteY27" fmla="*/ 0 h 10000"/>
                  <a:gd name="connsiteX28" fmla="*/ 2647 w 10000"/>
                  <a:gd name="connsiteY28" fmla="*/ 0 h 10000"/>
                  <a:gd name="connsiteX29" fmla="*/ 2941 w 10000"/>
                  <a:gd name="connsiteY29" fmla="*/ 59 h 10000"/>
                  <a:gd name="connsiteX30" fmla="*/ 2941 w 10000"/>
                  <a:gd name="connsiteY30" fmla="*/ 147 h 10000"/>
                  <a:gd name="connsiteX31" fmla="*/ 3088 w 10000"/>
                  <a:gd name="connsiteY31" fmla="*/ 176 h 10000"/>
                  <a:gd name="connsiteX32" fmla="*/ 3088 w 10000"/>
                  <a:gd name="connsiteY32" fmla="*/ 264 h 10000"/>
                  <a:gd name="connsiteX33" fmla="*/ 3235 w 10000"/>
                  <a:gd name="connsiteY33" fmla="*/ 293 h 10000"/>
                  <a:gd name="connsiteX34" fmla="*/ 3235 w 10000"/>
                  <a:gd name="connsiteY34" fmla="*/ 411 h 10000"/>
                  <a:gd name="connsiteX35" fmla="*/ 3382 w 10000"/>
                  <a:gd name="connsiteY35" fmla="*/ 440 h 10000"/>
                  <a:gd name="connsiteX36" fmla="*/ 3382 w 10000"/>
                  <a:gd name="connsiteY36" fmla="*/ 616 h 10000"/>
                  <a:gd name="connsiteX37" fmla="*/ 3529 w 10000"/>
                  <a:gd name="connsiteY37" fmla="*/ 645 h 10000"/>
                  <a:gd name="connsiteX38" fmla="*/ 3529 w 10000"/>
                  <a:gd name="connsiteY38" fmla="*/ 821 h 10000"/>
                  <a:gd name="connsiteX39" fmla="*/ 3676 w 10000"/>
                  <a:gd name="connsiteY39" fmla="*/ 850 h 10000"/>
                  <a:gd name="connsiteX40" fmla="*/ 3676 w 10000"/>
                  <a:gd name="connsiteY40" fmla="*/ 1056 h 10000"/>
                  <a:gd name="connsiteX41" fmla="*/ 3824 w 10000"/>
                  <a:gd name="connsiteY41" fmla="*/ 1085 h 10000"/>
                  <a:gd name="connsiteX42" fmla="*/ 3824 w 10000"/>
                  <a:gd name="connsiteY42" fmla="*/ 1349 h 10000"/>
                  <a:gd name="connsiteX43" fmla="*/ 3971 w 10000"/>
                  <a:gd name="connsiteY43" fmla="*/ 1378 h 10000"/>
                  <a:gd name="connsiteX44" fmla="*/ 3971 w 10000"/>
                  <a:gd name="connsiteY44" fmla="*/ 1642 h 10000"/>
                  <a:gd name="connsiteX45" fmla="*/ 4118 w 10000"/>
                  <a:gd name="connsiteY45" fmla="*/ 1672 h 10000"/>
                  <a:gd name="connsiteX46" fmla="*/ 4118 w 10000"/>
                  <a:gd name="connsiteY46" fmla="*/ 1935 h 10000"/>
                  <a:gd name="connsiteX47" fmla="*/ 4265 w 10000"/>
                  <a:gd name="connsiteY47" fmla="*/ 1965 h 10000"/>
                  <a:gd name="connsiteX48" fmla="*/ 4265 w 10000"/>
                  <a:gd name="connsiteY48" fmla="*/ 2287 h 10000"/>
                  <a:gd name="connsiteX49" fmla="*/ 4412 w 10000"/>
                  <a:gd name="connsiteY49" fmla="*/ 2317 h 10000"/>
                  <a:gd name="connsiteX50" fmla="*/ 4412 w 10000"/>
                  <a:gd name="connsiteY50" fmla="*/ 2639 h 10000"/>
                  <a:gd name="connsiteX51" fmla="*/ 4559 w 10000"/>
                  <a:gd name="connsiteY51" fmla="*/ 2669 h 10000"/>
                  <a:gd name="connsiteX52" fmla="*/ 4559 w 10000"/>
                  <a:gd name="connsiteY52" fmla="*/ 3021 h 10000"/>
                  <a:gd name="connsiteX53" fmla="*/ 4706 w 10000"/>
                  <a:gd name="connsiteY53" fmla="*/ 3050 h 10000"/>
                  <a:gd name="connsiteX54" fmla="*/ 4706 w 10000"/>
                  <a:gd name="connsiteY54" fmla="*/ 3402 h 10000"/>
                  <a:gd name="connsiteX55" fmla="*/ 4853 w 10000"/>
                  <a:gd name="connsiteY55" fmla="*/ 3431 h 10000"/>
                  <a:gd name="connsiteX56" fmla="*/ 4853 w 10000"/>
                  <a:gd name="connsiteY56" fmla="*/ 3812 h 10000"/>
                  <a:gd name="connsiteX57" fmla="*/ 5000 w 10000"/>
                  <a:gd name="connsiteY57" fmla="*/ 3842 h 10000"/>
                  <a:gd name="connsiteX58" fmla="*/ 5000 w 10000"/>
                  <a:gd name="connsiteY58" fmla="*/ 4223 h 10000"/>
                  <a:gd name="connsiteX59" fmla="*/ 5147 w 10000"/>
                  <a:gd name="connsiteY59" fmla="*/ 4252 h 10000"/>
                  <a:gd name="connsiteX60" fmla="*/ 5147 w 10000"/>
                  <a:gd name="connsiteY60" fmla="*/ 4633 h 10000"/>
                  <a:gd name="connsiteX61" fmla="*/ 5294 w 10000"/>
                  <a:gd name="connsiteY61" fmla="*/ 4663 h 10000"/>
                  <a:gd name="connsiteX62" fmla="*/ 5294 w 10000"/>
                  <a:gd name="connsiteY62" fmla="*/ 5044 h 10000"/>
                  <a:gd name="connsiteX63" fmla="*/ 5441 w 10000"/>
                  <a:gd name="connsiteY63" fmla="*/ 5073 h 10000"/>
                  <a:gd name="connsiteX64" fmla="*/ 5441 w 10000"/>
                  <a:gd name="connsiteY64" fmla="*/ 5455 h 10000"/>
                  <a:gd name="connsiteX65" fmla="*/ 5588 w 10000"/>
                  <a:gd name="connsiteY65" fmla="*/ 5484 h 10000"/>
                  <a:gd name="connsiteX66" fmla="*/ 5588 w 10000"/>
                  <a:gd name="connsiteY66" fmla="*/ 5865 h 10000"/>
                  <a:gd name="connsiteX67" fmla="*/ 5735 w 10000"/>
                  <a:gd name="connsiteY67" fmla="*/ 5894 h 10000"/>
                  <a:gd name="connsiteX68" fmla="*/ 5735 w 10000"/>
                  <a:gd name="connsiteY68" fmla="*/ 6276 h 10000"/>
                  <a:gd name="connsiteX69" fmla="*/ 5882 w 10000"/>
                  <a:gd name="connsiteY69" fmla="*/ 6305 h 10000"/>
                  <a:gd name="connsiteX70" fmla="*/ 5882 w 10000"/>
                  <a:gd name="connsiteY70" fmla="*/ 6657 h 10000"/>
                  <a:gd name="connsiteX71" fmla="*/ 6029 w 10000"/>
                  <a:gd name="connsiteY71" fmla="*/ 6686 h 10000"/>
                  <a:gd name="connsiteX72" fmla="*/ 6029 w 10000"/>
                  <a:gd name="connsiteY72" fmla="*/ 7038 h 10000"/>
                  <a:gd name="connsiteX73" fmla="*/ 6176 w 10000"/>
                  <a:gd name="connsiteY73" fmla="*/ 7067 h 10000"/>
                  <a:gd name="connsiteX74" fmla="*/ 6176 w 10000"/>
                  <a:gd name="connsiteY74" fmla="*/ 7419 h 10000"/>
                  <a:gd name="connsiteX75" fmla="*/ 6324 w 10000"/>
                  <a:gd name="connsiteY75" fmla="*/ 7449 h 10000"/>
                  <a:gd name="connsiteX76" fmla="*/ 6324 w 10000"/>
                  <a:gd name="connsiteY76" fmla="*/ 7771 h 10000"/>
                  <a:gd name="connsiteX77" fmla="*/ 6471 w 10000"/>
                  <a:gd name="connsiteY77" fmla="*/ 7801 h 10000"/>
                  <a:gd name="connsiteX78" fmla="*/ 6471 w 10000"/>
                  <a:gd name="connsiteY78" fmla="*/ 8123 h 10000"/>
                  <a:gd name="connsiteX79" fmla="*/ 6618 w 10000"/>
                  <a:gd name="connsiteY79" fmla="*/ 8152 h 10000"/>
                  <a:gd name="connsiteX80" fmla="*/ 6618 w 10000"/>
                  <a:gd name="connsiteY80" fmla="*/ 8446 h 10000"/>
                  <a:gd name="connsiteX81" fmla="*/ 6765 w 10000"/>
                  <a:gd name="connsiteY81" fmla="*/ 8475 h 10000"/>
                  <a:gd name="connsiteX82" fmla="*/ 6765 w 10000"/>
                  <a:gd name="connsiteY82" fmla="*/ 8710 h 10000"/>
                  <a:gd name="connsiteX83" fmla="*/ 6912 w 10000"/>
                  <a:gd name="connsiteY83" fmla="*/ 8739 h 10000"/>
                  <a:gd name="connsiteX84" fmla="*/ 6912 w 10000"/>
                  <a:gd name="connsiteY84" fmla="*/ 8974 h 10000"/>
                  <a:gd name="connsiteX85" fmla="*/ 7059 w 10000"/>
                  <a:gd name="connsiteY85" fmla="*/ 9003 h 10000"/>
                  <a:gd name="connsiteX86" fmla="*/ 7059 w 10000"/>
                  <a:gd name="connsiteY86" fmla="*/ 9238 h 10000"/>
                  <a:gd name="connsiteX87" fmla="*/ 7206 w 10000"/>
                  <a:gd name="connsiteY87" fmla="*/ 9267 h 10000"/>
                  <a:gd name="connsiteX88" fmla="*/ 7206 w 10000"/>
                  <a:gd name="connsiteY88" fmla="*/ 9443 h 10000"/>
                  <a:gd name="connsiteX89" fmla="*/ 7353 w 10000"/>
                  <a:gd name="connsiteY89" fmla="*/ 9472 h 10000"/>
                  <a:gd name="connsiteX90" fmla="*/ 7353 w 10000"/>
                  <a:gd name="connsiteY90" fmla="*/ 9619 h 10000"/>
                  <a:gd name="connsiteX91" fmla="*/ 7500 w 10000"/>
                  <a:gd name="connsiteY91" fmla="*/ 9648 h 10000"/>
                  <a:gd name="connsiteX92" fmla="*/ 7500 w 10000"/>
                  <a:gd name="connsiteY92" fmla="*/ 9765 h 10000"/>
                  <a:gd name="connsiteX93" fmla="*/ 7647 w 10000"/>
                  <a:gd name="connsiteY93" fmla="*/ 9795 h 10000"/>
                  <a:gd name="connsiteX94" fmla="*/ 7647 w 10000"/>
                  <a:gd name="connsiteY94" fmla="*/ 9883 h 10000"/>
                  <a:gd name="connsiteX95" fmla="*/ 7794 w 10000"/>
                  <a:gd name="connsiteY95" fmla="*/ 9912 h 10000"/>
                  <a:gd name="connsiteX96" fmla="*/ 7794 w 10000"/>
                  <a:gd name="connsiteY96" fmla="*/ 9941 h 10000"/>
                  <a:gd name="connsiteX97" fmla="*/ 8088 w 10000"/>
                  <a:gd name="connsiteY97" fmla="*/ 10000 h 10000"/>
                  <a:gd name="connsiteX98" fmla="*/ 7941 w 10000"/>
                  <a:gd name="connsiteY98" fmla="*/ 10000 h 10000"/>
                  <a:gd name="connsiteX99" fmla="*/ 8088 w 10000"/>
                  <a:gd name="connsiteY99" fmla="*/ 10000 h 10000"/>
                  <a:gd name="connsiteX100" fmla="*/ 8235 w 10000"/>
                  <a:gd name="connsiteY100" fmla="*/ 10000 h 10000"/>
                  <a:gd name="connsiteX101" fmla="*/ 8529 w 10000"/>
                  <a:gd name="connsiteY101" fmla="*/ 9941 h 10000"/>
                  <a:gd name="connsiteX102" fmla="*/ 8529 w 10000"/>
                  <a:gd name="connsiteY102" fmla="*/ 9853 h 10000"/>
                  <a:gd name="connsiteX103" fmla="*/ 8676 w 10000"/>
                  <a:gd name="connsiteY103" fmla="*/ 9824 h 10000"/>
                  <a:gd name="connsiteX104" fmla="*/ 8676 w 10000"/>
                  <a:gd name="connsiteY104" fmla="*/ 9736 h 10000"/>
                  <a:gd name="connsiteX105" fmla="*/ 8824 w 10000"/>
                  <a:gd name="connsiteY105" fmla="*/ 9707 h 10000"/>
                  <a:gd name="connsiteX106" fmla="*/ 8824 w 10000"/>
                  <a:gd name="connsiteY106" fmla="*/ 9589 h 10000"/>
                  <a:gd name="connsiteX107" fmla="*/ 8971 w 10000"/>
                  <a:gd name="connsiteY107" fmla="*/ 9560 h 10000"/>
                  <a:gd name="connsiteX108" fmla="*/ 8971 w 10000"/>
                  <a:gd name="connsiteY108" fmla="*/ 9384 h 10000"/>
                  <a:gd name="connsiteX109" fmla="*/ 9118 w 10000"/>
                  <a:gd name="connsiteY109" fmla="*/ 9355 h 10000"/>
                  <a:gd name="connsiteX110" fmla="*/ 9118 w 10000"/>
                  <a:gd name="connsiteY110" fmla="*/ 9179 h 10000"/>
                  <a:gd name="connsiteX111" fmla="*/ 9265 w 10000"/>
                  <a:gd name="connsiteY111" fmla="*/ 9150 h 10000"/>
                  <a:gd name="connsiteX112" fmla="*/ 9265 w 10000"/>
                  <a:gd name="connsiteY112" fmla="*/ 8944 h 10000"/>
                  <a:gd name="connsiteX113" fmla="*/ 9412 w 10000"/>
                  <a:gd name="connsiteY113" fmla="*/ 8915 h 10000"/>
                  <a:gd name="connsiteX114" fmla="*/ 9412 w 10000"/>
                  <a:gd name="connsiteY114" fmla="*/ 8651 h 10000"/>
                  <a:gd name="connsiteX115" fmla="*/ 9559 w 10000"/>
                  <a:gd name="connsiteY115" fmla="*/ 8622 h 10000"/>
                  <a:gd name="connsiteX116" fmla="*/ 9559 w 10000"/>
                  <a:gd name="connsiteY116" fmla="*/ 8358 h 10000"/>
                  <a:gd name="connsiteX117" fmla="*/ 9706 w 10000"/>
                  <a:gd name="connsiteY117" fmla="*/ 8328 h 10000"/>
                  <a:gd name="connsiteX118" fmla="*/ 9706 w 10000"/>
                  <a:gd name="connsiteY118" fmla="*/ 8035 h 10000"/>
                  <a:gd name="connsiteX119" fmla="*/ 9853 w 10000"/>
                  <a:gd name="connsiteY119" fmla="*/ 8006 h 10000"/>
                  <a:gd name="connsiteX120" fmla="*/ 9853 w 10000"/>
                  <a:gd name="connsiteY120" fmla="*/ 7713 h 10000"/>
                  <a:gd name="connsiteX121" fmla="*/ 10000 w 10000"/>
                  <a:gd name="connsiteY121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261 h 10000"/>
                  <a:gd name="connsiteX18" fmla="*/ 1324 w 10000"/>
                  <a:gd name="connsiteY18" fmla="*/ 1026 h 10000"/>
                  <a:gd name="connsiteX19" fmla="*/ 1471 w 10000"/>
                  <a:gd name="connsiteY19" fmla="*/ 792 h 10000"/>
                  <a:gd name="connsiteX20" fmla="*/ 1618 w 10000"/>
                  <a:gd name="connsiteY20" fmla="*/ 587 h 10000"/>
                  <a:gd name="connsiteX21" fmla="*/ 1765 w 10000"/>
                  <a:gd name="connsiteY21" fmla="*/ 411 h 10000"/>
                  <a:gd name="connsiteX22" fmla="*/ 1912 w 10000"/>
                  <a:gd name="connsiteY22" fmla="*/ 235 h 10000"/>
                  <a:gd name="connsiteX23" fmla="*/ 2059 w 10000"/>
                  <a:gd name="connsiteY23" fmla="*/ 147 h 10000"/>
                  <a:gd name="connsiteX24" fmla="*/ 2206 w 10000"/>
                  <a:gd name="connsiteY24" fmla="*/ 59 h 10000"/>
                  <a:gd name="connsiteX25" fmla="*/ 2500 w 10000"/>
                  <a:gd name="connsiteY25" fmla="*/ 0 h 10000"/>
                  <a:gd name="connsiteX26" fmla="*/ 2500 w 10000"/>
                  <a:gd name="connsiteY26" fmla="*/ 0 h 10000"/>
                  <a:gd name="connsiteX27" fmla="*/ 2647 w 10000"/>
                  <a:gd name="connsiteY27" fmla="*/ 0 h 10000"/>
                  <a:gd name="connsiteX28" fmla="*/ 2941 w 10000"/>
                  <a:gd name="connsiteY28" fmla="*/ 59 h 10000"/>
                  <a:gd name="connsiteX29" fmla="*/ 2941 w 10000"/>
                  <a:gd name="connsiteY29" fmla="*/ 147 h 10000"/>
                  <a:gd name="connsiteX30" fmla="*/ 3088 w 10000"/>
                  <a:gd name="connsiteY30" fmla="*/ 176 h 10000"/>
                  <a:gd name="connsiteX31" fmla="*/ 3088 w 10000"/>
                  <a:gd name="connsiteY31" fmla="*/ 264 h 10000"/>
                  <a:gd name="connsiteX32" fmla="*/ 3235 w 10000"/>
                  <a:gd name="connsiteY32" fmla="*/ 293 h 10000"/>
                  <a:gd name="connsiteX33" fmla="*/ 3235 w 10000"/>
                  <a:gd name="connsiteY33" fmla="*/ 411 h 10000"/>
                  <a:gd name="connsiteX34" fmla="*/ 3382 w 10000"/>
                  <a:gd name="connsiteY34" fmla="*/ 440 h 10000"/>
                  <a:gd name="connsiteX35" fmla="*/ 3382 w 10000"/>
                  <a:gd name="connsiteY35" fmla="*/ 616 h 10000"/>
                  <a:gd name="connsiteX36" fmla="*/ 3529 w 10000"/>
                  <a:gd name="connsiteY36" fmla="*/ 645 h 10000"/>
                  <a:gd name="connsiteX37" fmla="*/ 3529 w 10000"/>
                  <a:gd name="connsiteY37" fmla="*/ 821 h 10000"/>
                  <a:gd name="connsiteX38" fmla="*/ 3676 w 10000"/>
                  <a:gd name="connsiteY38" fmla="*/ 850 h 10000"/>
                  <a:gd name="connsiteX39" fmla="*/ 3676 w 10000"/>
                  <a:gd name="connsiteY39" fmla="*/ 1056 h 10000"/>
                  <a:gd name="connsiteX40" fmla="*/ 3824 w 10000"/>
                  <a:gd name="connsiteY40" fmla="*/ 1085 h 10000"/>
                  <a:gd name="connsiteX41" fmla="*/ 3824 w 10000"/>
                  <a:gd name="connsiteY41" fmla="*/ 1349 h 10000"/>
                  <a:gd name="connsiteX42" fmla="*/ 3971 w 10000"/>
                  <a:gd name="connsiteY42" fmla="*/ 1378 h 10000"/>
                  <a:gd name="connsiteX43" fmla="*/ 3971 w 10000"/>
                  <a:gd name="connsiteY43" fmla="*/ 1642 h 10000"/>
                  <a:gd name="connsiteX44" fmla="*/ 4118 w 10000"/>
                  <a:gd name="connsiteY44" fmla="*/ 1672 h 10000"/>
                  <a:gd name="connsiteX45" fmla="*/ 4118 w 10000"/>
                  <a:gd name="connsiteY45" fmla="*/ 1935 h 10000"/>
                  <a:gd name="connsiteX46" fmla="*/ 4265 w 10000"/>
                  <a:gd name="connsiteY46" fmla="*/ 1965 h 10000"/>
                  <a:gd name="connsiteX47" fmla="*/ 4265 w 10000"/>
                  <a:gd name="connsiteY47" fmla="*/ 2287 h 10000"/>
                  <a:gd name="connsiteX48" fmla="*/ 4412 w 10000"/>
                  <a:gd name="connsiteY48" fmla="*/ 2317 h 10000"/>
                  <a:gd name="connsiteX49" fmla="*/ 4412 w 10000"/>
                  <a:gd name="connsiteY49" fmla="*/ 2639 h 10000"/>
                  <a:gd name="connsiteX50" fmla="*/ 4559 w 10000"/>
                  <a:gd name="connsiteY50" fmla="*/ 2669 h 10000"/>
                  <a:gd name="connsiteX51" fmla="*/ 4559 w 10000"/>
                  <a:gd name="connsiteY51" fmla="*/ 3021 h 10000"/>
                  <a:gd name="connsiteX52" fmla="*/ 4706 w 10000"/>
                  <a:gd name="connsiteY52" fmla="*/ 3050 h 10000"/>
                  <a:gd name="connsiteX53" fmla="*/ 4706 w 10000"/>
                  <a:gd name="connsiteY53" fmla="*/ 3402 h 10000"/>
                  <a:gd name="connsiteX54" fmla="*/ 4853 w 10000"/>
                  <a:gd name="connsiteY54" fmla="*/ 3431 h 10000"/>
                  <a:gd name="connsiteX55" fmla="*/ 4853 w 10000"/>
                  <a:gd name="connsiteY55" fmla="*/ 3812 h 10000"/>
                  <a:gd name="connsiteX56" fmla="*/ 5000 w 10000"/>
                  <a:gd name="connsiteY56" fmla="*/ 3842 h 10000"/>
                  <a:gd name="connsiteX57" fmla="*/ 5000 w 10000"/>
                  <a:gd name="connsiteY57" fmla="*/ 4223 h 10000"/>
                  <a:gd name="connsiteX58" fmla="*/ 5147 w 10000"/>
                  <a:gd name="connsiteY58" fmla="*/ 4252 h 10000"/>
                  <a:gd name="connsiteX59" fmla="*/ 5147 w 10000"/>
                  <a:gd name="connsiteY59" fmla="*/ 4633 h 10000"/>
                  <a:gd name="connsiteX60" fmla="*/ 5294 w 10000"/>
                  <a:gd name="connsiteY60" fmla="*/ 4663 h 10000"/>
                  <a:gd name="connsiteX61" fmla="*/ 5294 w 10000"/>
                  <a:gd name="connsiteY61" fmla="*/ 5044 h 10000"/>
                  <a:gd name="connsiteX62" fmla="*/ 5441 w 10000"/>
                  <a:gd name="connsiteY62" fmla="*/ 5073 h 10000"/>
                  <a:gd name="connsiteX63" fmla="*/ 5441 w 10000"/>
                  <a:gd name="connsiteY63" fmla="*/ 5455 h 10000"/>
                  <a:gd name="connsiteX64" fmla="*/ 5588 w 10000"/>
                  <a:gd name="connsiteY64" fmla="*/ 5484 h 10000"/>
                  <a:gd name="connsiteX65" fmla="*/ 5588 w 10000"/>
                  <a:gd name="connsiteY65" fmla="*/ 5865 h 10000"/>
                  <a:gd name="connsiteX66" fmla="*/ 5735 w 10000"/>
                  <a:gd name="connsiteY66" fmla="*/ 5894 h 10000"/>
                  <a:gd name="connsiteX67" fmla="*/ 5735 w 10000"/>
                  <a:gd name="connsiteY67" fmla="*/ 6276 h 10000"/>
                  <a:gd name="connsiteX68" fmla="*/ 5882 w 10000"/>
                  <a:gd name="connsiteY68" fmla="*/ 6305 h 10000"/>
                  <a:gd name="connsiteX69" fmla="*/ 5882 w 10000"/>
                  <a:gd name="connsiteY69" fmla="*/ 6657 h 10000"/>
                  <a:gd name="connsiteX70" fmla="*/ 6029 w 10000"/>
                  <a:gd name="connsiteY70" fmla="*/ 6686 h 10000"/>
                  <a:gd name="connsiteX71" fmla="*/ 6029 w 10000"/>
                  <a:gd name="connsiteY71" fmla="*/ 7038 h 10000"/>
                  <a:gd name="connsiteX72" fmla="*/ 6176 w 10000"/>
                  <a:gd name="connsiteY72" fmla="*/ 7067 h 10000"/>
                  <a:gd name="connsiteX73" fmla="*/ 6176 w 10000"/>
                  <a:gd name="connsiteY73" fmla="*/ 7419 h 10000"/>
                  <a:gd name="connsiteX74" fmla="*/ 6324 w 10000"/>
                  <a:gd name="connsiteY74" fmla="*/ 7449 h 10000"/>
                  <a:gd name="connsiteX75" fmla="*/ 6324 w 10000"/>
                  <a:gd name="connsiteY75" fmla="*/ 7771 h 10000"/>
                  <a:gd name="connsiteX76" fmla="*/ 6471 w 10000"/>
                  <a:gd name="connsiteY76" fmla="*/ 7801 h 10000"/>
                  <a:gd name="connsiteX77" fmla="*/ 6471 w 10000"/>
                  <a:gd name="connsiteY77" fmla="*/ 8123 h 10000"/>
                  <a:gd name="connsiteX78" fmla="*/ 6618 w 10000"/>
                  <a:gd name="connsiteY78" fmla="*/ 8152 h 10000"/>
                  <a:gd name="connsiteX79" fmla="*/ 6618 w 10000"/>
                  <a:gd name="connsiteY79" fmla="*/ 8446 h 10000"/>
                  <a:gd name="connsiteX80" fmla="*/ 6765 w 10000"/>
                  <a:gd name="connsiteY80" fmla="*/ 8475 h 10000"/>
                  <a:gd name="connsiteX81" fmla="*/ 6765 w 10000"/>
                  <a:gd name="connsiteY81" fmla="*/ 8710 h 10000"/>
                  <a:gd name="connsiteX82" fmla="*/ 6912 w 10000"/>
                  <a:gd name="connsiteY82" fmla="*/ 8739 h 10000"/>
                  <a:gd name="connsiteX83" fmla="*/ 6912 w 10000"/>
                  <a:gd name="connsiteY83" fmla="*/ 8974 h 10000"/>
                  <a:gd name="connsiteX84" fmla="*/ 7059 w 10000"/>
                  <a:gd name="connsiteY84" fmla="*/ 9003 h 10000"/>
                  <a:gd name="connsiteX85" fmla="*/ 7059 w 10000"/>
                  <a:gd name="connsiteY85" fmla="*/ 9238 h 10000"/>
                  <a:gd name="connsiteX86" fmla="*/ 7206 w 10000"/>
                  <a:gd name="connsiteY86" fmla="*/ 9267 h 10000"/>
                  <a:gd name="connsiteX87" fmla="*/ 7206 w 10000"/>
                  <a:gd name="connsiteY87" fmla="*/ 9443 h 10000"/>
                  <a:gd name="connsiteX88" fmla="*/ 7353 w 10000"/>
                  <a:gd name="connsiteY88" fmla="*/ 9472 h 10000"/>
                  <a:gd name="connsiteX89" fmla="*/ 7353 w 10000"/>
                  <a:gd name="connsiteY89" fmla="*/ 9619 h 10000"/>
                  <a:gd name="connsiteX90" fmla="*/ 7500 w 10000"/>
                  <a:gd name="connsiteY90" fmla="*/ 9648 h 10000"/>
                  <a:gd name="connsiteX91" fmla="*/ 7500 w 10000"/>
                  <a:gd name="connsiteY91" fmla="*/ 9765 h 10000"/>
                  <a:gd name="connsiteX92" fmla="*/ 7647 w 10000"/>
                  <a:gd name="connsiteY92" fmla="*/ 9795 h 10000"/>
                  <a:gd name="connsiteX93" fmla="*/ 7647 w 10000"/>
                  <a:gd name="connsiteY93" fmla="*/ 9883 h 10000"/>
                  <a:gd name="connsiteX94" fmla="*/ 7794 w 10000"/>
                  <a:gd name="connsiteY94" fmla="*/ 9912 h 10000"/>
                  <a:gd name="connsiteX95" fmla="*/ 7794 w 10000"/>
                  <a:gd name="connsiteY95" fmla="*/ 9941 h 10000"/>
                  <a:gd name="connsiteX96" fmla="*/ 8088 w 10000"/>
                  <a:gd name="connsiteY96" fmla="*/ 10000 h 10000"/>
                  <a:gd name="connsiteX97" fmla="*/ 7941 w 10000"/>
                  <a:gd name="connsiteY97" fmla="*/ 10000 h 10000"/>
                  <a:gd name="connsiteX98" fmla="*/ 8088 w 10000"/>
                  <a:gd name="connsiteY98" fmla="*/ 10000 h 10000"/>
                  <a:gd name="connsiteX99" fmla="*/ 8235 w 10000"/>
                  <a:gd name="connsiteY99" fmla="*/ 10000 h 10000"/>
                  <a:gd name="connsiteX100" fmla="*/ 8529 w 10000"/>
                  <a:gd name="connsiteY100" fmla="*/ 9941 h 10000"/>
                  <a:gd name="connsiteX101" fmla="*/ 8529 w 10000"/>
                  <a:gd name="connsiteY101" fmla="*/ 9853 h 10000"/>
                  <a:gd name="connsiteX102" fmla="*/ 8676 w 10000"/>
                  <a:gd name="connsiteY102" fmla="*/ 9824 h 10000"/>
                  <a:gd name="connsiteX103" fmla="*/ 8676 w 10000"/>
                  <a:gd name="connsiteY103" fmla="*/ 9736 h 10000"/>
                  <a:gd name="connsiteX104" fmla="*/ 8824 w 10000"/>
                  <a:gd name="connsiteY104" fmla="*/ 9707 h 10000"/>
                  <a:gd name="connsiteX105" fmla="*/ 8824 w 10000"/>
                  <a:gd name="connsiteY105" fmla="*/ 9589 h 10000"/>
                  <a:gd name="connsiteX106" fmla="*/ 8971 w 10000"/>
                  <a:gd name="connsiteY106" fmla="*/ 9560 h 10000"/>
                  <a:gd name="connsiteX107" fmla="*/ 8971 w 10000"/>
                  <a:gd name="connsiteY107" fmla="*/ 9384 h 10000"/>
                  <a:gd name="connsiteX108" fmla="*/ 9118 w 10000"/>
                  <a:gd name="connsiteY108" fmla="*/ 9355 h 10000"/>
                  <a:gd name="connsiteX109" fmla="*/ 9118 w 10000"/>
                  <a:gd name="connsiteY109" fmla="*/ 9179 h 10000"/>
                  <a:gd name="connsiteX110" fmla="*/ 9265 w 10000"/>
                  <a:gd name="connsiteY110" fmla="*/ 9150 h 10000"/>
                  <a:gd name="connsiteX111" fmla="*/ 9265 w 10000"/>
                  <a:gd name="connsiteY111" fmla="*/ 8944 h 10000"/>
                  <a:gd name="connsiteX112" fmla="*/ 9412 w 10000"/>
                  <a:gd name="connsiteY112" fmla="*/ 8915 h 10000"/>
                  <a:gd name="connsiteX113" fmla="*/ 9412 w 10000"/>
                  <a:gd name="connsiteY113" fmla="*/ 8651 h 10000"/>
                  <a:gd name="connsiteX114" fmla="*/ 9559 w 10000"/>
                  <a:gd name="connsiteY114" fmla="*/ 8622 h 10000"/>
                  <a:gd name="connsiteX115" fmla="*/ 9559 w 10000"/>
                  <a:gd name="connsiteY115" fmla="*/ 8358 h 10000"/>
                  <a:gd name="connsiteX116" fmla="*/ 9706 w 10000"/>
                  <a:gd name="connsiteY116" fmla="*/ 8328 h 10000"/>
                  <a:gd name="connsiteX117" fmla="*/ 9706 w 10000"/>
                  <a:gd name="connsiteY117" fmla="*/ 8035 h 10000"/>
                  <a:gd name="connsiteX118" fmla="*/ 9853 w 10000"/>
                  <a:gd name="connsiteY118" fmla="*/ 8006 h 10000"/>
                  <a:gd name="connsiteX119" fmla="*/ 9853 w 10000"/>
                  <a:gd name="connsiteY119" fmla="*/ 7713 h 10000"/>
                  <a:gd name="connsiteX120" fmla="*/ 10000 w 10000"/>
                  <a:gd name="connsiteY120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554 h 10000"/>
                  <a:gd name="connsiteX16" fmla="*/ 1176 w 10000"/>
                  <a:gd name="connsiteY16" fmla="*/ 1290 h 10000"/>
                  <a:gd name="connsiteX17" fmla="*/ 1324 w 10000"/>
                  <a:gd name="connsiteY17" fmla="*/ 1026 h 10000"/>
                  <a:gd name="connsiteX18" fmla="*/ 1471 w 10000"/>
                  <a:gd name="connsiteY18" fmla="*/ 792 h 10000"/>
                  <a:gd name="connsiteX19" fmla="*/ 1618 w 10000"/>
                  <a:gd name="connsiteY19" fmla="*/ 587 h 10000"/>
                  <a:gd name="connsiteX20" fmla="*/ 1765 w 10000"/>
                  <a:gd name="connsiteY20" fmla="*/ 411 h 10000"/>
                  <a:gd name="connsiteX21" fmla="*/ 1912 w 10000"/>
                  <a:gd name="connsiteY21" fmla="*/ 235 h 10000"/>
                  <a:gd name="connsiteX22" fmla="*/ 2059 w 10000"/>
                  <a:gd name="connsiteY22" fmla="*/ 147 h 10000"/>
                  <a:gd name="connsiteX23" fmla="*/ 2206 w 10000"/>
                  <a:gd name="connsiteY23" fmla="*/ 59 h 10000"/>
                  <a:gd name="connsiteX24" fmla="*/ 2500 w 10000"/>
                  <a:gd name="connsiteY24" fmla="*/ 0 h 10000"/>
                  <a:gd name="connsiteX25" fmla="*/ 2500 w 10000"/>
                  <a:gd name="connsiteY25" fmla="*/ 0 h 10000"/>
                  <a:gd name="connsiteX26" fmla="*/ 2647 w 10000"/>
                  <a:gd name="connsiteY26" fmla="*/ 0 h 10000"/>
                  <a:gd name="connsiteX27" fmla="*/ 2941 w 10000"/>
                  <a:gd name="connsiteY27" fmla="*/ 59 h 10000"/>
                  <a:gd name="connsiteX28" fmla="*/ 2941 w 10000"/>
                  <a:gd name="connsiteY28" fmla="*/ 147 h 10000"/>
                  <a:gd name="connsiteX29" fmla="*/ 3088 w 10000"/>
                  <a:gd name="connsiteY29" fmla="*/ 176 h 10000"/>
                  <a:gd name="connsiteX30" fmla="*/ 3088 w 10000"/>
                  <a:gd name="connsiteY30" fmla="*/ 264 h 10000"/>
                  <a:gd name="connsiteX31" fmla="*/ 3235 w 10000"/>
                  <a:gd name="connsiteY31" fmla="*/ 293 h 10000"/>
                  <a:gd name="connsiteX32" fmla="*/ 3235 w 10000"/>
                  <a:gd name="connsiteY32" fmla="*/ 411 h 10000"/>
                  <a:gd name="connsiteX33" fmla="*/ 3382 w 10000"/>
                  <a:gd name="connsiteY33" fmla="*/ 440 h 10000"/>
                  <a:gd name="connsiteX34" fmla="*/ 3382 w 10000"/>
                  <a:gd name="connsiteY34" fmla="*/ 616 h 10000"/>
                  <a:gd name="connsiteX35" fmla="*/ 3529 w 10000"/>
                  <a:gd name="connsiteY35" fmla="*/ 645 h 10000"/>
                  <a:gd name="connsiteX36" fmla="*/ 3529 w 10000"/>
                  <a:gd name="connsiteY36" fmla="*/ 821 h 10000"/>
                  <a:gd name="connsiteX37" fmla="*/ 3676 w 10000"/>
                  <a:gd name="connsiteY37" fmla="*/ 850 h 10000"/>
                  <a:gd name="connsiteX38" fmla="*/ 3676 w 10000"/>
                  <a:gd name="connsiteY38" fmla="*/ 1056 h 10000"/>
                  <a:gd name="connsiteX39" fmla="*/ 3824 w 10000"/>
                  <a:gd name="connsiteY39" fmla="*/ 1085 h 10000"/>
                  <a:gd name="connsiteX40" fmla="*/ 3824 w 10000"/>
                  <a:gd name="connsiteY40" fmla="*/ 1349 h 10000"/>
                  <a:gd name="connsiteX41" fmla="*/ 3971 w 10000"/>
                  <a:gd name="connsiteY41" fmla="*/ 1378 h 10000"/>
                  <a:gd name="connsiteX42" fmla="*/ 3971 w 10000"/>
                  <a:gd name="connsiteY42" fmla="*/ 1642 h 10000"/>
                  <a:gd name="connsiteX43" fmla="*/ 4118 w 10000"/>
                  <a:gd name="connsiteY43" fmla="*/ 1672 h 10000"/>
                  <a:gd name="connsiteX44" fmla="*/ 4118 w 10000"/>
                  <a:gd name="connsiteY44" fmla="*/ 1935 h 10000"/>
                  <a:gd name="connsiteX45" fmla="*/ 4265 w 10000"/>
                  <a:gd name="connsiteY45" fmla="*/ 1965 h 10000"/>
                  <a:gd name="connsiteX46" fmla="*/ 4265 w 10000"/>
                  <a:gd name="connsiteY46" fmla="*/ 2287 h 10000"/>
                  <a:gd name="connsiteX47" fmla="*/ 4412 w 10000"/>
                  <a:gd name="connsiteY47" fmla="*/ 2317 h 10000"/>
                  <a:gd name="connsiteX48" fmla="*/ 4412 w 10000"/>
                  <a:gd name="connsiteY48" fmla="*/ 2639 h 10000"/>
                  <a:gd name="connsiteX49" fmla="*/ 4559 w 10000"/>
                  <a:gd name="connsiteY49" fmla="*/ 2669 h 10000"/>
                  <a:gd name="connsiteX50" fmla="*/ 4559 w 10000"/>
                  <a:gd name="connsiteY50" fmla="*/ 3021 h 10000"/>
                  <a:gd name="connsiteX51" fmla="*/ 4706 w 10000"/>
                  <a:gd name="connsiteY51" fmla="*/ 3050 h 10000"/>
                  <a:gd name="connsiteX52" fmla="*/ 4706 w 10000"/>
                  <a:gd name="connsiteY52" fmla="*/ 3402 h 10000"/>
                  <a:gd name="connsiteX53" fmla="*/ 4853 w 10000"/>
                  <a:gd name="connsiteY53" fmla="*/ 3431 h 10000"/>
                  <a:gd name="connsiteX54" fmla="*/ 4853 w 10000"/>
                  <a:gd name="connsiteY54" fmla="*/ 3812 h 10000"/>
                  <a:gd name="connsiteX55" fmla="*/ 5000 w 10000"/>
                  <a:gd name="connsiteY55" fmla="*/ 3842 h 10000"/>
                  <a:gd name="connsiteX56" fmla="*/ 5000 w 10000"/>
                  <a:gd name="connsiteY56" fmla="*/ 4223 h 10000"/>
                  <a:gd name="connsiteX57" fmla="*/ 5147 w 10000"/>
                  <a:gd name="connsiteY57" fmla="*/ 4252 h 10000"/>
                  <a:gd name="connsiteX58" fmla="*/ 5147 w 10000"/>
                  <a:gd name="connsiteY58" fmla="*/ 4633 h 10000"/>
                  <a:gd name="connsiteX59" fmla="*/ 5294 w 10000"/>
                  <a:gd name="connsiteY59" fmla="*/ 4663 h 10000"/>
                  <a:gd name="connsiteX60" fmla="*/ 5294 w 10000"/>
                  <a:gd name="connsiteY60" fmla="*/ 5044 h 10000"/>
                  <a:gd name="connsiteX61" fmla="*/ 5441 w 10000"/>
                  <a:gd name="connsiteY61" fmla="*/ 5073 h 10000"/>
                  <a:gd name="connsiteX62" fmla="*/ 5441 w 10000"/>
                  <a:gd name="connsiteY62" fmla="*/ 5455 h 10000"/>
                  <a:gd name="connsiteX63" fmla="*/ 5588 w 10000"/>
                  <a:gd name="connsiteY63" fmla="*/ 5484 h 10000"/>
                  <a:gd name="connsiteX64" fmla="*/ 5588 w 10000"/>
                  <a:gd name="connsiteY64" fmla="*/ 5865 h 10000"/>
                  <a:gd name="connsiteX65" fmla="*/ 5735 w 10000"/>
                  <a:gd name="connsiteY65" fmla="*/ 5894 h 10000"/>
                  <a:gd name="connsiteX66" fmla="*/ 5735 w 10000"/>
                  <a:gd name="connsiteY66" fmla="*/ 6276 h 10000"/>
                  <a:gd name="connsiteX67" fmla="*/ 5882 w 10000"/>
                  <a:gd name="connsiteY67" fmla="*/ 6305 h 10000"/>
                  <a:gd name="connsiteX68" fmla="*/ 5882 w 10000"/>
                  <a:gd name="connsiteY68" fmla="*/ 6657 h 10000"/>
                  <a:gd name="connsiteX69" fmla="*/ 6029 w 10000"/>
                  <a:gd name="connsiteY69" fmla="*/ 6686 h 10000"/>
                  <a:gd name="connsiteX70" fmla="*/ 6029 w 10000"/>
                  <a:gd name="connsiteY70" fmla="*/ 7038 h 10000"/>
                  <a:gd name="connsiteX71" fmla="*/ 6176 w 10000"/>
                  <a:gd name="connsiteY71" fmla="*/ 7067 h 10000"/>
                  <a:gd name="connsiteX72" fmla="*/ 6176 w 10000"/>
                  <a:gd name="connsiteY72" fmla="*/ 7419 h 10000"/>
                  <a:gd name="connsiteX73" fmla="*/ 6324 w 10000"/>
                  <a:gd name="connsiteY73" fmla="*/ 7449 h 10000"/>
                  <a:gd name="connsiteX74" fmla="*/ 6324 w 10000"/>
                  <a:gd name="connsiteY74" fmla="*/ 7771 h 10000"/>
                  <a:gd name="connsiteX75" fmla="*/ 6471 w 10000"/>
                  <a:gd name="connsiteY75" fmla="*/ 7801 h 10000"/>
                  <a:gd name="connsiteX76" fmla="*/ 6471 w 10000"/>
                  <a:gd name="connsiteY76" fmla="*/ 8123 h 10000"/>
                  <a:gd name="connsiteX77" fmla="*/ 6618 w 10000"/>
                  <a:gd name="connsiteY77" fmla="*/ 8152 h 10000"/>
                  <a:gd name="connsiteX78" fmla="*/ 6618 w 10000"/>
                  <a:gd name="connsiteY78" fmla="*/ 8446 h 10000"/>
                  <a:gd name="connsiteX79" fmla="*/ 6765 w 10000"/>
                  <a:gd name="connsiteY79" fmla="*/ 8475 h 10000"/>
                  <a:gd name="connsiteX80" fmla="*/ 6765 w 10000"/>
                  <a:gd name="connsiteY80" fmla="*/ 8710 h 10000"/>
                  <a:gd name="connsiteX81" fmla="*/ 6912 w 10000"/>
                  <a:gd name="connsiteY81" fmla="*/ 8739 h 10000"/>
                  <a:gd name="connsiteX82" fmla="*/ 6912 w 10000"/>
                  <a:gd name="connsiteY82" fmla="*/ 8974 h 10000"/>
                  <a:gd name="connsiteX83" fmla="*/ 7059 w 10000"/>
                  <a:gd name="connsiteY83" fmla="*/ 9003 h 10000"/>
                  <a:gd name="connsiteX84" fmla="*/ 7059 w 10000"/>
                  <a:gd name="connsiteY84" fmla="*/ 9238 h 10000"/>
                  <a:gd name="connsiteX85" fmla="*/ 7206 w 10000"/>
                  <a:gd name="connsiteY85" fmla="*/ 9267 h 10000"/>
                  <a:gd name="connsiteX86" fmla="*/ 7206 w 10000"/>
                  <a:gd name="connsiteY86" fmla="*/ 9443 h 10000"/>
                  <a:gd name="connsiteX87" fmla="*/ 7353 w 10000"/>
                  <a:gd name="connsiteY87" fmla="*/ 9472 h 10000"/>
                  <a:gd name="connsiteX88" fmla="*/ 7353 w 10000"/>
                  <a:gd name="connsiteY88" fmla="*/ 9619 h 10000"/>
                  <a:gd name="connsiteX89" fmla="*/ 7500 w 10000"/>
                  <a:gd name="connsiteY89" fmla="*/ 9648 h 10000"/>
                  <a:gd name="connsiteX90" fmla="*/ 7500 w 10000"/>
                  <a:gd name="connsiteY90" fmla="*/ 9765 h 10000"/>
                  <a:gd name="connsiteX91" fmla="*/ 7647 w 10000"/>
                  <a:gd name="connsiteY91" fmla="*/ 9795 h 10000"/>
                  <a:gd name="connsiteX92" fmla="*/ 7647 w 10000"/>
                  <a:gd name="connsiteY92" fmla="*/ 9883 h 10000"/>
                  <a:gd name="connsiteX93" fmla="*/ 7794 w 10000"/>
                  <a:gd name="connsiteY93" fmla="*/ 9912 h 10000"/>
                  <a:gd name="connsiteX94" fmla="*/ 7794 w 10000"/>
                  <a:gd name="connsiteY94" fmla="*/ 9941 h 10000"/>
                  <a:gd name="connsiteX95" fmla="*/ 8088 w 10000"/>
                  <a:gd name="connsiteY95" fmla="*/ 10000 h 10000"/>
                  <a:gd name="connsiteX96" fmla="*/ 7941 w 10000"/>
                  <a:gd name="connsiteY96" fmla="*/ 10000 h 10000"/>
                  <a:gd name="connsiteX97" fmla="*/ 8088 w 10000"/>
                  <a:gd name="connsiteY97" fmla="*/ 10000 h 10000"/>
                  <a:gd name="connsiteX98" fmla="*/ 8235 w 10000"/>
                  <a:gd name="connsiteY98" fmla="*/ 10000 h 10000"/>
                  <a:gd name="connsiteX99" fmla="*/ 8529 w 10000"/>
                  <a:gd name="connsiteY99" fmla="*/ 9941 h 10000"/>
                  <a:gd name="connsiteX100" fmla="*/ 8529 w 10000"/>
                  <a:gd name="connsiteY100" fmla="*/ 9853 h 10000"/>
                  <a:gd name="connsiteX101" fmla="*/ 8676 w 10000"/>
                  <a:gd name="connsiteY101" fmla="*/ 9824 h 10000"/>
                  <a:gd name="connsiteX102" fmla="*/ 8676 w 10000"/>
                  <a:gd name="connsiteY102" fmla="*/ 9736 h 10000"/>
                  <a:gd name="connsiteX103" fmla="*/ 8824 w 10000"/>
                  <a:gd name="connsiteY103" fmla="*/ 9707 h 10000"/>
                  <a:gd name="connsiteX104" fmla="*/ 8824 w 10000"/>
                  <a:gd name="connsiteY104" fmla="*/ 9589 h 10000"/>
                  <a:gd name="connsiteX105" fmla="*/ 8971 w 10000"/>
                  <a:gd name="connsiteY105" fmla="*/ 9560 h 10000"/>
                  <a:gd name="connsiteX106" fmla="*/ 8971 w 10000"/>
                  <a:gd name="connsiteY106" fmla="*/ 9384 h 10000"/>
                  <a:gd name="connsiteX107" fmla="*/ 9118 w 10000"/>
                  <a:gd name="connsiteY107" fmla="*/ 9355 h 10000"/>
                  <a:gd name="connsiteX108" fmla="*/ 9118 w 10000"/>
                  <a:gd name="connsiteY108" fmla="*/ 9179 h 10000"/>
                  <a:gd name="connsiteX109" fmla="*/ 9265 w 10000"/>
                  <a:gd name="connsiteY109" fmla="*/ 9150 h 10000"/>
                  <a:gd name="connsiteX110" fmla="*/ 9265 w 10000"/>
                  <a:gd name="connsiteY110" fmla="*/ 8944 h 10000"/>
                  <a:gd name="connsiteX111" fmla="*/ 9412 w 10000"/>
                  <a:gd name="connsiteY111" fmla="*/ 8915 h 10000"/>
                  <a:gd name="connsiteX112" fmla="*/ 9412 w 10000"/>
                  <a:gd name="connsiteY112" fmla="*/ 8651 h 10000"/>
                  <a:gd name="connsiteX113" fmla="*/ 9559 w 10000"/>
                  <a:gd name="connsiteY113" fmla="*/ 8622 h 10000"/>
                  <a:gd name="connsiteX114" fmla="*/ 9559 w 10000"/>
                  <a:gd name="connsiteY114" fmla="*/ 8358 h 10000"/>
                  <a:gd name="connsiteX115" fmla="*/ 9706 w 10000"/>
                  <a:gd name="connsiteY115" fmla="*/ 8328 h 10000"/>
                  <a:gd name="connsiteX116" fmla="*/ 9706 w 10000"/>
                  <a:gd name="connsiteY116" fmla="*/ 8035 h 10000"/>
                  <a:gd name="connsiteX117" fmla="*/ 9853 w 10000"/>
                  <a:gd name="connsiteY117" fmla="*/ 8006 h 10000"/>
                  <a:gd name="connsiteX118" fmla="*/ 9853 w 10000"/>
                  <a:gd name="connsiteY118" fmla="*/ 7713 h 10000"/>
                  <a:gd name="connsiteX119" fmla="*/ 10000 w 10000"/>
                  <a:gd name="connsiteY119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877 h 10000"/>
                  <a:gd name="connsiteX14" fmla="*/ 1029 w 10000"/>
                  <a:gd name="connsiteY14" fmla="*/ 1584 h 10000"/>
                  <a:gd name="connsiteX15" fmla="*/ 1176 w 10000"/>
                  <a:gd name="connsiteY15" fmla="*/ 1290 h 10000"/>
                  <a:gd name="connsiteX16" fmla="*/ 1324 w 10000"/>
                  <a:gd name="connsiteY16" fmla="*/ 1026 h 10000"/>
                  <a:gd name="connsiteX17" fmla="*/ 1471 w 10000"/>
                  <a:gd name="connsiteY17" fmla="*/ 792 h 10000"/>
                  <a:gd name="connsiteX18" fmla="*/ 1618 w 10000"/>
                  <a:gd name="connsiteY18" fmla="*/ 587 h 10000"/>
                  <a:gd name="connsiteX19" fmla="*/ 1765 w 10000"/>
                  <a:gd name="connsiteY19" fmla="*/ 411 h 10000"/>
                  <a:gd name="connsiteX20" fmla="*/ 1912 w 10000"/>
                  <a:gd name="connsiteY20" fmla="*/ 235 h 10000"/>
                  <a:gd name="connsiteX21" fmla="*/ 2059 w 10000"/>
                  <a:gd name="connsiteY21" fmla="*/ 147 h 10000"/>
                  <a:gd name="connsiteX22" fmla="*/ 2206 w 10000"/>
                  <a:gd name="connsiteY22" fmla="*/ 59 h 10000"/>
                  <a:gd name="connsiteX23" fmla="*/ 2500 w 10000"/>
                  <a:gd name="connsiteY23" fmla="*/ 0 h 10000"/>
                  <a:gd name="connsiteX24" fmla="*/ 2500 w 10000"/>
                  <a:gd name="connsiteY24" fmla="*/ 0 h 10000"/>
                  <a:gd name="connsiteX25" fmla="*/ 2647 w 10000"/>
                  <a:gd name="connsiteY25" fmla="*/ 0 h 10000"/>
                  <a:gd name="connsiteX26" fmla="*/ 2941 w 10000"/>
                  <a:gd name="connsiteY26" fmla="*/ 59 h 10000"/>
                  <a:gd name="connsiteX27" fmla="*/ 2941 w 10000"/>
                  <a:gd name="connsiteY27" fmla="*/ 147 h 10000"/>
                  <a:gd name="connsiteX28" fmla="*/ 3088 w 10000"/>
                  <a:gd name="connsiteY28" fmla="*/ 176 h 10000"/>
                  <a:gd name="connsiteX29" fmla="*/ 3088 w 10000"/>
                  <a:gd name="connsiteY29" fmla="*/ 264 h 10000"/>
                  <a:gd name="connsiteX30" fmla="*/ 3235 w 10000"/>
                  <a:gd name="connsiteY30" fmla="*/ 293 h 10000"/>
                  <a:gd name="connsiteX31" fmla="*/ 3235 w 10000"/>
                  <a:gd name="connsiteY31" fmla="*/ 411 h 10000"/>
                  <a:gd name="connsiteX32" fmla="*/ 3382 w 10000"/>
                  <a:gd name="connsiteY32" fmla="*/ 440 h 10000"/>
                  <a:gd name="connsiteX33" fmla="*/ 3382 w 10000"/>
                  <a:gd name="connsiteY33" fmla="*/ 616 h 10000"/>
                  <a:gd name="connsiteX34" fmla="*/ 3529 w 10000"/>
                  <a:gd name="connsiteY34" fmla="*/ 645 h 10000"/>
                  <a:gd name="connsiteX35" fmla="*/ 3529 w 10000"/>
                  <a:gd name="connsiteY35" fmla="*/ 821 h 10000"/>
                  <a:gd name="connsiteX36" fmla="*/ 3676 w 10000"/>
                  <a:gd name="connsiteY36" fmla="*/ 850 h 10000"/>
                  <a:gd name="connsiteX37" fmla="*/ 3676 w 10000"/>
                  <a:gd name="connsiteY37" fmla="*/ 1056 h 10000"/>
                  <a:gd name="connsiteX38" fmla="*/ 3824 w 10000"/>
                  <a:gd name="connsiteY38" fmla="*/ 1085 h 10000"/>
                  <a:gd name="connsiteX39" fmla="*/ 3824 w 10000"/>
                  <a:gd name="connsiteY39" fmla="*/ 1349 h 10000"/>
                  <a:gd name="connsiteX40" fmla="*/ 3971 w 10000"/>
                  <a:gd name="connsiteY40" fmla="*/ 1378 h 10000"/>
                  <a:gd name="connsiteX41" fmla="*/ 3971 w 10000"/>
                  <a:gd name="connsiteY41" fmla="*/ 1642 h 10000"/>
                  <a:gd name="connsiteX42" fmla="*/ 4118 w 10000"/>
                  <a:gd name="connsiteY42" fmla="*/ 1672 h 10000"/>
                  <a:gd name="connsiteX43" fmla="*/ 4118 w 10000"/>
                  <a:gd name="connsiteY43" fmla="*/ 1935 h 10000"/>
                  <a:gd name="connsiteX44" fmla="*/ 4265 w 10000"/>
                  <a:gd name="connsiteY44" fmla="*/ 1965 h 10000"/>
                  <a:gd name="connsiteX45" fmla="*/ 4265 w 10000"/>
                  <a:gd name="connsiteY45" fmla="*/ 2287 h 10000"/>
                  <a:gd name="connsiteX46" fmla="*/ 4412 w 10000"/>
                  <a:gd name="connsiteY46" fmla="*/ 2317 h 10000"/>
                  <a:gd name="connsiteX47" fmla="*/ 4412 w 10000"/>
                  <a:gd name="connsiteY47" fmla="*/ 2639 h 10000"/>
                  <a:gd name="connsiteX48" fmla="*/ 4559 w 10000"/>
                  <a:gd name="connsiteY48" fmla="*/ 2669 h 10000"/>
                  <a:gd name="connsiteX49" fmla="*/ 4559 w 10000"/>
                  <a:gd name="connsiteY49" fmla="*/ 3021 h 10000"/>
                  <a:gd name="connsiteX50" fmla="*/ 4706 w 10000"/>
                  <a:gd name="connsiteY50" fmla="*/ 3050 h 10000"/>
                  <a:gd name="connsiteX51" fmla="*/ 4706 w 10000"/>
                  <a:gd name="connsiteY51" fmla="*/ 3402 h 10000"/>
                  <a:gd name="connsiteX52" fmla="*/ 4853 w 10000"/>
                  <a:gd name="connsiteY52" fmla="*/ 3431 h 10000"/>
                  <a:gd name="connsiteX53" fmla="*/ 4853 w 10000"/>
                  <a:gd name="connsiteY53" fmla="*/ 3812 h 10000"/>
                  <a:gd name="connsiteX54" fmla="*/ 5000 w 10000"/>
                  <a:gd name="connsiteY54" fmla="*/ 3842 h 10000"/>
                  <a:gd name="connsiteX55" fmla="*/ 5000 w 10000"/>
                  <a:gd name="connsiteY55" fmla="*/ 4223 h 10000"/>
                  <a:gd name="connsiteX56" fmla="*/ 5147 w 10000"/>
                  <a:gd name="connsiteY56" fmla="*/ 4252 h 10000"/>
                  <a:gd name="connsiteX57" fmla="*/ 5147 w 10000"/>
                  <a:gd name="connsiteY57" fmla="*/ 4633 h 10000"/>
                  <a:gd name="connsiteX58" fmla="*/ 5294 w 10000"/>
                  <a:gd name="connsiteY58" fmla="*/ 4663 h 10000"/>
                  <a:gd name="connsiteX59" fmla="*/ 5294 w 10000"/>
                  <a:gd name="connsiteY59" fmla="*/ 5044 h 10000"/>
                  <a:gd name="connsiteX60" fmla="*/ 5441 w 10000"/>
                  <a:gd name="connsiteY60" fmla="*/ 5073 h 10000"/>
                  <a:gd name="connsiteX61" fmla="*/ 5441 w 10000"/>
                  <a:gd name="connsiteY61" fmla="*/ 5455 h 10000"/>
                  <a:gd name="connsiteX62" fmla="*/ 5588 w 10000"/>
                  <a:gd name="connsiteY62" fmla="*/ 5484 h 10000"/>
                  <a:gd name="connsiteX63" fmla="*/ 5588 w 10000"/>
                  <a:gd name="connsiteY63" fmla="*/ 5865 h 10000"/>
                  <a:gd name="connsiteX64" fmla="*/ 5735 w 10000"/>
                  <a:gd name="connsiteY64" fmla="*/ 5894 h 10000"/>
                  <a:gd name="connsiteX65" fmla="*/ 5735 w 10000"/>
                  <a:gd name="connsiteY65" fmla="*/ 6276 h 10000"/>
                  <a:gd name="connsiteX66" fmla="*/ 5882 w 10000"/>
                  <a:gd name="connsiteY66" fmla="*/ 6305 h 10000"/>
                  <a:gd name="connsiteX67" fmla="*/ 5882 w 10000"/>
                  <a:gd name="connsiteY67" fmla="*/ 6657 h 10000"/>
                  <a:gd name="connsiteX68" fmla="*/ 6029 w 10000"/>
                  <a:gd name="connsiteY68" fmla="*/ 6686 h 10000"/>
                  <a:gd name="connsiteX69" fmla="*/ 6029 w 10000"/>
                  <a:gd name="connsiteY69" fmla="*/ 7038 h 10000"/>
                  <a:gd name="connsiteX70" fmla="*/ 6176 w 10000"/>
                  <a:gd name="connsiteY70" fmla="*/ 7067 h 10000"/>
                  <a:gd name="connsiteX71" fmla="*/ 6176 w 10000"/>
                  <a:gd name="connsiteY71" fmla="*/ 7419 h 10000"/>
                  <a:gd name="connsiteX72" fmla="*/ 6324 w 10000"/>
                  <a:gd name="connsiteY72" fmla="*/ 7449 h 10000"/>
                  <a:gd name="connsiteX73" fmla="*/ 6324 w 10000"/>
                  <a:gd name="connsiteY73" fmla="*/ 7771 h 10000"/>
                  <a:gd name="connsiteX74" fmla="*/ 6471 w 10000"/>
                  <a:gd name="connsiteY74" fmla="*/ 7801 h 10000"/>
                  <a:gd name="connsiteX75" fmla="*/ 6471 w 10000"/>
                  <a:gd name="connsiteY75" fmla="*/ 8123 h 10000"/>
                  <a:gd name="connsiteX76" fmla="*/ 6618 w 10000"/>
                  <a:gd name="connsiteY76" fmla="*/ 8152 h 10000"/>
                  <a:gd name="connsiteX77" fmla="*/ 6618 w 10000"/>
                  <a:gd name="connsiteY77" fmla="*/ 8446 h 10000"/>
                  <a:gd name="connsiteX78" fmla="*/ 6765 w 10000"/>
                  <a:gd name="connsiteY78" fmla="*/ 8475 h 10000"/>
                  <a:gd name="connsiteX79" fmla="*/ 6765 w 10000"/>
                  <a:gd name="connsiteY79" fmla="*/ 8710 h 10000"/>
                  <a:gd name="connsiteX80" fmla="*/ 6912 w 10000"/>
                  <a:gd name="connsiteY80" fmla="*/ 8739 h 10000"/>
                  <a:gd name="connsiteX81" fmla="*/ 6912 w 10000"/>
                  <a:gd name="connsiteY81" fmla="*/ 8974 h 10000"/>
                  <a:gd name="connsiteX82" fmla="*/ 7059 w 10000"/>
                  <a:gd name="connsiteY82" fmla="*/ 9003 h 10000"/>
                  <a:gd name="connsiteX83" fmla="*/ 7059 w 10000"/>
                  <a:gd name="connsiteY83" fmla="*/ 9238 h 10000"/>
                  <a:gd name="connsiteX84" fmla="*/ 7206 w 10000"/>
                  <a:gd name="connsiteY84" fmla="*/ 9267 h 10000"/>
                  <a:gd name="connsiteX85" fmla="*/ 7206 w 10000"/>
                  <a:gd name="connsiteY85" fmla="*/ 9443 h 10000"/>
                  <a:gd name="connsiteX86" fmla="*/ 7353 w 10000"/>
                  <a:gd name="connsiteY86" fmla="*/ 9472 h 10000"/>
                  <a:gd name="connsiteX87" fmla="*/ 7353 w 10000"/>
                  <a:gd name="connsiteY87" fmla="*/ 9619 h 10000"/>
                  <a:gd name="connsiteX88" fmla="*/ 7500 w 10000"/>
                  <a:gd name="connsiteY88" fmla="*/ 9648 h 10000"/>
                  <a:gd name="connsiteX89" fmla="*/ 7500 w 10000"/>
                  <a:gd name="connsiteY89" fmla="*/ 9765 h 10000"/>
                  <a:gd name="connsiteX90" fmla="*/ 7647 w 10000"/>
                  <a:gd name="connsiteY90" fmla="*/ 9795 h 10000"/>
                  <a:gd name="connsiteX91" fmla="*/ 7647 w 10000"/>
                  <a:gd name="connsiteY91" fmla="*/ 9883 h 10000"/>
                  <a:gd name="connsiteX92" fmla="*/ 7794 w 10000"/>
                  <a:gd name="connsiteY92" fmla="*/ 9912 h 10000"/>
                  <a:gd name="connsiteX93" fmla="*/ 7794 w 10000"/>
                  <a:gd name="connsiteY93" fmla="*/ 9941 h 10000"/>
                  <a:gd name="connsiteX94" fmla="*/ 8088 w 10000"/>
                  <a:gd name="connsiteY94" fmla="*/ 10000 h 10000"/>
                  <a:gd name="connsiteX95" fmla="*/ 7941 w 10000"/>
                  <a:gd name="connsiteY95" fmla="*/ 10000 h 10000"/>
                  <a:gd name="connsiteX96" fmla="*/ 8088 w 10000"/>
                  <a:gd name="connsiteY96" fmla="*/ 10000 h 10000"/>
                  <a:gd name="connsiteX97" fmla="*/ 8235 w 10000"/>
                  <a:gd name="connsiteY97" fmla="*/ 10000 h 10000"/>
                  <a:gd name="connsiteX98" fmla="*/ 8529 w 10000"/>
                  <a:gd name="connsiteY98" fmla="*/ 9941 h 10000"/>
                  <a:gd name="connsiteX99" fmla="*/ 8529 w 10000"/>
                  <a:gd name="connsiteY99" fmla="*/ 9853 h 10000"/>
                  <a:gd name="connsiteX100" fmla="*/ 8676 w 10000"/>
                  <a:gd name="connsiteY100" fmla="*/ 9824 h 10000"/>
                  <a:gd name="connsiteX101" fmla="*/ 8676 w 10000"/>
                  <a:gd name="connsiteY101" fmla="*/ 9736 h 10000"/>
                  <a:gd name="connsiteX102" fmla="*/ 8824 w 10000"/>
                  <a:gd name="connsiteY102" fmla="*/ 9707 h 10000"/>
                  <a:gd name="connsiteX103" fmla="*/ 8824 w 10000"/>
                  <a:gd name="connsiteY103" fmla="*/ 9589 h 10000"/>
                  <a:gd name="connsiteX104" fmla="*/ 8971 w 10000"/>
                  <a:gd name="connsiteY104" fmla="*/ 9560 h 10000"/>
                  <a:gd name="connsiteX105" fmla="*/ 8971 w 10000"/>
                  <a:gd name="connsiteY105" fmla="*/ 9384 h 10000"/>
                  <a:gd name="connsiteX106" fmla="*/ 9118 w 10000"/>
                  <a:gd name="connsiteY106" fmla="*/ 9355 h 10000"/>
                  <a:gd name="connsiteX107" fmla="*/ 9118 w 10000"/>
                  <a:gd name="connsiteY107" fmla="*/ 9179 h 10000"/>
                  <a:gd name="connsiteX108" fmla="*/ 9265 w 10000"/>
                  <a:gd name="connsiteY108" fmla="*/ 9150 h 10000"/>
                  <a:gd name="connsiteX109" fmla="*/ 9265 w 10000"/>
                  <a:gd name="connsiteY109" fmla="*/ 8944 h 10000"/>
                  <a:gd name="connsiteX110" fmla="*/ 9412 w 10000"/>
                  <a:gd name="connsiteY110" fmla="*/ 8915 h 10000"/>
                  <a:gd name="connsiteX111" fmla="*/ 9412 w 10000"/>
                  <a:gd name="connsiteY111" fmla="*/ 8651 h 10000"/>
                  <a:gd name="connsiteX112" fmla="*/ 9559 w 10000"/>
                  <a:gd name="connsiteY112" fmla="*/ 8622 h 10000"/>
                  <a:gd name="connsiteX113" fmla="*/ 9559 w 10000"/>
                  <a:gd name="connsiteY113" fmla="*/ 8358 h 10000"/>
                  <a:gd name="connsiteX114" fmla="*/ 9706 w 10000"/>
                  <a:gd name="connsiteY114" fmla="*/ 8328 h 10000"/>
                  <a:gd name="connsiteX115" fmla="*/ 9706 w 10000"/>
                  <a:gd name="connsiteY115" fmla="*/ 8035 h 10000"/>
                  <a:gd name="connsiteX116" fmla="*/ 9853 w 10000"/>
                  <a:gd name="connsiteY116" fmla="*/ 8006 h 10000"/>
                  <a:gd name="connsiteX117" fmla="*/ 9853 w 10000"/>
                  <a:gd name="connsiteY117" fmla="*/ 7713 h 10000"/>
                  <a:gd name="connsiteX118" fmla="*/ 10000 w 10000"/>
                  <a:gd name="connsiteY118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2199 h 10000"/>
                  <a:gd name="connsiteX12" fmla="*/ 882 w 10000"/>
                  <a:gd name="connsiteY12" fmla="*/ 1906 h 10000"/>
                  <a:gd name="connsiteX13" fmla="*/ 1029 w 10000"/>
                  <a:gd name="connsiteY13" fmla="*/ 1584 h 10000"/>
                  <a:gd name="connsiteX14" fmla="*/ 1176 w 10000"/>
                  <a:gd name="connsiteY14" fmla="*/ 1290 h 10000"/>
                  <a:gd name="connsiteX15" fmla="*/ 1324 w 10000"/>
                  <a:gd name="connsiteY15" fmla="*/ 1026 h 10000"/>
                  <a:gd name="connsiteX16" fmla="*/ 1471 w 10000"/>
                  <a:gd name="connsiteY16" fmla="*/ 792 h 10000"/>
                  <a:gd name="connsiteX17" fmla="*/ 1618 w 10000"/>
                  <a:gd name="connsiteY17" fmla="*/ 587 h 10000"/>
                  <a:gd name="connsiteX18" fmla="*/ 1765 w 10000"/>
                  <a:gd name="connsiteY18" fmla="*/ 411 h 10000"/>
                  <a:gd name="connsiteX19" fmla="*/ 1912 w 10000"/>
                  <a:gd name="connsiteY19" fmla="*/ 235 h 10000"/>
                  <a:gd name="connsiteX20" fmla="*/ 2059 w 10000"/>
                  <a:gd name="connsiteY20" fmla="*/ 147 h 10000"/>
                  <a:gd name="connsiteX21" fmla="*/ 2206 w 10000"/>
                  <a:gd name="connsiteY21" fmla="*/ 59 h 10000"/>
                  <a:gd name="connsiteX22" fmla="*/ 2500 w 10000"/>
                  <a:gd name="connsiteY22" fmla="*/ 0 h 10000"/>
                  <a:gd name="connsiteX23" fmla="*/ 2500 w 10000"/>
                  <a:gd name="connsiteY23" fmla="*/ 0 h 10000"/>
                  <a:gd name="connsiteX24" fmla="*/ 2647 w 10000"/>
                  <a:gd name="connsiteY24" fmla="*/ 0 h 10000"/>
                  <a:gd name="connsiteX25" fmla="*/ 2941 w 10000"/>
                  <a:gd name="connsiteY25" fmla="*/ 59 h 10000"/>
                  <a:gd name="connsiteX26" fmla="*/ 2941 w 10000"/>
                  <a:gd name="connsiteY26" fmla="*/ 147 h 10000"/>
                  <a:gd name="connsiteX27" fmla="*/ 3088 w 10000"/>
                  <a:gd name="connsiteY27" fmla="*/ 176 h 10000"/>
                  <a:gd name="connsiteX28" fmla="*/ 3088 w 10000"/>
                  <a:gd name="connsiteY28" fmla="*/ 264 h 10000"/>
                  <a:gd name="connsiteX29" fmla="*/ 3235 w 10000"/>
                  <a:gd name="connsiteY29" fmla="*/ 293 h 10000"/>
                  <a:gd name="connsiteX30" fmla="*/ 3235 w 10000"/>
                  <a:gd name="connsiteY30" fmla="*/ 411 h 10000"/>
                  <a:gd name="connsiteX31" fmla="*/ 3382 w 10000"/>
                  <a:gd name="connsiteY31" fmla="*/ 440 h 10000"/>
                  <a:gd name="connsiteX32" fmla="*/ 3382 w 10000"/>
                  <a:gd name="connsiteY32" fmla="*/ 616 h 10000"/>
                  <a:gd name="connsiteX33" fmla="*/ 3529 w 10000"/>
                  <a:gd name="connsiteY33" fmla="*/ 645 h 10000"/>
                  <a:gd name="connsiteX34" fmla="*/ 3529 w 10000"/>
                  <a:gd name="connsiteY34" fmla="*/ 821 h 10000"/>
                  <a:gd name="connsiteX35" fmla="*/ 3676 w 10000"/>
                  <a:gd name="connsiteY35" fmla="*/ 850 h 10000"/>
                  <a:gd name="connsiteX36" fmla="*/ 3676 w 10000"/>
                  <a:gd name="connsiteY36" fmla="*/ 1056 h 10000"/>
                  <a:gd name="connsiteX37" fmla="*/ 3824 w 10000"/>
                  <a:gd name="connsiteY37" fmla="*/ 1085 h 10000"/>
                  <a:gd name="connsiteX38" fmla="*/ 3824 w 10000"/>
                  <a:gd name="connsiteY38" fmla="*/ 1349 h 10000"/>
                  <a:gd name="connsiteX39" fmla="*/ 3971 w 10000"/>
                  <a:gd name="connsiteY39" fmla="*/ 1378 h 10000"/>
                  <a:gd name="connsiteX40" fmla="*/ 3971 w 10000"/>
                  <a:gd name="connsiteY40" fmla="*/ 1642 h 10000"/>
                  <a:gd name="connsiteX41" fmla="*/ 4118 w 10000"/>
                  <a:gd name="connsiteY41" fmla="*/ 1672 h 10000"/>
                  <a:gd name="connsiteX42" fmla="*/ 4118 w 10000"/>
                  <a:gd name="connsiteY42" fmla="*/ 1935 h 10000"/>
                  <a:gd name="connsiteX43" fmla="*/ 4265 w 10000"/>
                  <a:gd name="connsiteY43" fmla="*/ 1965 h 10000"/>
                  <a:gd name="connsiteX44" fmla="*/ 4265 w 10000"/>
                  <a:gd name="connsiteY44" fmla="*/ 2287 h 10000"/>
                  <a:gd name="connsiteX45" fmla="*/ 4412 w 10000"/>
                  <a:gd name="connsiteY45" fmla="*/ 2317 h 10000"/>
                  <a:gd name="connsiteX46" fmla="*/ 4412 w 10000"/>
                  <a:gd name="connsiteY46" fmla="*/ 2639 h 10000"/>
                  <a:gd name="connsiteX47" fmla="*/ 4559 w 10000"/>
                  <a:gd name="connsiteY47" fmla="*/ 2669 h 10000"/>
                  <a:gd name="connsiteX48" fmla="*/ 4559 w 10000"/>
                  <a:gd name="connsiteY48" fmla="*/ 3021 h 10000"/>
                  <a:gd name="connsiteX49" fmla="*/ 4706 w 10000"/>
                  <a:gd name="connsiteY49" fmla="*/ 3050 h 10000"/>
                  <a:gd name="connsiteX50" fmla="*/ 4706 w 10000"/>
                  <a:gd name="connsiteY50" fmla="*/ 3402 h 10000"/>
                  <a:gd name="connsiteX51" fmla="*/ 4853 w 10000"/>
                  <a:gd name="connsiteY51" fmla="*/ 3431 h 10000"/>
                  <a:gd name="connsiteX52" fmla="*/ 4853 w 10000"/>
                  <a:gd name="connsiteY52" fmla="*/ 3812 h 10000"/>
                  <a:gd name="connsiteX53" fmla="*/ 5000 w 10000"/>
                  <a:gd name="connsiteY53" fmla="*/ 3842 h 10000"/>
                  <a:gd name="connsiteX54" fmla="*/ 5000 w 10000"/>
                  <a:gd name="connsiteY54" fmla="*/ 4223 h 10000"/>
                  <a:gd name="connsiteX55" fmla="*/ 5147 w 10000"/>
                  <a:gd name="connsiteY55" fmla="*/ 4252 h 10000"/>
                  <a:gd name="connsiteX56" fmla="*/ 5147 w 10000"/>
                  <a:gd name="connsiteY56" fmla="*/ 4633 h 10000"/>
                  <a:gd name="connsiteX57" fmla="*/ 5294 w 10000"/>
                  <a:gd name="connsiteY57" fmla="*/ 4663 h 10000"/>
                  <a:gd name="connsiteX58" fmla="*/ 5294 w 10000"/>
                  <a:gd name="connsiteY58" fmla="*/ 5044 h 10000"/>
                  <a:gd name="connsiteX59" fmla="*/ 5441 w 10000"/>
                  <a:gd name="connsiteY59" fmla="*/ 5073 h 10000"/>
                  <a:gd name="connsiteX60" fmla="*/ 5441 w 10000"/>
                  <a:gd name="connsiteY60" fmla="*/ 5455 h 10000"/>
                  <a:gd name="connsiteX61" fmla="*/ 5588 w 10000"/>
                  <a:gd name="connsiteY61" fmla="*/ 5484 h 10000"/>
                  <a:gd name="connsiteX62" fmla="*/ 5588 w 10000"/>
                  <a:gd name="connsiteY62" fmla="*/ 5865 h 10000"/>
                  <a:gd name="connsiteX63" fmla="*/ 5735 w 10000"/>
                  <a:gd name="connsiteY63" fmla="*/ 5894 h 10000"/>
                  <a:gd name="connsiteX64" fmla="*/ 5735 w 10000"/>
                  <a:gd name="connsiteY64" fmla="*/ 6276 h 10000"/>
                  <a:gd name="connsiteX65" fmla="*/ 5882 w 10000"/>
                  <a:gd name="connsiteY65" fmla="*/ 6305 h 10000"/>
                  <a:gd name="connsiteX66" fmla="*/ 5882 w 10000"/>
                  <a:gd name="connsiteY66" fmla="*/ 6657 h 10000"/>
                  <a:gd name="connsiteX67" fmla="*/ 6029 w 10000"/>
                  <a:gd name="connsiteY67" fmla="*/ 6686 h 10000"/>
                  <a:gd name="connsiteX68" fmla="*/ 6029 w 10000"/>
                  <a:gd name="connsiteY68" fmla="*/ 7038 h 10000"/>
                  <a:gd name="connsiteX69" fmla="*/ 6176 w 10000"/>
                  <a:gd name="connsiteY69" fmla="*/ 7067 h 10000"/>
                  <a:gd name="connsiteX70" fmla="*/ 6176 w 10000"/>
                  <a:gd name="connsiteY70" fmla="*/ 7419 h 10000"/>
                  <a:gd name="connsiteX71" fmla="*/ 6324 w 10000"/>
                  <a:gd name="connsiteY71" fmla="*/ 7449 h 10000"/>
                  <a:gd name="connsiteX72" fmla="*/ 6324 w 10000"/>
                  <a:gd name="connsiteY72" fmla="*/ 7771 h 10000"/>
                  <a:gd name="connsiteX73" fmla="*/ 6471 w 10000"/>
                  <a:gd name="connsiteY73" fmla="*/ 7801 h 10000"/>
                  <a:gd name="connsiteX74" fmla="*/ 6471 w 10000"/>
                  <a:gd name="connsiteY74" fmla="*/ 8123 h 10000"/>
                  <a:gd name="connsiteX75" fmla="*/ 6618 w 10000"/>
                  <a:gd name="connsiteY75" fmla="*/ 8152 h 10000"/>
                  <a:gd name="connsiteX76" fmla="*/ 6618 w 10000"/>
                  <a:gd name="connsiteY76" fmla="*/ 8446 h 10000"/>
                  <a:gd name="connsiteX77" fmla="*/ 6765 w 10000"/>
                  <a:gd name="connsiteY77" fmla="*/ 8475 h 10000"/>
                  <a:gd name="connsiteX78" fmla="*/ 6765 w 10000"/>
                  <a:gd name="connsiteY78" fmla="*/ 8710 h 10000"/>
                  <a:gd name="connsiteX79" fmla="*/ 6912 w 10000"/>
                  <a:gd name="connsiteY79" fmla="*/ 8739 h 10000"/>
                  <a:gd name="connsiteX80" fmla="*/ 6912 w 10000"/>
                  <a:gd name="connsiteY80" fmla="*/ 8974 h 10000"/>
                  <a:gd name="connsiteX81" fmla="*/ 7059 w 10000"/>
                  <a:gd name="connsiteY81" fmla="*/ 9003 h 10000"/>
                  <a:gd name="connsiteX82" fmla="*/ 7059 w 10000"/>
                  <a:gd name="connsiteY82" fmla="*/ 9238 h 10000"/>
                  <a:gd name="connsiteX83" fmla="*/ 7206 w 10000"/>
                  <a:gd name="connsiteY83" fmla="*/ 9267 h 10000"/>
                  <a:gd name="connsiteX84" fmla="*/ 7206 w 10000"/>
                  <a:gd name="connsiteY84" fmla="*/ 9443 h 10000"/>
                  <a:gd name="connsiteX85" fmla="*/ 7353 w 10000"/>
                  <a:gd name="connsiteY85" fmla="*/ 9472 h 10000"/>
                  <a:gd name="connsiteX86" fmla="*/ 7353 w 10000"/>
                  <a:gd name="connsiteY86" fmla="*/ 9619 h 10000"/>
                  <a:gd name="connsiteX87" fmla="*/ 7500 w 10000"/>
                  <a:gd name="connsiteY87" fmla="*/ 9648 h 10000"/>
                  <a:gd name="connsiteX88" fmla="*/ 7500 w 10000"/>
                  <a:gd name="connsiteY88" fmla="*/ 9765 h 10000"/>
                  <a:gd name="connsiteX89" fmla="*/ 7647 w 10000"/>
                  <a:gd name="connsiteY89" fmla="*/ 9795 h 10000"/>
                  <a:gd name="connsiteX90" fmla="*/ 7647 w 10000"/>
                  <a:gd name="connsiteY90" fmla="*/ 9883 h 10000"/>
                  <a:gd name="connsiteX91" fmla="*/ 7794 w 10000"/>
                  <a:gd name="connsiteY91" fmla="*/ 9912 h 10000"/>
                  <a:gd name="connsiteX92" fmla="*/ 7794 w 10000"/>
                  <a:gd name="connsiteY92" fmla="*/ 9941 h 10000"/>
                  <a:gd name="connsiteX93" fmla="*/ 8088 w 10000"/>
                  <a:gd name="connsiteY93" fmla="*/ 10000 h 10000"/>
                  <a:gd name="connsiteX94" fmla="*/ 7941 w 10000"/>
                  <a:gd name="connsiteY94" fmla="*/ 10000 h 10000"/>
                  <a:gd name="connsiteX95" fmla="*/ 8088 w 10000"/>
                  <a:gd name="connsiteY95" fmla="*/ 10000 h 10000"/>
                  <a:gd name="connsiteX96" fmla="*/ 8235 w 10000"/>
                  <a:gd name="connsiteY96" fmla="*/ 10000 h 10000"/>
                  <a:gd name="connsiteX97" fmla="*/ 8529 w 10000"/>
                  <a:gd name="connsiteY97" fmla="*/ 9941 h 10000"/>
                  <a:gd name="connsiteX98" fmla="*/ 8529 w 10000"/>
                  <a:gd name="connsiteY98" fmla="*/ 9853 h 10000"/>
                  <a:gd name="connsiteX99" fmla="*/ 8676 w 10000"/>
                  <a:gd name="connsiteY99" fmla="*/ 9824 h 10000"/>
                  <a:gd name="connsiteX100" fmla="*/ 8676 w 10000"/>
                  <a:gd name="connsiteY100" fmla="*/ 9736 h 10000"/>
                  <a:gd name="connsiteX101" fmla="*/ 8824 w 10000"/>
                  <a:gd name="connsiteY101" fmla="*/ 9707 h 10000"/>
                  <a:gd name="connsiteX102" fmla="*/ 8824 w 10000"/>
                  <a:gd name="connsiteY102" fmla="*/ 9589 h 10000"/>
                  <a:gd name="connsiteX103" fmla="*/ 8971 w 10000"/>
                  <a:gd name="connsiteY103" fmla="*/ 9560 h 10000"/>
                  <a:gd name="connsiteX104" fmla="*/ 8971 w 10000"/>
                  <a:gd name="connsiteY104" fmla="*/ 9384 h 10000"/>
                  <a:gd name="connsiteX105" fmla="*/ 9118 w 10000"/>
                  <a:gd name="connsiteY105" fmla="*/ 9355 h 10000"/>
                  <a:gd name="connsiteX106" fmla="*/ 9118 w 10000"/>
                  <a:gd name="connsiteY106" fmla="*/ 9179 h 10000"/>
                  <a:gd name="connsiteX107" fmla="*/ 9265 w 10000"/>
                  <a:gd name="connsiteY107" fmla="*/ 9150 h 10000"/>
                  <a:gd name="connsiteX108" fmla="*/ 9265 w 10000"/>
                  <a:gd name="connsiteY108" fmla="*/ 8944 h 10000"/>
                  <a:gd name="connsiteX109" fmla="*/ 9412 w 10000"/>
                  <a:gd name="connsiteY109" fmla="*/ 8915 h 10000"/>
                  <a:gd name="connsiteX110" fmla="*/ 9412 w 10000"/>
                  <a:gd name="connsiteY110" fmla="*/ 8651 h 10000"/>
                  <a:gd name="connsiteX111" fmla="*/ 9559 w 10000"/>
                  <a:gd name="connsiteY111" fmla="*/ 8622 h 10000"/>
                  <a:gd name="connsiteX112" fmla="*/ 9559 w 10000"/>
                  <a:gd name="connsiteY112" fmla="*/ 8358 h 10000"/>
                  <a:gd name="connsiteX113" fmla="*/ 9706 w 10000"/>
                  <a:gd name="connsiteY113" fmla="*/ 8328 h 10000"/>
                  <a:gd name="connsiteX114" fmla="*/ 9706 w 10000"/>
                  <a:gd name="connsiteY114" fmla="*/ 8035 h 10000"/>
                  <a:gd name="connsiteX115" fmla="*/ 9853 w 10000"/>
                  <a:gd name="connsiteY115" fmla="*/ 8006 h 10000"/>
                  <a:gd name="connsiteX116" fmla="*/ 9853 w 10000"/>
                  <a:gd name="connsiteY116" fmla="*/ 7713 h 10000"/>
                  <a:gd name="connsiteX117" fmla="*/ 10000 w 10000"/>
                  <a:gd name="connsiteY117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551 h 10000"/>
                  <a:gd name="connsiteX10" fmla="*/ 735 w 10000"/>
                  <a:gd name="connsiteY10" fmla="*/ 2229 h 10000"/>
                  <a:gd name="connsiteX11" fmla="*/ 882 w 10000"/>
                  <a:gd name="connsiteY11" fmla="*/ 1906 h 10000"/>
                  <a:gd name="connsiteX12" fmla="*/ 1029 w 10000"/>
                  <a:gd name="connsiteY12" fmla="*/ 1584 h 10000"/>
                  <a:gd name="connsiteX13" fmla="*/ 1176 w 10000"/>
                  <a:gd name="connsiteY13" fmla="*/ 1290 h 10000"/>
                  <a:gd name="connsiteX14" fmla="*/ 1324 w 10000"/>
                  <a:gd name="connsiteY14" fmla="*/ 1026 h 10000"/>
                  <a:gd name="connsiteX15" fmla="*/ 1471 w 10000"/>
                  <a:gd name="connsiteY15" fmla="*/ 792 h 10000"/>
                  <a:gd name="connsiteX16" fmla="*/ 1618 w 10000"/>
                  <a:gd name="connsiteY16" fmla="*/ 587 h 10000"/>
                  <a:gd name="connsiteX17" fmla="*/ 1765 w 10000"/>
                  <a:gd name="connsiteY17" fmla="*/ 411 h 10000"/>
                  <a:gd name="connsiteX18" fmla="*/ 1912 w 10000"/>
                  <a:gd name="connsiteY18" fmla="*/ 235 h 10000"/>
                  <a:gd name="connsiteX19" fmla="*/ 2059 w 10000"/>
                  <a:gd name="connsiteY19" fmla="*/ 147 h 10000"/>
                  <a:gd name="connsiteX20" fmla="*/ 2206 w 10000"/>
                  <a:gd name="connsiteY20" fmla="*/ 59 h 10000"/>
                  <a:gd name="connsiteX21" fmla="*/ 2500 w 10000"/>
                  <a:gd name="connsiteY21" fmla="*/ 0 h 10000"/>
                  <a:gd name="connsiteX22" fmla="*/ 2500 w 10000"/>
                  <a:gd name="connsiteY22" fmla="*/ 0 h 10000"/>
                  <a:gd name="connsiteX23" fmla="*/ 2647 w 10000"/>
                  <a:gd name="connsiteY23" fmla="*/ 0 h 10000"/>
                  <a:gd name="connsiteX24" fmla="*/ 2941 w 10000"/>
                  <a:gd name="connsiteY24" fmla="*/ 59 h 10000"/>
                  <a:gd name="connsiteX25" fmla="*/ 2941 w 10000"/>
                  <a:gd name="connsiteY25" fmla="*/ 147 h 10000"/>
                  <a:gd name="connsiteX26" fmla="*/ 3088 w 10000"/>
                  <a:gd name="connsiteY26" fmla="*/ 176 h 10000"/>
                  <a:gd name="connsiteX27" fmla="*/ 3088 w 10000"/>
                  <a:gd name="connsiteY27" fmla="*/ 264 h 10000"/>
                  <a:gd name="connsiteX28" fmla="*/ 3235 w 10000"/>
                  <a:gd name="connsiteY28" fmla="*/ 293 h 10000"/>
                  <a:gd name="connsiteX29" fmla="*/ 3235 w 10000"/>
                  <a:gd name="connsiteY29" fmla="*/ 411 h 10000"/>
                  <a:gd name="connsiteX30" fmla="*/ 3382 w 10000"/>
                  <a:gd name="connsiteY30" fmla="*/ 440 h 10000"/>
                  <a:gd name="connsiteX31" fmla="*/ 3382 w 10000"/>
                  <a:gd name="connsiteY31" fmla="*/ 616 h 10000"/>
                  <a:gd name="connsiteX32" fmla="*/ 3529 w 10000"/>
                  <a:gd name="connsiteY32" fmla="*/ 645 h 10000"/>
                  <a:gd name="connsiteX33" fmla="*/ 3529 w 10000"/>
                  <a:gd name="connsiteY33" fmla="*/ 821 h 10000"/>
                  <a:gd name="connsiteX34" fmla="*/ 3676 w 10000"/>
                  <a:gd name="connsiteY34" fmla="*/ 850 h 10000"/>
                  <a:gd name="connsiteX35" fmla="*/ 3676 w 10000"/>
                  <a:gd name="connsiteY35" fmla="*/ 1056 h 10000"/>
                  <a:gd name="connsiteX36" fmla="*/ 3824 w 10000"/>
                  <a:gd name="connsiteY36" fmla="*/ 1085 h 10000"/>
                  <a:gd name="connsiteX37" fmla="*/ 3824 w 10000"/>
                  <a:gd name="connsiteY37" fmla="*/ 1349 h 10000"/>
                  <a:gd name="connsiteX38" fmla="*/ 3971 w 10000"/>
                  <a:gd name="connsiteY38" fmla="*/ 1378 h 10000"/>
                  <a:gd name="connsiteX39" fmla="*/ 3971 w 10000"/>
                  <a:gd name="connsiteY39" fmla="*/ 1642 h 10000"/>
                  <a:gd name="connsiteX40" fmla="*/ 4118 w 10000"/>
                  <a:gd name="connsiteY40" fmla="*/ 1672 h 10000"/>
                  <a:gd name="connsiteX41" fmla="*/ 4118 w 10000"/>
                  <a:gd name="connsiteY41" fmla="*/ 1935 h 10000"/>
                  <a:gd name="connsiteX42" fmla="*/ 4265 w 10000"/>
                  <a:gd name="connsiteY42" fmla="*/ 1965 h 10000"/>
                  <a:gd name="connsiteX43" fmla="*/ 4265 w 10000"/>
                  <a:gd name="connsiteY43" fmla="*/ 2287 h 10000"/>
                  <a:gd name="connsiteX44" fmla="*/ 4412 w 10000"/>
                  <a:gd name="connsiteY44" fmla="*/ 2317 h 10000"/>
                  <a:gd name="connsiteX45" fmla="*/ 4412 w 10000"/>
                  <a:gd name="connsiteY45" fmla="*/ 2639 h 10000"/>
                  <a:gd name="connsiteX46" fmla="*/ 4559 w 10000"/>
                  <a:gd name="connsiteY46" fmla="*/ 2669 h 10000"/>
                  <a:gd name="connsiteX47" fmla="*/ 4559 w 10000"/>
                  <a:gd name="connsiteY47" fmla="*/ 3021 h 10000"/>
                  <a:gd name="connsiteX48" fmla="*/ 4706 w 10000"/>
                  <a:gd name="connsiteY48" fmla="*/ 3050 h 10000"/>
                  <a:gd name="connsiteX49" fmla="*/ 4706 w 10000"/>
                  <a:gd name="connsiteY49" fmla="*/ 3402 h 10000"/>
                  <a:gd name="connsiteX50" fmla="*/ 4853 w 10000"/>
                  <a:gd name="connsiteY50" fmla="*/ 3431 h 10000"/>
                  <a:gd name="connsiteX51" fmla="*/ 4853 w 10000"/>
                  <a:gd name="connsiteY51" fmla="*/ 3812 h 10000"/>
                  <a:gd name="connsiteX52" fmla="*/ 5000 w 10000"/>
                  <a:gd name="connsiteY52" fmla="*/ 3842 h 10000"/>
                  <a:gd name="connsiteX53" fmla="*/ 5000 w 10000"/>
                  <a:gd name="connsiteY53" fmla="*/ 4223 h 10000"/>
                  <a:gd name="connsiteX54" fmla="*/ 5147 w 10000"/>
                  <a:gd name="connsiteY54" fmla="*/ 4252 h 10000"/>
                  <a:gd name="connsiteX55" fmla="*/ 5147 w 10000"/>
                  <a:gd name="connsiteY55" fmla="*/ 4633 h 10000"/>
                  <a:gd name="connsiteX56" fmla="*/ 5294 w 10000"/>
                  <a:gd name="connsiteY56" fmla="*/ 4663 h 10000"/>
                  <a:gd name="connsiteX57" fmla="*/ 5294 w 10000"/>
                  <a:gd name="connsiteY57" fmla="*/ 5044 h 10000"/>
                  <a:gd name="connsiteX58" fmla="*/ 5441 w 10000"/>
                  <a:gd name="connsiteY58" fmla="*/ 5073 h 10000"/>
                  <a:gd name="connsiteX59" fmla="*/ 5441 w 10000"/>
                  <a:gd name="connsiteY59" fmla="*/ 5455 h 10000"/>
                  <a:gd name="connsiteX60" fmla="*/ 5588 w 10000"/>
                  <a:gd name="connsiteY60" fmla="*/ 5484 h 10000"/>
                  <a:gd name="connsiteX61" fmla="*/ 5588 w 10000"/>
                  <a:gd name="connsiteY61" fmla="*/ 5865 h 10000"/>
                  <a:gd name="connsiteX62" fmla="*/ 5735 w 10000"/>
                  <a:gd name="connsiteY62" fmla="*/ 5894 h 10000"/>
                  <a:gd name="connsiteX63" fmla="*/ 5735 w 10000"/>
                  <a:gd name="connsiteY63" fmla="*/ 6276 h 10000"/>
                  <a:gd name="connsiteX64" fmla="*/ 5882 w 10000"/>
                  <a:gd name="connsiteY64" fmla="*/ 6305 h 10000"/>
                  <a:gd name="connsiteX65" fmla="*/ 5882 w 10000"/>
                  <a:gd name="connsiteY65" fmla="*/ 6657 h 10000"/>
                  <a:gd name="connsiteX66" fmla="*/ 6029 w 10000"/>
                  <a:gd name="connsiteY66" fmla="*/ 6686 h 10000"/>
                  <a:gd name="connsiteX67" fmla="*/ 6029 w 10000"/>
                  <a:gd name="connsiteY67" fmla="*/ 7038 h 10000"/>
                  <a:gd name="connsiteX68" fmla="*/ 6176 w 10000"/>
                  <a:gd name="connsiteY68" fmla="*/ 7067 h 10000"/>
                  <a:gd name="connsiteX69" fmla="*/ 6176 w 10000"/>
                  <a:gd name="connsiteY69" fmla="*/ 7419 h 10000"/>
                  <a:gd name="connsiteX70" fmla="*/ 6324 w 10000"/>
                  <a:gd name="connsiteY70" fmla="*/ 7449 h 10000"/>
                  <a:gd name="connsiteX71" fmla="*/ 6324 w 10000"/>
                  <a:gd name="connsiteY71" fmla="*/ 7771 h 10000"/>
                  <a:gd name="connsiteX72" fmla="*/ 6471 w 10000"/>
                  <a:gd name="connsiteY72" fmla="*/ 7801 h 10000"/>
                  <a:gd name="connsiteX73" fmla="*/ 6471 w 10000"/>
                  <a:gd name="connsiteY73" fmla="*/ 8123 h 10000"/>
                  <a:gd name="connsiteX74" fmla="*/ 6618 w 10000"/>
                  <a:gd name="connsiteY74" fmla="*/ 8152 h 10000"/>
                  <a:gd name="connsiteX75" fmla="*/ 6618 w 10000"/>
                  <a:gd name="connsiteY75" fmla="*/ 8446 h 10000"/>
                  <a:gd name="connsiteX76" fmla="*/ 6765 w 10000"/>
                  <a:gd name="connsiteY76" fmla="*/ 8475 h 10000"/>
                  <a:gd name="connsiteX77" fmla="*/ 6765 w 10000"/>
                  <a:gd name="connsiteY77" fmla="*/ 8710 h 10000"/>
                  <a:gd name="connsiteX78" fmla="*/ 6912 w 10000"/>
                  <a:gd name="connsiteY78" fmla="*/ 8739 h 10000"/>
                  <a:gd name="connsiteX79" fmla="*/ 6912 w 10000"/>
                  <a:gd name="connsiteY79" fmla="*/ 8974 h 10000"/>
                  <a:gd name="connsiteX80" fmla="*/ 7059 w 10000"/>
                  <a:gd name="connsiteY80" fmla="*/ 9003 h 10000"/>
                  <a:gd name="connsiteX81" fmla="*/ 7059 w 10000"/>
                  <a:gd name="connsiteY81" fmla="*/ 9238 h 10000"/>
                  <a:gd name="connsiteX82" fmla="*/ 7206 w 10000"/>
                  <a:gd name="connsiteY82" fmla="*/ 9267 h 10000"/>
                  <a:gd name="connsiteX83" fmla="*/ 7206 w 10000"/>
                  <a:gd name="connsiteY83" fmla="*/ 9443 h 10000"/>
                  <a:gd name="connsiteX84" fmla="*/ 7353 w 10000"/>
                  <a:gd name="connsiteY84" fmla="*/ 9472 h 10000"/>
                  <a:gd name="connsiteX85" fmla="*/ 7353 w 10000"/>
                  <a:gd name="connsiteY85" fmla="*/ 9619 h 10000"/>
                  <a:gd name="connsiteX86" fmla="*/ 7500 w 10000"/>
                  <a:gd name="connsiteY86" fmla="*/ 9648 h 10000"/>
                  <a:gd name="connsiteX87" fmla="*/ 7500 w 10000"/>
                  <a:gd name="connsiteY87" fmla="*/ 9765 h 10000"/>
                  <a:gd name="connsiteX88" fmla="*/ 7647 w 10000"/>
                  <a:gd name="connsiteY88" fmla="*/ 9795 h 10000"/>
                  <a:gd name="connsiteX89" fmla="*/ 7647 w 10000"/>
                  <a:gd name="connsiteY89" fmla="*/ 9883 h 10000"/>
                  <a:gd name="connsiteX90" fmla="*/ 7794 w 10000"/>
                  <a:gd name="connsiteY90" fmla="*/ 9912 h 10000"/>
                  <a:gd name="connsiteX91" fmla="*/ 7794 w 10000"/>
                  <a:gd name="connsiteY91" fmla="*/ 9941 h 10000"/>
                  <a:gd name="connsiteX92" fmla="*/ 8088 w 10000"/>
                  <a:gd name="connsiteY92" fmla="*/ 10000 h 10000"/>
                  <a:gd name="connsiteX93" fmla="*/ 7941 w 10000"/>
                  <a:gd name="connsiteY93" fmla="*/ 10000 h 10000"/>
                  <a:gd name="connsiteX94" fmla="*/ 8088 w 10000"/>
                  <a:gd name="connsiteY94" fmla="*/ 10000 h 10000"/>
                  <a:gd name="connsiteX95" fmla="*/ 8235 w 10000"/>
                  <a:gd name="connsiteY95" fmla="*/ 10000 h 10000"/>
                  <a:gd name="connsiteX96" fmla="*/ 8529 w 10000"/>
                  <a:gd name="connsiteY96" fmla="*/ 9941 h 10000"/>
                  <a:gd name="connsiteX97" fmla="*/ 8529 w 10000"/>
                  <a:gd name="connsiteY97" fmla="*/ 9853 h 10000"/>
                  <a:gd name="connsiteX98" fmla="*/ 8676 w 10000"/>
                  <a:gd name="connsiteY98" fmla="*/ 9824 h 10000"/>
                  <a:gd name="connsiteX99" fmla="*/ 8676 w 10000"/>
                  <a:gd name="connsiteY99" fmla="*/ 9736 h 10000"/>
                  <a:gd name="connsiteX100" fmla="*/ 8824 w 10000"/>
                  <a:gd name="connsiteY100" fmla="*/ 9707 h 10000"/>
                  <a:gd name="connsiteX101" fmla="*/ 8824 w 10000"/>
                  <a:gd name="connsiteY101" fmla="*/ 9589 h 10000"/>
                  <a:gd name="connsiteX102" fmla="*/ 8971 w 10000"/>
                  <a:gd name="connsiteY102" fmla="*/ 9560 h 10000"/>
                  <a:gd name="connsiteX103" fmla="*/ 8971 w 10000"/>
                  <a:gd name="connsiteY103" fmla="*/ 9384 h 10000"/>
                  <a:gd name="connsiteX104" fmla="*/ 9118 w 10000"/>
                  <a:gd name="connsiteY104" fmla="*/ 9355 h 10000"/>
                  <a:gd name="connsiteX105" fmla="*/ 9118 w 10000"/>
                  <a:gd name="connsiteY105" fmla="*/ 9179 h 10000"/>
                  <a:gd name="connsiteX106" fmla="*/ 9265 w 10000"/>
                  <a:gd name="connsiteY106" fmla="*/ 9150 h 10000"/>
                  <a:gd name="connsiteX107" fmla="*/ 9265 w 10000"/>
                  <a:gd name="connsiteY107" fmla="*/ 8944 h 10000"/>
                  <a:gd name="connsiteX108" fmla="*/ 9412 w 10000"/>
                  <a:gd name="connsiteY108" fmla="*/ 8915 h 10000"/>
                  <a:gd name="connsiteX109" fmla="*/ 9412 w 10000"/>
                  <a:gd name="connsiteY109" fmla="*/ 8651 h 10000"/>
                  <a:gd name="connsiteX110" fmla="*/ 9559 w 10000"/>
                  <a:gd name="connsiteY110" fmla="*/ 8622 h 10000"/>
                  <a:gd name="connsiteX111" fmla="*/ 9559 w 10000"/>
                  <a:gd name="connsiteY111" fmla="*/ 8358 h 10000"/>
                  <a:gd name="connsiteX112" fmla="*/ 9706 w 10000"/>
                  <a:gd name="connsiteY112" fmla="*/ 8328 h 10000"/>
                  <a:gd name="connsiteX113" fmla="*/ 9706 w 10000"/>
                  <a:gd name="connsiteY113" fmla="*/ 8035 h 10000"/>
                  <a:gd name="connsiteX114" fmla="*/ 9853 w 10000"/>
                  <a:gd name="connsiteY114" fmla="*/ 8006 h 10000"/>
                  <a:gd name="connsiteX115" fmla="*/ 9853 w 10000"/>
                  <a:gd name="connsiteY115" fmla="*/ 7713 h 10000"/>
                  <a:gd name="connsiteX116" fmla="*/ 10000 w 10000"/>
                  <a:gd name="connsiteY116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933 h 10000"/>
                  <a:gd name="connsiteX8" fmla="*/ 588 w 10000"/>
                  <a:gd name="connsiteY8" fmla="*/ 2581 h 10000"/>
                  <a:gd name="connsiteX9" fmla="*/ 735 w 10000"/>
                  <a:gd name="connsiteY9" fmla="*/ 2229 h 10000"/>
                  <a:gd name="connsiteX10" fmla="*/ 882 w 10000"/>
                  <a:gd name="connsiteY10" fmla="*/ 1906 h 10000"/>
                  <a:gd name="connsiteX11" fmla="*/ 1029 w 10000"/>
                  <a:gd name="connsiteY11" fmla="*/ 1584 h 10000"/>
                  <a:gd name="connsiteX12" fmla="*/ 1176 w 10000"/>
                  <a:gd name="connsiteY12" fmla="*/ 1290 h 10000"/>
                  <a:gd name="connsiteX13" fmla="*/ 1324 w 10000"/>
                  <a:gd name="connsiteY13" fmla="*/ 1026 h 10000"/>
                  <a:gd name="connsiteX14" fmla="*/ 1471 w 10000"/>
                  <a:gd name="connsiteY14" fmla="*/ 792 h 10000"/>
                  <a:gd name="connsiteX15" fmla="*/ 1618 w 10000"/>
                  <a:gd name="connsiteY15" fmla="*/ 587 h 10000"/>
                  <a:gd name="connsiteX16" fmla="*/ 1765 w 10000"/>
                  <a:gd name="connsiteY16" fmla="*/ 411 h 10000"/>
                  <a:gd name="connsiteX17" fmla="*/ 1912 w 10000"/>
                  <a:gd name="connsiteY17" fmla="*/ 235 h 10000"/>
                  <a:gd name="connsiteX18" fmla="*/ 2059 w 10000"/>
                  <a:gd name="connsiteY18" fmla="*/ 147 h 10000"/>
                  <a:gd name="connsiteX19" fmla="*/ 2206 w 10000"/>
                  <a:gd name="connsiteY19" fmla="*/ 59 h 10000"/>
                  <a:gd name="connsiteX20" fmla="*/ 2500 w 10000"/>
                  <a:gd name="connsiteY20" fmla="*/ 0 h 10000"/>
                  <a:gd name="connsiteX21" fmla="*/ 2500 w 10000"/>
                  <a:gd name="connsiteY21" fmla="*/ 0 h 10000"/>
                  <a:gd name="connsiteX22" fmla="*/ 2647 w 10000"/>
                  <a:gd name="connsiteY22" fmla="*/ 0 h 10000"/>
                  <a:gd name="connsiteX23" fmla="*/ 2941 w 10000"/>
                  <a:gd name="connsiteY23" fmla="*/ 59 h 10000"/>
                  <a:gd name="connsiteX24" fmla="*/ 2941 w 10000"/>
                  <a:gd name="connsiteY24" fmla="*/ 147 h 10000"/>
                  <a:gd name="connsiteX25" fmla="*/ 3088 w 10000"/>
                  <a:gd name="connsiteY25" fmla="*/ 176 h 10000"/>
                  <a:gd name="connsiteX26" fmla="*/ 3088 w 10000"/>
                  <a:gd name="connsiteY26" fmla="*/ 264 h 10000"/>
                  <a:gd name="connsiteX27" fmla="*/ 3235 w 10000"/>
                  <a:gd name="connsiteY27" fmla="*/ 293 h 10000"/>
                  <a:gd name="connsiteX28" fmla="*/ 3235 w 10000"/>
                  <a:gd name="connsiteY28" fmla="*/ 411 h 10000"/>
                  <a:gd name="connsiteX29" fmla="*/ 3382 w 10000"/>
                  <a:gd name="connsiteY29" fmla="*/ 440 h 10000"/>
                  <a:gd name="connsiteX30" fmla="*/ 3382 w 10000"/>
                  <a:gd name="connsiteY30" fmla="*/ 616 h 10000"/>
                  <a:gd name="connsiteX31" fmla="*/ 3529 w 10000"/>
                  <a:gd name="connsiteY31" fmla="*/ 645 h 10000"/>
                  <a:gd name="connsiteX32" fmla="*/ 3529 w 10000"/>
                  <a:gd name="connsiteY32" fmla="*/ 821 h 10000"/>
                  <a:gd name="connsiteX33" fmla="*/ 3676 w 10000"/>
                  <a:gd name="connsiteY33" fmla="*/ 850 h 10000"/>
                  <a:gd name="connsiteX34" fmla="*/ 3676 w 10000"/>
                  <a:gd name="connsiteY34" fmla="*/ 1056 h 10000"/>
                  <a:gd name="connsiteX35" fmla="*/ 3824 w 10000"/>
                  <a:gd name="connsiteY35" fmla="*/ 1085 h 10000"/>
                  <a:gd name="connsiteX36" fmla="*/ 3824 w 10000"/>
                  <a:gd name="connsiteY36" fmla="*/ 1349 h 10000"/>
                  <a:gd name="connsiteX37" fmla="*/ 3971 w 10000"/>
                  <a:gd name="connsiteY37" fmla="*/ 1378 h 10000"/>
                  <a:gd name="connsiteX38" fmla="*/ 3971 w 10000"/>
                  <a:gd name="connsiteY38" fmla="*/ 1642 h 10000"/>
                  <a:gd name="connsiteX39" fmla="*/ 4118 w 10000"/>
                  <a:gd name="connsiteY39" fmla="*/ 1672 h 10000"/>
                  <a:gd name="connsiteX40" fmla="*/ 4118 w 10000"/>
                  <a:gd name="connsiteY40" fmla="*/ 1935 h 10000"/>
                  <a:gd name="connsiteX41" fmla="*/ 4265 w 10000"/>
                  <a:gd name="connsiteY41" fmla="*/ 1965 h 10000"/>
                  <a:gd name="connsiteX42" fmla="*/ 4265 w 10000"/>
                  <a:gd name="connsiteY42" fmla="*/ 2287 h 10000"/>
                  <a:gd name="connsiteX43" fmla="*/ 4412 w 10000"/>
                  <a:gd name="connsiteY43" fmla="*/ 2317 h 10000"/>
                  <a:gd name="connsiteX44" fmla="*/ 4412 w 10000"/>
                  <a:gd name="connsiteY44" fmla="*/ 2639 h 10000"/>
                  <a:gd name="connsiteX45" fmla="*/ 4559 w 10000"/>
                  <a:gd name="connsiteY45" fmla="*/ 2669 h 10000"/>
                  <a:gd name="connsiteX46" fmla="*/ 4559 w 10000"/>
                  <a:gd name="connsiteY46" fmla="*/ 3021 h 10000"/>
                  <a:gd name="connsiteX47" fmla="*/ 4706 w 10000"/>
                  <a:gd name="connsiteY47" fmla="*/ 3050 h 10000"/>
                  <a:gd name="connsiteX48" fmla="*/ 4706 w 10000"/>
                  <a:gd name="connsiteY48" fmla="*/ 3402 h 10000"/>
                  <a:gd name="connsiteX49" fmla="*/ 4853 w 10000"/>
                  <a:gd name="connsiteY49" fmla="*/ 3431 h 10000"/>
                  <a:gd name="connsiteX50" fmla="*/ 4853 w 10000"/>
                  <a:gd name="connsiteY50" fmla="*/ 3812 h 10000"/>
                  <a:gd name="connsiteX51" fmla="*/ 5000 w 10000"/>
                  <a:gd name="connsiteY51" fmla="*/ 3842 h 10000"/>
                  <a:gd name="connsiteX52" fmla="*/ 5000 w 10000"/>
                  <a:gd name="connsiteY52" fmla="*/ 4223 h 10000"/>
                  <a:gd name="connsiteX53" fmla="*/ 5147 w 10000"/>
                  <a:gd name="connsiteY53" fmla="*/ 4252 h 10000"/>
                  <a:gd name="connsiteX54" fmla="*/ 5147 w 10000"/>
                  <a:gd name="connsiteY54" fmla="*/ 4633 h 10000"/>
                  <a:gd name="connsiteX55" fmla="*/ 5294 w 10000"/>
                  <a:gd name="connsiteY55" fmla="*/ 4663 h 10000"/>
                  <a:gd name="connsiteX56" fmla="*/ 5294 w 10000"/>
                  <a:gd name="connsiteY56" fmla="*/ 5044 h 10000"/>
                  <a:gd name="connsiteX57" fmla="*/ 5441 w 10000"/>
                  <a:gd name="connsiteY57" fmla="*/ 5073 h 10000"/>
                  <a:gd name="connsiteX58" fmla="*/ 5441 w 10000"/>
                  <a:gd name="connsiteY58" fmla="*/ 5455 h 10000"/>
                  <a:gd name="connsiteX59" fmla="*/ 5588 w 10000"/>
                  <a:gd name="connsiteY59" fmla="*/ 5484 h 10000"/>
                  <a:gd name="connsiteX60" fmla="*/ 5588 w 10000"/>
                  <a:gd name="connsiteY60" fmla="*/ 5865 h 10000"/>
                  <a:gd name="connsiteX61" fmla="*/ 5735 w 10000"/>
                  <a:gd name="connsiteY61" fmla="*/ 5894 h 10000"/>
                  <a:gd name="connsiteX62" fmla="*/ 5735 w 10000"/>
                  <a:gd name="connsiteY62" fmla="*/ 6276 h 10000"/>
                  <a:gd name="connsiteX63" fmla="*/ 5882 w 10000"/>
                  <a:gd name="connsiteY63" fmla="*/ 6305 h 10000"/>
                  <a:gd name="connsiteX64" fmla="*/ 5882 w 10000"/>
                  <a:gd name="connsiteY64" fmla="*/ 6657 h 10000"/>
                  <a:gd name="connsiteX65" fmla="*/ 6029 w 10000"/>
                  <a:gd name="connsiteY65" fmla="*/ 6686 h 10000"/>
                  <a:gd name="connsiteX66" fmla="*/ 6029 w 10000"/>
                  <a:gd name="connsiteY66" fmla="*/ 7038 h 10000"/>
                  <a:gd name="connsiteX67" fmla="*/ 6176 w 10000"/>
                  <a:gd name="connsiteY67" fmla="*/ 7067 h 10000"/>
                  <a:gd name="connsiteX68" fmla="*/ 6176 w 10000"/>
                  <a:gd name="connsiteY68" fmla="*/ 7419 h 10000"/>
                  <a:gd name="connsiteX69" fmla="*/ 6324 w 10000"/>
                  <a:gd name="connsiteY69" fmla="*/ 7449 h 10000"/>
                  <a:gd name="connsiteX70" fmla="*/ 6324 w 10000"/>
                  <a:gd name="connsiteY70" fmla="*/ 7771 h 10000"/>
                  <a:gd name="connsiteX71" fmla="*/ 6471 w 10000"/>
                  <a:gd name="connsiteY71" fmla="*/ 7801 h 10000"/>
                  <a:gd name="connsiteX72" fmla="*/ 6471 w 10000"/>
                  <a:gd name="connsiteY72" fmla="*/ 8123 h 10000"/>
                  <a:gd name="connsiteX73" fmla="*/ 6618 w 10000"/>
                  <a:gd name="connsiteY73" fmla="*/ 8152 h 10000"/>
                  <a:gd name="connsiteX74" fmla="*/ 6618 w 10000"/>
                  <a:gd name="connsiteY74" fmla="*/ 8446 h 10000"/>
                  <a:gd name="connsiteX75" fmla="*/ 6765 w 10000"/>
                  <a:gd name="connsiteY75" fmla="*/ 8475 h 10000"/>
                  <a:gd name="connsiteX76" fmla="*/ 6765 w 10000"/>
                  <a:gd name="connsiteY76" fmla="*/ 8710 h 10000"/>
                  <a:gd name="connsiteX77" fmla="*/ 6912 w 10000"/>
                  <a:gd name="connsiteY77" fmla="*/ 8739 h 10000"/>
                  <a:gd name="connsiteX78" fmla="*/ 6912 w 10000"/>
                  <a:gd name="connsiteY78" fmla="*/ 8974 h 10000"/>
                  <a:gd name="connsiteX79" fmla="*/ 7059 w 10000"/>
                  <a:gd name="connsiteY79" fmla="*/ 9003 h 10000"/>
                  <a:gd name="connsiteX80" fmla="*/ 7059 w 10000"/>
                  <a:gd name="connsiteY80" fmla="*/ 9238 h 10000"/>
                  <a:gd name="connsiteX81" fmla="*/ 7206 w 10000"/>
                  <a:gd name="connsiteY81" fmla="*/ 9267 h 10000"/>
                  <a:gd name="connsiteX82" fmla="*/ 7206 w 10000"/>
                  <a:gd name="connsiteY82" fmla="*/ 9443 h 10000"/>
                  <a:gd name="connsiteX83" fmla="*/ 7353 w 10000"/>
                  <a:gd name="connsiteY83" fmla="*/ 9472 h 10000"/>
                  <a:gd name="connsiteX84" fmla="*/ 7353 w 10000"/>
                  <a:gd name="connsiteY84" fmla="*/ 9619 h 10000"/>
                  <a:gd name="connsiteX85" fmla="*/ 7500 w 10000"/>
                  <a:gd name="connsiteY85" fmla="*/ 9648 h 10000"/>
                  <a:gd name="connsiteX86" fmla="*/ 7500 w 10000"/>
                  <a:gd name="connsiteY86" fmla="*/ 9765 h 10000"/>
                  <a:gd name="connsiteX87" fmla="*/ 7647 w 10000"/>
                  <a:gd name="connsiteY87" fmla="*/ 9795 h 10000"/>
                  <a:gd name="connsiteX88" fmla="*/ 7647 w 10000"/>
                  <a:gd name="connsiteY88" fmla="*/ 9883 h 10000"/>
                  <a:gd name="connsiteX89" fmla="*/ 7794 w 10000"/>
                  <a:gd name="connsiteY89" fmla="*/ 9912 h 10000"/>
                  <a:gd name="connsiteX90" fmla="*/ 7794 w 10000"/>
                  <a:gd name="connsiteY90" fmla="*/ 9941 h 10000"/>
                  <a:gd name="connsiteX91" fmla="*/ 8088 w 10000"/>
                  <a:gd name="connsiteY91" fmla="*/ 10000 h 10000"/>
                  <a:gd name="connsiteX92" fmla="*/ 7941 w 10000"/>
                  <a:gd name="connsiteY92" fmla="*/ 10000 h 10000"/>
                  <a:gd name="connsiteX93" fmla="*/ 8088 w 10000"/>
                  <a:gd name="connsiteY93" fmla="*/ 10000 h 10000"/>
                  <a:gd name="connsiteX94" fmla="*/ 8235 w 10000"/>
                  <a:gd name="connsiteY94" fmla="*/ 10000 h 10000"/>
                  <a:gd name="connsiteX95" fmla="*/ 8529 w 10000"/>
                  <a:gd name="connsiteY95" fmla="*/ 9941 h 10000"/>
                  <a:gd name="connsiteX96" fmla="*/ 8529 w 10000"/>
                  <a:gd name="connsiteY96" fmla="*/ 9853 h 10000"/>
                  <a:gd name="connsiteX97" fmla="*/ 8676 w 10000"/>
                  <a:gd name="connsiteY97" fmla="*/ 9824 h 10000"/>
                  <a:gd name="connsiteX98" fmla="*/ 8676 w 10000"/>
                  <a:gd name="connsiteY98" fmla="*/ 9736 h 10000"/>
                  <a:gd name="connsiteX99" fmla="*/ 8824 w 10000"/>
                  <a:gd name="connsiteY99" fmla="*/ 9707 h 10000"/>
                  <a:gd name="connsiteX100" fmla="*/ 8824 w 10000"/>
                  <a:gd name="connsiteY100" fmla="*/ 9589 h 10000"/>
                  <a:gd name="connsiteX101" fmla="*/ 8971 w 10000"/>
                  <a:gd name="connsiteY101" fmla="*/ 9560 h 10000"/>
                  <a:gd name="connsiteX102" fmla="*/ 8971 w 10000"/>
                  <a:gd name="connsiteY102" fmla="*/ 9384 h 10000"/>
                  <a:gd name="connsiteX103" fmla="*/ 9118 w 10000"/>
                  <a:gd name="connsiteY103" fmla="*/ 9355 h 10000"/>
                  <a:gd name="connsiteX104" fmla="*/ 9118 w 10000"/>
                  <a:gd name="connsiteY104" fmla="*/ 9179 h 10000"/>
                  <a:gd name="connsiteX105" fmla="*/ 9265 w 10000"/>
                  <a:gd name="connsiteY105" fmla="*/ 9150 h 10000"/>
                  <a:gd name="connsiteX106" fmla="*/ 9265 w 10000"/>
                  <a:gd name="connsiteY106" fmla="*/ 8944 h 10000"/>
                  <a:gd name="connsiteX107" fmla="*/ 9412 w 10000"/>
                  <a:gd name="connsiteY107" fmla="*/ 8915 h 10000"/>
                  <a:gd name="connsiteX108" fmla="*/ 9412 w 10000"/>
                  <a:gd name="connsiteY108" fmla="*/ 8651 h 10000"/>
                  <a:gd name="connsiteX109" fmla="*/ 9559 w 10000"/>
                  <a:gd name="connsiteY109" fmla="*/ 8622 h 10000"/>
                  <a:gd name="connsiteX110" fmla="*/ 9559 w 10000"/>
                  <a:gd name="connsiteY110" fmla="*/ 8358 h 10000"/>
                  <a:gd name="connsiteX111" fmla="*/ 9706 w 10000"/>
                  <a:gd name="connsiteY111" fmla="*/ 8328 h 10000"/>
                  <a:gd name="connsiteX112" fmla="*/ 9706 w 10000"/>
                  <a:gd name="connsiteY112" fmla="*/ 8035 h 10000"/>
                  <a:gd name="connsiteX113" fmla="*/ 9853 w 10000"/>
                  <a:gd name="connsiteY113" fmla="*/ 8006 h 10000"/>
                  <a:gd name="connsiteX114" fmla="*/ 9853 w 10000"/>
                  <a:gd name="connsiteY114" fmla="*/ 7713 h 10000"/>
                  <a:gd name="connsiteX115" fmla="*/ 10000 w 10000"/>
                  <a:gd name="connsiteY115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441 w 10000"/>
                  <a:gd name="connsiteY6" fmla="*/ 2962 h 10000"/>
                  <a:gd name="connsiteX7" fmla="*/ 588 w 10000"/>
                  <a:gd name="connsiteY7" fmla="*/ 2581 h 10000"/>
                  <a:gd name="connsiteX8" fmla="*/ 735 w 10000"/>
                  <a:gd name="connsiteY8" fmla="*/ 2229 h 10000"/>
                  <a:gd name="connsiteX9" fmla="*/ 882 w 10000"/>
                  <a:gd name="connsiteY9" fmla="*/ 1906 h 10000"/>
                  <a:gd name="connsiteX10" fmla="*/ 1029 w 10000"/>
                  <a:gd name="connsiteY10" fmla="*/ 1584 h 10000"/>
                  <a:gd name="connsiteX11" fmla="*/ 1176 w 10000"/>
                  <a:gd name="connsiteY11" fmla="*/ 1290 h 10000"/>
                  <a:gd name="connsiteX12" fmla="*/ 1324 w 10000"/>
                  <a:gd name="connsiteY12" fmla="*/ 1026 h 10000"/>
                  <a:gd name="connsiteX13" fmla="*/ 1471 w 10000"/>
                  <a:gd name="connsiteY13" fmla="*/ 792 h 10000"/>
                  <a:gd name="connsiteX14" fmla="*/ 1618 w 10000"/>
                  <a:gd name="connsiteY14" fmla="*/ 587 h 10000"/>
                  <a:gd name="connsiteX15" fmla="*/ 1765 w 10000"/>
                  <a:gd name="connsiteY15" fmla="*/ 411 h 10000"/>
                  <a:gd name="connsiteX16" fmla="*/ 1912 w 10000"/>
                  <a:gd name="connsiteY16" fmla="*/ 235 h 10000"/>
                  <a:gd name="connsiteX17" fmla="*/ 2059 w 10000"/>
                  <a:gd name="connsiteY17" fmla="*/ 147 h 10000"/>
                  <a:gd name="connsiteX18" fmla="*/ 2206 w 10000"/>
                  <a:gd name="connsiteY18" fmla="*/ 59 h 10000"/>
                  <a:gd name="connsiteX19" fmla="*/ 2500 w 10000"/>
                  <a:gd name="connsiteY19" fmla="*/ 0 h 10000"/>
                  <a:gd name="connsiteX20" fmla="*/ 2500 w 10000"/>
                  <a:gd name="connsiteY20" fmla="*/ 0 h 10000"/>
                  <a:gd name="connsiteX21" fmla="*/ 2647 w 10000"/>
                  <a:gd name="connsiteY21" fmla="*/ 0 h 10000"/>
                  <a:gd name="connsiteX22" fmla="*/ 2941 w 10000"/>
                  <a:gd name="connsiteY22" fmla="*/ 59 h 10000"/>
                  <a:gd name="connsiteX23" fmla="*/ 2941 w 10000"/>
                  <a:gd name="connsiteY23" fmla="*/ 147 h 10000"/>
                  <a:gd name="connsiteX24" fmla="*/ 3088 w 10000"/>
                  <a:gd name="connsiteY24" fmla="*/ 176 h 10000"/>
                  <a:gd name="connsiteX25" fmla="*/ 3088 w 10000"/>
                  <a:gd name="connsiteY25" fmla="*/ 264 h 10000"/>
                  <a:gd name="connsiteX26" fmla="*/ 3235 w 10000"/>
                  <a:gd name="connsiteY26" fmla="*/ 293 h 10000"/>
                  <a:gd name="connsiteX27" fmla="*/ 3235 w 10000"/>
                  <a:gd name="connsiteY27" fmla="*/ 411 h 10000"/>
                  <a:gd name="connsiteX28" fmla="*/ 3382 w 10000"/>
                  <a:gd name="connsiteY28" fmla="*/ 440 h 10000"/>
                  <a:gd name="connsiteX29" fmla="*/ 3382 w 10000"/>
                  <a:gd name="connsiteY29" fmla="*/ 616 h 10000"/>
                  <a:gd name="connsiteX30" fmla="*/ 3529 w 10000"/>
                  <a:gd name="connsiteY30" fmla="*/ 645 h 10000"/>
                  <a:gd name="connsiteX31" fmla="*/ 3529 w 10000"/>
                  <a:gd name="connsiteY31" fmla="*/ 821 h 10000"/>
                  <a:gd name="connsiteX32" fmla="*/ 3676 w 10000"/>
                  <a:gd name="connsiteY32" fmla="*/ 850 h 10000"/>
                  <a:gd name="connsiteX33" fmla="*/ 3676 w 10000"/>
                  <a:gd name="connsiteY33" fmla="*/ 1056 h 10000"/>
                  <a:gd name="connsiteX34" fmla="*/ 3824 w 10000"/>
                  <a:gd name="connsiteY34" fmla="*/ 1085 h 10000"/>
                  <a:gd name="connsiteX35" fmla="*/ 3824 w 10000"/>
                  <a:gd name="connsiteY35" fmla="*/ 1349 h 10000"/>
                  <a:gd name="connsiteX36" fmla="*/ 3971 w 10000"/>
                  <a:gd name="connsiteY36" fmla="*/ 1378 h 10000"/>
                  <a:gd name="connsiteX37" fmla="*/ 3971 w 10000"/>
                  <a:gd name="connsiteY37" fmla="*/ 1642 h 10000"/>
                  <a:gd name="connsiteX38" fmla="*/ 4118 w 10000"/>
                  <a:gd name="connsiteY38" fmla="*/ 1672 h 10000"/>
                  <a:gd name="connsiteX39" fmla="*/ 4118 w 10000"/>
                  <a:gd name="connsiteY39" fmla="*/ 1935 h 10000"/>
                  <a:gd name="connsiteX40" fmla="*/ 4265 w 10000"/>
                  <a:gd name="connsiteY40" fmla="*/ 1965 h 10000"/>
                  <a:gd name="connsiteX41" fmla="*/ 4265 w 10000"/>
                  <a:gd name="connsiteY41" fmla="*/ 2287 h 10000"/>
                  <a:gd name="connsiteX42" fmla="*/ 4412 w 10000"/>
                  <a:gd name="connsiteY42" fmla="*/ 2317 h 10000"/>
                  <a:gd name="connsiteX43" fmla="*/ 4412 w 10000"/>
                  <a:gd name="connsiteY43" fmla="*/ 2639 h 10000"/>
                  <a:gd name="connsiteX44" fmla="*/ 4559 w 10000"/>
                  <a:gd name="connsiteY44" fmla="*/ 2669 h 10000"/>
                  <a:gd name="connsiteX45" fmla="*/ 4559 w 10000"/>
                  <a:gd name="connsiteY45" fmla="*/ 3021 h 10000"/>
                  <a:gd name="connsiteX46" fmla="*/ 4706 w 10000"/>
                  <a:gd name="connsiteY46" fmla="*/ 3050 h 10000"/>
                  <a:gd name="connsiteX47" fmla="*/ 4706 w 10000"/>
                  <a:gd name="connsiteY47" fmla="*/ 3402 h 10000"/>
                  <a:gd name="connsiteX48" fmla="*/ 4853 w 10000"/>
                  <a:gd name="connsiteY48" fmla="*/ 3431 h 10000"/>
                  <a:gd name="connsiteX49" fmla="*/ 4853 w 10000"/>
                  <a:gd name="connsiteY49" fmla="*/ 3812 h 10000"/>
                  <a:gd name="connsiteX50" fmla="*/ 5000 w 10000"/>
                  <a:gd name="connsiteY50" fmla="*/ 3842 h 10000"/>
                  <a:gd name="connsiteX51" fmla="*/ 5000 w 10000"/>
                  <a:gd name="connsiteY51" fmla="*/ 4223 h 10000"/>
                  <a:gd name="connsiteX52" fmla="*/ 5147 w 10000"/>
                  <a:gd name="connsiteY52" fmla="*/ 4252 h 10000"/>
                  <a:gd name="connsiteX53" fmla="*/ 5147 w 10000"/>
                  <a:gd name="connsiteY53" fmla="*/ 4633 h 10000"/>
                  <a:gd name="connsiteX54" fmla="*/ 5294 w 10000"/>
                  <a:gd name="connsiteY54" fmla="*/ 4663 h 10000"/>
                  <a:gd name="connsiteX55" fmla="*/ 5294 w 10000"/>
                  <a:gd name="connsiteY55" fmla="*/ 5044 h 10000"/>
                  <a:gd name="connsiteX56" fmla="*/ 5441 w 10000"/>
                  <a:gd name="connsiteY56" fmla="*/ 5073 h 10000"/>
                  <a:gd name="connsiteX57" fmla="*/ 5441 w 10000"/>
                  <a:gd name="connsiteY57" fmla="*/ 5455 h 10000"/>
                  <a:gd name="connsiteX58" fmla="*/ 5588 w 10000"/>
                  <a:gd name="connsiteY58" fmla="*/ 5484 h 10000"/>
                  <a:gd name="connsiteX59" fmla="*/ 5588 w 10000"/>
                  <a:gd name="connsiteY59" fmla="*/ 5865 h 10000"/>
                  <a:gd name="connsiteX60" fmla="*/ 5735 w 10000"/>
                  <a:gd name="connsiteY60" fmla="*/ 5894 h 10000"/>
                  <a:gd name="connsiteX61" fmla="*/ 5735 w 10000"/>
                  <a:gd name="connsiteY61" fmla="*/ 6276 h 10000"/>
                  <a:gd name="connsiteX62" fmla="*/ 5882 w 10000"/>
                  <a:gd name="connsiteY62" fmla="*/ 6305 h 10000"/>
                  <a:gd name="connsiteX63" fmla="*/ 5882 w 10000"/>
                  <a:gd name="connsiteY63" fmla="*/ 6657 h 10000"/>
                  <a:gd name="connsiteX64" fmla="*/ 6029 w 10000"/>
                  <a:gd name="connsiteY64" fmla="*/ 6686 h 10000"/>
                  <a:gd name="connsiteX65" fmla="*/ 6029 w 10000"/>
                  <a:gd name="connsiteY65" fmla="*/ 7038 h 10000"/>
                  <a:gd name="connsiteX66" fmla="*/ 6176 w 10000"/>
                  <a:gd name="connsiteY66" fmla="*/ 7067 h 10000"/>
                  <a:gd name="connsiteX67" fmla="*/ 6176 w 10000"/>
                  <a:gd name="connsiteY67" fmla="*/ 7419 h 10000"/>
                  <a:gd name="connsiteX68" fmla="*/ 6324 w 10000"/>
                  <a:gd name="connsiteY68" fmla="*/ 7449 h 10000"/>
                  <a:gd name="connsiteX69" fmla="*/ 6324 w 10000"/>
                  <a:gd name="connsiteY69" fmla="*/ 7771 h 10000"/>
                  <a:gd name="connsiteX70" fmla="*/ 6471 w 10000"/>
                  <a:gd name="connsiteY70" fmla="*/ 7801 h 10000"/>
                  <a:gd name="connsiteX71" fmla="*/ 6471 w 10000"/>
                  <a:gd name="connsiteY71" fmla="*/ 8123 h 10000"/>
                  <a:gd name="connsiteX72" fmla="*/ 6618 w 10000"/>
                  <a:gd name="connsiteY72" fmla="*/ 8152 h 10000"/>
                  <a:gd name="connsiteX73" fmla="*/ 6618 w 10000"/>
                  <a:gd name="connsiteY73" fmla="*/ 8446 h 10000"/>
                  <a:gd name="connsiteX74" fmla="*/ 6765 w 10000"/>
                  <a:gd name="connsiteY74" fmla="*/ 8475 h 10000"/>
                  <a:gd name="connsiteX75" fmla="*/ 6765 w 10000"/>
                  <a:gd name="connsiteY75" fmla="*/ 8710 h 10000"/>
                  <a:gd name="connsiteX76" fmla="*/ 6912 w 10000"/>
                  <a:gd name="connsiteY76" fmla="*/ 8739 h 10000"/>
                  <a:gd name="connsiteX77" fmla="*/ 6912 w 10000"/>
                  <a:gd name="connsiteY77" fmla="*/ 8974 h 10000"/>
                  <a:gd name="connsiteX78" fmla="*/ 7059 w 10000"/>
                  <a:gd name="connsiteY78" fmla="*/ 9003 h 10000"/>
                  <a:gd name="connsiteX79" fmla="*/ 7059 w 10000"/>
                  <a:gd name="connsiteY79" fmla="*/ 9238 h 10000"/>
                  <a:gd name="connsiteX80" fmla="*/ 7206 w 10000"/>
                  <a:gd name="connsiteY80" fmla="*/ 9267 h 10000"/>
                  <a:gd name="connsiteX81" fmla="*/ 7206 w 10000"/>
                  <a:gd name="connsiteY81" fmla="*/ 9443 h 10000"/>
                  <a:gd name="connsiteX82" fmla="*/ 7353 w 10000"/>
                  <a:gd name="connsiteY82" fmla="*/ 9472 h 10000"/>
                  <a:gd name="connsiteX83" fmla="*/ 7353 w 10000"/>
                  <a:gd name="connsiteY83" fmla="*/ 9619 h 10000"/>
                  <a:gd name="connsiteX84" fmla="*/ 7500 w 10000"/>
                  <a:gd name="connsiteY84" fmla="*/ 9648 h 10000"/>
                  <a:gd name="connsiteX85" fmla="*/ 7500 w 10000"/>
                  <a:gd name="connsiteY85" fmla="*/ 9765 h 10000"/>
                  <a:gd name="connsiteX86" fmla="*/ 7647 w 10000"/>
                  <a:gd name="connsiteY86" fmla="*/ 9795 h 10000"/>
                  <a:gd name="connsiteX87" fmla="*/ 7647 w 10000"/>
                  <a:gd name="connsiteY87" fmla="*/ 9883 h 10000"/>
                  <a:gd name="connsiteX88" fmla="*/ 7794 w 10000"/>
                  <a:gd name="connsiteY88" fmla="*/ 9912 h 10000"/>
                  <a:gd name="connsiteX89" fmla="*/ 7794 w 10000"/>
                  <a:gd name="connsiteY89" fmla="*/ 9941 h 10000"/>
                  <a:gd name="connsiteX90" fmla="*/ 8088 w 10000"/>
                  <a:gd name="connsiteY90" fmla="*/ 10000 h 10000"/>
                  <a:gd name="connsiteX91" fmla="*/ 7941 w 10000"/>
                  <a:gd name="connsiteY91" fmla="*/ 10000 h 10000"/>
                  <a:gd name="connsiteX92" fmla="*/ 8088 w 10000"/>
                  <a:gd name="connsiteY92" fmla="*/ 10000 h 10000"/>
                  <a:gd name="connsiteX93" fmla="*/ 8235 w 10000"/>
                  <a:gd name="connsiteY93" fmla="*/ 10000 h 10000"/>
                  <a:gd name="connsiteX94" fmla="*/ 8529 w 10000"/>
                  <a:gd name="connsiteY94" fmla="*/ 9941 h 10000"/>
                  <a:gd name="connsiteX95" fmla="*/ 8529 w 10000"/>
                  <a:gd name="connsiteY95" fmla="*/ 9853 h 10000"/>
                  <a:gd name="connsiteX96" fmla="*/ 8676 w 10000"/>
                  <a:gd name="connsiteY96" fmla="*/ 9824 h 10000"/>
                  <a:gd name="connsiteX97" fmla="*/ 8676 w 10000"/>
                  <a:gd name="connsiteY97" fmla="*/ 9736 h 10000"/>
                  <a:gd name="connsiteX98" fmla="*/ 8824 w 10000"/>
                  <a:gd name="connsiteY98" fmla="*/ 9707 h 10000"/>
                  <a:gd name="connsiteX99" fmla="*/ 8824 w 10000"/>
                  <a:gd name="connsiteY99" fmla="*/ 9589 h 10000"/>
                  <a:gd name="connsiteX100" fmla="*/ 8971 w 10000"/>
                  <a:gd name="connsiteY100" fmla="*/ 9560 h 10000"/>
                  <a:gd name="connsiteX101" fmla="*/ 8971 w 10000"/>
                  <a:gd name="connsiteY101" fmla="*/ 9384 h 10000"/>
                  <a:gd name="connsiteX102" fmla="*/ 9118 w 10000"/>
                  <a:gd name="connsiteY102" fmla="*/ 9355 h 10000"/>
                  <a:gd name="connsiteX103" fmla="*/ 9118 w 10000"/>
                  <a:gd name="connsiteY103" fmla="*/ 9179 h 10000"/>
                  <a:gd name="connsiteX104" fmla="*/ 9265 w 10000"/>
                  <a:gd name="connsiteY104" fmla="*/ 9150 h 10000"/>
                  <a:gd name="connsiteX105" fmla="*/ 9265 w 10000"/>
                  <a:gd name="connsiteY105" fmla="*/ 8944 h 10000"/>
                  <a:gd name="connsiteX106" fmla="*/ 9412 w 10000"/>
                  <a:gd name="connsiteY106" fmla="*/ 8915 h 10000"/>
                  <a:gd name="connsiteX107" fmla="*/ 9412 w 10000"/>
                  <a:gd name="connsiteY107" fmla="*/ 8651 h 10000"/>
                  <a:gd name="connsiteX108" fmla="*/ 9559 w 10000"/>
                  <a:gd name="connsiteY108" fmla="*/ 8622 h 10000"/>
                  <a:gd name="connsiteX109" fmla="*/ 9559 w 10000"/>
                  <a:gd name="connsiteY109" fmla="*/ 8358 h 10000"/>
                  <a:gd name="connsiteX110" fmla="*/ 9706 w 10000"/>
                  <a:gd name="connsiteY110" fmla="*/ 8328 h 10000"/>
                  <a:gd name="connsiteX111" fmla="*/ 9706 w 10000"/>
                  <a:gd name="connsiteY111" fmla="*/ 8035 h 10000"/>
                  <a:gd name="connsiteX112" fmla="*/ 9853 w 10000"/>
                  <a:gd name="connsiteY112" fmla="*/ 8006 h 10000"/>
                  <a:gd name="connsiteX113" fmla="*/ 9853 w 10000"/>
                  <a:gd name="connsiteY113" fmla="*/ 7713 h 10000"/>
                  <a:gd name="connsiteX114" fmla="*/ 10000 w 10000"/>
                  <a:gd name="connsiteY114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588 w 10000"/>
                  <a:gd name="connsiteY6" fmla="*/ 2581 h 10000"/>
                  <a:gd name="connsiteX7" fmla="*/ 735 w 10000"/>
                  <a:gd name="connsiteY7" fmla="*/ 2229 h 10000"/>
                  <a:gd name="connsiteX8" fmla="*/ 882 w 10000"/>
                  <a:gd name="connsiteY8" fmla="*/ 1906 h 10000"/>
                  <a:gd name="connsiteX9" fmla="*/ 1029 w 10000"/>
                  <a:gd name="connsiteY9" fmla="*/ 1584 h 10000"/>
                  <a:gd name="connsiteX10" fmla="*/ 1176 w 10000"/>
                  <a:gd name="connsiteY10" fmla="*/ 1290 h 10000"/>
                  <a:gd name="connsiteX11" fmla="*/ 1324 w 10000"/>
                  <a:gd name="connsiteY11" fmla="*/ 1026 h 10000"/>
                  <a:gd name="connsiteX12" fmla="*/ 1471 w 10000"/>
                  <a:gd name="connsiteY12" fmla="*/ 792 h 10000"/>
                  <a:gd name="connsiteX13" fmla="*/ 1618 w 10000"/>
                  <a:gd name="connsiteY13" fmla="*/ 587 h 10000"/>
                  <a:gd name="connsiteX14" fmla="*/ 1765 w 10000"/>
                  <a:gd name="connsiteY14" fmla="*/ 411 h 10000"/>
                  <a:gd name="connsiteX15" fmla="*/ 1912 w 10000"/>
                  <a:gd name="connsiteY15" fmla="*/ 235 h 10000"/>
                  <a:gd name="connsiteX16" fmla="*/ 2059 w 10000"/>
                  <a:gd name="connsiteY16" fmla="*/ 147 h 10000"/>
                  <a:gd name="connsiteX17" fmla="*/ 2206 w 10000"/>
                  <a:gd name="connsiteY17" fmla="*/ 59 h 10000"/>
                  <a:gd name="connsiteX18" fmla="*/ 2500 w 10000"/>
                  <a:gd name="connsiteY18" fmla="*/ 0 h 10000"/>
                  <a:gd name="connsiteX19" fmla="*/ 2500 w 10000"/>
                  <a:gd name="connsiteY19" fmla="*/ 0 h 10000"/>
                  <a:gd name="connsiteX20" fmla="*/ 2647 w 10000"/>
                  <a:gd name="connsiteY20" fmla="*/ 0 h 10000"/>
                  <a:gd name="connsiteX21" fmla="*/ 2941 w 10000"/>
                  <a:gd name="connsiteY21" fmla="*/ 59 h 10000"/>
                  <a:gd name="connsiteX22" fmla="*/ 2941 w 10000"/>
                  <a:gd name="connsiteY22" fmla="*/ 147 h 10000"/>
                  <a:gd name="connsiteX23" fmla="*/ 3088 w 10000"/>
                  <a:gd name="connsiteY23" fmla="*/ 176 h 10000"/>
                  <a:gd name="connsiteX24" fmla="*/ 3088 w 10000"/>
                  <a:gd name="connsiteY24" fmla="*/ 264 h 10000"/>
                  <a:gd name="connsiteX25" fmla="*/ 3235 w 10000"/>
                  <a:gd name="connsiteY25" fmla="*/ 293 h 10000"/>
                  <a:gd name="connsiteX26" fmla="*/ 3235 w 10000"/>
                  <a:gd name="connsiteY26" fmla="*/ 411 h 10000"/>
                  <a:gd name="connsiteX27" fmla="*/ 3382 w 10000"/>
                  <a:gd name="connsiteY27" fmla="*/ 440 h 10000"/>
                  <a:gd name="connsiteX28" fmla="*/ 3382 w 10000"/>
                  <a:gd name="connsiteY28" fmla="*/ 616 h 10000"/>
                  <a:gd name="connsiteX29" fmla="*/ 3529 w 10000"/>
                  <a:gd name="connsiteY29" fmla="*/ 645 h 10000"/>
                  <a:gd name="connsiteX30" fmla="*/ 3529 w 10000"/>
                  <a:gd name="connsiteY30" fmla="*/ 821 h 10000"/>
                  <a:gd name="connsiteX31" fmla="*/ 3676 w 10000"/>
                  <a:gd name="connsiteY31" fmla="*/ 850 h 10000"/>
                  <a:gd name="connsiteX32" fmla="*/ 3676 w 10000"/>
                  <a:gd name="connsiteY32" fmla="*/ 1056 h 10000"/>
                  <a:gd name="connsiteX33" fmla="*/ 3824 w 10000"/>
                  <a:gd name="connsiteY33" fmla="*/ 1085 h 10000"/>
                  <a:gd name="connsiteX34" fmla="*/ 3824 w 10000"/>
                  <a:gd name="connsiteY34" fmla="*/ 1349 h 10000"/>
                  <a:gd name="connsiteX35" fmla="*/ 3971 w 10000"/>
                  <a:gd name="connsiteY35" fmla="*/ 1378 h 10000"/>
                  <a:gd name="connsiteX36" fmla="*/ 3971 w 10000"/>
                  <a:gd name="connsiteY36" fmla="*/ 1642 h 10000"/>
                  <a:gd name="connsiteX37" fmla="*/ 4118 w 10000"/>
                  <a:gd name="connsiteY37" fmla="*/ 1672 h 10000"/>
                  <a:gd name="connsiteX38" fmla="*/ 4118 w 10000"/>
                  <a:gd name="connsiteY38" fmla="*/ 1935 h 10000"/>
                  <a:gd name="connsiteX39" fmla="*/ 4265 w 10000"/>
                  <a:gd name="connsiteY39" fmla="*/ 1965 h 10000"/>
                  <a:gd name="connsiteX40" fmla="*/ 4265 w 10000"/>
                  <a:gd name="connsiteY40" fmla="*/ 2287 h 10000"/>
                  <a:gd name="connsiteX41" fmla="*/ 4412 w 10000"/>
                  <a:gd name="connsiteY41" fmla="*/ 2317 h 10000"/>
                  <a:gd name="connsiteX42" fmla="*/ 4412 w 10000"/>
                  <a:gd name="connsiteY42" fmla="*/ 2639 h 10000"/>
                  <a:gd name="connsiteX43" fmla="*/ 4559 w 10000"/>
                  <a:gd name="connsiteY43" fmla="*/ 2669 h 10000"/>
                  <a:gd name="connsiteX44" fmla="*/ 4559 w 10000"/>
                  <a:gd name="connsiteY44" fmla="*/ 3021 h 10000"/>
                  <a:gd name="connsiteX45" fmla="*/ 4706 w 10000"/>
                  <a:gd name="connsiteY45" fmla="*/ 3050 h 10000"/>
                  <a:gd name="connsiteX46" fmla="*/ 4706 w 10000"/>
                  <a:gd name="connsiteY46" fmla="*/ 3402 h 10000"/>
                  <a:gd name="connsiteX47" fmla="*/ 4853 w 10000"/>
                  <a:gd name="connsiteY47" fmla="*/ 3431 h 10000"/>
                  <a:gd name="connsiteX48" fmla="*/ 4853 w 10000"/>
                  <a:gd name="connsiteY48" fmla="*/ 3812 h 10000"/>
                  <a:gd name="connsiteX49" fmla="*/ 5000 w 10000"/>
                  <a:gd name="connsiteY49" fmla="*/ 3842 h 10000"/>
                  <a:gd name="connsiteX50" fmla="*/ 5000 w 10000"/>
                  <a:gd name="connsiteY50" fmla="*/ 4223 h 10000"/>
                  <a:gd name="connsiteX51" fmla="*/ 5147 w 10000"/>
                  <a:gd name="connsiteY51" fmla="*/ 4252 h 10000"/>
                  <a:gd name="connsiteX52" fmla="*/ 5147 w 10000"/>
                  <a:gd name="connsiteY52" fmla="*/ 4633 h 10000"/>
                  <a:gd name="connsiteX53" fmla="*/ 5294 w 10000"/>
                  <a:gd name="connsiteY53" fmla="*/ 4663 h 10000"/>
                  <a:gd name="connsiteX54" fmla="*/ 5294 w 10000"/>
                  <a:gd name="connsiteY54" fmla="*/ 5044 h 10000"/>
                  <a:gd name="connsiteX55" fmla="*/ 5441 w 10000"/>
                  <a:gd name="connsiteY55" fmla="*/ 5073 h 10000"/>
                  <a:gd name="connsiteX56" fmla="*/ 5441 w 10000"/>
                  <a:gd name="connsiteY56" fmla="*/ 5455 h 10000"/>
                  <a:gd name="connsiteX57" fmla="*/ 5588 w 10000"/>
                  <a:gd name="connsiteY57" fmla="*/ 5484 h 10000"/>
                  <a:gd name="connsiteX58" fmla="*/ 5588 w 10000"/>
                  <a:gd name="connsiteY58" fmla="*/ 5865 h 10000"/>
                  <a:gd name="connsiteX59" fmla="*/ 5735 w 10000"/>
                  <a:gd name="connsiteY59" fmla="*/ 5894 h 10000"/>
                  <a:gd name="connsiteX60" fmla="*/ 5735 w 10000"/>
                  <a:gd name="connsiteY60" fmla="*/ 6276 h 10000"/>
                  <a:gd name="connsiteX61" fmla="*/ 5882 w 10000"/>
                  <a:gd name="connsiteY61" fmla="*/ 6305 h 10000"/>
                  <a:gd name="connsiteX62" fmla="*/ 5882 w 10000"/>
                  <a:gd name="connsiteY62" fmla="*/ 6657 h 10000"/>
                  <a:gd name="connsiteX63" fmla="*/ 6029 w 10000"/>
                  <a:gd name="connsiteY63" fmla="*/ 6686 h 10000"/>
                  <a:gd name="connsiteX64" fmla="*/ 6029 w 10000"/>
                  <a:gd name="connsiteY64" fmla="*/ 7038 h 10000"/>
                  <a:gd name="connsiteX65" fmla="*/ 6176 w 10000"/>
                  <a:gd name="connsiteY65" fmla="*/ 7067 h 10000"/>
                  <a:gd name="connsiteX66" fmla="*/ 6176 w 10000"/>
                  <a:gd name="connsiteY66" fmla="*/ 7419 h 10000"/>
                  <a:gd name="connsiteX67" fmla="*/ 6324 w 10000"/>
                  <a:gd name="connsiteY67" fmla="*/ 7449 h 10000"/>
                  <a:gd name="connsiteX68" fmla="*/ 6324 w 10000"/>
                  <a:gd name="connsiteY68" fmla="*/ 7771 h 10000"/>
                  <a:gd name="connsiteX69" fmla="*/ 6471 w 10000"/>
                  <a:gd name="connsiteY69" fmla="*/ 7801 h 10000"/>
                  <a:gd name="connsiteX70" fmla="*/ 6471 w 10000"/>
                  <a:gd name="connsiteY70" fmla="*/ 8123 h 10000"/>
                  <a:gd name="connsiteX71" fmla="*/ 6618 w 10000"/>
                  <a:gd name="connsiteY71" fmla="*/ 8152 h 10000"/>
                  <a:gd name="connsiteX72" fmla="*/ 6618 w 10000"/>
                  <a:gd name="connsiteY72" fmla="*/ 8446 h 10000"/>
                  <a:gd name="connsiteX73" fmla="*/ 6765 w 10000"/>
                  <a:gd name="connsiteY73" fmla="*/ 8475 h 10000"/>
                  <a:gd name="connsiteX74" fmla="*/ 6765 w 10000"/>
                  <a:gd name="connsiteY74" fmla="*/ 8710 h 10000"/>
                  <a:gd name="connsiteX75" fmla="*/ 6912 w 10000"/>
                  <a:gd name="connsiteY75" fmla="*/ 8739 h 10000"/>
                  <a:gd name="connsiteX76" fmla="*/ 6912 w 10000"/>
                  <a:gd name="connsiteY76" fmla="*/ 8974 h 10000"/>
                  <a:gd name="connsiteX77" fmla="*/ 7059 w 10000"/>
                  <a:gd name="connsiteY77" fmla="*/ 9003 h 10000"/>
                  <a:gd name="connsiteX78" fmla="*/ 7059 w 10000"/>
                  <a:gd name="connsiteY78" fmla="*/ 9238 h 10000"/>
                  <a:gd name="connsiteX79" fmla="*/ 7206 w 10000"/>
                  <a:gd name="connsiteY79" fmla="*/ 9267 h 10000"/>
                  <a:gd name="connsiteX80" fmla="*/ 7206 w 10000"/>
                  <a:gd name="connsiteY80" fmla="*/ 9443 h 10000"/>
                  <a:gd name="connsiteX81" fmla="*/ 7353 w 10000"/>
                  <a:gd name="connsiteY81" fmla="*/ 9472 h 10000"/>
                  <a:gd name="connsiteX82" fmla="*/ 7353 w 10000"/>
                  <a:gd name="connsiteY82" fmla="*/ 9619 h 10000"/>
                  <a:gd name="connsiteX83" fmla="*/ 7500 w 10000"/>
                  <a:gd name="connsiteY83" fmla="*/ 9648 h 10000"/>
                  <a:gd name="connsiteX84" fmla="*/ 7500 w 10000"/>
                  <a:gd name="connsiteY84" fmla="*/ 9765 h 10000"/>
                  <a:gd name="connsiteX85" fmla="*/ 7647 w 10000"/>
                  <a:gd name="connsiteY85" fmla="*/ 9795 h 10000"/>
                  <a:gd name="connsiteX86" fmla="*/ 7647 w 10000"/>
                  <a:gd name="connsiteY86" fmla="*/ 9883 h 10000"/>
                  <a:gd name="connsiteX87" fmla="*/ 7794 w 10000"/>
                  <a:gd name="connsiteY87" fmla="*/ 9912 h 10000"/>
                  <a:gd name="connsiteX88" fmla="*/ 7794 w 10000"/>
                  <a:gd name="connsiteY88" fmla="*/ 9941 h 10000"/>
                  <a:gd name="connsiteX89" fmla="*/ 8088 w 10000"/>
                  <a:gd name="connsiteY89" fmla="*/ 10000 h 10000"/>
                  <a:gd name="connsiteX90" fmla="*/ 7941 w 10000"/>
                  <a:gd name="connsiteY90" fmla="*/ 10000 h 10000"/>
                  <a:gd name="connsiteX91" fmla="*/ 8088 w 10000"/>
                  <a:gd name="connsiteY91" fmla="*/ 10000 h 10000"/>
                  <a:gd name="connsiteX92" fmla="*/ 8235 w 10000"/>
                  <a:gd name="connsiteY92" fmla="*/ 10000 h 10000"/>
                  <a:gd name="connsiteX93" fmla="*/ 8529 w 10000"/>
                  <a:gd name="connsiteY93" fmla="*/ 9941 h 10000"/>
                  <a:gd name="connsiteX94" fmla="*/ 8529 w 10000"/>
                  <a:gd name="connsiteY94" fmla="*/ 9853 h 10000"/>
                  <a:gd name="connsiteX95" fmla="*/ 8676 w 10000"/>
                  <a:gd name="connsiteY95" fmla="*/ 9824 h 10000"/>
                  <a:gd name="connsiteX96" fmla="*/ 8676 w 10000"/>
                  <a:gd name="connsiteY96" fmla="*/ 9736 h 10000"/>
                  <a:gd name="connsiteX97" fmla="*/ 8824 w 10000"/>
                  <a:gd name="connsiteY97" fmla="*/ 9707 h 10000"/>
                  <a:gd name="connsiteX98" fmla="*/ 8824 w 10000"/>
                  <a:gd name="connsiteY98" fmla="*/ 9589 h 10000"/>
                  <a:gd name="connsiteX99" fmla="*/ 8971 w 10000"/>
                  <a:gd name="connsiteY99" fmla="*/ 9560 h 10000"/>
                  <a:gd name="connsiteX100" fmla="*/ 8971 w 10000"/>
                  <a:gd name="connsiteY100" fmla="*/ 9384 h 10000"/>
                  <a:gd name="connsiteX101" fmla="*/ 9118 w 10000"/>
                  <a:gd name="connsiteY101" fmla="*/ 9355 h 10000"/>
                  <a:gd name="connsiteX102" fmla="*/ 9118 w 10000"/>
                  <a:gd name="connsiteY102" fmla="*/ 9179 h 10000"/>
                  <a:gd name="connsiteX103" fmla="*/ 9265 w 10000"/>
                  <a:gd name="connsiteY103" fmla="*/ 9150 h 10000"/>
                  <a:gd name="connsiteX104" fmla="*/ 9265 w 10000"/>
                  <a:gd name="connsiteY104" fmla="*/ 8944 h 10000"/>
                  <a:gd name="connsiteX105" fmla="*/ 9412 w 10000"/>
                  <a:gd name="connsiteY105" fmla="*/ 8915 h 10000"/>
                  <a:gd name="connsiteX106" fmla="*/ 9412 w 10000"/>
                  <a:gd name="connsiteY106" fmla="*/ 8651 h 10000"/>
                  <a:gd name="connsiteX107" fmla="*/ 9559 w 10000"/>
                  <a:gd name="connsiteY107" fmla="*/ 8622 h 10000"/>
                  <a:gd name="connsiteX108" fmla="*/ 9559 w 10000"/>
                  <a:gd name="connsiteY108" fmla="*/ 8358 h 10000"/>
                  <a:gd name="connsiteX109" fmla="*/ 9706 w 10000"/>
                  <a:gd name="connsiteY109" fmla="*/ 8328 h 10000"/>
                  <a:gd name="connsiteX110" fmla="*/ 9706 w 10000"/>
                  <a:gd name="connsiteY110" fmla="*/ 8035 h 10000"/>
                  <a:gd name="connsiteX111" fmla="*/ 9853 w 10000"/>
                  <a:gd name="connsiteY111" fmla="*/ 8006 h 10000"/>
                  <a:gd name="connsiteX112" fmla="*/ 9853 w 10000"/>
                  <a:gd name="connsiteY112" fmla="*/ 7713 h 10000"/>
                  <a:gd name="connsiteX113" fmla="*/ 10000 w 10000"/>
                  <a:gd name="connsiteY113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441 w 10000"/>
                  <a:gd name="connsiteY5" fmla="*/ 3314 h 10000"/>
                  <a:gd name="connsiteX6" fmla="*/ 735 w 10000"/>
                  <a:gd name="connsiteY6" fmla="*/ 2229 h 10000"/>
                  <a:gd name="connsiteX7" fmla="*/ 882 w 10000"/>
                  <a:gd name="connsiteY7" fmla="*/ 1906 h 10000"/>
                  <a:gd name="connsiteX8" fmla="*/ 1029 w 10000"/>
                  <a:gd name="connsiteY8" fmla="*/ 1584 h 10000"/>
                  <a:gd name="connsiteX9" fmla="*/ 1176 w 10000"/>
                  <a:gd name="connsiteY9" fmla="*/ 1290 h 10000"/>
                  <a:gd name="connsiteX10" fmla="*/ 1324 w 10000"/>
                  <a:gd name="connsiteY10" fmla="*/ 1026 h 10000"/>
                  <a:gd name="connsiteX11" fmla="*/ 1471 w 10000"/>
                  <a:gd name="connsiteY11" fmla="*/ 792 h 10000"/>
                  <a:gd name="connsiteX12" fmla="*/ 1618 w 10000"/>
                  <a:gd name="connsiteY12" fmla="*/ 587 h 10000"/>
                  <a:gd name="connsiteX13" fmla="*/ 1765 w 10000"/>
                  <a:gd name="connsiteY13" fmla="*/ 411 h 10000"/>
                  <a:gd name="connsiteX14" fmla="*/ 1912 w 10000"/>
                  <a:gd name="connsiteY14" fmla="*/ 235 h 10000"/>
                  <a:gd name="connsiteX15" fmla="*/ 2059 w 10000"/>
                  <a:gd name="connsiteY15" fmla="*/ 147 h 10000"/>
                  <a:gd name="connsiteX16" fmla="*/ 2206 w 10000"/>
                  <a:gd name="connsiteY16" fmla="*/ 59 h 10000"/>
                  <a:gd name="connsiteX17" fmla="*/ 2500 w 10000"/>
                  <a:gd name="connsiteY17" fmla="*/ 0 h 10000"/>
                  <a:gd name="connsiteX18" fmla="*/ 2500 w 10000"/>
                  <a:gd name="connsiteY18" fmla="*/ 0 h 10000"/>
                  <a:gd name="connsiteX19" fmla="*/ 2647 w 10000"/>
                  <a:gd name="connsiteY19" fmla="*/ 0 h 10000"/>
                  <a:gd name="connsiteX20" fmla="*/ 2941 w 10000"/>
                  <a:gd name="connsiteY20" fmla="*/ 59 h 10000"/>
                  <a:gd name="connsiteX21" fmla="*/ 2941 w 10000"/>
                  <a:gd name="connsiteY21" fmla="*/ 147 h 10000"/>
                  <a:gd name="connsiteX22" fmla="*/ 3088 w 10000"/>
                  <a:gd name="connsiteY22" fmla="*/ 176 h 10000"/>
                  <a:gd name="connsiteX23" fmla="*/ 3088 w 10000"/>
                  <a:gd name="connsiteY23" fmla="*/ 264 h 10000"/>
                  <a:gd name="connsiteX24" fmla="*/ 3235 w 10000"/>
                  <a:gd name="connsiteY24" fmla="*/ 293 h 10000"/>
                  <a:gd name="connsiteX25" fmla="*/ 3235 w 10000"/>
                  <a:gd name="connsiteY25" fmla="*/ 411 h 10000"/>
                  <a:gd name="connsiteX26" fmla="*/ 3382 w 10000"/>
                  <a:gd name="connsiteY26" fmla="*/ 440 h 10000"/>
                  <a:gd name="connsiteX27" fmla="*/ 3382 w 10000"/>
                  <a:gd name="connsiteY27" fmla="*/ 616 h 10000"/>
                  <a:gd name="connsiteX28" fmla="*/ 3529 w 10000"/>
                  <a:gd name="connsiteY28" fmla="*/ 645 h 10000"/>
                  <a:gd name="connsiteX29" fmla="*/ 3529 w 10000"/>
                  <a:gd name="connsiteY29" fmla="*/ 821 h 10000"/>
                  <a:gd name="connsiteX30" fmla="*/ 3676 w 10000"/>
                  <a:gd name="connsiteY30" fmla="*/ 850 h 10000"/>
                  <a:gd name="connsiteX31" fmla="*/ 3676 w 10000"/>
                  <a:gd name="connsiteY31" fmla="*/ 1056 h 10000"/>
                  <a:gd name="connsiteX32" fmla="*/ 3824 w 10000"/>
                  <a:gd name="connsiteY32" fmla="*/ 1085 h 10000"/>
                  <a:gd name="connsiteX33" fmla="*/ 3824 w 10000"/>
                  <a:gd name="connsiteY33" fmla="*/ 1349 h 10000"/>
                  <a:gd name="connsiteX34" fmla="*/ 3971 w 10000"/>
                  <a:gd name="connsiteY34" fmla="*/ 1378 h 10000"/>
                  <a:gd name="connsiteX35" fmla="*/ 3971 w 10000"/>
                  <a:gd name="connsiteY35" fmla="*/ 1642 h 10000"/>
                  <a:gd name="connsiteX36" fmla="*/ 4118 w 10000"/>
                  <a:gd name="connsiteY36" fmla="*/ 1672 h 10000"/>
                  <a:gd name="connsiteX37" fmla="*/ 4118 w 10000"/>
                  <a:gd name="connsiteY37" fmla="*/ 1935 h 10000"/>
                  <a:gd name="connsiteX38" fmla="*/ 4265 w 10000"/>
                  <a:gd name="connsiteY38" fmla="*/ 1965 h 10000"/>
                  <a:gd name="connsiteX39" fmla="*/ 4265 w 10000"/>
                  <a:gd name="connsiteY39" fmla="*/ 2287 h 10000"/>
                  <a:gd name="connsiteX40" fmla="*/ 4412 w 10000"/>
                  <a:gd name="connsiteY40" fmla="*/ 2317 h 10000"/>
                  <a:gd name="connsiteX41" fmla="*/ 4412 w 10000"/>
                  <a:gd name="connsiteY41" fmla="*/ 2639 h 10000"/>
                  <a:gd name="connsiteX42" fmla="*/ 4559 w 10000"/>
                  <a:gd name="connsiteY42" fmla="*/ 2669 h 10000"/>
                  <a:gd name="connsiteX43" fmla="*/ 4559 w 10000"/>
                  <a:gd name="connsiteY43" fmla="*/ 3021 h 10000"/>
                  <a:gd name="connsiteX44" fmla="*/ 4706 w 10000"/>
                  <a:gd name="connsiteY44" fmla="*/ 3050 h 10000"/>
                  <a:gd name="connsiteX45" fmla="*/ 4706 w 10000"/>
                  <a:gd name="connsiteY45" fmla="*/ 3402 h 10000"/>
                  <a:gd name="connsiteX46" fmla="*/ 4853 w 10000"/>
                  <a:gd name="connsiteY46" fmla="*/ 3431 h 10000"/>
                  <a:gd name="connsiteX47" fmla="*/ 4853 w 10000"/>
                  <a:gd name="connsiteY47" fmla="*/ 3812 h 10000"/>
                  <a:gd name="connsiteX48" fmla="*/ 5000 w 10000"/>
                  <a:gd name="connsiteY48" fmla="*/ 3842 h 10000"/>
                  <a:gd name="connsiteX49" fmla="*/ 5000 w 10000"/>
                  <a:gd name="connsiteY49" fmla="*/ 4223 h 10000"/>
                  <a:gd name="connsiteX50" fmla="*/ 5147 w 10000"/>
                  <a:gd name="connsiteY50" fmla="*/ 4252 h 10000"/>
                  <a:gd name="connsiteX51" fmla="*/ 5147 w 10000"/>
                  <a:gd name="connsiteY51" fmla="*/ 4633 h 10000"/>
                  <a:gd name="connsiteX52" fmla="*/ 5294 w 10000"/>
                  <a:gd name="connsiteY52" fmla="*/ 4663 h 10000"/>
                  <a:gd name="connsiteX53" fmla="*/ 5294 w 10000"/>
                  <a:gd name="connsiteY53" fmla="*/ 5044 h 10000"/>
                  <a:gd name="connsiteX54" fmla="*/ 5441 w 10000"/>
                  <a:gd name="connsiteY54" fmla="*/ 5073 h 10000"/>
                  <a:gd name="connsiteX55" fmla="*/ 5441 w 10000"/>
                  <a:gd name="connsiteY55" fmla="*/ 5455 h 10000"/>
                  <a:gd name="connsiteX56" fmla="*/ 5588 w 10000"/>
                  <a:gd name="connsiteY56" fmla="*/ 5484 h 10000"/>
                  <a:gd name="connsiteX57" fmla="*/ 5588 w 10000"/>
                  <a:gd name="connsiteY57" fmla="*/ 5865 h 10000"/>
                  <a:gd name="connsiteX58" fmla="*/ 5735 w 10000"/>
                  <a:gd name="connsiteY58" fmla="*/ 5894 h 10000"/>
                  <a:gd name="connsiteX59" fmla="*/ 5735 w 10000"/>
                  <a:gd name="connsiteY59" fmla="*/ 6276 h 10000"/>
                  <a:gd name="connsiteX60" fmla="*/ 5882 w 10000"/>
                  <a:gd name="connsiteY60" fmla="*/ 6305 h 10000"/>
                  <a:gd name="connsiteX61" fmla="*/ 5882 w 10000"/>
                  <a:gd name="connsiteY61" fmla="*/ 6657 h 10000"/>
                  <a:gd name="connsiteX62" fmla="*/ 6029 w 10000"/>
                  <a:gd name="connsiteY62" fmla="*/ 6686 h 10000"/>
                  <a:gd name="connsiteX63" fmla="*/ 6029 w 10000"/>
                  <a:gd name="connsiteY63" fmla="*/ 7038 h 10000"/>
                  <a:gd name="connsiteX64" fmla="*/ 6176 w 10000"/>
                  <a:gd name="connsiteY64" fmla="*/ 7067 h 10000"/>
                  <a:gd name="connsiteX65" fmla="*/ 6176 w 10000"/>
                  <a:gd name="connsiteY65" fmla="*/ 7419 h 10000"/>
                  <a:gd name="connsiteX66" fmla="*/ 6324 w 10000"/>
                  <a:gd name="connsiteY66" fmla="*/ 7449 h 10000"/>
                  <a:gd name="connsiteX67" fmla="*/ 6324 w 10000"/>
                  <a:gd name="connsiteY67" fmla="*/ 7771 h 10000"/>
                  <a:gd name="connsiteX68" fmla="*/ 6471 w 10000"/>
                  <a:gd name="connsiteY68" fmla="*/ 7801 h 10000"/>
                  <a:gd name="connsiteX69" fmla="*/ 6471 w 10000"/>
                  <a:gd name="connsiteY69" fmla="*/ 8123 h 10000"/>
                  <a:gd name="connsiteX70" fmla="*/ 6618 w 10000"/>
                  <a:gd name="connsiteY70" fmla="*/ 8152 h 10000"/>
                  <a:gd name="connsiteX71" fmla="*/ 6618 w 10000"/>
                  <a:gd name="connsiteY71" fmla="*/ 8446 h 10000"/>
                  <a:gd name="connsiteX72" fmla="*/ 6765 w 10000"/>
                  <a:gd name="connsiteY72" fmla="*/ 8475 h 10000"/>
                  <a:gd name="connsiteX73" fmla="*/ 6765 w 10000"/>
                  <a:gd name="connsiteY73" fmla="*/ 8710 h 10000"/>
                  <a:gd name="connsiteX74" fmla="*/ 6912 w 10000"/>
                  <a:gd name="connsiteY74" fmla="*/ 8739 h 10000"/>
                  <a:gd name="connsiteX75" fmla="*/ 6912 w 10000"/>
                  <a:gd name="connsiteY75" fmla="*/ 8974 h 10000"/>
                  <a:gd name="connsiteX76" fmla="*/ 7059 w 10000"/>
                  <a:gd name="connsiteY76" fmla="*/ 9003 h 10000"/>
                  <a:gd name="connsiteX77" fmla="*/ 7059 w 10000"/>
                  <a:gd name="connsiteY77" fmla="*/ 9238 h 10000"/>
                  <a:gd name="connsiteX78" fmla="*/ 7206 w 10000"/>
                  <a:gd name="connsiteY78" fmla="*/ 9267 h 10000"/>
                  <a:gd name="connsiteX79" fmla="*/ 7206 w 10000"/>
                  <a:gd name="connsiteY79" fmla="*/ 9443 h 10000"/>
                  <a:gd name="connsiteX80" fmla="*/ 7353 w 10000"/>
                  <a:gd name="connsiteY80" fmla="*/ 9472 h 10000"/>
                  <a:gd name="connsiteX81" fmla="*/ 7353 w 10000"/>
                  <a:gd name="connsiteY81" fmla="*/ 9619 h 10000"/>
                  <a:gd name="connsiteX82" fmla="*/ 7500 w 10000"/>
                  <a:gd name="connsiteY82" fmla="*/ 9648 h 10000"/>
                  <a:gd name="connsiteX83" fmla="*/ 7500 w 10000"/>
                  <a:gd name="connsiteY83" fmla="*/ 9765 h 10000"/>
                  <a:gd name="connsiteX84" fmla="*/ 7647 w 10000"/>
                  <a:gd name="connsiteY84" fmla="*/ 9795 h 10000"/>
                  <a:gd name="connsiteX85" fmla="*/ 7647 w 10000"/>
                  <a:gd name="connsiteY85" fmla="*/ 9883 h 10000"/>
                  <a:gd name="connsiteX86" fmla="*/ 7794 w 10000"/>
                  <a:gd name="connsiteY86" fmla="*/ 9912 h 10000"/>
                  <a:gd name="connsiteX87" fmla="*/ 7794 w 10000"/>
                  <a:gd name="connsiteY87" fmla="*/ 9941 h 10000"/>
                  <a:gd name="connsiteX88" fmla="*/ 8088 w 10000"/>
                  <a:gd name="connsiteY88" fmla="*/ 10000 h 10000"/>
                  <a:gd name="connsiteX89" fmla="*/ 7941 w 10000"/>
                  <a:gd name="connsiteY89" fmla="*/ 10000 h 10000"/>
                  <a:gd name="connsiteX90" fmla="*/ 8088 w 10000"/>
                  <a:gd name="connsiteY90" fmla="*/ 10000 h 10000"/>
                  <a:gd name="connsiteX91" fmla="*/ 8235 w 10000"/>
                  <a:gd name="connsiteY91" fmla="*/ 10000 h 10000"/>
                  <a:gd name="connsiteX92" fmla="*/ 8529 w 10000"/>
                  <a:gd name="connsiteY92" fmla="*/ 9941 h 10000"/>
                  <a:gd name="connsiteX93" fmla="*/ 8529 w 10000"/>
                  <a:gd name="connsiteY93" fmla="*/ 9853 h 10000"/>
                  <a:gd name="connsiteX94" fmla="*/ 8676 w 10000"/>
                  <a:gd name="connsiteY94" fmla="*/ 9824 h 10000"/>
                  <a:gd name="connsiteX95" fmla="*/ 8676 w 10000"/>
                  <a:gd name="connsiteY95" fmla="*/ 9736 h 10000"/>
                  <a:gd name="connsiteX96" fmla="*/ 8824 w 10000"/>
                  <a:gd name="connsiteY96" fmla="*/ 9707 h 10000"/>
                  <a:gd name="connsiteX97" fmla="*/ 8824 w 10000"/>
                  <a:gd name="connsiteY97" fmla="*/ 9589 h 10000"/>
                  <a:gd name="connsiteX98" fmla="*/ 8971 w 10000"/>
                  <a:gd name="connsiteY98" fmla="*/ 9560 h 10000"/>
                  <a:gd name="connsiteX99" fmla="*/ 8971 w 10000"/>
                  <a:gd name="connsiteY99" fmla="*/ 9384 h 10000"/>
                  <a:gd name="connsiteX100" fmla="*/ 9118 w 10000"/>
                  <a:gd name="connsiteY100" fmla="*/ 9355 h 10000"/>
                  <a:gd name="connsiteX101" fmla="*/ 9118 w 10000"/>
                  <a:gd name="connsiteY101" fmla="*/ 9179 h 10000"/>
                  <a:gd name="connsiteX102" fmla="*/ 9265 w 10000"/>
                  <a:gd name="connsiteY102" fmla="*/ 9150 h 10000"/>
                  <a:gd name="connsiteX103" fmla="*/ 9265 w 10000"/>
                  <a:gd name="connsiteY103" fmla="*/ 8944 h 10000"/>
                  <a:gd name="connsiteX104" fmla="*/ 9412 w 10000"/>
                  <a:gd name="connsiteY104" fmla="*/ 8915 h 10000"/>
                  <a:gd name="connsiteX105" fmla="*/ 9412 w 10000"/>
                  <a:gd name="connsiteY105" fmla="*/ 8651 h 10000"/>
                  <a:gd name="connsiteX106" fmla="*/ 9559 w 10000"/>
                  <a:gd name="connsiteY106" fmla="*/ 8622 h 10000"/>
                  <a:gd name="connsiteX107" fmla="*/ 9559 w 10000"/>
                  <a:gd name="connsiteY107" fmla="*/ 8358 h 10000"/>
                  <a:gd name="connsiteX108" fmla="*/ 9706 w 10000"/>
                  <a:gd name="connsiteY108" fmla="*/ 8328 h 10000"/>
                  <a:gd name="connsiteX109" fmla="*/ 9706 w 10000"/>
                  <a:gd name="connsiteY109" fmla="*/ 8035 h 10000"/>
                  <a:gd name="connsiteX110" fmla="*/ 9853 w 10000"/>
                  <a:gd name="connsiteY110" fmla="*/ 8006 h 10000"/>
                  <a:gd name="connsiteX111" fmla="*/ 9853 w 10000"/>
                  <a:gd name="connsiteY111" fmla="*/ 7713 h 10000"/>
                  <a:gd name="connsiteX112" fmla="*/ 10000 w 10000"/>
                  <a:gd name="connsiteY112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294 w 10000"/>
                  <a:gd name="connsiteY4" fmla="*/ 3343 h 10000"/>
                  <a:gd name="connsiteX5" fmla="*/ 735 w 10000"/>
                  <a:gd name="connsiteY5" fmla="*/ 2229 h 10000"/>
                  <a:gd name="connsiteX6" fmla="*/ 882 w 10000"/>
                  <a:gd name="connsiteY6" fmla="*/ 1906 h 10000"/>
                  <a:gd name="connsiteX7" fmla="*/ 1029 w 10000"/>
                  <a:gd name="connsiteY7" fmla="*/ 1584 h 10000"/>
                  <a:gd name="connsiteX8" fmla="*/ 1176 w 10000"/>
                  <a:gd name="connsiteY8" fmla="*/ 1290 h 10000"/>
                  <a:gd name="connsiteX9" fmla="*/ 1324 w 10000"/>
                  <a:gd name="connsiteY9" fmla="*/ 1026 h 10000"/>
                  <a:gd name="connsiteX10" fmla="*/ 1471 w 10000"/>
                  <a:gd name="connsiteY10" fmla="*/ 792 h 10000"/>
                  <a:gd name="connsiteX11" fmla="*/ 1618 w 10000"/>
                  <a:gd name="connsiteY11" fmla="*/ 587 h 10000"/>
                  <a:gd name="connsiteX12" fmla="*/ 1765 w 10000"/>
                  <a:gd name="connsiteY12" fmla="*/ 411 h 10000"/>
                  <a:gd name="connsiteX13" fmla="*/ 1912 w 10000"/>
                  <a:gd name="connsiteY13" fmla="*/ 235 h 10000"/>
                  <a:gd name="connsiteX14" fmla="*/ 2059 w 10000"/>
                  <a:gd name="connsiteY14" fmla="*/ 147 h 10000"/>
                  <a:gd name="connsiteX15" fmla="*/ 2206 w 10000"/>
                  <a:gd name="connsiteY15" fmla="*/ 59 h 10000"/>
                  <a:gd name="connsiteX16" fmla="*/ 2500 w 10000"/>
                  <a:gd name="connsiteY16" fmla="*/ 0 h 10000"/>
                  <a:gd name="connsiteX17" fmla="*/ 2500 w 10000"/>
                  <a:gd name="connsiteY17" fmla="*/ 0 h 10000"/>
                  <a:gd name="connsiteX18" fmla="*/ 2647 w 10000"/>
                  <a:gd name="connsiteY18" fmla="*/ 0 h 10000"/>
                  <a:gd name="connsiteX19" fmla="*/ 2941 w 10000"/>
                  <a:gd name="connsiteY19" fmla="*/ 59 h 10000"/>
                  <a:gd name="connsiteX20" fmla="*/ 2941 w 10000"/>
                  <a:gd name="connsiteY20" fmla="*/ 147 h 10000"/>
                  <a:gd name="connsiteX21" fmla="*/ 3088 w 10000"/>
                  <a:gd name="connsiteY21" fmla="*/ 176 h 10000"/>
                  <a:gd name="connsiteX22" fmla="*/ 3088 w 10000"/>
                  <a:gd name="connsiteY22" fmla="*/ 264 h 10000"/>
                  <a:gd name="connsiteX23" fmla="*/ 3235 w 10000"/>
                  <a:gd name="connsiteY23" fmla="*/ 293 h 10000"/>
                  <a:gd name="connsiteX24" fmla="*/ 3235 w 10000"/>
                  <a:gd name="connsiteY24" fmla="*/ 411 h 10000"/>
                  <a:gd name="connsiteX25" fmla="*/ 3382 w 10000"/>
                  <a:gd name="connsiteY25" fmla="*/ 440 h 10000"/>
                  <a:gd name="connsiteX26" fmla="*/ 3382 w 10000"/>
                  <a:gd name="connsiteY26" fmla="*/ 616 h 10000"/>
                  <a:gd name="connsiteX27" fmla="*/ 3529 w 10000"/>
                  <a:gd name="connsiteY27" fmla="*/ 645 h 10000"/>
                  <a:gd name="connsiteX28" fmla="*/ 3529 w 10000"/>
                  <a:gd name="connsiteY28" fmla="*/ 821 h 10000"/>
                  <a:gd name="connsiteX29" fmla="*/ 3676 w 10000"/>
                  <a:gd name="connsiteY29" fmla="*/ 850 h 10000"/>
                  <a:gd name="connsiteX30" fmla="*/ 3676 w 10000"/>
                  <a:gd name="connsiteY30" fmla="*/ 1056 h 10000"/>
                  <a:gd name="connsiteX31" fmla="*/ 3824 w 10000"/>
                  <a:gd name="connsiteY31" fmla="*/ 1085 h 10000"/>
                  <a:gd name="connsiteX32" fmla="*/ 3824 w 10000"/>
                  <a:gd name="connsiteY32" fmla="*/ 1349 h 10000"/>
                  <a:gd name="connsiteX33" fmla="*/ 3971 w 10000"/>
                  <a:gd name="connsiteY33" fmla="*/ 1378 h 10000"/>
                  <a:gd name="connsiteX34" fmla="*/ 3971 w 10000"/>
                  <a:gd name="connsiteY34" fmla="*/ 1642 h 10000"/>
                  <a:gd name="connsiteX35" fmla="*/ 4118 w 10000"/>
                  <a:gd name="connsiteY35" fmla="*/ 1672 h 10000"/>
                  <a:gd name="connsiteX36" fmla="*/ 4118 w 10000"/>
                  <a:gd name="connsiteY36" fmla="*/ 1935 h 10000"/>
                  <a:gd name="connsiteX37" fmla="*/ 4265 w 10000"/>
                  <a:gd name="connsiteY37" fmla="*/ 1965 h 10000"/>
                  <a:gd name="connsiteX38" fmla="*/ 4265 w 10000"/>
                  <a:gd name="connsiteY38" fmla="*/ 2287 h 10000"/>
                  <a:gd name="connsiteX39" fmla="*/ 4412 w 10000"/>
                  <a:gd name="connsiteY39" fmla="*/ 2317 h 10000"/>
                  <a:gd name="connsiteX40" fmla="*/ 4412 w 10000"/>
                  <a:gd name="connsiteY40" fmla="*/ 2639 h 10000"/>
                  <a:gd name="connsiteX41" fmla="*/ 4559 w 10000"/>
                  <a:gd name="connsiteY41" fmla="*/ 2669 h 10000"/>
                  <a:gd name="connsiteX42" fmla="*/ 4559 w 10000"/>
                  <a:gd name="connsiteY42" fmla="*/ 3021 h 10000"/>
                  <a:gd name="connsiteX43" fmla="*/ 4706 w 10000"/>
                  <a:gd name="connsiteY43" fmla="*/ 3050 h 10000"/>
                  <a:gd name="connsiteX44" fmla="*/ 4706 w 10000"/>
                  <a:gd name="connsiteY44" fmla="*/ 3402 h 10000"/>
                  <a:gd name="connsiteX45" fmla="*/ 4853 w 10000"/>
                  <a:gd name="connsiteY45" fmla="*/ 3431 h 10000"/>
                  <a:gd name="connsiteX46" fmla="*/ 4853 w 10000"/>
                  <a:gd name="connsiteY46" fmla="*/ 3812 h 10000"/>
                  <a:gd name="connsiteX47" fmla="*/ 5000 w 10000"/>
                  <a:gd name="connsiteY47" fmla="*/ 3842 h 10000"/>
                  <a:gd name="connsiteX48" fmla="*/ 5000 w 10000"/>
                  <a:gd name="connsiteY48" fmla="*/ 4223 h 10000"/>
                  <a:gd name="connsiteX49" fmla="*/ 5147 w 10000"/>
                  <a:gd name="connsiteY49" fmla="*/ 4252 h 10000"/>
                  <a:gd name="connsiteX50" fmla="*/ 5147 w 10000"/>
                  <a:gd name="connsiteY50" fmla="*/ 4633 h 10000"/>
                  <a:gd name="connsiteX51" fmla="*/ 5294 w 10000"/>
                  <a:gd name="connsiteY51" fmla="*/ 4663 h 10000"/>
                  <a:gd name="connsiteX52" fmla="*/ 5294 w 10000"/>
                  <a:gd name="connsiteY52" fmla="*/ 5044 h 10000"/>
                  <a:gd name="connsiteX53" fmla="*/ 5441 w 10000"/>
                  <a:gd name="connsiteY53" fmla="*/ 5073 h 10000"/>
                  <a:gd name="connsiteX54" fmla="*/ 5441 w 10000"/>
                  <a:gd name="connsiteY54" fmla="*/ 5455 h 10000"/>
                  <a:gd name="connsiteX55" fmla="*/ 5588 w 10000"/>
                  <a:gd name="connsiteY55" fmla="*/ 5484 h 10000"/>
                  <a:gd name="connsiteX56" fmla="*/ 5588 w 10000"/>
                  <a:gd name="connsiteY56" fmla="*/ 5865 h 10000"/>
                  <a:gd name="connsiteX57" fmla="*/ 5735 w 10000"/>
                  <a:gd name="connsiteY57" fmla="*/ 5894 h 10000"/>
                  <a:gd name="connsiteX58" fmla="*/ 5735 w 10000"/>
                  <a:gd name="connsiteY58" fmla="*/ 6276 h 10000"/>
                  <a:gd name="connsiteX59" fmla="*/ 5882 w 10000"/>
                  <a:gd name="connsiteY59" fmla="*/ 6305 h 10000"/>
                  <a:gd name="connsiteX60" fmla="*/ 5882 w 10000"/>
                  <a:gd name="connsiteY60" fmla="*/ 6657 h 10000"/>
                  <a:gd name="connsiteX61" fmla="*/ 6029 w 10000"/>
                  <a:gd name="connsiteY61" fmla="*/ 6686 h 10000"/>
                  <a:gd name="connsiteX62" fmla="*/ 6029 w 10000"/>
                  <a:gd name="connsiteY62" fmla="*/ 7038 h 10000"/>
                  <a:gd name="connsiteX63" fmla="*/ 6176 w 10000"/>
                  <a:gd name="connsiteY63" fmla="*/ 7067 h 10000"/>
                  <a:gd name="connsiteX64" fmla="*/ 6176 w 10000"/>
                  <a:gd name="connsiteY64" fmla="*/ 7419 h 10000"/>
                  <a:gd name="connsiteX65" fmla="*/ 6324 w 10000"/>
                  <a:gd name="connsiteY65" fmla="*/ 7449 h 10000"/>
                  <a:gd name="connsiteX66" fmla="*/ 6324 w 10000"/>
                  <a:gd name="connsiteY66" fmla="*/ 7771 h 10000"/>
                  <a:gd name="connsiteX67" fmla="*/ 6471 w 10000"/>
                  <a:gd name="connsiteY67" fmla="*/ 7801 h 10000"/>
                  <a:gd name="connsiteX68" fmla="*/ 6471 w 10000"/>
                  <a:gd name="connsiteY68" fmla="*/ 8123 h 10000"/>
                  <a:gd name="connsiteX69" fmla="*/ 6618 w 10000"/>
                  <a:gd name="connsiteY69" fmla="*/ 8152 h 10000"/>
                  <a:gd name="connsiteX70" fmla="*/ 6618 w 10000"/>
                  <a:gd name="connsiteY70" fmla="*/ 8446 h 10000"/>
                  <a:gd name="connsiteX71" fmla="*/ 6765 w 10000"/>
                  <a:gd name="connsiteY71" fmla="*/ 8475 h 10000"/>
                  <a:gd name="connsiteX72" fmla="*/ 6765 w 10000"/>
                  <a:gd name="connsiteY72" fmla="*/ 8710 h 10000"/>
                  <a:gd name="connsiteX73" fmla="*/ 6912 w 10000"/>
                  <a:gd name="connsiteY73" fmla="*/ 8739 h 10000"/>
                  <a:gd name="connsiteX74" fmla="*/ 6912 w 10000"/>
                  <a:gd name="connsiteY74" fmla="*/ 8974 h 10000"/>
                  <a:gd name="connsiteX75" fmla="*/ 7059 w 10000"/>
                  <a:gd name="connsiteY75" fmla="*/ 9003 h 10000"/>
                  <a:gd name="connsiteX76" fmla="*/ 7059 w 10000"/>
                  <a:gd name="connsiteY76" fmla="*/ 9238 h 10000"/>
                  <a:gd name="connsiteX77" fmla="*/ 7206 w 10000"/>
                  <a:gd name="connsiteY77" fmla="*/ 9267 h 10000"/>
                  <a:gd name="connsiteX78" fmla="*/ 7206 w 10000"/>
                  <a:gd name="connsiteY78" fmla="*/ 9443 h 10000"/>
                  <a:gd name="connsiteX79" fmla="*/ 7353 w 10000"/>
                  <a:gd name="connsiteY79" fmla="*/ 9472 h 10000"/>
                  <a:gd name="connsiteX80" fmla="*/ 7353 w 10000"/>
                  <a:gd name="connsiteY80" fmla="*/ 9619 h 10000"/>
                  <a:gd name="connsiteX81" fmla="*/ 7500 w 10000"/>
                  <a:gd name="connsiteY81" fmla="*/ 9648 h 10000"/>
                  <a:gd name="connsiteX82" fmla="*/ 7500 w 10000"/>
                  <a:gd name="connsiteY82" fmla="*/ 9765 h 10000"/>
                  <a:gd name="connsiteX83" fmla="*/ 7647 w 10000"/>
                  <a:gd name="connsiteY83" fmla="*/ 9795 h 10000"/>
                  <a:gd name="connsiteX84" fmla="*/ 7647 w 10000"/>
                  <a:gd name="connsiteY84" fmla="*/ 9883 h 10000"/>
                  <a:gd name="connsiteX85" fmla="*/ 7794 w 10000"/>
                  <a:gd name="connsiteY85" fmla="*/ 9912 h 10000"/>
                  <a:gd name="connsiteX86" fmla="*/ 7794 w 10000"/>
                  <a:gd name="connsiteY86" fmla="*/ 9941 h 10000"/>
                  <a:gd name="connsiteX87" fmla="*/ 8088 w 10000"/>
                  <a:gd name="connsiteY87" fmla="*/ 10000 h 10000"/>
                  <a:gd name="connsiteX88" fmla="*/ 7941 w 10000"/>
                  <a:gd name="connsiteY88" fmla="*/ 10000 h 10000"/>
                  <a:gd name="connsiteX89" fmla="*/ 8088 w 10000"/>
                  <a:gd name="connsiteY89" fmla="*/ 10000 h 10000"/>
                  <a:gd name="connsiteX90" fmla="*/ 8235 w 10000"/>
                  <a:gd name="connsiteY90" fmla="*/ 10000 h 10000"/>
                  <a:gd name="connsiteX91" fmla="*/ 8529 w 10000"/>
                  <a:gd name="connsiteY91" fmla="*/ 9941 h 10000"/>
                  <a:gd name="connsiteX92" fmla="*/ 8529 w 10000"/>
                  <a:gd name="connsiteY92" fmla="*/ 9853 h 10000"/>
                  <a:gd name="connsiteX93" fmla="*/ 8676 w 10000"/>
                  <a:gd name="connsiteY93" fmla="*/ 9824 h 10000"/>
                  <a:gd name="connsiteX94" fmla="*/ 8676 w 10000"/>
                  <a:gd name="connsiteY94" fmla="*/ 9736 h 10000"/>
                  <a:gd name="connsiteX95" fmla="*/ 8824 w 10000"/>
                  <a:gd name="connsiteY95" fmla="*/ 9707 h 10000"/>
                  <a:gd name="connsiteX96" fmla="*/ 8824 w 10000"/>
                  <a:gd name="connsiteY96" fmla="*/ 9589 h 10000"/>
                  <a:gd name="connsiteX97" fmla="*/ 8971 w 10000"/>
                  <a:gd name="connsiteY97" fmla="*/ 9560 h 10000"/>
                  <a:gd name="connsiteX98" fmla="*/ 8971 w 10000"/>
                  <a:gd name="connsiteY98" fmla="*/ 9384 h 10000"/>
                  <a:gd name="connsiteX99" fmla="*/ 9118 w 10000"/>
                  <a:gd name="connsiteY99" fmla="*/ 9355 h 10000"/>
                  <a:gd name="connsiteX100" fmla="*/ 9118 w 10000"/>
                  <a:gd name="connsiteY100" fmla="*/ 9179 h 10000"/>
                  <a:gd name="connsiteX101" fmla="*/ 9265 w 10000"/>
                  <a:gd name="connsiteY101" fmla="*/ 9150 h 10000"/>
                  <a:gd name="connsiteX102" fmla="*/ 9265 w 10000"/>
                  <a:gd name="connsiteY102" fmla="*/ 8944 h 10000"/>
                  <a:gd name="connsiteX103" fmla="*/ 9412 w 10000"/>
                  <a:gd name="connsiteY103" fmla="*/ 8915 h 10000"/>
                  <a:gd name="connsiteX104" fmla="*/ 9412 w 10000"/>
                  <a:gd name="connsiteY104" fmla="*/ 8651 h 10000"/>
                  <a:gd name="connsiteX105" fmla="*/ 9559 w 10000"/>
                  <a:gd name="connsiteY105" fmla="*/ 8622 h 10000"/>
                  <a:gd name="connsiteX106" fmla="*/ 9559 w 10000"/>
                  <a:gd name="connsiteY106" fmla="*/ 8358 h 10000"/>
                  <a:gd name="connsiteX107" fmla="*/ 9706 w 10000"/>
                  <a:gd name="connsiteY107" fmla="*/ 8328 h 10000"/>
                  <a:gd name="connsiteX108" fmla="*/ 9706 w 10000"/>
                  <a:gd name="connsiteY108" fmla="*/ 8035 h 10000"/>
                  <a:gd name="connsiteX109" fmla="*/ 9853 w 10000"/>
                  <a:gd name="connsiteY109" fmla="*/ 8006 h 10000"/>
                  <a:gd name="connsiteX110" fmla="*/ 9853 w 10000"/>
                  <a:gd name="connsiteY110" fmla="*/ 7713 h 10000"/>
                  <a:gd name="connsiteX111" fmla="*/ 10000 w 10000"/>
                  <a:gd name="connsiteY111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294 w 10000"/>
                  <a:gd name="connsiteY3" fmla="*/ 3695 h 10000"/>
                  <a:gd name="connsiteX4" fmla="*/ 735 w 10000"/>
                  <a:gd name="connsiteY4" fmla="*/ 2229 h 10000"/>
                  <a:gd name="connsiteX5" fmla="*/ 882 w 10000"/>
                  <a:gd name="connsiteY5" fmla="*/ 1906 h 10000"/>
                  <a:gd name="connsiteX6" fmla="*/ 1029 w 10000"/>
                  <a:gd name="connsiteY6" fmla="*/ 1584 h 10000"/>
                  <a:gd name="connsiteX7" fmla="*/ 1176 w 10000"/>
                  <a:gd name="connsiteY7" fmla="*/ 1290 h 10000"/>
                  <a:gd name="connsiteX8" fmla="*/ 1324 w 10000"/>
                  <a:gd name="connsiteY8" fmla="*/ 1026 h 10000"/>
                  <a:gd name="connsiteX9" fmla="*/ 1471 w 10000"/>
                  <a:gd name="connsiteY9" fmla="*/ 792 h 10000"/>
                  <a:gd name="connsiteX10" fmla="*/ 1618 w 10000"/>
                  <a:gd name="connsiteY10" fmla="*/ 587 h 10000"/>
                  <a:gd name="connsiteX11" fmla="*/ 1765 w 10000"/>
                  <a:gd name="connsiteY11" fmla="*/ 411 h 10000"/>
                  <a:gd name="connsiteX12" fmla="*/ 1912 w 10000"/>
                  <a:gd name="connsiteY12" fmla="*/ 235 h 10000"/>
                  <a:gd name="connsiteX13" fmla="*/ 2059 w 10000"/>
                  <a:gd name="connsiteY13" fmla="*/ 147 h 10000"/>
                  <a:gd name="connsiteX14" fmla="*/ 2206 w 10000"/>
                  <a:gd name="connsiteY14" fmla="*/ 59 h 10000"/>
                  <a:gd name="connsiteX15" fmla="*/ 2500 w 10000"/>
                  <a:gd name="connsiteY15" fmla="*/ 0 h 10000"/>
                  <a:gd name="connsiteX16" fmla="*/ 2500 w 10000"/>
                  <a:gd name="connsiteY16" fmla="*/ 0 h 10000"/>
                  <a:gd name="connsiteX17" fmla="*/ 2647 w 10000"/>
                  <a:gd name="connsiteY17" fmla="*/ 0 h 10000"/>
                  <a:gd name="connsiteX18" fmla="*/ 2941 w 10000"/>
                  <a:gd name="connsiteY18" fmla="*/ 59 h 10000"/>
                  <a:gd name="connsiteX19" fmla="*/ 2941 w 10000"/>
                  <a:gd name="connsiteY19" fmla="*/ 147 h 10000"/>
                  <a:gd name="connsiteX20" fmla="*/ 3088 w 10000"/>
                  <a:gd name="connsiteY20" fmla="*/ 176 h 10000"/>
                  <a:gd name="connsiteX21" fmla="*/ 3088 w 10000"/>
                  <a:gd name="connsiteY21" fmla="*/ 264 h 10000"/>
                  <a:gd name="connsiteX22" fmla="*/ 3235 w 10000"/>
                  <a:gd name="connsiteY22" fmla="*/ 293 h 10000"/>
                  <a:gd name="connsiteX23" fmla="*/ 3235 w 10000"/>
                  <a:gd name="connsiteY23" fmla="*/ 411 h 10000"/>
                  <a:gd name="connsiteX24" fmla="*/ 3382 w 10000"/>
                  <a:gd name="connsiteY24" fmla="*/ 440 h 10000"/>
                  <a:gd name="connsiteX25" fmla="*/ 3382 w 10000"/>
                  <a:gd name="connsiteY25" fmla="*/ 616 h 10000"/>
                  <a:gd name="connsiteX26" fmla="*/ 3529 w 10000"/>
                  <a:gd name="connsiteY26" fmla="*/ 645 h 10000"/>
                  <a:gd name="connsiteX27" fmla="*/ 3529 w 10000"/>
                  <a:gd name="connsiteY27" fmla="*/ 821 h 10000"/>
                  <a:gd name="connsiteX28" fmla="*/ 3676 w 10000"/>
                  <a:gd name="connsiteY28" fmla="*/ 850 h 10000"/>
                  <a:gd name="connsiteX29" fmla="*/ 3676 w 10000"/>
                  <a:gd name="connsiteY29" fmla="*/ 1056 h 10000"/>
                  <a:gd name="connsiteX30" fmla="*/ 3824 w 10000"/>
                  <a:gd name="connsiteY30" fmla="*/ 1085 h 10000"/>
                  <a:gd name="connsiteX31" fmla="*/ 3824 w 10000"/>
                  <a:gd name="connsiteY31" fmla="*/ 1349 h 10000"/>
                  <a:gd name="connsiteX32" fmla="*/ 3971 w 10000"/>
                  <a:gd name="connsiteY32" fmla="*/ 1378 h 10000"/>
                  <a:gd name="connsiteX33" fmla="*/ 3971 w 10000"/>
                  <a:gd name="connsiteY33" fmla="*/ 1642 h 10000"/>
                  <a:gd name="connsiteX34" fmla="*/ 4118 w 10000"/>
                  <a:gd name="connsiteY34" fmla="*/ 1672 h 10000"/>
                  <a:gd name="connsiteX35" fmla="*/ 4118 w 10000"/>
                  <a:gd name="connsiteY35" fmla="*/ 1935 h 10000"/>
                  <a:gd name="connsiteX36" fmla="*/ 4265 w 10000"/>
                  <a:gd name="connsiteY36" fmla="*/ 1965 h 10000"/>
                  <a:gd name="connsiteX37" fmla="*/ 4265 w 10000"/>
                  <a:gd name="connsiteY37" fmla="*/ 2287 h 10000"/>
                  <a:gd name="connsiteX38" fmla="*/ 4412 w 10000"/>
                  <a:gd name="connsiteY38" fmla="*/ 2317 h 10000"/>
                  <a:gd name="connsiteX39" fmla="*/ 4412 w 10000"/>
                  <a:gd name="connsiteY39" fmla="*/ 2639 h 10000"/>
                  <a:gd name="connsiteX40" fmla="*/ 4559 w 10000"/>
                  <a:gd name="connsiteY40" fmla="*/ 2669 h 10000"/>
                  <a:gd name="connsiteX41" fmla="*/ 4559 w 10000"/>
                  <a:gd name="connsiteY41" fmla="*/ 3021 h 10000"/>
                  <a:gd name="connsiteX42" fmla="*/ 4706 w 10000"/>
                  <a:gd name="connsiteY42" fmla="*/ 3050 h 10000"/>
                  <a:gd name="connsiteX43" fmla="*/ 4706 w 10000"/>
                  <a:gd name="connsiteY43" fmla="*/ 3402 h 10000"/>
                  <a:gd name="connsiteX44" fmla="*/ 4853 w 10000"/>
                  <a:gd name="connsiteY44" fmla="*/ 3431 h 10000"/>
                  <a:gd name="connsiteX45" fmla="*/ 4853 w 10000"/>
                  <a:gd name="connsiteY45" fmla="*/ 3812 h 10000"/>
                  <a:gd name="connsiteX46" fmla="*/ 5000 w 10000"/>
                  <a:gd name="connsiteY46" fmla="*/ 3842 h 10000"/>
                  <a:gd name="connsiteX47" fmla="*/ 5000 w 10000"/>
                  <a:gd name="connsiteY47" fmla="*/ 4223 h 10000"/>
                  <a:gd name="connsiteX48" fmla="*/ 5147 w 10000"/>
                  <a:gd name="connsiteY48" fmla="*/ 4252 h 10000"/>
                  <a:gd name="connsiteX49" fmla="*/ 5147 w 10000"/>
                  <a:gd name="connsiteY49" fmla="*/ 4633 h 10000"/>
                  <a:gd name="connsiteX50" fmla="*/ 5294 w 10000"/>
                  <a:gd name="connsiteY50" fmla="*/ 4663 h 10000"/>
                  <a:gd name="connsiteX51" fmla="*/ 5294 w 10000"/>
                  <a:gd name="connsiteY51" fmla="*/ 5044 h 10000"/>
                  <a:gd name="connsiteX52" fmla="*/ 5441 w 10000"/>
                  <a:gd name="connsiteY52" fmla="*/ 5073 h 10000"/>
                  <a:gd name="connsiteX53" fmla="*/ 5441 w 10000"/>
                  <a:gd name="connsiteY53" fmla="*/ 5455 h 10000"/>
                  <a:gd name="connsiteX54" fmla="*/ 5588 w 10000"/>
                  <a:gd name="connsiteY54" fmla="*/ 5484 h 10000"/>
                  <a:gd name="connsiteX55" fmla="*/ 5588 w 10000"/>
                  <a:gd name="connsiteY55" fmla="*/ 5865 h 10000"/>
                  <a:gd name="connsiteX56" fmla="*/ 5735 w 10000"/>
                  <a:gd name="connsiteY56" fmla="*/ 5894 h 10000"/>
                  <a:gd name="connsiteX57" fmla="*/ 5735 w 10000"/>
                  <a:gd name="connsiteY57" fmla="*/ 6276 h 10000"/>
                  <a:gd name="connsiteX58" fmla="*/ 5882 w 10000"/>
                  <a:gd name="connsiteY58" fmla="*/ 6305 h 10000"/>
                  <a:gd name="connsiteX59" fmla="*/ 5882 w 10000"/>
                  <a:gd name="connsiteY59" fmla="*/ 6657 h 10000"/>
                  <a:gd name="connsiteX60" fmla="*/ 6029 w 10000"/>
                  <a:gd name="connsiteY60" fmla="*/ 6686 h 10000"/>
                  <a:gd name="connsiteX61" fmla="*/ 6029 w 10000"/>
                  <a:gd name="connsiteY61" fmla="*/ 7038 h 10000"/>
                  <a:gd name="connsiteX62" fmla="*/ 6176 w 10000"/>
                  <a:gd name="connsiteY62" fmla="*/ 7067 h 10000"/>
                  <a:gd name="connsiteX63" fmla="*/ 6176 w 10000"/>
                  <a:gd name="connsiteY63" fmla="*/ 7419 h 10000"/>
                  <a:gd name="connsiteX64" fmla="*/ 6324 w 10000"/>
                  <a:gd name="connsiteY64" fmla="*/ 7449 h 10000"/>
                  <a:gd name="connsiteX65" fmla="*/ 6324 w 10000"/>
                  <a:gd name="connsiteY65" fmla="*/ 7771 h 10000"/>
                  <a:gd name="connsiteX66" fmla="*/ 6471 w 10000"/>
                  <a:gd name="connsiteY66" fmla="*/ 7801 h 10000"/>
                  <a:gd name="connsiteX67" fmla="*/ 6471 w 10000"/>
                  <a:gd name="connsiteY67" fmla="*/ 8123 h 10000"/>
                  <a:gd name="connsiteX68" fmla="*/ 6618 w 10000"/>
                  <a:gd name="connsiteY68" fmla="*/ 8152 h 10000"/>
                  <a:gd name="connsiteX69" fmla="*/ 6618 w 10000"/>
                  <a:gd name="connsiteY69" fmla="*/ 8446 h 10000"/>
                  <a:gd name="connsiteX70" fmla="*/ 6765 w 10000"/>
                  <a:gd name="connsiteY70" fmla="*/ 8475 h 10000"/>
                  <a:gd name="connsiteX71" fmla="*/ 6765 w 10000"/>
                  <a:gd name="connsiteY71" fmla="*/ 8710 h 10000"/>
                  <a:gd name="connsiteX72" fmla="*/ 6912 w 10000"/>
                  <a:gd name="connsiteY72" fmla="*/ 8739 h 10000"/>
                  <a:gd name="connsiteX73" fmla="*/ 6912 w 10000"/>
                  <a:gd name="connsiteY73" fmla="*/ 8974 h 10000"/>
                  <a:gd name="connsiteX74" fmla="*/ 7059 w 10000"/>
                  <a:gd name="connsiteY74" fmla="*/ 9003 h 10000"/>
                  <a:gd name="connsiteX75" fmla="*/ 7059 w 10000"/>
                  <a:gd name="connsiteY75" fmla="*/ 9238 h 10000"/>
                  <a:gd name="connsiteX76" fmla="*/ 7206 w 10000"/>
                  <a:gd name="connsiteY76" fmla="*/ 9267 h 10000"/>
                  <a:gd name="connsiteX77" fmla="*/ 7206 w 10000"/>
                  <a:gd name="connsiteY77" fmla="*/ 9443 h 10000"/>
                  <a:gd name="connsiteX78" fmla="*/ 7353 w 10000"/>
                  <a:gd name="connsiteY78" fmla="*/ 9472 h 10000"/>
                  <a:gd name="connsiteX79" fmla="*/ 7353 w 10000"/>
                  <a:gd name="connsiteY79" fmla="*/ 9619 h 10000"/>
                  <a:gd name="connsiteX80" fmla="*/ 7500 w 10000"/>
                  <a:gd name="connsiteY80" fmla="*/ 9648 h 10000"/>
                  <a:gd name="connsiteX81" fmla="*/ 7500 w 10000"/>
                  <a:gd name="connsiteY81" fmla="*/ 9765 h 10000"/>
                  <a:gd name="connsiteX82" fmla="*/ 7647 w 10000"/>
                  <a:gd name="connsiteY82" fmla="*/ 9795 h 10000"/>
                  <a:gd name="connsiteX83" fmla="*/ 7647 w 10000"/>
                  <a:gd name="connsiteY83" fmla="*/ 9883 h 10000"/>
                  <a:gd name="connsiteX84" fmla="*/ 7794 w 10000"/>
                  <a:gd name="connsiteY84" fmla="*/ 9912 h 10000"/>
                  <a:gd name="connsiteX85" fmla="*/ 7794 w 10000"/>
                  <a:gd name="connsiteY85" fmla="*/ 9941 h 10000"/>
                  <a:gd name="connsiteX86" fmla="*/ 8088 w 10000"/>
                  <a:gd name="connsiteY86" fmla="*/ 10000 h 10000"/>
                  <a:gd name="connsiteX87" fmla="*/ 7941 w 10000"/>
                  <a:gd name="connsiteY87" fmla="*/ 10000 h 10000"/>
                  <a:gd name="connsiteX88" fmla="*/ 8088 w 10000"/>
                  <a:gd name="connsiteY88" fmla="*/ 10000 h 10000"/>
                  <a:gd name="connsiteX89" fmla="*/ 8235 w 10000"/>
                  <a:gd name="connsiteY89" fmla="*/ 10000 h 10000"/>
                  <a:gd name="connsiteX90" fmla="*/ 8529 w 10000"/>
                  <a:gd name="connsiteY90" fmla="*/ 9941 h 10000"/>
                  <a:gd name="connsiteX91" fmla="*/ 8529 w 10000"/>
                  <a:gd name="connsiteY91" fmla="*/ 9853 h 10000"/>
                  <a:gd name="connsiteX92" fmla="*/ 8676 w 10000"/>
                  <a:gd name="connsiteY92" fmla="*/ 9824 h 10000"/>
                  <a:gd name="connsiteX93" fmla="*/ 8676 w 10000"/>
                  <a:gd name="connsiteY93" fmla="*/ 9736 h 10000"/>
                  <a:gd name="connsiteX94" fmla="*/ 8824 w 10000"/>
                  <a:gd name="connsiteY94" fmla="*/ 9707 h 10000"/>
                  <a:gd name="connsiteX95" fmla="*/ 8824 w 10000"/>
                  <a:gd name="connsiteY95" fmla="*/ 9589 h 10000"/>
                  <a:gd name="connsiteX96" fmla="*/ 8971 w 10000"/>
                  <a:gd name="connsiteY96" fmla="*/ 9560 h 10000"/>
                  <a:gd name="connsiteX97" fmla="*/ 8971 w 10000"/>
                  <a:gd name="connsiteY97" fmla="*/ 9384 h 10000"/>
                  <a:gd name="connsiteX98" fmla="*/ 9118 w 10000"/>
                  <a:gd name="connsiteY98" fmla="*/ 9355 h 10000"/>
                  <a:gd name="connsiteX99" fmla="*/ 9118 w 10000"/>
                  <a:gd name="connsiteY99" fmla="*/ 9179 h 10000"/>
                  <a:gd name="connsiteX100" fmla="*/ 9265 w 10000"/>
                  <a:gd name="connsiteY100" fmla="*/ 9150 h 10000"/>
                  <a:gd name="connsiteX101" fmla="*/ 9265 w 10000"/>
                  <a:gd name="connsiteY101" fmla="*/ 8944 h 10000"/>
                  <a:gd name="connsiteX102" fmla="*/ 9412 w 10000"/>
                  <a:gd name="connsiteY102" fmla="*/ 8915 h 10000"/>
                  <a:gd name="connsiteX103" fmla="*/ 9412 w 10000"/>
                  <a:gd name="connsiteY103" fmla="*/ 8651 h 10000"/>
                  <a:gd name="connsiteX104" fmla="*/ 9559 w 10000"/>
                  <a:gd name="connsiteY104" fmla="*/ 8622 h 10000"/>
                  <a:gd name="connsiteX105" fmla="*/ 9559 w 10000"/>
                  <a:gd name="connsiteY105" fmla="*/ 8358 h 10000"/>
                  <a:gd name="connsiteX106" fmla="*/ 9706 w 10000"/>
                  <a:gd name="connsiteY106" fmla="*/ 8328 h 10000"/>
                  <a:gd name="connsiteX107" fmla="*/ 9706 w 10000"/>
                  <a:gd name="connsiteY107" fmla="*/ 8035 h 10000"/>
                  <a:gd name="connsiteX108" fmla="*/ 9853 w 10000"/>
                  <a:gd name="connsiteY108" fmla="*/ 8006 h 10000"/>
                  <a:gd name="connsiteX109" fmla="*/ 9853 w 10000"/>
                  <a:gd name="connsiteY109" fmla="*/ 7713 h 10000"/>
                  <a:gd name="connsiteX110" fmla="*/ 10000 w 10000"/>
                  <a:gd name="connsiteY110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147 w 10000"/>
                  <a:gd name="connsiteY2" fmla="*/ 3724 h 10000"/>
                  <a:gd name="connsiteX3" fmla="*/ 735 w 10000"/>
                  <a:gd name="connsiteY3" fmla="*/ 2229 h 10000"/>
                  <a:gd name="connsiteX4" fmla="*/ 882 w 10000"/>
                  <a:gd name="connsiteY4" fmla="*/ 1906 h 10000"/>
                  <a:gd name="connsiteX5" fmla="*/ 1029 w 10000"/>
                  <a:gd name="connsiteY5" fmla="*/ 1584 h 10000"/>
                  <a:gd name="connsiteX6" fmla="*/ 1176 w 10000"/>
                  <a:gd name="connsiteY6" fmla="*/ 1290 h 10000"/>
                  <a:gd name="connsiteX7" fmla="*/ 1324 w 10000"/>
                  <a:gd name="connsiteY7" fmla="*/ 1026 h 10000"/>
                  <a:gd name="connsiteX8" fmla="*/ 1471 w 10000"/>
                  <a:gd name="connsiteY8" fmla="*/ 792 h 10000"/>
                  <a:gd name="connsiteX9" fmla="*/ 1618 w 10000"/>
                  <a:gd name="connsiteY9" fmla="*/ 587 h 10000"/>
                  <a:gd name="connsiteX10" fmla="*/ 1765 w 10000"/>
                  <a:gd name="connsiteY10" fmla="*/ 411 h 10000"/>
                  <a:gd name="connsiteX11" fmla="*/ 1912 w 10000"/>
                  <a:gd name="connsiteY11" fmla="*/ 235 h 10000"/>
                  <a:gd name="connsiteX12" fmla="*/ 2059 w 10000"/>
                  <a:gd name="connsiteY12" fmla="*/ 147 h 10000"/>
                  <a:gd name="connsiteX13" fmla="*/ 2206 w 10000"/>
                  <a:gd name="connsiteY13" fmla="*/ 59 h 10000"/>
                  <a:gd name="connsiteX14" fmla="*/ 2500 w 10000"/>
                  <a:gd name="connsiteY14" fmla="*/ 0 h 10000"/>
                  <a:gd name="connsiteX15" fmla="*/ 2500 w 10000"/>
                  <a:gd name="connsiteY15" fmla="*/ 0 h 10000"/>
                  <a:gd name="connsiteX16" fmla="*/ 2647 w 10000"/>
                  <a:gd name="connsiteY16" fmla="*/ 0 h 10000"/>
                  <a:gd name="connsiteX17" fmla="*/ 2941 w 10000"/>
                  <a:gd name="connsiteY17" fmla="*/ 59 h 10000"/>
                  <a:gd name="connsiteX18" fmla="*/ 2941 w 10000"/>
                  <a:gd name="connsiteY18" fmla="*/ 147 h 10000"/>
                  <a:gd name="connsiteX19" fmla="*/ 3088 w 10000"/>
                  <a:gd name="connsiteY19" fmla="*/ 176 h 10000"/>
                  <a:gd name="connsiteX20" fmla="*/ 3088 w 10000"/>
                  <a:gd name="connsiteY20" fmla="*/ 264 h 10000"/>
                  <a:gd name="connsiteX21" fmla="*/ 3235 w 10000"/>
                  <a:gd name="connsiteY21" fmla="*/ 293 h 10000"/>
                  <a:gd name="connsiteX22" fmla="*/ 3235 w 10000"/>
                  <a:gd name="connsiteY22" fmla="*/ 411 h 10000"/>
                  <a:gd name="connsiteX23" fmla="*/ 3382 w 10000"/>
                  <a:gd name="connsiteY23" fmla="*/ 440 h 10000"/>
                  <a:gd name="connsiteX24" fmla="*/ 3382 w 10000"/>
                  <a:gd name="connsiteY24" fmla="*/ 616 h 10000"/>
                  <a:gd name="connsiteX25" fmla="*/ 3529 w 10000"/>
                  <a:gd name="connsiteY25" fmla="*/ 645 h 10000"/>
                  <a:gd name="connsiteX26" fmla="*/ 3529 w 10000"/>
                  <a:gd name="connsiteY26" fmla="*/ 821 h 10000"/>
                  <a:gd name="connsiteX27" fmla="*/ 3676 w 10000"/>
                  <a:gd name="connsiteY27" fmla="*/ 850 h 10000"/>
                  <a:gd name="connsiteX28" fmla="*/ 3676 w 10000"/>
                  <a:gd name="connsiteY28" fmla="*/ 1056 h 10000"/>
                  <a:gd name="connsiteX29" fmla="*/ 3824 w 10000"/>
                  <a:gd name="connsiteY29" fmla="*/ 1085 h 10000"/>
                  <a:gd name="connsiteX30" fmla="*/ 3824 w 10000"/>
                  <a:gd name="connsiteY30" fmla="*/ 1349 h 10000"/>
                  <a:gd name="connsiteX31" fmla="*/ 3971 w 10000"/>
                  <a:gd name="connsiteY31" fmla="*/ 1378 h 10000"/>
                  <a:gd name="connsiteX32" fmla="*/ 3971 w 10000"/>
                  <a:gd name="connsiteY32" fmla="*/ 1642 h 10000"/>
                  <a:gd name="connsiteX33" fmla="*/ 4118 w 10000"/>
                  <a:gd name="connsiteY33" fmla="*/ 1672 h 10000"/>
                  <a:gd name="connsiteX34" fmla="*/ 4118 w 10000"/>
                  <a:gd name="connsiteY34" fmla="*/ 1935 h 10000"/>
                  <a:gd name="connsiteX35" fmla="*/ 4265 w 10000"/>
                  <a:gd name="connsiteY35" fmla="*/ 1965 h 10000"/>
                  <a:gd name="connsiteX36" fmla="*/ 4265 w 10000"/>
                  <a:gd name="connsiteY36" fmla="*/ 2287 h 10000"/>
                  <a:gd name="connsiteX37" fmla="*/ 4412 w 10000"/>
                  <a:gd name="connsiteY37" fmla="*/ 2317 h 10000"/>
                  <a:gd name="connsiteX38" fmla="*/ 4412 w 10000"/>
                  <a:gd name="connsiteY38" fmla="*/ 2639 h 10000"/>
                  <a:gd name="connsiteX39" fmla="*/ 4559 w 10000"/>
                  <a:gd name="connsiteY39" fmla="*/ 2669 h 10000"/>
                  <a:gd name="connsiteX40" fmla="*/ 4559 w 10000"/>
                  <a:gd name="connsiteY40" fmla="*/ 3021 h 10000"/>
                  <a:gd name="connsiteX41" fmla="*/ 4706 w 10000"/>
                  <a:gd name="connsiteY41" fmla="*/ 3050 h 10000"/>
                  <a:gd name="connsiteX42" fmla="*/ 4706 w 10000"/>
                  <a:gd name="connsiteY42" fmla="*/ 3402 h 10000"/>
                  <a:gd name="connsiteX43" fmla="*/ 4853 w 10000"/>
                  <a:gd name="connsiteY43" fmla="*/ 3431 h 10000"/>
                  <a:gd name="connsiteX44" fmla="*/ 4853 w 10000"/>
                  <a:gd name="connsiteY44" fmla="*/ 3812 h 10000"/>
                  <a:gd name="connsiteX45" fmla="*/ 5000 w 10000"/>
                  <a:gd name="connsiteY45" fmla="*/ 3842 h 10000"/>
                  <a:gd name="connsiteX46" fmla="*/ 5000 w 10000"/>
                  <a:gd name="connsiteY46" fmla="*/ 4223 h 10000"/>
                  <a:gd name="connsiteX47" fmla="*/ 5147 w 10000"/>
                  <a:gd name="connsiteY47" fmla="*/ 4252 h 10000"/>
                  <a:gd name="connsiteX48" fmla="*/ 5147 w 10000"/>
                  <a:gd name="connsiteY48" fmla="*/ 4633 h 10000"/>
                  <a:gd name="connsiteX49" fmla="*/ 5294 w 10000"/>
                  <a:gd name="connsiteY49" fmla="*/ 4663 h 10000"/>
                  <a:gd name="connsiteX50" fmla="*/ 5294 w 10000"/>
                  <a:gd name="connsiteY50" fmla="*/ 5044 h 10000"/>
                  <a:gd name="connsiteX51" fmla="*/ 5441 w 10000"/>
                  <a:gd name="connsiteY51" fmla="*/ 5073 h 10000"/>
                  <a:gd name="connsiteX52" fmla="*/ 5441 w 10000"/>
                  <a:gd name="connsiteY52" fmla="*/ 5455 h 10000"/>
                  <a:gd name="connsiteX53" fmla="*/ 5588 w 10000"/>
                  <a:gd name="connsiteY53" fmla="*/ 5484 h 10000"/>
                  <a:gd name="connsiteX54" fmla="*/ 5588 w 10000"/>
                  <a:gd name="connsiteY54" fmla="*/ 5865 h 10000"/>
                  <a:gd name="connsiteX55" fmla="*/ 5735 w 10000"/>
                  <a:gd name="connsiteY55" fmla="*/ 5894 h 10000"/>
                  <a:gd name="connsiteX56" fmla="*/ 5735 w 10000"/>
                  <a:gd name="connsiteY56" fmla="*/ 6276 h 10000"/>
                  <a:gd name="connsiteX57" fmla="*/ 5882 w 10000"/>
                  <a:gd name="connsiteY57" fmla="*/ 6305 h 10000"/>
                  <a:gd name="connsiteX58" fmla="*/ 5882 w 10000"/>
                  <a:gd name="connsiteY58" fmla="*/ 6657 h 10000"/>
                  <a:gd name="connsiteX59" fmla="*/ 6029 w 10000"/>
                  <a:gd name="connsiteY59" fmla="*/ 6686 h 10000"/>
                  <a:gd name="connsiteX60" fmla="*/ 6029 w 10000"/>
                  <a:gd name="connsiteY60" fmla="*/ 7038 h 10000"/>
                  <a:gd name="connsiteX61" fmla="*/ 6176 w 10000"/>
                  <a:gd name="connsiteY61" fmla="*/ 7067 h 10000"/>
                  <a:gd name="connsiteX62" fmla="*/ 6176 w 10000"/>
                  <a:gd name="connsiteY62" fmla="*/ 7419 h 10000"/>
                  <a:gd name="connsiteX63" fmla="*/ 6324 w 10000"/>
                  <a:gd name="connsiteY63" fmla="*/ 7449 h 10000"/>
                  <a:gd name="connsiteX64" fmla="*/ 6324 w 10000"/>
                  <a:gd name="connsiteY64" fmla="*/ 7771 h 10000"/>
                  <a:gd name="connsiteX65" fmla="*/ 6471 w 10000"/>
                  <a:gd name="connsiteY65" fmla="*/ 7801 h 10000"/>
                  <a:gd name="connsiteX66" fmla="*/ 6471 w 10000"/>
                  <a:gd name="connsiteY66" fmla="*/ 8123 h 10000"/>
                  <a:gd name="connsiteX67" fmla="*/ 6618 w 10000"/>
                  <a:gd name="connsiteY67" fmla="*/ 8152 h 10000"/>
                  <a:gd name="connsiteX68" fmla="*/ 6618 w 10000"/>
                  <a:gd name="connsiteY68" fmla="*/ 8446 h 10000"/>
                  <a:gd name="connsiteX69" fmla="*/ 6765 w 10000"/>
                  <a:gd name="connsiteY69" fmla="*/ 8475 h 10000"/>
                  <a:gd name="connsiteX70" fmla="*/ 6765 w 10000"/>
                  <a:gd name="connsiteY70" fmla="*/ 8710 h 10000"/>
                  <a:gd name="connsiteX71" fmla="*/ 6912 w 10000"/>
                  <a:gd name="connsiteY71" fmla="*/ 8739 h 10000"/>
                  <a:gd name="connsiteX72" fmla="*/ 6912 w 10000"/>
                  <a:gd name="connsiteY72" fmla="*/ 8974 h 10000"/>
                  <a:gd name="connsiteX73" fmla="*/ 7059 w 10000"/>
                  <a:gd name="connsiteY73" fmla="*/ 9003 h 10000"/>
                  <a:gd name="connsiteX74" fmla="*/ 7059 w 10000"/>
                  <a:gd name="connsiteY74" fmla="*/ 9238 h 10000"/>
                  <a:gd name="connsiteX75" fmla="*/ 7206 w 10000"/>
                  <a:gd name="connsiteY75" fmla="*/ 9267 h 10000"/>
                  <a:gd name="connsiteX76" fmla="*/ 7206 w 10000"/>
                  <a:gd name="connsiteY76" fmla="*/ 9443 h 10000"/>
                  <a:gd name="connsiteX77" fmla="*/ 7353 w 10000"/>
                  <a:gd name="connsiteY77" fmla="*/ 9472 h 10000"/>
                  <a:gd name="connsiteX78" fmla="*/ 7353 w 10000"/>
                  <a:gd name="connsiteY78" fmla="*/ 9619 h 10000"/>
                  <a:gd name="connsiteX79" fmla="*/ 7500 w 10000"/>
                  <a:gd name="connsiteY79" fmla="*/ 9648 h 10000"/>
                  <a:gd name="connsiteX80" fmla="*/ 7500 w 10000"/>
                  <a:gd name="connsiteY80" fmla="*/ 9765 h 10000"/>
                  <a:gd name="connsiteX81" fmla="*/ 7647 w 10000"/>
                  <a:gd name="connsiteY81" fmla="*/ 9795 h 10000"/>
                  <a:gd name="connsiteX82" fmla="*/ 7647 w 10000"/>
                  <a:gd name="connsiteY82" fmla="*/ 9883 h 10000"/>
                  <a:gd name="connsiteX83" fmla="*/ 7794 w 10000"/>
                  <a:gd name="connsiteY83" fmla="*/ 9912 h 10000"/>
                  <a:gd name="connsiteX84" fmla="*/ 7794 w 10000"/>
                  <a:gd name="connsiteY84" fmla="*/ 9941 h 10000"/>
                  <a:gd name="connsiteX85" fmla="*/ 8088 w 10000"/>
                  <a:gd name="connsiteY85" fmla="*/ 10000 h 10000"/>
                  <a:gd name="connsiteX86" fmla="*/ 7941 w 10000"/>
                  <a:gd name="connsiteY86" fmla="*/ 10000 h 10000"/>
                  <a:gd name="connsiteX87" fmla="*/ 8088 w 10000"/>
                  <a:gd name="connsiteY87" fmla="*/ 10000 h 10000"/>
                  <a:gd name="connsiteX88" fmla="*/ 8235 w 10000"/>
                  <a:gd name="connsiteY88" fmla="*/ 10000 h 10000"/>
                  <a:gd name="connsiteX89" fmla="*/ 8529 w 10000"/>
                  <a:gd name="connsiteY89" fmla="*/ 9941 h 10000"/>
                  <a:gd name="connsiteX90" fmla="*/ 8529 w 10000"/>
                  <a:gd name="connsiteY90" fmla="*/ 9853 h 10000"/>
                  <a:gd name="connsiteX91" fmla="*/ 8676 w 10000"/>
                  <a:gd name="connsiteY91" fmla="*/ 9824 h 10000"/>
                  <a:gd name="connsiteX92" fmla="*/ 8676 w 10000"/>
                  <a:gd name="connsiteY92" fmla="*/ 9736 h 10000"/>
                  <a:gd name="connsiteX93" fmla="*/ 8824 w 10000"/>
                  <a:gd name="connsiteY93" fmla="*/ 9707 h 10000"/>
                  <a:gd name="connsiteX94" fmla="*/ 8824 w 10000"/>
                  <a:gd name="connsiteY94" fmla="*/ 9589 h 10000"/>
                  <a:gd name="connsiteX95" fmla="*/ 8971 w 10000"/>
                  <a:gd name="connsiteY95" fmla="*/ 9560 h 10000"/>
                  <a:gd name="connsiteX96" fmla="*/ 8971 w 10000"/>
                  <a:gd name="connsiteY96" fmla="*/ 9384 h 10000"/>
                  <a:gd name="connsiteX97" fmla="*/ 9118 w 10000"/>
                  <a:gd name="connsiteY97" fmla="*/ 9355 h 10000"/>
                  <a:gd name="connsiteX98" fmla="*/ 9118 w 10000"/>
                  <a:gd name="connsiteY98" fmla="*/ 9179 h 10000"/>
                  <a:gd name="connsiteX99" fmla="*/ 9265 w 10000"/>
                  <a:gd name="connsiteY99" fmla="*/ 9150 h 10000"/>
                  <a:gd name="connsiteX100" fmla="*/ 9265 w 10000"/>
                  <a:gd name="connsiteY100" fmla="*/ 8944 h 10000"/>
                  <a:gd name="connsiteX101" fmla="*/ 9412 w 10000"/>
                  <a:gd name="connsiteY101" fmla="*/ 8915 h 10000"/>
                  <a:gd name="connsiteX102" fmla="*/ 9412 w 10000"/>
                  <a:gd name="connsiteY102" fmla="*/ 8651 h 10000"/>
                  <a:gd name="connsiteX103" fmla="*/ 9559 w 10000"/>
                  <a:gd name="connsiteY103" fmla="*/ 8622 h 10000"/>
                  <a:gd name="connsiteX104" fmla="*/ 9559 w 10000"/>
                  <a:gd name="connsiteY104" fmla="*/ 8358 h 10000"/>
                  <a:gd name="connsiteX105" fmla="*/ 9706 w 10000"/>
                  <a:gd name="connsiteY105" fmla="*/ 8328 h 10000"/>
                  <a:gd name="connsiteX106" fmla="*/ 9706 w 10000"/>
                  <a:gd name="connsiteY106" fmla="*/ 8035 h 10000"/>
                  <a:gd name="connsiteX107" fmla="*/ 9853 w 10000"/>
                  <a:gd name="connsiteY107" fmla="*/ 8006 h 10000"/>
                  <a:gd name="connsiteX108" fmla="*/ 9853 w 10000"/>
                  <a:gd name="connsiteY108" fmla="*/ 7713 h 10000"/>
                  <a:gd name="connsiteX109" fmla="*/ 10000 w 10000"/>
                  <a:gd name="connsiteY109" fmla="*/ 7683 h 10000"/>
                  <a:gd name="connsiteX0" fmla="*/ 0 w 10000"/>
                  <a:gd name="connsiteY0" fmla="*/ 4135 h 10000"/>
                  <a:gd name="connsiteX1" fmla="*/ 147 w 10000"/>
                  <a:gd name="connsiteY1" fmla="*/ 4106 h 10000"/>
                  <a:gd name="connsiteX2" fmla="*/ 735 w 10000"/>
                  <a:gd name="connsiteY2" fmla="*/ 2229 h 10000"/>
                  <a:gd name="connsiteX3" fmla="*/ 882 w 10000"/>
                  <a:gd name="connsiteY3" fmla="*/ 1906 h 10000"/>
                  <a:gd name="connsiteX4" fmla="*/ 1029 w 10000"/>
                  <a:gd name="connsiteY4" fmla="*/ 1584 h 10000"/>
                  <a:gd name="connsiteX5" fmla="*/ 1176 w 10000"/>
                  <a:gd name="connsiteY5" fmla="*/ 1290 h 10000"/>
                  <a:gd name="connsiteX6" fmla="*/ 1324 w 10000"/>
                  <a:gd name="connsiteY6" fmla="*/ 1026 h 10000"/>
                  <a:gd name="connsiteX7" fmla="*/ 1471 w 10000"/>
                  <a:gd name="connsiteY7" fmla="*/ 792 h 10000"/>
                  <a:gd name="connsiteX8" fmla="*/ 1618 w 10000"/>
                  <a:gd name="connsiteY8" fmla="*/ 587 h 10000"/>
                  <a:gd name="connsiteX9" fmla="*/ 1765 w 10000"/>
                  <a:gd name="connsiteY9" fmla="*/ 411 h 10000"/>
                  <a:gd name="connsiteX10" fmla="*/ 1912 w 10000"/>
                  <a:gd name="connsiteY10" fmla="*/ 235 h 10000"/>
                  <a:gd name="connsiteX11" fmla="*/ 2059 w 10000"/>
                  <a:gd name="connsiteY11" fmla="*/ 147 h 10000"/>
                  <a:gd name="connsiteX12" fmla="*/ 2206 w 10000"/>
                  <a:gd name="connsiteY12" fmla="*/ 59 h 10000"/>
                  <a:gd name="connsiteX13" fmla="*/ 2500 w 10000"/>
                  <a:gd name="connsiteY13" fmla="*/ 0 h 10000"/>
                  <a:gd name="connsiteX14" fmla="*/ 2500 w 10000"/>
                  <a:gd name="connsiteY14" fmla="*/ 0 h 10000"/>
                  <a:gd name="connsiteX15" fmla="*/ 2647 w 10000"/>
                  <a:gd name="connsiteY15" fmla="*/ 0 h 10000"/>
                  <a:gd name="connsiteX16" fmla="*/ 2941 w 10000"/>
                  <a:gd name="connsiteY16" fmla="*/ 59 h 10000"/>
                  <a:gd name="connsiteX17" fmla="*/ 2941 w 10000"/>
                  <a:gd name="connsiteY17" fmla="*/ 147 h 10000"/>
                  <a:gd name="connsiteX18" fmla="*/ 3088 w 10000"/>
                  <a:gd name="connsiteY18" fmla="*/ 176 h 10000"/>
                  <a:gd name="connsiteX19" fmla="*/ 3088 w 10000"/>
                  <a:gd name="connsiteY19" fmla="*/ 264 h 10000"/>
                  <a:gd name="connsiteX20" fmla="*/ 3235 w 10000"/>
                  <a:gd name="connsiteY20" fmla="*/ 293 h 10000"/>
                  <a:gd name="connsiteX21" fmla="*/ 3235 w 10000"/>
                  <a:gd name="connsiteY21" fmla="*/ 411 h 10000"/>
                  <a:gd name="connsiteX22" fmla="*/ 3382 w 10000"/>
                  <a:gd name="connsiteY22" fmla="*/ 440 h 10000"/>
                  <a:gd name="connsiteX23" fmla="*/ 3382 w 10000"/>
                  <a:gd name="connsiteY23" fmla="*/ 616 h 10000"/>
                  <a:gd name="connsiteX24" fmla="*/ 3529 w 10000"/>
                  <a:gd name="connsiteY24" fmla="*/ 645 h 10000"/>
                  <a:gd name="connsiteX25" fmla="*/ 3529 w 10000"/>
                  <a:gd name="connsiteY25" fmla="*/ 821 h 10000"/>
                  <a:gd name="connsiteX26" fmla="*/ 3676 w 10000"/>
                  <a:gd name="connsiteY26" fmla="*/ 850 h 10000"/>
                  <a:gd name="connsiteX27" fmla="*/ 3676 w 10000"/>
                  <a:gd name="connsiteY27" fmla="*/ 1056 h 10000"/>
                  <a:gd name="connsiteX28" fmla="*/ 3824 w 10000"/>
                  <a:gd name="connsiteY28" fmla="*/ 1085 h 10000"/>
                  <a:gd name="connsiteX29" fmla="*/ 3824 w 10000"/>
                  <a:gd name="connsiteY29" fmla="*/ 1349 h 10000"/>
                  <a:gd name="connsiteX30" fmla="*/ 3971 w 10000"/>
                  <a:gd name="connsiteY30" fmla="*/ 1378 h 10000"/>
                  <a:gd name="connsiteX31" fmla="*/ 3971 w 10000"/>
                  <a:gd name="connsiteY31" fmla="*/ 1642 h 10000"/>
                  <a:gd name="connsiteX32" fmla="*/ 4118 w 10000"/>
                  <a:gd name="connsiteY32" fmla="*/ 1672 h 10000"/>
                  <a:gd name="connsiteX33" fmla="*/ 4118 w 10000"/>
                  <a:gd name="connsiteY33" fmla="*/ 1935 h 10000"/>
                  <a:gd name="connsiteX34" fmla="*/ 4265 w 10000"/>
                  <a:gd name="connsiteY34" fmla="*/ 1965 h 10000"/>
                  <a:gd name="connsiteX35" fmla="*/ 4265 w 10000"/>
                  <a:gd name="connsiteY35" fmla="*/ 2287 h 10000"/>
                  <a:gd name="connsiteX36" fmla="*/ 4412 w 10000"/>
                  <a:gd name="connsiteY36" fmla="*/ 2317 h 10000"/>
                  <a:gd name="connsiteX37" fmla="*/ 4412 w 10000"/>
                  <a:gd name="connsiteY37" fmla="*/ 2639 h 10000"/>
                  <a:gd name="connsiteX38" fmla="*/ 4559 w 10000"/>
                  <a:gd name="connsiteY38" fmla="*/ 2669 h 10000"/>
                  <a:gd name="connsiteX39" fmla="*/ 4559 w 10000"/>
                  <a:gd name="connsiteY39" fmla="*/ 3021 h 10000"/>
                  <a:gd name="connsiteX40" fmla="*/ 4706 w 10000"/>
                  <a:gd name="connsiteY40" fmla="*/ 3050 h 10000"/>
                  <a:gd name="connsiteX41" fmla="*/ 4706 w 10000"/>
                  <a:gd name="connsiteY41" fmla="*/ 3402 h 10000"/>
                  <a:gd name="connsiteX42" fmla="*/ 4853 w 10000"/>
                  <a:gd name="connsiteY42" fmla="*/ 3431 h 10000"/>
                  <a:gd name="connsiteX43" fmla="*/ 4853 w 10000"/>
                  <a:gd name="connsiteY43" fmla="*/ 3812 h 10000"/>
                  <a:gd name="connsiteX44" fmla="*/ 5000 w 10000"/>
                  <a:gd name="connsiteY44" fmla="*/ 3842 h 10000"/>
                  <a:gd name="connsiteX45" fmla="*/ 5000 w 10000"/>
                  <a:gd name="connsiteY45" fmla="*/ 4223 h 10000"/>
                  <a:gd name="connsiteX46" fmla="*/ 5147 w 10000"/>
                  <a:gd name="connsiteY46" fmla="*/ 4252 h 10000"/>
                  <a:gd name="connsiteX47" fmla="*/ 5147 w 10000"/>
                  <a:gd name="connsiteY47" fmla="*/ 4633 h 10000"/>
                  <a:gd name="connsiteX48" fmla="*/ 5294 w 10000"/>
                  <a:gd name="connsiteY48" fmla="*/ 4663 h 10000"/>
                  <a:gd name="connsiteX49" fmla="*/ 5294 w 10000"/>
                  <a:gd name="connsiteY49" fmla="*/ 5044 h 10000"/>
                  <a:gd name="connsiteX50" fmla="*/ 5441 w 10000"/>
                  <a:gd name="connsiteY50" fmla="*/ 5073 h 10000"/>
                  <a:gd name="connsiteX51" fmla="*/ 5441 w 10000"/>
                  <a:gd name="connsiteY51" fmla="*/ 5455 h 10000"/>
                  <a:gd name="connsiteX52" fmla="*/ 5588 w 10000"/>
                  <a:gd name="connsiteY52" fmla="*/ 5484 h 10000"/>
                  <a:gd name="connsiteX53" fmla="*/ 5588 w 10000"/>
                  <a:gd name="connsiteY53" fmla="*/ 5865 h 10000"/>
                  <a:gd name="connsiteX54" fmla="*/ 5735 w 10000"/>
                  <a:gd name="connsiteY54" fmla="*/ 5894 h 10000"/>
                  <a:gd name="connsiteX55" fmla="*/ 5735 w 10000"/>
                  <a:gd name="connsiteY55" fmla="*/ 6276 h 10000"/>
                  <a:gd name="connsiteX56" fmla="*/ 5882 w 10000"/>
                  <a:gd name="connsiteY56" fmla="*/ 6305 h 10000"/>
                  <a:gd name="connsiteX57" fmla="*/ 5882 w 10000"/>
                  <a:gd name="connsiteY57" fmla="*/ 6657 h 10000"/>
                  <a:gd name="connsiteX58" fmla="*/ 6029 w 10000"/>
                  <a:gd name="connsiteY58" fmla="*/ 6686 h 10000"/>
                  <a:gd name="connsiteX59" fmla="*/ 6029 w 10000"/>
                  <a:gd name="connsiteY59" fmla="*/ 7038 h 10000"/>
                  <a:gd name="connsiteX60" fmla="*/ 6176 w 10000"/>
                  <a:gd name="connsiteY60" fmla="*/ 7067 h 10000"/>
                  <a:gd name="connsiteX61" fmla="*/ 6176 w 10000"/>
                  <a:gd name="connsiteY61" fmla="*/ 7419 h 10000"/>
                  <a:gd name="connsiteX62" fmla="*/ 6324 w 10000"/>
                  <a:gd name="connsiteY62" fmla="*/ 7449 h 10000"/>
                  <a:gd name="connsiteX63" fmla="*/ 6324 w 10000"/>
                  <a:gd name="connsiteY63" fmla="*/ 7771 h 10000"/>
                  <a:gd name="connsiteX64" fmla="*/ 6471 w 10000"/>
                  <a:gd name="connsiteY64" fmla="*/ 7801 h 10000"/>
                  <a:gd name="connsiteX65" fmla="*/ 6471 w 10000"/>
                  <a:gd name="connsiteY65" fmla="*/ 8123 h 10000"/>
                  <a:gd name="connsiteX66" fmla="*/ 6618 w 10000"/>
                  <a:gd name="connsiteY66" fmla="*/ 8152 h 10000"/>
                  <a:gd name="connsiteX67" fmla="*/ 6618 w 10000"/>
                  <a:gd name="connsiteY67" fmla="*/ 8446 h 10000"/>
                  <a:gd name="connsiteX68" fmla="*/ 6765 w 10000"/>
                  <a:gd name="connsiteY68" fmla="*/ 8475 h 10000"/>
                  <a:gd name="connsiteX69" fmla="*/ 6765 w 10000"/>
                  <a:gd name="connsiteY69" fmla="*/ 8710 h 10000"/>
                  <a:gd name="connsiteX70" fmla="*/ 6912 w 10000"/>
                  <a:gd name="connsiteY70" fmla="*/ 8739 h 10000"/>
                  <a:gd name="connsiteX71" fmla="*/ 6912 w 10000"/>
                  <a:gd name="connsiteY71" fmla="*/ 8974 h 10000"/>
                  <a:gd name="connsiteX72" fmla="*/ 7059 w 10000"/>
                  <a:gd name="connsiteY72" fmla="*/ 9003 h 10000"/>
                  <a:gd name="connsiteX73" fmla="*/ 7059 w 10000"/>
                  <a:gd name="connsiteY73" fmla="*/ 9238 h 10000"/>
                  <a:gd name="connsiteX74" fmla="*/ 7206 w 10000"/>
                  <a:gd name="connsiteY74" fmla="*/ 9267 h 10000"/>
                  <a:gd name="connsiteX75" fmla="*/ 7206 w 10000"/>
                  <a:gd name="connsiteY75" fmla="*/ 9443 h 10000"/>
                  <a:gd name="connsiteX76" fmla="*/ 7353 w 10000"/>
                  <a:gd name="connsiteY76" fmla="*/ 9472 h 10000"/>
                  <a:gd name="connsiteX77" fmla="*/ 7353 w 10000"/>
                  <a:gd name="connsiteY77" fmla="*/ 9619 h 10000"/>
                  <a:gd name="connsiteX78" fmla="*/ 7500 w 10000"/>
                  <a:gd name="connsiteY78" fmla="*/ 9648 h 10000"/>
                  <a:gd name="connsiteX79" fmla="*/ 7500 w 10000"/>
                  <a:gd name="connsiteY79" fmla="*/ 9765 h 10000"/>
                  <a:gd name="connsiteX80" fmla="*/ 7647 w 10000"/>
                  <a:gd name="connsiteY80" fmla="*/ 9795 h 10000"/>
                  <a:gd name="connsiteX81" fmla="*/ 7647 w 10000"/>
                  <a:gd name="connsiteY81" fmla="*/ 9883 h 10000"/>
                  <a:gd name="connsiteX82" fmla="*/ 7794 w 10000"/>
                  <a:gd name="connsiteY82" fmla="*/ 9912 h 10000"/>
                  <a:gd name="connsiteX83" fmla="*/ 7794 w 10000"/>
                  <a:gd name="connsiteY83" fmla="*/ 9941 h 10000"/>
                  <a:gd name="connsiteX84" fmla="*/ 8088 w 10000"/>
                  <a:gd name="connsiteY84" fmla="*/ 10000 h 10000"/>
                  <a:gd name="connsiteX85" fmla="*/ 7941 w 10000"/>
                  <a:gd name="connsiteY85" fmla="*/ 10000 h 10000"/>
                  <a:gd name="connsiteX86" fmla="*/ 8088 w 10000"/>
                  <a:gd name="connsiteY86" fmla="*/ 10000 h 10000"/>
                  <a:gd name="connsiteX87" fmla="*/ 8235 w 10000"/>
                  <a:gd name="connsiteY87" fmla="*/ 10000 h 10000"/>
                  <a:gd name="connsiteX88" fmla="*/ 8529 w 10000"/>
                  <a:gd name="connsiteY88" fmla="*/ 9941 h 10000"/>
                  <a:gd name="connsiteX89" fmla="*/ 8529 w 10000"/>
                  <a:gd name="connsiteY89" fmla="*/ 9853 h 10000"/>
                  <a:gd name="connsiteX90" fmla="*/ 8676 w 10000"/>
                  <a:gd name="connsiteY90" fmla="*/ 9824 h 10000"/>
                  <a:gd name="connsiteX91" fmla="*/ 8676 w 10000"/>
                  <a:gd name="connsiteY91" fmla="*/ 9736 h 10000"/>
                  <a:gd name="connsiteX92" fmla="*/ 8824 w 10000"/>
                  <a:gd name="connsiteY92" fmla="*/ 9707 h 10000"/>
                  <a:gd name="connsiteX93" fmla="*/ 8824 w 10000"/>
                  <a:gd name="connsiteY93" fmla="*/ 9589 h 10000"/>
                  <a:gd name="connsiteX94" fmla="*/ 8971 w 10000"/>
                  <a:gd name="connsiteY94" fmla="*/ 9560 h 10000"/>
                  <a:gd name="connsiteX95" fmla="*/ 8971 w 10000"/>
                  <a:gd name="connsiteY95" fmla="*/ 9384 h 10000"/>
                  <a:gd name="connsiteX96" fmla="*/ 9118 w 10000"/>
                  <a:gd name="connsiteY96" fmla="*/ 9355 h 10000"/>
                  <a:gd name="connsiteX97" fmla="*/ 9118 w 10000"/>
                  <a:gd name="connsiteY97" fmla="*/ 9179 h 10000"/>
                  <a:gd name="connsiteX98" fmla="*/ 9265 w 10000"/>
                  <a:gd name="connsiteY98" fmla="*/ 9150 h 10000"/>
                  <a:gd name="connsiteX99" fmla="*/ 9265 w 10000"/>
                  <a:gd name="connsiteY99" fmla="*/ 8944 h 10000"/>
                  <a:gd name="connsiteX100" fmla="*/ 9412 w 10000"/>
                  <a:gd name="connsiteY100" fmla="*/ 8915 h 10000"/>
                  <a:gd name="connsiteX101" fmla="*/ 9412 w 10000"/>
                  <a:gd name="connsiteY101" fmla="*/ 8651 h 10000"/>
                  <a:gd name="connsiteX102" fmla="*/ 9559 w 10000"/>
                  <a:gd name="connsiteY102" fmla="*/ 8622 h 10000"/>
                  <a:gd name="connsiteX103" fmla="*/ 9559 w 10000"/>
                  <a:gd name="connsiteY103" fmla="*/ 8358 h 10000"/>
                  <a:gd name="connsiteX104" fmla="*/ 9706 w 10000"/>
                  <a:gd name="connsiteY104" fmla="*/ 8328 h 10000"/>
                  <a:gd name="connsiteX105" fmla="*/ 9706 w 10000"/>
                  <a:gd name="connsiteY105" fmla="*/ 8035 h 10000"/>
                  <a:gd name="connsiteX106" fmla="*/ 9853 w 10000"/>
                  <a:gd name="connsiteY106" fmla="*/ 8006 h 10000"/>
                  <a:gd name="connsiteX107" fmla="*/ 9853 w 10000"/>
                  <a:gd name="connsiteY107" fmla="*/ 7713 h 10000"/>
                  <a:gd name="connsiteX108" fmla="*/ 10000 w 10000"/>
                  <a:gd name="connsiteY108" fmla="*/ 7683 h 10000"/>
                  <a:gd name="connsiteX0" fmla="*/ 0 w 10000"/>
                  <a:gd name="connsiteY0" fmla="*/ 4135 h 10000"/>
                  <a:gd name="connsiteX1" fmla="*/ 735 w 10000"/>
                  <a:gd name="connsiteY1" fmla="*/ 2229 h 10000"/>
                  <a:gd name="connsiteX2" fmla="*/ 882 w 10000"/>
                  <a:gd name="connsiteY2" fmla="*/ 1906 h 10000"/>
                  <a:gd name="connsiteX3" fmla="*/ 1029 w 10000"/>
                  <a:gd name="connsiteY3" fmla="*/ 1584 h 10000"/>
                  <a:gd name="connsiteX4" fmla="*/ 1176 w 10000"/>
                  <a:gd name="connsiteY4" fmla="*/ 1290 h 10000"/>
                  <a:gd name="connsiteX5" fmla="*/ 1324 w 10000"/>
                  <a:gd name="connsiteY5" fmla="*/ 1026 h 10000"/>
                  <a:gd name="connsiteX6" fmla="*/ 1471 w 10000"/>
                  <a:gd name="connsiteY6" fmla="*/ 792 h 10000"/>
                  <a:gd name="connsiteX7" fmla="*/ 1618 w 10000"/>
                  <a:gd name="connsiteY7" fmla="*/ 587 h 10000"/>
                  <a:gd name="connsiteX8" fmla="*/ 1765 w 10000"/>
                  <a:gd name="connsiteY8" fmla="*/ 411 h 10000"/>
                  <a:gd name="connsiteX9" fmla="*/ 1912 w 10000"/>
                  <a:gd name="connsiteY9" fmla="*/ 235 h 10000"/>
                  <a:gd name="connsiteX10" fmla="*/ 2059 w 10000"/>
                  <a:gd name="connsiteY10" fmla="*/ 147 h 10000"/>
                  <a:gd name="connsiteX11" fmla="*/ 2206 w 10000"/>
                  <a:gd name="connsiteY11" fmla="*/ 59 h 10000"/>
                  <a:gd name="connsiteX12" fmla="*/ 2500 w 10000"/>
                  <a:gd name="connsiteY12" fmla="*/ 0 h 10000"/>
                  <a:gd name="connsiteX13" fmla="*/ 2500 w 10000"/>
                  <a:gd name="connsiteY13" fmla="*/ 0 h 10000"/>
                  <a:gd name="connsiteX14" fmla="*/ 2647 w 10000"/>
                  <a:gd name="connsiteY14" fmla="*/ 0 h 10000"/>
                  <a:gd name="connsiteX15" fmla="*/ 2941 w 10000"/>
                  <a:gd name="connsiteY15" fmla="*/ 59 h 10000"/>
                  <a:gd name="connsiteX16" fmla="*/ 2941 w 10000"/>
                  <a:gd name="connsiteY16" fmla="*/ 147 h 10000"/>
                  <a:gd name="connsiteX17" fmla="*/ 3088 w 10000"/>
                  <a:gd name="connsiteY17" fmla="*/ 176 h 10000"/>
                  <a:gd name="connsiteX18" fmla="*/ 3088 w 10000"/>
                  <a:gd name="connsiteY18" fmla="*/ 264 h 10000"/>
                  <a:gd name="connsiteX19" fmla="*/ 3235 w 10000"/>
                  <a:gd name="connsiteY19" fmla="*/ 293 h 10000"/>
                  <a:gd name="connsiteX20" fmla="*/ 3235 w 10000"/>
                  <a:gd name="connsiteY20" fmla="*/ 411 h 10000"/>
                  <a:gd name="connsiteX21" fmla="*/ 3382 w 10000"/>
                  <a:gd name="connsiteY21" fmla="*/ 440 h 10000"/>
                  <a:gd name="connsiteX22" fmla="*/ 3382 w 10000"/>
                  <a:gd name="connsiteY22" fmla="*/ 616 h 10000"/>
                  <a:gd name="connsiteX23" fmla="*/ 3529 w 10000"/>
                  <a:gd name="connsiteY23" fmla="*/ 645 h 10000"/>
                  <a:gd name="connsiteX24" fmla="*/ 3529 w 10000"/>
                  <a:gd name="connsiteY24" fmla="*/ 821 h 10000"/>
                  <a:gd name="connsiteX25" fmla="*/ 3676 w 10000"/>
                  <a:gd name="connsiteY25" fmla="*/ 850 h 10000"/>
                  <a:gd name="connsiteX26" fmla="*/ 3676 w 10000"/>
                  <a:gd name="connsiteY26" fmla="*/ 1056 h 10000"/>
                  <a:gd name="connsiteX27" fmla="*/ 3824 w 10000"/>
                  <a:gd name="connsiteY27" fmla="*/ 1085 h 10000"/>
                  <a:gd name="connsiteX28" fmla="*/ 3824 w 10000"/>
                  <a:gd name="connsiteY28" fmla="*/ 1349 h 10000"/>
                  <a:gd name="connsiteX29" fmla="*/ 3971 w 10000"/>
                  <a:gd name="connsiteY29" fmla="*/ 1378 h 10000"/>
                  <a:gd name="connsiteX30" fmla="*/ 3971 w 10000"/>
                  <a:gd name="connsiteY30" fmla="*/ 1642 h 10000"/>
                  <a:gd name="connsiteX31" fmla="*/ 4118 w 10000"/>
                  <a:gd name="connsiteY31" fmla="*/ 1672 h 10000"/>
                  <a:gd name="connsiteX32" fmla="*/ 4118 w 10000"/>
                  <a:gd name="connsiteY32" fmla="*/ 1935 h 10000"/>
                  <a:gd name="connsiteX33" fmla="*/ 4265 w 10000"/>
                  <a:gd name="connsiteY33" fmla="*/ 1965 h 10000"/>
                  <a:gd name="connsiteX34" fmla="*/ 4265 w 10000"/>
                  <a:gd name="connsiteY34" fmla="*/ 2287 h 10000"/>
                  <a:gd name="connsiteX35" fmla="*/ 4412 w 10000"/>
                  <a:gd name="connsiteY35" fmla="*/ 2317 h 10000"/>
                  <a:gd name="connsiteX36" fmla="*/ 4412 w 10000"/>
                  <a:gd name="connsiteY36" fmla="*/ 2639 h 10000"/>
                  <a:gd name="connsiteX37" fmla="*/ 4559 w 10000"/>
                  <a:gd name="connsiteY37" fmla="*/ 2669 h 10000"/>
                  <a:gd name="connsiteX38" fmla="*/ 4559 w 10000"/>
                  <a:gd name="connsiteY38" fmla="*/ 3021 h 10000"/>
                  <a:gd name="connsiteX39" fmla="*/ 4706 w 10000"/>
                  <a:gd name="connsiteY39" fmla="*/ 3050 h 10000"/>
                  <a:gd name="connsiteX40" fmla="*/ 4706 w 10000"/>
                  <a:gd name="connsiteY40" fmla="*/ 3402 h 10000"/>
                  <a:gd name="connsiteX41" fmla="*/ 4853 w 10000"/>
                  <a:gd name="connsiteY41" fmla="*/ 3431 h 10000"/>
                  <a:gd name="connsiteX42" fmla="*/ 4853 w 10000"/>
                  <a:gd name="connsiteY42" fmla="*/ 3812 h 10000"/>
                  <a:gd name="connsiteX43" fmla="*/ 5000 w 10000"/>
                  <a:gd name="connsiteY43" fmla="*/ 3842 h 10000"/>
                  <a:gd name="connsiteX44" fmla="*/ 5000 w 10000"/>
                  <a:gd name="connsiteY44" fmla="*/ 4223 h 10000"/>
                  <a:gd name="connsiteX45" fmla="*/ 5147 w 10000"/>
                  <a:gd name="connsiteY45" fmla="*/ 4252 h 10000"/>
                  <a:gd name="connsiteX46" fmla="*/ 5147 w 10000"/>
                  <a:gd name="connsiteY46" fmla="*/ 4633 h 10000"/>
                  <a:gd name="connsiteX47" fmla="*/ 5294 w 10000"/>
                  <a:gd name="connsiteY47" fmla="*/ 4663 h 10000"/>
                  <a:gd name="connsiteX48" fmla="*/ 5294 w 10000"/>
                  <a:gd name="connsiteY48" fmla="*/ 5044 h 10000"/>
                  <a:gd name="connsiteX49" fmla="*/ 5441 w 10000"/>
                  <a:gd name="connsiteY49" fmla="*/ 5073 h 10000"/>
                  <a:gd name="connsiteX50" fmla="*/ 5441 w 10000"/>
                  <a:gd name="connsiteY50" fmla="*/ 5455 h 10000"/>
                  <a:gd name="connsiteX51" fmla="*/ 5588 w 10000"/>
                  <a:gd name="connsiteY51" fmla="*/ 5484 h 10000"/>
                  <a:gd name="connsiteX52" fmla="*/ 5588 w 10000"/>
                  <a:gd name="connsiteY52" fmla="*/ 5865 h 10000"/>
                  <a:gd name="connsiteX53" fmla="*/ 5735 w 10000"/>
                  <a:gd name="connsiteY53" fmla="*/ 5894 h 10000"/>
                  <a:gd name="connsiteX54" fmla="*/ 5735 w 10000"/>
                  <a:gd name="connsiteY54" fmla="*/ 6276 h 10000"/>
                  <a:gd name="connsiteX55" fmla="*/ 5882 w 10000"/>
                  <a:gd name="connsiteY55" fmla="*/ 6305 h 10000"/>
                  <a:gd name="connsiteX56" fmla="*/ 5882 w 10000"/>
                  <a:gd name="connsiteY56" fmla="*/ 6657 h 10000"/>
                  <a:gd name="connsiteX57" fmla="*/ 6029 w 10000"/>
                  <a:gd name="connsiteY57" fmla="*/ 6686 h 10000"/>
                  <a:gd name="connsiteX58" fmla="*/ 6029 w 10000"/>
                  <a:gd name="connsiteY58" fmla="*/ 7038 h 10000"/>
                  <a:gd name="connsiteX59" fmla="*/ 6176 w 10000"/>
                  <a:gd name="connsiteY59" fmla="*/ 7067 h 10000"/>
                  <a:gd name="connsiteX60" fmla="*/ 6176 w 10000"/>
                  <a:gd name="connsiteY60" fmla="*/ 7419 h 10000"/>
                  <a:gd name="connsiteX61" fmla="*/ 6324 w 10000"/>
                  <a:gd name="connsiteY61" fmla="*/ 7449 h 10000"/>
                  <a:gd name="connsiteX62" fmla="*/ 6324 w 10000"/>
                  <a:gd name="connsiteY62" fmla="*/ 7771 h 10000"/>
                  <a:gd name="connsiteX63" fmla="*/ 6471 w 10000"/>
                  <a:gd name="connsiteY63" fmla="*/ 7801 h 10000"/>
                  <a:gd name="connsiteX64" fmla="*/ 6471 w 10000"/>
                  <a:gd name="connsiteY64" fmla="*/ 8123 h 10000"/>
                  <a:gd name="connsiteX65" fmla="*/ 6618 w 10000"/>
                  <a:gd name="connsiteY65" fmla="*/ 8152 h 10000"/>
                  <a:gd name="connsiteX66" fmla="*/ 6618 w 10000"/>
                  <a:gd name="connsiteY66" fmla="*/ 8446 h 10000"/>
                  <a:gd name="connsiteX67" fmla="*/ 6765 w 10000"/>
                  <a:gd name="connsiteY67" fmla="*/ 8475 h 10000"/>
                  <a:gd name="connsiteX68" fmla="*/ 6765 w 10000"/>
                  <a:gd name="connsiteY68" fmla="*/ 8710 h 10000"/>
                  <a:gd name="connsiteX69" fmla="*/ 6912 w 10000"/>
                  <a:gd name="connsiteY69" fmla="*/ 8739 h 10000"/>
                  <a:gd name="connsiteX70" fmla="*/ 6912 w 10000"/>
                  <a:gd name="connsiteY70" fmla="*/ 8974 h 10000"/>
                  <a:gd name="connsiteX71" fmla="*/ 7059 w 10000"/>
                  <a:gd name="connsiteY71" fmla="*/ 9003 h 10000"/>
                  <a:gd name="connsiteX72" fmla="*/ 7059 w 10000"/>
                  <a:gd name="connsiteY72" fmla="*/ 9238 h 10000"/>
                  <a:gd name="connsiteX73" fmla="*/ 7206 w 10000"/>
                  <a:gd name="connsiteY73" fmla="*/ 9267 h 10000"/>
                  <a:gd name="connsiteX74" fmla="*/ 7206 w 10000"/>
                  <a:gd name="connsiteY74" fmla="*/ 9443 h 10000"/>
                  <a:gd name="connsiteX75" fmla="*/ 7353 w 10000"/>
                  <a:gd name="connsiteY75" fmla="*/ 9472 h 10000"/>
                  <a:gd name="connsiteX76" fmla="*/ 7353 w 10000"/>
                  <a:gd name="connsiteY76" fmla="*/ 9619 h 10000"/>
                  <a:gd name="connsiteX77" fmla="*/ 7500 w 10000"/>
                  <a:gd name="connsiteY77" fmla="*/ 9648 h 10000"/>
                  <a:gd name="connsiteX78" fmla="*/ 7500 w 10000"/>
                  <a:gd name="connsiteY78" fmla="*/ 9765 h 10000"/>
                  <a:gd name="connsiteX79" fmla="*/ 7647 w 10000"/>
                  <a:gd name="connsiteY79" fmla="*/ 9795 h 10000"/>
                  <a:gd name="connsiteX80" fmla="*/ 7647 w 10000"/>
                  <a:gd name="connsiteY80" fmla="*/ 9883 h 10000"/>
                  <a:gd name="connsiteX81" fmla="*/ 7794 w 10000"/>
                  <a:gd name="connsiteY81" fmla="*/ 9912 h 10000"/>
                  <a:gd name="connsiteX82" fmla="*/ 7794 w 10000"/>
                  <a:gd name="connsiteY82" fmla="*/ 9941 h 10000"/>
                  <a:gd name="connsiteX83" fmla="*/ 8088 w 10000"/>
                  <a:gd name="connsiteY83" fmla="*/ 10000 h 10000"/>
                  <a:gd name="connsiteX84" fmla="*/ 7941 w 10000"/>
                  <a:gd name="connsiteY84" fmla="*/ 10000 h 10000"/>
                  <a:gd name="connsiteX85" fmla="*/ 8088 w 10000"/>
                  <a:gd name="connsiteY85" fmla="*/ 10000 h 10000"/>
                  <a:gd name="connsiteX86" fmla="*/ 8235 w 10000"/>
                  <a:gd name="connsiteY86" fmla="*/ 10000 h 10000"/>
                  <a:gd name="connsiteX87" fmla="*/ 8529 w 10000"/>
                  <a:gd name="connsiteY87" fmla="*/ 9941 h 10000"/>
                  <a:gd name="connsiteX88" fmla="*/ 8529 w 10000"/>
                  <a:gd name="connsiteY88" fmla="*/ 9853 h 10000"/>
                  <a:gd name="connsiteX89" fmla="*/ 8676 w 10000"/>
                  <a:gd name="connsiteY89" fmla="*/ 9824 h 10000"/>
                  <a:gd name="connsiteX90" fmla="*/ 8676 w 10000"/>
                  <a:gd name="connsiteY90" fmla="*/ 9736 h 10000"/>
                  <a:gd name="connsiteX91" fmla="*/ 8824 w 10000"/>
                  <a:gd name="connsiteY91" fmla="*/ 9707 h 10000"/>
                  <a:gd name="connsiteX92" fmla="*/ 8824 w 10000"/>
                  <a:gd name="connsiteY92" fmla="*/ 9589 h 10000"/>
                  <a:gd name="connsiteX93" fmla="*/ 8971 w 10000"/>
                  <a:gd name="connsiteY93" fmla="*/ 9560 h 10000"/>
                  <a:gd name="connsiteX94" fmla="*/ 8971 w 10000"/>
                  <a:gd name="connsiteY94" fmla="*/ 9384 h 10000"/>
                  <a:gd name="connsiteX95" fmla="*/ 9118 w 10000"/>
                  <a:gd name="connsiteY95" fmla="*/ 9355 h 10000"/>
                  <a:gd name="connsiteX96" fmla="*/ 9118 w 10000"/>
                  <a:gd name="connsiteY96" fmla="*/ 9179 h 10000"/>
                  <a:gd name="connsiteX97" fmla="*/ 9265 w 10000"/>
                  <a:gd name="connsiteY97" fmla="*/ 9150 h 10000"/>
                  <a:gd name="connsiteX98" fmla="*/ 9265 w 10000"/>
                  <a:gd name="connsiteY98" fmla="*/ 8944 h 10000"/>
                  <a:gd name="connsiteX99" fmla="*/ 9412 w 10000"/>
                  <a:gd name="connsiteY99" fmla="*/ 8915 h 10000"/>
                  <a:gd name="connsiteX100" fmla="*/ 9412 w 10000"/>
                  <a:gd name="connsiteY100" fmla="*/ 8651 h 10000"/>
                  <a:gd name="connsiteX101" fmla="*/ 9559 w 10000"/>
                  <a:gd name="connsiteY101" fmla="*/ 8622 h 10000"/>
                  <a:gd name="connsiteX102" fmla="*/ 9559 w 10000"/>
                  <a:gd name="connsiteY102" fmla="*/ 8358 h 10000"/>
                  <a:gd name="connsiteX103" fmla="*/ 9706 w 10000"/>
                  <a:gd name="connsiteY103" fmla="*/ 8328 h 10000"/>
                  <a:gd name="connsiteX104" fmla="*/ 9706 w 10000"/>
                  <a:gd name="connsiteY104" fmla="*/ 8035 h 10000"/>
                  <a:gd name="connsiteX105" fmla="*/ 9853 w 10000"/>
                  <a:gd name="connsiteY105" fmla="*/ 8006 h 10000"/>
                  <a:gd name="connsiteX106" fmla="*/ 9853 w 10000"/>
                  <a:gd name="connsiteY106" fmla="*/ 7713 h 10000"/>
                  <a:gd name="connsiteX107" fmla="*/ 10000 w 10000"/>
                  <a:gd name="connsiteY107" fmla="*/ 7683 h 10000"/>
                  <a:gd name="connsiteX0" fmla="*/ 0 w 9265"/>
                  <a:gd name="connsiteY0" fmla="*/ 2229 h 10000"/>
                  <a:gd name="connsiteX1" fmla="*/ 147 w 9265"/>
                  <a:gd name="connsiteY1" fmla="*/ 1906 h 10000"/>
                  <a:gd name="connsiteX2" fmla="*/ 294 w 9265"/>
                  <a:gd name="connsiteY2" fmla="*/ 1584 h 10000"/>
                  <a:gd name="connsiteX3" fmla="*/ 441 w 9265"/>
                  <a:gd name="connsiteY3" fmla="*/ 1290 h 10000"/>
                  <a:gd name="connsiteX4" fmla="*/ 589 w 9265"/>
                  <a:gd name="connsiteY4" fmla="*/ 1026 h 10000"/>
                  <a:gd name="connsiteX5" fmla="*/ 736 w 9265"/>
                  <a:gd name="connsiteY5" fmla="*/ 792 h 10000"/>
                  <a:gd name="connsiteX6" fmla="*/ 883 w 9265"/>
                  <a:gd name="connsiteY6" fmla="*/ 587 h 10000"/>
                  <a:gd name="connsiteX7" fmla="*/ 1030 w 9265"/>
                  <a:gd name="connsiteY7" fmla="*/ 411 h 10000"/>
                  <a:gd name="connsiteX8" fmla="*/ 1177 w 9265"/>
                  <a:gd name="connsiteY8" fmla="*/ 235 h 10000"/>
                  <a:gd name="connsiteX9" fmla="*/ 1324 w 9265"/>
                  <a:gd name="connsiteY9" fmla="*/ 147 h 10000"/>
                  <a:gd name="connsiteX10" fmla="*/ 1471 w 9265"/>
                  <a:gd name="connsiteY10" fmla="*/ 59 h 10000"/>
                  <a:gd name="connsiteX11" fmla="*/ 1765 w 9265"/>
                  <a:gd name="connsiteY11" fmla="*/ 0 h 10000"/>
                  <a:gd name="connsiteX12" fmla="*/ 1765 w 9265"/>
                  <a:gd name="connsiteY12" fmla="*/ 0 h 10000"/>
                  <a:gd name="connsiteX13" fmla="*/ 1912 w 9265"/>
                  <a:gd name="connsiteY13" fmla="*/ 0 h 10000"/>
                  <a:gd name="connsiteX14" fmla="*/ 2206 w 9265"/>
                  <a:gd name="connsiteY14" fmla="*/ 59 h 10000"/>
                  <a:gd name="connsiteX15" fmla="*/ 2206 w 9265"/>
                  <a:gd name="connsiteY15" fmla="*/ 147 h 10000"/>
                  <a:gd name="connsiteX16" fmla="*/ 2353 w 9265"/>
                  <a:gd name="connsiteY16" fmla="*/ 176 h 10000"/>
                  <a:gd name="connsiteX17" fmla="*/ 2353 w 9265"/>
                  <a:gd name="connsiteY17" fmla="*/ 264 h 10000"/>
                  <a:gd name="connsiteX18" fmla="*/ 2500 w 9265"/>
                  <a:gd name="connsiteY18" fmla="*/ 293 h 10000"/>
                  <a:gd name="connsiteX19" fmla="*/ 2500 w 9265"/>
                  <a:gd name="connsiteY19" fmla="*/ 411 h 10000"/>
                  <a:gd name="connsiteX20" fmla="*/ 2647 w 9265"/>
                  <a:gd name="connsiteY20" fmla="*/ 440 h 10000"/>
                  <a:gd name="connsiteX21" fmla="*/ 2647 w 9265"/>
                  <a:gd name="connsiteY21" fmla="*/ 616 h 10000"/>
                  <a:gd name="connsiteX22" fmla="*/ 2794 w 9265"/>
                  <a:gd name="connsiteY22" fmla="*/ 645 h 10000"/>
                  <a:gd name="connsiteX23" fmla="*/ 2794 w 9265"/>
                  <a:gd name="connsiteY23" fmla="*/ 821 h 10000"/>
                  <a:gd name="connsiteX24" fmla="*/ 2941 w 9265"/>
                  <a:gd name="connsiteY24" fmla="*/ 850 h 10000"/>
                  <a:gd name="connsiteX25" fmla="*/ 2941 w 9265"/>
                  <a:gd name="connsiteY25" fmla="*/ 1056 h 10000"/>
                  <a:gd name="connsiteX26" fmla="*/ 3089 w 9265"/>
                  <a:gd name="connsiteY26" fmla="*/ 1085 h 10000"/>
                  <a:gd name="connsiteX27" fmla="*/ 3089 w 9265"/>
                  <a:gd name="connsiteY27" fmla="*/ 1349 h 10000"/>
                  <a:gd name="connsiteX28" fmla="*/ 3236 w 9265"/>
                  <a:gd name="connsiteY28" fmla="*/ 1378 h 10000"/>
                  <a:gd name="connsiteX29" fmla="*/ 3236 w 9265"/>
                  <a:gd name="connsiteY29" fmla="*/ 1642 h 10000"/>
                  <a:gd name="connsiteX30" fmla="*/ 3383 w 9265"/>
                  <a:gd name="connsiteY30" fmla="*/ 1672 h 10000"/>
                  <a:gd name="connsiteX31" fmla="*/ 3383 w 9265"/>
                  <a:gd name="connsiteY31" fmla="*/ 1935 h 10000"/>
                  <a:gd name="connsiteX32" fmla="*/ 3530 w 9265"/>
                  <a:gd name="connsiteY32" fmla="*/ 1965 h 10000"/>
                  <a:gd name="connsiteX33" fmla="*/ 3530 w 9265"/>
                  <a:gd name="connsiteY33" fmla="*/ 2287 h 10000"/>
                  <a:gd name="connsiteX34" fmla="*/ 3677 w 9265"/>
                  <a:gd name="connsiteY34" fmla="*/ 2317 h 10000"/>
                  <a:gd name="connsiteX35" fmla="*/ 3677 w 9265"/>
                  <a:gd name="connsiteY35" fmla="*/ 2639 h 10000"/>
                  <a:gd name="connsiteX36" fmla="*/ 3824 w 9265"/>
                  <a:gd name="connsiteY36" fmla="*/ 2669 h 10000"/>
                  <a:gd name="connsiteX37" fmla="*/ 3824 w 9265"/>
                  <a:gd name="connsiteY37" fmla="*/ 3021 h 10000"/>
                  <a:gd name="connsiteX38" fmla="*/ 3971 w 9265"/>
                  <a:gd name="connsiteY38" fmla="*/ 3050 h 10000"/>
                  <a:gd name="connsiteX39" fmla="*/ 3971 w 9265"/>
                  <a:gd name="connsiteY39" fmla="*/ 3402 h 10000"/>
                  <a:gd name="connsiteX40" fmla="*/ 4118 w 9265"/>
                  <a:gd name="connsiteY40" fmla="*/ 3431 h 10000"/>
                  <a:gd name="connsiteX41" fmla="*/ 4118 w 9265"/>
                  <a:gd name="connsiteY41" fmla="*/ 3812 h 10000"/>
                  <a:gd name="connsiteX42" fmla="*/ 4265 w 9265"/>
                  <a:gd name="connsiteY42" fmla="*/ 3842 h 10000"/>
                  <a:gd name="connsiteX43" fmla="*/ 4265 w 9265"/>
                  <a:gd name="connsiteY43" fmla="*/ 4223 h 10000"/>
                  <a:gd name="connsiteX44" fmla="*/ 4412 w 9265"/>
                  <a:gd name="connsiteY44" fmla="*/ 4252 h 10000"/>
                  <a:gd name="connsiteX45" fmla="*/ 4412 w 9265"/>
                  <a:gd name="connsiteY45" fmla="*/ 4633 h 10000"/>
                  <a:gd name="connsiteX46" fmla="*/ 4559 w 9265"/>
                  <a:gd name="connsiteY46" fmla="*/ 4663 h 10000"/>
                  <a:gd name="connsiteX47" fmla="*/ 4559 w 9265"/>
                  <a:gd name="connsiteY47" fmla="*/ 5044 h 10000"/>
                  <a:gd name="connsiteX48" fmla="*/ 4706 w 9265"/>
                  <a:gd name="connsiteY48" fmla="*/ 5073 h 10000"/>
                  <a:gd name="connsiteX49" fmla="*/ 4706 w 9265"/>
                  <a:gd name="connsiteY49" fmla="*/ 5455 h 10000"/>
                  <a:gd name="connsiteX50" fmla="*/ 4853 w 9265"/>
                  <a:gd name="connsiteY50" fmla="*/ 5484 h 10000"/>
                  <a:gd name="connsiteX51" fmla="*/ 4853 w 9265"/>
                  <a:gd name="connsiteY51" fmla="*/ 5865 h 10000"/>
                  <a:gd name="connsiteX52" fmla="*/ 5000 w 9265"/>
                  <a:gd name="connsiteY52" fmla="*/ 5894 h 10000"/>
                  <a:gd name="connsiteX53" fmla="*/ 5000 w 9265"/>
                  <a:gd name="connsiteY53" fmla="*/ 6276 h 10000"/>
                  <a:gd name="connsiteX54" fmla="*/ 5147 w 9265"/>
                  <a:gd name="connsiteY54" fmla="*/ 6305 h 10000"/>
                  <a:gd name="connsiteX55" fmla="*/ 5147 w 9265"/>
                  <a:gd name="connsiteY55" fmla="*/ 6657 h 10000"/>
                  <a:gd name="connsiteX56" fmla="*/ 5294 w 9265"/>
                  <a:gd name="connsiteY56" fmla="*/ 6686 h 10000"/>
                  <a:gd name="connsiteX57" fmla="*/ 5294 w 9265"/>
                  <a:gd name="connsiteY57" fmla="*/ 7038 h 10000"/>
                  <a:gd name="connsiteX58" fmla="*/ 5441 w 9265"/>
                  <a:gd name="connsiteY58" fmla="*/ 7067 h 10000"/>
                  <a:gd name="connsiteX59" fmla="*/ 5441 w 9265"/>
                  <a:gd name="connsiteY59" fmla="*/ 7419 h 10000"/>
                  <a:gd name="connsiteX60" fmla="*/ 5589 w 9265"/>
                  <a:gd name="connsiteY60" fmla="*/ 7449 h 10000"/>
                  <a:gd name="connsiteX61" fmla="*/ 5589 w 9265"/>
                  <a:gd name="connsiteY61" fmla="*/ 7771 h 10000"/>
                  <a:gd name="connsiteX62" fmla="*/ 5736 w 9265"/>
                  <a:gd name="connsiteY62" fmla="*/ 7801 h 10000"/>
                  <a:gd name="connsiteX63" fmla="*/ 5736 w 9265"/>
                  <a:gd name="connsiteY63" fmla="*/ 8123 h 10000"/>
                  <a:gd name="connsiteX64" fmla="*/ 5883 w 9265"/>
                  <a:gd name="connsiteY64" fmla="*/ 8152 h 10000"/>
                  <a:gd name="connsiteX65" fmla="*/ 5883 w 9265"/>
                  <a:gd name="connsiteY65" fmla="*/ 8446 h 10000"/>
                  <a:gd name="connsiteX66" fmla="*/ 6030 w 9265"/>
                  <a:gd name="connsiteY66" fmla="*/ 8475 h 10000"/>
                  <a:gd name="connsiteX67" fmla="*/ 6030 w 9265"/>
                  <a:gd name="connsiteY67" fmla="*/ 8710 h 10000"/>
                  <a:gd name="connsiteX68" fmla="*/ 6177 w 9265"/>
                  <a:gd name="connsiteY68" fmla="*/ 8739 h 10000"/>
                  <a:gd name="connsiteX69" fmla="*/ 6177 w 9265"/>
                  <a:gd name="connsiteY69" fmla="*/ 8974 h 10000"/>
                  <a:gd name="connsiteX70" fmla="*/ 6324 w 9265"/>
                  <a:gd name="connsiteY70" fmla="*/ 9003 h 10000"/>
                  <a:gd name="connsiteX71" fmla="*/ 6324 w 9265"/>
                  <a:gd name="connsiteY71" fmla="*/ 9238 h 10000"/>
                  <a:gd name="connsiteX72" fmla="*/ 6471 w 9265"/>
                  <a:gd name="connsiteY72" fmla="*/ 9267 h 10000"/>
                  <a:gd name="connsiteX73" fmla="*/ 6471 w 9265"/>
                  <a:gd name="connsiteY73" fmla="*/ 9443 h 10000"/>
                  <a:gd name="connsiteX74" fmla="*/ 6618 w 9265"/>
                  <a:gd name="connsiteY74" fmla="*/ 9472 h 10000"/>
                  <a:gd name="connsiteX75" fmla="*/ 6618 w 9265"/>
                  <a:gd name="connsiteY75" fmla="*/ 9619 h 10000"/>
                  <a:gd name="connsiteX76" fmla="*/ 6765 w 9265"/>
                  <a:gd name="connsiteY76" fmla="*/ 9648 h 10000"/>
                  <a:gd name="connsiteX77" fmla="*/ 6765 w 9265"/>
                  <a:gd name="connsiteY77" fmla="*/ 9765 h 10000"/>
                  <a:gd name="connsiteX78" fmla="*/ 6912 w 9265"/>
                  <a:gd name="connsiteY78" fmla="*/ 9795 h 10000"/>
                  <a:gd name="connsiteX79" fmla="*/ 6912 w 9265"/>
                  <a:gd name="connsiteY79" fmla="*/ 9883 h 10000"/>
                  <a:gd name="connsiteX80" fmla="*/ 7059 w 9265"/>
                  <a:gd name="connsiteY80" fmla="*/ 9912 h 10000"/>
                  <a:gd name="connsiteX81" fmla="*/ 7059 w 9265"/>
                  <a:gd name="connsiteY81" fmla="*/ 9941 h 10000"/>
                  <a:gd name="connsiteX82" fmla="*/ 7353 w 9265"/>
                  <a:gd name="connsiteY82" fmla="*/ 10000 h 10000"/>
                  <a:gd name="connsiteX83" fmla="*/ 7206 w 9265"/>
                  <a:gd name="connsiteY83" fmla="*/ 10000 h 10000"/>
                  <a:gd name="connsiteX84" fmla="*/ 7353 w 9265"/>
                  <a:gd name="connsiteY84" fmla="*/ 10000 h 10000"/>
                  <a:gd name="connsiteX85" fmla="*/ 7500 w 9265"/>
                  <a:gd name="connsiteY85" fmla="*/ 10000 h 10000"/>
                  <a:gd name="connsiteX86" fmla="*/ 7794 w 9265"/>
                  <a:gd name="connsiteY86" fmla="*/ 9941 h 10000"/>
                  <a:gd name="connsiteX87" fmla="*/ 7794 w 9265"/>
                  <a:gd name="connsiteY87" fmla="*/ 9853 h 10000"/>
                  <a:gd name="connsiteX88" fmla="*/ 7941 w 9265"/>
                  <a:gd name="connsiteY88" fmla="*/ 9824 h 10000"/>
                  <a:gd name="connsiteX89" fmla="*/ 7941 w 9265"/>
                  <a:gd name="connsiteY89" fmla="*/ 9736 h 10000"/>
                  <a:gd name="connsiteX90" fmla="*/ 8089 w 9265"/>
                  <a:gd name="connsiteY90" fmla="*/ 9707 h 10000"/>
                  <a:gd name="connsiteX91" fmla="*/ 8089 w 9265"/>
                  <a:gd name="connsiteY91" fmla="*/ 9589 h 10000"/>
                  <a:gd name="connsiteX92" fmla="*/ 8236 w 9265"/>
                  <a:gd name="connsiteY92" fmla="*/ 9560 h 10000"/>
                  <a:gd name="connsiteX93" fmla="*/ 8236 w 9265"/>
                  <a:gd name="connsiteY93" fmla="*/ 9384 h 10000"/>
                  <a:gd name="connsiteX94" fmla="*/ 8383 w 9265"/>
                  <a:gd name="connsiteY94" fmla="*/ 9355 h 10000"/>
                  <a:gd name="connsiteX95" fmla="*/ 8383 w 9265"/>
                  <a:gd name="connsiteY95" fmla="*/ 9179 h 10000"/>
                  <a:gd name="connsiteX96" fmla="*/ 8530 w 9265"/>
                  <a:gd name="connsiteY96" fmla="*/ 9150 h 10000"/>
                  <a:gd name="connsiteX97" fmla="*/ 8530 w 9265"/>
                  <a:gd name="connsiteY97" fmla="*/ 8944 h 10000"/>
                  <a:gd name="connsiteX98" fmla="*/ 8677 w 9265"/>
                  <a:gd name="connsiteY98" fmla="*/ 8915 h 10000"/>
                  <a:gd name="connsiteX99" fmla="*/ 8677 w 9265"/>
                  <a:gd name="connsiteY99" fmla="*/ 8651 h 10000"/>
                  <a:gd name="connsiteX100" fmla="*/ 8824 w 9265"/>
                  <a:gd name="connsiteY100" fmla="*/ 8622 h 10000"/>
                  <a:gd name="connsiteX101" fmla="*/ 8824 w 9265"/>
                  <a:gd name="connsiteY101" fmla="*/ 8358 h 10000"/>
                  <a:gd name="connsiteX102" fmla="*/ 8971 w 9265"/>
                  <a:gd name="connsiteY102" fmla="*/ 8328 h 10000"/>
                  <a:gd name="connsiteX103" fmla="*/ 8971 w 9265"/>
                  <a:gd name="connsiteY103" fmla="*/ 8035 h 10000"/>
                  <a:gd name="connsiteX104" fmla="*/ 9118 w 9265"/>
                  <a:gd name="connsiteY104" fmla="*/ 8006 h 10000"/>
                  <a:gd name="connsiteX105" fmla="*/ 9118 w 9265"/>
                  <a:gd name="connsiteY105" fmla="*/ 7713 h 10000"/>
                  <a:gd name="connsiteX106" fmla="*/ 9265 w 9265"/>
                  <a:gd name="connsiteY106" fmla="*/ 7683 h 10000"/>
                  <a:gd name="connsiteX0" fmla="*/ 0 w 9841"/>
                  <a:gd name="connsiteY0" fmla="*/ 1906 h 10000"/>
                  <a:gd name="connsiteX1" fmla="*/ 158 w 9841"/>
                  <a:gd name="connsiteY1" fmla="*/ 1584 h 10000"/>
                  <a:gd name="connsiteX2" fmla="*/ 317 w 9841"/>
                  <a:gd name="connsiteY2" fmla="*/ 1290 h 10000"/>
                  <a:gd name="connsiteX3" fmla="*/ 477 w 9841"/>
                  <a:gd name="connsiteY3" fmla="*/ 1026 h 10000"/>
                  <a:gd name="connsiteX4" fmla="*/ 635 w 9841"/>
                  <a:gd name="connsiteY4" fmla="*/ 792 h 10000"/>
                  <a:gd name="connsiteX5" fmla="*/ 794 w 9841"/>
                  <a:gd name="connsiteY5" fmla="*/ 587 h 10000"/>
                  <a:gd name="connsiteX6" fmla="*/ 953 w 9841"/>
                  <a:gd name="connsiteY6" fmla="*/ 411 h 10000"/>
                  <a:gd name="connsiteX7" fmla="*/ 1111 w 9841"/>
                  <a:gd name="connsiteY7" fmla="*/ 235 h 10000"/>
                  <a:gd name="connsiteX8" fmla="*/ 1270 w 9841"/>
                  <a:gd name="connsiteY8" fmla="*/ 147 h 10000"/>
                  <a:gd name="connsiteX9" fmla="*/ 1429 w 9841"/>
                  <a:gd name="connsiteY9" fmla="*/ 59 h 10000"/>
                  <a:gd name="connsiteX10" fmla="*/ 1746 w 9841"/>
                  <a:gd name="connsiteY10" fmla="*/ 0 h 10000"/>
                  <a:gd name="connsiteX11" fmla="*/ 1746 w 9841"/>
                  <a:gd name="connsiteY11" fmla="*/ 0 h 10000"/>
                  <a:gd name="connsiteX12" fmla="*/ 1905 w 9841"/>
                  <a:gd name="connsiteY12" fmla="*/ 0 h 10000"/>
                  <a:gd name="connsiteX13" fmla="*/ 2222 w 9841"/>
                  <a:gd name="connsiteY13" fmla="*/ 59 h 10000"/>
                  <a:gd name="connsiteX14" fmla="*/ 2222 w 9841"/>
                  <a:gd name="connsiteY14" fmla="*/ 147 h 10000"/>
                  <a:gd name="connsiteX15" fmla="*/ 2381 w 9841"/>
                  <a:gd name="connsiteY15" fmla="*/ 176 h 10000"/>
                  <a:gd name="connsiteX16" fmla="*/ 2381 w 9841"/>
                  <a:gd name="connsiteY16" fmla="*/ 264 h 10000"/>
                  <a:gd name="connsiteX17" fmla="*/ 2539 w 9841"/>
                  <a:gd name="connsiteY17" fmla="*/ 293 h 10000"/>
                  <a:gd name="connsiteX18" fmla="*/ 2539 w 9841"/>
                  <a:gd name="connsiteY18" fmla="*/ 411 h 10000"/>
                  <a:gd name="connsiteX19" fmla="*/ 2698 w 9841"/>
                  <a:gd name="connsiteY19" fmla="*/ 440 h 10000"/>
                  <a:gd name="connsiteX20" fmla="*/ 2698 w 9841"/>
                  <a:gd name="connsiteY20" fmla="*/ 616 h 10000"/>
                  <a:gd name="connsiteX21" fmla="*/ 2857 w 9841"/>
                  <a:gd name="connsiteY21" fmla="*/ 645 h 10000"/>
                  <a:gd name="connsiteX22" fmla="*/ 2857 w 9841"/>
                  <a:gd name="connsiteY22" fmla="*/ 821 h 10000"/>
                  <a:gd name="connsiteX23" fmla="*/ 3015 w 9841"/>
                  <a:gd name="connsiteY23" fmla="*/ 850 h 10000"/>
                  <a:gd name="connsiteX24" fmla="*/ 3015 w 9841"/>
                  <a:gd name="connsiteY24" fmla="*/ 1056 h 10000"/>
                  <a:gd name="connsiteX25" fmla="*/ 3175 w 9841"/>
                  <a:gd name="connsiteY25" fmla="*/ 1085 h 10000"/>
                  <a:gd name="connsiteX26" fmla="*/ 3175 w 9841"/>
                  <a:gd name="connsiteY26" fmla="*/ 1349 h 10000"/>
                  <a:gd name="connsiteX27" fmla="*/ 3334 w 9841"/>
                  <a:gd name="connsiteY27" fmla="*/ 1378 h 10000"/>
                  <a:gd name="connsiteX28" fmla="*/ 3334 w 9841"/>
                  <a:gd name="connsiteY28" fmla="*/ 1642 h 10000"/>
                  <a:gd name="connsiteX29" fmla="*/ 3492 w 9841"/>
                  <a:gd name="connsiteY29" fmla="*/ 1672 h 10000"/>
                  <a:gd name="connsiteX30" fmla="*/ 3492 w 9841"/>
                  <a:gd name="connsiteY30" fmla="*/ 1935 h 10000"/>
                  <a:gd name="connsiteX31" fmla="*/ 3651 w 9841"/>
                  <a:gd name="connsiteY31" fmla="*/ 1965 h 10000"/>
                  <a:gd name="connsiteX32" fmla="*/ 3651 w 9841"/>
                  <a:gd name="connsiteY32" fmla="*/ 2287 h 10000"/>
                  <a:gd name="connsiteX33" fmla="*/ 3810 w 9841"/>
                  <a:gd name="connsiteY33" fmla="*/ 2317 h 10000"/>
                  <a:gd name="connsiteX34" fmla="*/ 3810 w 9841"/>
                  <a:gd name="connsiteY34" fmla="*/ 2639 h 10000"/>
                  <a:gd name="connsiteX35" fmla="*/ 3968 w 9841"/>
                  <a:gd name="connsiteY35" fmla="*/ 2669 h 10000"/>
                  <a:gd name="connsiteX36" fmla="*/ 3968 w 9841"/>
                  <a:gd name="connsiteY36" fmla="*/ 3021 h 10000"/>
                  <a:gd name="connsiteX37" fmla="*/ 4127 w 9841"/>
                  <a:gd name="connsiteY37" fmla="*/ 3050 h 10000"/>
                  <a:gd name="connsiteX38" fmla="*/ 4127 w 9841"/>
                  <a:gd name="connsiteY38" fmla="*/ 3402 h 10000"/>
                  <a:gd name="connsiteX39" fmla="*/ 4286 w 9841"/>
                  <a:gd name="connsiteY39" fmla="*/ 3431 h 10000"/>
                  <a:gd name="connsiteX40" fmla="*/ 4286 w 9841"/>
                  <a:gd name="connsiteY40" fmla="*/ 3812 h 10000"/>
                  <a:gd name="connsiteX41" fmla="*/ 4444 w 9841"/>
                  <a:gd name="connsiteY41" fmla="*/ 3842 h 10000"/>
                  <a:gd name="connsiteX42" fmla="*/ 4444 w 9841"/>
                  <a:gd name="connsiteY42" fmla="*/ 4223 h 10000"/>
                  <a:gd name="connsiteX43" fmla="*/ 4603 w 9841"/>
                  <a:gd name="connsiteY43" fmla="*/ 4252 h 10000"/>
                  <a:gd name="connsiteX44" fmla="*/ 4603 w 9841"/>
                  <a:gd name="connsiteY44" fmla="*/ 4633 h 10000"/>
                  <a:gd name="connsiteX45" fmla="*/ 4762 w 9841"/>
                  <a:gd name="connsiteY45" fmla="*/ 4663 h 10000"/>
                  <a:gd name="connsiteX46" fmla="*/ 4762 w 9841"/>
                  <a:gd name="connsiteY46" fmla="*/ 5044 h 10000"/>
                  <a:gd name="connsiteX47" fmla="*/ 4920 w 9841"/>
                  <a:gd name="connsiteY47" fmla="*/ 5073 h 10000"/>
                  <a:gd name="connsiteX48" fmla="*/ 4920 w 9841"/>
                  <a:gd name="connsiteY48" fmla="*/ 5455 h 10000"/>
                  <a:gd name="connsiteX49" fmla="*/ 5079 w 9841"/>
                  <a:gd name="connsiteY49" fmla="*/ 5484 h 10000"/>
                  <a:gd name="connsiteX50" fmla="*/ 5079 w 9841"/>
                  <a:gd name="connsiteY50" fmla="*/ 5865 h 10000"/>
                  <a:gd name="connsiteX51" fmla="*/ 5238 w 9841"/>
                  <a:gd name="connsiteY51" fmla="*/ 5894 h 10000"/>
                  <a:gd name="connsiteX52" fmla="*/ 5238 w 9841"/>
                  <a:gd name="connsiteY52" fmla="*/ 6276 h 10000"/>
                  <a:gd name="connsiteX53" fmla="*/ 5396 w 9841"/>
                  <a:gd name="connsiteY53" fmla="*/ 6305 h 10000"/>
                  <a:gd name="connsiteX54" fmla="*/ 5396 w 9841"/>
                  <a:gd name="connsiteY54" fmla="*/ 6657 h 10000"/>
                  <a:gd name="connsiteX55" fmla="*/ 5555 w 9841"/>
                  <a:gd name="connsiteY55" fmla="*/ 6686 h 10000"/>
                  <a:gd name="connsiteX56" fmla="*/ 5555 w 9841"/>
                  <a:gd name="connsiteY56" fmla="*/ 7038 h 10000"/>
                  <a:gd name="connsiteX57" fmla="*/ 5714 w 9841"/>
                  <a:gd name="connsiteY57" fmla="*/ 7067 h 10000"/>
                  <a:gd name="connsiteX58" fmla="*/ 5714 w 9841"/>
                  <a:gd name="connsiteY58" fmla="*/ 7419 h 10000"/>
                  <a:gd name="connsiteX59" fmla="*/ 5873 w 9841"/>
                  <a:gd name="connsiteY59" fmla="*/ 7449 h 10000"/>
                  <a:gd name="connsiteX60" fmla="*/ 5873 w 9841"/>
                  <a:gd name="connsiteY60" fmla="*/ 7771 h 10000"/>
                  <a:gd name="connsiteX61" fmla="*/ 6032 w 9841"/>
                  <a:gd name="connsiteY61" fmla="*/ 7801 h 10000"/>
                  <a:gd name="connsiteX62" fmla="*/ 6032 w 9841"/>
                  <a:gd name="connsiteY62" fmla="*/ 8123 h 10000"/>
                  <a:gd name="connsiteX63" fmla="*/ 6191 w 9841"/>
                  <a:gd name="connsiteY63" fmla="*/ 8152 h 10000"/>
                  <a:gd name="connsiteX64" fmla="*/ 6191 w 9841"/>
                  <a:gd name="connsiteY64" fmla="*/ 8446 h 10000"/>
                  <a:gd name="connsiteX65" fmla="*/ 6349 w 9841"/>
                  <a:gd name="connsiteY65" fmla="*/ 8475 h 10000"/>
                  <a:gd name="connsiteX66" fmla="*/ 6349 w 9841"/>
                  <a:gd name="connsiteY66" fmla="*/ 8710 h 10000"/>
                  <a:gd name="connsiteX67" fmla="*/ 6508 w 9841"/>
                  <a:gd name="connsiteY67" fmla="*/ 8739 h 10000"/>
                  <a:gd name="connsiteX68" fmla="*/ 6508 w 9841"/>
                  <a:gd name="connsiteY68" fmla="*/ 8974 h 10000"/>
                  <a:gd name="connsiteX69" fmla="*/ 6667 w 9841"/>
                  <a:gd name="connsiteY69" fmla="*/ 9003 h 10000"/>
                  <a:gd name="connsiteX70" fmla="*/ 6667 w 9841"/>
                  <a:gd name="connsiteY70" fmla="*/ 9238 h 10000"/>
                  <a:gd name="connsiteX71" fmla="*/ 6825 w 9841"/>
                  <a:gd name="connsiteY71" fmla="*/ 9267 h 10000"/>
                  <a:gd name="connsiteX72" fmla="*/ 6825 w 9841"/>
                  <a:gd name="connsiteY72" fmla="*/ 9443 h 10000"/>
                  <a:gd name="connsiteX73" fmla="*/ 6984 w 9841"/>
                  <a:gd name="connsiteY73" fmla="*/ 9472 h 10000"/>
                  <a:gd name="connsiteX74" fmla="*/ 6984 w 9841"/>
                  <a:gd name="connsiteY74" fmla="*/ 9619 h 10000"/>
                  <a:gd name="connsiteX75" fmla="*/ 7143 w 9841"/>
                  <a:gd name="connsiteY75" fmla="*/ 9648 h 10000"/>
                  <a:gd name="connsiteX76" fmla="*/ 7143 w 9841"/>
                  <a:gd name="connsiteY76" fmla="*/ 9765 h 10000"/>
                  <a:gd name="connsiteX77" fmla="*/ 7301 w 9841"/>
                  <a:gd name="connsiteY77" fmla="*/ 9795 h 10000"/>
                  <a:gd name="connsiteX78" fmla="*/ 7301 w 9841"/>
                  <a:gd name="connsiteY78" fmla="*/ 9883 h 10000"/>
                  <a:gd name="connsiteX79" fmla="*/ 7460 w 9841"/>
                  <a:gd name="connsiteY79" fmla="*/ 9912 h 10000"/>
                  <a:gd name="connsiteX80" fmla="*/ 7460 w 9841"/>
                  <a:gd name="connsiteY80" fmla="*/ 9941 h 10000"/>
                  <a:gd name="connsiteX81" fmla="*/ 7777 w 9841"/>
                  <a:gd name="connsiteY81" fmla="*/ 10000 h 10000"/>
                  <a:gd name="connsiteX82" fmla="*/ 7619 w 9841"/>
                  <a:gd name="connsiteY82" fmla="*/ 10000 h 10000"/>
                  <a:gd name="connsiteX83" fmla="*/ 7777 w 9841"/>
                  <a:gd name="connsiteY83" fmla="*/ 10000 h 10000"/>
                  <a:gd name="connsiteX84" fmla="*/ 7936 w 9841"/>
                  <a:gd name="connsiteY84" fmla="*/ 10000 h 10000"/>
                  <a:gd name="connsiteX85" fmla="*/ 8253 w 9841"/>
                  <a:gd name="connsiteY85" fmla="*/ 9941 h 10000"/>
                  <a:gd name="connsiteX86" fmla="*/ 8253 w 9841"/>
                  <a:gd name="connsiteY86" fmla="*/ 9853 h 10000"/>
                  <a:gd name="connsiteX87" fmla="*/ 8412 w 9841"/>
                  <a:gd name="connsiteY87" fmla="*/ 9824 h 10000"/>
                  <a:gd name="connsiteX88" fmla="*/ 8412 w 9841"/>
                  <a:gd name="connsiteY88" fmla="*/ 9736 h 10000"/>
                  <a:gd name="connsiteX89" fmla="*/ 8572 w 9841"/>
                  <a:gd name="connsiteY89" fmla="*/ 9707 h 10000"/>
                  <a:gd name="connsiteX90" fmla="*/ 8572 w 9841"/>
                  <a:gd name="connsiteY90" fmla="*/ 9589 h 10000"/>
                  <a:gd name="connsiteX91" fmla="*/ 8730 w 9841"/>
                  <a:gd name="connsiteY91" fmla="*/ 9560 h 10000"/>
                  <a:gd name="connsiteX92" fmla="*/ 8730 w 9841"/>
                  <a:gd name="connsiteY92" fmla="*/ 9384 h 10000"/>
                  <a:gd name="connsiteX93" fmla="*/ 8889 w 9841"/>
                  <a:gd name="connsiteY93" fmla="*/ 9355 h 10000"/>
                  <a:gd name="connsiteX94" fmla="*/ 8889 w 9841"/>
                  <a:gd name="connsiteY94" fmla="*/ 9179 h 10000"/>
                  <a:gd name="connsiteX95" fmla="*/ 9048 w 9841"/>
                  <a:gd name="connsiteY95" fmla="*/ 9150 h 10000"/>
                  <a:gd name="connsiteX96" fmla="*/ 9048 w 9841"/>
                  <a:gd name="connsiteY96" fmla="*/ 8944 h 10000"/>
                  <a:gd name="connsiteX97" fmla="*/ 9206 w 9841"/>
                  <a:gd name="connsiteY97" fmla="*/ 8915 h 10000"/>
                  <a:gd name="connsiteX98" fmla="*/ 9206 w 9841"/>
                  <a:gd name="connsiteY98" fmla="*/ 8651 h 10000"/>
                  <a:gd name="connsiteX99" fmla="*/ 9365 w 9841"/>
                  <a:gd name="connsiteY99" fmla="*/ 8622 h 10000"/>
                  <a:gd name="connsiteX100" fmla="*/ 9365 w 9841"/>
                  <a:gd name="connsiteY100" fmla="*/ 8358 h 10000"/>
                  <a:gd name="connsiteX101" fmla="*/ 9524 w 9841"/>
                  <a:gd name="connsiteY101" fmla="*/ 8328 h 10000"/>
                  <a:gd name="connsiteX102" fmla="*/ 9524 w 9841"/>
                  <a:gd name="connsiteY102" fmla="*/ 8035 h 10000"/>
                  <a:gd name="connsiteX103" fmla="*/ 9682 w 9841"/>
                  <a:gd name="connsiteY103" fmla="*/ 8006 h 10000"/>
                  <a:gd name="connsiteX104" fmla="*/ 9682 w 9841"/>
                  <a:gd name="connsiteY104" fmla="*/ 7713 h 10000"/>
                  <a:gd name="connsiteX105" fmla="*/ 9841 w 9841"/>
                  <a:gd name="connsiteY105" fmla="*/ 7683 h 10000"/>
                  <a:gd name="connsiteX0" fmla="*/ 0 w 9839"/>
                  <a:gd name="connsiteY0" fmla="*/ 1584 h 10000"/>
                  <a:gd name="connsiteX1" fmla="*/ 161 w 9839"/>
                  <a:gd name="connsiteY1" fmla="*/ 1290 h 10000"/>
                  <a:gd name="connsiteX2" fmla="*/ 324 w 9839"/>
                  <a:gd name="connsiteY2" fmla="*/ 1026 h 10000"/>
                  <a:gd name="connsiteX3" fmla="*/ 484 w 9839"/>
                  <a:gd name="connsiteY3" fmla="*/ 792 h 10000"/>
                  <a:gd name="connsiteX4" fmla="*/ 646 w 9839"/>
                  <a:gd name="connsiteY4" fmla="*/ 587 h 10000"/>
                  <a:gd name="connsiteX5" fmla="*/ 807 w 9839"/>
                  <a:gd name="connsiteY5" fmla="*/ 411 h 10000"/>
                  <a:gd name="connsiteX6" fmla="*/ 968 w 9839"/>
                  <a:gd name="connsiteY6" fmla="*/ 235 h 10000"/>
                  <a:gd name="connsiteX7" fmla="*/ 1130 w 9839"/>
                  <a:gd name="connsiteY7" fmla="*/ 147 h 10000"/>
                  <a:gd name="connsiteX8" fmla="*/ 1291 w 9839"/>
                  <a:gd name="connsiteY8" fmla="*/ 59 h 10000"/>
                  <a:gd name="connsiteX9" fmla="*/ 1613 w 9839"/>
                  <a:gd name="connsiteY9" fmla="*/ 0 h 10000"/>
                  <a:gd name="connsiteX10" fmla="*/ 1613 w 9839"/>
                  <a:gd name="connsiteY10" fmla="*/ 0 h 10000"/>
                  <a:gd name="connsiteX11" fmla="*/ 1775 w 9839"/>
                  <a:gd name="connsiteY11" fmla="*/ 0 h 10000"/>
                  <a:gd name="connsiteX12" fmla="*/ 2097 w 9839"/>
                  <a:gd name="connsiteY12" fmla="*/ 59 h 10000"/>
                  <a:gd name="connsiteX13" fmla="*/ 2097 w 9839"/>
                  <a:gd name="connsiteY13" fmla="*/ 147 h 10000"/>
                  <a:gd name="connsiteX14" fmla="*/ 2258 w 9839"/>
                  <a:gd name="connsiteY14" fmla="*/ 176 h 10000"/>
                  <a:gd name="connsiteX15" fmla="*/ 2258 w 9839"/>
                  <a:gd name="connsiteY15" fmla="*/ 264 h 10000"/>
                  <a:gd name="connsiteX16" fmla="*/ 2419 w 9839"/>
                  <a:gd name="connsiteY16" fmla="*/ 293 h 10000"/>
                  <a:gd name="connsiteX17" fmla="*/ 2419 w 9839"/>
                  <a:gd name="connsiteY17" fmla="*/ 411 h 10000"/>
                  <a:gd name="connsiteX18" fmla="*/ 2581 w 9839"/>
                  <a:gd name="connsiteY18" fmla="*/ 440 h 10000"/>
                  <a:gd name="connsiteX19" fmla="*/ 2581 w 9839"/>
                  <a:gd name="connsiteY19" fmla="*/ 616 h 10000"/>
                  <a:gd name="connsiteX20" fmla="*/ 2742 w 9839"/>
                  <a:gd name="connsiteY20" fmla="*/ 645 h 10000"/>
                  <a:gd name="connsiteX21" fmla="*/ 2742 w 9839"/>
                  <a:gd name="connsiteY21" fmla="*/ 821 h 10000"/>
                  <a:gd name="connsiteX22" fmla="*/ 2903 w 9839"/>
                  <a:gd name="connsiteY22" fmla="*/ 850 h 10000"/>
                  <a:gd name="connsiteX23" fmla="*/ 2903 w 9839"/>
                  <a:gd name="connsiteY23" fmla="*/ 1056 h 10000"/>
                  <a:gd name="connsiteX24" fmla="*/ 3065 w 9839"/>
                  <a:gd name="connsiteY24" fmla="*/ 1085 h 10000"/>
                  <a:gd name="connsiteX25" fmla="*/ 3065 w 9839"/>
                  <a:gd name="connsiteY25" fmla="*/ 1349 h 10000"/>
                  <a:gd name="connsiteX26" fmla="*/ 3227 w 9839"/>
                  <a:gd name="connsiteY26" fmla="*/ 1378 h 10000"/>
                  <a:gd name="connsiteX27" fmla="*/ 3227 w 9839"/>
                  <a:gd name="connsiteY27" fmla="*/ 1642 h 10000"/>
                  <a:gd name="connsiteX28" fmla="*/ 3387 w 9839"/>
                  <a:gd name="connsiteY28" fmla="*/ 1672 h 10000"/>
                  <a:gd name="connsiteX29" fmla="*/ 3387 w 9839"/>
                  <a:gd name="connsiteY29" fmla="*/ 1935 h 10000"/>
                  <a:gd name="connsiteX30" fmla="*/ 3549 w 9839"/>
                  <a:gd name="connsiteY30" fmla="*/ 1965 h 10000"/>
                  <a:gd name="connsiteX31" fmla="*/ 3549 w 9839"/>
                  <a:gd name="connsiteY31" fmla="*/ 2287 h 10000"/>
                  <a:gd name="connsiteX32" fmla="*/ 3711 w 9839"/>
                  <a:gd name="connsiteY32" fmla="*/ 2317 h 10000"/>
                  <a:gd name="connsiteX33" fmla="*/ 3711 w 9839"/>
                  <a:gd name="connsiteY33" fmla="*/ 2639 h 10000"/>
                  <a:gd name="connsiteX34" fmla="*/ 3871 w 9839"/>
                  <a:gd name="connsiteY34" fmla="*/ 2669 h 10000"/>
                  <a:gd name="connsiteX35" fmla="*/ 3871 w 9839"/>
                  <a:gd name="connsiteY35" fmla="*/ 3021 h 10000"/>
                  <a:gd name="connsiteX36" fmla="*/ 4033 w 9839"/>
                  <a:gd name="connsiteY36" fmla="*/ 3050 h 10000"/>
                  <a:gd name="connsiteX37" fmla="*/ 4033 w 9839"/>
                  <a:gd name="connsiteY37" fmla="*/ 3402 h 10000"/>
                  <a:gd name="connsiteX38" fmla="*/ 4194 w 9839"/>
                  <a:gd name="connsiteY38" fmla="*/ 3431 h 10000"/>
                  <a:gd name="connsiteX39" fmla="*/ 4194 w 9839"/>
                  <a:gd name="connsiteY39" fmla="*/ 3812 h 10000"/>
                  <a:gd name="connsiteX40" fmla="*/ 4355 w 9839"/>
                  <a:gd name="connsiteY40" fmla="*/ 3842 h 10000"/>
                  <a:gd name="connsiteX41" fmla="*/ 4355 w 9839"/>
                  <a:gd name="connsiteY41" fmla="*/ 4223 h 10000"/>
                  <a:gd name="connsiteX42" fmla="*/ 4516 w 9839"/>
                  <a:gd name="connsiteY42" fmla="*/ 4252 h 10000"/>
                  <a:gd name="connsiteX43" fmla="*/ 4516 w 9839"/>
                  <a:gd name="connsiteY43" fmla="*/ 4633 h 10000"/>
                  <a:gd name="connsiteX44" fmla="*/ 4678 w 9839"/>
                  <a:gd name="connsiteY44" fmla="*/ 4663 h 10000"/>
                  <a:gd name="connsiteX45" fmla="*/ 4678 w 9839"/>
                  <a:gd name="connsiteY45" fmla="*/ 5044 h 10000"/>
                  <a:gd name="connsiteX46" fmla="*/ 4838 w 9839"/>
                  <a:gd name="connsiteY46" fmla="*/ 5073 h 10000"/>
                  <a:gd name="connsiteX47" fmla="*/ 4838 w 9839"/>
                  <a:gd name="connsiteY47" fmla="*/ 5455 h 10000"/>
                  <a:gd name="connsiteX48" fmla="*/ 5000 w 9839"/>
                  <a:gd name="connsiteY48" fmla="*/ 5484 h 10000"/>
                  <a:gd name="connsiteX49" fmla="*/ 5000 w 9839"/>
                  <a:gd name="connsiteY49" fmla="*/ 5865 h 10000"/>
                  <a:gd name="connsiteX50" fmla="*/ 5162 w 9839"/>
                  <a:gd name="connsiteY50" fmla="*/ 5894 h 10000"/>
                  <a:gd name="connsiteX51" fmla="*/ 5162 w 9839"/>
                  <a:gd name="connsiteY51" fmla="*/ 6276 h 10000"/>
                  <a:gd name="connsiteX52" fmla="*/ 5322 w 9839"/>
                  <a:gd name="connsiteY52" fmla="*/ 6305 h 10000"/>
                  <a:gd name="connsiteX53" fmla="*/ 5322 w 9839"/>
                  <a:gd name="connsiteY53" fmla="*/ 6657 h 10000"/>
                  <a:gd name="connsiteX54" fmla="*/ 5484 w 9839"/>
                  <a:gd name="connsiteY54" fmla="*/ 6686 h 10000"/>
                  <a:gd name="connsiteX55" fmla="*/ 5484 w 9839"/>
                  <a:gd name="connsiteY55" fmla="*/ 7038 h 10000"/>
                  <a:gd name="connsiteX56" fmla="*/ 5645 w 9839"/>
                  <a:gd name="connsiteY56" fmla="*/ 7067 h 10000"/>
                  <a:gd name="connsiteX57" fmla="*/ 5645 w 9839"/>
                  <a:gd name="connsiteY57" fmla="*/ 7419 h 10000"/>
                  <a:gd name="connsiteX58" fmla="*/ 5807 w 9839"/>
                  <a:gd name="connsiteY58" fmla="*/ 7449 h 10000"/>
                  <a:gd name="connsiteX59" fmla="*/ 5807 w 9839"/>
                  <a:gd name="connsiteY59" fmla="*/ 7771 h 10000"/>
                  <a:gd name="connsiteX60" fmla="*/ 5968 w 9839"/>
                  <a:gd name="connsiteY60" fmla="*/ 7801 h 10000"/>
                  <a:gd name="connsiteX61" fmla="*/ 5968 w 9839"/>
                  <a:gd name="connsiteY61" fmla="*/ 8123 h 10000"/>
                  <a:gd name="connsiteX62" fmla="*/ 6130 w 9839"/>
                  <a:gd name="connsiteY62" fmla="*/ 8152 h 10000"/>
                  <a:gd name="connsiteX63" fmla="*/ 6130 w 9839"/>
                  <a:gd name="connsiteY63" fmla="*/ 8446 h 10000"/>
                  <a:gd name="connsiteX64" fmla="*/ 6291 w 9839"/>
                  <a:gd name="connsiteY64" fmla="*/ 8475 h 10000"/>
                  <a:gd name="connsiteX65" fmla="*/ 6291 w 9839"/>
                  <a:gd name="connsiteY65" fmla="*/ 8710 h 10000"/>
                  <a:gd name="connsiteX66" fmla="*/ 6452 w 9839"/>
                  <a:gd name="connsiteY66" fmla="*/ 8739 h 10000"/>
                  <a:gd name="connsiteX67" fmla="*/ 6452 w 9839"/>
                  <a:gd name="connsiteY67" fmla="*/ 8974 h 10000"/>
                  <a:gd name="connsiteX68" fmla="*/ 6614 w 9839"/>
                  <a:gd name="connsiteY68" fmla="*/ 9003 h 10000"/>
                  <a:gd name="connsiteX69" fmla="*/ 6614 w 9839"/>
                  <a:gd name="connsiteY69" fmla="*/ 9238 h 10000"/>
                  <a:gd name="connsiteX70" fmla="*/ 6774 w 9839"/>
                  <a:gd name="connsiteY70" fmla="*/ 9267 h 10000"/>
                  <a:gd name="connsiteX71" fmla="*/ 6774 w 9839"/>
                  <a:gd name="connsiteY71" fmla="*/ 9443 h 10000"/>
                  <a:gd name="connsiteX72" fmla="*/ 6936 w 9839"/>
                  <a:gd name="connsiteY72" fmla="*/ 9472 h 10000"/>
                  <a:gd name="connsiteX73" fmla="*/ 6936 w 9839"/>
                  <a:gd name="connsiteY73" fmla="*/ 9619 h 10000"/>
                  <a:gd name="connsiteX74" fmla="*/ 7097 w 9839"/>
                  <a:gd name="connsiteY74" fmla="*/ 9648 h 10000"/>
                  <a:gd name="connsiteX75" fmla="*/ 7097 w 9839"/>
                  <a:gd name="connsiteY75" fmla="*/ 9765 h 10000"/>
                  <a:gd name="connsiteX76" fmla="*/ 7258 w 9839"/>
                  <a:gd name="connsiteY76" fmla="*/ 9795 h 10000"/>
                  <a:gd name="connsiteX77" fmla="*/ 7258 w 9839"/>
                  <a:gd name="connsiteY77" fmla="*/ 9883 h 10000"/>
                  <a:gd name="connsiteX78" fmla="*/ 7420 w 9839"/>
                  <a:gd name="connsiteY78" fmla="*/ 9912 h 10000"/>
                  <a:gd name="connsiteX79" fmla="*/ 7420 w 9839"/>
                  <a:gd name="connsiteY79" fmla="*/ 9941 h 10000"/>
                  <a:gd name="connsiteX80" fmla="*/ 7742 w 9839"/>
                  <a:gd name="connsiteY80" fmla="*/ 10000 h 10000"/>
                  <a:gd name="connsiteX81" fmla="*/ 7581 w 9839"/>
                  <a:gd name="connsiteY81" fmla="*/ 10000 h 10000"/>
                  <a:gd name="connsiteX82" fmla="*/ 7742 w 9839"/>
                  <a:gd name="connsiteY82" fmla="*/ 10000 h 10000"/>
                  <a:gd name="connsiteX83" fmla="*/ 7903 w 9839"/>
                  <a:gd name="connsiteY83" fmla="*/ 10000 h 10000"/>
                  <a:gd name="connsiteX84" fmla="*/ 8225 w 9839"/>
                  <a:gd name="connsiteY84" fmla="*/ 9941 h 10000"/>
                  <a:gd name="connsiteX85" fmla="*/ 8225 w 9839"/>
                  <a:gd name="connsiteY85" fmla="*/ 9853 h 10000"/>
                  <a:gd name="connsiteX86" fmla="*/ 8387 w 9839"/>
                  <a:gd name="connsiteY86" fmla="*/ 9824 h 10000"/>
                  <a:gd name="connsiteX87" fmla="*/ 8387 w 9839"/>
                  <a:gd name="connsiteY87" fmla="*/ 9736 h 10000"/>
                  <a:gd name="connsiteX88" fmla="*/ 8549 w 9839"/>
                  <a:gd name="connsiteY88" fmla="*/ 9707 h 10000"/>
                  <a:gd name="connsiteX89" fmla="*/ 8549 w 9839"/>
                  <a:gd name="connsiteY89" fmla="*/ 9589 h 10000"/>
                  <a:gd name="connsiteX90" fmla="*/ 8710 w 9839"/>
                  <a:gd name="connsiteY90" fmla="*/ 9560 h 10000"/>
                  <a:gd name="connsiteX91" fmla="*/ 8710 w 9839"/>
                  <a:gd name="connsiteY91" fmla="*/ 9384 h 10000"/>
                  <a:gd name="connsiteX92" fmla="*/ 8872 w 9839"/>
                  <a:gd name="connsiteY92" fmla="*/ 9355 h 10000"/>
                  <a:gd name="connsiteX93" fmla="*/ 8872 w 9839"/>
                  <a:gd name="connsiteY93" fmla="*/ 9179 h 10000"/>
                  <a:gd name="connsiteX94" fmla="*/ 9033 w 9839"/>
                  <a:gd name="connsiteY94" fmla="*/ 9150 h 10000"/>
                  <a:gd name="connsiteX95" fmla="*/ 9033 w 9839"/>
                  <a:gd name="connsiteY95" fmla="*/ 8944 h 10000"/>
                  <a:gd name="connsiteX96" fmla="*/ 9194 w 9839"/>
                  <a:gd name="connsiteY96" fmla="*/ 8915 h 10000"/>
                  <a:gd name="connsiteX97" fmla="*/ 9194 w 9839"/>
                  <a:gd name="connsiteY97" fmla="*/ 8651 h 10000"/>
                  <a:gd name="connsiteX98" fmla="*/ 9355 w 9839"/>
                  <a:gd name="connsiteY98" fmla="*/ 8622 h 10000"/>
                  <a:gd name="connsiteX99" fmla="*/ 9355 w 9839"/>
                  <a:gd name="connsiteY99" fmla="*/ 8358 h 10000"/>
                  <a:gd name="connsiteX100" fmla="*/ 9517 w 9839"/>
                  <a:gd name="connsiteY100" fmla="*/ 8328 h 10000"/>
                  <a:gd name="connsiteX101" fmla="*/ 9517 w 9839"/>
                  <a:gd name="connsiteY101" fmla="*/ 8035 h 10000"/>
                  <a:gd name="connsiteX102" fmla="*/ 9677 w 9839"/>
                  <a:gd name="connsiteY102" fmla="*/ 8006 h 10000"/>
                  <a:gd name="connsiteX103" fmla="*/ 9677 w 9839"/>
                  <a:gd name="connsiteY103" fmla="*/ 7713 h 10000"/>
                  <a:gd name="connsiteX104" fmla="*/ 9839 w 9839"/>
                  <a:gd name="connsiteY104" fmla="*/ 7683 h 10000"/>
                  <a:gd name="connsiteX0" fmla="*/ 0 w 9836"/>
                  <a:gd name="connsiteY0" fmla="*/ 1290 h 10000"/>
                  <a:gd name="connsiteX1" fmla="*/ 165 w 9836"/>
                  <a:gd name="connsiteY1" fmla="*/ 1026 h 10000"/>
                  <a:gd name="connsiteX2" fmla="*/ 328 w 9836"/>
                  <a:gd name="connsiteY2" fmla="*/ 792 h 10000"/>
                  <a:gd name="connsiteX3" fmla="*/ 493 w 9836"/>
                  <a:gd name="connsiteY3" fmla="*/ 587 h 10000"/>
                  <a:gd name="connsiteX4" fmla="*/ 656 w 9836"/>
                  <a:gd name="connsiteY4" fmla="*/ 411 h 10000"/>
                  <a:gd name="connsiteX5" fmla="*/ 820 w 9836"/>
                  <a:gd name="connsiteY5" fmla="*/ 235 h 10000"/>
                  <a:gd name="connsiteX6" fmla="*/ 984 w 9836"/>
                  <a:gd name="connsiteY6" fmla="*/ 147 h 10000"/>
                  <a:gd name="connsiteX7" fmla="*/ 1148 w 9836"/>
                  <a:gd name="connsiteY7" fmla="*/ 59 h 10000"/>
                  <a:gd name="connsiteX8" fmla="*/ 1475 w 9836"/>
                  <a:gd name="connsiteY8" fmla="*/ 0 h 10000"/>
                  <a:gd name="connsiteX9" fmla="*/ 1475 w 9836"/>
                  <a:gd name="connsiteY9" fmla="*/ 0 h 10000"/>
                  <a:gd name="connsiteX10" fmla="*/ 1640 w 9836"/>
                  <a:gd name="connsiteY10" fmla="*/ 0 h 10000"/>
                  <a:gd name="connsiteX11" fmla="*/ 1967 w 9836"/>
                  <a:gd name="connsiteY11" fmla="*/ 59 h 10000"/>
                  <a:gd name="connsiteX12" fmla="*/ 1967 w 9836"/>
                  <a:gd name="connsiteY12" fmla="*/ 147 h 10000"/>
                  <a:gd name="connsiteX13" fmla="*/ 2131 w 9836"/>
                  <a:gd name="connsiteY13" fmla="*/ 176 h 10000"/>
                  <a:gd name="connsiteX14" fmla="*/ 2131 w 9836"/>
                  <a:gd name="connsiteY14" fmla="*/ 264 h 10000"/>
                  <a:gd name="connsiteX15" fmla="*/ 2295 w 9836"/>
                  <a:gd name="connsiteY15" fmla="*/ 293 h 10000"/>
                  <a:gd name="connsiteX16" fmla="*/ 2295 w 9836"/>
                  <a:gd name="connsiteY16" fmla="*/ 411 h 10000"/>
                  <a:gd name="connsiteX17" fmla="*/ 2459 w 9836"/>
                  <a:gd name="connsiteY17" fmla="*/ 440 h 10000"/>
                  <a:gd name="connsiteX18" fmla="*/ 2459 w 9836"/>
                  <a:gd name="connsiteY18" fmla="*/ 616 h 10000"/>
                  <a:gd name="connsiteX19" fmla="*/ 2623 w 9836"/>
                  <a:gd name="connsiteY19" fmla="*/ 645 h 10000"/>
                  <a:gd name="connsiteX20" fmla="*/ 2623 w 9836"/>
                  <a:gd name="connsiteY20" fmla="*/ 821 h 10000"/>
                  <a:gd name="connsiteX21" fmla="*/ 2787 w 9836"/>
                  <a:gd name="connsiteY21" fmla="*/ 850 h 10000"/>
                  <a:gd name="connsiteX22" fmla="*/ 2787 w 9836"/>
                  <a:gd name="connsiteY22" fmla="*/ 1056 h 10000"/>
                  <a:gd name="connsiteX23" fmla="*/ 2951 w 9836"/>
                  <a:gd name="connsiteY23" fmla="*/ 1085 h 10000"/>
                  <a:gd name="connsiteX24" fmla="*/ 2951 w 9836"/>
                  <a:gd name="connsiteY24" fmla="*/ 1349 h 10000"/>
                  <a:gd name="connsiteX25" fmla="*/ 3116 w 9836"/>
                  <a:gd name="connsiteY25" fmla="*/ 1378 h 10000"/>
                  <a:gd name="connsiteX26" fmla="*/ 3116 w 9836"/>
                  <a:gd name="connsiteY26" fmla="*/ 1642 h 10000"/>
                  <a:gd name="connsiteX27" fmla="*/ 3278 w 9836"/>
                  <a:gd name="connsiteY27" fmla="*/ 1672 h 10000"/>
                  <a:gd name="connsiteX28" fmla="*/ 3278 w 9836"/>
                  <a:gd name="connsiteY28" fmla="*/ 1935 h 10000"/>
                  <a:gd name="connsiteX29" fmla="*/ 3443 w 9836"/>
                  <a:gd name="connsiteY29" fmla="*/ 1965 h 10000"/>
                  <a:gd name="connsiteX30" fmla="*/ 3443 w 9836"/>
                  <a:gd name="connsiteY30" fmla="*/ 2287 h 10000"/>
                  <a:gd name="connsiteX31" fmla="*/ 3608 w 9836"/>
                  <a:gd name="connsiteY31" fmla="*/ 2317 h 10000"/>
                  <a:gd name="connsiteX32" fmla="*/ 3608 w 9836"/>
                  <a:gd name="connsiteY32" fmla="*/ 2639 h 10000"/>
                  <a:gd name="connsiteX33" fmla="*/ 3770 w 9836"/>
                  <a:gd name="connsiteY33" fmla="*/ 2669 h 10000"/>
                  <a:gd name="connsiteX34" fmla="*/ 3770 w 9836"/>
                  <a:gd name="connsiteY34" fmla="*/ 3021 h 10000"/>
                  <a:gd name="connsiteX35" fmla="*/ 3935 w 9836"/>
                  <a:gd name="connsiteY35" fmla="*/ 3050 h 10000"/>
                  <a:gd name="connsiteX36" fmla="*/ 3935 w 9836"/>
                  <a:gd name="connsiteY36" fmla="*/ 3402 h 10000"/>
                  <a:gd name="connsiteX37" fmla="*/ 4099 w 9836"/>
                  <a:gd name="connsiteY37" fmla="*/ 3431 h 10000"/>
                  <a:gd name="connsiteX38" fmla="*/ 4099 w 9836"/>
                  <a:gd name="connsiteY38" fmla="*/ 3812 h 10000"/>
                  <a:gd name="connsiteX39" fmla="*/ 4262 w 9836"/>
                  <a:gd name="connsiteY39" fmla="*/ 3842 h 10000"/>
                  <a:gd name="connsiteX40" fmla="*/ 4262 w 9836"/>
                  <a:gd name="connsiteY40" fmla="*/ 4223 h 10000"/>
                  <a:gd name="connsiteX41" fmla="*/ 4426 w 9836"/>
                  <a:gd name="connsiteY41" fmla="*/ 4252 h 10000"/>
                  <a:gd name="connsiteX42" fmla="*/ 4426 w 9836"/>
                  <a:gd name="connsiteY42" fmla="*/ 4633 h 10000"/>
                  <a:gd name="connsiteX43" fmla="*/ 4591 w 9836"/>
                  <a:gd name="connsiteY43" fmla="*/ 4663 h 10000"/>
                  <a:gd name="connsiteX44" fmla="*/ 4591 w 9836"/>
                  <a:gd name="connsiteY44" fmla="*/ 5044 h 10000"/>
                  <a:gd name="connsiteX45" fmla="*/ 4753 w 9836"/>
                  <a:gd name="connsiteY45" fmla="*/ 5073 h 10000"/>
                  <a:gd name="connsiteX46" fmla="*/ 4753 w 9836"/>
                  <a:gd name="connsiteY46" fmla="*/ 5455 h 10000"/>
                  <a:gd name="connsiteX47" fmla="*/ 4918 w 9836"/>
                  <a:gd name="connsiteY47" fmla="*/ 5484 h 10000"/>
                  <a:gd name="connsiteX48" fmla="*/ 4918 w 9836"/>
                  <a:gd name="connsiteY48" fmla="*/ 5865 h 10000"/>
                  <a:gd name="connsiteX49" fmla="*/ 5082 w 9836"/>
                  <a:gd name="connsiteY49" fmla="*/ 5894 h 10000"/>
                  <a:gd name="connsiteX50" fmla="*/ 5082 w 9836"/>
                  <a:gd name="connsiteY50" fmla="*/ 6276 h 10000"/>
                  <a:gd name="connsiteX51" fmla="*/ 5245 w 9836"/>
                  <a:gd name="connsiteY51" fmla="*/ 6305 h 10000"/>
                  <a:gd name="connsiteX52" fmla="*/ 5245 w 9836"/>
                  <a:gd name="connsiteY52" fmla="*/ 6657 h 10000"/>
                  <a:gd name="connsiteX53" fmla="*/ 5410 w 9836"/>
                  <a:gd name="connsiteY53" fmla="*/ 6686 h 10000"/>
                  <a:gd name="connsiteX54" fmla="*/ 5410 w 9836"/>
                  <a:gd name="connsiteY54" fmla="*/ 7038 h 10000"/>
                  <a:gd name="connsiteX55" fmla="*/ 5573 w 9836"/>
                  <a:gd name="connsiteY55" fmla="*/ 7067 h 10000"/>
                  <a:gd name="connsiteX56" fmla="*/ 5573 w 9836"/>
                  <a:gd name="connsiteY56" fmla="*/ 7419 h 10000"/>
                  <a:gd name="connsiteX57" fmla="*/ 5738 w 9836"/>
                  <a:gd name="connsiteY57" fmla="*/ 7449 h 10000"/>
                  <a:gd name="connsiteX58" fmla="*/ 5738 w 9836"/>
                  <a:gd name="connsiteY58" fmla="*/ 7771 h 10000"/>
                  <a:gd name="connsiteX59" fmla="*/ 5902 w 9836"/>
                  <a:gd name="connsiteY59" fmla="*/ 7801 h 10000"/>
                  <a:gd name="connsiteX60" fmla="*/ 5902 w 9836"/>
                  <a:gd name="connsiteY60" fmla="*/ 8123 h 10000"/>
                  <a:gd name="connsiteX61" fmla="*/ 6066 w 9836"/>
                  <a:gd name="connsiteY61" fmla="*/ 8152 h 10000"/>
                  <a:gd name="connsiteX62" fmla="*/ 6066 w 9836"/>
                  <a:gd name="connsiteY62" fmla="*/ 8446 h 10000"/>
                  <a:gd name="connsiteX63" fmla="*/ 6230 w 9836"/>
                  <a:gd name="connsiteY63" fmla="*/ 8475 h 10000"/>
                  <a:gd name="connsiteX64" fmla="*/ 6230 w 9836"/>
                  <a:gd name="connsiteY64" fmla="*/ 8710 h 10000"/>
                  <a:gd name="connsiteX65" fmla="*/ 6394 w 9836"/>
                  <a:gd name="connsiteY65" fmla="*/ 8739 h 10000"/>
                  <a:gd name="connsiteX66" fmla="*/ 6394 w 9836"/>
                  <a:gd name="connsiteY66" fmla="*/ 8974 h 10000"/>
                  <a:gd name="connsiteX67" fmla="*/ 6558 w 9836"/>
                  <a:gd name="connsiteY67" fmla="*/ 9003 h 10000"/>
                  <a:gd name="connsiteX68" fmla="*/ 6558 w 9836"/>
                  <a:gd name="connsiteY68" fmla="*/ 9238 h 10000"/>
                  <a:gd name="connsiteX69" fmla="*/ 6721 w 9836"/>
                  <a:gd name="connsiteY69" fmla="*/ 9267 h 10000"/>
                  <a:gd name="connsiteX70" fmla="*/ 6721 w 9836"/>
                  <a:gd name="connsiteY70" fmla="*/ 9443 h 10000"/>
                  <a:gd name="connsiteX71" fmla="*/ 6885 w 9836"/>
                  <a:gd name="connsiteY71" fmla="*/ 9472 h 10000"/>
                  <a:gd name="connsiteX72" fmla="*/ 6885 w 9836"/>
                  <a:gd name="connsiteY72" fmla="*/ 9619 h 10000"/>
                  <a:gd name="connsiteX73" fmla="*/ 7049 w 9836"/>
                  <a:gd name="connsiteY73" fmla="*/ 9648 h 10000"/>
                  <a:gd name="connsiteX74" fmla="*/ 7049 w 9836"/>
                  <a:gd name="connsiteY74" fmla="*/ 9765 h 10000"/>
                  <a:gd name="connsiteX75" fmla="*/ 7213 w 9836"/>
                  <a:gd name="connsiteY75" fmla="*/ 9795 h 10000"/>
                  <a:gd name="connsiteX76" fmla="*/ 7213 w 9836"/>
                  <a:gd name="connsiteY76" fmla="*/ 9883 h 10000"/>
                  <a:gd name="connsiteX77" fmla="*/ 7377 w 9836"/>
                  <a:gd name="connsiteY77" fmla="*/ 9912 h 10000"/>
                  <a:gd name="connsiteX78" fmla="*/ 7377 w 9836"/>
                  <a:gd name="connsiteY78" fmla="*/ 9941 h 10000"/>
                  <a:gd name="connsiteX79" fmla="*/ 7705 w 9836"/>
                  <a:gd name="connsiteY79" fmla="*/ 10000 h 10000"/>
                  <a:gd name="connsiteX80" fmla="*/ 7541 w 9836"/>
                  <a:gd name="connsiteY80" fmla="*/ 10000 h 10000"/>
                  <a:gd name="connsiteX81" fmla="*/ 7705 w 9836"/>
                  <a:gd name="connsiteY81" fmla="*/ 10000 h 10000"/>
                  <a:gd name="connsiteX82" fmla="*/ 7868 w 9836"/>
                  <a:gd name="connsiteY82" fmla="*/ 10000 h 10000"/>
                  <a:gd name="connsiteX83" fmla="*/ 8196 w 9836"/>
                  <a:gd name="connsiteY83" fmla="*/ 9941 h 10000"/>
                  <a:gd name="connsiteX84" fmla="*/ 8196 w 9836"/>
                  <a:gd name="connsiteY84" fmla="*/ 9853 h 10000"/>
                  <a:gd name="connsiteX85" fmla="*/ 8360 w 9836"/>
                  <a:gd name="connsiteY85" fmla="*/ 9824 h 10000"/>
                  <a:gd name="connsiteX86" fmla="*/ 8360 w 9836"/>
                  <a:gd name="connsiteY86" fmla="*/ 9736 h 10000"/>
                  <a:gd name="connsiteX87" fmla="*/ 8525 w 9836"/>
                  <a:gd name="connsiteY87" fmla="*/ 9707 h 10000"/>
                  <a:gd name="connsiteX88" fmla="*/ 8525 w 9836"/>
                  <a:gd name="connsiteY88" fmla="*/ 9589 h 10000"/>
                  <a:gd name="connsiteX89" fmla="*/ 8689 w 9836"/>
                  <a:gd name="connsiteY89" fmla="*/ 9560 h 10000"/>
                  <a:gd name="connsiteX90" fmla="*/ 8689 w 9836"/>
                  <a:gd name="connsiteY90" fmla="*/ 9384 h 10000"/>
                  <a:gd name="connsiteX91" fmla="*/ 8853 w 9836"/>
                  <a:gd name="connsiteY91" fmla="*/ 9355 h 10000"/>
                  <a:gd name="connsiteX92" fmla="*/ 8853 w 9836"/>
                  <a:gd name="connsiteY92" fmla="*/ 9179 h 10000"/>
                  <a:gd name="connsiteX93" fmla="*/ 9017 w 9836"/>
                  <a:gd name="connsiteY93" fmla="*/ 9150 h 10000"/>
                  <a:gd name="connsiteX94" fmla="*/ 9017 w 9836"/>
                  <a:gd name="connsiteY94" fmla="*/ 8944 h 10000"/>
                  <a:gd name="connsiteX95" fmla="*/ 9180 w 9836"/>
                  <a:gd name="connsiteY95" fmla="*/ 8915 h 10000"/>
                  <a:gd name="connsiteX96" fmla="*/ 9180 w 9836"/>
                  <a:gd name="connsiteY96" fmla="*/ 8651 h 10000"/>
                  <a:gd name="connsiteX97" fmla="*/ 9344 w 9836"/>
                  <a:gd name="connsiteY97" fmla="*/ 8622 h 10000"/>
                  <a:gd name="connsiteX98" fmla="*/ 9344 w 9836"/>
                  <a:gd name="connsiteY98" fmla="*/ 8358 h 10000"/>
                  <a:gd name="connsiteX99" fmla="*/ 9509 w 9836"/>
                  <a:gd name="connsiteY99" fmla="*/ 8328 h 10000"/>
                  <a:gd name="connsiteX100" fmla="*/ 9509 w 9836"/>
                  <a:gd name="connsiteY100" fmla="*/ 8035 h 10000"/>
                  <a:gd name="connsiteX101" fmla="*/ 9671 w 9836"/>
                  <a:gd name="connsiteY101" fmla="*/ 8006 h 10000"/>
                  <a:gd name="connsiteX102" fmla="*/ 9671 w 9836"/>
                  <a:gd name="connsiteY102" fmla="*/ 7713 h 10000"/>
                  <a:gd name="connsiteX103" fmla="*/ 9836 w 9836"/>
                  <a:gd name="connsiteY103" fmla="*/ 7683 h 10000"/>
                  <a:gd name="connsiteX0" fmla="*/ 0 w 9832"/>
                  <a:gd name="connsiteY0" fmla="*/ 1026 h 10000"/>
                  <a:gd name="connsiteX1" fmla="*/ 165 w 9832"/>
                  <a:gd name="connsiteY1" fmla="*/ 792 h 10000"/>
                  <a:gd name="connsiteX2" fmla="*/ 333 w 9832"/>
                  <a:gd name="connsiteY2" fmla="*/ 587 h 10000"/>
                  <a:gd name="connsiteX3" fmla="*/ 499 w 9832"/>
                  <a:gd name="connsiteY3" fmla="*/ 411 h 10000"/>
                  <a:gd name="connsiteX4" fmla="*/ 666 w 9832"/>
                  <a:gd name="connsiteY4" fmla="*/ 235 h 10000"/>
                  <a:gd name="connsiteX5" fmla="*/ 832 w 9832"/>
                  <a:gd name="connsiteY5" fmla="*/ 147 h 10000"/>
                  <a:gd name="connsiteX6" fmla="*/ 999 w 9832"/>
                  <a:gd name="connsiteY6" fmla="*/ 59 h 10000"/>
                  <a:gd name="connsiteX7" fmla="*/ 1332 w 9832"/>
                  <a:gd name="connsiteY7" fmla="*/ 0 h 10000"/>
                  <a:gd name="connsiteX8" fmla="*/ 1332 w 9832"/>
                  <a:gd name="connsiteY8" fmla="*/ 0 h 10000"/>
                  <a:gd name="connsiteX9" fmla="*/ 1499 w 9832"/>
                  <a:gd name="connsiteY9" fmla="*/ 0 h 10000"/>
                  <a:gd name="connsiteX10" fmla="*/ 1832 w 9832"/>
                  <a:gd name="connsiteY10" fmla="*/ 59 h 10000"/>
                  <a:gd name="connsiteX11" fmla="*/ 1832 w 9832"/>
                  <a:gd name="connsiteY11" fmla="*/ 147 h 10000"/>
                  <a:gd name="connsiteX12" fmla="*/ 1999 w 9832"/>
                  <a:gd name="connsiteY12" fmla="*/ 176 h 10000"/>
                  <a:gd name="connsiteX13" fmla="*/ 1999 w 9832"/>
                  <a:gd name="connsiteY13" fmla="*/ 264 h 10000"/>
                  <a:gd name="connsiteX14" fmla="*/ 2165 w 9832"/>
                  <a:gd name="connsiteY14" fmla="*/ 293 h 10000"/>
                  <a:gd name="connsiteX15" fmla="*/ 2165 w 9832"/>
                  <a:gd name="connsiteY15" fmla="*/ 411 h 10000"/>
                  <a:gd name="connsiteX16" fmla="*/ 2332 w 9832"/>
                  <a:gd name="connsiteY16" fmla="*/ 440 h 10000"/>
                  <a:gd name="connsiteX17" fmla="*/ 2332 w 9832"/>
                  <a:gd name="connsiteY17" fmla="*/ 616 h 10000"/>
                  <a:gd name="connsiteX18" fmla="*/ 2499 w 9832"/>
                  <a:gd name="connsiteY18" fmla="*/ 645 h 10000"/>
                  <a:gd name="connsiteX19" fmla="*/ 2499 w 9832"/>
                  <a:gd name="connsiteY19" fmla="*/ 821 h 10000"/>
                  <a:gd name="connsiteX20" fmla="*/ 2665 w 9832"/>
                  <a:gd name="connsiteY20" fmla="*/ 850 h 10000"/>
                  <a:gd name="connsiteX21" fmla="*/ 2665 w 9832"/>
                  <a:gd name="connsiteY21" fmla="*/ 1056 h 10000"/>
                  <a:gd name="connsiteX22" fmla="*/ 2832 w 9832"/>
                  <a:gd name="connsiteY22" fmla="*/ 1085 h 10000"/>
                  <a:gd name="connsiteX23" fmla="*/ 2832 w 9832"/>
                  <a:gd name="connsiteY23" fmla="*/ 1349 h 10000"/>
                  <a:gd name="connsiteX24" fmla="*/ 3000 w 9832"/>
                  <a:gd name="connsiteY24" fmla="*/ 1378 h 10000"/>
                  <a:gd name="connsiteX25" fmla="*/ 3000 w 9832"/>
                  <a:gd name="connsiteY25" fmla="*/ 1642 h 10000"/>
                  <a:gd name="connsiteX26" fmla="*/ 3165 w 9832"/>
                  <a:gd name="connsiteY26" fmla="*/ 1672 h 10000"/>
                  <a:gd name="connsiteX27" fmla="*/ 3165 w 9832"/>
                  <a:gd name="connsiteY27" fmla="*/ 1935 h 10000"/>
                  <a:gd name="connsiteX28" fmla="*/ 3332 w 9832"/>
                  <a:gd name="connsiteY28" fmla="*/ 1965 h 10000"/>
                  <a:gd name="connsiteX29" fmla="*/ 3332 w 9832"/>
                  <a:gd name="connsiteY29" fmla="*/ 2287 h 10000"/>
                  <a:gd name="connsiteX30" fmla="*/ 3500 w 9832"/>
                  <a:gd name="connsiteY30" fmla="*/ 2317 h 10000"/>
                  <a:gd name="connsiteX31" fmla="*/ 3500 w 9832"/>
                  <a:gd name="connsiteY31" fmla="*/ 2639 h 10000"/>
                  <a:gd name="connsiteX32" fmla="*/ 3665 w 9832"/>
                  <a:gd name="connsiteY32" fmla="*/ 2669 h 10000"/>
                  <a:gd name="connsiteX33" fmla="*/ 3665 w 9832"/>
                  <a:gd name="connsiteY33" fmla="*/ 3021 h 10000"/>
                  <a:gd name="connsiteX34" fmla="*/ 3833 w 9832"/>
                  <a:gd name="connsiteY34" fmla="*/ 3050 h 10000"/>
                  <a:gd name="connsiteX35" fmla="*/ 3833 w 9832"/>
                  <a:gd name="connsiteY35" fmla="*/ 3402 h 10000"/>
                  <a:gd name="connsiteX36" fmla="*/ 3999 w 9832"/>
                  <a:gd name="connsiteY36" fmla="*/ 3431 h 10000"/>
                  <a:gd name="connsiteX37" fmla="*/ 3999 w 9832"/>
                  <a:gd name="connsiteY37" fmla="*/ 3812 h 10000"/>
                  <a:gd name="connsiteX38" fmla="*/ 4165 w 9832"/>
                  <a:gd name="connsiteY38" fmla="*/ 3842 h 10000"/>
                  <a:gd name="connsiteX39" fmla="*/ 4165 w 9832"/>
                  <a:gd name="connsiteY39" fmla="*/ 4223 h 10000"/>
                  <a:gd name="connsiteX40" fmla="*/ 4332 w 9832"/>
                  <a:gd name="connsiteY40" fmla="*/ 4252 h 10000"/>
                  <a:gd name="connsiteX41" fmla="*/ 4332 w 9832"/>
                  <a:gd name="connsiteY41" fmla="*/ 4633 h 10000"/>
                  <a:gd name="connsiteX42" fmla="*/ 4500 w 9832"/>
                  <a:gd name="connsiteY42" fmla="*/ 4663 h 10000"/>
                  <a:gd name="connsiteX43" fmla="*/ 4500 w 9832"/>
                  <a:gd name="connsiteY43" fmla="*/ 5044 h 10000"/>
                  <a:gd name="connsiteX44" fmla="*/ 4664 w 9832"/>
                  <a:gd name="connsiteY44" fmla="*/ 5073 h 10000"/>
                  <a:gd name="connsiteX45" fmla="*/ 4664 w 9832"/>
                  <a:gd name="connsiteY45" fmla="*/ 5455 h 10000"/>
                  <a:gd name="connsiteX46" fmla="*/ 4832 w 9832"/>
                  <a:gd name="connsiteY46" fmla="*/ 5484 h 10000"/>
                  <a:gd name="connsiteX47" fmla="*/ 4832 w 9832"/>
                  <a:gd name="connsiteY47" fmla="*/ 5865 h 10000"/>
                  <a:gd name="connsiteX48" fmla="*/ 4999 w 9832"/>
                  <a:gd name="connsiteY48" fmla="*/ 5894 h 10000"/>
                  <a:gd name="connsiteX49" fmla="*/ 4999 w 9832"/>
                  <a:gd name="connsiteY49" fmla="*/ 6276 h 10000"/>
                  <a:gd name="connsiteX50" fmla="*/ 5164 w 9832"/>
                  <a:gd name="connsiteY50" fmla="*/ 6305 h 10000"/>
                  <a:gd name="connsiteX51" fmla="*/ 5164 w 9832"/>
                  <a:gd name="connsiteY51" fmla="*/ 6657 h 10000"/>
                  <a:gd name="connsiteX52" fmla="*/ 5332 w 9832"/>
                  <a:gd name="connsiteY52" fmla="*/ 6686 h 10000"/>
                  <a:gd name="connsiteX53" fmla="*/ 5332 w 9832"/>
                  <a:gd name="connsiteY53" fmla="*/ 7038 h 10000"/>
                  <a:gd name="connsiteX54" fmla="*/ 5498 w 9832"/>
                  <a:gd name="connsiteY54" fmla="*/ 7067 h 10000"/>
                  <a:gd name="connsiteX55" fmla="*/ 5498 w 9832"/>
                  <a:gd name="connsiteY55" fmla="*/ 7419 h 10000"/>
                  <a:gd name="connsiteX56" fmla="*/ 5666 w 9832"/>
                  <a:gd name="connsiteY56" fmla="*/ 7449 h 10000"/>
                  <a:gd name="connsiteX57" fmla="*/ 5666 w 9832"/>
                  <a:gd name="connsiteY57" fmla="*/ 7771 h 10000"/>
                  <a:gd name="connsiteX58" fmla="*/ 5832 w 9832"/>
                  <a:gd name="connsiteY58" fmla="*/ 7801 h 10000"/>
                  <a:gd name="connsiteX59" fmla="*/ 5832 w 9832"/>
                  <a:gd name="connsiteY59" fmla="*/ 8123 h 10000"/>
                  <a:gd name="connsiteX60" fmla="*/ 5999 w 9832"/>
                  <a:gd name="connsiteY60" fmla="*/ 8152 h 10000"/>
                  <a:gd name="connsiteX61" fmla="*/ 5999 w 9832"/>
                  <a:gd name="connsiteY61" fmla="*/ 8446 h 10000"/>
                  <a:gd name="connsiteX62" fmla="*/ 6166 w 9832"/>
                  <a:gd name="connsiteY62" fmla="*/ 8475 h 10000"/>
                  <a:gd name="connsiteX63" fmla="*/ 6166 w 9832"/>
                  <a:gd name="connsiteY63" fmla="*/ 8710 h 10000"/>
                  <a:gd name="connsiteX64" fmla="*/ 6333 w 9832"/>
                  <a:gd name="connsiteY64" fmla="*/ 8739 h 10000"/>
                  <a:gd name="connsiteX65" fmla="*/ 6333 w 9832"/>
                  <a:gd name="connsiteY65" fmla="*/ 8974 h 10000"/>
                  <a:gd name="connsiteX66" fmla="*/ 6499 w 9832"/>
                  <a:gd name="connsiteY66" fmla="*/ 9003 h 10000"/>
                  <a:gd name="connsiteX67" fmla="*/ 6499 w 9832"/>
                  <a:gd name="connsiteY67" fmla="*/ 9238 h 10000"/>
                  <a:gd name="connsiteX68" fmla="*/ 6665 w 9832"/>
                  <a:gd name="connsiteY68" fmla="*/ 9267 h 10000"/>
                  <a:gd name="connsiteX69" fmla="*/ 6665 w 9832"/>
                  <a:gd name="connsiteY69" fmla="*/ 9443 h 10000"/>
                  <a:gd name="connsiteX70" fmla="*/ 6832 w 9832"/>
                  <a:gd name="connsiteY70" fmla="*/ 9472 h 10000"/>
                  <a:gd name="connsiteX71" fmla="*/ 6832 w 9832"/>
                  <a:gd name="connsiteY71" fmla="*/ 9619 h 10000"/>
                  <a:gd name="connsiteX72" fmla="*/ 6999 w 9832"/>
                  <a:gd name="connsiteY72" fmla="*/ 9648 h 10000"/>
                  <a:gd name="connsiteX73" fmla="*/ 6999 w 9832"/>
                  <a:gd name="connsiteY73" fmla="*/ 9765 h 10000"/>
                  <a:gd name="connsiteX74" fmla="*/ 7165 w 9832"/>
                  <a:gd name="connsiteY74" fmla="*/ 9795 h 10000"/>
                  <a:gd name="connsiteX75" fmla="*/ 7165 w 9832"/>
                  <a:gd name="connsiteY75" fmla="*/ 9883 h 10000"/>
                  <a:gd name="connsiteX76" fmla="*/ 7332 w 9832"/>
                  <a:gd name="connsiteY76" fmla="*/ 9912 h 10000"/>
                  <a:gd name="connsiteX77" fmla="*/ 7332 w 9832"/>
                  <a:gd name="connsiteY77" fmla="*/ 9941 h 10000"/>
                  <a:gd name="connsiteX78" fmla="*/ 7665 w 9832"/>
                  <a:gd name="connsiteY78" fmla="*/ 10000 h 10000"/>
                  <a:gd name="connsiteX79" fmla="*/ 7499 w 9832"/>
                  <a:gd name="connsiteY79" fmla="*/ 10000 h 10000"/>
                  <a:gd name="connsiteX80" fmla="*/ 7665 w 9832"/>
                  <a:gd name="connsiteY80" fmla="*/ 10000 h 10000"/>
                  <a:gd name="connsiteX81" fmla="*/ 7831 w 9832"/>
                  <a:gd name="connsiteY81" fmla="*/ 10000 h 10000"/>
                  <a:gd name="connsiteX82" fmla="*/ 8165 w 9832"/>
                  <a:gd name="connsiteY82" fmla="*/ 9941 h 10000"/>
                  <a:gd name="connsiteX83" fmla="*/ 8165 w 9832"/>
                  <a:gd name="connsiteY83" fmla="*/ 9853 h 10000"/>
                  <a:gd name="connsiteX84" fmla="*/ 8331 w 9832"/>
                  <a:gd name="connsiteY84" fmla="*/ 9824 h 10000"/>
                  <a:gd name="connsiteX85" fmla="*/ 8331 w 9832"/>
                  <a:gd name="connsiteY85" fmla="*/ 9736 h 10000"/>
                  <a:gd name="connsiteX86" fmla="*/ 8499 w 9832"/>
                  <a:gd name="connsiteY86" fmla="*/ 9707 h 10000"/>
                  <a:gd name="connsiteX87" fmla="*/ 8499 w 9832"/>
                  <a:gd name="connsiteY87" fmla="*/ 9589 h 10000"/>
                  <a:gd name="connsiteX88" fmla="*/ 8666 w 9832"/>
                  <a:gd name="connsiteY88" fmla="*/ 9560 h 10000"/>
                  <a:gd name="connsiteX89" fmla="*/ 8666 w 9832"/>
                  <a:gd name="connsiteY89" fmla="*/ 9384 h 10000"/>
                  <a:gd name="connsiteX90" fmla="*/ 8833 w 9832"/>
                  <a:gd name="connsiteY90" fmla="*/ 9355 h 10000"/>
                  <a:gd name="connsiteX91" fmla="*/ 8833 w 9832"/>
                  <a:gd name="connsiteY91" fmla="*/ 9179 h 10000"/>
                  <a:gd name="connsiteX92" fmla="*/ 8999 w 9832"/>
                  <a:gd name="connsiteY92" fmla="*/ 9150 h 10000"/>
                  <a:gd name="connsiteX93" fmla="*/ 8999 w 9832"/>
                  <a:gd name="connsiteY93" fmla="*/ 8944 h 10000"/>
                  <a:gd name="connsiteX94" fmla="*/ 9165 w 9832"/>
                  <a:gd name="connsiteY94" fmla="*/ 8915 h 10000"/>
                  <a:gd name="connsiteX95" fmla="*/ 9165 w 9832"/>
                  <a:gd name="connsiteY95" fmla="*/ 8651 h 10000"/>
                  <a:gd name="connsiteX96" fmla="*/ 9332 w 9832"/>
                  <a:gd name="connsiteY96" fmla="*/ 8622 h 10000"/>
                  <a:gd name="connsiteX97" fmla="*/ 9332 w 9832"/>
                  <a:gd name="connsiteY97" fmla="*/ 8358 h 10000"/>
                  <a:gd name="connsiteX98" fmla="*/ 9500 w 9832"/>
                  <a:gd name="connsiteY98" fmla="*/ 8328 h 10000"/>
                  <a:gd name="connsiteX99" fmla="*/ 9500 w 9832"/>
                  <a:gd name="connsiteY99" fmla="*/ 8035 h 10000"/>
                  <a:gd name="connsiteX100" fmla="*/ 9664 w 9832"/>
                  <a:gd name="connsiteY100" fmla="*/ 8006 h 10000"/>
                  <a:gd name="connsiteX101" fmla="*/ 9664 w 9832"/>
                  <a:gd name="connsiteY101" fmla="*/ 7713 h 10000"/>
                  <a:gd name="connsiteX102" fmla="*/ 9832 w 9832"/>
                  <a:gd name="connsiteY102" fmla="*/ 7683 h 10000"/>
                  <a:gd name="connsiteX0" fmla="*/ 0 w 9832"/>
                  <a:gd name="connsiteY0" fmla="*/ 792 h 10000"/>
                  <a:gd name="connsiteX1" fmla="*/ 171 w 9832"/>
                  <a:gd name="connsiteY1" fmla="*/ 587 h 10000"/>
                  <a:gd name="connsiteX2" fmla="*/ 340 w 9832"/>
                  <a:gd name="connsiteY2" fmla="*/ 411 h 10000"/>
                  <a:gd name="connsiteX3" fmla="*/ 509 w 9832"/>
                  <a:gd name="connsiteY3" fmla="*/ 235 h 10000"/>
                  <a:gd name="connsiteX4" fmla="*/ 678 w 9832"/>
                  <a:gd name="connsiteY4" fmla="*/ 147 h 10000"/>
                  <a:gd name="connsiteX5" fmla="*/ 848 w 9832"/>
                  <a:gd name="connsiteY5" fmla="*/ 59 h 10000"/>
                  <a:gd name="connsiteX6" fmla="*/ 1187 w 9832"/>
                  <a:gd name="connsiteY6" fmla="*/ 0 h 10000"/>
                  <a:gd name="connsiteX7" fmla="*/ 1187 w 9832"/>
                  <a:gd name="connsiteY7" fmla="*/ 0 h 10000"/>
                  <a:gd name="connsiteX8" fmla="*/ 1357 w 9832"/>
                  <a:gd name="connsiteY8" fmla="*/ 0 h 10000"/>
                  <a:gd name="connsiteX9" fmla="*/ 1695 w 9832"/>
                  <a:gd name="connsiteY9" fmla="*/ 59 h 10000"/>
                  <a:gd name="connsiteX10" fmla="*/ 1695 w 9832"/>
                  <a:gd name="connsiteY10" fmla="*/ 147 h 10000"/>
                  <a:gd name="connsiteX11" fmla="*/ 1865 w 9832"/>
                  <a:gd name="connsiteY11" fmla="*/ 176 h 10000"/>
                  <a:gd name="connsiteX12" fmla="*/ 1865 w 9832"/>
                  <a:gd name="connsiteY12" fmla="*/ 264 h 10000"/>
                  <a:gd name="connsiteX13" fmla="*/ 2034 w 9832"/>
                  <a:gd name="connsiteY13" fmla="*/ 293 h 10000"/>
                  <a:gd name="connsiteX14" fmla="*/ 2034 w 9832"/>
                  <a:gd name="connsiteY14" fmla="*/ 411 h 10000"/>
                  <a:gd name="connsiteX15" fmla="*/ 2204 w 9832"/>
                  <a:gd name="connsiteY15" fmla="*/ 440 h 10000"/>
                  <a:gd name="connsiteX16" fmla="*/ 2204 w 9832"/>
                  <a:gd name="connsiteY16" fmla="*/ 616 h 10000"/>
                  <a:gd name="connsiteX17" fmla="*/ 2374 w 9832"/>
                  <a:gd name="connsiteY17" fmla="*/ 645 h 10000"/>
                  <a:gd name="connsiteX18" fmla="*/ 2374 w 9832"/>
                  <a:gd name="connsiteY18" fmla="*/ 821 h 10000"/>
                  <a:gd name="connsiteX19" fmla="*/ 2543 w 9832"/>
                  <a:gd name="connsiteY19" fmla="*/ 850 h 10000"/>
                  <a:gd name="connsiteX20" fmla="*/ 2543 w 9832"/>
                  <a:gd name="connsiteY20" fmla="*/ 1056 h 10000"/>
                  <a:gd name="connsiteX21" fmla="*/ 2712 w 9832"/>
                  <a:gd name="connsiteY21" fmla="*/ 1085 h 10000"/>
                  <a:gd name="connsiteX22" fmla="*/ 2712 w 9832"/>
                  <a:gd name="connsiteY22" fmla="*/ 1349 h 10000"/>
                  <a:gd name="connsiteX23" fmla="*/ 2883 w 9832"/>
                  <a:gd name="connsiteY23" fmla="*/ 1378 h 10000"/>
                  <a:gd name="connsiteX24" fmla="*/ 2883 w 9832"/>
                  <a:gd name="connsiteY24" fmla="*/ 1642 h 10000"/>
                  <a:gd name="connsiteX25" fmla="*/ 3051 w 9832"/>
                  <a:gd name="connsiteY25" fmla="*/ 1672 h 10000"/>
                  <a:gd name="connsiteX26" fmla="*/ 3051 w 9832"/>
                  <a:gd name="connsiteY26" fmla="*/ 1935 h 10000"/>
                  <a:gd name="connsiteX27" fmla="*/ 3221 w 9832"/>
                  <a:gd name="connsiteY27" fmla="*/ 1965 h 10000"/>
                  <a:gd name="connsiteX28" fmla="*/ 3221 w 9832"/>
                  <a:gd name="connsiteY28" fmla="*/ 2287 h 10000"/>
                  <a:gd name="connsiteX29" fmla="*/ 3392 w 9832"/>
                  <a:gd name="connsiteY29" fmla="*/ 2317 h 10000"/>
                  <a:gd name="connsiteX30" fmla="*/ 3392 w 9832"/>
                  <a:gd name="connsiteY30" fmla="*/ 2639 h 10000"/>
                  <a:gd name="connsiteX31" fmla="*/ 3560 w 9832"/>
                  <a:gd name="connsiteY31" fmla="*/ 2669 h 10000"/>
                  <a:gd name="connsiteX32" fmla="*/ 3560 w 9832"/>
                  <a:gd name="connsiteY32" fmla="*/ 3021 h 10000"/>
                  <a:gd name="connsiteX33" fmla="*/ 3730 w 9832"/>
                  <a:gd name="connsiteY33" fmla="*/ 3050 h 10000"/>
                  <a:gd name="connsiteX34" fmla="*/ 3730 w 9832"/>
                  <a:gd name="connsiteY34" fmla="*/ 3402 h 10000"/>
                  <a:gd name="connsiteX35" fmla="*/ 3899 w 9832"/>
                  <a:gd name="connsiteY35" fmla="*/ 3431 h 10000"/>
                  <a:gd name="connsiteX36" fmla="*/ 3899 w 9832"/>
                  <a:gd name="connsiteY36" fmla="*/ 3812 h 10000"/>
                  <a:gd name="connsiteX37" fmla="*/ 4068 w 9832"/>
                  <a:gd name="connsiteY37" fmla="*/ 3842 h 10000"/>
                  <a:gd name="connsiteX38" fmla="*/ 4068 w 9832"/>
                  <a:gd name="connsiteY38" fmla="*/ 4223 h 10000"/>
                  <a:gd name="connsiteX39" fmla="*/ 4238 w 9832"/>
                  <a:gd name="connsiteY39" fmla="*/ 4252 h 10000"/>
                  <a:gd name="connsiteX40" fmla="*/ 4238 w 9832"/>
                  <a:gd name="connsiteY40" fmla="*/ 4633 h 10000"/>
                  <a:gd name="connsiteX41" fmla="*/ 4409 w 9832"/>
                  <a:gd name="connsiteY41" fmla="*/ 4663 h 10000"/>
                  <a:gd name="connsiteX42" fmla="*/ 4409 w 9832"/>
                  <a:gd name="connsiteY42" fmla="*/ 5044 h 10000"/>
                  <a:gd name="connsiteX43" fmla="*/ 4576 w 9832"/>
                  <a:gd name="connsiteY43" fmla="*/ 5073 h 10000"/>
                  <a:gd name="connsiteX44" fmla="*/ 4576 w 9832"/>
                  <a:gd name="connsiteY44" fmla="*/ 5455 h 10000"/>
                  <a:gd name="connsiteX45" fmla="*/ 4747 w 9832"/>
                  <a:gd name="connsiteY45" fmla="*/ 5484 h 10000"/>
                  <a:gd name="connsiteX46" fmla="*/ 4747 w 9832"/>
                  <a:gd name="connsiteY46" fmla="*/ 5865 h 10000"/>
                  <a:gd name="connsiteX47" fmla="*/ 4916 w 9832"/>
                  <a:gd name="connsiteY47" fmla="*/ 5894 h 10000"/>
                  <a:gd name="connsiteX48" fmla="*/ 4916 w 9832"/>
                  <a:gd name="connsiteY48" fmla="*/ 6276 h 10000"/>
                  <a:gd name="connsiteX49" fmla="*/ 5084 w 9832"/>
                  <a:gd name="connsiteY49" fmla="*/ 6305 h 10000"/>
                  <a:gd name="connsiteX50" fmla="*/ 5084 w 9832"/>
                  <a:gd name="connsiteY50" fmla="*/ 6657 h 10000"/>
                  <a:gd name="connsiteX51" fmla="*/ 5255 w 9832"/>
                  <a:gd name="connsiteY51" fmla="*/ 6686 h 10000"/>
                  <a:gd name="connsiteX52" fmla="*/ 5255 w 9832"/>
                  <a:gd name="connsiteY52" fmla="*/ 7038 h 10000"/>
                  <a:gd name="connsiteX53" fmla="*/ 5424 w 9832"/>
                  <a:gd name="connsiteY53" fmla="*/ 7067 h 10000"/>
                  <a:gd name="connsiteX54" fmla="*/ 5424 w 9832"/>
                  <a:gd name="connsiteY54" fmla="*/ 7419 h 10000"/>
                  <a:gd name="connsiteX55" fmla="*/ 5595 w 9832"/>
                  <a:gd name="connsiteY55" fmla="*/ 7449 h 10000"/>
                  <a:gd name="connsiteX56" fmla="*/ 5595 w 9832"/>
                  <a:gd name="connsiteY56" fmla="*/ 7771 h 10000"/>
                  <a:gd name="connsiteX57" fmla="*/ 5764 w 9832"/>
                  <a:gd name="connsiteY57" fmla="*/ 7801 h 10000"/>
                  <a:gd name="connsiteX58" fmla="*/ 5764 w 9832"/>
                  <a:gd name="connsiteY58" fmla="*/ 8123 h 10000"/>
                  <a:gd name="connsiteX59" fmla="*/ 5934 w 9832"/>
                  <a:gd name="connsiteY59" fmla="*/ 8152 h 10000"/>
                  <a:gd name="connsiteX60" fmla="*/ 5934 w 9832"/>
                  <a:gd name="connsiteY60" fmla="*/ 8446 h 10000"/>
                  <a:gd name="connsiteX61" fmla="*/ 6103 w 9832"/>
                  <a:gd name="connsiteY61" fmla="*/ 8475 h 10000"/>
                  <a:gd name="connsiteX62" fmla="*/ 6103 w 9832"/>
                  <a:gd name="connsiteY62" fmla="*/ 8710 h 10000"/>
                  <a:gd name="connsiteX63" fmla="*/ 6273 w 9832"/>
                  <a:gd name="connsiteY63" fmla="*/ 8739 h 10000"/>
                  <a:gd name="connsiteX64" fmla="*/ 6273 w 9832"/>
                  <a:gd name="connsiteY64" fmla="*/ 8974 h 10000"/>
                  <a:gd name="connsiteX65" fmla="*/ 6442 w 9832"/>
                  <a:gd name="connsiteY65" fmla="*/ 9003 h 10000"/>
                  <a:gd name="connsiteX66" fmla="*/ 6442 w 9832"/>
                  <a:gd name="connsiteY66" fmla="*/ 9238 h 10000"/>
                  <a:gd name="connsiteX67" fmla="*/ 6611 w 9832"/>
                  <a:gd name="connsiteY67" fmla="*/ 9267 h 10000"/>
                  <a:gd name="connsiteX68" fmla="*/ 6611 w 9832"/>
                  <a:gd name="connsiteY68" fmla="*/ 9443 h 10000"/>
                  <a:gd name="connsiteX69" fmla="*/ 6781 w 9832"/>
                  <a:gd name="connsiteY69" fmla="*/ 9472 h 10000"/>
                  <a:gd name="connsiteX70" fmla="*/ 6781 w 9832"/>
                  <a:gd name="connsiteY70" fmla="*/ 9619 h 10000"/>
                  <a:gd name="connsiteX71" fmla="*/ 6951 w 9832"/>
                  <a:gd name="connsiteY71" fmla="*/ 9648 h 10000"/>
                  <a:gd name="connsiteX72" fmla="*/ 6951 w 9832"/>
                  <a:gd name="connsiteY72" fmla="*/ 9765 h 10000"/>
                  <a:gd name="connsiteX73" fmla="*/ 7119 w 9832"/>
                  <a:gd name="connsiteY73" fmla="*/ 9795 h 10000"/>
                  <a:gd name="connsiteX74" fmla="*/ 7119 w 9832"/>
                  <a:gd name="connsiteY74" fmla="*/ 9883 h 10000"/>
                  <a:gd name="connsiteX75" fmla="*/ 7289 w 9832"/>
                  <a:gd name="connsiteY75" fmla="*/ 9912 h 10000"/>
                  <a:gd name="connsiteX76" fmla="*/ 7289 w 9832"/>
                  <a:gd name="connsiteY76" fmla="*/ 9941 h 10000"/>
                  <a:gd name="connsiteX77" fmla="*/ 7628 w 9832"/>
                  <a:gd name="connsiteY77" fmla="*/ 10000 h 10000"/>
                  <a:gd name="connsiteX78" fmla="*/ 7459 w 9832"/>
                  <a:gd name="connsiteY78" fmla="*/ 10000 h 10000"/>
                  <a:gd name="connsiteX79" fmla="*/ 7628 w 9832"/>
                  <a:gd name="connsiteY79" fmla="*/ 10000 h 10000"/>
                  <a:gd name="connsiteX80" fmla="*/ 7797 w 9832"/>
                  <a:gd name="connsiteY80" fmla="*/ 10000 h 10000"/>
                  <a:gd name="connsiteX81" fmla="*/ 8137 w 9832"/>
                  <a:gd name="connsiteY81" fmla="*/ 9941 h 10000"/>
                  <a:gd name="connsiteX82" fmla="*/ 8137 w 9832"/>
                  <a:gd name="connsiteY82" fmla="*/ 9853 h 10000"/>
                  <a:gd name="connsiteX83" fmla="*/ 8305 w 9832"/>
                  <a:gd name="connsiteY83" fmla="*/ 9824 h 10000"/>
                  <a:gd name="connsiteX84" fmla="*/ 8305 w 9832"/>
                  <a:gd name="connsiteY84" fmla="*/ 9736 h 10000"/>
                  <a:gd name="connsiteX85" fmla="*/ 8476 w 9832"/>
                  <a:gd name="connsiteY85" fmla="*/ 9707 h 10000"/>
                  <a:gd name="connsiteX86" fmla="*/ 8476 w 9832"/>
                  <a:gd name="connsiteY86" fmla="*/ 9589 h 10000"/>
                  <a:gd name="connsiteX87" fmla="*/ 8646 w 9832"/>
                  <a:gd name="connsiteY87" fmla="*/ 9560 h 10000"/>
                  <a:gd name="connsiteX88" fmla="*/ 8646 w 9832"/>
                  <a:gd name="connsiteY88" fmla="*/ 9384 h 10000"/>
                  <a:gd name="connsiteX89" fmla="*/ 8816 w 9832"/>
                  <a:gd name="connsiteY89" fmla="*/ 9355 h 10000"/>
                  <a:gd name="connsiteX90" fmla="*/ 8816 w 9832"/>
                  <a:gd name="connsiteY90" fmla="*/ 9179 h 10000"/>
                  <a:gd name="connsiteX91" fmla="*/ 8985 w 9832"/>
                  <a:gd name="connsiteY91" fmla="*/ 9150 h 10000"/>
                  <a:gd name="connsiteX92" fmla="*/ 8985 w 9832"/>
                  <a:gd name="connsiteY92" fmla="*/ 8944 h 10000"/>
                  <a:gd name="connsiteX93" fmla="*/ 9154 w 9832"/>
                  <a:gd name="connsiteY93" fmla="*/ 8915 h 10000"/>
                  <a:gd name="connsiteX94" fmla="*/ 9154 w 9832"/>
                  <a:gd name="connsiteY94" fmla="*/ 8651 h 10000"/>
                  <a:gd name="connsiteX95" fmla="*/ 9323 w 9832"/>
                  <a:gd name="connsiteY95" fmla="*/ 8622 h 10000"/>
                  <a:gd name="connsiteX96" fmla="*/ 9323 w 9832"/>
                  <a:gd name="connsiteY96" fmla="*/ 8358 h 10000"/>
                  <a:gd name="connsiteX97" fmla="*/ 9494 w 9832"/>
                  <a:gd name="connsiteY97" fmla="*/ 8328 h 10000"/>
                  <a:gd name="connsiteX98" fmla="*/ 9494 w 9832"/>
                  <a:gd name="connsiteY98" fmla="*/ 8035 h 10000"/>
                  <a:gd name="connsiteX99" fmla="*/ 9661 w 9832"/>
                  <a:gd name="connsiteY99" fmla="*/ 8006 h 10000"/>
                  <a:gd name="connsiteX100" fmla="*/ 9661 w 9832"/>
                  <a:gd name="connsiteY100" fmla="*/ 7713 h 10000"/>
                  <a:gd name="connsiteX101" fmla="*/ 9832 w 9832"/>
                  <a:gd name="connsiteY101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1897 w 10000"/>
                  <a:gd name="connsiteY11" fmla="*/ 264 h 10000"/>
                  <a:gd name="connsiteX12" fmla="*/ 2069 w 10000"/>
                  <a:gd name="connsiteY12" fmla="*/ 293 h 10000"/>
                  <a:gd name="connsiteX13" fmla="*/ 2069 w 10000"/>
                  <a:gd name="connsiteY13" fmla="*/ 411 h 10000"/>
                  <a:gd name="connsiteX14" fmla="*/ 2242 w 10000"/>
                  <a:gd name="connsiteY14" fmla="*/ 440 h 10000"/>
                  <a:gd name="connsiteX15" fmla="*/ 2242 w 10000"/>
                  <a:gd name="connsiteY15" fmla="*/ 616 h 10000"/>
                  <a:gd name="connsiteX16" fmla="*/ 2415 w 10000"/>
                  <a:gd name="connsiteY16" fmla="*/ 645 h 10000"/>
                  <a:gd name="connsiteX17" fmla="*/ 2415 w 10000"/>
                  <a:gd name="connsiteY17" fmla="*/ 821 h 10000"/>
                  <a:gd name="connsiteX18" fmla="*/ 2586 w 10000"/>
                  <a:gd name="connsiteY18" fmla="*/ 850 h 10000"/>
                  <a:gd name="connsiteX19" fmla="*/ 2586 w 10000"/>
                  <a:gd name="connsiteY19" fmla="*/ 1056 h 10000"/>
                  <a:gd name="connsiteX20" fmla="*/ 2758 w 10000"/>
                  <a:gd name="connsiteY20" fmla="*/ 1085 h 10000"/>
                  <a:gd name="connsiteX21" fmla="*/ 2758 w 10000"/>
                  <a:gd name="connsiteY21" fmla="*/ 1349 h 10000"/>
                  <a:gd name="connsiteX22" fmla="*/ 2932 w 10000"/>
                  <a:gd name="connsiteY22" fmla="*/ 1378 h 10000"/>
                  <a:gd name="connsiteX23" fmla="*/ 2932 w 10000"/>
                  <a:gd name="connsiteY23" fmla="*/ 1642 h 10000"/>
                  <a:gd name="connsiteX24" fmla="*/ 3103 w 10000"/>
                  <a:gd name="connsiteY24" fmla="*/ 1672 h 10000"/>
                  <a:gd name="connsiteX25" fmla="*/ 3103 w 10000"/>
                  <a:gd name="connsiteY25" fmla="*/ 1935 h 10000"/>
                  <a:gd name="connsiteX26" fmla="*/ 3276 w 10000"/>
                  <a:gd name="connsiteY26" fmla="*/ 1965 h 10000"/>
                  <a:gd name="connsiteX27" fmla="*/ 3276 w 10000"/>
                  <a:gd name="connsiteY27" fmla="*/ 2287 h 10000"/>
                  <a:gd name="connsiteX28" fmla="*/ 3450 w 10000"/>
                  <a:gd name="connsiteY28" fmla="*/ 2317 h 10000"/>
                  <a:gd name="connsiteX29" fmla="*/ 3450 w 10000"/>
                  <a:gd name="connsiteY29" fmla="*/ 2639 h 10000"/>
                  <a:gd name="connsiteX30" fmla="*/ 3621 w 10000"/>
                  <a:gd name="connsiteY30" fmla="*/ 2669 h 10000"/>
                  <a:gd name="connsiteX31" fmla="*/ 3621 w 10000"/>
                  <a:gd name="connsiteY31" fmla="*/ 3021 h 10000"/>
                  <a:gd name="connsiteX32" fmla="*/ 3794 w 10000"/>
                  <a:gd name="connsiteY32" fmla="*/ 3050 h 10000"/>
                  <a:gd name="connsiteX33" fmla="*/ 3794 w 10000"/>
                  <a:gd name="connsiteY33" fmla="*/ 3402 h 10000"/>
                  <a:gd name="connsiteX34" fmla="*/ 3966 w 10000"/>
                  <a:gd name="connsiteY34" fmla="*/ 3431 h 10000"/>
                  <a:gd name="connsiteX35" fmla="*/ 3966 w 10000"/>
                  <a:gd name="connsiteY35" fmla="*/ 3812 h 10000"/>
                  <a:gd name="connsiteX36" fmla="*/ 4138 w 10000"/>
                  <a:gd name="connsiteY36" fmla="*/ 3842 h 10000"/>
                  <a:gd name="connsiteX37" fmla="*/ 4138 w 10000"/>
                  <a:gd name="connsiteY37" fmla="*/ 4223 h 10000"/>
                  <a:gd name="connsiteX38" fmla="*/ 4310 w 10000"/>
                  <a:gd name="connsiteY38" fmla="*/ 4252 h 10000"/>
                  <a:gd name="connsiteX39" fmla="*/ 4310 w 10000"/>
                  <a:gd name="connsiteY39" fmla="*/ 4633 h 10000"/>
                  <a:gd name="connsiteX40" fmla="*/ 4484 w 10000"/>
                  <a:gd name="connsiteY40" fmla="*/ 4663 h 10000"/>
                  <a:gd name="connsiteX41" fmla="*/ 4484 w 10000"/>
                  <a:gd name="connsiteY41" fmla="*/ 5044 h 10000"/>
                  <a:gd name="connsiteX42" fmla="*/ 4654 w 10000"/>
                  <a:gd name="connsiteY42" fmla="*/ 5073 h 10000"/>
                  <a:gd name="connsiteX43" fmla="*/ 4654 w 10000"/>
                  <a:gd name="connsiteY43" fmla="*/ 5455 h 10000"/>
                  <a:gd name="connsiteX44" fmla="*/ 4828 w 10000"/>
                  <a:gd name="connsiteY44" fmla="*/ 5484 h 10000"/>
                  <a:gd name="connsiteX45" fmla="*/ 4828 w 10000"/>
                  <a:gd name="connsiteY45" fmla="*/ 5865 h 10000"/>
                  <a:gd name="connsiteX46" fmla="*/ 5000 w 10000"/>
                  <a:gd name="connsiteY46" fmla="*/ 5894 h 10000"/>
                  <a:gd name="connsiteX47" fmla="*/ 5000 w 10000"/>
                  <a:gd name="connsiteY47" fmla="*/ 6276 h 10000"/>
                  <a:gd name="connsiteX48" fmla="*/ 5171 w 10000"/>
                  <a:gd name="connsiteY48" fmla="*/ 6305 h 10000"/>
                  <a:gd name="connsiteX49" fmla="*/ 5171 w 10000"/>
                  <a:gd name="connsiteY49" fmla="*/ 6657 h 10000"/>
                  <a:gd name="connsiteX50" fmla="*/ 5345 w 10000"/>
                  <a:gd name="connsiteY50" fmla="*/ 6686 h 10000"/>
                  <a:gd name="connsiteX51" fmla="*/ 5345 w 10000"/>
                  <a:gd name="connsiteY51" fmla="*/ 7038 h 10000"/>
                  <a:gd name="connsiteX52" fmla="*/ 5517 w 10000"/>
                  <a:gd name="connsiteY52" fmla="*/ 7067 h 10000"/>
                  <a:gd name="connsiteX53" fmla="*/ 5517 w 10000"/>
                  <a:gd name="connsiteY53" fmla="*/ 7419 h 10000"/>
                  <a:gd name="connsiteX54" fmla="*/ 5691 w 10000"/>
                  <a:gd name="connsiteY54" fmla="*/ 7449 h 10000"/>
                  <a:gd name="connsiteX55" fmla="*/ 5691 w 10000"/>
                  <a:gd name="connsiteY55" fmla="*/ 7771 h 10000"/>
                  <a:gd name="connsiteX56" fmla="*/ 5862 w 10000"/>
                  <a:gd name="connsiteY56" fmla="*/ 7801 h 10000"/>
                  <a:gd name="connsiteX57" fmla="*/ 5862 w 10000"/>
                  <a:gd name="connsiteY57" fmla="*/ 8123 h 10000"/>
                  <a:gd name="connsiteX58" fmla="*/ 6035 w 10000"/>
                  <a:gd name="connsiteY58" fmla="*/ 8152 h 10000"/>
                  <a:gd name="connsiteX59" fmla="*/ 6035 w 10000"/>
                  <a:gd name="connsiteY59" fmla="*/ 8446 h 10000"/>
                  <a:gd name="connsiteX60" fmla="*/ 6207 w 10000"/>
                  <a:gd name="connsiteY60" fmla="*/ 8475 h 10000"/>
                  <a:gd name="connsiteX61" fmla="*/ 6207 w 10000"/>
                  <a:gd name="connsiteY61" fmla="*/ 8710 h 10000"/>
                  <a:gd name="connsiteX62" fmla="*/ 6380 w 10000"/>
                  <a:gd name="connsiteY62" fmla="*/ 8739 h 10000"/>
                  <a:gd name="connsiteX63" fmla="*/ 6380 w 10000"/>
                  <a:gd name="connsiteY63" fmla="*/ 8974 h 10000"/>
                  <a:gd name="connsiteX64" fmla="*/ 6552 w 10000"/>
                  <a:gd name="connsiteY64" fmla="*/ 9003 h 10000"/>
                  <a:gd name="connsiteX65" fmla="*/ 6552 w 10000"/>
                  <a:gd name="connsiteY65" fmla="*/ 9238 h 10000"/>
                  <a:gd name="connsiteX66" fmla="*/ 6724 w 10000"/>
                  <a:gd name="connsiteY66" fmla="*/ 9267 h 10000"/>
                  <a:gd name="connsiteX67" fmla="*/ 6724 w 10000"/>
                  <a:gd name="connsiteY67" fmla="*/ 9443 h 10000"/>
                  <a:gd name="connsiteX68" fmla="*/ 6897 w 10000"/>
                  <a:gd name="connsiteY68" fmla="*/ 9472 h 10000"/>
                  <a:gd name="connsiteX69" fmla="*/ 6897 w 10000"/>
                  <a:gd name="connsiteY69" fmla="*/ 9619 h 10000"/>
                  <a:gd name="connsiteX70" fmla="*/ 7070 w 10000"/>
                  <a:gd name="connsiteY70" fmla="*/ 9648 h 10000"/>
                  <a:gd name="connsiteX71" fmla="*/ 7070 w 10000"/>
                  <a:gd name="connsiteY71" fmla="*/ 9765 h 10000"/>
                  <a:gd name="connsiteX72" fmla="*/ 7241 w 10000"/>
                  <a:gd name="connsiteY72" fmla="*/ 9795 h 10000"/>
                  <a:gd name="connsiteX73" fmla="*/ 7241 w 10000"/>
                  <a:gd name="connsiteY73" fmla="*/ 9883 h 10000"/>
                  <a:gd name="connsiteX74" fmla="*/ 7414 w 10000"/>
                  <a:gd name="connsiteY74" fmla="*/ 9912 h 10000"/>
                  <a:gd name="connsiteX75" fmla="*/ 7414 w 10000"/>
                  <a:gd name="connsiteY75" fmla="*/ 9941 h 10000"/>
                  <a:gd name="connsiteX76" fmla="*/ 7758 w 10000"/>
                  <a:gd name="connsiteY76" fmla="*/ 10000 h 10000"/>
                  <a:gd name="connsiteX77" fmla="*/ 7586 w 10000"/>
                  <a:gd name="connsiteY77" fmla="*/ 10000 h 10000"/>
                  <a:gd name="connsiteX78" fmla="*/ 7758 w 10000"/>
                  <a:gd name="connsiteY78" fmla="*/ 10000 h 10000"/>
                  <a:gd name="connsiteX79" fmla="*/ 7930 w 10000"/>
                  <a:gd name="connsiteY79" fmla="*/ 10000 h 10000"/>
                  <a:gd name="connsiteX80" fmla="*/ 8276 w 10000"/>
                  <a:gd name="connsiteY80" fmla="*/ 9941 h 10000"/>
                  <a:gd name="connsiteX81" fmla="*/ 8276 w 10000"/>
                  <a:gd name="connsiteY81" fmla="*/ 9853 h 10000"/>
                  <a:gd name="connsiteX82" fmla="*/ 8447 w 10000"/>
                  <a:gd name="connsiteY82" fmla="*/ 9824 h 10000"/>
                  <a:gd name="connsiteX83" fmla="*/ 8447 w 10000"/>
                  <a:gd name="connsiteY83" fmla="*/ 9736 h 10000"/>
                  <a:gd name="connsiteX84" fmla="*/ 8621 w 10000"/>
                  <a:gd name="connsiteY84" fmla="*/ 9707 h 10000"/>
                  <a:gd name="connsiteX85" fmla="*/ 8621 w 10000"/>
                  <a:gd name="connsiteY85" fmla="*/ 9589 h 10000"/>
                  <a:gd name="connsiteX86" fmla="*/ 8794 w 10000"/>
                  <a:gd name="connsiteY86" fmla="*/ 9560 h 10000"/>
                  <a:gd name="connsiteX87" fmla="*/ 8794 w 10000"/>
                  <a:gd name="connsiteY87" fmla="*/ 9384 h 10000"/>
                  <a:gd name="connsiteX88" fmla="*/ 8967 w 10000"/>
                  <a:gd name="connsiteY88" fmla="*/ 9355 h 10000"/>
                  <a:gd name="connsiteX89" fmla="*/ 8967 w 10000"/>
                  <a:gd name="connsiteY89" fmla="*/ 9179 h 10000"/>
                  <a:gd name="connsiteX90" fmla="*/ 9139 w 10000"/>
                  <a:gd name="connsiteY90" fmla="*/ 9150 h 10000"/>
                  <a:gd name="connsiteX91" fmla="*/ 9139 w 10000"/>
                  <a:gd name="connsiteY91" fmla="*/ 8944 h 10000"/>
                  <a:gd name="connsiteX92" fmla="*/ 9310 w 10000"/>
                  <a:gd name="connsiteY92" fmla="*/ 8915 h 10000"/>
                  <a:gd name="connsiteX93" fmla="*/ 9310 w 10000"/>
                  <a:gd name="connsiteY93" fmla="*/ 8651 h 10000"/>
                  <a:gd name="connsiteX94" fmla="*/ 9482 w 10000"/>
                  <a:gd name="connsiteY94" fmla="*/ 8622 h 10000"/>
                  <a:gd name="connsiteX95" fmla="*/ 9482 w 10000"/>
                  <a:gd name="connsiteY95" fmla="*/ 8358 h 10000"/>
                  <a:gd name="connsiteX96" fmla="*/ 9656 w 10000"/>
                  <a:gd name="connsiteY96" fmla="*/ 8328 h 10000"/>
                  <a:gd name="connsiteX97" fmla="*/ 9656 w 10000"/>
                  <a:gd name="connsiteY97" fmla="*/ 8035 h 10000"/>
                  <a:gd name="connsiteX98" fmla="*/ 9826 w 10000"/>
                  <a:gd name="connsiteY98" fmla="*/ 8006 h 10000"/>
                  <a:gd name="connsiteX99" fmla="*/ 9826 w 10000"/>
                  <a:gd name="connsiteY99" fmla="*/ 7713 h 10000"/>
                  <a:gd name="connsiteX100" fmla="*/ 10000 w 10000"/>
                  <a:gd name="connsiteY100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069 w 10000"/>
                  <a:gd name="connsiteY12" fmla="*/ 411 h 10000"/>
                  <a:gd name="connsiteX13" fmla="*/ 2242 w 10000"/>
                  <a:gd name="connsiteY13" fmla="*/ 440 h 10000"/>
                  <a:gd name="connsiteX14" fmla="*/ 2242 w 10000"/>
                  <a:gd name="connsiteY14" fmla="*/ 616 h 10000"/>
                  <a:gd name="connsiteX15" fmla="*/ 2415 w 10000"/>
                  <a:gd name="connsiteY15" fmla="*/ 645 h 10000"/>
                  <a:gd name="connsiteX16" fmla="*/ 2415 w 10000"/>
                  <a:gd name="connsiteY16" fmla="*/ 821 h 10000"/>
                  <a:gd name="connsiteX17" fmla="*/ 2586 w 10000"/>
                  <a:gd name="connsiteY17" fmla="*/ 850 h 10000"/>
                  <a:gd name="connsiteX18" fmla="*/ 2586 w 10000"/>
                  <a:gd name="connsiteY18" fmla="*/ 1056 h 10000"/>
                  <a:gd name="connsiteX19" fmla="*/ 2758 w 10000"/>
                  <a:gd name="connsiteY19" fmla="*/ 1085 h 10000"/>
                  <a:gd name="connsiteX20" fmla="*/ 2758 w 10000"/>
                  <a:gd name="connsiteY20" fmla="*/ 1349 h 10000"/>
                  <a:gd name="connsiteX21" fmla="*/ 2932 w 10000"/>
                  <a:gd name="connsiteY21" fmla="*/ 1378 h 10000"/>
                  <a:gd name="connsiteX22" fmla="*/ 2932 w 10000"/>
                  <a:gd name="connsiteY22" fmla="*/ 1642 h 10000"/>
                  <a:gd name="connsiteX23" fmla="*/ 3103 w 10000"/>
                  <a:gd name="connsiteY23" fmla="*/ 1672 h 10000"/>
                  <a:gd name="connsiteX24" fmla="*/ 3103 w 10000"/>
                  <a:gd name="connsiteY24" fmla="*/ 1935 h 10000"/>
                  <a:gd name="connsiteX25" fmla="*/ 3276 w 10000"/>
                  <a:gd name="connsiteY25" fmla="*/ 1965 h 10000"/>
                  <a:gd name="connsiteX26" fmla="*/ 3276 w 10000"/>
                  <a:gd name="connsiteY26" fmla="*/ 2287 h 10000"/>
                  <a:gd name="connsiteX27" fmla="*/ 3450 w 10000"/>
                  <a:gd name="connsiteY27" fmla="*/ 2317 h 10000"/>
                  <a:gd name="connsiteX28" fmla="*/ 3450 w 10000"/>
                  <a:gd name="connsiteY28" fmla="*/ 2639 h 10000"/>
                  <a:gd name="connsiteX29" fmla="*/ 3621 w 10000"/>
                  <a:gd name="connsiteY29" fmla="*/ 2669 h 10000"/>
                  <a:gd name="connsiteX30" fmla="*/ 3621 w 10000"/>
                  <a:gd name="connsiteY30" fmla="*/ 3021 h 10000"/>
                  <a:gd name="connsiteX31" fmla="*/ 3794 w 10000"/>
                  <a:gd name="connsiteY31" fmla="*/ 3050 h 10000"/>
                  <a:gd name="connsiteX32" fmla="*/ 3794 w 10000"/>
                  <a:gd name="connsiteY32" fmla="*/ 3402 h 10000"/>
                  <a:gd name="connsiteX33" fmla="*/ 3966 w 10000"/>
                  <a:gd name="connsiteY33" fmla="*/ 3431 h 10000"/>
                  <a:gd name="connsiteX34" fmla="*/ 3966 w 10000"/>
                  <a:gd name="connsiteY34" fmla="*/ 3812 h 10000"/>
                  <a:gd name="connsiteX35" fmla="*/ 4138 w 10000"/>
                  <a:gd name="connsiteY35" fmla="*/ 3842 h 10000"/>
                  <a:gd name="connsiteX36" fmla="*/ 4138 w 10000"/>
                  <a:gd name="connsiteY36" fmla="*/ 4223 h 10000"/>
                  <a:gd name="connsiteX37" fmla="*/ 4310 w 10000"/>
                  <a:gd name="connsiteY37" fmla="*/ 4252 h 10000"/>
                  <a:gd name="connsiteX38" fmla="*/ 4310 w 10000"/>
                  <a:gd name="connsiteY38" fmla="*/ 4633 h 10000"/>
                  <a:gd name="connsiteX39" fmla="*/ 4484 w 10000"/>
                  <a:gd name="connsiteY39" fmla="*/ 4663 h 10000"/>
                  <a:gd name="connsiteX40" fmla="*/ 4484 w 10000"/>
                  <a:gd name="connsiteY40" fmla="*/ 5044 h 10000"/>
                  <a:gd name="connsiteX41" fmla="*/ 4654 w 10000"/>
                  <a:gd name="connsiteY41" fmla="*/ 5073 h 10000"/>
                  <a:gd name="connsiteX42" fmla="*/ 4654 w 10000"/>
                  <a:gd name="connsiteY42" fmla="*/ 5455 h 10000"/>
                  <a:gd name="connsiteX43" fmla="*/ 4828 w 10000"/>
                  <a:gd name="connsiteY43" fmla="*/ 5484 h 10000"/>
                  <a:gd name="connsiteX44" fmla="*/ 4828 w 10000"/>
                  <a:gd name="connsiteY44" fmla="*/ 5865 h 10000"/>
                  <a:gd name="connsiteX45" fmla="*/ 5000 w 10000"/>
                  <a:gd name="connsiteY45" fmla="*/ 5894 h 10000"/>
                  <a:gd name="connsiteX46" fmla="*/ 5000 w 10000"/>
                  <a:gd name="connsiteY46" fmla="*/ 6276 h 10000"/>
                  <a:gd name="connsiteX47" fmla="*/ 5171 w 10000"/>
                  <a:gd name="connsiteY47" fmla="*/ 6305 h 10000"/>
                  <a:gd name="connsiteX48" fmla="*/ 5171 w 10000"/>
                  <a:gd name="connsiteY48" fmla="*/ 6657 h 10000"/>
                  <a:gd name="connsiteX49" fmla="*/ 5345 w 10000"/>
                  <a:gd name="connsiteY49" fmla="*/ 6686 h 10000"/>
                  <a:gd name="connsiteX50" fmla="*/ 5345 w 10000"/>
                  <a:gd name="connsiteY50" fmla="*/ 7038 h 10000"/>
                  <a:gd name="connsiteX51" fmla="*/ 5517 w 10000"/>
                  <a:gd name="connsiteY51" fmla="*/ 7067 h 10000"/>
                  <a:gd name="connsiteX52" fmla="*/ 5517 w 10000"/>
                  <a:gd name="connsiteY52" fmla="*/ 7419 h 10000"/>
                  <a:gd name="connsiteX53" fmla="*/ 5691 w 10000"/>
                  <a:gd name="connsiteY53" fmla="*/ 7449 h 10000"/>
                  <a:gd name="connsiteX54" fmla="*/ 5691 w 10000"/>
                  <a:gd name="connsiteY54" fmla="*/ 7771 h 10000"/>
                  <a:gd name="connsiteX55" fmla="*/ 5862 w 10000"/>
                  <a:gd name="connsiteY55" fmla="*/ 7801 h 10000"/>
                  <a:gd name="connsiteX56" fmla="*/ 5862 w 10000"/>
                  <a:gd name="connsiteY56" fmla="*/ 8123 h 10000"/>
                  <a:gd name="connsiteX57" fmla="*/ 6035 w 10000"/>
                  <a:gd name="connsiteY57" fmla="*/ 8152 h 10000"/>
                  <a:gd name="connsiteX58" fmla="*/ 6035 w 10000"/>
                  <a:gd name="connsiteY58" fmla="*/ 8446 h 10000"/>
                  <a:gd name="connsiteX59" fmla="*/ 6207 w 10000"/>
                  <a:gd name="connsiteY59" fmla="*/ 8475 h 10000"/>
                  <a:gd name="connsiteX60" fmla="*/ 6207 w 10000"/>
                  <a:gd name="connsiteY60" fmla="*/ 8710 h 10000"/>
                  <a:gd name="connsiteX61" fmla="*/ 6380 w 10000"/>
                  <a:gd name="connsiteY61" fmla="*/ 8739 h 10000"/>
                  <a:gd name="connsiteX62" fmla="*/ 6380 w 10000"/>
                  <a:gd name="connsiteY62" fmla="*/ 8974 h 10000"/>
                  <a:gd name="connsiteX63" fmla="*/ 6552 w 10000"/>
                  <a:gd name="connsiteY63" fmla="*/ 9003 h 10000"/>
                  <a:gd name="connsiteX64" fmla="*/ 6552 w 10000"/>
                  <a:gd name="connsiteY64" fmla="*/ 9238 h 10000"/>
                  <a:gd name="connsiteX65" fmla="*/ 6724 w 10000"/>
                  <a:gd name="connsiteY65" fmla="*/ 9267 h 10000"/>
                  <a:gd name="connsiteX66" fmla="*/ 6724 w 10000"/>
                  <a:gd name="connsiteY66" fmla="*/ 9443 h 10000"/>
                  <a:gd name="connsiteX67" fmla="*/ 6897 w 10000"/>
                  <a:gd name="connsiteY67" fmla="*/ 9472 h 10000"/>
                  <a:gd name="connsiteX68" fmla="*/ 6897 w 10000"/>
                  <a:gd name="connsiteY68" fmla="*/ 9619 h 10000"/>
                  <a:gd name="connsiteX69" fmla="*/ 7070 w 10000"/>
                  <a:gd name="connsiteY69" fmla="*/ 9648 h 10000"/>
                  <a:gd name="connsiteX70" fmla="*/ 7070 w 10000"/>
                  <a:gd name="connsiteY70" fmla="*/ 9765 h 10000"/>
                  <a:gd name="connsiteX71" fmla="*/ 7241 w 10000"/>
                  <a:gd name="connsiteY71" fmla="*/ 9795 h 10000"/>
                  <a:gd name="connsiteX72" fmla="*/ 7241 w 10000"/>
                  <a:gd name="connsiteY72" fmla="*/ 9883 h 10000"/>
                  <a:gd name="connsiteX73" fmla="*/ 7414 w 10000"/>
                  <a:gd name="connsiteY73" fmla="*/ 9912 h 10000"/>
                  <a:gd name="connsiteX74" fmla="*/ 7414 w 10000"/>
                  <a:gd name="connsiteY74" fmla="*/ 9941 h 10000"/>
                  <a:gd name="connsiteX75" fmla="*/ 7758 w 10000"/>
                  <a:gd name="connsiteY75" fmla="*/ 10000 h 10000"/>
                  <a:gd name="connsiteX76" fmla="*/ 7586 w 10000"/>
                  <a:gd name="connsiteY76" fmla="*/ 10000 h 10000"/>
                  <a:gd name="connsiteX77" fmla="*/ 7758 w 10000"/>
                  <a:gd name="connsiteY77" fmla="*/ 10000 h 10000"/>
                  <a:gd name="connsiteX78" fmla="*/ 7930 w 10000"/>
                  <a:gd name="connsiteY78" fmla="*/ 10000 h 10000"/>
                  <a:gd name="connsiteX79" fmla="*/ 8276 w 10000"/>
                  <a:gd name="connsiteY79" fmla="*/ 9941 h 10000"/>
                  <a:gd name="connsiteX80" fmla="*/ 8276 w 10000"/>
                  <a:gd name="connsiteY80" fmla="*/ 9853 h 10000"/>
                  <a:gd name="connsiteX81" fmla="*/ 8447 w 10000"/>
                  <a:gd name="connsiteY81" fmla="*/ 9824 h 10000"/>
                  <a:gd name="connsiteX82" fmla="*/ 8447 w 10000"/>
                  <a:gd name="connsiteY82" fmla="*/ 9736 h 10000"/>
                  <a:gd name="connsiteX83" fmla="*/ 8621 w 10000"/>
                  <a:gd name="connsiteY83" fmla="*/ 9707 h 10000"/>
                  <a:gd name="connsiteX84" fmla="*/ 8621 w 10000"/>
                  <a:gd name="connsiteY84" fmla="*/ 9589 h 10000"/>
                  <a:gd name="connsiteX85" fmla="*/ 8794 w 10000"/>
                  <a:gd name="connsiteY85" fmla="*/ 9560 h 10000"/>
                  <a:gd name="connsiteX86" fmla="*/ 8794 w 10000"/>
                  <a:gd name="connsiteY86" fmla="*/ 9384 h 10000"/>
                  <a:gd name="connsiteX87" fmla="*/ 8967 w 10000"/>
                  <a:gd name="connsiteY87" fmla="*/ 9355 h 10000"/>
                  <a:gd name="connsiteX88" fmla="*/ 8967 w 10000"/>
                  <a:gd name="connsiteY88" fmla="*/ 9179 h 10000"/>
                  <a:gd name="connsiteX89" fmla="*/ 9139 w 10000"/>
                  <a:gd name="connsiteY89" fmla="*/ 9150 h 10000"/>
                  <a:gd name="connsiteX90" fmla="*/ 9139 w 10000"/>
                  <a:gd name="connsiteY90" fmla="*/ 8944 h 10000"/>
                  <a:gd name="connsiteX91" fmla="*/ 9310 w 10000"/>
                  <a:gd name="connsiteY91" fmla="*/ 8915 h 10000"/>
                  <a:gd name="connsiteX92" fmla="*/ 9310 w 10000"/>
                  <a:gd name="connsiteY92" fmla="*/ 8651 h 10000"/>
                  <a:gd name="connsiteX93" fmla="*/ 9482 w 10000"/>
                  <a:gd name="connsiteY93" fmla="*/ 8622 h 10000"/>
                  <a:gd name="connsiteX94" fmla="*/ 9482 w 10000"/>
                  <a:gd name="connsiteY94" fmla="*/ 8358 h 10000"/>
                  <a:gd name="connsiteX95" fmla="*/ 9656 w 10000"/>
                  <a:gd name="connsiteY95" fmla="*/ 8328 h 10000"/>
                  <a:gd name="connsiteX96" fmla="*/ 9656 w 10000"/>
                  <a:gd name="connsiteY96" fmla="*/ 8035 h 10000"/>
                  <a:gd name="connsiteX97" fmla="*/ 9826 w 10000"/>
                  <a:gd name="connsiteY97" fmla="*/ 8006 h 10000"/>
                  <a:gd name="connsiteX98" fmla="*/ 9826 w 10000"/>
                  <a:gd name="connsiteY98" fmla="*/ 7713 h 10000"/>
                  <a:gd name="connsiteX99" fmla="*/ 10000 w 10000"/>
                  <a:gd name="connsiteY99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242 w 10000"/>
                  <a:gd name="connsiteY13" fmla="*/ 616 h 10000"/>
                  <a:gd name="connsiteX14" fmla="*/ 2415 w 10000"/>
                  <a:gd name="connsiteY14" fmla="*/ 645 h 10000"/>
                  <a:gd name="connsiteX15" fmla="*/ 2415 w 10000"/>
                  <a:gd name="connsiteY15" fmla="*/ 821 h 10000"/>
                  <a:gd name="connsiteX16" fmla="*/ 2586 w 10000"/>
                  <a:gd name="connsiteY16" fmla="*/ 850 h 10000"/>
                  <a:gd name="connsiteX17" fmla="*/ 2586 w 10000"/>
                  <a:gd name="connsiteY17" fmla="*/ 1056 h 10000"/>
                  <a:gd name="connsiteX18" fmla="*/ 2758 w 10000"/>
                  <a:gd name="connsiteY18" fmla="*/ 1085 h 10000"/>
                  <a:gd name="connsiteX19" fmla="*/ 2758 w 10000"/>
                  <a:gd name="connsiteY19" fmla="*/ 1349 h 10000"/>
                  <a:gd name="connsiteX20" fmla="*/ 2932 w 10000"/>
                  <a:gd name="connsiteY20" fmla="*/ 1378 h 10000"/>
                  <a:gd name="connsiteX21" fmla="*/ 2932 w 10000"/>
                  <a:gd name="connsiteY21" fmla="*/ 1642 h 10000"/>
                  <a:gd name="connsiteX22" fmla="*/ 3103 w 10000"/>
                  <a:gd name="connsiteY22" fmla="*/ 1672 h 10000"/>
                  <a:gd name="connsiteX23" fmla="*/ 3103 w 10000"/>
                  <a:gd name="connsiteY23" fmla="*/ 1935 h 10000"/>
                  <a:gd name="connsiteX24" fmla="*/ 3276 w 10000"/>
                  <a:gd name="connsiteY24" fmla="*/ 1965 h 10000"/>
                  <a:gd name="connsiteX25" fmla="*/ 3276 w 10000"/>
                  <a:gd name="connsiteY25" fmla="*/ 2287 h 10000"/>
                  <a:gd name="connsiteX26" fmla="*/ 3450 w 10000"/>
                  <a:gd name="connsiteY26" fmla="*/ 2317 h 10000"/>
                  <a:gd name="connsiteX27" fmla="*/ 3450 w 10000"/>
                  <a:gd name="connsiteY27" fmla="*/ 2639 h 10000"/>
                  <a:gd name="connsiteX28" fmla="*/ 3621 w 10000"/>
                  <a:gd name="connsiteY28" fmla="*/ 2669 h 10000"/>
                  <a:gd name="connsiteX29" fmla="*/ 3621 w 10000"/>
                  <a:gd name="connsiteY29" fmla="*/ 3021 h 10000"/>
                  <a:gd name="connsiteX30" fmla="*/ 3794 w 10000"/>
                  <a:gd name="connsiteY30" fmla="*/ 3050 h 10000"/>
                  <a:gd name="connsiteX31" fmla="*/ 3794 w 10000"/>
                  <a:gd name="connsiteY31" fmla="*/ 3402 h 10000"/>
                  <a:gd name="connsiteX32" fmla="*/ 3966 w 10000"/>
                  <a:gd name="connsiteY32" fmla="*/ 3431 h 10000"/>
                  <a:gd name="connsiteX33" fmla="*/ 3966 w 10000"/>
                  <a:gd name="connsiteY33" fmla="*/ 3812 h 10000"/>
                  <a:gd name="connsiteX34" fmla="*/ 4138 w 10000"/>
                  <a:gd name="connsiteY34" fmla="*/ 3842 h 10000"/>
                  <a:gd name="connsiteX35" fmla="*/ 4138 w 10000"/>
                  <a:gd name="connsiteY35" fmla="*/ 4223 h 10000"/>
                  <a:gd name="connsiteX36" fmla="*/ 4310 w 10000"/>
                  <a:gd name="connsiteY36" fmla="*/ 4252 h 10000"/>
                  <a:gd name="connsiteX37" fmla="*/ 4310 w 10000"/>
                  <a:gd name="connsiteY37" fmla="*/ 4633 h 10000"/>
                  <a:gd name="connsiteX38" fmla="*/ 4484 w 10000"/>
                  <a:gd name="connsiteY38" fmla="*/ 4663 h 10000"/>
                  <a:gd name="connsiteX39" fmla="*/ 4484 w 10000"/>
                  <a:gd name="connsiteY39" fmla="*/ 5044 h 10000"/>
                  <a:gd name="connsiteX40" fmla="*/ 4654 w 10000"/>
                  <a:gd name="connsiteY40" fmla="*/ 5073 h 10000"/>
                  <a:gd name="connsiteX41" fmla="*/ 4654 w 10000"/>
                  <a:gd name="connsiteY41" fmla="*/ 5455 h 10000"/>
                  <a:gd name="connsiteX42" fmla="*/ 4828 w 10000"/>
                  <a:gd name="connsiteY42" fmla="*/ 5484 h 10000"/>
                  <a:gd name="connsiteX43" fmla="*/ 4828 w 10000"/>
                  <a:gd name="connsiteY43" fmla="*/ 5865 h 10000"/>
                  <a:gd name="connsiteX44" fmla="*/ 5000 w 10000"/>
                  <a:gd name="connsiteY44" fmla="*/ 5894 h 10000"/>
                  <a:gd name="connsiteX45" fmla="*/ 5000 w 10000"/>
                  <a:gd name="connsiteY45" fmla="*/ 6276 h 10000"/>
                  <a:gd name="connsiteX46" fmla="*/ 5171 w 10000"/>
                  <a:gd name="connsiteY46" fmla="*/ 6305 h 10000"/>
                  <a:gd name="connsiteX47" fmla="*/ 5171 w 10000"/>
                  <a:gd name="connsiteY47" fmla="*/ 6657 h 10000"/>
                  <a:gd name="connsiteX48" fmla="*/ 5345 w 10000"/>
                  <a:gd name="connsiteY48" fmla="*/ 6686 h 10000"/>
                  <a:gd name="connsiteX49" fmla="*/ 5345 w 10000"/>
                  <a:gd name="connsiteY49" fmla="*/ 7038 h 10000"/>
                  <a:gd name="connsiteX50" fmla="*/ 5517 w 10000"/>
                  <a:gd name="connsiteY50" fmla="*/ 7067 h 10000"/>
                  <a:gd name="connsiteX51" fmla="*/ 5517 w 10000"/>
                  <a:gd name="connsiteY51" fmla="*/ 7419 h 10000"/>
                  <a:gd name="connsiteX52" fmla="*/ 5691 w 10000"/>
                  <a:gd name="connsiteY52" fmla="*/ 7449 h 10000"/>
                  <a:gd name="connsiteX53" fmla="*/ 5691 w 10000"/>
                  <a:gd name="connsiteY53" fmla="*/ 7771 h 10000"/>
                  <a:gd name="connsiteX54" fmla="*/ 5862 w 10000"/>
                  <a:gd name="connsiteY54" fmla="*/ 7801 h 10000"/>
                  <a:gd name="connsiteX55" fmla="*/ 5862 w 10000"/>
                  <a:gd name="connsiteY55" fmla="*/ 8123 h 10000"/>
                  <a:gd name="connsiteX56" fmla="*/ 6035 w 10000"/>
                  <a:gd name="connsiteY56" fmla="*/ 8152 h 10000"/>
                  <a:gd name="connsiteX57" fmla="*/ 6035 w 10000"/>
                  <a:gd name="connsiteY57" fmla="*/ 8446 h 10000"/>
                  <a:gd name="connsiteX58" fmla="*/ 6207 w 10000"/>
                  <a:gd name="connsiteY58" fmla="*/ 8475 h 10000"/>
                  <a:gd name="connsiteX59" fmla="*/ 6207 w 10000"/>
                  <a:gd name="connsiteY59" fmla="*/ 8710 h 10000"/>
                  <a:gd name="connsiteX60" fmla="*/ 6380 w 10000"/>
                  <a:gd name="connsiteY60" fmla="*/ 8739 h 10000"/>
                  <a:gd name="connsiteX61" fmla="*/ 6380 w 10000"/>
                  <a:gd name="connsiteY61" fmla="*/ 8974 h 10000"/>
                  <a:gd name="connsiteX62" fmla="*/ 6552 w 10000"/>
                  <a:gd name="connsiteY62" fmla="*/ 9003 h 10000"/>
                  <a:gd name="connsiteX63" fmla="*/ 6552 w 10000"/>
                  <a:gd name="connsiteY63" fmla="*/ 9238 h 10000"/>
                  <a:gd name="connsiteX64" fmla="*/ 6724 w 10000"/>
                  <a:gd name="connsiteY64" fmla="*/ 9267 h 10000"/>
                  <a:gd name="connsiteX65" fmla="*/ 6724 w 10000"/>
                  <a:gd name="connsiteY65" fmla="*/ 9443 h 10000"/>
                  <a:gd name="connsiteX66" fmla="*/ 6897 w 10000"/>
                  <a:gd name="connsiteY66" fmla="*/ 9472 h 10000"/>
                  <a:gd name="connsiteX67" fmla="*/ 6897 w 10000"/>
                  <a:gd name="connsiteY67" fmla="*/ 9619 h 10000"/>
                  <a:gd name="connsiteX68" fmla="*/ 7070 w 10000"/>
                  <a:gd name="connsiteY68" fmla="*/ 9648 h 10000"/>
                  <a:gd name="connsiteX69" fmla="*/ 7070 w 10000"/>
                  <a:gd name="connsiteY69" fmla="*/ 9765 h 10000"/>
                  <a:gd name="connsiteX70" fmla="*/ 7241 w 10000"/>
                  <a:gd name="connsiteY70" fmla="*/ 9795 h 10000"/>
                  <a:gd name="connsiteX71" fmla="*/ 7241 w 10000"/>
                  <a:gd name="connsiteY71" fmla="*/ 9883 h 10000"/>
                  <a:gd name="connsiteX72" fmla="*/ 7414 w 10000"/>
                  <a:gd name="connsiteY72" fmla="*/ 9912 h 10000"/>
                  <a:gd name="connsiteX73" fmla="*/ 7414 w 10000"/>
                  <a:gd name="connsiteY73" fmla="*/ 9941 h 10000"/>
                  <a:gd name="connsiteX74" fmla="*/ 7758 w 10000"/>
                  <a:gd name="connsiteY74" fmla="*/ 10000 h 10000"/>
                  <a:gd name="connsiteX75" fmla="*/ 7586 w 10000"/>
                  <a:gd name="connsiteY75" fmla="*/ 10000 h 10000"/>
                  <a:gd name="connsiteX76" fmla="*/ 7758 w 10000"/>
                  <a:gd name="connsiteY76" fmla="*/ 10000 h 10000"/>
                  <a:gd name="connsiteX77" fmla="*/ 7930 w 10000"/>
                  <a:gd name="connsiteY77" fmla="*/ 10000 h 10000"/>
                  <a:gd name="connsiteX78" fmla="*/ 8276 w 10000"/>
                  <a:gd name="connsiteY78" fmla="*/ 9941 h 10000"/>
                  <a:gd name="connsiteX79" fmla="*/ 8276 w 10000"/>
                  <a:gd name="connsiteY79" fmla="*/ 9853 h 10000"/>
                  <a:gd name="connsiteX80" fmla="*/ 8447 w 10000"/>
                  <a:gd name="connsiteY80" fmla="*/ 9824 h 10000"/>
                  <a:gd name="connsiteX81" fmla="*/ 8447 w 10000"/>
                  <a:gd name="connsiteY81" fmla="*/ 9736 h 10000"/>
                  <a:gd name="connsiteX82" fmla="*/ 8621 w 10000"/>
                  <a:gd name="connsiteY82" fmla="*/ 9707 h 10000"/>
                  <a:gd name="connsiteX83" fmla="*/ 8621 w 10000"/>
                  <a:gd name="connsiteY83" fmla="*/ 9589 h 10000"/>
                  <a:gd name="connsiteX84" fmla="*/ 8794 w 10000"/>
                  <a:gd name="connsiteY84" fmla="*/ 9560 h 10000"/>
                  <a:gd name="connsiteX85" fmla="*/ 8794 w 10000"/>
                  <a:gd name="connsiteY85" fmla="*/ 9384 h 10000"/>
                  <a:gd name="connsiteX86" fmla="*/ 8967 w 10000"/>
                  <a:gd name="connsiteY86" fmla="*/ 9355 h 10000"/>
                  <a:gd name="connsiteX87" fmla="*/ 8967 w 10000"/>
                  <a:gd name="connsiteY87" fmla="*/ 9179 h 10000"/>
                  <a:gd name="connsiteX88" fmla="*/ 9139 w 10000"/>
                  <a:gd name="connsiteY88" fmla="*/ 9150 h 10000"/>
                  <a:gd name="connsiteX89" fmla="*/ 9139 w 10000"/>
                  <a:gd name="connsiteY89" fmla="*/ 8944 h 10000"/>
                  <a:gd name="connsiteX90" fmla="*/ 9310 w 10000"/>
                  <a:gd name="connsiteY90" fmla="*/ 8915 h 10000"/>
                  <a:gd name="connsiteX91" fmla="*/ 9310 w 10000"/>
                  <a:gd name="connsiteY91" fmla="*/ 8651 h 10000"/>
                  <a:gd name="connsiteX92" fmla="*/ 9482 w 10000"/>
                  <a:gd name="connsiteY92" fmla="*/ 8622 h 10000"/>
                  <a:gd name="connsiteX93" fmla="*/ 9482 w 10000"/>
                  <a:gd name="connsiteY93" fmla="*/ 8358 h 10000"/>
                  <a:gd name="connsiteX94" fmla="*/ 9656 w 10000"/>
                  <a:gd name="connsiteY94" fmla="*/ 8328 h 10000"/>
                  <a:gd name="connsiteX95" fmla="*/ 9656 w 10000"/>
                  <a:gd name="connsiteY95" fmla="*/ 8035 h 10000"/>
                  <a:gd name="connsiteX96" fmla="*/ 9826 w 10000"/>
                  <a:gd name="connsiteY96" fmla="*/ 8006 h 10000"/>
                  <a:gd name="connsiteX97" fmla="*/ 9826 w 10000"/>
                  <a:gd name="connsiteY97" fmla="*/ 7713 h 10000"/>
                  <a:gd name="connsiteX98" fmla="*/ 10000 w 10000"/>
                  <a:gd name="connsiteY98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415 w 10000"/>
                  <a:gd name="connsiteY14" fmla="*/ 821 h 10000"/>
                  <a:gd name="connsiteX15" fmla="*/ 2586 w 10000"/>
                  <a:gd name="connsiteY15" fmla="*/ 850 h 10000"/>
                  <a:gd name="connsiteX16" fmla="*/ 2586 w 10000"/>
                  <a:gd name="connsiteY16" fmla="*/ 1056 h 10000"/>
                  <a:gd name="connsiteX17" fmla="*/ 2758 w 10000"/>
                  <a:gd name="connsiteY17" fmla="*/ 1085 h 10000"/>
                  <a:gd name="connsiteX18" fmla="*/ 2758 w 10000"/>
                  <a:gd name="connsiteY18" fmla="*/ 1349 h 10000"/>
                  <a:gd name="connsiteX19" fmla="*/ 2932 w 10000"/>
                  <a:gd name="connsiteY19" fmla="*/ 1378 h 10000"/>
                  <a:gd name="connsiteX20" fmla="*/ 2932 w 10000"/>
                  <a:gd name="connsiteY20" fmla="*/ 1642 h 10000"/>
                  <a:gd name="connsiteX21" fmla="*/ 3103 w 10000"/>
                  <a:gd name="connsiteY21" fmla="*/ 1672 h 10000"/>
                  <a:gd name="connsiteX22" fmla="*/ 3103 w 10000"/>
                  <a:gd name="connsiteY22" fmla="*/ 1935 h 10000"/>
                  <a:gd name="connsiteX23" fmla="*/ 3276 w 10000"/>
                  <a:gd name="connsiteY23" fmla="*/ 1965 h 10000"/>
                  <a:gd name="connsiteX24" fmla="*/ 3276 w 10000"/>
                  <a:gd name="connsiteY24" fmla="*/ 2287 h 10000"/>
                  <a:gd name="connsiteX25" fmla="*/ 3450 w 10000"/>
                  <a:gd name="connsiteY25" fmla="*/ 2317 h 10000"/>
                  <a:gd name="connsiteX26" fmla="*/ 3450 w 10000"/>
                  <a:gd name="connsiteY26" fmla="*/ 2639 h 10000"/>
                  <a:gd name="connsiteX27" fmla="*/ 3621 w 10000"/>
                  <a:gd name="connsiteY27" fmla="*/ 2669 h 10000"/>
                  <a:gd name="connsiteX28" fmla="*/ 3621 w 10000"/>
                  <a:gd name="connsiteY28" fmla="*/ 3021 h 10000"/>
                  <a:gd name="connsiteX29" fmla="*/ 3794 w 10000"/>
                  <a:gd name="connsiteY29" fmla="*/ 3050 h 10000"/>
                  <a:gd name="connsiteX30" fmla="*/ 3794 w 10000"/>
                  <a:gd name="connsiteY30" fmla="*/ 3402 h 10000"/>
                  <a:gd name="connsiteX31" fmla="*/ 3966 w 10000"/>
                  <a:gd name="connsiteY31" fmla="*/ 3431 h 10000"/>
                  <a:gd name="connsiteX32" fmla="*/ 3966 w 10000"/>
                  <a:gd name="connsiteY32" fmla="*/ 3812 h 10000"/>
                  <a:gd name="connsiteX33" fmla="*/ 4138 w 10000"/>
                  <a:gd name="connsiteY33" fmla="*/ 3842 h 10000"/>
                  <a:gd name="connsiteX34" fmla="*/ 4138 w 10000"/>
                  <a:gd name="connsiteY34" fmla="*/ 4223 h 10000"/>
                  <a:gd name="connsiteX35" fmla="*/ 4310 w 10000"/>
                  <a:gd name="connsiteY35" fmla="*/ 4252 h 10000"/>
                  <a:gd name="connsiteX36" fmla="*/ 4310 w 10000"/>
                  <a:gd name="connsiteY36" fmla="*/ 4633 h 10000"/>
                  <a:gd name="connsiteX37" fmla="*/ 4484 w 10000"/>
                  <a:gd name="connsiteY37" fmla="*/ 4663 h 10000"/>
                  <a:gd name="connsiteX38" fmla="*/ 4484 w 10000"/>
                  <a:gd name="connsiteY38" fmla="*/ 5044 h 10000"/>
                  <a:gd name="connsiteX39" fmla="*/ 4654 w 10000"/>
                  <a:gd name="connsiteY39" fmla="*/ 5073 h 10000"/>
                  <a:gd name="connsiteX40" fmla="*/ 4654 w 10000"/>
                  <a:gd name="connsiteY40" fmla="*/ 5455 h 10000"/>
                  <a:gd name="connsiteX41" fmla="*/ 4828 w 10000"/>
                  <a:gd name="connsiteY41" fmla="*/ 5484 h 10000"/>
                  <a:gd name="connsiteX42" fmla="*/ 4828 w 10000"/>
                  <a:gd name="connsiteY42" fmla="*/ 5865 h 10000"/>
                  <a:gd name="connsiteX43" fmla="*/ 5000 w 10000"/>
                  <a:gd name="connsiteY43" fmla="*/ 5894 h 10000"/>
                  <a:gd name="connsiteX44" fmla="*/ 5000 w 10000"/>
                  <a:gd name="connsiteY44" fmla="*/ 6276 h 10000"/>
                  <a:gd name="connsiteX45" fmla="*/ 5171 w 10000"/>
                  <a:gd name="connsiteY45" fmla="*/ 6305 h 10000"/>
                  <a:gd name="connsiteX46" fmla="*/ 5171 w 10000"/>
                  <a:gd name="connsiteY46" fmla="*/ 6657 h 10000"/>
                  <a:gd name="connsiteX47" fmla="*/ 5345 w 10000"/>
                  <a:gd name="connsiteY47" fmla="*/ 6686 h 10000"/>
                  <a:gd name="connsiteX48" fmla="*/ 5345 w 10000"/>
                  <a:gd name="connsiteY48" fmla="*/ 7038 h 10000"/>
                  <a:gd name="connsiteX49" fmla="*/ 5517 w 10000"/>
                  <a:gd name="connsiteY49" fmla="*/ 7067 h 10000"/>
                  <a:gd name="connsiteX50" fmla="*/ 5517 w 10000"/>
                  <a:gd name="connsiteY50" fmla="*/ 7419 h 10000"/>
                  <a:gd name="connsiteX51" fmla="*/ 5691 w 10000"/>
                  <a:gd name="connsiteY51" fmla="*/ 7449 h 10000"/>
                  <a:gd name="connsiteX52" fmla="*/ 5691 w 10000"/>
                  <a:gd name="connsiteY52" fmla="*/ 7771 h 10000"/>
                  <a:gd name="connsiteX53" fmla="*/ 5862 w 10000"/>
                  <a:gd name="connsiteY53" fmla="*/ 7801 h 10000"/>
                  <a:gd name="connsiteX54" fmla="*/ 5862 w 10000"/>
                  <a:gd name="connsiteY54" fmla="*/ 8123 h 10000"/>
                  <a:gd name="connsiteX55" fmla="*/ 6035 w 10000"/>
                  <a:gd name="connsiteY55" fmla="*/ 8152 h 10000"/>
                  <a:gd name="connsiteX56" fmla="*/ 6035 w 10000"/>
                  <a:gd name="connsiteY56" fmla="*/ 8446 h 10000"/>
                  <a:gd name="connsiteX57" fmla="*/ 6207 w 10000"/>
                  <a:gd name="connsiteY57" fmla="*/ 8475 h 10000"/>
                  <a:gd name="connsiteX58" fmla="*/ 6207 w 10000"/>
                  <a:gd name="connsiteY58" fmla="*/ 8710 h 10000"/>
                  <a:gd name="connsiteX59" fmla="*/ 6380 w 10000"/>
                  <a:gd name="connsiteY59" fmla="*/ 8739 h 10000"/>
                  <a:gd name="connsiteX60" fmla="*/ 6380 w 10000"/>
                  <a:gd name="connsiteY60" fmla="*/ 8974 h 10000"/>
                  <a:gd name="connsiteX61" fmla="*/ 6552 w 10000"/>
                  <a:gd name="connsiteY61" fmla="*/ 9003 h 10000"/>
                  <a:gd name="connsiteX62" fmla="*/ 6552 w 10000"/>
                  <a:gd name="connsiteY62" fmla="*/ 9238 h 10000"/>
                  <a:gd name="connsiteX63" fmla="*/ 6724 w 10000"/>
                  <a:gd name="connsiteY63" fmla="*/ 9267 h 10000"/>
                  <a:gd name="connsiteX64" fmla="*/ 6724 w 10000"/>
                  <a:gd name="connsiteY64" fmla="*/ 9443 h 10000"/>
                  <a:gd name="connsiteX65" fmla="*/ 6897 w 10000"/>
                  <a:gd name="connsiteY65" fmla="*/ 9472 h 10000"/>
                  <a:gd name="connsiteX66" fmla="*/ 6897 w 10000"/>
                  <a:gd name="connsiteY66" fmla="*/ 9619 h 10000"/>
                  <a:gd name="connsiteX67" fmla="*/ 7070 w 10000"/>
                  <a:gd name="connsiteY67" fmla="*/ 9648 h 10000"/>
                  <a:gd name="connsiteX68" fmla="*/ 7070 w 10000"/>
                  <a:gd name="connsiteY68" fmla="*/ 9765 h 10000"/>
                  <a:gd name="connsiteX69" fmla="*/ 7241 w 10000"/>
                  <a:gd name="connsiteY69" fmla="*/ 9795 h 10000"/>
                  <a:gd name="connsiteX70" fmla="*/ 7241 w 10000"/>
                  <a:gd name="connsiteY70" fmla="*/ 9883 h 10000"/>
                  <a:gd name="connsiteX71" fmla="*/ 7414 w 10000"/>
                  <a:gd name="connsiteY71" fmla="*/ 9912 h 10000"/>
                  <a:gd name="connsiteX72" fmla="*/ 7414 w 10000"/>
                  <a:gd name="connsiteY72" fmla="*/ 9941 h 10000"/>
                  <a:gd name="connsiteX73" fmla="*/ 7758 w 10000"/>
                  <a:gd name="connsiteY73" fmla="*/ 10000 h 10000"/>
                  <a:gd name="connsiteX74" fmla="*/ 7586 w 10000"/>
                  <a:gd name="connsiteY74" fmla="*/ 10000 h 10000"/>
                  <a:gd name="connsiteX75" fmla="*/ 7758 w 10000"/>
                  <a:gd name="connsiteY75" fmla="*/ 10000 h 10000"/>
                  <a:gd name="connsiteX76" fmla="*/ 7930 w 10000"/>
                  <a:gd name="connsiteY76" fmla="*/ 10000 h 10000"/>
                  <a:gd name="connsiteX77" fmla="*/ 8276 w 10000"/>
                  <a:gd name="connsiteY77" fmla="*/ 9941 h 10000"/>
                  <a:gd name="connsiteX78" fmla="*/ 8276 w 10000"/>
                  <a:gd name="connsiteY78" fmla="*/ 9853 h 10000"/>
                  <a:gd name="connsiteX79" fmla="*/ 8447 w 10000"/>
                  <a:gd name="connsiteY79" fmla="*/ 9824 h 10000"/>
                  <a:gd name="connsiteX80" fmla="*/ 8447 w 10000"/>
                  <a:gd name="connsiteY80" fmla="*/ 9736 h 10000"/>
                  <a:gd name="connsiteX81" fmla="*/ 8621 w 10000"/>
                  <a:gd name="connsiteY81" fmla="*/ 9707 h 10000"/>
                  <a:gd name="connsiteX82" fmla="*/ 8621 w 10000"/>
                  <a:gd name="connsiteY82" fmla="*/ 9589 h 10000"/>
                  <a:gd name="connsiteX83" fmla="*/ 8794 w 10000"/>
                  <a:gd name="connsiteY83" fmla="*/ 9560 h 10000"/>
                  <a:gd name="connsiteX84" fmla="*/ 8794 w 10000"/>
                  <a:gd name="connsiteY84" fmla="*/ 9384 h 10000"/>
                  <a:gd name="connsiteX85" fmla="*/ 8967 w 10000"/>
                  <a:gd name="connsiteY85" fmla="*/ 9355 h 10000"/>
                  <a:gd name="connsiteX86" fmla="*/ 8967 w 10000"/>
                  <a:gd name="connsiteY86" fmla="*/ 9179 h 10000"/>
                  <a:gd name="connsiteX87" fmla="*/ 9139 w 10000"/>
                  <a:gd name="connsiteY87" fmla="*/ 9150 h 10000"/>
                  <a:gd name="connsiteX88" fmla="*/ 9139 w 10000"/>
                  <a:gd name="connsiteY88" fmla="*/ 8944 h 10000"/>
                  <a:gd name="connsiteX89" fmla="*/ 9310 w 10000"/>
                  <a:gd name="connsiteY89" fmla="*/ 8915 h 10000"/>
                  <a:gd name="connsiteX90" fmla="*/ 9310 w 10000"/>
                  <a:gd name="connsiteY90" fmla="*/ 8651 h 10000"/>
                  <a:gd name="connsiteX91" fmla="*/ 9482 w 10000"/>
                  <a:gd name="connsiteY91" fmla="*/ 8622 h 10000"/>
                  <a:gd name="connsiteX92" fmla="*/ 9482 w 10000"/>
                  <a:gd name="connsiteY92" fmla="*/ 8358 h 10000"/>
                  <a:gd name="connsiteX93" fmla="*/ 9656 w 10000"/>
                  <a:gd name="connsiteY93" fmla="*/ 8328 h 10000"/>
                  <a:gd name="connsiteX94" fmla="*/ 9656 w 10000"/>
                  <a:gd name="connsiteY94" fmla="*/ 8035 h 10000"/>
                  <a:gd name="connsiteX95" fmla="*/ 9826 w 10000"/>
                  <a:gd name="connsiteY95" fmla="*/ 8006 h 10000"/>
                  <a:gd name="connsiteX96" fmla="*/ 9826 w 10000"/>
                  <a:gd name="connsiteY96" fmla="*/ 7713 h 10000"/>
                  <a:gd name="connsiteX97" fmla="*/ 10000 w 10000"/>
                  <a:gd name="connsiteY97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586 w 10000"/>
                  <a:gd name="connsiteY15" fmla="*/ 1056 h 10000"/>
                  <a:gd name="connsiteX16" fmla="*/ 2758 w 10000"/>
                  <a:gd name="connsiteY16" fmla="*/ 1085 h 10000"/>
                  <a:gd name="connsiteX17" fmla="*/ 2758 w 10000"/>
                  <a:gd name="connsiteY17" fmla="*/ 1349 h 10000"/>
                  <a:gd name="connsiteX18" fmla="*/ 2932 w 10000"/>
                  <a:gd name="connsiteY18" fmla="*/ 1378 h 10000"/>
                  <a:gd name="connsiteX19" fmla="*/ 2932 w 10000"/>
                  <a:gd name="connsiteY19" fmla="*/ 1642 h 10000"/>
                  <a:gd name="connsiteX20" fmla="*/ 3103 w 10000"/>
                  <a:gd name="connsiteY20" fmla="*/ 1672 h 10000"/>
                  <a:gd name="connsiteX21" fmla="*/ 3103 w 10000"/>
                  <a:gd name="connsiteY21" fmla="*/ 1935 h 10000"/>
                  <a:gd name="connsiteX22" fmla="*/ 3276 w 10000"/>
                  <a:gd name="connsiteY22" fmla="*/ 1965 h 10000"/>
                  <a:gd name="connsiteX23" fmla="*/ 3276 w 10000"/>
                  <a:gd name="connsiteY23" fmla="*/ 2287 h 10000"/>
                  <a:gd name="connsiteX24" fmla="*/ 3450 w 10000"/>
                  <a:gd name="connsiteY24" fmla="*/ 2317 h 10000"/>
                  <a:gd name="connsiteX25" fmla="*/ 3450 w 10000"/>
                  <a:gd name="connsiteY25" fmla="*/ 2639 h 10000"/>
                  <a:gd name="connsiteX26" fmla="*/ 3621 w 10000"/>
                  <a:gd name="connsiteY26" fmla="*/ 2669 h 10000"/>
                  <a:gd name="connsiteX27" fmla="*/ 3621 w 10000"/>
                  <a:gd name="connsiteY27" fmla="*/ 3021 h 10000"/>
                  <a:gd name="connsiteX28" fmla="*/ 3794 w 10000"/>
                  <a:gd name="connsiteY28" fmla="*/ 3050 h 10000"/>
                  <a:gd name="connsiteX29" fmla="*/ 3794 w 10000"/>
                  <a:gd name="connsiteY29" fmla="*/ 3402 h 10000"/>
                  <a:gd name="connsiteX30" fmla="*/ 3966 w 10000"/>
                  <a:gd name="connsiteY30" fmla="*/ 3431 h 10000"/>
                  <a:gd name="connsiteX31" fmla="*/ 3966 w 10000"/>
                  <a:gd name="connsiteY31" fmla="*/ 3812 h 10000"/>
                  <a:gd name="connsiteX32" fmla="*/ 4138 w 10000"/>
                  <a:gd name="connsiteY32" fmla="*/ 3842 h 10000"/>
                  <a:gd name="connsiteX33" fmla="*/ 4138 w 10000"/>
                  <a:gd name="connsiteY33" fmla="*/ 4223 h 10000"/>
                  <a:gd name="connsiteX34" fmla="*/ 4310 w 10000"/>
                  <a:gd name="connsiteY34" fmla="*/ 4252 h 10000"/>
                  <a:gd name="connsiteX35" fmla="*/ 4310 w 10000"/>
                  <a:gd name="connsiteY35" fmla="*/ 4633 h 10000"/>
                  <a:gd name="connsiteX36" fmla="*/ 4484 w 10000"/>
                  <a:gd name="connsiteY36" fmla="*/ 4663 h 10000"/>
                  <a:gd name="connsiteX37" fmla="*/ 4484 w 10000"/>
                  <a:gd name="connsiteY37" fmla="*/ 5044 h 10000"/>
                  <a:gd name="connsiteX38" fmla="*/ 4654 w 10000"/>
                  <a:gd name="connsiteY38" fmla="*/ 5073 h 10000"/>
                  <a:gd name="connsiteX39" fmla="*/ 4654 w 10000"/>
                  <a:gd name="connsiteY39" fmla="*/ 5455 h 10000"/>
                  <a:gd name="connsiteX40" fmla="*/ 4828 w 10000"/>
                  <a:gd name="connsiteY40" fmla="*/ 5484 h 10000"/>
                  <a:gd name="connsiteX41" fmla="*/ 4828 w 10000"/>
                  <a:gd name="connsiteY41" fmla="*/ 5865 h 10000"/>
                  <a:gd name="connsiteX42" fmla="*/ 5000 w 10000"/>
                  <a:gd name="connsiteY42" fmla="*/ 5894 h 10000"/>
                  <a:gd name="connsiteX43" fmla="*/ 5000 w 10000"/>
                  <a:gd name="connsiteY43" fmla="*/ 6276 h 10000"/>
                  <a:gd name="connsiteX44" fmla="*/ 5171 w 10000"/>
                  <a:gd name="connsiteY44" fmla="*/ 6305 h 10000"/>
                  <a:gd name="connsiteX45" fmla="*/ 5171 w 10000"/>
                  <a:gd name="connsiteY45" fmla="*/ 6657 h 10000"/>
                  <a:gd name="connsiteX46" fmla="*/ 5345 w 10000"/>
                  <a:gd name="connsiteY46" fmla="*/ 6686 h 10000"/>
                  <a:gd name="connsiteX47" fmla="*/ 5345 w 10000"/>
                  <a:gd name="connsiteY47" fmla="*/ 7038 h 10000"/>
                  <a:gd name="connsiteX48" fmla="*/ 5517 w 10000"/>
                  <a:gd name="connsiteY48" fmla="*/ 7067 h 10000"/>
                  <a:gd name="connsiteX49" fmla="*/ 5517 w 10000"/>
                  <a:gd name="connsiteY49" fmla="*/ 7419 h 10000"/>
                  <a:gd name="connsiteX50" fmla="*/ 5691 w 10000"/>
                  <a:gd name="connsiteY50" fmla="*/ 7449 h 10000"/>
                  <a:gd name="connsiteX51" fmla="*/ 5691 w 10000"/>
                  <a:gd name="connsiteY51" fmla="*/ 7771 h 10000"/>
                  <a:gd name="connsiteX52" fmla="*/ 5862 w 10000"/>
                  <a:gd name="connsiteY52" fmla="*/ 7801 h 10000"/>
                  <a:gd name="connsiteX53" fmla="*/ 5862 w 10000"/>
                  <a:gd name="connsiteY53" fmla="*/ 8123 h 10000"/>
                  <a:gd name="connsiteX54" fmla="*/ 6035 w 10000"/>
                  <a:gd name="connsiteY54" fmla="*/ 8152 h 10000"/>
                  <a:gd name="connsiteX55" fmla="*/ 6035 w 10000"/>
                  <a:gd name="connsiteY55" fmla="*/ 8446 h 10000"/>
                  <a:gd name="connsiteX56" fmla="*/ 6207 w 10000"/>
                  <a:gd name="connsiteY56" fmla="*/ 8475 h 10000"/>
                  <a:gd name="connsiteX57" fmla="*/ 6207 w 10000"/>
                  <a:gd name="connsiteY57" fmla="*/ 8710 h 10000"/>
                  <a:gd name="connsiteX58" fmla="*/ 6380 w 10000"/>
                  <a:gd name="connsiteY58" fmla="*/ 8739 h 10000"/>
                  <a:gd name="connsiteX59" fmla="*/ 6380 w 10000"/>
                  <a:gd name="connsiteY59" fmla="*/ 8974 h 10000"/>
                  <a:gd name="connsiteX60" fmla="*/ 6552 w 10000"/>
                  <a:gd name="connsiteY60" fmla="*/ 9003 h 10000"/>
                  <a:gd name="connsiteX61" fmla="*/ 6552 w 10000"/>
                  <a:gd name="connsiteY61" fmla="*/ 9238 h 10000"/>
                  <a:gd name="connsiteX62" fmla="*/ 6724 w 10000"/>
                  <a:gd name="connsiteY62" fmla="*/ 9267 h 10000"/>
                  <a:gd name="connsiteX63" fmla="*/ 6724 w 10000"/>
                  <a:gd name="connsiteY63" fmla="*/ 9443 h 10000"/>
                  <a:gd name="connsiteX64" fmla="*/ 6897 w 10000"/>
                  <a:gd name="connsiteY64" fmla="*/ 9472 h 10000"/>
                  <a:gd name="connsiteX65" fmla="*/ 6897 w 10000"/>
                  <a:gd name="connsiteY65" fmla="*/ 9619 h 10000"/>
                  <a:gd name="connsiteX66" fmla="*/ 7070 w 10000"/>
                  <a:gd name="connsiteY66" fmla="*/ 9648 h 10000"/>
                  <a:gd name="connsiteX67" fmla="*/ 7070 w 10000"/>
                  <a:gd name="connsiteY67" fmla="*/ 9765 h 10000"/>
                  <a:gd name="connsiteX68" fmla="*/ 7241 w 10000"/>
                  <a:gd name="connsiteY68" fmla="*/ 9795 h 10000"/>
                  <a:gd name="connsiteX69" fmla="*/ 7241 w 10000"/>
                  <a:gd name="connsiteY69" fmla="*/ 9883 h 10000"/>
                  <a:gd name="connsiteX70" fmla="*/ 7414 w 10000"/>
                  <a:gd name="connsiteY70" fmla="*/ 9912 h 10000"/>
                  <a:gd name="connsiteX71" fmla="*/ 7414 w 10000"/>
                  <a:gd name="connsiteY71" fmla="*/ 9941 h 10000"/>
                  <a:gd name="connsiteX72" fmla="*/ 7758 w 10000"/>
                  <a:gd name="connsiteY72" fmla="*/ 10000 h 10000"/>
                  <a:gd name="connsiteX73" fmla="*/ 7586 w 10000"/>
                  <a:gd name="connsiteY73" fmla="*/ 10000 h 10000"/>
                  <a:gd name="connsiteX74" fmla="*/ 7758 w 10000"/>
                  <a:gd name="connsiteY74" fmla="*/ 10000 h 10000"/>
                  <a:gd name="connsiteX75" fmla="*/ 7930 w 10000"/>
                  <a:gd name="connsiteY75" fmla="*/ 10000 h 10000"/>
                  <a:gd name="connsiteX76" fmla="*/ 8276 w 10000"/>
                  <a:gd name="connsiteY76" fmla="*/ 9941 h 10000"/>
                  <a:gd name="connsiteX77" fmla="*/ 8276 w 10000"/>
                  <a:gd name="connsiteY77" fmla="*/ 9853 h 10000"/>
                  <a:gd name="connsiteX78" fmla="*/ 8447 w 10000"/>
                  <a:gd name="connsiteY78" fmla="*/ 9824 h 10000"/>
                  <a:gd name="connsiteX79" fmla="*/ 8447 w 10000"/>
                  <a:gd name="connsiteY79" fmla="*/ 9736 h 10000"/>
                  <a:gd name="connsiteX80" fmla="*/ 8621 w 10000"/>
                  <a:gd name="connsiteY80" fmla="*/ 9707 h 10000"/>
                  <a:gd name="connsiteX81" fmla="*/ 8621 w 10000"/>
                  <a:gd name="connsiteY81" fmla="*/ 9589 h 10000"/>
                  <a:gd name="connsiteX82" fmla="*/ 8794 w 10000"/>
                  <a:gd name="connsiteY82" fmla="*/ 9560 h 10000"/>
                  <a:gd name="connsiteX83" fmla="*/ 8794 w 10000"/>
                  <a:gd name="connsiteY83" fmla="*/ 9384 h 10000"/>
                  <a:gd name="connsiteX84" fmla="*/ 8967 w 10000"/>
                  <a:gd name="connsiteY84" fmla="*/ 9355 h 10000"/>
                  <a:gd name="connsiteX85" fmla="*/ 8967 w 10000"/>
                  <a:gd name="connsiteY85" fmla="*/ 9179 h 10000"/>
                  <a:gd name="connsiteX86" fmla="*/ 9139 w 10000"/>
                  <a:gd name="connsiteY86" fmla="*/ 9150 h 10000"/>
                  <a:gd name="connsiteX87" fmla="*/ 9139 w 10000"/>
                  <a:gd name="connsiteY87" fmla="*/ 8944 h 10000"/>
                  <a:gd name="connsiteX88" fmla="*/ 9310 w 10000"/>
                  <a:gd name="connsiteY88" fmla="*/ 8915 h 10000"/>
                  <a:gd name="connsiteX89" fmla="*/ 9310 w 10000"/>
                  <a:gd name="connsiteY89" fmla="*/ 8651 h 10000"/>
                  <a:gd name="connsiteX90" fmla="*/ 9482 w 10000"/>
                  <a:gd name="connsiteY90" fmla="*/ 8622 h 10000"/>
                  <a:gd name="connsiteX91" fmla="*/ 9482 w 10000"/>
                  <a:gd name="connsiteY91" fmla="*/ 8358 h 10000"/>
                  <a:gd name="connsiteX92" fmla="*/ 9656 w 10000"/>
                  <a:gd name="connsiteY92" fmla="*/ 8328 h 10000"/>
                  <a:gd name="connsiteX93" fmla="*/ 9656 w 10000"/>
                  <a:gd name="connsiteY93" fmla="*/ 8035 h 10000"/>
                  <a:gd name="connsiteX94" fmla="*/ 9826 w 10000"/>
                  <a:gd name="connsiteY94" fmla="*/ 8006 h 10000"/>
                  <a:gd name="connsiteX95" fmla="*/ 9826 w 10000"/>
                  <a:gd name="connsiteY95" fmla="*/ 7713 h 10000"/>
                  <a:gd name="connsiteX96" fmla="*/ 10000 w 10000"/>
                  <a:gd name="connsiteY96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758 w 10000"/>
                  <a:gd name="connsiteY16" fmla="*/ 1349 h 10000"/>
                  <a:gd name="connsiteX17" fmla="*/ 2932 w 10000"/>
                  <a:gd name="connsiteY17" fmla="*/ 1378 h 10000"/>
                  <a:gd name="connsiteX18" fmla="*/ 2932 w 10000"/>
                  <a:gd name="connsiteY18" fmla="*/ 1642 h 10000"/>
                  <a:gd name="connsiteX19" fmla="*/ 3103 w 10000"/>
                  <a:gd name="connsiteY19" fmla="*/ 1672 h 10000"/>
                  <a:gd name="connsiteX20" fmla="*/ 3103 w 10000"/>
                  <a:gd name="connsiteY20" fmla="*/ 1935 h 10000"/>
                  <a:gd name="connsiteX21" fmla="*/ 3276 w 10000"/>
                  <a:gd name="connsiteY21" fmla="*/ 1965 h 10000"/>
                  <a:gd name="connsiteX22" fmla="*/ 3276 w 10000"/>
                  <a:gd name="connsiteY22" fmla="*/ 2287 h 10000"/>
                  <a:gd name="connsiteX23" fmla="*/ 3450 w 10000"/>
                  <a:gd name="connsiteY23" fmla="*/ 2317 h 10000"/>
                  <a:gd name="connsiteX24" fmla="*/ 3450 w 10000"/>
                  <a:gd name="connsiteY24" fmla="*/ 2639 h 10000"/>
                  <a:gd name="connsiteX25" fmla="*/ 3621 w 10000"/>
                  <a:gd name="connsiteY25" fmla="*/ 2669 h 10000"/>
                  <a:gd name="connsiteX26" fmla="*/ 3621 w 10000"/>
                  <a:gd name="connsiteY26" fmla="*/ 3021 h 10000"/>
                  <a:gd name="connsiteX27" fmla="*/ 3794 w 10000"/>
                  <a:gd name="connsiteY27" fmla="*/ 3050 h 10000"/>
                  <a:gd name="connsiteX28" fmla="*/ 3794 w 10000"/>
                  <a:gd name="connsiteY28" fmla="*/ 3402 h 10000"/>
                  <a:gd name="connsiteX29" fmla="*/ 3966 w 10000"/>
                  <a:gd name="connsiteY29" fmla="*/ 3431 h 10000"/>
                  <a:gd name="connsiteX30" fmla="*/ 3966 w 10000"/>
                  <a:gd name="connsiteY30" fmla="*/ 3812 h 10000"/>
                  <a:gd name="connsiteX31" fmla="*/ 4138 w 10000"/>
                  <a:gd name="connsiteY31" fmla="*/ 3842 h 10000"/>
                  <a:gd name="connsiteX32" fmla="*/ 4138 w 10000"/>
                  <a:gd name="connsiteY32" fmla="*/ 4223 h 10000"/>
                  <a:gd name="connsiteX33" fmla="*/ 4310 w 10000"/>
                  <a:gd name="connsiteY33" fmla="*/ 4252 h 10000"/>
                  <a:gd name="connsiteX34" fmla="*/ 4310 w 10000"/>
                  <a:gd name="connsiteY34" fmla="*/ 4633 h 10000"/>
                  <a:gd name="connsiteX35" fmla="*/ 4484 w 10000"/>
                  <a:gd name="connsiteY35" fmla="*/ 4663 h 10000"/>
                  <a:gd name="connsiteX36" fmla="*/ 4484 w 10000"/>
                  <a:gd name="connsiteY36" fmla="*/ 5044 h 10000"/>
                  <a:gd name="connsiteX37" fmla="*/ 4654 w 10000"/>
                  <a:gd name="connsiteY37" fmla="*/ 5073 h 10000"/>
                  <a:gd name="connsiteX38" fmla="*/ 4654 w 10000"/>
                  <a:gd name="connsiteY38" fmla="*/ 5455 h 10000"/>
                  <a:gd name="connsiteX39" fmla="*/ 4828 w 10000"/>
                  <a:gd name="connsiteY39" fmla="*/ 5484 h 10000"/>
                  <a:gd name="connsiteX40" fmla="*/ 4828 w 10000"/>
                  <a:gd name="connsiteY40" fmla="*/ 5865 h 10000"/>
                  <a:gd name="connsiteX41" fmla="*/ 5000 w 10000"/>
                  <a:gd name="connsiteY41" fmla="*/ 5894 h 10000"/>
                  <a:gd name="connsiteX42" fmla="*/ 5000 w 10000"/>
                  <a:gd name="connsiteY42" fmla="*/ 6276 h 10000"/>
                  <a:gd name="connsiteX43" fmla="*/ 5171 w 10000"/>
                  <a:gd name="connsiteY43" fmla="*/ 6305 h 10000"/>
                  <a:gd name="connsiteX44" fmla="*/ 5171 w 10000"/>
                  <a:gd name="connsiteY44" fmla="*/ 6657 h 10000"/>
                  <a:gd name="connsiteX45" fmla="*/ 5345 w 10000"/>
                  <a:gd name="connsiteY45" fmla="*/ 6686 h 10000"/>
                  <a:gd name="connsiteX46" fmla="*/ 5345 w 10000"/>
                  <a:gd name="connsiteY46" fmla="*/ 7038 h 10000"/>
                  <a:gd name="connsiteX47" fmla="*/ 5517 w 10000"/>
                  <a:gd name="connsiteY47" fmla="*/ 7067 h 10000"/>
                  <a:gd name="connsiteX48" fmla="*/ 5517 w 10000"/>
                  <a:gd name="connsiteY48" fmla="*/ 7419 h 10000"/>
                  <a:gd name="connsiteX49" fmla="*/ 5691 w 10000"/>
                  <a:gd name="connsiteY49" fmla="*/ 7449 h 10000"/>
                  <a:gd name="connsiteX50" fmla="*/ 5691 w 10000"/>
                  <a:gd name="connsiteY50" fmla="*/ 7771 h 10000"/>
                  <a:gd name="connsiteX51" fmla="*/ 5862 w 10000"/>
                  <a:gd name="connsiteY51" fmla="*/ 7801 h 10000"/>
                  <a:gd name="connsiteX52" fmla="*/ 5862 w 10000"/>
                  <a:gd name="connsiteY52" fmla="*/ 8123 h 10000"/>
                  <a:gd name="connsiteX53" fmla="*/ 6035 w 10000"/>
                  <a:gd name="connsiteY53" fmla="*/ 8152 h 10000"/>
                  <a:gd name="connsiteX54" fmla="*/ 6035 w 10000"/>
                  <a:gd name="connsiteY54" fmla="*/ 8446 h 10000"/>
                  <a:gd name="connsiteX55" fmla="*/ 6207 w 10000"/>
                  <a:gd name="connsiteY55" fmla="*/ 8475 h 10000"/>
                  <a:gd name="connsiteX56" fmla="*/ 6207 w 10000"/>
                  <a:gd name="connsiteY56" fmla="*/ 8710 h 10000"/>
                  <a:gd name="connsiteX57" fmla="*/ 6380 w 10000"/>
                  <a:gd name="connsiteY57" fmla="*/ 8739 h 10000"/>
                  <a:gd name="connsiteX58" fmla="*/ 6380 w 10000"/>
                  <a:gd name="connsiteY58" fmla="*/ 8974 h 10000"/>
                  <a:gd name="connsiteX59" fmla="*/ 6552 w 10000"/>
                  <a:gd name="connsiteY59" fmla="*/ 9003 h 10000"/>
                  <a:gd name="connsiteX60" fmla="*/ 6552 w 10000"/>
                  <a:gd name="connsiteY60" fmla="*/ 9238 h 10000"/>
                  <a:gd name="connsiteX61" fmla="*/ 6724 w 10000"/>
                  <a:gd name="connsiteY61" fmla="*/ 9267 h 10000"/>
                  <a:gd name="connsiteX62" fmla="*/ 6724 w 10000"/>
                  <a:gd name="connsiteY62" fmla="*/ 9443 h 10000"/>
                  <a:gd name="connsiteX63" fmla="*/ 6897 w 10000"/>
                  <a:gd name="connsiteY63" fmla="*/ 9472 h 10000"/>
                  <a:gd name="connsiteX64" fmla="*/ 6897 w 10000"/>
                  <a:gd name="connsiteY64" fmla="*/ 9619 h 10000"/>
                  <a:gd name="connsiteX65" fmla="*/ 7070 w 10000"/>
                  <a:gd name="connsiteY65" fmla="*/ 9648 h 10000"/>
                  <a:gd name="connsiteX66" fmla="*/ 7070 w 10000"/>
                  <a:gd name="connsiteY66" fmla="*/ 9765 h 10000"/>
                  <a:gd name="connsiteX67" fmla="*/ 7241 w 10000"/>
                  <a:gd name="connsiteY67" fmla="*/ 9795 h 10000"/>
                  <a:gd name="connsiteX68" fmla="*/ 7241 w 10000"/>
                  <a:gd name="connsiteY68" fmla="*/ 9883 h 10000"/>
                  <a:gd name="connsiteX69" fmla="*/ 7414 w 10000"/>
                  <a:gd name="connsiteY69" fmla="*/ 9912 h 10000"/>
                  <a:gd name="connsiteX70" fmla="*/ 7414 w 10000"/>
                  <a:gd name="connsiteY70" fmla="*/ 9941 h 10000"/>
                  <a:gd name="connsiteX71" fmla="*/ 7758 w 10000"/>
                  <a:gd name="connsiteY71" fmla="*/ 10000 h 10000"/>
                  <a:gd name="connsiteX72" fmla="*/ 7586 w 10000"/>
                  <a:gd name="connsiteY72" fmla="*/ 10000 h 10000"/>
                  <a:gd name="connsiteX73" fmla="*/ 7758 w 10000"/>
                  <a:gd name="connsiteY73" fmla="*/ 10000 h 10000"/>
                  <a:gd name="connsiteX74" fmla="*/ 7930 w 10000"/>
                  <a:gd name="connsiteY74" fmla="*/ 10000 h 10000"/>
                  <a:gd name="connsiteX75" fmla="*/ 8276 w 10000"/>
                  <a:gd name="connsiteY75" fmla="*/ 9941 h 10000"/>
                  <a:gd name="connsiteX76" fmla="*/ 8276 w 10000"/>
                  <a:gd name="connsiteY76" fmla="*/ 9853 h 10000"/>
                  <a:gd name="connsiteX77" fmla="*/ 8447 w 10000"/>
                  <a:gd name="connsiteY77" fmla="*/ 9824 h 10000"/>
                  <a:gd name="connsiteX78" fmla="*/ 8447 w 10000"/>
                  <a:gd name="connsiteY78" fmla="*/ 9736 h 10000"/>
                  <a:gd name="connsiteX79" fmla="*/ 8621 w 10000"/>
                  <a:gd name="connsiteY79" fmla="*/ 9707 h 10000"/>
                  <a:gd name="connsiteX80" fmla="*/ 8621 w 10000"/>
                  <a:gd name="connsiteY80" fmla="*/ 9589 h 10000"/>
                  <a:gd name="connsiteX81" fmla="*/ 8794 w 10000"/>
                  <a:gd name="connsiteY81" fmla="*/ 9560 h 10000"/>
                  <a:gd name="connsiteX82" fmla="*/ 8794 w 10000"/>
                  <a:gd name="connsiteY82" fmla="*/ 9384 h 10000"/>
                  <a:gd name="connsiteX83" fmla="*/ 8967 w 10000"/>
                  <a:gd name="connsiteY83" fmla="*/ 9355 h 10000"/>
                  <a:gd name="connsiteX84" fmla="*/ 8967 w 10000"/>
                  <a:gd name="connsiteY84" fmla="*/ 9179 h 10000"/>
                  <a:gd name="connsiteX85" fmla="*/ 9139 w 10000"/>
                  <a:gd name="connsiteY85" fmla="*/ 9150 h 10000"/>
                  <a:gd name="connsiteX86" fmla="*/ 9139 w 10000"/>
                  <a:gd name="connsiteY86" fmla="*/ 8944 h 10000"/>
                  <a:gd name="connsiteX87" fmla="*/ 9310 w 10000"/>
                  <a:gd name="connsiteY87" fmla="*/ 8915 h 10000"/>
                  <a:gd name="connsiteX88" fmla="*/ 9310 w 10000"/>
                  <a:gd name="connsiteY88" fmla="*/ 8651 h 10000"/>
                  <a:gd name="connsiteX89" fmla="*/ 9482 w 10000"/>
                  <a:gd name="connsiteY89" fmla="*/ 8622 h 10000"/>
                  <a:gd name="connsiteX90" fmla="*/ 9482 w 10000"/>
                  <a:gd name="connsiteY90" fmla="*/ 8358 h 10000"/>
                  <a:gd name="connsiteX91" fmla="*/ 9656 w 10000"/>
                  <a:gd name="connsiteY91" fmla="*/ 8328 h 10000"/>
                  <a:gd name="connsiteX92" fmla="*/ 9656 w 10000"/>
                  <a:gd name="connsiteY92" fmla="*/ 8035 h 10000"/>
                  <a:gd name="connsiteX93" fmla="*/ 9826 w 10000"/>
                  <a:gd name="connsiteY93" fmla="*/ 8006 h 10000"/>
                  <a:gd name="connsiteX94" fmla="*/ 9826 w 10000"/>
                  <a:gd name="connsiteY94" fmla="*/ 7713 h 10000"/>
                  <a:gd name="connsiteX95" fmla="*/ 10000 w 10000"/>
                  <a:gd name="connsiteY95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2932 w 10000"/>
                  <a:gd name="connsiteY17" fmla="*/ 1642 h 10000"/>
                  <a:gd name="connsiteX18" fmla="*/ 3103 w 10000"/>
                  <a:gd name="connsiteY18" fmla="*/ 1672 h 10000"/>
                  <a:gd name="connsiteX19" fmla="*/ 3103 w 10000"/>
                  <a:gd name="connsiteY19" fmla="*/ 1935 h 10000"/>
                  <a:gd name="connsiteX20" fmla="*/ 3276 w 10000"/>
                  <a:gd name="connsiteY20" fmla="*/ 1965 h 10000"/>
                  <a:gd name="connsiteX21" fmla="*/ 3276 w 10000"/>
                  <a:gd name="connsiteY21" fmla="*/ 2287 h 10000"/>
                  <a:gd name="connsiteX22" fmla="*/ 3450 w 10000"/>
                  <a:gd name="connsiteY22" fmla="*/ 2317 h 10000"/>
                  <a:gd name="connsiteX23" fmla="*/ 3450 w 10000"/>
                  <a:gd name="connsiteY23" fmla="*/ 2639 h 10000"/>
                  <a:gd name="connsiteX24" fmla="*/ 3621 w 10000"/>
                  <a:gd name="connsiteY24" fmla="*/ 2669 h 10000"/>
                  <a:gd name="connsiteX25" fmla="*/ 3621 w 10000"/>
                  <a:gd name="connsiteY25" fmla="*/ 3021 h 10000"/>
                  <a:gd name="connsiteX26" fmla="*/ 3794 w 10000"/>
                  <a:gd name="connsiteY26" fmla="*/ 3050 h 10000"/>
                  <a:gd name="connsiteX27" fmla="*/ 3794 w 10000"/>
                  <a:gd name="connsiteY27" fmla="*/ 3402 h 10000"/>
                  <a:gd name="connsiteX28" fmla="*/ 3966 w 10000"/>
                  <a:gd name="connsiteY28" fmla="*/ 3431 h 10000"/>
                  <a:gd name="connsiteX29" fmla="*/ 3966 w 10000"/>
                  <a:gd name="connsiteY29" fmla="*/ 3812 h 10000"/>
                  <a:gd name="connsiteX30" fmla="*/ 4138 w 10000"/>
                  <a:gd name="connsiteY30" fmla="*/ 3842 h 10000"/>
                  <a:gd name="connsiteX31" fmla="*/ 4138 w 10000"/>
                  <a:gd name="connsiteY31" fmla="*/ 4223 h 10000"/>
                  <a:gd name="connsiteX32" fmla="*/ 4310 w 10000"/>
                  <a:gd name="connsiteY32" fmla="*/ 4252 h 10000"/>
                  <a:gd name="connsiteX33" fmla="*/ 4310 w 10000"/>
                  <a:gd name="connsiteY33" fmla="*/ 4633 h 10000"/>
                  <a:gd name="connsiteX34" fmla="*/ 4484 w 10000"/>
                  <a:gd name="connsiteY34" fmla="*/ 4663 h 10000"/>
                  <a:gd name="connsiteX35" fmla="*/ 4484 w 10000"/>
                  <a:gd name="connsiteY35" fmla="*/ 5044 h 10000"/>
                  <a:gd name="connsiteX36" fmla="*/ 4654 w 10000"/>
                  <a:gd name="connsiteY36" fmla="*/ 5073 h 10000"/>
                  <a:gd name="connsiteX37" fmla="*/ 4654 w 10000"/>
                  <a:gd name="connsiteY37" fmla="*/ 5455 h 10000"/>
                  <a:gd name="connsiteX38" fmla="*/ 4828 w 10000"/>
                  <a:gd name="connsiteY38" fmla="*/ 5484 h 10000"/>
                  <a:gd name="connsiteX39" fmla="*/ 4828 w 10000"/>
                  <a:gd name="connsiteY39" fmla="*/ 5865 h 10000"/>
                  <a:gd name="connsiteX40" fmla="*/ 5000 w 10000"/>
                  <a:gd name="connsiteY40" fmla="*/ 5894 h 10000"/>
                  <a:gd name="connsiteX41" fmla="*/ 5000 w 10000"/>
                  <a:gd name="connsiteY41" fmla="*/ 6276 h 10000"/>
                  <a:gd name="connsiteX42" fmla="*/ 5171 w 10000"/>
                  <a:gd name="connsiteY42" fmla="*/ 6305 h 10000"/>
                  <a:gd name="connsiteX43" fmla="*/ 5171 w 10000"/>
                  <a:gd name="connsiteY43" fmla="*/ 6657 h 10000"/>
                  <a:gd name="connsiteX44" fmla="*/ 5345 w 10000"/>
                  <a:gd name="connsiteY44" fmla="*/ 6686 h 10000"/>
                  <a:gd name="connsiteX45" fmla="*/ 5345 w 10000"/>
                  <a:gd name="connsiteY45" fmla="*/ 7038 h 10000"/>
                  <a:gd name="connsiteX46" fmla="*/ 5517 w 10000"/>
                  <a:gd name="connsiteY46" fmla="*/ 7067 h 10000"/>
                  <a:gd name="connsiteX47" fmla="*/ 5517 w 10000"/>
                  <a:gd name="connsiteY47" fmla="*/ 7419 h 10000"/>
                  <a:gd name="connsiteX48" fmla="*/ 5691 w 10000"/>
                  <a:gd name="connsiteY48" fmla="*/ 7449 h 10000"/>
                  <a:gd name="connsiteX49" fmla="*/ 5691 w 10000"/>
                  <a:gd name="connsiteY49" fmla="*/ 7771 h 10000"/>
                  <a:gd name="connsiteX50" fmla="*/ 5862 w 10000"/>
                  <a:gd name="connsiteY50" fmla="*/ 7801 h 10000"/>
                  <a:gd name="connsiteX51" fmla="*/ 5862 w 10000"/>
                  <a:gd name="connsiteY51" fmla="*/ 8123 h 10000"/>
                  <a:gd name="connsiteX52" fmla="*/ 6035 w 10000"/>
                  <a:gd name="connsiteY52" fmla="*/ 8152 h 10000"/>
                  <a:gd name="connsiteX53" fmla="*/ 6035 w 10000"/>
                  <a:gd name="connsiteY53" fmla="*/ 8446 h 10000"/>
                  <a:gd name="connsiteX54" fmla="*/ 6207 w 10000"/>
                  <a:gd name="connsiteY54" fmla="*/ 8475 h 10000"/>
                  <a:gd name="connsiteX55" fmla="*/ 6207 w 10000"/>
                  <a:gd name="connsiteY55" fmla="*/ 8710 h 10000"/>
                  <a:gd name="connsiteX56" fmla="*/ 6380 w 10000"/>
                  <a:gd name="connsiteY56" fmla="*/ 8739 h 10000"/>
                  <a:gd name="connsiteX57" fmla="*/ 6380 w 10000"/>
                  <a:gd name="connsiteY57" fmla="*/ 8974 h 10000"/>
                  <a:gd name="connsiteX58" fmla="*/ 6552 w 10000"/>
                  <a:gd name="connsiteY58" fmla="*/ 9003 h 10000"/>
                  <a:gd name="connsiteX59" fmla="*/ 6552 w 10000"/>
                  <a:gd name="connsiteY59" fmla="*/ 9238 h 10000"/>
                  <a:gd name="connsiteX60" fmla="*/ 6724 w 10000"/>
                  <a:gd name="connsiteY60" fmla="*/ 9267 h 10000"/>
                  <a:gd name="connsiteX61" fmla="*/ 6724 w 10000"/>
                  <a:gd name="connsiteY61" fmla="*/ 9443 h 10000"/>
                  <a:gd name="connsiteX62" fmla="*/ 6897 w 10000"/>
                  <a:gd name="connsiteY62" fmla="*/ 9472 h 10000"/>
                  <a:gd name="connsiteX63" fmla="*/ 6897 w 10000"/>
                  <a:gd name="connsiteY63" fmla="*/ 9619 h 10000"/>
                  <a:gd name="connsiteX64" fmla="*/ 7070 w 10000"/>
                  <a:gd name="connsiteY64" fmla="*/ 9648 h 10000"/>
                  <a:gd name="connsiteX65" fmla="*/ 7070 w 10000"/>
                  <a:gd name="connsiteY65" fmla="*/ 9765 h 10000"/>
                  <a:gd name="connsiteX66" fmla="*/ 7241 w 10000"/>
                  <a:gd name="connsiteY66" fmla="*/ 9795 h 10000"/>
                  <a:gd name="connsiteX67" fmla="*/ 7241 w 10000"/>
                  <a:gd name="connsiteY67" fmla="*/ 9883 h 10000"/>
                  <a:gd name="connsiteX68" fmla="*/ 7414 w 10000"/>
                  <a:gd name="connsiteY68" fmla="*/ 9912 h 10000"/>
                  <a:gd name="connsiteX69" fmla="*/ 7414 w 10000"/>
                  <a:gd name="connsiteY69" fmla="*/ 9941 h 10000"/>
                  <a:gd name="connsiteX70" fmla="*/ 7758 w 10000"/>
                  <a:gd name="connsiteY70" fmla="*/ 10000 h 10000"/>
                  <a:gd name="connsiteX71" fmla="*/ 7586 w 10000"/>
                  <a:gd name="connsiteY71" fmla="*/ 10000 h 10000"/>
                  <a:gd name="connsiteX72" fmla="*/ 7758 w 10000"/>
                  <a:gd name="connsiteY72" fmla="*/ 10000 h 10000"/>
                  <a:gd name="connsiteX73" fmla="*/ 7930 w 10000"/>
                  <a:gd name="connsiteY73" fmla="*/ 10000 h 10000"/>
                  <a:gd name="connsiteX74" fmla="*/ 8276 w 10000"/>
                  <a:gd name="connsiteY74" fmla="*/ 9941 h 10000"/>
                  <a:gd name="connsiteX75" fmla="*/ 8276 w 10000"/>
                  <a:gd name="connsiteY75" fmla="*/ 9853 h 10000"/>
                  <a:gd name="connsiteX76" fmla="*/ 8447 w 10000"/>
                  <a:gd name="connsiteY76" fmla="*/ 9824 h 10000"/>
                  <a:gd name="connsiteX77" fmla="*/ 8447 w 10000"/>
                  <a:gd name="connsiteY77" fmla="*/ 9736 h 10000"/>
                  <a:gd name="connsiteX78" fmla="*/ 8621 w 10000"/>
                  <a:gd name="connsiteY78" fmla="*/ 9707 h 10000"/>
                  <a:gd name="connsiteX79" fmla="*/ 8621 w 10000"/>
                  <a:gd name="connsiteY79" fmla="*/ 9589 h 10000"/>
                  <a:gd name="connsiteX80" fmla="*/ 8794 w 10000"/>
                  <a:gd name="connsiteY80" fmla="*/ 9560 h 10000"/>
                  <a:gd name="connsiteX81" fmla="*/ 8794 w 10000"/>
                  <a:gd name="connsiteY81" fmla="*/ 9384 h 10000"/>
                  <a:gd name="connsiteX82" fmla="*/ 8967 w 10000"/>
                  <a:gd name="connsiteY82" fmla="*/ 9355 h 10000"/>
                  <a:gd name="connsiteX83" fmla="*/ 8967 w 10000"/>
                  <a:gd name="connsiteY83" fmla="*/ 9179 h 10000"/>
                  <a:gd name="connsiteX84" fmla="*/ 9139 w 10000"/>
                  <a:gd name="connsiteY84" fmla="*/ 9150 h 10000"/>
                  <a:gd name="connsiteX85" fmla="*/ 9139 w 10000"/>
                  <a:gd name="connsiteY85" fmla="*/ 8944 h 10000"/>
                  <a:gd name="connsiteX86" fmla="*/ 9310 w 10000"/>
                  <a:gd name="connsiteY86" fmla="*/ 8915 h 10000"/>
                  <a:gd name="connsiteX87" fmla="*/ 9310 w 10000"/>
                  <a:gd name="connsiteY87" fmla="*/ 8651 h 10000"/>
                  <a:gd name="connsiteX88" fmla="*/ 9482 w 10000"/>
                  <a:gd name="connsiteY88" fmla="*/ 8622 h 10000"/>
                  <a:gd name="connsiteX89" fmla="*/ 9482 w 10000"/>
                  <a:gd name="connsiteY89" fmla="*/ 8358 h 10000"/>
                  <a:gd name="connsiteX90" fmla="*/ 9656 w 10000"/>
                  <a:gd name="connsiteY90" fmla="*/ 8328 h 10000"/>
                  <a:gd name="connsiteX91" fmla="*/ 9656 w 10000"/>
                  <a:gd name="connsiteY91" fmla="*/ 8035 h 10000"/>
                  <a:gd name="connsiteX92" fmla="*/ 9826 w 10000"/>
                  <a:gd name="connsiteY92" fmla="*/ 8006 h 10000"/>
                  <a:gd name="connsiteX93" fmla="*/ 9826 w 10000"/>
                  <a:gd name="connsiteY93" fmla="*/ 7713 h 10000"/>
                  <a:gd name="connsiteX94" fmla="*/ 10000 w 10000"/>
                  <a:gd name="connsiteY94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103 w 10000"/>
                  <a:gd name="connsiteY18" fmla="*/ 1935 h 10000"/>
                  <a:gd name="connsiteX19" fmla="*/ 3276 w 10000"/>
                  <a:gd name="connsiteY19" fmla="*/ 1965 h 10000"/>
                  <a:gd name="connsiteX20" fmla="*/ 3276 w 10000"/>
                  <a:gd name="connsiteY20" fmla="*/ 2287 h 10000"/>
                  <a:gd name="connsiteX21" fmla="*/ 3450 w 10000"/>
                  <a:gd name="connsiteY21" fmla="*/ 2317 h 10000"/>
                  <a:gd name="connsiteX22" fmla="*/ 3450 w 10000"/>
                  <a:gd name="connsiteY22" fmla="*/ 2639 h 10000"/>
                  <a:gd name="connsiteX23" fmla="*/ 3621 w 10000"/>
                  <a:gd name="connsiteY23" fmla="*/ 2669 h 10000"/>
                  <a:gd name="connsiteX24" fmla="*/ 3621 w 10000"/>
                  <a:gd name="connsiteY24" fmla="*/ 3021 h 10000"/>
                  <a:gd name="connsiteX25" fmla="*/ 3794 w 10000"/>
                  <a:gd name="connsiteY25" fmla="*/ 3050 h 10000"/>
                  <a:gd name="connsiteX26" fmla="*/ 3794 w 10000"/>
                  <a:gd name="connsiteY26" fmla="*/ 3402 h 10000"/>
                  <a:gd name="connsiteX27" fmla="*/ 3966 w 10000"/>
                  <a:gd name="connsiteY27" fmla="*/ 3431 h 10000"/>
                  <a:gd name="connsiteX28" fmla="*/ 3966 w 10000"/>
                  <a:gd name="connsiteY28" fmla="*/ 3812 h 10000"/>
                  <a:gd name="connsiteX29" fmla="*/ 4138 w 10000"/>
                  <a:gd name="connsiteY29" fmla="*/ 3842 h 10000"/>
                  <a:gd name="connsiteX30" fmla="*/ 4138 w 10000"/>
                  <a:gd name="connsiteY30" fmla="*/ 4223 h 10000"/>
                  <a:gd name="connsiteX31" fmla="*/ 4310 w 10000"/>
                  <a:gd name="connsiteY31" fmla="*/ 4252 h 10000"/>
                  <a:gd name="connsiteX32" fmla="*/ 4310 w 10000"/>
                  <a:gd name="connsiteY32" fmla="*/ 4633 h 10000"/>
                  <a:gd name="connsiteX33" fmla="*/ 4484 w 10000"/>
                  <a:gd name="connsiteY33" fmla="*/ 4663 h 10000"/>
                  <a:gd name="connsiteX34" fmla="*/ 4484 w 10000"/>
                  <a:gd name="connsiteY34" fmla="*/ 5044 h 10000"/>
                  <a:gd name="connsiteX35" fmla="*/ 4654 w 10000"/>
                  <a:gd name="connsiteY35" fmla="*/ 5073 h 10000"/>
                  <a:gd name="connsiteX36" fmla="*/ 4654 w 10000"/>
                  <a:gd name="connsiteY36" fmla="*/ 5455 h 10000"/>
                  <a:gd name="connsiteX37" fmla="*/ 4828 w 10000"/>
                  <a:gd name="connsiteY37" fmla="*/ 5484 h 10000"/>
                  <a:gd name="connsiteX38" fmla="*/ 4828 w 10000"/>
                  <a:gd name="connsiteY38" fmla="*/ 5865 h 10000"/>
                  <a:gd name="connsiteX39" fmla="*/ 5000 w 10000"/>
                  <a:gd name="connsiteY39" fmla="*/ 5894 h 10000"/>
                  <a:gd name="connsiteX40" fmla="*/ 5000 w 10000"/>
                  <a:gd name="connsiteY40" fmla="*/ 6276 h 10000"/>
                  <a:gd name="connsiteX41" fmla="*/ 5171 w 10000"/>
                  <a:gd name="connsiteY41" fmla="*/ 6305 h 10000"/>
                  <a:gd name="connsiteX42" fmla="*/ 5171 w 10000"/>
                  <a:gd name="connsiteY42" fmla="*/ 6657 h 10000"/>
                  <a:gd name="connsiteX43" fmla="*/ 5345 w 10000"/>
                  <a:gd name="connsiteY43" fmla="*/ 6686 h 10000"/>
                  <a:gd name="connsiteX44" fmla="*/ 5345 w 10000"/>
                  <a:gd name="connsiteY44" fmla="*/ 7038 h 10000"/>
                  <a:gd name="connsiteX45" fmla="*/ 5517 w 10000"/>
                  <a:gd name="connsiteY45" fmla="*/ 7067 h 10000"/>
                  <a:gd name="connsiteX46" fmla="*/ 5517 w 10000"/>
                  <a:gd name="connsiteY46" fmla="*/ 7419 h 10000"/>
                  <a:gd name="connsiteX47" fmla="*/ 5691 w 10000"/>
                  <a:gd name="connsiteY47" fmla="*/ 7449 h 10000"/>
                  <a:gd name="connsiteX48" fmla="*/ 5691 w 10000"/>
                  <a:gd name="connsiteY48" fmla="*/ 7771 h 10000"/>
                  <a:gd name="connsiteX49" fmla="*/ 5862 w 10000"/>
                  <a:gd name="connsiteY49" fmla="*/ 7801 h 10000"/>
                  <a:gd name="connsiteX50" fmla="*/ 5862 w 10000"/>
                  <a:gd name="connsiteY50" fmla="*/ 8123 h 10000"/>
                  <a:gd name="connsiteX51" fmla="*/ 6035 w 10000"/>
                  <a:gd name="connsiteY51" fmla="*/ 8152 h 10000"/>
                  <a:gd name="connsiteX52" fmla="*/ 6035 w 10000"/>
                  <a:gd name="connsiteY52" fmla="*/ 8446 h 10000"/>
                  <a:gd name="connsiteX53" fmla="*/ 6207 w 10000"/>
                  <a:gd name="connsiteY53" fmla="*/ 8475 h 10000"/>
                  <a:gd name="connsiteX54" fmla="*/ 6207 w 10000"/>
                  <a:gd name="connsiteY54" fmla="*/ 8710 h 10000"/>
                  <a:gd name="connsiteX55" fmla="*/ 6380 w 10000"/>
                  <a:gd name="connsiteY55" fmla="*/ 8739 h 10000"/>
                  <a:gd name="connsiteX56" fmla="*/ 6380 w 10000"/>
                  <a:gd name="connsiteY56" fmla="*/ 8974 h 10000"/>
                  <a:gd name="connsiteX57" fmla="*/ 6552 w 10000"/>
                  <a:gd name="connsiteY57" fmla="*/ 9003 h 10000"/>
                  <a:gd name="connsiteX58" fmla="*/ 6552 w 10000"/>
                  <a:gd name="connsiteY58" fmla="*/ 9238 h 10000"/>
                  <a:gd name="connsiteX59" fmla="*/ 6724 w 10000"/>
                  <a:gd name="connsiteY59" fmla="*/ 9267 h 10000"/>
                  <a:gd name="connsiteX60" fmla="*/ 6724 w 10000"/>
                  <a:gd name="connsiteY60" fmla="*/ 9443 h 10000"/>
                  <a:gd name="connsiteX61" fmla="*/ 6897 w 10000"/>
                  <a:gd name="connsiteY61" fmla="*/ 9472 h 10000"/>
                  <a:gd name="connsiteX62" fmla="*/ 6897 w 10000"/>
                  <a:gd name="connsiteY62" fmla="*/ 9619 h 10000"/>
                  <a:gd name="connsiteX63" fmla="*/ 7070 w 10000"/>
                  <a:gd name="connsiteY63" fmla="*/ 9648 h 10000"/>
                  <a:gd name="connsiteX64" fmla="*/ 7070 w 10000"/>
                  <a:gd name="connsiteY64" fmla="*/ 9765 h 10000"/>
                  <a:gd name="connsiteX65" fmla="*/ 7241 w 10000"/>
                  <a:gd name="connsiteY65" fmla="*/ 9795 h 10000"/>
                  <a:gd name="connsiteX66" fmla="*/ 7241 w 10000"/>
                  <a:gd name="connsiteY66" fmla="*/ 9883 h 10000"/>
                  <a:gd name="connsiteX67" fmla="*/ 7414 w 10000"/>
                  <a:gd name="connsiteY67" fmla="*/ 9912 h 10000"/>
                  <a:gd name="connsiteX68" fmla="*/ 7414 w 10000"/>
                  <a:gd name="connsiteY68" fmla="*/ 9941 h 10000"/>
                  <a:gd name="connsiteX69" fmla="*/ 7758 w 10000"/>
                  <a:gd name="connsiteY69" fmla="*/ 10000 h 10000"/>
                  <a:gd name="connsiteX70" fmla="*/ 7586 w 10000"/>
                  <a:gd name="connsiteY70" fmla="*/ 10000 h 10000"/>
                  <a:gd name="connsiteX71" fmla="*/ 7758 w 10000"/>
                  <a:gd name="connsiteY71" fmla="*/ 10000 h 10000"/>
                  <a:gd name="connsiteX72" fmla="*/ 7930 w 10000"/>
                  <a:gd name="connsiteY72" fmla="*/ 10000 h 10000"/>
                  <a:gd name="connsiteX73" fmla="*/ 8276 w 10000"/>
                  <a:gd name="connsiteY73" fmla="*/ 9941 h 10000"/>
                  <a:gd name="connsiteX74" fmla="*/ 8276 w 10000"/>
                  <a:gd name="connsiteY74" fmla="*/ 9853 h 10000"/>
                  <a:gd name="connsiteX75" fmla="*/ 8447 w 10000"/>
                  <a:gd name="connsiteY75" fmla="*/ 9824 h 10000"/>
                  <a:gd name="connsiteX76" fmla="*/ 8447 w 10000"/>
                  <a:gd name="connsiteY76" fmla="*/ 9736 h 10000"/>
                  <a:gd name="connsiteX77" fmla="*/ 8621 w 10000"/>
                  <a:gd name="connsiteY77" fmla="*/ 9707 h 10000"/>
                  <a:gd name="connsiteX78" fmla="*/ 8621 w 10000"/>
                  <a:gd name="connsiteY78" fmla="*/ 9589 h 10000"/>
                  <a:gd name="connsiteX79" fmla="*/ 8794 w 10000"/>
                  <a:gd name="connsiteY79" fmla="*/ 9560 h 10000"/>
                  <a:gd name="connsiteX80" fmla="*/ 8794 w 10000"/>
                  <a:gd name="connsiteY80" fmla="*/ 9384 h 10000"/>
                  <a:gd name="connsiteX81" fmla="*/ 8967 w 10000"/>
                  <a:gd name="connsiteY81" fmla="*/ 9355 h 10000"/>
                  <a:gd name="connsiteX82" fmla="*/ 8967 w 10000"/>
                  <a:gd name="connsiteY82" fmla="*/ 9179 h 10000"/>
                  <a:gd name="connsiteX83" fmla="*/ 9139 w 10000"/>
                  <a:gd name="connsiteY83" fmla="*/ 9150 h 10000"/>
                  <a:gd name="connsiteX84" fmla="*/ 9139 w 10000"/>
                  <a:gd name="connsiteY84" fmla="*/ 8944 h 10000"/>
                  <a:gd name="connsiteX85" fmla="*/ 9310 w 10000"/>
                  <a:gd name="connsiteY85" fmla="*/ 8915 h 10000"/>
                  <a:gd name="connsiteX86" fmla="*/ 9310 w 10000"/>
                  <a:gd name="connsiteY86" fmla="*/ 8651 h 10000"/>
                  <a:gd name="connsiteX87" fmla="*/ 9482 w 10000"/>
                  <a:gd name="connsiteY87" fmla="*/ 8622 h 10000"/>
                  <a:gd name="connsiteX88" fmla="*/ 9482 w 10000"/>
                  <a:gd name="connsiteY88" fmla="*/ 8358 h 10000"/>
                  <a:gd name="connsiteX89" fmla="*/ 9656 w 10000"/>
                  <a:gd name="connsiteY89" fmla="*/ 8328 h 10000"/>
                  <a:gd name="connsiteX90" fmla="*/ 9656 w 10000"/>
                  <a:gd name="connsiteY90" fmla="*/ 8035 h 10000"/>
                  <a:gd name="connsiteX91" fmla="*/ 9826 w 10000"/>
                  <a:gd name="connsiteY91" fmla="*/ 8006 h 10000"/>
                  <a:gd name="connsiteX92" fmla="*/ 9826 w 10000"/>
                  <a:gd name="connsiteY92" fmla="*/ 7713 h 10000"/>
                  <a:gd name="connsiteX93" fmla="*/ 10000 w 10000"/>
                  <a:gd name="connsiteY93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276 w 10000"/>
                  <a:gd name="connsiteY19" fmla="*/ 2287 h 10000"/>
                  <a:gd name="connsiteX20" fmla="*/ 3450 w 10000"/>
                  <a:gd name="connsiteY20" fmla="*/ 2317 h 10000"/>
                  <a:gd name="connsiteX21" fmla="*/ 3450 w 10000"/>
                  <a:gd name="connsiteY21" fmla="*/ 2639 h 10000"/>
                  <a:gd name="connsiteX22" fmla="*/ 3621 w 10000"/>
                  <a:gd name="connsiteY22" fmla="*/ 2669 h 10000"/>
                  <a:gd name="connsiteX23" fmla="*/ 3621 w 10000"/>
                  <a:gd name="connsiteY23" fmla="*/ 3021 h 10000"/>
                  <a:gd name="connsiteX24" fmla="*/ 3794 w 10000"/>
                  <a:gd name="connsiteY24" fmla="*/ 3050 h 10000"/>
                  <a:gd name="connsiteX25" fmla="*/ 3794 w 10000"/>
                  <a:gd name="connsiteY25" fmla="*/ 3402 h 10000"/>
                  <a:gd name="connsiteX26" fmla="*/ 3966 w 10000"/>
                  <a:gd name="connsiteY26" fmla="*/ 3431 h 10000"/>
                  <a:gd name="connsiteX27" fmla="*/ 3966 w 10000"/>
                  <a:gd name="connsiteY27" fmla="*/ 3812 h 10000"/>
                  <a:gd name="connsiteX28" fmla="*/ 4138 w 10000"/>
                  <a:gd name="connsiteY28" fmla="*/ 3842 h 10000"/>
                  <a:gd name="connsiteX29" fmla="*/ 4138 w 10000"/>
                  <a:gd name="connsiteY29" fmla="*/ 4223 h 10000"/>
                  <a:gd name="connsiteX30" fmla="*/ 4310 w 10000"/>
                  <a:gd name="connsiteY30" fmla="*/ 4252 h 10000"/>
                  <a:gd name="connsiteX31" fmla="*/ 4310 w 10000"/>
                  <a:gd name="connsiteY31" fmla="*/ 4633 h 10000"/>
                  <a:gd name="connsiteX32" fmla="*/ 4484 w 10000"/>
                  <a:gd name="connsiteY32" fmla="*/ 4663 h 10000"/>
                  <a:gd name="connsiteX33" fmla="*/ 4484 w 10000"/>
                  <a:gd name="connsiteY33" fmla="*/ 5044 h 10000"/>
                  <a:gd name="connsiteX34" fmla="*/ 4654 w 10000"/>
                  <a:gd name="connsiteY34" fmla="*/ 5073 h 10000"/>
                  <a:gd name="connsiteX35" fmla="*/ 4654 w 10000"/>
                  <a:gd name="connsiteY35" fmla="*/ 5455 h 10000"/>
                  <a:gd name="connsiteX36" fmla="*/ 4828 w 10000"/>
                  <a:gd name="connsiteY36" fmla="*/ 5484 h 10000"/>
                  <a:gd name="connsiteX37" fmla="*/ 4828 w 10000"/>
                  <a:gd name="connsiteY37" fmla="*/ 5865 h 10000"/>
                  <a:gd name="connsiteX38" fmla="*/ 5000 w 10000"/>
                  <a:gd name="connsiteY38" fmla="*/ 5894 h 10000"/>
                  <a:gd name="connsiteX39" fmla="*/ 5000 w 10000"/>
                  <a:gd name="connsiteY39" fmla="*/ 6276 h 10000"/>
                  <a:gd name="connsiteX40" fmla="*/ 5171 w 10000"/>
                  <a:gd name="connsiteY40" fmla="*/ 6305 h 10000"/>
                  <a:gd name="connsiteX41" fmla="*/ 5171 w 10000"/>
                  <a:gd name="connsiteY41" fmla="*/ 6657 h 10000"/>
                  <a:gd name="connsiteX42" fmla="*/ 5345 w 10000"/>
                  <a:gd name="connsiteY42" fmla="*/ 6686 h 10000"/>
                  <a:gd name="connsiteX43" fmla="*/ 5345 w 10000"/>
                  <a:gd name="connsiteY43" fmla="*/ 7038 h 10000"/>
                  <a:gd name="connsiteX44" fmla="*/ 5517 w 10000"/>
                  <a:gd name="connsiteY44" fmla="*/ 7067 h 10000"/>
                  <a:gd name="connsiteX45" fmla="*/ 5517 w 10000"/>
                  <a:gd name="connsiteY45" fmla="*/ 7419 h 10000"/>
                  <a:gd name="connsiteX46" fmla="*/ 5691 w 10000"/>
                  <a:gd name="connsiteY46" fmla="*/ 7449 h 10000"/>
                  <a:gd name="connsiteX47" fmla="*/ 5691 w 10000"/>
                  <a:gd name="connsiteY47" fmla="*/ 7771 h 10000"/>
                  <a:gd name="connsiteX48" fmla="*/ 5862 w 10000"/>
                  <a:gd name="connsiteY48" fmla="*/ 7801 h 10000"/>
                  <a:gd name="connsiteX49" fmla="*/ 5862 w 10000"/>
                  <a:gd name="connsiteY49" fmla="*/ 8123 h 10000"/>
                  <a:gd name="connsiteX50" fmla="*/ 6035 w 10000"/>
                  <a:gd name="connsiteY50" fmla="*/ 8152 h 10000"/>
                  <a:gd name="connsiteX51" fmla="*/ 6035 w 10000"/>
                  <a:gd name="connsiteY51" fmla="*/ 8446 h 10000"/>
                  <a:gd name="connsiteX52" fmla="*/ 6207 w 10000"/>
                  <a:gd name="connsiteY52" fmla="*/ 8475 h 10000"/>
                  <a:gd name="connsiteX53" fmla="*/ 6207 w 10000"/>
                  <a:gd name="connsiteY53" fmla="*/ 8710 h 10000"/>
                  <a:gd name="connsiteX54" fmla="*/ 6380 w 10000"/>
                  <a:gd name="connsiteY54" fmla="*/ 8739 h 10000"/>
                  <a:gd name="connsiteX55" fmla="*/ 6380 w 10000"/>
                  <a:gd name="connsiteY55" fmla="*/ 8974 h 10000"/>
                  <a:gd name="connsiteX56" fmla="*/ 6552 w 10000"/>
                  <a:gd name="connsiteY56" fmla="*/ 9003 h 10000"/>
                  <a:gd name="connsiteX57" fmla="*/ 6552 w 10000"/>
                  <a:gd name="connsiteY57" fmla="*/ 9238 h 10000"/>
                  <a:gd name="connsiteX58" fmla="*/ 6724 w 10000"/>
                  <a:gd name="connsiteY58" fmla="*/ 9267 h 10000"/>
                  <a:gd name="connsiteX59" fmla="*/ 6724 w 10000"/>
                  <a:gd name="connsiteY59" fmla="*/ 9443 h 10000"/>
                  <a:gd name="connsiteX60" fmla="*/ 6897 w 10000"/>
                  <a:gd name="connsiteY60" fmla="*/ 9472 h 10000"/>
                  <a:gd name="connsiteX61" fmla="*/ 6897 w 10000"/>
                  <a:gd name="connsiteY61" fmla="*/ 9619 h 10000"/>
                  <a:gd name="connsiteX62" fmla="*/ 7070 w 10000"/>
                  <a:gd name="connsiteY62" fmla="*/ 9648 h 10000"/>
                  <a:gd name="connsiteX63" fmla="*/ 7070 w 10000"/>
                  <a:gd name="connsiteY63" fmla="*/ 9765 h 10000"/>
                  <a:gd name="connsiteX64" fmla="*/ 7241 w 10000"/>
                  <a:gd name="connsiteY64" fmla="*/ 9795 h 10000"/>
                  <a:gd name="connsiteX65" fmla="*/ 7241 w 10000"/>
                  <a:gd name="connsiteY65" fmla="*/ 9883 h 10000"/>
                  <a:gd name="connsiteX66" fmla="*/ 7414 w 10000"/>
                  <a:gd name="connsiteY66" fmla="*/ 9912 h 10000"/>
                  <a:gd name="connsiteX67" fmla="*/ 7414 w 10000"/>
                  <a:gd name="connsiteY67" fmla="*/ 9941 h 10000"/>
                  <a:gd name="connsiteX68" fmla="*/ 7758 w 10000"/>
                  <a:gd name="connsiteY68" fmla="*/ 10000 h 10000"/>
                  <a:gd name="connsiteX69" fmla="*/ 7586 w 10000"/>
                  <a:gd name="connsiteY69" fmla="*/ 10000 h 10000"/>
                  <a:gd name="connsiteX70" fmla="*/ 7758 w 10000"/>
                  <a:gd name="connsiteY70" fmla="*/ 10000 h 10000"/>
                  <a:gd name="connsiteX71" fmla="*/ 7930 w 10000"/>
                  <a:gd name="connsiteY71" fmla="*/ 10000 h 10000"/>
                  <a:gd name="connsiteX72" fmla="*/ 8276 w 10000"/>
                  <a:gd name="connsiteY72" fmla="*/ 9941 h 10000"/>
                  <a:gd name="connsiteX73" fmla="*/ 8276 w 10000"/>
                  <a:gd name="connsiteY73" fmla="*/ 9853 h 10000"/>
                  <a:gd name="connsiteX74" fmla="*/ 8447 w 10000"/>
                  <a:gd name="connsiteY74" fmla="*/ 9824 h 10000"/>
                  <a:gd name="connsiteX75" fmla="*/ 8447 w 10000"/>
                  <a:gd name="connsiteY75" fmla="*/ 9736 h 10000"/>
                  <a:gd name="connsiteX76" fmla="*/ 8621 w 10000"/>
                  <a:gd name="connsiteY76" fmla="*/ 9707 h 10000"/>
                  <a:gd name="connsiteX77" fmla="*/ 8621 w 10000"/>
                  <a:gd name="connsiteY77" fmla="*/ 9589 h 10000"/>
                  <a:gd name="connsiteX78" fmla="*/ 8794 w 10000"/>
                  <a:gd name="connsiteY78" fmla="*/ 9560 h 10000"/>
                  <a:gd name="connsiteX79" fmla="*/ 8794 w 10000"/>
                  <a:gd name="connsiteY79" fmla="*/ 9384 h 10000"/>
                  <a:gd name="connsiteX80" fmla="*/ 8967 w 10000"/>
                  <a:gd name="connsiteY80" fmla="*/ 9355 h 10000"/>
                  <a:gd name="connsiteX81" fmla="*/ 8967 w 10000"/>
                  <a:gd name="connsiteY81" fmla="*/ 9179 h 10000"/>
                  <a:gd name="connsiteX82" fmla="*/ 9139 w 10000"/>
                  <a:gd name="connsiteY82" fmla="*/ 9150 h 10000"/>
                  <a:gd name="connsiteX83" fmla="*/ 9139 w 10000"/>
                  <a:gd name="connsiteY83" fmla="*/ 8944 h 10000"/>
                  <a:gd name="connsiteX84" fmla="*/ 9310 w 10000"/>
                  <a:gd name="connsiteY84" fmla="*/ 8915 h 10000"/>
                  <a:gd name="connsiteX85" fmla="*/ 9310 w 10000"/>
                  <a:gd name="connsiteY85" fmla="*/ 8651 h 10000"/>
                  <a:gd name="connsiteX86" fmla="*/ 9482 w 10000"/>
                  <a:gd name="connsiteY86" fmla="*/ 8622 h 10000"/>
                  <a:gd name="connsiteX87" fmla="*/ 9482 w 10000"/>
                  <a:gd name="connsiteY87" fmla="*/ 8358 h 10000"/>
                  <a:gd name="connsiteX88" fmla="*/ 9656 w 10000"/>
                  <a:gd name="connsiteY88" fmla="*/ 8328 h 10000"/>
                  <a:gd name="connsiteX89" fmla="*/ 9656 w 10000"/>
                  <a:gd name="connsiteY89" fmla="*/ 8035 h 10000"/>
                  <a:gd name="connsiteX90" fmla="*/ 9826 w 10000"/>
                  <a:gd name="connsiteY90" fmla="*/ 8006 h 10000"/>
                  <a:gd name="connsiteX91" fmla="*/ 9826 w 10000"/>
                  <a:gd name="connsiteY91" fmla="*/ 7713 h 10000"/>
                  <a:gd name="connsiteX92" fmla="*/ 10000 w 10000"/>
                  <a:gd name="connsiteY92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450 w 10000"/>
                  <a:gd name="connsiteY20" fmla="*/ 2639 h 10000"/>
                  <a:gd name="connsiteX21" fmla="*/ 3621 w 10000"/>
                  <a:gd name="connsiteY21" fmla="*/ 2669 h 10000"/>
                  <a:gd name="connsiteX22" fmla="*/ 3621 w 10000"/>
                  <a:gd name="connsiteY22" fmla="*/ 3021 h 10000"/>
                  <a:gd name="connsiteX23" fmla="*/ 3794 w 10000"/>
                  <a:gd name="connsiteY23" fmla="*/ 3050 h 10000"/>
                  <a:gd name="connsiteX24" fmla="*/ 3794 w 10000"/>
                  <a:gd name="connsiteY24" fmla="*/ 3402 h 10000"/>
                  <a:gd name="connsiteX25" fmla="*/ 3966 w 10000"/>
                  <a:gd name="connsiteY25" fmla="*/ 3431 h 10000"/>
                  <a:gd name="connsiteX26" fmla="*/ 3966 w 10000"/>
                  <a:gd name="connsiteY26" fmla="*/ 3812 h 10000"/>
                  <a:gd name="connsiteX27" fmla="*/ 4138 w 10000"/>
                  <a:gd name="connsiteY27" fmla="*/ 3842 h 10000"/>
                  <a:gd name="connsiteX28" fmla="*/ 4138 w 10000"/>
                  <a:gd name="connsiteY28" fmla="*/ 4223 h 10000"/>
                  <a:gd name="connsiteX29" fmla="*/ 4310 w 10000"/>
                  <a:gd name="connsiteY29" fmla="*/ 4252 h 10000"/>
                  <a:gd name="connsiteX30" fmla="*/ 4310 w 10000"/>
                  <a:gd name="connsiteY30" fmla="*/ 4633 h 10000"/>
                  <a:gd name="connsiteX31" fmla="*/ 4484 w 10000"/>
                  <a:gd name="connsiteY31" fmla="*/ 4663 h 10000"/>
                  <a:gd name="connsiteX32" fmla="*/ 4484 w 10000"/>
                  <a:gd name="connsiteY32" fmla="*/ 5044 h 10000"/>
                  <a:gd name="connsiteX33" fmla="*/ 4654 w 10000"/>
                  <a:gd name="connsiteY33" fmla="*/ 5073 h 10000"/>
                  <a:gd name="connsiteX34" fmla="*/ 4654 w 10000"/>
                  <a:gd name="connsiteY34" fmla="*/ 5455 h 10000"/>
                  <a:gd name="connsiteX35" fmla="*/ 4828 w 10000"/>
                  <a:gd name="connsiteY35" fmla="*/ 5484 h 10000"/>
                  <a:gd name="connsiteX36" fmla="*/ 4828 w 10000"/>
                  <a:gd name="connsiteY36" fmla="*/ 5865 h 10000"/>
                  <a:gd name="connsiteX37" fmla="*/ 5000 w 10000"/>
                  <a:gd name="connsiteY37" fmla="*/ 5894 h 10000"/>
                  <a:gd name="connsiteX38" fmla="*/ 5000 w 10000"/>
                  <a:gd name="connsiteY38" fmla="*/ 6276 h 10000"/>
                  <a:gd name="connsiteX39" fmla="*/ 5171 w 10000"/>
                  <a:gd name="connsiteY39" fmla="*/ 6305 h 10000"/>
                  <a:gd name="connsiteX40" fmla="*/ 5171 w 10000"/>
                  <a:gd name="connsiteY40" fmla="*/ 6657 h 10000"/>
                  <a:gd name="connsiteX41" fmla="*/ 5345 w 10000"/>
                  <a:gd name="connsiteY41" fmla="*/ 6686 h 10000"/>
                  <a:gd name="connsiteX42" fmla="*/ 5345 w 10000"/>
                  <a:gd name="connsiteY42" fmla="*/ 7038 h 10000"/>
                  <a:gd name="connsiteX43" fmla="*/ 5517 w 10000"/>
                  <a:gd name="connsiteY43" fmla="*/ 7067 h 10000"/>
                  <a:gd name="connsiteX44" fmla="*/ 5517 w 10000"/>
                  <a:gd name="connsiteY44" fmla="*/ 7419 h 10000"/>
                  <a:gd name="connsiteX45" fmla="*/ 5691 w 10000"/>
                  <a:gd name="connsiteY45" fmla="*/ 7449 h 10000"/>
                  <a:gd name="connsiteX46" fmla="*/ 5691 w 10000"/>
                  <a:gd name="connsiteY46" fmla="*/ 7771 h 10000"/>
                  <a:gd name="connsiteX47" fmla="*/ 5862 w 10000"/>
                  <a:gd name="connsiteY47" fmla="*/ 7801 h 10000"/>
                  <a:gd name="connsiteX48" fmla="*/ 5862 w 10000"/>
                  <a:gd name="connsiteY48" fmla="*/ 8123 h 10000"/>
                  <a:gd name="connsiteX49" fmla="*/ 6035 w 10000"/>
                  <a:gd name="connsiteY49" fmla="*/ 8152 h 10000"/>
                  <a:gd name="connsiteX50" fmla="*/ 6035 w 10000"/>
                  <a:gd name="connsiteY50" fmla="*/ 8446 h 10000"/>
                  <a:gd name="connsiteX51" fmla="*/ 6207 w 10000"/>
                  <a:gd name="connsiteY51" fmla="*/ 8475 h 10000"/>
                  <a:gd name="connsiteX52" fmla="*/ 6207 w 10000"/>
                  <a:gd name="connsiteY52" fmla="*/ 8710 h 10000"/>
                  <a:gd name="connsiteX53" fmla="*/ 6380 w 10000"/>
                  <a:gd name="connsiteY53" fmla="*/ 8739 h 10000"/>
                  <a:gd name="connsiteX54" fmla="*/ 6380 w 10000"/>
                  <a:gd name="connsiteY54" fmla="*/ 8974 h 10000"/>
                  <a:gd name="connsiteX55" fmla="*/ 6552 w 10000"/>
                  <a:gd name="connsiteY55" fmla="*/ 9003 h 10000"/>
                  <a:gd name="connsiteX56" fmla="*/ 6552 w 10000"/>
                  <a:gd name="connsiteY56" fmla="*/ 9238 h 10000"/>
                  <a:gd name="connsiteX57" fmla="*/ 6724 w 10000"/>
                  <a:gd name="connsiteY57" fmla="*/ 9267 h 10000"/>
                  <a:gd name="connsiteX58" fmla="*/ 6724 w 10000"/>
                  <a:gd name="connsiteY58" fmla="*/ 9443 h 10000"/>
                  <a:gd name="connsiteX59" fmla="*/ 6897 w 10000"/>
                  <a:gd name="connsiteY59" fmla="*/ 9472 h 10000"/>
                  <a:gd name="connsiteX60" fmla="*/ 6897 w 10000"/>
                  <a:gd name="connsiteY60" fmla="*/ 9619 h 10000"/>
                  <a:gd name="connsiteX61" fmla="*/ 7070 w 10000"/>
                  <a:gd name="connsiteY61" fmla="*/ 9648 h 10000"/>
                  <a:gd name="connsiteX62" fmla="*/ 7070 w 10000"/>
                  <a:gd name="connsiteY62" fmla="*/ 9765 h 10000"/>
                  <a:gd name="connsiteX63" fmla="*/ 7241 w 10000"/>
                  <a:gd name="connsiteY63" fmla="*/ 9795 h 10000"/>
                  <a:gd name="connsiteX64" fmla="*/ 7241 w 10000"/>
                  <a:gd name="connsiteY64" fmla="*/ 9883 h 10000"/>
                  <a:gd name="connsiteX65" fmla="*/ 7414 w 10000"/>
                  <a:gd name="connsiteY65" fmla="*/ 9912 h 10000"/>
                  <a:gd name="connsiteX66" fmla="*/ 7414 w 10000"/>
                  <a:gd name="connsiteY66" fmla="*/ 9941 h 10000"/>
                  <a:gd name="connsiteX67" fmla="*/ 7758 w 10000"/>
                  <a:gd name="connsiteY67" fmla="*/ 10000 h 10000"/>
                  <a:gd name="connsiteX68" fmla="*/ 7586 w 10000"/>
                  <a:gd name="connsiteY68" fmla="*/ 10000 h 10000"/>
                  <a:gd name="connsiteX69" fmla="*/ 7758 w 10000"/>
                  <a:gd name="connsiteY69" fmla="*/ 10000 h 10000"/>
                  <a:gd name="connsiteX70" fmla="*/ 7930 w 10000"/>
                  <a:gd name="connsiteY70" fmla="*/ 10000 h 10000"/>
                  <a:gd name="connsiteX71" fmla="*/ 8276 w 10000"/>
                  <a:gd name="connsiteY71" fmla="*/ 9941 h 10000"/>
                  <a:gd name="connsiteX72" fmla="*/ 8276 w 10000"/>
                  <a:gd name="connsiteY72" fmla="*/ 9853 h 10000"/>
                  <a:gd name="connsiteX73" fmla="*/ 8447 w 10000"/>
                  <a:gd name="connsiteY73" fmla="*/ 9824 h 10000"/>
                  <a:gd name="connsiteX74" fmla="*/ 8447 w 10000"/>
                  <a:gd name="connsiteY74" fmla="*/ 9736 h 10000"/>
                  <a:gd name="connsiteX75" fmla="*/ 8621 w 10000"/>
                  <a:gd name="connsiteY75" fmla="*/ 9707 h 10000"/>
                  <a:gd name="connsiteX76" fmla="*/ 8621 w 10000"/>
                  <a:gd name="connsiteY76" fmla="*/ 9589 h 10000"/>
                  <a:gd name="connsiteX77" fmla="*/ 8794 w 10000"/>
                  <a:gd name="connsiteY77" fmla="*/ 9560 h 10000"/>
                  <a:gd name="connsiteX78" fmla="*/ 8794 w 10000"/>
                  <a:gd name="connsiteY78" fmla="*/ 9384 h 10000"/>
                  <a:gd name="connsiteX79" fmla="*/ 8967 w 10000"/>
                  <a:gd name="connsiteY79" fmla="*/ 9355 h 10000"/>
                  <a:gd name="connsiteX80" fmla="*/ 8967 w 10000"/>
                  <a:gd name="connsiteY80" fmla="*/ 9179 h 10000"/>
                  <a:gd name="connsiteX81" fmla="*/ 9139 w 10000"/>
                  <a:gd name="connsiteY81" fmla="*/ 9150 h 10000"/>
                  <a:gd name="connsiteX82" fmla="*/ 9139 w 10000"/>
                  <a:gd name="connsiteY82" fmla="*/ 8944 h 10000"/>
                  <a:gd name="connsiteX83" fmla="*/ 9310 w 10000"/>
                  <a:gd name="connsiteY83" fmla="*/ 8915 h 10000"/>
                  <a:gd name="connsiteX84" fmla="*/ 9310 w 10000"/>
                  <a:gd name="connsiteY84" fmla="*/ 8651 h 10000"/>
                  <a:gd name="connsiteX85" fmla="*/ 9482 w 10000"/>
                  <a:gd name="connsiteY85" fmla="*/ 8622 h 10000"/>
                  <a:gd name="connsiteX86" fmla="*/ 9482 w 10000"/>
                  <a:gd name="connsiteY86" fmla="*/ 8358 h 10000"/>
                  <a:gd name="connsiteX87" fmla="*/ 9656 w 10000"/>
                  <a:gd name="connsiteY87" fmla="*/ 8328 h 10000"/>
                  <a:gd name="connsiteX88" fmla="*/ 9656 w 10000"/>
                  <a:gd name="connsiteY88" fmla="*/ 8035 h 10000"/>
                  <a:gd name="connsiteX89" fmla="*/ 9826 w 10000"/>
                  <a:gd name="connsiteY89" fmla="*/ 8006 h 10000"/>
                  <a:gd name="connsiteX90" fmla="*/ 9826 w 10000"/>
                  <a:gd name="connsiteY90" fmla="*/ 7713 h 10000"/>
                  <a:gd name="connsiteX91" fmla="*/ 10000 w 10000"/>
                  <a:gd name="connsiteY91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621 w 10000"/>
                  <a:gd name="connsiteY21" fmla="*/ 3021 h 10000"/>
                  <a:gd name="connsiteX22" fmla="*/ 3794 w 10000"/>
                  <a:gd name="connsiteY22" fmla="*/ 3050 h 10000"/>
                  <a:gd name="connsiteX23" fmla="*/ 3794 w 10000"/>
                  <a:gd name="connsiteY23" fmla="*/ 3402 h 10000"/>
                  <a:gd name="connsiteX24" fmla="*/ 3966 w 10000"/>
                  <a:gd name="connsiteY24" fmla="*/ 3431 h 10000"/>
                  <a:gd name="connsiteX25" fmla="*/ 3966 w 10000"/>
                  <a:gd name="connsiteY25" fmla="*/ 3812 h 10000"/>
                  <a:gd name="connsiteX26" fmla="*/ 4138 w 10000"/>
                  <a:gd name="connsiteY26" fmla="*/ 3842 h 10000"/>
                  <a:gd name="connsiteX27" fmla="*/ 4138 w 10000"/>
                  <a:gd name="connsiteY27" fmla="*/ 4223 h 10000"/>
                  <a:gd name="connsiteX28" fmla="*/ 4310 w 10000"/>
                  <a:gd name="connsiteY28" fmla="*/ 4252 h 10000"/>
                  <a:gd name="connsiteX29" fmla="*/ 4310 w 10000"/>
                  <a:gd name="connsiteY29" fmla="*/ 4633 h 10000"/>
                  <a:gd name="connsiteX30" fmla="*/ 4484 w 10000"/>
                  <a:gd name="connsiteY30" fmla="*/ 4663 h 10000"/>
                  <a:gd name="connsiteX31" fmla="*/ 4484 w 10000"/>
                  <a:gd name="connsiteY31" fmla="*/ 5044 h 10000"/>
                  <a:gd name="connsiteX32" fmla="*/ 4654 w 10000"/>
                  <a:gd name="connsiteY32" fmla="*/ 5073 h 10000"/>
                  <a:gd name="connsiteX33" fmla="*/ 4654 w 10000"/>
                  <a:gd name="connsiteY33" fmla="*/ 5455 h 10000"/>
                  <a:gd name="connsiteX34" fmla="*/ 4828 w 10000"/>
                  <a:gd name="connsiteY34" fmla="*/ 5484 h 10000"/>
                  <a:gd name="connsiteX35" fmla="*/ 4828 w 10000"/>
                  <a:gd name="connsiteY35" fmla="*/ 5865 h 10000"/>
                  <a:gd name="connsiteX36" fmla="*/ 5000 w 10000"/>
                  <a:gd name="connsiteY36" fmla="*/ 5894 h 10000"/>
                  <a:gd name="connsiteX37" fmla="*/ 5000 w 10000"/>
                  <a:gd name="connsiteY37" fmla="*/ 6276 h 10000"/>
                  <a:gd name="connsiteX38" fmla="*/ 5171 w 10000"/>
                  <a:gd name="connsiteY38" fmla="*/ 6305 h 10000"/>
                  <a:gd name="connsiteX39" fmla="*/ 5171 w 10000"/>
                  <a:gd name="connsiteY39" fmla="*/ 6657 h 10000"/>
                  <a:gd name="connsiteX40" fmla="*/ 5345 w 10000"/>
                  <a:gd name="connsiteY40" fmla="*/ 6686 h 10000"/>
                  <a:gd name="connsiteX41" fmla="*/ 5345 w 10000"/>
                  <a:gd name="connsiteY41" fmla="*/ 7038 h 10000"/>
                  <a:gd name="connsiteX42" fmla="*/ 5517 w 10000"/>
                  <a:gd name="connsiteY42" fmla="*/ 7067 h 10000"/>
                  <a:gd name="connsiteX43" fmla="*/ 5517 w 10000"/>
                  <a:gd name="connsiteY43" fmla="*/ 7419 h 10000"/>
                  <a:gd name="connsiteX44" fmla="*/ 5691 w 10000"/>
                  <a:gd name="connsiteY44" fmla="*/ 7449 h 10000"/>
                  <a:gd name="connsiteX45" fmla="*/ 5691 w 10000"/>
                  <a:gd name="connsiteY45" fmla="*/ 7771 h 10000"/>
                  <a:gd name="connsiteX46" fmla="*/ 5862 w 10000"/>
                  <a:gd name="connsiteY46" fmla="*/ 7801 h 10000"/>
                  <a:gd name="connsiteX47" fmla="*/ 5862 w 10000"/>
                  <a:gd name="connsiteY47" fmla="*/ 8123 h 10000"/>
                  <a:gd name="connsiteX48" fmla="*/ 6035 w 10000"/>
                  <a:gd name="connsiteY48" fmla="*/ 8152 h 10000"/>
                  <a:gd name="connsiteX49" fmla="*/ 6035 w 10000"/>
                  <a:gd name="connsiteY49" fmla="*/ 8446 h 10000"/>
                  <a:gd name="connsiteX50" fmla="*/ 6207 w 10000"/>
                  <a:gd name="connsiteY50" fmla="*/ 8475 h 10000"/>
                  <a:gd name="connsiteX51" fmla="*/ 6207 w 10000"/>
                  <a:gd name="connsiteY51" fmla="*/ 8710 h 10000"/>
                  <a:gd name="connsiteX52" fmla="*/ 6380 w 10000"/>
                  <a:gd name="connsiteY52" fmla="*/ 8739 h 10000"/>
                  <a:gd name="connsiteX53" fmla="*/ 6380 w 10000"/>
                  <a:gd name="connsiteY53" fmla="*/ 8974 h 10000"/>
                  <a:gd name="connsiteX54" fmla="*/ 6552 w 10000"/>
                  <a:gd name="connsiteY54" fmla="*/ 9003 h 10000"/>
                  <a:gd name="connsiteX55" fmla="*/ 6552 w 10000"/>
                  <a:gd name="connsiteY55" fmla="*/ 9238 h 10000"/>
                  <a:gd name="connsiteX56" fmla="*/ 6724 w 10000"/>
                  <a:gd name="connsiteY56" fmla="*/ 9267 h 10000"/>
                  <a:gd name="connsiteX57" fmla="*/ 6724 w 10000"/>
                  <a:gd name="connsiteY57" fmla="*/ 9443 h 10000"/>
                  <a:gd name="connsiteX58" fmla="*/ 6897 w 10000"/>
                  <a:gd name="connsiteY58" fmla="*/ 9472 h 10000"/>
                  <a:gd name="connsiteX59" fmla="*/ 6897 w 10000"/>
                  <a:gd name="connsiteY59" fmla="*/ 9619 h 10000"/>
                  <a:gd name="connsiteX60" fmla="*/ 7070 w 10000"/>
                  <a:gd name="connsiteY60" fmla="*/ 9648 h 10000"/>
                  <a:gd name="connsiteX61" fmla="*/ 7070 w 10000"/>
                  <a:gd name="connsiteY61" fmla="*/ 9765 h 10000"/>
                  <a:gd name="connsiteX62" fmla="*/ 7241 w 10000"/>
                  <a:gd name="connsiteY62" fmla="*/ 9795 h 10000"/>
                  <a:gd name="connsiteX63" fmla="*/ 7241 w 10000"/>
                  <a:gd name="connsiteY63" fmla="*/ 9883 h 10000"/>
                  <a:gd name="connsiteX64" fmla="*/ 7414 w 10000"/>
                  <a:gd name="connsiteY64" fmla="*/ 9912 h 10000"/>
                  <a:gd name="connsiteX65" fmla="*/ 7414 w 10000"/>
                  <a:gd name="connsiteY65" fmla="*/ 9941 h 10000"/>
                  <a:gd name="connsiteX66" fmla="*/ 7758 w 10000"/>
                  <a:gd name="connsiteY66" fmla="*/ 10000 h 10000"/>
                  <a:gd name="connsiteX67" fmla="*/ 7586 w 10000"/>
                  <a:gd name="connsiteY67" fmla="*/ 10000 h 10000"/>
                  <a:gd name="connsiteX68" fmla="*/ 7758 w 10000"/>
                  <a:gd name="connsiteY68" fmla="*/ 10000 h 10000"/>
                  <a:gd name="connsiteX69" fmla="*/ 7930 w 10000"/>
                  <a:gd name="connsiteY69" fmla="*/ 10000 h 10000"/>
                  <a:gd name="connsiteX70" fmla="*/ 8276 w 10000"/>
                  <a:gd name="connsiteY70" fmla="*/ 9941 h 10000"/>
                  <a:gd name="connsiteX71" fmla="*/ 8276 w 10000"/>
                  <a:gd name="connsiteY71" fmla="*/ 9853 h 10000"/>
                  <a:gd name="connsiteX72" fmla="*/ 8447 w 10000"/>
                  <a:gd name="connsiteY72" fmla="*/ 9824 h 10000"/>
                  <a:gd name="connsiteX73" fmla="*/ 8447 w 10000"/>
                  <a:gd name="connsiteY73" fmla="*/ 9736 h 10000"/>
                  <a:gd name="connsiteX74" fmla="*/ 8621 w 10000"/>
                  <a:gd name="connsiteY74" fmla="*/ 9707 h 10000"/>
                  <a:gd name="connsiteX75" fmla="*/ 8621 w 10000"/>
                  <a:gd name="connsiteY75" fmla="*/ 9589 h 10000"/>
                  <a:gd name="connsiteX76" fmla="*/ 8794 w 10000"/>
                  <a:gd name="connsiteY76" fmla="*/ 9560 h 10000"/>
                  <a:gd name="connsiteX77" fmla="*/ 8794 w 10000"/>
                  <a:gd name="connsiteY77" fmla="*/ 9384 h 10000"/>
                  <a:gd name="connsiteX78" fmla="*/ 8967 w 10000"/>
                  <a:gd name="connsiteY78" fmla="*/ 9355 h 10000"/>
                  <a:gd name="connsiteX79" fmla="*/ 8967 w 10000"/>
                  <a:gd name="connsiteY79" fmla="*/ 9179 h 10000"/>
                  <a:gd name="connsiteX80" fmla="*/ 9139 w 10000"/>
                  <a:gd name="connsiteY80" fmla="*/ 9150 h 10000"/>
                  <a:gd name="connsiteX81" fmla="*/ 9139 w 10000"/>
                  <a:gd name="connsiteY81" fmla="*/ 8944 h 10000"/>
                  <a:gd name="connsiteX82" fmla="*/ 9310 w 10000"/>
                  <a:gd name="connsiteY82" fmla="*/ 8915 h 10000"/>
                  <a:gd name="connsiteX83" fmla="*/ 9310 w 10000"/>
                  <a:gd name="connsiteY83" fmla="*/ 8651 h 10000"/>
                  <a:gd name="connsiteX84" fmla="*/ 9482 w 10000"/>
                  <a:gd name="connsiteY84" fmla="*/ 8622 h 10000"/>
                  <a:gd name="connsiteX85" fmla="*/ 9482 w 10000"/>
                  <a:gd name="connsiteY85" fmla="*/ 8358 h 10000"/>
                  <a:gd name="connsiteX86" fmla="*/ 9656 w 10000"/>
                  <a:gd name="connsiteY86" fmla="*/ 8328 h 10000"/>
                  <a:gd name="connsiteX87" fmla="*/ 9656 w 10000"/>
                  <a:gd name="connsiteY87" fmla="*/ 8035 h 10000"/>
                  <a:gd name="connsiteX88" fmla="*/ 9826 w 10000"/>
                  <a:gd name="connsiteY88" fmla="*/ 8006 h 10000"/>
                  <a:gd name="connsiteX89" fmla="*/ 9826 w 10000"/>
                  <a:gd name="connsiteY89" fmla="*/ 7713 h 10000"/>
                  <a:gd name="connsiteX90" fmla="*/ 10000 w 10000"/>
                  <a:gd name="connsiteY90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794 w 10000"/>
                  <a:gd name="connsiteY22" fmla="*/ 3402 h 10000"/>
                  <a:gd name="connsiteX23" fmla="*/ 3966 w 10000"/>
                  <a:gd name="connsiteY23" fmla="*/ 3431 h 10000"/>
                  <a:gd name="connsiteX24" fmla="*/ 3966 w 10000"/>
                  <a:gd name="connsiteY24" fmla="*/ 3812 h 10000"/>
                  <a:gd name="connsiteX25" fmla="*/ 4138 w 10000"/>
                  <a:gd name="connsiteY25" fmla="*/ 3842 h 10000"/>
                  <a:gd name="connsiteX26" fmla="*/ 4138 w 10000"/>
                  <a:gd name="connsiteY26" fmla="*/ 4223 h 10000"/>
                  <a:gd name="connsiteX27" fmla="*/ 4310 w 10000"/>
                  <a:gd name="connsiteY27" fmla="*/ 4252 h 10000"/>
                  <a:gd name="connsiteX28" fmla="*/ 4310 w 10000"/>
                  <a:gd name="connsiteY28" fmla="*/ 4633 h 10000"/>
                  <a:gd name="connsiteX29" fmla="*/ 4484 w 10000"/>
                  <a:gd name="connsiteY29" fmla="*/ 4663 h 10000"/>
                  <a:gd name="connsiteX30" fmla="*/ 4484 w 10000"/>
                  <a:gd name="connsiteY30" fmla="*/ 5044 h 10000"/>
                  <a:gd name="connsiteX31" fmla="*/ 4654 w 10000"/>
                  <a:gd name="connsiteY31" fmla="*/ 5073 h 10000"/>
                  <a:gd name="connsiteX32" fmla="*/ 4654 w 10000"/>
                  <a:gd name="connsiteY32" fmla="*/ 5455 h 10000"/>
                  <a:gd name="connsiteX33" fmla="*/ 4828 w 10000"/>
                  <a:gd name="connsiteY33" fmla="*/ 5484 h 10000"/>
                  <a:gd name="connsiteX34" fmla="*/ 4828 w 10000"/>
                  <a:gd name="connsiteY34" fmla="*/ 5865 h 10000"/>
                  <a:gd name="connsiteX35" fmla="*/ 5000 w 10000"/>
                  <a:gd name="connsiteY35" fmla="*/ 5894 h 10000"/>
                  <a:gd name="connsiteX36" fmla="*/ 5000 w 10000"/>
                  <a:gd name="connsiteY36" fmla="*/ 6276 h 10000"/>
                  <a:gd name="connsiteX37" fmla="*/ 5171 w 10000"/>
                  <a:gd name="connsiteY37" fmla="*/ 6305 h 10000"/>
                  <a:gd name="connsiteX38" fmla="*/ 5171 w 10000"/>
                  <a:gd name="connsiteY38" fmla="*/ 6657 h 10000"/>
                  <a:gd name="connsiteX39" fmla="*/ 5345 w 10000"/>
                  <a:gd name="connsiteY39" fmla="*/ 6686 h 10000"/>
                  <a:gd name="connsiteX40" fmla="*/ 5345 w 10000"/>
                  <a:gd name="connsiteY40" fmla="*/ 7038 h 10000"/>
                  <a:gd name="connsiteX41" fmla="*/ 5517 w 10000"/>
                  <a:gd name="connsiteY41" fmla="*/ 7067 h 10000"/>
                  <a:gd name="connsiteX42" fmla="*/ 5517 w 10000"/>
                  <a:gd name="connsiteY42" fmla="*/ 7419 h 10000"/>
                  <a:gd name="connsiteX43" fmla="*/ 5691 w 10000"/>
                  <a:gd name="connsiteY43" fmla="*/ 7449 h 10000"/>
                  <a:gd name="connsiteX44" fmla="*/ 5691 w 10000"/>
                  <a:gd name="connsiteY44" fmla="*/ 7771 h 10000"/>
                  <a:gd name="connsiteX45" fmla="*/ 5862 w 10000"/>
                  <a:gd name="connsiteY45" fmla="*/ 7801 h 10000"/>
                  <a:gd name="connsiteX46" fmla="*/ 5862 w 10000"/>
                  <a:gd name="connsiteY46" fmla="*/ 8123 h 10000"/>
                  <a:gd name="connsiteX47" fmla="*/ 6035 w 10000"/>
                  <a:gd name="connsiteY47" fmla="*/ 8152 h 10000"/>
                  <a:gd name="connsiteX48" fmla="*/ 6035 w 10000"/>
                  <a:gd name="connsiteY48" fmla="*/ 8446 h 10000"/>
                  <a:gd name="connsiteX49" fmla="*/ 6207 w 10000"/>
                  <a:gd name="connsiteY49" fmla="*/ 8475 h 10000"/>
                  <a:gd name="connsiteX50" fmla="*/ 6207 w 10000"/>
                  <a:gd name="connsiteY50" fmla="*/ 8710 h 10000"/>
                  <a:gd name="connsiteX51" fmla="*/ 6380 w 10000"/>
                  <a:gd name="connsiteY51" fmla="*/ 8739 h 10000"/>
                  <a:gd name="connsiteX52" fmla="*/ 6380 w 10000"/>
                  <a:gd name="connsiteY52" fmla="*/ 8974 h 10000"/>
                  <a:gd name="connsiteX53" fmla="*/ 6552 w 10000"/>
                  <a:gd name="connsiteY53" fmla="*/ 9003 h 10000"/>
                  <a:gd name="connsiteX54" fmla="*/ 6552 w 10000"/>
                  <a:gd name="connsiteY54" fmla="*/ 9238 h 10000"/>
                  <a:gd name="connsiteX55" fmla="*/ 6724 w 10000"/>
                  <a:gd name="connsiteY55" fmla="*/ 9267 h 10000"/>
                  <a:gd name="connsiteX56" fmla="*/ 6724 w 10000"/>
                  <a:gd name="connsiteY56" fmla="*/ 9443 h 10000"/>
                  <a:gd name="connsiteX57" fmla="*/ 6897 w 10000"/>
                  <a:gd name="connsiteY57" fmla="*/ 9472 h 10000"/>
                  <a:gd name="connsiteX58" fmla="*/ 6897 w 10000"/>
                  <a:gd name="connsiteY58" fmla="*/ 9619 h 10000"/>
                  <a:gd name="connsiteX59" fmla="*/ 7070 w 10000"/>
                  <a:gd name="connsiteY59" fmla="*/ 9648 h 10000"/>
                  <a:gd name="connsiteX60" fmla="*/ 7070 w 10000"/>
                  <a:gd name="connsiteY60" fmla="*/ 9765 h 10000"/>
                  <a:gd name="connsiteX61" fmla="*/ 7241 w 10000"/>
                  <a:gd name="connsiteY61" fmla="*/ 9795 h 10000"/>
                  <a:gd name="connsiteX62" fmla="*/ 7241 w 10000"/>
                  <a:gd name="connsiteY62" fmla="*/ 9883 h 10000"/>
                  <a:gd name="connsiteX63" fmla="*/ 7414 w 10000"/>
                  <a:gd name="connsiteY63" fmla="*/ 9912 h 10000"/>
                  <a:gd name="connsiteX64" fmla="*/ 7414 w 10000"/>
                  <a:gd name="connsiteY64" fmla="*/ 9941 h 10000"/>
                  <a:gd name="connsiteX65" fmla="*/ 7758 w 10000"/>
                  <a:gd name="connsiteY65" fmla="*/ 10000 h 10000"/>
                  <a:gd name="connsiteX66" fmla="*/ 7586 w 10000"/>
                  <a:gd name="connsiteY66" fmla="*/ 10000 h 10000"/>
                  <a:gd name="connsiteX67" fmla="*/ 7758 w 10000"/>
                  <a:gd name="connsiteY67" fmla="*/ 10000 h 10000"/>
                  <a:gd name="connsiteX68" fmla="*/ 7930 w 10000"/>
                  <a:gd name="connsiteY68" fmla="*/ 10000 h 10000"/>
                  <a:gd name="connsiteX69" fmla="*/ 8276 w 10000"/>
                  <a:gd name="connsiteY69" fmla="*/ 9941 h 10000"/>
                  <a:gd name="connsiteX70" fmla="*/ 8276 w 10000"/>
                  <a:gd name="connsiteY70" fmla="*/ 9853 h 10000"/>
                  <a:gd name="connsiteX71" fmla="*/ 8447 w 10000"/>
                  <a:gd name="connsiteY71" fmla="*/ 9824 h 10000"/>
                  <a:gd name="connsiteX72" fmla="*/ 8447 w 10000"/>
                  <a:gd name="connsiteY72" fmla="*/ 9736 h 10000"/>
                  <a:gd name="connsiteX73" fmla="*/ 8621 w 10000"/>
                  <a:gd name="connsiteY73" fmla="*/ 9707 h 10000"/>
                  <a:gd name="connsiteX74" fmla="*/ 8621 w 10000"/>
                  <a:gd name="connsiteY74" fmla="*/ 9589 h 10000"/>
                  <a:gd name="connsiteX75" fmla="*/ 8794 w 10000"/>
                  <a:gd name="connsiteY75" fmla="*/ 9560 h 10000"/>
                  <a:gd name="connsiteX76" fmla="*/ 8794 w 10000"/>
                  <a:gd name="connsiteY76" fmla="*/ 9384 h 10000"/>
                  <a:gd name="connsiteX77" fmla="*/ 8967 w 10000"/>
                  <a:gd name="connsiteY77" fmla="*/ 9355 h 10000"/>
                  <a:gd name="connsiteX78" fmla="*/ 8967 w 10000"/>
                  <a:gd name="connsiteY78" fmla="*/ 9179 h 10000"/>
                  <a:gd name="connsiteX79" fmla="*/ 9139 w 10000"/>
                  <a:gd name="connsiteY79" fmla="*/ 9150 h 10000"/>
                  <a:gd name="connsiteX80" fmla="*/ 9139 w 10000"/>
                  <a:gd name="connsiteY80" fmla="*/ 8944 h 10000"/>
                  <a:gd name="connsiteX81" fmla="*/ 9310 w 10000"/>
                  <a:gd name="connsiteY81" fmla="*/ 8915 h 10000"/>
                  <a:gd name="connsiteX82" fmla="*/ 9310 w 10000"/>
                  <a:gd name="connsiteY82" fmla="*/ 8651 h 10000"/>
                  <a:gd name="connsiteX83" fmla="*/ 9482 w 10000"/>
                  <a:gd name="connsiteY83" fmla="*/ 8622 h 10000"/>
                  <a:gd name="connsiteX84" fmla="*/ 9482 w 10000"/>
                  <a:gd name="connsiteY84" fmla="*/ 8358 h 10000"/>
                  <a:gd name="connsiteX85" fmla="*/ 9656 w 10000"/>
                  <a:gd name="connsiteY85" fmla="*/ 8328 h 10000"/>
                  <a:gd name="connsiteX86" fmla="*/ 9656 w 10000"/>
                  <a:gd name="connsiteY86" fmla="*/ 8035 h 10000"/>
                  <a:gd name="connsiteX87" fmla="*/ 9826 w 10000"/>
                  <a:gd name="connsiteY87" fmla="*/ 8006 h 10000"/>
                  <a:gd name="connsiteX88" fmla="*/ 9826 w 10000"/>
                  <a:gd name="connsiteY88" fmla="*/ 7713 h 10000"/>
                  <a:gd name="connsiteX89" fmla="*/ 10000 w 10000"/>
                  <a:gd name="connsiteY89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3966 w 10000"/>
                  <a:gd name="connsiteY23" fmla="*/ 3812 h 10000"/>
                  <a:gd name="connsiteX24" fmla="*/ 4138 w 10000"/>
                  <a:gd name="connsiteY24" fmla="*/ 3842 h 10000"/>
                  <a:gd name="connsiteX25" fmla="*/ 4138 w 10000"/>
                  <a:gd name="connsiteY25" fmla="*/ 4223 h 10000"/>
                  <a:gd name="connsiteX26" fmla="*/ 4310 w 10000"/>
                  <a:gd name="connsiteY26" fmla="*/ 4252 h 10000"/>
                  <a:gd name="connsiteX27" fmla="*/ 4310 w 10000"/>
                  <a:gd name="connsiteY27" fmla="*/ 4633 h 10000"/>
                  <a:gd name="connsiteX28" fmla="*/ 4484 w 10000"/>
                  <a:gd name="connsiteY28" fmla="*/ 4663 h 10000"/>
                  <a:gd name="connsiteX29" fmla="*/ 4484 w 10000"/>
                  <a:gd name="connsiteY29" fmla="*/ 5044 h 10000"/>
                  <a:gd name="connsiteX30" fmla="*/ 4654 w 10000"/>
                  <a:gd name="connsiteY30" fmla="*/ 5073 h 10000"/>
                  <a:gd name="connsiteX31" fmla="*/ 4654 w 10000"/>
                  <a:gd name="connsiteY31" fmla="*/ 5455 h 10000"/>
                  <a:gd name="connsiteX32" fmla="*/ 4828 w 10000"/>
                  <a:gd name="connsiteY32" fmla="*/ 5484 h 10000"/>
                  <a:gd name="connsiteX33" fmla="*/ 4828 w 10000"/>
                  <a:gd name="connsiteY33" fmla="*/ 5865 h 10000"/>
                  <a:gd name="connsiteX34" fmla="*/ 5000 w 10000"/>
                  <a:gd name="connsiteY34" fmla="*/ 5894 h 10000"/>
                  <a:gd name="connsiteX35" fmla="*/ 5000 w 10000"/>
                  <a:gd name="connsiteY35" fmla="*/ 6276 h 10000"/>
                  <a:gd name="connsiteX36" fmla="*/ 5171 w 10000"/>
                  <a:gd name="connsiteY36" fmla="*/ 6305 h 10000"/>
                  <a:gd name="connsiteX37" fmla="*/ 5171 w 10000"/>
                  <a:gd name="connsiteY37" fmla="*/ 6657 h 10000"/>
                  <a:gd name="connsiteX38" fmla="*/ 5345 w 10000"/>
                  <a:gd name="connsiteY38" fmla="*/ 6686 h 10000"/>
                  <a:gd name="connsiteX39" fmla="*/ 5345 w 10000"/>
                  <a:gd name="connsiteY39" fmla="*/ 7038 h 10000"/>
                  <a:gd name="connsiteX40" fmla="*/ 5517 w 10000"/>
                  <a:gd name="connsiteY40" fmla="*/ 7067 h 10000"/>
                  <a:gd name="connsiteX41" fmla="*/ 5517 w 10000"/>
                  <a:gd name="connsiteY41" fmla="*/ 7419 h 10000"/>
                  <a:gd name="connsiteX42" fmla="*/ 5691 w 10000"/>
                  <a:gd name="connsiteY42" fmla="*/ 7449 h 10000"/>
                  <a:gd name="connsiteX43" fmla="*/ 5691 w 10000"/>
                  <a:gd name="connsiteY43" fmla="*/ 7771 h 10000"/>
                  <a:gd name="connsiteX44" fmla="*/ 5862 w 10000"/>
                  <a:gd name="connsiteY44" fmla="*/ 7801 h 10000"/>
                  <a:gd name="connsiteX45" fmla="*/ 5862 w 10000"/>
                  <a:gd name="connsiteY45" fmla="*/ 8123 h 10000"/>
                  <a:gd name="connsiteX46" fmla="*/ 6035 w 10000"/>
                  <a:gd name="connsiteY46" fmla="*/ 8152 h 10000"/>
                  <a:gd name="connsiteX47" fmla="*/ 6035 w 10000"/>
                  <a:gd name="connsiteY47" fmla="*/ 8446 h 10000"/>
                  <a:gd name="connsiteX48" fmla="*/ 6207 w 10000"/>
                  <a:gd name="connsiteY48" fmla="*/ 8475 h 10000"/>
                  <a:gd name="connsiteX49" fmla="*/ 6207 w 10000"/>
                  <a:gd name="connsiteY49" fmla="*/ 8710 h 10000"/>
                  <a:gd name="connsiteX50" fmla="*/ 6380 w 10000"/>
                  <a:gd name="connsiteY50" fmla="*/ 8739 h 10000"/>
                  <a:gd name="connsiteX51" fmla="*/ 6380 w 10000"/>
                  <a:gd name="connsiteY51" fmla="*/ 8974 h 10000"/>
                  <a:gd name="connsiteX52" fmla="*/ 6552 w 10000"/>
                  <a:gd name="connsiteY52" fmla="*/ 9003 h 10000"/>
                  <a:gd name="connsiteX53" fmla="*/ 6552 w 10000"/>
                  <a:gd name="connsiteY53" fmla="*/ 9238 h 10000"/>
                  <a:gd name="connsiteX54" fmla="*/ 6724 w 10000"/>
                  <a:gd name="connsiteY54" fmla="*/ 9267 h 10000"/>
                  <a:gd name="connsiteX55" fmla="*/ 6724 w 10000"/>
                  <a:gd name="connsiteY55" fmla="*/ 9443 h 10000"/>
                  <a:gd name="connsiteX56" fmla="*/ 6897 w 10000"/>
                  <a:gd name="connsiteY56" fmla="*/ 9472 h 10000"/>
                  <a:gd name="connsiteX57" fmla="*/ 6897 w 10000"/>
                  <a:gd name="connsiteY57" fmla="*/ 9619 h 10000"/>
                  <a:gd name="connsiteX58" fmla="*/ 7070 w 10000"/>
                  <a:gd name="connsiteY58" fmla="*/ 9648 h 10000"/>
                  <a:gd name="connsiteX59" fmla="*/ 7070 w 10000"/>
                  <a:gd name="connsiteY59" fmla="*/ 9765 h 10000"/>
                  <a:gd name="connsiteX60" fmla="*/ 7241 w 10000"/>
                  <a:gd name="connsiteY60" fmla="*/ 9795 h 10000"/>
                  <a:gd name="connsiteX61" fmla="*/ 7241 w 10000"/>
                  <a:gd name="connsiteY61" fmla="*/ 9883 h 10000"/>
                  <a:gd name="connsiteX62" fmla="*/ 7414 w 10000"/>
                  <a:gd name="connsiteY62" fmla="*/ 9912 h 10000"/>
                  <a:gd name="connsiteX63" fmla="*/ 7414 w 10000"/>
                  <a:gd name="connsiteY63" fmla="*/ 9941 h 10000"/>
                  <a:gd name="connsiteX64" fmla="*/ 7758 w 10000"/>
                  <a:gd name="connsiteY64" fmla="*/ 10000 h 10000"/>
                  <a:gd name="connsiteX65" fmla="*/ 7586 w 10000"/>
                  <a:gd name="connsiteY65" fmla="*/ 10000 h 10000"/>
                  <a:gd name="connsiteX66" fmla="*/ 7758 w 10000"/>
                  <a:gd name="connsiteY66" fmla="*/ 10000 h 10000"/>
                  <a:gd name="connsiteX67" fmla="*/ 7930 w 10000"/>
                  <a:gd name="connsiteY67" fmla="*/ 10000 h 10000"/>
                  <a:gd name="connsiteX68" fmla="*/ 8276 w 10000"/>
                  <a:gd name="connsiteY68" fmla="*/ 9941 h 10000"/>
                  <a:gd name="connsiteX69" fmla="*/ 8276 w 10000"/>
                  <a:gd name="connsiteY69" fmla="*/ 9853 h 10000"/>
                  <a:gd name="connsiteX70" fmla="*/ 8447 w 10000"/>
                  <a:gd name="connsiteY70" fmla="*/ 9824 h 10000"/>
                  <a:gd name="connsiteX71" fmla="*/ 8447 w 10000"/>
                  <a:gd name="connsiteY71" fmla="*/ 9736 h 10000"/>
                  <a:gd name="connsiteX72" fmla="*/ 8621 w 10000"/>
                  <a:gd name="connsiteY72" fmla="*/ 9707 h 10000"/>
                  <a:gd name="connsiteX73" fmla="*/ 8621 w 10000"/>
                  <a:gd name="connsiteY73" fmla="*/ 9589 h 10000"/>
                  <a:gd name="connsiteX74" fmla="*/ 8794 w 10000"/>
                  <a:gd name="connsiteY74" fmla="*/ 9560 h 10000"/>
                  <a:gd name="connsiteX75" fmla="*/ 8794 w 10000"/>
                  <a:gd name="connsiteY75" fmla="*/ 9384 h 10000"/>
                  <a:gd name="connsiteX76" fmla="*/ 8967 w 10000"/>
                  <a:gd name="connsiteY76" fmla="*/ 9355 h 10000"/>
                  <a:gd name="connsiteX77" fmla="*/ 8967 w 10000"/>
                  <a:gd name="connsiteY77" fmla="*/ 9179 h 10000"/>
                  <a:gd name="connsiteX78" fmla="*/ 9139 w 10000"/>
                  <a:gd name="connsiteY78" fmla="*/ 9150 h 10000"/>
                  <a:gd name="connsiteX79" fmla="*/ 9139 w 10000"/>
                  <a:gd name="connsiteY79" fmla="*/ 8944 h 10000"/>
                  <a:gd name="connsiteX80" fmla="*/ 9310 w 10000"/>
                  <a:gd name="connsiteY80" fmla="*/ 8915 h 10000"/>
                  <a:gd name="connsiteX81" fmla="*/ 9310 w 10000"/>
                  <a:gd name="connsiteY81" fmla="*/ 8651 h 10000"/>
                  <a:gd name="connsiteX82" fmla="*/ 9482 w 10000"/>
                  <a:gd name="connsiteY82" fmla="*/ 8622 h 10000"/>
                  <a:gd name="connsiteX83" fmla="*/ 9482 w 10000"/>
                  <a:gd name="connsiteY83" fmla="*/ 8358 h 10000"/>
                  <a:gd name="connsiteX84" fmla="*/ 9656 w 10000"/>
                  <a:gd name="connsiteY84" fmla="*/ 8328 h 10000"/>
                  <a:gd name="connsiteX85" fmla="*/ 9656 w 10000"/>
                  <a:gd name="connsiteY85" fmla="*/ 8035 h 10000"/>
                  <a:gd name="connsiteX86" fmla="*/ 9826 w 10000"/>
                  <a:gd name="connsiteY86" fmla="*/ 8006 h 10000"/>
                  <a:gd name="connsiteX87" fmla="*/ 9826 w 10000"/>
                  <a:gd name="connsiteY87" fmla="*/ 7713 h 10000"/>
                  <a:gd name="connsiteX88" fmla="*/ 10000 w 10000"/>
                  <a:gd name="connsiteY88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138 w 10000"/>
                  <a:gd name="connsiteY24" fmla="*/ 4223 h 10000"/>
                  <a:gd name="connsiteX25" fmla="*/ 4310 w 10000"/>
                  <a:gd name="connsiteY25" fmla="*/ 4252 h 10000"/>
                  <a:gd name="connsiteX26" fmla="*/ 4310 w 10000"/>
                  <a:gd name="connsiteY26" fmla="*/ 4633 h 10000"/>
                  <a:gd name="connsiteX27" fmla="*/ 4484 w 10000"/>
                  <a:gd name="connsiteY27" fmla="*/ 4663 h 10000"/>
                  <a:gd name="connsiteX28" fmla="*/ 4484 w 10000"/>
                  <a:gd name="connsiteY28" fmla="*/ 5044 h 10000"/>
                  <a:gd name="connsiteX29" fmla="*/ 4654 w 10000"/>
                  <a:gd name="connsiteY29" fmla="*/ 5073 h 10000"/>
                  <a:gd name="connsiteX30" fmla="*/ 4654 w 10000"/>
                  <a:gd name="connsiteY30" fmla="*/ 5455 h 10000"/>
                  <a:gd name="connsiteX31" fmla="*/ 4828 w 10000"/>
                  <a:gd name="connsiteY31" fmla="*/ 5484 h 10000"/>
                  <a:gd name="connsiteX32" fmla="*/ 4828 w 10000"/>
                  <a:gd name="connsiteY32" fmla="*/ 5865 h 10000"/>
                  <a:gd name="connsiteX33" fmla="*/ 5000 w 10000"/>
                  <a:gd name="connsiteY33" fmla="*/ 5894 h 10000"/>
                  <a:gd name="connsiteX34" fmla="*/ 5000 w 10000"/>
                  <a:gd name="connsiteY34" fmla="*/ 6276 h 10000"/>
                  <a:gd name="connsiteX35" fmla="*/ 5171 w 10000"/>
                  <a:gd name="connsiteY35" fmla="*/ 6305 h 10000"/>
                  <a:gd name="connsiteX36" fmla="*/ 5171 w 10000"/>
                  <a:gd name="connsiteY36" fmla="*/ 6657 h 10000"/>
                  <a:gd name="connsiteX37" fmla="*/ 5345 w 10000"/>
                  <a:gd name="connsiteY37" fmla="*/ 6686 h 10000"/>
                  <a:gd name="connsiteX38" fmla="*/ 5345 w 10000"/>
                  <a:gd name="connsiteY38" fmla="*/ 7038 h 10000"/>
                  <a:gd name="connsiteX39" fmla="*/ 5517 w 10000"/>
                  <a:gd name="connsiteY39" fmla="*/ 7067 h 10000"/>
                  <a:gd name="connsiteX40" fmla="*/ 5517 w 10000"/>
                  <a:gd name="connsiteY40" fmla="*/ 7419 h 10000"/>
                  <a:gd name="connsiteX41" fmla="*/ 5691 w 10000"/>
                  <a:gd name="connsiteY41" fmla="*/ 7449 h 10000"/>
                  <a:gd name="connsiteX42" fmla="*/ 5691 w 10000"/>
                  <a:gd name="connsiteY42" fmla="*/ 7771 h 10000"/>
                  <a:gd name="connsiteX43" fmla="*/ 5862 w 10000"/>
                  <a:gd name="connsiteY43" fmla="*/ 7801 h 10000"/>
                  <a:gd name="connsiteX44" fmla="*/ 5862 w 10000"/>
                  <a:gd name="connsiteY44" fmla="*/ 8123 h 10000"/>
                  <a:gd name="connsiteX45" fmla="*/ 6035 w 10000"/>
                  <a:gd name="connsiteY45" fmla="*/ 8152 h 10000"/>
                  <a:gd name="connsiteX46" fmla="*/ 6035 w 10000"/>
                  <a:gd name="connsiteY46" fmla="*/ 8446 h 10000"/>
                  <a:gd name="connsiteX47" fmla="*/ 6207 w 10000"/>
                  <a:gd name="connsiteY47" fmla="*/ 8475 h 10000"/>
                  <a:gd name="connsiteX48" fmla="*/ 6207 w 10000"/>
                  <a:gd name="connsiteY48" fmla="*/ 8710 h 10000"/>
                  <a:gd name="connsiteX49" fmla="*/ 6380 w 10000"/>
                  <a:gd name="connsiteY49" fmla="*/ 8739 h 10000"/>
                  <a:gd name="connsiteX50" fmla="*/ 6380 w 10000"/>
                  <a:gd name="connsiteY50" fmla="*/ 8974 h 10000"/>
                  <a:gd name="connsiteX51" fmla="*/ 6552 w 10000"/>
                  <a:gd name="connsiteY51" fmla="*/ 9003 h 10000"/>
                  <a:gd name="connsiteX52" fmla="*/ 6552 w 10000"/>
                  <a:gd name="connsiteY52" fmla="*/ 9238 h 10000"/>
                  <a:gd name="connsiteX53" fmla="*/ 6724 w 10000"/>
                  <a:gd name="connsiteY53" fmla="*/ 9267 h 10000"/>
                  <a:gd name="connsiteX54" fmla="*/ 6724 w 10000"/>
                  <a:gd name="connsiteY54" fmla="*/ 9443 h 10000"/>
                  <a:gd name="connsiteX55" fmla="*/ 6897 w 10000"/>
                  <a:gd name="connsiteY55" fmla="*/ 9472 h 10000"/>
                  <a:gd name="connsiteX56" fmla="*/ 6897 w 10000"/>
                  <a:gd name="connsiteY56" fmla="*/ 9619 h 10000"/>
                  <a:gd name="connsiteX57" fmla="*/ 7070 w 10000"/>
                  <a:gd name="connsiteY57" fmla="*/ 9648 h 10000"/>
                  <a:gd name="connsiteX58" fmla="*/ 7070 w 10000"/>
                  <a:gd name="connsiteY58" fmla="*/ 9765 h 10000"/>
                  <a:gd name="connsiteX59" fmla="*/ 7241 w 10000"/>
                  <a:gd name="connsiteY59" fmla="*/ 9795 h 10000"/>
                  <a:gd name="connsiteX60" fmla="*/ 7241 w 10000"/>
                  <a:gd name="connsiteY60" fmla="*/ 9883 h 10000"/>
                  <a:gd name="connsiteX61" fmla="*/ 7414 w 10000"/>
                  <a:gd name="connsiteY61" fmla="*/ 9912 h 10000"/>
                  <a:gd name="connsiteX62" fmla="*/ 7414 w 10000"/>
                  <a:gd name="connsiteY62" fmla="*/ 9941 h 10000"/>
                  <a:gd name="connsiteX63" fmla="*/ 7758 w 10000"/>
                  <a:gd name="connsiteY63" fmla="*/ 10000 h 10000"/>
                  <a:gd name="connsiteX64" fmla="*/ 7586 w 10000"/>
                  <a:gd name="connsiteY64" fmla="*/ 10000 h 10000"/>
                  <a:gd name="connsiteX65" fmla="*/ 7758 w 10000"/>
                  <a:gd name="connsiteY65" fmla="*/ 10000 h 10000"/>
                  <a:gd name="connsiteX66" fmla="*/ 7930 w 10000"/>
                  <a:gd name="connsiteY66" fmla="*/ 10000 h 10000"/>
                  <a:gd name="connsiteX67" fmla="*/ 8276 w 10000"/>
                  <a:gd name="connsiteY67" fmla="*/ 9941 h 10000"/>
                  <a:gd name="connsiteX68" fmla="*/ 8276 w 10000"/>
                  <a:gd name="connsiteY68" fmla="*/ 9853 h 10000"/>
                  <a:gd name="connsiteX69" fmla="*/ 8447 w 10000"/>
                  <a:gd name="connsiteY69" fmla="*/ 9824 h 10000"/>
                  <a:gd name="connsiteX70" fmla="*/ 8447 w 10000"/>
                  <a:gd name="connsiteY70" fmla="*/ 9736 h 10000"/>
                  <a:gd name="connsiteX71" fmla="*/ 8621 w 10000"/>
                  <a:gd name="connsiteY71" fmla="*/ 9707 h 10000"/>
                  <a:gd name="connsiteX72" fmla="*/ 8621 w 10000"/>
                  <a:gd name="connsiteY72" fmla="*/ 9589 h 10000"/>
                  <a:gd name="connsiteX73" fmla="*/ 8794 w 10000"/>
                  <a:gd name="connsiteY73" fmla="*/ 9560 h 10000"/>
                  <a:gd name="connsiteX74" fmla="*/ 8794 w 10000"/>
                  <a:gd name="connsiteY74" fmla="*/ 9384 h 10000"/>
                  <a:gd name="connsiteX75" fmla="*/ 8967 w 10000"/>
                  <a:gd name="connsiteY75" fmla="*/ 9355 h 10000"/>
                  <a:gd name="connsiteX76" fmla="*/ 8967 w 10000"/>
                  <a:gd name="connsiteY76" fmla="*/ 9179 h 10000"/>
                  <a:gd name="connsiteX77" fmla="*/ 9139 w 10000"/>
                  <a:gd name="connsiteY77" fmla="*/ 9150 h 10000"/>
                  <a:gd name="connsiteX78" fmla="*/ 9139 w 10000"/>
                  <a:gd name="connsiteY78" fmla="*/ 8944 h 10000"/>
                  <a:gd name="connsiteX79" fmla="*/ 9310 w 10000"/>
                  <a:gd name="connsiteY79" fmla="*/ 8915 h 10000"/>
                  <a:gd name="connsiteX80" fmla="*/ 9310 w 10000"/>
                  <a:gd name="connsiteY80" fmla="*/ 8651 h 10000"/>
                  <a:gd name="connsiteX81" fmla="*/ 9482 w 10000"/>
                  <a:gd name="connsiteY81" fmla="*/ 8622 h 10000"/>
                  <a:gd name="connsiteX82" fmla="*/ 9482 w 10000"/>
                  <a:gd name="connsiteY82" fmla="*/ 8358 h 10000"/>
                  <a:gd name="connsiteX83" fmla="*/ 9656 w 10000"/>
                  <a:gd name="connsiteY83" fmla="*/ 8328 h 10000"/>
                  <a:gd name="connsiteX84" fmla="*/ 9656 w 10000"/>
                  <a:gd name="connsiteY84" fmla="*/ 8035 h 10000"/>
                  <a:gd name="connsiteX85" fmla="*/ 9826 w 10000"/>
                  <a:gd name="connsiteY85" fmla="*/ 8006 h 10000"/>
                  <a:gd name="connsiteX86" fmla="*/ 9826 w 10000"/>
                  <a:gd name="connsiteY86" fmla="*/ 7713 h 10000"/>
                  <a:gd name="connsiteX87" fmla="*/ 10000 w 10000"/>
                  <a:gd name="connsiteY87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310 w 10000"/>
                  <a:gd name="connsiteY25" fmla="*/ 4633 h 10000"/>
                  <a:gd name="connsiteX26" fmla="*/ 4484 w 10000"/>
                  <a:gd name="connsiteY26" fmla="*/ 4663 h 10000"/>
                  <a:gd name="connsiteX27" fmla="*/ 4484 w 10000"/>
                  <a:gd name="connsiteY27" fmla="*/ 5044 h 10000"/>
                  <a:gd name="connsiteX28" fmla="*/ 4654 w 10000"/>
                  <a:gd name="connsiteY28" fmla="*/ 5073 h 10000"/>
                  <a:gd name="connsiteX29" fmla="*/ 4654 w 10000"/>
                  <a:gd name="connsiteY29" fmla="*/ 5455 h 10000"/>
                  <a:gd name="connsiteX30" fmla="*/ 4828 w 10000"/>
                  <a:gd name="connsiteY30" fmla="*/ 5484 h 10000"/>
                  <a:gd name="connsiteX31" fmla="*/ 4828 w 10000"/>
                  <a:gd name="connsiteY31" fmla="*/ 5865 h 10000"/>
                  <a:gd name="connsiteX32" fmla="*/ 5000 w 10000"/>
                  <a:gd name="connsiteY32" fmla="*/ 5894 h 10000"/>
                  <a:gd name="connsiteX33" fmla="*/ 5000 w 10000"/>
                  <a:gd name="connsiteY33" fmla="*/ 6276 h 10000"/>
                  <a:gd name="connsiteX34" fmla="*/ 5171 w 10000"/>
                  <a:gd name="connsiteY34" fmla="*/ 6305 h 10000"/>
                  <a:gd name="connsiteX35" fmla="*/ 5171 w 10000"/>
                  <a:gd name="connsiteY35" fmla="*/ 6657 h 10000"/>
                  <a:gd name="connsiteX36" fmla="*/ 5345 w 10000"/>
                  <a:gd name="connsiteY36" fmla="*/ 6686 h 10000"/>
                  <a:gd name="connsiteX37" fmla="*/ 5345 w 10000"/>
                  <a:gd name="connsiteY37" fmla="*/ 7038 h 10000"/>
                  <a:gd name="connsiteX38" fmla="*/ 5517 w 10000"/>
                  <a:gd name="connsiteY38" fmla="*/ 7067 h 10000"/>
                  <a:gd name="connsiteX39" fmla="*/ 5517 w 10000"/>
                  <a:gd name="connsiteY39" fmla="*/ 7419 h 10000"/>
                  <a:gd name="connsiteX40" fmla="*/ 5691 w 10000"/>
                  <a:gd name="connsiteY40" fmla="*/ 7449 h 10000"/>
                  <a:gd name="connsiteX41" fmla="*/ 5691 w 10000"/>
                  <a:gd name="connsiteY41" fmla="*/ 7771 h 10000"/>
                  <a:gd name="connsiteX42" fmla="*/ 5862 w 10000"/>
                  <a:gd name="connsiteY42" fmla="*/ 7801 h 10000"/>
                  <a:gd name="connsiteX43" fmla="*/ 5862 w 10000"/>
                  <a:gd name="connsiteY43" fmla="*/ 8123 h 10000"/>
                  <a:gd name="connsiteX44" fmla="*/ 6035 w 10000"/>
                  <a:gd name="connsiteY44" fmla="*/ 8152 h 10000"/>
                  <a:gd name="connsiteX45" fmla="*/ 6035 w 10000"/>
                  <a:gd name="connsiteY45" fmla="*/ 8446 h 10000"/>
                  <a:gd name="connsiteX46" fmla="*/ 6207 w 10000"/>
                  <a:gd name="connsiteY46" fmla="*/ 8475 h 10000"/>
                  <a:gd name="connsiteX47" fmla="*/ 6207 w 10000"/>
                  <a:gd name="connsiteY47" fmla="*/ 8710 h 10000"/>
                  <a:gd name="connsiteX48" fmla="*/ 6380 w 10000"/>
                  <a:gd name="connsiteY48" fmla="*/ 8739 h 10000"/>
                  <a:gd name="connsiteX49" fmla="*/ 6380 w 10000"/>
                  <a:gd name="connsiteY49" fmla="*/ 8974 h 10000"/>
                  <a:gd name="connsiteX50" fmla="*/ 6552 w 10000"/>
                  <a:gd name="connsiteY50" fmla="*/ 9003 h 10000"/>
                  <a:gd name="connsiteX51" fmla="*/ 6552 w 10000"/>
                  <a:gd name="connsiteY51" fmla="*/ 9238 h 10000"/>
                  <a:gd name="connsiteX52" fmla="*/ 6724 w 10000"/>
                  <a:gd name="connsiteY52" fmla="*/ 9267 h 10000"/>
                  <a:gd name="connsiteX53" fmla="*/ 6724 w 10000"/>
                  <a:gd name="connsiteY53" fmla="*/ 9443 h 10000"/>
                  <a:gd name="connsiteX54" fmla="*/ 6897 w 10000"/>
                  <a:gd name="connsiteY54" fmla="*/ 9472 h 10000"/>
                  <a:gd name="connsiteX55" fmla="*/ 6897 w 10000"/>
                  <a:gd name="connsiteY55" fmla="*/ 9619 h 10000"/>
                  <a:gd name="connsiteX56" fmla="*/ 7070 w 10000"/>
                  <a:gd name="connsiteY56" fmla="*/ 9648 h 10000"/>
                  <a:gd name="connsiteX57" fmla="*/ 7070 w 10000"/>
                  <a:gd name="connsiteY57" fmla="*/ 9765 h 10000"/>
                  <a:gd name="connsiteX58" fmla="*/ 7241 w 10000"/>
                  <a:gd name="connsiteY58" fmla="*/ 9795 h 10000"/>
                  <a:gd name="connsiteX59" fmla="*/ 7241 w 10000"/>
                  <a:gd name="connsiteY59" fmla="*/ 9883 h 10000"/>
                  <a:gd name="connsiteX60" fmla="*/ 7414 w 10000"/>
                  <a:gd name="connsiteY60" fmla="*/ 9912 h 10000"/>
                  <a:gd name="connsiteX61" fmla="*/ 7414 w 10000"/>
                  <a:gd name="connsiteY61" fmla="*/ 9941 h 10000"/>
                  <a:gd name="connsiteX62" fmla="*/ 7758 w 10000"/>
                  <a:gd name="connsiteY62" fmla="*/ 10000 h 10000"/>
                  <a:gd name="connsiteX63" fmla="*/ 7586 w 10000"/>
                  <a:gd name="connsiteY63" fmla="*/ 10000 h 10000"/>
                  <a:gd name="connsiteX64" fmla="*/ 7758 w 10000"/>
                  <a:gd name="connsiteY64" fmla="*/ 10000 h 10000"/>
                  <a:gd name="connsiteX65" fmla="*/ 7930 w 10000"/>
                  <a:gd name="connsiteY65" fmla="*/ 10000 h 10000"/>
                  <a:gd name="connsiteX66" fmla="*/ 8276 w 10000"/>
                  <a:gd name="connsiteY66" fmla="*/ 9941 h 10000"/>
                  <a:gd name="connsiteX67" fmla="*/ 8276 w 10000"/>
                  <a:gd name="connsiteY67" fmla="*/ 9853 h 10000"/>
                  <a:gd name="connsiteX68" fmla="*/ 8447 w 10000"/>
                  <a:gd name="connsiteY68" fmla="*/ 9824 h 10000"/>
                  <a:gd name="connsiteX69" fmla="*/ 8447 w 10000"/>
                  <a:gd name="connsiteY69" fmla="*/ 9736 h 10000"/>
                  <a:gd name="connsiteX70" fmla="*/ 8621 w 10000"/>
                  <a:gd name="connsiteY70" fmla="*/ 9707 h 10000"/>
                  <a:gd name="connsiteX71" fmla="*/ 8621 w 10000"/>
                  <a:gd name="connsiteY71" fmla="*/ 9589 h 10000"/>
                  <a:gd name="connsiteX72" fmla="*/ 8794 w 10000"/>
                  <a:gd name="connsiteY72" fmla="*/ 9560 h 10000"/>
                  <a:gd name="connsiteX73" fmla="*/ 8794 w 10000"/>
                  <a:gd name="connsiteY73" fmla="*/ 9384 h 10000"/>
                  <a:gd name="connsiteX74" fmla="*/ 8967 w 10000"/>
                  <a:gd name="connsiteY74" fmla="*/ 9355 h 10000"/>
                  <a:gd name="connsiteX75" fmla="*/ 8967 w 10000"/>
                  <a:gd name="connsiteY75" fmla="*/ 9179 h 10000"/>
                  <a:gd name="connsiteX76" fmla="*/ 9139 w 10000"/>
                  <a:gd name="connsiteY76" fmla="*/ 9150 h 10000"/>
                  <a:gd name="connsiteX77" fmla="*/ 9139 w 10000"/>
                  <a:gd name="connsiteY77" fmla="*/ 8944 h 10000"/>
                  <a:gd name="connsiteX78" fmla="*/ 9310 w 10000"/>
                  <a:gd name="connsiteY78" fmla="*/ 8915 h 10000"/>
                  <a:gd name="connsiteX79" fmla="*/ 9310 w 10000"/>
                  <a:gd name="connsiteY79" fmla="*/ 8651 h 10000"/>
                  <a:gd name="connsiteX80" fmla="*/ 9482 w 10000"/>
                  <a:gd name="connsiteY80" fmla="*/ 8622 h 10000"/>
                  <a:gd name="connsiteX81" fmla="*/ 9482 w 10000"/>
                  <a:gd name="connsiteY81" fmla="*/ 8358 h 10000"/>
                  <a:gd name="connsiteX82" fmla="*/ 9656 w 10000"/>
                  <a:gd name="connsiteY82" fmla="*/ 8328 h 10000"/>
                  <a:gd name="connsiteX83" fmla="*/ 9656 w 10000"/>
                  <a:gd name="connsiteY83" fmla="*/ 8035 h 10000"/>
                  <a:gd name="connsiteX84" fmla="*/ 9826 w 10000"/>
                  <a:gd name="connsiteY84" fmla="*/ 8006 h 10000"/>
                  <a:gd name="connsiteX85" fmla="*/ 9826 w 10000"/>
                  <a:gd name="connsiteY85" fmla="*/ 7713 h 10000"/>
                  <a:gd name="connsiteX86" fmla="*/ 10000 w 10000"/>
                  <a:gd name="connsiteY86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484 w 10000"/>
                  <a:gd name="connsiteY26" fmla="*/ 5044 h 10000"/>
                  <a:gd name="connsiteX27" fmla="*/ 4654 w 10000"/>
                  <a:gd name="connsiteY27" fmla="*/ 5073 h 10000"/>
                  <a:gd name="connsiteX28" fmla="*/ 4654 w 10000"/>
                  <a:gd name="connsiteY28" fmla="*/ 5455 h 10000"/>
                  <a:gd name="connsiteX29" fmla="*/ 4828 w 10000"/>
                  <a:gd name="connsiteY29" fmla="*/ 5484 h 10000"/>
                  <a:gd name="connsiteX30" fmla="*/ 4828 w 10000"/>
                  <a:gd name="connsiteY30" fmla="*/ 5865 h 10000"/>
                  <a:gd name="connsiteX31" fmla="*/ 5000 w 10000"/>
                  <a:gd name="connsiteY31" fmla="*/ 5894 h 10000"/>
                  <a:gd name="connsiteX32" fmla="*/ 5000 w 10000"/>
                  <a:gd name="connsiteY32" fmla="*/ 6276 h 10000"/>
                  <a:gd name="connsiteX33" fmla="*/ 5171 w 10000"/>
                  <a:gd name="connsiteY33" fmla="*/ 6305 h 10000"/>
                  <a:gd name="connsiteX34" fmla="*/ 5171 w 10000"/>
                  <a:gd name="connsiteY34" fmla="*/ 6657 h 10000"/>
                  <a:gd name="connsiteX35" fmla="*/ 5345 w 10000"/>
                  <a:gd name="connsiteY35" fmla="*/ 6686 h 10000"/>
                  <a:gd name="connsiteX36" fmla="*/ 5345 w 10000"/>
                  <a:gd name="connsiteY36" fmla="*/ 7038 h 10000"/>
                  <a:gd name="connsiteX37" fmla="*/ 5517 w 10000"/>
                  <a:gd name="connsiteY37" fmla="*/ 7067 h 10000"/>
                  <a:gd name="connsiteX38" fmla="*/ 5517 w 10000"/>
                  <a:gd name="connsiteY38" fmla="*/ 7419 h 10000"/>
                  <a:gd name="connsiteX39" fmla="*/ 5691 w 10000"/>
                  <a:gd name="connsiteY39" fmla="*/ 7449 h 10000"/>
                  <a:gd name="connsiteX40" fmla="*/ 5691 w 10000"/>
                  <a:gd name="connsiteY40" fmla="*/ 7771 h 10000"/>
                  <a:gd name="connsiteX41" fmla="*/ 5862 w 10000"/>
                  <a:gd name="connsiteY41" fmla="*/ 7801 h 10000"/>
                  <a:gd name="connsiteX42" fmla="*/ 5862 w 10000"/>
                  <a:gd name="connsiteY42" fmla="*/ 8123 h 10000"/>
                  <a:gd name="connsiteX43" fmla="*/ 6035 w 10000"/>
                  <a:gd name="connsiteY43" fmla="*/ 8152 h 10000"/>
                  <a:gd name="connsiteX44" fmla="*/ 6035 w 10000"/>
                  <a:gd name="connsiteY44" fmla="*/ 8446 h 10000"/>
                  <a:gd name="connsiteX45" fmla="*/ 6207 w 10000"/>
                  <a:gd name="connsiteY45" fmla="*/ 8475 h 10000"/>
                  <a:gd name="connsiteX46" fmla="*/ 6207 w 10000"/>
                  <a:gd name="connsiteY46" fmla="*/ 8710 h 10000"/>
                  <a:gd name="connsiteX47" fmla="*/ 6380 w 10000"/>
                  <a:gd name="connsiteY47" fmla="*/ 8739 h 10000"/>
                  <a:gd name="connsiteX48" fmla="*/ 6380 w 10000"/>
                  <a:gd name="connsiteY48" fmla="*/ 8974 h 10000"/>
                  <a:gd name="connsiteX49" fmla="*/ 6552 w 10000"/>
                  <a:gd name="connsiteY49" fmla="*/ 9003 h 10000"/>
                  <a:gd name="connsiteX50" fmla="*/ 6552 w 10000"/>
                  <a:gd name="connsiteY50" fmla="*/ 9238 h 10000"/>
                  <a:gd name="connsiteX51" fmla="*/ 6724 w 10000"/>
                  <a:gd name="connsiteY51" fmla="*/ 9267 h 10000"/>
                  <a:gd name="connsiteX52" fmla="*/ 6724 w 10000"/>
                  <a:gd name="connsiteY52" fmla="*/ 9443 h 10000"/>
                  <a:gd name="connsiteX53" fmla="*/ 6897 w 10000"/>
                  <a:gd name="connsiteY53" fmla="*/ 9472 h 10000"/>
                  <a:gd name="connsiteX54" fmla="*/ 6897 w 10000"/>
                  <a:gd name="connsiteY54" fmla="*/ 9619 h 10000"/>
                  <a:gd name="connsiteX55" fmla="*/ 7070 w 10000"/>
                  <a:gd name="connsiteY55" fmla="*/ 9648 h 10000"/>
                  <a:gd name="connsiteX56" fmla="*/ 7070 w 10000"/>
                  <a:gd name="connsiteY56" fmla="*/ 9765 h 10000"/>
                  <a:gd name="connsiteX57" fmla="*/ 7241 w 10000"/>
                  <a:gd name="connsiteY57" fmla="*/ 9795 h 10000"/>
                  <a:gd name="connsiteX58" fmla="*/ 7241 w 10000"/>
                  <a:gd name="connsiteY58" fmla="*/ 9883 h 10000"/>
                  <a:gd name="connsiteX59" fmla="*/ 7414 w 10000"/>
                  <a:gd name="connsiteY59" fmla="*/ 9912 h 10000"/>
                  <a:gd name="connsiteX60" fmla="*/ 7414 w 10000"/>
                  <a:gd name="connsiteY60" fmla="*/ 9941 h 10000"/>
                  <a:gd name="connsiteX61" fmla="*/ 7758 w 10000"/>
                  <a:gd name="connsiteY61" fmla="*/ 10000 h 10000"/>
                  <a:gd name="connsiteX62" fmla="*/ 7586 w 10000"/>
                  <a:gd name="connsiteY62" fmla="*/ 10000 h 10000"/>
                  <a:gd name="connsiteX63" fmla="*/ 7758 w 10000"/>
                  <a:gd name="connsiteY63" fmla="*/ 10000 h 10000"/>
                  <a:gd name="connsiteX64" fmla="*/ 7930 w 10000"/>
                  <a:gd name="connsiteY64" fmla="*/ 10000 h 10000"/>
                  <a:gd name="connsiteX65" fmla="*/ 8276 w 10000"/>
                  <a:gd name="connsiteY65" fmla="*/ 9941 h 10000"/>
                  <a:gd name="connsiteX66" fmla="*/ 8276 w 10000"/>
                  <a:gd name="connsiteY66" fmla="*/ 9853 h 10000"/>
                  <a:gd name="connsiteX67" fmla="*/ 8447 w 10000"/>
                  <a:gd name="connsiteY67" fmla="*/ 9824 h 10000"/>
                  <a:gd name="connsiteX68" fmla="*/ 8447 w 10000"/>
                  <a:gd name="connsiteY68" fmla="*/ 9736 h 10000"/>
                  <a:gd name="connsiteX69" fmla="*/ 8621 w 10000"/>
                  <a:gd name="connsiteY69" fmla="*/ 9707 h 10000"/>
                  <a:gd name="connsiteX70" fmla="*/ 8621 w 10000"/>
                  <a:gd name="connsiteY70" fmla="*/ 9589 h 10000"/>
                  <a:gd name="connsiteX71" fmla="*/ 8794 w 10000"/>
                  <a:gd name="connsiteY71" fmla="*/ 9560 h 10000"/>
                  <a:gd name="connsiteX72" fmla="*/ 8794 w 10000"/>
                  <a:gd name="connsiteY72" fmla="*/ 9384 h 10000"/>
                  <a:gd name="connsiteX73" fmla="*/ 8967 w 10000"/>
                  <a:gd name="connsiteY73" fmla="*/ 9355 h 10000"/>
                  <a:gd name="connsiteX74" fmla="*/ 8967 w 10000"/>
                  <a:gd name="connsiteY74" fmla="*/ 9179 h 10000"/>
                  <a:gd name="connsiteX75" fmla="*/ 9139 w 10000"/>
                  <a:gd name="connsiteY75" fmla="*/ 9150 h 10000"/>
                  <a:gd name="connsiteX76" fmla="*/ 9139 w 10000"/>
                  <a:gd name="connsiteY76" fmla="*/ 8944 h 10000"/>
                  <a:gd name="connsiteX77" fmla="*/ 9310 w 10000"/>
                  <a:gd name="connsiteY77" fmla="*/ 8915 h 10000"/>
                  <a:gd name="connsiteX78" fmla="*/ 9310 w 10000"/>
                  <a:gd name="connsiteY78" fmla="*/ 8651 h 10000"/>
                  <a:gd name="connsiteX79" fmla="*/ 9482 w 10000"/>
                  <a:gd name="connsiteY79" fmla="*/ 8622 h 10000"/>
                  <a:gd name="connsiteX80" fmla="*/ 9482 w 10000"/>
                  <a:gd name="connsiteY80" fmla="*/ 8358 h 10000"/>
                  <a:gd name="connsiteX81" fmla="*/ 9656 w 10000"/>
                  <a:gd name="connsiteY81" fmla="*/ 8328 h 10000"/>
                  <a:gd name="connsiteX82" fmla="*/ 9656 w 10000"/>
                  <a:gd name="connsiteY82" fmla="*/ 8035 h 10000"/>
                  <a:gd name="connsiteX83" fmla="*/ 9826 w 10000"/>
                  <a:gd name="connsiteY83" fmla="*/ 8006 h 10000"/>
                  <a:gd name="connsiteX84" fmla="*/ 9826 w 10000"/>
                  <a:gd name="connsiteY84" fmla="*/ 7713 h 10000"/>
                  <a:gd name="connsiteX85" fmla="*/ 10000 w 10000"/>
                  <a:gd name="connsiteY85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654 w 10000"/>
                  <a:gd name="connsiteY27" fmla="*/ 5455 h 10000"/>
                  <a:gd name="connsiteX28" fmla="*/ 4828 w 10000"/>
                  <a:gd name="connsiteY28" fmla="*/ 5484 h 10000"/>
                  <a:gd name="connsiteX29" fmla="*/ 4828 w 10000"/>
                  <a:gd name="connsiteY29" fmla="*/ 5865 h 10000"/>
                  <a:gd name="connsiteX30" fmla="*/ 5000 w 10000"/>
                  <a:gd name="connsiteY30" fmla="*/ 5894 h 10000"/>
                  <a:gd name="connsiteX31" fmla="*/ 5000 w 10000"/>
                  <a:gd name="connsiteY31" fmla="*/ 6276 h 10000"/>
                  <a:gd name="connsiteX32" fmla="*/ 5171 w 10000"/>
                  <a:gd name="connsiteY32" fmla="*/ 6305 h 10000"/>
                  <a:gd name="connsiteX33" fmla="*/ 5171 w 10000"/>
                  <a:gd name="connsiteY33" fmla="*/ 6657 h 10000"/>
                  <a:gd name="connsiteX34" fmla="*/ 5345 w 10000"/>
                  <a:gd name="connsiteY34" fmla="*/ 6686 h 10000"/>
                  <a:gd name="connsiteX35" fmla="*/ 5345 w 10000"/>
                  <a:gd name="connsiteY35" fmla="*/ 7038 h 10000"/>
                  <a:gd name="connsiteX36" fmla="*/ 5517 w 10000"/>
                  <a:gd name="connsiteY36" fmla="*/ 7067 h 10000"/>
                  <a:gd name="connsiteX37" fmla="*/ 5517 w 10000"/>
                  <a:gd name="connsiteY37" fmla="*/ 7419 h 10000"/>
                  <a:gd name="connsiteX38" fmla="*/ 5691 w 10000"/>
                  <a:gd name="connsiteY38" fmla="*/ 7449 h 10000"/>
                  <a:gd name="connsiteX39" fmla="*/ 5691 w 10000"/>
                  <a:gd name="connsiteY39" fmla="*/ 7771 h 10000"/>
                  <a:gd name="connsiteX40" fmla="*/ 5862 w 10000"/>
                  <a:gd name="connsiteY40" fmla="*/ 7801 h 10000"/>
                  <a:gd name="connsiteX41" fmla="*/ 5862 w 10000"/>
                  <a:gd name="connsiteY41" fmla="*/ 8123 h 10000"/>
                  <a:gd name="connsiteX42" fmla="*/ 6035 w 10000"/>
                  <a:gd name="connsiteY42" fmla="*/ 8152 h 10000"/>
                  <a:gd name="connsiteX43" fmla="*/ 6035 w 10000"/>
                  <a:gd name="connsiteY43" fmla="*/ 8446 h 10000"/>
                  <a:gd name="connsiteX44" fmla="*/ 6207 w 10000"/>
                  <a:gd name="connsiteY44" fmla="*/ 8475 h 10000"/>
                  <a:gd name="connsiteX45" fmla="*/ 6207 w 10000"/>
                  <a:gd name="connsiteY45" fmla="*/ 8710 h 10000"/>
                  <a:gd name="connsiteX46" fmla="*/ 6380 w 10000"/>
                  <a:gd name="connsiteY46" fmla="*/ 8739 h 10000"/>
                  <a:gd name="connsiteX47" fmla="*/ 6380 w 10000"/>
                  <a:gd name="connsiteY47" fmla="*/ 8974 h 10000"/>
                  <a:gd name="connsiteX48" fmla="*/ 6552 w 10000"/>
                  <a:gd name="connsiteY48" fmla="*/ 9003 h 10000"/>
                  <a:gd name="connsiteX49" fmla="*/ 6552 w 10000"/>
                  <a:gd name="connsiteY49" fmla="*/ 9238 h 10000"/>
                  <a:gd name="connsiteX50" fmla="*/ 6724 w 10000"/>
                  <a:gd name="connsiteY50" fmla="*/ 9267 h 10000"/>
                  <a:gd name="connsiteX51" fmla="*/ 6724 w 10000"/>
                  <a:gd name="connsiteY51" fmla="*/ 9443 h 10000"/>
                  <a:gd name="connsiteX52" fmla="*/ 6897 w 10000"/>
                  <a:gd name="connsiteY52" fmla="*/ 9472 h 10000"/>
                  <a:gd name="connsiteX53" fmla="*/ 6897 w 10000"/>
                  <a:gd name="connsiteY53" fmla="*/ 9619 h 10000"/>
                  <a:gd name="connsiteX54" fmla="*/ 7070 w 10000"/>
                  <a:gd name="connsiteY54" fmla="*/ 9648 h 10000"/>
                  <a:gd name="connsiteX55" fmla="*/ 7070 w 10000"/>
                  <a:gd name="connsiteY55" fmla="*/ 9765 h 10000"/>
                  <a:gd name="connsiteX56" fmla="*/ 7241 w 10000"/>
                  <a:gd name="connsiteY56" fmla="*/ 9795 h 10000"/>
                  <a:gd name="connsiteX57" fmla="*/ 7241 w 10000"/>
                  <a:gd name="connsiteY57" fmla="*/ 9883 h 10000"/>
                  <a:gd name="connsiteX58" fmla="*/ 7414 w 10000"/>
                  <a:gd name="connsiteY58" fmla="*/ 9912 h 10000"/>
                  <a:gd name="connsiteX59" fmla="*/ 7414 w 10000"/>
                  <a:gd name="connsiteY59" fmla="*/ 9941 h 10000"/>
                  <a:gd name="connsiteX60" fmla="*/ 7758 w 10000"/>
                  <a:gd name="connsiteY60" fmla="*/ 10000 h 10000"/>
                  <a:gd name="connsiteX61" fmla="*/ 7586 w 10000"/>
                  <a:gd name="connsiteY61" fmla="*/ 10000 h 10000"/>
                  <a:gd name="connsiteX62" fmla="*/ 7758 w 10000"/>
                  <a:gd name="connsiteY62" fmla="*/ 10000 h 10000"/>
                  <a:gd name="connsiteX63" fmla="*/ 7930 w 10000"/>
                  <a:gd name="connsiteY63" fmla="*/ 10000 h 10000"/>
                  <a:gd name="connsiteX64" fmla="*/ 8276 w 10000"/>
                  <a:gd name="connsiteY64" fmla="*/ 9941 h 10000"/>
                  <a:gd name="connsiteX65" fmla="*/ 8276 w 10000"/>
                  <a:gd name="connsiteY65" fmla="*/ 9853 h 10000"/>
                  <a:gd name="connsiteX66" fmla="*/ 8447 w 10000"/>
                  <a:gd name="connsiteY66" fmla="*/ 9824 h 10000"/>
                  <a:gd name="connsiteX67" fmla="*/ 8447 w 10000"/>
                  <a:gd name="connsiteY67" fmla="*/ 9736 h 10000"/>
                  <a:gd name="connsiteX68" fmla="*/ 8621 w 10000"/>
                  <a:gd name="connsiteY68" fmla="*/ 9707 h 10000"/>
                  <a:gd name="connsiteX69" fmla="*/ 8621 w 10000"/>
                  <a:gd name="connsiteY69" fmla="*/ 9589 h 10000"/>
                  <a:gd name="connsiteX70" fmla="*/ 8794 w 10000"/>
                  <a:gd name="connsiteY70" fmla="*/ 9560 h 10000"/>
                  <a:gd name="connsiteX71" fmla="*/ 8794 w 10000"/>
                  <a:gd name="connsiteY71" fmla="*/ 9384 h 10000"/>
                  <a:gd name="connsiteX72" fmla="*/ 8967 w 10000"/>
                  <a:gd name="connsiteY72" fmla="*/ 9355 h 10000"/>
                  <a:gd name="connsiteX73" fmla="*/ 8967 w 10000"/>
                  <a:gd name="connsiteY73" fmla="*/ 9179 h 10000"/>
                  <a:gd name="connsiteX74" fmla="*/ 9139 w 10000"/>
                  <a:gd name="connsiteY74" fmla="*/ 9150 h 10000"/>
                  <a:gd name="connsiteX75" fmla="*/ 9139 w 10000"/>
                  <a:gd name="connsiteY75" fmla="*/ 8944 h 10000"/>
                  <a:gd name="connsiteX76" fmla="*/ 9310 w 10000"/>
                  <a:gd name="connsiteY76" fmla="*/ 8915 h 10000"/>
                  <a:gd name="connsiteX77" fmla="*/ 9310 w 10000"/>
                  <a:gd name="connsiteY77" fmla="*/ 8651 h 10000"/>
                  <a:gd name="connsiteX78" fmla="*/ 9482 w 10000"/>
                  <a:gd name="connsiteY78" fmla="*/ 8622 h 10000"/>
                  <a:gd name="connsiteX79" fmla="*/ 9482 w 10000"/>
                  <a:gd name="connsiteY79" fmla="*/ 8358 h 10000"/>
                  <a:gd name="connsiteX80" fmla="*/ 9656 w 10000"/>
                  <a:gd name="connsiteY80" fmla="*/ 8328 h 10000"/>
                  <a:gd name="connsiteX81" fmla="*/ 9656 w 10000"/>
                  <a:gd name="connsiteY81" fmla="*/ 8035 h 10000"/>
                  <a:gd name="connsiteX82" fmla="*/ 9826 w 10000"/>
                  <a:gd name="connsiteY82" fmla="*/ 8006 h 10000"/>
                  <a:gd name="connsiteX83" fmla="*/ 9826 w 10000"/>
                  <a:gd name="connsiteY83" fmla="*/ 7713 h 10000"/>
                  <a:gd name="connsiteX84" fmla="*/ 10000 w 10000"/>
                  <a:gd name="connsiteY84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4828 w 10000"/>
                  <a:gd name="connsiteY28" fmla="*/ 5865 h 10000"/>
                  <a:gd name="connsiteX29" fmla="*/ 5000 w 10000"/>
                  <a:gd name="connsiteY29" fmla="*/ 5894 h 10000"/>
                  <a:gd name="connsiteX30" fmla="*/ 5000 w 10000"/>
                  <a:gd name="connsiteY30" fmla="*/ 6276 h 10000"/>
                  <a:gd name="connsiteX31" fmla="*/ 5171 w 10000"/>
                  <a:gd name="connsiteY31" fmla="*/ 6305 h 10000"/>
                  <a:gd name="connsiteX32" fmla="*/ 5171 w 10000"/>
                  <a:gd name="connsiteY32" fmla="*/ 6657 h 10000"/>
                  <a:gd name="connsiteX33" fmla="*/ 5345 w 10000"/>
                  <a:gd name="connsiteY33" fmla="*/ 6686 h 10000"/>
                  <a:gd name="connsiteX34" fmla="*/ 5345 w 10000"/>
                  <a:gd name="connsiteY34" fmla="*/ 7038 h 10000"/>
                  <a:gd name="connsiteX35" fmla="*/ 5517 w 10000"/>
                  <a:gd name="connsiteY35" fmla="*/ 7067 h 10000"/>
                  <a:gd name="connsiteX36" fmla="*/ 5517 w 10000"/>
                  <a:gd name="connsiteY36" fmla="*/ 7419 h 10000"/>
                  <a:gd name="connsiteX37" fmla="*/ 5691 w 10000"/>
                  <a:gd name="connsiteY37" fmla="*/ 7449 h 10000"/>
                  <a:gd name="connsiteX38" fmla="*/ 5691 w 10000"/>
                  <a:gd name="connsiteY38" fmla="*/ 7771 h 10000"/>
                  <a:gd name="connsiteX39" fmla="*/ 5862 w 10000"/>
                  <a:gd name="connsiteY39" fmla="*/ 7801 h 10000"/>
                  <a:gd name="connsiteX40" fmla="*/ 5862 w 10000"/>
                  <a:gd name="connsiteY40" fmla="*/ 8123 h 10000"/>
                  <a:gd name="connsiteX41" fmla="*/ 6035 w 10000"/>
                  <a:gd name="connsiteY41" fmla="*/ 8152 h 10000"/>
                  <a:gd name="connsiteX42" fmla="*/ 6035 w 10000"/>
                  <a:gd name="connsiteY42" fmla="*/ 8446 h 10000"/>
                  <a:gd name="connsiteX43" fmla="*/ 6207 w 10000"/>
                  <a:gd name="connsiteY43" fmla="*/ 8475 h 10000"/>
                  <a:gd name="connsiteX44" fmla="*/ 6207 w 10000"/>
                  <a:gd name="connsiteY44" fmla="*/ 8710 h 10000"/>
                  <a:gd name="connsiteX45" fmla="*/ 6380 w 10000"/>
                  <a:gd name="connsiteY45" fmla="*/ 8739 h 10000"/>
                  <a:gd name="connsiteX46" fmla="*/ 6380 w 10000"/>
                  <a:gd name="connsiteY46" fmla="*/ 8974 h 10000"/>
                  <a:gd name="connsiteX47" fmla="*/ 6552 w 10000"/>
                  <a:gd name="connsiteY47" fmla="*/ 9003 h 10000"/>
                  <a:gd name="connsiteX48" fmla="*/ 6552 w 10000"/>
                  <a:gd name="connsiteY48" fmla="*/ 9238 h 10000"/>
                  <a:gd name="connsiteX49" fmla="*/ 6724 w 10000"/>
                  <a:gd name="connsiteY49" fmla="*/ 9267 h 10000"/>
                  <a:gd name="connsiteX50" fmla="*/ 6724 w 10000"/>
                  <a:gd name="connsiteY50" fmla="*/ 9443 h 10000"/>
                  <a:gd name="connsiteX51" fmla="*/ 6897 w 10000"/>
                  <a:gd name="connsiteY51" fmla="*/ 9472 h 10000"/>
                  <a:gd name="connsiteX52" fmla="*/ 6897 w 10000"/>
                  <a:gd name="connsiteY52" fmla="*/ 9619 h 10000"/>
                  <a:gd name="connsiteX53" fmla="*/ 7070 w 10000"/>
                  <a:gd name="connsiteY53" fmla="*/ 9648 h 10000"/>
                  <a:gd name="connsiteX54" fmla="*/ 7070 w 10000"/>
                  <a:gd name="connsiteY54" fmla="*/ 9765 h 10000"/>
                  <a:gd name="connsiteX55" fmla="*/ 7241 w 10000"/>
                  <a:gd name="connsiteY55" fmla="*/ 9795 h 10000"/>
                  <a:gd name="connsiteX56" fmla="*/ 7241 w 10000"/>
                  <a:gd name="connsiteY56" fmla="*/ 9883 h 10000"/>
                  <a:gd name="connsiteX57" fmla="*/ 7414 w 10000"/>
                  <a:gd name="connsiteY57" fmla="*/ 9912 h 10000"/>
                  <a:gd name="connsiteX58" fmla="*/ 7414 w 10000"/>
                  <a:gd name="connsiteY58" fmla="*/ 9941 h 10000"/>
                  <a:gd name="connsiteX59" fmla="*/ 7758 w 10000"/>
                  <a:gd name="connsiteY59" fmla="*/ 10000 h 10000"/>
                  <a:gd name="connsiteX60" fmla="*/ 7586 w 10000"/>
                  <a:gd name="connsiteY60" fmla="*/ 10000 h 10000"/>
                  <a:gd name="connsiteX61" fmla="*/ 7758 w 10000"/>
                  <a:gd name="connsiteY61" fmla="*/ 10000 h 10000"/>
                  <a:gd name="connsiteX62" fmla="*/ 7930 w 10000"/>
                  <a:gd name="connsiteY62" fmla="*/ 10000 h 10000"/>
                  <a:gd name="connsiteX63" fmla="*/ 8276 w 10000"/>
                  <a:gd name="connsiteY63" fmla="*/ 9941 h 10000"/>
                  <a:gd name="connsiteX64" fmla="*/ 8276 w 10000"/>
                  <a:gd name="connsiteY64" fmla="*/ 9853 h 10000"/>
                  <a:gd name="connsiteX65" fmla="*/ 8447 w 10000"/>
                  <a:gd name="connsiteY65" fmla="*/ 9824 h 10000"/>
                  <a:gd name="connsiteX66" fmla="*/ 8447 w 10000"/>
                  <a:gd name="connsiteY66" fmla="*/ 9736 h 10000"/>
                  <a:gd name="connsiteX67" fmla="*/ 8621 w 10000"/>
                  <a:gd name="connsiteY67" fmla="*/ 9707 h 10000"/>
                  <a:gd name="connsiteX68" fmla="*/ 8621 w 10000"/>
                  <a:gd name="connsiteY68" fmla="*/ 9589 h 10000"/>
                  <a:gd name="connsiteX69" fmla="*/ 8794 w 10000"/>
                  <a:gd name="connsiteY69" fmla="*/ 9560 h 10000"/>
                  <a:gd name="connsiteX70" fmla="*/ 8794 w 10000"/>
                  <a:gd name="connsiteY70" fmla="*/ 9384 h 10000"/>
                  <a:gd name="connsiteX71" fmla="*/ 8967 w 10000"/>
                  <a:gd name="connsiteY71" fmla="*/ 9355 h 10000"/>
                  <a:gd name="connsiteX72" fmla="*/ 8967 w 10000"/>
                  <a:gd name="connsiteY72" fmla="*/ 9179 h 10000"/>
                  <a:gd name="connsiteX73" fmla="*/ 9139 w 10000"/>
                  <a:gd name="connsiteY73" fmla="*/ 9150 h 10000"/>
                  <a:gd name="connsiteX74" fmla="*/ 9139 w 10000"/>
                  <a:gd name="connsiteY74" fmla="*/ 8944 h 10000"/>
                  <a:gd name="connsiteX75" fmla="*/ 9310 w 10000"/>
                  <a:gd name="connsiteY75" fmla="*/ 8915 h 10000"/>
                  <a:gd name="connsiteX76" fmla="*/ 9310 w 10000"/>
                  <a:gd name="connsiteY76" fmla="*/ 8651 h 10000"/>
                  <a:gd name="connsiteX77" fmla="*/ 9482 w 10000"/>
                  <a:gd name="connsiteY77" fmla="*/ 8622 h 10000"/>
                  <a:gd name="connsiteX78" fmla="*/ 9482 w 10000"/>
                  <a:gd name="connsiteY78" fmla="*/ 8358 h 10000"/>
                  <a:gd name="connsiteX79" fmla="*/ 9656 w 10000"/>
                  <a:gd name="connsiteY79" fmla="*/ 8328 h 10000"/>
                  <a:gd name="connsiteX80" fmla="*/ 9656 w 10000"/>
                  <a:gd name="connsiteY80" fmla="*/ 8035 h 10000"/>
                  <a:gd name="connsiteX81" fmla="*/ 9826 w 10000"/>
                  <a:gd name="connsiteY81" fmla="*/ 8006 h 10000"/>
                  <a:gd name="connsiteX82" fmla="*/ 9826 w 10000"/>
                  <a:gd name="connsiteY82" fmla="*/ 7713 h 10000"/>
                  <a:gd name="connsiteX83" fmla="*/ 10000 w 10000"/>
                  <a:gd name="connsiteY83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000 w 10000"/>
                  <a:gd name="connsiteY29" fmla="*/ 6276 h 10000"/>
                  <a:gd name="connsiteX30" fmla="*/ 5171 w 10000"/>
                  <a:gd name="connsiteY30" fmla="*/ 6305 h 10000"/>
                  <a:gd name="connsiteX31" fmla="*/ 5171 w 10000"/>
                  <a:gd name="connsiteY31" fmla="*/ 6657 h 10000"/>
                  <a:gd name="connsiteX32" fmla="*/ 5345 w 10000"/>
                  <a:gd name="connsiteY32" fmla="*/ 6686 h 10000"/>
                  <a:gd name="connsiteX33" fmla="*/ 5345 w 10000"/>
                  <a:gd name="connsiteY33" fmla="*/ 7038 h 10000"/>
                  <a:gd name="connsiteX34" fmla="*/ 5517 w 10000"/>
                  <a:gd name="connsiteY34" fmla="*/ 7067 h 10000"/>
                  <a:gd name="connsiteX35" fmla="*/ 5517 w 10000"/>
                  <a:gd name="connsiteY35" fmla="*/ 7419 h 10000"/>
                  <a:gd name="connsiteX36" fmla="*/ 5691 w 10000"/>
                  <a:gd name="connsiteY36" fmla="*/ 7449 h 10000"/>
                  <a:gd name="connsiteX37" fmla="*/ 5691 w 10000"/>
                  <a:gd name="connsiteY37" fmla="*/ 7771 h 10000"/>
                  <a:gd name="connsiteX38" fmla="*/ 5862 w 10000"/>
                  <a:gd name="connsiteY38" fmla="*/ 7801 h 10000"/>
                  <a:gd name="connsiteX39" fmla="*/ 5862 w 10000"/>
                  <a:gd name="connsiteY39" fmla="*/ 8123 h 10000"/>
                  <a:gd name="connsiteX40" fmla="*/ 6035 w 10000"/>
                  <a:gd name="connsiteY40" fmla="*/ 8152 h 10000"/>
                  <a:gd name="connsiteX41" fmla="*/ 6035 w 10000"/>
                  <a:gd name="connsiteY41" fmla="*/ 8446 h 10000"/>
                  <a:gd name="connsiteX42" fmla="*/ 6207 w 10000"/>
                  <a:gd name="connsiteY42" fmla="*/ 8475 h 10000"/>
                  <a:gd name="connsiteX43" fmla="*/ 6207 w 10000"/>
                  <a:gd name="connsiteY43" fmla="*/ 8710 h 10000"/>
                  <a:gd name="connsiteX44" fmla="*/ 6380 w 10000"/>
                  <a:gd name="connsiteY44" fmla="*/ 8739 h 10000"/>
                  <a:gd name="connsiteX45" fmla="*/ 6380 w 10000"/>
                  <a:gd name="connsiteY45" fmla="*/ 8974 h 10000"/>
                  <a:gd name="connsiteX46" fmla="*/ 6552 w 10000"/>
                  <a:gd name="connsiteY46" fmla="*/ 9003 h 10000"/>
                  <a:gd name="connsiteX47" fmla="*/ 6552 w 10000"/>
                  <a:gd name="connsiteY47" fmla="*/ 9238 h 10000"/>
                  <a:gd name="connsiteX48" fmla="*/ 6724 w 10000"/>
                  <a:gd name="connsiteY48" fmla="*/ 9267 h 10000"/>
                  <a:gd name="connsiteX49" fmla="*/ 6724 w 10000"/>
                  <a:gd name="connsiteY49" fmla="*/ 9443 h 10000"/>
                  <a:gd name="connsiteX50" fmla="*/ 6897 w 10000"/>
                  <a:gd name="connsiteY50" fmla="*/ 9472 h 10000"/>
                  <a:gd name="connsiteX51" fmla="*/ 6897 w 10000"/>
                  <a:gd name="connsiteY51" fmla="*/ 9619 h 10000"/>
                  <a:gd name="connsiteX52" fmla="*/ 7070 w 10000"/>
                  <a:gd name="connsiteY52" fmla="*/ 9648 h 10000"/>
                  <a:gd name="connsiteX53" fmla="*/ 7070 w 10000"/>
                  <a:gd name="connsiteY53" fmla="*/ 9765 h 10000"/>
                  <a:gd name="connsiteX54" fmla="*/ 7241 w 10000"/>
                  <a:gd name="connsiteY54" fmla="*/ 9795 h 10000"/>
                  <a:gd name="connsiteX55" fmla="*/ 7241 w 10000"/>
                  <a:gd name="connsiteY55" fmla="*/ 9883 h 10000"/>
                  <a:gd name="connsiteX56" fmla="*/ 7414 w 10000"/>
                  <a:gd name="connsiteY56" fmla="*/ 9912 h 10000"/>
                  <a:gd name="connsiteX57" fmla="*/ 7414 w 10000"/>
                  <a:gd name="connsiteY57" fmla="*/ 9941 h 10000"/>
                  <a:gd name="connsiteX58" fmla="*/ 7758 w 10000"/>
                  <a:gd name="connsiteY58" fmla="*/ 10000 h 10000"/>
                  <a:gd name="connsiteX59" fmla="*/ 7586 w 10000"/>
                  <a:gd name="connsiteY59" fmla="*/ 10000 h 10000"/>
                  <a:gd name="connsiteX60" fmla="*/ 7758 w 10000"/>
                  <a:gd name="connsiteY60" fmla="*/ 10000 h 10000"/>
                  <a:gd name="connsiteX61" fmla="*/ 7930 w 10000"/>
                  <a:gd name="connsiteY61" fmla="*/ 10000 h 10000"/>
                  <a:gd name="connsiteX62" fmla="*/ 8276 w 10000"/>
                  <a:gd name="connsiteY62" fmla="*/ 9941 h 10000"/>
                  <a:gd name="connsiteX63" fmla="*/ 8276 w 10000"/>
                  <a:gd name="connsiteY63" fmla="*/ 9853 h 10000"/>
                  <a:gd name="connsiteX64" fmla="*/ 8447 w 10000"/>
                  <a:gd name="connsiteY64" fmla="*/ 9824 h 10000"/>
                  <a:gd name="connsiteX65" fmla="*/ 8447 w 10000"/>
                  <a:gd name="connsiteY65" fmla="*/ 9736 h 10000"/>
                  <a:gd name="connsiteX66" fmla="*/ 8621 w 10000"/>
                  <a:gd name="connsiteY66" fmla="*/ 9707 h 10000"/>
                  <a:gd name="connsiteX67" fmla="*/ 8621 w 10000"/>
                  <a:gd name="connsiteY67" fmla="*/ 9589 h 10000"/>
                  <a:gd name="connsiteX68" fmla="*/ 8794 w 10000"/>
                  <a:gd name="connsiteY68" fmla="*/ 9560 h 10000"/>
                  <a:gd name="connsiteX69" fmla="*/ 8794 w 10000"/>
                  <a:gd name="connsiteY69" fmla="*/ 9384 h 10000"/>
                  <a:gd name="connsiteX70" fmla="*/ 8967 w 10000"/>
                  <a:gd name="connsiteY70" fmla="*/ 9355 h 10000"/>
                  <a:gd name="connsiteX71" fmla="*/ 8967 w 10000"/>
                  <a:gd name="connsiteY71" fmla="*/ 9179 h 10000"/>
                  <a:gd name="connsiteX72" fmla="*/ 9139 w 10000"/>
                  <a:gd name="connsiteY72" fmla="*/ 9150 h 10000"/>
                  <a:gd name="connsiteX73" fmla="*/ 9139 w 10000"/>
                  <a:gd name="connsiteY73" fmla="*/ 8944 h 10000"/>
                  <a:gd name="connsiteX74" fmla="*/ 9310 w 10000"/>
                  <a:gd name="connsiteY74" fmla="*/ 8915 h 10000"/>
                  <a:gd name="connsiteX75" fmla="*/ 9310 w 10000"/>
                  <a:gd name="connsiteY75" fmla="*/ 8651 h 10000"/>
                  <a:gd name="connsiteX76" fmla="*/ 9482 w 10000"/>
                  <a:gd name="connsiteY76" fmla="*/ 8622 h 10000"/>
                  <a:gd name="connsiteX77" fmla="*/ 9482 w 10000"/>
                  <a:gd name="connsiteY77" fmla="*/ 8358 h 10000"/>
                  <a:gd name="connsiteX78" fmla="*/ 9656 w 10000"/>
                  <a:gd name="connsiteY78" fmla="*/ 8328 h 10000"/>
                  <a:gd name="connsiteX79" fmla="*/ 9656 w 10000"/>
                  <a:gd name="connsiteY79" fmla="*/ 8035 h 10000"/>
                  <a:gd name="connsiteX80" fmla="*/ 9826 w 10000"/>
                  <a:gd name="connsiteY80" fmla="*/ 8006 h 10000"/>
                  <a:gd name="connsiteX81" fmla="*/ 9826 w 10000"/>
                  <a:gd name="connsiteY81" fmla="*/ 7713 h 10000"/>
                  <a:gd name="connsiteX82" fmla="*/ 10000 w 10000"/>
                  <a:gd name="connsiteY82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171 w 10000"/>
                  <a:gd name="connsiteY30" fmla="*/ 6657 h 10000"/>
                  <a:gd name="connsiteX31" fmla="*/ 5345 w 10000"/>
                  <a:gd name="connsiteY31" fmla="*/ 6686 h 10000"/>
                  <a:gd name="connsiteX32" fmla="*/ 5345 w 10000"/>
                  <a:gd name="connsiteY32" fmla="*/ 7038 h 10000"/>
                  <a:gd name="connsiteX33" fmla="*/ 5517 w 10000"/>
                  <a:gd name="connsiteY33" fmla="*/ 7067 h 10000"/>
                  <a:gd name="connsiteX34" fmla="*/ 5517 w 10000"/>
                  <a:gd name="connsiteY34" fmla="*/ 7419 h 10000"/>
                  <a:gd name="connsiteX35" fmla="*/ 5691 w 10000"/>
                  <a:gd name="connsiteY35" fmla="*/ 7449 h 10000"/>
                  <a:gd name="connsiteX36" fmla="*/ 5691 w 10000"/>
                  <a:gd name="connsiteY36" fmla="*/ 7771 h 10000"/>
                  <a:gd name="connsiteX37" fmla="*/ 5862 w 10000"/>
                  <a:gd name="connsiteY37" fmla="*/ 7801 h 10000"/>
                  <a:gd name="connsiteX38" fmla="*/ 5862 w 10000"/>
                  <a:gd name="connsiteY38" fmla="*/ 8123 h 10000"/>
                  <a:gd name="connsiteX39" fmla="*/ 6035 w 10000"/>
                  <a:gd name="connsiteY39" fmla="*/ 8152 h 10000"/>
                  <a:gd name="connsiteX40" fmla="*/ 6035 w 10000"/>
                  <a:gd name="connsiteY40" fmla="*/ 8446 h 10000"/>
                  <a:gd name="connsiteX41" fmla="*/ 6207 w 10000"/>
                  <a:gd name="connsiteY41" fmla="*/ 8475 h 10000"/>
                  <a:gd name="connsiteX42" fmla="*/ 6207 w 10000"/>
                  <a:gd name="connsiteY42" fmla="*/ 8710 h 10000"/>
                  <a:gd name="connsiteX43" fmla="*/ 6380 w 10000"/>
                  <a:gd name="connsiteY43" fmla="*/ 8739 h 10000"/>
                  <a:gd name="connsiteX44" fmla="*/ 6380 w 10000"/>
                  <a:gd name="connsiteY44" fmla="*/ 8974 h 10000"/>
                  <a:gd name="connsiteX45" fmla="*/ 6552 w 10000"/>
                  <a:gd name="connsiteY45" fmla="*/ 9003 h 10000"/>
                  <a:gd name="connsiteX46" fmla="*/ 6552 w 10000"/>
                  <a:gd name="connsiteY46" fmla="*/ 9238 h 10000"/>
                  <a:gd name="connsiteX47" fmla="*/ 6724 w 10000"/>
                  <a:gd name="connsiteY47" fmla="*/ 9267 h 10000"/>
                  <a:gd name="connsiteX48" fmla="*/ 6724 w 10000"/>
                  <a:gd name="connsiteY48" fmla="*/ 9443 h 10000"/>
                  <a:gd name="connsiteX49" fmla="*/ 6897 w 10000"/>
                  <a:gd name="connsiteY49" fmla="*/ 9472 h 10000"/>
                  <a:gd name="connsiteX50" fmla="*/ 6897 w 10000"/>
                  <a:gd name="connsiteY50" fmla="*/ 9619 h 10000"/>
                  <a:gd name="connsiteX51" fmla="*/ 7070 w 10000"/>
                  <a:gd name="connsiteY51" fmla="*/ 9648 h 10000"/>
                  <a:gd name="connsiteX52" fmla="*/ 7070 w 10000"/>
                  <a:gd name="connsiteY52" fmla="*/ 9765 h 10000"/>
                  <a:gd name="connsiteX53" fmla="*/ 7241 w 10000"/>
                  <a:gd name="connsiteY53" fmla="*/ 9795 h 10000"/>
                  <a:gd name="connsiteX54" fmla="*/ 7241 w 10000"/>
                  <a:gd name="connsiteY54" fmla="*/ 9883 h 10000"/>
                  <a:gd name="connsiteX55" fmla="*/ 7414 w 10000"/>
                  <a:gd name="connsiteY55" fmla="*/ 9912 h 10000"/>
                  <a:gd name="connsiteX56" fmla="*/ 7414 w 10000"/>
                  <a:gd name="connsiteY56" fmla="*/ 9941 h 10000"/>
                  <a:gd name="connsiteX57" fmla="*/ 7758 w 10000"/>
                  <a:gd name="connsiteY57" fmla="*/ 10000 h 10000"/>
                  <a:gd name="connsiteX58" fmla="*/ 7586 w 10000"/>
                  <a:gd name="connsiteY58" fmla="*/ 10000 h 10000"/>
                  <a:gd name="connsiteX59" fmla="*/ 7758 w 10000"/>
                  <a:gd name="connsiteY59" fmla="*/ 10000 h 10000"/>
                  <a:gd name="connsiteX60" fmla="*/ 7930 w 10000"/>
                  <a:gd name="connsiteY60" fmla="*/ 10000 h 10000"/>
                  <a:gd name="connsiteX61" fmla="*/ 8276 w 10000"/>
                  <a:gd name="connsiteY61" fmla="*/ 9941 h 10000"/>
                  <a:gd name="connsiteX62" fmla="*/ 8276 w 10000"/>
                  <a:gd name="connsiteY62" fmla="*/ 9853 h 10000"/>
                  <a:gd name="connsiteX63" fmla="*/ 8447 w 10000"/>
                  <a:gd name="connsiteY63" fmla="*/ 9824 h 10000"/>
                  <a:gd name="connsiteX64" fmla="*/ 8447 w 10000"/>
                  <a:gd name="connsiteY64" fmla="*/ 9736 h 10000"/>
                  <a:gd name="connsiteX65" fmla="*/ 8621 w 10000"/>
                  <a:gd name="connsiteY65" fmla="*/ 9707 h 10000"/>
                  <a:gd name="connsiteX66" fmla="*/ 8621 w 10000"/>
                  <a:gd name="connsiteY66" fmla="*/ 9589 h 10000"/>
                  <a:gd name="connsiteX67" fmla="*/ 8794 w 10000"/>
                  <a:gd name="connsiteY67" fmla="*/ 9560 h 10000"/>
                  <a:gd name="connsiteX68" fmla="*/ 8794 w 10000"/>
                  <a:gd name="connsiteY68" fmla="*/ 9384 h 10000"/>
                  <a:gd name="connsiteX69" fmla="*/ 8967 w 10000"/>
                  <a:gd name="connsiteY69" fmla="*/ 9355 h 10000"/>
                  <a:gd name="connsiteX70" fmla="*/ 8967 w 10000"/>
                  <a:gd name="connsiteY70" fmla="*/ 9179 h 10000"/>
                  <a:gd name="connsiteX71" fmla="*/ 9139 w 10000"/>
                  <a:gd name="connsiteY71" fmla="*/ 9150 h 10000"/>
                  <a:gd name="connsiteX72" fmla="*/ 9139 w 10000"/>
                  <a:gd name="connsiteY72" fmla="*/ 8944 h 10000"/>
                  <a:gd name="connsiteX73" fmla="*/ 9310 w 10000"/>
                  <a:gd name="connsiteY73" fmla="*/ 8915 h 10000"/>
                  <a:gd name="connsiteX74" fmla="*/ 9310 w 10000"/>
                  <a:gd name="connsiteY74" fmla="*/ 8651 h 10000"/>
                  <a:gd name="connsiteX75" fmla="*/ 9482 w 10000"/>
                  <a:gd name="connsiteY75" fmla="*/ 8622 h 10000"/>
                  <a:gd name="connsiteX76" fmla="*/ 9482 w 10000"/>
                  <a:gd name="connsiteY76" fmla="*/ 8358 h 10000"/>
                  <a:gd name="connsiteX77" fmla="*/ 9656 w 10000"/>
                  <a:gd name="connsiteY77" fmla="*/ 8328 h 10000"/>
                  <a:gd name="connsiteX78" fmla="*/ 9656 w 10000"/>
                  <a:gd name="connsiteY78" fmla="*/ 8035 h 10000"/>
                  <a:gd name="connsiteX79" fmla="*/ 9826 w 10000"/>
                  <a:gd name="connsiteY79" fmla="*/ 8006 h 10000"/>
                  <a:gd name="connsiteX80" fmla="*/ 9826 w 10000"/>
                  <a:gd name="connsiteY80" fmla="*/ 7713 h 10000"/>
                  <a:gd name="connsiteX81" fmla="*/ 10000 w 10000"/>
                  <a:gd name="connsiteY81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345 w 10000"/>
                  <a:gd name="connsiteY31" fmla="*/ 7038 h 10000"/>
                  <a:gd name="connsiteX32" fmla="*/ 5517 w 10000"/>
                  <a:gd name="connsiteY32" fmla="*/ 7067 h 10000"/>
                  <a:gd name="connsiteX33" fmla="*/ 5517 w 10000"/>
                  <a:gd name="connsiteY33" fmla="*/ 7419 h 10000"/>
                  <a:gd name="connsiteX34" fmla="*/ 5691 w 10000"/>
                  <a:gd name="connsiteY34" fmla="*/ 7449 h 10000"/>
                  <a:gd name="connsiteX35" fmla="*/ 5691 w 10000"/>
                  <a:gd name="connsiteY35" fmla="*/ 7771 h 10000"/>
                  <a:gd name="connsiteX36" fmla="*/ 5862 w 10000"/>
                  <a:gd name="connsiteY36" fmla="*/ 7801 h 10000"/>
                  <a:gd name="connsiteX37" fmla="*/ 5862 w 10000"/>
                  <a:gd name="connsiteY37" fmla="*/ 8123 h 10000"/>
                  <a:gd name="connsiteX38" fmla="*/ 6035 w 10000"/>
                  <a:gd name="connsiteY38" fmla="*/ 8152 h 10000"/>
                  <a:gd name="connsiteX39" fmla="*/ 6035 w 10000"/>
                  <a:gd name="connsiteY39" fmla="*/ 8446 h 10000"/>
                  <a:gd name="connsiteX40" fmla="*/ 6207 w 10000"/>
                  <a:gd name="connsiteY40" fmla="*/ 8475 h 10000"/>
                  <a:gd name="connsiteX41" fmla="*/ 6207 w 10000"/>
                  <a:gd name="connsiteY41" fmla="*/ 8710 h 10000"/>
                  <a:gd name="connsiteX42" fmla="*/ 6380 w 10000"/>
                  <a:gd name="connsiteY42" fmla="*/ 8739 h 10000"/>
                  <a:gd name="connsiteX43" fmla="*/ 6380 w 10000"/>
                  <a:gd name="connsiteY43" fmla="*/ 8974 h 10000"/>
                  <a:gd name="connsiteX44" fmla="*/ 6552 w 10000"/>
                  <a:gd name="connsiteY44" fmla="*/ 9003 h 10000"/>
                  <a:gd name="connsiteX45" fmla="*/ 6552 w 10000"/>
                  <a:gd name="connsiteY45" fmla="*/ 9238 h 10000"/>
                  <a:gd name="connsiteX46" fmla="*/ 6724 w 10000"/>
                  <a:gd name="connsiteY46" fmla="*/ 9267 h 10000"/>
                  <a:gd name="connsiteX47" fmla="*/ 6724 w 10000"/>
                  <a:gd name="connsiteY47" fmla="*/ 9443 h 10000"/>
                  <a:gd name="connsiteX48" fmla="*/ 6897 w 10000"/>
                  <a:gd name="connsiteY48" fmla="*/ 9472 h 10000"/>
                  <a:gd name="connsiteX49" fmla="*/ 6897 w 10000"/>
                  <a:gd name="connsiteY49" fmla="*/ 9619 h 10000"/>
                  <a:gd name="connsiteX50" fmla="*/ 7070 w 10000"/>
                  <a:gd name="connsiteY50" fmla="*/ 9648 h 10000"/>
                  <a:gd name="connsiteX51" fmla="*/ 7070 w 10000"/>
                  <a:gd name="connsiteY51" fmla="*/ 9765 h 10000"/>
                  <a:gd name="connsiteX52" fmla="*/ 7241 w 10000"/>
                  <a:gd name="connsiteY52" fmla="*/ 9795 h 10000"/>
                  <a:gd name="connsiteX53" fmla="*/ 7241 w 10000"/>
                  <a:gd name="connsiteY53" fmla="*/ 9883 h 10000"/>
                  <a:gd name="connsiteX54" fmla="*/ 7414 w 10000"/>
                  <a:gd name="connsiteY54" fmla="*/ 9912 h 10000"/>
                  <a:gd name="connsiteX55" fmla="*/ 7414 w 10000"/>
                  <a:gd name="connsiteY55" fmla="*/ 9941 h 10000"/>
                  <a:gd name="connsiteX56" fmla="*/ 7758 w 10000"/>
                  <a:gd name="connsiteY56" fmla="*/ 10000 h 10000"/>
                  <a:gd name="connsiteX57" fmla="*/ 7586 w 10000"/>
                  <a:gd name="connsiteY57" fmla="*/ 10000 h 10000"/>
                  <a:gd name="connsiteX58" fmla="*/ 7758 w 10000"/>
                  <a:gd name="connsiteY58" fmla="*/ 10000 h 10000"/>
                  <a:gd name="connsiteX59" fmla="*/ 7930 w 10000"/>
                  <a:gd name="connsiteY59" fmla="*/ 10000 h 10000"/>
                  <a:gd name="connsiteX60" fmla="*/ 8276 w 10000"/>
                  <a:gd name="connsiteY60" fmla="*/ 9941 h 10000"/>
                  <a:gd name="connsiteX61" fmla="*/ 8276 w 10000"/>
                  <a:gd name="connsiteY61" fmla="*/ 9853 h 10000"/>
                  <a:gd name="connsiteX62" fmla="*/ 8447 w 10000"/>
                  <a:gd name="connsiteY62" fmla="*/ 9824 h 10000"/>
                  <a:gd name="connsiteX63" fmla="*/ 8447 w 10000"/>
                  <a:gd name="connsiteY63" fmla="*/ 9736 h 10000"/>
                  <a:gd name="connsiteX64" fmla="*/ 8621 w 10000"/>
                  <a:gd name="connsiteY64" fmla="*/ 9707 h 10000"/>
                  <a:gd name="connsiteX65" fmla="*/ 8621 w 10000"/>
                  <a:gd name="connsiteY65" fmla="*/ 9589 h 10000"/>
                  <a:gd name="connsiteX66" fmla="*/ 8794 w 10000"/>
                  <a:gd name="connsiteY66" fmla="*/ 9560 h 10000"/>
                  <a:gd name="connsiteX67" fmla="*/ 8794 w 10000"/>
                  <a:gd name="connsiteY67" fmla="*/ 9384 h 10000"/>
                  <a:gd name="connsiteX68" fmla="*/ 8967 w 10000"/>
                  <a:gd name="connsiteY68" fmla="*/ 9355 h 10000"/>
                  <a:gd name="connsiteX69" fmla="*/ 8967 w 10000"/>
                  <a:gd name="connsiteY69" fmla="*/ 9179 h 10000"/>
                  <a:gd name="connsiteX70" fmla="*/ 9139 w 10000"/>
                  <a:gd name="connsiteY70" fmla="*/ 9150 h 10000"/>
                  <a:gd name="connsiteX71" fmla="*/ 9139 w 10000"/>
                  <a:gd name="connsiteY71" fmla="*/ 8944 h 10000"/>
                  <a:gd name="connsiteX72" fmla="*/ 9310 w 10000"/>
                  <a:gd name="connsiteY72" fmla="*/ 8915 h 10000"/>
                  <a:gd name="connsiteX73" fmla="*/ 9310 w 10000"/>
                  <a:gd name="connsiteY73" fmla="*/ 8651 h 10000"/>
                  <a:gd name="connsiteX74" fmla="*/ 9482 w 10000"/>
                  <a:gd name="connsiteY74" fmla="*/ 8622 h 10000"/>
                  <a:gd name="connsiteX75" fmla="*/ 9482 w 10000"/>
                  <a:gd name="connsiteY75" fmla="*/ 8358 h 10000"/>
                  <a:gd name="connsiteX76" fmla="*/ 9656 w 10000"/>
                  <a:gd name="connsiteY76" fmla="*/ 8328 h 10000"/>
                  <a:gd name="connsiteX77" fmla="*/ 9656 w 10000"/>
                  <a:gd name="connsiteY77" fmla="*/ 8035 h 10000"/>
                  <a:gd name="connsiteX78" fmla="*/ 9826 w 10000"/>
                  <a:gd name="connsiteY78" fmla="*/ 8006 h 10000"/>
                  <a:gd name="connsiteX79" fmla="*/ 9826 w 10000"/>
                  <a:gd name="connsiteY79" fmla="*/ 7713 h 10000"/>
                  <a:gd name="connsiteX80" fmla="*/ 10000 w 10000"/>
                  <a:gd name="connsiteY80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517 w 10000"/>
                  <a:gd name="connsiteY32" fmla="*/ 7419 h 10000"/>
                  <a:gd name="connsiteX33" fmla="*/ 5691 w 10000"/>
                  <a:gd name="connsiteY33" fmla="*/ 7449 h 10000"/>
                  <a:gd name="connsiteX34" fmla="*/ 5691 w 10000"/>
                  <a:gd name="connsiteY34" fmla="*/ 7771 h 10000"/>
                  <a:gd name="connsiteX35" fmla="*/ 5862 w 10000"/>
                  <a:gd name="connsiteY35" fmla="*/ 7801 h 10000"/>
                  <a:gd name="connsiteX36" fmla="*/ 5862 w 10000"/>
                  <a:gd name="connsiteY36" fmla="*/ 8123 h 10000"/>
                  <a:gd name="connsiteX37" fmla="*/ 6035 w 10000"/>
                  <a:gd name="connsiteY37" fmla="*/ 8152 h 10000"/>
                  <a:gd name="connsiteX38" fmla="*/ 6035 w 10000"/>
                  <a:gd name="connsiteY38" fmla="*/ 8446 h 10000"/>
                  <a:gd name="connsiteX39" fmla="*/ 6207 w 10000"/>
                  <a:gd name="connsiteY39" fmla="*/ 8475 h 10000"/>
                  <a:gd name="connsiteX40" fmla="*/ 6207 w 10000"/>
                  <a:gd name="connsiteY40" fmla="*/ 8710 h 10000"/>
                  <a:gd name="connsiteX41" fmla="*/ 6380 w 10000"/>
                  <a:gd name="connsiteY41" fmla="*/ 8739 h 10000"/>
                  <a:gd name="connsiteX42" fmla="*/ 6380 w 10000"/>
                  <a:gd name="connsiteY42" fmla="*/ 8974 h 10000"/>
                  <a:gd name="connsiteX43" fmla="*/ 6552 w 10000"/>
                  <a:gd name="connsiteY43" fmla="*/ 9003 h 10000"/>
                  <a:gd name="connsiteX44" fmla="*/ 6552 w 10000"/>
                  <a:gd name="connsiteY44" fmla="*/ 9238 h 10000"/>
                  <a:gd name="connsiteX45" fmla="*/ 6724 w 10000"/>
                  <a:gd name="connsiteY45" fmla="*/ 9267 h 10000"/>
                  <a:gd name="connsiteX46" fmla="*/ 6724 w 10000"/>
                  <a:gd name="connsiteY46" fmla="*/ 9443 h 10000"/>
                  <a:gd name="connsiteX47" fmla="*/ 6897 w 10000"/>
                  <a:gd name="connsiteY47" fmla="*/ 9472 h 10000"/>
                  <a:gd name="connsiteX48" fmla="*/ 6897 w 10000"/>
                  <a:gd name="connsiteY48" fmla="*/ 9619 h 10000"/>
                  <a:gd name="connsiteX49" fmla="*/ 7070 w 10000"/>
                  <a:gd name="connsiteY49" fmla="*/ 9648 h 10000"/>
                  <a:gd name="connsiteX50" fmla="*/ 7070 w 10000"/>
                  <a:gd name="connsiteY50" fmla="*/ 9765 h 10000"/>
                  <a:gd name="connsiteX51" fmla="*/ 7241 w 10000"/>
                  <a:gd name="connsiteY51" fmla="*/ 9795 h 10000"/>
                  <a:gd name="connsiteX52" fmla="*/ 7241 w 10000"/>
                  <a:gd name="connsiteY52" fmla="*/ 9883 h 10000"/>
                  <a:gd name="connsiteX53" fmla="*/ 7414 w 10000"/>
                  <a:gd name="connsiteY53" fmla="*/ 9912 h 10000"/>
                  <a:gd name="connsiteX54" fmla="*/ 7414 w 10000"/>
                  <a:gd name="connsiteY54" fmla="*/ 9941 h 10000"/>
                  <a:gd name="connsiteX55" fmla="*/ 7758 w 10000"/>
                  <a:gd name="connsiteY55" fmla="*/ 10000 h 10000"/>
                  <a:gd name="connsiteX56" fmla="*/ 7586 w 10000"/>
                  <a:gd name="connsiteY56" fmla="*/ 10000 h 10000"/>
                  <a:gd name="connsiteX57" fmla="*/ 7758 w 10000"/>
                  <a:gd name="connsiteY57" fmla="*/ 10000 h 10000"/>
                  <a:gd name="connsiteX58" fmla="*/ 7930 w 10000"/>
                  <a:gd name="connsiteY58" fmla="*/ 10000 h 10000"/>
                  <a:gd name="connsiteX59" fmla="*/ 8276 w 10000"/>
                  <a:gd name="connsiteY59" fmla="*/ 9941 h 10000"/>
                  <a:gd name="connsiteX60" fmla="*/ 8276 w 10000"/>
                  <a:gd name="connsiteY60" fmla="*/ 9853 h 10000"/>
                  <a:gd name="connsiteX61" fmla="*/ 8447 w 10000"/>
                  <a:gd name="connsiteY61" fmla="*/ 9824 h 10000"/>
                  <a:gd name="connsiteX62" fmla="*/ 8447 w 10000"/>
                  <a:gd name="connsiteY62" fmla="*/ 9736 h 10000"/>
                  <a:gd name="connsiteX63" fmla="*/ 8621 w 10000"/>
                  <a:gd name="connsiteY63" fmla="*/ 9707 h 10000"/>
                  <a:gd name="connsiteX64" fmla="*/ 8621 w 10000"/>
                  <a:gd name="connsiteY64" fmla="*/ 9589 h 10000"/>
                  <a:gd name="connsiteX65" fmla="*/ 8794 w 10000"/>
                  <a:gd name="connsiteY65" fmla="*/ 9560 h 10000"/>
                  <a:gd name="connsiteX66" fmla="*/ 8794 w 10000"/>
                  <a:gd name="connsiteY66" fmla="*/ 9384 h 10000"/>
                  <a:gd name="connsiteX67" fmla="*/ 8967 w 10000"/>
                  <a:gd name="connsiteY67" fmla="*/ 9355 h 10000"/>
                  <a:gd name="connsiteX68" fmla="*/ 8967 w 10000"/>
                  <a:gd name="connsiteY68" fmla="*/ 9179 h 10000"/>
                  <a:gd name="connsiteX69" fmla="*/ 9139 w 10000"/>
                  <a:gd name="connsiteY69" fmla="*/ 9150 h 10000"/>
                  <a:gd name="connsiteX70" fmla="*/ 9139 w 10000"/>
                  <a:gd name="connsiteY70" fmla="*/ 8944 h 10000"/>
                  <a:gd name="connsiteX71" fmla="*/ 9310 w 10000"/>
                  <a:gd name="connsiteY71" fmla="*/ 8915 h 10000"/>
                  <a:gd name="connsiteX72" fmla="*/ 9310 w 10000"/>
                  <a:gd name="connsiteY72" fmla="*/ 8651 h 10000"/>
                  <a:gd name="connsiteX73" fmla="*/ 9482 w 10000"/>
                  <a:gd name="connsiteY73" fmla="*/ 8622 h 10000"/>
                  <a:gd name="connsiteX74" fmla="*/ 9482 w 10000"/>
                  <a:gd name="connsiteY74" fmla="*/ 8358 h 10000"/>
                  <a:gd name="connsiteX75" fmla="*/ 9656 w 10000"/>
                  <a:gd name="connsiteY75" fmla="*/ 8328 h 10000"/>
                  <a:gd name="connsiteX76" fmla="*/ 9656 w 10000"/>
                  <a:gd name="connsiteY76" fmla="*/ 8035 h 10000"/>
                  <a:gd name="connsiteX77" fmla="*/ 9826 w 10000"/>
                  <a:gd name="connsiteY77" fmla="*/ 8006 h 10000"/>
                  <a:gd name="connsiteX78" fmla="*/ 9826 w 10000"/>
                  <a:gd name="connsiteY78" fmla="*/ 7713 h 10000"/>
                  <a:gd name="connsiteX79" fmla="*/ 10000 w 10000"/>
                  <a:gd name="connsiteY79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691 w 10000"/>
                  <a:gd name="connsiteY33" fmla="*/ 7771 h 10000"/>
                  <a:gd name="connsiteX34" fmla="*/ 5862 w 10000"/>
                  <a:gd name="connsiteY34" fmla="*/ 7801 h 10000"/>
                  <a:gd name="connsiteX35" fmla="*/ 5862 w 10000"/>
                  <a:gd name="connsiteY35" fmla="*/ 8123 h 10000"/>
                  <a:gd name="connsiteX36" fmla="*/ 6035 w 10000"/>
                  <a:gd name="connsiteY36" fmla="*/ 8152 h 10000"/>
                  <a:gd name="connsiteX37" fmla="*/ 6035 w 10000"/>
                  <a:gd name="connsiteY37" fmla="*/ 8446 h 10000"/>
                  <a:gd name="connsiteX38" fmla="*/ 6207 w 10000"/>
                  <a:gd name="connsiteY38" fmla="*/ 8475 h 10000"/>
                  <a:gd name="connsiteX39" fmla="*/ 6207 w 10000"/>
                  <a:gd name="connsiteY39" fmla="*/ 8710 h 10000"/>
                  <a:gd name="connsiteX40" fmla="*/ 6380 w 10000"/>
                  <a:gd name="connsiteY40" fmla="*/ 8739 h 10000"/>
                  <a:gd name="connsiteX41" fmla="*/ 6380 w 10000"/>
                  <a:gd name="connsiteY41" fmla="*/ 8974 h 10000"/>
                  <a:gd name="connsiteX42" fmla="*/ 6552 w 10000"/>
                  <a:gd name="connsiteY42" fmla="*/ 9003 h 10000"/>
                  <a:gd name="connsiteX43" fmla="*/ 6552 w 10000"/>
                  <a:gd name="connsiteY43" fmla="*/ 9238 h 10000"/>
                  <a:gd name="connsiteX44" fmla="*/ 6724 w 10000"/>
                  <a:gd name="connsiteY44" fmla="*/ 9267 h 10000"/>
                  <a:gd name="connsiteX45" fmla="*/ 6724 w 10000"/>
                  <a:gd name="connsiteY45" fmla="*/ 9443 h 10000"/>
                  <a:gd name="connsiteX46" fmla="*/ 6897 w 10000"/>
                  <a:gd name="connsiteY46" fmla="*/ 9472 h 10000"/>
                  <a:gd name="connsiteX47" fmla="*/ 6897 w 10000"/>
                  <a:gd name="connsiteY47" fmla="*/ 9619 h 10000"/>
                  <a:gd name="connsiteX48" fmla="*/ 7070 w 10000"/>
                  <a:gd name="connsiteY48" fmla="*/ 9648 h 10000"/>
                  <a:gd name="connsiteX49" fmla="*/ 7070 w 10000"/>
                  <a:gd name="connsiteY49" fmla="*/ 9765 h 10000"/>
                  <a:gd name="connsiteX50" fmla="*/ 7241 w 10000"/>
                  <a:gd name="connsiteY50" fmla="*/ 9795 h 10000"/>
                  <a:gd name="connsiteX51" fmla="*/ 7241 w 10000"/>
                  <a:gd name="connsiteY51" fmla="*/ 9883 h 10000"/>
                  <a:gd name="connsiteX52" fmla="*/ 7414 w 10000"/>
                  <a:gd name="connsiteY52" fmla="*/ 9912 h 10000"/>
                  <a:gd name="connsiteX53" fmla="*/ 7414 w 10000"/>
                  <a:gd name="connsiteY53" fmla="*/ 9941 h 10000"/>
                  <a:gd name="connsiteX54" fmla="*/ 7758 w 10000"/>
                  <a:gd name="connsiteY54" fmla="*/ 10000 h 10000"/>
                  <a:gd name="connsiteX55" fmla="*/ 7586 w 10000"/>
                  <a:gd name="connsiteY55" fmla="*/ 10000 h 10000"/>
                  <a:gd name="connsiteX56" fmla="*/ 7758 w 10000"/>
                  <a:gd name="connsiteY56" fmla="*/ 10000 h 10000"/>
                  <a:gd name="connsiteX57" fmla="*/ 7930 w 10000"/>
                  <a:gd name="connsiteY57" fmla="*/ 10000 h 10000"/>
                  <a:gd name="connsiteX58" fmla="*/ 8276 w 10000"/>
                  <a:gd name="connsiteY58" fmla="*/ 9941 h 10000"/>
                  <a:gd name="connsiteX59" fmla="*/ 8276 w 10000"/>
                  <a:gd name="connsiteY59" fmla="*/ 9853 h 10000"/>
                  <a:gd name="connsiteX60" fmla="*/ 8447 w 10000"/>
                  <a:gd name="connsiteY60" fmla="*/ 9824 h 10000"/>
                  <a:gd name="connsiteX61" fmla="*/ 8447 w 10000"/>
                  <a:gd name="connsiteY61" fmla="*/ 9736 h 10000"/>
                  <a:gd name="connsiteX62" fmla="*/ 8621 w 10000"/>
                  <a:gd name="connsiteY62" fmla="*/ 9707 h 10000"/>
                  <a:gd name="connsiteX63" fmla="*/ 8621 w 10000"/>
                  <a:gd name="connsiteY63" fmla="*/ 9589 h 10000"/>
                  <a:gd name="connsiteX64" fmla="*/ 8794 w 10000"/>
                  <a:gd name="connsiteY64" fmla="*/ 9560 h 10000"/>
                  <a:gd name="connsiteX65" fmla="*/ 8794 w 10000"/>
                  <a:gd name="connsiteY65" fmla="*/ 9384 h 10000"/>
                  <a:gd name="connsiteX66" fmla="*/ 8967 w 10000"/>
                  <a:gd name="connsiteY66" fmla="*/ 9355 h 10000"/>
                  <a:gd name="connsiteX67" fmla="*/ 8967 w 10000"/>
                  <a:gd name="connsiteY67" fmla="*/ 9179 h 10000"/>
                  <a:gd name="connsiteX68" fmla="*/ 9139 w 10000"/>
                  <a:gd name="connsiteY68" fmla="*/ 9150 h 10000"/>
                  <a:gd name="connsiteX69" fmla="*/ 9139 w 10000"/>
                  <a:gd name="connsiteY69" fmla="*/ 8944 h 10000"/>
                  <a:gd name="connsiteX70" fmla="*/ 9310 w 10000"/>
                  <a:gd name="connsiteY70" fmla="*/ 8915 h 10000"/>
                  <a:gd name="connsiteX71" fmla="*/ 9310 w 10000"/>
                  <a:gd name="connsiteY71" fmla="*/ 8651 h 10000"/>
                  <a:gd name="connsiteX72" fmla="*/ 9482 w 10000"/>
                  <a:gd name="connsiteY72" fmla="*/ 8622 h 10000"/>
                  <a:gd name="connsiteX73" fmla="*/ 9482 w 10000"/>
                  <a:gd name="connsiteY73" fmla="*/ 8358 h 10000"/>
                  <a:gd name="connsiteX74" fmla="*/ 9656 w 10000"/>
                  <a:gd name="connsiteY74" fmla="*/ 8328 h 10000"/>
                  <a:gd name="connsiteX75" fmla="*/ 9656 w 10000"/>
                  <a:gd name="connsiteY75" fmla="*/ 8035 h 10000"/>
                  <a:gd name="connsiteX76" fmla="*/ 9826 w 10000"/>
                  <a:gd name="connsiteY76" fmla="*/ 8006 h 10000"/>
                  <a:gd name="connsiteX77" fmla="*/ 9826 w 10000"/>
                  <a:gd name="connsiteY77" fmla="*/ 7713 h 10000"/>
                  <a:gd name="connsiteX78" fmla="*/ 10000 w 10000"/>
                  <a:gd name="connsiteY78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5862 w 10000"/>
                  <a:gd name="connsiteY34" fmla="*/ 8123 h 10000"/>
                  <a:gd name="connsiteX35" fmla="*/ 6035 w 10000"/>
                  <a:gd name="connsiteY35" fmla="*/ 8152 h 10000"/>
                  <a:gd name="connsiteX36" fmla="*/ 6035 w 10000"/>
                  <a:gd name="connsiteY36" fmla="*/ 8446 h 10000"/>
                  <a:gd name="connsiteX37" fmla="*/ 6207 w 10000"/>
                  <a:gd name="connsiteY37" fmla="*/ 8475 h 10000"/>
                  <a:gd name="connsiteX38" fmla="*/ 6207 w 10000"/>
                  <a:gd name="connsiteY38" fmla="*/ 8710 h 10000"/>
                  <a:gd name="connsiteX39" fmla="*/ 6380 w 10000"/>
                  <a:gd name="connsiteY39" fmla="*/ 8739 h 10000"/>
                  <a:gd name="connsiteX40" fmla="*/ 6380 w 10000"/>
                  <a:gd name="connsiteY40" fmla="*/ 8974 h 10000"/>
                  <a:gd name="connsiteX41" fmla="*/ 6552 w 10000"/>
                  <a:gd name="connsiteY41" fmla="*/ 9003 h 10000"/>
                  <a:gd name="connsiteX42" fmla="*/ 6552 w 10000"/>
                  <a:gd name="connsiteY42" fmla="*/ 9238 h 10000"/>
                  <a:gd name="connsiteX43" fmla="*/ 6724 w 10000"/>
                  <a:gd name="connsiteY43" fmla="*/ 9267 h 10000"/>
                  <a:gd name="connsiteX44" fmla="*/ 6724 w 10000"/>
                  <a:gd name="connsiteY44" fmla="*/ 9443 h 10000"/>
                  <a:gd name="connsiteX45" fmla="*/ 6897 w 10000"/>
                  <a:gd name="connsiteY45" fmla="*/ 9472 h 10000"/>
                  <a:gd name="connsiteX46" fmla="*/ 6897 w 10000"/>
                  <a:gd name="connsiteY46" fmla="*/ 9619 h 10000"/>
                  <a:gd name="connsiteX47" fmla="*/ 7070 w 10000"/>
                  <a:gd name="connsiteY47" fmla="*/ 9648 h 10000"/>
                  <a:gd name="connsiteX48" fmla="*/ 7070 w 10000"/>
                  <a:gd name="connsiteY48" fmla="*/ 9765 h 10000"/>
                  <a:gd name="connsiteX49" fmla="*/ 7241 w 10000"/>
                  <a:gd name="connsiteY49" fmla="*/ 9795 h 10000"/>
                  <a:gd name="connsiteX50" fmla="*/ 7241 w 10000"/>
                  <a:gd name="connsiteY50" fmla="*/ 9883 h 10000"/>
                  <a:gd name="connsiteX51" fmla="*/ 7414 w 10000"/>
                  <a:gd name="connsiteY51" fmla="*/ 9912 h 10000"/>
                  <a:gd name="connsiteX52" fmla="*/ 7414 w 10000"/>
                  <a:gd name="connsiteY52" fmla="*/ 9941 h 10000"/>
                  <a:gd name="connsiteX53" fmla="*/ 7758 w 10000"/>
                  <a:gd name="connsiteY53" fmla="*/ 10000 h 10000"/>
                  <a:gd name="connsiteX54" fmla="*/ 7586 w 10000"/>
                  <a:gd name="connsiteY54" fmla="*/ 10000 h 10000"/>
                  <a:gd name="connsiteX55" fmla="*/ 7758 w 10000"/>
                  <a:gd name="connsiteY55" fmla="*/ 10000 h 10000"/>
                  <a:gd name="connsiteX56" fmla="*/ 7930 w 10000"/>
                  <a:gd name="connsiteY56" fmla="*/ 10000 h 10000"/>
                  <a:gd name="connsiteX57" fmla="*/ 8276 w 10000"/>
                  <a:gd name="connsiteY57" fmla="*/ 9941 h 10000"/>
                  <a:gd name="connsiteX58" fmla="*/ 8276 w 10000"/>
                  <a:gd name="connsiteY58" fmla="*/ 9853 h 10000"/>
                  <a:gd name="connsiteX59" fmla="*/ 8447 w 10000"/>
                  <a:gd name="connsiteY59" fmla="*/ 9824 h 10000"/>
                  <a:gd name="connsiteX60" fmla="*/ 8447 w 10000"/>
                  <a:gd name="connsiteY60" fmla="*/ 9736 h 10000"/>
                  <a:gd name="connsiteX61" fmla="*/ 8621 w 10000"/>
                  <a:gd name="connsiteY61" fmla="*/ 9707 h 10000"/>
                  <a:gd name="connsiteX62" fmla="*/ 8621 w 10000"/>
                  <a:gd name="connsiteY62" fmla="*/ 9589 h 10000"/>
                  <a:gd name="connsiteX63" fmla="*/ 8794 w 10000"/>
                  <a:gd name="connsiteY63" fmla="*/ 9560 h 10000"/>
                  <a:gd name="connsiteX64" fmla="*/ 8794 w 10000"/>
                  <a:gd name="connsiteY64" fmla="*/ 9384 h 10000"/>
                  <a:gd name="connsiteX65" fmla="*/ 8967 w 10000"/>
                  <a:gd name="connsiteY65" fmla="*/ 9355 h 10000"/>
                  <a:gd name="connsiteX66" fmla="*/ 8967 w 10000"/>
                  <a:gd name="connsiteY66" fmla="*/ 9179 h 10000"/>
                  <a:gd name="connsiteX67" fmla="*/ 9139 w 10000"/>
                  <a:gd name="connsiteY67" fmla="*/ 9150 h 10000"/>
                  <a:gd name="connsiteX68" fmla="*/ 9139 w 10000"/>
                  <a:gd name="connsiteY68" fmla="*/ 8944 h 10000"/>
                  <a:gd name="connsiteX69" fmla="*/ 9310 w 10000"/>
                  <a:gd name="connsiteY69" fmla="*/ 8915 h 10000"/>
                  <a:gd name="connsiteX70" fmla="*/ 9310 w 10000"/>
                  <a:gd name="connsiteY70" fmla="*/ 8651 h 10000"/>
                  <a:gd name="connsiteX71" fmla="*/ 9482 w 10000"/>
                  <a:gd name="connsiteY71" fmla="*/ 8622 h 10000"/>
                  <a:gd name="connsiteX72" fmla="*/ 9482 w 10000"/>
                  <a:gd name="connsiteY72" fmla="*/ 8358 h 10000"/>
                  <a:gd name="connsiteX73" fmla="*/ 9656 w 10000"/>
                  <a:gd name="connsiteY73" fmla="*/ 8328 h 10000"/>
                  <a:gd name="connsiteX74" fmla="*/ 9656 w 10000"/>
                  <a:gd name="connsiteY74" fmla="*/ 8035 h 10000"/>
                  <a:gd name="connsiteX75" fmla="*/ 9826 w 10000"/>
                  <a:gd name="connsiteY75" fmla="*/ 8006 h 10000"/>
                  <a:gd name="connsiteX76" fmla="*/ 9826 w 10000"/>
                  <a:gd name="connsiteY76" fmla="*/ 7713 h 10000"/>
                  <a:gd name="connsiteX77" fmla="*/ 10000 w 10000"/>
                  <a:gd name="connsiteY77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035 w 10000"/>
                  <a:gd name="connsiteY35" fmla="*/ 8446 h 10000"/>
                  <a:gd name="connsiteX36" fmla="*/ 6207 w 10000"/>
                  <a:gd name="connsiteY36" fmla="*/ 8475 h 10000"/>
                  <a:gd name="connsiteX37" fmla="*/ 6207 w 10000"/>
                  <a:gd name="connsiteY37" fmla="*/ 8710 h 10000"/>
                  <a:gd name="connsiteX38" fmla="*/ 6380 w 10000"/>
                  <a:gd name="connsiteY38" fmla="*/ 8739 h 10000"/>
                  <a:gd name="connsiteX39" fmla="*/ 6380 w 10000"/>
                  <a:gd name="connsiteY39" fmla="*/ 8974 h 10000"/>
                  <a:gd name="connsiteX40" fmla="*/ 6552 w 10000"/>
                  <a:gd name="connsiteY40" fmla="*/ 9003 h 10000"/>
                  <a:gd name="connsiteX41" fmla="*/ 6552 w 10000"/>
                  <a:gd name="connsiteY41" fmla="*/ 9238 h 10000"/>
                  <a:gd name="connsiteX42" fmla="*/ 6724 w 10000"/>
                  <a:gd name="connsiteY42" fmla="*/ 9267 h 10000"/>
                  <a:gd name="connsiteX43" fmla="*/ 6724 w 10000"/>
                  <a:gd name="connsiteY43" fmla="*/ 9443 h 10000"/>
                  <a:gd name="connsiteX44" fmla="*/ 6897 w 10000"/>
                  <a:gd name="connsiteY44" fmla="*/ 9472 h 10000"/>
                  <a:gd name="connsiteX45" fmla="*/ 6897 w 10000"/>
                  <a:gd name="connsiteY45" fmla="*/ 9619 h 10000"/>
                  <a:gd name="connsiteX46" fmla="*/ 7070 w 10000"/>
                  <a:gd name="connsiteY46" fmla="*/ 9648 h 10000"/>
                  <a:gd name="connsiteX47" fmla="*/ 7070 w 10000"/>
                  <a:gd name="connsiteY47" fmla="*/ 9765 h 10000"/>
                  <a:gd name="connsiteX48" fmla="*/ 7241 w 10000"/>
                  <a:gd name="connsiteY48" fmla="*/ 9795 h 10000"/>
                  <a:gd name="connsiteX49" fmla="*/ 7241 w 10000"/>
                  <a:gd name="connsiteY49" fmla="*/ 9883 h 10000"/>
                  <a:gd name="connsiteX50" fmla="*/ 7414 w 10000"/>
                  <a:gd name="connsiteY50" fmla="*/ 9912 h 10000"/>
                  <a:gd name="connsiteX51" fmla="*/ 7414 w 10000"/>
                  <a:gd name="connsiteY51" fmla="*/ 9941 h 10000"/>
                  <a:gd name="connsiteX52" fmla="*/ 7758 w 10000"/>
                  <a:gd name="connsiteY52" fmla="*/ 10000 h 10000"/>
                  <a:gd name="connsiteX53" fmla="*/ 7586 w 10000"/>
                  <a:gd name="connsiteY53" fmla="*/ 10000 h 10000"/>
                  <a:gd name="connsiteX54" fmla="*/ 7758 w 10000"/>
                  <a:gd name="connsiteY54" fmla="*/ 10000 h 10000"/>
                  <a:gd name="connsiteX55" fmla="*/ 7930 w 10000"/>
                  <a:gd name="connsiteY55" fmla="*/ 10000 h 10000"/>
                  <a:gd name="connsiteX56" fmla="*/ 8276 w 10000"/>
                  <a:gd name="connsiteY56" fmla="*/ 9941 h 10000"/>
                  <a:gd name="connsiteX57" fmla="*/ 8276 w 10000"/>
                  <a:gd name="connsiteY57" fmla="*/ 9853 h 10000"/>
                  <a:gd name="connsiteX58" fmla="*/ 8447 w 10000"/>
                  <a:gd name="connsiteY58" fmla="*/ 9824 h 10000"/>
                  <a:gd name="connsiteX59" fmla="*/ 8447 w 10000"/>
                  <a:gd name="connsiteY59" fmla="*/ 9736 h 10000"/>
                  <a:gd name="connsiteX60" fmla="*/ 8621 w 10000"/>
                  <a:gd name="connsiteY60" fmla="*/ 9707 h 10000"/>
                  <a:gd name="connsiteX61" fmla="*/ 8621 w 10000"/>
                  <a:gd name="connsiteY61" fmla="*/ 9589 h 10000"/>
                  <a:gd name="connsiteX62" fmla="*/ 8794 w 10000"/>
                  <a:gd name="connsiteY62" fmla="*/ 9560 h 10000"/>
                  <a:gd name="connsiteX63" fmla="*/ 8794 w 10000"/>
                  <a:gd name="connsiteY63" fmla="*/ 9384 h 10000"/>
                  <a:gd name="connsiteX64" fmla="*/ 8967 w 10000"/>
                  <a:gd name="connsiteY64" fmla="*/ 9355 h 10000"/>
                  <a:gd name="connsiteX65" fmla="*/ 8967 w 10000"/>
                  <a:gd name="connsiteY65" fmla="*/ 9179 h 10000"/>
                  <a:gd name="connsiteX66" fmla="*/ 9139 w 10000"/>
                  <a:gd name="connsiteY66" fmla="*/ 9150 h 10000"/>
                  <a:gd name="connsiteX67" fmla="*/ 9139 w 10000"/>
                  <a:gd name="connsiteY67" fmla="*/ 8944 h 10000"/>
                  <a:gd name="connsiteX68" fmla="*/ 9310 w 10000"/>
                  <a:gd name="connsiteY68" fmla="*/ 8915 h 10000"/>
                  <a:gd name="connsiteX69" fmla="*/ 9310 w 10000"/>
                  <a:gd name="connsiteY69" fmla="*/ 8651 h 10000"/>
                  <a:gd name="connsiteX70" fmla="*/ 9482 w 10000"/>
                  <a:gd name="connsiteY70" fmla="*/ 8622 h 10000"/>
                  <a:gd name="connsiteX71" fmla="*/ 9482 w 10000"/>
                  <a:gd name="connsiteY71" fmla="*/ 8358 h 10000"/>
                  <a:gd name="connsiteX72" fmla="*/ 9656 w 10000"/>
                  <a:gd name="connsiteY72" fmla="*/ 8328 h 10000"/>
                  <a:gd name="connsiteX73" fmla="*/ 9656 w 10000"/>
                  <a:gd name="connsiteY73" fmla="*/ 8035 h 10000"/>
                  <a:gd name="connsiteX74" fmla="*/ 9826 w 10000"/>
                  <a:gd name="connsiteY74" fmla="*/ 8006 h 10000"/>
                  <a:gd name="connsiteX75" fmla="*/ 9826 w 10000"/>
                  <a:gd name="connsiteY75" fmla="*/ 7713 h 10000"/>
                  <a:gd name="connsiteX76" fmla="*/ 10000 w 10000"/>
                  <a:gd name="connsiteY76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207 w 10000"/>
                  <a:gd name="connsiteY36" fmla="*/ 8710 h 10000"/>
                  <a:gd name="connsiteX37" fmla="*/ 6380 w 10000"/>
                  <a:gd name="connsiteY37" fmla="*/ 8739 h 10000"/>
                  <a:gd name="connsiteX38" fmla="*/ 6380 w 10000"/>
                  <a:gd name="connsiteY38" fmla="*/ 8974 h 10000"/>
                  <a:gd name="connsiteX39" fmla="*/ 6552 w 10000"/>
                  <a:gd name="connsiteY39" fmla="*/ 9003 h 10000"/>
                  <a:gd name="connsiteX40" fmla="*/ 6552 w 10000"/>
                  <a:gd name="connsiteY40" fmla="*/ 9238 h 10000"/>
                  <a:gd name="connsiteX41" fmla="*/ 6724 w 10000"/>
                  <a:gd name="connsiteY41" fmla="*/ 9267 h 10000"/>
                  <a:gd name="connsiteX42" fmla="*/ 6724 w 10000"/>
                  <a:gd name="connsiteY42" fmla="*/ 9443 h 10000"/>
                  <a:gd name="connsiteX43" fmla="*/ 6897 w 10000"/>
                  <a:gd name="connsiteY43" fmla="*/ 9472 h 10000"/>
                  <a:gd name="connsiteX44" fmla="*/ 6897 w 10000"/>
                  <a:gd name="connsiteY44" fmla="*/ 9619 h 10000"/>
                  <a:gd name="connsiteX45" fmla="*/ 7070 w 10000"/>
                  <a:gd name="connsiteY45" fmla="*/ 9648 h 10000"/>
                  <a:gd name="connsiteX46" fmla="*/ 7070 w 10000"/>
                  <a:gd name="connsiteY46" fmla="*/ 9765 h 10000"/>
                  <a:gd name="connsiteX47" fmla="*/ 7241 w 10000"/>
                  <a:gd name="connsiteY47" fmla="*/ 9795 h 10000"/>
                  <a:gd name="connsiteX48" fmla="*/ 7241 w 10000"/>
                  <a:gd name="connsiteY48" fmla="*/ 9883 h 10000"/>
                  <a:gd name="connsiteX49" fmla="*/ 7414 w 10000"/>
                  <a:gd name="connsiteY49" fmla="*/ 9912 h 10000"/>
                  <a:gd name="connsiteX50" fmla="*/ 7414 w 10000"/>
                  <a:gd name="connsiteY50" fmla="*/ 9941 h 10000"/>
                  <a:gd name="connsiteX51" fmla="*/ 7758 w 10000"/>
                  <a:gd name="connsiteY51" fmla="*/ 10000 h 10000"/>
                  <a:gd name="connsiteX52" fmla="*/ 7586 w 10000"/>
                  <a:gd name="connsiteY52" fmla="*/ 10000 h 10000"/>
                  <a:gd name="connsiteX53" fmla="*/ 7758 w 10000"/>
                  <a:gd name="connsiteY53" fmla="*/ 10000 h 10000"/>
                  <a:gd name="connsiteX54" fmla="*/ 7930 w 10000"/>
                  <a:gd name="connsiteY54" fmla="*/ 10000 h 10000"/>
                  <a:gd name="connsiteX55" fmla="*/ 8276 w 10000"/>
                  <a:gd name="connsiteY55" fmla="*/ 9941 h 10000"/>
                  <a:gd name="connsiteX56" fmla="*/ 8276 w 10000"/>
                  <a:gd name="connsiteY56" fmla="*/ 9853 h 10000"/>
                  <a:gd name="connsiteX57" fmla="*/ 8447 w 10000"/>
                  <a:gd name="connsiteY57" fmla="*/ 9824 h 10000"/>
                  <a:gd name="connsiteX58" fmla="*/ 8447 w 10000"/>
                  <a:gd name="connsiteY58" fmla="*/ 9736 h 10000"/>
                  <a:gd name="connsiteX59" fmla="*/ 8621 w 10000"/>
                  <a:gd name="connsiteY59" fmla="*/ 9707 h 10000"/>
                  <a:gd name="connsiteX60" fmla="*/ 8621 w 10000"/>
                  <a:gd name="connsiteY60" fmla="*/ 9589 h 10000"/>
                  <a:gd name="connsiteX61" fmla="*/ 8794 w 10000"/>
                  <a:gd name="connsiteY61" fmla="*/ 9560 h 10000"/>
                  <a:gd name="connsiteX62" fmla="*/ 8794 w 10000"/>
                  <a:gd name="connsiteY62" fmla="*/ 9384 h 10000"/>
                  <a:gd name="connsiteX63" fmla="*/ 8967 w 10000"/>
                  <a:gd name="connsiteY63" fmla="*/ 9355 h 10000"/>
                  <a:gd name="connsiteX64" fmla="*/ 8967 w 10000"/>
                  <a:gd name="connsiteY64" fmla="*/ 9179 h 10000"/>
                  <a:gd name="connsiteX65" fmla="*/ 9139 w 10000"/>
                  <a:gd name="connsiteY65" fmla="*/ 9150 h 10000"/>
                  <a:gd name="connsiteX66" fmla="*/ 9139 w 10000"/>
                  <a:gd name="connsiteY66" fmla="*/ 8944 h 10000"/>
                  <a:gd name="connsiteX67" fmla="*/ 9310 w 10000"/>
                  <a:gd name="connsiteY67" fmla="*/ 8915 h 10000"/>
                  <a:gd name="connsiteX68" fmla="*/ 9310 w 10000"/>
                  <a:gd name="connsiteY68" fmla="*/ 8651 h 10000"/>
                  <a:gd name="connsiteX69" fmla="*/ 9482 w 10000"/>
                  <a:gd name="connsiteY69" fmla="*/ 8622 h 10000"/>
                  <a:gd name="connsiteX70" fmla="*/ 9482 w 10000"/>
                  <a:gd name="connsiteY70" fmla="*/ 8358 h 10000"/>
                  <a:gd name="connsiteX71" fmla="*/ 9656 w 10000"/>
                  <a:gd name="connsiteY71" fmla="*/ 8328 h 10000"/>
                  <a:gd name="connsiteX72" fmla="*/ 9656 w 10000"/>
                  <a:gd name="connsiteY72" fmla="*/ 8035 h 10000"/>
                  <a:gd name="connsiteX73" fmla="*/ 9826 w 10000"/>
                  <a:gd name="connsiteY73" fmla="*/ 8006 h 10000"/>
                  <a:gd name="connsiteX74" fmla="*/ 9826 w 10000"/>
                  <a:gd name="connsiteY74" fmla="*/ 7713 h 10000"/>
                  <a:gd name="connsiteX75" fmla="*/ 10000 w 10000"/>
                  <a:gd name="connsiteY75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380 w 10000"/>
                  <a:gd name="connsiteY37" fmla="*/ 8974 h 10000"/>
                  <a:gd name="connsiteX38" fmla="*/ 6552 w 10000"/>
                  <a:gd name="connsiteY38" fmla="*/ 9003 h 10000"/>
                  <a:gd name="connsiteX39" fmla="*/ 6552 w 10000"/>
                  <a:gd name="connsiteY39" fmla="*/ 9238 h 10000"/>
                  <a:gd name="connsiteX40" fmla="*/ 6724 w 10000"/>
                  <a:gd name="connsiteY40" fmla="*/ 9267 h 10000"/>
                  <a:gd name="connsiteX41" fmla="*/ 6724 w 10000"/>
                  <a:gd name="connsiteY41" fmla="*/ 9443 h 10000"/>
                  <a:gd name="connsiteX42" fmla="*/ 6897 w 10000"/>
                  <a:gd name="connsiteY42" fmla="*/ 9472 h 10000"/>
                  <a:gd name="connsiteX43" fmla="*/ 6897 w 10000"/>
                  <a:gd name="connsiteY43" fmla="*/ 9619 h 10000"/>
                  <a:gd name="connsiteX44" fmla="*/ 7070 w 10000"/>
                  <a:gd name="connsiteY44" fmla="*/ 9648 h 10000"/>
                  <a:gd name="connsiteX45" fmla="*/ 7070 w 10000"/>
                  <a:gd name="connsiteY45" fmla="*/ 9765 h 10000"/>
                  <a:gd name="connsiteX46" fmla="*/ 7241 w 10000"/>
                  <a:gd name="connsiteY46" fmla="*/ 9795 h 10000"/>
                  <a:gd name="connsiteX47" fmla="*/ 7241 w 10000"/>
                  <a:gd name="connsiteY47" fmla="*/ 9883 h 10000"/>
                  <a:gd name="connsiteX48" fmla="*/ 7414 w 10000"/>
                  <a:gd name="connsiteY48" fmla="*/ 9912 h 10000"/>
                  <a:gd name="connsiteX49" fmla="*/ 7414 w 10000"/>
                  <a:gd name="connsiteY49" fmla="*/ 9941 h 10000"/>
                  <a:gd name="connsiteX50" fmla="*/ 7758 w 10000"/>
                  <a:gd name="connsiteY50" fmla="*/ 10000 h 10000"/>
                  <a:gd name="connsiteX51" fmla="*/ 7586 w 10000"/>
                  <a:gd name="connsiteY51" fmla="*/ 10000 h 10000"/>
                  <a:gd name="connsiteX52" fmla="*/ 7758 w 10000"/>
                  <a:gd name="connsiteY52" fmla="*/ 10000 h 10000"/>
                  <a:gd name="connsiteX53" fmla="*/ 7930 w 10000"/>
                  <a:gd name="connsiteY53" fmla="*/ 10000 h 10000"/>
                  <a:gd name="connsiteX54" fmla="*/ 8276 w 10000"/>
                  <a:gd name="connsiteY54" fmla="*/ 9941 h 10000"/>
                  <a:gd name="connsiteX55" fmla="*/ 8276 w 10000"/>
                  <a:gd name="connsiteY55" fmla="*/ 9853 h 10000"/>
                  <a:gd name="connsiteX56" fmla="*/ 8447 w 10000"/>
                  <a:gd name="connsiteY56" fmla="*/ 9824 h 10000"/>
                  <a:gd name="connsiteX57" fmla="*/ 8447 w 10000"/>
                  <a:gd name="connsiteY57" fmla="*/ 9736 h 10000"/>
                  <a:gd name="connsiteX58" fmla="*/ 8621 w 10000"/>
                  <a:gd name="connsiteY58" fmla="*/ 9707 h 10000"/>
                  <a:gd name="connsiteX59" fmla="*/ 8621 w 10000"/>
                  <a:gd name="connsiteY59" fmla="*/ 9589 h 10000"/>
                  <a:gd name="connsiteX60" fmla="*/ 8794 w 10000"/>
                  <a:gd name="connsiteY60" fmla="*/ 9560 h 10000"/>
                  <a:gd name="connsiteX61" fmla="*/ 8794 w 10000"/>
                  <a:gd name="connsiteY61" fmla="*/ 9384 h 10000"/>
                  <a:gd name="connsiteX62" fmla="*/ 8967 w 10000"/>
                  <a:gd name="connsiteY62" fmla="*/ 9355 h 10000"/>
                  <a:gd name="connsiteX63" fmla="*/ 8967 w 10000"/>
                  <a:gd name="connsiteY63" fmla="*/ 9179 h 10000"/>
                  <a:gd name="connsiteX64" fmla="*/ 9139 w 10000"/>
                  <a:gd name="connsiteY64" fmla="*/ 9150 h 10000"/>
                  <a:gd name="connsiteX65" fmla="*/ 9139 w 10000"/>
                  <a:gd name="connsiteY65" fmla="*/ 8944 h 10000"/>
                  <a:gd name="connsiteX66" fmla="*/ 9310 w 10000"/>
                  <a:gd name="connsiteY66" fmla="*/ 8915 h 10000"/>
                  <a:gd name="connsiteX67" fmla="*/ 9310 w 10000"/>
                  <a:gd name="connsiteY67" fmla="*/ 8651 h 10000"/>
                  <a:gd name="connsiteX68" fmla="*/ 9482 w 10000"/>
                  <a:gd name="connsiteY68" fmla="*/ 8622 h 10000"/>
                  <a:gd name="connsiteX69" fmla="*/ 9482 w 10000"/>
                  <a:gd name="connsiteY69" fmla="*/ 8358 h 10000"/>
                  <a:gd name="connsiteX70" fmla="*/ 9656 w 10000"/>
                  <a:gd name="connsiteY70" fmla="*/ 8328 h 10000"/>
                  <a:gd name="connsiteX71" fmla="*/ 9656 w 10000"/>
                  <a:gd name="connsiteY71" fmla="*/ 8035 h 10000"/>
                  <a:gd name="connsiteX72" fmla="*/ 9826 w 10000"/>
                  <a:gd name="connsiteY72" fmla="*/ 8006 h 10000"/>
                  <a:gd name="connsiteX73" fmla="*/ 9826 w 10000"/>
                  <a:gd name="connsiteY73" fmla="*/ 7713 h 10000"/>
                  <a:gd name="connsiteX74" fmla="*/ 10000 w 10000"/>
                  <a:gd name="connsiteY74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552 w 10000"/>
                  <a:gd name="connsiteY38" fmla="*/ 9238 h 10000"/>
                  <a:gd name="connsiteX39" fmla="*/ 6724 w 10000"/>
                  <a:gd name="connsiteY39" fmla="*/ 9267 h 10000"/>
                  <a:gd name="connsiteX40" fmla="*/ 6724 w 10000"/>
                  <a:gd name="connsiteY40" fmla="*/ 9443 h 10000"/>
                  <a:gd name="connsiteX41" fmla="*/ 6897 w 10000"/>
                  <a:gd name="connsiteY41" fmla="*/ 9472 h 10000"/>
                  <a:gd name="connsiteX42" fmla="*/ 6897 w 10000"/>
                  <a:gd name="connsiteY42" fmla="*/ 9619 h 10000"/>
                  <a:gd name="connsiteX43" fmla="*/ 7070 w 10000"/>
                  <a:gd name="connsiteY43" fmla="*/ 9648 h 10000"/>
                  <a:gd name="connsiteX44" fmla="*/ 7070 w 10000"/>
                  <a:gd name="connsiteY44" fmla="*/ 9765 h 10000"/>
                  <a:gd name="connsiteX45" fmla="*/ 7241 w 10000"/>
                  <a:gd name="connsiteY45" fmla="*/ 9795 h 10000"/>
                  <a:gd name="connsiteX46" fmla="*/ 7241 w 10000"/>
                  <a:gd name="connsiteY46" fmla="*/ 9883 h 10000"/>
                  <a:gd name="connsiteX47" fmla="*/ 7414 w 10000"/>
                  <a:gd name="connsiteY47" fmla="*/ 9912 h 10000"/>
                  <a:gd name="connsiteX48" fmla="*/ 7414 w 10000"/>
                  <a:gd name="connsiteY48" fmla="*/ 9941 h 10000"/>
                  <a:gd name="connsiteX49" fmla="*/ 7758 w 10000"/>
                  <a:gd name="connsiteY49" fmla="*/ 10000 h 10000"/>
                  <a:gd name="connsiteX50" fmla="*/ 7586 w 10000"/>
                  <a:gd name="connsiteY50" fmla="*/ 10000 h 10000"/>
                  <a:gd name="connsiteX51" fmla="*/ 7758 w 10000"/>
                  <a:gd name="connsiteY51" fmla="*/ 10000 h 10000"/>
                  <a:gd name="connsiteX52" fmla="*/ 7930 w 10000"/>
                  <a:gd name="connsiteY52" fmla="*/ 10000 h 10000"/>
                  <a:gd name="connsiteX53" fmla="*/ 8276 w 10000"/>
                  <a:gd name="connsiteY53" fmla="*/ 9941 h 10000"/>
                  <a:gd name="connsiteX54" fmla="*/ 8276 w 10000"/>
                  <a:gd name="connsiteY54" fmla="*/ 9853 h 10000"/>
                  <a:gd name="connsiteX55" fmla="*/ 8447 w 10000"/>
                  <a:gd name="connsiteY55" fmla="*/ 9824 h 10000"/>
                  <a:gd name="connsiteX56" fmla="*/ 8447 w 10000"/>
                  <a:gd name="connsiteY56" fmla="*/ 9736 h 10000"/>
                  <a:gd name="connsiteX57" fmla="*/ 8621 w 10000"/>
                  <a:gd name="connsiteY57" fmla="*/ 9707 h 10000"/>
                  <a:gd name="connsiteX58" fmla="*/ 8621 w 10000"/>
                  <a:gd name="connsiteY58" fmla="*/ 9589 h 10000"/>
                  <a:gd name="connsiteX59" fmla="*/ 8794 w 10000"/>
                  <a:gd name="connsiteY59" fmla="*/ 9560 h 10000"/>
                  <a:gd name="connsiteX60" fmla="*/ 8794 w 10000"/>
                  <a:gd name="connsiteY60" fmla="*/ 9384 h 10000"/>
                  <a:gd name="connsiteX61" fmla="*/ 8967 w 10000"/>
                  <a:gd name="connsiteY61" fmla="*/ 9355 h 10000"/>
                  <a:gd name="connsiteX62" fmla="*/ 8967 w 10000"/>
                  <a:gd name="connsiteY62" fmla="*/ 9179 h 10000"/>
                  <a:gd name="connsiteX63" fmla="*/ 9139 w 10000"/>
                  <a:gd name="connsiteY63" fmla="*/ 9150 h 10000"/>
                  <a:gd name="connsiteX64" fmla="*/ 9139 w 10000"/>
                  <a:gd name="connsiteY64" fmla="*/ 8944 h 10000"/>
                  <a:gd name="connsiteX65" fmla="*/ 9310 w 10000"/>
                  <a:gd name="connsiteY65" fmla="*/ 8915 h 10000"/>
                  <a:gd name="connsiteX66" fmla="*/ 9310 w 10000"/>
                  <a:gd name="connsiteY66" fmla="*/ 8651 h 10000"/>
                  <a:gd name="connsiteX67" fmla="*/ 9482 w 10000"/>
                  <a:gd name="connsiteY67" fmla="*/ 8622 h 10000"/>
                  <a:gd name="connsiteX68" fmla="*/ 9482 w 10000"/>
                  <a:gd name="connsiteY68" fmla="*/ 8358 h 10000"/>
                  <a:gd name="connsiteX69" fmla="*/ 9656 w 10000"/>
                  <a:gd name="connsiteY69" fmla="*/ 8328 h 10000"/>
                  <a:gd name="connsiteX70" fmla="*/ 9656 w 10000"/>
                  <a:gd name="connsiteY70" fmla="*/ 8035 h 10000"/>
                  <a:gd name="connsiteX71" fmla="*/ 9826 w 10000"/>
                  <a:gd name="connsiteY71" fmla="*/ 8006 h 10000"/>
                  <a:gd name="connsiteX72" fmla="*/ 9826 w 10000"/>
                  <a:gd name="connsiteY72" fmla="*/ 7713 h 10000"/>
                  <a:gd name="connsiteX73" fmla="*/ 10000 w 10000"/>
                  <a:gd name="connsiteY73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724 w 10000"/>
                  <a:gd name="connsiteY39" fmla="*/ 9443 h 10000"/>
                  <a:gd name="connsiteX40" fmla="*/ 6897 w 10000"/>
                  <a:gd name="connsiteY40" fmla="*/ 9472 h 10000"/>
                  <a:gd name="connsiteX41" fmla="*/ 6897 w 10000"/>
                  <a:gd name="connsiteY41" fmla="*/ 9619 h 10000"/>
                  <a:gd name="connsiteX42" fmla="*/ 7070 w 10000"/>
                  <a:gd name="connsiteY42" fmla="*/ 9648 h 10000"/>
                  <a:gd name="connsiteX43" fmla="*/ 7070 w 10000"/>
                  <a:gd name="connsiteY43" fmla="*/ 9765 h 10000"/>
                  <a:gd name="connsiteX44" fmla="*/ 7241 w 10000"/>
                  <a:gd name="connsiteY44" fmla="*/ 9795 h 10000"/>
                  <a:gd name="connsiteX45" fmla="*/ 7241 w 10000"/>
                  <a:gd name="connsiteY45" fmla="*/ 9883 h 10000"/>
                  <a:gd name="connsiteX46" fmla="*/ 7414 w 10000"/>
                  <a:gd name="connsiteY46" fmla="*/ 9912 h 10000"/>
                  <a:gd name="connsiteX47" fmla="*/ 7414 w 10000"/>
                  <a:gd name="connsiteY47" fmla="*/ 9941 h 10000"/>
                  <a:gd name="connsiteX48" fmla="*/ 7758 w 10000"/>
                  <a:gd name="connsiteY48" fmla="*/ 10000 h 10000"/>
                  <a:gd name="connsiteX49" fmla="*/ 7586 w 10000"/>
                  <a:gd name="connsiteY49" fmla="*/ 10000 h 10000"/>
                  <a:gd name="connsiteX50" fmla="*/ 7758 w 10000"/>
                  <a:gd name="connsiteY50" fmla="*/ 10000 h 10000"/>
                  <a:gd name="connsiteX51" fmla="*/ 7930 w 10000"/>
                  <a:gd name="connsiteY51" fmla="*/ 10000 h 10000"/>
                  <a:gd name="connsiteX52" fmla="*/ 8276 w 10000"/>
                  <a:gd name="connsiteY52" fmla="*/ 9941 h 10000"/>
                  <a:gd name="connsiteX53" fmla="*/ 8276 w 10000"/>
                  <a:gd name="connsiteY53" fmla="*/ 9853 h 10000"/>
                  <a:gd name="connsiteX54" fmla="*/ 8447 w 10000"/>
                  <a:gd name="connsiteY54" fmla="*/ 9824 h 10000"/>
                  <a:gd name="connsiteX55" fmla="*/ 8447 w 10000"/>
                  <a:gd name="connsiteY55" fmla="*/ 9736 h 10000"/>
                  <a:gd name="connsiteX56" fmla="*/ 8621 w 10000"/>
                  <a:gd name="connsiteY56" fmla="*/ 9707 h 10000"/>
                  <a:gd name="connsiteX57" fmla="*/ 8621 w 10000"/>
                  <a:gd name="connsiteY57" fmla="*/ 9589 h 10000"/>
                  <a:gd name="connsiteX58" fmla="*/ 8794 w 10000"/>
                  <a:gd name="connsiteY58" fmla="*/ 9560 h 10000"/>
                  <a:gd name="connsiteX59" fmla="*/ 8794 w 10000"/>
                  <a:gd name="connsiteY59" fmla="*/ 9384 h 10000"/>
                  <a:gd name="connsiteX60" fmla="*/ 8967 w 10000"/>
                  <a:gd name="connsiteY60" fmla="*/ 9355 h 10000"/>
                  <a:gd name="connsiteX61" fmla="*/ 8967 w 10000"/>
                  <a:gd name="connsiteY61" fmla="*/ 9179 h 10000"/>
                  <a:gd name="connsiteX62" fmla="*/ 9139 w 10000"/>
                  <a:gd name="connsiteY62" fmla="*/ 9150 h 10000"/>
                  <a:gd name="connsiteX63" fmla="*/ 9139 w 10000"/>
                  <a:gd name="connsiteY63" fmla="*/ 8944 h 10000"/>
                  <a:gd name="connsiteX64" fmla="*/ 9310 w 10000"/>
                  <a:gd name="connsiteY64" fmla="*/ 8915 h 10000"/>
                  <a:gd name="connsiteX65" fmla="*/ 9310 w 10000"/>
                  <a:gd name="connsiteY65" fmla="*/ 8651 h 10000"/>
                  <a:gd name="connsiteX66" fmla="*/ 9482 w 10000"/>
                  <a:gd name="connsiteY66" fmla="*/ 8622 h 10000"/>
                  <a:gd name="connsiteX67" fmla="*/ 9482 w 10000"/>
                  <a:gd name="connsiteY67" fmla="*/ 8358 h 10000"/>
                  <a:gd name="connsiteX68" fmla="*/ 9656 w 10000"/>
                  <a:gd name="connsiteY68" fmla="*/ 8328 h 10000"/>
                  <a:gd name="connsiteX69" fmla="*/ 9656 w 10000"/>
                  <a:gd name="connsiteY69" fmla="*/ 8035 h 10000"/>
                  <a:gd name="connsiteX70" fmla="*/ 9826 w 10000"/>
                  <a:gd name="connsiteY70" fmla="*/ 8006 h 10000"/>
                  <a:gd name="connsiteX71" fmla="*/ 9826 w 10000"/>
                  <a:gd name="connsiteY71" fmla="*/ 7713 h 10000"/>
                  <a:gd name="connsiteX72" fmla="*/ 10000 w 10000"/>
                  <a:gd name="connsiteY72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6897 w 10000"/>
                  <a:gd name="connsiteY40" fmla="*/ 9619 h 10000"/>
                  <a:gd name="connsiteX41" fmla="*/ 7070 w 10000"/>
                  <a:gd name="connsiteY41" fmla="*/ 9648 h 10000"/>
                  <a:gd name="connsiteX42" fmla="*/ 7070 w 10000"/>
                  <a:gd name="connsiteY42" fmla="*/ 9765 h 10000"/>
                  <a:gd name="connsiteX43" fmla="*/ 7241 w 10000"/>
                  <a:gd name="connsiteY43" fmla="*/ 9795 h 10000"/>
                  <a:gd name="connsiteX44" fmla="*/ 7241 w 10000"/>
                  <a:gd name="connsiteY44" fmla="*/ 9883 h 10000"/>
                  <a:gd name="connsiteX45" fmla="*/ 7414 w 10000"/>
                  <a:gd name="connsiteY45" fmla="*/ 9912 h 10000"/>
                  <a:gd name="connsiteX46" fmla="*/ 7414 w 10000"/>
                  <a:gd name="connsiteY46" fmla="*/ 9941 h 10000"/>
                  <a:gd name="connsiteX47" fmla="*/ 7758 w 10000"/>
                  <a:gd name="connsiteY47" fmla="*/ 10000 h 10000"/>
                  <a:gd name="connsiteX48" fmla="*/ 7586 w 10000"/>
                  <a:gd name="connsiteY48" fmla="*/ 10000 h 10000"/>
                  <a:gd name="connsiteX49" fmla="*/ 7758 w 10000"/>
                  <a:gd name="connsiteY49" fmla="*/ 10000 h 10000"/>
                  <a:gd name="connsiteX50" fmla="*/ 7930 w 10000"/>
                  <a:gd name="connsiteY50" fmla="*/ 10000 h 10000"/>
                  <a:gd name="connsiteX51" fmla="*/ 8276 w 10000"/>
                  <a:gd name="connsiteY51" fmla="*/ 9941 h 10000"/>
                  <a:gd name="connsiteX52" fmla="*/ 8276 w 10000"/>
                  <a:gd name="connsiteY52" fmla="*/ 9853 h 10000"/>
                  <a:gd name="connsiteX53" fmla="*/ 8447 w 10000"/>
                  <a:gd name="connsiteY53" fmla="*/ 9824 h 10000"/>
                  <a:gd name="connsiteX54" fmla="*/ 8447 w 10000"/>
                  <a:gd name="connsiteY54" fmla="*/ 9736 h 10000"/>
                  <a:gd name="connsiteX55" fmla="*/ 8621 w 10000"/>
                  <a:gd name="connsiteY55" fmla="*/ 9707 h 10000"/>
                  <a:gd name="connsiteX56" fmla="*/ 8621 w 10000"/>
                  <a:gd name="connsiteY56" fmla="*/ 9589 h 10000"/>
                  <a:gd name="connsiteX57" fmla="*/ 8794 w 10000"/>
                  <a:gd name="connsiteY57" fmla="*/ 9560 h 10000"/>
                  <a:gd name="connsiteX58" fmla="*/ 8794 w 10000"/>
                  <a:gd name="connsiteY58" fmla="*/ 9384 h 10000"/>
                  <a:gd name="connsiteX59" fmla="*/ 8967 w 10000"/>
                  <a:gd name="connsiteY59" fmla="*/ 9355 h 10000"/>
                  <a:gd name="connsiteX60" fmla="*/ 8967 w 10000"/>
                  <a:gd name="connsiteY60" fmla="*/ 9179 h 10000"/>
                  <a:gd name="connsiteX61" fmla="*/ 9139 w 10000"/>
                  <a:gd name="connsiteY61" fmla="*/ 9150 h 10000"/>
                  <a:gd name="connsiteX62" fmla="*/ 9139 w 10000"/>
                  <a:gd name="connsiteY62" fmla="*/ 8944 h 10000"/>
                  <a:gd name="connsiteX63" fmla="*/ 9310 w 10000"/>
                  <a:gd name="connsiteY63" fmla="*/ 8915 h 10000"/>
                  <a:gd name="connsiteX64" fmla="*/ 9310 w 10000"/>
                  <a:gd name="connsiteY64" fmla="*/ 8651 h 10000"/>
                  <a:gd name="connsiteX65" fmla="*/ 9482 w 10000"/>
                  <a:gd name="connsiteY65" fmla="*/ 8622 h 10000"/>
                  <a:gd name="connsiteX66" fmla="*/ 9482 w 10000"/>
                  <a:gd name="connsiteY66" fmla="*/ 8358 h 10000"/>
                  <a:gd name="connsiteX67" fmla="*/ 9656 w 10000"/>
                  <a:gd name="connsiteY67" fmla="*/ 8328 h 10000"/>
                  <a:gd name="connsiteX68" fmla="*/ 9656 w 10000"/>
                  <a:gd name="connsiteY68" fmla="*/ 8035 h 10000"/>
                  <a:gd name="connsiteX69" fmla="*/ 9826 w 10000"/>
                  <a:gd name="connsiteY69" fmla="*/ 8006 h 10000"/>
                  <a:gd name="connsiteX70" fmla="*/ 9826 w 10000"/>
                  <a:gd name="connsiteY70" fmla="*/ 7713 h 10000"/>
                  <a:gd name="connsiteX71" fmla="*/ 10000 w 10000"/>
                  <a:gd name="connsiteY71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070 w 10000"/>
                  <a:gd name="connsiteY41" fmla="*/ 9765 h 10000"/>
                  <a:gd name="connsiteX42" fmla="*/ 7241 w 10000"/>
                  <a:gd name="connsiteY42" fmla="*/ 9795 h 10000"/>
                  <a:gd name="connsiteX43" fmla="*/ 7241 w 10000"/>
                  <a:gd name="connsiteY43" fmla="*/ 9883 h 10000"/>
                  <a:gd name="connsiteX44" fmla="*/ 7414 w 10000"/>
                  <a:gd name="connsiteY44" fmla="*/ 9912 h 10000"/>
                  <a:gd name="connsiteX45" fmla="*/ 7414 w 10000"/>
                  <a:gd name="connsiteY45" fmla="*/ 9941 h 10000"/>
                  <a:gd name="connsiteX46" fmla="*/ 7758 w 10000"/>
                  <a:gd name="connsiteY46" fmla="*/ 10000 h 10000"/>
                  <a:gd name="connsiteX47" fmla="*/ 7586 w 10000"/>
                  <a:gd name="connsiteY47" fmla="*/ 10000 h 10000"/>
                  <a:gd name="connsiteX48" fmla="*/ 7758 w 10000"/>
                  <a:gd name="connsiteY48" fmla="*/ 10000 h 10000"/>
                  <a:gd name="connsiteX49" fmla="*/ 7930 w 10000"/>
                  <a:gd name="connsiteY49" fmla="*/ 10000 h 10000"/>
                  <a:gd name="connsiteX50" fmla="*/ 8276 w 10000"/>
                  <a:gd name="connsiteY50" fmla="*/ 9941 h 10000"/>
                  <a:gd name="connsiteX51" fmla="*/ 8276 w 10000"/>
                  <a:gd name="connsiteY51" fmla="*/ 9853 h 10000"/>
                  <a:gd name="connsiteX52" fmla="*/ 8447 w 10000"/>
                  <a:gd name="connsiteY52" fmla="*/ 9824 h 10000"/>
                  <a:gd name="connsiteX53" fmla="*/ 8447 w 10000"/>
                  <a:gd name="connsiteY53" fmla="*/ 9736 h 10000"/>
                  <a:gd name="connsiteX54" fmla="*/ 8621 w 10000"/>
                  <a:gd name="connsiteY54" fmla="*/ 9707 h 10000"/>
                  <a:gd name="connsiteX55" fmla="*/ 8621 w 10000"/>
                  <a:gd name="connsiteY55" fmla="*/ 9589 h 10000"/>
                  <a:gd name="connsiteX56" fmla="*/ 8794 w 10000"/>
                  <a:gd name="connsiteY56" fmla="*/ 9560 h 10000"/>
                  <a:gd name="connsiteX57" fmla="*/ 8794 w 10000"/>
                  <a:gd name="connsiteY57" fmla="*/ 9384 h 10000"/>
                  <a:gd name="connsiteX58" fmla="*/ 8967 w 10000"/>
                  <a:gd name="connsiteY58" fmla="*/ 9355 h 10000"/>
                  <a:gd name="connsiteX59" fmla="*/ 8967 w 10000"/>
                  <a:gd name="connsiteY59" fmla="*/ 9179 h 10000"/>
                  <a:gd name="connsiteX60" fmla="*/ 9139 w 10000"/>
                  <a:gd name="connsiteY60" fmla="*/ 9150 h 10000"/>
                  <a:gd name="connsiteX61" fmla="*/ 9139 w 10000"/>
                  <a:gd name="connsiteY61" fmla="*/ 8944 h 10000"/>
                  <a:gd name="connsiteX62" fmla="*/ 9310 w 10000"/>
                  <a:gd name="connsiteY62" fmla="*/ 8915 h 10000"/>
                  <a:gd name="connsiteX63" fmla="*/ 9310 w 10000"/>
                  <a:gd name="connsiteY63" fmla="*/ 8651 h 10000"/>
                  <a:gd name="connsiteX64" fmla="*/ 9482 w 10000"/>
                  <a:gd name="connsiteY64" fmla="*/ 8622 h 10000"/>
                  <a:gd name="connsiteX65" fmla="*/ 9482 w 10000"/>
                  <a:gd name="connsiteY65" fmla="*/ 8358 h 10000"/>
                  <a:gd name="connsiteX66" fmla="*/ 9656 w 10000"/>
                  <a:gd name="connsiteY66" fmla="*/ 8328 h 10000"/>
                  <a:gd name="connsiteX67" fmla="*/ 9656 w 10000"/>
                  <a:gd name="connsiteY67" fmla="*/ 8035 h 10000"/>
                  <a:gd name="connsiteX68" fmla="*/ 9826 w 10000"/>
                  <a:gd name="connsiteY68" fmla="*/ 8006 h 10000"/>
                  <a:gd name="connsiteX69" fmla="*/ 9826 w 10000"/>
                  <a:gd name="connsiteY69" fmla="*/ 7713 h 10000"/>
                  <a:gd name="connsiteX70" fmla="*/ 10000 w 10000"/>
                  <a:gd name="connsiteY70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241 w 10000"/>
                  <a:gd name="connsiteY42" fmla="*/ 9883 h 10000"/>
                  <a:gd name="connsiteX43" fmla="*/ 7414 w 10000"/>
                  <a:gd name="connsiteY43" fmla="*/ 9912 h 10000"/>
                  <a:gd name="connsiteX44" fmla="*/ 7414 w 10000"/>
                  <a:gd name="connsiteY44" fmla="*/ 9941 h 10000"/>
                  <a:gd name="connsiteX45" fmla="*/ 7758 w 10000"/>
                  <a:gd name="connsiteY45" fmla="*/ 10000 h 10000"/>
                  <a:gd name="connsiteX46" fmla="*/ 7586 w 10000"/>
                  <a:gd name="connsiteY46" fmla="*/ 10000 h 10000"/>
                  <a:gd name="connsiteX47" fmla="*/ 7758 w 10000"/>
                  <a:gd name="connsiteY47" fmla="*/ 10000 h 10000"/>
                  <a:gd name="connsiteX48" fmla="*/ 7930 w 10000"/>
                  <a:gd name="connsiteY48" fmla="*/ 10000 h 10000"/>
                  <a:gd name="connsiteX49" fmla="*/ 8276 w 10000"/>
                  <a:gd name="connsiteY49" fmla="*/ 9941 h 10000"/>
                  <a:gd name="connsiteX50" fmla="*/ 8276 w 10000"/>
                  <a:gd name="connsiteY50" fmla="*/ 9853 h 10000"/>
                  <a:gd name="connsiteX51" fmla="*/ 8447 w 10000"/>
                  <a:gd name="connsiteY51" fmla="*/ 9824 h 10000"/>
                  <a:gd name="connsiteX52" fmla="*/ 8447 w 10000"/>
                  <a:gd name="connsiteY52" fmla="*/ 9736 h 10000"/>
                  <a:gd name="connsiteX53" fmla="*/ 8621 w 10000"/>
                  <a:gd name="connsiteY53" fmla="*/ 9707 h 10000"/>
                  <a:gd name="connsiteX54" fmla="*/ 8621 w 10000"/>
                  <a:gd name="connsiteY54" fmla="*/ 9589 h 10000"/>
                  <a:gd name="connsiteX55" fmla="*/ 8794 w 10000"/>
                  <a:gd name="connsiteY55" fmla="*/ 9560 h 10000"/>
                  <a:gd name="connsiteX56" fmla="*/ 8794 w 10000"/>
                  <a:gd name="connsiteY56" fmla="*/ 9384 h 10000"/>
                  <a:gd name="connsiteX57" fmla="*/ 8967 w 10000"/>
                  <a:gd name="connsiteY57" fmla="*/ 9355 h 10000"/>
                  <a:gd name="connsiteX58" fmla="*/ 8967 w 10000"/>
                  <a:gd name="connsiteY58" fmla="*/ 9179 h 10000"/>
                  <a:gd name="connsiteX59" fmla="*/ 9139 w 10000"/>
                  <a:gd name="connsiteY59" fmla="*/ 9150 h 10000"/>
                  <a:gd name="connsiteX60" fmla="*/ 9139 w 10000"/>
                  <a:gd name="connsiteY60" fmla="*/ 8944 h 10000"/>
                  <a:gd name="connsiteX61" fmla="*/ 9310 w 10000"/>
                  <a:gd name="connsiteY61" fmla="*/ 8915 h 10000"/>
                  <a:gd name="connsiteX62" fmla="*/ 9310 w 10000"/>
                  <a:gd name="connsiteY62" fmla="*/ 8651 h 10000"/>
                  <a:gd name="connsiteX63" fmla="*/ 9482 w 10000"/>
                  <a:gd name="connsiteY63" fmla="*/ 8622 h 10000"/>
                  <a:gd name="connsiteX64" fmla="*/ 9482 w 10000"/>
                  <a:gd name="connsiteY64" fmla="*/ 8358 h 10000"/>
                  <a:gd name="connsiteX65" fmla="*/ 9656 w 10000"/>
                  <a:gd name="connsiteY65" fmla="*/ 8328 h 10000"/>
                  <a:gd name="connsiteX66" fmla="*/ 9656 w 10000"/>
                  <a:gd name="connsiteY66" fmla="*/ 8035 h 10000"/>
                  <a:gd name="connsiteX67" fmla="*/ 9826 w 10000"/>
                  <a:gd name="connsiteY67" fmla="*/ 8006 h 10000"/>
                  <a:gd name="connsiteX68" fmla="*/ 9826 w 10000"/>
                  <a:gd name="connsiteY68" fmla="*/ 7713 h 10000"/>
                  <a:gd name="connsiteX69" fmla="*/ 10000 w 10000"/>
                  <a:gd name="connsiteY69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414 w 10000"/>
                  <a:gd name="connsiteY43" fmla="*/ 9941 h 10000"/>
                  <a:gd name="connsiteX44" fmla="*/ 7758 w 10000"/>
                  <a:gd name="connsiteY44" fmla="*/ 10000 h 10000"/>
                  <a:gd name="connsiteX45" fmla="*/ 7586 w 10000"/>
                  <a:gd name="connsiteY45" fmla="*/ 10000 h 10000"/>
                  <a:gd name="connsiteX46" fmla="*/ 7758 w 10000"/>
                  <a:gd name="connsiteY46" fmla="*/ 10000 h 10000"/>
                  <a:gd name="connsiteX47" fmla="*/ 7930 w 10000"/>
                  <a:gd name="connsiteY47" fmla="*/ 10000 h 10000"/>
                  <a:gd name="connsiteX48" fmla="*/ 8276 w 10000"/>
                  <a:gd name="connsiteY48" fmla="*/ 9941 h 10000"/>
                  <a:gd name="connsiteX49" fmla="*/ 8276 w 10000"/>
                  <a:gd name="connsiteY49" fmla="*/ 9853 h 10000"/>
                  <a:gd name="connsiteX50" fmla="*/ 8447 w 10000"/>
                  <a:gd name="connsiteY50" fmla="*/ 9824 h 10000"/>
                  <a:gd name="connsiteX51" fmla="*/ 8447 w 10000"/>
                  <a:gd name="connsiteY51" fmla="*/ 9736 h 10000"/>
                  <a:gd name="connsiteX52" fmla="*/ 8621 w 10000"/>
                  <a:gd name="connsiteY52" fmla="*/ 9707 h 10000"/>
                  <a:gd name="connsiteX53" fmla="*/ 8621 w 10000"/>
                  <a:gd name="connsiteY53" fmla="*/ 9589 h 10000"/>
                  <a:gd name="connsiteX54" fmla="*/ 8794 w 10000"/>
                  <a:gd name="connsiteY54" fmla="*/ 9560 h 10000"/>
                  <a:gd name="connsiteX55" fmla="*/ 8794 w 10000"/>
                  <a:gd name="connsiteY55" fmla="*/ 9384 h 10000"/>
                  <a:gd name="connsiteX56" fmla="*/ 8967 w 10000"/>
                  <a:gd name="connsiteY56" fmla="*/ 9355 h 10000"/>
                  <a:gd name="connsiteX57" fmla="*/ 8967 w 10000"/>
                  <a:gd name="connsiteY57" fmla="*/ 9179 h 10000"/>
                  <a:gd name="connsiteX58" fmla="*/ 9139 w 10000"/>
                  <a:gd name="connsiteY58" fmla="*/ 9150 h 10000"/>
                  <a:gd name="connsiteX59" fmla="*/ 9139 w 10000"/>
                  <a:gd name="connsiteY59" fmla="*/ 8944 h 10000"/>
                  <a:gd name="connsiteX60" fmla="*/ 9310 w 10000"/>
                  <a:gd name="connsiteY60" fmla="*/ 8915 h 10000"/>
                  <a:gd name="connsiteX61" fmla="*/ 9310 w 10000"/>
                  <a:gd name="connsiteY61" fmla="*/ 8651 h 10000"/>
                  <a:gd name="connsiteX62" fmla="*/ 9482 w 10000"/>
                  <a:gd name="connsiteY62" fmla="*/ 8622 h 10000"/>
                  <a:gd name="connsiteX63" fmla="*/ 9482 w 10000"/>
                  <a:gd name="connsiteY63" fmla="*/ 8358 h 10000"/>
                  <a:gd name="connsiteX64" fmla="*/ 9656 w 10000"/>
                  <a:gd name="connsiteY64" fmla="*/ 8328 h 10000"/>
                  <a:gd name="connsiteX65" fmla="*/ 9656 w 10000"/>
                  <a:gd name="connsiteY65" fmla="*/ 8035 h 10000"/>
                  <a:gd name="connsiteX66" fmla="*/ 9826 w 10000"/>
                  <a:gd name="connsiteY66" fmla="*/ 8006 h 10000"/>
                  <a:gd name="connsiteX67" fmla="*/ 9826 w 10000"/>
                  <a:gd name="connsiteY67" fmla="*/ 7713 h 10000"/>
                  <a:gd name="connsiteX68" fmla="*/ 10000 w 10000"/>
                  <a:gd name="connsiteY68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586 w 10000"/>
                  <a:gd name="connsiteY44" fmla="*/ 10000 h 10000"/>
                  <a:gd name="connsiteX45" fmla="*/ 7758 w 10000"/>
                  <a:gd name="connsiteY45" fmla="*/ 10000 h 10000"/>
                  <a:gd name="connsiteX46" fmla="*/ 7930 w 10000"/>
                  <a:gd name="connsiteY46" fmla="*/ 10000 h 10000"/>
                  <a:gd name="connsiteX47" fmla="*/ 8276 w 10000"/>
                  <a:gd name="connsiteY47" fmla="*/ 9941 h 10000"/>
                  <a:gd name="connsiteX48" fmla="*/ 8276 w 10000"/>
                  <a:gd name="connsiteY48" fmla="*/ 9853 h 10000"/>
                  <a:gd name="connsiteX49" fmla="*/ 8447 w 10000"/>
                  <a:gd name="connsiteY49" fmla="*/ 9824 h 10000"/>
                  <a:gd name="connsiteX50" fmla="*/ 8447 w 10000"/>
                  <a:gd name="connsiteY50" fmla="*/ 9736 h 10000"/>
                  <a:gd name="connsiteX51" fmla="*/ 8621 w 10000"/>
                  <a:gd name="connsiteY51" fmla="*/ 9707 h 10000"/>
                  <a:gd name="connsiteX52" fmla="*/ 8621 w 10000"/>
                  <a:gd name="connsiteY52" fmla="*/ 9589 h 10000"/>
                  <a:gd name="connsiteX53" fmla="*/ 8794 w 10000"/>
                  <a:gd name="connsiteY53" fmla="*/ 9560 h 10000"/>
                  <a:gd name="connsiteX54" fmla="*/ 8794 w 10000"/>
                  <a:gd name="connsiteY54" fmla="*/ 9384 h 10000"/>
                  <a:gd name="connsiteX55" fmla="*/ 8967 w 10000"/>
                  <a:gd name="connsiteY55" fmla="*/ 9355 h 10000"/>
                  <a:gd name="connsiteX56" fmla="*/ 8967 w 10000"/>
                  <a:gd name="connsiteY56" fmla="*/ 9179 h 10000"/>
                  <a:gd name="connsiteX57" fmla="*/ 9139 w 10000"/>
                  <a:gd name="connsiteY57" fmla="*/ 9150 h 10000"/>
                  <a:gd name="connsiteX58" fmla="*/ 9139 w 10000"/>
                  <a:gd name="connsiteY58" fmla="*/ 8944 h 10000"/>
                  <a:gd name="connsiteX59" fmla="*/ 9310 w 10000"/>
                  <a:gd name="connsiteY59" fmla="*/ 8915 h 10000"/>
                  <a:gd name="connsiteX60" fmla="*/ 9310 w 10000"/>
                  <a:gd name="connsiteY60" fmla="*/ 8651 h 10000"/>
                  <a:gd name="connsiteX61" fmla="*/ 9482 w 10000"/>
                  <a:gd name="connsiteY61" fmla="*/ 8622 h 10000"/>
                  <a:gd name="connsiteX62" fmla="*/ 9482 w 10000"/>
                  <a:gd name="connsiteY62" fmla="*/ 8358 h 10000"/>
                  <a:gd name="connsiteX63" fmla="*/ 9656 w 10000"/>
                  <a:gd name="connsiteY63" fmla="*/ 8328 h 10000"/>
                  <a:gd name="connsiteX64" fmla="*/ 9656 w 10000"/>
                  <a:gd name="connsiteY64" fmla="*/ 8035 h 10000"/>
                  <a:gd name="connsiteX65" fmla="*/ 9826 w 10000"/>
                  <a:gd name="connsiteY65" fmla="*/ 8006 h 10000"/>
                  <a:gd name="connsiteX66" fmla="*/ 9826 w 10000"/>
                  <a:gd name="connsiteY66" fmla="*/ 7713 h 10000"/>
                  <a:gd name="connsiteX67" fmla="*/ 10000 w 10000"/>
                  <a:gd name="connsiteY67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276 w 10000"/>
                  <a:gd name="connsiteY47" fmla="*/ 9853 h 10000"/>
                  <a:gd name="connsiteX48" fmla="*/ 8447 w 10000"/>
                  <a:gd name="connsiteY48" fmla="*/ 9824 h 10000"/>
                  <a:gd name="connsiteX49" fmla="*/ 8447 w 10000"/>
                  <a:gd name="connsiteY49" fmla="*/ 9736 h 10000"/>
                  <a:gd name="connsiteX50" fmla="*/ 8621 w 10000"/>
                  <a:gd name="connsiteY50" fmla="*/ 9707 h 10000"/>
                  <a:gd name="connsiteX51" fmla="*/ 8621 w 10000"/>
                  <a:gd name="connsiteY51" fmla="*/ 9589 h 10000"/>
                  <a:gd name="connsiteX52" fmla="*/ 8794 w 10000"/>
                  <a:gd name="connsiteY52" fmla="*/ 9560 h 10000"/>
                  <a:gd name="connsiteX53" fmla="*/ 8794 w 10000"/>
                  <a:gd name="connsiteY53" fmla="*/ 9384 h 10000"/>
                  <a:gd name="connsiteX54" fmla="*/ 8967 w 10000"/>
                  <a:gd name="connsiteY54" fmla="*/ 9355 h 10000"/>
                  <a:gd name="connsiteX55" fmla="*/ 8967 w 10000"/>
                  <a:gd name="connsiteY55" fmla="*/ 9179 h 10000"/>
                  <a:gd name="connsiteX56" fmla="*/ 9139 w 10000"/>
                  <a:gd name="connsiteY56" fmla="*/ 9150 h 10000"/>
                  <a:gd name="connsiteX57" fmla="*/ 9139 w 10000"/>
                  <a:gd name="connsiteY57" fmla="*/ 8944 h 10000"/>
                  <a:gd name="connsiteX58" fmla="*/ 9310 w 10000"/>
                  <a:gd name="connsiteY58" fmla="*/ 8915 h 10000"/>
                  <a:gd name="connsiteX59" fmla="*/ 9310 w 10000"/>
                  <a:gd name="connsiteY59" fmla="*/ 8651 h 10000"/>
                  <a:gd name="connsiteX60" fmla="*/ 9482 w 10000"/>
                  <a:gd name="connsiteY60" fmla="*/ 8622 h 10000"/>
                  <a:gd name="connsiteX61" fmla="*/ 9482 w 10000"/>
                  <a:gd name="connsiteY61" fmla="*/ 8358 h 10000"/>
                  <a:gd name="connsiteX62" fmla="*/ 9656 w 10000"/>
                  <a:gd name="connsiteY62" fmla="*/ 8328 h 10000"/>
                  <a:gd name="connsiteX63" fmla="*/ 9656 w 10000"/>
                  <a:gd name="connsiteY63" fmla="*/ 8035 h 10000"/>
                  <a:gd name="connsiteX64" fmla="*/ 9826 w 10000"/>
                  <a:gd name="connsiteY64" fmla="*/ 8006 h 10000"/>
                  <a:gd name="connsiteX65" fmla="*/ 9826 w 10000"/>
                  <a:gd name="connsiteY65" fmla="*/ 7713 h 10000"/>
                  <a:gd name="connsiteX66" fmla="*/ 10000 w 10000"/>
                  <a:gd name="connsiteY66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447 w 10000"/>
                  <a:gd name="connsiteY48" fmla="*/ 9736 h 10000"/>
                  <a:gd name="connsiteX49" fmla="*/ 8621 w 10000"/>
                  <a:gd name="connsiteY49" fmla="*/ 9707 h 10000"/>
                  <a:gd name="connsiteX50" fmla="*/ 8621 w 10000"/>
                  <a:gd name="connsiteY50" fmla="*/ 9589 h 10000"/>
                  <a:gd name="connsiteX51" fmla="*/ 8794 w 10000"/>
                  <a:gd name="connsiteY51" fmla="*/ 9560 h 10000"/>
                  <a:gd name="connsiteX52" fmla="*/ 8794 w 10000"/>
                  <a:gd name="connsiteY52" fmla="*/ 9384 h 10000"/>
                  <a:gd name="connsiteX53" fmla="*/ 8967 w 10000"/>
                  <a:gd name="connsiteY53" fmla="*/ 9355 h 10000"/>
                  <a:gd name="connsiteX54" fmla="*/ 8967 w 10000"/>
                  <a:gd name="connsiteY54" fmla="*/ 9179 h 10000"/>
                  <a:gd name="connsiteX55" fmla="*/ 9139 w 10000"/>
                  <a:gd name="connsiteY55" fmla="*/ 9150 h 10000"/>
                  <a:gd name="connsiteX56" fmla="*/ 9139 w 10000"/>
                  <a:gd name="connsiteY56" fmla="*/ 8944 h 10000"/>
                  <a:gd name="connsiteX57" fmla="*/ 9310 w 10000"/>
                  <a:gd name="connsiteY57" fmla="*/ 8915 h 10000"/>
                  <a:gd name="connsiteX58" fmla="*/ 9310 w 10000"/>
                  <a:gd name="connsiteY58" fmla="*/ 8651 h 10000"/>
                  <a:gd name="connsiteX59" fmla="*/ 9482 w 10000"/>
                  <a:gd name="connsiteY59" fmla="*/ 8622 h 10000"/>
                  <a:gd name="connsiteX60" fmla="*/ 9482 w 10000"/>
                  <a:gd name="connsiteY60" fmla="*/ 8358 h 10000"/>
                  <a:gd name="connsiteX61" fmla="*/ 9656 w 10000"/>
                  <a:gd name="connsiteY61" fmla="*/ 8328 h 10000"/>
                  <a:gd name="connsiteX62" fmla="*/ 9656 w 10000"/>
                  <a:gd name="connsiteY62" fmla="*/ 8035 h 10000"/>
                  <a:gd name="connsiteX63" fmla="*/ 9826 w 10000"/>
                  <a:gd name="connsiteY63" fmla="*/ 8006 h 10000"/>
                  <a:gd name="connsiteX64" fmla="*/ 9826 w 10000"/>
                  <a:gd name="connsiteY64" fmla="*/ 7713 h 10000"/>
                  <a:gd name="connsiteX65" fmla="*/ 10000 w 10000"/>
                  <a:gd name="connsiteY65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621 w 10000"/>
                  <a:gd name="connsiteY49" fmla="*/ 9589 h 10000"/>
                  <a:gd name="connsiteX50" fmla="*/ 8794 w 10000"/>
                  <a:gd name="connsiteY50" fmla="*/ 9560 h 10000"/>
                  <a:gd name="connsiteX51" fmla="*/ 8794 w 10000"/>
                  <a:gd name="connsiteY51" fmla="*/ 9384 h 10000"/>
                  <a:gd name="connsiteX52" fmla="*/ 8967 w 10000"/>
                  <a:gd name="connsiteY52" fmla="*/ 9355 h 10000"/>
                  <a:gd name="connsiteX53" fmla="*/ 8967 w 10000"/>
                  <a:gd name="connsiteY53" fmla="*/ 9179 h 10000"/>
                  <a:gd name="connsiteX54" fmla="*/ 9139 w 10000"/>
                  <a:gd name="connsiteY54" fmla="*/ 9150 h 10000"/>
                  <a:gd name="connsiteX55" fmla="*/ 9139 w 10000"/>
                  <a:gd name="connsiteY55" fmla="*/ 8944 h 10000"/>
                  <a:gd name="connsiteX56" fmla="*/ 9310 w 10000"/>
                  <a:gd name="connsiteY56" fmla="*/ 8915 h 10000"/>
                  <a:gd name="connsiteX57" fmla="*/ 9310 w 10000"/>
                  <a:gd name="connsiteY57" fmla="*/ 8651 h 10000"/>
                  <a:gd name="connsiteX58" fmla="*/ 9482 w 10000"/>
                  <a:gd name="connsiteY58" fmla="*/ 8622 h 10000"/>
                  <a:gd name="connsiteX59" fmla="*/ 9482 w 10000"/>
                  <a:gd name="connsiteY59" fmla="*/ 8358 h 10000"/>
                  <a:gd name="connsiteX60" fmla="*/ 9656 w 10000"/>
                  <a:gd name="connsiteY60" fmla="*/ 8328 h 10000"/>
                  <a:gd name="connsiteX61" fmla="*/ 9656 w 10000"/>
                  <a:gd name="connsiteY61" fmla="*/ 8035 h 10000"/>
                  <a:gd name="connsiteX62" fmla="*/ 9826 w 10000"/>
                  <a:gd name="connsiteY62" fmla="*/ 8006 h 10000"/>
                  <a:gd name="connsiteX63" fmla="*/ 9826 w 10000"/>
                  <a:gd name="connsiteY63" fmla="*/ 7713 h 10000"/>
                  <a:gd name="connsiteX64" fmla="*/ 10000 w 10000"/>
                  <a:gd name="connsiteY64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794 w 10000"/>
                  <a:gd name="connsiteY50" fmla="*/ 9384 h 10000"/>
                  <a:gd name="connsiteX51" fmla="*/ 8967 w 10000"/>
                  <a:gd name="connsiteY51" fmla="*/ 9355 h 10000"/>
                  <a:gd name="connsiteX52" fmla="*/ 8967 w 10000"/>
                  <a:gd name="connsiteY52" fmla="*/ 9179 h 10000"/>
                  <a:gd name="connsiteX53" fmla="*/ 9139 w 10000"/>
                  <a:gd name="connsiteY53" fmla="*/ 9150 h 10000"/>
                  <a:gd name="connsiteX54" fmla="*/ 9139 w 10000"/>
                  <a:gd name="connsiteY54" fmla="*/ 8944 h 10000"/>
                  <a:gd name="connsiteX55" fmla="*/ 9310 w 10000"/>
                  <a:gd name="connsiteY55" fmla="*/ 8915 h 10000"/>
                  <a:gd name="connsiteX56" fmla="*/ 9310 w 10000"/>
                  <a:gd name="connsiteY56" fmla="*/ 8651 h 10000"/>
                  <a:gd name="connsiteX57" fmla="*/ 9482 w 10000"/>
                  <a:gd name="connsiteY57" fmla="*/ 8622 h 10000"/>
                  <a:gd name="connsiteX58" fmla="*/ 9482 w 10000"/>
                  <a:gd name="connsiteY58" fmla="*/ 8358 h 10000"/>
                  <a:gd name="connsiteX59" fmla="*/ 9656 w 10000"/>
                  <a:gd name="connsiteY59" fmla="*/ 8328 h 10000"/>
                  <a:gd name="connsiteX60" fmla="*/ 9656 w 10000"/>
                  <a:gd name="connsiteY60" fmla="*/ 8035 h 10000"/>
                  <a:gd name="connsiteX61" fmla="*/ 9826 w 10000"/>
                  <a:gd name="connsiteY61" fmla="*/ 8006 h 10000"/>
                  <a:gd name="connsiteX62" fmla="*/ 9826 w 10000"/>
                  <a:gd name="connsiteY62" fmla="*/ 7713 h 10000"/>
                  <a:gd name="connsiteX63" fmla="*/ 10000 w 10000"/>
                  <a:gd name="connsiteY63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8967 w 10000"/>
                  <a:gd name="connsiteY51" fmla="*/ 9179 h 10000"/>
                  <a:gd name="connsiteX52" fmla="*/ 9139 w 10000"/>
                  <a:gd name="connsiteY52" fmla="*/ 9150 h 10000"/>
                  <a:gd name="connsiteX53" fmla="*/ 9139 w 10000"/>
                  <a:gd name="connsiteY53" fmla="*/ 8944 h 10000"/>
                  <a:gd name="connsiteX54" fmla="*/ 9310 w 10000"/>
                  <a:gd name="connsiteY54" fmla="*/ 8915 h 10000"/>
                  <a:gd name="connsiteX55" fmla="*/ 9310 w 10000"/>
                  <a:gd name="connsiteY55" fmla="*/ 8651 h 10000"/>
                  <a:gd name="connsiteX56" fmla="*/ 9482 w 10000"/>
                  <a:gd name="connsiteY56" fmla="*/ 8622 h 10000"/>
                  <a:gd name="connsiteX57" fmla="*/ 9482 w 10000"/>
                  <a:gd name="connsiteY57" fmla="*/ 8358 h 10000"/>
                  <a:gd name="connsiteX58" fmla="*/ 9656 w 10000"/>
                  <a:gd name="connsiteY58" fmla="*/ 8328 h 10000"/>
                  <a:gd name="connsiteX59" fmla="*/ 9656 w 10000"/>
                  <a:gd name="connsiteY59" fmla="*/ 8035 h 10000"/>
                  <a:gd name="connsiteX60" fmla="*/ 9826 w 10000"/>
                  <a:gd name="connsiteY60" fmla="*/ 8006 h 10000"/>
                  <a:gd name="connsiteX61" fmla="*/ 9826 w 10000"/>
                  <a:gd name="connsiteY61" fmla="*/ 7713 h 10000"/>
                  <a:gd name="connsiteX62" fmla="*/ 10000 w 10000"/>
                  <a:gd name="connsiteY62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9139 w 10000"/>
                  <a:gd name="connsiteY51" fmla="*/ 9150 h 10000"/>
                  <a:gd name="connsiteX52" fmla="*/ 9139 w 10000"/>
                  <a:gd name="connsiteY52" fmla="*/ 8944 h 10000"/>
                  <a:gd name="connsiteX53" fmla="*/ 9310 w 10000"/>
                  <a:gd name="connsiteY53" fmla="*/ 8915 h 10000"/>
                  <a:gd name="connsiteX54" fmla="*/ 9310 w 10000"/>
                  <a:gd name="connsiteY54" fmla="*/ 8651 h 10000"/>
                  <a:gd name="connsiteX55" fmla="*/ 9482 w 10000"/>
                  <a:gd name="connsiteY55" fmla="*/ 8622 h 10000"/>
                  <a:gd name="connsiteX56" fmla="*/ 9482 w 10000"/>
                  <a:gd name="connsiteY56" fmla="*/ 8358 h 10000"/>
                  <a:gd name="connsiteX57" fmla="*/ 9656 w 10000"/>
                  <a:gd name="connsiteY57" fmla="*/ 8328 h 10000"/>
                  <a:gd name="connsiteX58" fmla="*/ 9656 w 10000"/>
                  <a:gd name="connsiteY58" fmla="*/ 8035 h 10000"/>
                  <a:gd name="connsiteX59" fmla="*/ 9826 w 10000"/>
                  <a:gd name="connsiteY59" fmla="*/ 8006 h 10000"/>
                  <a:gd name="connsiteX60" fmla="*/ 9826 w 10000"/>
                  <a:gd name="connsiteY60" fmla="*/ 7713 h 10000"/>
                  <a:gd name="connsiteX61" fmla="*/ 10000 w 10000"/>
                  <a:gd name="connsiteY61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9139 w 10000"/>
                  <a:gd name="connsiteY51" fmla="*/ 9150 h 10000"/>
                  <a:gd name="connsiteX52" fmla="*/ 9310 w 10000"/>
                  <a:gd name="connsiteY52" fmla="*/ 8915 h 10000"/>
                  <a:gd name="connsiteX53" fmla="*/ 9310 w 10000"/>
                  <a:gd name="connsiteY53" fmla="*/ 8651 h 10000"/>
                  <a:gd name="connsiteX54" fmla="*/ 9482 w 10000"/>
                  <a:gd name="connsiteY54" fmla="*/ 8622 h 10000"/>
                  <a:gd name="connsiteX55" fmla="*/ 9482 w 10000"/>
                  <a:gd name="connsiteY55" fmla="*/ 8358 h 10000"/>
                  <a:gd name="connsiteX56" fmla="*/ 9656 w 10000"/>
                  <a:gd name="connsiteY56" fmla="*/ 8328 h 10000"/>
                  <a:gd name="connsiteX57" fmla="*/ 9656 w 10000"/>
                  <a:gd name="connsiteY57" fmla="*/ 8035 h 10000"/>
                  <a:gd name="connsiteX58" fmla="*/ 9826 w 10000"/>
                  <a:gd name="connsiteY58" fmla="*/ 8006 h 10000"/>
                  <a:gd name="connsiteX59" fmla="*/ 9826 w 10000"/>
                  <a:gd name="connsiteY59" fmla="*/ 7713 h 10000"/>
                  <a:gd name="connsiteX60" fmla="*/ 10000 w 10000"/>
                  <a:gd name="connsiteY60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9139 w 10000"/>
                  <a:gd name="connsiteY51" fmla="*/ 9150 h 10000"/>
                  <a:gd name="connsiteX52" fmla="*/ 9310 w 10000"/>
                  <a:gd name="connsiteY52" fmla="*/ 8915 h 10000"/>
                  <a:gd name="connsiteX53" fmla="*/ 9482 w 10000"/>
                  <a:gd name="connsiteY53" fmla="*/ 8622 h 10000"/>
                  <a:gd name="connsiteX54" fmla="*/ 9482 w 10000"/>
                  <a:gd name="connsiteY54" fmla="*/ 8358 h 10000"/>
                  <a:gd name="connsiteX55" fmla="*/ 9656 w 10000"/>
                  <a:gd name="connsiteY55" fmla="*/ 8328 h 10000"/>
                  <a:gd name="connsiteX56" fmla="*/ 9656 w 10000"/>
                  <a:gd name="connsiteY56" fmla="*/ 8035 h 10000"/>
                  <a:gd name="connsiteX57" fmla="*/ 9826 w 10000"/>
                  <a:gd name="connsiteY57" fmla="*/ 8006 h 10000"/>
                  <a:gd name="connsiteX58" fmla="*/ 9826 w 10000"/>
                  <a:gd name="connsiteY58" fmla="*/ 7713 h 10000"/>
                  <a:gd name="connsiteX59" fmla="*/ 10000 w 10000"/>
                  <a:gd name="connsiteY59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9139 w 10000"/>
                  <a:gd name="connsiteY51" fmla="*/ 9150 h 10000"/>
                  <a:gd name="connsiteX52" fmla="*/ 9310 w 10000"/>
                  <a:gd name="connsiteY52" fmla="*/ 8915 h 10000"/>
                  <a:gd name="connsiteX53" fmla="*/ 9482 w 10000"/>
                  <a:gd name="connsiteY53" fmla="*/ 8622 h 10000"/>
                  <a:gd name="connsiteX54" fmla="*/ 9656 w 10000"/>
                  <a:gd name="connsiteY54" fmla="*/ 8328 h 10000"/>
                  <a:gd name="connsiteX55" fmla="*/ 9656 w 10000"/>
                  <a:gd name="connsiteY55" fmla="*/ 8035 h 10000"/>
                  <a:gd name="connsiteX56" fmla="*/ 9826 w 10000"/>
                  <a:gd name="connsiteY56" fmla="*/ 8006 h 10000"/>
                  <a:gd name="connsiteX57" fmla="*/ 9826 w 10000"/>
                  <a:gd name="connsiteY57" fmla="*/ 7713 h 10000"/>
                  <a:gd name="connsiteX58" fmla="*/ 10000 w 10000"/>
                  <a:gd name="connsiteY58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9139 w 10000"/>
                  <a:gd name="connsiteY51" fmla="*/ 9150 h 10000"/>
                  <a:gd name="connsiteX52" fmla="*/ 9310 w 10000"/>
                  <a:gd name="connsiteY52" fmla="*/ 8915 h 10000"/>
                  <a:gd name="connsiteX53" fmla="*/ 9482 w 10000"/>
                  <a:gd name="connsiteY53" fmla="*/ 8622 h 10000"/>
                  <a:gd name="connsiteX54" fmla="*/ 9656 w 10000"/>
                  <a:gd name="connsiteY54" fmla="*/ 8328 h 10000"/>
                  <a:gd name="connsiteX55" fmla="*/ 9826 w 10000"/>
                  <a:gd name="connsiteY55" fmla="*/ 8006 h 10000"/>
                  <a:gd name="connsiteX56" fmla="*/ 9826 w 10000"/>
                  <a:gd name="connsiteY56" fmla="*/ 7713 h 10000"/>
                  <a:gd name="connsiteX57" fmla="*/ 10000 w 10000"/>
                  <a:gd name="connsiteY57" fmla="*/ 7683 h 10000"/>
                  <a:gd name="connsiteX0" fmla="*/ 0 w 10000"/>
                  <a:gd name="connsiteY0" fmla="*/ 792 h 10000"/>
                  <a:gd name="connsiteX1" fmla="*/ 174 w 10000"/>
                  <a:gd name="connsiteY1" fmla="*/ 587 h 10000"/>
                  <a:gd name="connsiteX2" fmla="*/ 346 w 10000"/>
                  <a:gd name="connsiteY2" fmla="*/ 411 h 10000"/>
                  <a:gd name="connsiteX3" fmla="*/ 518 w 10000"/>
                  <a:gd name="connsiteY3" fmla="*/ 235 h 10000"/>
                  <a:gd name="connsiteX4" fmla="*/ 690 w 10000"/>
                  <a:gd name="connsiteY4" fmla="*/ 147 h 10000"/>
                  <a:gd name="connsiteX5" fmla="*/ 862 w 10000"/>
                  <a:gd name="connsiteY5" fmla="*/ 59 h 10000"/>
                  <a:gd name="connsiteX6" fmla="*/ 1207 w 10000"/>
                  <a:gd name="connsiteY6" fmla="*/ 0 h 10000"/>
                  <a:gd name="connsiteX7" fmla="*/ 1207 w 10000"/>
                  <a:gd name="connsiteY7" fmla="*/ 0 h 10000"/>
                  <a:gd name="connsiteX8" fmla="*/ 1380 w 10000"/>
                  <a:gd name="connsiteY8" fmla="*/ 0 h 10000"/>
                  <a:gd name="connsiteX9" fmla="*/ 1724 w 10000"/>
                  <a:gd name="connsiteY9" fmla="*/ 59 h 10000"/>
                  <a:gd name="connsiteX10" fmla="*/ 1897 w 10000"/>
                  <a:gd name="connsiteY10" fmla="*/ 176 h 10000"/>
                  <a:gd name="connsiteX11" fmla="*/ 2069 w 10000"/>
                  <a:gd name="connsiteY11" fmla="*/ 293 h 10000"/>
                  <a:gd name="connsiteX12" fmla="*/ 2242 w 10000"/>
                  <a:gd name="connsiteY12" fmla="*/ 440 h 10000"/>
                  <a:gd name="connsiteX13" fmla="*/ 2415 w 10000"/>
                  <a:gd name="connsiteY13" fmla="*/ 645 h 10000"/>
                  <a:gd name="connsiteX14" fmla="*/ 2586 w 10000"/>
                  <a:gd name="connsiteY14" fmla="*/ 850 h 10000"/>
                  <a:gd name="connsiteX15" fmla="*/ 2758 w 10000"/>
                  <a:gd name="connsiteY15" fmla="*/ 1085 h 10000"/>
                  <a:gd name="connsiteX16" fmla="*/ 2932 w 10000"/>
                  <a:gd name="connsiteY16" fmla="*/ 1378 h 10000"/>
                  <a:gd name="connsiteX17" fmla="*/ 3103 w 10000"/>
                  <a:gd name="connsiteY17" fmla="*/ 1672 h 10000"/>
                  <a:gd name="connsiteX18" fmla="*/ 3276 w 10000"/>
                  <a:gd name="connsiteY18" fmla="*/ 1965 h 10000"/>
                  <a:gd name="connsiteX19" fmla="*/ 3450 w 10000"/>
                  <a:gd name="connsiteY19" fmla="*/ 2317 h 10000"/>
                  <a:gd name="connsiteX20" fmla="*/ 3621 w 10000"/>
                  <a:gd name="connsiteY20" fmla="*/ 2669 h 10000"/>
                  <a:gd name="connsiteX21" fmla="*/ 3794 w 10000"/>
                  <a:gd name="connsiteY21" fmla="*/ 3050 h 10000"/>
                  <a:gd name="connsiteX22" fmla="*/ 3966 w 10000"/>
                  <a:gd name="connsiteY22" fmla="*/ 3431 h 10000"/>
                  <a:gd name="connsiteX23" fmla="*/ 4138 w 10000"/>
                  <a:gd name="connsiteY23" fmla="*/ 3842 h 10000"/>
                  <a:gd name="connsiteX24" fmla="*/ 4310 w 10000"/>
                  <a:gd name="connsiteY24" fmla="*/ 4252 h 10000"/>
                  <a:gd name="connsiteX25" fmla="*/ 4484 w 10000"/>
                  <a:gd name="connsiteY25" fmla="*/ 4663 h 10000"/>
                  <a:gd name="connsiteX26" fmla="*/ 4654 w 10000"/>
                  <a:gd name="connsiteY26" fmla="*/ 5073 h 10000"/>
                  <a:gd name="connsiteX27" fmla="*/ 4828 w 10000"/>
                  <a:gd name="connsiteY27" fmla="*/ 5484 h 10000"/>
                  <a:gd name="connsiteX28" fmla="*/ 5000 w 10000"/>
                  <a:gd name="connsiteY28" fmla="*/ 5894 h 10000"/>
                  <a:gd name="connsiteX29" fmla="*/ 5171 w 10000"/>
                  <a:gd name="connsiteY29" fmla="*/ 6305 h 10000"/>
                  <a:gd name="connsiteX30" fmla="*/ 5345 w 10000"/>
                  <a:gd name="connsiteY30" fmla="*/ 6686 h 10000"/>
                  <a:gd name="connsiteX31" fmla="*/ 5517 w 10000"/>
                  <a:gd name="connsiteY31" fmla="*/ 7067 h 10000"/>
                  <a:gd name="connsiteX32" fmla="*/ 5691 w 10000"/>
                  <a:gd name="connsiteY32" fmla="*/ 7449 h 10000"/>
                  <a:gd name="connsiteX33" fmla="*/ 5862 w 10000"/>
                  <a:gd name="connsiteY33" fmla="*/ 7801 h 10000"/>
                  <a:gd name="connsiteX34" fmla="*/ 6035 w 10000"/>
                  <a:gd name="connsiteY34" fmla="*/ 8152 h 10000"/>
                  <a:gd name="connsiteX35" fmla="*/ 6207 w 10000"/>
                  <a:gd name="connsiteY35" fmla="*/ 8475 h 10000"/>
                  <a:gd name="connsiteX36" fmla="*/ 6380 w 10000"/>
                  <a:gd name="connsiteY36" fmla="*/ 8739 h 10000"/>
                  <a:gd name="connsiteX37" fmla="*/ 6552 w 10000"/>
                  <a:gd name="connsiteY37" fmla="*/ 9003 h 10000"/>
                  <a:gd name="connsiteX38" fmla="*/ 6724 w 10000"/>
                  <a:gd name="connsiteY38" fmla="*/ 9267 h 10000"/>
                  <a:gd name="connsiteX39" fmla="*/ 6897 w 10000"/>
                  <a:gd name="connsiteY39" fmla="*/ 9472 h 10000"/>
                  <a:gd name="connsiteX40" fmla="*/ 7070 w 10000"/>
                  <a:gd name="connsiteY40" fmla="*/ 9648 h 10000"/>
                  <a:gd name="connsiteX41" fmla="*/ 7241 w 10000"/>
                  <a:gd name="connsiteY41" fmla="*/ 9795 h 10000"/>
                  <a:gd name="connsiteX42" fmla="*/ 7414 w 10000"/>
                  <a:gd name="connsiteY42" fmla="*/ 9912 h 10000"/>
                  <a:gd name="connsiteX43" fmla="*/ 7758 w 10000"/>
                  <a:gd name="connsiteY43" fmla="*/ 10000 h 10000"/>
                  <a:gd name="connsiteX44" fmla="*/ 7758 w 10000"/>
                  <a:gd name="connsiteY44" fmla="*/ 10000 h 10000"/>
                  <a:gd name="connsiteX45" fmla="*/ 7930 w 10000"/>
                  <a:gd name="connsiteY45" fmla="*/ 10000 h 10000"/>
                  <a:gd name="connsiteX46" fmla="*/ 8276 w 10000"/>
                  <a:gd name="connsiteY46" fmla="*/ 9941 h 10000"/>
                  <a:gd name="connsiteX47" fmla="*/ 8447 w 10000"/>
                  <a:gd name="connsiteY47" fmla="*/ 9824 h 10000"/>
                  <a:gd name="connsiteX48" fmla="*/ 8621 w 10000"/>
                  <a:gd name="connsiteY48" fmla="*/ 9707 h 10000"/>
                  <a:gd name="connsiteX49" fmla="*/ 8794 w 10000"/>
                  <a:gd name="connsiteY49" fmla="*/ 9560 h 10000"/>
                  <a:gd name="connsiteX50" fmla="*/ 8967 w 10000"/>
                  <a:gd name="connsiteY50" fmla="*/ 9355 h 10000"/>
                  <a:gd name="connsiteX51" fmla="*/ 9139 w 10000"/>
                  <a:gd name="connsiteY51" fmla="*/ 9150 h 10000"/>
                  <a:gd name="connsiteX52" fmla="*/ 9310 w 10000"/>
                  <a:gd name="connsiteY52" fmla="*/ 8915 h 10000"/>
                  <a:gd name="connsiteX53" fmla="*/ 9482 w 10000"/>
                  <a:gd name="connsiteY53" fmla="*/ 8622 h 10000"/>
                  <a:gd name="connsiteX54" fmla="*/ 9656 w 10000"/>
                  <a:gd name="connsiteY54" fmla="*/ 8328 h 10000"/>
                  <a:gd name="connsiteX55" fmla="*/ 9826 w 10000"/>
                  <a:gd name="connsiteY55" fmla="*/ 8006 h 10000"/>
                  <a:gd name="connsiteX56" fmla="*/ 10000 w 10000"/>
                  <a:gd name="connsiteY56" fmla="*/ 768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000" h="10000">
                    <a:moveTo>
                      <a:pt x="0" y="792"/>
                    </a:moveTo>
                    <a:lnTo>
                      <a:pt x="174" y="587"/>
                    </a:lnTo>
                    <a:cubicBezTo>
                      <a:pt x="231" y="528"/>
                      <a:pt x="289" y="470"/>
                      <a:pt x="346" y="411"/>
                    </a:cubicBezTo>
                    <a:cubicBezTo>
                      <a:pt x="403" y="352"/>
                      <a:pt x="461" y="294"/>
                      <a:pt x="518" y="235"/>
                    </a:cubicBezTo>
                    <a:lnTo>
                      <a:pt x="690" y="147"/>
                    </a:lnTo>
                    <a:lnTo>
                      <a:pt x="862" y="59"/>
                    </a:lnTo>
                    <a:lnTo>
                      <a:pt x="1207" y="0"/>
                    </a:lnTo>
                    <a:lnTo>
                      <a:pt x="1207" y="0"/>
                    </a:lnTo>
                    <a:lnTo>
                      <a:pt x="1380" y="0"/>
                    </a:lnTo>
                    <a:lnTo>
                      <a:pt x="1724" y="59"/>
                    </a:lnTo>
                    <a:lnTo>
                      <a:pt x="1897" y="176"/>
                    </a:lnTo>
                    <a:lnTo>
                      <a:pt x="2069" y="293"/>
                    </a:lnTo>
                    <a:lnTo>
                      <a:pt x="2242" y="440"/>
                    </a:lnTo>
                    <a:cubicBezTo>
                      <a:pt x="2300" y="508"/>
                      <a:pt x="2357" y="577"/>
                      <a:pt x="2415" y="645"/>
                    </a:cubicBezTo>
                    <a:lnTo>
                      <a:pt x="2586" y="850"/>
                    </a:lnTo>
                    <a:lnTo>
                      <a:pt x="2758" y="1085"/>
                    </a:lnTo>
                    <a:lnTo>
                      <a:pt x="2932" y="1378"/>
                    </a:lnTo>
                    <a:lnTo>
                      <a:pt x="3103" y="1672"/>
                    </a:lnTo>
                    <a:lnTo>
                      <a:pt x="3276" y="1965"/>
                    </a:lnTo>
                    <a:lnTo>
                      <a:pt x="3450" y="2317"/>
                    </a:lnTo>
                    <a:lnTo>
                      <a:pt x="3621" y="2669"/>
                    </a:lnTo>
                    <a:cubicBezTo>
                      <a:pt x="3679" y="2796"/>
                      <a:pt x="3736" y="2923"/>
                      <a:pt x="3794" y="3050"/>
                    </a:cubicBezTo>
                    <a:cubicBezTo>
                      <a:pt x="3851" y="3177"/>
                      <a:pt x="3909" y="3304"/>
                      <a:pt x="3966" y="3431"/>
                    </a:cubicBezTo>
                    <a:cubicBezTo>
                      <a:pt x="4023" y="3568"/>
                      <a:pt x="4081" y="3705"/>
                      <a:pt x="4138" y="3842"/>
                    </a:cubicBezTo>
                    <a:cubicBezTo>
                      <a:pt x="4195" y="3979"/>
                      <a:pt x="4253" y="4115"/>
                      <a:pt x="4310" y="4252"/>
                    </a:cubicBezTo>
                    <a:lnTo>
                      <a:pt x="4484" y="4663"/>
                    </a:lnTo>
                    <a:lnTo>
                      <a:pt x="4654" y="5073"/>
                    </a:lnTo>
                    <a:lnTo>
                      <a:pt x="4828" y="5484"/>
                    </a:lnTo>
                    <a:cubicBezTo>
                      <a:pt x="4885" y="5621"/>
                      <a:pt x="4943" y="5757"/>
                      <a:pt x="5000" y="5894"/>
                    </a:cubicBezTo>
                    <a:lnTo>
                      <a:pt x="5171" y="6305"/>
                    </a:lnTo>
                    <a:lnTo>
                      <a:pt x="5345" y="6686"/>
                    </a:lnTo>
                    <a:cubicBezTo>
                      <a:pt x="5402" y="6813"/>
                      <a:pt x="5460" y="6940"/>
                      <a:pt x="5517" y="7067"/>
                    </a:cubicBezTo>
                    <a:lnTo>
                      <a:pt x="5691" y="7449"/>
                    </a:lnTo>
                    <a:lnTo>
                      <a:pt x="5862" y="7801"/>
                    </a:lnTo>
                    <a:cubicBezTo>
                      <a:pt x="5920" y="7918"/>
                      <a:pt x="5977" y="8035"/>
                      <a:pt x="6035" y="8152"/>
                    </a:cubicBezTo>
                    <a:cubicBezTo>
                      <a:pt x="6092" y="8260"/>
                      <a:pt x="6150" y="8367"/>
                      <a:pt x="6207" y="8475"/>
                    </a:cubicBezTo>
                    <a:lnTo>
                      <a:pt x="6380" y="8739"/>
                    </a:lnTo>
                    <a:lnTo>
                      <a:pt x="6552" y="9003"/>
                    </a:lnTo>
                    <a:lnTo>
                      <a:pt x="6724" y="9267"/>
                    </a:lnTo>
                    <a:cubicBezTo>
                      <a:pt x="6782" y="9335"/>
                      <a:pt x="6839" y="9404"/>
                      <a:pt x="6897" y="9472"/>
                    </a:cubicBezTo>
                    <a:lnTo>
                      <a:pt x="7070" y="9648"/>
                    </a:lnTo>
                    <a:lnTo>
                      <a:pt x="7241" y="9795"/>
                    </a:lnTo>
                    <a:lnTo>
                      <a:pt x="7414" y="9912"/>
                    </a:lnTo>
                    <a:lnTo>
                      <a:pt x="7758" y="10000"/>
                    </a:lnTo>
                    <a:lnTo>
                      <a:pt x="7758" y="10000"/>
                    </a:lnTo>
                    <a:lnTo>
                      <a:pt x="7930" y="10000"/>
                    </a:lnTo>
                    <a:lnTo>
                      <a:pt x="8276" y="9941"/>
                    </a:lnTo>
                    <a:lnTo>
                      <a:pt x="8447" y="9824"/>
                    </a:lnTo>
                    <a:lnTo>
                      <a:pt x="8621" y="9707"/>
                    </a:lnTo>
                    <a:lnTo>
                      <a:pt x="8794" y="9560"/>
                    </a:lnTo>
                    <a:cubicBezTo>
                      <a:pt x="8852" y="9492"/>
                      <a:pt x="8909" y="9423"/>
                      <a:pt x="8967" y="9355"/>
                    </a:cubicBezTo>
                    <a:lnTo>
                      <a:pt x="9139" y="9150"/>
                    </a:lnTo>
                    <a:lnTo>
                      <a:pt x="9310" y="8915"/>
                    </a:lnTo>
                    <a:cubicBezTo>
                      <a:pt x="9367" y="8817"/>
                      <a:pt x="9425" y="8720"/>
                      <a:pt x="9482" y="8622"/>
                    </a:cubicBezTo>
                    <a:lnTo>
                      <a:pt x="9656" y="8328"/>
                    </a:lnTo>
                    <a:cubicBezTo>
                      <a:pt x="9713" y="8221"/>
                      <a:pt x="9769" y="8113"/>
                      <a:pt x="9826" y="8006"/>
                    </a:cubicBezTo>
                    <a:lnTo>
                      <a:pt x="10000" y="7683"/>
                    </a:lnTo>
                  </a:path>
                </a:pathLst>
              </a:custGeom>
              <a:noFill/>
              <a:ln w="3810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5794" name="Picture 19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454"/>
              <a:stretch/>
            </p:blipFill>
            <p:spPr bwMode="auto">
              <a:xfrm>
                <a:off x="6694488" y="4060825"/>
                <a:ext cx="1905430" cy="1262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1" name="Oval 230"/>
            <p:cNvSpPr/>
            <p:nvPr/>
          </p:nvSpPr>
          <p:spPr>
            <a:xfrm>
              <a:off x="8124887" y="4565720"/>
              <a:ext cx="91404" cy="9812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7210852" y="5248832"/>
              <a:ext cx="91404" cy="9812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6302530" y="4566205"/>
              <a:ext cx="91404" cy="9714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5380879" y="4037215"/>
              <a:ext cx="91404" cy="9714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B030F68-D23D-493A-9CD8-EC7C4A6FE265}"/>
              </a:ext>
            </a:extLst>
          </p:cNvPr>
          <p:cNvSpPr/>
          <p:nvPr/>
        </p:nvSpPr>
        <p:spPr>
          <a:xfrm>
            <a:off x="5222396" y="3339091"/>
            <a:ext cx="3331027" cy="857131"/>
          </a:xfrm>
          <a:custGeom>
            <a:avLst/>
            <a:gdLst>
              <a:gd name="connsiteX0" fmla="*/ 3614057 w 3614057"/>
              <a:gd name="connsiteY0" fmla="*/ 857131 h 857131"/>
              <a:gd name="connsiteX1" fmla="*/ 1748972 w 3614057"/>
              <a:gd name="connsiteY1" fmla="*/ 788 h 857131"/>
              <a:gd name="connsiteX2" fmla="*/ 0 w 3614057"/>
              <a:gd name="connsiteY2" fmla="*/ 690217 h 857131"/>
              <a:gd name="connsiteX3" fmla="*/ 0 w 3614057"/>
              <a:gd name="connsiteY3" fmla="*/ 690217 h 85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057" h="857131">
                <a:moveTo>
                  <a:pt x="3614057" y="857131"/>
                </a:moveTo>
                <a:cubicBezTo>
                  <a:pt x="2982686" y="442869"/>
                  <a:pt x="2351315" y="28607"/>
                  <a:pt x="1748972" y="788"/>
                </a:cubicBezTo>
                <a:cubicBezTo>
                  <a:pt x="1146629" y="-27031"/>
                  <a:pt x="0" y="690217"/>
                  <a:pt x="0" y="690217"/>
                </a:cubicBezTo>
                <a:lnTo>
                  <a:pt x="0" y="690217"/>
                </a:lnTo>
              </a:path>
            </a:pathLst>
          </a:custGeom>
          <a:noFill/>
          <a:ln w="19050">
            <a:prstDash val="sysDot"/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16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18" y="247771"/>
            <a:ext cx="8770882" cy="8511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Optical Autocovariance Wind Lidar (OAWL) </a:t>
            </a:r>
            <a:br>
              <a:rPr lang="en-US" dirty="0"/>
            </a:br>
            <a:r>
              <a:rPr lang="en-US" dirty="0"/>
              <a:t>Technology is ready for space-based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800" y="1855176"/>
            <a:ext cx="4752869" cy="418315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Wind lidar can provide critical wind profiles, especially over the oceans and tropics</a:t>
            </a:r>
          </a:p>
          <a:p>
            <a:pPr>
              <a:spcBef>
                <a:spcPts val="1800"/>
              </a:spcBef>
            </a:pPr>
            <a:r>
              <a:rPr lang="en-US" dirty="0"/>
              <a:t>OAWL technology has been proven in ground and airborne demonstrations.</a:t>
            </a:r>
          </a:p>
          <a:p>
            <a:pPr>
              <a:spcBef>
                <a:spcPts val="1800"/>
              </a:spcBef>
            </a:pPr>
            <a:r>
              <a:rPr lang="en-US" dirty="0"/>
              <a:t>High TRL OAWL technology (based on CALIPSO) is ready to be demonstrated on orbit.</a:t>
            </a:r>
          </a:p>
          <a:p>
            <a:pPr>
              <a:spcBef>
                <a:spcPts val="1800"/>
              </a:spcBef>
            </a:pPr>
            <a:r>
              <a:rPr lang="en-US" dirty="0"/>
              <a:t>ESA’s Aeolus system expected to launch Mid-2018; no planned follow-on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366" y="6337870"/>
            <a:ext cx="38905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30</a:t>
            </a:fld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380" y="1303204"/>
            <a:ext cx="3473620" cy="48694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9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275370"/>
            <a:ext cx="5782599" cy="581372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Space-Based Wind Lidar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39" y="1175320"/>
            <a:ext cx="5257800" cy="51816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2016 AOVT “GrOAWL” flights (April/May) – </a:t>
            </a:r>
          </a:p>
          <a:p>
            <a:pPr lvl="1"/>
            <a:r>
              <a:rPr lang="en-US" dirty="0"/>
              <a:t>Demonstrated and validated wind measurements</a:t>
            </a:r>
          </a:p>
          <a:p>
            <a:pPr lvl="1"/>
            <a:r>
              <a:rPr lang="en-US" dirty="0"/>
              <a:t>Scaled performance to space</a:t>
            </a:r>
          </a:p>
          <a:p>
            <a:pPr>
              <a:spcBef>
                <a:spcPts val="1800"/>
              </a:spcBef>
            </a:pPr>
            <a:r>
              <a:rPr lang="en-US" dirty="0"/>
              <a:t>2016:  ESA’s Aeolus Mission (ADM) </a:t>
            </a:r>
          </a:p>
          <a:p>
            <a:pPr lvl="1"/>
            <a:r>
              <a:rPr lang="en-US" dirty="0"/>
              <a:t>Single-perspective line-of-sight winds</a:t>
            </a:r>
          </a:p>
          <a:p>
            <a:pPr lvl="1"/>
            <a:r>
              <a:rPr lang="en-US" dirty="0"/>
              <a:t>Through TVAC</a:t>
            </a:r>
          </a:p>
          <a:p>
            <a:pPr lvl="1"/>
            <a:r>
              <a:rPr lang="en-US" dirty="0"/>
              <a:t>Planned launch:  Summer 2018</a:t>
            </a:r>
          </a:p>
          <a:p>
            <a:pPr lvl="1"/>
            <a:r>
              <a:rPr lang="en-US" dirty="0"/>
              <a:t>Aerosol &amp; molecular channels:  Both at 355 nm</a:t>
            </a:r>
          </a:p>
          <a:p>
            <a:pPr>
              <a:spcBef>
                <a:spcPts val="1800"/>
              </a:spcBef>
            </a:pPr>
            <a:r>
              <a:rPr lang="en-US" dirty="0"/>
              <a:t>2017:  Aeolus Calibration/Validation Effort</a:t>
            </a:r>
          </a:p>
          <a:p>
            <a:pPr lvl="1"/>
            <a:r>
              <a:rPr lang="en-US" dirty="0"/>
              <a:t>US </a:t>
            </a:r>
            <a:r>
              <a:rPr lang="en-US" dirty="0" err="1"/>
              <a:t>CalVal</a:t>
            </a:r>
            <a:r>
              <a:rPr lang="en-US" dirty="0"/>
              <a:t> team led by Mike Hardesty w/ investigators from NOAA, NASA, universities, &amp; industry.</a:t>
            </a:r>
          </a:p>
          <a:p>
            <a:pPr lvl="1"/>
            <a:r>
              <a:rPr lang="en-US" dirty="0"/>
              <a:t>OAWL: Only known 355 nm aerosol wind lidar system  in US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can provide validation for Aeolus 355 nm aerosol channel</a:t>
            </a:r>
          </a:p>
          <a:p>
            <a:pPr>
              <a:spcBef>
                <a:spcPts val="1800"/>
              </a:spcBef>
            </a:pPr>
            <a:r>
              <a:rPr lang="en-US" dirty="0"/>
              <a:t>2018-2027: Earth Science Decadal Survey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Incubation funding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Potential explorer mission </a:t>
            </a:r>
          </a:p>
          <a:p>
            <a:pPr>
              <a:spcBef>
                <a:spcPts val="1800"/>
              </a:spcBef>
            </a:pPr>
            <a:r>
              <a:rPr lang="en-US" dirty="0"/>
              <a:t>2018: NOAA SPRWG/NSOSA:  Operational mission by 2030</a:t>
            </a:r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pic>
        <p:nvPicPr>
          <p:cNvPr id="5" name="Picture 6" descr="http://www.sflorg.com/earthnews/images/imen100306_01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88" y="275370"/>
            <a:ext cx="2500674" cy="25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041B1-6125-4AB3-B72F-47288878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03FC2-AE8C-4E9E-8FB1-1FE78EBF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7180B-1B87-4218-804E-B808F4C06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501" y="2963518"/>
            <a:ext cx="2468864" cy="34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359538"/>
            <a:ext cx="7592921" cy="851187"/>
          </a:xfrm>
        </p:spPr>
        <p:txBody>
          <a:bodyPr/>
          <a:lstStyle/>
          <a:p>
            <a:r>
              <a:rPr lang="en-US" dirty="0"/>
              <a:t>Thanks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773" y="1916484"/>
            <a:ext cx="7049582" cy="3517771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ESTO for IIP and ACT development funding</a:t>
            </a:r>
          </a:p>
          <a:p>
            <a:pPr>
              <a:spcBef>
                <a:spcPts val="1200"/>
              </a:spcBef>
            </a:pPr>
            <a:r>
              <a:rPr lang="en-US" dirty="0"/>
              <a:t>ESSP and ESTO for the Venture-Technology funding</a:t>
            </a:r>
          </a:p>
          <a:p>
            <a:pPr>
              <a:spcBef>
                <a:spcPts val="1200"/>
              </a:spcBef>
            </a:pPr>
            <a:r>
              <a:rPr lang="en-US" dirty="0"/>
              <a:t>The Ball OAWL engineering teams</a:t>
            </a:r>
          </a:p>
          <a:p>
            <a:pPr>
              <a:spcBef>
                <a:spcPts val="1200"/>
              </a:spcBef>
            </a:pPr>
            <a:r>
              <a:rPr lang="en-US" dirty="0"/>
              <a:t>The NOAA-ESRL/CU-Boulder-CIRES science team:  Mike Hardesty and Sunil Baidar</a:t>
            </a:r>
          </a:p>
          <a:p>
            <a:pPr>
              <a:spcBef>
                <a:spcPts val="1200"/>
              </a:spcBef>
            </a:pPr>
            <a:r>
              <a:rPr lang="en-US" dirty="0"/>
              <a:t>Fibertek (Floyd Hovis)</a:t>
            </a:r>
          </a:p>
          <a:p>
            <a:pPr>
              <a:spcBef>
                <a:spcPts val="1200"/>
              </a:spcBef>
            </a:pPr>
            <a:r>
              <a:rPr lang="en-US" dirty="0"/>
              <a:t>Mark </a:t>
            </a:r>
            <a:r>
              <a:rPr lang="en-US" dirty="0" err="1"/>
              <a:t>Beaubien</a:t>
            </a:r>
            <a:r>
              <a:rPr lang="en-US" dirty="0"/>
              <a:t> of Y.E.S. &amp; ONR for dropsonde validation support</a:t>
            </a:r>
          </a:p>
          <a:p>
            <a:pPr>
              <a:spcBef>
                <a:spcPts val="1200"/>
              </a:spcBef>
            </a:pPr>
            <a:r>
              <a:rPr lang="en-US" dirty="0"/>
              <a:t>The engineering team, crew, pilots, and program staff of the WB-57 for all their excellent flight support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00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140463"/>
            <a:ext cx="7203524" cy="129313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Narkisim" panose="020E0502050101010101" pitchFamily="34" charset="-79"/>
                <a:cs typeface="Narkisim" panose="020E0502050101010101" pitchFamily="34" charset="-79"/>
              </a:rPr>
              <a:t>ATHENA-OAWL: path-finding science for next-generation global weather prediction and climate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70" y="1804939"/>
            <a:ext cx="4804455" cy="418063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800"/>
              </a:spcBef>
            </a:pPr>
            <a:r>
              <a:rPr lang="en-US" b="1" dirty="0"/>
              <a:t>ATHENA-OAWL:  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prediction using the Optical Autocovariance Wind Lidar (</a:t>
            </a:r>
            <a:r>
              <a:rPr lang="en-US" b="1" dirty="0"/>
              <a:t>OAWL).</a:t>
            </a:r>
          </a:p>
          <a:p>
            <a:pPr>
              <a:spcBef>
                <a:spcPts val="1800"/>
              </a:spcBef>
            </a:pPr>
            <a:r>
              <a:rPr lang="en-US" b="1" i="1" dirty="0"/>
              <a:t>Design-to-cost approach </a:t>
            </a:r>
            <a:r>
              <a:rPr lang="en-US" dirty="0"/>
              <a:t>to NASA Earth Venture Instrument based on heritage systems such as the Ball-built CALIPSO lidar</a:t>
            </a:r>
          </a:p>
          <a:p>
            <a:pPr>
              <a:spcBef>
                <a:spcPts val="1800"/>
              </a:spcBef>
            </a:pPr>
            <a:r>
              <a:rPr lang="en-US" dirty="0"/>
              <a:t>A two-look wind lidar system to provide vertically resolved estimates of U and V winds</a:t>
            </a:r>
          </a:p>
          <a:p>
            <a:pPr>
              <a:spcBef>
                <a:spcPts val="1800"/>
              </a:spcBef>
            </a:pPr>
            <a:r>
              <a:rPr lang="en-US" dirty="0"/>
              <a:t>Co-located wind and aerosol profiles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33</a:t>
            </a:fld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/>
          <a:srcRect b="7387"/>
          <a:stretch/>
        </p:blipFill>
        <p:spPr>
          <a:xfrm>
            <a:off x="5262267" y="1724724"/>
            <a:ext cx="3557639" cy="42608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pic>
        <p:nvPicPr>
          <p:cNvPr id="10" name="Picture 3" descr="C:\pinon\EV-off-server\athena-oawl-artwork\athenarevbig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282" y="325649"/>
            <a:ext cx="1224624" cy="11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18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283338"/>
            <a:ext cx="7592921" cy="851187"/>
          </a:xfrm>
        </p:spPr>
        <p:txBody>
          <a:bodyPr>
            <a:normAutofit fontScale="90000"/>
          </a:bodyPr>
          <a:lstStyle/>
          <a:p>
            <a:r>
              <a:rPr lang="en-US" dirty="0"/>
              <a:t>ATHENA-OAWL Venture Technology </a:t>
            </a:r>
            <a:br>
              <a:rPr lang="en-US" dirty="0"/>
            </a:br>
            <a:r>
              <a:rPr lang="en-US" sz="2700" dirty="0"/>
              <a:t>The Green-OAWL Airborne Demonstrator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9300" y="1307485"/>
            <a:ext cx="5873486" cy="240091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ATHENA-OAWL Venture Tech (AOVT): NASA Venture Technology development funding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Built an airborne OAWL system to demonstrate the two look geometry for space based wind lidar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First known demonstration of this lidar concept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Validated the OAWL technology and the two look winds approach (2016 flight tests)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E1CC0A-D9DE-4F48-9E66-83F583976475}"/>
              </a:ext>
            </a:extLst>
          </p:cNvPr>
          <p:cNvGrpSpPr/>
          <p:nvPr/>
        </p:nvGrpSpPr>
        <p:grpSpPr>
          <a:xfrm>
            <a:off x="6348713" y="1342330"/>
            <a:ext cx="2325619" cy="1926487"/>
            <a:chOff x="5288686" y="1204205"/>
            <a:chExt cx="3337399" cy="2723854"/>
          </a:xfrm>
        </p:grpSpPr>
        <p:grpSp>
          <p:nvGrpSpPr>
            <p:cNvPr id="39" name="Group 38"/>
            <p:cNvGrpSpPr/>
            <p:nvPr/>
          </p:nvGrpSpPr>
          <p:grpSpPr>
            <a:xfrm>
              <a:off x="5384485" y="1204205"/>
              <a:ext cx="2971106" cy="2248800"/>
              <a:chOff x="3976945" y="3133889"/>
              <a:chExt cx="3268207" cy="2473671"/>
            </a:xfrm>
          </p:grpSpPr>
          <p:pic>
            <p:nvPicPr>
              <p:cNvPr id="40" name="Picture 4" descr="https://encrypted-tbn0.gstatic.com/images?q=tbn:ANd9GcTczSHfYBO-AqAGKxA1B_j7KsrI9ai6OkNthFVR1JoWZJ2dHEVVjw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4811" y="3931094"/>
                <a:ext cx="2022682" cy="123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5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2988" y="4074626"/>
                <a:ext cx="902190" cy="731437"/>
              </a:xfrm>
              <a:prstGeom prst="rect">
                <a:avLst/>
              </a:prstGeom>
              <a:noFill/>
            </p:spPr>
          </p:pic>
          <p:pic>
            <p:nvPicPr>
              <p:cNvPr id="42" name="Picture 8" descr="http://orgs.aero.ball.com/sbu/cc/PublishingImages/logo_process.bmp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5954" y="3296149"/>
                <a:ext cx="646173" cy="643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2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3513" y="3133889"/>
                <a:ext cx="1343952" cy="921716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6945" y="4864699"/>
                <a:ext cx="2452679" cy="742861"/>
              </a:xfrm>
              <a:prstGeom prst="rect">
                <a:avLst/>
              </a:prstGeom>
            </p:spPr>
          </p:pic>
          <p:pic>
            <p:nvPicPr>
              <p:cNvPr id="45" name="Picture 2" descr="https://upload.wikimedia.org/wikipedia/commons/thumb/7/79/NOAA_logo.svg/2000px-NOAA_logo.svg.p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4573" y="3222532"/>
                <a:ext cx="790579" cy="790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4" name="Picture 2" descr="http://www.yesinc.com/yeslogo-small.gif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517" y="3385629"/>
              <a:ext cx="1947766" cy="518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USN Office of Naval Research (ONR) Science &amp; Technology Seal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686" y="3341242"/>
              <a:ext cx="1288130" cy="58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\\asdfiler2\css\Active Sensing Initiative\Optical Autocovariance\ATHENA-OAWL_VentureTech\A07-Aircraft\WB-57_Patch1.JPG"/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74" y="2765640"/>
              <a:ext cx="1044311" cy="619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C2BD3E-B4FB-4E7B-8B1B-8472568FA0E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30386" r="32645" b="29425"/>
          <a:stretch/>
        </p:blipFill>
        <p:spPr>
          <a:xfrm>
            <a:off x="681904" y="3881360"/>
            <a:ext cx="4585342" cy="22587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649F388-E650-4E31-B26B-7AA7905160C6}"/>
              </a:ext>
            </a:extLst>
          </p:cNvPr>
          <p:cNvGrpSpPr/>
          <p:nvPr/>
        </p:nvGrpSpPr>
        <p:grpSpPr>
          <a:xfrm>
            <a:off x="5891745" y="3775101"/>
            <a:ext cx="2880745" cy="2298517"/>
            <a:chOff x="4783367" y="3386635"/>
            <a:chExt cx="4036778" cy="29686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193CA7-AF5D-4DD3-9F79-901AEEF9619D}"/>
                </a:ext>
              </a:extLst>
            </p:cNvPr>
            <p:cNvGrpSpPr/>
            <p:nvPr/>
          </p:nvGrpSpPr>
          <p:grpSpPr>
            <a:xfrm>
              <a:off x="4783367" y="3386635"/>
              <a:ext cx="4036778" cy="2968605"/>
              <a:chOff x="467818" y="1312490"/>
              <a:chExt cx="7432802" cy="4632325"/>
            </a:xfrm>
          </p:grpSpPr>
          <p:pic>
            <p:nvPicPr>
              <p:cNvPr id="22" name="Picture 2" descr="\\orgs.aero.ball.com\DavWWWRoot\sbu\cst\cstbizdev\Opportunities\Earth Venture Instrument - 2\EVI-2 OAWL\Proposal Development\Art to Pubs folder\lidar views\two_iss_w_beams_3.png">
                <a:extLst>
                  <a:ext uri="{FF2B5EF4-FFF2-40B4-BE49-F238E27FC236}">
                    <a16:creationId xmlns:a16="http://schemas.microsoft.com/office/drawing/2014/main" id="{3CFA52C3-6155-463D-A3B8-C1DEFF35EC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3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7" t="17430" r="8674"/>
              <a:stretch/>
            </p:blipFill>
            <p:spPr bwMode="auto">
              <a:xfrm>
                <a:off x="467818" y="1312490"/>
                <a:ext cx="7432802" cy="4632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EBE97DC-4D5C-41B9-9F47-8E22B778460B}"/>
                  </a:ext>
                </a:extLst>
              </p:cNvPr>
              <p:cNvCxnSpPr/>
              <p:nvPr/>
            </p:nvCxnSpPr>
            <p:spPr>
              <a:xfrm>
                <a:off x="5638800" y="2921000"/>
                <a:ext cx="1130300" cy="1016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70997B-5C59-400B-8F35-5E217240950E}"/>
                  </a:ext>
                </a:extLst>
              </p:cNvPr>
              <p:cNvSpPr txBox="1"/>
              <p:nvPr/>
            </p:nvSpPr>
            <p:spPr>
              <a:xfrm>
                <a:off x="4925689" y="2378045"/>
                <a:ext cx="2904068" cy="528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RAM direction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D81E8F-FAA4-4B21-B8EB-617FC6476575}"/>
                  </a:ext>
                </a:extLst>
              </p:cNvPr>
              <p:cNvSpPr txBox="1"/>
              <p:nvPr/>
            </p:nvSpPr>
            <p:spPr>
              <a:xfrm>
                <a:off x="877036" y="3614705"/>
                <a:ext cx="2484737" cy="898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ISS Ground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Track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1BAE96A-4D21-408F-8319-F1FF2073B008}"/>
                  </a:ext>
                </a:extLst>
              </p:cNvPr>
              <p:cNvCxnSpPr/>
              <p:nvPr/>
            </p:nvCxnSpPr>
            <p:spPr>
              <a:xfrm>
                <a:off x="2336800" y="4322593"/>
                <a:ext cx="317500" cy="94790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A83B4-1555-4450-91D7-8E149DB2D096}"/>
                </a:ext>
              </a:extLst>
            </p:cNvPr>
            <p:cNvSpPr txBox="1"/>
            <p:nvPr/>
          </p:nvSpPr>
          <p:spPr>
            <a:xfrm>
              <a:off x="4833614" y="3408997"/>
              <a:ext cx="3881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ISS for Earth Venture Instrument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0837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4" y="87274"/>
            <a:ext cx="4390571" cy="851187"/>
          </a:xfrm>
        </p:spPr>
        <p:txBody>
          <a:bodyPr/>
          <a:lstStyle/>
          <a:p>
            <a:r>
              <a:rPr lang="en-US" dirty="0"/>
              <a:t>OAWL Path to space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43913" y="358325"/>
            <a:ext cx="2874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</a:rPr>
              <a:t>High TRL subsystems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568486"/>
              </p:ext>
            </p:extLst>
          </p:nvPr>
        </p:nvGraphicFramePr>
        <p:xfrm>
          <a:off x="283558" y="1141110"/>
          <a:ext cx="5359608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0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61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Category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ATHENA-ISS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Free-Flyer:  Full Atmospheric Mission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Laser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ESTO-funded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Fibertek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532 nm laser development &amp; qualification</a:t>
                      </a:r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ESA’s Aeolus 355 nm laser demonstration +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Fibertek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355 nm + 532 nm HEUVD laser qualification</a:t>
                      </a:r>
                    </a:p>
                  </a:txBody>
                  <a:tcPr marL="45720" marR="45720" anchor="ctr">
                    <a:solidFill>
                      <a:srgbClr val="B1E3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Interferometer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The OAWL interferometer system proven in flights and ground-testing and other MZI-based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lidar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systems.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TRL6 environmental testing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in 2017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anchor="ctr">
                    <a:solidFill>
                      <a:srgbClr val="EEFEC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Electronics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&amp; Software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All OAWL electronics components have space-qualified equivalents.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Payload control based on CALIPSO &amp; TEMPO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OAWL demonstrated autonomous operation (2011 and 2016) from WB-57 aircraft with real-time winds &amp; satellite downlink</a:t>
                      </a:r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Structural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&amp;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Optical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ATHENA-OAWL optical/mechanical system components have heritage in the CALIPSO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lidar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  (2006 launch) and other space-based missions.</a:t>
                      </a: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Aluminum for ISS</a:t>
                      </a: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Graphite/Beryllium for Free Flyer</a:t>
                      </a: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Telescopes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GDIT (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</a:rPr>
                        <a:t>Axsys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) telescopes like those used for CALIOP, CATS, MOLA, and GLAS, ATLAS – Diffraction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limited is not required.  1-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  <a:sym typeface="Symbol" panose="05050102010706020507" pitchFamily="18" charset="2"/>
                        </a:rPr>
                        <a:t> error OK.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Platform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ISS  enabling capabilities: power, cooling loop, and TDRSS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providing low latency for the ATHENA measurements</a:t>
                      </a: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BCP</a:t>
                      </a:r>
                      <a:r>
                        <a:rPr lang="en-US" sz="1100" baseline="0" dirty="0">
                          <a:solidFill>
                            <a:srgbClr val="000000"/>
                          </a:solidFill>
                        </a:rPr>
                        <a:t> 2000 or CNES (CALIPSO-like) satellite + ground stations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Pointing</a:t>
                      </a:r>
                    </a:p>
                  </a:txBody>
                  <a:tcPr marL="45720" marR="457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Star tracker system provides required pointing knowledge for LOS wind speed accuracy</a:t>
                      </a:r>
                    </a:p>
                  </a:txBody>
                  <a:tcPr marL="45720" marR="45720" anchor="ctr">
                    <a:solidFill>
                      <a:srgbClr val="C1E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7212F-F991-4FF6-BE3D-1F1C9F71F6AD}"/>
              </a:ext>
            </a:extLst>
          </p:cNvPr>
          <p:cNvGrpSpPr/>
          <p:nvPr/>
        </p:nvGrpSpPr>
        <p:grpSpPr>
          <a:xfrm>
            <a:off x="5709417" y="1781355"/>
            <a:ext cx="3434583" cy="4049945"/>
            <a:chOff x="5904217" y="1781355"/>
            <a:chExt cx="3434583" cy="4049945"/>
          </a:xfrm>
        </p:grpSpPr>
        <p:sp>
          <p:nvSpPr>
            <p:cNvPr id="8" name="Rectangle 7"/>
            <p:cNvSpPr/>
            <p:nvPr/>
          </p:nvSpPr>
          <p:spPr>
            <a:xfrm>
              <a:off x="6831041" y="1962347"/>
              <a:ext cx="272960" cy="3375514"/>
            </a:xfrm>
            <a:prstGeom prst="rect">
              <a:avLst/>
            </a:prstGeom>
            <a:gradFill>
              <a:gsLst>
                <a:gs pos="9000">
                  <a:srgbClr val="C1ECFF"/>
                </a:gs>
                <a:gs pos="0">
                  <a:srgbClr val="C1ECFF"/>
                </a:gs>
                <a:gs pos="28000">
                  <a:schemeClr val="accent5">
                    <a:lumMod val="60000"/>
                    <a:lumOff val="40000"/>
                  </a:schemeClr>
                </a:gs>
                <a:gs pos="16000">
                  <a:schemeClr val="accent5">
                    <a:lumMod val="53000"/>
                    <a:lumOff val="47000"/>
                  </a:schemeClr>
                </a:gs>
                <a:gs pos="47000">
                  <a:srgbClr val="FFF1C5"/>
                </a:gs>
                <a:gs pos="37000">
                  <a:srgbClr val="FFF1C5"/>
                </a:gs>
                <a:gs pos="100000">
                  <a:srgbClr val="FF0000"/>
                </a:gs>
              </a:gsLst>
              <a:lin ang="5400000" scaled="0"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E9E5C9-FF4C-4341-8352-2945B7B8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04217" y="1781355"/>
              <a:ext cx="3434583" cy="4049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674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48260" y="853935"/>
            <a:ext cx="8742821" cy="5424106"/>
            <a:chOff x="632476" y="840750"/>
            <a:chExt cx="6513546" cy="3493017"/>
          </a:xfrm>
        </p:grpSpPr>
        <p:pic>
          <p:nvPicPr>
            <p:cNvPr id="6" name="Picture 7" descr="http://earthobservatory.nasa.gov/Features/CALIPSO/Images/calipso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196" y="3337644"/>
              <a:ext cx="1241858" cy="975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 descr="\\orgs.aero.ball.com\DavWWWRoot\sbu\cst\cstbizdev\Opportunities\Earth Venture Instrument - 2\EVI-2 OAWL\Proposal Development\Art to Pubs folder\A12282_084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6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114" y="1663700"/>
              <a:ext cx="2993127" cy="169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565607" y="852009"/>
              <a:ext cx="1306310" cy="356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The proven OAWL Mach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Zehnder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interferometer system</a:t>
              </a:r>
            </a:p>
          </p:txBody>
        </p:sp>
        <p:pic>
          <p:nvPicPr>
            <p:cNvPr id="9" name="Picture 8" descr="C:\Users\nsawruk\Documents\OSA Paris 2013\SSL29316.JPG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21239" y="843294"/>
              <a:ext cx="999861" cy="6186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821102" y="845468"/>
              <a:ext cx="1398091" cy="455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ESTO-funded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Fibertek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532 nm (and UV)) laser development &amp; qualification</a:t>
              </a:r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433" y="840750"/>
              <a:ext cx="1196476" cy="88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 descr="\\orgs.aero.ball.com\DavWWWRoot\sbu\cst\cstbizdev\Opportunities\Earth Venture Instrument - 2\EVI-2 OAWL\Proposal Development\Art to Pubs folder\A12282_090.p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27962" y="3432907"/>
              <a:ext cx="1136089" cy="83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SED 26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219" y="2065253"/>
              <a:ext cx="800718" cy="575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5590819" y="2606927"/>
              <a:ext cx="1555203" cy="455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Star tracker system provides pointing knowledge for LOS wind speed accuracy</a:t>
              </a:r>
            </a:p>
          </p:txBody>
        </p:sp>
        <p:pic>
          <p:nvPicPr>
            <p:cNvPr id="19" name="Picture 10" descr="International Space Station as of May 19, 2011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318" y="1970132"/>
              <a:ext cx="1142776" cy="990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476" y="1537158"/>
              <a:ext cx="445135" cy="54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045188" y="1532678"/>
              <a:ext cx="1584995" cy="554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ISS  enabling capabilities: power, cooling loop, and TDRSS 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sym typeface="Wingdings" pitchFamily="2" charset="2"/>
                </a:rPr>
                <a:t> 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providing low latency for the ATHENA measurements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51677" y="3677761"/>
              <a:ext cx="1876285" cy="554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The autonomous OAWL prototype system in the NASA WB-57 pallet  (2011) - on par with JEM-EF mass, volume, power and cooling capabilities.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95153" y="3937363"/>
              <a:ext cx="1409976" cy="396404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r"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GDIT (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Axsys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) telescopes like those used for CALIOP, CATS, </a:t>
              </a:r>
              <a:b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</a:b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and GLAS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69198" y="2959856"/>
              <a:ext cx="1675998" cy="554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Most OAWL components have </a:t>
              </a:r>
              <a:b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</a:b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heritage in the CALIPSO lidar </a:t>
              </a:r>
              <a:b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</a:b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(2006 launch) and other </a:t>
              </a:r>
              <a:b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</a:b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space-based </a:t>
              </a:r>
              <a:b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</a:b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missions</a:t>
              </a:r>
            </a:p>
          </p:txBody>
        </p:sp>
        <p:pic>
          <p:nvPicPr>
            <p:cNvPr id="30" name="Picture 29" descr="A11495_044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98" y="2900679"/>
              <a:ext cx="860829" cy="73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0" name="Straight Arrow Connector 49"/>
          <p:cNvCxnSpPr/>
          <p:nvPr/>
        </p:nvCxnSpPr>
        <p:spPr>
          <a:xfrm flipV="1">
            <a:off x="4330700" y="4530254"/>
            <a:ext cx="136525" cy="1006509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467225" y="3841750"/>
            <a:ext cx="1190625" cy="688503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467225" y="3743325"/>
            <a:ext cx="0" cy="786928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81733" y="184142"/>
            <a:ext cx="5195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cap="small" dirty="0">
                <a:solidFill>
                  <a:srgbClr val="007A37"/>
                </a:solidFill>
                <a:latin typeface="Narkisim" pitchFamily="34" charset="-79"/>
                <a:cs typeface="Narkisim" pitchFamily="34" charset="-79"/>
              </a:rPr>
              <a:t>The ATHENA-OAWL Instrument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2828925" y="3597971"/>
            <a:ext cx="643718" cy="588030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9" idx="3"/>
          </p:cNvCxnSpPr>
          <p:nvPr/>
        </p:nvCxnSpPr>
        <p:spPr>
          <a:xfrm flipV="1">
            <a:off x="2106766" y="3173620"/>
            <a:ext cx="912659" cy="203045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9" idx="3"/>
          </p:cNvCxnSpPr>
          <p:nvPr/>
        </p:nvCxnSpPr>
        <p:spPr>
          <a:xfrm>
            <a:off x="3185946" y="1338218"/>
            <a:ext cx="918138" cy="1542142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  <a:stCxn id="8" idx="2"/>
          </p:cNvCxnSpPr>
          <p:nvPr/>
        </p:nvCxnSpPr>
        <p:spPr>
          <a:xfrm flipH="1">
            <a:off x="5062538" y="1425416"/>
            <a:ext cx="1341674" cy="1162466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6" idx="1"/>
          </p:cNvCxnSpPr>
          <p:nvPr/>
        </p:nvCxnSpPr>
        <p:spPr>
          <a:xfrm flipH="1" flipV="1">
            <a:off x="6153150" y="2790163"/>
            <a:ext cx="1646276" cy="412107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6215317" y="4410142"/>
            <a:ext cx="1008443" cy="779324"/>
          </a:xfrm>
          <a:prstGeom prst="straightConnector1">
            <a:avLst/>
          </a:prstGeom>
          <a:ln w="19050">
            <a:solidFill>
              <a:srgbClr val="3558BB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R:\DESDynI-10_2010Oct18\Instrument\Optical\Documents\GLAS telescope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3924" y="5646130"/>
            <a:ext cx="588678" cy="6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1089" y="167287"/>
            <a:ext cx="3445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</a:rPr>
              <a:t>Design-to-cost approach based on the successful CALIPSO lidar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87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Optical Bench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01904" y="348936"/>
            <a:ext cx="4478338" cy="4548861"/>
            <a:chOff x="3983860" y="924337"/>
            <a:chExt cx="5113021" cy="540657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860" y="1692460"/>
              <a:ext cx="5113021" cy="4030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4424971" y="924337"/>
              <a:ext cx="4517543" cy="5406575"/>
              <a:chOff x="4098106" y="144584"/>
              <a:chExt cx="4969298" cy="594723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6811775" y="5458720"/>
                <a:ext cx="2154944" cy="633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Interferometer with thermal cover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405798" y="353195"/>
                <a:ext cx="1970970" cy="68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Laser Electronics rack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146634" y="144584"/>
                <a:ext cx="1920770" cy="68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Electronics chassis</a:t>
                </a:r>
              </a:p>
            </p:txBody>
          </p:sp>
          <p:cxnSp>
            <p:nvCxnSpPr>
              <p:cNvPr id="26" name="Straight Arrow Connector 25"/>
              <p:cNvCxnSpPr>
                <a:stCxn id="24" idx="2"/>
              </p:cNvCxnSpPr>
              <p:nvPr/>
            </p:nvCxnSpPr>
            <p:spPr>
              <a:xfrm flipH="1">
                <a:off x="5056132" y="1037259"/>
                <a:ext cx="335151" cy="12359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3" idx="0"/>
              </p:cNvCxnSpPr>
              <p:nvPr/>
            </p:nvCxnSpPr>
            <p:spPr>
              <a:xfrm flipH="1" flipV="1">
                <a:off x="6582102" y="2514601"/>
                <a:ext cx="1307146" cy="2944119"/>
              </a:xfrm>
              <a:prstGeom prst="straightConnector1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7713224" y="737789"/>
                <a:ext cx="436625" cy="12190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098106" y="5474109"/>
                <a:ext cx="1306925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Telescopes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197482" y="627854"/>
                <a:ext cx="873222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Lasers</a:t>
                </a:r>
              </a:p>
            </p:txBody>
          </p:sp>
          <p:cxnSp>
            <p:nvCxnSpPr>
              <p:cNvPr id="31" name="Straight Arrow Connector 30"/>
              <p:cNvCxnSpPr>
                <a:stCxn id="29" idx="0"/>
              </p:cNvCxnSpPr>
              <p:nvPr/>
            </p:nvCxnSpPr>
            <p:spPr>
              <a:xfrm flipV="1">
                <a:off x="4751570" y="3705239"/>
                <a:ext cx="1365117" cy="1768870"/>
              </a:xfrm>
              <a:prstGeom prst="straightConnector1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29" idx="0"/>
              </p:cNvCxnSpPr>
              <p:nvPr/>
            </p:nvCxnSpPr>
            <p:spPr>
              <a:xfrm flipV="1">
                <a:off x="4751570" y="3206242"/>
                <a:ext cx="2616823" cy="2267866"/>
              </a:xfrm>
              <a:prstGeom prst="straightConnector1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30" idx="2"/>
              </p:cNvCxnSpPr>
              <p:nvPr/>
            </p:nvCxnSpPr>
            <p:spPr>
              <a:xfrm flipH="1">
                <a:off x="5171916" y="1000264"/>
                <a:ext cx="1462178" cy="2346753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0" idx="2"/>
              </p:cNvCxnSpPr>
              <p:nvPr/>
            </p:nvCxnSpPr>
            <p:spPr>
              <a:xfrm>
                <a:off x="6634093" y="1000264"/>
                <a:ext cx="1418958" cy="140931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038" y="1242951"/>
            <a:ext cx="3776386" cy="3176147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New Optical Bench </a:t>
            </a:r>
          </a:p>
          <a:p>
            <a:pPr lvl="1"/>
            <a:r>
              <a:rPr lang="en-US" sz="1600" dirty="0"/>
              <a:t>Two-lasers (one new, </a:t>
            </a:r>
            <a:br>
              <a:rPr lang="en-US" sz="1600" dirty="0"/>
            </a:br>
            <a:r>
              <a:rPr lang="en-US" sz="1600" dirty="0"/>
              <a:t>one refurbished) synchronized to interleave pulses</a:t>
            </a:r>
          </a:p>
          <a:p>
            <a:pPr lvl="1"/>
            <a:r>
              <a:rPr lang="en-US" sz="1600" dirty="0"/>
              <a:t>Two ~30cm diameter (10 cm obscuration) telescopes. </a:t>
            </a:r>
          </a:p>
          <a:p>
            <a:pPr lvl="1"/>
            <a:r>
              <a:rPr lang="en-US" sz="1600" dirty="0"/>
              <a:t>transmit/receive optics</a:t>
            </a:r>
          </a:p>
          <a:p>
            <a:pPr lvl="1"/>
            <a:r>
              <a:rPr lang="en-US" sz="1600" dirty="0"/>
              <a:t>Variable 532 nm laser transmission</a:t>
            </a:r>
          </a:p>
          <a:p>
            <a:pPr lvl="1"/>
            <a:r>
              <a:rPr lang="en-US" sz="1600" dirty="0"/>
              <a:t>Two axis </a:t>
            </a:r>
            <a:r>
              <a:rPr lang="en-US" sz="1600" dirty="0" err="1"/>
              <a:t>boresighting</a:t>
            </a:r>
            <a:endParaRPr lang="en-US" sz="1600" dirty="0"/>
          </a:p>
          <a:p>
            <a:pPr lvl="1"/>
            <a:r>
              <a:rPr lang="en-US" sz="1600" dirty="0"/>
              <a:t>GPS/IMU</a:t>
            </a:r>
            <a:endParaRPr lang="en-US" sz="2000" dirty="0"/>
          </a:p>
          <a:p>
            <a:r>
              <a:rPr lang="en-US" sz="2000" dirty="0"/>
              <a:t>Fiber coupling connects the combined returns into the interferometer.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704" y="667711"/>
            <a:ext cx="1517634" cy="15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160" y="4966599"/>
            <a:ext cx="4051746" cy="144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Group 74"/>
          <p:cNvGrpSpPr/>
          <p:nvPr/>
        </p:nvGrpSpPr>
        <p:grpSpPr>
          <a:xfrm>
            <a:off x="285039" y="4454004"/>
            <a:ext cx="3745115" cy="1912450"/>
            <a:chOff x="370782" y="1229917"/>
            <a:chExt cx="8027987" cy="4099505"/>
          </a:xfrm>
        </p:grpSpPr>
        <p:pic>
          <p:nvPicPr>
            <p:cNvPr id="76" name="Picture 7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70782" y="1262247"/>
              <a:ext cx="8027987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>
              <a:off x="585730" y="4057648"/>
              <a:ext cx="53329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8481" y="4048125"/>
              <a:ext cx="53329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5070" y="2200275"/>
              <a:ext cx="50580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366" y="1295400"/>
              <a:ext cx="681050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1064 Dump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88995" y="1781175"/>
              <a:ext cx="50580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FM2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870205" y="1809749"/>
              <a:ext cx="639818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 Pickoff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85849" y="2352675"/>
              <a:ext cx="438150" cy="659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PBS &amp; HWP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05985" y="2790827"/>
              <a:ext cx="65012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532 Dump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15343" y="3648075"/>
              <a:ext cx="51611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BSM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865245" y="3105149"/>
              <a:ext cx="50580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2560994">
              <a:off x="2695663" y="1880766"/>
              <a:ext cx="681052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 Injection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072731" y="2305051"/>
              <a:ext cx="46113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44184" y="3267074"/>
              <a:ext cx="46113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999610" y="2895599"/>
              <a:ext cx="574529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F/8 Col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372022" y="2012721"/>
              <a:ext cx="695322" cy="395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PBS Combiner &amp; HWP’s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419292" y="1276352"/>
              <a:ext cx="681050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1064 Dump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732519" y="1781175"/>
              <a:ext cx="50580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FM2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204081" y="1790701"/>
              <a:ext cx="639818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 Pickoff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162801" y="2562226"/>
              <a:ext cx="438150" cy="659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PBS &amp; HWP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735284" y="3362324"/>
              <a:ext cx="65012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532 Dump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825568" y="3657599"/>
              <a:ext cx="51611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BSM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94344" y="3086099"/>
              <a:ext cx="50580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8948221">
              <a:off x="5248364" y="1871242"/>
              <a:ext cx="681052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 Injection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882484" y="2333625"/>
              <a:ext cx="46113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F1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758657" y="3286124"/>
              <a:ext cx="461135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704069" y="1229917"/>
              <a:ext cx="1270614" cy="560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AFT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796189" y="1238440"/>
              <a:ext cx="2357120" cy="560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FORWARD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161144" y="2181227"/>
              <a:ext cx="505806" cy="263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FM1</a:t>
              </a:r>
            </a:p>
          </p:txBody>
        </p:sp>
      </p:grpSp>
      <p:pic>
        <p:nvPicPr>
          <p:cNvPr id="53" name="Picture 2" descr="http://images.clipartpanda.com/flying-owl-clipart-black-and-white-Bdi6rnrc9.jpe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DDA"/>
              </a:clrFrom>
              <a:clrTo>
                <a:srgbClr val="FFFDD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021" y="33747"/>
            <a:ext cx="1442065" cy="8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03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034320-B274-4C66-8A0D-6ED43679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OAWL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D126DE-7C1C-4647-96AB-5650FDCDF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OAWL IRAD development:  2004-present</a:t>
            </a:r>
          </a:p>
          <a:p>
            <a:r>
              <a:rPr lang="en-US" dirty="0">
                <a:solidFill>
                  <a:srgbClr val="0070C0"/>
                </a:solidFill>
              </a:rPr>
              <a:t>OAWL prototype:  2009-2012</a:t>
            </a:r>
          </a:p>
          <a:p>
            <a:r>
              <a:rPr lang="en-US" dirty="0">
                <a:solidFill>
                  <a:srgbClr val="0070C0"/>
                </a:solidFill>
              </a:rPr>
              <a:t>Space-based mission development: EVI-2</a:t>
            </a:r>
          </a:p>
          <a:p>
            <a:r>
              <a:rPr lang="en-US" dirty="0">
                <a:solidFill>
                  <a:srgbClr val="0070C0"/>
                </a:solidFill>
              </a:rPr>
              <a:t>AOVT GrOAWL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 EVI-4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HAWC-OAWL</a:t>
            </a:r>
          </a:p>
          <a:p>
            <a:r>
              <a:rPr lang="en-US" dirty="0"/>
              <a:t>Interferometer and Nested-OAWL IRADs</a:t>
            </a:r>
          </a:p>
          <a:p>
            <a:r>
              <a:rPr lang="en-US" dirty="0"/>
              <a:t>Next steps in technology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EDE83-4922-454A-8AE1-3DFAC276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3B2DE-0FAB-47C3-B868-4BC3B44D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2427AC-3587-4A96-A45E-E265DC01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ATHENA-OAWL Venture Tech</a:t>
            </a:r>
            <a:br>
              <a:rPr lang="en-US" sz="3200" dirty="0"/>
            </a:br>
            <a:r>
              <a:rPr lang="en-US" sz="3200" dirty="0"/>
              <a:t>Green-OAWL (</a:t>
            </a:r>
            <a:r>
              <a:rPr lang="en-US" sz="3200" dirty="0" err="1"/>
              <a:t>GrOAWL</a:t>
            </a:r>
            <a:r>
              <a:rPr lang="en-US" sz="3200" dirty="0"/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CAA2DA-8611-40BD-BF1D-0889B9541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82CF4-1DFE-4E5C-928E-E13639B0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377E-780B-4952-AC5D-DA5CCB34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1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283338"/>
            <a:ext cx="7592921" cy="851187"/>
          </a:xfrm>
        </p:spPr>
        <p:txBody>
          <a:bodyPr>
            <a:normAutofit fontScale="90000"/>
          </a:bodyPr>
          <a:lstStyle/>
          <a:p>
            <a:r>
              <a:rPr lang="en-US" dirty="0"/>
              <a:t>ATHENA-OAWL Venture Tech:  Built and flew   </a:t>
            </a:r>
            <a:br>
              <a:rPr lang="en-US" dirty="0"/>
            </a:br>
            <a:r>
              <a:rPr lang="en-US" dirty="0"/>
              <a:t>the Green-OAWL Airborne Demonstrator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4390" y="1643793"/>
            <a:ext cx="5619469" cy="477393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2013 ATHENA-OAWL EVI-2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Earth Venture Technology Development funding from NASA ESSP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ATHENA-OAWL Venture Tech (AOVT) awarded in 2015 to build Green-OAWL (GrOAWL)</a:t>
            </a:r>
          </a:p>
          <a:p>
            <a:pPr>
              <a:spcBef>
                <a:spcPts val="1200"/>
              </a:spcBef>
            </a:pPr>
            <a:r>
              <a:rPr lang="en-US" dirty="0"/>
              <a:t>2 year AOVT Accomplishments: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Built a two-look, two laser , 532 nm wavelength, airborne aerosol DWL system.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High TRL electronics, control, and real-time processing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Performed autonomous airborne flight testing to demonstrate the two-look 532 nm measurement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Assessed flight measurement performance:  precision and accuracy using </a:t>
            </a:r>
            <a:r>
              <a:rPr lang="en-US" dirty="0" err="1"/>
              <a:t>dropsondes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Demonstrated the two look concept for space-based platforms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Scaled system performance  to space, (like A2D for Aeolus)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Raised OAWL TRL for EV-I 2016 proposal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93651" y="1874465"/>
            <a:ext cx="2530963" cy="3705068"/>
            <a:chOff x="5234479" y="1654583"/>
            <a:chExt cx="3343129" cy="4473505"/>
          </a:xfrm>
        </p:grpSpPr>
        <p:grpSp>
          <p:nvGrpSpPr>
            <p:cNvPr id="39" name="Group 38"/>
            <p:cNvGrpSpPr/>
            <p:nvPr/>
          </p:nvGrpSpPr>
          <p:grpSpPr>
            <a:xfrm>
              <a:off x="5234479" y="1654583"/>
              <a:ext cx="3343129" cy="2956680"/>
              <a:chOff x="4410779" y="3379211"/>
              <a:chExt cx="3039199" cy="2687882"/>
            </a:xfrm>
          </p:grpSpPr>
          <p:pic>
            <p:nvPicPr>
              <p:cNvPr id="40" name="Picture 4" descr="https://encrypted-tbn0.gstatic.com/images?q=tbn:ANd9GcTczSHfYBO-AqAGKxA1B_j7KsrI9ai6OkNthFVR1JoWZJ2dHEVVjw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8775" y="4333893"/>
                <a:ext cx="2022681" cy="1235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5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6952" y="4477425"/>
                <a:ext cx="902190" cy="731437"/>
              </a:xfrm>
              <a:prstGeom prst="rect">
                <a:avLst/>
              </a:prstGeom>
              <a:noFill/>
            </p:spPr>
          </p:pic>
          <p:pic>
            <p:nvPicPr>
              <p:cNvPr id="42" name="Picture 8" descr="http://orgs.aero.ball.com/sbu/cc/PublishingImages/logo_process.bmp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779" y="3541470"/>
                <a:ext cx="646173" cy="643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2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339" y="3379211"/>
                <a:ext cx="1343952" cy="921716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6096" y="5324232"/>
                <a:ext cx="2452679" cy="742861"/>
              </a:xfrm>
              <a:prstGeom prst="rect">
                <a:avLst/>
              </a:prstGeom>
            </p:spPr>
          </p:pic>
          <p:pic>
            <p:nvPicPr>
              <p:cNvPr id="45" name="Picture 2" descr="https://upload.wikimedia.org/wikipedia/commons/thumb/7/79/NOAA_logo.svg/2000px-NOAA_logo.svg.p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9400" y="3467855"/>
                <a:ext cx="790578" cy="790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4" name="Picture 2" descr="http://www.yesinc.com/yeslogo-small.gif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484" y="5500537"/>
              <a:ext cx="2356800" cy="627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USN Office of Naval Research (ONR) Science &amp; Technology Seal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673" y="4576928"/>
              <a:ext cx="1558636" cy="710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\\asdfiler2\css\Active Sensing Initiative\Optical Autocovariance\ATHENA-OAWL_VentureTech\A07-Aircraft\WB-57_Patch1.JPG"/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96" y="4590683"/>
              <a:ext cx="1263616" cy="750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9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0" y="275370"/>
            <a:ext cx="8631490" cy="58137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Two-look system geometry – for airborne and space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84627" y="1041233"/>
            <a:ext cx="8557334" cy="1743295"/>
            <a:chOff x="254001" y="1193630"/>
            <a:chExt cx="8360856" cy="1743295"/>
          </a:xfrm>
        </p:grpSpPr>
        <p:grpSp>
          <p:nvGrpSpPr>
            <p:cNvPr id="51" name="Group 50"/>
            <p:cNvGrpSpPr/>
            <p:nvPr/>
          </p:nvGrpSpPr>
          <p:grpSpPr>
            <a:xfrm>
              <a:off x="3553119" y="1207970"/>
              <a:ext cx="2942845" cy="1728955"/>
              <a:chOff x="636909" y="2947123"/>
              <a:chExt cx="2942845" cy="172895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36909" y="2947123"/>
                <a:ext cx="9297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Top view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636909" y="2947123"/>
                <a:ext cx="2942845" cy="1728955"/>
                <a:chOff x="4966589" y="1612023"/>
                <a:chExt cx="2942845" cy="1728955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6721556" y="2315140"/>
                  <a:ext cx="11089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8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starboard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5036152" y="1623041"/>
                  <a:ext cx="2854273" cy="1614549"/>
                  <a:chOff x="447180" y="4246543"/>
                  <a:chExt cx="2854273" cy="1614549"/>
                </a:xfrm>
              </p:grpSpPr>
              <p:pic>
                <p:nvPicPr>
                  <p:cNvPr id="11" name="Picture 2" descr="Image result for WB-57">
                    <a:hlinkClick r:id="rId2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648" r="8419" b="36272"/>
                  <a:stretch/>
                </p:blipFill>
                <p:spPr bwMode="auto">
                  <a:xfrm rot="10800000">
                    <a:off x="447180" y="4459735"/>
                    <a:ext cx="2502273" cy="13713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12" name="Straight Arrow Connector 11"/>
                  <p:cNvCxnSpPr>
                    <a:cxnSpLocks/>
                    <a:stCxn id="17" idx="7"/>
                    <a:endCxn id="14" idx="3"/>
                  </p:cNvCxnSpPr>
                  <p:nvPr/>
                </p:nvCxnSpPr>
                <p:spPr>
                  <a:xfrm flipV="1">
                    <a:off x="1712020" y="4415820"/>
                    <a:ext cx="669023" cy="585381"/>
                  </a:xfrm>
                  <a:prstGeom prst="straightConnector1">
                    <a:avLst/>
                  </a:prstGeom>
                  <a:ln w="19050">
                    <a:solidFill>
                      <a:srgbClr val="00B050"/>
                    </a:solidFill>
                    <a:tailEnd type="arrow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/>
                  <p:cNvCxnSpPr>
                    <a:cxnSpLocks/>
                    <a:stCxn id="18" idx="5"/>
                    <a:endCxn id="15" idx="3"/>
                  </p:cNvCxnSpPr>
                  <p:nvPr/>
                </p:nvCxnSpPr>
                <p:spPr>
                  <a:xfrm>
                    <a:off x="1712020" y="5102920"/>
                    <a:ext cx="678578" cy="588895"/>
                  </a:xfrm>
                  <a:prstGeom prst="straightConnector1">
                    <a:avLst/>
                  </a:prstGeom>
                  <a:ln w="19050">
                    <a:solidFill>
                      <a:srgbClr val="00B050"/>
                    </a:solidFill>
                    <a:tailEnd type="arrow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 flipH="1">
                    <a:off x="2381043" y="4246543"/>
                    <a:ext cx="77300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600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Az</a:t>
                    </a:r>
                    <a:r>
                      <a:rPr lang="en-US" sz="1600" dirty="0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=45</a:t>
                    </a:r>
                    <a:r>
                      <a:rPr lang="en-US" sz="16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sym typeface="Symbol"/>
                      </a:rPr>
                      <a:t></a:t>
                    </a:r>
                    <a:endParaRPr lang="en-US" sz="1600" dirty="0">
                      <a:solidFill>
                        <a:prstClr val="black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 flipH="1">
                    <a:off x="2390598" y="5522538"/>
                    <a:ext cx="91085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600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Az</a:t>
                    </a:r>
                    <a:r>
                      <a:rPr lang="en-US" sz="1600" dirty="0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=135</a:t>
                    </a:r>
                    <a:r>
                      <a:rPr lang="en-US" sz="16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sym typeface="Symbol"/>
                      </a:rPr>
                      <a:t></a:t>
                    </a:r>
                    <a:endParaRPr lang="en-US" sz="1600" dirty="0">
                      <a:solidFill>
                        <a:prstClr val="black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cxnSp>
                <p:nvCxnSpPr>
                  <p:cNvPr id="16" name="Straight Arrow Connector 15"/>
                  <p:cNvCxnSpPr/>
                  <p:nvPr/>
                </p:nvCxnSpPr>
                <p:spPr>
                  <a:xfrm flipV="1">
                    <a:off x="1698317" y="4451206"/>
                    <a:ext cx="0" cy="1267940"/>
                  </a:xfrm>
                  <a:prstGeom prst="straightConnector1">
                    <a:avLst/>
                  </a:prstGeom>
                  <a:ln w="38100">
                    <a:solidFill>
                      <a:srgbClr val="3399FF"/>
                    </a:solidFill>
                    <a:tailEnd type="triangl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Oval 16"/>
                  <p:cNvSpPr/>
                  <p:nvPr/>
                </p:nvSpPr>
                <p:spPr>
                  <a:xfrm>
                    <a:off x="1662819" y="4992759"/>
                    <a:ext cx="57643" cy="57643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1662819" y="5053719"/>
                    <a:ext cx="57643" cy="57643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4966589" y="1612023"/>
                  <a:ext cx="2942845" cy="1728955"/>
                </a:xfrm>
                <a:prstGeom prst="rect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254001" y="1207969"/>
              <a:ext cx="3303866" cy="1728955"/>
              <a:chOff x="5061913" y="3335813"/>
              <a:chExt cx="3295673" cy="1728955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145416" y="3337694"/>
                <a:ext cx="3147938" cy="1662375"/>
                <a:chOff x="5008256" y="3627254"/>
                <a:chExt cx="3147938" cy="1662375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5008256" y="3761267"/>
                  <a:ext cx="3127645" cy="593956"/>
                  <a:chOff x="4684567" y="4158717"/>
                  <a:chExt cx="3127645" cy="593956"/>
                </a:xfrm>
              </p:grpSpPr>
              <p:pic>
                <p:nvPicPr>
                  <p:cNvPr id="29" name="Picture 4" descr="Image result for WB-57">
                    <a:hlinkClick r:id="rId2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86" t="77906" r="10911" b="4649"/>
                  <a:stretch/>
                </p:blipFill>
                <p:spPr bwMode="auto">
                  <a:xfrm>
                    <a:off x="4684567" y="4158717"/>
                    <a:ext cx="3127645" cy="5299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/>
                  <p:cNvSpPr/>
                  <p:nvPr/>
                </p:nvSpPr>
                <p:spPr>
                  <a:xfrm>
                    <a:off x="6322285" y="4612178"/>
                    <a:ext cx="159627" cy="790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6003558" y="4612981"/>
                    <a:ext cx="156482" cy="7477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6196954" y="4673627"/>
                    <a:ext cx="90105" cy="790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 flipH="1">
                  <a:off x="5582736" y="4257742"/>
                  <a:ext cx="1072462" cy="1031887"/>
                  <a:chOff x="6094119" y="4614172"/>
                  <a:chExt cx="1679765" cy="1526993"/>
                </a:xfrm>
              </p:grpSpPr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6251182" y="4628389"/>
                    <a:ext cx="1522702" cy="1492074"/>
                  </a:xfrm>
                  <a:prstGeom prst="straightConnector1">
                    <a:avLst/>
                  </a:prstGeom>
                  <a:ln w="1905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Arc 25"/>
                  <p:cNvSpPr/>
                  <p:nvPr/>
                </p:nvSpPr>
                <p:spPr>
                  <a:xfrm rot="8109055">
                    <a:off x="6094119" y="4614172"/>
                    <a:ext cx="874896" cy="602671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solidFill>
                        <a:prstClr val="black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cxnSp>
                <p:nvCxnSpPr>
                  <p:cNvPr id="27" name="Straight Connector 26"/>
                  <p:cNvCxnSpPr/>
                  <p:nvPr/>
                </p:nvCxnSpPr>
                <p:spPr>
                  <a:xfrm flipH="1">
                    <a:off x="6224309" y="4630701"/>
                    <a:ext cx="6831" cy="1510464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6135959" y="5464643"/>
                    <a:ext cx="1478502" cy="500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600" dirty="0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El=45°</a:t>
                    </a:r>
                  </a:p>
                </p:txBody>
              </p: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6805434" y="3627254"/>
                  <a:ext cx="13507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Head-on view</a:t>
                  </a: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5061913" y="3335813"/>
                <a:ext cx="3295673" cy="1728955"/>
              </a:xfrm>
              <a:prstGeom prst="rect">
                <a:avLst/>
              </a:prstGeom>
              <a:noFill/>
              <a:ln>
                <a:solidFill>
                  <a:srgbClr val="33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372923" y="1193630"/>
              <a:ext cx="2241934" cy="1743294"/>
              <a:chOff x="1224259" y="4504711"/>
              <a:chExt cx="2241934" cy="174329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224259" y="4683209"/>
                <a:ext cx="2241933" cy="1491044"/>
                <a:chOff x="5553939" y="3329059"/>
                <a:chExt cx="2241933" cy="1491044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>
                <a:xfrm flipH="1">
                  <a:off x="5978873" y="3773127"/>
                  <a:ext cx="608846" cy="1046976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587718" y="3773127"/>
                  <a:ext cx="704394" cy="1046976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7961" b="72697" l="9851" r="8985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919" b="24027"/>
                <a:stretch/>
              </p:blipFill>
              <p:spPr bwMode="auto">
                <a:xfrm>
                  <a:off x="5553939" y="3329059"/>
                  <a:ext cx="2241933" cy="10405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" name="TextBox 36"/>
              <p:cNvSpPr txBox="1"/>
              <p:nvPr/>
            </p:nvSpPr>
            <p:spPr>
              <a:xfrm>
                <a:off x="1288159" y="4504711"/>
                <a:ext cx="99840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Side view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352551" y="4519050"/>
                <a:ext cx="2113642" cy="1728955"/>
              </a:xfrm>
              <a:prstGeom prst="rect">
                <a:avLst/>
              </a:prstGeom>
              <a:noFill/>
              <a:ln>
                <a:solidFill>
                  <a:srgbClr val="33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4798134" y="2944449"/>
            <a:ext cx="4143827" cy="3083616"/>
            <a:chOff x="4783367" y="3386635"/>
            <a:chExt cx="4036778" cy="2968605"/>
          </a:xfrm>
        </p:grpSpPr>
        <p:grpSp>
          <p:nvGrpSpPr>
            <p:cNvPr id="40" name="Group 39"/>
            <p:cNvGrpSpPr/>
            <p:nvPr/>
          </p:nvGrpSpPr>
          <p:grpSpPr>
            <a:xfrm>
              <a:off x="4783367" y="3386635"/>
              <a:ext cx="4036778" cy="2968605"/>
              <a:chOff x="467818" y="1312490"/>
              <a:chExt cx="7432802" cy="4632325"/>
            </a:xfrm>
          </p:grpSpPr>
          <p:pic>
            <p:nvPicPr>
              <p:cNvPr id="42" name="Picture 2" descr="\\orgs.aero.ball.com\DavWWWRoot\sbu\cst\cstbizdev\Opportunities\Earth Venture Instrument - 2\EVI-2 OAWL\Proposal Development\Art to Pubs folder\lidar views\two_iss_w_beams_3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3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7" t="17430" r="8674"/>
              <a:stretch/>
            </p:blipFill>
            <p:spPr bwMode="auto">
              <a:xfrm>
                <a:off x="467818" y="1312490"/>
                <a:ext cx="7432802" cy="4632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3" name="Straight Arrow Connector 42"/>
              <p:cNvCxnSpPr/>
              <p:nvPr/>
            </p:nvCxnSpPr>
            <p:spPr>
              <a:xfrm>
                <a:off x="5638800" y="2921000"/>
                <a:ext cx="1130300" cy="1016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4925689" y="2378045"/>
                <a:ext cx="2463751" cy="480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RAM direction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67304" y="3614706"/>
                <a:ext cx="2104196" cy="829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ISS Ground</a:t>
                </a:r>
              </a:p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Track</a:t>
                </a: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2336800" y="4322593"/>
                <a:ext cx="317500" cy="94790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4833614" y="3408997"/>
              <a:ext cx="3881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ISS orbit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6</a:t>
            </a:fld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1EBC5D6-F68D-40A6-88BB-BD6495479F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30386" r="32645" b="29425"/>
          <a:stretch/>
        </p:blipFill>
        <p:spPr>
          <a:xfrm>
            <a:off x="470305" y="3237988"/>
            <a:ext cx="4242558" cy="27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0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1" y="140463"/>
            <a:ext cx="6075216" cy="851187"/>
          </a:xfrm>
        </p:spPr>
        <p:txBody>
          <a:bodyPr>
            <a:normAutofit/>
          </a:bodyPr>
          <a:lstStyle/>
          <a:p>
            <a:r>
              <a:rPr lang="en-US" dirty="0"/>
              <a:t>GrOAWL Airborne Flight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374" y="1490494"/>
            <a:ext cx="4449381" cy="45219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800"/>
              </a:spcBef>
            </a:pPr>
            <a:r>
              <a:rPr lang="en-US" dirty="0"/>
              <a:t>Flights on NASA WB-57 Jet, out of Ellington Field (Johnson Space Center)</a:t>
            </a:r>
          </a:p>
          <a:p>
            <a:pPr>
              <a:spcBef>
                <a:spcPts val="800"/>
              </a:spcBef>
            </a:pPr>
            <a:r>
              <a:rPr lang="en-US" dirty="0"/>
              <a:t>System operated remotely from ground (INMARSAT)  or by SEO (</a:t>
            </a:r>
            <a:r>
              <a:rPr lang="en-US" dirty="0" err="1"/>
              <a:t>backseater</a:t>
            </a:r>
            <a:r>
              <a:rPr lang="en-US" dirty="0"/>
              <a:t>) for laser operations</a:t>
            </a:r>
          </a:p>
          <a:p>
            <a:pPr>
              <a:spcBef>
                <a:spcPts val="800"/>
              </a:spcBef>
            </a:pPr>
            <a:r>
              <a:rPr lang="en-US" dirty="0"/>
              <a:t>8 flights, ~38 flight hours, ~22 hours lasing, 3 flights with </a:t>
            </a:r>
            <a:r>
              <a:rPr lang="en-US" dirty="0" err="1"/>
              <a:t>sondes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/>
              <a:t>Flew racetrack patterns over warning areas in the Gulf of Mexico (revisit, dropsondes, flight pattern changes)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1 </a:t>
            </a:r>
            <a:r>
              <a:rPr lang="en-US" dirty="0" err="1"/>
              <a:t>hr</a:t>
            </a:r>
            <a:r>
              <a:rPr lang="en-US" dirty="0"/>
              <a:t> revisit times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Real-time flight pattern changes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Dropping the </a:t>
            </a:r>
            <a:r>
              <a:rPr lang="en-US" dirty="0" err="1"/>
              <a:t>sondes</a:t>
            </a:r>
            <a:r>
              <a:rPr lang="en-US" dirty="0"/>
              <a:t> for winds validation</a:t>
            </a:r>
          </a:p>
          <a:p>
            <a:pPr lvl="1">
              <a:spcBef>
                <a:spcPts val="800"/>
              </a:spcBef>
            </a:pPr>
            <a:endParaRPr lang="en-US" dirty="0"/>
          </a:p>
          <a:p>
            <a:pPr>
              <a:spcBef>
                <a:spcPts val="80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5FBB98-9A42-4FFD-8B02-AA29D013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87" y="3084988"/>
            <a:ext cx="2713514" cy="273184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E4FB88-18EC-45D1-8C40-BAA19D51D583}"/>
              </a:ext>
            </a:extLst>
          </p:cNvPr>
          <p:cNvGrpSpPr/>
          <p:nvPr/>
        </p:nvGrpSpPr>
        <p:grpSpPr>
          <a:xfrm>
            <a:off x="5273410" y="1459547"/>
            <a:ext cx="3334185" cy="1233946"/>
            <a:chOff x="5352181" y="4532947"/>
            <a:chExt cx="3334185" cy="1233946"/>
          </a:xfrm>
        </p:grpSpPr>
        <p:pic>
          <p:nvPicPr>
            <p:cNvPr id="16" name="Picture 2" descr="GRIP WB-57 Payload">
              <a:extLst>
                <a:ext uri="{FF2B5EF4-FFF2-40B4-BE49-F238E27FC236}">
                  <a16:creationId xmlns:a16="http://schemas.microsoft.com/office/drawing/2014/main" id="{9230B0F6-0577-4535-B90A-B038B46D5A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2" b="89272" l="1905" r="98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521"/>
            <a:stretch/>
          </p:blipFill>
          <p:spPr bwMode="auto">
            <a:xfrm>
              <a:off x="5352181" y="4532947"/>
              <a:ext cx="3334185" cy="1085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6794C0-10FE-4F7C-8ABA-B16B9F43C79D}"/>
                </a:ext>
              </a:extLst>
            </p:cNvPr>
            <p:cNvSpPr/>
            <p:nvPr/>
          </p:nvSpPr>
          <p:spPr>
            <a:xfrm>
              <a:off x="6940503" y="5428339"/>
              <a:ext cx="17458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NASA WB-57 jet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017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4" y="305610"/>
            <a:ext cx="8412827" cy="529325"/>
          </a:xfrm>
        </p:spPr>
        <p:txBody>
          <a:bodyPr>
            <a:noAutofit/>
          </a:bodyPr>
          <a:lstStyle/>
          <a:p>
            <a:r>
              <a:rPr lang="en-US" sz="2800" dirty="0"/>
              <a:t>Simultaneous two-look LOS wind speed profiles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66" y="1287259"/>
            <a:ext cx="2579727" cy="1934059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6657"/>
          <a:stretch/>
        </p:blipFill>
        <p:spPr bwMode="auto">
          <a:xfrm>
            <a:off x="533555" y="3947889"/>
            <a:ext cx="8370775" cy="232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178" y="1181729"/>
            <a:ext cx="7224851" cy="267464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Line of sight wind speed data:</a:t>
            </a:r>
          </a:p>
          <a:p>
            <a:pPr marL="64008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b="1" dirty="0"/>
              <a:t>&lt;1.5 mJ/pulse</a:t>
            </a:r>
            <a:r>
              <a:rPr lang="en-US" sz="1800" dirty="0"/>
              <a:t> (0.3 W) at 532 nm wavelength</a:t>
            </a:r>
          </a:p>
          <a:p>
            <a:pPr marL="64008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Daytime operation with scattered clouds.</a:t>
            </a:r>
          </a:p>
          <a:p>
            <a:pPr marL="64008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Clean atmosphere:  very low aerosol backscatter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Two-separate looks measure orthogonal </a:t>
            </a:r>
            <a:br>
              <a:rPr lang="en-US" sz="2000" dirty="0"/>
            </a:br>
            <a:r>
              <a:rPr lang="en-US" sz="2000" dirty="0"/>
              <a:t>horizontal Doppler shifts (u and v winds)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Continuous coverage in each look, no switching, no gaps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499358" y="4515960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Altitude (km)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7108" y="4447395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Altitude (km)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D0859-B114-4072-9E52-5196DC7A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 41st Annual Guidance &amp; Control Conference | 1-7 February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05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2427AC-3587-4A96-A45E-E265DC01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HAWC-OAWL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CAA2DA-8611-40BD-BF1D-0889B9541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82CF4-1DFE-4E5C-928E-E13639B0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Working group on space-based wind lidar | 7-8 February 2018 | Boulder, 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377E-780B-4952-AC5D-DA5CCB34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064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Ball Updated">
      <a:dk1>
        <a:srgbClr val="7D7D7D"/>
      </a:dk1>
      <a:lt1>
        <a:srgbClr val="FFFFFF"/>
      </a:lt1>
      <a:dk2>
        <a:srgbClr val="7D7D7D"/>
      </a:dk2>
      <a:lt2>
        <a:srgbClr val="C6D8DA"/>
      </a:lt2>
      <a:accent1>
        <a:srgbClr val="00AFCA"/>
      </a:accent1>
      <a:accent2>
        <a:srgbClr val="0D707F"/>
      </a:accent2>
      <a:accent3>
        <a:srgbClr val="FFC610"/>
      </a:accent3>
      <a:accent4>
        <a:srgbClr val="9F1E54"/>
      </a:accent4>
      <a:accent5>
        <a:srgbClr val="83B341"/>
      </a:accent5>
      <a:accent6>
        <a:srgbClr val="E45628"/>
      </a:accent6>
      <a:hlink>
        <a:srgbClr val="19E0FF"/>
      </a:hlink>
      <a:folHlink>
        <a:srgbClr val="6433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3BB7294DBFF488E7E260267A70CC2" ma:contentTypeVersion="3" ma:contentTypeDescription="Create a new document." ma:contentTypeScope="" ma:versionID="af94c1489c84bd3e86cd7c44589f8c32">
  <xsd:schema xmlns:xsd="http://www.w3.org/2001/XMLSchema" xmlns:xs="http://www.w3.org/2001/XMLSchema" xmlns:p="http://schemas.microsoft.com/office/2006/metadata/properties" xmlns:ns1="http://schemas.microsoft.com/sharepoint/v3" xmlns:ns2="e71d426d-8eaf-4e33-affd-06fcec24aaec" xmlns:ns3="31d91d49-f94f-41c9-8284-69d14c79ee5f" targetNamespace="http://schemas.microsoft.com/office/2006/metadata/properties" ma:root="true" ma:fieldsID="42e54e27a90a007ef9383e46effb3d87" ns1:_="" ns2:_="" ns3:_="">
    <xsd:import namespace="http://schemas.microsoft.com/sharepoint/v3"/>
    <xsd:import namespace="e71d426d-8eaf-4e33-affd-06fcec24aaec"/>
    <xsd:import namespace="31d91d49-f94f-41c9-8284-69d14c79ee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C_x0020_Document_x0020_Category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d426d-8eaf-4e33-affd-06fcec24aaec" elementFormDefault="qualified">
    <xsd:import namespace="http://schemas.microsoft.com/office/2006/documentManagement/types"/>
    <xsd:import namespace="http://schemas.microsoft.com/office/infopath/2007/PartnerControls"/>
    <xsd:element name="CC_x0020_Document_x0020_Category" ma:index="10" nillable="true" ma:displayName="CC Document Category" ma:default="None" ma:format="Dropdown" ma:internalName="CC_x0020_Document_x0020_Category">
      <xsd:simpleType>
        <xsd:union memberTypes="dms:Text">
          <xsd:simpleType>
            <xsd:restriction base="dms:Choice">
              <xsd:enumeration value="None"/>
              <xsd:enumeration value="Corporate Presentation"/>
              <xsd:enumeration value="General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91d49-f94f-41c9-8284-69d14c79ee5f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_x0020_Document_x0020_Category xmlns="e71d426d-8eaf-4e33-affd-06fcec24aaec">Corporate Presentation</CC_x0020_Document_x0020_Category>
    <PublishingExpirationDate xmlns="http://schemas.microsoft.com/sharepoint/v3" xsi:nil="true"/>
    <PublishingStartDate xmlns="http://schemas.microsoft.com/sharepoint/v3" xsi:nil="true"/>
    <_dlc_DocId xmlns="31d91d49-f94f-41c9-8284-69d14c79ee5f">ORGSSBU-12-178</_dlc_DocId>
    <_dlc_DocIdUrl xmlns="31d91d49-f94f-41c9-8284-69d14c79ee5f">
      <Url>https://orgs.aero.ball.com/sbu/cc/_layouts/DocIdRedir.aspx?ID=ORGSSBU-12-178</Url>
      <Description>ORGSSBU-12-178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EE41D8-0EAF-4631-9F11-05F1FA66CE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1d426d-8eaf-4e33-affd-06fcec24aaec"/>
    <ds:schemaRef ds:uri="31d91d49-f94f-41c9-8284-69d14c79e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010C5F-95CF-49F6-BD13-FBBAB288F3E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BD6D847-C451-4057-BB27-60AA0283A352}">
  <ds:schemaRefs>
    <ds:schemaRef ds:uri="http://schemas.microsoft.com/office/2006/documentManagement/types"/>
    <ds:schemaRef ds:uri="http://schemas.microsoft.com/office/2006/metadata/properties"/>
    <ds:schemaRef ds:uri="31d91d49-f94f-41c9-8284-69d14c79ee5f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e71d426d-8eaf-4e33-affd-06fcec24aaec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9F80112-813F-4949-A118-8387FE755E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ADI_PPT_Template_030615.potx</Template>
  <TotalTime>110925</TotalTime>
  <Words>3624</Words>
  <Application>Microsoft Office PowerPoint</Application>
  <PresentationFormat>On-screen Show (4:3)</PresentationFormat>
  <Paragraphs>596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Arial Narrow</vt:lpstr>
      <vt:lpstr>Calibri</vt:lpstr>
      <vt:lpstr>Cambria</vt:lpstr>
      <vt:lpstr>Cambria Math</vt:lpstr>
      <vt:lpstr>Courier New</vt:lpstr>
      <vt:lpstr>Helvetica</vt:lpstr>
      <vt:lpstr>Narkisim</vt:lpstr>
      <vt:lpstr>Symbol</vt:lpstr>
      <vt:lpstr>Times New Roman</vt:lpstr>
      <vt:lpstr>Wingdings</vt:lpstr>
      <vt:lpstr>Custom Design</vt:lpstr>
      <vt:lpstr>Equation</vt:lpstr>
      <vt:lpstr>An OAWL Overview: The ATHENA airborne demonstrator-GrOAWL,  HAWC-OAWL for the DC-8, and new technology developments for space-based operation</vt:lpstr>
      <vt:lpstr>The Evolution of OAWL</vt:lpstr>
      <vt:lpstr>Optical Autocovariance Wind Lidar (OAWL)</vt:lpstr>
      <vt:lpstr>ATHENA-OAWL Venture Tech Green-OAWL (GrOAWL)</vt:lpstr>
      <vt:lpstr>ATHENA-OAWL Venture Tech:  Built and flew    the Green-OAWL Airborne Demonstrator</vt:lpstr>
      <vt:lpstr>Two-look system geometry – for airborne and space</vt:lpstr>
      <vt:lpstr>GrOAWL Airborne Flight Testing</vt:lpstr>
      <vt:lpstr>Simultaneous two-look LOS wind speed profiles</vt:lpstr>
      <vt:lpstr>HAWC-OAWL</vt:lpstr>
      <vt:lpstr>HAWC-OAWL</vt:lpstr>
      <vt:lpstr>HAWC-OAWL is ready for the DC-8</vt:lpstr>
      <vt:lpstr>HAWC-OAWL Interferometer</vt:lpstr>
      <vt:lpstr>Interferometer Testbed Nested-OAWL </vt:lpstr>
      <vt:lpstr>Interferometer Testbed IRADs (Ball Funding)</vt:lpstr>
      <vt:lpstr>Full profiles with two looks</vt:lpstr>
      <vt:lpstr>OAWL for Full Atmosphere Wind Profiling</vt:lpstr>
      <vt:lpstr>Example of MZI with short OPD:  Molecular returns</vt:lpstr>
      <vt:lpstr>Wind lidar measurements from space: Aerosols, molecules, and scales</vt:lpstr>
      <vt:lpstr>Looking ahead</vt:lpstr>
      <vt:lpstr>Space-Based OAWL Roadmap: Up to 2018</vt:lpstr>
      <vt:lpstr>OAWL:  Looking Ahead</vt:lpstr>
      <vt:lpstr>Incubation Possibilities</vt:lpstr>
      <vt:lpstr>OAWL Summary</vt:lpstr>
      <vt:lpstr>Why OAWL?</vt:lpstr>
      <vt:lpstr>Extras</vt:lpstr>
      <vt:lpstr>PowerPoint Presentation</vt:lpstr>
      <vt:lpstr>System Parameters</vt:lpstr>
      <vt:lpstr>HAWC OAWL</vt:lpstr>
      <vt:lpstr>Electronics subsystem is at high TRL</vt:lpstr>
      <vt:lpstr>Optical Autocovariance Wind Lidar (OAWL)  Technology is ready for space-based demonstration</vt:lpstr>
      <vt:lpstr>Future of Space-Based Wind Lidar</vt:lpstr>
      <vt:lpstr>Thanks to:</vt:lpstr>
      <vt:lpstr>ATHENA-OAWL: path-finding science for next-generation global weather prediction and climate analysis</vt:lpstr>
      <vt:lpstr>ATHENA-OAWL Venture Technology  The Green-OAWL Airborne Demonstrator</vt:lpstr>
      <vt:lpstr>OAWL Path to space</vt:lpstr>
      <vt:lpstr>PowerPoint Presentation</vt:lpstr>
      <vt:lpstr>Optical Bench</vt:lpstr>
      <vt:lpstr>OAWL</vt:lpstr>
    </vt:vector>
  </TitlesOfParts>
  <Company>The Boston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Tucker, Sara</dc:creator>
  <cp:lastModifiedBy>Sara Tucker</cp:lastModifiedBy>
  <cp:revision>1465</cp:revision>
  <cp:lastPrinted>2018-02-01T23:35:49Z</cp:lastPrinted>
  <dcterms:created xsi:type="dcterms:W3CDTF">2015-03-03T19:37:42Z</dcterms:created>
  <dcterms:modified xsi:type="dcterms:W3CDTF">2018-02-07T19:42:40Z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0x010100E523BB7294DBFF488E7E260267A70CC2</vt:lpwstr>
  </property>
  <property fmtid="{D5CDD505-2E9C-101B-9397-08002B2CF9AE}" pid="3" name="_dlc_DocIdItemGuid">
    <vt:lpwstr>550b29f4-1866-4516-a258-4fe56ef3b219</vt:lpwstr>
  </property>
</Properties>
</file>