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62" r:id="rId4"/>
    <p:sldId id="263" r:id="rId5"/>
    <p:sldId id="298" r:id="rId6"/>
    <p:sldId id="288" r:id="rId7"/>
    <p:sldId id="271" r:id="rId8"/>
    <p:sldId id="274" r:id="rId9"/>
    <p:sldId id="287" r:id="rId10"/>
    <p:sldId id="276" r:id="rId11"/>
    <p:sldId id="277" r:id="rId12"/>
    <p:sldId id="278" r:id="rId13"/>
    <p:sldId id="279" r:id="rId14"/>
    <p:sldId id="280" r:id="rId15"/>
    <p:sldId id="297" r:id="rId16"/>
    <p:sldId id="283" r:id="rId17"/>
    <p:sldId id="285" r:id="rId18"/>
    <p:sldId id="275" r:id="rId19"/>
    <p:sldId id="293" r:id="rId20"/>
    <p:sldId id="295" r:id="rId21"/>
    <p:sldId id="300" r:id="rId22"/>
    <p:sldId id="299" r:id="rId23"/>
    <p:sldId id="289" r:id="rId24"/>
    <p:sldId id="269" r:id="rId25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A284F-F5EA-4D0F-AB2C-3AF56D70444A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6247D-3D8F-4140-830A-3BAD61AE6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7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6247D-3D8F-4140-830A-3BAD61AE63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48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2089-3F8E-4928-B5AD-2BBB44C6CC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92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9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6247D-3D8F-4140-830A-3BAD61AE63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9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 slide with only the </a:t>
            </a:r>
            <a:r>
              <a:rPr lang="en-US" dirty="0" err="1" smtClean="0"/>
              <a:t>GrOAWL</a:t>
            </a:r>
            <a:r>
              <a:rPr lang="en-US" dirty="0" smtClean="0"/>
              <a:t> data. (like animation?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42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Ground</a:t>
            </a:r>
            <a:r>
              <a:rPr lang="en-US" baseline="0" dirty="0" smtClean="0"/>
              <a:t> based measurement along with NCAR HSRL instrument is ongoing. – to better understand the instrument performance under low aerosol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8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EF21-038D-4A9D-A741-FFB932A6D7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6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is from May 16 at around 8 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2089-3F8E-4928-B5AD-2BBB44C6CC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48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Laser pulse energy: 1.25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mJ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(we know it is less that 1.5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mJ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due to burns in the optics)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Adjust surface</a:t>
            </a:r>
            <a:r>
              <a:rPr lang="en-US" baseline="0" dirty="0" smtClean="0">
                <a:solidFill>
                  <a:schemeClr val="bg2">
                    <a:lumMod val="10000"/>
                  </a:schemeClr>
                </a:solidFill>
              </a:rPr>
              <a:t> albedo to match the number of background photons.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2089-3F8E-4928-B5AD-2BBB44C6CC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9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60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2089-3F8E-4928-B5AD-2BBB44C6CC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29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C5E9-B304-4876-B7AD-421629978DB7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0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8A39-FC6B-461E-8CD1-03F652AD5779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5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58BB4-D88B-4928-A453-03091094D02A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3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ACE5-2411-4FD6-B1B5-1B9F3ECAB571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2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55C9-2581-4AED-BC1E-A4F6A2E8F3BD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9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2A6EC-8FF2-46F7-BCCC-AC9D1B0807DC}" type="datetime1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7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60AA-BB1A-4227-BC90-E075D162F81F}" type="datetime1">
              <a:rPr lang="en-US" smtClean="0"/>
              <a:t>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3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DE2E-6F8D-4FDD-A4D8-C185D5B59B64}" type="datetime1">
              <a:rPr lang="en-US" smtClean="0"/>
              <a:t>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5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6A90A-074D-41A8-9B38-7DFD134C7310}" type="datetime1">
              <a:rPr lang="en-US" smtClean="0"/>
              <a:t>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8F77-189C-4CF9-98B5-4BBF53002FDE}" type="datetime1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8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160C-FB38-478C-A153-9E52B10A6A73}" type="datetime1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2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3DF48-3C77-4C52-833B-B79A3C0EFC01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Working Group on Space-based Lidar Winds, 7-8 Feb 2018, Boulder, CO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39B6B-DA50-4FE7-B123-D75C0D4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7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5" Type="http://schemas.openxmlformats.org/officeDocument/2006/relationships/hyperlink" Target="http://www.google.com/url?sa=i&amp;rct=j&amp;q=&amp;esrc=s&amp;frm=1&amp;source=images&amp;cd=&amp;cad=rja&amp;docid=Ze_S6kPxu7BORM&amp;tbnid=Xqsv2hX8-4KeDM:&amp;ved=0CAUQjRw&amp;url=http://www.nationwidecommunications.com/index.php?option=com_content&amp;view=article&amp;id=81&amp;Itemid=58&amp;ei=kKiPUpykBJLeqwG1rYC4BA&amp;bvm=bv.56988011,d.aWM&amp;psig=AFQjCNErEp_lrGEWGOwhmGNZFkCh4lXrqw&amp;ust=1385232870161836" TargetMode="External"/><Relationship Id="rId10" Type="http://schemas.openxmlformats.org/officeDocument/2006/relationships/image" Target="../media/image6.gif"/><Relationship Id="rId4" Type="http://schemas.openxmlformats.org/officeDocument/2006/relationships/image" Target="../media/image2.gif"/><Relationship Id="rId9" Type="http://schemas.openxmlformats.org/officeDocument/2006/relationships/hyperlink" Target="http://www.yesinc.com/index.htm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Review of </a:t>
            </a:r>
            <a:r>
              <a:rPr lang="en-US" b="1" i="1" dirty="0" err="1" smtClean="0">
                <a:solidFill>
                  <a:srgbClr val="00B050"/>
                </a:solidFill>
              </a:rPr>
              <a:t>GrOAWL</a:t>
            </a:r>
            <a:r>
              <a:rPr lang="en-US" b="1" i="1" dirty="0" smtClean="0">
                <a:solidFill>
                  <a:srgbClr val="00B050"/>
                </a:solidFill>
              </a:rPr>
              <a:t> airborne validation and new results from ground-based studies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Sunil Baidar</a:t>
            </a:r>
            <a:r>
              <a:rPr lang="en-US" baseline="30000" dirty="0" smtClean="0"/>
              <a:t>1,2</a:t>
            </a:r>
            <a:r>
              <a:rPr lang="en-US" dirty="0" smtClean="0"/>
              <a:t>, S. C. Tucker</a:t>
            </a:r>
            <a:r>
              <a:rPr lang="en-US" baseline="30000" dirty="0" smtClean="0"/>
              <a:t>3</a:t>
            </a:r>
            <a:r>
              <a:rPr lang="en-US" dirty="0" smtClean="0"/>
              <a:t>, R. M. Hardesty</a:t>
            </a:r>
            <a:r>
              <a:rPr lang="en-US" baseline="30000" dirty="0" smtClean="0"/>
              <a:t>1,2</a:t>
            </a:r>
            <a:endParaRPr lang="en-US" baseline="30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73463" y="5257800"/>
            <a:ext cx="7845074" cy="927949"/>
            <a:chOff x="758809" y="5290074"/>
            <a:chExt cx="7845074" cy="927949"/>
          </a:xfrm>
        </p:grpSpPr>
        <p:grpSp>
          <p:nvGrpSpPr>
            <p:cNvPr id="5" name="Group 4"/>
            <p:cNvGrpSpPr/>
            <p:nvPr/>
          </p:nvGrpSpPr>
          <p:grpSpPr>
            <a:xfrm>
              <a:off x="758809" y="5290074"/>
              <a:ext cx="7845074" cy="927949"/>
              <a:chOff x="1659567" y="5290074"/>
              <a:chExt cx="7845074" cy="92794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659567" y="5486400"/>
                <a:ext cx="6372978" cy="535299"/>
                <a:chOff x="2205475" y="5486400"/>
                <a:chExt cx="6372978" cy="535299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205475" y="5486400"/>
                  <a:ext cx="6372978" cy="535299"/>
                  <a:chOff x="2205475" y="5486400"/>
                  <a:chExt cx="6372978" cy="535299"/>
                </a:xfrm>
              </p:grpSpPr>
              <p:pic>
                <p:nvPicPr>
                  <p:cNvPr id="11" name="Picture 8" descr="http://orgs.aero.ball.com/sbu/cc/PublishingImages/logo_process.bmp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65795" y="5486400"/>
                    <a:ext cx="475488" cy="4754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4035386" y="5486400"/>
                    <a:ext cx="829230" cy="475488"/>
                    <a:chOff x="5956486" y="2341531"/>
                    <a:chExt cx="831313" cy="475488"/>
                  </a:xfrm>
                </p:grpSpPr>
                <p:sp>
                  <p:nvSpPr>
                    <p:cNvPr id="16" name="Oval 15"/>
                    <p:cNvSpPr/>
                    <p:nvPr/>
                  </p:nvSpPr>
                  <p:spPr>
                    <a:xfrm>
                      <a:off x="6311116" y="2343463"/>
                      <a:ext cx="476683" cy="47105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7" name="Picture 18" descr="http://www.nssl.noaa.gov/news/logos/noaa_logo.gi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956486" y="2341531"/>
                      <a:ext cx="473594" cy="4754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3" name="Picture 26" descr="http://www.nationwidecommunications.com/images/stories/NASA_logo.png">
                    <a:hlinkClick r:id="rId5"/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750" r="18510"/>
                  <a:stretch/>
                </p:blipFill>
                <p:spPr bwMode="auto">
                  <a:xfrm>
                    <a:off x="7940277" y="5486400"/>
                    <a:ext cx="638176" cy="5352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45555" y="5486400"/>
                    <a:ext cx="966961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r="84415"/>
                  <a:stretch/>
                </p:blipFill>
                <p:spPr>
                  <a:xfrm>
                    <a:off x="2205475" y="5486400"/>
                    <a:ext cx="471158" cy="4572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" name="Picture 2" descr="http://www.yesinc.com/yeslogo-small.gif">
                  <a:hlinkClick r:id="rId9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4720" y="5539736"/>
                  <a:ext cx="1609725" cy="4286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4" descr="https://encrypted-tbn0.gstatic.com/images?q=tbn:ANd9GcTczSHfYBO-AqAGKxA1B_j7KsrI9ai6OkNthFVR1JoWZJ2dHEVVjw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4972" y="5290074"/>
                <a:ext cx="1519669" cy="9279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249" y="5486400"/>
              <a:ext cx="924363" cy="54864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866767" y="4301972"/>
            <a:ext cx="6458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1. CIRES, University of Colorado Boulder, Boulder, CO</a:t>
            </a:r>
          </a:p>
          <a:p>
            <a:pPr algn="ctr"/>
            <a:r>
              <a:rPr lang="en-US" sz="1600" i="1" dirty="0" smtClean="0"/>
              <a:t>2. NOAA Earth System Research Laboratory, Boulder, CO</a:t>
            </a:r>
          </a:p>
          <a:p>
            <a:pPr algn="ctr"/>
            <a:r>
              <a:rPr lang="en-US" sz="1600" i="1" dirty="0" smtClean="0"/>
              <a:t>3. Ball Aerospace &amp; Technologies Corp., Boulder, CO</a:t>
            </a:r>
          </a:p>
        </p:txBody>
      </p:sp>
    </p:spTree>
    <p:extLst>
      <p:ext uri="{BB962C8B-B14F-4D97-AF65-F5344CB8AC3E}">
        <p14:creationId xmlns:p14="http://schemas.microsoft.com/office/powerpoint/2010/main" val="8885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0"/>
    </mc:Choice>
    <mc:Fallback xmlns="">
      <p:transition spd="slow" advTm="1678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Goals: Ground based Measurements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945" y="3740945"/>
            <a:ext cx="5142857" cy="25714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38199" y="1671126"/>
            <a:ext cx="86406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i="1" dirty="0" smtClean="0"/>
              <a:t>Validate </a:t>
            </a:r>
            <a:r>
              <a:rPr lang="en-US" sz="2400" i="1" dirty="0"/>
              <a:t>the instrument performance/instrument performance model in a well characterized environment</a:t>
            </a:r>
            <a:r>
              <a:rPr lang="en-US" sz="2400" i="1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Does the system measure winds with the expected precision for the parameters provided?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i="1" dirty="0" smtClean="0"/>
              <a:t>Verify reduced performance during the flights is related to the platform and the operating environment.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1988-2AE7-4342-8D90-097851EFE047}" type="datetime1">
              <a:rPr lang="en-US" smtClean="0"/>
              <a:t>2/7/2018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2"/>
    </mc:Choice>
    <mc:Fallback xmlns="">
      <p:transition spd="slow" advTm="5731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Measurements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1268" y="1583813"/>
            <a:ext cx="776428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3 two-day measurement periods.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15 and 16 November 2016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11 and 12 April 2017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15 and 16 May 2017</a:t>
            </a:r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sz="2400" b="1" dirty="0" smtClean="0"/>
              <a:t>Instrumentation</a:t>
            </a:r>
            <a:r>
              <a:rPr lang="en-US" sz="2400" b="1" dirty="0"/>
              <a:t>:</a:t>
            </a:r>
          </a:p>
          <a:p>
            <a:pPr algn="l"/>
            <a:r>
              <a:rPr lang="en-US" sz="2000" dirty="0"/>
              <a:t>   </a:t>
            </a:r>
            <a:r>
              <a:rPr lang="en-US" sz="2000" b="1" i="1" dirty="0" err="1"/>
              <a:t>GrOAWL</a:t>
            </a:r>
            <a:r>
              <a:rPr lang="en-US" sz="2000" i="1" dirty="0"/>
              <a:t> (</a:t>
            </a:r>
            <a:r>
              <a:rPr lang="en-US" sz="2000" i="1" dirty="0" smtClean="0"/>
              <a:t>winds)</a:t>
            </a:r>
            <a:r>
              <a:rPr lang="en-US" sz="2000" dirty="0" smtClean="0"/>
              <a:t> </a:t>
            </a:r>
            <a:r>
              <a:rPr lang="en-US" sz="2000" dirty="0"/>
              <a:t>at </a:t>
            </a:r>
            <a:r>
              <a:rPr lang="en-US" sz="2000" dirty="0" smtClean="0"/>
              <a:t>Ball</a:t>
            </a:r>
          </a:p>
          <a:p>
            <a:pPr algn="l"/>
            <a:r>
              <a:rPr lang="en-US" sz="2000" dirty="0"/>
              <a:t>	</a:t>
            </a:r>
            <a:r>
              <a:rPr lang="en-US" sz="2000" dirty="0" smtClean="0"/>
              <a:t>pointing </a:t>
            </a:r>
            <a:r>
              <a:rPr lang="en-US" sz="2000" dirty="0"/>
              <a:t>at 30° elevation and ~270° azimuth</a:t>
            </a:r>
          </a:p>
          <a:p>
            <a:pPr algn="l"/>
            <a:r>
              <a:rPr lang="en-US" sz="2000" dirty="0"/>
              <a:t>   </a:t>
            </a:r>
            <a:r>
              <a:rPr lang="en-US" sz="2000" b="1" i="1" dirty="0"/>
              <a:t>HSRL</a:t>
            </a:r>
            <a:r>
              <a:rPr lang="en-US" sz="2000" i="1" dirty="0"/>
              <a:t> (aerosol)</a:t>
            </a:r>
            <a:r>
              <a:rPr lang="en-US" sz="2000" dirty="0"/>
              <a:t> at </a:t>
            </a:r>
            <a:r>
              <a:rPr lang="en-US" sz="2000" dirty="0" smtClean="0"/>
              <a:t>NCAR</a:t>
            </a:r>
          </a:p>
          <a:p>
            <a:pPr algn="l"/>
            <a:r>
              <a:rPr lang="en-US" sz="2000" dirty="0"/>
              <a:t>	</a:t>
            </a:r>
            <a:r>
              <a:rPr lang="en-US" sz="2000" dirty="0" smtClean="0"/>
              <a:t>operates at 532 nm, pointing vertically, 45 sec profile</a:t>
            </a:r>
          </a:p>
          <a:p>
            <a:pPr algn="l"/>
            <a:r>
              <a:rPr lang="en-US" sz="2000" dirty="0"/>
              <a:t>	</a:t>
            </a:r>
            <a:r>
              <a:rPr lang="en-US" sz="2000" dirty="0" smtClean="0"/>
              <a:t>provides aerosol backscatter, extinction, depolarization ratio</a:t>
            </a:r>
            <a:endParaRPr lang="en-US" sz="2000" dirty="0"/>
          </a:p>
          <a:p>
            <a:pPr algn="l"/>
            <a:r>
              <a:rPr lang="en-US" sz="2000" dirty="0"/>
              <a:t>   </a:t>
            </a:r>
            <a:r>
              <a:rPr lang="en-US" sz="2000" b="1" i="1" dirty="0"/>
              <a:t>2 Daleks </a:t>
            </a:r>
            <a:r>
              <a:rPr lang="en-US" sz="2000" dirty="0" smtClean="0"/>
              <a:t>(winds, WINDCUBE 200S) </a:t>
            </a:r>
            <a:r>
              <a:rPr lang="en-US" sz="2000" dirty="0"/>
              <a:t>at NOAA  </a:t>
            </a:r>
            <a:endParaRPr lang="en-US" sz="2000" dirty="0" smtClean="0"/>
          </a:p>
          <a:p>
            <a:pPr algn="l"/>
            <a:r>
              <a:rPr lang="en-US" sz="2000" dirty="0"/>
              <a:t>	</a:t>
            </a:r>
            <a:r>
              <a:rPr lang="en-US" sz="2000" dirty="0" smtClean="0"/>
              <a:t>– </a:t>
            </a:r>
            <a:r>
              <a:rPr lang="en-US" sz="2000" dirty="0"/>
              <a:t>for </a:t>
            </a:r>
            <a:r>
              <a:rPr lang="en-US" sz="2000" dirty="0" smtClean="0"/>
              <a:t>the measurement period in May 2017 only</a:t>
            </a:r>
            <a:endParaRPr lang="en-US" sz="2000" dirty="0"/>
          </a:p>
          <a:p>
            <a:pPr algn="l"/>
            <a:r>
              <a:rPr lang="en-US" sz="2000" dirty="0"/>
              <a:t> </a:t>
            </a:r>
            <a:r>
              <a:rPr lang="en-US" sz="2000" dirty="0" smtClean="0"/>
              <a:t>         Dalek01</a:t>
            </a:r>
            <a:r>
              <a:rPr lang="en-US" sz="2000" dirty="0"/>
              <a:t>: VAD scan at 60° elevation angle</a:t>
            </a:r>
          </a:p>
          <a:p>
            <a:pPr algn="l"/>
            <a:r>
              <a:rPr lang="en-US" sz="2000" dirty="0"/>
              <a:t> </a:t>
            </a:r>
            <a:r>
              <a:rPr lang="en-US" sz="2000" dirty="0" smtClean="0"/>
              <a:t>         Dalek02</a:t>
            </a:r>
            <a:r>
              <a:rPr lang="en-US" sz="2000" dirty="0"/>
              <a:t>: PPI scan between 260° and 270° azimuth at 30° elevation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10" y="389361"/>
            <a:ext cx="2743200" cy="2096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79" y="389361"/>
            <a:ext cx="3657600" cy="2057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610600" y="3379195"/>
            <a:ext cx="1920240" cy="2837322"/>
            <a:chOff x="9266909" y="3426697"/>
            <a:chExt cx="1920240" cy="2837322"/>
          </a:xfrm>
        </p:grpSpPr>
        <p:pic>
          <p:nvPicPr>
            <p:cNvPr id="11" name="Picture 2" descr="http://www.eol.ucar.edu/system/files/styles/medium/private/instruments/High%20Spectral%20Resolution%20Lidar%20%28HSRL%29/down_looking_GVHSRL.jpg?itok=PV0nFlP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6909" y="3426697"/>
              <a:ext cx="1920240" cy="2560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440882" y="5987019"/>
              <a:ext cx="1626921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HSRL on the NCAR GV</a:t>
              </a:r>
              <a:endParaRPr lang="en-US" sz="12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19618-ED43-4559-9D0A-ED21F7EB3622}" type="datetime1">
              <a:rPr lang="en-US" smtClean="0"/>
              <a:t>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6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72"/>
    </mc:Choice>
    <mc:Fallback xmlns="">
      <p:transition spd="slow" advTm="9997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Using HSRL data to predict </a:t>
            </a:r>
            <a:r>
              <a:rPr lang="en-US" b="1" i="1" dirty="0" err="1">
                <a:solidFill>
                  <a:srgbClr val="00B050"/>
                </a:solidFill>
              </a:rPr>
              <a:t>GrOAWL</a:t>
            </a:r>
            <a:r>
              <a:rPr lang="en-US" b="1" i="1" dirty="0">
                <a:solidFill>
                  <a:srgbClr val="00B050"/>
                </a:solidFill>
              </a:rPr>
              <a:t> precision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3097458"/>
            <a:ext cx="5943600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174713" y="1988701"/>
            <a:ext cx="947423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Simulate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GrOAWL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wind precision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for every wind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profile using the closest HSRL aerosol backscatter and extinction profile in time.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79" y="3097457"/>
            <a:ext cx="59436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BD8CF-F5EA-48DD-A30A-6C570C0F3555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2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6"/>
    </mc:Choice>
    <mc:Fallback xmlns="">
      <p:transition spd="slow" advTm="2022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Using HSRL data to predict </a:t>
            </a:r>
            <a:r>
              <a:rPr lang="en-US" b="1" i="1" dirty="0" err="1">
                <a:solidFill>
                  <a:srgbClr val="00B050"/>
                </a:solidFill>
              </a:rPr>
              <a:t>GrOAWL</a:t>
            </a:r>
            <a:r>
              <a:rPr lang="en-US" b="1" i="1" dirty="0">
                <a:solidFill>
                  <a:srgbClr val="00B050"/>
                </a:solidFill>
              </a:rPr>
              <a:t> precision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9" y="3474720"/>
            <a:ext cx="3693955" cy="2770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94" y="3474720"/>
            <a:ext cx="3693955" cy="2770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70" y="3474720"/>
            <a:ext cx="3693955" cy="27704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45CF-A945-4B67-97AA-6F989CFD97F4}" type="datetime1">
              <a:rPr lang="en-US" smtClean="0"/>
              <a:t>2/7/2018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5251" y="1518225"/>
            <a:ext cx="10638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Two tuning parameters: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i="1" dirty="0" smtClean="0"/>
              <a:t>Instrument Throughput Efficiency</a:t>
            </a:r>
            <a:r>
              <a:rPr lang="en-US" sz="2000" dirty="0" smtClean="0"/>
              <a:t>: affect total photons (</a:t>
            </a:r>
            <a:r>
              <a:rPr lang="en-US" sz="2000" dirty="0" err="1" smtClean="0"/>
              <a:t>lidar</a:t>
            </a:r>
            <a:r>
              <a:rPr lang="en-US" sz="2000" dirty="0" smtClean="0"/>
              <a:t> SNR)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Complicated by presence of additional turning mirror</a:t>
            </a:r>
          </a:p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	Agrees within ±10 % over six days.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i="1" dirty="0" smtClean="0"/>
              <a:t>Instrument Contrast</a:t>
            </a:r>
            <a:r>
              <a:rPr lang="en-US" sz="2000" dirty="0" smtClean="0"/>
              <a:t>: ability to resolve fringes (winds CNR)</a:t>
            </a:r>
          </a:p>
          <a:p>
            <a:pPr lvl="1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	Median T0 contrast range over six days: 0.65-0.71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53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81"/>
    </mc:Choice>
    <mc:Fallback xmlns="">
      <p:transition spd="slow" advTm="11178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Using HSRL data to predict </a:t>
            </a:r>
            <a:r>
              <a:rPr lang="en-US" b="1" i="1" dirty="0" err="1">
                <a:solidFill>
                  <a:srgbClr val="00B050"/>
                </a:solidFill>
              </a:rPr>
              <a:t>GrOAWL</a:t>
            </a:r>
            <a:r>
              <a:rPr lang="en-US" b="1" i="1" dirty="0">
                <a:solidFill>
                  <a:srgbClr val="00B050"/>
                </a:solidFill>
              </a:rPr>
              <a:t> precision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434526"/>
            <a:ext cx="50292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36413"/>
            <a:ext cx="5029200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3931269"/>
            <a:ext cx="2971800" cy="222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689895"/>
            <a:ext cx="2971800" cy="2228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36402" y="2167861"/>
            <a:ext cx="339744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Validates the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GrOAWL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instrument performance model.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3798313"/>
            <a:ext cx="3474720" cy="26060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3D96-6FCF-4BE6-94DF-07DB88BC9F55}" type="datetime1">
              <a:rPr lang="en-US" smtClean="0"/>
              <a:t>2/7/2018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73"/>
    </mc:Choice>
    <mc:Fallback xmlns="">
      <p:transition spd="slow" advTm="7727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LOSV Measurements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DE2E-6F8D-4FDD-A4D8-C185D5B59B64}" type="datetime1">
              <a:rPr lang="en-US" smtClean="0"/>
              <a:t>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1" y="161749"/>
            <a:ext cx="4572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623653"/>
            <a:ext cx="36576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1772230"/>
            <a:ext cx="621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Accumulation improves data coverage.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1" y="2315590"/>
            <a:ext cx="4572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1" y="4469431"/>
            <a:ext cx="4572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41"/>
    </mc:Choice>
    <mc:Fallback xmlns="">
      <p:transition spd="slow" advTm="7344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LOSV comparison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" y="1371600"/>
            <a:ext cx="5184647" cy="25923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46D-C5EC-4711-9AEB-B509B7934300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BA26-6B20-4293-A79D-80DE5DCE9B44}" type="datetime1">
              <a:rPr lang="en-US" smtClean="0"/>
              <a:t>2/7/2018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79" y="4114800"/>
            <a:ext cx="5184647" cy="2592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1479" y="1370076"/>
            <a:ext cx="5184648" cy="53513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89" y="229050"/>
            <a:ext cx="3963881" cy="3657600"/>
          </a:xfrm>
          <a:ln w="2857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89" y="3917768"/>
            <a:ext cx="4297680" cy="22685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36874" y="6199151"/>
            <a:ext cx="6142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Very good agreement in a complex environment.</a:t>
            </a:r>
          </a:p>
        </p:txBody>
      </p:sp>
    </p:spTree>
    <p:extLst>
      <p:ext uri="{BB962C8B-B14F-4D97-AF65-F5344CB8AC3E}">
        <p14:creationId xmlns:p14="http://schemas.microsoft.com/office/powerpoint/2010/main" val="21943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0"/>
    </mc:Choice>
    <mc:Fallback xmlns="">
      <p:transition spd="slow" advTm="2505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Summary: Ground-based Measurements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Verified instrumental issues encountered during the AOVT flights are related to the platform and the operating environment.</a:t>
            </a:r>
          </a:p>
          <a:p>
            <a:pPr lvl="1"/>
            <a:r>
              <a:rPr lang="en-US" i="1" dirty="0" smtClean="0"/>
              <a:t>These issues are not present or very limited during the ground based measurements.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Validated the </a:t>
            </a:r>
            <a:r>
              <a:rPr lang="en-US" dirty="0" err="1" smtClean="0"/>
              <a:t>GrOAWL</a:t>
            </a:r>
            <a:r>
              <a:rPr lang="en-US" dirty="0" smtClean="0"/>
              <a:t> instrument performance model.</a:t>
            </a:r>
          </a:p>
          <a:p>
            <a:pPr lvl="1"/>
            <a:r>
              <a:rPr lang="en-US" i="1" dirty="0" smtClean="0"/>
              <a:t>Excellent agreement between the measured and simulated wind precision.</a:t>
            </a:r>
          </a:p>
          <a:p>
            <a:pPr lvl="1"/>
            <a:r>
              <a:rPr lang="en-US" i="1" dirty="0" err="1" smtClean="0"/>
              <a:t>GrOAWL</a:t>
            </a:r>
            <a:r>
              <a:rPr lang="en-US" i="1" dirty="0" smtClean="0"/>
              <a:t> performs as expected in a well characterized atmosphere.</a:t>
            </a:r>
          </a:p>
          <a:p>
            <a:pPr lvl="1"/>
            <a:r>
              <a:rPr lang="en-US" i="1" dirty="0" err="1" smtClean="0"/>
              <a:t>GrOAWL</a:t>
            </a:r>
            <a:r>
              <a:rPr lang="en-US" i="1" dirty="0" smtClean="0"/>
              <a:t> instrument performance is very well understood.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Additional validation of the </a:t>
            </a:r>
            <a:r>
              <a:rPr lang="en-US" dirty="0" err="1" smtClean="0"/>
              <a:t>GrOAWL</a:t>
            </a:r>
            <a:r>
              <a:rPr lang="en-US" dirty="0" smtClean="0"/>
              <a:t> measured winds.</a:t>
            </a:r>
            <a:endParaRPr lang="en-US" dirty="0"/>
          </a:p>
          <a:p>
            <a:pPr lvl="1"/>
            <a:r>
              <a:rPr lang="en-US" i="1" dirty="0" smtClean="0"/>
              <a:t>Very good agreement between </a:t>
            </a:r>
            <a:r>
              <a:rPr lang="en-US" i="1" dirty="0" err="1" smtClean="0"/>
              <a:t>GrOAWL</a:t>
            </a:r>
            <a:r>
              <a:rPr lang="en-US" i="1" dirty="0" smtClean="0"/>
              <a:t> and Dalek measured winds in a complex environment.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46D-C5EC-4711-9AEB-B509B7934300}" type="slidenum">
              <a:rPr lang="en-US" smtClean="0"/>
              <a:t>17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62BA-7308-4EE8-9601-CDF55B6CF4BA}" type="datetime1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8"/>
    </mc:Choice>
    <mc:Fallback xmlns="">
      <p:transition spd="slow" advTm="4082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71" y="359539"/>
            <a:ext cx="7592921" cy="851187"/>
          </a:xfrm>
        </p:spPr>
        <p:txBody>
          <a:bodyPr/>
          <a:lstStyle/>
          <a:p>
            <a:r>
              <a:rPr lang="en-US" b="1" i="1" dirty="0">
                <a:solidFill>
                  <a:srgbClr val="00B050"/>
                </a:solidFill>
              </a:rPr>
              <a:t>Thanks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575" y="1515716"/>
            <a:ext cx="6400799" cy="478348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ESSP </a:t>
            </a:r>
            <a:r>
              <a:rPr lang="en-US" dirty="0"/>
              <a:t>and ESTO for the Venture-Technology funding</a:t>
            </a:r>
          </a:p>
          <a:p>
            <a:pPr>
              <a:spcBef>
                <a:spcPts val="1200"/>
              </a:spcBef>
            </a:pPr>
            <a:r>
              <a:rPr lang="en-US" dirty="0"/>
              <a:t>The Ball GrOAWL engineering team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Fibertek</a:t>
            </a:r>
            <a:r>
              <a:rPr lang="en-US" dirty="0"/>
              <a:t> (Floyd </a:t>
            </a:r>
            <a:r>
              <a:rPr lang="en-US" dirty="0" err="1"/>
              <a:t>Hovis</a:t>
            </a:r>
            <a:r>
              <a:rPr lang="en-US" dirty="0"/>
              <a:t>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YES </a:t>
            </a:r>
            <a:r>
              <a:rPr lang="en-US" dirty="0"/>
              <a:t>(Mark </a:t>
            </a:r>
            <a:r>
              <a:rPr lang="en-US" dirty="0" err="1"/>
              <a:t>Beaubien</a:t>
            </a:r>
            <a:r>
              <a:rPr lang="en-US" dirty="0"/>
              <a:t>) &amp; ONR for dropsonde validation </a:t>
            </a:r>
            <a:r>
              <a:rPr lang="en-US" dirty="0" smtClean="0"/>
              <a:t>support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NWS Corpus Christi office for the </a:t>
            </a:r>
            <a:r>
              <a:rPr lang="en-US" dirty="0" err="1" smtClean="0"/>
              <a:t>sonde</a:t>
            </a:r>
            <a:r>
              <a:rPr lang="en-US" dirty="0" smtClean="0"/>
              <a:t> launches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The engineering team, crew, pilots, and program staff of the WB-57 for all their excellent flight </a:t>
            </a:r>
            <a:r>
              <a:rPr lang="en-US" dirty="0" smtClean="0"/>
              <a:t>support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NCAR HSRL and NOAA Doppler wind </a:t>
            </a:r>
            <a:r>
              <a:rPr lang="en-US" dirty="0" err="1" smtClean="0"/>
              <a:t>lidar</a:t>
            </a:r>
            <a:r>
              <a:rPr lang="en-US" dirty="0" smtClean="0"/>
              <a:t> teams for ground based measurements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347" y="1515716"/>
            <a:ext cx="3659459" cy="42582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2465-CE0B-4F9B-8ECC-9C69EB5756E5}" type="datetime1">
              <a:rPr lang="en-US" smtClean="0"/>
              <a:t>2/7/2018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"/>
    </mc:Choice>
    <mc:Fallback xmlns="">
      <p:transition spd="slow" advTm="153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ACE5-2411-4FD6-B1B5-1B9F3ECAB571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"/>
    </mc:Choice>
    <mc:Fallback xmlns="">
      <p:transition spd="slow" advTm="256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>
                <a:solidFill>
                  <a:srgbClr val="00B050"/>
                </a:solidFill>
              </a:rPr>
              <a:t>GrOAWL</a:t>
            </a:r>
            <a:r>
              <a:rPr lang="en-US" b="1" i="1" dirty="0" smtClean="0">
                <a:solidFill>
                  <a:srgbClr val="00B050"/>
                </a:solidFill>
              </a:rPr>
              <a:t> AOVT flights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10400" cy="4351338"/>
          </a:xfrm>
        </p:spPr>
        <p:txBody>
          <a:bodyPr/>
          <a:lstStyle/>
          <a:p>
            <a:r>
              <a:rPr lang="en-US" dirty="0" smtClean="0"/>
              <a:t>Deployed on NASA WB-57</a:t>
            </a:r>
          </a:p>
          <a:p>
            <a:r>
              <a:rPr lang="en-US" dirty="0" smtClean="0"/>
              <a:t>May-June 2016</a:t>
            </a:r>
          </a:p>
          <a:p>
            <a:r>
              <a:rPr lang="en-US" dirty="0" smtClean="0"/>
              <a:t>8 flights</a:t>
            </a:r>
          </a:p>
          <a:p>
            <a:pPr lvl="1"/>
            <a:r>
              <a:rPr lang="en-US" dirty="0" smtClean="0"/>
              <a:t>5 engineering </a:t>
            </a:r>
          </a:p>
          <a:p>
            <a:pPr lvl="1"/>
            <a:r>
              <a:rPr lang="en-US" dirty="0" smtClean="0"/>
              <a:t>3 validation</a:t>
            </a:r>
          </a:p>
          <a:p>
            <a:r>
              <a:rPr lang="en-US" dirty="0" smtClean="0"/>
              <a:t>Racetrack patterns over the Gulf of Mexico </a:t>
            </a:r>
          </a:p>
          <a:p>
            <a:pPr lvl="1"/>
            <a:r>
              <a:rPr lang="en-US" dirty="0" smtClean="0"/>
              <a:t>Revisit times: ~1hr/loop</a:t>
            </a:r>
          </a:p>
          <a:p>
            <a:pPr lvl="1"/>
            <a:r>
              <a:rPr lang="en-US" dirty="0" smtClean="0"/>
              <a:t>Launched </a:t>
            </a:r>
            <a:r>
              <a:rPr lang="en-US" dirty="0" err="1" smtClean="0"/>
              <a:t>dropsondes</a:t>
            </a:r>
            <a:r>
              <a:rPr lang="en-US" dirty="0" smtClean="0"/>
              <a:t> from the aircraft (48 total)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l="5068" t="16812" r="4783" b="8739"/>
          <a:stretch/>
        </p:blipFill>
        <p:spPr>
          <a:xfrm>
            <a:off x="8262582" y="967222"/>
            <a:ext cx="3091218" cy="1699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67" y="2771319"/>
            <a:ext cx="2879333" cy="3279439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4F46-DBBD-409F-841F-27C5FF4FC065}" type="datetime1">
              <a:rPr lang="en-US" smtClean="0"/>
              <a:t>2/7/2018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051643" y="464553"/>
            <a:ext cx="3724979" cy="6157494"/>
            <a:chOff x="8051643" y="464553"/>
            <a:chExt cx="3724979" cy="6157494"/>
          </a:xfrm>
        </p:grpSpPr>
        <p:grpSp>
          <p:nvGrpSpPr>
            <p:cNvPr id="10" name="Group 9"/>
            <p:cNvGrpSpPr/>
            <p:nvPr/>
          </p:nvGrpSpPr>
          <p:grpSpPr>
            <a:xfrm>
              <a:off x="8051643" y="464553"/>
              <a:ext cx="3724979" cy="6157494"/>
              <a:chOff x="8051643" y="464553"/>
              <a:chExt cx="3724979" cy="615749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1643" y="464553"/>
                <a:ext cx="3724979" cy="6157494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8051643" y="464553"/>
                <a:ext cx="292257" cy="383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8255392" y="3964091"/>
              <a:ext cx="292257" cy="3831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81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3"/>
    </mc:Choice>
    <mc:Fallback xmlns="">
      <p:transition spd="slow" advTm="6502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Atmospheric Variability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63040"/>
            <a:ext cx="4572000" cy="239485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43794"/>
            <a:ext cx="4572000" cy="239485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DE2E-6F8D-4FDD-A4D8-C185D5B59B64}" type="datetime1">
              <a:rPr lang="en-US" smtClean="0"/>
              <a:t>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20</a:t>
            </a:fld>
            <a:endParaRPr lang="en-US"/>
          </a:p>
        </p:txBody>
      </p:sp>
      <p:pic>
        <p:nvPicPr>
          <p:cNvPr id="10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3990"/>
            <a:ext cx="4572000" cy="2413301"/>
          </a:xfrm>
          <a:prstGeom prst="rect">
            <a:avLst/>
          </a:prstGeom>
        </p:spPr>
      </p:pic>
      <p:pic>
        <p:nvPicPr>
          <p:cNvPr id="11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40480"/>
            <a:ext cx="4572000" cy="24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04"/>
    </mc:Choice>
    <mc:Fallback>
      <p:transition spd="slow" advTm="10480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LOSV comparison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0076"/>
            <a:ext cx="5181599" cy="2590800"/>
          </a:xfr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" y="1371600"/>
            <a:ext cx="5184647" cy="25923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46D-C5EC-4711-9AEB-B509B7934300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BA26-6B20-4293-A79D-80DE5DCE9B44}" type="datetime1">
              <a:rPr lang="en-US" smtClean="0"/>
              <a:t>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114800"/>
            <a:ext cx="5181599" cy="25908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79" y="4114800"/>
            <a:ext cx="5184647" cy="2592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1479" y="1370076"/>
            <a:ext cx="5184648" cy="535139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48385" y="1368099"/>
            <a:ext cx="5184648" cy="535139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7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0"/>
    </mc:Choice>
    <mc:Fallback>
      <p:transition spd="slow" advTm="2505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LOSV Comparison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1828800"/>
            <a:ext cx="3963881" cy="3657600"/>
          </a:xfrm>
          <a:ln w="28575">
            <a:solidFill>
              <a:srgbClr val="00B050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828800"/>
            <a:ext cx="3963881" cy="3657600"/>
          </a:xfrm>
          <a:ln w="28575">
            <a:solidFill>
              <a:srgbClr val="00B0F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46D-C5EC-4711-9AEB-B509B7934300}" type="slidenum">
              <a:rPr lang="en-US" smtClean="0"/>
              <a:t>22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8507" y="5660965"/>
            <a:ext cx="10154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Very good agreement in a complex environment.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0EFE-AA1B-4C6A-A4AF-11A04539907A}" type="datetime1">
              <a:rPr lang="en-US" smtClean="0"/>
              <a:t>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1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2"/>
    </mc:Choice>
    <mc:Fallback>
      <p:transition spd="slow" advTm="1652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Accuracy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3" y="1825625"/>
            <a:ext cx="4726453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73" y="1825625"/>
            <a:ext cx="4726453" cy="4351338"/>
          </a:xfrm>
        </p:spPr>
      </p:pic>
      <p:sp>
        <p:nvSpPr>
          <p:cNvPr id="7" name="TextBox 6"/>
          <p:cNvSpPr txBox="1"/>
          <p:nvPr/>
        </p:nvSpPr>
        <p:spPr>
          <a:xfrm>
            <a:off x="4195391" y="834827"/>
            <a:ext cx="6822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21 total </a:t>
            </a:r>
            <a:r>
              <a:rPr lang="en-US" dirty="0" err="1">
                <a:solidFill>
                  <a:srgbClr val="000000"/>
                </a:solidFill>
              </a:rPr>
              <a:t>dropsondes</a:t>
            </a:r>
            <a:r>
              <a:rPr lang="en-US" dirty="0">
                <a:solidFill>
                  <a:srgbClr val="000000"/>
                </a:solidFill>
              </a:rPr>
              <a:t> from 3 validation 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Dropsonde data is considered the “True Value”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1 minute data (6 x 10 seconds profiles)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B0A9-277B-49EA-867F-67F295AD13AC}" type="datetime1">
              <a:rPr lang="en-US" smtClean="0"/>
              <a:t>2/7/2018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Wind Speed and Direction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94" y="2230326"/>
            <a:ext cx="3473312" cy="325579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24" y="2230036"/>
            <a:ext cx="3600256" cy="325637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34032" y="1828800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78409" y="1828800"/>
            <a:ext cx="159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05450" y="5653075"/>
            <a:ext cx="781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Very good agreement between </a:t>
            </a:r>
            <a:r>
              <a:rPr lang="en-US" dirty="0" err="1"/>
              <a:t>GrOAWL</a:t>
            </a:r>
            <a:r>
              <a:rPr lang="en-US" dirty="0"/>
              <a:t> and </a:t>
            </a:r>
            <a:r>
              <a:rPr lang="en-US" dirty="0" err="1"/>
              <a:t>Dropsondes</a:t>
            </a:r>
            <a:r>
              <a:rPr lang="en-US" dirty="0"/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591F5-CDEF-4321-A831-7DACFA2423D3}" type="datetime1">
              <a:rPr lang="en-US" smtClean="0"/>
              <a:t>2/7/2018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6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Goals: airborne measurements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0010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Validate the </a:t>
            </a:r>
            <a:r>
              <a:rPr lang="en-US" sz="2400" dirty="0" err="1" smtClean="0"/>
              <a:t>GrOAWL</a:t>
            </a:r>
            <a:r>
              <a:rPr lang="en-US" sz="2400" dirty="0" smtClean="0"/>
              <a:t> winds with independent measurements.</a:t>
            </a:r>
          </a:p>
          <a:p>
            <a:pPr lvl="1"/>
            <a:r>
              <a:rPr lang="en-US" sz="2000" dirty="0" smtClean="0"/>
              <a:t>Accuracy of measured winds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Demonstrate the two look ATHENA-OAWL mission concept.</a:t>
            </a:r>
          </a:p>
          <a:p>
            <a:pPr lvl="1"/>
            <a:r>
              <a:rPr lang="en-US" sz="2000" dirty="0" smtClean="0"/>
              <a:t>Combine two looks to retrieve horizontal winds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Determine instrument performance during the flights.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Scale airborne </a:t>
            </a:r>
            <a:r>
              <a:rPr lang="en-US" sz="2400" dirty="0" err="1" smtClean="0"/>
              <a:t>GrOAWL</a:t>
            </a:r>
            <a:r>
              <a:rPr lang="en-US" sz="2400" dirty="0" smtClean="0"/>
              <a:t> performance to space-borne OAWL instruments.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3927-A213-4F9B-BEBF-AEF6AAEF5A2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8477"/>
          <a:stretch/>
        </p:blipFill>
        <p:spPr>
          <a:xfrm>
            <a:off x="9182100" y="3418681"/>
            <a:ext cx="2286000" cy="270561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5A80-90F8-4EFC-A1CD-BD2CB05C1BA3}" type="datetime1">
              <a:rPr lang="en-US" smtClean="0"/>
              <a:t>2/7/2018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181894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4"/>
    </mc:Choice>
    <mc:Fallback xmlns="">
      <p:transition spd="slow" advTm="3236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>
                <a:solidFill>
                  <a:srgbClr val="00B050"/>
                </a:solidFill>
              </a:rPr>
              <a:t>GrOAWL</a:t>
            </a:r>
            <a:r>
              <a:rPr lang="en-US" b="1" i="1" dirty="0" smtClean="0">
                <a:solidFill>
                  <a:srgbClr val="00B050"/>
                </a:solidFill>
              </a:rPr>
              <a:t> data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672715"/>
            <a:ext cx="4572000" cy="342899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2672715"/>
            <a:ext cx="4572000" cy="3428999"/>
          </a:xfr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4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929" y="594495"/>
            <a:ext cx="2057400" cy="156227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197B-D22D-44DC-A89C-9308CD6B8584}" type="datetime1">
              <a:rPr lang="en-US" smtClean="0"/>
              <a:t>2/7/2018</a:t>
            </a:fld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"/>
          </p:nvPr>
        </p:nvSpPr>
        <p:spPr>
          <a:xfrm>
            <a:off x="6675120" y="2124075"/>
            <a:ext cx="3887391" cy="82391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Look 2 (AFT)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"/>
          </p:nvPr>
        </p:nvSpPr>
        <p:spPr>
          <a:xfrm>
            <a:off x="1645920" y="2124075"/>
            <a:ext cx="3868340" cy="82391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Look 1 (FWD)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88720" y="1491883"/>
            <a:ext cx="4084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Time resolution: </a:t>
            </a:r>
            <a:r>
              <a:rPr lang="en-US" sz="2400" b="1" dirty="0"/>
              <a:t>10 seconds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Vertical resolution: </a:t>
            </a:r>
            <a:r>
              <a:rPr lang="en-US" sz="2400" b="1" dirty="0"/>
              <a:t>~120 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29" y="78582"/>
            <a:ext cx="4106489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4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2"/>
    </mc:Choice>
    <mc:Fallback xmlns="">
      <p:transition spd="slow" advTm="5462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Dropsonde Comparisons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45" y="2354099"/>
            <a:ext cx="6001789" cy="347472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88140" y="6356352"/>
            <a:ext cx="2057400" cy="365125"/>
          </a:xfrm>
        </p:spPr>
        <p:txBody>
          <a:bodyPr/>
          <a:lstStyle/>
          <a:p>
            <a:fld id="{C6E18664-7DA6-421D-B002-8E4DCA91A7A0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436517" y="6356350"/>
            <a:ext cx="3755571" cy="365125"/>
          </a:xfrm>
        </p:spPr>
        <p:txBody>
          <a:bodyPr/>
          <a:lstStyle/>
          <a:p>
            <a:r>
              <a:rPr lang="en-US" dirty="0" smtClean="0"/>
              <a:t>Working Group on Space-based Lidar Winds, 7-8 Feb 2018, Boulder, CO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2425" y="1729046"/>
            <a:ext cx="7817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Excellent agreement with collocated </a:t>
            </a:r>
            <a:r>
              <a:rPr lang="en-US" sz="2000" dirty="0" err="1" smtClean="0"/>
              <a:t>dropsondes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FFECE-E6EC-4B27-ADEB-B0D50C7D805A}" type="datetime1">
              <a:rPr lang="en-US" smtClean="0"/>
              <a:t>2/7/2018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63" y="2436932"/>
            <a:ext cx="365785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15"/>
    </mc:Choice>
    <mc:Fallback xmlns="">
      <p:transition spd="slow" advTm="6561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Accuracy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3" y="1825625"/>
            <a:ext cx="4726453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73" y="1825625"/>
            <a:ext cx="4726453" cy="4351338"/>
          </a:xfrm>
        </p:spPr>
      </p:pic>
      <p:sp>
        <p:nvSpPr>
          <p:cNvPr id="10" name="TextBox 9"/>
          <p:cNvSpPr txBox="1"/>
          <p:nvPr/>
        </p:nvSpPr>
        <p:spPr>
          <a:xfrm>
            <a:off x="4195391" y="834827"/>
            <a:ext cx="6822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21 total </a:t>
            </a:r>
            <a:r>
              <a:rPr lang="en-US" dirty="0" err="1">
                <a:solidFill>
                  <a:srgbClr val="000000"/>
                </a:solidFill>
              </a:rPr>
              <a:t>dropsondes</a:t>
            </a:r>
            <a:r>
              <a:rPr lang="en-US" dirty="0">
                <a:solidFill>
                  <a:srgbClr val="000000"/>
                </a:solidFill>
              </a:rPr>
              <a:t> from 3 validation 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Dropsonde data is considered the “True Value”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10 seconds 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95AF-7907-4CCD-B60C-FA02C4CCF380}" type="datetime1">
              <a:rPr lang="en-US" smtClean="0"/>
              <a:t>2/7/2018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73"/>
    </mc:Choice>
    <mc:Fallback xmlns="">
      <p:transition spd="slow" advTm="7007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>
                <a:solidFill>
                  <a:srgbClr val="00B050"/>
                </a:solidFill>
              </a:rPr>
              <a:t>GrOAWL</a:t>
            </a:r>
            <a:r>
              <a:rPr lang="en-US" b="1" i="1" dirty="0" smtClean="0">
                <a:solidFill>
                  <a:srgbClr val="00B050"/>
                </a:solidFill>
              </a:rPr>
              <a:t> Performance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8664-7DA6-421D-B002-8E4DCA91A7A0}" type="slidenum">
              <a:rPr lang="en-US" smtClean="0"/>
              <a:t>7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15" y="201632"/>
            <a:ext cx="1920240" cy="23322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05450" y="5846133"/>
            <a:ext cx="781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Instrument </a:t>
            </a:r>
            <a:r>
              <a:rPr lang="en-US" dirty="0" smtClean="0"/>
              <a:t>performance ~3.3x lower compared to ideal performance.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3"/>
          <a:stretch/>
        </p:blipFill>
        <p:spPr>
          <a:xfrm>
            <a:off x="1490637" y="2625458"/>
            <a:ext cx="3979169" cy="3200400"/>
          </a:xfrm>
          <a:solidFill>
            <a:schemeClr val="bg1"/>
          </a:solidFill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9" r="604"/>
          <a:stretch/>
        </p:blipFill>
        <p:spPr>
          <a:xfrm>
            <a:off x="6534148" y="2625458"/>
            <a:ext cx="3939887" cy="3200400"/>
          </a:xfr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DED3-5D91-47BE-AE39-F5925090136D}" type="datetime1">
              <a:rPr lang="en-US" smtClean="0"/>
              <a:t>2/7/2018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15251" y="1518225"/>
            <a:ext cx="8209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Two tuning parameters: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i="1" dirty="0" smtClean="0"/>
              <a:t>Instrument Throughput Efficiency</a:t>
            </a:r>
            <a:r>
              <a:rPr lang="en-US" sz="2000" dirty="0" smtClean="0"/>
              <a:t>: affects total photons (</a:t>
            </a:r>
            <a:r>
              <a:rPr lang="en-US" sz="2000" dirty="0" err="1" smtClean="0"/>
              <a:t>lidar</a:t>
            </a:r>
            <a:r>
              <a:rPr lang="en-US" sz="2000" dirty="0" smtClean="0"/>
              <a:t> SNR)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i="1" dirty="0" smtClean="0"/>
              <a:t>Instrument Contrast</a:t>
            </a:r>
            <a:r>
              <a:rPr lang="en-US" sz="2000" dirty="0" smtClean="0"/>
              <a:t>: ability to resolve fringes (winds CNR)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1666875" y="2700913"/>
            <a:ext cx="242862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00825" y="2677676"/>
            <a:ext cx="242862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58"/>
    </mc:Choice>
    <mc:Fallback xmlns="">
      <p:transition spd="slow" advTm="10135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Summary: Airborne Flights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Validated </a:t>
            </a:r>
            <a:r>
              <a:rPr lang="en-US" dirty="0" err="1" smtClean="0"/>
              <a:t>GrOAWL</a:t>
            </a:r>
            <a:r>
              <a:rPr lang="en-US" dirty="0" smtClean="0"/>
              <a:t> measured winds using collocated </a:t>
            </a:r>
            <a:r>
              <a:rPr lang="en-US" dirty="0" err="1" smtClean="0"/>
              <a:t>dropsondes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Successfully demonstrated the ATHENA-OAWL two look concept.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Sensitivity was reduced (~3.3x) compared to ideal performance of the instrument.</a:t>
            </a:r>
            <a:r>
              <a:rPr lang="en-US" dirty="0"/>
              <a:t> 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8140" y="6356352"/>
            <a:ext cx="2057400" cy="365125"/>
          </a:xfrm>
        </p:spPr>
        <p:txBody>
          <a:bodyPr/>
          <a:lstStyle/>
          <a:p>
            <a:fld id="{C6E18664-7DA6-421D-B002-8E4DCA91A7A0}" type="slidenum">
              <a:rPr lang="en-US" smtClean="0"/>
              <a:t>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951515" y="6356350"/>
            <a:ext cx="3755571" cy="365125"/>
          </a:xfrm>
        </p:spPr>
        <p:txBody>
          <a:bodyPr/>
          <a:lstStyle/>
          <a:p>
            <a:r>
              <a:rPr lang="en-US" dirty="0" smtClean="0"/>
              <a:t>Working Group on Space-based Lidar Winds, 7-8 Feb 2018, Boulder, CO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96F-84F6-467B-9FAA-AFDF8EA8D551}" type="datetime1">
              <a:rPr lang="en-US" smtClean="0"/>
              <a:t>2/7/2018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70"/>
    </mc:Choice>
    <mc:Fallback xmlns="">
      <p:transition spd="slow" advTm="2237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4475"/>
            <a:ext cx="10515600" cy="1325563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Ground based Measurements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C53D-214F-4A0C-952C-E1A8DE769C85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Working Group on Space-based Lidar Winds, 7-8 Feb 2018, Boulder, 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9B6B-DA50-4FE7-B123-D75C0D495B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3"/>
    </mc:Choice>
    <mc:Fallback xmlns="">
      <p:transition spd="slow" advTm="450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9885</TotalTime>
  <Words>1105</Words>
  <Application>Microsoft Office PowerPoint</Application>
  <PresentationFormat>Widescreen</PresentationFormat>
  <Paragraphs>193</Paragraphs>
  <Slides>24</Slides>
  <Notes>11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Review of GrOAWL airborne validation and new results from ground-based studies</vt:lpstr>
      <vt:lpstr>GrOAWL AOVT flights</vt:lpstr>
      <vt:lpstr>Goals: airborne measurements</vt:lpstr>
      <vt:lpstr>GrOAWL data</vt:lpstr>
      <vt:lpstr>Dropsonde Comparisons</vt:lpstr>
      <vt:lpstr>Accuracy</vt:lpstr>
      <vt:lpstr>GrOAWL Performance</vt:lpstr>
      <vt:lpstr>Summary: Airborne Flights</vt:lpstr>
      <vt:lpstr>Ground based Measurements</vt:lpstr>
      <vt:lpstr>Goals: Ground based Measurements</vt:lpstr>
      <vt:lpstr>Measurements</vt:lpstr>
      <vt:lpstr>Using HSRL data to predict GrOAWL precision</vt:lpstr>
      <vt:lpstr>Using HSRL data to predict GrOAWL precision</vt:lpstr>
      <vt:lpstr>Using HSRL data to predict GrOAWL precision</vt:lpstr>
      <vt:lpstr>LOSV Measurements</vt:lpstr>
      <vt:lpstr>LOSV comparison</vt:lpstr>
      <vt:lpstr>Summary: Ground-based Measurements</vt:lpstr>
      <vt:lpstr>Thanks to:</vt:lpstr>
      <vt:lpstr>Extras</vt:lpstr>
      <vt:lpstr>Atmospheric Variability</vt:lpstr>
      <vt:lpstr>LOSV comparison</vt:lpstr>
      <vt:lpstr>LOSV Comparison</vt:lpstr>
      <vt:lpstr>Accuracy</vt:lpstr>
      <vt:lpstr>Wind Speed and Direction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Baidar</dc:creator>
  <cp:lastModifiedBy>Baidar</cp:lastModifiedBy>
  <cp:revision>54</cp:revision>
  <cp:lastPrinted>2018-01-30T20:18:04Z</cp:lastPrinted>
  <dcterms:created xsi:type="dcterms:W3CDTF">2018-01-30T20:17:44Z</dcterms:created>
  <dcterms:modified xsi:type="dcterms:W3CDTF">2018-02-07T15:19:32Z</dcterms:modified>
</cp:coreProperties>
</file>