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12"/>
  </p:notesMasterIdLst>
  <p:handoutMasterIdLst>
    <p:handoutMasterId r:id="rId13"/>
  </p:handoutMasterIdLst>
  <p:sldIdLst>
    <p:sldId id="622" r:id="rId2"/>
    <p:sldId id="552" r:id="rId3"/>
    <p:sldId id="610" r:id="rId4"/>
    <p:sldId id="602" r:id="rId5"/>
    <p:sldId id="601" r:id="rId6"/>
    <p:sldId id="608" r:id="rId7"/>
    <p:sldId id="582" r:id="rId8"/>
    <p:sldId id="568" r:id="rId9"/>
    <p:sldId id="612" r:id="rId10"/>
    <p:sldId id="613" r:id="rId11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FF4B"/>
    <a:srgbClr val="012AF5"/>
    <a:srgbClr val="DBEEE7"/>
    <a:srgbClr val="BCBCBC"/>
    <a:srgbClr val="CEEDDC"/>
    <a:srgbClr val="A40047"/>
    <a:srgbClr val="4D6EA1"/>
    <a:srgbClr val="9A1B39"/>
    <a:srgbClr val="7D1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8"/>
    <p:restoredTop sz="87703" autoAdjust="0"/>
  </p:normalViewPr>
  <p:slideViewPr>
    <p:cSldViewPr snapToGrid="0">
      <p:cViewPr varScale="1">
        <p:scale>
          <a:sx n="85" d="100"/>
          <a:sy n="85" d="100"/>
        </p:scale>
        <p:origin x="-744" y="-104"/>
      </p:cViewPr>
      <p:guideLst>
        <p:guide orient="horz" pos="65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F18B4EB-DC4F-CB43-B27C-1634957B272B}" type="datetime1">
              <a:rPr lang="en-US"/>
              <a:pPr>
                <a:defRPr/>
              </a:pPr>
              <a:t>2/6/18</a:t>
            </a:fld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ECC449A-D391-D642-9DED-77BF27DE4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28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E1AAA6D-AE86-BE4C-A7C8-A9DF16DE06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0B5CD-E268-4AB3-A72D-4A2741736322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AAA6D-AE86-BE4C-A7C8-A9DF16DE06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4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Starting with the Instrument side of ESTO…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256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2568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771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972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509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100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EC666-60B5-2E4D-A172-AD223EFCBB54}" type="slidenum">
              <a:rPr lang="en-US" sz="120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134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49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NAL_titleimage_3Dmeatball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34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171450"/>
            <a:ext cx="85169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1850"/>
            <a:ext cx="8475663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2413" y="6554788"/>
            <a:ext cx="2362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8C0A7B55-5FEC-DA4A-A5D6-751459E4D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4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68638" y="6516688"/>
            <a:ext cx="2895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ESTO Program Review 10/21/09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23888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+mn-lt"/>
          <a:ea typeface="+mn-ea"/>
        </a:defRPr>
      </a:lvl2pPr>
      <a:lvl3pPr marL="912813" indent="-166688" algn="l" rtl="0" eaLnBrk="0" fontAlgn="base" hangingPunct="0">
        <a:spcBef>
          <a:spcPct val="20000"/>
        </a:spcBef>
        <a:spcAft>
          <a:spcPct val="0"/>
        </a:spcAft>
        <a:buSzPct val="125000"/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+mn-lt"/>
          <a:ea typeface="+mn-ea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8580" y="4674796"/>
            <a:ext cx="6428420" cy="205620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i="1" dirty="0">
                <a:solidFill>
                  <a:schemeClr val="bg1"/>
                </a:solidFill>
                <a:latin typeface="Arial"/>
                <a:cs typeface="Arial"/>
              </a:rPr>
              <a:t>NASA Earth Science Technology </a:t>
            </a:r>
            <a:r>
              <a:rPr lang="en-US" sz="2400" b="1" i="1" dirty="0" smtClean="0">
                <a:solidFill>
                  <a:schemeClr val="bg1"/>
                </a:solidFill>
                <a:latin typeface="Arial"/>
                <a:cs typeface="Arial"/>
              </a:rPr>
              <a:t>Update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Working Group on Space-based </a:t>
            </a:r>
            <a:r>
              <a:rPr lang="en-US" sz="1400" i="1" dirty="0" err="1" smtClean="0">
                <a:solidFill>
                  <a:schemeClr val="bg1"/>
                </a:solidFill>
                <a:latin typeface="Arial"/>
                <a:cs typeface="Arial"/>
              </a:rPr>
              <a:t>Lidar</a:t>
            </a: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 Winds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Boulder</a:t>
            </a: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, CO</a:t>
            </a:r>
            <a:endParaRPr lang="en-US" sz="1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Feb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7, 2018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4509455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13" rIns="91425" bIns="45713"/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881055" y="66135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0" hangingPunct="0"/>
            <a:endParaRPr lang="en-US" sz="1000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5269868" y="5846248"/>
            <a:ext cx="11456" cy="70695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21238" y="5759451"/>
            <a:ext cx="2844255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chemeClr val="bg1"/>
                </a:solidFill>
              </a:rPr>
              <a:t>Pamela S. </a:t>
            </a:r>
            <a:r>
              <a:rPr lang="en-US" sz="1200" i="1" dirty="0" err="1" smtClean="0">
                <a:solidFill>
                  <a:schemeClr val="bg1"/>
                </a:solidFill>
              </a:rPr>
              <a:t>MIllar</a:t>
            </a:r>
            <a:endParaRPr lang="en-US" sz="1200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chemeClr val="bg1"/>
                </a:solidFill>
              </a:rPr>
              <a:t>Associate Director/Program Manager</a:t>
            </a:r>
          </a:p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chemeClr val="bg1"/>
                </a:solidFill>
              </a:rPr>
              <a:t>Earth Science Technology Office</a:t>
            </a:r>
          </a:p>
        </p:txBody>
      </p:sp>
    </p:spTree>
    <p:extLst>
      <p:ext uri="{BB962C8B-B14F-4D97-AF65-F5344CB8AC3E}">
        <p14:creationId xmlns:p14="http://schemas.microsoft.com/office/powerpoint/2010/main" val="243444163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915" y="158502"/>
            <a:ext cx="5874185" cy="488950"/>
          </a:xfrm>
        </p:spPr>
        <p:txBody>
          <a:bodyPr/>
          <a:lstStyle/>
          <a:p>
            <a:r>
              <a:rPr lang="en-US" dirty="0"/>
              <a:t>ESAC 2017 - Implications for ESTO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4582" y="1091208"/>
            <a:ext cx="8557614" cy="525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623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i="1">
                <a:solidFill>
                  <a:schemeClr val="tx1"/>
                </a:solidFill>
                <a:latin typeface="+mn-lt"/>
                <a:ea typeface="+mn-ea"/>
              </a:defRPr>
            </a:lvl2pPr>
            <a:lvl3pPr marL="912813" indent="-166688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314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i="1">
                <a:solidFill>
                  <a:schemeClr val="tx1"/>
                </a:solidFill>
                <a:latin typeface="+mn-lt"/>
                <a:ea typeface="+mn-ea"/>
              </a:defRPr>
            </a:lvl4pPr>
            <a:lvl5pPr marL="160496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We have done a </a:t>
            </a:r>
            <a:r>
              <a:rPr lang="en-US" dirty="0" smtClean="0"/>
              <a:t>preliminary </a:t>
            </a:r>
            <a:r>
              <a:rPr lang="en-US" dirty="0"/>
              <a:t>mapping of the targeted observables, and as expected we don’t see many holes</a:t>
            </a:r>
            <a:r>
              <a:rPr lang="is-IS" dirty="0"/>
              <a:t>…</a:t>
            </a:r>
          </a:p>
          <a:p>
            <a:pPr marL="0" indent="0">
              <a:buNone/>
            </a:pPr>
            <a:endParaRPr lang="is-IS" sz="1000" dirty="0"/>
          </a:p>
          <a:p>
            <a:r>
              <a:rPr lang="is-IS" dirty="0"/>
              <a:t>Decadal has recommended small changes in balance with more resources on technology:  </a:t>
            </a:r>
          </a:p>
          <a:p>
            <a:pPr lvl="1"/>
            <a:r>
              <a:rPr lang="is-IS" sz="1800" dirty="0"/>
              <a:t>$20M/year for </a:t>
            </a:r>
            <a:r>
              <a:rPr lang="is-IS" sz="1800" dirty="0" smtClean="0"/>
              <a:t>Incubation</a:t>
            </a:r>
            <a:endParaRPr lang="is-IS" sz="1800" dirty="0"/>
          </a:p>
          <a:p>
            <a:pPr lvl="1"/>
            <a:r>
              <a:rPr lang="is-IS" sz="1800" dirty="0"/>
              <a:t>ESTO budget increase from 3% to 5%</a:t>
            </a:r>
          </a:p>
          <a:p>
            <a:pPr lvl="1"/>
            <a:r>
              <a:rPr lang="is-IS" sz="1800" dirty="0"/>
              <a:t>Learned from talking to ESD and other element collegues (Flight, R&amp;A...) that this will happen</a:t>
            </a:r>
            <a:r>
              <a:rPr lang="is-IS" sz="1800" i="0" dirty="0"/>
              <a:t> </a:t>
            </a:r>
          </a:p>
          <a:p>
            <a:endParaRPr lang="is-IS" sz="1400" i="0" dirty="0"/>
          </a:p>
          <a:p>
            <a:r>
              <a:rPr lang="is-IS" dirty="0"/>
              <a:t>Reorganization to accomodate the incubation recommendation is not trivial, not a big challenge but needs thoughtful consideration</a:t>
            </a:r>
          </a:p>
          <a:p>
            <a:pPr lvl="1"/>
            <a:r>
              <a:rPr lang="is-IS" sz="1800" dirty="0" smtClean="0"/>
              <a:t>There </a:t>
            </a:r>
            <a:r>
              <a:rPr lang="is-IS" sz="1800" dirty="0"/>
              <a:t>will likely be changes in portions of the portfolio – this is being worked </a:t>
            </a:r>
            <a:r>
              <a:rPr lang="is-IS" sz="1800" dirty="0" smtClean="0"/>
              <a:t>          out </a:t>
            </a:r>
            <a:r>
              <a:rPr lang="is-IS" sz="1800" dirty="0"/>
              <a:t>in concert with flight and R&amp;A</a:t>
            </a:r>
          </a:p>
          <a:p>
            <a:pPr lvl="1"/>
            <a:endParaRPr lang="is-IS" sz="1800" i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7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997050" y="71967"/>
            <a:ext cx="7591855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</a:rPr>
              <a:t>Earth Science Technology:</a:t>
            </a:r>
          </a:p>
          <a:p>
            <a:pPr marL="0" lvl="1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Recent Investments for Wind Measurements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58134"/>
              </p:ext>
            </p:extLst>
          </p:nvPr>
        </p:nvGraphicFramePr>
        <p:xfrm>
          <a:off x="514267" y="1469479"/>
          <a:ext cx="8070859" cy="3485563"/>
        </p:xfrm>
        <a:graphic>
          <a:graphicData uri="http://schemas.openxmlformats.org/drawingml/2006/table">
            <a:tbl>
              <a:tblPr/>
              <a:tblGrid>
                <a:gridCol w="1091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3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6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376">
                <a:tc>
                  <a:txBody>
                    <a:bodyPr/>
                    <a:lstStyle/>
                    <a:p>
                      <a:pPr lvl="0"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Award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PI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/ Organization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IIP-13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Kevin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Maschhoff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BAE Systems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MISTiC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Winds: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Midwave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Infrared Sounding of Temperature and humidity in a Constellation for Winds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6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IIP-16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Michael Kelly,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JHU-APL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Compact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Midwave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Imaging System</a:t>
                      </a:r>
                    </a:p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IIP-QRS-16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Michael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Kavaya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,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NASA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LaRC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3-D Global Winds: A high pulse rate, lower technology risk coherent wind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lidar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for airborne science and a global winds pathfinder mission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Directed 2013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Floyd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Hovis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Fibertek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High Power UV Laser Lifetime Demonstrator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IIP-13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Sara Tucker,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Ball Aerospace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HSRL for Aerosols, Winds, and Clouds using Optical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Autocovariance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Wind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Lidar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(HAWC-OAWL)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2234">
                <a:tc>
                  <a:txBody>
                    <a:bodyPr/>
                    <a:lstStyle/>
                    <a:p>
                      <a:pPr lvl="0"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EVI-14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Michael Hardesty, University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of 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Green OAWL Airborne Demonstrator / ATHENA-OAWL: Atmospheric Transport, Hurricanes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Extratropical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Numerical Weather Prediction with OAWL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3473" y="5173580"/>
            <a:ext cx="6543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ortfolio of active and passive measurement techniques</a:t>
            </a:r>
          </a:p>
          <a:p>
            <a:r>
              <a:rPr lang="en-US" sz="2000" dirty="0" smtClean="0"/>
              <a:t>Competed and directed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55923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16505" y="71967"/>
            <a:ext cx="77724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400" b="1" kern="0" dirty="0" err="1">
                <a:solidFill>
                  <a:srgbClr val="000000"/>
                </a:solidFill>
                <a:latin typeface="Arial"/>
                <a:cs typeface="Arial"/>
              </a:rPr>
              <a:t>Midwave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 Infrared Sounding of Temperature and</a:t>
            </a:r>
          </a:p>
          <a:p>
            <a:pPr marL="0" lvl="1"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humidity in a Constellation (</a:t>
            </a:r>
            <a:r>
              <a:rPr lang="en-US" sz="2400" b="1" kern="0" dirty="0" err="1">
                <a:solidFill>
                  <a:srgbClr val="000000"/>
                </a:solidFill>
                <a:latin typeface="Arial"/>
                <a:cs typeface="Arial"/>
              </a:rPr>
              <a:t>MISTiC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) Winds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3055552"/>
            <a:ext cx="2574728" cy="194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70600" y="5008876"/>
            <a:ext cx="276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Constellation shown in yellow provides observations of the same area every 90 minutes. Constellation shown in blue provides three observations of a region with separation of a few minutes-to support vertically resolved motion vector winds observation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1176800"/>
            <a:ext cx="59054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/>
                <a:cs typeface="Arial"/>
              </a:rPr>
              <a:t>PI: </a:t>
            </a:r>
            <a:r>
              <a:rPr lang="en-US" sz="1800" dirty="0">
                <a:latin typeface="Arial"/>
                <a:cs typeface="Arial"/>
              </a:rPr>
              <a:t>Kevin </a:t>
            </a:r>
            <a:r>
              <a:rPr lang="en-US" sz="1800" dirty="0" err="1">
                <a:latin typeface="Arial"/>
                <a:cs typeface="Arial"/>
              </a:rPr>
              <a:t>Maschhoff</a:t>
            </a:r>
            <a:r>
              <a:rPr lang="en-US" sz="1800" dirty="0">
                <a:latin typeface="Arial"/>
                <a:cs typeface="Arial"/>
              </a:rPr>
              <a:t>; BAE Systems</a:t>
            </a:r>
          </a:p>
          <a:p>
            <a:pPr algn="ctr"/>
            <a:r>
              <a:rPr lang="en-US" sz="1600" b="1" i="1" dirty="0">
                <a:latin typeface="Arial"/>
                <a:cs typeface="Arial"/>
              </a:rPr>
              <a:t>Project Start/End Date</a:t>
            </a:r>
            <a:r>
              <a:rPr lang="en-US" sz="1600" i="1" dirty="0">
                <a:latin typeface="Arial"/>
                <a:cs typeface="Arial"/>
              </a:rPr>
              <a:t>: May 2014 - May 2018</a:t>
            </a:r>
          </a:p>
          <a:p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Develop a miniature high resolution, wide field, thermal emission spectrometry instrument that will provide global  tropospheric profiles of atmospheric temperature and humidity at high (2-3 km) spatial resolution.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i="1" dirty="0">
                <a:latin typeface="Arial"/>
                <a:cs typeface="Arial"/>
              </a:rPr>
              <a:t>Spectral frequency: 1950 cm</a:t>
            </a:r>
            <a:r>
              <a:rPr lang="en-US" sz="1400" i="1" baseline="30000" dirty="0">
                <a:latin typeface="Arial"/>
                <a:cs typeface="Arial"/>
              </a:rPr>
              <a:t>-1</a:t>
            </a:r>
            <a:r>
              <a:rPr lang="en-US" sz="1400" i="1" dirty="0">
                <a:latin typeface="Arial"/>
                <a:cs typeface="Arial"/>
              </a:rPr>
              <a:t> – 2450 cm</a:t>
            </a:r>
            <a:r>
              <a:rPr lang="en-US" sz="1400" i="1" baseline="30000" dirty="0">
                <a:latin typeface="Arial"/>
                <a:cs typeface="Arial"/>
              </a:rPr>
              <a:t>-1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i="1" dirty="0">
                <a:latin typeface="Arial"/>
                <a:cs typeface="Arial"/>
              </a:rPr>
              <a:t>Spectral resolution: 1.7 cm</a:t>
            </a:r>
            <a:r>
              <a:rPr lang="en-US" sz="1400" i="1" baseline="30000" dirty="0">
                <a:latin typeface="Arial"/>
                <a:cs typeface="Arial"/>
              </a:rPr>
              <a:t>-1</a:t>
            </a:r>
            <a:r>
              <a:rPr lang="en-US" sz="1400" i="1" dirty="0">
                <a:latin typeface="Arial"/>
                <a:cs typeface="Arial"/>
              </a:rPr>
              <a:t> – 2.3 cm</a:t>
            </a:r>
            <a:r>
              <a:rPr lang="en-US" sz="1400" i="1" baseline="30000" dirty="0">
                <a:latin typeface="Arial"/>
                <a:cs typeface="Arial"/>
              </a:rPr>
              <a:t>-1</a:t>
            </a:r>
            <a:endParaRPr lang="en-US" sz="1400" i="1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i="1" dirty="0">
                <a:latin typeface="Arial"/>
                <a:cs typeface="Arial"/>
              </a:rPr>
              <a:t>Radiometric sensitivity &lt; 200 </a:t>
            </a:r>
            <a:r>
              <a:rPr lang="en-US" sz="1400" i="1" dirty="0" err="1">
                <a:latin typeface="Arial"/>
                <a:cs typeface="Arial"/>
              </a:rPr>
              <a:t>mK</a:t>
            </a:r>
            <a:r>
              <a:rPr lang="en-US" sz="1400" i="1" dirty="0">
                <a:latin typeface="Arial"/>
                <a:cs typeface="Arial"/>
              </a:rPr>
              <a:t> and accuracy &lt; 1%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A constellation of 12 microsatellites, using 4 orbital planes each with a 3-satellite formation would provide vertically resolved tropospheric winds and atmospheric state measurements globally every 3 hours.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These observations, when assimilated into high resolution weather models, would enhance short-term and severe weather forecasting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In addition, this observation capability would be a critical tool in the study of transport processes for water vapor, clouds, pollution, and aerosols.</a:t>
            </a:r>
          </a:p>
        </p:txBody>
      </p:sp>
      <p:pic>
        <p:nvPicPr>
          <p:cNvPr id="12" name="Picture 11" descr="cid:image001.jpg@01CE7E07.4AD77C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430368"/>
            <a:ext cx="1443243" cy="1042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>
            <a:endCxn id="12" idx="2"/>
          </p:cNvCxnSpPr>
          <p:nvPr/>
        </p:nvCxnSpPr>
        <p:spPr bwMode="auto">
          <a:xfrm flipV="1">
            <a:off x="7035800" y="2472982"/>
            <a:ext cx="23122" cy="10397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81900" y="2179668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latin typeface="Arial"/>
                <a:cs typeface="Arial"/>
              </a:rPr>
              <a:t>MISTiC</a:t>
            </a:r>
            <a:r>
              <a:rPr lang="en-US" sz="1000" i="1" dirty="0">
                <a:latin typeface="Arial"/>
                <a:cs typeface="Arial"/>
              </a:rPr>
              <a:t> will fit on a µSat for launch as a Secondary Payload on a Small Adaptor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3670" y="4389468"/>
            <a:ext cx="1309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705 km 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Orbits,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Sun-Synchronous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16007" y="4267390"/>
            <a:ext cx="811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>
                <a:solidFill>
                  <a:srgbClr val="44DCD8"/>
                </a:solidFill>
                <a:latin typeface="Arial"/>
                <a:cs typeface="Arial"/>
              </a:rPr>
              <a:t>Motion </a:t>
            </a:r>
          </a:p>
          <a:p>
            <a:pPr algn="r"/>
            <a:r>
              <a:rPr lang="en-US" sz="1000" b="1" dirty="0">
                <a:solidFill>
                  <a:srgbClr val="44DCD8"/>
                </a:solidFill>
                <a:latin typeface="Arial"/>
                <a:cs typeface="Arial"/>
              </a:rPr>
              <a:t>Vector </a:t>
            </a:r>
          </a:p>
          <a:p>
            <a:pPr algn="r"/>
            <a:r>
              <a:rPr lang="en-US" sz="1000" b="1" dirty="0">
                <a:solidFill>
                  <a:srgbClr val="44DCD8"/>
                </a:solidFill>
                <a:latin typeface="Arial"/>
                <a:cs typeface="Arial"/>
              </a:rPr>
              <a:t>Winds </a:t>
            </a:r>
          </a:p>
          <a:p>
            <a:pPr algn="r"/>
            <a:r>
              <a:rPr lang="en-US" sz="1000" b="1" dirty="0">
                <a:solidFill>
                  <a:srgbClr val="44DCD8"/>
                </a:solidFill>
                <a:latin typeface="Arial"/>
                <a:cs typeface="Arial"/>
              </a:rPr>
              <a:t>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2221" y="3070720"/>
            <a:ext cx="99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>
                <a:solidFill>
                  <a:srgbClr val="92D050"/>
                </a:solidFill>
                <a:latin typeface="Arial"/>
                <a:cs typeface="Arial"/>
              </a:rPr>
              <a:t>IR Sounding </a:t>
            </a:r>
          </a:p>
          <a:p>
            <a:pPr algn="r"/>
            <a:r>
              <a:rPr lang="en-US" sz="1000" b="1" dirty="0">
                <a:solidFill>
                  <a:srgbClr val="92D050"/>
                </a:solidFill>
                <a:latin typeface="Arial"/>
                <a:cs typeface="Arial"/>
              </a:rPr>
              <a:t>Constellation</a:t>
            </a:r>
          </a:p>
        </p:txBody>
      </p:sp>
      <p:sp>
        <p:nvSpPr>
          <p:cNvPr id="19" name="Horizontal Scroll 18"/>
          <p:cNvSpPr/>
          <p:nvPr/>
        </p:nvSpPr>
        <p:spPr bwMode="auto">
          <a:xfrm>
            <a:off x="1796005" y="5624681"/>
            <a:ext cx="3019063" cy="621023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Task ongoing</a:t>
            </a:r>
          </a:p>
        </p:txBody>
      </p:sp>
    </p:spTree>
    <p:extLst>
      <p:ext uri="{BB962C8B-B14F-4D97-AF65-F5344CB8AC3E}">
        <p14:creationId xmlns:p14="http://schemas.microsoft.com/office/powerpoint/2010/main" val="318981268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2" y="3515057"/>
            <a:ext cx="5304866" cy="2987537"/>
          </a:xfrm>
          <a:prstGeom prst="rect">
            <a:avLst/>
          </a:prstGeom>
        </p:spPr>
      </p:pic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430365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Compact Mid-Wave Imaging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820" y="983727"/>
            <a:ext cx="83122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PI: </a:t>
            </a:r>
            <a:r>
              <a:rPr lang="en-US" sz="1600" dirty="0">
                <a:latin typeface="Arial"/>
                <a:cs typeface="Arial"/>
              </a:rPr>
              <a:t>Michael Kelly; </a:t>
            </a:r>
            <a:r>
              <a:rPr lang="en-US" sz="1600" i="1" dirty="0">
                <a:latin typeface="Arial"/>
                <a:cs typeface="Arial"/>
              </a:rPr>
              <a:t>JHU/APL</a:t>
            </a:r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b="1" dirty="0">
                <a:latin typeface="Arial"/>
                <a:cs typeface="Arial"/>
              </a:rPr>
              <a:t>Project Start/End Date</a:t>
            </a:r>
            <a:r>
              <a:rPr lang="en-US" sz="1600" dirty="0">
                <a:latin typeface="Arial"/>
                <a:cs typeface="Arial"/>
              </a:rPr>
              <a:t>: Jan. 2017 – Jan. 2020</a:t>
            </a:r>
          </a:p>
          <a:p>
            <a:pPr algn="ctr"/>
            <a:endParaRPr lang="en-US" sz="1400" i="1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ea typeface="Times New Roman" charset="0"/>
                <a:cs typeface="Arial"/>
              </a:rPr>
              <a:t>Develop a compact MWIR sounder to enable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Day/night stereo wind retrieval with accurate height assignment (re: GOES) and unambiguous along-track and cross track components (re: MISR)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Small-satellite constellations to perform MW measurements to study dynamical structure of global cloud regimes</a:t>
            </a:r>
          </a:p>
          <a:p>
            <a:pPr marL="1087438" lvl="2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2.25 micron channel for cloud optical path  and equivalent radius</a:t>
            </a:r>
          </a:p>
          <a:p>
            <a:pPr marL="1087438" lvl="2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3.75 micron for discrimination of night-time clouds</a:t>
            </a:r>
          </a:p>
          <a:p>
            <a:pPr marL="1087438" lvl="2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Times New Roman" charset="0"/>
                <a:cs typeface="Arial"/>
              </a:rPr>
              <a:t>4.05 micron for sea surface temperature and fire detection</a:t>
            </a:r>
          </a:p>
          <a:p>
            <a:pPr marL="1087438" lvl="2" indent="-1714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2" name="Horizontal Scroll 11"/>
          <p:cNvSpPr/>
          <p:nvPr/>
        </p:nvSpPr>
        <p:spPr bwMode="auto">
          <a:xfrm>
            <a:off x="5175301" y="4007732"/>
            <a:ext cx="3019063" cy="621023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Task ongoing</a:t>
            </a:r>
          </a:p>
        </p:txBody>
      </p:sp>
    </p:spTree>
    <p:extLst>
      <p:ext uri="{BB962C8B-B14F-4D97-AF65-F5344CB8AC3E}">
        <p14:creationId xmlns:p14="http://schemas.microsoft.com/office/powerpoint/2010/main" val="827160669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18" y="1197651"/>
            <a:ext cx="3637172" cy="1365857"/>
          </a:xfrm>
          <a:prstGeom prst="rect">
            <a:avLst/>
          </a:prstGeom>
        </p:spPr>
      </p:pic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60895" y="151869"/>
            <a:ext cx="7688303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Advanced Coherent Lidar for 3-D Global Winds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029" y="1098392"/>
            <a:ext cx="4938320" cy="472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PI: </a:t>
            </a:r>
            <a:r>
              <a:rPr lang="en-US" sz="1600" dirty="0">
                <a:latin typeface="Arial"/>
                <a:cs typeface="Arial"/>
              </a:rPr>
              <a:t>Michael </a:t>
            </a:r>
            <a:r>
              <a:rPr lang="en-US" sz="1600" dirty="0" err="1">
                <a:latin typeface="Arial"/>
                <a:cs typeface="Arial"/>
              </a:rPr>
              <a:t>Kavaya</a:t>
            </a:r>
            <a:r>
              <a:rPr lang="en-US" sz="1600" dirty="0">
                <a:latin typeface="Arial"/>
                <a:cs typeface="Arial"/>
              </a:rPr>
              <a:t>; </a:t>
            </a:r>
            <a:r>
              <a:rPr lang="en-US" sz="1600" i="1" dirty="0">
                <a:latin typeface="Arial"/>
                <a:cs typeface="Arial"/>
              </a:rPr>
              <a:t>NASA </a:t>
            </a:r>
            <a:r>
              <a:rPr lang="en-US" sz="1600" i="1" dirty="0" err="1">
                <a:latin typeface="Arial"/>
                <a:cs typeface="Arial"/>
              </a:rPr>
              <a:t>LaRC</a:t>
            </a:r>
            <a:endParaRPr lang="en-US" sz="1600" dirty="0">
              <a:latin typeface="Arial"/>
              <a:cs typeface="Arial"/>
            </a:endParaRPr>
          </a:p>
          <a:p>
            <a:pPr algn="ctr"/>
            <a:r>
              <a:rPr lang="en-US" sz="1600" b="1" dirty="0">
                <a:latin typeface="Arial"/>
                <a:cs typeface="Arial"/>
              </a:rPr>
              <a:t>Project Start/End Date</a:t>
            </a:r>
            <a:r>
              <a:rPr lang="en-US" sz="1600" dirty="0">
                <a:latin typeface="Arial"/>
                <a:cs typeface="Arial"/>
              </a:rPr>
              <a:t>: April 2017 – May 2020</a:t>
            </a:r>
            <a:endParaRPr lang="en-US" sz="1600" i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ea typeface="Times New Roman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Times New Roman" charset="0"/>
                <a:cs typeface="Arial"/>
              </a:rPr>
              <a:t>Design, build, and demonstrate an advanced pulsed, 2-micron, coherent wind </a:t>
            </a:r>
            <a:r>
              <a:rPr lang="en-US" sz="1600" dirty="0" err="1">
                <a:latin typeface="Arial"/>
                <a:ea typeface="Times New Roman" charset="0"/>
                <a:cs typeface="Arial"/>
              </a:rPr>
              <a:t>lidar</a:t>
            </a:r>
            <a:r>
              <a:rPr lang="en-US" sz="1600" dirty="0">
                <a:latin typeface="Arial"/>
                <a:ea typeface="Times New Roman" charset="0"/>
                <a:cs typeface="Arial"/>
              </a:rPr>
              <a:t> space pathfinder (SP) to validate </a:t>
            </a:r>
            <a:r>
              <a:rPr lang="en-US" sz="1600" dirty="0" err="1">
                <a:latin typeface="Arial"/>
                <a:ea typeface="Times New Roman" charset="0"/>
                <a:cs typeface="Arial"/>
              </a:rPr>
              <a:t>lidar</a:t>
            </a:r>
            <a:r>
              <a:rPr lang="en-US" sz="1600" dirty="0">
                <a:latin typeface="Arial"/>
                <a:ea typeface="Times New Roman" charset="0"/>
                <a:cs typeface="Arial"/>
              </a:rPr>
              <a:t> technology, atmospheric models, and numerical weather prediction models for an optimized future 3D-Winds space mission</a:t>
            </a:r>
          </a:p>
          <a:p>
            <a:pPr marL="630238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Times New Roman" charset="0"/>
                <a:cs typeface="Arial"/>
              </a:rPr>
              <a:t>Wavelength: 2.053 um</a:t>
            </a:r>
          </a:p>
          <a:p>
            <a:pPr marL="630238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ea typeface="Times New Roman" charset="0"/>
                <a:cs typeface="Arial"/>
              </a:rPr>
              <a:t>Pulse Energy / Rep Rate: ~32 mJ / ~300 Hz </a:t>
            </a:r>
          </a:p>
          <a:p>
            <a:pPr marL="630238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Enable a future optimized operational hybrid wind lidar space mission using pathfinder mission results, significantly improving operation in regions with significant cloud cover, and reducing representativeness error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Times New Roman" charset="0"/>
                <a:cs typeface="Arial"/>
              </a:rPr>
              <a:t>Provide a risk reduction engineering model for advancing space mission readiness</a:t>
            </a:r>
          </a:p>
          <a:p>
            <a:pPr marL="630238" lvl="1" indent="-1714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4559" y="2651427"/>
            <a:ext cx="402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ea typeface="Times New Roman" charset="0"/>
                <a:cs typeface="Arial"/>
              </a:rPr>
              <a:t>Higher pulse rate architecture offers potential for greater science return as well as reduced instrument risk</a:t>
            </a:r>
          </a:p>
        </p:txBody>
      </p:sp>
      <p:sp>
        <p:nvSpPr>
          <p:cNvPr id="12" name="Horizontal Scroll 11"/>
          <p:cNvSpPr/>
          <p:nvPr/>
        </p:nvSpPr>
        <p:spPr bwMode="auto">
          <a:xfrm>
            <a:off x="1512456" y="5718624"/>
            <a:ext cx="3019063" cy="621023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Task ongoing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812" y="3416428"/>
            <a:ext cx="3721226" cy="20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9756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797719" y="54506"/>
            <a:ext cx="77724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Directed technology development and </a:t>
            </a:r>
          </a:p>
          <a:p>
            <a:pPr marL="0" lvl="1" algn="ctr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current SBIR–funded Winds focused efforts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80" y="1071840"/>
            <a:ext cx="5905499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kern="0" dirty="0">
                <a:solidFill>
                  <a:srgbClr val="000000"/>
                </a:solidFill>
                <a:latin typeface="Arial"/>
                <a:cs typeface="Arial"/>
              </a:rPr>
              <a:t>High Efficiency UV Laser Demonstrator (HEUVD)</a:t>
            </a:r>
            <a:br>
              <a:rPr lang="en-US" sz="1600" b="1" i="1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PI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Floyd Hovis; Fibertek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Develop and demonstrate a highly efficient, ruggedized UV, 355 nm, laser with a lifetime in excess of a billion shots needed for many future space-based Earth Science active remote sensing measurements including Tropospheric winds and clouds and aerosols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Use the laser as a test bed for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high energy 532 nm life testing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UV conversion technologies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non-linear optical materials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Advance the space flight readiness of 532 nm and UV laser technology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3670" y="4788316"/>
            <a:ext cx="1309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705 km </a:t>
            </a:r>
          </a:p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Orbits,</a:t>
            </a:r>
          </a:p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Sun-Synchronous </a:t>
            </a:r>
          </a:p>
        </p:txBody>
      </p:sp>
      <p:sp>
        <p:nvSpPr>
          <p:cNvPr id="19" name="Horizontal Scroll 18"/>
          <p:cNvSpPr/>
          <p:nvPr/>
        </p:nvSpPr>
        <p:spPr bwMode="auto">
          <a:xfrm>
            <a:off x="3021987" y="5802119"/>
            <a:ext cx="3019063" cy="621023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Task ongoing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880" y="3722677"/>
            <a:ext cx="5730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Two SBIR funded tasks currently supporting coherent wind detection: 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i="1" dirty="0">
                <a:latin typeface="Arial"/>
                <a:cs typeface="Arial"/>
              </a:rPr>
              <a:t>Compact 2-Micron Transmitter for Remote Sensing Applications </a:t>
            </a:r>
          </a:p>
          <a:p>
            <a:r>
              <a:rPr lang="en-US" sz="1200" dirty="0">
                <a:latin typeface="Arial"/>
                <a:cs typeface="Arial"/>
              </a:rPr>
              <a:t>- Beyond Photonics, 2016 Phase II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i="1" dirty="0">
                <a:latin typeface="Arial"/>
                <a:cs typeface="Arial"/>
              </a:rPr>
              <a:t>Spaceflight 1.94 Micron Tm Fiber Laser Transmitter</a:t>
            </a:r>
          </a:p>
          <a:p>
            <a:r>
              <a:rPr lang="en-US" sz="1200" dirty="0">
                <a:latin typeface="Arial"/>
                <a:cs typeface="Arial"/>
              </a:rPr>
              <a:t>- </a:t>
            </a:r>
            <a:r>
              <a:rPr lang="en-US" sz="1200" dirty="0" err="1">
                <a:latin typeface="Arial"/>
                <a:cs typeface="Arial"/>
              </a:rPr>
              <a:t>Fibertek</a:t>
            </a:r>
            <a:r>
              <a:rPr lang="en-US" sz="1200" dirty="0">
                <a:latin typeface="Arial"/>
                <a:cs typeface="Arial"/>
              </a:rPr>
              <a:t>, 2016 Phase II</a:t>
            </a:r>
          </a:p>
        </p:txBody>
      </p:sp>
      <p:pic>
        <p:nvPicPr>
          <p:cNvPr id="22" name="Picture 21" descr="http://intranet/images/PhotoGalleries/ProjectHomePictures/rsz_6_mediu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033" y="1541273"/>
            <a:ext cx="2644583" cy="16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206" y="3349232"/>
            <a:ext cx="1409685" cy="1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484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16504" y="71967"/>
            <a:ext cx="7506241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HSRL for Aerosols, Winds, and Clouds using Optical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  <a:cs typeface="Arial"/>
              </a:rPr>
              <a:t>Autocovariance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 Wind </a:t>
            </a:r>
            <a:r>
              <a:rPr lang="en-US" sz="2000" b="1" kern="0" dirty="0" err="1">
                <a:solidFill>
                  <a:srgbClr val="000000"/>
                </a:solidFill>
                <a:latin typeface="Arial"/>
                <a:cs typeface="Arial"/>
              </a:rPr>
              <a:t>Lidar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 (HAWC-OAWL)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5145" y="3029844"/>
            <a:ext cx="3289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Example of the overlap geometry from aircraft</a:t>
            </a:r>
          </a:p>
          <a:p>
            <a:r>
              <a:rPr lang="en-US" sz="1000" dirty="0">
                <a:latin typeface="Arial"/>
                <a:cs typeface="Arial"/>
              </a:rPr>
              <a:t>(or space) for forward and aft pointing beams of different wavelengths (355 and 532). Beams are separated in azimuth by 90°  and both point off nadir by 45°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101" y="1079500"/>
            <a:ext cx="52196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PI: </a:t>
            </a:r>
            <a:r>
              <a:rPr lang="en-US" sz="1600" dirty="0">
                <a:latin typeface="Arial"/>
                <a:cs typeface="Arial"/>
              </a:rPr>
              <a:t>Sara Tucker; Ball Aerospace &amp; Technologies Corp.</a:t>
            </a:r>
          </a:p>
          <a:p>
            <a:pPr algn="ctr"/>
            <a:r>
              <a:rPr lang="en-US" sz="1600" b="1" i="1" dirty="0">
                <a:latin typeface="Arial"/>
                <a:cs typeface="Arial"/>
              </a:rPr>
              <a:t>Project Start/End Date</a:t>
            </a:r>
            <a:r>
              <a:rPr lang="en-US" sz="1600" i="1" dirty="0">
                <a:latin typeface="Arial"/>
                <a:cs typeface="Arial"/>
              </a:rPr>
              <a:t>: June 2014 – Sept. 2017</a:t>
            </a:r>
          </a:p>
          <a:p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Advance the instrument technology toward a space-based configuration for global Earth system studies and to enable simultaneous Earth science measurements of winds and aerosol properties required for the study of aerosol-wind-cloud interactions.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Measure LOS winds with 1-3 m/s (aerosol &amp; altitude dependent) precision at two wavelengths:  355 nm and 532 nm from ground &amp; high altitude aircraft platform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Measure profiles of aerosol backscatter, aerosol extinction, and aerosol depolarization at these wavelengths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Demonstrate a </a:t>
            </a:r>
            <a:r>
              <a:rPr lang="en-US" sz="1600" b="1" dirty="0">
                <a:latin typeface="Arial"/>
                <a:cs typeface="Arial"/>
              </a:rPr>
              <a:t>two-look configuration </a:t>
            </a:r>
            <a:r>
              <a:rPr lang="en-US" sz="1600" dirty="0">
                <a:latin typeface="Arial"/>
                <a:cs typeface="Arial"/>
              </a:rPr>
              <a:t>(</a:t>
            </a:r>
            <a:r>
              <a:rPr lang="en-US" sz="1600" i="1" dirty="0">
                <a:latin typeface="Arial"/>
                <a:cs typeface="Arial"/>
              </a:rPr>
              <a:t>separated in azimuth by 90</a:t>
            </a:r>
            <a:r>
              <a:rPr lang="en-US" sz="1600" i="1" baseline="30000" dirty="0">
                <a:latin typeface="Arial"/>
                <a:cs typeface="Arial"/>
              </a:rPr>
              <a:t>0</a:t>
            </a:r>
            <a:r>
              <a:rPr lang="en-US" sz="1600" dirty="0">
                <a:latin typeface="Arial"/>
                <a:cs typeface="Arial"/>
              </a:rPr>
              <a:t>)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for </a:t>
            </a:r>
            <a:r>
              <a:rPr lang="en-US" sz="1600" b="1" dirty="0">
                <a:latin typeface="Arial"/>
                <a:cs typeface="Arial"/>
              </a:rPr>
              <a:t>airborne</a:t>
            </a:r>
            <a:r>
              <a:rPr lang="en-US" sz="1600" dirty="0">
                <a:latin typeface="Arial"/>
                <a:cs typeface="Arial"/>
              </a:rPr>
              <a:t> wind and aerosol data acquisition</a:t>
            </a:r>
          </a:p>
        </p:txBody>
      </p:sp>
      <p:pic>
        <p:nvPicPr>
          <p:cNvPr id="10" name="Picture 9" descr="13-IIP13-00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25" y="1099444"/>
            <a:ext cx="3169920" cy="1996440"/>
          </a:xfrm>
          <a:prstGeom prst="rect">
            <a:avLst/>
          </a:prstGeom>
        </p:spPr>
      </p:pic>
      <p:pic>
        <p:nvPicPr>
          <p:cNvPr id="28" name="Picture 11" descr="\\orgs.aero.ball.com\DavWWWRoot\sbu\cst\cstbizdev\Opportunities\Earth Venture Instrument - 2\EVI-2 OAWL\Proposal Development\Art to Pubs folder\A12282_08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16" y="4009571"/>
            <a:ext cx="3375852" cy="22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orizontal Scroll 12"/>
          <p:cNvSpPr/>
          <p:nvPr/>
        </p:nvSpPr>
        <p:spPr bwMode="auto">
          <a:xfrm>
            <a:off x="1512456" y="5826292"/>
            <a:ext cx="3019063" cy="621023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Task completed</a:t>
            </a:r>
          </a:p>
        </p:txBody>
      </p:sp>
    </p:spTree>
    <p:extLst>
      <p:ext uri="{BB962C8B-B14F-4D97-AF65-F5344CB8AC3E}">
        <p14:creationId xmlns:p14="http://schemas.microsoft.com/office/powerpoint/2010/main" val="417225351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37495" y="145439"/>
            <a:ext cx="7621688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 algn="ctr"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/>
                <a:cs typeface="Arial"/>
              </a:rPr>
              <a:t>Green OAWL (“</a:t>
            </a:r>
            <a:r>
              <a:rPr lang="en-US" sz="2200" b="1" kern="0" dirty="0" err="1">
                <a:solidFill>
                  <a:srgbClr val="000000"/>
                </a:solidFill>
                <a:latin typeface="Arial"/>
                <a:cs typeface="Arial"/>
              </a:rPr>
              <a:t>GrOAWL</a:t>
            </a:r>
            <a:r>
              <a:rPr lang="en-US" sz="2200" b="1" kern="0" dirty="0">
                <a:solidFill>
                  <a:srgbClr val="000000"/>
                </a:solidFill>
                <a:latin typeface="Arial"/>
                <a:cs typeface="Arial"/>
              </a:rPr>
              <a:t>”) Airborne Demonstrator for the ATHENA-OAWL Earth Venture 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1" y="987166"/>
            <a:ext cx="5219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rial"/>
                <a:cs typeface="Arial"/>
              </a:rPr>
              <a:t>PI: </a:t>
            </a:r>
            <a:r>
              <a:rPr lang="en-US" sz="1800" dirty="0">
                <a:latin typeface="Arial"/>
                <a:cs typeface="Arial"/>
              </a:rPr>
              <a:t>Michael Hardesty; </a:t>
            </a:r>
            <a:r>
              <a:rPr lang="en-US" sz="1800" i="1" dirty="0">
                <a:latin typeface="Arial"/>
                <a:cs typeface="Arial"/>
              </a:rPr>
              <a:t>Univ. of Colorado</a:t>
            </a:r>
            <a:endParaRPr lang="en-US" sz="1800" dirty="0">
              <a:latin typeface="Arial"/>
              <a:cs typeface="Arial"/>
            </a:endParaRPr>
          </a:p>
          <a:p>
            <a:pPr algn="ctr"/>
            <a:r>
              <a:rPr lang="en-US" sz="1600" b="1" i="1" dirty="0">
                <a:latin typeface="Arial"/>
                <a:cs typeface="Arial"/>
              </a:rPr>
              <a:t>Project Start/End Date</a:t>
            </a:r>
            <a:r>
              <a:rPr lang="en-US" sz="1600" i="1" dirty="0">
                <a:latin typeface="Arial"/>
                <a:cs typeface="Arial"/>
              </a:rPr>
              <a:t>: March 2015 – Aug. 2017</a:t>
            </a:r>
          </a:p>
          <a:p>
            <a:pPr algn="ctr"/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Develop the OAWL receiver into a rugged airborne 532 nm wavelength aerosol Doppler wind </a:t>
            </a:r>
            <a:r>
              <a:rPr lang="en-US" sz="1400" dirty="0" err="1">
                <a:latin typeface="Arial"/>
                <a:cs typeface="Arial"/>
              </a:rPr>
              <a:t>lidar</a:t>
            </a:r>
            <a:r>
              <a:rPr lang="en-US" sz="1400" dirty="0">
                <a:latin typeface="Arial"/>
                <a:cs typeface="Arial"/>
              </a:rPr>
              <a:t> with two look angles from a single platform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Perform high altitude aircraft test flights measuring LOS wind (1-3m/s) profiles from two looks over a series of atmospheric aerosol conditions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Validate the airborne system performance using ground-based weather </a:t>
            </a:r>
            <a:r>
              <a:rPr lang="en-US" sz="1400" dirty="0" err="1">
                <a:latin typeface="Arial"/>
                <a:cs typeface="Arial"/>
              </a:rPr>
              <a:t>radiosondes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40285" r="41187" b="7215"/>
          <a:stretch/>
        </p:blipFill>
        <p:spPr>
          <a:xfrm>
            <a:off x="5427536" y="1171452"/>
            <a:ext cx="3627564" cy="217077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4172"/>
          <a:stretch>
            <a:fillRect/>
          </a:stretch>
        </p:blipFill>
        <p:spPr bwMode="auto">
          <a:xfrm>
            <a:off x="5361422" y="4188005"/>
            <a:ext cx="2368587" cy="225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67195" y="4271102"/>
            <a:ext cx="1237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OAWL Airborne Demonstrator concept for the NASA WB-57 pallet showing two lasers and two telescopes for the two lines of sight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2464" y="3123756"/>
            <a:ext cx="380153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 err="1">
                <a:latin typeface="Arial"/>
                <a:cs typeface="Arial"/>
              </a:rPr>
              <a:t>GrOAWL</a:t>
            </a:r>
            <a:r>
              <a:rPr lang="en-US" sz="1000" dirty="0">
                <a:latin typeface="Arial"/>
                <a:cs typeface="Arial"/>
              </a:rPr>
              <a:t> will measure LOS wind profiles along two directions from the NASA WB‐57 aircraft. The two 532nm (green) beams are pointed 45 off the horizontal and are separated by 90 in azimuth so that as the aircraft flies forward, profile curtains overlap, providing two azimuthally orthogonal measurements of LOS speed in the same atmospheric volume.</a:t>
            </a: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029586"/>
              </p:ext>
            </p:extLst>
          </p:nvPr>
        </p:nvGraphicFramePr>
        <p:xfrm>
          <a:off x="891442" y="3604810"/>
          <a:ext cx="4086185" cy="22009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45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67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91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Parameter 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Laser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Frequency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532 nm (doubled </a:t>
                      </a: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: YAG)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510">
                <a:tc>
                  <a:txBody>
                    <a:bodyPr/>
                    <a:lstStyle/>
                    <a:p>
                      <a:pPr marL="91440" marR="0" indent="-9144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1440" algn="l"/>
                          <a:tab pos="457200" algn="l"/>
                        </a:tabLs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Pulse Rep.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Rate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1440" algn="l"/>
                          <a:tab pos="457200" algn="l"/>
                        </a:tabLs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200 Hz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Laser Pulse Energy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2-8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aseline="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mJ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; &gt;20 </a:t>
                      </a:r>
                      <a:r>
                        <a:rPr lang="en-US" sz="1050" baseline="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mJ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available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Telescope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Area(s)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&lt;0.05 m </a:t>
                      </a:r>
                      <a:r>
                        <a:rPr lang="en-US" sz="1050" baseline="300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Interferometer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OPD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0.9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m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Free spectral Range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167 MHz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Resolution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&gt;=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7.5 m (30-200 m typical)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6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Time Resolution</a:t>
                      </a: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1-30 seconds, based on aerosol</a:t>
                      </a:r>
                      <a:r>
                        <a:rPr lang="en-US" sz="1050" baseline="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loading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7305" marR="2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Horizontal Scroll 3"/>
          <p:cNvSpPr/>
          <p:nvPr/>
        </p:nvSpPr>
        <p:spPr bwMode="auto">
          <a:xfrm>
            <a:off x="1440570" y="5857723"/>
            <a:ext cx="3019063" cy="621023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ＭＳ Ｐゴシック" pitchFamily="80" charset="-128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498" y="5932491"/>
            <a:ext cx="266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Task completed</a:t>
            </a:r>
          </a:p>
        </p:txBody>
      </p:sp>
    </p:spTree>
    <p:extLst>
      <p:ext uri="{BB962C8B-B14F-4D97-AF65-F5344CB8AC3E}">
        <p14:creationId xmlns:p14="http://schemas.microsoft.com/office/powerpoint/2010/main" val="1185973487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NASA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938"/>
            <a:ext cx="7461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Line 9"/>
          <p:cNvSpPr>
            <a:spLocks noChangeShapeType="1"/>
          </p:cNvSpPr>
          <p:nvPr/>
        </p:nvSpPr>
        <p:spPr bwMode="auto">
          <a:xfrm>
            <a:off x="381000" y="835025"/>
            <a:ext cx="8301038" cy="0"/>
          </a:xfrm>
          <a:prstGeom prst="line">
            <a:avLst/>
          </a:prstGeom>
          <a:noFill/>
          <a:ln w="28575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533400" y="887413"/>
            <a:ext cx="830103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5604" name="Picture 6" descr="esto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253163"/>
            <a:ext cx="14319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7391400" cy="0"/>
          </a:xfrm>
          <a:prstGeom prst="line">
            <a:avLst/>
          </a:prstGeom>
          <a:noFill/>
          <a:ln w="25400">
            <a:solidFill>
              <a:srgbClr val="012A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304800" y="6605588"/>
            <a:ext cx="73152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800100" y="71967"/>
            <a:ext cx="83439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marL="0"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/>
              </a:rPr>
              <a:t>Earth Science Information Technology:</a:t>
            </a:r>
          </a:p>
          <a:p>
            <a:pPr marL="0" lvl="1"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</a:rPr>
              <a:t>Recent AIST Investments Useful to Wind Measurements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43980"/>
              </p:ext>
            </p:extLst>
          </p:nvPr>
        </p:nvGraphicFramePr>
        <p:xfrm>
          <a:off x="530548" y="1118943"/>
          <a:ext cx="8070860" cy="3833426"/>
        </p:xfrm>
        <a:graphic>
          <a:graphicData uri="http://schemas.openxmlformats.org/drawingml/2006/table">
            <a:tbl>
              <a:tblPr/>
              <a:tblGrid>
                <a:gridCol w="771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xmlns="" val="847989188"/>
                    </a:ext>
                  </a:extLst>
                </a:gridCol>
                <a:gridCol w="5205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376">
                <a:tc>
                  <a:txBody>
                    <a:bodyPr/>
                    <a:lstStyle/>
                    <a:p>
                      <a:pPr lvl="0"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Award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PI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/ Organization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Objective Area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AIST-11, 14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Matthew French USC/ISI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On Board Processing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SpaceCubeX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: A Hybrid Multi-core CPU/FPGA/DSP Flight Architecture for Next Generation Earth Science Missions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6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AIST-14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Mike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Lieber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Ball Aerospace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On Board Processing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Model Predictive Control Architecture for Optimizing Earth Science Data Collection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NASA STMD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Rich Doyle</a:t>
                      </a:r>
                    </a:p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JPL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On Board Processing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High Performance Spaceflight Computer (HPSC) with USAF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AIST-14, 16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Jacqueline Le Moigne-Stewart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Mission Planning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Tradespace Analysis Tool for Designing Earth Science Distributed Missions</a:t>
                      </a:r>
                    </a:p>
                    <a:p>
                      <a:pPr lvl="0"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AIST-16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Joel Johnson</a:t>
                      </a:r>
                    </a:p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OSU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Mission Planning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 multi-platform mission planning and operations simulation environment for adaptive remote sensors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075457"/>
                  </a:ext>
                </a:extLst>
              </a:tr>
              <a:tr h="48532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AIST-11, 14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Hook Hua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JPL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Science Data Processing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Agile Big Data Analytics of High-Volume Geodetic Data Products for Improving Science and Hazard Response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47695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4972" y="5128237"/>
            <a:ext cx="79290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OSSE Investigating a Constellation of 4-5um Infrared Sounders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/>
              <a:t>Funded jointly by R&amp;A and ESTO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 smtClean="0"/>
              <a:t>Performed by  Will McCarty/GSFC/ Global Modeling and Assimilation Office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0043630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96EA2"/>
      </a:accent1>
      <a:accent2>
        <a:srgbClr val="F75824"/>
      </a:accent2>
      <a:accent3>
        <a:srgbClr val="FFFFFF"/>
      </a:accent3>
      <a:accent4>
        <a:srgbClr val="000000"/>
      </a:accent4>
      <a:accent5>
        <a:srgbClr val="B1BACE"/>
      </a:accent5>
      <a:accent6>
        <a:srgbClr val="E04F20"/>
      </a:accent6>
      <a:hlink>
        <a:srgbClr val="258492"/>
      </a:hlink>
      <a:folHlink>
        <a:srgbClr val="879861"/>
      </a:folHlink>
    </a:clrScheme>
    <a:fontScheme name="1_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8994</TotalTime>
  <Words>1549</Words>
  <Application>Microsoft Macintosh PowerPoint</Application>
  <PresentationFormat>On-screen Show (4:3)</PresentationFormat>
  <Paragraphs>200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ESAC 2017 - Implications for ESTO</vt:lpstr>
    </vt:vector>
  </TitlesOfParts>
  <Manager/>
  <Company>The Aerospace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Project IIP-07-0041 Interim Review</dc:title>
  <dc:subject>2008 Branding Guidelines for PowerPoint</dc:subject>
  <dc:creator>jlh18371</dc:creator>
  <cp:keywords/>
  <dc:description/>
  <cp:lastModifiedBy>ESTO Program NASA, GSFC</cp:lastModifiedBy>
  <cp:revision>621</cp:revision>
  <cp:lastPrinted>2015-03-27T16:54:30Z</cp:lastPrinted>
  <dcterms:created xsi:type="dcterms:W3CDTF">2011-06-29T14:33:47Z</dcterms:created>
  <dcterms:modified xsi:type="dcterms:W3CDTF">2018-02-07T14:57:39Z</dcterms:modified>
  <cp:category/>
</cp:coreProperties>
</file>