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63" r:id="rId4"/>
    <p:sldId id="258" r:id="rId5"/>
    <p:sldId id="259" r:id="rId6"/>
    <p:sldId id="260" r:id="rId7"/>
    <p:sldId id="262" r:id="rId8"/>
    <p:sldId id="264" r:id="rId9"/>
    <p:sldId id="265" r:id="rId10"/>
    <p:sldId id="276" r:id="rId11"/>
    <p:sldId id="266" r:id="rId12"/>
    <p:sldId id="277" r:id="rId13"/>
    <p:sldId id="278" r:id="rId14"/>
    <p:sldId id="270" r:id="rId15"/>
    <p:sldId id="272" r:id="rId16"/>
    <p:sldId id="274" r:id="rId17"/>
    <p:sldId id="275"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4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FBD7E2-4AB8-46C4-9CDF-7CE88959BB19}" type="datetimeFigureOut">
              <a:rPr lang="en-US" smtClean="0"/>
              <a:pPr/>
              <a:t>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D44D04-6C4D-4547-A346-B2C9D5EE5F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38B0E5-B08D-4511-B877-3FEA1AD23ABC}" type="datetime1">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4BE48-C1FC-4516-8F78-DC709D3FE8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80C6C-3ADE-41F3-BFF1-0396AB227E10}" type="datetime1">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4BE48-C1FC-4516-8F78-DC709D3FE8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60420-4449-4720-A580-7AF14059D300}" type="datetime1">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4BE48-C1FC-4516-8F78-DC709D3FE8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C670D4-E068-4624-928F-963C5371F420}" type="datetime1">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4BE48-C1FC-4516-8F78-DC709D3FE8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D79C9F-0AEB-41BF-A935-04CF25309360}" type="datetime1">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34BE48-C1FC-4516-8F78-DC709D3FE8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488840-82DE-48BD-89AA-F8223F5F0E44}" type="datetime1">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4BE48-C1FC-4516-8F78-DC709D3FE8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A27790-5098-4B88-B747-68A8BD8DDB5A}" type="datetime1">
              <a:rPr lang="en-US" smtClean="0"/>
              <a:pPr/>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34BE48-C1FC-4516-8F78-DC709D3FE8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2B8003-35C2-4ABD-AC3A-798FB34BF324}" type="datetime1">
              <a:rPr lang="en-US" smtClean="0"/>
              <a:pPr/>
              <a:t>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34BE48-C1FC-4516-8F78-DC709D3FE8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65E45-C9F8-4924-8F1D-9AFC71F2BADF}" type="datetime1">
              <a:rPr lang="en-US" smtClean="0"/>
              <a:pPr/>
              <a:t>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34BE48-C1FC-4516-8F78-DC709D3FE8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3A6D7-6C74-4360-B170-2334D288E82D}" type="datetime1">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4BE48-C1FC-4516-8F78-DC709D3FE8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21CF8-4171-4849-A796-B4C66FEAF938}" type="datetime1">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34BE48-C1FC-4516-8F78-DC709D3FE8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C21F5-9C70-4A3D-A0B3-0E9C6D1AE34B}" type="datetime1">
              <a:rPr lang="en-US" smtClean="0"/>
              <a:pPr/>
              <a:t>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4BE48-C1FC-4516-8F78-DC709D3FE8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fontScale="90000"/>
          </a:bodyPr>
          <a:lstStyle/>
          <a:p>
            <a:r>
              <a:rPr lang="en-US" b="1" dirty="0" smtClean="0">
                <a:solidFill>
                  <a:srgbClr val="0070C0"/>
                </a:solidFill>
              </a:rPr>
              <a:t>Discussion of the 2017 Decadal Survey and Future Implications for Wind Measurements from Space</a:t>
            </a:r>
            <a:endParaRPr lang="en-US" b="1" dirty="0">
              <a:solidFill>
                <a:srgbClr val="0070C0"/>
              </a:solidFill>
            </a:endParaRPr>
          </a:p>
        </p:txBody>
      </p:sp>
      <p:sp>
        <p:nvSpPr>
          <p:cNvPr id="3" name="Subtitle 2"/>
          <p:cNvSpPr>
            <a:spLocks noGrp="1"/>
          </p:cNvSpPr>
          <p:nvPr>
            <p:ph type="subTitle" idx="1"/>
          </p:nvPr>
        </p:nvSpPr>
        <p:spPr>
          <a:xfrm>
            <a:off x="1371600" y="3886200"/>
            <a:ext cx="6400800" cy="1219200"/>
          </a:xfrm>
        </p:spPr>
        <p:txBody>
          <a:bodyPr>
            <a:normAutofit fontScale="77500" lnSpcReduction="20000"/>
          </a:bodyPr>
          <a:lstStyle/>
          <a:p>
            <a:r>
              <a:rPr lang="en-US" sz="2400" b="1" dirty="0" smtClean="0">
                <a:solidFill>
                  <a:srgbClr val="0070C0"/>
                </a:solidFill>
              </a:rPr>
              <a:t>Dr. </a:t>
            </a:r>
            <a:r>
              <a:rPr lang="en-US" sz="2400" b="1" dirty="0" err="1" smtClean="0">
                <a:solidFill>
                  <a:srgbClr val="0070C0"/>
                </a:solidFill>
              </a:rPr>
              <a:t>Wayman</a:t>
            </a:r>
            <a:r>
              <a:rPr lang="en-US" sz="2400" b="1" dirty="0" smtClean="0">
                <a:solidFill>
                  <a:srgbClr val="0070C0"/>
                </a:solidFill>
              </a:rPr>
              <a:t> E. Baker</a:t>
            </a:r>
          </a:p>
          <a:p>
            <a:r>
              <a:rPr lang="en-US" sz="2400" b="1" dirty="0" smtClean="0">
                <a:solidFill>
                  <a:srgbClr val="0070C0"/>
                </a:solidFill>
              </a:rPr>
              <a:t>NOAA (Retired)</a:t>
            </a:r>
          </a:p>
          <a:p>
            <a:endParaRPr lang="en-US" sz="2400" b="1" dirty="0" smtClean="0">
              <a:solidFill>
                <a:srgbClr val="0070C0"/>
              </a:solidFill>
            </a:endParaRPr>
          </a:p>
          <a:p>
            <a:r>
              <a:rPr lang="en-US" sz="2400" b="1" dirty="0" err="1" smtClean="0">
                <a:solidFill>
                  <a:srgbClr val="0070C0"/>
                </a:solidFill>
              </a:rPr>
              <a:t>Lidar</a:t>
            </a:r>
            <a:r>
              <a:rPr lang="en-US" sz="2400" b="1" dirty="0" smtClean="0">
                <a:solidFill>
                  <a:srgbClr val="0070C0"/>
                </a:solidFill>
              </a:rPr>
              <a:t> Working Group Meeting, February 7, 2018</a:t>
            </a:r>
            <a:endParaRPr lang="en-US" sz="2400" b="1"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solidFill>
                  <a:srgbClr val="0070C0"/>
                </a:solidFill>
              </a:rPr>
              <a:t>From R. Atlas 1999 Slides: OSSEs showing importance of mid and upper level winds vs. winds from lower levels  </a:t>
            </a:r>
            <a:endParaRPr lang="en-US" sz="2800" b="1"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10</a:t>
            </a:fld>
            <a:endParaRPr lang="en-US"/>
          </a:p>
        </p:txBody>
      </p:sp>
      <p:pic>
        <p:nvPicPr>
          <p:cNvPr id="5" name="Picture 2" descr="osse.038.gif                                                   00001711&#10;Quy's Data                     B961E79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67000" y="1524000"/>
            <a:ext cx="6096000" cy="48768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457200" y="1905000"/>
            <a:ext cx="2286000" cy="2862322"/>
          </a:xfrm>
          <a:prstGeom prst="rect">
            <a:avLst/>
          </a:prstGeom>
        </p:spPr>
        <p:txBody>
          <a:bodyPr wrap="square">
            <a:spAutoFit/>
          </a:bodyPr>
          <a:lstStyle/>
          <a:p>
            <a:r>
              <a:rPr lang="en-US" b="1" dirty="0" smtClean="0">
                <a:solidFill>
                  <a:srgbClr val="92D050"/>
                </a:solidFill>
              </a:rPr>
              <a:t>Nature</a:t>
            </a:r>
            <a:r>
              <a:rPr lang="en-US" b="1" dirty="0" smtClean="0">
                <a:solidFill>
                  <a:srgbClr val="0070C0"/>
                </a:solidFill>
              </a:rPr>
              <a:t> (“truth”)</a:t>
            </a:r>
          </a:p>
          <a:p>
            <a:endParaRPr lang="en-US" b="1" dirty="0" smtClean="0">
              <a:solidFill>
                <a:srgbClr val="0070C0"/>
              </a:solidFill>
            </a:endParaRPr>
          </a:p>
          <a:p>
            <a:r>
              <a:rPr lang="en-US" b="1" dirty="0" smtClean="0">
                <a:solidFill>
                  <a:srgbClr val="00B0F0"/>
                </a:solidFill>
              </a:rPr>
              <a:t>CTRL + Full </a:t>
            </a:r>
            <a:r>
              <a:rPr lang="en-US" b="1" dirty="0" err="1" smtClean="0">
                <a:solidFill>
                  <a:srgbClr val="00B0F0"/>
                </a:solidFill>
              </a:rPr>
              <a:t>lidar</a:t>
            </a:r>
            <a:r>
              <a:rPr lang="en-US" b="1" dirty="0" smtClean="0">
                <a:solidFill>
                  <a:srgbClr val="00B0F0"/>
                </a:solidFill>
              </a:rPr>
              <a:t> profile </a:t>
            </a:r>
          </a:p>
          <a:p>
            <a:endParaRPr lang="en-US" b="1" dirty="0" smtClean="0">
              <a:solidFill>
                <a:srgbClr val="00B0F0"/>
              </a:solidFill>
            </a:endParaRPr>
          </a:p>
          <a:p>
            <a:r>
              <a:rPr lang="en-US" b="1" dirty="0" smtClean="0">
                <a:solidFill>
                  <a:srgbClr val="7030A0"/>
                </a:solidFill>
              </a:rPr>
              <a:t>CTRL + Upper </a:t>
            </a:r>
            <a:r>
              <a:rPr lang="en-US" b="1" dirty="0" err="1" smtClean="0">
                <a:solidFill>
                  <a:srgbClr val="7030A0"/>
                </a:solidFill>
              </a:rPr>
              <a:t>lidar</a:t>
            </a:r>
            <a:r>
              <a:rPr lang="en-US" b="1" dirty="0" smtClean="0">
                <a:solidFill>
                  <a:srgbClr val="7030A0"/>
                </a:solidFill>
              </a:rPr>
              <a:t> </a:t>
            </a:r>
          </a:p>
          <a:p>
            <a:r>
              <a:rPr lang="en-US" b="1" dirty="0" smtClean="0">
                <a:solidFill>
                  <a:srgbClr val="7030A0"/>
                </a:solidFill>
              </a:rPr>
              <a:t>(500 </a:t>
            </a:r>
            <a:r>
              <a:rPr lang="en-US" b="1" dirty="0" err="1" smtClean="0">
                <a:solidFill>
                  <a:srgbClr val="7030A0"/>
                </a:solidFill>
              </a:rPr>
              <a:t>hPa</a:t>
            </a:r>
            <a:r>
              <a:rPr lang="en-US" b="1" dirty="0" smtClean="0">
                <a:solidFill>
                  <a:srgbClr val="7030A0"/>
                </a:solidFill>
              </a:rPr>
              <a:t> and above)</a:t>
            </a:r>
          </a:p>
          <a:p>
            <a:endParaRPr lang="en-US" b="1" dirty="0" smtClean="0">
              <a:solidFill>
                <a:srgbClr val="7030A0"/>
              </a:solidFill>
            </a:endParaRPr>
          </a:p>
          <a:p>
            <a:r>
              <a:rPr lang="en-US" b="1" dirty="0" smtClean="0">
                <a:solidFill>
                  <a:schemeClr val="tx1">
                    <a:lumMod val="50000"/>
                    <a:lumOff val="50000"/>
                  </a:schemeClr>
                </a:solidFill>
              </a:rPr>
              <a:t>CTRL + Lower </a:t>
            </a:r>
            <a:r>
              <a:rPr lang="en-US" b="1" dirty="0" err="1" smtClean="0">
                <a:solidFill>
                  <a:schemeClr val="tx1">
                    <a:lumMod val="50000"/>
                    <a:lumOff val="50000"/>
                  </a:schemeClr>
                </a:solidFill>
              </a:rPr>
              <a:t>lidar</a:t>
            </a:r>
            <a:r>
              <a:rPr lang="en-US" b="1" dirty="0" smtClean="0">
                <a:solidFill>
                  <a:schemeClr val="tx1">
                    <a:lumMod val="50000"/>
                    <a:lumOff val="50000"/>
                  </a:schemeClr>
                </a:solidFill>
              </a:rPr>
              <a:t> (1000 </a:t>
            </a:r>
            <a:r>
              <a:rPr lang="en-US" b="1" dirty="0" err="1" smtClean="0">
                <a:solidFill>
                  <a:schemeClr val="tx1">
                    <a:lumMod val="50000"/>
                    <a:lumOff val="50000"/>
                  </a:schemeClr>
                </a:solidFill>
              </a:rPr>
              <a:t>hPa</a:t>
            </a:r>
            <a:r>
              <a:rPr lang="en-US" b="1" dirty="0" smtClean="0">
                <a:solidFill>
                  <a:schemeClr val="tx1">
                    <a:lumMod val="50000"/>
                    <a:lumOff val="50000"/>
                  </a:schemeClr>
                </a:solidFill>
              </a:rPr>
              <a:t> - 700 </a:t>
            </a:r>
            <a:r>
              <a:rPr lang="en-US" b="1" dirty="0" err="1" smtClean="0">
                <a:solidFill>
                  <a:schemeClr val="tx1">
                    <a:lumMod val="50000"/>
                    <a:lumOff val="50000"/>
                  </a:schemeClr>
                </a:solidFill>
              </a:rPr>
              <a:t>hPa</a:t>
            </a:r>
            <a:r>
              <a:rPr lang="en-US" b="1" dirty="0" smtClean="0">
                <a:solidFill>
                  <a:schemeClr val="tx1">
                    <a:lumMod val="50000"/>
                    <a:lumOff val="50000"/>
                  </a:schemeClr>
                </a:solidFill>
              </a:rPr>
              <a:t>)</a:t>
            </a:r>
            <a:endParaRPr lang="en-US" dirty="0">
              <a:solidFill>
                <a:schemeClr val="tx1">
                  <a:lumMod val="50000"/>
                  <a:lumOff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b="1" dirty="0" smtClean="0">
                <a:solidFill>
                  <a:srgbClr val="0070C0"/>
                </a:solidFill>
              </a:rPr>
              <a:t>Concerns (Cont.)</a:t>
            </a:r>
            <a:endParaRPr lang="en-US" sz="2900" b="1"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solidFill>
                  <a:srgbClr val="0070C0"/>
                </a:solidFill>
              </a:rPr>
              <a:t>In terms of economic impact, the 2017 hurricane season was the most devastating ever with losses estimated to be </a:t>
            </a:r>
            <a:r>
              <a:rPr lang="en-US" sz="2400" b="1" dirty="0" smtClean="0">
                <a:solidFill>
                  <a:srgbClr val="00B050"/>
                </a:solidFill>
              </a:rPr>
              <a:t>more than $200 B</a:t>
            </a:r>
            <a:r>
              <a:rPr lang="en-US" sz="2400" dirty="0" smtClean="0">
                <a:solidFill>
                  <a:srgbClr val="0070C0"/>
                </a:solidFill>
              </a:rPr>
              <a:t> for Hurricanes Harvey, Irma, and Maria (https://www.wunderground.com/cat6/2017-us-hurricane-damages-206-billion-highest-record?__prclt=WJS9y2TK). </a:t>
            </a:r>
          </a:p>
          <a:p>
            <a:r>
              <a:rPr lang="en-US" sz="2400" b="1" dirty="0" smtClean="0">
                <a:solidFill>
                  <a:srgbClr val="00B050"/>
                </a:solidFill>
              </a:rPr>
              <a:t>However,</a:t>
            </a:r>
            <a:r>
              <a:rPr lang="en-US" sz="2400" dirty="0" smtClean="0">
                <a:solidFill>
                  <a:srgbClr val="0070C0"/>
                </a:solidFill>
              </a:rPr>
              <a:t> the Decadal Survey Report only discusses these events in a paragraph under “Motivation.”  </a:t>
            </a:r>
            <a:r>
              <a:rPr lang="en-US" sz="2400" b="1" dirty="0" smtClean="0">
                <a:solidFill>
                  <a:srgbClr val="00B050"/>
                </a:solidFill>
              </a:rPr>
              <a:t>There do not appear to be any scientific questions and goals devoted specifically to the tropical cyclone prediction problem. </a:t>
            </a:r>
          </a:p>
          <a:p>
            <a:r>
              <a:rPr lang="en-US" sz="2400" dirty="0" smtClean="0">
                <a:solidFill>
                  <a:srgbClr val="0070C0"/>
                </a:solidFill>
              </a:rPr>
              <a:t>The next two slides offer some examples of goals that could have been used.</a:t>
            </a:r>
          </a:p>
        </p:txBody>
      </p:sp>
      <p:sp>
        <p:nvSpPr>
          <p:cNvPr id="4" name="Slide Number Placeholder 3"/>
          <p:cNvSpPr>
            <a:spLocks noGrp="1"/>
          </p:cNvSpPr>
          <p:nvPr>
            <p:ph type="sldNum" sz="quarter" idx="12"/>
          </p:nvPr>
        </p:nvSpPr>
        <p:spPr/>
        <p:txBody>
          <a:bodyPr/>
          <a:lstStyle/>
          <a:p>
            <a:fld id="{C734BE48-C1FC-4516-8F78-DC709D3FE82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0070C0"/>
                </a:solidFill>
              </a:rPr>
              <a:t>NOAA/Hurricane Forecast Improvement Project (HFIP) 10-year Goals </a:t>
            </a:r>
            <a:endParaRPr lang="en-US" sz="2800" b="1"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sz="2400" dirty="0" smtClean="0">
                <a:solidFill>
                  <a:srgbClr val="0070C0"/>
                </a:solidFill>
              </a:rPr>
              <a:t>Reduce the forecast track error by 50% for days 1 through 5</a:t>
            </a:r>
          </a:p>
          <a:p>
            <a:r>
              <a:rPr lang="en-US" sz="2400" dirty="0" smtClean="0">
                <a:solidFill>
                  <a:srgbClr val="0070C0"/>
                </a:solidFill>
              </a:rPr>
              <a:t>Reduce the average forecast intensity error by 50% for days 1 through 5</a:t>
            </a:r>
          </a:p>
          <a:p>
            <a:r>
              <a:rPr lang="en-US" sz="2400" dirty="0" smtClean="0">
                <a:solidFill>
                  <a:srgbClr val="0070C0"/>
                </a:solidFill>
              </a:rPr>
              <a:t>Increase the probability of detection for rapid intensification to 90% at day 1, decreasing linearly to 60% at day 5, and decrease the false alarm ratio for rapid intensity change to 10% for day 1, increasing linearly to 30% at day 5.  </a:t>
            </a:r>
            <a:r>
              <a:rPr lang="en-US" sz="2400" b="1" dirty="0" smtClean="0">
                <a:solidFill>
                  <a:srgbClr val="00B050"/>
                </a:solidFill>
              </a:rPr>
              <a:t>The focus on rapid intensity change is the highest-priority forecast challenge identified by the NHC.</a:t>
            </a:r>
          </a:p>
          <a:p>
            <a:r>
              <a:rPr lang="en-US" sz="2400" dirty="0" smtClean="0">
                <a:solidFill>
                  <a:srgbClr val="0070C0"/>
                </a:solidFill>
              </a:rPr>
              <a:t>Extend the lead-time for hurricane forecasts out to day 7 (with accuracy equivalent to that of the day 5 forecasts in 2006, approximately 260 nautical miles.</a:t>
            </a:r>
          </a:p>
          <a:p>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70C0"/>
                </a:solidFill>
              </a:rPr>
              <a:t>Science Objective from the 2016 ATHENA-OAWL Proposal</a:t>
            </a:r>
            <a:endParaRPr lang="en-US" sz="3200" b="1"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solidFill>
                  <a:srgbClr val="0070C0"/>
                </a:solidFill>
              </a:rPr>
              <a:t>Reduce the tropical cyclone track error by 25% at 96 h lead time for forecasts with a steering current uncertainty</a:t>
            </a:r>
          </a:p>
          <a:p>
            <a:r>
              <a:rPr lang="en-US" sz="2400" b="1" dirty="0" smtClean="0">
                <a:solidFill>
                  <a:srgbClr val="00B050"/>
                </a:solidFill>
              </a:rPr>
              <a:t>Note:  Success in meeting this objective is critically dependent on measuring winds in the mid and upper troposphere. </a:t>
            </a:r>
          </a:p>
          <a:p>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r>
              <a:rPr lang="en-US" sz="3000" b="1" u="sng" dirty="0" smtClean="0">
                <a:solidFill>
                  <a:srgbClr val="0070C0"/>
                </a:solidFill>
              </a:rPr>
              <a:t>Excerpts from Table S.2: Observing System Priorities</a:t>
            </a:r>
            <a:r>
              <a:rPr lang="en-US" sz="3000" b="1" dirty="0" smtClean="0">
                <a:solidFill>
                  <a:srgbClr val="0070C0"/>
                </a:solidFill>
              </a:rPr>
              <a:t/>
            </a:r>
            <a:br>
              <a:rPr lang="en-US" sz="3000" b="1" dirty="0" smtClean="0">
                <a:solidFill>
                  <a:srgbClr val="0070C0"/>
                </a:solidFill>
              </a:rPr>
            </a:br>
            <a:r>
              <a:rPr lang="en-US" sz="3000" b="1" dirty="0" smtClean="0">
                <a:solidFill>
                  <a:srgbClr val="0070C0"/>
                </a:solidFill>
              </a:rPr>
              <a:t>Targeted Observables, Science/</a:t>
            </a:r>
            <a:r>
              <a:rPr lang="en-US" sz="3000" b="1" dirty="0" err="1" smtClean="0">
                <a:solidFill>
                  <a:srgbClr val="0070C0"/>
                </a:solidFill>
              </a:rPr>
              <a:t>Applic</a:t>
            </a:r>
            <a:r>
              <a:rPr lang="en-US" sz="3000" b="1" dirty="0" smtClean="0">
                <a:solidFill>
                  <a:srgbClr val="0070C0"/>
                </a:solidFill>
              </a:rPr>
              <a:t>. Summary, Candidate Measurement Approaches, &amp; Program Elements</a:t>
            </a:r>
            <a:endParaRPr lang="en-US" sz="3000" b="1" dirty="0">
              <a:solidFill>
                <a:srgbClr val="0070C0"/>
              </a:solidFill>
            </a:endParaRPr>
          </a:p>
        </p:txBody>
      </p:sp>
      <p:sp>
        <p:nvSpPr>
          <p:cNvPr id="3" name="Content Placeholder 2"/>
          <p:cNvSpPr>
            <a:spLocks noGrp="1"/>
          </p:cNvSpPr>
          <p:nvPr>
            <p:ph idx="1"/>
          </p:nvPr>
        </p:nvSpPr>
        <p:spPr>
          <a:xfrm>
            <a:off x="457200" y="1828800"/>
            <a:ext cx="8229600" cy="4648200"/>
          </a:xfrm>
        </p:spPr>
        <p:txBody>
          <a:bodyPr>
            <a:normAutofit fontScale="85000" lnSpcReduction="10000"/>
          </a:bodyPr>
          <a:lstStyle/>
          <a:p>
            <a:r>
              <a:rPr lang="en-US" sz="2600" dirty="0" smtClean="0">
                <a:solidFill>
                  <a:srgbClr val="0070C0"/>
                </a:solidFill>
              </a:rPr>
              <a:t>“Atmospheric Winds: </a:t>
            </a:r>
            <a:r>
              <a:rPr lang="en-US" sz="2600" b="1" dirty="0" smtClean="0">
                <a:solidFill>
                  <a:srgbClr val="00B050"/>
                </a:solidFill>
              </a:rPr>
              <a:t>3D winds in troposphere/PBL </a:t>
            </a:r>
            <a:r>
              <a:rPr lang="en-US" sz="2600" dirty="0" smtClean="0">
                <a:solidFill>
                  <a:srgbClr val="0070C0"/>
                </a:solidFill>
              </a:rPr>
              <a:t>for transport  of pollutants/carbon/aerosol &amp; water vapor, wind energy, cloud dynamics &amp; convection, &amp; large-scale circulation”</a:t>
            </a:r>
          </a:p>
          <a:p>
            <a:r>
              <a:rPr lang="en-US" sz="2600" dirty="0" smtClean="0">
                <a:solidFill>
                  <a:srgbClr val="0070C0"/>
                </a:solidFill>
              </a:rPr>
              <a:t>“Could be measured by active sensing (</a:t>
            </a:r>
            <a:r>
              <a:rPr lang="en-US" sz="2600" dirty="0" err="1" smtClean="0">
                <a:solidFill>
                  <a:srgbClr val="0070C0"/>
                </a:solidFill>
              </a:rPr>
              <a:t>lidar</a:t>
            </a:r>
            <a:r>
              <a:rPr lang="en-US" sz="2600" dirty="0" smtClean="0">
                <a:solidFill>
                  <a:srgbClr val="0070C0"/>
                </a:solidFill>
              </a:rPr>
              <a:t>, radar, </a:t>
            </a:r>
            <a:r>
              <a:rPr lang="en-US" sz="2600" dirty="0" err="1" smtClean="0">
                <a:solidFill>
                  <a:srgbClr val="0070C0"/>
                </a:solidFill>
              </a:rPr>
              <a:t>scatterometer</a:t>
            </a:r>
            <a:r>
              <a:rPr lang="en-US" sz="2600" dirty="0" smtClean="0">
                <a:solidFill>
                  <a:srgbClr val="0070C0"/>
                </a:solidFill>
              </a:rPr>
              <a:t>); or passive imagery or radiometry-based atmos. motion vectors (AMVs) tracking; or </a:t>
            </a:r>
            <a:r>
              <a:rPr lang="en-US" sz="2600" dirty="0" err="1" smtClean="0">
                <a:solidFill>
                  <a:srgbClr val="0070C0"/>
                </a:solidFill>
              </a:rPr>
              <a:t>lidar</a:t>
            </a:r>
            <a:r>
              <a:rPr lang="en-US" sz="2600" b="1" dirty="0" smtClean="0">
                <a:solidFill>
                  <a:schemeClr val="accent2">
                    <a:lumMod val="75000"/>
                  </a:schemeClr>
                </a:solidFill>
              </a:rPr>
              <a:t>**</a:t>
            </a:r>
            <a:r>
              <a:rPr lang="en-US" sz="2600" b="1" dirty="0" smtClean="0">
                <a:solidFill>
                  <a:srgbClr val="0070C0"/>
                </a:solidFill>
              </a:rPr>
              <a:t>”</a:t>
            </a:r>
          </a:p>
          <a:p>
            <a:r>
              <a:rPr lang="en-US" sz="2600" b="1" dirty="0" smtClean="0">
                <a:solidFill>
                  <a:srgbClr val="00B050"/>
                </a:solidFill>
              </a:rPr>
              <a:t>Listed under both “Explorer” and “Incubation” program elements. </a:t>
            </a:r>
            <a:r>
              <a:rPr lang="en-US" sz="2600" dirty="0" smtClean="0">
                <a:solidFill>
                  <a:srgbClr val="0070C0"/>
                </a:solidFill>
              </a:rPr>
              <a:t>Clarification is on the next two slides.</a:t>
            </a:r>
          </a:p>
          <a:p>
            <a:pPr>
              <a:buNone/>
            </a:pPr>
            <a:endParaRPr lang="en-US" sz="2600" b="1" dirty="0" smtClean="0">
              <a:solidFill>
                <a:srgbClr val="FF0000"/>
              </a:solidFill>
            </a:endParaRPr>
          </a:p>
          <a:p>
            <a:r>
              <a:rPr lang="en-US" sz="2600" b="1" dirty="0" smtClean="0">
                <a:solidFill>
                  <a:schemeClr val="accent2">
                    <a:lumMod val="75000"/>
                  </a:schemeClr>
                </a:solidFill>
              </a:rPr>
              <a:t>** </a:t>
            </a:r>
            <a:r>
              <a:rPr lang="en-US" sz="2600" b="1" dirty="0" smtClean="0">
                <a:solidFill>
                  <a:schemeClr val="accent2">
                    <a:lumMod val="75000"/>
                  </a:schemeClr>
                </a:solidFill>
              </a:rPr>
              <a:t>Could potentially be addressed by a multi-function </a:t>
            </a:r>
            <a:r>
              <a:rPr lang="en-US" sz="2600" b="1" dirty="0" err="1" smtClean="0">
                <a:solidFill>
                  <a:schemeClr val="accent2">
                    <a:lumMod val="75000"/>
                  </a:schemeClr>
                </a:solidFill>
              </a:rPr>
              <a:t>lidar</a:t>
            </a:r>
            <a:r>
              <a:rPr lang="en-US" sz="2600" b="1" dirty="0" smtClean="0">
                <a:solidFill>
                  <a:schemeClr val="accent2">
                    <a:lumMod val="75000"/>
                  </a:schemeClr>
                </a:solidFill>
              </a:rPr>
              <a:t> designed to measure 2 or more Targeted Observables </a:t>
            </a:r>
            <a:r>
              <a:rPr lang="en-US" sz="2600" b="1" dirty="0" smtClean="0">
                <a:solidFill>
                  <a:srgbClr val="00B050"/>
                </a:solidFill>
              </a:rPr>
              <a:t>(such as Ice Elevation, Snow Depth &amp; Snow Water Equivalent, Terrestrial Ecosystem Structure, and </a:t>
            </a:r>
            <a:r>
              <a:rPr lang="en-US" sz="2600" b="1" dirty="0" err="1" smtClean="0">
                <a:solidFill>
                  <a:srgbClr val="00B050"/>
                </a:solidFill>
              </a:rPr>
              <a:t>Sfc</a:t>
            </a:r>
            <a:r>
              <a:rPr lang="en-US" sz="2600" b="1" dirty="0" smtClean="0">
                <a:solidFill>
                  <a:srgbClr val="00B050"/>
                </a:solidFill>
              </a:rPr>
              <a:t> Topography &amp; Vegetation)”</a:t>
            </a:r>
          </a:p>
          <a:p>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u="sng" dirty="0" smtClean="0">
                <a:solidFill>
                  <a:srgbClr val="0070C0"/>
                </a:solidFill>
              </a:rPr>
              <a:t>Excerpts from Chapter 3, Page 67:</a:t>
            </a:r>
            <a:br>
              <a:rPr lang="en-US" sz="3200" b="1" u="sng" dirty="0" smtClean="0">
                <a:solidFill>
                  <a:srgbClr val="0070C0"/>
                </a:solidFill>
              </a:rPr>
            </a:br>
            <a:r>
              <a:rPr lang="en-US" sz="3200" b="1" dirty="0" smtClean="0">
                <a:solidFill>
                  <a:srgbClr val="0070C0"/>
                </a:solidFill>
              </a:rPr>
              <a:t>A Prioritized Program for Science, Applications, and Observations </a:t>
            </a:r>
            <a:r>
              <a:rPr lang="en-US" sz="3200" b="1" u="sng" dirty="0" smtClean="0">
                <a:solidFill>
                  <a:srgbClr val="0070C0"/>
                </a:solidFill>
              </a:rPr>
              <a:t> </a:t>
            </a:r>
            <a:endParaRPr lang="en-US" sz="3200" b="1" u="sng" dirty="0">
              <a:solidFill>
                <a:srgbClr val="0070C0"/>
              </a:solidFill>
            </a:endParaRPr>
          </a:p>
        </p:txBody>
      </p:sp>
      <p:sp>
        <p:nvSpPr>
          <p:cNvPr id="3" name="Content Placeholder 2"/>
          <p:cNvSpPr>
            <a:spLocks noGrp="1"/>
          </p:cNvSpPr>
          <p:nvPr>
            <p:ph idx="1"/>
          </p:nvPr>
        </p:nvSpPr>
        <p:spPr>
          <a:xfrm>
            <a:off x="457200" y="2057400"/>
            <a:ext cx="8229600" cy="4068763"/>
          </a:xfrm>
        </p:spPr>
        <p:txBody>
          <a:bodyPr>
            <a:normAutofit lnSpcReduction="10000"/>
          </a:bodyPr>
          <a:lstStyle/>
          <a:p>
            <a:r>
              <a:rPr lang="en-US" sz="2400" dirty="0" smtClean="0">
                <a:solidFill>
                  <a:srgbClr val="0070C0"/>
                </a:solidFill>
              </a:rPr>
              <a:t>"The Atmospheric Winds Targeted Observable (TO) corresponds to </a:t>
            </a:r>
            <a:r>
              <a:rPr lang="en-US" sz="2400" dirty="0" err="1" smtClean="0">
                <a:solidFill>
                  <a:srgbClr val="0070C0"/>
                </a:solidFill>
              </a:rPr>
              <a:t>TO</a:t>
            </a:r>
            <a:r>
              <a:rPr lang="en-US" sz="2400" dirty="0" smtClean="0">
                <a:solidFill>
                  <a:srgbClr val="0070C0"/>
                </a:solidFill>
              </a:rPr>
              <a:t>-4 in Appendix C. It is included both in </a:t>
            </a:r>
            <a:r>
              <a:rPr lang="en-US" sz="2400" dirty="0" smtClean="0">
                <a:solidFill>
                  <a:srgbClr val="0070C0"/>
                </a:solidFill>
              </a:rPr>
              <a:t>the Earth Science and Applications from Space (ESAS) </a:t>
            </a:r>
            <a:r>
              <a:rPr lang="en-US" sz="2400" dirty="0" smtClean="0">
                <a:solidFill>
                  <a:srgbClr val="0070C0"/>
                </a:solidFill>
              </a:rPr>
              <a:t>2017 recommendations for the Earth System Explorer and the Incubation program element. </a:t>
            </a:r>
            <a:r>
              <a:rPr lang="en-US" sz="2400" b="1" dirty="0" smtClean="0">
                <a:solidFill>
                  <a:srgbClr val="00B050"/>
                </a:solidFill>
              </a:rPr>
              <a:t>The committee believes Atmospheric Winds is not yet ready for immediate implementation with acceptable risk, but could be during the decade with proper technology advances. </a:t>
            </a:r>
            <a:r>
              <a:rPr lang="en-US" sz="2400" dirty="0" smtClean="0">
                <a:solidFill>
                  <a:srgbClr val="0070C0"/>
                </a:solidFill>
              </a:rPr>
              <a:t>The expectation is that Incubation investment could reduce risk sufficiently to accomplish that</a:t>
            </a:r>
            <a:r>
              <a:rPr lang="en-US" sz="2400" b="1" dirty="0" smtClean="0">
                <a:solidFill>
                  <a:srgbClr val="00B050"/>
                </a:solidFill>
              </a:rPr>
              <a:t>. A detailed description is included in the Incubation section.</a:t>
            </a:r>
            <a:r>
              <a:rPr lang="en-US" sz="2400" dirty="0" smtClean="0">
                <a:solidFill>
                  <a:srgbClr val="0070C0"/>
                </a:solidFill>
              </a:rPr>
              <a:t>“  (On the next slide) </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905000"/>
          </a:xfrm>
        </p:spPr>
        <p:txBody>
          <a:bodyPr>
            <a:normAutofit fontScale="90000"/>
          </a:bodyPr>
          <a:lstStyle/>
          <a:p>
            <a:r>
              <a:rPr lang="en-US" sz="3100" b="1" u="sng" dirty="0" smtClean="0">
                <a:solidFill>
                  <a:srgbClr val="0070C0"/>
                </a:solidFill>
              </a:rPr>
              <a:t>Excerpts from Chapter 3, Page 74:</a:t>
            </a:r>
            <a:r>
              <a:rPr lang="en-US" sz="2900" b="1" u="sng" dirty="0" smtClean="0">
                <a:solidFill>
                  <a:srgbClr val="0070C0"/>
                </a:solidFill>
              </a:rPr>
              <a:t/>
            </a:r>
            <a:br>
              <a:rPr lang="en-US" sz="2900" b="1" u="sng" dirty="0" smtClean="0">
                <a:solidFill>
                  <a:srgbClr val="0070C0"/>
                </a:solidFill>
              </a:rPr>
            </a:br>
            <a:r>
              <a:rPr lang="en-US" sz="3100" dirty="0" smtClean="0"/>
              <a:t> </a:t>
            </a:r>
            <a:r>
              <a:rPr lang="en-US" sz="3100" b="1" dirty="0" smtClean="0">
                <a:solidFill>
                  <a:srgbClr val="0070C0"/>
                </a:solidFill>
              </a:rPr>
              <a:t>Table 3.8</a:t>
            </a:r>
            <a:r>
              <a:rPr lang="en-US" sz="3100" b="1" dirty="0" smtClean="0">
                <a:solidFill>
                  <a:srgbClr val="FF0000"/>
                </a:solidFill>
              </a:rPr>
              <a:t>: [</a:t>
            </a:r>
            <a:r>
              <a:rPr lang="en-US" sz="3100" b="1" u="sng" dirty="0" smtClean="0">
                <a:solidFill>
                  <a:srgbClr val="FF0000"/>
                </a:solidFill>
              </a:rPr>
              <a:t>Three</a:t>
            </a:r>
            <a:r>
              <a:rPr lang="en-US" sz="3100" b="1" dirty="0" smtClean="0">
                <a:solidFill>
                  <a:srgbClr val="FF0000"/>
                </a:solidFill>
              </a:rPr>
              <a:t>] </a:t>
            </a:r>
            <a:r>
              <a:rPr lang="en-US" sz="3100" b="1" dirty="0" smtClean="0">
                <a:solidFill>
                  <a:srgbClr val="0070C0"/>
                </a:solidFill>
              </a:rPr>
              <a:t>Targeted Observables </a:t>
            </a:r>
            <a:r>
              <a:rPr lang="en-US" sz="3100" b="1" dirty="0" smtClean="0">
                <a:solidFill>
                  <a:srgbClr val="00B050"/>
                </a:solidFill>
              </a:rPr>
              <a:t>(Atmospheric Winds, PBL,</a:t>
            </a:r>
            <a:r>
              <a:rPr lang="en-US" sz="3100" b="1" dirty="0" smtClean="0">
                <a:solidFill>
                  <a:srgbClr val="0070C0"/>
                </a:solidFill>
              </a:rPr>
              <a:t> </a:t>
            </a:r>
            <a:r>
              <a:rPr lang="en-US" sz="3100" b="1" dirty="0" smtClean="0">
                <a:solidFill>
                  <a:srgbClr val="00B050"/>
                </a:solidFill>
              </a:rPr>
              <a:t>&amp; </a:t>
            </a:r>
            <a:r>
              <a:rPr lang="en-US" sz="3100" b="1" dirty="0" err="1" smtClean="0">
                <a:solidFill>
                  <a:srgbClr val="00B050"/>
                </a:solidFill>
              </a:rPr>
              <a:t>Sfc</a:t>
            </a:r>
            <a:r>
              <a:rPr lang="en-US" sz="3100" b="1" dirty="0" smtClean="0">
                <a:solidFill>
                  <a:srgbClr val="00B050"/>
                </a:solidFill>
              </a:rPr>
              <a:t> Topog. &amp; Veg.) </a:t>
            </a:r>
            <a:r>
              <a:rPr lang="en-US" sz="3100" b="1" dirty="0" smtClean="0">
                <a:solidFill>
                  <a:srgbClr val="0070C0"/>
                </a:solidFill>
              </a:rPr>
              <a:t>selected by the Committee to be addressed through the Incubation program element</a:t>
            </a:r>
            <a:endParaRPr lang="en-US" sz="3100" b="1" u="sng" dirty="0">
              <a:solidFill>
                <a:srgbClr val="0070C0"/>
              </a:solidFill>
            </a:endParaRPr>
          </a:p>
        </p:txBody>
      </p:sp>
      <p:sp>
        <p:nvSpPr>
          <p:cNvPr id="3" name="Content Placeholder 2"/>
          <p:cNvSpPr>
            <a:spLocks noGrp="1"/>
          </p:cNvSpPr>
          <p:nvPr>
            <p:ph idx="1"/>
          </p:nvPr>
        </p:nvSpPr>
        <p:spPr>
          <a:xfrm>
            <a:off x="457200" y="2514600"/>
            <a:ext cx="8229600" cy="4114800"/>
          </a:xfrm>
        </p:spPr>
        <p:txBody>
          <a:bodyPr>
            <a:normAutofit fontScale="55000" lnSpcReduction="20000"/>
          </a:bodyPr>
          <a:lstStyle/>
          <a:p>
            <a:r>
              <a:rPr lang="en-US" sz="4000" b="1" dirty="0" smtClean="0">
                <a:solidFill>
                  <a:srgbClr val="00B050"/>
                </a:solidFill>
              </a:rPr>
              <a:t>“For Atmospheric Winds: </a:t>
            </a:r>
            <a:r>
              <a:rPr lang="en-US" sz="4000" dirty="0" smtClean="0">
                <a:solidFill>
                  <a:srgbClr val="0070C0"/>
                </a:solidFill>
              </a:rPr>
              <a:t>“</a:t>
            </a:r>
            <a:r>
              <a:rPr lang="en-US" sz="4000" b="1" dirty="0" smtClean="0">
                <a:solidFill>
                  <a:srgbClr val="00B050"/>
                </a:solidFill>
              </a:rPr>
              <a:t>Improve understanding of measurement needs</a:t>
            </a:r>
            <a:r>
              <a:rPr lang="en-US" sz="4000" dirty="0" smtClean="0">
                <a:solidFill>
                  <a:srgbClr val="0070C0"/>
                </a:solidFill>
              </a:rPr>
              <a:t> through advanced Earth system modeling representative of winds in coupled atmosphere-ocean-land-ice models with realistic PBL. </a:t>
            </a:r>
          </a:p>
          <a:p>
            <a:r>
              <a:rPr lang="en-US" sz="4000" b="1" dirty="0" smtClean="0">
                <a:solidFill>
                  <a:srgbClr val="00B050"/>
                </a:solidFill>
              </a:rPr>
              <a:t>Explore the best combination of active (</a:t>
            </a:r>
            <a:r>
              <a:rPr lang="en-US" sz="4000" b="1" dirty="0" err="1" smtClean="0">
                <a:solidFill>
                  <a:srgbClr val="00B050"/>
                </a:solidFill>
              </a:rPr>
              <a:t>lidar</a:t>
            </a:r>
            <a:r>
              <a:rPr lang="en-US" sz="4000" b="1" dirty="0" smtClean="0">
                <a:solidFill>
                  <a:srgbClr val="00B050"/>
                </a:solidFill>
              </a:rPr>
              <a:t>, radar) and passive (radiometry) technologies</a:t>
            </a:r>
            <a:r>
              <a:rPr lang="en-US" sz="4000" b="1" dirty="0" smtClean="0">
                <a:solidFill>
                  <a:srgbClr val="0070C0"/>
                </a:solidFill>
              </a:rPr>
              <a:t> </a:t>
            </a:r>
            <a:r>
              <a:rPr lang="en-US" sz="4000" dirty="0" smtClean="0">
                <a:solidFill>
                  <a:srgbClr val="0070C0"/>
                </a:solidFill>
              </a:rPr>
              <a:t>that can leverage ESTO investment in active technologies and Program of Record (POR) AMVs from GOES-R and international GEO and LEO satellites. </a:t>
            </a:r>
          </a:p>
          <a:p>
            <a:r>
              <a:rPr lang="en-US" sz="4000" b="1" dirty="0" smtClean="0">
                <a:solidFill>
                  <a:srgbClr val="00B050"/>
                </a:solidFill>
              </a:rPr>
              <a:t>[Conduct] mission concept studies </a:t>
            </a:r>
            <a:r>
              <a:rPr lang="en-US" sz="4000" dirty="0" smtClean="0">
                <a:solidFill>
                  <a:srgbClr val="0070C0"/>
                </a:solidFill>
              </a:rPr>
              <a:t>to define which measurement needs can be addressed with state-of-the-art technology via Venture and/or Earth System Explorer opportunities and which require further development. </a:t>
            </a:r>
          </a:p>
          <a:p>
            <a:r>
              <a:rPr lang="en-US" sz="4000" b="1" dirty="0" smtClean="0">
                <a:solidFill>
                  <a:srgbClr val="00B050"/>
                </a:solidFill>
              </a:rPr>
              <a:t>[Develop] strategic technology investments </a:t>
            </a:r>
            <a:r>
              <a:rPr lang="en-US" sz="4000" dirty="0" smtClean="0">
                <a:solidFill>
                  <a:srgbClr val="0070C0"/>
                </a:solidFill>
              </a:rPr>
              <a:t>to ensure flight maturity of needed measurement technologies by end of decade."  </a:t>
            </a:r>
          </a:p>
          <a:p>
            <a:endParaRPr lang="en-US" dirty="0"/>
          </a:p>
        </p:txBody>
      </p:sp>
      <p:sp>
        <p:nvSpPr>
          <p:cNvPr id="4" name="Slide Number Placeholder 3"/>
          <p:cNvSpPr>
            <a:spLocks noGrp="1"/>
          </p:cNvSpPr>
          <p:nvPr>
            <p:ph type="sldNum" sz="quarter" idx="12"/>
          </p:nvPr>
        </p:nvSpPr>
        <p:spPr/>
        <p:txBody>
          <a:bodyPr/>
          <a:lstStyle/>
          <a:p>
            <a:fld id="{C734BE48-C1FC-4516-8F78-DC709D3FE823}"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70C0"/>
                </a:solidFill>
              </a:rPr>
              <a:t>Future Implications for Wind Measurements from Space</a:t>
            </a:r>
            <a:endParaRPr lang="en-US" sz="3200" b="1" dirty="0">
              <a:solidFill>
                <a:srgbClr val="0070C0"/>
              </a:solidFill>
            </a:endParaRPr>
          </a:p>
        </p:txBody>
      </p:sp>
      <p:sp>
        <p:nvSpPr>
          <p:cNvPr id="3" name="Content Placeholder 2"/>
          <p:cNvSpPr>
            <a:spLocks noGrp="1"/>
          </p:cNvSpPr>
          <p:nvPr>
            <p:ph idx="1"/>
          </p:nvPr>
        </p:nvSpPr>
        <p:spPr>
          <a:xfrm>
            <a:off x="304800" y="1600200"/>
            <a:ext cx="8839200" cy="4525963"/>
          </a:xfrm>
        </p:spPr>
        <p:txBody>
          <a:bodyPr>
            <a:normAutofit fontScale="92500" lnSpcReduction="10000"/>
          </a:bodyPr>
          <a:lstStyle/>
          <a:p>
            <a:pPr>
              <a:buNone/>
            </a:pPr>
            <a:r>
              <a:rPr lang="en-US" sz="2400" dirty="0" smtClean="0">
                <a:solidFill>
                  <a:srgbClr val="0070C0"/>
                </a:solidFill>
              </a:rPr>
              <a:t>     Compelling scientific evidence gathered over the past 30 years and rapid advances in wind </a:t>
            </a:r>
            <a:r>
              <a:rPr lang="en-US" sz="2400" dirty="0" err="1" smtClean="0">
                <a:solidFill>
                  <a:srgbClr val="0070C0"/>
                </a:solidFill>
              </a:rPr>
              <a:t>lidar</a:t>
            </a:r>
            <a:r>
              <a:rPr lang="en-US" sz="2400" dirty="0" smtClean="0">
                <a:solidFill>
                  <a:srgbClr val="0070C0"/>
                </a:solidFill>
              </a:rPr>
              <a:t> technology since the 2007 Decadal Survey, drive the following conclusions:</a:t>
            </a:r>
          </a:p>
          <a:p>
            <a:r>
              <a:rPr lang="en-US" sz="2400" b="1" dirty="0" smtClean="0">
                <a:solidFill>
                  <a:srgbClr val="00B050"/>
                </a:solidFill>
              </a:rPr>
              <a:t>Wind </a:t>
            </a:r>
            <a:r>
              <a:rPr lang="en-US" sz="2400" b="1" dirty="0" err="1" smtClean="0">
                <a:solidFill>
                  <a:srgbClr val="00B050"/>
                </a:solidFill>
              </a:rPr>
              <a:t>lidar</a:t>
            </a:r>
            <a:r>
              <a:rPr lang="en-US" sz="2400" b="1" dirty="0" smtClean="0">
                <a:solidFill>
                  <a:srgbClr val="00B050"/>
                </a:solidFill>
              </a:rPr>
              <a:t> technology is ready for space (Aeolus, OAWL)</a:t>
            </a:r>
          </a:p>
          <a:p>
            <a:pPr>
              <a:buNone/>
            </a:pPr>
            <a:r>
              <a:rPr lang="en-US" sz="2400" b="1" dirty="0" smtClean="0">
                <a:solidFill>
                  <a:srgbClr val="00B050"/>
                </a:solidFill>
              </a:rPr>
              <a:t>      </a:t>
            </a:r>
            <a:r>
              <a:rPr lang="en-US" sz="2400" b="1" dirty="0" smtClean="0">
                <a:solidFill>
                  <a:srgbClr val="FF0000"/>
                </a:solidFill>
              </a:rPr>
              <a:t>-</a:t>
            </a:r>
            <a:r>
              <a:rPr lang="en-US" sz="2400" b="1" dirty="0" smtClean="0">
                <a:solidFill>
                  <a:srgbClr val="00B050"/>
                </a:solidFill>
              </a:rPr>
              <a:t> </a:t>
            </a:r>
            <a:r>
              <a:rPr lang="en-US" sz="2400" b="1" dirty="0" smtClean="0">
                <a:solidFill>
                  <a:srgbClr val="FF0000"/>
                </a:solidFill>
              </a:rPr>
              <a:t>Aeolus has completed thermal-</a:t>
            </a:r>
            <a:r>
              <a:rPr lang="en-US" sz="2400" b="1" dirty="0" err="1" smtClean="0">
                <a:solidFill>
                  <a:srgbClr val="FF0000"/>
                </a:solidFill>
              </a:rPr>
              <a:t>vac</a:t>
            </a:r>
            <a:r>
              <a:rPr lang="en-US" sz="2400" b="1" dirty="0" smtClean="0">
                <a:solidFill>
                  <a:srgbClr val="FF0000"/>
                </a:solidFill>
              </a:rPr>
              <a:t> test; launch expected in 2018</a:t>
            </a:r>
          </a:p>
          <a:p>
            <a:pPr>
              <a:buNone/>
            </a:pPr>
            <a:r>
              <a:rPr lang="en-US" sz="2400" b="1" dirty="0" smtClean="0">
                <a:solidFill>
                  <a:srgbClr val="FF0000"/>
                </a:solidFill>
              </a:rPr>
              <a:t>      - OAWL is at TRL 5 with planned environmental testing to reach TRL 6</a:t>
            </a:r>
          </a:p>
          <a:p>
            <a:r>
              <a:rPr lang="en-US" sz="2400" b="1" dirty="0" smtClean="0">
                <a:solidFill>
                  <a:srgbClr val="00B050"/>
                </a:solidFill>
              </a:rPr>
              <a:t>With winds measured in the mid and upper troposphere, the key science objectives should include the following:</a:t>
            </a:r>
          </a:p>
          <a:p>
            <a:pPr>
              <a:buNone/>
            </a:pPr>
            <a:r>
              <a:rPr lang="en-US" sz="2400" b="1" dirty="0" smtClean="0">
                <a:solidFill>
                  <a:srgbClr val="00B050"/>
                </a:solidFill>
              </a:rPr>
              <a:t>     1. Improve medium-range (days 3 – 7) weather forecasts, and</a:t>
            </a:r>
          </a:p>
          <a:p>
            <a:pPr>
              <a:buNone/>
            </a:pPr>
            <a:r>
              <a:rPr lang="en-US" sz="2400" b="1" dirty="0" smtClean="0">
                <a:solidFill>
                  <a:srgbClr val="00B050"/>
                </a:solidFill>
              </a:rPr>
              <a:t>     2. Reduce the tropical cyclone track error for forecasts with a steering current uncertainty</a:t>
            </a:r>
          </a:p>
          <a:p>
            <a:r>
              <a:rPr lang="en-US" sz="2400" dirty="0" smtClean="0">
                <a:solidFill>
                  <a:srgbClr val="0070C0"/>
                </a:solidFill>
              </a:rPr>
              <a:t>Measuring winds in the PBL is important      </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0070C0"/>
                </a:solidFill>
              </a:rPr>
              <a:t>Future Implications for Wind Measurements from Space (Cont.)</a:t>
            </a:r>
            <a:endParaRPr lang="en-US" sz="2800" b="1" dirty="0">
              <a:solidFill>
                <a:srgbClr val="0070C0"/>
              </a:solidFill>
            </a:endParaRPr>
          </a:p>
        </p:txBody>
      </p:sp>
      <p:sp>
        <p:nvSpPr>
          <p:cNvPr id="3" name="Content Placeholder 2"/>
          <p:cNvSpPr>
            <a:spLocks noGrp="1"/>
          </p:cNvSpPr>
          <p:nvPr>
            <p:ph idx="1"/>
          </p:nvPr>
        </p:nvSpPr>
        <p:spPr>
          <a:xfrm>
            <a:off x="457200" y="1371600"/>
            <a:ext cx="8458200" cy="5029200"/>
          </a:xfrm>
        </p:spPr>
        <p:txBody>
          <a:bodyPr>
            <a:normAutofit lnSpcReduction="10000"/>
          </a:bodyPr>
          <a:lstStyle/>
          <a:p>
            <a:pPr>
              <a:buNone/>
            </a:pPr>
            <a:r>
              <a:rPr lang="en-US" sz="2200" dirty="0" smtClean="0">
                <a:solidFill>
                  <a:srgbClr val="0070C0"/>
                </a:solidFill>
              </a:rPr>
              <a:t>I concur with the 2017 Decadal Survey recommendation to:</a:t>
            </a:r>
          </a:p>
          <a:p>
            <a:r>
              <a:rPr lang="en-US" sz="2200" b="1" dirty="0" smtClean="0">
                <a:solidFill>
                  <a:srgbClr val="00B050"/>
                </a:solidFill>
              </a:rPr>
              <a:t>Explore the best combination of active (</a:t>
            </a:r>
            <a:r>
              <a:rPr lang="en-US" sz="2200" b="1" dirty="0" err="1" smtClean="0">
                <a:solidFill>
                  <a:srgbClr val="00B050"/>
                </a:solidFill>
              </a:rPr>
              <a:t>lidar</a:t>
            </a:r>
            <a:r>
              <a:rPr lang="en-US" sz="2200" b="1" dirty="0" smtClean="0">
                <a:solidFill>
                  <a:srgbClr val="00B050"/>
                </a:solidFill>
              </a:rPr>
              <a:t>, radar) and passive (radiometry) technologies </a:t>
            </a:r>
            <a:r>
              <a:rPr lang="en-US" sz="2200" dirty="0" smtClean="0">
                <a:solidFill>
                  <a:srgbClr val="0070C0"/>
                </a:solidFill>
              </a:rPr>
              <a:t>that can leverage ESTO investment in active technologies and POR AMVs from GOES-R and international GEO and LEO satellites </a:t>
            </a:r>
          </a:p>
          <a:p>
            <a:r>
              <a:rPr lang="en-US" sz="2200" b="1" dirty="0" smtClean="0">
                <a:solidFill>
                  <a:srgbClr val="FF0000"/>
                </a:solidFill>
              </a:rPr>
              <a:t>But, </a:t>
            </a:r>
            <a:r>
              <a:rPr lang="en-US" sz="2200" b="1" dirty="0" smtClean="0">
                <a:solidFill>
                  <a:srgbClr val="00B050"/>
                </a:solidFill>
              </a:rPr>
              <a:t>additional mission concept studies, including OSSEs, to achieve an optimal global wind observing system should be done in parallel with the first U.S. space-based wind </a:t>
            </a:r>
            <a:r>
              <a:rPr lang="en-US" sz="2200" b="1" dirty="0" err="1" smtClean="0">
                <a:solidFill>
                  <a:srgbClr val="00B050"/>
                </a:solidFill>
              </a:rPr>
              <a:t>lidar</a:t>
            </a:r>
            <a:r>
              <a:rPr lang="en-US" sz="2200" b="1" dirty="0" smtClean="0">
                <a:solidFill>
                  <a:srgbClr val="00B050"/>
                </a:solidFill>
              </a:rPr>
              <a:t> mission</a:t>
            </a:r>
          </a:p>
          <a:p>
            <a:r>
              <a:rPr lang="en-US" sz="2200" dirty="0" smtClean="0">
                <a:solidFill>
                  <a:srgbClr val="0070C0"/>
                </a:solidFill>
              </a:rPr>
              <a:t>Measuring winds in the PBL from space is very important (i.e., air-sea interactions, forecasts of </a:t>
            </a:r>
            <a:r>
              <a:rPr lang="en-US" sz="2200" dirty="0" err="1" smtClean="0">
                <a:solidFill>
                  <a:srgbClr val="0070C0"/>
                </a:solidFill>
              </a:rPr>
              <a:t>mesoscale</a:t>
            </a:r>
            <a:r>
              <a:rPr lang="en-US" sz="2200" dirty="0" smtClean="0">
                <a:solidFill>
                  <a:srgbClr val="0070C0"/>
                </a:solidFill>
              </a:rPr>
              <a:t> events, determining the </a:t>
            </a:r>
            <a:r>
              <a:rPr lang="en-US" sz="2200" dirty="0" err="1" smtClean="0">
                <a:solidFill>
                  <a:srgbClr val="0070C0"/>
                </a:solidFill>
              </a:rPr>
              <a:t>spatio</a:t>
            </a:r>
            <a:r>
              <a:rPr lang="en-US" sz="2200" dirty="0" smtClean="0">
                <a:solidFill>
                  <a:srgbClr val="0070C0"/>
                </a:solidFill>
              </a:rPr>
              <a:t>-temporal structure of air pollutants, etc.) </a:t>
            </a:r>
          </a:p>
          <a:p>
            <a:r>
              <a:rPr lang="en-US" sz="2200" b="1" dirty="0" smtClean="0">
                <a:solidFill>
                  <a:srgbClr val="FF0000"/>
                </a:solidFill>
              </a:rPr>
              <a:t>But, </a:t>
            </a:r>
            <a:r>
              <a:rPr lang="en-US" sz="2200" b="1" dirty="0" smtClean="0">
                <a:solidFill>
                  <a:srgbClr val="00B050"/>
                </a:solidFill>
              </a:rPr>
              <a:t>the priority should be the mid and upper troposphere because of the compelling scientific evidence and the readiness of the wind </a:t>
            </a:r>
            <a:r>
              <a:rPr lang="en-US" sz="2200" b="1" dirty="0" err="1" smtClean="0">
                <a:solidFill>
                  <a:srgbClr val="00B050"/>
                </a:solidFill>
              </a:rPr>
              <a:t>lidar</a:t>
            </a:r>
            <a:r>
              <a:rPr lang="en-US" sz="2200" b="1" dirty="0" smtClean="0">
                <a:solidFill>
                  <a:srgbClr val="00B050"/>
                </a:solidFill>
              </a:rPr>
              <a:t> technology</a:t>
            </a:r>
          </a:p>
          <a:p>
            <a:endParaRPr lang="en-US" sz="2400" b="1" dirty="0" smtClean="0">
              <a:solidFill>
                <a:srgbClr val="00B050"/>
              </a:solidFill>
            </a:endParaRPr>
          </a:p>
          <a:p>
            <a:pPr>
              <a:buNone/>
            </a:pP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18</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noAutofit/>
          </a:bodyPr>
          <a:lstStyle/>
          <a:p>
            <a:r>
              <a:rPr lang="en-US" sz="2800" b="1" u="sng" dirty="0" smtClean="0">
                <a:solidFill>
                  <a:srgbClr val="0070C0"/>
                </a:solidFill>
              </a:rPr>
              <a:t>Table 6.4: Priority Targeted Observables &amp; Science &amp; </a:t>
            </a:r>
            <a:r>
              <a:rPr lang="en-US" sz="2800" b="1" u="sng" dirty="0" err="1" smtClean="0">
                <a:solidFill>
                  <a:srgbClr val="0070C0"/>
                </a:solidFill>
              </a:rPr>
              <a:t>Applic</a:t>
            </a:r>
            <a:r>
              <a:rPr lang="en-US" sz="2800" b="1" dirty="0" smtClean="0">
                <a:solidFill>
                  <a:srgbClr val="0070C0"/>
                </a:solidFill>
              </a:rPr>
              <a:t> Objectives Ranked as Most Important or Very Important</a:t>
            </a:r>
            <a:endParaRPr lang="en-US" sz="2800" b="1" dirty="0"/>
          </a:p>
        </p:txBody>
      </p:sp>
      <p:sp>
        <p:nvSpPr>
          <p:cNvPr id="3" name="Content Placeholder 2"/>
          <p:cNvSpPr>
            <a:spLocks noGrp="1"/>
          </p:cNvSpPr>
          <p:nvPr>
            <p:ph idx="1"/>
          </p:nvPr>
        </p:nvSpPr>
        <p:spPr>
          <a:xfrm>
            <a:off x="381000" y="1371600"/>
            <a:ext cx="8229600" cy="5257800"/>
          </a:xfrm>
        </p:spPr>
        <p:txBody>
          <a:bodyPr>
            <a:noAutofit/>
          </a:bodyPr>
          <a:lstStyle/>
          <a:p>
            <a:r>
              <a:rPr lang="en-US" sz="2400" dirty="0" smtClean="0">
                <a:solidFill>
                  <a:srgbClr val="0070C0"/>
                </a:solidFill>
              </a:rPr>
              <a:t>Aerosol Vertical Profiles W-1a, 2a, 5a </a:t>
            </a:r>
          </a:p>
          <a:p>
            <a:r>
              <a:rPr lang="en-US" sz="2400" dirty="0" smtClean="0">
                <a:solidFill>
                  <a:srgbClr val="0070C0"/>
                </a:solidFill>
              </a:rPr>
              <a:t>Aerosol Properties W-1a, 2a, 3a, 4a, 5a</a:t>
            </a:r>
          </a:p>
          <a:p>
            <a:r>
              <a:rPr lang="en-US" sz="2400" dirty="0" smtClean="0">
                <a:solidFill>
                  <a:srgbClr val="0070C0"/>
                </a:solidFill>
              </a:rPr>
              <a:t>Temperature, Water Vapor, PBL Height W-1a, 2a, 3a, 4a </a:t>
            </a:r>
          </a:p>
          <a:p>
            <a:r>
              <a:rPr lang="en-US" sz="2400" b="1" dirty="0" smtClean="0">
                <a:solidFill>
                  <a:srgbClr val="00B050"/>
                </a:solidFill>
              </a:rPr>
              <a:t>Atmospheric Winds W-1a, 2a, 4a </a:t>
            </a:r>
          </a:p>
          <a:p>
            <a:r>
              <a:rPr lang="en-US" sz="2400" dirty="0" smtClean="0">
                <a:solidFill>
                  <a:srgbClr val="0070C0"/>
                </a:solidFill>
              </a:rPr>
              <a:t>Precipitation and Clouds W-1a, 2a, 3a, 4a </a:t>
            </a:r>
          </a:p>
          <a:p>
            <a:r>
              <a:rPr lang="en-US" sz="2400" dirty="0" smtClean="0">
                <a:solidFill>
                  <a:srgbClr val="0070C0"/>
                </a:solidFill>
              </a:rPr>
              <a:t>Ice Elevation W-2a, 3a </a:t>
            </a:r>
          </a:p>
          <a:p>
            <a:r>
              <a:rPr lang="en-US" sz="2400" dirty="0" smtClean="0">
                <a:solidFill>
                  <a:srgbClr val="0070C0"/>
                </a:solidFill>
              </a:rPr>
              <a:t>Surface Characteristics W-3a </a:t>
            </a:r>
          </a:p>
          <a:p>
            <a:r>
              <a:rPr lang="en-US" sz="2400" dirty="0" smtClean="0">
                <a:solidFill>
                  <a:srgbClr val="0070C0"/>
                </a:solidFill>
              </a:rPr>
              <a:t>Snow Depth and Snow Water Equivalent W-2a, 3a </a:t>
            </a:r>
          </a:p>
          <a:p>
            <a:r>
              <a:rPr lang="en-US" sz="2400" dirty="0" smtClean="0">
                <a:solidFill>
                  <a:srgbClr val="0070C0"/>
                </a:solidFill>
              </a:rPr>
              <a:t>Soil Moisture W-2a, 3a </a:t>
            </a:r>
          </a:p>
          <a:p>
            <a:r>
              <a:rPr lang="en-US" sz="2400" dirty="0" smtClean="0">
                <a:solidFill>
                  <a:srgbClr val="0070C0"/>
                </a:solidFill>
              </a:rPr>
              <a:t>Ocean Surface Winds &amp; Currents W-1a, 2a, 3a </a:t>
            </a:r>
          </a:p>
          <a:p>
            <a:r>
              <a:rPr lang="en-US" sz="2400" dirty="0" smtClean="0">
                <a:solidFill>
                  <a:srgbClr val="0070C0"/>
                </a:solidFill>
              </a:rPr>
              <a:t>Vegetation, Snow, and Surface Energy Balance W-3a </a:t>
            </a:r>
          </a:p>
          <a:p>
            <a:r>
              <a:rPr lang="en-US" sz="2400" dirty="0" smtClean="0">
                <a:solidFill>
                  <a:srgbClr val="0070C0"/>
                </a:solidFill>
              </a:rPr>
              <a:t>Cloud microphysics and vertical motion W-4a</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b="1" u="sng" dirty="0" smtClean="0">
                <a:solidFill>
                  <a:srgbClr val="0070C0"/>
                </a:solidFill>
              </a:rPr>
              <a:t>Weather and Air Quality Panel</a:t>
            </a:r>
            <a:r>
              <a:rPr lang="en-US" sz="2900" dirty="0" smtClean="0">
                <a:solidFill>
                  <a:srgbClr val="0070C0"/>
                </a:solidFill>
              </a:rPr>
              <a:t/>
            </a:r>
            <a:br>
              <a:rPr lang="en-US" sz="2900" dirty="0" smtClean="0">
                <a:solidFill>
                  <a:srgbClr val="0070C0"/>
                </a:solidFill>
              </a:rPr>
            </a:br>
            <a:r>
              <a:rPr lang="en-US" sz="2900" b="1" dirty="0" smtClean="0">
                <a:solidFill>
                  <a:srgbClr val="0070C0"/>
                </a:solidFill>
              </a:rPr>
              <a:t>Excerpts from Narrative</a:t>
            </a:r>
            <a:endParaRPr lang="en-US" sz="2900" b="1" dirty="0">
              <a:solidFill>
                <a:srgbClr val="0070C0"/>
              </a:solidFill>
            </a:endParaRPr>
          </a:p>
        </p:txBody>
      </p:sp>
      <p:sp>
        <p:nvSpPr>
          <p:cNvPr id="3" name="Content Placeholder 2"/>
          <p:cNvSpPr>
            <a:spLocks noGrp="1"/>
          </p:cNvSpPr>
          <p:nvPr>
            <p:ph idx="1"/>
          </p:nvPr>
        </p:nvSpPr>
        <p:spPr>
          <a:xfrm>
            <a:off x="457200" y="1600200"/>
            <a:ext cx="8458200" cy="4876800"/>
          </a:xfrm>
        </p:spPr>
        <p:txBody>
          <a:bodyPr>
            <a:normAutofit/>
          </a:bodyPr>
          <a:lstStyle/>
          <a:p>
            <a:r>
              <a:rPr lang="en-US" sz="2400" b="1" dirty="0" smtClean="0">
                <a:solidFill>
                  <a:srgbClr val="00B050"/>
                </a:solidFill>
              </a:rPr>
              <a:t>“Three-dimensional horizontal wind vector measurements </a:t>
            </a:r>
            <a:r>
              <a:rPr lang="en-US" sz="2400" dirty="0" smtClean="0">
                <a:solidFill>
                  <a:srgbClr val="0070C0"/>
                </a:solidFill>
              </a:rPr>
              <a:t>from space-borne wind profilers (Baker et. al, 2014</a:t>
            </a:r>
            <a:r>
              <a:rPr lang="en-US" sz="2400" b="1" dirty="0" smtClean="0">
                <a:solidFill>
                  <a:srgbClr val="00B050"/>
                </a:solidFill>
              </a:rPr>
              <a:t>) would be transformative</a:t>
            </a:r>
            <a:r>
              <a:rPr lang="en-US" sz="2400" dirty="0" smtClean="0">
                <a:solidFill>
                  <a:srgbClr val="0070C0"/>
                </a:solidFill>
              </a:rPr>
              <a:t> to weather and air quality forecasting, both in the PBL and the free troposphere.”</a:t>
            </a:r>
          </a:p>
          <a:p>
            <a:pPr>
              <a:buNone/>
            </a:pPr>
            <a:r>
              <a:rPr lang="en-US" sz="2400" dirty="0" smtClean="0">
                <a:solidFill>
                  <a:srgbClr val="0070C0"/>
                </a:solidFill>
              </a:rPr>
              <a:t>     Among the challenges emphasizing the need for space-based observations is:</a:t>
            </a:r>
          </a:p>
          <a:p>
            <a:r>
              <a:rPr lang="en-US" sz="2400" dirty="0" smtClean="0">
                <a:solidFill>
                  <a:srgbClr val="0070C0"/>
                </a:solidFill>
              </a:rPr>
              <a:t>“Developing/improving the initialization of atmospheric variables (</a:t>
            </a:r>
            <a:r>
              <a:rPr lang="en-US" sz="2400" b="1" dirty="0" smtClean="0">
                <a:solidFill>
                  <a:srgbClr val="00B050"/>
                </a:solidFill>
              </a:rPr>
              <a:t>particularly global </a:t>
            </a:r>
            <a:r>
              <a:rPr lang="en-US" sz="2400" b="1" dirty="0" err="1" smtClean="0">
                <a:solidFill>
                  <a:srgbClr val="00B050"/>
                </a:solidFill>
              </a:rPr>
              <a:t>tropospheric</a:t>
            </a:r>
            <a:r>
              <a:rPr lang="en-US" sz="2400" b="1" dirty="0" smtClean="0">
                <a:solidFill>
                  <a:srgbClr val="00B050"/>
                </a:solidFill>
              </a:rPr>
              <a:t> horizontal vector winds</a:t>
            </a:r>
            <a:r>
              <a:rPr lang="en-US" sz="2400" dirty="0" smtClean="0">
                <a:solidFill>
                  <a:srgbClr val="0070C0"/>
                </a:solidFill>
              </a:rPr>
              <a:t>, and including better utilization of data in cloudy/precipitating regions) and surface variables critical to </a:t>
            </a:r>
            <a:r>
              <a:rPr lang="en-US" sz="2400" dirty="0" err="1" smtClean="0">
                <a:solidFill>
                  <a:srgbClr val="0070C0"/>
                </a:solidFill>
              </a:rPr>
              <a:t>subseasonal</a:t>
            </a:r>
            <a:r>
              <a:rPr lang="en-US" sz="2400" dirty="0" smtClean="0">
                <a:solidFill>
                  <a:srgbClr val="0070C0"/>
                </a:solidFill>
              </a:rPr>
              <a:t> prediction (e.g. sea ice, snow, soil moisture, ocean mixed-layer) that are significantly under-observed today.” </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rmAutofit fontScale="90000"/>
          </a:bodyPr>
          <a:lstStyle/>
          <a:p>
            <a:r>
              <a:rPr lang="en-US" sz="3200" b="1" u="sng" dirty="0" smtClean="0">
                <a:solidFill>
                  <a:srgbClr val="0070C0"/>
                </a:solidFill>
              </a:rPr>
              <a:t>Water and Air Quality Panel </a:t>
            </a:r>
            <a:br>
              <a:rPr lang="en-US" sz="3200" b="1" u="sng" dirty="0" smtClean="0">
                <a:solidFill>
                  <a:srgbClr val="0070C0"/>
                </a:solidFill>
              </a:rPr>
            </a:br>
            <a:r>
              <a:rPr lang="en-US" sz="3200" b="1" dirty="0" smtClean="0">
                <a:solidFill>
                  <a:srgbClr val="0070C0"/>
                </a:solidFill>
              </a:rPr>
              <a:t>Excerpts from Table 3.3</a:t>
            </a:r>
            <a:br>
              <a:rPr lang="en-US" sz="3200" b="1" dirty="0" smtClean="0">
                <a:solidFill>
                  <a:srgbClr val="0070C0"/>
                </a:solidFill>
              </a:rPr>
            </a:br>
            <a:r>
              <a:rPr lang="en-US" sz="3200" b="1" dirty="0" smtClean="0">
                <a:solidFill>
                  <a:srgbClr val="0070C0"/>
                </a:solidFill>
              </a:rPr>
              <a:t>Societal or Science Questions/Goals and </a:t>
            </a:r>
            <a:br>
              <a:rPr lang="en-US" sz="3200" b="1" dirty="0" smtClean="0">
                <a:solidFill>
                  <a:srgbClr val="0070C0"/>
                </a:solidFill>
              </a:rPr>
            </a:br>
            <a:r>
              <a:rPr lang="en-US" sz="3200" b="1" dirty="0" smtClean="0">
                <a:solidFill>
                  <a:srgbClr val="0070C0"/>
                </a:solidFill>
              </a:rPr>
              <a:t>Earth Science/Applications Objectives</a:t>
            </a:r>
            <a:endParaRPr lang="en-US" sz="3200" b="1" dirty="0">
              <a:solidFill>
                <a:srgbClr val="0070C0"/>
              </a:solidFill>
            </a:endParaRPr>
          </a:p>
        </p:txBody>
      </p:sp>
      <p:sp>
        <p:nvSpPr>
          <p:cNvPr id="3" name="Content Placeholder 2"/>
          <p:cNvSpPr>
            <a:spLocks noGrp="1"/>
          </p:cNvSpPr>
          <p:nvPr>
            <p:ph idx="1"/>
          </p:nvPr>
        </p:nvSpPr>
        <p:spPr>
          <a:xfrm>
            <a:off x="304800" y="2438400"/>
            <a:ext cx="8382000" cy="3687763"/>
          </a:xfrm>
        </p:spPr>
        <p:txBody>
          <a:bodyPr>
            <a:normAutofit/>
          </a:bodyPr>
          <a:lstStyle/>
          <a:p>
            <a:r>
              <a:rPr lang="en-US" sz="2400" b="1" dirty="0" smtClean="0">
                <a:solidFill>
                  <a:srgbClr val="0070C0"/>
                </a:solidFill>
              </a:rPr>
              <a:t>“Question W-1</a:t>
            </a:r>
            <a:r>
              <a:rPr lang="en-US" sz="2400" dirty="0" smtClean="0">
                <a:solidFill>
                  <a:srgbClr val="0070C0"/>
                </a:solidFill>
              </a:rPr>
              <a:t>: What PBL processes are integral to air-</a:t>
            </a:r>
            <a:r>
              <a:rPr lang="en-US" sz="2400" dirty="0" err="1" smtClean="0">
                <a:solidFill>
                  <a:srgbClr val="0070C0"/>
                </a:solidFill>
              </a:rPr>
              <a:t>sfc</a:t>
            </a:r>
            <a:r>
              <a:rPr lang="en-US" sz="2400" dirty="0" smtClean="0">
                <a:solidFill>
                  <a:srgbClr val="0070C0"/>
                </a:solidFill>
              </a:rPr>
              <a:t> (land, ocean, &amp; sea ice) exchanges of energy, momentum &amp; mass, &amp; how do they impact weather forecasts &amp; AQ simulations? “</a:t>
            </a:r>
          </a:p>
          <a:p>
            <a:r>
              <a:rPr lang="en-US" sz="2400" b="1" dirty="0" smtClean="0">
                <a:solidFill>
                  <a:srgbClr val="00B050"/>
                </a:solidFill>
              </a:rPr>
              <a:t>“Objective W-1a</a:t>
            </a:r>
            <a:r>
              <a:rPr lang="en-US" sz="2400" dirty="0" smtClean="0">
                <a:solidFill>
                  <a:srgbClr val="0070C0"/>
                </a:solidFill>
              </a:rPr>
              <a:t>:  Determine the effects of key PBL processes on weather, hydrological, and AQ forecasts at minutes to </a:t>
            </a:r>
            <a:r>
              <a:rPr lang="en-US" sz="2400" dirty="0" err="1" smtClean="0">
                <a:solidFill>
                  <a:srgbClr val="0070C0"/>
                </a:solidFill>
              </a:rPr>
              <a:t>subseasonal</a:t>
            </a:r>
            <a:r>
              <a:rPr lang="en-US" sz="2400" dirty="0" smtClean="0">
                <a:solidFill>
                  <a:srgbClr val="0070C0"/>
                </a:solidFill>
              </a:rPr>
              <a:t> time scales.”</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3200" b="1" u="sng" dirty="0" smtClean="0">
                <a:solidFill>
                  <a:srgbClr val="0070C0"/>
                </a:solidFill>
              </a:rPr>
              <a:t>Weather and Air Quality Panel </a:t>
            </a:r>
            <a:br>
              <a:rPr lang="en-US" sz="3200" b="1" u="sng" dirty="0" smtClean="0">
                <a:solidFill>
                  <a:srgbClr val="0070C0"/>
                </a:solidFill>
              </a:rPr>
            </a:br>
            <a:r>
              <a:rPr lang="en-US" sz="3200" b="1" dirty="0" smtClean="0">
                <a:solidFill>
                  <a:srgbClr val="0070C0"/>
                </a:solidFill>
              </a:rPr>
              <a:t>Excerpts from Table 3.3</a:t>
            </a:r>
            <a:br>
              <a:rPr lang="en-US" sz="3200" b="1" dirty="0" smtClean="0">
                <a:solidFill>
                  <a:srgbClr val="0070C0"/>
                </a:solidFill>
              </a:rPr>
            </a:br>
            <a:r>
              <a:rPr lang="en-US" sz="3200" b="1" dirty="0" smtClean="0">
                <a:solidFill>
                  <a:srgbClr val="0070C0"/>
                </a:solidFill>
              </a:rPr>
              <a:t>Societal or Science Questions/Goals and </a:t>
            </a:r>
            <a:br>
              <a:rPr lang="en-US" sz="3200" b="1" dirty="0" smtClean="0">
                <a:solidFill>
                  <a:srgbClr val="0070C0"/>
                </a:solidFill>
              </a:rPr>
            </a:br>
            <a:r>
              <a:rPr lang="en-US" sz="3200" b="1" dirty="0" smtClean="0">
                <a:solidFill>
                  <a:srgbClr val="0070C0"/>
                </a:solidFill>
              </a:rPr>
              <a:t>Earth Science/Applications Objectives (Cont.)</a:t>
            </a:r>
            <a:endParaRPr lang="en-US" sz="3200" b="1" dirty="0">
              <a:solidFill>
                <a:srgbClr val="0070C0"/>
              </a:solidFill>
            </a:endParaRPr>
          </a:p>
        </p:txBody>
      </p:sp>
      <p:sp>
        <p:nvSpPr>
          <p:cNvPr id="3" name="Content Placeholder 2"/>
          <p:cNvSpPr>
            <a:spLocks noGrp="1"/>
          </p:cNvSpPr>
          <p:nvPr>
            <p:ph idx="1"/>
          </p:nvPr>
        </p:nvSpPr>
        <p:spPr>
          <a:xfrm>
            <a:off x="304800" y="2209800"/>
            <a:ext cx="8610600" cy="4191000"/>
          </a:xfrm>
        </p:spPr>
        <p:txBody>
          <a:bodyPr>
            <a:noAutofit/>
          </a:bodyPr>
          <a:lstStyle/>
          <a:p>
            <a:r>
              <a:rPr lang="en-US" sz="2400" b="1" dirty="0" smtClean="0">
                <a:solidFill>
                  <a:srgbClr val="0070C0"/>
                </a:solidFill>
              </a:rPr>
              <a:t>“Question W-2</a:t>
            </a:r>
            <a:r>
              <a:rPr lang="en-US" sz="2400" dirty="0" smtClean="0">
                <a:solidFill>
                  <a:srgbClr val="0070C0"/>
                </a:solidFill>
              </a:rPr>
              <a:t>: How can environmental predictions of weather &amp; AQ be extended to seamlessly forecast Earth System conditions at lead times of 1 week to 2 months?”</a:t>
            </a:r>
          </a:p>
          <a:p>
            <a:r>
              <a:rPr lang="en-US" sz="2400" b="1" dirty="0" smtClean="0">
                <a:solidFill>
                  <a:srgbClr val="00B050"/>
                </a:solidFill>
              </a:rPr>
              <a:t>“Objective W-2a</a:t>
            </a:r>
            <a:r>
              <a:rPr lang="en-US" sz="2400" dirty="0" smtClean="0">
                <a:solidFill>
                  <a:srgbClr val="0070C0"/>
                </a:solidFill>
              </a:rPr>
              <a:t>: Improve the observed and modeled representation of natural, low-frequency modes of weather/climate variability (e.g., MJO, ENSO), including upscale interactions between the large-scale circulation and organization of convection and slowly varying boundary processes, to extend useful prediction by 50% at lead times of 1 week to 2 months”.</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3200" b="1" u="sng" dirty="0" smtClean="0">
                <a:solidFill>
                  <a:srgbClr val="0070C0"/>
                </a:solidFill>
              </a:rPr>
              <a:t>Weather and Air Quality Panel </a:t>
            </a:r>
            <a:br>
              <a:rPr lang="en-US" sz="3200" b="1" u="sng" dirty="0" smtClean="0">
                <a:solidFill>
                  <a:srgbClr val="0070C0"/>
                </a:solidFill>
              </a:rPr>
            </a:br>
            <a:r>
              <a:rPr lang="en-US" sz="3200" b="1" dirty="0" smtClean="0">
                <a:solidFill>
                  <a:srgbClr val="0070C0"/>
                </a:solidFill>
              </a:rPr>
              <a:t>Excerpts from Table 3.3</a:t>
            </a:r>
            <a:br>
              <a:rPr lang="en-US" sz="3200" b="1" dirty="0" smtClean="0">
                <a:solidFill>
                  <a:srgbClr val="0070C0"/>
                </a:solidFill>
              </a:rPr>
            </a:br>
            <a:r>
              <a:rPr lang="en-US" sz="3200" b="1" dirty="0" smtClean="0">
                <a:solidFill>
                  <a:srgbClr val="0070C0"/>
                </a:solidFill>
              </a:rPr>
              <a:t>Societal or Science Questions/Goals and </a:t>
            </a:r>
            <a:br>
              <a:rPr lang="en-US" sz="3200" b="1" dirty="0" smtClean="0">
                <a:solidFill>
                  <a:srgbClr val="0070C0"/>
                </a:solidFill>
              </a:rPr>
            </a:br>
            <a:r>
              <a:rPr lang="en-US" sz="3200" b="1" dirty="0" smtClean="0">
                <a:solidFill>
                  <a:srgbClr val="0070C0"/>
                </a:solidFill>
              </a:rPr>
              <a:t>Earth Science/Applications Objectives (Cont.)</a:t>
            </a:r>
            <a:endParaRPr lang="en-US" sz="3200" b="1" dirty="0">
              <a:solidFill>
                <a:srgbClr val="0070C0"/>
              </a:solidFill>
            </a:endParaRPr>
          </a:p>
        </p:txBody>
      </p:sp>
      <p:sp>
        <p:nvSpPr>
          <p:cNvPr id="3" name="Content Placeholder 2"/>
          <p:cNvSpPr>
            <a:spLocks noGrp="1"/>
          </p:cNvSpPr>
          <p:nvPr>
            <p:ph idx="1"/>
          </p:nvPr>
        </p:nvSpPr>
        <p:spPr>
          <a:xfrm>
            <a:off x="228600" y="2286000"/>
            <a:ext cx="8382000" cy="4373563"/>
          </a:xfrm>
        </p:spPr>
        <p:txBody>
          <a:bodyPr>
            <a:normAutofit/>
          </a:bodyPr>
          <a:lstStyle/>
          <a:p>
            <a:r>
              <a:rPr lang="en-US" sz="2400" b="1" dirty="0" smtClean="0">
                <a:solidFill>
                  <a:srgbClr val="0070C0"/>
                </a:solidFill>
              </a:rPr>
              <a:t>“Question W-4</a:t>
            </a:r>
            <a:r>
              <a:rPr lang="en-US" sz="2400" dirty="0" smtClean="0">
                <a:solidFill>
                  <a:srgbClr val="0070C0"/>
                </a:solidFill>
              </a:rPr>
              <a:t>: Why do convective storms, heavy precipitation, and clouds occur exactly when and where they do?”</a:t>
            </a:r>
          </a:p>
          <a:p>
            <a:r>
              <a:rPr lang="en-US" sz="2400" b="1" dirty="0" smtClean="0">
                <a:solidFill>
                  <a:srgbClr val="00B050"/>
                </a:solidFill>
              </a:rPr>
              <a:t>“Objective W-4a</a:t>
            </a:r>
            <a:r>
              <a:rPr lang="en-US" sz="2400" dirty="0" smtClean="0">
                <a:solidFill>
                  <a:srgbClr val="0070C0"/>
                </a:solidFill>
              </a:rPr>
              <a:t>: Measure the vertical motion within deep convection to within 1 m/s and heavy </a:t>
            </a:r>
            <a:r>
              <a:rPr lang="en-US" sz="2400" dirty="0" err="1" smtClean="0">
                <a:solidFill>
                  <a:srgbClr val="0070C0"/>
                </a:solidFill>
              </a:rPr>
              <a:t>precip</a:t>
            </a:r>
            <a:r>
              <a:rPr lang="en-US" sz="2400" dirty="0" smtClean="0">
                <a:solidFill>
                  <a:srgbClr val="0070C0"/>
                </a:solidFill>
              </a:rPr>
              <a:t> within 1 mm/hour to improve model representation of extreme </a:t>
            </a:r>
            <a:r>
              <a:rPr lang="en-US" sz="2400" dirty="0" err="1" smtClean="0">
                <a:solidFill>
                  <a:srgbClr val="0070C0"/>
                </a:solidFill>
              </a:rPr>
              <a:t>precip</a:t>
            </a:r>
            <a:r>
              <a:rPr lang="en-US" sz="2400" dirty="0" smtClean="0">
                <a:solidFill>
                  <a:srgbClr val="0070C0"/>
                </a:solidFill>
              </a:rPr>
              <a:t> and to determine convective transport and redistribution of mass, moisture, momentum, and chemical species.”</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b="1" dirty="0" smtClean="0">
                <a:solidFill>
                  <a:srgbClr val="0070C0"/>
                </a:solidFill>
              </a:rPr>
              <a:t>Concerns </a:t>
            </a:r>
            <a:endParaRPr lang="en-US" sz="2900" b="1" dirty="0">
              <a:solidFill>
                <a:srgbClr val="0070C0"/>
              </a:solidFill>
            </a:endParaRPr>
          </a:p>
        </p:txBody>
      </p:sp>
      <p:sp>
        <p:nvSpPr>
          <p:cNvPr id="3" name="Content Placeholder 2"/>
          <p:cNvSpPr>
            <a:spLocks noGrp="1"/>
          </p:cNvSpPr>
          <p:nvPr>
            <p:ph idx="1"/>
          </p:nvPr>
        </p:nvSpPr>
        <p:spPr>
          <a:xfrm>
            <a:off x="457200" y="1600200"/>
            <a:ext cx="8305800" cy="4525963"/>
          </a:xfrm>
        </p:spPr>
        <p:txBody>
          <a:bodyPr>
            <a:normAutofit/>
          </a:bodyPr>
          <a:lstStyle/>
          <a:p>
            <a:r>
              <a:rPr lang="en-US" sz="2400" dirty="0" smtClean="0">
                <a:solidFill>
                  <a:srgbClr val="0070C0"/>
                </a:solidFill>
              </a:rPr>
              <a:t>Wind measurements in the PBL are important for many reasons (i.e., air-sea interactions, forecasts of </a:t>
            </a:r>
            <a:r>
              <a:rPr lang="en-US" sz="2400" dirty="0" err="1" smtClean="0">
                <a:solidFill>
                  <a:srgbClr val="0070C0"/>
                </a:solidFill>
              </a:rPr>
              <a:t>mesoscale</a:t>
            </a:r>
            <a:r>
              <a:rPr lang="en-US" sz="2400" dirty="0" smtClean="0">
                <a:solidFill>
                  <a:srgbClr val="0070C0"/>
                </a:solidFill>
              </a:rPr>
              <a:t> events, determining the </a:t>
            </a:r>
            <a:r>
              <a:rPr lang="en-US" sz="2400" dirty="0" err="1" smtClean="0">
                <a:solidFill>
                  <a:srgbClr val="0070C0"/>
                </a:solidFill>
              </a:rPr>
              <a:t>spatio</a:t>
            </a:r>
            <a:r>
              <a:rPr lang="en-US" sz="2400" dirty="0" smtClean="0">
                <a:solidFill>
                  <a:srgbClr val="0070C0"/>
                </a:solidFill>
              </a:rPr>
              <a:t>-temporal structure of air pollutants, etc.) as discussed in Chapter 7.3 of the Decadal Survey Report.  </a:t>
            </a:r>
          </a:p>
          <a:p>
            <a:r>
              <a:rPr lang="en-US" sz="2400" b="1" dirty="0" smtClean="0">
                <a:solidFill>
                  <a:srgbClr val="00B050"/>
                </a:solidFill>
              </a:rPr>
              <a:t>But</a:t>
            </a:r>
            <a:r>
              <a:rPr lang="en-US" sz="2400" dirty="0" smtClean="0">
                <a:solidFill>
                  <a:srgbClr val="0070C0"/>
                </a:solidFill>
              </a:rPr>
              <a:t>, in the context of large-scale NWP, including forecasting tropical cyclones, the emphasis on PBL dynamics seems inconsistent with substantial scientific evidence that horizontal vector wind measurements in the mid and upper troposphere are more important.  See the next three slides, for example.   </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C734BE48-C1FC-4516-8F78-DC709D3FE82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2800" b="1" dirty="0" smtClean="0">
                <a:solidFill>
                  <a:srgbClr val="0070C0"/>
                </a:solidFill>
              </a:rPr>
              <a:t>From Atlas (1998): OSEs showing impact (via AC score) of RAOB data in the PBL vs. full RAOB profiles on 8 five-day forecasts over the N. Hemisphere </a:t>
            </a:r>
            <a:r>
              <a:rPr lang="en-US" sz="2800" b="1" dirty="0" err="1" smtClean="0">
                <a:solidFill>
                  <a:srgbClr val="0070C0"/>
                </a:solidFill>
              </a:rPr>
              <a:t>extratropics</a:t>
            </a:r>
            <a:endParaRPr lang="en-US" sz="2800" b="1" dirty="0">
              <a:solidFill>
                <a:srgbClr val="0070C0"/>
              </a:solidFill>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1219200" y="1600200"/>
            <a:ext cx="6248400" cy="48768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C734BE48-C1FC-4516-8F78-DC709D3FE823}"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sz="2900" b="1" dirty="0" smtClean="0">
                <a:solidFill>
                  <a:srgbClr val="0070C0"/>
                </a:solidFill>
              </a:rPr>
              <a:t>From Atlas et al. (2001): OSSEs showing impact (via S1 skill score) for different amounts of vertical extension of simulated surface wind data over the S. Hemisphere </a:t>
            </a:r>
            <a:r>
              <a:rPr lang="en-US" sz="2900" b="1" dirty="0" err="1" smtClean="0">
                <a:solidFill>
                  <a:srgbClr val="0070C0"/>
                </a:solidFill>
              </a:rPr>
              <a:t>extratropics</a:t>
            </a:r>
            <a:r>
              <a:rPr lang="en-US" sz="2900" b="1" dirty="0" smtClean="0">
                <a:solidFill>
                  <a:srgbClr val="0070C0"/>
                </a:solidFill>
              </a:rPr>
              <a:t>.</a:t>
            </a:r>
            <a:endParaRPr lang="en-US" sz="2900" b="1" dirty="0">
              <a:solidFill>
                <a:srgbClr val="0070C0"/>
              </a:solidFill>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1143000" y="1600200"/>
            <a:ext cx="6324600" cy="3657600"/>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C734BE48-C1FC-4516-8F78-DC709D3FE823}" type="slidenum">
              <a:rPr lang="en-US" smtClean="0"/>
              <a:pPr/>
              <a:t>9</a:t>
            </a:fld>
            <a:endParaRPr lang="en-US"/>
          </a:p>
        </p:txBody>
      </p:sp>
      <p:sp>
        <p:nvSpPr>
          <p:cNvPr id="5" name="Rectangle 4"/>
          <p:cNvSpPr/>
          <p:nvPr/>
        </p:nvSpPr>
        <p:spPr>
          <a:xfrm>
            <a:off x="609600" y="5410200"/>
            <a:ext cx="7543800" cy="923330"/>
          </a:xfrm>
          <a:prstGeom prst="rect">
            <a:avLst/>
          </a:prstGeom>
        </p:spPr>
        <p:txBody>
          <a:bodyPr wrap="square">
            <a:spAutoFit/>
          </a:bodyPr>
          <a:lstStyle/>
          <a:p>
            <a:r>
              <a:rPr lang="en-US" b="1" dirty="0" smtClean="0">
                <a:solidFill>
                  <a:srgbClr val="00B050"/>
                </a:solidFill>
              </a:rPr>
              <a:t>Note: One additional result not on this figure where only simulated winds from 500 </a:t>
            </a:r>
            <a:r>
              <a:rPr lang="en-US" b="1" dirty="0" err="1" smtClean="0">
                <a:solidFill>
                  <a:srgbClr val="00B050"/>
                </a:solidFill>
              </a:rPr>
              <a:t>hPa</a:t>
            </a:r>
            <a:r>
              <a:rPr lang="en-US" b="1" dirty="0" smtClean="0">
                <a:solidFill>
                  <a:srgbClr val="00B050"/>
                </a:solidFill>
              </a:rPr>
              <a:t> – 100 </a:t>
            </a:r>
            <a:r>
              <a:rPr lang="en-US" b="1" dirty="0" err="1" smtClean="0">
                <a:solidFill>
                  <a:srgbClr val="00B050"/>
                </a:solidFill>
              </a:rPr>
              <a:t>hPa</a:t>
            </a:r>
            <a:r>
              <a:rPr lang="en-US" b="1" dirty="0" smtClean="0">
                <a:solidFill>
                  <a:srgbClr val="00B050"/>
                </a:solidFill>
              </a:rPr>
              <a:t> were assimilated showed almost the same skill as an experiment where winds were assimilated from 1000 </a:t>
            </a:r>
            <a:r>
              <a:rPr lang="en-US" b="1" dirty="0" err="1" smtClean="0">
                <a:solidFill>
                  <a:srgbClr val="00B050"/>
                </a:solidFill>
              </a:rPr>
              <a:t>hPa</a:t>
            </a:r>
            <a:r>
              <a:rPr lang="en-US" b="1" dirty="0" smtClean="0">
                <a:solidFill>
                  <a:srgbClr val="00B050"/>
                </a:solidFill>
              </a:rPr>
              <a:t> – 100 </a:t>
            </a:r>
            <a:r>
              <a:rPr lang="en-US" b="1" dirty="0" err="1" smtClean="0">
                <a:solidFill>
                  <a:srgbClr val="00B050"/>
                </a:solidFill>
              </a:rPr>
              <a:t>hPa</a:t>
            </a:r>
            <a:r>
              <a:rPr lang="en-US" b="1" dirty="0" smtClean="0">
                <a:solidFill>
                  <a:srgbClr val="00B050"/>
                </a:solidFill>
              </a:rPr>
              <a:t>. </a:t>
            </a:r>
            <a:endParaRPr lang="en-US" dirty="0">
              <a:solidFill>
                <a:srgbClr val="00B05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2284</TotalTime>
  <Words>1675</Words>
  <Application>Microsoft Office PowerPoint</Application>
  <PresentationFormat>On-screen Show (4:3)</PresentationFormat>
  <Paragraphs>103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Discussion of the 2017 Decadal Survey and Future Implications for Wind Measurements from Space</vt:lpstr>
      <vt:lpstr>Table 6.4: Priority Targeted Observables &amp; Science &amp; Applic Objectives Ranked as Most Important or Very Important</vt:lpstr>
      <vt:lpstr>Weather and Air Quality Panel Excerpts from Narrative</vt:lpstr>
      <vt:lpstr>Water and Air Quality Panel  Excerpts from Table 3.3 Societal or Science Questions/Goals and  Earth Science/Applications Objectives</vt:lpstr>
      <vt:lpstr>Weather and Air Quality Panel  Excerpts from Table 3.3 Societal or Science Questions/Goals and  Earth Science/Applications Objectives (Cont.)</vt:lpstr>
      <vt:lpstr>Weather and Air Quality Panel  Excerpts from Table 3.3 Societal or Science Questions/Goals and  Earth Science/Applications Objectives (Cont.)</vt:lpstr>
      <vt:lpstr>Concerns </vt:lpstr>
      <vt:lpstr>From Atlas (1998): OSEs showing impact (via AC score) of RAOB data in the PBL vs. full RAOB profiles on 8 five-day forecasts over the N. Hemisphere extratropics</vt:lpstr>
      <vt:lpstr>From Atlas et al. (2001): OSSEs showing impact (via S1 skill score) for different amounts of vertical extension of simulated surface wind data over the S. Hemisphere extratropics.</vt:lpstr>
      <vt:lpstr>From R. Atlas 1999 Slides: OSSEs showing importance of mid and upper level winds vs. winds from lower levels  </vt:lpstr>
      <vt:lpstr>Concerns (Cont.)</vt:lpstr>
      <vt:lpstr>NOAA/Hurricane Forecast Improvement Project (HFIP) 10-year Goals </vt:lpstr>
      <vt:lpstr>Science Objective from the 2016 ATHENA-OAWL Proposal</vt:lpstr>
      <vt:lpstr>Excerpts from Table S.2: Observing System Priorities Targeted Observables, Science/Applic. Summary, Candidate Measurement Approaches, &amp; Program Elements</vt:lpstr>
      <vt:lpstr>Excerpts from Chapter 3, Page 67: A Prioritized Program for Science, Applications, and Observations  </vt:lpstr>
      <vt:lpstr>Excerpts from Chapter 3, Page 74:  Table 3.8: [Three] Targeted Observables (Atmospheric Winds, PBL, &amp; Sfc Topog. &amp; Veg.) selected by the Committee to be addressed through the Incubation program element</vt:lpstr>
      <vt:lpstr>Future Implications for Wind Measurements from Space</vt:lpstr>
      <vt:lpstr>Future Implications for Wind Measurements from Space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Interpretation of the 2017 Decadal Survey and Future Implications for Wind Measurements from Space</dc:title>
  <dc:creator>Wayman Baker</dc:creator>
  <cp:lastModifiedBy>Wayman Baker</cp:lastModifiedBy>
  <cp:revision>93</cp:revision>
  <dcterms:created xsi:type="dcterms:W3CDTF">2018-01-26T20:22:46Z</dcterms:created>
  <dcterms:modified xsi:type="dcterms:W3CDTF">2018-02-05T20:03:19Z</dcterms:modified>
</cp:coreProperties>
</file>