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60" r:id="rId5"/>
    <p:sldId id="261" r:id="rId6"/>
    <p:sldId id="269" r:id="rId7"/>
    <p:sldId id="265" r:id="rId8"/>
    <p:sldId id="262" r:id="rId9"/>
    <p:sldId id="266" r:id="rId10"/>
    <p:sldId id="264" r:id="rId11"/>
    <p:sldId id="281" r:id="rId12"/>
    <p:sldId id="283" r:id="rId13"/>
    <p:sldId id="286" r:id="rId14"/>
    <p:sldId id="285" r:id="rId15"/>
    <p:sldId id="272" r:id="rId16"/>
    <p:sldId id="287" r:id="rId17"/>
    <p:sldId id="276" r:id="rId18"/>
    <p:sldId id="279" r:id="rId19"/>
    <p:sldId id="280" r:id="rId20"/>
  </p:sldIdLst>
  <p:sldSz cx="9144000" cy="6858000" type="screen4x3"/>
  <p:notesSz cx="7023100" cy="9309100"/>
  <p:defaultTextStyle>
    <a:defPPr>
      <a:defRPr lang="en-US">
        <a:uFillTx/>
      </a:defRPr>
    </a:defPPr>
    <a:lvl1pPr algn="l" rtl="0" eaLnBrk="0" fontAlgn="base" hangingPunct="0">
      <a:spcBef>
        <a:spcPct val="0"/>
      </a:spcBef>
      <a:spcAft>
        <a:spcPct val="0"/>
      </a:spcAft>
      <a:defRPr sz="1600" kern="1200">
        <a:solidFill>
          <a:schemeClr val="tx1"/>
        </a:solidFill>
        <a:uFillTx/>
        <a:latin typeface="Book Antiqua" pitchFamily="18" charset="0"/>
        <a:ea typeface="+mn-ea"/>
        <a:cs typeface="+mn-cs"/>
      </a:defRPr>
    </a:lvl1pPr>
    <a:lvl2pPr marL="457200" algn="l" rtl="0" eaLnBrk="0" fontAlgn="base" hangingPunct="0">
      <a:spcBef>
        <a:spcPct val="0"/>
      </a:spcBef>
      <a:spcAft>
        <a:spcPct val="0"/>
      </a:spcAft>
      <a:defRPr sz="1600" kern="1200">
        <a:solidFill>
          <a:schemeClr val="tx1"/>
        </a:solidFill>
        <a:uFillTx/>
        <a:latin typeface="Book Antiqua" pitchFamily="18" charset="0"/>
        <a:ea typeface="+mn-ea"/>
        <a:cs typeface="+mn-cs"/>
      </a:defRPr>
    </a:lvl2pPr>
    <a:lvl3pPr marL="914400" algn="l" rtl="0" eaLnBrk="0" fontAlgn="base" hangingPunct="0">
      <a:spcBef>
        <a:spcPct val="0"/>
      </a:spcBef>
      <a:spcAft>
        <a:spcPct val="0"/>
      </a:spcAft>
      <a:defRPr sz="1600" kern="1200">
        <a:solidFill>
          <a:schemeClr val="tx1"/>
        </a:solidFill>
        <a:uFillTx/>
        <a:latin typeface="Book Antiqua" pitchFamily="18" charset="0"/>
        <a:ea typeface="+mn-ea"/>
        <a:cs typeface="+mn-cs"/>
      </a:defRPr>
    </a:lvl3pPr>
    <a:lvl4pPr marL="1371600" algn="l" rtl="0" eaLnBrk="0" fontAlgn="base" hangingPunct="0">
      <a:spcBef>
        <a:spcPct val="0"/>
      </a:spcBef>
      <a:spcAft>
        <a:spcPct val="0"/>
      </a:spcAft>
      <a:defRPr sz="1600" kern="1200">
        <a:solidFill>
          <a:schemeClr val="tx1"/>
        </a:solidFill>
        <a:uFillTx/>
        <a:latin typeface="Book Antiqua" pitchFamily="18" charset="0"/>
        <a:ea typeface="+mn-ea"/>
        <a:cs typeface="+mn-cs"/>
      </a:defRPr>
    </a:lvl4pPr>
    <a:lvl5pPr marL="1828800" algn="l" rtl="0" eaLnBrk="0" fontAlgn="base" hangingPunct="0">
      <a:spcBef>
        <a:spcPct val="0"/>
      </a:spcBef>
      <a:spcAft>
        <a:spcPct val="0"/>
      </a:spcAft>
      <a:defRPr sz="1600" kern="1200">
        <a:solidFill>
          <a:schemeClr val="tx1"/>
        </a:solidFill>
        <a:uFillTx/>
        <a:latin typeface="Book Antiqua" pitchFamily="18" charset="0"/>
        <a:ea typeface="+mn-ea"/>
        <a:cs typeface="+mn-cs"/>
      </a:defRPr>
    </a:lvl5pPr>
    <a:lvl6pPr marL="2286000" algn="l" defTabSz="914400" rtl="0" eaLnBrk="1" latinLnBrk="0" hangingPunct="1">
      <a:defRPr sz="1600" kern="1200">
        <a:solidFill>
          <a:schemeClr val="tx1"/>
        </a:solidFill>
        <a:uFillTx/>
        <a:latin typeface="Book Antiqua" pitchFamily="18" charset="0"/>
        <a:ea typeface="+mn-ea"/>
        <a:cs typeface="+mn-cs"/>
      </a:defRPr>
    </a:lvl6pPr>
    <a:lvl7pPr marL="2743200" algn="l" defTabSz="914400" rtl="0" eaLnBrk="1" latinLnBrk="0" hangingPunct="1">
      <a:defRPr sz="1600" kern="1200">
        <a:solidFill>
          <a:schemeClr val="tx1"/>
        </a:solidFill>
        <a:uFillTx/>
        <a:latin typeface="Book Antiqua" pitchFamily="18" charset="0"/>
        <a:ea typeface="+mn-ea"/>
        <a:cs typeface="+mn-cs"/>
      </a:defRPr>
    </a:lvl7pPr>
    <a:lvl8pPr marL="3200400" algn="l" defTabSz="914400" rtl="0" eaLnBrk="1" latinLnBrk="0" hangingPunct="1">
      <a:defRPr sz="1600" kern="1200">
        <a:solidFill>
          <a:schemeClr val="tx1"/>
        </a:solidFill>
        <a:uFillTx/>
        <a:latin typeface="Book Antiqua" pitchFamily="18" charset="0"/>
        <a:ea typeface="+mn-ea"/>
        <a:cs typeface="+mn-cs"/>
      </a:defRPr>
    </a:lvl8pPr>
    <a:lvl9pPr marL="3657600" algn="l" defTabSz="914400" rtl="0" eaLnBrk="1" latinLnBrk="0" hangingPunct="1">
      <a:defRPr sz="1600" kern="1200">
        <a:solidFill>
          <a:schemeClr val="tx1"/>
        </a:solidFill>
        <a:uFillTx/>
        <a:latin typeface="Book Antiqu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9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rgbClr val="00000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tblBg>
    <a:wholeTbl>
      <a:tcTxStyle>
        <a:fontRef idx="minor">
          <a:srgbClr val="00000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rgbClr val="00000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04" autoAdjust="0"/>
    <p:restoredTop sz="93772" autoAdjust="0"/>
  </p:normalViewPr>
  <p:slideViewPr>
    <p:cSldViewPr>
      <p:cViewPr varScale="1">
        <p:scale>
          <a:sx n="68" d="100"/>
          <a:sy n="68" d="100"/>
        </p:scale>
        <p:origin x="111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414"/>
    </p:cViewPr>
  </p:sorterViewPr>
  <p:notesViewPr>
    <p:cSldViewPr>
      <p:cViewPr varScale="1">
        <p:scale>
          <a:sx n="72" d="100"/>
          <a:sy n="72" d="100"/>
        </p:scale>
        <p:origin x="241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043343" cy="465865"/>
          </a:xfrm>
          <a:prstGeom prst="rect">
            <a:avLst/>
          </a:prstGeom>
          <a:noFill/>
          <a:ln w="9525">
            <a:noFill/>
            <a:miter lim="800000"/>
          </a:ln>
          <a:effectLst/>
        </p:spPr>
        <p:txBody>
          <a:bodyPr vert="horz" wrap="square" lIns="93924" tIns="46962" rIns="93924" bIns="46962" numCol="1" anchor="t" anchorCtr="0" compatLnSpc="1">
            <a:prstTxWarp prst="textNoShape">
              <a:avLst/>
            </a:prstTxWarp>
          </a:bodyPr>
          <a:lstStyle>
            <a:lvl1pPr>
              <a:defRPr sz="1200">
                <a:uFillTx/>
              </a:defRPr>
            </a:lvl1pPr>
          </a:lstStyle>
          <a:p>
            <a:pPr>
              <a:defRPr>
                <a:uFillTx/>
              </a:defRPr>
            </a:pPr>
            <a:endParaRPr lang="en-US" dirty="0">
              <a:uFillTx/>
            </a:endParaRPr>
          </a:p>
        </p:txBody>
      </p:sp>
      <p:sp>
        <p:nvSpPr>
          <p:cNvPr id="19459" name="Rectangle 3"/>
          <p:cNvSpPr>
            <a:spLocks noGrp="1" noChangeArrowheads="1"/>
          </p:cNvSpPr>
          <p:nvPr>
            <p:ph type="dt" sz="quarter" idx="1"/>
          </p:nvPr>
        </p:nvSpPr>
        <p:spPr bwMode="auto">
          <a:xfrm>
            <a:off x="3979757" y="0"/>
            <a:ext cx="3043343" cy="465865"/>
          </a:xfrm>
          <a:prstGeom prst="rect">
            <a:avLst/>
          </a:prstGeom>
          <a:noFill/>
          <a:ln w="9525">
            <a:noFill/>
            <a:miter lim="800000"/>
          </a:ln>
          <a:effectLst/>
        </p:spPr>
        <p:txBody>
          <a:bodyPr vert="horz" wrap="square" lIns="93924" tIns="46962" rIns="93924" bIns="46962" numCol="1" anchor="t" anchorCtr="0" compatLnSpc="1">
            <a:prstTxWarp prst="textNoShape">
              <a:avLst/>
            </a:prstTxWarp>
          </a:bodyPr>
          <a:lstStyle>
            <a:lvl1pPr algn="r">
              <a:defRPr sz="1200">
                <a:uFillTx/>
              </a:defRPr>
            </a:lvl1pPr>
          </a:lstStyle>
          <a:p>
            <a:pPr>
              <a:defRPr>
                <a:uFillTx/>
              </a:defRPr>
            </a:pPr>
            <a:endParaRPr lang="en-US" dirty="0">
              <a:uFillTx/>
            </a:endParaRPr>
          </a:p>
        </p:txBody>
      </p:sp>
      <p:sp>
        <p:nvSpPr>
          <p:cNvPr id="19460" name="Rectangle 4"/>
          <p:cNvSpPr>
            <a:spLocks noGrp="1" noChangeArrowheads="1"/>
          </p:cNvSpPr>
          <p:nvPr>
            <p:ph type="ftr" sz="quarter" idx="2"/>
          </p:nvPr>
        </p:nvSpPr>
        <p:spPr bwMode="auto">
          <a:xfrm>
            <a:off x="1" y="8843236"/>
            <a:ext cx="3043343" cy="465865"/>
          </a:xfrm>
          <a:prstGeom prst="rect">
            <a:avLst/>
          </a:prstGeom>
          <a:noFill/>
          <a:ln w="9525">
            <a:noFill/>
            <a:miter lim="800000"/>
          </a:ln>
          <a:effectLst/>
        </p:spPr>
        <p:txBody>
          <a:bodyPr vert="horz" wrap="square" lIns="93924" tIns="46962" rIns="93924" bIns="46962" numCol="1" anchor="b" anchorCtr="0" compatLnSpc="1">
            <a:prstTxWarp prst="textNoShape">
              <a:avLst/>
            </a:prstTxWarp>
          </a:bodyPr>
          <a:lstStyle>
            <a:lvl1pPr>
              <a:defRPr sz="1200">
                <a:uFillTx/>
              </a:defRPr>
            </a:lvl1pPr>
          </a:lstStyle>
          <a:p>
            <a:pPr>
              <a:defRPr>
                <a:uFillTx/>
              </a:defRPr>
            </a:pPr>
            <a:endParaRPr lang="en-US" dirty="0">
              <a:uFillTx/>
            </a:endParaRPr>
          </a:p>
        </p:txBody>
      </p:sp>
      <p:sp>
        <p:nvSpPr>
          <p:cNvPr id="19461" name="Rectangle 5"/>
          <p:cNvSpPr>
            <a:spLocks noGrp="1" noChangeArrowheads="1"/>
          </p:cNvSpPr>
          <p:nvPr>
            <p:ph type="sldNum" sz="quarter" idx="3"/>
          </p:nvPr>
        </p:nvSpPr>
        <p:spPr bwMode="auto">
          <a:xfrm>
            <a:off x="3979757" y="8843236"/>
            <a:ext cx="3043343" cy="465865"/>
          </a:xfrm>
          <a:prstGeom prst="rect">
            <a:avLst/>
          </a:prstGeom>
          <a:noFill/>
          <a:ln w="9525">
            <a:noFill/>
            <a:miter lim="800000"/>
          </a:ln>
          <a:effectLst/>
        </p:spPr>
        <p:txBody>
          <a:bodyPr vert="horz" wrap="square" lIns="93924" tIns="46962" rIns="93924" bIns="46962" numCol="1" anchor="b" anchorCtr="0" compatLnSpc="1">
            <a:prstTxWarp prst="textNoShape">
              <a:avLst/>
            </a:prstTxWarp>
          </a:bodyPr>
          <a:lstStyle>
            <a:lvl1pPr algn="r">
              <a:defRPr sz="1200">
                <a:uFillTx/>
              </a:defRPr>
            </a:lvl1pPr>
          </a:lstStyle>
          <a:p>
            <a:pPr>
              <a:defRPr>
                <a:uFillTx/>
              </a:defRPr>
            </a:pPr>
            <a:fld id="{00AB768B-533C-4C24-A262-A625C4B88506}" type="slidenum">
              <a:rPr lang="en-US">
                <a:uFillTx/>
              </a:rPr>
              <a:pPr>
                <a:defRPr>
                  <a:uFillTx/>
                </a:defRPr>
              </a:pPr>
              <a:t>‹#›</a:t>
            </a:fld>
            <a:endParaRPr lang="en-US" dirty="0">
              <a:uFillTx/>
            </a:endParaRPr>
          </a:p>
        </p:txBody>
      </p:sp>
    </p:spTree>
    <p:extLst>
      <p:ext uri="{BB962C8B-B14F-4D97-AF65-F5344CB8AC3E}">
        <p14:creationId xmlns:p14="http://schemas.microsoft.com/office/powerpoint/2010/main" val="1076075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43343" cy="465865"/>
          </a:xfrm>
          <a:prstGeom prst="rect">
            <a:avLst/>
          </a:prstGeom>
          <a:noFill/>
          <a:ln w="9525">
            <a:noFill/>
            <a:miter lim="800000"/>
          </a:ln>
          <a:effectLst/>
        </p:spPr>
        <p:txBody>
          <a:bodyPr vert="horz" wrap="square" lIns="93924" tIns="46962" rIns="93924" bIns="46962" numCol="1" anchor="t" anchorCtr="0" compatLnSpc="1">
            <a:prstTxWarp prst="textNoShape">
              <a:avLst/>
            </a:prstTxWarp>
          </a:bodyPr>
          <a:lstStyle>
            <a:lvl1pPr>
              <a:defRPr sz="1200">
                <a:uFillTx/>
                <a:latin typeface="Times" pitchFamily="18" charset="0"/>
              </a:defRPr>
            </a:lvl1pPr>
          </a:lstStyle>
          <a:p>
            <a:pPr>
              <a:defRPr>
                <a:uFillTx/>
              </a:defRPr>
            </a:pPr>
            <a:endParaRPr lang="en-US" dirty="0">
              <a:uFillTx/>
            </a:endParaRPr>
          </a:p>
        </p:txBody>
      </p:sp>
      <p:sp>
        <p:nvSpPr>
          <p:cNvPr id="11267" name="Rectangle 3"/>
          <p:cNvSpPr>
            <a:spLocks noGrp="1" noChangeArrowheads="1"/>
          </p:cNvSpPr>
          <p:nvPr>
            <p:ph type="dt" idx="1"/>
          </p:nvPr>
        </p:nvSpPr>
        <p:spPr bwMode="auto">
          <a:xfrm>
            <a:off x="3979757" y="0"/>
            <a:ext cx="3043343" cy="465865"/>
          </a:xfrm>
          <a:prstGeom prst="rect">
            <a:avLst/>
          </a:prstGeom>
          <a:noFill/>
          <a:ln w="9525">
            <a:noFill/>
            <a:miter lim="800000"/>
          </a:ln>
          <a:effectLst/>
        </p:spPr>
        <p:txBody>
          <a:bodyPr vert="horz" wrap="square" lIns="93924" tIns="46962" rIns="93924" bIns="46962" numCol="1" anchor="t" anchorCtr="0" compatLnSpc="1">
            <a:prstTxWarp prst="textNoShape">
              <a:avLst/>
            </a:prstTxWarp>
          </a:bodyPr>
          <a:lstStyle>
            <a:lvl1pPr algn="r">
              <a:defRPr sz="1200">
                <a:uFillTx/>
                <a:latin typeface="Times" pitchFamily="18" charset="0"/>
              </a:defRPr>
            </a:lvl1pPr>
          </a:lstStyle>
          <a:p>
            <a:pPr>
              <a:defRPr>
                <a:uFillTx/>
              </a:defRPr>
            </a:pPr>
            <a:endParaRPr lang="en-US" dirty="0">
              <a:uFillTx/>
            </a:endParaRPr>
          </a:p>
        </p:txBody>
      </p:sp>
      <p:sp>
        <p:nvSpPr>
          <p:cNvPr id="4915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ln>
        </p:spPr>
      </p:sp>
      <p:sp>
        <p:nvSpPr>
          <p:cNvPr id="11269" name="Rectangle 5"/>
          <p:cNvSpPr>
            <a:spLocks noGrp="1" noChangeArrowheads="1"/>
          </p:cNvSpPr>
          <p:nvPr>
            <p:ph type="body" sz="quarter" idx="3"/>
          </p:nvPr>
        </p:nvSpPr>
        <p:spPr bwMode="auto">
          <a:xfrm>
            <a:off x="936414" y="4421619"/>
            <a:ext cx="5150273" cy="4189503"/>
          </a:xfrm>
          <a:prstGeom prst="rect">
            <a:avLst/>
          </a:prstGeom>
          <a:noFill/>
          <a:ln w="9525">
            <a:noFill/>
            <a:miter lim="800000"/>
          </a:ln>
          <a:effectLst/>
        </p:spPr>
        <p:txBody>
          <a:bodyPr vert="horz" wrap="square" lIns="93924" tIns="46962" rIns="93924" bIns="46962" numCol="1" anchor="t" anchorCtr="0" compatLnSpc="1">
            <a:prstTxWarp prst="textNoShape">
              <a:avLst/>
            </a:prstTxWarp>
          </a:bodyPr>
          <a:lstStyle/>
          <a:p>
            <a:pPr lvl="0"/>
            <a:r>
              <a:rPr lang="en-US" noProof="0" smtClean="0">
                <a:uFillTx/>
              </a:rPr>
              <a:t>Click to edit Master text styles</a:t>
            </a:r>
          </a:p>
          <a:p>
            <a:pPr lvl="1"/>
            <a:r>
              <a:rPr lang="en-US" noProof="0" smtClean="0">
                <a:uFillTx/>
              </a:rPr>
              <a:t>Second level</a:t>
            </a:r>
          </a:p>
          <a:p>
            <a:pPr lvl="2"/>
            <a:r>
              <a:rPr lang="en-US" noProof="0" smtClean="0">
                <a:uFillTx/>
              </a:rPr>
              <a:t>Third level</a:t>
            </a:r>
          </a:p>
          <a:p>
            <a:pPr lvl="3"/>
            <a:r>
              <a:rPr lang="en-US" noProof="0" smtClean="0">
                <a:uFillTx/>
              </a:rPr>
              <a:t>Fourth level</a:t>
            </a:r>
          </a:p>
          <a:p>
            <a:pPr lvl="4"/>
            <a:r>
              <a:rPr lang="en-US" noProof="0" smtClean="0">
                <a:uFillTx/>
              </a:rPr>
              <a:t>Fifth level</a:t>
            </a:r>
          </a:p>
        </p:txBody>
      </p:sp>
      <p:sp>
        <p:nvSpPr>
          <p:cNvPr id="11270" name="Rectangle 6"/>
          <p:cNvSpPr>
            <a:spLocks noGrp="1" noChangeArrowheads="1"/>
          </p:cNvSpPr>
          <p:nvPr>
            <p:ph type="ftr" sz="quarter" idx="4"/>
          </p:nvPr>
        </p:nvSpPr>
        <p:spPr bwMode="auto">
          <a:xfrm>
            <a:off x="1" y="8843236"/>
            <a:ext cx="3043343" cy="465865"/>
          </a:xfrm>
          <a:prstGeom prst="rect">
            <a:avLst/>
          </a:prstGeom>
          <a:noFill/>
          <a:ln w="9525">
            <a:noFill/>
            <a:miter lim="800000"/>
          </a:ln>
          <a:effectLst/>
        </p:spPr>
        <p:txBody>
          <a:bodyPr vert="horz" wrap="square" lIns="93924" tIns="46962" rIns="93924" bIns="46962" numCol="1" anchor="b" anchorCtr="0" compatLnSpc="1">
            <a:prstTxWarp prst="textNoShape">
              <a:avLst/>
            </a:prstTxWarp>
          </a:bodyPr>
          <a:lstStyle>
            <a:lvl1pPr>
              <a:defRPr sz="1200">
                <a:uFillTx/>
                <a:latin typeface="Times" pitchFamily="18" charset="0"/>
              </a:defRPr>
            </a:lvl1pPr>
          </a:lstStyle>
          <a:p>
            <a:pPr>
              <a:defRPr>
                <a:uFillTx/>
              </a:defRPr>
            </a:pPr>
            <a:endParaRPr lang="en-US" dirty="0">
              <a:uFillTx/>
            </a:endParaRPr>
          </a:p>
        </p:txBody>
      </p:sp>
      <p:sp>
        <p:nvSpPr>
          <p:cNvPr id="11271" name="Rectangle 7"/>
          <p:cNvSpPr>
            <a:spLocks noGrp="1" noChangeArrowheads="1"/>
          </p:cNvSpPr>
          <p:nvPr>
            <p:ph type="sldNum" sz="quarter" idx="5"/>
          </p:nvPr>
        </p:nvSpPr>
        <p:spPr bwMode="auto">
          <a:xfrm>
            <a:off x="3979757" y="8843236"/>
            <a:ext cx="3043343" cy="465865"/>
          </a:xfrm>
          <a:prstGeom prst="rect">
            <a:avLst/>
          </a:prstGeom>
          <a:noFill/>
          <a:ln w="9525">
            <a:noFill/>
            <a:miter lim="800000"/>
          </a:ln>
          <a:effectLst/>
        </p:spPr>
        <p:txBody>
          <a:bodyPr vert="horz" wrap="square" lIns="93924" tIns="46962" rIns="93924" bIns="46962" numCol="1" anchor="b" anchorCtr="0" compatLnSpc="1">
            <a:prstTxWarp prst="textNoShape">
              <a:avLst/>
            </a:prstTxWarp>
          </a:bodyPr>
          <a:lstStyle>
            <a:lvl1pPr algn="r">
              <a:defRPr sz="1200">
                <a:uFillTx/>
                <a:latin typeface="Times" pitchFamily="18" charset="0"/>
              </a:defRPr>
            </a:lvl1pPr>
          </a:lstStyle>
          <a:p>
            <a:pPr>
              <a:defRPr>
                <a:uFillTx/>
              </a:defRPr>
            </a:pPr>
            <a:fld id="{02AB2D13-E87C-41AB-8074-7721CB56FA6B}" type="slidenum">
              <a:rPr lang="en-US">
                <a:uFillTx/>
              </a:rPr>
              <a:pPr>
                <a:defRPr>
                  <a:uFillTx/>
                </a:defRPr>
              </a:pPr>
              <a:t>‹#›</a:t>
            </a:fld>
            <a:endParaRPr lang="en-US" dirty="0">
              <a:uFillTx/>
            </a:endParaRPr>
          </a:p>
        </p:txBody>
      </p:sp>
    </p:spTree>
    <p:extLst>
      <p:ext uri="{BB962C8B-B14F-4D97-AF65-F5344CB8AC3E}">
        <p14:creationId xmlns:p14="http://schemas.microsoft.com/office/powerpoint/2010/main" val="4227404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uFillTx/>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uFillTx/>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uFillTx/>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uFillTx/>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uFillTx/>
        <a:latin typeface="Times" pitchFamily="18" charset="0"/>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uFillTx/>
            </a:endParaRPr>
          </a:p>
        </p:txBody>
      </p:sp>
      <p:sp>
        <p:nvSpPr>
          <p:cNvPr id="4" name="Slide Number Placeholder 3"/>
          <p:cNvSpPr>
            <a:spLocks noGrp="1"/>
          </p:cNvSpPr>
          <p:nvPr>
            <p:ph type="sldNum" sz="quarter" idx="10"/>
          </p:nvPr>
        </p:nvSpPr>
        <p:spPr/>
        <p:txBody>
          <a:bodyPr/>
          <a:lstStyle/>
          <a:p>
            <a:pPr>
              <a:defRPr>
                <a:uFillTx/>
              </a:defRPr>
            </a:pPr>
            <a:fld id="{02AB2D13-E87C-41AB-8074-7721CB56FA6B}" type="slidenum">
              <a:rPr lang="en-US" smtClean="0">
                <a:uFillTx/>
              </a:rPr>
              <a:pPr>
                <a:defRPr>
                  <a:uFillTx/>
                </a:defRPr>
              </a:pPr>
              <a:t>1</a:t>
            </a:fld>
            <a:endParaRPr lang="en-US">
              <a:uFillTx/>
            </a:endParaRPr>
          </a:p>
        </p:txBody>
      </p:sp>
    </p:spTree>
    <p:extLst>
      <p:ext uri="{BB962C8B-B14F-4D97-AF65-F5344CB8AC3E}">
        <p14:creationId xmlns:p14="http://schemas.microsoft.com/office/powerpoint/2010/main" val="359610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dirty="0" smtClean="0">
                <a:uFillTx/>
              </a:rPr>
              <a:t>Buy, Barter, Build</a:t>
            </a:r>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uFillTx/>
                <a:latin typeface="Calibri"/>
                <a:ea typeface="Calibri"/>
                <a:cs typeface="Calibri"/>
                <a:sym typeface="Calibri"/>
              </a:rPr>
              <a:pPr algn="r">
                <a:buClr>
                  <a:schemeClr val="dk1"/>
                </a:buClr>
                <a:buSzPct val="25000"/>
              </a:pPr>
              <a:t>3</a:t>
            </a:fld>
            <a:endParaRPr lang="en-US" sz="120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30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uFillTx/>
                <a:latin typeface="Calibri"/>
                <a:ea typeface="Calibri"/>
                <a:cs typeface="Calibri"/>
                <a:sym typeface="Calibri"/>
              </a:rPr>
              <a:pPr algn="r">
                <a:buClr>
                  <a:schemeClr val="dk1"/>
                </a:buClr>
                <a:buSzPct val="25000"/>
              </a:pPr>
              <a:t>4</a:t>
            </a:fld>
            <a:endParaRPr lang="en-US" sz="120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24315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uFillTx/>
              </a:rPr>
              <a:t>SPRWG Starting point was </a:t>
            </a:r>
          </a:p>
          <a:p>
            <a:r>
              <a:rPr lang="en-US" dirty="0" smtClean="0">
                <a:uFillTx/>
              </a:rPr>
              <a:t>NOAA COURL</a:t>
            </a:r>
            <a:r>
              <a:rPr lang="en-US" baseline="0" dirty="0" smtClean="0">
                <a:uFillTx/>
              </a:rPr>
              <a:t> and WMO OSCAR</a:t>
            </a:r>
          </a:p>
          <a:p>
            <a:endParaRPr lang="en-US" baseline="0" dirty="0" smtClean="0">
              <a:uFillTx/>
            </a:endParaRPr>
          </a:p>
          <a:p>
            <a:r>
              <a:rPr lang="en-US" baseline="0" dirty="0" smtClean="0">
                <a:uFillTx/>
              </a:rPr>
              <a:t>Enterprise Ground provided the NESDIS ground baseline</a:t>
            </a:r>
          </a:p>
          <a:p>
            <a:r>
              <a:rPr lang="en-US" baseline="0" dirty="0" smtClean="0">
                <a:uFillTx/>
              </a:rPr>
              <a:t>Output cost estimates include cost deltas associated with </a:t>
            </a:r>
            <a:r>
              <a:rPr lang="en-US" baseline="0" dirty="0" err="1" smtClean="0">
                <a:uFillTx/>
              </a:rPr>
              <a:t>hardward</a:t>
            </a:r>
            <a:r>
              <a:rPr lang="en-US" baseline="0" dirty="0" smtClean="0">
                <a:uFillTx/>
              </a:rPr>
              <a:t> and software changes driven by space architectures</a:t>
            </a:r>
            <a:endParaRPr lang="en-US" dirty="0" smtClean="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uFillTx/>
                <a:latin typeface="Calibri"/>
                <a:ea typeface="Calibri"/>
                <a:cs typeface="Calibri"/>
                <a:sym typeface="Calibri"/>
              </a:rPr>
              <a:pPr algn="r">
                <a:buClr>
                  <a:schemeClr val="dk1"/>
                </a:buClr>
                <a:buSzPct val="25000"/>
              </a:pPr>
              <a:t>8</a:t>
            </a:fld>
            <a:endParaRPr lang="en-US" sz="120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700689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1" i="1" baseline="0">
                <a:solidFill>
                  <a:srgbClr val="000099"/>
                </a:solidFill>
                <a:uFillTx/>
              </a:defRPr>
            </a:lvl1pPr>
          </a:lstStyle>
          <a:p>
            <a:r>
              <a:rPr lang="en-US" dirty="0" smtClean="0">
                <a:uFillTx/>
              </a:rPr>
              <a:t>Click to edit Master title style</a:t>
            </a:r>
            <a:endParaRPr lang="en-US" dirty="0">
              <a:uFillTx/>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b="0" i="1" baseline="0">
                <a:solidFill>
                  <a:srgbClr val="000099"/>
                </a:solidFill>
                <a:uFillTx/>
                <a:latin typeface="Arial" pitchFamily="34" charset="0"/>
                <a:cs typeface="Arial" pitchFamily="34" charset="0"/>
              </a:defRPr>
            </a:lvl1pPr>
            <a:lvl2pPr marL="457200" indent="0" algn="ctr">
              <a:buNone/>
              <a:defRPr>
                <a:uFillTx/>
              </a:defRPr>
            </a:lvl2pPr>
            <a:lvl3pPr marL="914400" indent="0" algn="ctr">
              <a:buNone/>
              <a:defRPr>
                <a:uFillTx/>
              </a:defRPr>
            </a:lvl3pPr>
            <a:lvl4pPr marL="1371600" indent="0" algn="ctr">
              <a:buNone/>
              <a:defRPr>
                <a:uFillTx/>
              </a:defRPr>
            </a:lvl4pPr>
            <a:lvl5pPr marL="1828800" indent="0" algn="ctr">
              <a:buNone/>
              <a:defRPr>
                <a:uFillTx/>
              </a:defRPr>
            </a:lvl5pPr>
            <a:lvl6pPr marL="2286000" indent="0" algn="ctr">
              <a:buNone/>
              <a:defRPr>
                <a:uFillTx/>
              </a:defRPr>
            </a:lvl6pPr>
            <a:lvl7pPr marL="2743200" indent="0" algn="ctr">
              <a:buNone/>
              <a:defRPr>
                <a:uFillTx/>
              </a:defRPr>
            </a:lvl7pPr>
            <a:lvl8pPr marL="3200400" indent="0" algn="ctr">
              <a:buNone/>
              <a:defRPr>
                <a:uFillTx/>
              </a:defRPr>
            </a:lvl8pPr>
            <a:lvl9pPr marL="3657600" indent="0" algn="ctr">
              <a:buNone/>
              <a:defRPr>
                <a:uFillTx/>
              </a:defRPr>
            </a:lvl9pPr>
          </a:lstStyle>
          <a:p>
            <a:r>
              <a:rPr lang="en-US" dirty="0" smtClean="0">
                <a:uFillTx/>
              </a:rPr>
              <a:t>Click to edit Master subtitle style</a:t>
            </a:r>
            <a:endParaRPr lang="en-US" dirty="0">
              <a:uFillTx/>
            </a:endParaRPr>
          </a:p>
        </p:txBody>
      </p:sp>
      <p:sp>
        <p:nvSpPr>
          <p:cNvPr id="4" name="Rectangle 6"/>
          <p:cNvSpPr>
            <a:spLocks noGrp="1" noChangeArrowheads="1"/>
          </p:cNvSpPr>
          <p:nvPr>
            <p:ph type="sldNum" sz="quarter" idx="10"/>
          </p:nvPr>
        </p:nvSpPr>
        <p:spPr/>
        <p:txBody>
          <a:bodyPr/>
          <a:lstStyle>
            <a:lvl1pPr>
              <a:defRPr>
                <a:uFillTx/>
              </a:defRPr>
            </a:lvl1pPr>
          </a:lstStyle>
          <a:p>
            <a:pPr>
              <a:defRPr>
                <a:uFillTx/>
              </a:defRPr>
            </a:pPr>
            <a:fld id="{151E99AE-C5B4-4072-A998-4AD5A452C790}" type="slidenum">
              <a:rPr lang="en-US">
                <a:uFillTx/>
              </a:rPr>
              <a:pPr>
                <a:defRPr>
                  <a:uFillTx/>
                </a:defRPr>
              </a:pPr>
              <a:t>‹#›</a:t>
            </a:fld>
            <a:endParaRPr lang="en-US" dirty="0">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Rectangle 6"/>
          <p:cNvSpPr>
            <a:spLocks noGrp="1" noChangeArrowheads="1"/>
          </p:cNvSpPr>
          <p:nvPr>
            <p:ph type="sldNum" sz="quarter" idx="10"/>
          </p:nvPr>
        </p:nvSpPr>
        <p:spPr/>
        <p:txBody>
          <a:bodyPr/>
          <a:lstStyle>
            <a:lvl1pPr>
              <a:defRPr>
                <a:uFillTx/>
              </a:defRPr>
            </a:lvl1pPr>
          </a:lstStyle>
          <a:p>
            <a:pPr>
              <a:defRPr>
                <a:uFillTx/>
              </a:defRPr>
            </a:pPr>
            <a:fld id="{AE82A832-F383-4112-9BAD-A40F66D488B6}" type="slidenum">
              <a:rPr lang="en-US">
                <a:uFillTx/>
              </a:rPr>
              <a:pPr>
                <a:defRPr>
                  <a:uFillTx/>
                </a:defRPr>
              </a:pPr>
              <a:t>‹#›</a:t>
            </a:fld>
            <a:endParaRPr lang="en-US" dirty="0">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300" y="304800"/>
            <a:ext cx="2052638" cy="6080125"/>
          </a:xfr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685800" y="304800"/>
            <a:ext cx="6007100" cy="6080125"/>
          </a:xfr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Rectangle 6"/>
          <p:cNvSpPr>
            <a:spLocks noGrp="1" noChangeArrowheads="1"/>
          </p:cNvSpPr>
          <p:nvPr>
            <p:ph type="sldNum" sz="quarter" idx="10"/>
          </p:nvPr>
        </p:nvSpPr>
        <p:spPr/>
        <p:txBody>
          <a:bodyPr/>
          <a:lstStyle>
            <a:lvl1pPr>
              <a:defRPr>
                <a:uFillTx/>
              </a:defRPr>
            </a:lvl1pPr>
          </a:lstStyle>
          <a:p>
            <a:pPr>
              <a:defRPr>
                <a:uFillTx/>
              </a:defRPr>
            </a:pPr>
            <a:fld id="{7464DAF2-22A1-456A-98F6-1063276BD75E}" type="slidenum">
              <a:rPr lang="en-US">
                <a:uFillTx/>
              </a:rPr>
              <a:pPr>
                <a:defRPr>
                  <a:uFillTx/>
                </a:defRPr>
              </a:pPr>
              <a:t>‹#›</a:t>
            </a:fld>
            <a:endParaRPr lang="en-US" dirty="0">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1A_Basic_Ma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4800"/>
            <a:ext cx="8229600" cy="581597"/>
          </a:xfrm>
          <a:prstGeom prst="rect">
            <a:avLst/>
          </a:prstGeom>
        </p:spPr>
        <p:txBody>
          <a:bodyPr/>
          <a:lstStyle/>
          <a:p>
            <a:r>
              <a:rPr lang="en-US" smtClean="0">
                <a:uFillTx/>
              </a:rPr>
              <a:t>Head – Black 26 point Arial</a:t>
            </a:r>
            <a:endParaRPr lang="en-US" dirty="0">
              <a:uFillTx/>
            </a:endParaRPr>
          </a:p>
        </p:txBody>
      </p:sp>
      <p:sp>
        <p:nvSpPr>
          <p:cNvPr id="10" name="Text Placeholder 9"/>
          <p:cNvSpPr>
            <a:spLocks noGrp="1"/>
          </p:cNvSpPr>
          <p:nvPr>
            <p:ph type="body" sz="quarter" idx="14" hasCustomPrompt="1"/>
          </p:nvPr>
        </p:nvSpPr>
        <p:spPr>
          <a:xfrm>
            <a:off x="228600" y="685800"/>
            <a:ext cx="8229600" cy="609600"/>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Font typeface="Arial"/>
              <a:buNone/>
              <a:defRPr sz="2000" b="0" i="1">
                <a:solidFill>
                  <a:schemeClr val="tx2"/>
                </a:solidFill>
                <a:uFillTx/>
                <a:latin typeface="+mn-lt"/>
              </a:defRPr>
            </a:lvl1pPr>
          </a:lstStyle>
          <a:p>
            <a:pPr lvl="0"/>
            <a:r>
              <a:rPr lang="en-US" dirty="0">
                <a:uFillTx/>
              </a:rPr>
              <a:t>Subtitle –Gray, 20 point Arial</a:t>
            </a:r>
          </a:p>
        </p:txBody>
      </p:sp>
      <p:sp>
        <p:nvSpPr>
          <p:cNvPr id="7" name="Content Placeholder 6"/>
          <p:cNvSpPr>
            <a:spLocks noGrp="1"/>
          </p:cNvSpPr>
          <p:nvPr>
            <p:ph sz="quarter" idx="15" hasCustomPrompt="1"/>
          </p:nvPr>
        </p:nvSpPr>
        <p:spPr>
          <a:xfrm>
            <a:off x="228600" y="1371600"/>
            <a:ext cx="8077200" cy="4114800"/>
          </a:xfrm>
          <a:prstGeom prst="rect">
            <a:avLst/>
          </a:prstGeom>
        </p:spPr>
        <p:txBody>
          <a:bodyPr vert="horz"/>
          <a:lstStyle>
            <a:lvl1pPr marL="282575" indent="-282575">
              <a:buSzPct val="130000"/>
              <a:defRPr>
                <a:uFillTx/>
              </a:defRPr>
            </a:lvl1pPr>
            <a:lvl2pPr marL="517525" indent="-227013">
              <a:defRPr sz="1800">
                <a:uFillTx/>
              </a:defRPr>
            </a:lvl2pPr>
            <a:lvl3pPr marL="800100" indent="-176213">
              <a:buSzPct val="125000"/>
              <a:defRPr sz="1800">
                <a:uFillTx/>
              </a:defRPr>
            </a:lvl3pPr>
            <a:lvl4pPr marL="1201738" indent="-228600">
              <a:defRPr sz="1800">
                <a:uFillTx/>
              </a:defRPr>
            </a:lvl4pPr>
            <a:lvl5pPr marL="1430338" indent="-176213">
              <a:buFont typeface="Arial"/>
              <a:buChar char="•"/>
              <a:defRPr sz="1800">
                <a:uFillTx/>
              </a:defRPr>
            </a:lvl5pPr>
          </a:lstStyle>
          <a:p>
            <a:r>
              <a:rPr lang="en-US" dirty="0" smtClean="0">
                <a:uFillTx/>
              </a:rPr>
              <a:t>Bullet 1 level – Bullet 130% size text – Black, 20 point Arial</a:t>
            </a:r>
          </a:p>
          <a:p>
            <a:pPr lvl="1"/>
            <a:r>
              <a:rPr lang="en-US" dirty="0" smtClean="0">
                <a:uFillTx/>
              </a:rPr>
              <a:t>Bullet 2 level – 18 point Arial Italic</a:t>
            </a:r>
          </a:p>
          <a:p>
            <a:pPr lvl="2"/>
            <a:r>
              <a:rPr lang="en-US" dirty="0" smtClean="0">
                <a:uFillTx/>
              </a:rPr>
              <a:t>Bullet 3 level – Bullet 125% size text – 18 point Arial</a:t>
            </a:r>
          </a:p>
          <a:p>
            <a:pPr lvl="3"/>
            <a:r>
              <a:rPr lang="en-US" dirty="0" smtClean="0">
                <a:uFillTx/>
              </a:rPr>
              <a:t>Bullet 4 level – 18 point Arial Italic</a:t>
            </a:r>
          </a:p>
          <a:p>
            <a:pPr lvl="4"/>
            <a:r>
              <a:rPr lang="en-US" dirty="0" smtClean="0">
                <a:uFillTx/>
              </a:rPr>
              <a:t>Bullet 5 level – Bullet 100% size text – 18 point Arial</a:t>
            </a:r>
          </a:p>
        </p:txBody>
      </p:sp>
      <p:sp>
        <p:nvSpPr>
          <p:cNvPr id="6" name="Text Placeholder 7"/>
          <p:cNvSpPr>
            <a:spLocks noGrp="1"/>
          </p:cNvSpPr>
          <p:nvPr>
            <p:ph type="body" sz="quarter" idx="13" hasCustomPrompt="1"/>
          </p:nvPr>
        </p:nvSpPr>
        <p:spPr>
          <a:xfrm>
            <a:off x="228600" y="6131304"/>
            <a:ext cx="7057542" cy="492125"/>
          </a:xfrm>
          <a:prstGeom prst="rect">
            <a:avLst/>
          </a:prstGeom>
        </p:spPr>
        <p:txBody>
          <a:bodyPr vert="horz"/>
          <a:lstStyle>
            <a:lvl1pPr marL="225425" indent="-225425">
              <a:lnSpc>
                <a:spcPts val="1700"/>
              </a:lnSpc>
              <a:spcBef>
                <a:spcPts val="0"/>
              </a:spcBef>
              <a:buNone/>
              <a:defRPr sz="1600" b="1" i="1">
                <a:solidFill>
                  <a:srgbClr val="98123D"/>
                </a:solidFill>
                <a:uFillTx/>
                <a:latin typeface="+mn-lt"/>
              </a:defRPr>
            </a:lvl1pPr>
          </a:lstStyle>
          <a:p>
            <a:r>
              <a:rPr lang="en-US" dirty="0">
                <a:uFillTx/>
              </a:rPr>
              <a:t>&gt;	Key Point </a:t>
            </a:r>
            <a:r>
              <a:rPr lang="en-US" dirty="0" smtClean="0">
                <a:uFillTx/>
              </a:rPr>
              <a:t>– Arial Italic, </a:t>
            </a:r>
            <a:r>
              <a:rPr lang="en-US" dirty="0">
                <a:uFillTx/>
              </a:rPr>
              <a:t>16 </a:t>
            </a:r>
            <a:r>
              <a:rPr lang="en-US" dirty="0" smtClean="0">
                <a:uFillTx/>
              </a:rPr>
              <a:t>point</a:t>
            </a:r>
            <a:endParaRPr lang="en-US" dirty="0">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3_1A_Basic_Ma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4800"/>
            <a:ext cx="8229600" cy="581597"/>
          </a:xfrm>
          <a:prstGeom prst="rect">
            <a:avLst/>
          </a:prstGeom>
        </p:spPr>
        <p:txBody>
          <a:bodyPr/>
          <a:lstStyle/>
          <a:p>
            <a:r>
              <a:rPr lang="en-US" smtClean="0">
                <a:uFillTx/>
              </a:rPr>
              <a:t>Head – Black 26 point Arial</a:t>
            </a:r>
            <a:endParaRPr lang="en-US" dirty="0">
              <a:uFillTx/>
            </a:endParaRPr>
          </a:p>
        </p:txBody>
      </p:sp>
      <p:sp>
        <p:nvSpPr>
          <p:cNvPr id="10" name="Text Placeholder 9"/>
          <p:cNvSpPr>
            <a:spLocks noGrp="1"/>
          </p:cNvSpPr>
          <p:nvPr>
            <p:ph type="body" sz="quarter" idx="14" hasCustomPrompt="1"/>
          </p:nvPr>
        </p:nvSpPr>
        <p:spPr>
          <a:xfrm>
            <a:off x="228600" y="685800"/>
            <a:ext cx="8229600" cy="609600"/>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Font typeface="Arial"/>
              <a:buNone/>
              <a:defRPr sz="2000" b="0" i="1">
                <a:solidFill>
                  <a:schemeClr val="tx2"/>
                </a:solidFill>
                <a:uFillTx/>
                <a:latin typeface="+mn-lt"/>
              </a:defRPr>
            </a:lvl1pPr>
          </a:lstStyle>
          <a:p>
            <a:pPr lvl="0"/>
            <a:r>
              <a:rPr lang="en-US" dirty="0">
                <a:uFillTx/>
              </a:rPr>
              <a:t>Subtitle –Gray, 20 point Arial</a:t>
            </a:r>
          </a:p>
        </p:txBody>
      </p:sp>
      <p:sp>
        <p:nvSpPr>
          <p:cNvPr id="7" name="Content Placeholder 6"/>
          <p:cNvSpPr>
            <a:spLocks noGrp="1"/>
          </p:cNvSpPr>
          <p:nvPr>
            <p:ph sz="quarter" idx="15" hasCustomPrompt="1"/>
          </p:nvPr>
        </p:nvSpPr>
        <p:spPr>
          <a:xfrm>
            <a:off x="228600" y="1371600"/>
            <a:ext cx="8077200" cy="4114800"/>
          </a:xfrm>
          <a:prstGeom prst="rect">
            <a:avLst/>
          </a:prstGeom>
        </p:spPr>
        <p:txBody>
          <a:bodyPr vert="horz"/>
          <a:lstStyle>
            <a:lvl1pPr marL="282575" indent="-282575">
              <a:buSzPct val="130000"/>
              <a:defRPr>
                <a:uFillTx/>
              </a:defRPr>
            </a:lvl1pPr>
            <a:lvl2pPr marL="517525" indent="-227013">
              <a:defRPr sz="1800">
                <a:uFillTx/>
              </a:defRPr>
            </a:lvl2pPr>
            <a:lvl3pPr marL="800100" indent="-176213">
              <a:buSzPct val="125000"/>
              <a:defRPr sz="1800">
                <a:uFillTx/>
              </a:defRPr>
            </a:lvl3pPr>
            <a:lvl4pPr marL="1201738" indent="-228600">
              <a:defRPr sz="1800">
                <a:uFillTx/>
              </a:defRPr>
            </a:lvl4pPr>
            <a:lvl5pPr marL="1430338" indent="-176213">
              <a:buFont typeface="Arial"/>
              <a:buChar char="•"/>
              <a:defRPr sz="1800">
                <a:uFillTx/>
              </a:defRPr>
            </a:lvl5pPr>
          </a:lstStyle>
          <a:p>
            <a:r>
              <a:rPr lang="en-US" dirty="0" smtClean="0">
                <a:uFillTx/>
              </a:rPr>
              <a:t>Bullet 1 level – Bullet 130% size text – Black, 20 point Arial</a:t>
            </a:r>
          </a:p>
          <a:p>
            <a:pPr lvl="1"/>
            <a:r>
              <a:rPr lang="en-US" dirty="0" smtClean="0">
                <a:uFillTx/>
              </a:rPr>
              <a:t>Bullet 2 level – 18 point Arial Italic</a:t>
            </a:r>
          </a:p>
          <a:p>
            <a:pPr lvl="2"/>
            <a:r>
              <a:rPr lang="en-US" dirty="0" smtClean="0">
                <a:uFillTx/>
              </a:rPr>
              <a:t>Bullet 3 level – Bullet 125% size text – 18 point Arial</a:t>
            </a:r>
          </a:p>
          <a:p>
            <a:pPr lvl="3"/>
            <a:r>
              <a:rPr lang="en-US" dirty="0" smtClean="0">
                <a:uFillTx/>
              </a:rPr>
              <a:t>Bullet 4 level – 18 point Arial Italic</a:t>
            </a:r>
          </a:p>
          <a:p>
            <a:pPr lvl="4"/>
            <a:r>
              <a:rPr lang="en-US" dirty="0" smtClean="0">
                <a:uFillTx/>
              </a:rPr>
              <a:t>Bullet 5 level – Bullet 100% size text – 18 point Arial</a:t>
            </a:r>
          </a:p>
        </p:txBody>
      </p:sp>
      <p:sp>
        <p:nvSpPr>
          <p:cNvPr id="6" name="Text Placeholder 7"/>
          <p:cNvSpPr>
            <a:spLocks noGrp="1"/>
          </p:cNvSpPr>
          <p:nvPr>
            <p:ph type="body" sz="quarter" idx="13" hasCustomPrompt="1"/>
          </p:nvPr>
        </p:nvSpPr>
        <p:spPr>
          <a:xfrm>
            <a:off x="228600" y="6131304"/>
            <a:ext cx="7057542" cy="492125"/>
          </a:xfrm>
          <a:prstGeom prst="rect">
            <a:avLst/>
          </a:prstGeom>
        </p:spPr>
        <p:txBody>
          <a:bodyPr vert="horz"/>
          <a:lstStyle>
            <a:lvl1pPr marL="225425" indent="-225425">
              <a:lnSpc>
                <a:spcPts val="1700"/>
              </a:lnSpc>
              <a:spcBef>
                <a:spcPts val="0"/>
              </a:spcBef>
              <a:buNone/>
              <a:defRPr sz="1600" b="1" i="1">
                <a:solidFill>
                  <a:srgbClr val="98123D"/>
                </a:solidFill>
                <a:uFillTx/>
                <a:latin typeface="+mn-lt"/>
              </a:defRPr>
            </a:lvl1pPr>
          </a:lstStyle>
          <a:p>
            <a:r>
              <a:rPr lang="en-US" dirty="0">
                <a:uFillTx/>
              </a:rPr>
              <a:t>&gt;	Key Point </a:t>
            </a:r>
            <a:r>
              <a:rPr lang="en-US" dirty="0" smtClean="0">
                <a:uFillTx/>
              </a:rPr>
              <a:t>– Arial Italic, </a:t>
            </a:r>
            <a:r>
              <a:rPr lang="en-US" dirty="0">
                <a:uFillTx/>
              </a:rPr>
              <a:t>16 </a:t>
            </a:r>
            <a:r>
              <a:rPr lang="en-US" dirty="0" smtClean="0">
                <a:uFillTx/>
              </a:rPr>
              <a:t>point</a:t>
            </a:r>
            <a:endParaRPr lang="en-US" dirty="0">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8_1A_Basic_Ma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4800"/>
            <a:ext cx="8229600" cy="581597"/>
          </a:xfrm>
          <a:prstGeom prst="rect">
            <a:avLst/>
          </a:prstGeom>
        </p:spPr>
        <p:txBody>
          <a:bodyPr/>
          <a:lstStyle/>
          <a:p>
            <a:r>
              <a:rPr lang="en-US" smtClean="0">
                <a:uFillTx/>
              </a:rPr>
              <a:t>Head – Black 26 point Arial</a:t>
            </a:r>
            <a:endParaRPr lang="en-US" dirty="0">
              <a:uFillTx/>
            </a:endParaRPr>
          </a:p>
        </p:txBody>
      </p:sp>
      <p:sp>
        <p:nvSpPr>
          <p:cNvPr id="10" name="Text Placeholder 9"/>
          <p:cNvSpPr>
            <a:spLocks noGrp="1"/>
          </p:cNvSpPr>
          <p:nvPr>
            <p:ph type="body" sz="quarter" idx="14" hasCustomPrompt="1"/>
          </p:nvPr>
        </p:nvSpPr>
        <p:spPr>
          <a:xfrm>
            <a:off x="228600" y="685800"/>
            <a:ext cx="8229600" cy="609600"/>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Font typeface="Arial"/>
              <a:buNone/>
              <a:defRPr sz="2000" b="0" i="1">
                <a:solidFill>
                  <a:schemeClr val="tx2"/>
                </a:solidFill>
                <a:uFillTx/>
                <a:latin typeface="+mn-lt"/>
              </a:defRPr>
            </a:lvl1pPr>
          </a:lstStyle>
          <a:p>
            <a:pPr lvl="0"/>
            <a:r>
              <a:rPr lang="en-US" dirty="0">
                <a:uFillTx/>
              </a:rPr>
              <a:t>Subtitle –Gray, 20 point Arial</a:t>
            </a:r>
          </a:p>
        </p:txBody>
      </p:sp>
      <p:sp>
        <p:nvSpPr>
          <p:cNvPr id="7" name="Content Placeholder 6"/>
          <p:cNvSpPr>
            <a:spLocks noGrp="1"/>
          </p:cNvSpPr>
          <p:nvPr>
            <p:ph sz="quarter" idx="15" hasCustomPrompt="1"/>
          </p:nvPr>
        </p:nvSpPr>
        <p:spPr>
          <a:xfrm>
            <a:off x="228600" y="1371600"/>
            <a:ext cx="8077200" cy="4114800"/>
          </a:xfrm>
          <a:prstGeom prst="rect">
            <a:avLst/>
          </a:prstGeom>
        </p:spPr>
        <p:txBody>
          <a:bodyPr vert="horz"/>
          <a:lstStyle>
            <a:lvl1pPr marL="282575" indent="-282575">
              <a:buSzPct val="130000"/>
              <a:defRPr>
                <a:uFillTx/>
              </a:defRPr>
            </a:lvl1pPr>
            <a:lvl2pPr marL="517525" indent="-227013">
              <a:defRPr sz="1800">
                <a:uFillTx/>
              </a:defRPr>
            </a:lvl2pPr>
            <a:lvl3pPr marL="800100" indent="-176213">
              <a:buSzPct val="125000"/>
              <a:defRPr sz="1800">
                <a:uFillTx/>
              </a:defRPr>
            </a:lvl3pPr>
            <a:lvl4pPr marL="1201738" indent="-228600">
              <a:defRPr sz="1800">
                <a:uFillTx/>
              </a:defRPr>
            </a:lvl4pPr>
            <a:lvl5pPr marL="1430338" indent="-176213">
              <a:buFont typeface="Arial"/>
              <a:buChar char="•"/>
              <a:defRPr sz="1800">
                <a:uFillTx/>
              </a:defRPr>
            </a:lvl5pPr>
          </a:lstStyle>
          <a:p>
            <a:r>
              <a:rPr lang="en-US" dirty="0" smtClean="0">
                <a:uFillTx/>
              </a:rPr>
              <a:t>Bullet 1 level – Bullet 130% size text – Black, 20 point Arial</a:t>
            </a:r>
          </a:p>
          <a:p>
            <a:pPr lvl="1"/>
            <a:r>
              <a:rPr lang="en-US" dirty="0" smtClean="0">
                <a:uFillTx/>
              </a:rPr>
              <a:t>Bullet 2 level – 18 point Arial Italic</a:t>
            </a:r>
          </a:p>
          <a:p>
            <a:pPr lvl="2"/>
            <a:r>
              <a:rPr lang="en-US" dirty="0" smtClean="0">
                <a:uFillTx/>
              </a:rPr>
              <a:t>Bullet 3 level – Bullet 125% size text – 18 point Arial</a:t>
            </a:r>
          </a:p>
          <a:p>
            <a:pPr lvl="3"/>
            <a:r>
              <a:rPr lang="en-US" dirty="0" smtClean="0">
                <a:uFillTx/>
              </a:rPr>
              <a:t>Bullet 4 level – 18 point Arial Italic</a:t>
            </a:r>
          </a:p>
          <a:p>
            <a:pPr lvl="4"/>
            <a:r>
              <a:rPr lang="en-US" dirty="0" smtClean="0">
                <a:uFillTx/>
              </a:rPr>
              <a:t>Bullet 5 level – Bullet 100% size text – 18 point Arial</a:t>
            </a:r>
          </a:p>
        </p:txBody>
      </p:sp>
      <p:sp>
        <p:nvSpPr>
          <p:cNvPr id="6" name="Text Placeholder 7"/>
          <p:cNvSpPr>
            <a:spLocks noGrp="1"/>
          </p:cNvSpPr>
          <p:nvPr>
            <p:ph type="body" sz="quarter" idx="13" hasCustomPrompt="1"/>
          </p:nvPr>
        </p:nvSpPr>
        <p:spPr>
          <a:xfrm>
            <a:off x="228600" y="6131304"/>
            <a:ext cx="7057542" cy="492125"/>
          </a:xfrm>
          <a:prstGeom prst="rect">
            <a:avLst/>
          </a:prstGeom>
        </p:spPr>
        <p:txBody>
          <a:bodyPr vert="horz"/>
          <a:lstStyle>
            <a:lvl1pPr marL="225425" indent="-225425">
              <a:lnSpc>
                <a:spcPts val="1700"/>
              </a:lnSpc>
              <a:spcBef>
                <a:spcPts val="0"/>
              </a:spcBef>
              <a:buNone/>
              <a:defRPr sz="1600" b="1" i="1">
                <a:solidFill>
                  <a:srgbClr val="98123D"/>
                </a:solidFill>
                <a:uFillTx/>
                <a:latin typeface="+mn-lt"/>
              </a:defRPr>
            </a:lvl1pPr>
          </a:lstStyle>
          <a:p>
            <a:r>
              <a:rPr lang="en-US" dirty="0">
                <a:uFillTx/>
              </a:rPr>
              <a:t>&gt;	Key Point </a:t>
            </a:r>
            <a:r>
              <a:rPr lang="en-US" dirty="0" smtClean="0">
                <a:uFillTx/>
              </a:rPr>
              <a:t>– Arial Italic, </a:t>
            </a:r>
            <a:r>
              <a:rPr lang="en-US" dirty="0">
                <a:uFillTx/>
              </a:rPr>
              <a:t>16 </a:t>
            </a:r>
            <a:r>
              <a:rPr lang="en-US" dirty="0" smtClean="0">
                <a:uFillTx/>
              </a:rPr>
              <a:t>point</a:t>
            </a:r>
            <a:endParaRPr lang="en-US" dirty="0">
              <a:uFillTx/>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4_1A_Basic_Ma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4800"/>
            <a:ext cx="8229600" cy="581597"/>
          </a:xfrm>
          <a:prstGeom prst="rect">
            <a:avLst/>
          </a:prstGeom>
        </p:spPr>
        <p:txBody>
          <a:bodyPr/>
          <a:lstStyle/>
          <a:p>
            <a:r>
              <a:rPr lang="en-US" smtClean="0">
                <a:uFillTx/>
              </a:rPr>
              <a:t>Head – Black 26 point Arial</a:t>
            </a:r>
            <a:endParaRPr lang="en-US" dirty="0">
              <a:uFillTx/>
            </a:endParaRPr>
          </a:p>
        </p:txBody>
      </p:sp>
      <p:sp>
        <p:nvSpPr>
          <p:cNvPr id="10" name="Text Placeholder 9"/>
          <p:cNvSpPr>
            <a:spLocks noGrp="1"/>
          </p:cNvSpPr>
          <p:nvPr>
            <p:ph type="body" sz="quarter" idx="14" hasCustomPrompt="1"/>
          </p:nvPr>
        </p:nvSpPr>
        <p:spPr>
          <a:xfrm>
            <a:off x="228600" y="685800"/>
            <a:ext cx="8229600" cy="609600"/>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Font typeface="Arial"/>
              <a:buNone/>
              <a:defRPr sz="2000" b="0" i="1">
                <a:solidFill>
                  <a:schemeClr val="tx2"/>
                </a:solidFill>
                <a:uFillTx/>
                <a:latin typeface="+mn-lt"/>
              </a:defRPr>
            </a:lvl1pPr>
          </a:lstStyle>
          <a:p>
            <a:pPr lvl="0"/>
            <a:r>
              <a:rPr lang="en-US" dirty="0">
                <a:uFillTx/>
              </a:rPr>
              <a:t>Subtitle –Gray, 20 point Arial</a:t>
            </a:r>
          </a:p>
        </p:txBody>
      </p:sp>
      <p:sp>
        <p:nvSpPr>
          <p:cNvPr id="7" name="Content Placeholder 6"/>
          <p:cNvSpPr>
            <a:spLocks noGrp="1"/>
          </p:cNvSpPr>
          <p:nvPr>
            <p:ph sz="quarter" idx="15" hasCustomPrompt="1"/>
          </p:nvPr>
        </p:nvSpPr>
        <p:spPr>
          <a:xfrm>
            <a:off x="228600" y="1371600"/>
            <a:ext cx="8077200" cy="4114800"/>
          </a:xfrm>
          <a:prstGeom prst="rect">
            <a:avLst/>
          </a:prstGeom>
        </p:spPr>
        <p:txBody>
          <a:bodyPr vert="horz"/>
          <a:lstStyle>
            <a:lvl1pPr marL="282575" indent="-282575">
              <a:buSzPct val="130000"/>
              <a:defRPr>
                <a:uFillTx/>
              </a:defRPr>
            </a:lvl1pPr>
            <a:lvl2pPr marL="517525" indent="-227013">
              <a:defRPr sz="1800">
                <a:uFillTx/>
              </a:defRPr>
            </a:lvl2pPr>
            <a:lvl3pPr marL="800100" indent="-176213">
              <a:buSzPct val="125000"/>
              <a:defRPr sz="1800">
                <a:uFillTx/>
              </a:defRPr>
            </a:lvl3pPr>
            <a:lvl4pPr marL="1201738" indent="-228600">
              <a:defRPr sz="1800">
                <a:uFillTx/>
              </a:defRPr>
            </a:lvl4pPr>
            <a:lvl5pPr marL="1430338" indent="-176213">
              <a:buFont typeface="Arial"/>
              <a:buChar char="•"/>
              <a:defRPr sz="1800">
                <a:uFillTx/>
              </a:defRPr>
            </a:lvl5pPr>
          </a:lstStyle>
          <a:p>
            <a:r>
              <a:rPr lang="en-US" dirty="0" smtClean="0">
                <a:uFillTx/>
              </a:rPr>
              <a:t>Bullet 1 level – Bullet 130% size text – Black, 20 point Arial</a:t>
            </a:r>
          </a:p>
          <a:p>
            <a:pPr lvl="1"/>
            <a:r>
              <a:rPr lang="en-US" dirty="0" smtClean="0">
                <a:uFillTx/>
              </a:rPr>
              <a:t>Bullet 2 level – 18 point Arial Italic</a:t>
            </a:r>
          </a:p>
          <a:p>
            <a:pPr lvl="2"/>
            <a:r>
              <a:rPr lang="en-US" dirty="0" smtClean="0">
                <a:uFillTx/>
              </a:rPr>
              <a:t>Bullet 3 level – Bullet 125% size text – 18 point Arial</a:t>
            </a:r>
          </a:p>
          <a:p>
            <a:pPr lvl="3"/>
            <a:r>
              <a:rPr lang="en-US" dirty="0" smtClean="0">
                <a:uFillTx/>
              </a:rPr>
              <a:t>Bullet 4 level – 18 point Arial Italic</a:t>
            </a:r>
          </a:p>
          <a:p>
            <a:pPr lvl="4"/>
            <a:r>
              <a:rPr lang="en-US" dirty="0" smtClean="0">
                <a:uFillTx/>
              </a:rPr>
              <a:t>Bullet 5 level – Bullet 100% size text – 18 point Arial</a:t>
            </a:r>
          </a:p>
        </p:txBody>
      </p:sp>
      <p:sp>
        <p:nvSpPr>
          <p:cNvPr id="6" name="Text Placeholder 7"/>
          <p:cNvSpPr>
            <a:spLocks noGrp="1"/>
          </p:cNvSpPr>
          <p:nvPr>
            <p:ph type="body" sz="quarter" idx="13" hasCustomPrompt="1"/>
          </p:nvPr>
        </p:nvSpPr>
        <p:spPr>
          <a:xfrm>
            <a:off x="228600" y="6131304"/>
            <a:ext cx="7057542" cy="492125"/>
          </a:xfrm>
          <a:prstGeom prst="rect">
            <a:avLst/>
          </a:prstGeom>
        </p:spPr>
        <p:txBody>
          <a:bodyPr vert="horz"/>
          <a:lstStyle>
            <a:lvl1pPr marL="225425" indent="-225425">
              <a:lnSpc>
                <a:spcPts val="1700"/>
              </a:lnSpc>
              <a:spcBef>
                <a:spcPts val="0"/>
              </a:spcBef>
              <a:buNone/>
              <a:defRPr sz="1600" b="1" i="1">
                <a:solidFill>
                  <a:srgbClr val="98123D"/>
                </a:solidFill>
                <a:uFillTx/>
                <a:latin typeface="+mn-lt"/>
              </a:defRPr>
            </a:lvl1pPr>
          </a:lstStyle>
          <a:p>
            <a:r>
              <a:rPr lang="en-US" dirty="0">
                <a:uFillTx/>
              </a:rPr>
              <a:t>&gt;	Key Point </a:t>
            </a:r>
            <a:r>
              <a:rPr lang="en-US" dirty="0" smtClean="0">
                <a:uFillTx/>
              </a:rPr>
              <a:t>– Arial Italic, </a:t>
            </a:r>
            <a:r>
              <a:rPr lang="en-US" dirty="0">
                <a:uFillTx/>
              </a:rPr>
              <a:t>16 </a:t>
            </a:r>
            <a:r>
              <a:rPr lang="en-US" dirty="0" smtClean="0">
                <a:uFillTx/>
              </a:rPr>
              <a:t>point</a:t>
            </a:r>
            <a:endParaRPr lang="en-US" dirty="0">
              <a:uFillTx/>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1A_Basic_Ma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4105" y="304800"/>
            <a:ext cx="6393306" cy="581597"/>
          </a:xfrm>
          <a:prstGeom prst="rect">
            <a:avLst/>
          </a:prstGeom>
        </p:spPr>
        <p:txBody>
          <a:bodyPr/>
          <a:lstStyle/>
          <a:p>
            <a:r>
              <a:rPr lang="en-US" smtClean="0">
                <a:uFillTx/>
              </a:rPr>
              <a:t>Head – Black 26 point Arial</a:t>
            </a:r>
            <a:endParaRPr lang="en-US" dirty="0">
              <a:uFillTx/>
            </a:endParaRPr>
          </a:p>
        </p:txBody>
      </p:sp>
      <p:sp>
        <p:nvSpPr>
          <p:cNvPr id="7" name="Content Placeholder 6"/>
          <p:cNvSpPr>
            <a:spLocks noGrp="1"/>
          </p:cNvSpPr>
          <p:nvPr>
            <p:ph sz="quarter" idx="15" hasCustomPrompt="1"/>
          </p:nvPr>
        </p:nvSpPr>
        <p:spPr>
          <a:xfrm>
            <a:off x="236096" y="1566472"/>
            <a:ext cx="8077200" cy="4586990"/>
          </a:xfrm>
          <a:prstGeom prst="rect">
            <a:avLst/>
          </a:prstGeom>
        </p:spPr>
        <p:txBody>
          <a:bodyPr vert="horz"/>
          <a:lstStyle>
            <a:lvl1pPr marL="282575" indent="-282575">
              <a:buSzPct val="130000"/>
              <a:defRPr>
                <a:uFillTx/>
              </a:defRPr>
            </a:lvl1pPr>
            <a:lvl2pPr marL="517525" indent="-227013">
              <a:defRPr sz="1800">
                <a:uFillTx/>
              </a:defRPr>
            </a:lvl2pPr>
            <a:lvl3pPr marL="800100" indent="-176213">
              <a:buSzPct val="125000"/>
              <a:defRPr sz="1800">
                <a:uFillTx/>
              </a:defRPr>
            </a:lvl3pPr>
            <a:lvl4pPr marL="1201738" indent="-228600">
              <a:defRPr sz="1800">
                <a:uFillTx/>
              </a:defRPr>
            </a:lvl4pPr>
            <a:lvl5pPr marL="1430338" indent="-176213">
              <a:buFont typeface="Arial"/>
              <a:buChar char="•"/>
              <a:defRPr sz="1800">
                <a:uFillTx/>
              </a:defRPr>
            </a:lvl5pPr>
          </a:lstStyle>
          <a:p>
            <a:r>
              <a:rPr lang="en-US" dirty="0" smtClean="0">
                <a:uFillTx/>
              </a:rPr>
              <a:t>Bullet 1 level – Bullet 130% size text – Black, 20 point Arial</a:t>
            </a:r>
          </a:p>
          <a:p>
            <a:pPr lvl="1"/>
            <a:r>
              <a:rPr lang="en-US" dirty="0" smtClean="0">
                <a:uFillTx/>
              </a:rPr>
              <a:t>Bullet 2 level – 18 point Arial Italic</a:t>
            </a:r>
          </a:p>
          <a:p>
            <a:pPr lvl="2"/>
            <a:r>
              <a:rPr lang="en-US" dirty="0" smtClean="0">
                <a:uFillTx/>
              </a:rPr>
              <a:t>Bullet 3 level – Bullet 125% size text – 18 point Arial</a:t>
            </a:r>
          </a:p>
          <a:p>
            <a:pPr lvl="3"/>
            <a:r>
              <a:rPr lang="en-US" dirty="0" smtClean="0">
                <a:uFillTx/>
              </a:rPr>
              <a:t>Bullet 4 level – 18 point Arial Italic</a:t>
            </a:r>
          </a:p>
          <a:p>
            <a:pPr lvl="4"/>
            <a:r>
              <a:rPr lang="en-US" dirty="0" smtClean="0">
                <a:uFillTx/>
              </a:rPr>
              <a:t>Bullet 5 level – Bullet 100% size text – 18 point Arial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marR="0" indent="-228600" algn="l" defTabSz="914400" rtl="0" eaLnBrk="0" fontAlgn="base" latinLnBrk="0" hangingPunct="0">
              <a:lnSpc>
                <a:spcPct val="85000"/>
              </a:lnSpc>
              <a:spcBef>
                <a:spcPct val="20000"/>
              </a:spcBef>
              <a:spcAft>
                <a:spcPct val="0"/>
              </a:spcAft>
              <a:buClr>
                <a:srgbClr val="000099"/>
              </a:buClr>
              <a:buFontTx/>
              <a:buChar char="•"/>
              <a:defRPr b="1" i="1" baseline="0">
                <a:uFillTx/>
                <a:latin typeface="Arial" pitchFamily="34" charset="0"/>
              </a:defRPr>
            </a:lvl1pPr>
            <a:lvl2pPr marL="576263" marR="0" indent="-233363" algn="l" defTabSz="914400" rtl="0" eaLnBrk="0" fontAlgn="base" latinLnBrk="0" hangingPunct="0">
              <a:lnSpc>
                <a:spcPct val="85000"/>
              </a:lnSpc>
              <a:spcBef>
                <a:spcPct val="20000"/>
              </a:spcBef>
              <a:spcAft>
                <a:spcPct val="0"/>
              </a:spcAft>
              <a:buClr>
                <a:srgbClr val="000099"/>
              </a:buClr>
              <a:buFont typeface="Wingdings" panose="05000000000000000000" pitchFamily="2" charset="2"/>
              <a:buChar char="Ø"/>
              <a:defRPr sz="1800" b="0" i="1" baseline="0">
                <a:solidFill>
                  <a:srgbClr val="000099"/>
                </a:solidFill>
                <a:uFillTx/>
                <a:latin typeface="Arial" pitchFamily="34" charset="0"/>
              </a:defRPr>
            </a:lvl2pPr>
            <a:lvl3pPr marL="914400" marR="0" indent="-223838" algn="l" defTabSz="914400" rtl="0" eaLnBrk="0" fontAlgn="base" latinLnBrk="0" hangingPunct="0">
              <a:lnSpc>
                <a:spcPct val="85000"/>
              </a:lnSpc>
              <a:spcBef>
                <a:spcPct val="20000"/>
              </a:spcBef>
              <a:spcAft>
                <a:spcPct val="0"/>
              </a:spcAft>
              <a:buClr>
                <a:srgbClr val="000099"/>
              </a:buClr>
              <a:buFont typeface="Wingdings" panose="05000000000000000000" pitchFamily="2" charset="2"/>
              <a:buChar char="q"/>
              <a:defRPr sz="1600" b="0" i="1" baseline="0">
                <a:solidFill>
                  <a:srgbClr val="000099"/>
                </a:solidFill>
                <a:uFillTx/>
                <a:latin typeface="Arial" pitchFamily="34" charset="0"/>
              </a:defRPr>
            </a:lvl3pPr>
            <a:lvl4pPr marL="1262063" marR="0" indent="-233363" algn="l" defTabSz="914400" rtl="0" eaLnBrk="0" fontAlgn="base" latinLnBrk="0" hangingPunct="0">
              <a:lnSpc>
                <a:spcPct val="85000"/>
              </a:lnSpc>
              <a:spcBef>
                <a:spcPct val="20000"/>
              </a:spcBef>
              <a:spcAft>
                <a:spcPct val="0"/>
              </a:spcAft>
              <a:buClr>
                <a:srgbClr val="000099"/>
              </a:buClr>
              <a:buFont typeface="Courier New" panose="02070309020205020404" pitchFamily="49" charset="0"/>
              <a:buChar char="o"/>
              <a:defRPr sz="1400" b="0" i="1" baseline="0">
                <a:solidFill>
                  <a:srgbClr val="000099"/>
                </a:solidFill>
                <a:uFillTx/>
                <a:latin typeface="Arial" pitchFamily="34" charset="0"/>
              </a:defRPr>
            </a:lvl4pPr>
            <a:lvl5pPr marL="1547812" marR="0" indent="-171450" algn="l" defTabSz="914400" rtl="0" eaLnBrk="0" fontAlgn="base" latinLnBrk="0" hangingPunct="0">
              <a:lnSpc>
                <a:spcPct val="85000"/>
              </a:lnSpc>
              <a:spcBef>
                <a:spcPct val="20000"/>
              </a:spcBef>
              <a:spcAft>
                <a:spcPct val="0"/>
              </a:spcAft>
              <a:buClr>
                <a:srgbClr val="000099"/>
              </a:buClr>
              <a:buFont typeface="Wingdings" panose="05000000000000000000" pitchFamily="2" charset="2"/>
              <a:buChar char="v"/>
              <a:defRPr sz="1200" b="0" i="1" baseline="0">
                <a:solidFill>
                  <a:srgbClr val="000099"/>
                </a:solidFill>
                <a:uFillTx/>
                <a:latin typeface="Arial" pitchFamily="34" charset="0"/>
              </a:defRPr>
            </a:lvl5p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p>
          <a:p>
            <a:pPr lvl="4"/>
            <a:endParaRPr lang="en-US" dirty="0">
              <a:uFillTx/>
            </a:endParaRPr>
          </a:p>
        </p:txBody>
      </p:sp>
      <p:sp>
        <p:nvSpPr>
          <p:cNvPr id="5" name="Title 4"/>
          <p:cNvSpPr>
            <a:spLocks noGrp="1"/>
          </p:cNvSpPr>
          <p:nvPr>
            <p:ph type="title"/>
          </p:nvPr>
        </p:nvSpPr>
        <p:spPr/>
        <p:txBody>
          <a:bodyPr/>
          <a:lstStyle>
            <a:lvl1pPr>
              <a:defRPr sz="2800" b="1" i="1" baseline="0">
                <a:solidFill>
                  <a:srgbClr val="000099"/>
                </a:solidFill>
                <a:uFillTx/>
                <a:latin typeface="Arial" pitchFamily="34" charset="0"/>
              </a:defRPr>
            </a:lvl1pPr>
          </a:lstStyle>
          <a:p>
            <a:r>
              <a:rPr lang="en-US" dirty="0" smtClean="0">
                <a:uFillTx/>
              </a:rPr>
              <a:t>Click to edit Master title style</a:t>
            </a:r>
            <a:endParaRPr lang="en-US" dirty="0">
              <a:uFillTx/>
            </a:endParaRPr>
          </a:p>
        </p:txBody>
      </p:sp>
      <p:sp>
        <p:nvSpPr>
          <p:cNvPr id="6" name="Rectangle 6"/>
          <p:cNvSpPr>
            <a:spLocks noGrp="1" noChangeArrowheads="1"/>
          </p:cNvSpPr>
          <p:nvPr>
            <p:ph type="sldNum" sz="quarter" idx="10"/>
          </p:nvPr>
        </p:nvSpPr>
        <p:spPr>
          <a:xfrm>
            <a:off x="8229600" y="6494463"/>
            <a:ext cx="533400" cy="228600"/>
          </a:xfrm>
        </p:spPr>
        <p:txBody>
          <a:bodyPr/>
          <a:lstStyle>
            <a:lvl1pPr>
              <a:defRPr>
                <a:uFillTx/>
              </a:defRPr>
            </a:lvl1pPr>
          </a:lstStyle>
          <a:p>
            <a:pPr>
              <a:defRPr>
                <a:uFillTx/>
              </a:defRPr>
            </a:pPr>
            <a:fld id="{151E99AE-C5B4-4072-A998-4AD5A452C790}" type="slidenum">
              <a:rPr lang="en-US">
                <a:uFillTx/>
              </a:rPr>
              <a:pPr>
                <a:defRPr>
                  <a:uFillTx/>
                </a:defRPr>
              </a:pPr>
              <a:t>‹#›</a:t>
            </a:fld>
            <a:endParaRPr lang="en-US" dirty="0">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uFillTx/>
              </a:defRPr>
            </a:lvl1pPr>
            <a:lvl2pPr marL="457200" indent="0">
              <a:buNone/>
              <a:defRPr sz="1800">
                <a:uFillTx/>
              </a:defRPr>
            </a:lvl2pPr>
            <a:lvl3pPr marL="914400" indent="0">
              <a:buNone/>
              <a:defRPr sz="1600">
                <a:uFillTx/>
              </a:defRPr>
            </a:lvl3pPr>
            <a:lvl4pPr marL="1371600" indent="0">
              <a:buNone/>
              <a:defRPr sz="1400">
                <a:uFillTx/>
              </a:defRPr>
            </a:lvl4pPr>
            <a:lvl5pPr marL="1828800" indent="0">
              <a:buNone/>
              <a:defRPr sz="1400">
                <a:uFillTx/>
              </a:defRPr>
            </a:lvl5pPr>
            <a:lvl6pPr marL="2286000" indent="0">
              <a:buNone/>
              <a:defRPr sz="1400">
                <a:uFillTx/>
              </a:defRPr>
            </a:lvl6pPr>
            <a:lvl7pPr marL="2743200" indent="0">
              <a:buNone/>
              <a:defRPr sz="1400">
                <a:uFillTx/>
              </a:defRPr>
            </a:lvl7pPr>
            <a:lvl8pPr marL="3200400" indent="0">
              <a:buNone/>
              <a:defRPr sz="1400">
                <a:uFillTx/>
              </a:defRPr>
            </a:lvl8pPr>
            <a:lvl9pPr marL="3657600" indent="0">
              <a:buNone/>
              <a:defRPr sz="1400">
                <a:uFillTx/>
              </a:defRPr>
            </a:lvl9pPr>
          </a:lstStyle>
          <a:p>
            <a:pPr lvl="0"/>
            <a:r>
              <a:rPr lang="en-US" smtClean="0">
                <a:uFillTx/>
              </a:rPr>
              <a:t>Click to edit Master text styles</a:t>
            </a:r>
          </a:p>
        </p:txBody>
      </p:sp>
      <p:sp>
        <p:nvSpPr>
          <p:cNvPr id="4" name="Rectangle 6"/>
          <p:cNvSpPr>
            <a:spLocks noGrp="1" noChangeArrowheads="1"/>
          </p:cNvSpPr>
          <p:nvPr>
            <p:ph type="sldNum" sz="quarter" idx="10"/>
          </p:nvPr>
        </p:nvSpPr>
        <p:spPr/>
        <p:txBody>
          <a:bodyPr/>
          <a:lstStyle>
            <a:lvl1pPr>
              <a:defRPr>
                <a:uFillTx/>
              </a:defRPr>
            </a:lvl1pPr>
          </a:lstStyle>
          <a:p>
            <a:pPr>
              <a:defRPr>
                <a:uFillTx/>
              </a:defRPr>
            </a:pPr>
            <a:fld id="{6B91941C-0F15-4587-B5BF-FBB63B7C9945}" type="slidenum">
              <a:rPr lang="en-US">
                <a:uFillTx/>
              </a:rPr>
              <a:pPr>
                <a:defRPr>
                  <a:uFillTx/>
                </a:defRPr>
              </a:pPr>
              <a:t>‹#›</a:t>
            </a:fld>
            <a:endParaRPr lang="en-US" dirty="0">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68463"/>
            <a:ext cx="3810000" cy="4716462"/>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4" name="Content Placeholder 3"/>
          <p:cNvSpPr>
            <a:spLocks noGrp="1"/>
          </p:cNvSpPr>
          <p:nvPr>
            <p:ph sz="half" idx="2"/>
          </p:nvPr>
        </p:nvSpPr>
        <p:spPr>
          <a:xfrm>
            <a:off x="4648200" y="1668463"/>
            <a:ext cx="3810000" cy="4716462"/>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Rectangle 6"/>
          <p:cNvSpPr>
            <a:spLocks noGrp="1" noChangeArrowheads="1"/>
          </p:cNvSpPr>
          <p:nvPr>
            <p:ph type="sldNum" sz="quarter" idx="10"/>
          </p:nvPr>
        </p:nvSpPr>
        <p:spPr/>
        <p:txBody>
          <a:bodyPr/>
          <a:lstStyle>
            <a:lvl1pPr>
              <a:defRPr>
                <a:uFillTx/>
              </a:defRPr>
            </a:lvl1pPr>
          </a:lstStyle>
          <a:p>
            <a:pPr>
              <a:defRPr>
                <a:uFillTx/>
              </a:defRPr>
            </a:pPr>
            <a:fld id="{A4CA5784-FAEC-4A67-864E-03017B8C2537}" type="slidenum">
              <a:rPr lang="en-US">
                <a:uFillTx/>
              </a:rPr>
              <a:pPr>
                <a:defRPr>
                  <a:uFillTx/>
                </a:defRPr>
              </a:pPr>
              <a:t>‹#›</a:t>
            </a:fld>
            <a:endParaRPr lang="en-US" dirty="0">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620000" cy="1143000"/>
          </a:xfrm>
        </p:spPr>
        <p:txBody>
          <a:bodyPr/>
          <a:lstStyle>
            <a:lvl1pPr>
              <a:defRPr>
                <a:uFillTx/>
              </a:defRPr>
            </a:lvl1pPr>
          </a:lstStyle>
          <a:p>
            <a:r>
              <a:rPr lang="en-US" dirty="0" smtClean="0">
                <a:uFillTx/>
              </a:rPr>
              <a:t>Click to edit Master title style</a:t>
            </a:r>
            <a:endParaRPr lang="en-US" dirty="0">
              <a:uFillTx/>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7" name="Rectangle 6"/>
          <p:cNvSpPr>
            <a:spLocks noGrp="1" noChangeArrowheads="1"/>
          </p:cNvSpPr>
          <p:nvPr>
            <p:ph type="sldNum" sz="quarter" idx="10"/>
          </p:nvPr>
        </p:nvSpPr>
        <p:spPr/>
        <p:txBody>
          <a:bodyPr/>
          <a:lstStyle>
            <a:lvl1pPr>
              <a:defRPr>
                <a:uFillTx/>
              </a:defRPr>
            </a:lvl1pPr>
          </a:lstStyle>
          <a:p>
            <a:pPr>
              <a:defRPr>
                <a:uFillTx/>
              </a:defRPr>
            </a:pPr>
            <a:fld id="{25236B3B-EFBC-48CF-B788-4E2B221DAE19}" type="slidenum">
              <a:rPr lang="en-US">
                <a:uFillTx/>
              </a:rPr>
              <a:pPr>
                <a:defRPr>
                  <a:uFillTx/>
                </a:defRPr>
              </a:pPr>
              <a:t>‹#›</a:t>
            </a:fld>
            <a:endParaRPr lang="en-US" dirty="0">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Rectangle 6"/>
          <p:cNvSpPr>
            <a:spLocks noGrp="1" noChangeArrowheads="1"/>
          </p:cNvSpPr>
          <p:nvPr>
            <p:ph type="sldNum" sz="quarter" idx="10"/>
          </p:nvPr>
        </p:nvSpPr>
        <p:spPr/>
        <p:txBody>
          <a:bodyPr/>
          <a:lstStyle>
            <a:lvl1pPr>
              <a:defRPr>
                <a:uFillTx/>
              </a:defRPr>
            </a:lvl1pPr>
          </a:lstStyle>
          <a:p>
            <a:pPr>
              <a:defRPr>
                <a:uFillTx/>
              </a:defRPr>
            </a:pPr>
            <a:fld id="{C57A7A08-70B0-449F-9197-6E1BF22F5CF8}" type="slidenum">
              <a:rPr lang="en-US">
                <a:uFillTx/>
              </a:rPr>
              <a:pPr>
                <a:defRPr>
                  <a:uFillTx/>
                </a:defRPr>
              </a:pPr>
              <a:t>‹#›</a:t>
            </a:fld>
            <a:endParaRPr lang="en-US" dirty="0">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uFillTx/>
              </a:defRPr>
            </a:lvl1pPr>
          </a:lstStyle>
          <a:p>
            <a:pPr>
              <a:defRPr>
                <a:uFillTx/>
              </a:defRPr>
            </a:pPr>
            <a:fld id="{5D5C3984-C7FE-42A1-91CE-14C3C8DF521E}" type="slidenum">
              <a:rPr lang="en-US">
                <a:uFillTx/>
              </a:rPr>
              <a:pPr>
                <a:defRPr>
                  <a:uFillTx/>
                </a:defRPr>
              </a:pPr>
              <a:t>‹#›</a:t>
            </a:fld>
            <a:endParaRPr lang="en-US" dirty="0">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Rectangle 6"/>
          <p:cNvSpPr>
            <a:spLocks noGrp="1" noChangeArrowheads="1"/>
          </p:cNvSpPr>
          <p:nvPr>
            <p:ph type="sldNum" sz="quarter" idx="10"/>
          </p:nvPr>
        </p:nvSpPr>
        <p:spPr/>
        <p:txBody>
          <a:bodyPr/>
          <a:lstStyle>
            <a:lvl1pPr>
              <a:defRPr>
                <a:uFillTx/>
              </a:defRPr>
            </a:lvl1pPr>
          </a:lstStyle>
          <a:p>
            <a:pPr>
              <a:defRPr>
                <a:uFillTx/>
              </a:defRPr>
            </a:pPr>
            <a:fld id="{687704B0-2934-4636-AE8C-E7996656739F}" type="slidenum">
              <a:rPr lang="en-US">
                <a:uFillTx/>
              </a:rPr>
              <a:pPr>
                <a:defRPr>
                  <a:uFillTx/>
                </a:defRPr>
              </a:pPr>
              <a:t>‹#›</a:t>
            </a:fld>
            <a:endParaRPr lang="en-US" dirty="0">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pPr lvl="0"/>
            <a:endParaRPr lang="en-US" noProof="0" dirty="0" smtClean="0">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Rectangle 6"/>
          <p:cNvSpPr>
            <a:spLocks noGrp="1" noChangeArrowheads="1"/>
          </p:cNvSpPr>
          <p:nvPr>
            <p:ph type="sldNum" sz="quarter" idx="10"/>
          </p:nvPr>
        </p:nvSpPr>
        <p:spPr/>
        <p:txBody>
          <a:bodyPr/>
          <a:lstStyle>
            <a:lvl1pPr>
              <a:defRPr>
                <a:uFillTx/>
              </a:defRPr>
            </a:lvl1pPr>
          </a:lstStyle>
          <a:p>
            <a:pPr>
              <a:defRPr>
                <a:uFillTx/>
              </a:defRPr>
            </a:pPr>
            <a:fld id="{628F93D7-77D4-4287-8B4A-207ED94D2519}" type="slidenum">
              <a:rPr lang="en-US">
                <a:uFillTx/>
              </a:rPr>
              <a:pPr>
                <a:defRPr>
                  <a:uFillTx/>
                </a:defRPr>
              </a:pPr>
              <a:t>‹#›</a:t>
            </a:fld>
            <a:endParaRPr lang="en-US" dirty="0">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BE8FF"/>
            </a:gs>
            <a:gs pos="100000">
              <a:schemeClr val="bg1"/>
            </a:gs>
          </a:gsLst>
          <a:lin ang="2700000" scaled="1"/>
        </a:gra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1295400" y="76200"/>
            <a:ext cx="6553200" cy="1143000"/>
          </a:xfrm>
          <a:prstGeom prst="rect">
            <a:avLst/>
          </a:prstGeom>
          <a:noFill/>
          <a:ln>
            <a:noFill/>
          </a:ln>
          <a:effectLst>
            <a:outerShdw dist="35921" dir="2700000" algn="ctr" rotWithShape="0">
              <a:srgbClr val="B3DCFF">
                <a:alpha val="50000"/>
              </a:srgbClr>
            </a:outerShdw>
          </a:effectLst>
        </p:spPr>
        <p:txBody>
          <a:bodyPr vert="horz" wrap="square" lIns="91440" tIns="45720" rIns="91440" bIns="45720" numCol="1" anchor="ctr" anchorCtr="0" compatLnSpc="1">
            <a:prstTxWarp prst="textNoShape">
              <a:avLst/>
            </a:prstTxWarp>
          </a:bodyPr>
          <a:lstStyle/>
          <a:p>
            <a:pPr lvl="0"/>
            <a:r>
              <a:rPr lang="en-US" altLang="en-US" smtClean="0">
                <a:uFillTx/>
              </a:rPr>
              <a:t>Click to edit Master title style</a:t>
            </a:r>
          </a:p>
        </p:txBody>
      </p:sp>
      <p:sp>
        <p:nvSpPr>
          <p:cNvPr id="1030" name="Rectangle 3"/>
          <p:cNvSpPr>
            <a:spLocks noGrp="1" noChangeArrowheads="1"/>
          </p:cNvSpPr>
          <p:nvPr>
            <p:ph type="body" idx="1"/>
          </p:nvPr>
        </p:nvSpPr>
        <p:spPr bwMode="auto">
          <a:xfrm>
            <a:off x="381000" y="1447800"/>
            <a:ext cx="8382000" cy="4876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smtClean="0">
                <a:uFillTx/>
              </a:rPr>
              <a:t>Click to edit Master text styles</a:t>
            </a:r>
          </a:p>
          <a:p>
            <a:pPr lvl="1"/>
            <a:r>
              <a:rPr lang="en-US" altLang="en-US" smtClean="0">
                <a:uFillTx/>
              </a:rPr>
              <a:t>Second level</a:t>
            </a:r>
          </a:p>
          <a:p>
            <a:pPr lvl="2"/>
            <a:r>
              <a:rPr lang="en-US" altLang="en-US" smtClean="0">
                <a:uFillTx/>
              </a:rPr>
              <a:t>Third level</a:t>
            </a:r>
          </a:p>
          <a:p>
            <a:pPr lvl="3"/>
            <a:r>
              <a:rPr lang="en-US" altLang="en-US" smtClean="0">
                <a:uFillTx/>
              </a:rPr>
              <a:t>Fourth level</a:t>
            </a:r>
          </a:p>
          <a:p>
            <a:pPr lvl="4"/>
            <a:r>
              <a:rPr lang="en-US" altLang="en-US" smtClean="0">
                <a:uFillTx/>
              </a:rPr>
              <a:t>Fifth level</a:t>
            </a:r>
          </a:p>
        </p:txBody>
      </p:sp>
      <p:sp>
        <p:nvSpPr>
          <p:cNvPr id="2" name="Rectangle 6"/>
          <p:cNvSpPr>
            <a:spLocks noGrp="1" noChangeArrowheads="1"/>
          </p:cNvSpPr>
          <p:nvPr>
            <p:ph type="sldNum" sz="quarter" idx="4"/>
          </p:nvPr>
        </p:nvSpPr>
        <p:spPr bwMode="auto">
          <a:xfrm>
            <a:off x="8229600" y="6494463"/>
            <a:ext cx="533400" cy="2286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000">
                <a:uFillTx/>
              </a:defRPr>
            </a:lvl1pPr>
          </a:lstStyle>
          <a:p>
            <a:pPr>
              <a:defRPr>
                <a:uFillTx/>
              </a:defRPr>
            </a:pPr>
            <a:fld id="{08544CB1-CD2F-4F0F-A451-E77211DE9847}" type="slidenum">
              <a:rPr lang="en-US">
                <a:uFillTx/>
              </a:rPr>
              <a:pPr>
                <a:defRPr>
                  <a:uFillTx/>
                </a:defRPr>
              </a:pPr>
              <a:t>‹#›</a:t>
            </a:fld>
            <a:endParaRPr lang="en-US" dirty="0">
              <a:uFillTx/>
            </a:endParaRPr>
          </a:p>
        </p:txBody>
      </p:sp>
      <p:pic>
        <p:nvPicPr>
          <p:cNvPr id="5" name="Picture 4"/>
          <p:cNvPicPr>
            <a:picLocks noChangeAspect="1"/>
          </p:cNvPicPr>
          <p:nvPr userDrawn="1"/>
        </p:nvPicPr>
        <p:blipFill>
          <a:blip r:embed="rId18" cstate="print"/>
          <a:stretch>
            <a:fillRect/>
          </a:stretch>
        </p:blipFill>
        <p:spPr>
          <a:xfrm>
            <a:off x="0" y="4313"/>
            <a:ext cx="1219200" cy="1219200"/>
          </a:xfrm>
          <a:prstGeom prst="rect">
            <a:avLst/>
          </a:prstGeom>
        </p:spPr>
      </p:pic>
      <p:pic>
        <p:nvPicPr>
          <p:cNvPr id="6" name="Picture 5"/>
          <p:cNvPicPr>
            <a:picLocks noChangeAspect="1"/>
          </p:cNvPicPr>
          <p:nvPr userDrawn="1"/>
        </p:nvPicPr>
        <p:blipFill>
          <a:blip r:embed="rId19" cstate="print"/>
          <a:stretch>
            <a:fillRect/>
          </a:stretch>
        </p:blipFill>
        <p:spPr>
          <a:xfrm>
            <a:off x="7929113" y="6469"/>
            <a:ext cx="1214887" cy="1214887"/>
          </a:xfrm>
          <a:prstGeom prst="rect">
            <a:avLst/>
          </a:prstGeom>
        </p:spPr>
      </p:pic>
      <p:sp>
        <p:nvSpPr>
          <p:cNvPr id="8" name="Rectangle 7"/>
          <p:cNvSpPr>
            <a:spLocks/>
          </p:cNvSpPr>
          <p:nvPr userDrawn="1"/>
        </p:nvSpPr>
        <p:spPr bwMode="auto">
          <a:xfrm>
            <a:off x="0" y="1278148"/>
            <a:ext cx="9144000" cy="105331"/>
          </a:xfrm>
          <a:prstGeom prst="rect">
            <a:avLst/>
          </a:prstGeom>
          <a:gradFill>
            <a:gsLst>
              <a:gs pos="0">
                <a:srgbClr val="007EC6"/>
              </a:gs>
              <a:gs pos="0">
                <a:srgbClr val="263F78"/>
              </a:gs>
              <a:gs pos="100000">
                <a:srgbClr val="007EC6"/>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pic>
        <p:nvPicPr>
          <p:cNvPr id="10" name="Picture 9"/>
          <p:cNvPicPr>
            <a:picLocks noChangeAspect="1"/>
          </p:cNvPicPr>
          <p:nvPr userDrawn="1"/>
        </p:nvPicPr>
        <p:blipFill rotWithShape="1">
          <a:blip r:embed="rId20"/>
          <a:srcRect l="9432"/>
          <a:stretch/>
        </p:blipFill>
        <p:spPr>
          <a:xfrm>
            <a:off x="33068" y="6325719"/>
            <a:ext cx="6294303" cy="532281"/>
          </a:xfrm>
          <a:prstGeom prst="rect">
            <a:avLst/>
          </a:prstGeom>
        </p:spPr>
      </p:pic>
      <p:sp>
        <p:nvSpPr>
          <p:cNvPr id="9" name="TextBox 8"/>
          <p:cNvSpPr txBox="1">
            <a:spLocks/>
          </p:cNvSpPr>
          <p:nvPr userDrawn="1"/>
        </p:nvSpPr>
        <p:spPr>
          <a:xfrm rot="16200000">
            <a:off x="6067068" y="2978262"/>
            <a:ext cx="5043368" cy="1785104"/>
          </a:xfrm>
          <a:prstGeom prst="rect">
            <a:avLst/>
          </a:prstGeom>
          <a:noFill/>
        </p:spPr>
        <p:txBody>
          <a:bodyPr wrap="none" rtlCol="0">
            <a:spAutoFit/>
          </a:bodyPr>
          <a:lstStyle/>
          <a:p>
            <a:r>
              <a:rPr lang="en-US" sz="11000" dirty="0" smtClean="0">
                <a:solidFill>
                  <a:schemeClr val="bg1">
                    <a:lumMod val="95000"/>
                  </a:schemeClr>
                </a:solidFill>
                <a:uFillTx/>
              </a:rPr>
              <a:t>NSOSA</a:t>
            </a:r>
            <a:endParaRPr lang="en-US" sz="11000" dirty="0">
              <a:solidFill>
                <a:schemeClr val="bg1">
                  <a:lumMod val="95000"/>
                </a:schemeClr>
              </a:solidFill>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ftr="0" dt="0"/>
  <p:txStyles>
    <p:titleStyle>
      <a:lvl1pPr algn="l" rtl="0" eaLnBrk="0" fontAlgn="base" hangingPunct="0">
        <a:lnSpc>
          <a:spcPct val="75000"/>
        </a:lnSpc>
        <a:spcBef>
          <a:spcPct val="0"/>
        </a:spcBef>
        <a:spcAft>
          <a:spcPct val="0"/>
        </a:spcAft>
        <a:defRPr sz="2800" b="1" i="1">
          <a:solidFill>
            <a:srgbClr val="000099"/>
          </a:solidFill>
          <a:uFillTx/>
          <a:latin typeface="Arial" pitchFamily="34" charset="0"/>
          <a:ea typeface="+mj-ea"/>
          <a:cs typeface="+mj-cs"/>
        </a:defRPr>
      </a:lvl1pPr>
      <a:lvl2pPr algn="l" rtl="0" eaLnBrk="0" fontAlgn="base" hangingPunct="0">
        <a:lnSpc>
          <a:spcPct val="75000"/>
        </a:lnSpc>
        <a:spcBef>
          <a:spcPct val="0"/>
        </a:spcBef>
        <a:spcAft>
          <a:spcPct val="0"/>
        </a:spcAft>
        <a:defRPr sz="2800" b="1" i="1">
          <a:solidFill>
            <a:srgbClr val="000099"/>
          </a:solidFill>
          <a:uFillTx/>
          <a:latin typeface="Arial" charset="0"/>
        </a:defRPr>
      </a:lvl2pPr>
      <a:lvl3pPr algn="l" rtl="0" eaLnBrk="0" fontAlgn="base" hangingPunct="0">
        <a:lnSpc>
          <a:spcPct val="75000"/>
        </a:lnSpc>
        <a:spcBef>
          <a:spcPct val="0"/>
        </a:spcBef>
        <a:spcAft>
          <a:spcPct val="0"/>
        </a:spcAft>
        <a:defRPr sz="2800" b="1" i="1">
          <a:solidFill>
            <a:srgbClr val="000099"/>
          </a:solidFill>
          <a:uFillTx/>
          <a:latin typeface="Arial" charset="0"/>
        </a:defRPr>
      </a:lvl3pPr>
      <a:lvl4pPr algn="l" rtl="0" eaLnBrk="0" fontAlgn="base" hangingPunct="0">
        <a:lnSpc>
          <a:spcPct val="75000"/>
        </a:lnSpc>
        <a:spcBef>
          <a:spcPct val="0"/>
        </a:spcBef>
        <a:spcAft>
          <a:spcPct val="0"/>
        </a:spcAft>
        <a:defRPr sz="2800" b="1" i="1">
          <a:solidFill>
            <a:srgbClr val="000099"/>
          </a:solidFill>
          <a:uFillTx/>
          <a:latin typeface="Arial" charset="0"/>
        </a:defRPr>
      </a:lvl4pPr>
      <a:lvl5pPr algn="l" rtl="0" eaLnBrk="0" fontAlgn="base" hangingPunct="0">
        <a:lnSpc>
          <a:spcPct val="75000"/>
        </a:lnSpc>
        <a:spcBef>
          <a:spcPct val="0"/>
        </a:spcBef>
        <a:spcAft>
          <a:spcPct val="0"/>
        </a:spcAft>
        <a:defRPr sz="2800" b="1" i="1">
          <a:solidFill>
            <a:srgbClr val="000099"/>
          </a:solidFill>
          <a:uFillTx/>
          <a:latin typeface="Arial" charset="0"/>
        </a:defRPr>
      </a:lvl5pPr>
      <a:lvl6pPr marL="457200" algn="l" rtl="0" eaLnBrk="0" fontAlgn="base" hangingPunct="0">
        <a:lnSpc>
          <a:spcPct val="75000"/>
        </a:lnSpc>
        <a:spcBef>
          <a:spcPct val="0"/>
        </a:spcBef>
        <a:spcAft>
          <a:spcPct val="0"/>
        </a:spcAft>
        <a:defRPr sz="3400" b="1">
          <a:solidFill>
            <a:srgbClr val="3F73DA"/>
          </a:solidFill>
          <a:uFillTx/>
          <a:latin typeface="Book Antiqua" pitchFamily="18" charset="0"/>
        </a:defRPr>
      </a:lvl6pPr>
      <a:lvl7pPr marL="914400" algn="l" rtl="0" eaLnBrk="0" fontAlgn="base" hangingPunct="0">
        <a:lnSpc>
          <a:spcPct val="75000"/>
        </a:lnSpc>
        <a:spcBef>
          <a:spcPct val="0"/>
        </a:spcBef>
        <a:spcAft>
          <a:spcPct val="0"/>
        </a:spcAft>
        <a:defRPr sz="3400" b="1">
          <a:solidFill>
            <a:srgbClr val="3F73DA"/>
          </a:solidFill>
          <a:uFillTx/>
          <a:latin typeface="Book Antiqua" pitchFamily="18" charset="0"/>
        </a:defRPr>
      </a:lvl7pPr>
      <a:lvl8pPr marL="1371600" algn="l" rtl="0" eaLnBrk="0" fontAlgn="base" hangingPunct="0">
        <a:lnSpc>
          <a:spcPct val="75000"/>
        </a:lnSpc>
        <a:spcBef>
          <a:spcPct val="0"/>
        </a:spcBef>
        <a:spcAft>
          <a:spcPct val="0"/>
        </a:spcAft>
        <a:defRPr sz="3400" b="1">
          <a:solidFill>
            <a:srgbClr val="3F73DA"/>
          </a:solidFill>
          <a:uFillTx/>
          <a:latin typeface="Book Antiqua" pitchFamily="18" charset="0"/>
        </a:defRPr>
      </a:lvl8pPr>
      <a:lvl9pPr marL="1828800" algn="l" rtl="0" eaLnBrk="0" fontAlgn="base" hangingPunct="0">
        <a:lnSpc>
          <a:spcPct val="75000"/>
        </a:lnSpc>
        <a:spcBef>
          <a:spcPct val="0"/>
        </a:spcBef>
        <a:spcAft>
          <a:spcPct val="0"/>
        </a:spcAft>
        <a:defRPr sz="3400" b="1">
          <a:solidFill>
            <a:srgbClr val="3F73DA"/>
          </a:solidFill>
          <a:uFillTx/>
          <a:latin typeface="Book Antiqua" pitchFamily="18" charset="0"/>
        </a:defRPr>
      </a:lvl9pPr>
    </p:titleStyle>
    <p:bodyStyle>
      <a:lvl1pPr marL="228600" indent="-228600" algn="l" rtl="0" eaLnBrk="0" fontAlgn="base" hangingPunct="0">
        <a:lnSpc>
          <a:spcPct val="85000"/>
        </a:lnSpc>
        <a:spcBef>
          <a:spcPct val="20000"/>
        </a:spcBef>
        <a:spcAft>
          <a:spcPct val="0"/>
        </a:spcAft>
        <a:buFont typeface="Arial" charset="0"/>
        <a:buChar char="•"/>
        <a:defRPr sz="2000" b="1" i="1">
          <a:solidFill>
            <a:schemeClr val="tx1"/>
          </a:solidFill>
          <a:uFillTx/>
          <a:latin typeface="Arial" pitchFamily="34" charset="0"/>
          <a:ea typeface="+mn-ea"/>
          <a:cs typeface="+mn-cs"/>
        </a:defRPr>
      </a:lvl1pPr>
      <a:lvl2pPr marL="576263" indent="-233363" algn="l" rtl="0" eaLnBrk="0" fontAlgn="base" hangingPunct="0">
        <a:lnSpc>
          <a:spcPct val="85000"/>
        </a:lnSpc>
        <a:spcBef>
          <a:spcPct val="20000"/>
        </a:spcBef>
        <a:spcAft>
          <a:spcPct val="0"/>
        </a:spcAft>
        <a:buFont typeface="Arial" charset="0"/>
        <a:buChar char="•"/>
        <a:defRPr i="1">
          <a:solidFill>
            <a:srgbClr val="000099"/>
          </a:solidFill>
          <a:uFillTx/>
          <a:latin typeface="Arial" pitchFamily="34" charset="0"/>
        </a:defRPr>
      </a:lvl2pPr>
      <a:lvl3pPr marL="914400" indent="-223838" algn="l" rtl="0" eaLnBrk="0" fontAlgn="base" hangingPunct="0">
        <a:lnSpc>
          <a:spcPct val="85000"/>
        </a:lnSpc>
        <a:spcBef>
          <a:spcPct val="20000"/>
        </a:spcBef>
        <a:spcAft>
          <a:spcPct val="0"/>
        </a:spcAft>
        <a:buChar char="•"/>
        <a:defRPr sz="1600" i="1">
          <a:solidFill>
            <a:srgbClr val="000099"/>
          </a:solidFill>
          <a:uFillTx/>
          <a:latin typeface="Arial" pitchFamily="34" charset="0"/>
        </a:defRPr>
      </a:lvl3pPr>
      <a:lvl4pPr marL="1262063" indent="-233363" algn="l" rtl="0" eaLnBrk="0" fontAlgn="base" hangingPunct="0">
        <a:lnSpc>
          <a:spcPct val="85000"/>
        </a:lnSpc>
        <a:spcBef>
          <a:spcPct val="20000"/>
        </a:spcBef>
        <a:spcAft>
          <a:spcPct val="0"/>
        </a:spcAft>
        <a:buChar char="–"/>
        <a:defRPr sz="1400" i="1">
          <a:solidFill>
            <a:srgbClr val="000099"/>
          </a:solidFill>
          <a:uFillTx/>
          <a:latin typeface="Arial" pitchFamily="34" charset="0"/>
        </a:defRPr>
      </a:lvl4pPr>
      <a:lvl5pPr marL="1600200" indent="-223838" algn="l" rtl="0" eaLnBrk="0" fontAlgn="base" hangingPunct="0">
        <a:lnSpc>
          <a:spcPct val="85000"/>
        </a:lnSpc>
        <a:spcBef>
          <a:spcPct val="20000"/>
        </a:spcBef>
        <a:spcAft>
          <a:spcPct val="0"/>
        </a:spcAft>
        <a:buFont typeface="Arial" charset="0"/>
        <a:defRPr sz="1200" i="1">
          <a:solidFill>
            <a:srgbClr val="000099"/>
          </a:solidFill>
          <a:uFillTx/>
          <a:latin typeface="Arial" pitchFamily="34" charset="0"/>
        </a:defRPr>
      </a:lvl5pPr>
      <a:lvl6pPr marL="2057400" indent="-223838" algn="l" rtl="0" eaLnBrk="0" fontAlgn="base" hangingPunct="0">
        <a:lnSpc>
          <a:spcPct val="85000"/>
        </a:lnSpc>
        <a:spcBef>
          <a:spcPct val="20000"/>
        </a:spcBef>
        <a:spcAft>
          <a:spcPct val="0"/>
        </a:spcAft>
        <a:buClr>
          <a:srgbClr val="DA0202"/>
        </a:buClr>
        <a:buChar char="»"/>
        <a:defRPr sz="2200" b="1">
          <a:solidFill>
            <a:schemeClr val="tx1"/>
          </a:solidFill>
          <a:uFillTx/>
          <a:latin typeface="+mn-lt"/>
        </a:defRPr>
      </a:lvl6pPr>
      <a:lvl7pPr marL="2514600" indent="-223838" algn="l" rtl="0" eaLnBrk="0" fontAlgn="base" hangingPunct="0">
        <a:lnSpc>
          <a:spcPct val="85000"/>
        </a:lnSpc>
        <a:spcBef>
          <a:spcPct val="20000"/>
        </a:spcBef>
        <a:spcAft>
          <a:spcPct val="0"/>
        </a:spcAft>
        <a:buClr>
          <a:srgbClr val="DA0202"/>
        </a:buClr>
        <a:buChar char="»"/>
        <a:defRPr sz="2200" b="1">
          <a:solidFill>
            <a:schemeClr val="tx1"/>
          </a:solidFill>
          <a:uFillTx/>
          <a:latin typeface="+mn-lt"/>
        </a:defRPr>
      </a:lvl7pPr>
      <a:lvl8pPr marL="2971800" indent="-223838" algn="l" rtl="0" eaLnBrk="0" fontAlgn="base" hangingPunct="0">
        <a:lnSpc>
          <a:spcPct val="85000"/>
        </a:lnSpc>
        <a:spcBef>
          <a:spcPct val="20000"/>
        </a:spcBef>
        <a:spcAft>
          <a:spcPct val="0"/>
        </a:spcAft>
        <a:buClr>
          <a:srgbClr val="DA0202"/>
        </a:buClr>
        <a:buChar char="»"/>
        <a:defRPr sz="2200" b="1">
          <a:solidFill>
            <a:schemeClr val="tx1"/>
          </a:solidFill>
          <a:uFillTx/>
          <a:latin typeface="+mn-lt"/>
        </a:defRPr>
      </a:lvl8pPr>
      <a:lvl9pPr marL="3429000" indent="-223838" algn="l" rtl="0" eaLnBrk="0" fontAlgn="base" hangingPunct="0">
        <a:lnSpc>
          <a:spcPct val="85000"/>
        </a:lnSpc>
        <a:spcBef>
          <a:spcPct val="20000"/>
        </a:spcBef>
        <a:spcAft>
          <a:spcPct val="0"/>
        </a:spcAft>
        <a:buClr>
          <a:srgbClr val="DA0202"/>
        </a:buClr>
        <a:buChar char="»"/>
        <a:defRPr sz="2200" b="1">
          <a:solidFill>
            <a:schemeClr val="tx1"/>
          </a:solidFill>
          <a:uFillTx/>
          <a:latin typeface="+mn-lt"/>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20833" t="7038" r="31667" b="5555"/>
          <a:stretch/>
        </p:blipFill>
        <p:spPr>
          <a:xfrm>
            <a:off x="7162800" y="5996491"/>
            <a:ext cx="704965" cy="729700"/>
          </a:xfrm>
          <a:prstGeom prst="rect">
            <a:avLst/>
          </a:prstGeom>
        </p:spPr>
      </p:pic>
      <p:sp>
        <p:nvSpPr>
          <p:cNvPr id="3" name="Title 2"/>
          <p:cNvSpPr>
            <a:spLocks noGrp="1"/>
          </p:cNvSpPr>
          <p:nvPr>
            <p:ph type="ctrTitle"/>
          </p:nvPr>
        </p:nvSpPr>
        <p:spPr>
          <a:xfrm>
            <a:off x="685800" y="1676400"/>
            <a:ext cx="7772400" cy="1470025"/>
          </a:xfrm>
        </p:spPr>
        <p:txBody>
          <a:bodyPr/>
          <a:lstStyle/>
          <a:p>
            <a:pPr lvl="0" algn="ctr"/>
            <a:r>
              <a:rPr lang="en-US" dirty="0" smtClean="0">
                <a:uFillTx/>
                <a:sym typeface="Arial Narrow"/>
              </a:rPr>
              <a:t>The NOAA Satellite Observing System Architecture (NSOSA) Study</a:t>
            </a:r>
            <a:endParaRPr lang="en-US" sz="2800" dirty="0">
              <a:solidFill>
                <a:srgbClr val="00B0F0"/>
              </a:solidFill>
              <a:uFillTx/>
            </a:endParaRPr>
          </a:p>
        </p:txBody>
      </p:sp>
      <p:sp>
        <p:nvSpPr>
          <p:cNvPr id="7" name="Subtitle 6"/>
          <p:cNvSpPr>
            <a:spLocks noGrp="1"/>
          </p:cNvSpPr>
          <p:nvPr>
            <p:ph type="subTitle" idx="1"/>
          </p:nvPr>
        </p:nvSpPr>
        <p:spPr>
          <a:xfrm>
            <a:off x="685800" y="3505200"/>
            <a:ext cx="7772400" cy="2438400"/>
          </a:xfrm>
        </p:spPr>
        <p:txBody>
          <a:bodyPr/>
          <a:lstStyle/>
          <a:p>
            <a:pPr lvl="0"/>
            <a:r>
              <a:rPr lang="en-US" dirty="0" smtClean="0">
                <a:uFillTx/>
                <a:sym typeface="Arial Narrow"/>
              </a:rPr>
              <a:t>Frank W. Gallagher III</a:t>
            </a:r>
          </a:p>
          <a:p>
            <a:pPr lvl="0"/>
            <a:r>
              <a:rPr lang="en-US" sz="1600" dirty="0" smtClean="0">
                <a:solidFill>
                  <a:srgbClr val="006600"/>
                </a:solidFill>
                <a:uFillTx/>
                <a:sym typeface="Arial Narrow"/>
              </a:rPr>
              <a:t>NOAA / NESDIS / Office System Architecture and Advanced Planning</a:t>
            </a:r>
          </a:p>
          <a:p>
            <a:endParaRPr lang="en-US" dirty="0" smtClean="0">
              <a:solidFill>
                <a:srgbClr val="006600"/>
              </a:solidFill>
              <a:uFillTx/>
              <a:sym typeface="Arial Narrow"/>
            </a:endParaRPr>
          </a:p>
          <a:p>
            <a:r>
              <a:rPr lang="en-US" dirty="0" smtClean="0">
                <a:uFillTx/>
                <a:sym typeface="Arial Narrow"/>
              </a:rPr>
              <a:t>7 February 2018</a:t>
            </a:r>
            <a:endParaRPr lang="en-US" dirty="0">
              <a:uFillTx/>
              <a:sym typeface="Arial Narrow"/>
            </a:endParaRPr>
          </a:p>
        </p:txBody>
      </p:sp>
      <p:sp>
        <p:nvSpPr>
          <p:cNvPr id="9" name="Slide Number Placeholder 8"/>
          <p:cNvSpPr>
            <a:spLocks noGrp="1"/>
          </p:cNvSpPr>
          <p:nvPr>
            <p:ph type="sldNum" sz="quarter" idx="10"/>
          </p:nvPr>
        </p:nvSpPr>
        <p:spPr/>
        <p:txBody>
          <a:bodyPr/>
          <a:lstStyle/>
          <a:p>
            <a:fld id="{151E99AE-C5B4-4072-A998-4AD5A452C790}" type="slidenum">
              <a:rPr lang="en-US" smtClean="0">
                <a:uFillTx/>
              </a:rPr>
              <a:pPr/>
              <a:t>1</a:t>
            </a:fld>
            <a:endParaRPr lang="en-US">
              <a:uFillTx/>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Linking NOAA Requirements to the NESDIS Architecture Study</a:t>
            </a:r>
            <a:endParaRPr lang="en-US" dirty="0">
              <a:uFillTx/>
            </a:endParaRPr>
          </a:p>
        </p:txBody>
      </p:sp>
      <p:sp>
        <p:nvSpPr>
          <p:cNvPr id="3" name="Text Placeholder 2"/>
          <p:cNvSpPr>
            <a:spLocks noGrp="1"/>
          </p:cNvSpPr>
          <p:nvPr>
            <p:ph type="body" idx="1"/>
          </p:nvPr>
        </p:nvSpPr>
        <p:spPr/>
        <p:txBody>
          <a:bodyPr/>
          <a:lstStyle/>
          <a:p>
            <a:pPr>
              <a:spcAft>
                <a:spcPts val="600"/>
              </a:spcAft>
            </a:pPr>
            <a:r>
              <a:rPr lang="en-US" dirty="0" smtClean="0">
                <a:uFillTx/>
              </a:rPr>
              <a:t>Value Model expresses </a:t>
            </a:r>
            <a:r>
              <a:rPr lang="en-US" i="1" dirty="0" smtClean="0">
                <a:solidFill>
                  <a:srgbClr val="000099"/>
                </a:solidFill>
                <a:uFillTx/>
              </a:rPr>
              <a:t>relative mission value </a:t>
            </a:r>
            <a:r>
              <a:rPr lang="en-US" dirty="0" smtClean="0">
                <a:uFillTx/>
              </a:rPr>
              <a:t>of performance choices and drives the analysis</a:t>
            </a:r>
          </a:p>
          <a:p>
            <a:r>
              <a:rPr lang="en-US" dirty="0" smtClean="0">
                <a:uFillTx/>
              </a:rPr>
              <a:t>NESDIS established a Satellite Platform Requirements Working Group (SPRWG) to work with the study team on this model</a:t>
            </a:r>
          </a:p>
          <a:p>
            <a:pPr lvl="1">
              <a:spcAft>
                <a:spcPts val="600"/>
              </a:spcAft>
            </a:pPr>
            <a:r>
              <a:rPr lang="en-US" dirty="0" smtClean="0">
                <a:uFillTx/>
              </a:rPr>
              <a:t>Used NOAA requirements database, NESDIS/TPIO COURL and tools, and WMO OSCAR requirements reference database as a starting point</a:t>
            </a:r>
          </a:p>
          <a:p>
            <a:pPr lvl="1">
              <a:spcAft>
                <a:spcPts val="600"/>
              </a:spcAft>
            </a:pPr>
            <a:r>
              <a:rPr lang="en-US" dirty="0" smtClean="0">
                <a:uFillTx/>
              </a:rPr>
              <a:t>Projected needs to 2028 and beyond</a:t>
            </a:r>
          </a:p>
          <a:p>
            <a:pPr lvl="1">
              <a:spcAft>
                <a:spcPts val="600"/>
              </a:spcAft>
            </a:pPr>
            <a:r>
              <a:rPr lang="en-US" dirty="0" smtClean="0">
                <a:uFillTx/>
              </a:rPr>
              <a:t>Translated requirements into architecture objectives</a:t>
            </a:r>
          </a:p>
          <a:p>
            <a:pPr lvl="1">
              <a:spcAft>
                <a:spcPts val="600"/>
              </a:spcAft>
            </a:pPr>
            <a:r>
              <a:rPr lang="en-US" dirty="0" smtClean="0">
                <a:uFillTx/>
              </a:rPr>
              <a:t>Linked performance choices to requirements satisfaction metrics</a:t>
            </a:r>
          </a:p>
        </p:txBody>
      </p:sp>
      <p:sp>
        <p:nvSpPr>
          <p:cNvPr id="5" name="Rounded Rectangle 4"/>
          <p:cNvSpPr>
            <a:spLocks/>
          </p:cNvSpPr>
          <p:nvPr/>
        </p:nvSpPr>
        <p:spPr bwMode="auto">
          <a:xfrm>
            <a:off x="685800" y="4724400"/>
            <a:ext cx="7315200" cy="914400"/>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dirty="0" smtClean="0">
                <a:solidFill>
                  <a:schemeClr val="bg1"/>
                </a:solidFill>
                <a:uFillTx/>
                <a:latin typeface="Arial" panose="020B0604020202020204" pitchFamily="34" charset="0"/>
                <a:cs typeface="Arial" panose="020B0604020202020204" pitchFamily="34" charset="0"/>
              </a:rPr>
              <a:t>Value Model is </a:t>
            </a:r>
            <a:r>
              <a:rPr lang="en-US" sz="2400" b="1" dirty="0">
                <a:solidFill>
                  <a:schemeClr val="bg1"/>
                </a:solidFill>
                <a:uFillTx/>
                <a:latin typeface="Arial" panose="020B0604020202020204" pitchFamily="34" charset="0"/>
                <a:cs typeface="Arial" panose="020B0604020202020204" pitchFamily="34" charset="0"/>
              </a:rPr>
              <a:t>the basis for </a:t>
            </a:r>
            <a:r>
              <a:rPr lang="en-US" sz="2400" b="1" dirty="0" smtClean="0">
                <a:solidFill>
                  <a:schemeClr val="bg1"/>
                </a:solidFill>
                <a:uFillTx/>
                <a:latin typeface="Arial" panose="020B0604020202020204" pitchFamily="34" charset="0"/>
                <a:cs typeface="Arial" panose="020B0604020202020204" pitchFamily="34" charset="0"/>
              </a:rPr>
              <a:t>mission </a:t>
            </a:r>
            <a:r>
              <a:rPr lang="en-US" sz="2400" b="1" dirty="0">
                <a:solidFill>
                  <a:schemeClr val="bg1"/>
                </a:solidFill>
                <a:uFillTx/>
                <a:latin typeface="Arial" panose="020B0604020202020204" pitchFamily="34" charset="0"/>
                <a:cs typeface="Arial" panose="020B0604020202020204" pitchFamily="34" charset="0"/>
              </a:rPr>
              <a:t>satisfaction scoring of architecture options</a:t>
            </a:r>
          </a:p>
        </p:txBody>
      </p:sp>
      <p:sp>
        <p:nvSpPr>
          <p:cNvPr id="7" name="Slide Number Placeholder 6"/>
          <p:cNvSpPr>
            <a:spLocks noGrp="1"/>
          </p:cNvSpPr>
          <p:nvPr>
            <p:ph type="sldNum" sz="quarter" idx="10"/>
          </p:nvPr>
        </p:nvSpPr>
        <p:spPr/>
        <p:txBody>
          <a:bodyPr/>
          <a:lstStyle/>
          <a:p>
            <a:pPr>
              <a:defRPr>
                <a:uFillTx/>
              </a:defRPr>
            </a:pPr>
            <a:fld id="{151E99AE-C5B4-4072-A998-4AD5A452C790}" type="slidenum">
              <a:rPr lang="en-US" smtClean="0">
                <a:uFillTx/>
              </a:rPr>
              <a:pPr>
                <a:defRPr>
                  <a:uFillTx/>
                </a:defRPr>
              </a:pPr>
              <a:t>10</a:t>
            </a:fld>
            <a:endParaRPr lang="en-US" dirty="0">
              <a:uFillTx/>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The EVM is a table listing each objective (sometimes called “requirements”) for NOAA’s space-based observational system of 2030 and beyond, together with the performance attributes of each objective.</a:t>
            </a:r>
          </a:p>
          <a:p>
            <a:pPr lvl="0"/>
            <a:r>
              <a:rPr lang="en-US" dirty="0" smtClean="0"/>
              <a:t>A Functional Objective (often just Objective) is something we want to measure-e.g. temperature soundings, a visible image, a solar corona image.</a:t>
            </a:r>
          </a:p>
          <a:p>
            <a:pPr lvl="1"/>
            <a:r>
              <a:rPr lang="en-US" dirty="0" smtClean="0"/>
              <a:t>Group A - Weather, climate, oceans, chemistry objectives</a:t>
            </a:r>
          </a:p>
          <a:p>
            <a:pPr lvl="1"/>
            <a:r>
              <a:rPr lang="en-US" dirty="0" smtClean="0"/>
              <a:t>Group B - Space weather objectives</a:t>
            </a:r>
          </a:p>
          <a:p>
            <a:r>
              <a:rPr lang="en-US" dirty="0" smtClean="0"/>
              <a:t>Group </a:t>
            </a:r>
            <a:r>
              <a:rPr lang="en-US" dirty="0"/>
              <a:t>C (Communications </a:t>
            </a:r>
            <a:r>
              <a:rPr lang="en-US" dirty="0" smtClean="0"/>
              <a:t>Objectives) were handled in a binary sense.</a:t>
            </a:r>
            <a:endParaRPr lang="en-US" dirty="0"/>
          </a:p>
          <a:p>
            <a:pPr lvl="0"/>
            <a:r>
              <a:rPr lang="en-US" dirty="0" smtClean="0"/>
              <a:t>There are also Strategic Objectives, such as assurance of core capabilities (Group D Objectives)</a:t>
            </a:r>
          </a:p>
          <a:p>
            <a:pPr lvl="0"/>
            <a:r>
              <a:rPr lang="en-US" dirty="0" smtClean="0"/>
              <a:t>SPRWG focused on Group A and B objectives</a:t>
            </a:r>
          </a:p>
          <a:p>
            <a:pPr lvl="0"/>
            <a:r>
              <a:rPr lang="en-US" dirty="0" smtClean="0"/>
              <a:t>NOAA Leadership interleaved and ranked Group A, B, and D objectives collectively</a:t>
            </a:r>
          </a:p>
          <a:p>
            <a:pPr lvl="1"/>
            <a:endParaRPr lang="en-US" dirty="0"/>
          </a:p>
        </p:txBody>
      </p:sp>
      <p:sp>
        <p:nvSpPr>
          <p:cNvPr id="2" name="Title 1"/>
          <p:cNvSpPr>
            <a:spLocks noGrp="1"/>
          </p:cNvSpPr>
          <p:nvPr>
            <p:ph type="title"/>
          </p:nvPr>
        </p:nvSpPr>
        <p:spPr/>
        <p:txBody>
          <a:bodyPr/>
          <a:lstStyle/>
          <a:p>
            <a:r>
              <a:rPr lang="en-US" dirty="0" smtClean="0"/>
              <a:t>The EVM</a:t>
            </a:r>
            <a:br>
              <a:rPr lang="en-US" dirty="0" smtClean="0"/>
            </a:br>
            <a:r>
              <a:rPr lang="en-US" sz="2000" dirty="0" smtClean="0"/>
              <a:t>(Environmental Data Record (EDR) Value Model) </a:t>
            </a:r>
            <a:endParaRPr lang="en-US" sz="2000" dirty="0"/>
          </a:p>
        </p:txBody>
      </p:sp>
      <p:sp>
        <p:nvSpPr>
          <p:cNvPr id="4" name="Slide Number Placeholder 3"/>
          <p:cNvSpPr>
            <a:spLocks noGrp="1"/>
          </p:cNvSpPr>
          <p:nvPr>
            <p:ph type="sldNum" sz="quarter" idx="10"/>
          </p:nvPr>
        </p:nvSpPr>
        <p:spPr>
          <a:xfrm>
            <a:off x="8229600" y="6494463"/>
            <a:ext cx="533400" cy="228600"/>
          </a:xfrm>
        </p:spPr>
        <p:txBody>
          <a:bodyPr/>
          <a:lstStyle/>
          <a:p>
            <a:fld id="{7D7DBD7C-A45C-9646-A671-D1C5E89DFF57}" type="slidenum">
              <a:rPr lang="en-US" smtClean="0"/>
              <a:pPr/>
              <a:t>11</a:t>
            </a:fld>
            <a:endParaRPr lang="en-US"/>
          </a:p>
        </p:txBody>
      </p:sp>
    </p:spTree>
    <p:extLst>
      <p:ext uri="{BB962C8B-B14F-4D97-AF65-F5344CB8AC3E}">
        <p14:creationId xmlns:p14="http://schemas.microsoft.com/office/powerpoint/2010/main" val="2952675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Set capability levels for objectives to include:</a:t>
            </a:r>
          </a:p>
          <a:p>
            <a:pPr lvl="1"/>
            <a:r>
              <a:rPr lang="en-US" b="1" dirty="0" smtClean="0"/>
              <a:t>Study Threshold (ST):  </a:t>
            </a:r>
            <a:r>
              <a:rPr lang="en-US" dirty="0" smtClean="0"/>
              <a:t>The level at which decreases in capability no longer present a compelling investment, i.e., alternatives with capability below this level will be rejected. Guidelines are no objectives with ST level greater than Program of Record 2025.  Some objectives have zero ST performance.</a:t>
            </a:r>
          </a:p>
          <a:p>
            <a:pPr lvl="1"/>
            <a:endParaRPr lang="en-US" dirty="0" smtClean="0"/>
          </a:p>
          <a:p>
            <a:pPr lvl="1"/>
            <a:r>
              <a:rPr lang="en-US" b="1" dirty="0" smtClean="0"/>
              <a:t>Expected (EXP):  </a:t>
            </a:r>
            <a:r>
              <a:rPr lang="en-US" dirty="0" smtClean="0"/>
              <a:t>The capability reflecting consensus expectations from the users. Often, but not always, roughly equal to today’s capability.</a:t>
            </a:r>
          </a:p>
          <a:p>
            <a:pPr lvl="1"/>
            <a:endParaRPr lang="en-US" dirty="0" smtClean="0"/>
          </a:p>
          <a:p>
            <a:pPr lvl="1"/>
            <a:r>
              <a:rPr lang="en-US" b="1" dirty="0" smtClean="0"/>
              <a:t>Maximum Effective (ME):  </a:t>
            </a:r>
            <a:r>
              <a:rPr lang="en-US" dirty="0" smtClean="0"/>
              <a:t>The level at which increases in capability no longer present a compelling investment (i.e., alternatives with capability above this level will receive no additional credit). Generally a significant improvement over today’s capability.</a:t>
            </a:r>
          </a:p>
          <a:p>
            <a:endParaRPr lang="en-US" dirty="0"/>
          </a:p>
        </p:txBody>
      </p:sp>
      <p:sp>
        <p:nvSpPr>
          <p:cNvPr id="2" name="Title 1"/>
          <p:cNvSpPr>
            <a:spLocks noGrp="1"/>
          </p:cNvSpPr>
          <p:nvPr>
            <p:ph type="title"/>
          </p:nvPr>
        </p:nvSpPr>
        <p:spPr/>
        <p:txBody>
          <a:bodyPr/>
          <a:lstStyle/>
          <a:p>
            <a:r>
              <a:rPr lang="en-US" smtClean="0"/>
              <a:t>EVM Capability Levels</a:t>
            </a:r>
            <a:br>
              <a:rPr lang="en-US" smtClean="0"/>
            </a:br>
            <a:endParaRPr lang="en-US" dirty="0"/>
          </a:p>
        </p:txBody>
      </p:sp>
      <p:sp>
        <p:nvSpPr>
          <p:cNvPr id="4" name="Slide Number Placeholder 3"/>
          <p:cNvSpPr>
            <a:spLocks noGrp="1"/>
          </p:cNvSpPr>
          <p:nvPr>
            <p:ph type="sldNum" sz="quarter" idx="10"/>
          </p:nvPr>
        </p:nvSpPr>
        <p:spPr>
          <a:xfrm>
            <a:off x="8229600" y="6494463"/>
            <a:ext cx="533400" cy="228600"/>
          </a:xfrm>
        </p:spPr>
        <p:txBody>
          <a:bodyPr/>
          <a:lstStyle/>
          <a:p>
            <a:fld id="{7D7DBD7C-A45C-9646-A671-D1C5E89DFF57}" type="slidenum">
              <a:rPr lang="en-US" smtClean="0"/>
              <a:pPr/>
              <a:t>12</a:t>
            </a:fld>
            <a:endParaRPr lang="en-US"/>
          </a:p>
        </p:txBody>
      </p:sp>
    </p:spTree>
    <p:extLst>
      <p:ext uri="{BB962C8B-B14F-4D97-AF65-F5344CB8AC3E}">
        <p14:creationId xmlns:p14="http://schemas.microsoft.com/office/powerpoint/2010/main" val="4149759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Rank Order of Objectives 1-10 in Group </a:t>
            </a:r>
            <a:r>
              <a:rPr lang="en-US" dirty="0" smtClean="0"/>
              <a:t>A</a:t>
            </a:r>
            <a:endParaRPr lang="en-US" dirty="0"/>
          </a:p>
        </p:txBody>
      </p:sp>
      <p:sp>
        <p:nvSpPr>
          <p:cNvPr id="2" name="Slide Number Placeholder 1"/>
          <p:cNvSpPr>
            <a:spLocks noGrp="1"/>
          </p:cNvSpPr>
          <p:nvPr>
            <p:ph type="sldNum" sz="quarter" idx="10"/>
          </p:nvPr>
        </p:nvSpPr>
        <p:spPr/>
        <p:txBody>
          <a:bodyPr/>
          <a:lstStyle/>
          <a:p>
            <a:fld id="{7D7DBD7C-A45C-9646-A671-D1C5E89DFF57}" type="slidenum">
              <a:rPr lang="en-US" smtClean="0"/>
              <a:pPr/>
              <a:t>13</a:t>
            </a:fld>
            <a:endParaRPr lang="en-US"/>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2135" y="1828800"/>
            <a:ext cx="9189720" cy="3360420"/>
          </a:xfrm>
          <a:prstGeom prst="rect">
            <a:avLst/>
          </a:prstGeom>
        </p:spPr>
      </p:pic>
      <p:sp>
        <p:nvSpPr>
          <p:cNvPr id="4" name="Rectangle 3"/>
          <p:cNvSpPr/>
          <p:nvPr/>
        </p:nvSpPr>
        <p:spPr bwMode="auto">
          <a:xfrm>
            <a:off x="32135" y="2080726"/>
            <a:ext cx="9037220" cy="345233"/>
          </a:xfrm>
          <a:prstGeom prst="rect">
            <a:avLst/>
          </a:prstGeom>
          <a:noFill/>
          <a:ln w="57150" cap="flat" cmpd="sng" algn="ctr">
            <a:solidFill>
              <a:srgbClr val="FF0000"/>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5" name="TextBox 4"/>
          <p:cNvSpPr txBox="1"/>
          <p:nvPr/>
        </p:nvSpPr>
        <p:spPr>
          <a:xfrm>
            <a:off x="1185465" y="5567987"/>
            <a:ext cx="6730560" cy="461665"/>
          </a:xfrm>
          <a:prstGeom prst="rect">
            <a:avLst/>
          </a:prstGeom>
          <a:ln w="38100"/>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uFillTx/>
                <a:latin typeface="Arial" panose="020B0604020202020204" pitchFamily="34" charset="0"/>
                <a:cs typeface="Arial" panose="020B0604020202020204" pitchFamily="34" charset="0"/>
              </a:rPr>
              <a:t>Ranked in order of improvement from ST to ME.</a:t>
            </a:r>
            <a:endParaRPr lang="en-US" sz="2400" dirty="0">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050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EVM Example: Objective A13</a:t>
            </a:r>
            <a:endParaRPr lang="en-US" dirty="0"/>
          </a:p>
        </p:txBody>
      </p:sp>
      <p:sp>
        <p:nvSpPr>
          <p:cNvPr id="3" name="Slide Number Placeholder 2"/>
          <p:cNvSpPr>
            <a:spLocks noGrp="1"/>
          </p:cNvSpPr>
          <p:nvPr>
            <p:ph type="sldNum" sz="quarter" idx="10"/>
          </p:nvPr>
        </p:nvSpPr>
        <p:spPr>
          <a:xfrm>
            <a:off x="8229600" y="6494463"/>
            <a:ext cx="533400" cy="228600"/>
          </a:xfrm>
        </p:spPr>
        <p:txBody>
          <a:bodyPr/>
          <a:lstStyle/>
          <a:p>
            <a:fld id="{7D7DBD7C-A45C-9646-A671-D1C5E89DFF57}" type="slidenum">
              <a:rPr lang="en-US" smtClean="0"/>
              <a:pPr/>
              <a:t>14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0282877"/>
              </p:ext>
            </p:extLst>
          </p:nvPr>
        </p:nvGraphicFramePr>
        <p:xfrm>
          <a:off x="18662" y="1765300"/>
          <a:ext cx="9067800" cy="4635500"/>
        </p:xfrm>
        <a:graphic>
          <a:graphicData uri="http://schemas.openxmlformats.org/presentationml/2006/ole">
            <mc:AlternateContent xmlns:mc="http://schemas.openxmlformats.org/markup-compatibility/2006">
              <mc:Choice xmlns:v="urn:schemas-microsoft-com:vml" Requires="v">
                <p:oleObj spid="_x0000_s1038" name="Worksheet" r:id="rId3" imgW="13011272" imgH="6210236" progId="Excel.Sheet.12">
                  <p:embed/>
                </p:oleObj>
              </mc:Choice>
              <mc:Fallback>
                <p:oleObj name="Worksheet" r:id="rId3" imgW="13011272" imgH="6210236" progId="Excel.Sheet.12">
                  <p:embed/>
                  <p:pic>
                    <p:nvPicPr>
                      <p:cNvPr id="0" name=""/>
                      <p:cNvPicPr/>
                      <p:nvPr/>
                    </p:nvPicPr>
                    <p:blipFill>
                      <a:blip r:embed="rId4"/>
                      <a:stretch>
                        <a:fillRect/>
                      </a:stretch>
                    </p:blipFill>
                    <p:spPr>
                      <a:xfrm>
                        <a:off x="18662" y="1765300"/>
                        <a:ext cx="9067800" cy="4635500"/>
                      </a:xfrm>
                      <a:prstGeom prst="rect">
                        <a:avLst/>
                      </a:prstGeom>
                      <a:solidFill>
                        <a:srgbClr val="002060"/>
                      </a:solidFill>
                    </p:spPr>
                  </p:pic>
                </p:oleObj>
              </mc:Fallback>
            </mc:AlternateContent>
          </a:graphicData>
        </a:graphic>
      </p:graphicFrame>
      <p:sp>
        <p:nvSpPr>
          <p:cNvPr id="7" name="TextBox 6"/>
          <p:cNvSpPr txBox="1"/>
          <p:nvPr/>
        </p:nvSpPr>
        <p:spPr>
          <a:xfrm>
            <a:off x="38100" y="1426746"/>
            <a:ext cx="5035353" cy="338554"/>
          </a:xfrm>
          <a:prstGeom prst="rect">
            <a:avLst/>
          </a:prstGeom>
          <a:noFill/>
        </p:spPr>
        <p:txBody>
          <a:bodyPr wrap="none" rtlCol="0">
            <a:spAutoFit/>
          </a:bodyPr>
          <a:lstStyle/>
          <a:p>
            <a:r>
              <a:rPr lang="en-US" dirty="0" smtClean="0">
                <a:uFillTx/>
                <a:latin typeface="Arial" panose="020B0604020202020204" pitchFamily="34" charset="0"/>
                <a:cs typeface="Arial" panose="020B0604020202020204" pitchFamily="34" charset="0"/>
              </a:rPr>
              <a:t>A13: 3D Winds (Horizontal Wind in the Troposphere)</a:t>
            </a:r>
            <a:endParaRPr lang="en-US" dirty="0">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750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39368"/>
            <a:ext cx="3462432" cy="4961432"/>
          </a:xfrm>
        </p:spPr>
        <p:txBody>
          <a:bodyPr/>
          <a:lstStyle/>
          <a:p>
            <a:r>
              <a:rPr lang="en-US" dirty="0" smtClean="0"/>
              <a:t>Evaluated nearly 100 different constellations (not all shown here)</a:t>
            </a:r>
            <a:endParaRPr lang="en-US" dirty="0"/>
          </a:p>
          <a:p>
            <a:r>
              <a:rPr lang="en-US" dirty="0" smtClean="0"/>
              <a:t>All of them met the ST level of performance</a:t>
            </a:r>
          </a:p>
        </p:txBody>
      </p:sp>
      <p:sp>
        <p:nvSpPr>
          <p:cNvPr id="3" name="Title 2"/>
          <p:cNvSpPr>
            <a:spLocks noGrp="1"/>
          </p:cNvSpPr>
          <p:nvPr>
            <p:ph type="title"/>
          </p:nvPr>
        </p:nvSpPr>
        <p:spPr/>
        <p:txBody>
          <a:bodyPr/>
          <a:lstStyle/>
          <a:p>
            <a:r>
              <a:rPr lang="en-US" dirty="0" smtClean="0"/>
              <a:t>Constellation Analysis</a:t>
            </a:r>
            <a:endParaRPr lang="en-US" dirty="0"/>
          </a:p>
        </p:txBody>
      </p:sp>
      <p:sp>
        <p:nvSpPr>
          <p:cNvPr id="4" name="Slide Number Placeholder 3"/>
          <p:cNvSpPr>
            <a:spLocks noGrp="1"/>
          </p:cNvSpPr>
          <p:nvPr>
            <p:ph type="sldNum" sz="quarter" idx="10"/>
          </p:nvPr>
        </p:nvSpPr>
        <p:spPr/>
        <p:txBody>
          <a:bodyPr/>
          <a:lstStyle/>
          <a:p>
            <a:pPr>
              <a:defRPr/>
            </a:pPr>
            <a:fld id="{151E99AE-C5B4-4072-A998-4AD5A452C790}" type="slidenum">
              <a:rPr lang="en-US" smtClean="0"/>
              <a:pPr>
                <a:defRPr/>
              </a:pPr>
              <a:t>15</a:t>
            </a:fld>
            <a:endParaRPr lang="en-US"/>
          </a:p>
        </p:txBody>
      </p:sp>
      <p:pic>
        <p:nvPicPr>
          <p:cNvPr id="7" name="Picture 6"/>
          <p:cNvPicPr>
            <a:picLocks noChangeAspect="1"/>
          </p:cNvPicPr>
          <p:nvPr/>
        </p:nvPicPr>
        <p:blipFill rotWithShape="1">
          <a:blip r:embed="rId2"/>
          <a:srcRect l="2632" t="3835" r="28947" b="6122"/>
          <a:stretch/>
        </p:blipFill>
        <p:spPr>
          <a:xfrm>
            <a:off x="3640979" y="1439369"/>
            <a:ext cx="5426821" cy="5009374"/>
          </a:xfrm>
          <a:prstGeom prst="rect">
            <a:avLst/>
          </a:prstGeom>
        </p:spPr>
      </p:pic>
      <p:sp>
        <p:nvSpPr>
          <p:cNvPr id="37" name="Freeform 36"/>
          <p:cNvSpPr/>
          <p:nvPr/>
        </p:nvSpPr>
        <p:spPr bwMode="auto">
          <a:xfrm>
            <a:off x="5334000" y="1905000"/>
            <a:ext cx="2536348" cy="3743131"/>
          </a:xfrm>
          <a:custGeom>
            <a:avLst/>
            <a:gdLst>
              <a:gd name="connsiteX0" fmla="*/ 0 w 2580830"/>
              <a:gd name="connsiteY0" fmla="*/ 2136448 h 2136448"/>
              <a:gd name="connsiteX1" fmla="*/ 205099 w 2580830"/>
              <a:gd name="connsiteY1" fmla="*/ 1469876 h 2136448"/>
              <a:gd name="connsiteX2" fmla="*/ 922945 w 2580830"/>
              <a:gd name="connsiteY2" fmla="*/ 623843 h 2136448"/>
              <a:gd name="connsiteX3" fmla="*/ 1495514 w 2580830"/>
              <a:gd name="connsiteY3" fmla="*/ 316194 h 2136448"/>
              <a:gd name="connsiteX4" fmla="*/ 2580830 w 2580830"/>
              <a:gd name="connsiteY4" fmla="*/ 0 h 2136448"/>
              <a:gd name="connsiteX0" fmla="*/ 0 w 2580830"/>
              <a:gd name="connsiteY0" fmla="*/ 2136448 h 2136448"/>
              <a:gd name="connsiteX1" fmla="*/ 205099 w 2580830"/>
              <a:gd name="connsiteY1" fmla="*/ 1469876 h 2136448"/>
              <a:gd name="connsiteX2" fmla="*/ 922945 w 2580830"/>
              <a:gd name="connsiteY2" fmla="*/ 623843 h 2136448"/>
              <a:gd name="connsiteX3" fmla="*/ 1429621 w 2580830"/>
              <a:gd name="connsiteY3" fmla="*/ 280091 h 2136448"/>
              <a:gd name="connsiteX4" fmla="*/ 2580830 w 2580830"/>
              <a:gd name="connsiteY4" fmla="*/ 0 h 2136448"/>
              <a:gd name="connsiteX0" fmla="*/ 0 w 2580830"/>
              <a:gd name="connsiteY0" fmla="*/ 2136448 h 2136448"/>
              <a:gd name="connsiteX1" fmla="*/ 205099 w 2580830"/>
              <a:gd name="connsiteY1" fmla="*/ 1469876 h 2136448"/>
              <a:gd name="connsiteX2" fmla="*/ 784569 w 2580830"/>
              <a:gd name="connsiteY2" fmla="*/ 551636 h 2136448"/>
              <a:gd name="connsiteX3" fmla="*/ 1429621 w 2580830"/>
              <a:gd name="connsiteY3" fmla="*/ 280091 h 2136448"/>
              <a:gd name="connsiteX4" fmla="*/ 2580830 w 2580830"/>
              <a:gd name="connsiteY4" fmla="*/ 0 h 2136448"/>
              <a:gd name="connsiteX0" fmla="*/ 0 w 2580830"/>
              <a:gd name="connsiteY0" fmla="*/ 2136448 h 2136448"/>
              <a:gd name="connsiteX1" fmla="*/ 86491 w 2580830"/>
              <a:gd name="connsiteY1" fmla="*/ 1439790 h 2136448"/>
              <a:gd name="connsiteX2" fmla="*/ 784569 w 2580830"/>
              <a:gd name="connsiteY2" fmla="*/ 551636 h 2136448"/>
              <a:gd name="connsiteX3" fmla="*/ 1429621 w 2580830"/>
              <a:gd name="connsiteY3" fmla="*/ 280091 h 2136448"/>
              <a:gd name="connsiteX4" fmla="*/ 2580830 w 2580830"/>
              <a:gd name="connsiteY4" fmla="*/ 0 h 2136448"/>
              <a:gd name="connsiteX0" fmla="*/ 0 w 2580830"/>
              <a:gd name="connsiteY0" fmla="*/ 2136448 h 2136448"/>
              <a:gd name="connsiteX1" fmla="*/ 86491 w 2580830"/>
              <a:gd name="connsiteY1" fmla="*/ 1439790 h 2136448"/>
              <a:gd name="connsiteX2" fmla="*/ 294326 w 2580830"/>
              <a:gd name="connsiteY2" fmla="*/ 928988 h 2136448"/>
              <a:gd name="connsiteX3" fmla="*/ 784569 w 2580830"/>
              <a:gd name="connsiteY3" fmla="*/ 551636 h 2136448"/>
              <a:gd name="connsiteX4" fmla="*/ 1429621 w 2580830"/>
              <a:gd name="connsiteY4" fmla="*/ 280091 h 2136448"/>
              <a:gd name="connsiteX5" fmla="*/ 2580830 w 2580830"/>
              <a:gd name="connsiteY5" fmla="*/ 0 h 2136448"/>
              <a:gd name="connsiteX0" fmla="*/ 0 w 2580830"/>
              <a:gd name="connsiteY0" fmla="*/ 2136448 h 2136448"/>
              <a:gd name="connsiteX1" fmla="*/ 86491 w 2580830"/>
              <a:gd name="connsiteY1" fmla="*/ 1439790 h 2136448"/>
              <a:gd name="connsiteX2" fmla="*/ 294326 w 2580830"/>
              <a:gd name="connsiteY2" fmla="*/ 928988 h 2136448"/>
              <a:gd name="connsiteX3" fmla="*/ 777980 w 2580830"/>
              <a:gd name="connsiteY3" fmla="*/ 539601 h 2136448"/>
              <a:gd name="connsiteX4" fmla="*/ 1429621 w 2580830"/>
              <a:gd name="connsiteY4" fmla="*/ 280091 h 2136448"/>
              <a:gd name="connsiteX5" fmla="*/ 2580830 w 2580830"/>
              <a:gd name="connsiteY5" fmla="*/ 0 h 2136448"/>
              <a:gd name="connsiteX0" fmla="*/ 0 w 2580830"/>
              <a:gd name="connsiteY0" fmla="*/ 2136448 h 2136448"/>
              <a:gd name="connsiteX1" fmla="*/ 60134 w 2580830"/>
              <a:gd name="connsiteY1" fmla="*/ 1439790 h 2136448"/>
              <a:gd name="connsiteX2" fmla="*/ 294326 w 2580830"/>
              <a:gd name="connsiteY2" fmla="*/ 928988 h 2136448"/>
              <a:gd name="connsiteX3" fmla="*/ 777980 w 2580830"/>
              <a:gd name="connsiteY3" fmla="*/ 539601 h 2136448"/>
              <a:gd name="connsiteX4" fmla="*/ 1429621 w 2580830"/>
              <a:gd name="connsiteY4" fmla="*/ 280091 h 2136448"/>
              <a:gd name="connsiteX5" fmla="*/ 2580830 w 2580830"/>
              <a:gd name="connsiteY5" fmla="*/ 0 h 2136448"/>
              <a:gd name="connsiteX0" fmla="*/ 12222 w 2533748"/>
              <a:gd name="connsiteY0" fmla="*/ 2274845 h 2274845"/>
              <a:gd name="connsiteX1" fmla="*/ 13052 w 2533748"/>
              <a:gd name="connsiteY1" fmla="*/ 1439790 h 2274845"/>
              <a:gd name="connsiteX2" fmla="*/ 247244 w 2533748"/>
              <a:gd name="connsiteY2" fmla="*/ 928988 h 2274845"/>
              <a:gd name="connsiteX3" fmla="*/ 730898 w 2533748"/>
              <a:gd name="connsiteY3" fmla="*/ 539601 h 2274845"/>
              <a:gd name="connsiteX4" fmla="*/ 1382539 w 2533748"/>
              <a:gd name="connsiteY4" fmla="*/ 280091 h 2274845"/>
              <a:gd name="connsiteX5" fmla="*/ 2533748 w 2533748"/>
              <a:gd name="connsiteY5" fmla="*/ 0 h 2274845"/>
              <a:gd name="connsiteX0" fmla="*/ 18575 w 2540101"/>
              <a:gd name="connsiteY0" fmla="*/ 2274845 h 2274845"/>
              <a:gd name="connsiteX1" fmla="*/ 19405 w 2540101"/>
              <a:gd name="connsiteY1" fmla="*/ 1439790 h 2274845"/>
              <a:gd name="connsiteX2" fmla="*/ 253597 w 2540101"/>
              <a:gd name="connsiteY2" fmla="*/ 928988 h 2274845"/>
              <a:gd name="connsiteX3" fmla="*/ 737251 w 2540101"/>
              <a:gd name="connsiteY3" fmla="*/ 539601 h 2274845"/>
              <a:gd name="connsiteX4" fmla="*/ 1388892 w 2540101"/>
              <a:gd name="connsiteY4" fmla="*/ 280091 h 2274845"/>
              <a:gd name="connsiteX5" fmla="*/ 2540101 w 2540101"/>
              <a:gd name="connsiteY5" fmla="*/ 0 h 2274845"/>
              <a:gd name="connsiteX0" fmla="*/ 6133 w 2554017"/>
              <a:gd name="connsiteY0" fmla="*/ 2316966 h 2316966"/>
              <a:gd name="connsiteX1" fmla="*/ 33321 w 2554017"/>
              <a:gd name="connsiteY1" fmla="*/ 1439790 h 2316966"/>
              <a:gd name="connsiteX2" fmla="*/ 267513 w 2554017"/>
              <a:gd name="connsiteY2" fmla="*/ 928988 h 2316966"/>
              <a:gd name="connsiteX3" fmla="*/ 751167 w 2554017"/>
              <a:gd name="connsiteY3" fmla="*/ 539601 h 2316966"/>
              <a:gd name="connsiteX4" fmla="*/ 1402808 w 2554017"/>
              <a:gd name="connsiteY4" fmla="*/ 280091 h 2316966"/>
              <a:gd name="connsiteX5" fmla="*/ 2554017 w 2554017"/>
              <a:gd name="connsiteY5" fmla="*/ 0 h 2316966"/>
              <a:gd name="connsiteX0" fmla="*/ 6133 w 2554017"/>
              <a:gd name="connsiteY0" fmla="*/ 2316966 h 2316966"/>
              <a:gd name="connsiteX1" fmla="*/ 33321 w 2554017"/>
              <a:gd name="connsiteY1" fmla="*/ 1439790 h 2316966"/>
              <a:gd name="connsiteX2" fmla="*/ 267513 w 2554017"/>
              <a:gd name="connsiteY2" fmla="*/ 928988 h 2316966"/>
              <a:gd name="connsiteX3" fmla="*/ 744578 w 2554017"/>
              <a:gd name="connsiteY3" fmla="*/ 509515 h 2316966"/>
              <a:gd name="connsiteX4" fmla="*/ 1402808 w 2554017"/>
              <a:gd name="connsiteY4" fmla="*/ 280091 h 2316966"/>
              <a:gd name="connsiteX5" fmla="*/ 2554017 w 2554017"/>
              <a:gd name="connsiteY5" fmla="*/ 0 h 2316966"/>
              <a:gd name="connsiteX0" fmla="*/ 6133 w 2554017"/>
              <a:gd name="connsiteY0" fmla="*/ 2316966 h 2316966"/>
              <a:gd name="connsiteX1" fmla="*/ 33321 w 2554017"/>
              <a:gd name="connsiteY1" fmla="*/ 1439790 h 2316966"/>
              <a:gd name="connsiteX2" fmla="*/ 267513 w 2554017"/>
              <a:gd name="connsiteY2" fmla="*/ 928988 h 2316966"/>
              <a:gd name="connsiteX3" fmla="*/ 744578 w 2554017"/>
              <a:gd name="connsiteY3" fmla="*/ 509515 h 2316966"/>
              <a:gd name="connsiteX4" fmla="*/ 1383040 w 2554017"/>
              <a:gd name="connsiteY4" fmla="*/ 262039 h 2316966"/>
              <a:gd name="connsiteX5" fmla="*/ 2554017 w 2554017"/>
              <a:gd name="connsiteY5" fmla="*/ 0 h 2316966"/>
              <a:gd name="connsiteX0" fmla="*/ 6133 w 2554017"/>
              <a:gd name="connsiteY0" fmla="*/ 2316966 h 2316966"/>
              <a:gd name="connsiteX1" fmla="*/ 33321 w 2554017"/>
              <a:gd name="connsiteY1" fmla="*/ 1439790 h 2316966"/>
              <a:gd name="connsiteX2" fmla="*/ 267513 w 2554017"/>
              <a:gd name="connsiteY2" fmla="*/ 928988 h 2316966"/>
              <a:gd name="connsiteX3" fmla="*/ 744578 w 2554017"/>
              <a:gd name="connsiteY3" fmla="*/ 509515 h 2316966"/>
              <a:gd name="connsiteX4" fmla="*/ 1383040 w 2554017"/>
              <a:gd name="connsiteY4" fmla="*/ 262039 h 2316966"/>
              <a:gd name="connsiteX5" fmla="*/ 2554017 w 2554017"/>
              <a:gd name="connsiteY5" fmla="*/ 0 h 2316966"/>
              <a:gd name="connsiteX0" fmla="*/ 6133 w 2554017"/>
              <a:gd name="connsiteY0" fmla="*/ 2316966 h 2316966"/>
              <a:gd name="connsiteX1" fmla="*/ 33321 w 2554017"/>
              <a:gd name="connsiteY1" fmla="*/ 1439790 h 2316966"/>
              <a:gd name="connsiteX2" fmla="*/ 267513 w 2554017"/>
              <a:gd name="connsiteY2" fmla="*/ 928988 h 2316966"/>
              <a:gd name="connsiteX3" fmla="*/ 744578 w 2554017"/>
              <a:gd name="connsiteY3" fmla="*/ 509515 h 2316966"/>
              <a:gd name="connsiteX4" fmla="*/ 1383040 w 2554017"/>
              <a:gd name="connsiteY4" fmla="*/ 262039 h 2316966"/>
              <a:gd name="connsiteX5" fmla="*/ 2554017 w 2554017"/>
              <a:gd name="connsiteY5" fmla="*/ 0 h 2316966"/>
              <a:gd name="connsiteX0" fmla="*/ 3201 w 2564410"/>
              <a:gd name="connsiteY0" fmla="*/ 1656631 h 1656631"/>
              <a:gd name="connsiteX1" fmla="*/ 43714 w 2564410"/>
              <a:gd name="connsiteY1" fmla="*/ 1439790 h 1656631"/>
              <a:gd name="connsiteX2" fmla="*/ 277906 w 2564410"/>
              <a:gd name="connsiteY2" fmla="*/ 928988 h 1656631"/>
              <a:gd name="connsiteX3" fmla="*/ 754971 w 2564410"/>
              <a:gd name="connsiteY3" fmla="*/ 509515 h 1656631"/>
              <a:gd name="connsiteX4" fmla="*/ 1393433 w 2564410"/>
              <a:gd name="connsiteY4" fmla="*/ 262039 h 1656631"/>
              <a:gd name="connsiteX5" fmla="*/ 2564410 w 2564410"/>
              <a:gd name="connsiteY5" fmla="*/ 0 h 1656631"/>
              <a:gd name="connsiteX0" fmla="*/ 1736 w 2562945"/>
              <a:gd name="connsiteY0" fmla="*/ 1656631 h 1656631"/>
              <a:gd name="connsiteX1" fmla="*/ 55574 w 2562945"/>
              <a:gd name="connsiteY1" fmla="*/ 1432839 h 1656631"/>
              <a:gd name="connsiteX2" fmla="*/ 276441 w 2562945"/>
              <a:gd name="connsiteY2" fmla="*/ 928988 h 1656631"/>
              <a:gd name="connsiteX3" fmla="*/ 753506 w 2562945"/>
              <a:gd name="connsiteY3" fmla="*/ 509515 h 1656631"/>
              <a:gd name="connsiteX4" fmla="*/ 1391968 w 2562945"/>
              <a:gd name="connsiteY4" fmla="*/ 262039 h 1656631"/>
              <a:gd name="connsiteX5" fmla="*/ 2562945 w 2562945"/>
              <a:gd name="connsiteY5" fmla="*/ 0 h 1656631"/>
              <a:gd name="connsiteX0" fmla="*/ 655 w 2561864"/>
              <a:gd name="connsiteY0" fmla="*/ 1656631 h 1656631"/>
              <a:gd name="connsiteX1" fmla="*/ 94469 w 2561864"/>
              <a:gd name="connsiteY1" fmla="*/ 1286870 h 1656631"/>
              <a:gd name="connsiteX2" fmla="*/ 275360 w 2561864"/>
              <a:gd name="connsiteY2" fmla="*/ 928988 h 1656631"/>
              <a:gd name="connsiteX3" fmla="*/ 752425 w 2561864"/>
              <a:gd name="connsiteY3" fmla="*/ 509515 h 1656631"/>
              <a:gd name="connsiteX4" fmla="*/ 1390887 w 2561864"/>
              <a:gd name="connsiteY4" fmla="*/ 262039 h 1656631"/>
              <a:gd name="connsiteX5" fmla="*/ 2561864 w 2561864"/>
              <a:gd name="connsiteY5" fmla="*/ 0 h 1656631"/>
              <a:gd name="connsiteX0" fmla="*/ 655 w 2561864"/>
              <a:gd name="connsiteY0" fmla="*/ 1656631 h 1656631"/>
              <a:gd name="connsiteX1" fmla="*/ 94469 w 2561864"/>
              <a:gd name="connsiteY1" fmla="*/ 1286870 h 1656631"/>
              <a:gd name="connsiteX2" fmla="*/ 275360 w 2561864"/>
              <a:gd name="connsiteY2" fmla="*/ 928988 h 1656631"/>
              <a:gd name="connsiteX3" fmla="*/ 752425 w 2561864"/>
              <a:gd name="connsiteY3" fmla="*/ 509515 h 1656631"/>
              <a:gd name="connsiteX4" fmla="*/ 1377006 w 2561864"/>
              <a:gd name="connsiteY4" fmla="*/ 245145 h 1656631"/>
              <a:gd name="connsiteX5" fmla="*/ 2561864 w 2561864"/>
              <a:gd name="connsiteY5" fmla="*/ 0 h 1656631"/>
              <a:gd name="connsiteX0" fmla="*/ 655 w 2561864"/>
              <a:gd name="connsiteY0" fmla="*/ 1656631 h 1656631"/>
              <a:gd name="connsiteX1" fmla="*/ 94469 w 2561864"/>
              <a:gd name="connsiteY1" fmla="*/ 1286870 h 1656631"/>
              <a:gd name="connsiteX2" fmla="*/ 275360 w 2561864"/>
              <a:gd name="connsiteY2" fmla="*/ 928988 h 1656631"/>
              <a:gd name="connsiteX3" fmla="*/ 752425 w 2561864"/>
              <a:gd name="connsiteY3" fmla="*/ 509515 h 1656631"/>
              <a:gd name="connsiteX4" fmla="*/ 1377006 w 2561864"/>
              <a:gd name="connsiteY4" fmla="*/ 245145 h 1656631"/>
              <a:gd name="connsiteX5" fmla="*/ 2561864 w 2561864"/>
              <a:gd name="connsiteY5" fmla="*/ 0 h 1656631"/>
              <a:gd name="connsiteX0" fmla="*/ 1168 w 2562377"/>
              <a:gd name="connsiteY0" fmla="*/ 1656631 h 1656631"/>
              <a:gd name="connsiteX1" fmla="*/ 67221 w 2562377"/>
              <a:gd name="connsiteY1" fmla="*/ 1282043 h 1656631"/>
              <a:gd name="connsiteX2" fmla="*/ 275873 w 2562377"/>
              <a:gd name="connsiteY2" fmla="*/ 928988 h 1656631"/>
              <a:gd name="connsiteX3" fmla="*/ 752938 w 2562377"/>
              <a:gd name="connsiteY3" fmla="*/ 509515 h 1656631"/>
              <a:gd name="connsiteX4" fmla="*/ 1377519 w 2562377"/>
              <a:gd name="connsiteY4" fmla="*/ 245145 h 1656631"/>
              <a:gd name="connsiteX5" fmla="*/ 2562377 w 2562377"/>
              <a:gd name="connsiteY5" fmla="*/ 0 h 1656631"/>
              <a:gd name="connsiteX0" fmla="*/ 935 w 2562144"/>
              <a:gd name="connsiteY0" fmla="*/ 1656631 h 1656631"/>
              <a:gd name="connsiteX1" fmla="*/ 66988 w 2562144"/>
              <a:gd name="connsiteY1" fmla="*/ 1282043 h 1656631"/>
              <a:gd name="connsiteX2" fmla="*/ 275640 w 2562144"/>
              <a:gd name="connsiteY2" fmla="*/ 928988 h 1656631"/>
              <a:gd name="connsiteX3" fmla="*/ 752705 w 2562144"/>
              <a:gd name="connsiteY3" fmla="*/ 509515 h 1656631"/>
              <a:gd name="connsiteX4" fmla="*/ 1377286 w 2562144"/>
              <a:gd name="connsiteY4" fmla="*/ 245145 h 1656631"/>
              <a:gd name="connsiteX5" fmla="*/ 2562144 w 2562144"/>
              <a:gd name="connsiteY5" fmla="*/ 0 h 1656631"/>
              <a:gd name="connsiteX0" fmla="*/ 1328 w 2562537"/>
              <a:gd name="connsiteY0" fmla="*/ 1656631 h 1656631"/>
              <a:gd name="connsiteX1" fmla="*/ 67381 w 2562537"/>
              <a:gd name="connsiteY1" fmla="*/ 1282043 h 1656631"/>
              <a:gd name="connsiteX2" fmla="*/ 276033 w 2562537"/>
              <a:gd name="connsiteY2" fmla="*/ 928988 h 1656631"/>
              <a:gd name="connsiteX3" fmla="*/ 753098 w 2562537"/>
              <a:gd name="connsiteY3" fmla="*/ 509515 h 1656631"/>
              <a:gd name="connsiteX4" fmla="*/ 1377679 w 2562537"/>
              <a:gd name="connsiteY4" fmla="*/ 245145 h 1656631"/>
              <a:gd name="connsiteX5" fmla="*/ 2562537 w 2562537"/>
              <a:gd name="connsiteY5" fmla="*/ 0 h 1656631"/>
              <a:gd name="connsiteX0" fmla="*/ 756 w 2585100"/>
              <a:gd name="connsiteY0" fmla="*/ 1656631 h 1656631"/>
              <a:gd name="connsiteX1" fmla="*/ 89944 w 2585100"/>
              <a:gd name="connsiteY1" fmla="*/ 1282043 h 1656631"/>
              <a:gd name="connsiteX2" fmla="*/ 298596 w 2585100"/>
              <a:gd name="connsiteY2" fmla="*/ 928988 h 1656631"/>
              <a:gd name="connsiteX3" fmla="*/ 775661 w 2585100"/>
              <a:gd name="connsiteY3" fmla="*/ 509515 h 1656631"/>
              <a:gd name="connsiteX4" fmla="*/ 1400242 w 2585100"/>
              <a:gd name="connsiteY4" fmla="*/ 245145 h 1656631"/>
              <a:gd name="connsiteX5" fmla="*/ 2585100 w 2585100"/>
              <a:gd name="connsiteY5" fmla="*/ 0 h 1656631"/>
              <a:gd name="connsiteX0" fmla="*/ 962 w 2571425"/>
              <a:gd name="connsiteY0" fmla="*/ 1656631 h 1656631"/>
              <a:gd name="connsiteX1" fmla="*/ 76269 w 2571425"/>
              <a:gd name="connsiteY1" fmla="*/ 1282043 h 1656631"/>
              <a:gd name="connsiteX2" fmla="*/ 284921 w 2571425"/>
              <a:gd name="connsiteY2" fmla="*/ 928988 h 1656631"/>
              <a:gd name="connsiteX3" fmla="*/ 761986 w 2571425"/>
              <a:gd name="connsiteY3" fmla="*/ 509515 h 1656631"/>
              <a:gd name="connsiteX4" fmla="*/ 1386567 w 2571425"/>
              <a:gd name="connsiteY4" fmla="*/ 245145 h 1656631"/>
              <a:gd name="connsiteX5" fmla="*/ 2571425 w 2571425"/>
              <a:gd name="connsiteY5" fmla="*/ 0 h 1656631"/>
              <a:gd name="connsiteX0" fmla="*/ 3033 w 2573496"/>
              <a:gd name="connsiteY0" fmla="*/ 1656631 h 1656631"/>
              <a:gd name="connsiteX1" fmla="*/ 45952 w 2573496"/>
              <a:gd name="connsiteY1" fmla="*/ 1265149 h 1656631"/>
              <a:gd name="connsiteX2" fmla="*/ 286992 w 2573496"/>
              <a:gd name="connsiteY2" fmla="*/ 928988 h 1656631"/>
              <a:gd name="connsiteX3" fmla="*/ 764057 w 2573496"/>
              <a:gd name="connsiteY3" fmla="*/ 509515 h 1656631"/>
              <a:gd name="connsiteX4" fmla="*/ 1388638 w 2573496"/>
              <a:gd name="connsiteY4" fmla="*/ 245145 h 1656631"/>
              <a:gd name="connsiteX5" fmla="*/ 2573496 w 2573496"/>
              <a:gd name="connsiteY5" fmla="*/ 0 h 1656631"/>
              <a:gd name="connsiteX0" fmla="*/ 6589 w 2577052"/>
              <a:gd name="connsiteY0" fmla="*/ 1656631 h 1656631"/>
              <a:gd name="connsiteX1" fmla="*/ 49508 w 2577052"/>
              <a:gd name="connsiteY1" fmla="*/ 1265149 h 1656631"/>
              <a:gd name="connsiteX2" fmla="*/ 392339 w 2577052"/>
              <a:gd name="connsiteY2" fmla="*/ 960364 h 1656631"/>
              <a:gd name="connsiteX3" fmla="*/ 767613 w 2577052"/>
              <a:gd name="connsiteY3" fmla="*/ 509515 h 1656631"/>
              <a:gd name="connsiteX4" fmla="*/ 1392194 w 2577052"/>
              <a:gd name="connsiteY4" fmla="*/ 245145 h 1656631"/>
              <a:gd name="connsiteX5" fmla="*/ 2577052 w 2577052"/>
              <a:gd name="connsiteY5" fmla="*/ 0 h 1656631"/>
              <a:gd name="connsiteX0" fmla="*/ 184 w 2570647"/>
              <a:gd name="connsiteY0" fmla="*/ 1656631 h 1656631"/>
              <a:gd name="connsiteX1" fmla="*/ 269818 w 2570647"/>
              <a:gd name="connsiteY1" fmla="*/ 1402719 h 1656631"/>
              <a:gd name="connsiteX2" fmla="*/ 385934 w 2570647"/>
              <a:gd name="connsiteY2" fmla="*/ 960364 h 1656631"/>
              <a:gd name="connsiteX3" fmla="*/ 761208 w 2570647"/>
              <a:gd name="connsiteY3" fmla="*/ 509515 h 1656631"/>
              <a:gd name="connsiteX4" fmla="*/ 1385789 w 2570647"/>
              <a:gd name="connsiteY4" fmla="*/ 245145 h 1656631"/>
              <a:gd name="connsiteX5" fmla="*/ 2570647 w 2570647"/>
              <a:gd name="connsiteY5" fmla="*/ 0 h 1656631"/>
              <a:gd name="connsiteX0" fmla="*/ 0 w 2300829"/>
              <a:gd name="connsiteY0" fmla="*/ 1402719 h 1402719"/>
              <a:gd name="connsiteX1" fmla="*/ 116116 w 2300829"/>
              <a:gd name="connsiteY1" fmla="*/ 960364 h 1402719"/>
              <a:gd name="connsiteX2" fmla="*/ 491390 w 2300829"/>
              <a:gd name="connsiteY2" fmla="*/ 509515 h 1402719"/>
              <a:gd name="connsiteX3" fmla="*/ 1115971 w 2300829"/>
              <a:gd name="connsiteY3" fmla="*/ 245145 h 1402719"/>
              <a:gd name="connsiteX4" fmla="*/ 2300829 w 2300829"/>
              <a:gd name="connsiteY4" fmla="*/ 0 h 1402719"/>
              <a:gd name="connsiteX0" fmla="*/ 0 w 2268441"/>
              <a:gd name="connsiteY0" fmla="*/ 1407546 h 1407546"/>
              <a:gd name="connsiteX1" fmla="*/ 83728 w 2268441"/>
              <a:gd name="connsiteY1" fmla="*/ 960364 h 1407546"/>
              <a:gd name="connsiteX2" fmla="*/ 459002 w 2268441"/>
              <a:gd name="connsiteY2" fmla="*/ 509515 h 1407546"/>
              <a:gd name="connsiteX3" fmla="*/ 1083583 w 2268441"/>
              <a:gd name="connsiteY3" fmla="*/ 245145 h 1407546"/>
              <a:gd name="connsiteX4" fmla="*/ 2268441 w 2268441"/>
              <a:gd name="connsiteY4" fmla="*/ 0 h 1407546"/>
              <a:gd name="connsiteX0" fmla="*/ 0 w 2268441"/>
              <a:gd name="connsiteY0" fmla="*/ 1407546 h 1407546"/>
              <a:gd name="connsiteX1" fmla="*/ 83728 w 2268441"/>
              <a:gd name="connsiteY1" fmla="*/ 960364 h 1407546"/>
              <a:gd name="connsiteX2" fmla="*/ 459002 w 2268441"/>
              <a:gd name="connsiteY2" fmla="*/ 509515 h 1407546"/>
              <a:gd name="connsiteX3" fmla="*/ 1083583 w 2268441"/>
              <a:gd name="connsiteY3" fmla="*/ 245145 h 1407546"/>
              <a:gd name="connsiteX4" fmla="*/ 2268441 w 2268441"/>
              <a:gd name="connsiteY4" fmla="*/ 0 h 1407546"/>
              <a:gd name="connsiteX0" fmla="*/ 0 w 3568838"/>
              <a:gd name="connsiteY0" fmla="*/ 1313240 h 1313240"/>
              <a:gd name="connsiteX1" fmla="*/ 83728 w 3568838"/>
              <a:gd name="connsiteY1" fmla="*/ 866058 h 1313240"/>
              <a:gd name="connsiteX2" fmla="*/ 459002 w 3568838"/>
              <a:gd name="connsiteY2" fmla="*/ 415209 h 1313240"/>
              <a:gd name="connsiteX3" fmla="*/ 1083583 w 3568838"/>
              <a:gd name="connsiteY3" fmla="*/ 150839 h 1313240"/>
              <a:gd name="connsiteX4" fmla="*/ 3568838 w 3568838"/>
              <a:gd name="connsiteY4" fmla="*/ 0 h 1313240"/>
              <a:gd name="connsiteX0" fmla="*/ 0 w 3568838"/>
              <a:gd name="connsiteY0" fmla="*/ 1313240 h 1313240"/>
              <a:gd name="connsiteX1" fmla="*/ 83728 w 3568838"/>
              <a:gd name="connsiteY1" fmla="*/ 866058 h 1313240"/>
              <a:gd name="connsiteX2" fmla="*/ 459002 w 3568838"/>
              <a:gd name="connsiteY2" fmla="*/ 415209 h 1313240"/>
              <a:gd name="connsiteX3" fmla="*/ 1083583 w 3568838"/>
              <a:gd name="connsiteY3" fmla="*/ 150839 h 1313240"/>
              <a:gd name="connsiteX4" fmla="*/ 3568838 w 3568838"/>
              <a:gd name="connsiteY4" fmla="*/ 0 h 1313240"/>
              <a:gd name="connsiteX0" fmla="*/ 0 w 3568838"/>
              <a:gd name="connsiteY0" fmla="*/ 1313240 h 1313240"/>
              <a:gd name="connsiteX1" fmla="*/ 83728 w 3568838"/>
              <a:gd name="connsiteY1" fmla="*/ 866058 h 1313240"/>
              <a:gd name="connsiteX2" fmla="*/ 459002 w 3568838"/>
              <a:gd name="connsiteY2" fmla="*/ 415209 h 1313240"/>
              <a:gd name="connsiteX3" fmla="*/ 959736 w 3568838"/>
              <a:gd name="connsiteY3" fmla="*/ 76045 h 1313240"/>
              <a:gd name="connsiteX4" fmla="*/ 3568838 w 3568838"/>
              <a:gd name="connsiteY4" fmla="*/ 0 h 1313240"/>
              <a:gd name="connsiteX0" fmla="*/ 0 w 3568838"/>
              <a:gd name="connsiteY0" fmla="*/ 1313240 h 1313240"/>
              <a:gd name="connsiteX1" fmla="*/ 83728 w 3568838"/>
              <a:gd name="connsiteY1" fmla="*/ 866058 h 1313240"/>
              <a:gd name="connsiteX2" fmla="*/ 298000 w 3568838"/>
              <a:gd name="connsiteY2" fmla="*/ 421713 h 1313240"/>
              <a:gd name="connsiteX3" fmla="*/ 959736 w 3568838"/>
              <a:gd name="connsiteY3" fmla="*/ 76045 h 1313240"/>
              <a:gd name="connsiteX4" fmla="*/ 3568838 w 3568838"/>
              <a:gd name="connsiteY4" fmla="*/ 0 h 1313240"/>
              <a:gd name="connsiteX0" fmla="*/ 92178 w 3487630"/>
              <a:gd name="connsiteY0" fmla="*/ 1313240 h 1313240"/>
              <a:gd name="connsiteX1" fmla="*/ 2520 w 3487630"/>
              <a:gd name="connsiteY1" fmla="*/ 866058 h 1313240"/>
              <a:gd name="connsiteX2" fmla="*/ 216792 w 3487630"/>
              <a:gd name="connsiteY2" fmla="*/ 421713 h 1313240"/>
              <a:gd name="connsiteX3" fmla="*/ 878528 w 3487630"/>
              <a:gd name="connsiteY3" fmla="*/ 76045 h 1313240"/>
              <a:gd name="connsiteX4" fmla="*/ 3487630 w 3487630"/>
              <a:gd name="connsiteY4" fmla="*/ 0 h 1313240"/>
              <a:gd name="connsiteX0" fmla="*/ -1 w 3395451"/>
              <a:gd name="connsiteY0" fmla="*/ 1313240 h 1313240"/>
              <a:gd name="connsiteX1" fmla="*/ 46574 w 3395451"/>
              <a:gd name="connsiteY1" fmla="*/ 866058 h 1313240"/>
              <a:gd name="connsiteX2" fmla="*/ 124613 w 3395451"/>
              <a:gd name="connsiteY2" fmla="*/ 421713 h 1313240"/>
              <a:gd name="connsiteX3" fmla="*/ 786349 w 3395451"/>
              <a:gd name="connsiteY3" fmla="*/ 76045 h 1313240"/>
              <a:gd name="connsiteX4" fmla="*/ 3395451 w 3395451"/>
              <a:gd name="connsiteY4" fmla="*/ 0 h 1313240"/>
              <a:gd name="connsiteX0" fmla="*/ 10738 w 3406190"/>
              <a:gd name="connsiteY0" fmla="*/ 1313240 h 1313240"/>
              <a:gd name="connsiteX1" fmla="*/ 7775 w 3406190"/>
              <a:gd name="connsiteY1" fmla="*/ 866058 h 1313240"/>
              <a:gd name="connsiteX2" fmla="*/ 135352 w 3406190"/>
              <a:gd name="connsiteY2" fmla="*/ 421713 h 1313240"/>
              <a:gd name="connsiteX3" fmla="*/ 797088 w 3406190"/>
              <a:gd name="connsiteY3" fmla="*/ 76045 h 1313240"/>
              <a:gd name="connsiteX4" fmla="*/ 3406190 w 3406190"/>
              <a:gd name="connsiteY4" fmla="*/ 0 h 1313240"/>
              <a:gd name="connsiteX0" fmla="*/ 0 w 3444990"/>
              <a:gd name="connsiteY0" fmla="*/ 1316522 h 1316522"/>
              <a:gd name="connsiteX1" fmla="*/ 46575 w 3444990"/>
              <a:gd name="connsiteY1" fmla="*/ 866058 h 1316522"/>
              <a:gd name="connsiteX2" fmla="*/ 174152 w 3444990"/>
              <a:gd name="connsiteY2" fmla="*/ 421713 h 1316522"/>
              <a:gd name="connsiteX3" fmla="*/ 835888 w 3444990"/>
              <a:gd name="connsiteY3" fmla="*/ 76045 h 1316522"/>
              <a:gd name="connsiteX4" fmla="*/ 3444990 w 3444990"/>
              <a:gd name="connsiteY4" fmla="*/ 0 h 13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990" h="1316522">
                <a:moveTo>
                  <a:pt x="0" y="1316522"/>
                </a:moveTo>
                <a:cubicBezTo>
                  <a:pt x="4143" y="1188409"/>
                  <a:pt x="17550" y="1015193"/>
                  <a:pt x="46575" y="866058"/>
                </a:cubicBezTo>
                <a:cubicBezTo>
                  <a:pt x="75600" y="716923"/>
                  <a:pt x="42600" y="553382"/>
                  <a:pt x="174152" y="421713"/>
                </a:cubicBezTo>
                <a:cubicBezTo>
                  <a:pt x="305704" y="290044"/>
                  <a:pt x="552985" y="167984"/>
                  <a:pt x="835888" y="76045"/>
                </a:cubicBezTo>
                <a:cubicBezTo>
                  <a:pt x="1118792" y="-15894"/>
                  <a:pt x="2723392" y="7181"/>
                  <a:pt x="3444990" y="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Book Antiqua" pitchFamily="18" charset="0"/>
            </a:endParaRPr>
          </a:p>
        </p:txBody>
      </p:sp>
      <p:sp>
        <p:nvSpPr>
          <p:cNvPr id="5" name="TextBox 4"/>
          <p:cNvSpPr txBox="1"/>
          <p:nvPr/>
        </p:nvSpPr>
        <p:spPr>
          <a:xfrm>
            <a:off x="889469" y="4648200"/>
            <a:ext cx="1905000" cy="707886"/>
          </a:xfrm>
          <a:prstGeom prst="rect">
            <a:avLst/>
          </a:prstGeom>
          <a:noFill/>
        </p:spPr>
        <p:txBody>
          <a:bodyPr wrap="square" rtlCol="0">
            <a:spAutoFit/>
          </a:bodyPr>
          <a:lstStyle/>
          <a:p>
            <a:pPr algn="ctr"/>
            <a:r>
              <a:rPr lang="en-US" sz="2000" dirty="0" smtClean="0">
                <a:uFillTx/>
                <a:latin typeface="Arial" panose="020B0604020202020204" pitchFamily="34" charset="0"/>
                <a:cs typeface="Arial" panose="020B0604020202020204" pitchFamily="34" charset="0"/>
              </a:rPr>
              <a:t>Efficient Frontier Curve</a:t>
            </a:r>
            <a:endParaRPr lang="en-US" sz="2000" dirty="0">
              <a:uFillTx/>
              <a:latin typeface="Arial" panose="020B0604020202020204" pitchFamily="34" charset="0"/>
              <a:cs typeface="Arial" panose="020B0604020202020204" pitchFamily="34" charset="0"/>
            </a:endParaRPr>
          </a:p>
        </p:txBody>
      </p:sp>
      <p:cxnSp>
        <p:nvCxnSpPr>
          <p:cNvPr id="8" name="Straight Arrow Connector 7"/>
          <p:cNvCxnSpPr>
            <a:stCxn id="5" idx="3"/>
            <a:endCxn id="37" idx="1"/>
          </p:cNvCxnSpPr>
          <p:nvPr/>
        </p:nvCxnSpPr>
        <p:spPr>
          <a:xfrm flipV="1">
            <a:off x="2794469" y="4367373"/>
            <a:ext cx="2573821" cy="634770"/>
          </a:xfrm>
          <a:prstGeom prst="straightConnector1">
            <a:avLst/>
          </a:prstGeom>
          <a:ln w="38100">
            <a:solidFill>
              <a:srgbClr val="000099"/>
            </a:solidFill>
            <a:headEnd type="none" w="med" len="med"/>
            <a:tailEnd type="arrow" w="med" len="med"/>
          </a:ln>
        </p:spPr>
        <p:style>
          <a:lnRef idx="1">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832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39368"/>
            <a:ext cx="3462432" cy="4961432"/>
          </a:xfrm>
        </p:spPr>
        <p:txBody>
          <a:bodyPr/>
          <a:lstStyle/>
          <a:p>
            <a:r>
              <a:rPr lang="en-US" dirty="0" smtClean="0"/>
              <a:t>Evaluated nearly 100 different </a:t>
            </a:r>
            <a:r>
              <a:rPr lang="en-US" dirty="0"/>
              <a:t>constellations (not all shown here</a:t>
            </a:r>
            <a:r>
              <a:rPr lang="en-US" dirty="0" smtClean="0"/>
              <a:t>)</a:t>
            </a:r>
            <a:endParaRPr lang="en-US" dirty="0"/>
          </a:p>
          <a:p>
            <a:r>
              <a:rPr lang="en-US" dirty="0" smtClean="0"/>
              <a:t>All of them met the ST level of performance</a:t>
            </a:r>
          </a:p>
          <a:p>
            <a:endParaRPr lang="en-US" dirty="0" smtClean="0"/>
          </a:p>
          <a:p>
            <a:r>
              <a:rPr lang="en-US" dirty="0" smtClean="0"/>
              <a:t>Non-Zero </a:t>
            </a:r>
            <a:r>
              <a:rPr lang="en-US" dirty="0" smtClean="0"/>
              <a:t>ST level for </a:t>
            </a:r>
            <a:r>
              <a:rPr lang="en-US" dirty="0" smtClean="0"/>
              <a:t>3D winds – ST level met by non-lidar solutions</a:t>
            </a:r>
          </a:p>
          <a:p>
            <a:endParaRPr lang="en-US" dirty="0"/>
          </a:p>
          <a:p>
            <a:r>
              <a:rPr lang="en-US" dirty="0" smtClean="0"/>
              <a:t>Many constellations have a Doppler wind lidar as a capability</a:t>
            </a:r>
          </a:p>
          <a:p>
            <a:pPr lvl="1"/>
            <a:endParaRPr lang="en-US" dirty="0" smtClean="0"/>
          </a:p>
        </p:txBody>
      </p:sp>
      <p:sp>
        <p:nvSpPr>
          <p:cNvPr id="3" name="Title 2"/>
          <p:cNvSpPr>
            <a:spLocks noGrp="1"/>
          </p:cNvSpPr>
          <p:nvPr>
            <p:ph type="title"/>
          </p:nvPr>
        </p:nvSpPr>
        <p:spPr/>
        <p:txBody>
          <a:bodyPr/>
          <a:lstStyle/>
          <a:p>
            <a:r>
              <a:rPr lang="en-US" dirty="0" smtClean="0"/>
              <a:t>Constellation Analysis – Doppler Wind </a:t>
            </a:r>
            <a:r>
              <a:rPr lang="en-US" dirty="0" smtClean="0"/>
              <a:t>Lidar (Cycle 3)</a:t>
            </a:r>
            <a:endParaRPr lang="en-US" dirty="0"/>
          </a:p>
        </p:txBody>
      </p:sp>
      <p:sp>
        <p:nvSpPr>
          <p:cNvPr id="4" name="Slide Number Placeholder 3"/>
          <p:cNvSpPr>
            <a:spLocks noGrp="1"/>
          </p:cNvSpPr>
          <p:nvPr>
            <p:ph type="sldNum" sz="quarter" idx="10"/>
          </p:nvPr>
        </p:nvSpPr>
        <p:spPr/>
        <p:txBody>
          <a:bodyPr/>
          <a:lstStyle/>
          <a:p>
            <a:pPr>
              <a:defRPr/>
            </a:pPr>
            <a:fld id="{151E99AE-C5B4-4072-A998-4AD5A452C790}" type="slidenum">
              <a:rPr lang="en-US" smtClean="0"/>
              <a:pPr>
                <a:defRPr/>
              </a:pPr>
              <a:t>16</a:t>
            </a:fld>
            <a:endParaRPr lang="en-US"/>
          </a:p>
        </p:txBody>
      </p:sp>
      <p:pic>
        <p:nvPicPr>
          <p:cNvPr id="7" name="Picture 6"/>
          <p:cNvPicPr>
            <a:picLocks noChangeAspect="1"/>
          </p:cNvPicPr>
          <p:nvPr/>
        </p:nvPicPr>
        <p:blipFill rotWithShape="1">
          <a:blip r:embed="rId2"/>
          <a:srcRect l="2632" t="3835" r="28947" b="6122"/>
          <a:stretch/>
        </p:blipFill>
        <p:spPr>
          <a:xfrm>
            <a:off x="3640979" y="1439369"/>
            <a:ext cx="5426821" cy="5009374"/>
          </a:xfrm>
          <a:prstGeom prst="rect">
            <a:avLst/>
          </a:prstGeom>
        </p:spPr>
      </p:pic>
      <p:sp>
        <p:nvSpPr>
          <p:cNvPr id="5" name="Oval 4"/>
          <p:cNvSpPr/>
          <p:nvPr/>
        </p:nvSpPr>
        <p:spPr bwMode="auto">
          <a:xfrm>
            <a:off x="5965031" y="3257550"/>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21" name="Oval 20"/>
          <p:cNvSpPr/>
          <p:nvPr/>
        </p:nvSpPr>
        <p:spPr bwMode="auto">
          <a:xfrm>
            <a:off x="5872162" y="3638550"/>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22" name="Oval 21"/>
          <p:cNvSpPr/>
          <p:nvPr/>
        </p:nvSpPr>
        <p:spPr bwMode="auto">
          <a:xfrm>
            <a:off x="6184106" y="2905125"/>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23" name="Oval 22"/>
          <p:cNvSpPr/>
          <p:nvPr/>
        </p:nvSpPr>
        <p:spPr bwMode="auto">
          <a:xfrm>
            <a:off x="6417469" y="2169319"/>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24" name="Oval 23"/>
          <p:cNvSpPr/>
          <p:nvPr/>
        </p:nvSpPr>
        <p:spPr bwMode="auto">
          <a:xfrm>
            <a:off x="6565106" y="2176462"/>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25" name="Oval 24"/>
          <p:cNvSpPr/>
          <p:nvPr/>
        </p:nvSpPr>
        <p:spPr bwMode="auto">
          <a:xfrm>
            <a:off x="6874669" y="2202656"/>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26" name="Oval 25"/>
          <p:cNvSpPr/>
          <p:nvPr/>
        </p:nvSpPr>
        <p:spPr bwMode="auto">
          <a:xfrm>
            <a:off x="5524499" y="3114675"/>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27" name="Oval 26"/>
          <p:cNvSpPr/>
          <p:nvPr/>
        </p:nvSpPr>
        <p:spPr bwMode="auto">
          <a:xfrm>
            <a:off x="5836444" y="2314575"/>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28" name="Oval 27"/>
          <p:cNvSpPr/>
          <p:nvPr/>
        </p:nvSpPr>
        <p:spPr bwMode="auto">
          <a:xfrm>
            <a:off x="5950744" y="2155032"/>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29" name="Oval 28"/>
          <p:cNvSpPr/>
          <p:nvPr/>
        </p:nvSpPr>
        <p:spPr bwMode="auto">
          <a:xfrm>
            <a:off x="6441281" y="2212181"/>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30" name="Oval 29"/>
          <p:cNvSpPr/>
          <p:nvPr/>
        </p:nvSpPr>
        <p:spPr bwMode="auto">
          <a:xfrm>
            <a:off x="6496049" y="2040731"/>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31" name="Oval 30"/>
          <p:cNvSpPr/>
          <p:nvPr/>
        </p:nvSpPr>
        <p:spPr bwMode="auto">
          <a:xfrm>
            <a:off x="6036468" y="1997869"/>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32" name="Oval 31"/>
          <p:cNvSpPr/>
          <p:nvPr/>
        </p:nvSpPr>
        <p:spPr bwMode="auto">
          <a:xfrm>
            <a:off x="6667500" y="2007394"/>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33" name="Oval 32"/>
          <p:cNvSpPr/>
          <p:nvPr/>
        </p:nvSpPr>
        <p:spPr bwMode="auto">
          <a:xfrm>
            <a:off x="6546056" y="2116931"/>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34" name="Oval 33"/>
          <p:cNvSpPr/>
          <p:nvPr/>
        </p:nvSpPr>
        <p:spPr bwMode="auto">
          <a:xfrm>
            <a:off x="6426994" y="2671762"/>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35" name="Oval 34"/>
          <p:cNvSpPr/>
          <p:nvPr/>
        </p:nvSpPr>
        <p:spPr bwMode="auto">
          <a:xfrm>
            <a:off x="6434137" y="2476500"/>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36" name="Oval 35"/>
          <p:cNvSpPr/>
          <p:nvPr/>
        </p:nvSpPr>
        <p:spPr bwMode="auto">
          <a:xfrm>
            <a:off x="6229350" y="2538413"/>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37" name="Freeform 36"/>
          <p:cNvSpPr/>
          <p:nvPr/>
        </p:nvSpPr>
        <p:spPr bwMode="auto">
          <a:xfrm>
            <a:off x="5274906" y="1905000"/>
            <a:ext cx="2595442" cy="3743131"/>
          </a:xfrm>
          <a:custGeom>
            <a:avLst/>
            <a:gdLst>
              <a:gd name="connsiteX0" fmla="*/ 0 w 2580830"/>
              <a:gd name="connsiteY0" fmla="*/ 2136448 h 2136448"/>
              <a:gd name="connsiteX1" fmla="*/ 205099 w 2580830"/>
              <a:gd name="connsiteY1" fmla="*/ 1469876 h 2136448"/>
              <a:gd name="connsiteX2" fmla="*/ 922945 w 2580830"/>
              <a:gd name="connsiteY2" fmla="*/ 623843 h 2136448"/>
              <a:gd name="connsiteX3" fmla="*/ 1495514 w 2580830"/>
              <a:gd name="connsiteY3" fmla="*/ 316194 h 2136448"/>
              <a:gd name="connsiteX4" fmla="*/ 2580830 w 2580830"/>
              <a:gd name="connsiteY4" fmla="*/ 0 h 2136448"/>
              <a:gd name="connsiteX0" fmla="*/ 0 w 2580830"/>
              <a:gd name="connsiteY0" fmla="*/ 2136448 h 2136448"/>
              <a:gd name="connsiteX1" fmla="*/ 205099 w 2580830"/>
              <a:gd name="connsiteY1" fmla="*/ 1469876 h 2136448"/>
              <a:gd name="connsiteX2" fmla="*/ 922945 w 2580830"/>
              <a:gd name="connsiteY2" fmla="*/ 623843 h 2136448"/>
              <a:gd name="connsiteX3" fmla="*/ 1429621 w 2580830"/>
              <a:gd name="connsiteY3" fmla="*/ 280091 h 2136448"/>
              <a:gd name="connsiteX4" fmla="*/ 2580830 w 2580830"/>
              <a:gd name="connsiteY4" fmla="*/ 0 h 2136448"/>
              <a:gd name="connsiteX0" fmla="*/ 0 w 2580830"/>
              <a:gd name="connsiteY0" fmla="*/ 2136448 h 2136448"/>
              <a:gd name="connsiteX1" fmla="*/ 205099 w 2580830"/>
              <a:gd name="connsiteY1" fmla="*/ 1469876 h 2136448"/>
              <a:gd name="connsiteX2" fmla="*/ 784569 w 2580830"/>
              <a:gd name="connsiteY2" fmla="*/ 551636 h 2136448"/>
              <a:gd name="connsiteX3" fmla="*/ 1429621 w 2580830"/>
              <a:gd name="connsiteY3" fmla="*/ 280091 h 2136448"/>
              <a:gd name="connsiteX4" fmla="*/ 2580830 w 2580830"/>
              <a:gd name="connsiteY4" fmla="*/ 0 h 2136448"/>
              <a:gd name="connsiteX0" fmla="*/ 0 w 2580830"/>
              <a:gd name="connsiteY0" fmla="*/ 2136448 h 2136448"/>
              <a:gd name="connsiteX1" fmla="*/ 86491 w 2580830"/>
              <a:gd name="connsiteY1" fmla="*/ 1439790 h 2136448"/>
              <a:gd name="connsiteX2" fmla="*/ 784569 w 2580830"/>
              <a:gd name="connsiteY2" fmla="*/ 551636 h 2136448"/>
              <a:gd name="connsiteX3" fmla="*/ 1429621 w 2580830"/>
              <a:gd name="connsiteY3" fmla="*/ 280091 h 2136448"/>
              <a:gd name="connsiteX4" fmla="*/ 2580830 w 2580830"/>
              <a:gd name="connsiteY4" fmla="*/ 0 h 2136448"/>
              <a:gd name="connsiteX0" fmla="*/ 0 w 2580830"/>
              <a:gd name="connsiteY0" fmla="*/ 2136448 h 2136448"/>
              <a:gd name="connsiteX1" fmla="*/ 86491 w 2580830"/>
              <a:gd name="connsiteY1" fmla="*/ 1439790 h 2136448"/>
              <a:gd name="connsiteX2" fmla="*/ 294326 w 2580830"/>
              <a:gd name="connsiteY2" fmla="*/ 928988 h 2136448"/>
              <a:gd name="connsiteX3" fmla="*/ 784569 w 2580830"/>
              <a:gd name="connsiteY3" fmla="*/ 551636 h 2136448"/>
              <a:gd name="connsiteX4" fmla="*/ 1429621 w 2580830"/>
              <a:gd name="connsiteY4" fmla="*/ 280091 h 2136448"/>
              <a:gd name="connsiteX5" fmla="*/ 2580830 w 2580830"/>
              <a:gd name="connsiteY5" fmla="*/ 0 h 2136448"/>
              <a:gd name="connsiteX0" fmla="*/ 0 w 2580830"/>
              <a:gd name="connsiteY0" fmla="*/ 2136448 h 2136448"/>
              <a:gd name="connsiteX1" fmla="*/ 86491 w 2580830"/>
              <a:gd name="connsiteY1" fmla="*/ 1439790 h 2136448"/>
              <a:gd name="connsiteX2" fmla="*/ 294326 w 2580830"/>
              <a:gd name="connsiteY2" fmla="*/ 928988 h 2136448"/>
              <a:gd name="connsiteX3" fmla="*/ 777980 w 2580830"/>
              <a:gd name="connsiteY3" fmla="*/ 539601 h 2136448"/>
              <a:gd name="connsiteX4" fmla="*/ 1429621 w 2580830"/>
              <a:gd name="connsiteY4" fmla="*/ 280091 h 2136448"/>
              <a:gd name="connsiteX5" fmla="*/ 2580830 w 2580830"/>
              <a:gd name="connsiteY5" fmla="*/ 0 h 2136448"/>
              <a:gd name="connsiteX0" fmla="*/ 0 w 2580830"/>
              <a:gd name="connsiteY0" fmla="*/ 2136448 h 2136448"/>
              <a:gd name="connsiteX1" fmla="*/ 60134 w 2580830"/>
              <a:gd name="connsiteY1" fmla="*/ 1439790 h 2136448"/>
              <a:gd name="connsiteX2" fmla="*/ 294326 w 2580830"/>
              <a:gd name="connsiteY2" fmla="*/ 928988 h 2136448"/>
              <a:gd name="connsiteX3" fmla="*/ 777980 w 2580830"/>
              <a:gd name="connsiteY3" fmla="*/ 539601 h 2136448"/>
              <a:gd name="connsiteX4" fmla="*/ 1429621 w 2580830"/>
              <a:gd name="connsiteY4" fmla="*/ 280091 h 2136448"/>
              <a:gd name="connsiteX5" fmla="*/ 2580830 w 2580830"/>
              <a:gd name="connsiteY5" fmla="*/ 0 h 2136448"/>
              <a:gd name="connsiteX0" fmla="*/ 12222 w 2533748"/>
              <a:gd name="connsiteY0" fmla="*/ 2274845 h 2274845"/>
              <a:gd name="connsiteX1" fmla="*/ 13052 w 2533748"/>
              <a:gd name="connsiteY1" fmla="*/ 1439790 h 2274845"/>
              <a:gd name="connsiteX2" fmla="*/ 247244 w 2533748"/>
              <a:gd name="connsiteY2" fmla="*/ 928988 h 2274845"/>
              <a:gd name="connsiteX3" fmla="*/ 730898 w 2533748"/>
              <a:gd name="connsiteY3" fmla="*/ 539601 h 2274845"/>
              <a:gd name="connsiteX4" fmla="*/ 1382539 w 2533748"/>
              <a:gd name="connsiteY4" fmla="*/ 280091 h 2274845"/>
              <a:gd name="connsiteX5" fmla="*/ 2533748 w 2533748"/>
              <a:gd name="connsiteY5" fmla="*/ 0 h 2274845"/>
              <a:gd name="connsiteX0" fmla="*/ 18575 w 2540101"/>
              <a:gd name="connsiteY0" fmla="*/ 2274845 h 2274845"/>
              <a:gd name="connsiteX1" fmla="*/ 19405 w 2540101"/>
              <a:gd name="connsiteY1" fmla="*/ 1439790 h 2274845"/>
              <a:gd name="connsiteX2" fmla="*/ 253597 w 2540101"/>
              <a:gd name="connsiteY2" fmla="*/ 928988 h 2274845"/>
              <a:gd name="connsiteX3" fmla="*/ 737251 w 2540101"/>
              <a:gd name="connsiteY3" fmla="*/ 539601 h 2274845"/>
              <a:gd name="connsiteX4" fmla="*/ 1388892 w 2540101"/>
              <a:gd name="connsiteY4" fmla="*/ 280091 h 2274845"/>
              <a:gd name="connsiteX5" fmla="*/ 2540101 w 2540101"/>
              <a:gd name="connsiteY5" fmla="*/ 0 h 2274845"/>
              <a:gd name="connsiteX0" fmla="*/ 6133 w 2554017"/>
              <a:gd name="connsiteY0" fmla="*/ 2316966 h 2316966"/>
              <a:gd name="connsiteX1" fmla="*/ 33321 w 2554017"/>
              <a:gd name="connsiteY1" fmla="*/ 1439790 h 2316966"/>
              <a:gd name="connsiteX2" fmla="*/ 267513 w 2554017"/>
              <a:gd name="connsiteY2" fmla="*/ 928988 h 2316966"/>
              <a:gd name="connsiteX3" fmla="*/ 751167 w 2554017"/>
              <a:gd name="connsiteY3" fmla="*/ 539601 h 2316966"/>
              <a:gd name="connsiteX4" fmla="*/ 1402808 w 2554017"/>
              <a:gd name="connsiteY4" fmla="*/ 280091 h 2316966"/>
              <a:gd name="connsiteX5" fmla="*/ 2554017 w 2554017"/>
              <a:gd name="connsiteY5" fmla="*/ 0 h 2316966"/>
              <a:gd name="connsiteX0" fmla="*/ 6133 w 2554017"/>
              <a:gd name="connsiteY0" fmla="*/ 2316966 h 2316966"/>
              <a:gd name="connsiteX1" fmla="*/ 33321 w 2554017"/>
              <a:gd name="connsiteY1" fmla="*/ 1439790 h 2316966"/>
              <a:gd name="connsiteX2" fmla="*/ 267513 w 2554017"/>
              <a:gd name="connsiteY2" fmla="*/ 928988 h 2316966"/>
              <a:gd name="connsiteX3" fmla="*/ 744578 w 2554017"/>
              <a:gd name="connsiteY3" fmla="*/ 509515 h 2316966"/>
              <a:gd name="connsiteX4" fmla="*/ 1402808 w 2554017"/>
              <a:gd name="connsiteY4" fmla="*/ 280091 h 2316966"/>
              <a:gd name="connsiteX5" fmla="*/ 2554017 w 2554017"/>
              <a:gd name="connsiteY5" fmla="*/ 0 h 2316966"/>
              <a:gd name="connsiteX0" fmla="*/ 6133 w 2554017"/>
              <a:gd name="connsiteY0" fmla="*/ 2316966 h 2316966"/>
              <a:gd name="connsiteX1" fmla="*/ 33321 w 2554017"/>
              <a:gd name="connsiteY1" fmla="*/ 1439790 h 2316966"/>
              <a:gd name="connsiteX2" fmla="*/ 267513 w 2554017"/>
              <a:gd name="connsiteY2" fmla="*/ 928988 h 2316966"/>
              <a:gd name="connsiteX3" fmla="*/ 744578 w 2554017"/>
              <a:gd name="connsiteY3" fmla="*/ 509515 h 2316966"/>
              <a:gd name="connsiteX4" fmla="*/ 1383040 w 2554017"/>
              <a:gd name="connsiteY4" fmla="*/ 262039 h 2316966"/>
              <a:gd name="connsiteX5" fmla="*/ 2554017 w 2554017"/>
              <a:gd name="connsiteY5" fmla="*/ 0 h 2316966"/>
              <a:gd name="connsiteX0" fmla="*/ 6133 w 2554017"/>
              <a:gd name="connsiteY0" fmla="*/ 2316966 h 2316966"/>
              <a:gd name="connsiteX1" fmla="*/ 33321 w 2554017"/>
              <a:gd name="connsiteY1" fmla="*/ 1439790 h 2316966"/>
              <a:gd name="connsiteX2" fmla="*/ 267513 w 2554017"/>
              <a:gd name="connsiteY2" fmla="*/ 928988 h 2316966"/>
              <a:gd name="connsiteX3" fmla="*/ 744578 w 2554017"/>
              <a:gd name="connsiteY3" fmla="*/ 509515 h 2316966"/>
              <a:gd name="connsiteX4" fmla="*/ 1383040 w 2554017"/>
              <a:gd name="connsiteY4" fmla="*/ 262039 h 2316966"/>
              <a:gd name="connsiteX5" fmla="*/ 2554017 w 2554017"/>
              <a:gd name="connsiteY5" fmla="*/ 0 h 2316966"/>
              <a:gd name="connsiteX0" fmla="*/ 6133 w 2554017"/>
              <a:gd name="connsiteY0" fmla="*/ 2316966 h 2316966"/>
              <a:gd name="connsiteX1" fmla="*/ 33321 w 2554017"/>
              <a:gd name="connsiteY1" fmla="*/ 1439790 h 2316966"/>
              <a:gd name="connsiteX2" fmla="*/ 267513 w 2554017"/>
              <a:gd name="connsiteY2" fmla="*/ 928988 h 2316966"/>
              <a:gd name="connsiteX3" fmla="*/ 744578 w 2554017"/>
              <a:gd name="connsiteY3" fmla="*/ 509515 h 2316966"/>
              <a:gd name="connsiteX4" fmla="*/ 1383040 w 2554017"/>
              <a:gd name="connsiteY4" fmla="*/ 262039 h 2316966"/>
              <a:gd name="connsiteX5" fmla="*/ 2554017 w 2554017"/>
              <a:gd name="connsiteY5" fmla="*/ 0 h 2316966"/>
              <a:gd name="connsiteX0" fmla="*/ 3201 w 2564410"/>
              <a:gd name="connsiteY0" fmla="*/ 1656631 h 1656631"/>
              <a:gd name="connsiteX1" fmla="*/ 43714 w 2564410"/>
              <a:gd name="connsiteY1" fmla="*/ 1439790 h 1656631"/>
              <a:gd name="connsiteX2" fmla="*/ 277906 w 2564410"/>
              <a:gd name="connsiteY2" fmla="*/ 928988 h 1656631"/>
              <a:gd name="connsiteX3" fmla="*/ 754971 w 2564410"/>
              <a:gd name="connsiteY3" fmla="*/ 509515 h 1656631"/>
              <a:gd name="connsiteX4" fmla="*/ 1393433 w 2564410"/>
              <a:gd name="connsiteY4" fmla="*/ 262039 h 1656631"/>
              <a:gd name="connsiteX5" fmla="*/ 2564410 w 2564410"/>
              <a:gd name="connsiteY5" fmla="*/ 0 h 1656631"/>
              <a:gd name="connsiteX0" fmla="*/ 1736 w 2562945"/>
              <a:gd name="connsiteY0" fmla="*/ 1656631 h 1656631"/>
              <a:gd name="connsiteX1" fmla="*/ 55574 w 2562945"/>
              <a:gd name="connsiteY1" fmla="*/ 1432839 h 1656631"/>
              <a:gd name="connsiteX2" fmla="*/ 276441 w 2562945"/>
              <a:gd name="connsiteY2" fmla="*/ 928988 h 1656631"/>
              <a:gd name="connsiteX3" fmla="*/ 753506 w 2562945"/>
              <a:gd name="connsiteY3" fmla="*/ 509515 h 1656631"/>
              <a:gd name="connsiteX4" fmla="*/ 1391968 w 2562945"/>
              <a:gd name="connsiteY4" fmla="*/ 262039 h 1656631"/>
              <a:gd name="connsiteX5" fmla="*/ 2562945 w 2562945"/>
              <a:gd name="connsiteY5" fmla="*/ 0 h 1656631"/>
              <a:gd name="connsiteX0" fmla="*/ 655 w 2561864"/>
              <a:gd name="connsiteY0" fmla="*/ 1656631 h 1656631"/>
              <a:gd name="connsiteX1" fmla="*/ 94469 w 2561864"/>
              <a:gd name="connsiteY1" fmla="*/ 1286870 h 1656631"/>
              <a:gd name="connsiteX2" fmla="*/ 275360 w 2561864"/>
              <a:gd name="connsiteY2" fmla="*/ 928988 h 1656631"/>
              <a:gd name="connsiteX3" fmla="*/ 752425 w 2561864"/>
              <a:gd name="connsiteY3" fmla="*/ 509515 h 1656631"/>
              <a:gd name="connsiteX4" fmla="*/ 1390887 w 2561864"/>
              <a:gd name="connsiteY4" fmla="*/ 262039 h 1656631"/>
              <a:gd name="connsiteX5" fmla="*/ 2561864 w 2561864"/>
              <a:gd name="connsiteY5" fmla="*/ 0 h 1656631"/>
              <a:gd name="connsiteX0" fmla="*/ 655 w 2561864"/>
              <a:gd name="connsiteY0" fmla="*/ 1656631 h 1656631"/>
              <a:gd name="connsiteX1" fmla="*/ 94469 w 2561864"/>
              <a:gd name="connsiteY1" fmla="*/ 1286870 h 1656631"/>
              <a:gd name="connsiteX2" fmla="*/ 275360 w 2561864"/>
              <a:gd name="connsiteY2" fmla="*/ 928988 h 1656631"/>
              <a:gd name="connsiteX3" fmla="*/ 752425 w 2561864"/>
              <a:gd name="connsiteY3" fmla="*/ 509515 h 1656631"/>
              <a:gd name="connsiteX4" fmla="*/ 1377006 w 2561864"/>
              <a:gd name="connsiteY4" fmla="*/ 245145 h 1656631"/>
              <a:gd name="connsiteX5" fmla="*/ 2561864 w 2561864"/>
              <a:gd name="connsiteY5" fmla="*/ 0 h 1656631"/>
              <a:gd name="connsiteX0" fmla="*/ 655 w 2561864"/>
              <a:gd name="connsiteY0" fmla="*/ 1656631 h 1656631"/>
              <a:gd name="connsiteX1" fmla="*/ 94469 w 2561864"/>
              <a:gd name="connsiteY1" fmla="*/ 1286870 h 1656631"/>
              <a:gd name="connsiteX2" fmla="*/ 275360 w 2561864"/>
              <a:gd name="connsiteY2" fmla="*/ 928988 h 1656631"/>
              <a:gd name="connsiteX3" fmla="*/ 752425 w 2561864"/>
              <a:gd name="connsiteY3" fmla="*/ 509515 h 1656631"/>
              <a:gd name="connsiteX4" fmla="*/ 1377006 w 2561864"/>
              <a:gd name="connsiteY4" fmla="*/ 245145 h 1656631"/>
              <a:gd name="connsiteX5" fmla="*/ 2561864 w 2561864"/>
              <a:gd name="connsiteY5" fmla="*/ 0 h 1656631"/>
              <a:gd name="connsiteX0" fmla="*/ 1168 w 2562377"/>
              <a:gd name="connsiteY0" fmla="*/ 1656631 h 1656631"/>
              <a:gd name="connsiteX1" fmla="*/ 67221 w 2562377"/>
              <a:gd name="connsiteY1" fmla="*/ 1282043 h 1656631"/>
              <a:gd name="connsiteX2" fmla="*/ 275873 w 2562377"/>
              <a:gd name="connsiteY2" fmla="*/ 928988 h 1656631"/>
              <a:gd name="connsiteX3" fmla="*/ 752938 w 2562377"/>
              <a:gd name="connsiteY3" fmla="*/ 509515 h 1656631"/>
              <a:gd name="connsiteX4" fmla="*/ 1377519 w 2562377"/>
              <a:gd name="connsiteY4" fmla="*/ 245145 h 1656631"/>
              <a:gd name="connsiteX5" fmla="*/ 2562377 w 2562377"/>
              <a:gd name="connsiteY5" fmla="*/ 0 h 1656631"/>
              <a:gd name="connsiteX0" fmla="*/ 935 w 2562144"/>
              <a:gd name="connsiteY0" fmla="*/ 1656631 h 1656631"/>
              <a:gd name="connsiteX1" fmla="*/ 66988 w 2562144"/>
              <a:gd name="connsiteY1" fmla="*/ 1282043 h 1656631"/>
              <a:gd name="connsiteX2" fmla="*/ 275640 w 2562144"/>
              <a:gd name="connsiteY2" fmla="*/ 928988 h 1656631"/>
              <a:gd name="connsiteX3" fmla="*/ 752705 w 2562144"/>
              <a:gd name="connsiteY3" fmla="*/ 509515 h 1656631"/>
              <a:gd name="connsiteX4" fmla="*/ 1377286 w 2562144"/>
              <a:gd name="connsiteY4" fmla="*/ 245145 h 1656631"/>
              <a:gd name="connsiteX5" fmla="*/ 2562144 w 2562144"/>
              <a:gd name="connsiteY5" fmla="*/ 0 h 1656631"/>
              <a:gd name="connsiteX0" fmla="*/ 1328 w 2562537"/>
              <a:gd name="connsiteY0" fmla="*/ 1656631 h 1656631"/>
              <a:gd name="connsiteX1" fmla="*/ 67381 w 2562537"/>
              <a:gd name="connsiteY1" fmla="*/ 1282043 h 1656631"/>
              <a:gd name="connsiteX2" fmla="*/ 276033 w 2562537"/>
              <a:gd name="connsiteY2" fmla="*/ 928988 h 1656631"/>
              <a:gd name="connsiteX3" fmla="*/ 753098 w 2562537"/>
              <a:gd name="connsiteY3" fmla="*/ 509515 h 1656631"/>
              <a:gd name="connsiteX4" fmla="*/ 1377679 w 2562537"/>
              <a:gd name="connsiteY4" fmla="*/ 245145 h 1656631"/>
              <a:gd name="connsiteX5" fmla="*/ 2562537 w 2562537"/>
              <a:gd name="connsiteY5" fmla="*/ 0 h 1656631"/>
              <a:gd name="connsiteX0" fmla="*/ 756 w 2585100"/>
              <a:gd name="connsiteY0" fmla="*/ 1656631 h 1656631"/>
              <a:gd name="connsiteX1" fmla="*/ 89944 w 2585100"/>
              <a:gd name="connsiteY1" fmla="*/ 1282043 h 1656631"/>
              <a:gd name="connsiteX2" fmla="*/ 298596 w 2585100"/>
              <a:gd name="connsiteY2" fmla="*/ 928988 h 1656631"/>
              <a:gd name="connsiteX3" fmla="*/ 775661 w 2585100"/>
              <a:gd name="connsiteY3" fmla="*/ 509515 h 1656631"/>
              <a:gd name="connsiteX4" fmla="*/ 1400242 w 2585100"/>
              <a:gd name="connsiteY4" fmla="*/ 245145 h 1656631"/>
              <a:gd name="connsiteX5" fmla="*/ 2585100 w 2585100"/>
              <a:gd name="connsiteY5" fmla="*/ 0 h 1656631"/>
              <a:gd name="connsiteX0" fmla="*/ 962 w 2571425"/>
              <a:gd name="connsiteY0" fmla="*/ 1656631 h 1656631"/>
              <a:gd name="connsiteX1" fmla="*/ 76269 w 2571425"/>
              <a:gd name="connsiteY1" fmla="*/ 1282043 h 1656631"/>
              <a:gd name="connsiteX2" fmla="*/ 284921 w 2571425"/>
              <a:gd name="connsiteY2" fmla="*/ 928988 h 1656631"/>
              <a:gd name="connsiteX3" fmla="*/ 761986 w 2571425"/>
              <a:gd name="connsiteY3" fmla="*/ 509515 h 1656631"/>
              <a:gd name="connsiteX4" fmla="*/ 1386567 w 2571425"/>
              <a:gd name="connsiteY4" fmla="*/ 245145 h 1656631"/>
              <a:gd name="connsiteX5" fmla="*/ 2571425 w 2571425"/>
              <a:gd name="connsiteY5" fmla="*/ 0 h 1656631"/>
              <a:gd name="connsiteX0" fmla="*/ 3033 w 2573496"/>
              <a:gd name="connsiteY0" fmla="*/ 1656631 h 1656631"/>
              <a:gd name="connsiteX1" fmla="*/ 45952 w 2573496"/>
              <a:gd name="connsiteY1" fmla="*/ 1265149 h 1656631"/>
              <a:gd name="connsiteX2" fmla="*/ 286992 w 2573496"/>
              <a:gd name="connsiteY2" fmla="*/ 928988 h 1656631"/>
              <a:gd name="connsiteX3" fmla="*/ 764057 w 2573496"/>
              <a:gd name="connsiteY3" fmla="*/ 509515 h 1656631"/>
              <a:gd name="connsiteX4" fmla="*/ 1388638 w 2573496"/>
              <a:gd name="connsiteY4" fmla="*/ 245145 h 1656631"/>
              <a:gd name="connsiteX5" fmla="*/ 2573496 w 2573496"/>
              <a:gd name="connsiteY5" fmla="*/ 0 h 1656631"/>
              <a:gd name="connsiteX0" fmla="*/ 6589 w 2577052"/>
              <a:gd name="connsiteY0" fmla="*/ 1656631 h 1656631"/>
              <a:gd name="connsiteX1" fmla="*/ 49508 w 2577052"/>
              <a:gd name="connsiteY1" fmla="*/ 1265149 h 1656631"/>
              <a:gd name="connsiteX2" fmla="*/ 392339 w 2577052"/>
              <a:gd name="connsiteY2" fmla="*/ 960364 h 1656631"/>
              <a:gd name="connsiteX3" fmla="*/ 767613 w 2577052"/>
              <a:gd name="connsiteY3" fmla="*/ 509515 h 1656631"/>
              <a:gd name="connsiteX4" fmla="*/ 1392194 w 2577052"/>
              <a:gd name="connsiteY4" fmla="*/ 245145 h 1656631"/>
              <a:gd name="connsiteX5" fmla="*/ 2577052 w 2577052"/>
              <a:gd name="connsiteY5" fmla="*/ 0 h 1656631"/>
              <a:gd name="connsiteX0" fmla="*/ 184 w 2570647"/>
              <a:gd name="connsiteY0" fmla="*/ 1656631 h 1656631"/>
              <a:gd name="connsiteX1" fmla="*/ 269818 w 2570647"/>
              <a:gd name="connsiteY1" fmla="*/ 1402719 h 1656631"/>
              <a:gd name="connsiteX2" fmla="*/ 385934 w 2570647"/>
              <a:gd name="connsiteY2" fmla="*/ 960364 h 1656631"/>
              <a:gd name="connsiteX3" fmla="*/ 761208 w 2570647"/>
              <a:gd name="connsiteY3" fmla="*/ 509515 h 1656631"/>
              <a:gd name="connsiteX4" fmla="*/ 1385789 w 2570647"/>
              <a:gd name="connsiteY4" fmla="*/ 245145 h 1656631"/>
              <a:gd name="connsiteX5" fmla="*/ 2570647 w 2570647"/>
              <a:gd name="connsiteY5" fmla="*/ 0 h 1656631"/>
              <a:gd name="connsiteX0" fmla="*/ 0 w 2300829"/>
              <a:gd name="connsiteY0" fmla="*/ 1402719 h 1402719"/>
              <a:gd name="connsiteX1" fmla="*/ 116116 w 2300829"/>
              <a:gd name="connsiteY1" fmla="*/ 960364 h 1402719"/>
              <a:gd name="connsiteX2" fmla="*/ 491390 w 2300829"/>
              <a:gd name="connsiteY2" fmla="*/ 509515 h 1402719"/>
              <a:gd name="connsiteX3" fmla="*/ 1115971 w 2300829"/>
              <a:gd name="connsiteY3" fmla="*/ 245145 h 1402719"/>
              <a:gd name="connsiteX4" fmla="*/ 2300829 w 2300829"/>
              <a:gd name="connsiteY4" fmla="*/ 0 h 1402719"/>
              <a:gd name="connsiteX0" fmla="*/ 0 w 2268441"/>
              <a:gd name="connsiteY0" fmla="*/ 1407546 h 1407546"/>
              <a:gd name="connsiteX1" fmla="*/ 83728 w 2268441"/>
              <a:gd name="connsiteY1" fmla="*/ 960364 h 1407546"/>
              <a:gd name="connsiteX2" fmla="*/ 459002 w 2268441"/>
              <a:gd name="connsiteY2" fmla="*/ 509515 h 1407546"/>
              <a:gd name="connsiteX3" fmla="*/ 1083583 w 2268441"/>
              <a:gd name="connsiteY3" fmla="*/ 245145 h 1407546"/>
              <a:gd name="connsiteX4" fmla="*/ 2268441 w 2268441"/>
              <a:gd name="connsiteY4" fmla="*/ 0 h 1407546"/>
              <a:gd name="connsiteX0" fmla="*/ 0 w 2268441"/>
              <a:gd name="connsiteY0" fmla="*/ 1407546 h 1407546"/>
              <a:gd name="connsiteX1" fmla="*/ 83728 w 2268441"/>
              <a:gd name="connsiteY1" fmla="*/ 960364 h 1407546"/>
              <a:gd name="connsiteX2" fmla="*/ 459002 w 2268441"/>
              <a:gd name="connsiteY2" fmla="*/ 509515 h 1407546"/>
              <a:gd name="connsiteX3" fmla="*/ 1083583 w 2268441"/>
              <a:gd name="connsiteY3" fmla="*/ 245145 h 1407546"/>
              <a:gd name="connsiteX4" fmla="*/ 2268441 w 2268441"/>
              <a:gd name="connsiteY4" fmla="*/ 0 h 1407546"/>
              <a:gd name="connsiteX0" fmla="*/ 0 w 3568838"/>
              <a:gd name="connsiteY0" fmla="*/ 1313240 h 1313240"/>
              <a:gd name="connsiteX1" fmla="*/ 83728 w 3568838"/>
              <a:gd name="connsiteY1" fmla="*/ 866058 h 1313240"/>
              <a:gd name="connsiteX2" fmla="*/ 459002 w 3568838"/>
              <a:gd name="connsiteY2" fmla="*/ 415209 h 1313240"/>
              <a:gd name="connsiteX3" fmla="*/ 1083583 w 3568838"/>
              <a:gd name="connsiteY3" fmla="*/ 150839 h 1313240"/>
              <a:gd name="connsiteX4" fmla="*/ 3568838 w 3568838"/>
              <a:gd name="connsiteY4" fmla="*/ 0 h 1313240"/>
              <a:gd name="connsiteX0" fmla="*/ 0 w 3568838"/>
              <a:gd name="connsiteY0" fmla="*/ 1313240 h 1313240"/>
              <a:gd name="connsiteX1" fmla="*/ 83728 w 3568838"/>
              <a:gd name="connsiteY1" fmla="*/ 866058 h 1313240"/>
              <a:gd name="connsiteX2" fmla="*/ 459002 w 3568838"/>
              <a:gd name="connsiteY2" fmla="*/ 415209 h 1313240"/>
              <a:gd name="connsiteX3" fmla="*/ 1083583 w 3568838"/>
              <a:gd name="connsiteY3" fmla="*/ 150839 h 1313240"/>
              <a:gd name="connsiteX4" fmla="*/ 3568838 w 3568838"/>
              <a:gd name="connsiteY4" fmla="*/ 0 h 1313240"/>
              <a:gd name="connsiteX0" fmla="*/ 0 w 3568838"/>
              <a:gd name="connsiteY0" fmla="*/ 1313240 h 1313240"/>
              <a:gd name="connsiteX1" fmla="*/ 83728 w 3568838"/>
              <a:gd name="connsiteY1" fmla="*/ 866058 h 1313240"/>
              <a:gd name="connsiteX2" fmla="*/ 459002 w 3568838"/>
              <a:gd name="connsiteY2" fmla="*/ 415209 h 1313240"/>
              <a:gd name="connsiteX3" fmla="*/ 959736 w 3568838"/>
              <a:gd name="connsiteY3" fmla="*/ 76045 h 1313240"/>
              <a:gd name="connsiteX4" fmla="*/ 3568838 w 3568838"/>
              <a:gd name="connsiteY4" fmla="*/ 0 h 1313240"/>
              <a:gd name="connsiteX0" fmla="*/ 0 w 3568838"/>
              <a:gd name="connsiteY0" fmla="*/ 1313240 h 1313240"/>
              <a:gd name="connsiteX1" fmla="*/ 83728 w 3568838"/>
              <a:gd name="connsiteY1" fmla="*/ 866058 h 1313240"/>
              <a:gd name="connsiteX2" fmla="*/ 298000 w 3568838"/>
              <a:gd name="connsiteY2" fmla="*/ 421713 h 1313240"/>
              <a:gd name="connsiteX3" fmla="*/ 959736 w 3568838"/>
              <a:gd name="connsiteY3" fmla="*/ 76045 h 1313240"/>
              <a:gd name="connsiteX4" fmla="*/ 3568838 w 3568838"/>
              <a:gd name="connsiteY4" fmla="*/ 0 h 1313240"/>
              <a:gd name="connsiteX0" fmla="*/ 92178 w 3487630"/>
              <a:gd name="connsiteY0" fmla="*/ 1313240 h 1313240"/>
              <a:gd name="connsiteX1" fmla="*/ 2520 w 3487630"/>
              <a:gd name="connsiteY1" fmla="*/ 866058 h 1313240"/>
              <a:gd name="connsiteX2" fmla="*/ 216792 w 3487630"/>
              <a:gd name="connsiteY2" fmla="*/ 421713 h 1313240"/>
              <a:gd name="connsiteX3" fmla="*/ 878528 w 3487630"/>
              <a:gd name="connsiteY3" fmla="*/ 76045 h 1313240"/>
              <a:gd name="connsiteX4" fmla="*/ 3487630 w 3487630"/>
              <a:gd name="connsiteY4" fmla="*/ 0 h 1313240"/>
              <a:gd name="connsiteX0" fmla="*/ -1 w 3395451"/>
              <a:gd name="connsiteY0" fmla="*/ 1313240 h 1313240"/>
              <a:gd name="connsiteX1" fmla="*/ 46574 w 3395451"/>
              <a:gd name="connsiteY1" fmla="*/ 866058 h 1313240"/>
              <a:gd name="connsiteX2" fmla="*/ 124613 w 3395451"/>
              <a:gd name="connsiteY2" fmla="*/ 421713 h 1313240"/>
              <a:gd name="connsiteX3" fmla="*/ 786349 w 3395451"/>
              <a:gd name="connsiteY3" fmla="*/ 76045 h 1313240"/>
              <a:gd name="connsiteX4" fmla="*/ 3395451 w 3395451"/>
              <a:gd name="connsiteY4" fmla="*/ 0 h 1313240"/>
              <a:gd name="connsiteX0" fmla="*/ 10738 w 3406190"/>
              <a:gd name="connsiteY0" fmla="*/ 1313240 h 1313240"/>
              <a:gd name="connsiteX1" fmla="*/ 7775 w 3406190"/>
              <a:gd name="connsiteY1" fmla="*/ 866058 h 1313240"/>
              <a:gd name="connsiteX2" fmla="*/ 135352 w 3406190"/>
              <a:gd name="connsiteY2" fmla="*/ 421713 h 1313240"/>
              <a:gd name="connsiteX3" fmla="*/ 797088 w 3406190"/>
              <a:gd name="connsiteY3" fmla="*/ 76045 h 1313240"/>
              <a:gd name="connsiteX4" fmla="*/ 3406190 w 3406190"/>
              <a:gd name="connsiteY4" fmla="*/ 0 h 1313240"/>
              <a:gd name="connsiteX0" fmla="*/ 0 w 3444990"/>
              <a:gd name="connsiteY0" fmla="*/ 1316522 h 1316522"/>
              <a:gd name="connsiteX1" fmla="*/ 46575 w 3444990"/>
              <a:gd name="connsiteY1" fmla="*/ 866058 h 1316522"/>
              <a:gd name="connsiteX2" fmla="*/ 174152 w 3444990"/>
              <a:gd name="connsiteY2" fmla="*/ 421713 h 1316522"/>
              <a:gd name="connsiteX3" fmla="*/ 835888 w 3444990"/>
              <a:gd name="connsiteY3" fmla="*/ 76045 h 1316522"/>
              <a:gd name="connsiteX4" fmla="*/ 3444990 w 3444990"/>
              <a:gd name="connsiteY4" fmla="*/ 0 h 13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990" h="1316522">
                <a:moveTo>
                  <a:pt x="0" y="1316522"/>
                </a:moveTo>
                <a:cubicBezTo>
                  <a:pt x="4143" y="1188409"/>
                  <a:pt x="17550" y="1015193"/>
                  <a:pt x="46575" y="866058"/>
                </a:cubicBezTo>
                <a:cubicBezTo>
                  <a:pt x="75600" y="716923"/>
                  <a:pt x="42600" y="553382"/>
                  <a:pt x="174152" y="421713"/>
                </a:cubicBezTo>
                <a:cubicBezTo>
                  <a:pt x="305704" y="290044"/>
                  <a:pt x="552985" y="167984"/>
                  <a:pt x="835888" y="76045"/>
                </a:cubicBezTo>
                <a:cubicBezTo>
                  <a:pt x="1118792" y="-15894"/>
                  <a:pt x="2723392" y="7181"/>
                  <a:pt x="3444990" y="0"/>
                </a:cubicBezTo>
              </a:path>
            </a:pathLst>
          </a:cu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Book Antiqua" pitchFamily="18" charset="0"/>
            </a:endParaRPr>
          </a:p>
        </p:txBody>
      </p:sp>
      <p:sp>
        <p:nvSpPr>
          <p:cNvPr id="8" name="Rectangle 7"/>
          <p:cNvSpPr/>
          <p:nvPr/>
        </p:nvSpPr>
        <p:spPr bwMode="auto">
          <a:xfrm>
            <a:off x="7257990" y="2749718"/>
            <a:ext cx="1593494" cy="1015663"/>
          </a:xfrm>
          <a:prstGeom prst="rect">
            <a:avLst/>
          </a:prstGeom>
          <a:solidFill>
            <a:srgbClr val="00CC99">
              <a:alpha val="45098"/>
            </a:srgbClr>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38" name="Oval 37"/>
          <p:cNvSpPr/>
          <p:nvPr/>
        </p:nvSpPr>
        <p:spPr bwMode="auto">
          <a:xfrm>
            <a:off x="7403684" y="3219449"/>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6" name="TextBox 5"/>
          <p:cNvSpPr txBox="1"/>
          <p:nvPr/>
        </p:nvSpPr>
        <p:spPr>
          <a:xfrm>
            <a:off x="7598825" y="2749718"/>
            <a:ext cx="1219200" cy="1015663"/>
          </a:xfrm>
          <a:prstGeom prst="rect">
            <a:avLst/>
          </a:prstGeom>
          <a:noFill/>
        </p:spPr>
        <p:txBody>
          <a:bodyPr wrap="square" rtlCol="0">
            <a:spAutoFit/>
          </a:bodyPr>
          <a:lstStyle/>
          <a:p>
            <a:r>
              <a:rPr lang="en-US" sz="1200" dirty="0" smtClean="0">
                <a:uFillTx/>
                <a:latin typeface="Arial" panose="020B0604020202020204" pitchFamily="34" charset="0"/>
                <a:cs typeface="Arial" panose="020B0604020202020204" pitchFamily="34" charset="0"/>
              </a:rPr>
              <a:t>Cycle 3 Constellations </a:t>
            </a:r>
            <a:r>
              <a:rPr lang="en-US" sz="1200" dirty="0" smtClean="0">
                <a:uFillTx/>
                <a:latin typeface="Arial" panose="020B0604020202020204" pitchFamily="34" charset="0"/>
                <a:cs typeface="Arial" panose="020B0604020202020204" pitchFamily="34" charset="0"/>
              </a:rPr>
              <a:t>that included a Doppler wind lidar</a:t>
            </a:r>
            <a:endParaRPr lang="en-US" sz="1200" dirty="0">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040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is an example architecture that </a:t>
            </a:r>
            <a:r>
              <a:rPr lang="en-US" dirty="0" smtClean="0"/>
              <a:t>was evaluated </a:t>
            </a:r>
            <a:r>
              <a:rPr lang="en-US" dirty="0" smtClean="0"/>
              <a:t>as part of the NSOSA analysis.</a:t>
            </a:r>
          </a:p>
          <a:p>
            <a:pPr marL="0" indent="0">
              <a:buNone/>
            </a:pPr>
            <a:endParaRPr lang="en-US" dirty="0" smtClean="0"/>
          </a:p>
        </p:txBody>
      </p:sp>
      <p:sp>
        <p:nvSpPr>
          <p:cNvPr id="3" name="Title 2"/>
          <p:cNvSpPr>
            <a:spLocks noGrp="1"/>
          </p:cNvSpPr>
          <p:nvPr>
            <p:ph type="title"/>
          </p:nvPr>
        </p:nvSpPr>
        <p:spPr/>
        <p:txBody>
          <a:bodyPr/>
          <a:lstStyle/>
          <a:p>
            <a:r>
              <a:rPr lang="en-US" dirty="0" smtClean="0"/>
              <a:t>Exemplar “Hybrid” Architecture</a:t>
            </a:r>
            <a:endParaRPr lang="en-US" dirty="0"/>
          </a:p>
        </p:txBody>
      </p:sp>
      <p:sp>
        <p:nvSpPr>
          <p:cNvPr id="4" name="Slide Number Placeholder 3"/>
          <p:cNvSpPr>
            <a:spLocks noGrp="1"/>
          </p:cNvSpPr>
          <p:nvPr>
            <p:ph type="sldNum" sz="quarter" idx="10"/>
          </p:nvPr>
        </p:nvSpPr>
        <p:spPr/>
        <p:txBody>
          <a:bodyPr/>
          <a:lstStyle/>
          <a:p>
            <a:pPr>
              <a:defRPr/>
            </a:pPr>
            <a:fld id="{151E99AE-C5B4-4072-A998-4AD5A452C790}" type="slidenum">
              <a:rPr lang="en-US" smtClean="0"/>
              <a:pPr>
                <a:defRPr/>
              </a:pPr>
              <a:t>17</a:t>
            </a:fld>
            <a:endParaRPr lang="en-US"/>
          </a:p>
        </p:txBody>
      </p:sp>
      <p:sp>
        <p:nvSpPr>
          <p:cNvPr id="7" name="TextBox 6"/>
          <p:cNvSpPr txBox="1"/>
          <p:nvPr/>
        </p:nvSpPr>
        <p:spPr>
          <a:xfrm>
            <a:off x="18288" y="2260461"/>
            <a:ext cx="4553712" cy="3108543"/>
          </a:xfrm>
          <a:prstGeom prst="rect">
            <a:avLst/>
          </a:prstGeom>
          <a:noFill/>
        </p:spPr>
        <p:txBody>
          <a:bodyPr wrap="square" rtlCol="0">
            <a:spAutoFit/>
          </a:bodyPr>
          <a:lstStyle/>
          <a:p>
            <a:pPr lvl="1"/>
            <a:r>
              <a:rPr lang="en-US" sz="2000" u="sng" dirty="0" smtClean="0">
                <a:solidFill>
                  <a:srgbClr val="0070C0"/>
                </a:solidFill>
                <a:latin typeface="Arial" panose="020B0604020202020204" pitchFamily="34" charset="0"/>
                <a:cs typeface="Arial" panose="020B0604020202020204" pitchFamily="34" charset="0"/>
              </a:rPr>
              <a:t>Core System</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Hosted </a:t>
            </a:r>
            <a:r>
              <a:rPr lang="en-US" dirty="0">
                <a:latin typeface="Arial" panose="020B0604020202020204" pitchFamily="34" charset="0"/>
                <a:cs typeface="Arial" panose="020B0604020202020204" pitchFamily="34" charset="0"/>
              </a:rPr>
              <a:t>GEO </a:t>
            </a:r>
            <a:r>
              <a:rPr lang="en-US" dirty="0" err="1">
                <a:latin typeface="Arial" panose="020B0604020202020204" pitchFamily="34" charset="0"/>
                <a:cs typeface="Arial" panose="020B0604020202020204" pitchFamily="34" charset="0"/>
              </a:rPr>
              <a:t>Wx</a:t>
            </a:r>
            <a:r>
              <a:rPr lang="en-US" dirty="0">
                <a:latin typeface="Arial" panose="020B0604020202020204" pitchFamily="34" charset="0"/>
                <a:cs typeface="Arial" panose="020B0604020202020204" pitchFamily="34" charset="0"/>
              </a:rPr>
              <a:t> imagers E/W (cross-grade from ABI, not equal)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Government weather-only Center </a:t>
            </a:r>
            <a:r>
              <a:rPr lang="en-US" dirty="0" smtClean="0">
                <a:latin typeface="Arial" panose="020B0604020202020204" pitchFamily="34" charset="0"/>
                <a:cs typeface="Arial" panose="020B0604020202020204" pitchFamily="34" charset="0"/>
              </a:rPr>
              <a:t>GEO (</a:t>
            </a:r>
            <a:r>
              <a:rPr lang="en-US" dirty="0">
                <a:latin typeface="Arial" panose="020B0604020202020204" pitchFamily="34" charset="0"/>
                <a:cs typeface="Arial" panose="020B0604020202020204" pitchFamily="34" charset="0"/>
              </a:rPr>
              <a:t>includes </a:t>
            </a:r>
            <a:r>
              <a:rPr lang="en-US" dirty="0" smtClean="0">
                <a:latin typeface="Arial" panose="020B0604020202020204" pitchFamily="34" charset="0"/>
                <a:cs typeface="Arial" panose="020B0604020202020204" pitchFamily="34" charset="0"/>
              </a:rPr>
              <a:t>imager+, </a:t>
            </a:r>
            <a:r>
              <a:rPr lang="en-US" dirty="0">
                <a:latin typeface="Arial" panose="020B0604020202020204" pitchFamily="34" charset="0"/>
                <a:cs typeface="Arial" panose="020B0604020202020204" pitchFamily="34" charset="0"/>
              </a:rPr>
              <a:t>lightning mapper, in situ </a:t>
            </a:r>
            <a:r>
              <a:rPr lang="en-US" dirty="0" err="1">
                <a:latin typeface="Arial" panose="020B0604020202020204" pitchFamily="34" charset="0"/>
                <a:cs typeface="Arial" panose="020B0604020202020204" pitchFamily="34" charset="0"/>
              </a:rPr>
              <a:t>SWx</a:t>
            </a:r>
            <a:r>
              <a:rPr lang="en-US"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Hosted GEO instruments of opportunity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Comprehensive </a:t>
            </a:r>
            <a:r>
              <a:rPr lang="en-US" dirty="0" err="1">
                <a:latin typeface="Arial" panose="020B0604020202020204" pitchFamily="34" charset="0"/>
                <a:cs typeface="Arial" panose="020B0604020202020204" pitchFamily="34" charset="0"/>
              </a:rPr>
              <a:t>SWx</a:t>
            </a:r>
            <a:r>
              <a:rPr lang="en-US" dirty="0">
                <a:latin typeface="Arial" panose="020B0604020202020204" pitchFamily="34" charset="0"/>
                <a:cs typeface="Arial" panose="020B0604020202020204" pitchFamily="34" charset="0"/>
              </a:rPr>
              <a:t> at L1</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LEO sounders (0530, 1330)</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Commercial user-facing communications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Data service buys (e.g., GNSS-RO)</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4572000" y="2260461"/>
            <a:ext cx="4343400" cy="3570208"/>
          </a:xfrm>
          <a:prstGeom prst="rect">
            <a:avLst/>
          </a:prstGeom>
          <a:noFill/>
        </p:spPr>
        <p:txBody>
          <a:bodyPr wrap="square" rtlCol="0">
            <a:spAutoFit/>
          </a:bodyPr>
          <a:lstStyle/>
          <a:p>
            <a:pPr lvl="1"/>
            <a:r>
              <a:rPr lang="en-US" sz="2000" u="sng" dirty="0" smtClean="0">
                <a:solidFill>
                  <a:srgbClr val="0070C0"/>
                </a:solidFill>
                <a:latin typeface="Arial" panose="020B0604020202020204" pitchFamily="34" charset="0"/>
                <a:cs typeface="Arial" panose="020B0604020202020204" pitchFamily="34" charset="0"/>
              </a:rPr>
              <a:t>Trade Elements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Dedicated L5 </a:t>
            </a:r>
            <a:r>
              <a:rPr lang="en-US" dirty="0" err="1">
                <a:latin typeface="Arial" panose="020B0604020202020204" pitchFamily="34" charset="0"/>
                <a:cs typeface="Arial" panose="020B0604020202020204" pitchFamily="34" charset="0"/>
              </a:rPr>
              <a:t>SWx</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ABI</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capabilities on center GEO – “</a:t>
            </a:r>
            <a:r>
              <a:rPr lang="en-US" dirty="0" err="1">
                <a:latin typeface="Arial" panose="020B0604020202020204" pitchFamily="34" charset="0"/>
                <a:cs typeface="Arial" panose="020B0604020202020204" pitchFamily="34" charset="0"/>
              </a:rPr>
              <a:t>SuperGOES</a:t>
            </a:r>
            <a:r>
              <a:rPr lang="en-US"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Doppler wind </a:t>
            </a:r>
            <a:r>
              <a:rPr lang="en-US" dirty="0">
                <a:latin typeface="Arial" panose="020B0604020202020204" pitchFamily="34" charset="0"/>
                <a:cs typeface="Arial" panose="020B0604020202020204" pitchFamily="34" charset="0"/>
              </a:rPr>
              <a:t>lidar</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Tundra (polar inclination) with cross-grade ABI and </a:t>
            </a:r>
            <a:r>
              <a:rPr lang="en-US" dirty="0" err="1">
                <a:latin typeface="Arial" panose="020B0604020202020204" pitchFamily="34" charset="0"/>
                <a:cs typeface="Arial" panose="020B0604020202020204" pitchFamily="34" charset="0"/>
              </a:rPr>
              <a:t>auroral</a:t>
            </a:r>
            <a:r>
              <a:rPr lang="en-US" dirty="0">
                <a:latin typeface="Arial" panose="020B0604020202020204" pitchFamily="34" charset="0"/>
                <a:cs typeface="Arial" panose="020B0604020202020204" pitchFamily="34" charset="0"/>
              </a:rPr>
              <a:t> imager </a:t>
            </a:r>
            <a:r>
              <a:rPr lang="en-US" dirty="0" smtClean="0">
                <a:latin typeface="Arial" panose="020B0604020202020204" pitchFamily="34" charset="0"/>
                <a:cs typeface="Arial" panose="020B0604020202020204" pitchFamily="34" charset="0"/>
              </a:rPr>
              <a:t>– Also covers </a:t>
            </a:r>
            <a:r>
              <a:rPr lang="en-US" dirty="0">
                <a:latin typeface="Arial" panose="020B0604020202020204" pitchFamily="34" charset="0"/>
                <a:cs typeface="Arial" panose="020B0604020202020204" pitchFamily="34" charset="0"/>
              </a:rPr>
              <a:t>global </a:t>
            </a:r>
            <a:r>
              <a:rPr lang="en-US" dirty="0" smtClean="0">
                <a:latin typeface="Arial" panose="020B0604020202020204" pitchFamily="34" charset="0"/>
                <a:cs typeface="Arial" panose="020B0604020202020204" pitchFamily="34" charset="0"/>
              </a:rPr>
              <a:t>weather </a:t>
            </a:r>
            <a:r>
              <a:rPr lang="en-US" dirty="0">
                <a:latin typeface="Arial" panose="020B0604020202020204" pitchFamily="34" charset="0"/>
                <a:cs typeface="Arial" panose="020B0604020202020204" pitchFamily="34" charset="0"/>
              </a:rPr>
              <a:t>imaging </a:t>
            </a:r>
            <a:r>
              <a:rPr lang="en-US" dirty="0" smtClean="0">
                <a:latin typeface="Arial" panose="020B0604020202020204" pitchFamily="34" charset="0"/>
                <a:cs typeface="Arial" panose="020B0604020202020204" pitchFamily="34" charset="0"/>
              </a:rPr>
              <a:t>needs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1330 LEO Imager</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“Heavy</a:t>
            </a:r>
            <a:r>
              <a:rPr lang="en-US" dirty="0">
                <a:latin typeface="Arial" panose="020B0604020202020204" pitchFamily="34" charset="0"/>
                <a:cs typeface="Arial" panose="020B0604020202020204" pitchFamily="34" charset="0"/>
              </a:rPr>
              <a:t>” MW capabilities (e.g. large MW </a:t>
            </a:r>
            <a:r>
              <a:rPr lang="en-US" dirty="0" smtClean="0">
                <a:latin typeface="Arial" panose="020B0604020202020204" pitchFamily="34" charset="0"/>
                <a:cs typeface="Arial" panose="020B0604020202020204" pitchFamily="34" charset="0"/>
              </a:rPr>
              <a:t>imager)</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Additional Sounders (0530, </a:t>
            </a:r>
            <a:r>
              <a:rPr lang="en-US" dirty="0" smtClean="0">
                <a:latin typeface="Arial" panose="020B0604020202020204" pitchFamily="34" charset="0"/>
                <a:cs typeface="Arial" panose="020B0604020202020204" pitchFamily="34" charset="0"/>
              </a:rPr>
              <a:t>1530, crossing, etc.)</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019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Synthesize NSOSA analysis with Decadal Survey </a:t>
            </a:r>
            <a:r>
              <a:rPr lang="en-US" dirty="0" smtClean="0"/>
              <a:t>analysis</a:t>
            </a:r>
          </a:p>
          <a:p>
            <a:r>
              <a:rPr lang="en-US" dirty="0"/>
              <a:t>O</a:t>
            </a:r>
            <a:r>
              <a:rPr lang="en-US" dirty="0" smtClean="0"/>
              <a:t>utreach </a:t>
            </a:r>
            <a:r>
              <a:rPr lang="en-US" dirty="0"/>
              <a:t>to industry partners in high interest topic areas</a:t>
            </a:r>
          </a:p>
          <a:p>
            <a:pPr lvl="1"/>
            <a:r>
              <a:rPr lang="en-US" dirty="0"/>
              <a:t>Instrument approaches to select performance points</a:t>
            </a:r>
          </a:p>
          <a:p>
            <a:pPr lvl="1"/>
            <a:r>
              <a:rPr lang="en-US" dirty="0"/>
              <a:t>Hosting approaches for sustained constellations</a:t>
            </a:r>
          </a:p>
          <a:p>
            <a:pPr lvl="1"/>
            <a:r>
              <a:rPr lang="en-US" dirty="0"/>
              <a:t>Potential service demonstrations</a:t>
            </a:r>
          </a:p>
          <a:p>
            <a:r>
              <a:rPr lang="en-US" dirty="0" smtClean="0"/>
              <a:t>Further develop GEO, LEO, </a:t>
            </a:r>
            <a:r>
              <a:rPr lang="en-US" dirty="0" err="1" smtClean="0"/>
              <a:t>SWx</a:t>
            </a:r>
            <a:r>
              <a:rPr lang="en-US" dirty="0" smtClean="0"/>
              <a:t>, and other long-term roadmaps within NOAA and with partners</a:t>
            </a:r>
          </a:p>
          <a:p>
            <a:pPr lvl="1"/>
            <a:r>
              <a:rPr lang="en-US" dirty="0" smtClean="0"/>
              <a:t>Targeted trade studies within these areas to address specific identified issues</a:t>
            </a:r>
          </a:p>
          <a:p>
            <a:r>
              <a:rPr lang="en-US" dirty="0" smtClean="0"/>
              <a:t>Inform budget development and decision process</a:t>
            </a:r>
          </a:p>
        </p:txBody>
      </p:sp>
      <p:sp>
        <p:nvSpPr>
          <p:cNvPr id="3" name="Title 2"/>
          <p:cNvSpPr>
            <a:spLocks noGrp="1"/>
          </p:cNvSpPr>
          <p:nvPr>
            <p:ph type="title"/>
          </p:nvPr>
        </p:nvSpPr>
        <p:spPr/>
        <p:txBody>
          <a:bodyPr/>
          <a:lstStyle/>
          <a:p>
            <a:r>
              <a:rPr lang="en-US" dirty="0" smtClean="0"/>
              <a:t>Next Steps for NOAA</a:t>
            </a:r>
            <a:endParaRPr lang="en-US" dirty="0"/>
          </a:p>
        </p:txBody>
      </p:sp>
      <p:sp>
        <p:nvSpPr>
          <p:cNvPr id="4" name="Slide Number Placeholder 3"/>
          <p:cNvSpPr>
            <a:spLocks noGrp="1"/>
          </p:cNvSpPr>
          <p:nvPr>
            <p:ph type="sldNum" sz="quarter" idx="10"/>
          </p:nvPr>
        </p:nvSpPr>
        <p:spPr/>
        <p:txBody>
          <a:bodyPr/>
          <a:lstStyle/>
          <a:p>
            <a:pPr>
              <a:defRPr/>
            </a:pPr>
            <a:fld id="{151E99AE-C5B4-4072-A998-4AD5A452C790}" type="slidenum">
              <a:rPr lang="en-US" smtClean="0"/>
              <a:pPr>
                <a:defRPr/>
              </a:pPr>
              <a:t>18</a:t>
            </a:fld>
            <a:endParaRPr lang="en-US"/>
          </a:p>
        </p:txBody>
      </p:sp>
    </p:spTree>
    <p:extLst>
      <p:ext uri="{BB962C8B-B14F-4D97-AF65-F5344CB8AC3E}">
        <p14:creationId xmlns:p14="http://schemas.microsoft.com/office/powerpoint/2010/main" val="2041214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NSOSA Study identified opportunities for NOAA to:</a:t>
            </a:r>
          </a:p>
          <a:p>
            <a:pPr lvl="1"/>
            <a:r>
              <a:rPr lang="en-US" dirty="0" smtClean="0"/>
              <a:t>Provide improved capability</a:t>
            </a:r>
          </a:p>
          <a:p>
            <a:pPr lvl="1"/>
            <a:r>
              <a:rPr lang="en-US" dirty="0" smtClean="0"/>
              <a:t>Provide greater agility</a:t>
            </a:r>
          </a:p>
          <a:p>
            <a:pPr lvl="1"/>
            <a:r>
              <a:rPr lang="en-US" dirty="0" smtClean="0"/>
              <a:t>Engage in new business practices</a:t>
            </a:r>
          </a:p>
          <a:p>
            <a:pPr lvl="1"/>
            <a:r>
              <a:rPr lang="en-US" dirty="0" smtClean="0"/>
              <a:t>Do this at a reasonable cost</a:t>
            </a:r>
          </a:p>
        </p:txBody>
      </p:sp>
      <p:sp>
        <p:nvSpPr>
          <p:cNvPr id="3" name="Title 2"/>
          <p:cNvSpPr>
            <a:spLocks noGrp="1"/>
          </p:cNvSpPr>
          <p:nvPr>
            <p:ph type="title"/>
          </p:nvPr>
        </p:nvSpPr>
        <p:spPr/>
        <p:txBody>
          <a:bodyPr/>
          <a:lstStyle/>
          <a:p>
            <a:r>
              <a:rPr lang="en-US" dirty="0" smtClean="0"/>
              <a:t>NOAA Space Future Opportunities</a:t>
            </a:r>
            <a:endParaRPr lang="en-US" dirty="0"/>
          </a:p>
        </p:txBody>
      </p:sp>
      <p:sp>
        <p:nvSpPr>
          <p:cNvPr id="4" name="Slide Number Placeholder 3"/>
          <p:cNvSpPr>
            <a:spLocks noGrp="1"/>
          </p:cNvSpPr>
          <p:nvPr>
            <p:ph type="sldNum" sz="quarter" idx="10"/>
          </p:nvPr>
        </p:nvSpPr>
        <p:spPr/>
        <p:txBody>
          <a:bodyPr/>
          <a:lstStyle/>
          <a:p>
            <a:pPr>
              <a:defRPr/>
            </a:pPr>
            <a:fld id="{151E99AE-C5B4-4072-A998-4AD5A452C790}" type="slidenum">
              <a:rPr lang="en-US" smtClean="0"/>
              <a:pPr>
                <a:defRPr/>
              </a:pPr>
              <a:t>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3033712"/>
            <a:ext cx="5715000" cy="3214688"/>
          </a:xfrm>
          <a:prstGeom prst="rect">
            <a:avLst/>
          </a:prstGeom>
        </p:spPr>
      </p:pic>
    </p:spTree>
    <p:extLst>
      <p:ext uri="{BB962C8B-B14F-4D97-AF65-F5344CB8AC3E}">
        <p14:creationId xmlns:p14="http://schemas.microsoft.com/office/powerpoint/2010/main" val="3109274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uFillTx/>
              </a:rPr>
              <a:t>NOAA Satellite Observing Systems Architecture (NSOSA) study is examining the </a:t>
            </a:r>
            <a:r>
              <a:rPr lang="en-US" dirty="0" smtClean="0">
                <a:solidFill>
                  <a:srgbClr val="008000"/>
                </a:solidFill>
                <a:uFillTx/>
              </a:rPr>
              <a:t>space segment architecture </a:t>
            </a:r>
            <a:r>
              <a:rPr lang="en-US" dirty="0" smtClean="0">
                <a:uFillTx/>
              </a:rPr>
              <a:t>decisions for space systems post GOES-R/S/T/U and JPSS-1/2/3/4</a:t>
            </a:r>
          </a:p>
          <a:p>
            <a:pPr lvl="1"/>
            <a:r>
              <a:rPr lang="en-US" dirty="0" smtClean="0">
                <a:uFillTx/>
              </a:rPr>
              <a:t>Which observation functions should be allocated to which orbits?</a:t>
            </a:r>
          </a:p>
          <a:p>
            <a:pPr lvl="1"/>
            <a:r>
              <a:rPr lang="en-US" dirty="0" smtClean="0">
                <a:uFillTx/>
              </a:rPr>
              <a:t>Should we retain the legacy architecture or seek major change?</a:t>
            </a:r>
          </a:p>
          <a:p>
            <a:pPr lvl="1"/>
            <a:r>
              <a:rPr lang="en-US" dirty="0" smtClean="0">
                <a:uFillTx/>
              </a:rPr>
              <a:t>Which observation functions should be improved? </a:t>
            </a:r>
          </a:p>
          <a:p>
            <a:r>
              <a:rPr lang="en-US" dirty="0" smtClean="0">
                <a:uFillTx/>
              </a:rPr>
              <a:t>Addressing NOAA operational needs, from defined requirements</a:t>
            </a:r>
          </a:p>
          <a:p>
            <a:pPr lvl="1"/>
            <a:r>
              <a:rPr lang="en-US" dirty="0" smtClean="0">
                <a:uFillTx/>
              </a:rPr>
              <a:t>Observations that result in warnings, watches, baseline weather and space weather forecasts, and ocean or fisheries actions</a:t>
            </a:r>
          </a:p>
          <a:p>
            <a:endParaRPr lang="en-US" dirty="0" smtClean="0">
              <a:uFillTx/>
            </a:endParaRPr>
          </a:p>
          <a:p>
            <a:endParaRPr lang="en-US" dirty="0">
              <a:uFillTx/>
            </a:endParaRPr>
          </a:p>
          <a:p>
            <a:endParaRPr lang="en-US" dirty="0" smtClean="0">
              <a:uFillTx/>
            </a:endParaRPr>
          </a:p>
          <a:p>
            <a:endParaRPr lang="en-US" dirty="0">
              <a:uFillTx/>
            </a:endParaRPr>
          </a:p>
          <a:p>
            <a:endParaRPr lang="en-US" dirty="0" smtClean="0">
              <a:uFillTx/>
            </a:endParaRPr>
          </a:p>
          <a:p>
            <a:r>
              <a:rPr lang="en-US" dirty="0" smtClean="0">
                <a:uFillTx/>
              </a:rPr>
              <a:t>Scoped to address NOAA systems, with a knowledge and inclusion of partner contributions and relationships</a:t>
            </a:r>
          </a:p>
          <a:p>
            <a:r>
              <a:rPr lang="en-US" dirty="0" smtClean="0">
                <a:uFillTx/>
              </a:rPr>
              <a:t>Intended to result in Pre-Phase-A program activities</a:t>
            </a:r>
            <a:endParaRPr lang="en-US" dirty="0">
              <a:uFillTx/>
            </a:endParaRPr>
          </a:p>
        </p:txBody>
      </p:sp>
      <p:sp>
        <p:nvSpPr>
          <p:cNvPr id="2" name="Title 1"/>
          <p:cNvSpPr>
            <a:spLocks noGrp="1"/>
          </p:cNvSpPr>
          <p:nvPr>
            <p:ph type="title"/>
          </p:nvPr>
        </p:nvSpPr>
        <p:spPr/>
        <p:txBody>
          <a:bodyPr/>
          <a:lstStyle/>
          <a:p>
            <a:r>
              <a:rPr lang="en-US" dirty="0" smtClean="0">
                <a:uFillTx/>
              </a:rPr>
              <a:t>NSOSA Study Background</a:t>
            </a:r>
            <a:endParaRPr lang="en-US" dirty="0">
              <a:uFillTx/>
            </a:endParaRPr>
          </a:p>
        </p:txBody>
      </p:sp>
      <p:pic>
        <p:nvPicPr>
          <p:cNvPr id="4" name="Picture 3"/>
          <p:cNvPicPr>
            <a:picLocks noChangeAspect="1"/>
          </p:cNvPicPr>
          <p:nvPr/>
        </p:nvPicPr>
        <p:blipFill>
          <a:blip r:embed="rId2" cstate="print"/>
          <a:stretch>
            <a:fillRect/>
          </a:stretch>
        </p:blipFill>
        <p:spPr>
          <a:xfrm>
            <a:off x="838200" y="4038600"/>
            <a:ext cx="2243985" cy="1528113"/>
          </a:xfrm>
          <a:prstGeom prst="rect">
            <a:avLst/>
          </a:prstGeom>
        </p:spPr>
      </p:pic>
      <p:pic>
        <p:nvPicPr>
          <p:cNvPr id="7" name="Picture 6"/>
          <p:cNvPicPr>
            <a:picLocks noChangeAspect="1"/>
          </p:cNvPicPr>
          <p:nvPr/>
        </p:nvPicPr>
        <p:blipFill>
          <a:blip r:embed="rId3"/>
          <a:stretch>
            <a:fillRect/>
          </a:stretch>
        </p:blipFill>
        <p:spPr>
          <a:xfrm>
            <a:off x="6324600" y="3759014"/>
            <a:ext cx="2214562" cy="1817077"/>
          </a:xfrm>
          <a:prstGeom prst="rect">
            <a:avLst/>
          </a:prstGeom>
        </p:spPr>
      </p:pic>
      <p:pic>
        <p:nvPicPr>
          <p:cNvPr id="8" name="Picture 7"/>
          <p:cNvPicPr>
            <a:picLocks noChangeAspect="1"/>
          </p:cNvPicPr>
          <p:nvPr/>
        </p:nvPicPr>
        <p:blipFill>
          <a:blip r:embed="rId4"/>
          <a:stretch>
            <a:fillRect/>
          </a:stretch>
        </p:blipFill>
        <p:spPr>
          <a:xfrm>
            <a:off x="3429000" y="4038599"/>
            <a:ext cx="2601043" cy="1528113"/>
          </a:xfrm>
          <a:prstGeom prst="rect">
            <a:avLst/>
          </a:prstGeom>
        </p:spPr>
      </p:pic>
      <p:sp>
        <p:nvSpPr>
          <p:cNvPr id="6" name="Slide Number Placeholder 5"/>
          <p:cNvSpPr>
            <a:spLocks noGrp="1"/>
          </p:cNvSpPr>
          <p:nvPr>
            <p:ph type="sldNum" sz="quarter" idx="10"/>
          </p:nvPr>
        </p:nvSpPr>
        <p:spPr/>
        <p:txBody>
          <a:bodyPr/>
          <a:lstStyle/>
          <a:p>
            <a:pPr>
              <a:defRPr>
                <a:uFillTx/>
              </a:defRPr>
            </a:pPr>
            <a:fld id="{151E99AE-C5B4-4072-A998-4AD5A452C790}" type="slidenum">
              <a:rPr lang="en-US" smtClean="0">
                <a:uFillTx/>
              </a:rPr>
              <a:pPr>
                <a:defRPr>
                  <a:uFillTx/>
                </a:defRPr>
              </a:pPr>
              <a:t>2</a:t>
            </a:fld>
            <a:endParaRPr lang="en-US" dirty="0">
              <a:uFillTx/>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Planning for the Future</a:t>
            </a:r>
            <a:endParaRPr lang="en-US" dirty="0">
              <a:uFillTx/>
            </a:endParaRPr>
          </a:p>
        </p:txBody>
      </p:sp>
      <p:sp>
        <p:nvSpPr>
          <p:cNvPr id="11" name="Rounded Rectangle 10"/>
          <p:cNvSpPr>
            <a:spLocks/>
          </p:cNvSpPr>
          <p:nvPr/>
        </p:nvSpPr>
        <p:spPr>
          <a:xfrm>
            <a:off x="3287727" y="3282960"/>
            <a:ext cx="2590860" cy="401830"/>
          </a:xfrm>
          <a:prstGeom prst="roundRect">
            <a:avLst/>
          </a:prstGeom>
          <a:solidFill>
            <a:srgbClr val="008000"/>
          </a:solidFill>
          <a:ln>
            <a:solidFill>
              <a:srgbClr val="4F81BD"/>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800" b="1" dirty="0" smtClean="0">
                <a:uFillTx/>
              </a:rPr>
              <a:t>Architecture Analysis</a:t>
            </a:r>
            <a:endParaRPr lang="en-US" sz="1800" b="1" dirty="0">
              <a:uFillTx/>
            </a:endParaRPr>
          </a:p>
        </p:txBody>
      </p:sp>
      <p:sp>
        <p:nvSpPr>
          <p:cNvPr id="23" name="Shape 159"/>
          <p:cNvSpPr txBox="1">
            <a:spLocks/>
          </p:cNvSpPr>
          <p:nvPr/>
        </p:nvSpPr>
        <p:spPr>
          <a:xfrm>
            <a:off x="5404667" y="1840650"/>
            <a:ext cx="1143000" cy="738300"/>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Clr>
                <a:srgbClr val="0066FF"/>
              </a:buClr>
              <a:buSzPct val="25000"/>
              <a:buFont typeface="Calibri"/>
              <a:buNone/>
            </a:pPr>
            <a:r>
              <a:rPr lang="en-US" sz="1400" b="1" i="0" u="none" strike="noStrike" cap="none" dirty="0">
                <a:solidFill>
                  <a:srgbClr val="4F81BD"/>
                </a:solidFill>
                <a:uFillTx/>
                <a:latin typeface="Calibri"/>
                <a:ea typeface="Calibri"/>
                <a:cs typeface="Calibri"/>
                <a:sym typeface="Calibri"/>
              </a:rPr>
              <a:t>Operational </a:t>
            </a:r>
            <a:r>
              <a:rPr lang="en-US" sz="1400" b="1" i="0" u="none" strike="noStrike" cap="none" dirty="0" smtClean="0">
                <a:solidFill>
                  <a:srgbClr val="4F81BD"/>
                </a:solidFill>
                <a:uFillTx/>
                <a:latin typeface="Calibri"/>
                <a:ea typeface="Calibri"/>
                <a:cs typeface="Calibri"/>
                <a:sym typeface="Calibri"/>
              </a:rPr>
              <a:t>Considerations</a:t>
            </a:r>
            <a:r>
              <a:rPr lang="en-US" sz="1400" b="1" i="0" u="none" strike="noStrike" cap="none" dirty="0">
                <a:solidFill>
                  <a:srgbClr val="4F81BD"/>
                </a:solidFill>
                <a:uFillTx/>
                <a:latin typeface="Calibri"/>
                <a:ea typeface="Calibri"/>
                <a:cs typeface="Calibri"/>
                <a:sym typeface="Calibri"/>
              </a:rPr>
              <a:t/>
            </a:r>
            <a:br>
              <a:rPr lang="en-US" sz="1400" b="1" i="0" u="none" strike="noStrike" cap="none" dirty="0">
                <a:solidFill>
                  <a:srgbClr val="4F81BD"/>
                </a:solidFill>
                <a:uFillTx/>
                <a:latin typeface="Calibri"/>
                <a:ea typeface="Calibri"/>
                <a:cs typeface="Calibri"/>
                <a:sym typeface="Calibri"/>
              </a:rPr>
            </a:br>
            <a:r>
              <a:rPr lang="en-US" sz="1400" b="1" i="0" u="none" strike="noStrike" cap="none" dirty="0" smtClean="0">
                <a:solidFill>
                  <a:srgbClr val="4F81BD"/>
                </a:solidFill>
                <a:uFillTx/>
                <a:latin typeface="Calibri"/>
                <a:ea typeface="Calibri"/>
                <a:cs typeface="Calibri"/>
                <a:sym typeface="Calibri"/>
              </a:rPr>
              <a:t>(NOAA/DoD/ Partners)</a:t>
            </a:r>
            <a:endParaRPr lang="en-US" sz="1400" b="1" i="0" u="none" strike="noStrike" cap="none" dirty="0">
              <a:solidFill>
                <a:srgbClr val="4F81BD"/>
              </a:solidFill>
              <a:uFillTx/>
              <a:latin typeface="Calibri"/>
              <a:ea typeface="Calibri"/>
              <a:cs typeface="Calibri"/>
              <a:sym typeface="Calibri"/>
            </a:endParaRPr>
          </a:p>
        </p:txBody>
      </p:sp>
      <p:sp>
        <p:nvSpPr>
          <p:cNvPr id="24" name="Shape 161"/>
          <p:cNvSpPr txBox="1">
            <a:spLocks/>
          </p:cNvSpPr>
          <p:nvPr/>
        </p:nvSpPr>
        <p:spPr>
          <a:xfrm>
            <a:off x="216863" y="1828800"/>
            <a:ext cx="1371600" cy="738300"/>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Clr>
                <a:srgbClr val="0066FF"/>
              </a:buClr>
              <a:buSzPct val="25000"/>
              <a:buFont typeface="Calibri"/>
              <a:buNone/>
            </a:pPr>
            <a:r>
              <a:rPr lang="en-US" sz="1400" b="1" i="0" u="none" strike="noStrike" cap="none" dirty="0">
                <a:solidFill>
                  <a:srgbClr val="4F81BD"/>
                </a:solidFill>
                <a:uFillTx/>
                <a:latin typeface="Calibri"/>
                <a:ea typeface="Calibri"/>
                <a:cs typeface="Calibri"/>
                <a:sym typeface="Calibri"/>
              </a:rPr>
              <a:t>Strategic </a:t>
            </a:r>
            <a:br>
              <a:rPr lang="en-US" sz="1400" b="1" i="0" u="none" strike="noStrike" cap="none" dirty="0">
                <a:solidFill>
                  <a:srgbClr val="4F81BD"/>
                </a:solidFill>
                <a:uFillTx/>
                <a:latin typeface="Calibri"/>
                <a:ea typeface="Calibri"/>
                <a:cs typeface="Calibri"/>
                <a:sym typeface="Calibri"/>
              </a:rPr>
            </a:br>
            <a:r>
              <a:rPr lang="en-US" sz="1400" b="1" i="0" u="none" strike="noStrike" cap="none" dirty="0" smtClean="0">
                <a:solidFill>
                  <a:srgbClr val="4F81BD"/>
                </a:solidFill>
                <a:uFillTx/>
                <a:latin typeface="Calibri"/>
                <a:ea typeface="Calibri"/>
                <a:cs typeface="Calibri"/>
                <a:sym typeface="Calibri"/>
              </a:rPr>
              <a:t>Priorities</a:t>
            </a:r>
            <a:r>
              <a:rPr lang="en-US" sz="1400" b="1" i="0" u="none" strike="noStrike" cap="none" dirty="0">
                <a:solidFill>
                  <a:srgbClr val="4F81BD"/>
                </a:solidFill>
                <a:uFillTx/>
                <a:latin typeface="Calibri"/>
                <a:ea typeface="Calibri"/>
                <a:cs typeface="Calibri"/>
                <a:sym typeface="Calibri"/>
              </a:rPr>
              <a:t/>
            </a:r>
            <a:br>
              <a:rPr lang="en-US" sz="1400" b="1" i="0" u="none" strike="noStrike" cap="none" dirty="0">
                <a:solidFill>
                  <a:srgbClr val="4F81BD"/>
                </a:solidFill>
                <a:uFillTx/>
                <a:latin typeface="Calibri"/>
                <a:ea typeface="Calibri"/>
                <a:cs typeface="Calibri"/>
                <a:sym typeface="Calibri"/>
              </a:rPr>
            </a:br>
            <a:endParaRPr lang="en-US" sz="1400" b="1" i="0" u="none" strike="noStrike" cap="none" dirty="0">
              <a:solidFill>
                <a:srgbClr val="4F81BD"/>
              </a:solidFill>
              <a:uFillTx/>
              <a:latin typeface="Calibri"/>
              <a:ea typeface="Calibri"/>
              <a:cs typeface="Calibri"/>
              <a:sym typeface="Calibri"/>
            </a:endParaRPr>
          </a:p>
        </p:txBody>
      </p:sp>
      <p:sp>
        <p:nvSpPr>
          <p:cNvPr id="25" name="Shape 163"/>
          <p:cNvSpPr txBox="1">
            <a:spLocks/>
          </p:cNvSpPr>
          <p:nvPr/>
        </p:nvSpPr>
        <p:spPr>
          <a:xfrm>
            <a:off x="7856246" y="1828800"/>
            <a:ext cx="1165200" cy="730200"/>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Clr>
                <a:srgbClr val="0066FF"/>
              </a:buClr>
              <a:buSzPct val="25000"/>
              <a:buFont typeface="Calibri"/>
              <a:buNone/>
            </a:pPr>
            <a:r>
              <a:rPr lang="en-US" sz="1400" b="1" i="0" u="none" strike="noStrike" cap="none" dirty="0">
                <a:solidFill>
                  <a:srgbClr val="4F81BD"/>
                </a:solidFill>
                <a:uFillTx/>
                <a:latin typeface="Calibri"/>
                <a:ea typeface="Calibri"/>
                <a:cs typeface="Calibri"/>
                <a:sym typeface="Calibri"/>
              </a:rPr>
              <a:t>Technology </a:t>
            </a:r>
            <a:r>
              <a:rPr lang="en-US" sz="1400" b="1" i="0" u="none" strike="noStrike" cap="none" dirty="0" smtClean="0">
                <a:solidFill>
                  <a:srgbClr val="4F81BD"/>
                </a:solidFill>
                <a:uFillTx/>
                <a:latin typeface="Calibri"/>
                <a:ea typeface="Calibri"/>
                <a:cs typeface="Calibri"/>
                <a:sym typeface="Calibri"/>
              </a:rPr>
              <a:t>Opportunities</a:t>
            </a:r>
            <a:endParaRPr lang="en-US" sz="1400" b="1" i="0" u="none" strike="noStrike" cap="none" dirty="0">
              <a:solidFill>
                <a:srgbClr val="4F81BD"/>
              </a:solidFill>
              <a:uFillTx/>
              <a:latin typeface="Calibri"/>
              <a:ea typeface="Calibri"/>
              <a:cs typeface="Calibri"/>
              <a:sym typeface="Calibri"/>
            </a:endParaRPr>
          </a:p>
        </p:txBody>
      </p:sp>
      <p:sp>
        <p:nvSpPr>
          <p:cNvPr id="27" name="Shape 166"/>
          <p:cNvSpPr txBox="1">
            <a:spLocks/>
          </p:cNvSpPr>
          <p:nvPr/>
        </p:nvSpPr>
        <p:spPr>
          <a:xfrm>
            <a:off x="6775365" y="1828800"/>
            <a:ext cx="999839" cy="738300"/>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Clr>
                <a:srgbClr val="0066FF"/>
              </a:buClr>
              <a:buSzPct val="25000"/>
              <a:buFont typeface="Calibri"/>
              <a:buNone/>
            </a:pPr>
            <a:r>
              <a:rPr lang="en-US" sz="1400" b="1" i="0" u="none" strike="noStrike" cap="none" dirty="0">
                <a:solidFill>
                  <a:srgbClr val="4F81BD"/>
                </a:solidFill>
                <a:uFillTx/>
                <a:latin typeface="Calibri"/>
                <a:ea typeface="Calibri"/>
                <a:cs typeface="Calibri"/>
                <a:sym typeface="Calibri"/>
              </a:rPr>
              <a:t>Policies &amp; Standards </a:t>
            </a:r>
            <a:br>
              <a:rPr lang="en-US" sz="1400" b="1" i="0" u="none" strike="noStrike" cap="none" dirty="0">
                <a:solidFill>
                  <a:srgbClr val="4F81BD"/>
                </a:solidFill>
                <a:uFillTx/>
                <a:latin typeface="Calibri"/>
                <a:ea typeface="Calibri"/>
                <a:cs typeface="Calibri"/>
                <a:sym typeface="Calibri"/>
              </a:rPr>
            </a:br>
            <a:endParaRPr lang="en-US" sz="1400" b="1" i="0" u="none" strike="noStrike" cap="none" dirty="0">
              <a:solidFill>
                <a:srgbClr val="4F81BD"/>
              </a:solidFill>
              <a:uFillTx/>
              <a:latin typeface="Calibri"/>
              <a:ea typeface="Calibri"/>
              <a:cs typeface="Calibri"/>
              <a:sym typeface="Calibri"/>
            </a:endParaRPr>
          </a:p>
        </p:txBody>
      </p:sp>
      <p:sp>
        <p:nvSpPr>
          <p:cNvPr id="28" name="Shape 167"/>
          <p:cNvSpPr>
            <a:spLocks/>
          </p:cNvSpPr>
          <p:nvPr/>
        </p:nvSpPr>
        <p:spPr>
          <a:xfrm rot="5400000">
            <a:off x="3060719" y="147782"/>
            <a:ext cx="304800" cy="3209636"/>
          </a:xfrm>
          <a:prstGeom prst="leftBrace">
            <a:avLst>
              <a:gd name="adj1" fmla="val 83333"/>
              <a:gd name="adj2" fmla="val 50000"/>
            </a:avLst>
          </a:prstGeom>
          <a:noFill/>
          <a:ln w="28575" cap="flat" cmpd="sng">
            <a:solidFill>
              <a:srgbClr val="0080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4F81BD"/>
              </a:solidFill>
              <a:uFillTx/>
              <a:latin typeface="Calibri"/>
              <a:ea typeface="Calibri"/>
              <a:cs typeface="Calibri"/>
              <a:sym typeface="Calibri"/>
            </a:endParaRPr>
          </a:p>
        </p:txBody>
      </p:sp>
      <p:sp>
        <p:nvSpPr>
          <p:cNvPr id="29" name="Shape 168"/>
          <p:cNvSpPr txBox="1">
            <a:spLocks/>
          </p:cNvSpPr>
          <p:nvPr/>
        </p:nvSpPr>
        <p:spPr>
          <a:xfrm>
            <a:off x="1524000" y="1371600"/>
            <a:ext cx="3375889" cy="228600"/>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rgbClr val="0066FF"/>
              </a:buClr>
              <a:buSzPct val="25000"/>
              <a:buFont typeface="Calibri"/>
              <a:buNone/>
            </a:pPr>
            <a:r>
              <a:rPr lang="en-US" sz="1600" b="1" i="0" u="none" strike="noStrike" cap="none" dirty="0" smtClean="0">
                <a:solidFill>
                  <a:srgbClr val="008000"/>
                </a:solidFill>
                <a:uFillTx/>
                <a:latin typeface="Calibri"/>
                <a:ea typeface="Calibri"/>
                <a:cs typeface="Calibri"/>
                <a:sym typeface="Calibri"/>
              </a:rPr>
              <a:t>NOAA User Prioritized Requirements</a:t>
            </a:r>
            <a:endParaRPr lang="en-US" sz="1600" b="1" i="0" u="none" strike="noStrike" cap="none" dirty="0">
              <a:solidFill>
                <a:srgbClr val="008000"/>
              </a:solidFill>
              <a:uFillTx/>
              <a:latin typeface="Calibri"/>
              <a:ea typeface="Calibri"/>
              <a:cs typeface="Calibri"/>
              <a:sym typeface="Calibri"/>
            </a:endParaRPr>
          </a:p>
        </p:txBody>
      </p:sp>
      <p:sp>
        <p:nvSpPr>
          <p:cNvPr id="30" name="Shape 161"/>
          <p:cNvSpPr txBox="1">
            <a:spLocks/>
          </p:cNvSpPr>
          <p:nvPr/>
        </p:nvSpPr>
        <p:spPr>
          <a:xfrm>
            <a:off x="1787045" y="1814400"/>
            <a:ext cx="3297382" cy="738300"/>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Clr>
                <a:srgbClr val="0066FF"/>
              </a:buClr>
              <a:buSzPct val="25000"/>
              <a:buFont typeface="Calibri"/>
              <a:buNone/>
            </a:pPr>
            <a:r>
              <a:rPr lang="en-US" sz="1400" b="1" i="0" u="none" strike="noStrike" cap="none" dirty="0" smtClean="0">
                <a:solidFill>
                  <a:srgbClr val="4F81BD"/>
                </a:solidFill>
                <a:uFillTx/>
                <a:latin typeface="Calibri"/>
                <a:ea typeface="Calibri"/>
                <a:cs typeface="Calibri"/>
                <a:sym typeface="Calibri"/>
              </a:rPr>
              <a:t>National Weather Service</a:t>
            </a:r>
          </a:p>
          <a:p>
            <a:pPr marL="0" marR="0" lvl="0" indent="0" algn="l" rtl="0">
              <a:lnSpc>
                <a:spcPct val="100000"/>
              </a:lnSpc>
              <a:spcBef>
                <a:spcPts val="0"/>
              </a:spcBef>
              <a:spcAft>
                <a:spcPts val="0"/>
              </a:spcAft>
              <a:buClr>
                <a:srgbClr val="0066FF"/>
              </a:buClr>
              <a:buSzPct val="25000"/>
              <a:buFont typeface="Calibri"/>
              <a:buNone/>
            </a:pPr>
            <a:r>
              <a:rPr lang="en-US" b="1" dirty="0" smtClean="0">
                <a:solidFill>
                  <a:srgbClr val="4F81BD"/>
                </a:solidFill>
                <a:uFillTx/>
                <a:latin typeface="Calibri"/>
                <a:ea typeface="Calibri"/>
                <a:cs typeface="Calibri"/>
                <a:sym typeface="Calibri"/>
              </a:rPr>
              <a:t>National Marine Fisheries Service</a:t>
            </a:r>
          </a:p>
          <a:p>
            <a:pPr marL="0" marR="0" lvl="0" indent="0" algn="l" rtl="0">
              <a:lnSpc>
                <a:spcPct val="100000"/>
              </a:lnSpc>
              <a:spcBef>
                <a:spcPts val="0"/>
              </a:spcBef>
              <a:spcAft>
                <a:spcPts val="0"/>
              </a:spcAft>
              <a:buClr>
                <a:srgbClr val="0066FF"/>
              </a:buClr>
              <a:buSzPct val="25000"/>
              <a:buFont typeface="Calibri"/>
              <a:buNone/>
            </a:pPr>
            <a:r>
              <a:rPr lang="en-US" sz="1400" b="1" i="0" u="none" strike="noStrike" cap="none" dirty="0" smtClean="0">
                <a:solidFill>
                  <a:srgbClr val="4F81BD"/>
                </a:solidFill>
                <a:uFillTx/>
                <a:latin typeface="Calibri"/>
                <a:ea typeface="Calibri"/>
                <a:cs typeface="Calibri"/>
                <a:sym typeface="Calibri"/>
              </a:rPr>
              <a:t>National Ocean Service</a:t>
            </a:r>
          </a:p>
          <a:p>
            <a:pPr marL="0" marR="0" lvl="0" indent="0" algn="l" rtl="0">
              <a:lnSpc>
                <a:spcPct val="100000"/>
              </a:lnSpc>
              <a:spcBef>
                <a:spcPts val="0"/>
              </a:spcBef>
              <a:spcAft>
                <a:spcPts val="0"/>
              </a:spcAft>
              <a:buClr>
                <a:srgbClr val="0066FF"/>
              </a:buClr>
              <a:buSzPct val="25000"/>
              <a:buFont typeface="Calibri"/>
              <a:buNone/>
            </a:pPr>
            <a:r>
              <a:rPr lang="en-US" b="1" dirty="0" smtClean="0">
                <a:solidFill>
                  <a:srgbClr val="4F81BD"/>
                </a:solidFill>
                <a:uFillTx/>
                <a:latin typeface="Calibri"/>
                <a:ea typeface="Calibri"/>
                <a:cs typeface="Calibri"/>
                <a:sym typeface="Calibri"/>
              </a:rPr>
              <a:t>Office of Oceanic and Atmospheric Research</a:t>
            </a:r>
            <a:r>
              <a:rPr lang="en-US" sz="1400" b="1" i="0" u="none" strike="noStrike" cap="none" dirty="0" smtClean="0">
                <a:solidFill>
                  <a:srgbClr val="4F81BD"/>
                </a:solidFill>
                <a:uFillTx/>
                <a:latin typeface="Calibri"/>
                <a:ea typeface="Calibri"/>
                <a:cs typeface="Calibri"/>
                <a:sym typeface="Calibri"/>
              </a:rPr>
              <a:t> </a:t>
            </a:r>
            <a:r>
              <a:rPr lang="en-US" sz="1400" b="1" i="0" u="none" strike="noStrike" cap="none" dirty="0">
                <a:solidFill>
                  <a:srgbClr val="4F81BD"/>
                </a:solidFill>
                <a:uFillTx/>
                <a:latin typeface="Calibri"/>
                <a:ea typeface="Calibri"/>
                <a:cs typeface="Calibri"/>
                <a:sym typeface="Calibri"/>
              </a:rPr>
              <a:t/>
            </a:r>
            <a:br>
              <a:rPr lang="en-US" sz="1400" b="1" i="0" u="none" strike="noStrike" cap="none" dirty="0">
                <a:solidFill>
                  <a:srgbClr val="4F81BD"/>
                </a:solidFill>
                <a:uFillTx/>
                <a:latin typeface="Calibri"/>
                <a:ea typeface="Calibri"/>
                <a:cs typeface="Calibri"/>
                <a:sym typeface="Calibri"/>
              </a:rPr>
            </a:br>
            <a:endParaRPr lang="en-US" sz="1400" b="1" i="0" u="none" strike="noStrike" cap="none" dirty="0">
              <a:solidFill>
                <a:srgbClr val="4F81BD"/>
              </a:solidFill>
              <a:uFillTx/>
              <a:latin typeface="Calibri"/>
              <a:ea typeface="Calibri"/>
              <a:cs typeface="Calibri"/>
              <a:sym typeface="Calibri"/>
            </a:endParaRPr>
          </a:p>
        </p:txBody>
      </p:sp>
      <p:sp>
        <p:nvSpPr>
          <p:cNvPr id="31" name="Shape 167"/>
          <p:cNvSpPr>
            <a:spLocks/>
          </p:cNvSpPr>
          <p:nvPr/>
        </p:nvSpPr>
        <p:spPr>
          <a:xfrm rot="16200000">
            <a:off x="4430757" y="-1269305"/>
            <a:ext cx="304800" cy="8732587"/>
          </a:xfrm>
          <a:prstGeom prst="leftBrace">
            <a:avLst>
              <a:gd name="adj1" fmla="val 83333"/>
              <a:gd name="adj2" fmla="val 50000"/>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B050"/>
              </a:solidFill>
              <a:uFillTx/>
              <a:latin typeface="Calibri"/>
              <a:ea typeface="Calibri"/>
              <a:cs typeface="Calibri"/>
              <a:sym typeface="Calibri"/>
            </a:endParaRPr>
          </a:p>
        </p:txBody>
      </p:sp>
      <p:cxnSp>
        <p:nvCxnSpPr>
          <p:cNvPr id="38" name="Straight Arrow Connector 37"/>
          <p:cNvCxnSpPr/>
          <p:nvPr/>
        </p:nvCxnSpPr>
        <p:spPr>
          <a:xfrm>
            <a:off x="4583157" y="3684790"/>
            <a:ext cx="0" cy="244768"/>
          </a:xfrm>
          <a:prstGeom prst="straightConnector1">
            <a:avLst/>
          </a:prstGeom>
          <a:ln w="38100">
            <a:solidFill>
              <a:srgbClr val="008000"/>
            </a:solidFill>
            <a:tailEnd type="triangle"/>
          </a:ln>
        </p:spPr>
        <p:style>
          <a:lnRef idx="1">
            <a:schemeClr val="accent1"/>
          </a:lnRef>
          <a:fillRef idx="0">
            <a:schemeClr val="accent1"/>
          </a:fillRef>
          <a:effectRef idx="1">
            <a:schemeClr val="accent1"/>
          </a:effectRef>
          <a:fontRef idx="minor">
            <a:schemeClr val="tx1"/>
          </a:fontRef>
        </p:style>
      </p:cxnSp>
      <p:sp>
        <p:nvSpPr>
          <p:cNvPr id="12" name="Rounded Rectangle 11"/>
          <p:cNvSpPr>
            <a:spLocks/>
          </p:cNvSpPr>
          <p:nvPr/>
        </p:nvSpPr>
        <p:spPr>
          <a:xfrm>
            <a:off x="1143001" y="4753452"/>
            <a:ext cx="1600186" cy="617113"/>
          </a:xfrm>
          <a:prstGeom prst="roundRect">
            <a:avLst/>
          </a:prstGeom>
          <a:solidFill>
            <a:srgbClr val="4F81BD"/>
          </a:solidFill>
          <a:ln>
            <a:solidFill>
              <a:srgbClr val="00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smtClean="0">
                <a:uFillTx/>
              </a:rPr>
              <a:t>Commercial Engagement</a:t>
            </a:r>
            <a:endParaRPr lang="en-US" b="1" dirty="0">
              <a:uFillTx/>
            </a:endParaRPr>
          </a:p>
        </p:txBody>
      </p:sp>
      <p:sp>
        <p:nvSpPr>
          <p:cNvPr id="13" name="Rounded Rectangle 12"/>
          <p:cNvSpPr>
            <a:spLocks/>
          </p:cNvSpPr>
          <p:nvPr/>
        </p:nvSpPr>
        <p:spPr>
          <a:xfrm>
            <a:off x="3846807" y="5725162"/>
            <a:ext cx="1472701" cy="467277"/>
          </a:xfrm>
          <a:prstGeom prst="roundRect">
            <a:avLst/>
          </a:prstGeom>
          <a:solidFill>
            <a:srgbClr val="00B050"/>
          </a:solidFill>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smtClean="0">
                <a:uFillTx/>
              </a:rPr>
              <a:t>NOAA Ground</a:t>
            </a:r>
            <a:endParaRPr lang="en-US" b="1" dirty="0">
              <a:uFillTx/>
            </a:endParaRPr>
          </a:p>
        </p:txBody>
      </p:sp>
      <p:sp>
        <p:nvSpPr>
          <p:cNvPr id="14" name="Rounded Rectangle 13"/>
          <p:cNvSpPr>
            <a:spLocks/>
          </p:cNvSpPr>
          <p:nvPr/>
        </p:nvSpPr>
        <p:spPr>
          <a:xfrm>
            <a:off x="3840166" y="3917266"/>
            <a:ext cx="1485982" cy="415329"/>
          </a:xfrm>
          <a:prstGeom prst="roundRect">
            <a:avLst/>
          </a:prstGeom>
          <a:solidFill>
            <a:srgbClr val="4F81BD"/>
          </a:solidFill>
          <a:ln>
            <a:solidFill>
              <a:srgbClr val="00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smtClean="0">
                <a:uFillTx/>
              </a:rPr>
              <a:t>Pre-Phase A</a:t>
            </a:r>
            <a:endParaRPr lang="en-US" b="1" dirty="0">
              <a:uFillTx/>
            </a:endParaRPr>
          </a:p>
        </p:txBody>
      </p:sp>
      <p:cxnSp>
        <p:nvCxnSpPr>
          <p:cNvPr id="18" name="Straight Arrow Connector 17"/>
          <p:cNvCxnSpPr>
            <a:stCxn id="12" idx="2"/>
            <a:endCxn id="13" idx="1"/>
          </p:cNvCxnSpPr>
          <p:nvPr/>
        </p:nvCxnSpPr>
        <p:spPr>
          <a:xfrm>
            <a:off x="1943094" y="5370565"/>
            <a:ext cx="1903713" cy="588236"/>
          </a:xfrm>
          <a:prstGeom prst="straightConnector1">
            <a:avLst/>
          </a:prstGeom>
          <a:ln w="38100">
            <a:solidFill>
              <a:srgbClr val="008000"/>
            </a:solidFill>
            <a:tailEnd type="triangle"/>
          </a:ln>
        </p:spPr>
        <p:style>
          <a:lnRef idx="1">
            <a:schemeClr val="accent1"/>
          </a:lnRef>
          <a:fillRef idx="0">
            <a:schemeClr val="accent1"/>
          </a:fillRef>
          <a:effectRef idx="1">
            <a:schemeClr val="accent1"/>
          </a:effectRef>
          <a:fontRef idx="minor">
            <a:schemeClr val="tx1"/>
          </a:fontRef>
        </p:style>
      </p:cxnSp>
      <p:cxnSp>
        <p:nvCxnSpPr>
          <p:cNvPr id="32" name="Straight Arrow Connector 31"/>
          <p:cNvCxnSpPr>
            <a:stCxn id="14" idx="2"/>
            <a:endCxn id="12" idx="0"/>
          </p:cNvCxnSpPr>
          <p:nvPr/>
        </p:nvCxnSpPr>
        <p:spPr>
          <a:xfrm flipH="1">
            <a:off x="1943094" y="4332595"/>
            <a:ext cx="2640063" cy="420857"/>
          </a:xfrm>
          <a:prstGeom prst="straightConnector1">
            <a:avLst/>
          </a:prstGeom>
          <a:ln w="38100">
            <a:solidFill>
              <a:srgbClr val="008000"/>
            </a:solidFill>
            <a:tailEnd type="triangle"/>
          </a:ln>
        </p:spPr>
        <p:style>
          <a:lnRef idx="1">
            <a:schemeClr val="accent1"/>
          </a:lnRef>
          <a:fillRef idx="0">
            <a:schemeClr val="accent1"/>
          </a:fillRef>
          <a:effectRef idx="1">
            <a:schemeClr val="accent1"/>
          </a:effectRef>
          <a:fontRef idx="minor">
            <a:schemeClr val="tx1"/>
          </a:fontRef>
        </p:style>
      </p:cxnSp>
      <p:sp>
        <p:nvSpPr>
          <p:cNvPr id="41" name="Rounded Rectangle 40"/>
          <p:cNvSpPr>
            <a:spLocks/>
          </p:cNvSpPr>
          <p:nvPr/>
        </p:nvSpPr>
        <p:spPr>
          <a:xfrm>
            <a:off x="3882746" y="4789600"/>
            <a:ext cx="1400822" cy="544817"/>
          </a:xfrm>
          <a:prstGeom prst="roundRect">
            <a:avLst/>
          </a:prstGeom>
          <a:solidFill>
            <a:srgbClr val="4F81BD"/>
          </a:solidFill>
          <a:ln>
            <a:solidFill>
              <a:srgbClr val="00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smtClean="0">
                <a:uFillTx/>
              </a:rPr>
              <a:t>Partner Sources</a:t>
            </a:r>
            <a:endParaRPr lang="en-US" b="1" dirty="0">
              <a:uFillTx/>
            </a:endParaRPr>
          </a:p>
        </p:txBody>
      </p:sp>
      <p:cxnSp>
        <p:nvCxnSpPr>
          <p:cNvPr id="46" name="Straight Arrow Connector 45"/>
          <p:cNvCxnSpPr/>
          <p:nvPr/>
        </p:nvCxnSpPr>
        <p:spPr>
          <a:xfrm flipH="1">
            <a:off x="4580281" y="4332595"/>
            <a:ext cx="5752" cy="457005"/>
          </a:xfrm>
          <a:prstGeom prst="straightConnector1">
            <a:avLst/>
          </a:prstGeom>
          <a:ln w="38100">
            <a:solidFill>
              <a:srgbClr val="008000"/>
            </a:solidFill>
            <a:tailEnd type="triangle"/>
          </a:ln>
        </p:spPr>
        <p:style>
          <a:lnRef idx="1">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583157" y="5334417"/>
            <a:ext cx="1" cy="390745"/>
          </a:xfrm>
          <a:prstGeom prst="straightConnector1">
            <a:avLst/>
          </a:prstGeom>
          <a:ln w="38100">
            <a:solidFill>
              <a:srgbClr val="008000"/>
            </a:solidFill>
            <a:tailEnd type="triangle"/>
          </a:ln>
        </p:spPr>
        <p:style>
          <a:lnRef idx="1">
            <a:schemeClr val="accent1"/>
          </a:lnRef>
          <a:fillRef idx="0">
            <a:schemeClr val="accent1"/>
          </a:fillRef>
          <a:effectRef idx="1">
            <a:schemeClr val="accent1"/>
          </a:effectRef>
          <a:fontRef idx="minor">
            <a:schemeClr val="tx1"/>
          </a:fontRef>
        </p:style>
      </p:cxnSp>
      <p:sp>
        <p:nvSpPr>
          <p:cNvPr id="55" name="Rounded Rectangle 54"/>
          <p:cNvSpPr>
            <a:spLocks/>
          </p:cNvSpPr>
          <p:nvPr/>
        </p:nvSpPr>
        <p:spPr>
          <a:xfrm>
            <a:off x="6775365" y="4753452"/>
            <a:ext cx="1429541" cy="617113"/>
          </a:xfrm>
          <a:prstGeom prst="roundRect">
            <a:avLst/>
          </a:prstGeom>
          <a:solidFill>
            <a:srgbClr val="4F81BD"/>
          </a:solidFill>
          <a:ln>
            <a:solidFill>
              <a:srgbClr val="00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smtClean="0">
                <a:uFillTx/>
              </a:rPr>
              <a:t>Program(s) of Record</a:t>
            </a:r>
            <a:endParaRPr lang="en-US" b="1" dirty="0">
              <a:uFillTx/>
            </a:endParaRPr>
          </a:p>
        </p:txBody>
      </p:sp>
      <p:cxnSp>
        <p:nvCxnSpPr>
          <p:cNvPr id="56" name="Straight Arrow Connector 55"/>
          <p:cNvCxnSpPr>
            <a:stCxn id="14" idx="2"/>
            <a:endCxn id="55" idx="0"/>
          </p:cNvCxnSpPr>
          <p:nvPr/>
        </p:nvCxnSpPr>
        <p:spPr>
          <a:xfrm>
            <a:off x="4583157" y="4332595"/>
            <a:ext cx="2906979" cy="420857"/>
          </a:xfrm>
          <a:prstGeom prst="straightConnector1">
            <a:avLst/>
          </a:prstGeom>
          <a:ln w="38100">
            <a:solidFill>
              <a:srgbClr val="008000"/>
            </a:solidFill>
            <a:tailEnd type="triangle"/>
          </a:ln>
        </p:spPr>
        <p:style>
          <a:lnRef idx="1">
            <a:schemeClr val="accent1"/>
          </a:lnRef>
          <a:fillRef idx="0">
            <a:schemeClr val="accent1"/>
          </a:fillRef>
          <a:effectRef idx="1">
            <a:schemeClr val="accent1"/>
          </a:effectRef>
          <a:fontRef idx="minor">
            <a:schemeClr val="tx1"/>
          </a:fontRef>
        </p:style>
      </p:cxnSp>
      <p:cxnSp>
        <p:nvCxnSpPr>
          <p:cNvPr id="59" name="Straight Arrow Connector 58"/>
          <p:cNvCxnSpPr>
            <a:stCxn id="55" idx="2"/>
            <a:endCxn id="13" idx="3"/>
          </p:cNvCxnSpPr>
          <p:nvPr/>
        </p:nvCxnSpPr>
        <p:spPr>
          <a:xfrm flipH="1">
            <a:off x="5319508" y="5370565"/>
            <a:ext cx="2170628" cy="588236"/>
          </a:xfrm>
          <a:prstGeom prst="straightConnector1">
            <a:avLst/>
          </a:prstGeom>
          <a:ln w="38100">
            <a:solidFill>
              <a:srgbClr val="008000"/>
            </a:solidFill>
            <a:tailEnd type="triangle"/>
          </a:ln>
        </p:spPr>
        <p:style>
          <a:lnRef idx="1">
            <a:schemeClr val="accent1"/>
          </a:lnRef>
          <a:fillRef idx="0">
            <a:schemeClr val="accent1"/>
          </a:fillRef>
          <a:effectRef idx="1">
            <a:schemeClr val="accent1"/>
          </a:effectRef>
          <a:fontRef idx="minor">
            <a:schemeClr val="tx1"/>
          </a:fontRef>
        </p:style>
      </p:cxnSp>
      <p:sp>
        <p:nvSpPr>
          <p:cNvPr id="62" name="Rounded Rectangle 61"/>
          <p:cNvSpPr>
            <a:spLocks/>
          </p:cNvSpPr>
          <p:nvPr/>
        </p:nvSpPr>
        <p:spPr>
          <a:xfrm>
            <a:off x="6892480" y="6101807"/>
            <a:ext cx="1718120" cy="467277"/>
          </a:xfrm>
          <a:prstGeom prst="roundRect">
            <a:avLst/>
          </a:prstGeom>
          <a:solidFill>
            <a:srgbClr val="FFFF00"/>
          </a:solidFill>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smtClean="0">
                <a:solidFill>
                  <a:schemeClr val="tx1"/>
                </a:solidFill>
                <a:uFillTx/>
              </a:rPr>
              <a:t>Source Agnostic Data</a:t>
            </a:r>
            <a:endParaRPr lang="en-US" b="1" dirty="0">
              <a:solidFill>
                <a:schemeClr val="tx1"/>
              </a:solidFill>
              <a:uFillTx/>
            </a:endParaRPr>
          </a:p>
        </p:txBody>
      </p:sp>
      <p:cxnSp>
        <p:nvCxnSpPr>
          <p:cNvPr id="70" name="Elbow Connector 69"/>
          <p:cNvCxnSpPr>
            <a:stCxn id="13" idx="2"/>
            <a:endCxn id="62" idx="1"/>
          </p:cNvCxnSpPr>
          <p:nvPr/>
        </p:nvCxnSpPr>
        <p:spPr>
          <a:xfrm rot="16200000" flipH="1">
            <a:off x="5666316" y="5109281"/>
            <a:ext cx="143007" cy="2309322"/>
          </a:xfrm>
          <a:prstGeom prst="bentConnector2">
            <a:avLst/>
          </a:prstGeom>
          <a:ln w="34925">
            <a:solidFill>
              <a:srgbClr val="008000"/>
            </a:solidFill>
            <a:tailEnd type="triangle"/>
          </a:ln>
        </p:spPr>
        <p:style>
          <a:lnRef idx="1">
            <a:schemeClr val="accent1"/>
          </a:lnRef>
          <a:fillRef idx="0">
            <a:schemeClr val="accent1"/>
          </a:fillRef>
          <a:effectRef idx="1">
            <a:schemeClr val="accent1"/>
          </a:effectRef>
          <a:fontRef idx="minor">
            <a:schemeClr val="tx1"/>
          </a:fontRef>
        </p:style>
      </p:cxnSp>
      <p:sp>
        <p:nvSpPr>
          <p:cNvPr id="5" name="TextBox 4"/>
          <p:cNvSpPr txBox="1">
            <a:spLocks/>
          </p:cNvSpPr>
          <p:nvPr/>
        </p:nvSpPr>
        <p:spPr>
          <a:xfrm>
            <a:off x="6035300" y="3263486"/>
            <a:ext cx="2986145" cy="1169551"/>
          </a:xfrm>
          <a:prstGeom prst="rect">
            <a:avLst/>
          </a:prstGeom>
        </p:spPr>
        <p:txBody>
          <a:bodyPr wrap="square" rtlCol="0">
            <a:spAutoFit/>
          </a:bodyPr>
          <a:lstStyle/>
          <a:p>
            <a:pPr marL="171450" indent="-171450">
              <a:buFont typeface="Arial" panose="020B0604020202020204" pitchFamily="34" charset="0"/>
              <a:buChar char="•"/>
            </a:pPr>
            <a:r>
              <a:rPr lang="en-US" sz="1400" dirty="0" smtClean="0">
                <a:uFillTx/>
                <a:latin typeface="Arial" panose="020B0604020202020204" pitchFamily="34" charset="0"/>
                <a:cs typeface="Arial" panose="020B0604020202020204" pitchFamily="34" charset="0"/>
              </a:rPr>
              <a:t>Instrument Capabilities Allocated to Orbits</a:t>
            </a:r>
          </a:p>
          <a:p>
            <a:pPr marL="171450" indent="-171450">
              <a:buFont typeface="Arial" panose="020B0604020202020204" pitchFamily="34" charset="0"/>
              <a:buChar char="•"/>
            </a:pPr>
            <a:r>
              <a:rPr lang="en-US" sz="1400" dirty="0" smtClean="0">
                <a:uFillTx/>
                <a:latin typeface="Arial" panose="020B0604020202020204" pitchFamily="34" charset="0"/>
                <a:cs typeface="Arial" panose="020B0604020202020204" pitchFamily="34" charset="0"/>
              </a:rPr>
              <a:t>Replenishment policies</a:t>
            </a:r>
          </a:p>
          <a:p>
            <a:pPr marL="171450" indent="-171450">
              <a:buFont typeface="Arial" panose="020B0604020202020204" pitchFamily="34" charset="0"/>
              <a:buChar char="•"/>
            </a:pPr>
            <a:r>
              <a:rPr lang="en-US" sz="1400" dirty="0" smtClean="0">
                <a:uFillTx/>
                <a:latin typeface="Arial" panose="020B0604020202020204" pitchFamily="34" charset="0"/>
                <a:cs typeface="Arial" panose="020B0604020202020204" pitchFamily="34" charset="0"/>
              </a:rPr>
              <a:t>Cost estimates</a:t>
            </a:r>
          </a:p>
          <a:p>
            <a:pPr marL="171450" indent="-171450">
              <a:buFont typeface="Arial" panose="020B0604020202020204" pitchFamily="34" charset="0"/>
              <a:buChar char="•"/>
            </a:pPr>
            <a:r>
              <a:rPr lang="en-US" sz="1400" dirty="0" smtClean="0">
                <a:uFillTx/>
                <a:latin typeface="Arial" panose="020B0604020202020204" pitchFamily="34" charset="0"/>
                <a:cs typeface="Arial" panose="020B0604020202020204" pitchFamily="34" charset="0"/>
              </a:rPr>
              <a:t>Technology roadmap</a:t>
            </a:r>
          </a:p>
        </p:txBody>
      </p:sp>
      <p:sp>
        <p:nvSpPr>
          <p:cNvPr id="20" name="Slide Number Placeholder 19"/>
          <p:cNvSpPr>
            <a:spLocks noGrp="1"/>
          </p:cNvSpPr>
          <p:nvPr>
            <p:ph type="sldNum" sz="quarter" idx="10"/>
          </p:nvPr>
        </p:nvSpPr>
        <p:spPr/>
        <p:txBody>
          <a:bodyPr/>
          <a:lstStyle/>
          <a:p>
            <a:pPr>
              <a:defRPr>
                <a:uFillTx/>
              </a:defRPr>
            </a:pPr>
            <a:fld id="{151E99AE-C5B4-4072-A998-4AD5A452C790}" type="slidenum">
              <a:rPr lang="en-US" smtClean="0">
                <a:uFillTx/>
              </a:rPr>
              <a:pPr>
                <a:defRPr>
                  <a:uFillTx/>
                </a:defRPr>
              </a:pPr>
              <a:t>3</a:t>
            </a:fld>
            <a:endParaRPr lang="en-US" dirty="0">
              <a:uFillTx/>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a:spLocks/>
          </p:cNvSpPr>
          <p:nvPr/>
        </p:nvSpPr>
        <p:spPr>
          <a:xfrm>
            <a:off x="4023530" y="1731868"/>
            <a:ext cx="4950349" cy="1759047"/>
          </a:xfrm>
          <a:prstGeom prst="roundRect">
            <a:avLst/>
          </a:prstGeom>
          <a:solidFill>
            <a:schemeClr val="accent3">
              <a:lumMod val="40000"/>
              <a:lumOff val="60000"/>
            </a:schemeClr>
          </a:solidFill>
          <a:ln w="38100">
            <a:solidFill>
              <a:srgbClr val="00800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uFillTx/>
            </a:endParaRPr>
          </a:p>
        </p:txBody>
      </p:sp>
      <p:sp>
        <p:nvSpPr>
          <p:cNvPr id="47" name="Rounded Rectangle 46"/>
          <p:cNvSpPr>
            <a:spLocks/>
          </p:cNvSpPr>
          <p:nvPr/>
        </p:nvSpPr>
        <p:spPr>
          <a:xfrm>
            <a:off x="4023530" y="3522019"/>
            <a:ext cx="4950349" cy="2251617"/>
          </a:xfrm>
          <a:prstGeom prst="roundRect">
            <a:avLst/>
          </a:prstGeom>
          <a:solidFill>
            <a:schemeClr val="accent5">
              <a:lumMod val="40000"/>
              <a:lumOff val="60000"/>
            </a:scheme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endParaRPr>
          </a:p>
        </p:txBody>
      </p:sp>
      <p:sp>
        <p:nvSpPr>
          <p:cNvPr id="45" name="Rectangle 44"/>
          <p:cNvSpPr>
            <a:spLocks/>
          </p:cNvSpPr>
          <p:nvPr/>
        </p:nvSpPr>
        <p:spPr>
          <a:xfrm>
            <a:off x="3136605" y="1668986"/>
            <a:ext cx="150666" cy="4104651"/>
          </a:xfrm>
          <a:prstGeom prst="rect">
            <a:avLst/>
          </a:prstGeom>
          <a:pattFill prst="ltUpDiag">
            <a:fgClr>
              <a:srgbClr val="C00000"/>
            </a:fgClr>
            <a:bgClr>
              <a:schemeClr val="bg1"/>
            </a:bgClr>
          </a:patt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endParaRPr>
          </a:p>
        </p:txBody>
      </p:sp>
      <p:sp>
        <p:nvSpPr>
          <p:cNvPr id="2" name="Title 1"/>
          <p:cNvSpPr>
            <a:spLocks noGrp="1"/>
          </p:cNvSpPr>
          <p:nvPr>
            <p:ph type="title"/>
          </p:nvPr>
        </p:nvSpPr>
        <p:spPr/>
        <p:txBody>
          <a:bodyPr/>
          <a:lstStyle/>
          <a:p>
            <a:r>
              <a:rPr lang="en-US" smtClean="0">
                <a:uFillTx/>
              </a:rPr>
              <a:t>Baseline and Timing</a:t>
            </a:r>
            <a:endParaRPr lang="en-US" dirty="0">
              <a:uFillTx/>
            </a:endParaRPr>
          </a:p>
        </p:txBody>
      </p:sp>
      <p:grpSp>
        <p:nvGrpSpPr>
          <p:cNvPr id="19" name="Group 18"/>
          <p:cNvGrpSpPr/>
          <p:nvPr/>
        </p:nvGrpSpPr>
        <p:grpSpPr>
          <a:xfrm>
            <a:off x="1885931" y="1371600"/>
            <a:ext cx="6693240" cy="4723913"/>
            <a:chOff x="1548245" y="1552196"/>
            <a:chExt cx="5560855" cy="4723913"/>
          </a:xfrm>
          <a:pattFill prst="pct70">
            <a:fgClr>
              <a:schemeClr val="lt1"/>
            </a:fgClr>
            <a:bgClr>
              <a:schemeClr val="bg1"/>
            </a:bgClr>
          </a:pattFill>
        </p:grpSpPr>
        <p:cxnSp>
          <p:nvCxnSpPr>
            <p:cNvPr id="5" name="Straight Connector 4"/>
            <p:cNvCxnSpPr/>
            <p:nvPr/>
          </p:nvCxnSpPr>
          <p:spPr>
            <a:xfrm>
              <a:off x="1828800" y="1849582"/>
              <a:ext cx="0" cy="4426527"/>
            </a:xfrm>
            <a:prstGeom prst="line">
              <a:avLst/>
            </a:prstGeom>
            <a:grpFill/>
          </p:spPr>
          <p:style>
            <a:lnRef idx="1">
              <a:schemeClr val="accent1"/>
            </a:lnRef>
            <a:fillRef idx="0">
              <a:schemeClr val="accent1"/>
            </a:fillRef>
            <a:effectRef idx="1">
              <a:schemeClr val="accent1"/>
            </a:effectRef>
            <a:fontRef idx="minor">
              <a:schemeClr val="tx1"/>
            </a:fontRef>
          </p:style>
        </p:cxnSp>
        <p:sp>
          <p:nvSpPr>
            <p:cNvPr id="6" name="TextBox 5"/>
            <p:cNvSpPr txBox="1">
              <a:spLocks/>
            </p:cNvSpPr>
            <p:nvPr/>
          </p:nvSpPr>
          <p:spPr>
            <a:xfrm>
              <a:off x="1548245" y="1552196"/>
              <a:ext cx="531655" cy="338554"/>
            </a:xfrm>
            <a:prstGeom prst="rect">
              <a:avLst/>
            </a:prstGeom>
            <a:noFill/>
          </p:spPr>
          <p:txBody>
            <a:bodyPr wrap="none" rtlCol="0">
              <a:spAutoFit/>
            </a:bodyPr>
            <a:lstStyle/>
            <a:p>
              <a:r>
                <a:rPr lang="en-US" dirty="0" smtClean="0">
                  <a:uFillTx/>
                  <a:latin typeface="+mj-lt"/>
                </a:rPr>
                <a:t>2020</a:t>
              </a:r>
              <a:endParaRPr lang="en-US" dirty="0">
                <a:uFillTx/>
                <a:latin typeface="+mj-lt"/>
              </a:endParaRPr>
            </a:p>
          </p:txBody>
        </p:sp>
        <p:cxnSp>
          <p:nvCxnSpPr>
            <p:cNvPr id="7" name="Straight Connector 6"/>
            <p:cNvCxnSpPr/>
            <p:nvPr/>
          </p:nvCxnSpPr>
          <p:spPr>
            <a:xfrm>
              <a:off x="2667000" y="1849582"/>
              <a:ext cx="0" cy="4426527"/>
            </a:xfrm>
            <a:prstGeom prst="line">
              <a:avLst/>
            </a:prstGeom>
            <a:grpFill/>
          </p:spPr>
          <p:style>
            <a:lnRef idx="1">
              <a:schemeClr val="accent1"/>
            </a:lnRef>
            <a:fillRef idx="0">
              <a:schemeClr val="accent1"/>
            </a:fillRef>
            <a:effectRef idx="1">
              <a:schemeClr val="accent1"/>
            </a:effectRef>
            <a:fontRef idx="minor">
              <a:schemeClr val="tx1"/>
            </a:fontRef>
          </p:style>
        </p:cxnSp>
        <p:sp>
          <p:nvSpPr>
            <p:cNvPr id="8" name="TextBox 7"/>
            <p:cNvSpPr txBox="1">
              <a:spLocks/>
            </p:cNvSpPr>
            <p:nvPr/>
          </p:nvSpPr>
          <p:spPr>
            <a:xfrm>
              <a:off x="2386445" y="1552196"/>
              <a:ext cx="531655" cy="338554"/>
            </a:xfrm>
            <a:prstGeom prst="rect">
              <a:avLst/>
            </a:prstGeom>
            <a:noFill/>
          </p:spPr>
          <p:txBody>
            <a:bodyPr wrap="none" rtlCol="0">
              <a:spAutoFit/>
            </a:bodyPr>
            <a:lstStyle/>
            <a:p>
              <a:r>
                <a:rPr lang="en-US" dirty="0" smtClean="0">
                  <a:uFillTx/>
                  <a:latin typeface="+mj-lt"/>
                </a:rPr>
                <a:t>2025</a:t>
              </a:r>
              <a:endParaRPr lang="en-US" dirty="0">
                <a:uFillTx/>
                <a:latin typeface="+mj-lt"/>
              </a:endParaRPr>
            </a:p>
          </p:txBody>
        </p:sp>
        <p:cxnSp>
          <p:nvCxnSpPr>
            <p:cNvPr id="9" name="Straight Connector 8"/>
            <p:cNvCxnSpPr/>
            <p:nvPr/>
          </p:nvCxnSpPr>
          <p:spPr>
            <a:xfrm>
              <a:off x="3505200" y="1849582"/>
              <a:ext cx="0" cy="4426527"/>
            </a:xfrm>
            <a:prstGeom prst="line">
              <a:avLst/>
            </a:prstGeom>
            <a:grpFill/>
          </p:spPr>
          <p:style>
            <a:lnRef idx="1">
              <a:schemeClr val="accent1"/>
            </a:lnRef>
            <a:fillRef idx="0">
              <a:schemeClr val="accent1"/>
            </a:fillRef>
            <a:effectRef idx="1">
              <a:schemeClr val="accent1"/>
            </a:effectRef>
            <a:fontRef idx="minor">
              <a:schemeClr val="tx1"/>
            </a:fontRef>
          </p:style>
        </p:cxnSp>
        <p:sp>
          <p:nvSpPr>
            <p:cNvPr id="10" name="TextBox 9"/>
            <p:cNvSpPr txBox="1">
              <a:spLocks/>
            </p:cNvSpPr>
            <p:nvPr/>
          </p:nvSpPr>
          <p:spPr>
            <a:xfrm>
              <a:off x="3224645" y="1552196"/>
              <a:ext cx="531655" cy="338554"/>
            </a:xfrm>
            <a:prstGeom prst="rect">
              <a:avLst/>
            </a:prstGeom>
            <a:noFill/>
          </p:spPr>
          <p:txBody>
            <a:bodyPr wrap="none" rtlCol="0">
              <a:spAutoFit/>
            </a:bodyPr>
            <a:lstStyle/>
            <a:p>
              <a:r>
                <a:rPr lang="en-US" dirty="0" smtClean="0">
                  <a:uFillTx/>
                  <a:latin typeface="+mj-lt"/>
                </a:rPr>
                <a:t>2030</a:t>
              </a:r>
              <a:endParaRPr lang="en-US" dirty="0">
                <a:uFillTx/>
                <a:latin typeface="+mj-lt"/>
              </a:endParaRPr>
            </a:p>
          </p:txBody>
        </p:sp>
        <p:cxnSp>
          <p:nvCxnSpPr>
            <p:cNvPr id="11" name="Straight Connector 10"/>
            <p:cNvCxnSpPr/>
            <p:nvPr/>
          </p:nvCxnSpPr>
          <p:spPr>
            <a:xfrm>
              <a:off x="4343400" y="1849582"/>
              <a:ext cx="0" cy="4426527"/>
            </a:xfrm>
            <a:prstGeom prst="line">
              <a:avLst/>
            </a:prstGeom>
            <a:grpFill/>
          </p:spPr>
          <p:style>
            <a:lnRef idx="1">
              <a:schemeClr val="accent1"/>
            </a:lnRef>
            <a:fillRef idx="0">
              <a:schemeClr val="accent1"/>
            </a:fillRef>
            <a:effectRef idx="1">
              <a:schemeClr val="accent1"/>
            </a:effectRef>
            <a:fontRef idx="minor">
              <a:schemeClr val="tx1"/>
            </a:fontRef>
          </p:style>
        </p:cxnSp>
        <p:sp>
          <p:nvSpPr>
            <p:cNvPr id="12" name="TextBox 11"/>
            <p:cNvSpPr txBox="1">
              <a:spLocks/>
            </p:cNvSpPr>
            <p:nvPr/>
          </p:nvSpPr>
          <p:spPr>
            <a:xfrm>
              <a:off x="4062845" y="1552196"/>
              <a:ext cx="531655" cy="338554"/>
            </a:xfrm>
            <a:prstGeom prst="rect">
              <a:avLst/>
            </a:prstGeom>
            <a:noFill/>
          </p:spPr>
          <p:txBody>
            <a:bodyPr wrap="none" rtlCol="0">
              <a:spAutoFit/>
            </a:bodyPr>
            <a:lstStyle/>
            <a:p>
              <a:r>
                <a:rPr lang="en-US" dirty="0" smtClean="0">
                  <a:uFillTx/>
                  <a:latin typeface="+mj-lt"/>
                </a:rPr>
                <a:t>2035</a:t>
              </a:r>
              <a:endParaRPr lang="en-US" dirty="0">
                <a:uFillTx/>
                <a:latin typeface="+mj-lt"/>
              </a:endParaRPr>
            </a:p>
          </p:txBody>
        </p:sp>
        <p:cxnSp>
          <p:nvCxnSpPr>
            <p:cNvPr id="13" name="Straight Connector 12"/>
            <p:cNvCxnSpPr/>
            <p:nvPr/>
          </p:nvCxnSpPr>
          <p:spPr>
            <a:xfrm>
              <a:off x="5181600" y="1849582"/>
              <a:ext cx="0" cy="4426527"/>
            </a:xfrm>
            <a:prstGeom prst="line">
              <a:avLst/>
            </a:prstGeom>
            <a:grpFill/>
          </p:spPr>
          <p:style>
            <a:lnRef idx="1">
              <a:schemeClr val="accent1"/>
            </a:lnRef>
            <a:fillRef idx="0">
              <a:schemeClr val="accent1"/>
            </a:fillRef>
            <a:effectRef idx="1">
              <a:schemeClr val="accent1"/>
            </a:effectRef>
            <a:fontRef idx="minor">
              <a:schemeClr val="tx1"/>
            </a:fontRef>
          </p:style>
        </p:cxnSp>
        <p:sp>
          <p:nvSpPr>
            <p:cNvPr id="14" name="TextBox 13"/>
            <p:cNvSpPr txBox="1">
              <a:spLocks/>
            </p:cNvSpPr>
            <p:nvPr/>
          </p:nvSpPr>
          <p:spPr>
            <a:xfrm>
              <a:off x="4901045" y="1552196"/>
              <a:ext cx="531655" cy="338554"/>
            </a:xfrm>
            <a:prstGeom prst="rect">
              <a:avLst/>
            </a:prstGeom>
            <a:noFill/>
          </p:spPr>
          <p:txBody>
            <a:bodyPr wrap="none" rtlCol="0">
              <a:spAutoFit/>
            </a:bodyPr>
            <a:lstStyle/>
            <a:p>
              <a:r>
                <a:rPr lang="en-US" dirty="0" smtClean="0">
                  <a:uFillTx/>
                  <a:latin typeface="+mj-lt"/>
                </a:rPr>
                <a:t>2040</a:t>
              </a:r>
              <a:endParaRPr lang="en-US" dirty="0">
                <a:uFillTx/>
                <a:latin typeface="+mj-lt"/>
              </a:endParaRPr>
            </a:p>
          </p:txBody>
        </p:sp>
        <p:cxnSp>
          <p:nvCxnSpPr>
            <p:cNvPr id="15" name="Straight Connector 14"/>
            <p:cNvCxnSpPr/>
            <p:nvPr/>
          </p:nvCxnSpPr>
          <p:spPr>
            <a:xfrm>
              <a:off x="6019800" y="1849582"/>
              <a:ext cx="0" cy="4426527"/>
            </a:xfrm>
            <a:prstGeom prst="line">
              <a:avLst/>
            </a:prstGeom>
            <a:grpFill/>
          </p:spPr>
          <p:style>
            <a:lnRef idx="1">
              <a:schemeClr val="accent1"/>
            </a:lnRef>
            <a:fillRef idx="0">
              <a:schemeClr val="accent1"/>
            </a:fillRef>
            <a:effectRef idx="1">
              <a:schemeClr val="accent1"/>
            </a:effectRef>
            <a:fontRef idx="minor">
              <a:schemeClr val="tx1"/>
            </a:fontRef>
          </p:style>
        </p:cxnSp>
        <p:sp>
          <p:nvSpPr>
            <p:cNvPr id="16" name="TextBox 15"/>
            <p:cNvSpPr txBox="1">
              <a:spLocks/>
            </p:cNvSpPr>
            <p:nvPr/>
          </p:nvSpPr>
          <p:spPr>
            <a:xfrm>
              <a:off x="5739245" y="1552196"/>
              <a:ext cx="531655" cy="338554"/>
            </a:xfrm>
            <a:prstGeom prst="rect">
              <a:avLst/>
            </a:prstGeom>
            <a:noFill/>
          </p:spPr>
          <p:txBody>
            <a:bodyPr wrap="none" rtlCol="0">
              <a:spAutoFit/>
            </a:bodyPr>
            <a:lstStyle/>
            <a:p>
              <a:r>
                <a:rPr lang="en-US" dirty="0" smtClean="0">
                  <a:uFillTx/>
                  <a:latin typeface="+mj-lt"/>
                </a:rPr>
                <a:t>2045</a:t>
              </a:r>
              <a:endParaRPr lang="en-US" dirty="0">
                <a:uFillTx/>
                <a:latin typeface="+mj-lt"/>
              </a:endParaRPr>
            </a:p>
          </p:txBody>
        </p:sp>
        <p:cxnSp>
          <p:nvCxnSpPr>
            <p:cNvPr id="17" name="Straight Connector 16"/>
            <p:cNvCxnSpPr/>
            <p:nvPr/>
          </p:nvCxnSpPr>
          <p:spPr>
            <a:xfrm>
              <a:off x="6858000" y="1849582"/>
              <a:ext cx="0" cy="4426527"/>
            </a:xfrm>
            <a:prstGeom prst="line">
              <a:avLst/>
            </a:prstGeom>
            <a:grpFill/>
          </p:spPr>
          <p:style>
            <a:lnRef idx="1">
              <a:schemeClr val="accent1"/>
            </a:lnRef>
            <a:fillRef idx="0">
              <a:schemeClr val="accent1"/>
            </a:fillRef>
            <a:effectRef idx="1">
              <a:schemeClr val="accent1"/>
            </a:effectRef>
            <a:fontRef idx="minor">
              <a:schemeClr val="tx1"/>
            </a:fontRef>
          </p:style>
        </p:cxnSp>
        <p:sp>
          <p:nvSpPr>
            <p:cNvPr id="18" name="TextBox 17"/>
            <p:cNvSpPr txBox="1">
              <a:spLocks/>
            </p:cNvSpPr>
            <p:nvPr/>
          </p:nvSpPr>
          <p:spPr>
            <a:xfrm>
              <a:off x="6577445" y="1552196"/>
              <a:ext cx="531655" cy="338554"/>
            </a:xfrm>
            <a:prstGeom prst="rect">
              <a:avLst/>
            </a:prstGeom>
            <a:noFill/>
          </p:spPr>
          <p:txBody>
            <a:bodyPr wrap="none" rtlCol="0">
              <a:spAutoFit/>
            </a:bodyPr>
            <a:lstStyle/>
            <a:p>
              <a:r>
                <a:rPr lang="en-US" dirty="0" smtClean="0">
                  <a:uFillTx/>
                  <a:latin typeface="+mj-lt"/>
                </a:rPr>
                <a:t>2050</a:t>
              </a:r>
              <a:endParaRPr lang="en-US" dirty="0">
                <a:uFillTx/>
                <a:latin typeface="+mj-lt"/>
              </a:endParaRPr>
            </a:p>
          </p:txBody>
        </p:sp>
      </p:grpSp>
      <p:grpSp>
        <p:nvGrpSpPr>
          <p:cNvPr id="69" name="Group 68"/>
          <p:cNvGrpSpPr/>
          <p:nvPr/>
        </p:nvGrpSpPr>
        <p:grpSpPr>
          <a:xfrm>
            <a:off x="1007289" y="1734344"/>
            <a:ext cx="4481942" cy="374891"/>
            <a:chOff x="1007289" y="1914940"/>
            <a:chExt cx="4481942" cy="374891"/>
          </a:xfrm>
        </p:grpSpPr>
        <p:sp>
          <p:nvSpPr>
            <p:cNvPr id="20" name="TextBox 19"/>
            <p:cNvSpPr txBox="1">
              <a:spLocks/>
            </p:cNvSpPr>
            <p:nvPr/>
          </p:nvSpPr>
          <p:spPr>
            <a:xfrm>
              <a:off x="1007289" y="1948497"/>
              <a:ext cx="777778" cy="338554"/>
            </a:xfrm>
            <a:prstGeom prst="rect">
              <a:avLst/>
            </a:prstGeom>
          </p:spPr>
          <p:txBody>
            <a:bodyPr wrap="none" rtlCol="0">
              <a:spAutoFit/>
            </a:bodyPr>
            <a:lstStyle/>
            <a:p>
              <a:pPr algn="ctr"/>
              <a:r>
                <a:rPr lang="en-US" dirty="0" smtClean="0">
                  <a:uFillTx/>
                  <a:latin typeface="+mj-lt"/>
                </a:rPr>
                <a:t>GOES</a:t>
              </a:r>
              <a:endParaRPr lang="en-US" dirty="0">
                <a:uFillTx/>
                <a:latin typeface="+mj-lt"/>
              </a:endParaRPr>
            </a:p>
          </p:txBody>
        </p:sp>
        <p:grpSp>
          <p:nvGrpSpPr>
            <p:cNvPr id="68" name="Group 67"/>
            <p:cNvGrpSpPr/>
            <p:nvPr/>
          </p:nvGrpSpPr>
          <p:grpSpPr>
            <a:xfrm>
              <a:off x="1777079" y="1914940"/>
              <a:ext cx="3712152" cy="374891"/>
              <a:chOff x="1777079" y="1915978"/>
              <a:chExt cx="3712152" cy="374891"/>
            </a:xfrm>
          </p:grpSpPr>
          <p:sp>
            <p:nvSpPr>
              <p:cNvPr id="27" name="Rectangle 26"/>
              <p:cNvSpPr>
                <a:spLocks/>
              </p:cNvSpPr>
              <p:nvPr/>
            </p:nvSpPr>
            <p:spPr>
              <a:xfrm>
                <a:off x="1777079" y="1915978"/>
                <a:ext cx="1468124" cy="45719"/>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28" name="Rectangle 27"/>
              <p:cNvSpPr>
                <a:spLocks/>
              </p:cNvSpPr>
              <p:nvPr/>
            </p:nvSpPr>
            <p:spPr>
              <a:xfrm>
                <a:off x="2056058" y="2020807"/>
                <a:ext cx="1906342" cy="45719"/>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29" name="Rectangle 28"/>
              <p:cNvSpPr>
                <a:spLocks/>
              </p:cNvSpPr>
              <p:nvPr/>
            </p:nvSpPr>
            <p:spPr>
              <a:xfrm>
                <a:off x="2353594" y="2125636"/>
                <a:ext cx="2483987" cy="48596"/>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30" name="Rectangle 29"/>
              <p:cNvSpPr>
                <a:spLocks/>
              </p:cNvSpPr>
              <p:nvPr/>
            </p:nvSpPr>
            <p:spPr>
              <a:xfrm>
                <a:off x="3232504" y="2233342"/>
                <a:ext cx="2256727" cy="57527"/>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grpSp>
      </p:grpSp>
      <p:grpSp>
        <p:nvGrpSpPr>
          <p:cNvPr id="70" name="Group 69"/>
          <p:cNvGrpSpPr/>
          <p:nvPr/>
        </p:nvGrpSpPr>
        <p:grpSpPr>
          <a:xfrm>
            <a:off x="1082630" y="2230140"/>
            <a:ext cx="4518254" cy="356325"/>
            <a:chOff x="1082630" y="2448153"/>
            <a:chExt cx="4518254" cy="356325"/>
          </a:xfrm>
        </p:grpSpPr>
        <p:sp>
          <p:nvSpPr>
            <p:cNvPr id="21" name="TextBox 20"/>
            <p:cNvSpPr txBox="1">
              <a:spLocks/>
            </p:cNvSpPr>
            <p:nvPr/>
          </p:nvSpPr>
          <p:spPr>
            <a:xfrm>
              <a:off x="1082630" y="2465924"/>
              <a:ext cx="696024" cy="338554"/>
            </a:xfrm>
            <a:prstGeom prst="rect">
              <a:avLst/>
            </a:prstGeom>
          </p:spPr>
          <p:txBody>
            <a:bodyPr wrap="none" rtlCol="0">
              <a:spAutoFit/>
            </a:bodyPr>
            <a:lstStyle/>
            <a:p>
              <a:pPr algn="ctr"/>
              <a:r>
                <a:rPr lang="en-US" dirty="0" smtClean="0">
                  <a:uFillTx/>
                  <a:latin typeface="+mj-lt"/>
                </a:rPr>
                <a:t>JPSS</a:t>
              </a:r>
              <a:endParaRPr lang="en-US" dirty="0">
                <a:uFillTx/>
                <a:latin typeface="+mj-lt"/>
              </a:endParaRPr>
            </a:p>
          </p:txBody>
        </p:sp>
        <p:grpSp>
          <p:nvGrpSpPr>
            <p:cNvPr id="67" name="Group 66"/>
            <p:cNvGrpSpPr/>
            <p:nvPr/>
          </p:nvGrpSpPr>
          <p:grpSpPr>
            <a:xfrm>
              <a:off x="1885698" y="2448153"/>
              <a:ext cx="3715186" cy="343319"/>
              <a:chOff x="1885698" y="2401401"/>
              <a:chExt cx="3715186" cy="343319"/>
            </a:xfrm>
          </p:grpSpPr>
          <p:sp>
            <p:nvSpPr>
              <p:cNvPr id="31" name="Rectangle 30"/>
              <p:cNvSpPr>
                <a:spLocks/>
              </p:cNvSpPr>
              <p:nvPr/>
            </p:nvSpPr>
            <p:spPr>
              <a:xfrm>
                <a:off x="1885698" y="2401401"/>
                <a:ext cx="989286" cy="45719"/>
              </a:xfrm>
              <a:prstGeom prst="rect">
                <a:avLst/>
              </a:prstGeom>
              <a:solidFill>
                <a:srgbClr val="92D05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32" name="Rectangle 31"/>
              <p:cNvSpPr>
                <a:spLocks/>
              </p:cNvSpPr>
              <p:nvPr/>
            </p:nvSpPr>
            <p:spPr>
              <a:xfrm>
                <a:off x="2593853" y="2500601"/>
                <a:ext cx="1232868" cy="45719"/>
              </a:xfrm>
              <a:prstGeom prst="rect">
                <a:avLst/>
              </a:prstGeom>
              <a:solidFill>
                <a:srgbClr val="92D05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33" name="Rectangle 32"/>
              <p:cNvSpPr>
                <a:spLocks/>
              </p:cNvSpPr>
              <p:nvPr/>
            </p:nvSpPr>
            <p:spPr>
              <a:xfrm>
                <a:off x="3583690" y="2599801"/>
                <a:ext cx="1232868" cy="45719"/>
              </a:xfrm>
              <a:prstGeom prst="rect">
                <a:avLst/>
              </a:prstGeom>
              <a:solidFill>
                <a:srgbClr val="92D05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34" name="Rectangle 33"/>
              <p:cNvSpPr>
                <a:spLocks/>
              </p:cNvSpPr>
              <p:nvPr/>
            </p:nvSpPr>
            <p:spPr>
              <a:xfrm>
                <a:off x="4368016" y="2699001"/>
                <a:ext cx="1232868" cy="45719"/>
              </a:xfrm>
              <a:prstGeom prst="rect">
                <a:avLst/>
              </a:prstGeom>
              <a:solidFill>
                <a:srgbClr val="92D05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grpSp>
      </p:grpSp>
      <p:grpSp>
        <p:nvGrpSpPr>
          <p:cNvPr id="72" name="Group 71"/>
          <p:cNvGrpSpPr/>
          <p:nvPr/>
        </p:nvGrpSpPr>
        <p:grpSpPr>
          <a:xfrm>
            <a:off x="80753" y="3123046"/>
            <a:ext cx="3375732" cy="338554"/>
            <a:chOff x="80753" y="3473973"/>
            <a:chExt cx="3375732" cy="338554"/>
          </a:xfrm>
        </p:grpSpPr>
        <p:sp>
          <p:nvSpPr>
            <p:cNvPr id="22" name="TextBox 21"/>
            <p:cNvSpPr txBox="1">
              <a:spLocks/>
            </p:cNvSpPr>
            <p:nvPr/>
          </p:nvSpPr>
          <p:spPr>
            <a:xfrm>
              <a:off x="80753" y="3473973"/>
              <a:ext cx="1733167" cy="338554"/>
            </a:xfrm>
            <a:prstGeom prst="rect">
              <a:avLst/>
            </a:prstGeom>
          </p:spPr>
          <p:txBody>
            <a:bodyPr wrap="none" rtlCol="0">
              <a:spAutoFit/>
            </a:bodyPr>
            <a:lstStyle/>
            <a:p>
              <a:pPr algn="ctr"/>
              <a:r>
                <a:rPr lang="en-US" dirty="0" smtClean="0">
                  <a:uFillTx/>
                  <a:latin typeface="+mj-lt"/>
                </a:rPr>
                <a:t>DSCOVR/SWFO</a:t>
              </a:r>
              <a:endParaRPr lang="en-US" dirty="0">
                <a:uFillTx/>
                <a:latin typeface="+mj-lt"/>
              </a:endParaRPr>
            </a:p>
          </p:txBody>
        </p:sp>
        <p:grpSp>
          <p:nvGrpSpPr>
            <p:cNvPr id="64" name="Group 63"/>
            <p:cNvGrpSpPr/>
            <p:nvPr/>
          </p:nvGrpSpPr>
          <p:grpSpPr>
            <a:xfrm>
              <a:off x="1777079" y="3539488"/>
              <a:ext cx="1679406" cy="176747"/>
              <a:chOff x="1777079" y="3094592"/>
              <a:chExt cx="1679406" cy="176747"/>
            </a:xfrm>
          </p:grpSpPr>
          <p:sp>
            <p:nvSpPr>
              <p:cNvPr id="35" name="Rectangle 34"/>
              <p:cNvSpPr>
                <a:spLocks/>
              </p:cNvSpPr>
              <p:nvPr/>
            </p:nvSpPr>
            <p:spPr>
              <a:xfrm>
                <a:off x="2223617" y="3225620"/>
                <a:ext cx="1232868" cy="45719"/>
              </a:xfrm>
              <a:prstGeom prst="rect">
                <a:avLst/>
              </a:prstGeom>
              <a:solidFill>
                <a:srgbClr val="FFC00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36" name="Rectangle 35"/>
              <p:cNvSpPr>
                <a:spLocks/>
              </p:cNvSpPr>
              <p:nvPr/>
            </p:nvSpPr>
            <p:spPr>
              <a:xfrm>
                <a:off x="1777079" y="3094592"/>
                <a:ext cx="576515" cy="45719"/>
              </a:xfrm>
              <a:prstGeom prst="rect">
                <a:avLst/>
              </a:prstGeom>
              <a:solidFill>
                <a:srgbClr val="FFC00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grpSp>
      </p:grpSp>
      <p:grpSp>
        <p:nvGrpSpPr>
          <p:cNvPr id="74" name="Group 73"/>
          <p:cNvGrpSpPr/>
          <p:nvPr/>
        </p:nvGrpSpPr>
        <p:grpSpPr>
          <a:xfrm>
            <a:off x="1136331" y="3980410"/>
            <a:ext cx="7345324" cy="338554"/>
            <a:chOff x="1136331" y="4246958"/>
            <a:chExt cx="7345324" cy="338554"/>
          </a:xfrm>
        </p:grpSpPr>
        <p:sp>
          <p:nvSpPr>
            <p:cNvPr id="24" name="TextBox 23"/>
            <p:cNvSpPr txBox="1">
              <a:spLocks/>
            </p:cNvSpPr>
            <p:nvPr/>
          </p:nvSpPr>
          <p:spPr>
            <a:xfrm>
              <a:off x="1136331" y="4246958"/>
              <a:ext cx="641522" cy="338554"/>
            </a:xfrm>
            <a:prstGeom prst="rect">
              <a:avLst/>
            </a:prstGeom>
          </p:spPr>
          <p:txBody>
            <a:bodyPr wrap="none" rtlCol="0">
              <a:spAutoFit/>
            </a:bodyPr>
            <a:lstStyle/>
            <a:p>
              <a:pPr algn="ctr"/>
              <a:r>
                <a:rPr lang="en-US" dirty="0" smtClean="0">
                  <a:uFillTx/>
                  <a:latin typeface="+mj-lt"/>
                </a:rPr>
                <a:t>MTG</a:t>
              </a:r>
              <a:endParaRPr lang="en-US" dirty="0">
                <a:uFillTx/>
                <a:latin typeface="+mj-lt"/>
              </a:endParaRPr>
            </a:p>
          </p:txBody>
        </p:sp>
        <p:grpSp>
          <p:nvGrpSpPr>
            <p:cNvPr id="60" name="Group 59"/>
            <p:cNvGrpSpPr/>
            <p:nvPr/>
          </p:nvGrpSpPr>
          <p:grpSpPr>
            <a:xfrm>
              <a:off x="2065335" y="4328881"/>
              <a:ext cx="6416320" cy="143930"/>
              <a:chOff x="2065335" y="4039985"/>
              <a:chExt cx="6416320" cy="143930"/>
            </a:xfrm>
          </p:grpSpPr>
          <p:sp>
            <p:nvSpPr>
              <p:cNvPr id="37" name="Rectangle 36"/>
              <p:cNvSpPr>
                <a:spLocks/>
              </p:cNvSpPr>
              <p:nvPr/>
            </p:nvSpPr>
            <p:spPr>
              <a:xfrm>
                <a:off x="2065335" y="4039985"/>
                <a:ext cx="3856143" cy="45719"/>
              </a:xfrm>
              <a:prstGeom prst="rect">
                <a:avLst/>
              </a:prstGeom>
              <a:solidFill>
                <a:srgbClr val="0070C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38" name="Rectangle 37"/>
              <p:cNvSpPr>
                <a:spLocks/>
              </p:cNvSpPr>
              <p:nvPr/>
            </p:nvSpPr>
            <p:spPr>
              <a:xfrm>
                <a:off x="5613362" y="4138196"/>
                <a:ext cx="2868293" cy="4571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grpSp>
      </p:grpSp>
      <p:grpSp>
        <p:nvGrpSpPr>
          <p:cNvPr id="76" name="Group 75"/>
          <p:cNvGrpSpPr/>
          <p:nvPr/>
        </p:nvGrpSpPr>
        <p:grpSpPr>
          <a:xfrm>
            <a:off x="686689" y="4837774"/>
            <a:ext cx="7733106" cy="338554"/>
            <a:chOff x="686689" y="4992077"/>
            <a:chExt cx="7733106" cy="338554"/>
          </a:xfrm>
        </p:grpSpPr>
        <p:sp>
          <p:nvSpPr>
            <p:cNvPr id="26" name="TextBox 25"/>
            <p:cNvSpPr txBox="1">
              <a:spLocks/>
            </p:cNvSpPr>
            <p:nvPr/>
          </p:nvSpPr>
          <p:spPr>
            <a:xfrm>
              <a:off x="686689" y="4992077"/>
              <a:ext cx="1120820" cy="338554"/>
            </a:xfrm>
            <a:prstGeom prst="rect">
              <a:avLst/>
            </a:prstGeom>
          </p:spPr>
          <p:txBody>
            <a:bodyPr wrap="none" rtlCol="0">
              <a:spAutoFit/>
            </a:bodyPr>
            <a:lstStyle/>
            <a:p>
              <a:pPr algn="ctr"/>
              <a:r>
                <a:rPr lang="en-US" dirty="0" smtClean="0">
                  <a:uFillTx/>
                  <a:latin typeface="+mj-lt"/>
                </a:rPr>
                <a:t>JMA-GEO</a:t>
              </a:r>
              <a:endParaRPr lang="en-US" dirty="0">
                <a:uFillTx/>
                <a:latin typeface="+mj-lt"/>
              </a:endParaRPr>
            </a:p>
          </p:txBody>
        </p:sp>
        <p:grpSp>
          <p:nvGrpSpPr>
            <p:cNvPr id="4" name="Group 3"/>
            <p:cNvGrpSpPr/>
            <p:nvPr/>
          </p:nvGrpSpPr>
          <p:grpSpPr>
            <a:xfrm>
              <a:off x="1975634" y="5054199"/>
              <a:ext cx="6444161" cy="183533"/>
              <a:chOff x="1975634" y="4894989"/>
              <a:chExt cx="6444161" cy="183533"/>
            </a:xfrm>
          </p:grpSpPr>
          <p:sp>
            <p:nvSpPr>
              <p:cNvPr id="39" name="Rectangle 38"/>
              <p:cNvSpPr>
                <a:spLocks/>
              </p:cNvSpPr>
              <p:nvPr/>
            </p:nvSpPr>
            <p:spPr>
              <a:xfrm>
                <a:off x="1975634" y="4894989"/>
                <a:ext cx="2478892" cy="45719"/>
              </a:xfrm>
              <a:prstGeom prst="rect">
                <a:avLst/>
              </a:prstGeom>
              <a:solidFill>
                <a:schemeClr val="accent2">
                  <a:lumMod val="75000"/>
                </a:scheme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40" name="Rectangle 39"/>
              <p:cNvSpPr>
                <a:spLocks/>
              </p:cNvSpPr>
              <p:nvPr/>
            </p:nvSpPr>
            <p:spPr>
              <a:xfrm>
                <a:off x="4023530" y="5032803"/>
                <a:ext cx="4396265" cy="45719"/>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3500000" scaled="1"/>
                <a:tileRect/>
              </a:gra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grpSp>
      </p:grpSp>
      <p:grpSp>
        <p:nvGrpSpPr>
          <p:cNvPr id="75" name="Group 74"/>
          <p:cNvGrpSpPr/>
          <p:nvPr/>
        </p:nvGrpSpPr>
        <p:grpSpPr>
          <a:xfrm>
            <a:off x="380519" y="4409092"/>
            <a:ext cx="8259503" cy="338554"/>
            <a:chOff x="380519" y="4596750"/>
            <a:chExt cx="8259503" cy="338554"/>
          </a:xfrm>
        </p:grpSpPr>
        <p:sp>
          <p:nvSpPr>
            <p:cNvPr id="25" name="TextBox 24"/>
            <p:cNvSpPr txBox="1">
              <a:spLocks/>
            </p:cNvSpPr>
            <p:nvPr/>
          </p:nvSpPr>
          <p:spPr>
            <a:xfrm>
              <a:off x="380519" y="4596750"/>
              <a:ext cx="1871025" cy="338554"/>
            </a:xfrm>
            <a:prstGeom prst="rect">
              <a:avLst/>
            </a:prstGeom>
          </p:spPr>
          <p:txBody>
            <a:bodyPr wrap="none" rtlCol="0">
              <a:spAutoFit/>
            </a:bodyPr>
            <a:lstStyle/>
            <a:p>
              <a:pPr algn="ctr"/>
              <a:r>
                <a:rPr lang="en-US" dirty="0" smtClean="0">
                  <a:uFillTx/>
                  <a:latin typeface="+mj-lt"/>
                </a:rPr>
                <a:t>EPS-SG / Sentinel</a:t>
              </a:r>
              <a:endParaRPr lang="en-US" dirty="0">
                <a:uFillTx/>
                <a:latin typeface="+mj-lt"/>
              </a:endParaRPr>
            </a:p>
          </p:txBody>
        </p:sp>
        <p:grpSp>
          <p:nvGrpSpPr>
            <p:cNvPr id="50" name="Group 49"/>
            <p:cNvGrpSpPr/>
            <p:nvPr/>
          </p:nvGrpSpPr>
          <p:grpSpPr>
            <a:xfrm>
              <a:off x="2541524" y="4678673"/>
              <a:ext cx="6098498" cy="143930"/>
              <a:chOff x="2541524" y="4336315"/>
              <a:chExt cx="6098498" cy="143930"/>
            </a:xfrm>
          </p:grpSpPr>
          <p:sp>
            <p:nvSpPr>
              <p:cNvPr id="41" name="Rectangle 40"/>
              <p:cNvSpPr>
                <a:spLocks/>
              </p:cNvSpPr>
              <p:nvPr/>
            </p:nvSpPr>
            <p:spPr>
              <a:xfrm>
                <a:off x="2541524" y="4336315"/>
                <a:ext cx="4505984" cy="53093"/>
              </a:xfrm>
              <a:prstGeom prst="rect">
                <a:avLst/>
              </a:prstGeom>
              <a:solidFill>
                <a:srgbClr val="FFFF0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42" name="Rectangle 41"/>
              <p:cNvSpPr>
                <a:spLocks/>
              </p:cNvSpPr>
              <p:nvPr/>
            </p:nvSpPr>
            <p:spPr>
              <a:xfrm>
                <a:off x="6525158" y="4434526"/>
                <a:ext cx="2114864" cy="4571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grpSp>
      </p:grpSp>
      <p:grpSp>
        <p:nvGrpSpPr>
          <p:cNvPr id="73" name="Group 72"/>
          <p:cNvGrpSpPr/>
          <p:nvPr/>
        </p:nvGrpSpPr>
        <p:grpSpPr>
          <a:xfrm>
            <a:off x="201844" y="3551728"/>
            <a:ext cx="8217950" cy="338554"/>
            <a:chOff x="201844" y="3879919"/>
            <a:chExt cx="8217950" cy="338554"/>
          </a:xfrm>
        </p:grpSpPr>
        <p:sp>
          <p:nvSpPr>
            <p:cNvPr id="23" name="TextBox 22"/>
            <p:cNvSpPr txBox="1">
              <a:spLocks/>
            </p:cNvSpPr>
            <p:nvPr/>
          </p:nvSpPr>
          <p:spPr>
            <a:xfrm>
              <a:off x="201844" y="3879919"/>
              <a:ext cx="1633653" cy="338554"/>
            </a:xfrm>
            <a:prstGeom prst="rect">
              <a:avLst/>
            </a:prstGeom>
          </p:spPr>
          <p:txBody>
            <a:bodyPr wrap="none" rtlCol="0">
              <a:spAutoFit/>
            </a:bodyPr>
            <a:lstStyle/>
            <a:p>
              <a:pPr algn="ctr"/>
              <a:r>
                <a:rPr lang="en-US" dirty="0" smtClean="0">
                  <a:uFillTx/>
                  <a:latin typeface="+mj-lt"/>
                </a:rPr>
                <a:t>Ocean Altimetry</a:t>
              </a:r>
              <a:endParaRPr lang="en-US" dirty="0">
                <a:uFillTx/>
                <a:latin typeface="+mj-lt"/>
              </a:endParaRPr>
            </a:p>
          </p:txBody>
        </p:sp>
        <p:grpSp>
          <p:nvGrpSpPr>
            <p:cNvPr id="63" name="Group 62"/>
            <p:cNvGrpSpPr/>
            <p:nvPr/>
          </p:nvGrpSpPr>
          <p:grpSpPr>
            <a:xfrm>
              <a:off x="1905711" y="3951195"/>
              <a:ext cx="6514083" cy="165224"/>
              <a:chOff x="1905711" y="3539450"/>
              <a:chExt cx="6514083" cy="165224"/>
            </a:xfrm>
          </p:grpSpPr>
          <p:sp>
            <p:nvSpPr>
              <p:cNvPr id="43" name="Rectangle 42"/>
              <p:cNvSpPr>
                <a:spLocks/>
              </p:cNvSpPr>
              <p:nvPr/>
            </p:nvSpPr>
            <p:spPr>
              <a:xfrm>
                <a:off x="1905711" y="3539450"/>
                <a:ext cx="1689878" cy="45719"/>
              </a:xfrm>
              <a:prstGeom prst="rect">
                <a:avLst/>
              </a:prstGeom>
              <a:solidFill>
                <a:schemeClr val="accent4">
                  <a:lumMod val="60000"/>
                  <a:lumOff val="40000"/>
                </a:scheme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44" name="Rectangle 43"/>
              <p:cNvSpPr>
                <a:spLocks/>
              </p:cNvSpPr>
              <p:nvPr/>
            </p:nvSpPr>
            <p:spPr>
              <a:xfrm>
                <a:off x="3232503" y="3658955"/>
                <a:ext cx="5187291" cy="45719"/>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3500000" scaled="1"/>
                <a:tileRect/>
              </a:gra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grpSp>
      </p:grpSp>
      <p:sp>
        <p:nvSpPr>
          <p:cNvPr id="46" name="TextBox 45"/>
          <p:cNvSpPr txBox="1">
            <a:spLocks/>
          </p:cNvSpPr>
          <p:nvPr/>
        </p:nvSpPr>
        <p:spPr>
          <a:xfrm>
            <a:off x="2667000" y="1056032"/>
            <a:ext cx="1083951" cy="338554"/>
          </a:xfrm>
          <a:prstGeom prst="rect">
            <a:avLst/>
          </a:prstGeom>
          <a:solidFill>
            <a:srgbClr val="DAEFFF"/>
          </a:solidFill>
        </p:spPr>
        <p:txBody>
          <a:bodyPr wrap="none" rtlCol="0">
            <a:spAutoFit/>
          </a:bodyPr>
          <a:lstStyle/>
          <a:p>
            <a:r>
              <a:rPr lang="en-US" dirty="0" smtClean="0">
                <a:uFillTx/>
                <a:latin typeface="+mj-lt"/>
              </a:rPr>
              <a:t>POR2025</a:t>
            </a:r>
            <a:endParaRPr lang="en-US" dirty="0">
              <a:uFillTx/>
              <a:latin typeface="+mj-lt"/>
            </a:endParaRPr>
          </a:p>
        </p:txBody>
      </p:sp>
      <p:sp>
        <p:nvSpPr>
          <p:cNvPr id="48" name="TextBox 47"/>
          <p:cNvSpPr txBox="1">
            <a:spLocks/>
          </p:cNvSpPr>
          <p:nvPr/>
        </p:nvSpPr>
        <p:spPr>
          <a:xfrm>
            <a:off x="6461715" y="5832854"/>
            <a:ext cx="2675732"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smtClean="0">
                <a:uFillTx/>
              </a:rPr>
              <a:t>Assumed Partner Continuation</a:t>
            </a:r>
            <a:endParaRPr lang="en-US" sz="1400" dirty="0">
              <a:uFillTx/>
            </a:endParaRPr>
          </a:p>
        </p:txBody>
      </p:sp>
      <p:grpSp>
        <p:nvGrpSpPr>
          <p:cNvPr id="77" name="Group 76"/>
          <p:cNvGrpSpPr/>
          <p:nvPr/>
        </p:nvGrpSpPr>
        <p:grpSpPr>
          <a:xfrm>
            <a:off x="784471" y="5266453"/>
            <a:ext cx="7944261" cy="338554"/>
            <a:chOff x="784471" y="5447049"/>
            <a:chExt cx="7944261" cy="338554"/>
          </a:xfrm>
        </p:grpSpPr>
        <p:sp>
          <p:nvSpPr>
            <p:cNvPr id="49" name="TextBox 48"/>
            <p:cNvSpPr txBox="1">
              <a:spLocks/>
            </p:cNvSpPr>
            <p:nvPr/>
          </p:nvSpPr>
          <p:spPr>
            <a:xfrm>
              <a:off x="784471" y="5447049"/>
              <a:ext cx="1016625" cy="338554"/>
            </a:xfrm>
            <a:prstGeom prst="rect">
              <a:avLst/>
            </a:prstGeom>
          </p:spPr>
          <p:txBody>
            <a:bodyPr wrap="none" rtlCol="0">
              <a:spAutoFit/>
            </a:bodyPr>
            <a:lstStyle/>
            <a:p>
              <a:pPr algn="ctr"/>
              <a:r>
                <a:rPr lang="en-US" dirty="0" err="1" smtClean="0">
                  <a:uFillTx/>
                  <a:latin typeface="+mj-lt"/>
                </a:rPr>
                <a:t>Radarsat</a:t>
              </a:r>
              <a:endParaRPr lang="en-US" dirty="0">
                <a:uFillTx/>
                <a:latin typeface="+mj-lt"/>
              </a:endParaRPr>
            </a:p>
          </p:txBody>
        </p:sp>
        <p:grpSp>
          <p:nvGrpSpPr>
            <p:cNvPr id="3" name="Group 2"/>
            <p:cNvGrpSpPr/>
            <p:nvPr/>
          </p:nvGrpSpPr>
          <p:grpSpPr>
            <a:xfrm>
              <a:off x="1905711" y="5458528"/>
              <a:ext cx="6823021" cy="284819"/>
              <a:chOff x="1905711" y="5475402"/>
              <a:chExt cx="6823021" cy="284819"/>
            </a:xfrm>
          </p:grpSpPr>
          <p:sp>
            <p:nvSpPr>
              <p:cNvPr id="51" name="Rectangle 50"/>
              <p:cNvSpPr>
                <a:spLocks/>
              </p:cNvSpPr>
              <p:nvPr/>
            </p:nvSpPr>
            <p:spPr>
              <a:xfrm>
                <a:off x="1905711" y="5475402"/>
                <a:ext cx="447883" cy="45719"/>
              </a:xfrm>
              <a:prstGeom prst="rect">
                <a:avLst/>
              </a:prstGeom>
              <a:solidFill>
                <a:schemeClr val="accent3"/>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52" name="Rectangle 51"/>
              <p:cNvSpPr>
                <a:spLocks/>
              </p:cNvSpPr>
              <p:nvPr/>
            </p:nvSpPr>
            <p:spPr>
              <a:xfrm>
                <a:off x="3842664" y="5714502"/>
                <a:ext cx="4886068" cy="45719"/>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53" name="Rectangle 52"/>
              <p:cNvSpPr>
                <a:spLocks/>
              </p:cNvSpPr>
              <p:nvPr/>
            </p:nvSpPr>
            <p:spPr>
              <a:xfrm>
                <a:off x="2077965" y="5582083"/>
                <a:ext cx="1915441" cy="45719"/>
              </a:xfrm>
              <a:prstGeom prst="rect">
                <a:avLst/>
              </a:prstGeom>
              <a:solidFill>
                <a:schemeClr val="accent3"/>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grpSp>
      </p:grpSp>
      <p:grpSp>
        <p:nvGrpSpPr>
          <p:cNvPr id="71" name="Group 70"/>
          <p:cNvGrpSpPr/>
          <p:nvPr/>
        </p:nvGrpSpPr>
        <p:grpSpPr>
          <a:xfrm>
            <a:off x="794090" y="2694364"/>
            <a:ext cx="3335913" cy="338554"/>
            <a:chOff x="794090" y="3022178"/>
            <a:chExt cx="3335913" cy="338554"/>
          </a:xfrm>
        </p:grpSpPr>
        <p:sp>
          <p:nvSpPr>
            <p:cNvPr id="54" name="TextBox 53"/>
            <p:cNvSpPr txBox="1">
              <a:spLocks/>
            </p:cNvSpPr>
            <p:nvPr/>
          </p:nvSpPr>
          <p:spPr>
            <a:xfrm>
              <a:off x="794090" y="3022178"/>
              <a:ext cx="1005404" cy="338554"/>
            </a:xfrm>
            <a:prstGeom prst="rect">
              <a:avLst/>
            </a:prstGeom>
          </p:spPr>
          <p:txBody>
            <a:bodyPr wrap="none" rtlCol="0">
              <a:spAutoFit/>
            </a:bodyPr>
            <a:lstStyle/>
            <a:p>
              <a:pPr algn="ctr"/>
              <a:r>
                <a:rPr lang="en-US" dirty="0" smtClean="0">
                  <a:uFillTx/>
                  <a:latin typeface="+mj-lt"/>
                </a:rPr>
                <a:t>COSMIC</a:t>
              </a:r>
              <a:endParaRPr lang="en-US" dirty="0">
                <a:uFillTx/>
                <a:latin typeface="+mj-lt"/>
              </a:endParaRPr>
            </a:p>
          </p:txBody>
        </p:sp>
        <p:grpSp>
          <p:nvGrpSpPr>
            <p:cNvPr id="65" name="Group 64"/>
            <p:cNvGrpSpPr/>
            <p:nvPr/>
          </p:nvGrpSpPr>
          <p:grpSpPr>
            <a:xfrm>
              <a:off x="1761364" y="3052919"/>
              <a:ext cx="2368639" cy="246294"/>
              <a:chOff x="1761364" y="2699000"/>
              <a:chExt cx="2368639" cy="246294"/>
            </a:xfrm>
          </p:grpSpPr>
          <p:sp>
            <p:nvSpPr>
              <p:cNvPr id="55" name="Rectangle 54"/>
              <p:cNvSpPr>
                <a:spLocks/>
              </p:cNvSpPr>
              <p:nvPr/>
            </p:nvSpPr>
            <p:spPr>
              <a:xfrm>
                <a:off x="1761364" y="2699000"/>
                <a:ext cx="989286" cy="45719"/>
              </a:xfrm>
              <a:prstGeom prst="rect">
                <a:avLst/>
              </a:prstGeom>
              <a:solidFill>
                <a:schemeClr val="bg1">
                  <a:lumMod val="65000"/>
                </a:scheme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56" name="Rectangle 55"/>
              <p:cNvSpPr>
                <a:spLocks/>
              </p:cNvSpPr>
              <p:nvPr/>
            </p:nvSpPr>
            <p:spPr>
              <a:xfrm>
                <a:off x="2221299" y="2799287"/>
                <a:ext cx="1235185" cy="45719"/>
              </a:xfrm>
              <a:prstGeom prst="rect">
                <a:avLst/>
              </a:prstGeom>
              <a:solidFill>
                <a:schemeClr val="bg1">
                  <a:lumMod val="65000"/>
                </a:scheme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sp>
            <p:nvSpPr>
              <p:cNvPr id="57" name="Rectangle 56"/>
              <p:cNvSpPr>
                <a:spLocks/>
              </p:cNvSpPr>
              <p:nvPr/>
            </p:nvSpPr>
            <p:spPr>
              <a:xfrm>
                <a:off x="2894818" y="2899575"/>
                <a:ext cx="1235185" cy="45719"/>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latin typeface="+mj-lt"/>
                </a:endParaRPr>
              </a:p>
            </p:txBody>
          </p:sp>
        </p:grpSp>
      </p:grpSp>
      <p:cxnSp>
        <p:nvCxnSpPr>
          <p:cNvPr id="59" name="Straight Connector 58"/>
          <p:cNvCxnSpPr/>
          <p:nvPr/>
        </p:nvCxnSpPr>
        <p:spPr>
          <a:xfrm>
            <a:off x="4000982" y="1668986"/>
            <a:ext cx="0" cy="4305179"/>
          </a:xfrm>
          <a:prstGeom prst="line">
            <a:avLst/>
          </a:prstGeom>
          <a:ln w="38100">
            <a:solidFill>
              <a:schemeClr val="tx1"/>
            </a:solidFill>
          </a:ln>
        </p:spPr>
        <p:style>
          <a:lnRef idx="1">
            <a:schemeClr val="accent1"/>
          </a:lnRef>
          <a:fillRef idx="0">
            <a:schemeClr val="accent1"/>
          </a:fillRef>
          <a:effectRef idx="1">
            <a:schemeClr val="accent1"/>
          </a:effectRef>
          <a:fontRef idx="minor">
            <a:schemeClr val="tx1"/>
          </a:fontRef>
        </p:style>
      </p:cxnSp>
      <p:sp>
        <p:nvSpPr>
          <p:cNvPr id="62" name="TextBox 61"/>
          <p:cNvSpPr txBox="1">
            <a:spLocks/>
          </p:cNvSpPr>
          <p:nvPr/>
        </p:nvSpPr>
        <p:spPr>
          <a:xfrm>
            <a:off x="7470874" y="1850560"/>
            <a:ext cx="1362617" cy="307777"/>
          </a:xfrm>
          <a:prstGeom prst="rect">
            <a:avLst/>
          </a:prstGeom>
          <a:solidFill>
            <a:srgbClr val="FFFFFF"/>
          </a:solidFill>
          <a:ln w="28575">
            <a:solidFill>
              <a:srgbClr val="111E2D"/>
            </a:solidFill>
          </a:ln>
        </p:spPr>
        <p:txBody>
          <a:bodyPr wrap="none" rtlCol="0">
            <a:spAutoFit/>
          </a:bodyPr>
          <a:lstStyle/>
          <a:p>
            <a:r>
              <a:rPr lang="en-US" sz="1400" dirty="0" smtClean="0">
                <a:uFillTx/>
                <a:latin typeface="Arial" panose="020B0604020202020204" pitchFamily="34" charset="0"/>
                <a:cs typeface="Arial" panose="020B0604020202020204" pitchFamily="34" charset="0"/>
              </a:rPr>
              <a:t>NSOSA Scope</a:t>
            </a:r>
            <a:endParaRPr lang="en-US" sz="1400" dirty="0">
              <a:uFillTx/>
              <a:latin typeface="Arial" panose="020B0604020202020204" pitchFamily="34" charset="0"/>
              <a:cs typeface="Arial" panose="020B0604020202020204" pitchFamily="34" charset="0"/>
            </a:endParaRPr>
          </a:p>
        </p:txBody>
      </p:sp>
      <p:sp>
        <p:nvSpPr>
          <p:cNvPr id="79" name="Slide Number Placeholder 78"/>
          <p:cNvSpPr>
            <a:spLocks noGrp="1"/>
          </p:cNvSpPr>
          <p:nvPr>
            <p:ph type="sldNum" sz="quarter" idx="10"/>
          </p:nvPr>
        </p:nvSpPr>
        <p:spPr/>
        <p:txBody>
          <a:bodyPr/>
          <a:lstStyle/>
          <a:p>
            <a:pPr>
              <a:defRPr>
                <a:uFillTx/>
              </a:defRPr>
            </a:pPr>
            <a:fld id="{151E99AE-C5B4-4072-A998-4AD5A452C790}" type="slidenum">
              <a:rPr lang="en-US" smtClean="0">
                <a:uFillTx/>
              </a:rPr>
              <a:pPr>
                <a:defRPr>
                  <a:uFillTx/>
                </a:defRPr>
              </a:pPr>
              <a:t>4</a:t>
            </a:fld>
            <a:endParaRPr lang="en-US">
              <a:uFillTx/>
            </a:endParaRPr>
          </a:p>
        </p:txBody>
      </p:sp>
      <p:sp>
        <p:nvSpPr>
          <p:cNvPr id="58" name="TextBox 57"/>
          <p:cNvSpPr txBox="1">
            <a:spLocks/>
          </p:cNvSpPr>
          <p:nvPr/>
        </p:nvSpPr>
        <p:spPr>
          <a:xfrm>
            <a:off x="4088591" y="3160333"/>
            <a:ext cx="4903009" cy="276999"/>
          </a:xfrm>
          <a:prstGeom prst="rect">
            <a:avLst/>
          </a:prstGeom>
          <a:noFill/>
        </p:spPr>
        <p:txBody>
          <a:bodyPr wrap="none" rtlCol="0">
            <a:spAutoFit/>
          </a:bodyPr>
          <a:lstStyle/>
          <a:p>
            <a:r>
              <a:rPr lang="en-US" sz="1200" b="1" dirty="0" smtClean="0">
                <a:uFillTx/>
                <a:latin typeface="Arial" panose="020B0604020202020204" pitchFamily="34" charset="0"/>
                <a:cs typeface="Arial" panose="020B0604020202020204" pitchFamily="34" charset="0"/>
              </a:rPr>
              <a:t>Assume NOAA Enterprise Ground - Including Secure Ingest, etc</a:t>
            </a:r>
            <a:r>
              <a:rPr lang="en-US" sz="1200" dirty="0" smtClean="0">
                <a:uFillTx/>
                <a:latin typeface="Arial" panose="020B0604020202020204" pitchFamily="34" charset="0"/>
                <a:cs typeface="Arial" panose="020B0604020202020204" pitchFamily="34" charset="0"/>
              </a:rPr>
              <a:t>.</a:t>
            </a:r>
            <a:endParaRPr lang="en-US" sz="1200" dirty="0">
              <a:uFillTx/>
              <a:latin typeface="Arial" panose="020B0604020202020204" pitchFamily="34" charset="0"/>
              <a:cs typeface="Arial" panose="020B0604020202020204" pitchFamily="34" charset="0"/>
            </a:endParaRPr>
          </a:p>
        </p:txBody>
      </p:sp>
      <p:sp>
        <p:nvSpPr>
          <p:cNvPr id="61" name="TextBox 60"/>
          <p:cNvSpPr txBox="1">
            <a:spLocks/>
          </p:cNvSpPr>
          <p:nvPr/>
        </p:nvSpPr>
        <p:spPr>
          <a:xfrm>
            <a:off x="3361920" y="5985302"/>
            <a:ext cx="1282723" cy="415498"/>
          </a:xfrm>
          <a:prstGeom prst="rect">
            <a:avLst/>
          </a:prstGeom>
          <a:noFill/>
        </p:spPr>
        <p:txBody>
          <a:bodyPr wrap="none" rtlCol="0">
            <a:spAutoFit/>
          </a:bodyPr>
          <a:lstStyle/>
          <a:p>
            <a:pPr algn="ctr"/>
            <a:r>
              <a:rPr lang="en-US" sz="1050" dirty="0" smtClean="0">
                <a:uFillTx/>
                <a:latin typeface="Arial" panose="020B0604020202020204" pitchFamily="34" charset="0"/>
                <a:cs typeface="Arial" panose="020B0604020202020204" pitchFamily="34" charset="0"/>
              </a:rPr>
              <a:t>2028</a:t>
            </a:r>
          </a:p>
          <a:p>
            <a:pPr algn="ctr"/>
            <a:r>
              <a:rPr lang="en-US" sz="1050" dirty="0" smtClean="0">
                <a:uFillTx/>
                <a:latin typeface="Arial" panose="020B0604020202020204" pitchFamily="34" charset="0"/>
                <a:cs typeface="Arial" panose="020B0604020202020204" pitchFamily="34" charset="0"/>
              </a:rPr>
              <a:t>GOES-S Flies Out</a:t>
            </a:r>
            <a:endParaRPr lang="en-US" sz="1050" dirty="0">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a:spLocks/>
          </p:cNvSpPr>
          <p:nvPr/>
        </p:nvSpPr>
        <p:spPr bwMode="auto">
          <a:xfrm>
            <a:off x="2049599" y="4116844"/>
            <a:ext cx="5145590" cy="1647263"/>
          </a:xfrm>
          <a:prstGeom prst="roundRect">
            <a:avLst/>
          </a:prstGeom>
          <a:solidFill>
            <a:srgbClr val="8BE1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2" name="Content Placeholder 1"/>
          <p:cNvSpPr>
            <a:spLocks noGrp="1"/>
          </p:cNvSpPr>
          <p:nvPr>
            <p:ph idx="1"/>
          </p:nvPr>
        </p:nvSpPr>
        <p:spPr>
          <a:xfrm>
            <a:off x="381000" y="1371600"/>
            <a:ext cx="8382000" cy="4876800"/>
          </a:xfrm>
        </p:spPr>
        <p:txBody>
          <a:bodyPr/>
          <a:lstStyle/>
          <a:p>
            <a:r>
              <a:rPr lang="en-US" dirty="0" smtClean="0">
                <a:uFillTx/>
              </a:rPr>
              <a:t>Determine the most cost effective space segment architectures for performing NOAA weather, space weather, and environmental remote sensing (excluding land mapping) missions, beyond the POR to 2050</a:t>
            </a:r>
          </a:p>
          <a:p>
            <a:r>
              <a:rPr lang="en-US" dirty="0" smtClean="0">
                <a:uFillTx/>
              </a:rPr>
              <a:t>Priority to Operational NOAA Functions</a:t>
            </a:r>
          </a:p>
          <a:p>
            <a:r>
              <a:rPr lang="en-US" dirty="0" smtClean="0">
                <a:uFillTx/>
              </a:rPr>
              <a:t>Launch services provided by NASA KSC Launch Services Program.</a:t>
            </a:r>
          </a:p>
          <a:p>
            <a:r>
              <a:rPr lang="en-US" dirty="0" smtClean="0">
                <a:uFillTx/>
              </a:rPr>
              <a:t>Include partnerships (e.g., EUMETSAT, JAXA, CSA)</a:t>
            </a:r>
          </a:p>
          <a:p>
            <a:endParaRPr lang="en-US" dirty="0">
              <a:uFillTx/>
            </a:endParaRPr>
          </a:p>
        </p:txBody>
      </p:sp>
      <p:sp>
        <p:nvSpPr>
          <p:cNvPr id="3" name="Title 2"/>
          <p:cNvSpPr>
            <a:spLocks noGrp="1"/>
          </p:cNvSpPr>
          <p:nvPr>
            <p:ph type="title"/>
          </p:nvPr>
        </p:nvSpPr>
        <p:spPr/>
        <p:txBody>
          <a:bodyPr/>
          <a:lstStyle/>
          <a:p>
            <a:r>
              <a:rPr lang="en-US" dirty="0" smtClean="0">
                <a:uFillTx/>
              </a:rPr>
              <a:t>Study Ground Rules</a:t>
            </a:r>
            <a:endParaRPr lang="en-US" dirty="0">
              <a:uFillTx/>
            </a:endParaRPr>
          </a:p>
        </p:txBody>
      </p:sp>
      <p:sp>
        <p:nvSpPr>
          <p:cNvPr id="9" name="Slide Number Placeholder 8"/>
          <p:cNvSpPr>
            <a:spLocks noGrp="1"/>
          </p:cNvSpPr>
          <p:nvPr>
            <p:ph type="sldNum" sz="quarter" idx="10"/>
          </p:nvPr>
        </p:nvSpPr>
        <p:spPr/>
        <p:txBody>
          <a:bodyPr/>
          <a:lstStyle/>
          <a:p>
            <a:fld id="{151E99AE-C5B4-4072-A998-4AD5A452C790}" type="slidenum">
              <a:rPr lang="en-US" smtClean="0">
                <a:uFillTx/>
              </a:rPr>
              <a:pPr/>
              <a:t>5</a:t>
            </a:fld>
            <a:endParaRPr lang="en-US">
              <a:uFillTx/>
            </a:endParaRPr>
          </a:p>
        </p:txBody>
      </p:sp>
      <p:sp>
        <p:nvSpPr>
          <p:cNvPr id="5" name="TextBox 4"/>
          <p:cNvSpPr txBox="1">
            <a:spLocks/>
          </p:cNvSpPr>
          <p:nvPr/>
        </p:nvSpPr>
        <p:spPr>
          <a:xfrm>
            <a:off x="3614746" y="4069854"/>
            <a:ext cx="2015295" cy="400110"/>
          </a:xfrm>
          <a:prstGeom prst="rect">
            <a:avLst/>
          </a:prstGeom>
          <a:noFill/>
        </p:spPr>
        <p:txBody>
          <a:bodyPr wrap="none" rtlCol="0">
            <a:spAutoFit/>
          </a:bodyPr>
          <a:lstStyle/>
          <a:p>
            <a:r>
              <a:rPr lang="en-US" sz="2000" b="1" u="sng" dirty="0" smtClean="0">
                <a:solidFill>
                  <a:srgbClr val="008000"/>
                </a:solidFill>
                <a:uFillTx/>
              </a:rPr>
              <a:t>Team Members</a:t>
            </a:r>
            <a:endParaRPr lang="en-US" sz="2000" b="1" u="sng" dirty="0">
              <a:solidFill>
                <a:srgbClr val="008000"/>
              </a:solidFill>
              <a:uFillTx/>
            </a:endParaRPr>
          </a:p>
        </p:txBody>
      </p:sp>
      <p:sp>
        <p:nvSpPr>
          <p:cNvPr id="6" name="TextBox 5"/>
          <p:cNvSpPr txBox="1">
            <a:spLocks/>
          </p:cNvSpPr>
          <p:nvPr/>
        </p:nvSpPr>
        <p:spPr>
          <a:xfrm>
            <a:off x="2142485" y="4546164"/>
            <a:ext cx="2073003" cy="1169551"/>
          </a:xfrm>
          <a:prstGeom prst="rect">
            <a:avLst/>
          </a:prstGeom>
          <a:noFill/>
        </p:spPr>
        <p:txBody>
          <a:bodyPr wrap="none" rtlCol="0">
            <a:spAutoFit/>
          </a:bodyPr>
          <a:lstStyle/>
          <a:p>
            <a:r>
              <a:rPr lang="en-US" sz="1400" b="1" dirty="0" smtClean="0">
                <a:solidFill>
                  <a:srgbClr val="000099"/>
                </a:solidFill>
                <a:uFillTx/>
              </a:rPr>
              <a:t>Aerospace Corporation</a:t>
            </a:r>
          </a:p>
          <a:p>
            <a:r>
              <a:rPr lang="en-US" sz="1400" b="1" dirty="0" smtClean="0">
                <a:solidFill>
                  <a:srgbClr val="000099"/>
                </a:solidFill>
                <a:uFillTx/>
              </a:rPr>
              <a:t>NASA GSFC</a:t>
            </a:r>
          </a:p>
          <a:p>
            <a:r>
              <a:rPr lang="en-US" sz="1400" b="1" dirty="0" smtClean="0">
                <a:solidFill>
                  <a:srgbClr val="000099"/>
                </a:solidFill>
                <a:uFillTx/>
              </a:rPr>
              <a:t>NASA JPL</a:t>
            </a:r>
          </a:p>
          <a:p>
            <a:r>
              <a:rPr lang="en-US" sz="1400" b="1" dirty="0" smtClean="0">
                <a:solidFill>
                  <a:srgbClr val="000099"/>
                </a:solidFill>
                <a:uFillTx/>
              </a:rPr>
              <a:t>NASA KSC</a:t>
            </a:r>
          </a:p>
          <a:p>
            <a:r>
              <a:rPr lang="en-US" sz="1400" b="1" dirty="0" smtClean="0">
                <a:solidFill>
                  <a:srgbClr val="000099"/>
                </a:solidFill>
                <a:uFillTx/>
              </a:rPr>
              <a:t>SPRWG</a:t>
            </a:r>
            <a:endParaRPr lang="en-US" sz="1400" b="1" dirty="0">
              <a:solidFill>
                <a:srgbClr val="000099"/>
              </a:solidFill>
              <a:uFillTx/>
            </a:endParaRPr>
          </a:p>
        </p:txBody>
      </p:sp>
      <p:sp>
        <p:nvSpPr>
          <p:cNvPr id="7" name="TextBox 6"/>
          <p:cNvSpPr txBox="1">
            <a:spLocks/>
          </p:cNvSpPr>
          <p:nvPr/>
        </p:nvSpPr>
        <p:spPr>
          <a:xfrm>
            <a:off x="4961885" y="4546164"/>
            <a:ext cx="2233304" cy="954107"/>
          </a:xfrm>
          <a:prstGeom prst="rect">
            <a:avLst/>
          </a:prstGeom>
          <a:noFill/>
        </p:spPr>
        <p:txBody>
          <a:bodyPr wrap="none" rtlCol="0">
            <a:spAutoFit/>
          </a:bodyPr>
          <a:lstStyle/>
          <a:p>
            <a:r>
              <a:rPr lang="en-US" sz="1400" b="1" dirty="0" smtClean="0">
                <a:solidFill>
                  <a:srgbClr val="000099"/>
                </a:solidFill>
                <a:uFillTx/>
              </a:rPr>
              <a:t>JHU APL</a:t>
            </a:r>
          </a:p>
          <a:p>
            <a:r>
              <a:rPr lang="en-US" sz="1400" b="1" dirty="0" smtClean="0">
                <a:solidFill>
                  <a:srgbClr val="000099"/>
                </a:solidFill>
                <a:uFillTx/>
              </a:rPr>
              <a:t>MIT-LL</a:t>
            </a:r>
          </a:p>
          <a:p>
            <a:r>
              <a:rPr lang="en-US" sz="1400" b="1" dirty="0" smtClean="0">
                <a:solidFill>
                  <a:srgbClr val="000099"/>
                </a:solidFill>
                <a:uFillTx/>
              </a:rPr>
              <a:t>NESDIS - TPIO &amp; OSGS</a:t>
            </a:r>
          </a:p>
          <a:p>
            <a:r>
              <a:rPr lang="en-US" sz="1400" b="1" dirty="0" smtClean="0">
                <a:solidFill>
                  <a:srgbClr val="000099"/>
                </a:solidFill>
                <a:uFillTx/>
              </a:rPr>
              <a:t>NESDIS - ACIO</a:t>
            </a:r>
            <a:endParaRPr lang="en-US" sz="1400" b="1" dirty="0">
              <a:solidFill>
                <a:srgbClr val="000099"/>
              </a:solidFill>
              <a:uFillTx/>
            </a:endParaRPr>
          </a:p>
        </p:txBody>
      </p:sp>
      <p:pic>
        <p:nvPicPr>
          <p:cNvPr id="10" name="Picture 9"/>
          <p:cNvPicPr>
            <a:picLocks noChangeAspect="1"/>
          </p:cNvPicPr>
          <p:nvPr/>
        </p:nvPicPr>
        <p:blipFill>
          <a:blip r:embed="rId2" cstate="print"/>
          <a:stretch>
            <a:fillRect/>
          </a:stretch>
        </p:blipFill>
        <p:spPr>
          <a:xfrm>
            <a:off x="7383599" y="4190066"/>
            <a:ext cx="533400" cy="533400"/>
          </a:xfrm>
          <a:prstGeom prst="rect">
            <a:avLst/>
          </a:prstGeom>
        </p:spPr>
      </p:pic>
      <p:pic>
        <p:nvPicPr>
          <p:cNvPr id="11" name="Picture 10"/>
          <p:cNvPicPr>
            <a:picLocks noChangeAspect="1"/>
          </p:cNvPicPr>
          <p:nvPr/>
        </p:nvPicPr>
        <p:blipFill>
          <a:blip r:embed="rId3" cstate="print"/>
          <a:stretch>
            <a:fillRect/>
          </a:stretch>
        </p:blipFill>
        <p:spPr>
          <a:xfrm>
            <a:off x="1367223" y="4039351"/>
            <a:ext cx="552450" cy="552450"/>
          </a:xfrm>
          <a:prstGeom prst="rect">
            <a:avLst/>
          </a:prstGeom>
        </p:spPr>
      </p:pic>
      <p:pic>
        <p:nvPicPr>
          <p:cNvPr id="12" name="Picture 11"/>
          <p:cNvPicPr>
            <a:picLocks noChangeAspect="1"/>
          </p:cNvPicPr>
          <p:nvPr/>
        </p:nvPicPr>
        <p:blipFill>
          <a:blip r:embed="rId4" cstate="print"/>
          <a:stretch>
            <a:fillRect/>
          </a:stretch>
        </p:blipFill>
        <p:spPr>
          <a:xfrm>
            <a:off x="7421401" y="5153910"/>
            <a:ext cx="457797" cy="457797"/>
          </a:xfrm>
          <a:prstGeom prst="rect">
            <a:avLst/>
          </a:prstGeom>
        </p:spPr>
      </p:pic>
      <p:pic>
        <p:nvPicPr>
          <p:cNvPr id="13" name="Picture 12"/>
          <p:cNvPicPr>
            <a:picLocks noChangeAspect="1"/>
          </p:cNvPicPr>
          <p:nvPr/>
        </p:nvPicPr>
        <p:blipFill>
          <a:blip r:embed="rId5" cstate="print"/>
          <a:stretch>
            <a:fillRect/>
          </a:stretch>
        </p:blipFill>
        <p:spPr>
          <a:xfrm>
            <a:off x="7464562" y="4752950"/>
            <a:ext cx="371475" cy="371475"/>
          </a:xfrm>
          <a:prstGeom prst="rect">
            <a:avLst/>
          </a:prstGeom>
        </p:spPr>
      </p:pic>
      <p:pic>
        <p:nvPicPr>
          <p:cNvPr id="14" name="Picture 13"/>
          <p:cNvPicPr>
            <a:picLocks noChangeAspect="1"/>
          </p:cNvPicPr>
          <p:nvPr/>
        </p:nvPicPr>
        <p:blipFill>
          <a:blip r:embed="rId6" cstate="print"/>
          <a:stretch>
            <a:fillRect/>
          </a:stretch>
        </p:blipFill>
        <p:spPr>
          <a:xfrm>
            <a:off x="1402166" y="4636769"/>
            <a:ext cx="482564" cy="482564"/>
          </a:xfrm>
          <a:prstGeom prst="rect">
            <a:avLst/>
          </a:prstGeom>
        </p:spPr>
      </p:pic>
      <p:pic>
        <p:nvPicPr>
          <p:cNvPr id="15" name="Picture 14"/>
          <p:cNvPicPr>
            <a:picLocks noChangeAspect="1"/>
          </p:cNvPicPr>
          <p:nvPr/>
        </p:nvPicPr>
        <p:blipFill>
          <a:blip r:embed="rId7" cstate="print"/>
          <a:stretch>
            <a:fillRect/>
          </a:stretch>
        </p:blipFill>
        <p:spPr>
          <a:xfrm>
            <a:off x="1463955" y="5584614"/>
            <a:ext cx="358986" cy="358986"/>
          </a:xfrm>
          <a:prstGeom prst="rect">
            <a:avLst/>
          </a:prstGeom>
        </p:spPr>
      </p:pic>
      <p:pic>
        <p:nvPicPr>
          <p:cNvPr id="16" name="Picture 15"/>
          <p:cNvPicPr>
            <a:picLocks noChangeAspect="1"/>
          </p:cNvPicPr>
          <p:nvPr/>
        </p:nvPicPr>
        <p:blipFill>
          <a:blip r:embed="rId8" cstate="print"/>
          <a:stretch>
            <a:fillRect/>
          </a:stretch>
        </p:blipFill>
        <p:spPr>
          <a:xfrm>
            <a:off x="1295400" y="5164301"/>
            <a:ext cx="696096" cy="37534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Fundamental Goal</a:t>
            </a:r>
          </a:p>
          <a:p>
            <a:pPr lvl="1"/>
            <a:r>
              <a:rPr lang="en-US" dirty="0" smtClean="0"/>
              <a:t>Determine the most cost-effective satellite architecture options for NOAA environmental observation satellites in the post-GOES, post-JPSS era</a:t>
            </a:r>
          </a:p>
          <a:p>
            <a:endParaRPr lang="en-US" dirty="0"/>
          </a:p>
          <a:p>
            <a:r>
              <a:rPr lang="en-US" dirty="0" smtClean="0"/>
              <a:t>Related goals</a:t>
            </a:r>
          </a:p>
          <a:p>
            <a:pPr lvl="1"/>
            <a:r>
              <a:rPr lang="en-US" dirty="0" smtClean="0"/>
              <a:t>Identify the big alternatives for the satellite architecture, determine the tradeoff rules. Why do we prefer one major alternative over another? What would drive us one way versus another?</a:t>
            </a:r>
          </a:p>
          <a:p>
            <a:endParaRPr lang="en-US" dirty="0"/>
          </a:p>
          <a:p>
            <a:r>
              <a:rPr lang="en-US" dirty="0" smtClean="0"/>
              <a:t>Downstream goals</a:t>
            </a:r>
          </a:p>
          <a:p>
            <a:pPr lvl="1"/>
            <a:r>
              <a:rPr lang="en-US" dirty="0" smtClean="0"/>
              <a:t>Identify the needed next generation programs and when we need to start them</a:t>
            </a:r>
          </a:p>
          <a:p>
            <a:pPr lvl="1"/>
            <a:r>
              <a:rPr lang="en-US" dirty="0" smtClean="0"/>
              <a:t>Lay the ground work for those next generation programs (functions/requirements allocated, trade cases, technology roadmaps)</a:t>
            </a:r>
          </a:p>
        </p:txBody>
      </p:sp>
      <p:sp>
        <p:nvSpPr>
          <p:cNvPr id="3" name="Title 2"/>
          <p:cNvSpPr>
            <a:spLocks noGrp="1"/>
          </p:cNvSpPr>
          <p:nvPr>
            <p:ph type="title"/>
          </p:nvPr>
        </p:nvSpPr>
        <p:spPr/>
        <p:txBody>
          <a:bodyPr/>
          <a:lstStyle/>
          <a:p>
            <a:r>
              <a:rPr lang="en-US" dirty="0" smtClean="0"/>
              <a:t>Goals of the NSOSA Study</a:t>
            </a:r>
            <a:endParaRPr lang="en-US" dirty="0"/>
          </a:p>
        </p:txBody>
      </p:sp>
      <p:sp>
        <p:nvSpPr>
          <p:cNvPr id="4" name="Slide Number Placeholder 3"/>
          <p:cNvSpPr>
            <a:spLocks noGrp="1"/>
          </p:cNvSpPr>
          <p:nvPr>
            <p:ph type="sldNum" sz="quarter" idx="10"/>
          </p:nvPr>
        </p:nvSpPr>
        <p:spPr/>
        <p:txBody>
          <a:bodyPr/>
          <a:lstStyle/>
          <a:p>
            <a:pPr>
              <a:defRPr/>
            </a:pPr>
            <a:fld id="{151E99AE-C5B4-4072-A998-4AD5A452C790}" type="slidenum">
              <a:rPr lang="en-US" smtClean="0"/>
              <a:pPr>
                <a:defRPr/>
              </a:pPr>
              <a:t>6</a:t>
            </a:fld>
            <a:endParaRPr lang="en-US"/>
          </a:p>
        </p:txBody>
      </p:sp>
    </p:spTree>
    <p:extLst>
      <p:ext uri="{BB962C8B-B14F-4D97-AF65-F5344CB8AC3E}">
        <p14:creationId xmlns:p14="http://schemas.microsoft.com/office/powerpoint/2010/main" val="419287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uFillTx/>
              </a:rPr>
              <a:t>Inform choices and opportunities about the next generation constellation architecture to:</a:t>
            </a:r>
          </a:p>
          <a:p>
            <a:pPr lvl="1"/>
            <a:r>
              <a:rPr lang="en-US" dirty="0" smtClean="0">
                <a:uFillTx/>
              </a:rPr>
              <a:t>Start pre-formulation in 2019/2020 of next generation programs that must start that early</a:t>
            </a:r>
          </a:p>
          <a:p>
            <a:pPr lvl="1"/>
            <a:r>
              <a:rPr lang="en-US" dirty="0" smtClean="0">
                <a:uFillTx/>
              </a:rPr>
              <a:t>Structure follow-on studies to resolve any open issues that can wait </a:t>
            </a:r>
          </a:p>
          <a:p>
            <a:pPr lvl="1"/>
            <a:r>
              <a:rPr lang="en-US" dirty="0" smtClean="0">
                <a:uFillTx/>
              </a:rPr>
              <a:t>Identify long-lead investments in technology, so that we can establish funding needs and partner priorities starting in 2018</a:t>
            </a:r>
          </a:p>
          <a:p>
            <a:pPr lvl="1"/>
            <a:r>
              <a:rPr lang="en-US" dirty="0" smtClean="0">
                <a:uFillTx/>
              </a:rPr>
              <a:t>Identify any high value partnership changes or opportunities where engagement in 2018 is important</a:t>
            </a:r>
          </a:p>
          <a:p>
            <a:endParaRPr lang="en-US" dirty="0" smtClean="0">
              <a:uFillTx/>
            </a:endParaRPr>
          </a:p>
          <a:p>
            <a:r>
              <a:rPr lang="en-US" dirty="0" smtClean="0">
                <a:uFillTx/>
              </a:rPr>
              <a:t>Provide a clear vision/roadmap of the NOAA satellite next generation</a:t>
            </a:r>
          </a:p>
          <a:p>
            <a:endParaRPr lang="en-US" dirty="0" smtClean="0">
              <a:uFillTx/>
            </a:endParaRPr>
          </a:p>
          <a:p>
            <a:r>
              <a:rPr lang="en-US" dirty="0" smtClean="0">
                <a:uFillTx/>
              </a:rPr>
              <a:t>Provide rigorous analysis to drive architecture decisions</a:t>
            </a:r>
          </a:p>
        </p:txBody>
      </p:sp>
      <p:sp>
        <p:nvSpPr>
          <p:cNvPr id="3" name="Title 2"/>
          <p:cNvSpPr>
            <a:spLocks noGrp="1"/>
          </p:cNvSpPr>
          <p:nvPr>
            <p:ph type="title"/>
          </p:nvPr>
        </p:nvSpPr>
        <p:spPr/>
        <p:txBody>
          <a:bodyPr/>
          <a:lstStyle/>
          <a:p>
            <a:r>
              <a:rPr lang="en-US" dirty="0" smtClean="0">
                <a:uFillTx/>
              </a:rPr>
              <a:t>Intended Outcomes of Study</a:t>
            </a:r>
            <a:endParaRPr lang="en-US" dirty="0">
              <a:uFillTx/>
            </a:endParaRPr>
          </a:p>
        </p:txBody>
      </p:sp>
      <p:sp>
        <p:nvSpPr>
          <p:cNvPr id="6" name="Slide Number Placeholder 5"/>
          <p:cNvSpPr>
            <a:spLocks noGrp="1"/>
          </p:cNvSpPr>
          <p:nvPr>
            <p:ph type="sldNum" sz="quarter" idx="10"/>
          </p:nvPr>
        </p:nvSpPr>
        <p:spPr/>
        <p:txBody>
          <a:bodyPr/>
          <a:lstStyle/>
          <a:p>
            <a:pPr>
              <a:defRPr>
                <a:uFillTx/>
              </a:defRPr>
            </a:pPr>
            <a:fld id="{151E99AE-C5B4-4072-A998-4AD5A452C790}" type="slidenum">
              <a:rPr lang="en-US" smtClean="0">
                <a:uFillTx/>
              </a:rPr>
              <a:pPr>
                <a:defRPr>
                  <a:uFillTx/>
                </a:defRPr>
              </a:pPr>
              <a:t>7</a:t>
            </a:fld>
            <a:endParaRPr lang="en-US" dirty="0">
              <a:uFillTx/>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Study Methodology</a:t>
            </a:r>
            <a:endParaRPr lang="en-US" dirty="0">
              <a:uFillTx/>
            </a:endParaRPr>
          </a:p>
        </p:txBody>
      </p:sp>
      <p:pic>
        <p:nvPicPr>
          <p:cNvPr id="4098" name="Picture 2" descr="Image result for three arrow cycle image"/>
          <p:cNvPicPr>
            <a:picLocks noChangeAspect="1" noChangeArrowheads="1"/>
          </p:cNvPicPr>
          <p:nvPr/>
        </p:nvPicPr>
        <p:blipFill>
          <a:blip r:embed="rId3" cstate="print"/>
          <a:srcRect/>
          <a:stretch>
            <a:fillRect/>
          </a:stretch>
        </p:blipFill>
        <p:spPr bwMode="auto">
          <a:xfrm rot="5141516">
            <a:off x="4175532" y="2729201"/>
            <a:ext cx="1611709" cy="1600279"/>
          </a:xfrm>
          <a:prstGeom prst="rect">
            <a:avLst/>
          </a:prstGeom>
          <a:noFill/>
        </p:spPr>
      </p:pic>
      <p:sp>
        <p:nvSpPr>
          <p:cNvPr id="6" name="TextBox 5"/>
          <p:cNvSpPr txBox="1">
            <a:spLocks/>
          </p:cNvSpPr>
          <p:nvPr/>
        </p:nvSpPr>
        <p:spPr>
          <a:xfrm>
            <a:off x="3536026" y="1458869"/>
            <a:ext cx="2909771" cy="830997"/>
          </a:xfrm>
          <a:prstGeom prst="rect">
            <a:avLst/>
          </a:prstGeom>
          <a:solidFill>
            <a:srgbClr val="D3F5FF"/>
          </a:solidFill>
          <a:ln>
            <a:solidFill>
              <a:srgbClr val="0080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000" u="sng" dirty="0" smtClean="0">
                <a:solidFill>
                  <a:srgbClr val="007E39"/>
                </a:solidFill>
                <a:uFillTx/>
              </a:rPr>
              <a:t>Functions / Goals</a:t>
            </a:r>
          </a:p>
          <a:p>
            <a:r>
              <a:rPr lang="en-US" sz="1400" dirty="0" smtClean="0">
                <a:uFillTx/>
              </a:rPr>
              <a:t>NOAA Operational</a:t>
            </a:r>
          </a:p>
          <a:p>
            <a:r>
              <a:rPr lang="en-US" sz="1400" dirty="0" smtClean="0">
                <a:uFillTx/>
              </a:rPr>
              <a:t>NOAA Non-Operational (Science)</a:t>
            </a:r>
            <a:endParaRPr lang="en-US" sz="1400" dirty="0">
              <a:uFillTx/>
            </a:endParaRPr>
          </a:p>
        </p:txBody>
      </p:sp>
      <p:sp>
        <p:nvSpPr>
          <p:cNvPr id="8" name="TextBox 7"/>
          <p:cNvSpPr txBox="1">
            <a:spLocks/>
          </p:cNvSpPr>
          <p:nvPr/>
        </p:nvSpPr>
        <p:spPr>
          <a:xfrm>
            <a:off x="3799409" y="4996884"/>
            <a:ext cx="2363955" cy="830997"/>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u="sng" dirty="0" smtClean="0">
                <a:solidFill>
                  <a:srgbClr val="007E39"/>
                </a:solidFill>
                <a:uFillTx/>
              </a:rPr>
              <a:t>Enterprise Ground</a:t>
            </a:r>
          </a:p>
          <a:p>
            <a:r>
              <a:rPr lang="en-US" sz="1400" dirty="0" smtClean="0">
                <a:uFillTx/>
              </a:rPr>
              <a:t>Software and Hardware capability and capacity</a:t>
            </a:r>
            <a:endParaRPr lang="en-US" sz="1400" dirty="0">
              <a:uFillTx/>
            </a:endParaRPr>
          </a:p>
        </p:txBody>
      </p:sp>
      <p:sp>
        <p:nvSpPr>
          <p:cNvPr id="9" name="TextBox 8"/>
          <p:cNvSpPr txBox="1">
            <a:spLocks/>
          </p:cNvSpPr>
          <p:nvPr/>
        </p:nvSpPr>
        <p:spPr>
          <a:xfrm>
            <a:off x="105796" y="4928551"/>
            <a:ext cx="2136497" cy="1046440"/>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u="sng" dirty="0" smtClean="0">
                <a:solidFill>
                  <a:srgbClr val="007E39"/>
                </a:solidFill>
                <a:uFillTx/>
              </a:rPr>
              <a:t>SPRWG</a:t>
            </a:r>
          </a:p>
          <a:p>
            <a:r>
              <a:rPr lang="en-US" sz="1400" dirty="0" smtClean="0">
                <a:uFillTx/>
              </a:rPr>
              <a:t>Space Platform Requirements Working Group </a:t>
            </a:r>
            <a:endParaRPr lang="en-US" sz="1400" dirty="0">
              <a:uFillTx/>
            </a:endParaRPr>
          </a:p>
        </p:txBody>
      </p:sp>
      <p:sp>
        <p:nvSpPr>
          <p:cNvPr id="7" name="TextBox 6"/>
          <p:cNvSpPr txBox="1">
            <a:spLocks/>
          </p:cNvSpPr>
          <p:nvPr/>
        </p:nvSpPr>
        <p:spPr>
          <a:xfrm>
            <a:off x="4447426" y="3175397"/>
            <a:ext cx="1067921" cy="707886"/>
          </a:xfrm>
          <a:prstGeom prst="rect">
            <a:avLst/>
          </a:prstGeom>
        </p:spPr>
        <p:txBody>
          <a:bodyPr wrap="none" rtlCol="0">
            <a:spAutoFit/>
          </a:bodyPr>
          <a:lstStyle/>
          <a:p>
            <a:pPr algn="ctr"/>
            <a:r>
              <a:rPr lang="en-US" sz="2000" dirty="0" smtClean="0">
                <a:uFillTx/>
              </a:rPr>
              <a:t>NSOSA</a:t>
            </a:r>
          </a:p>
          <a:p>
            <a:pPr algn="ctr"/>
            <a:r>
              <a:rPr lang="en-US" sz="2000" dirty="0" smtClean="0">
                <a:uFillTx/>
              </a:rPr>
              <a:t>Study</a:t>
            </a:r>
            <a:endParaRPr lang="en-US" sz="2000" dirty="0">
              <a:uFillTx/>
            </a:endParaRPr>
          </a:p>
        </p:txBody>
      </p:sp>
      <p:sp>
        <p:nvSpPr>
          <p:cNvPr id="11" name="Right Arrow 10"/>
          <p:cNvSpPr>
            <a:spLocks/>
          </p:cNvSpPr>
          <p:nvPr/>
        </p:nvSpPr>
        <p:spPr>
          <a:xfrm>
            <a:off x="5898855" y="2990811"/>
            <a:ext cx="1420239" cy="1077059"/>
          </a:xfrm>
          <a:prstGeom prst="rightArrow">
            <a:avLst/>
          </a:prstGeom>
          <a:solidFill>
            <a:srgbClr val="008000"/>
          </a:solidFill>
          <a:ln>
            <a:solidFill>
              <a:srgbClr val="00800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2000" dirty="0" smtClean="0">
                <a:uFillTx/>
              </a:rPr>
              <a:t>Results</a:t>
            </a:r>
            <a:endParaRPr lang="en-US" sz="2000" dirty="0">
              <a:uFillTx/>
            </a:endParaRPr>
          </a:p>
        </p:txBody>
      </p:sp>
      <p:pic>
        <p:nvPicPr>
          <p:cNvPr id="13" name="Picture 12"/>
          <p:cNvPicPr>
            <a:picLocks noChangeAspect="1"/>
          </p:cNvPicPr>
          <p:nvPr/>
        </p:nvPicPr>
        <p:blipFill>
          <a:blip r:embed="rId4" cstate="print"/>
          <a:stretch>
            <a:fillRect/>
          </a:stretch>
        </p:blipFill>
        <p:spPr>
          <a:xfrm rot="17537543">
            <a:off x="7547114" y="1671690"/>
            <a:ext cx="1646763" cy="996841"/>
          </a:xfrm>
          <a:prstGeom prst="rect">
            <a:avLst/>
          </a:prstGeom>
        </p:spPr>
      </p:pic>
      <p:sp>
        <p:nvSpPr>
          <p:cNvPr id="12" name="TextBox 11"/>
          <p:cNvSpPr txBox="1">
            <a:spLocks/>
          </p:cNvSpPr>
          <p:nvPr/>
        </p:nvSpPr>
        <p:spPr>
          <a:xfrm>
            <a:off x="7378148" y="3021509"/>
            <a:ext cx="1698911" cy="1015663"/>
          </a:xfrm>
          <a:prstGeom prst="rect">
            <a:avLst/>
          </a:prstGeom>
          <a:ln>
            <a:solidFill>
              <a:srgbClr val="007E39"/>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solidFill>
                  <a:srgbClr val="007E39"/>
                </a:solidFill>
                <a:uFillTx/>
              </a:rPr>
              <a:t>High-Value Alternative Architectures</a:t>
            </a:r>
            <a:endParaRPr lang="en-US" sz="2000" dirty="0">
              <a:solidFill>
                <a:srgbClr val="007E39"/>
              </a:solidFill>
              <a:uFillTx/>
            </a:endParaRPr>
          </a:p>
        </p:txBody>
      </p:sp>
      <p:sp>
        <p:nvSpPr>
          <p:cNvPr id="14" name="TextBox 13"/>
          <p:cNvSpPr txBox="1">
            <a:spLocks/>
          </p:cNvSpPr>
          <p:nvPr/>
        </p:nvSpPr>
        <p:spPr>
          <a:xfrm>
            <a:off x="6222149" y="4238097"/>
            <a:ext cx="2845651" cy="1200329"/>
          </a:xfrm>
          <a:prstGeom prst="rect">
            <a:avLst/>
          </a:prstGeom>
        </p:spPr>
        <p:txBody>
          <a:bodyPr wrap="none" rtlCol="0">
            <a:spAutoFit/>
          </a:bodyPr>
          <a:lstStyle/>
          <a:p>
            <a:pPr marL="285750" indent="-285750">
              <a:buFont typeface="Arial" panose="020B0604020202020204" pitchFamily="34" charset="0"/>
              <a:buChar char="•"/>
            </a:pPr>
            <a:r>
              <a:rPr lang="en-US" sz="1800" dirty="0" smtClean="0">
                <a:solidFill>
                  <a:srgbClr val="000099"/>
                </a:solidFill>
                <a:uFillTx/>
                <a:latin typeface="Arial" panose="020B0604020202020204" pitchFamily="34" charset="0"/>
                <a:cs typeface="Arial" panose="020B0604020202020204" pitchFamily="34" charset="0"/>
              </a:rPr>
              <a:t>Architectures</a:t>
            </a:r>
          </a:p>
          <a:p>
            <a:pPr marL="285750" indent="-285750">
              <a:buFont typeface="Arial" panose="020B0604020202020204" pitchFamily="34" charset="0"/>
              <a:buChar char="•"/>
            </a:pPr>
            <a:r>
              <a:rPr lang="en-US" sz="1800" dirty="0" smtClean="0">
                <a:solidFill>
                  <a:srgbClr val="000099"/>
                </a:solidFill>
                <a:uFillTx/>
                <a:latin typeface="Arial" panose="020B0604020202020204" pitchFamily="34" charset="0"/>
                <a:cs typeface="Arial" panose="020B0604020202020204" pitchFamily="34" charset="0"/>
              </a:rPr>
              <a:t>Cost Estimates</a:t>
            </a:r>
          </a:p>
          <a:p>
            <a:pPr marL="285750" indent="-285750">
              <a:buFont typeface="Arial" panose="020B0604020202020204" pitchFamily="34" charset="0"/>
              <a:buChar char="•"/>
            </a:pPr>
            <a:r>
              <a:rPr lang="en-US" sz="1800" dirty="0" smtClean="0">
                <a:solidFill>
                  <a:srgbClr val="000099"/>
                </a:solidFill>
                <a:uFillTx/>
                <a:latin typeface="Arial" panose="020B0604020202020204" pitchFamily="34" charset="0"/>
                <a:cs typeface="Arial" panose="020B0604020202020204" pitchFamily="34" charset="0"/>
              </a:rPr>
              <a:t>Integrated Roadmaps</a:t>
            </a:r>
          </a:p>
          <a:p>
            <a:pPr marL="285750" indent="-285750">
              <a:buFont typeface="Arial" panose="020B0604020202020204" pitchFamily="34" charset="0"/>
              <a:buChar char="•"/>
            </a:pPr>
            <a:r>
              <a:rPr lang="en-US" sz="1800" dirty="0" smtClean="0">
                <a:solidFill>
                  <a:srgbClr val="000099"/>
                </a:solidFill>
                <a:uFillTx/>
                <a:latin typeface="Arial" panose="020B0604020202020204" pitchFamily="34" charset="0"/>
                <a:cs typeface="Arial" panose="020B0604020202020204" pitchFamily="34" charset="0"/>
              </a:rPr>
              <a:t>Technology Roadmaps</a:t>
            </a:r>
          </a:p>
        </p:txBody>
      </p:sp>
      <p:pic>
        <p:nvPicPr>
          <p:cNvPr id="16" name="Picture 15"/>
          <p:cNvPicPr>
            <a:picLocks noChangeAspect="1"/>
          </p:cNvPicPr>
          <p:nvPr/>
        </p:nvPicPr>
        <p:blipFill>
          <a:blip r:embed="rId5"/>
          <a:stretch>
            <a:fillRect/>
          </a:stretch>
        </p:blipFill>
        <p:spPr>
          <a:xfrm>
            <a:off x="2970890" y="1399747"/>
            <a:ext cx="495097" cy="495097"/>
          </a:xfrm>
          <a:prstGeom prst="rect">
            <a:avLst/>
          </a:prstGeom>
        </p:spPr>
      </p:pic>
      <p:pic>
        <p:nvPicPr>
          <p:cNvPr id="17" name="Picture 16"/>
          <p:cNvPicPr>
            <a:picLocks noChangeAspect="1"/>
          </p:cNvPicPr>
          <p:nvPr/>
        </p:nvPicPr>
        <p:blipFill>
          <a:blip r:embed="rId6" cstate="print"/>
          <a:stretch>
            <a:fillRect/>
          </a:stretch>
        </p:blipFill>
        <p:spPr>
          <a:xfrm>
            <a:off x="5965945" y="5593507"/>
            <a:ext cx="573861" cy="573861"/>
          </a:xfrm>
          <a:prstGeom prst="rect">
            <a:avLst/>
          </a:prstGeom>
        </p:spPr>
      </p:pic>
      <p:pic>
        <p:nvPicPr>
          <p:cNvPr id="19" name="Picture 18"/>
          <p:cNvPicPr>
            <a:picLocks noChangeAspect="1"/>
          </p:cNvPicPr>
          <p:nvPr/>
        </p:nvPicPr>
        <p:blipFill>
          <a:blip r:embed="rId7" cstate="print"/>
          <a:stretch>
            <a:fillRect/>
          </a:stretch>
        </p:blipFill>
        <p:spPr>
          <a:xfrm>
            <a:off x="2989612" y="1911791"/>
            <a:ext cx="470278" cy="470278"/>
          </a:xfrm>
          <a:prstGeom prst="rect">
            <a:avLst/>
          </a:prstGeom>
        </p:spPr>
      </p:pic>
      <p:pic>
        <p:nvPicPr>
          <p:cNvPr id="20" name="Picture 19"/>
          <p:cNvPicPr>
            <a:picLocks noChangeAspect="1"/>
          </p:cNvPicPr>
          <p:nvPr/>
        </p:nvPicPr>
        <p:blipFill>
          <a:blip r:embed="rId8"/>
          <a:stretch>
            <a:fillRect/>
          </a:stretch>
        </p:blipFill>
        <p:spPr>
          <a:xfrm>
            <a:off x="6508578" y="1419732"/>
            <a:ext cx="1103664" cy="441466"/>
          </a:xfrm>
          <a:prstGeom prst="rect">
            <a:avLst/>
          </a:prstGeom>
        </p:spPr>
      </p:pic>
      <p:pic>
        <p:nvPicPr>
          <p:cNvPr id="21" name="Picture 20"/>
          <p:cNvPicPr>
            <a:picLocks noChangeAspect="1"/>
          </p:cNvPicPr>
          <p:nvPr/>
        </p:nvPicPr>
        <p:blipFill>
          <a:blip r:embed="rId9"/>
          <a:stretch>
            <a:fillRect/>
          </a:stretch>
        </p:blipFill>
        <p:spPr>
          <a:xfrm>
            <a:off x="6515834" y="1887252"/>
            <a:ext cx="1096407" cy="429829"/>
          </a:xfrm>
          <a:prstGeom prst="rect">
            <a:avLst/>
          </a:prstGeom>
        </p:spPr>
      </p:pic>
      <p:sp>
        <p:nvSpPr>
          <p:cNvPr id="28" name="Right Arrow 27"/>
          <p:cNvSpPr>
            <a:spLocks/>
          </p:cNvSpPr>
          <p:nvPr/>
        </p:nvSpPr>
        <p:spPr>
          <a:xfrm rot="16200000">
            <a:off x="4726275" y="4599139"/>
            <a:ext cx="510222" cy="260786"/>
          </a:xfrm>
          <a:prstGeom prst="rightArrow">
            <a:avLst/>
          </a:prstGeom>
          <a:solidFill>
            <a:srgbClr val="008000"/>
          </a:solidFill>
          <a:ln>
            <a:solidFill>
              <a:srgbClr val="00800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sz="600" dirty="0">
              <a:uFillTx/>
            </a:endParaRPr>
          </a:p>
        </p:txBody>
      </p:sp>
      <p:sp>
        <p:nvSpPr>
          <p:cNvPr id="30" name="TextBox 29"/>
          <p:cNvSpPr txBox="1">
            <a:spLocks/>
          </p:cNvSpPr>
          <p:nvPr/>
        </p:nvSpPr>
        <p:spPr>
          <a:xfrm>
            <a:off x="339818" y="3021509"/>
            <a:ext cx="1668453" cy="1015663"/>
          </a:xfrm>
          <a:prstGeom prst="rect">
            <a:avLst/>
          </a:prstGeom>
          <a:solidFill>
            <a:srgbClr val="D3F5FF"/>
          </a:solidFill>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solidFill>
                  <a:srgbClr val="007E39"/>
                </a:solidFill>
                <a:uFillTx/>
              </a:rPr>
              <a:t>NOAA Leadership Priorities</a:t>
            </a:r>
          </a:p>
        </p:txBody>
      </p:sp>
      <p:sp>
        <p:nvSpPr>
          <p:cNvPr id="32" name="Right Arrow 31"/>
          <p:cNvSpPr>
            <a:spLocks/>
          </p:cNvSpPr>
          <p:nvPr/>
        </p:nvSpPr>
        <p:spPr>
          <a:xfrm>
            <a:off x="2042088" y="3075643"/>
            <a:ext cx="2126953" cy="907395"/>
          </a:xfrm>
          <a:prstGeom prst="rightArrow">
            <a:avLst/>
          </a:prstGeom>
          <a:solidFill>
            <a:srgbClr val="008000"/>
          </a:solidFill>
          <a:ln>
            <a:solidFill>
              <a:srgbClr val="00800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200" b="1" dirty="0" smtClean="0">
                <a:uFillTx/>
              </a:rPr>
              <a:t>Strategic &amp; Cost Goals</a:t>
            </a:r>
          </a:p>
          <a:p>
            <a:pPr algn="ctr"/>
            <a:r>
              <a:rPr lang="en-US" sz="1200" b="1" dirty="0" err="1" smtClean="0">
                <a:uFillTx/>
              </a:rPr>
              <a:t>Obs</a:t>
            </a:r>
            <a:r>
              <a:rPr lang="en-US" sz="1200" b="1" dirty="0" smtClean="0">
                <a:uFillTx/>
              </a:rPr>
              <a:t> Mission Value</a:t>
            </a:r>
            <a:endParaRPr lang="en-US" sz="1200" b="1" dirty="0">
              <a:uFillTx/>
            </a:endParaRPr>
          </a:p>
        </p:txBody>
      </p:sp>
      <p:sp>
        <p:nvSpPr>
          <p:cNvPr id="3" name="Bent-Up Arrow 2"/>
          <p:cNvSpPr>
            <a:spLocks/>
          </p:cNvSpPr>
          <p:nvPr/>
        </p:nvSpPr>
        <p:spPr>
          <a:xfrm rot="10800000">
            <a:off x="789270" y="1694347"/>
            <a:ext cx="2001193" cy="1290655"/>
          </a:xfrm>
          <a:prstGeom prst="bentUpArrow">
            <a:avLst>
              <a:gd name="adj1" fmla="val 34896"/>
              <a:gd name="adj2" fmla="val 28841"/>
              <a:gd name="adj3" fmla="val 37445"/>
            </a:avLst>
          </a:prstGeom>
          <a:solidFill>
            <a:srgbClr val="008000"/>
          </a:solidFill>
          <a:ln>
            <a:solidFill>
              <a:srgbClr val="00800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endParaRPr>
          </a:p>
        </p:txBody>
      </p:sp>
      <p:sp>
        <p:nvSpPr>
          <p:cNvPr id="15" name="Left-Right Arrow 14"/>
          <p:cNvSpPr>
            <a:spLocks/>
          </p:cNvSpPr>
          <p:nvPr/>
        </p:nvSpPr>
        <p:spPr>
          <a:xfrm rot="5400000">
            <a:off x="761957" y="4202247"/>
            <a:ext cx="824173" cy="555423"/>
          </a:xfrm>
          <a:prstGeom prst="leftRightArrow">
            <a:avLst/>
          </a:prstGeom>
          <a:solidFill>
            <a:srgbClr val="008000"/>
          </a:solidFill>
          <a:ln>
            <a:solidFill>
              <a:srgbClr val="00800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uFillTx/>
            </a:endParaRPr>
          </a:p>
        </p:txBody>
      </p:sp>
      <p:sp>
        <p:nvSpPr>
          <p:cNvPr id="18" name="Slide Number Placeholder 17"/>
          <p:cNvSpPr>
            <a:spLocks noGrp="1"/>
          </p:cNvSpPr>
          <p:nvPr>
            <p:ph type="sldNum" sz="quarter" idx="10"/>
          </p:nvPr>
        </p:nvSpPr>
        <p:spPr/>
        <p:txBody>
          <a:bodyPr/>
          <a:lstStyle/>
          <a:p>
            <a:pPr>
              <a:defRPr>
                <a:uFillTx/>
              </a:defRPr>
            </a:pPr>
            <a:fld id="{151E99AE-C5B4-4072-A998-4AD5A452C790}" type="slidenum">
              <a:rPr lang="en-US" smtClean="0">
                <a:uFillTx/>
              </a:rPr>
              <a:pPr>
                <a:defRPr>
                  <a:uFillTx/>
                </a:defRPr>
              </a:pPr>
              <a:t>8</a:t>
            </a:fld>
            <a:endParaRPr lang="en-US">
              <a:uFillTx/>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685800" y="1447800"/>
            <a:ext cx="3810000" cy="4716462"/>
          </a:xfrm>
        </p:spPr>
        <p:txBody>
          <a:bodyPr/>
          <a:lstStyle/>
          <a:p>
            <a:r>
              <a:rPr lang="en-US" sz="1800" dirty="0" smtClean="0">
                <a:uFillTx/>
              </a:rPr>
              <a:t>Value Model</a:t>
            </a:r>
          </a:p>
          <a:p>
            <a:r>
              <a:rPr lang="en-US" sz="1800" dirty="0">
                <a:uFillTx/>
              </a:rPr>
              <a:t>Space Platform Requirements Working Group</a:t>
            </a:r>
          </a:p>
          <a:p>
            <a:r>
              <a:rPr lang="en-US" sz="1800" dirty="0" smtClean="0">
                <a:uFillTx/>
              </a:rPr>
              <a:t>Instrument </a:t>
            </a:r>
            <a:r>
              <a:rPr lang="en-US" sz="1800" dirty="0">
                <a:uFillTx/>
              </a:rPr>
              <a:t>Catalog</a:t>
            </a:r>
          </a:p>
          <a:p>
            <a:r>
              <a:rPr lang="en-US" sz="1800" dirty="0" smtClean="0">
                <a:uFillTx/>
              </a:rPr>
              <a:t>Constellations Considered</a:t>
            </a:r>
          </a:p>
        </p:txBody>
      </p:sp>
      <p:sp>
        <p:nvSpPr>
          <p:cNvPr id="4" name="Content Placeholder 3"/>
          <p:cNvSpPr>
            <a:spLocks noGrp="1"/>
          </p:cNvSpPr>
          <p:nvPr>
            <p:ph sz="half" idx="2"/>
          </p:nvPr>
        </p:nvSpPr>
        <p:spPr>
          <a:xfrm>
            <a:off x="4648200" y="1447800"/>
            <a:ext cx="3810000" cy="4716462"/>
          </a:xfrm>
        </p:spPr>
        <p:txBody>
          <a:bodyPr/>
          <a:lstStyle/>
          <a:p>
            <a:r>
              <a:rPr lang="en-US" sz="1800" dirty="0">
                <a:uFillTx/>
              </a:rPr>
              <a:t>Trade Studies</a:t>
            </a:r>
          </a:p>
          <a:p>
            <a:r>
              <a:rPr lang="en-US" sz="1800" dirty="0" smtClean="0">
                <a:uFillTx/>
              </a:rPr>
              <a:t>Performance Evaluation</a:t>
            </a:r>
          </a:p>
          <a:p>
            <a:r>
              <a:rPr lang="en-US" sz="1800" dirty="0">
                <a:uFillTx/>
              </a:rPr>
              <a:t>Integrated Roadmaps</a:t>
            </a:r>
          </a:p>
          <a:p>
            <a:r>
              <a:rPr lang="en-US" sz="1800" dirty="0" smtClean="0">
                <a:uFillTx/>
              </a:rPr>
              <a:t>Customer Impacts</a:t>
            </a:r>
          </a:p>
          <a:p>
            <a:r>
              <a:rPr lang="en-US" sz="1800" dirty="0" smtClean="0">
                <a:uFillTx/>
              </a:rPr>
              <a:t>General Study Results </a:t>
            </a:r>
          </a:p>
          <a:p>
            <a:endParaRPr lang="en-US" dirty="0">
              <a:uFillTx/>
            </a:endParaRPr>
          </a:p>
        </p:txBody>
      </p:sp>
      <p:sp>
        <p:nvSpPr>
          <p:cNvPr id="9" name="Slide Number Placeholder 8"/>
          <p:cNvSpPr>
            <a:spLocks noGrp="1"/>
          </p:cNvSpPr>
          <p:nvPr>
            <p:ph type="sldNum" sz="quarter" idx="10"/>
          </p:nvPr>
        </p:nvSpPr>
        <p:spPr/>
        <p:txBody>
          <a:bodyPr/>
          <a:lstStyle/>
          <a:p>
            <a:pPr>
              <a:defRPr>
                <a:uFillTx/>
              </a:defRPr>
            </a:pPr>
            <a:fld id="{151E99AE-C5B4-4072-A998-4AD5A452C790}" type="slidenum">
              <a:rPr lang="en-US" smtClean="0">
                <a:uFillTx/>
              </a:rPr>
              <a:pPr>
                <a:defRPr>
                  <a:uFillTx/>
                </a:defRPr>
              </a:pPr>
              <a:t>9</a:t>
            </a:fld>
            <a:endParaRPr lang="en-US">
              <a:uFillTx/>
            </a:endParaRPr>
          </a:p>
        </p:txBody>
      </p:sp>
      <p:sp>
        <p:nvSpPr>
          <p:cNvPr id="2" name="Title 1"/>
          <p:cNvSpPr>
            <a:spLocks noGrp="1"/>
          </p:cNvSpPr>
          <p:nvPr>
            <p:ph type="title" idx="4294967295"/>
          </p:nvPr>
        </p:nvSpPr>
        <p:spPr>
          <a:xfrm>
            <a:off x="1255248" y="52289"/>
            <a:ext cx="6553200" cy="1143000"/>
          </a:xfrm>
        </p:spPr>
        <p:txBody>
          <a:bodyPr/>
          <a:lstStyle/>
          <a:p>
            <a:r>
              <a:rPr lang="en-US" dirty="0">
                <a:sym typeface="Arial"/>
              </a:rPr>
              <a:t>NSOSA Study Approach</a:t>
            </a:r>
            <a:endParaRPr lang="en-US" dirty="0">
              <a:uFillTx/>
            </a:endParaRPr>
          </a:p>
        </p:txBody>
      </p:sp>
      <p:cxnSp>
        <p:nvCxnSpPr>
          <p:cNvPr id="6" name="Straight Arrow Connector 5"/>
          <p:cNvCxnSpPr/>
          <p:nvPr/>
        </p:nvCxnSpPr>
        <p:spPr>
          <a:xfrm>
            <a:off x="2542736" y="3391099"/>
            <a:ext cx="950449" cy="392299"/>
          </a:xfrm>
          <a:prstGeom prst="straightConnector1">
            <a:avLst/>
          </a:prstGeom>
          <a:ln w="38100">
            <a:solidFill>
              <a:srgbClr val="000099"/>
            </a:solidFill>
            <a:headEnd type="none" w="med" len="med"/>
            <a:tailEnd type="arrow" w="med" len="med"/>
          </a:ln>
        </p:spPr>
        <p:style>
          <a:lnRef idx="1">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554730" y="3783398"/>
            <a:ext cx="938455" cy="456018"/>
          </a:xfrm>
          <a:prstGeom prst="straightConnector1">
            <a:avLst/>
          </a:prstGeom>
          <a:ln w="38100">
            <a:solidFill>
              <a:srgbClr val="000099"/>
            </a:solidFill>
            <a:headEnd type="none" w="med" len="med"/>
            <a:tailEnd type="arrow" w="med" len="med"/>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554730" y="4239416"/>
            <a:ext cx="938456" cy="439458"/>
          </a:xfrm>
          <a:prstGeom prst="straightConnector1">
            <a:avLst/>
          </a:prstGeom>
          <a:ln w="38100">
            <a:solidFill>
              <a:srgbClr val="000099"/>
            </a:solidFill>
            <a:headEnd type="none" w="med" len="med"/>
            <a:tailEnd type="arrow" w="med" len="med"/>
          </a:ln>
        </p:spPr>
        <p:style>
          <a:lnRef idx="1">
            <a:schemeClr val="accent1"/>
          </a:lnRef>
          <a:fillRef idx="0">
            <a:schemeClr val="accent1"/>
          </a:fillRef>
          <a:effectRef idx="1">
            <a:schemeClr val="accent1"/>
          </a:effectRef>
          <a:fontRef idx="minor">
            <a:schemeClr val="tx1"/>
          </a:fontRef>
        </p:style>
      </p:cxnSp>
      <p:cxnSp>
        <p:nvCxnSpPr>
          <p:cNvPr id="10" name="Straight Arrow Connector 9"/>
          <p:cNvCxnSpPr>
            <a:stCxn id="19" idx="3"/>
          </p:cNvCxnSpPr>
          <p:nvPr/>
        </p:nvCxnSpPr>
        <p:spPr>
          <a:xfrm flipV="1">
            <a:off x="2542736" y="4678874"/>
            <a:ext cx="950450" cy="456765"/>
          </a:xfrm>
          <a:prstGeom prst="straightConnector1">
            <a:avLst/>
          </a:prstGeom>
          <a:ln w="38100">
            <a:solidFill>
              <a:srgbClr val="000099"/>
            </a:solidFill>
            <a:headEnd type="none" w="med" len="med"/>
            <a:tailEnd type="arrow" w="med" len="med"/>
          </a:ln>
        </p:spPr>
        <p:style>
          <a:lnRef idx="1">
            <a:schemeClr val="accent1"/>
          </a:lnRef>
          <a:fillRef idx="0">
            <a:schemeClr val="accent1"/>
          </a:fillRef>
          <a:effectRef idx="1">
            <a:schemeClr val="accent1"/>
          </a:effectRef>
          <a:fontRef idx="minor">
            <a:schemeClr val="tx1"/>
          </a:fontRef>
        </p:style>
      </p:cxnSp>
      <p:cxnSp>
        <p:nvCxnSpPr>
          <p:cNvPr id="11" name="Straight Arrow Connector 10"/>
          <p:cNvCxnSpPr>
            <a:stCxn id="19" idx="3"/>
          </p:cNvCxnSpPr>
          <p:nvPr/>
        </p:nvCxnSpPr>
        <p:spPr>
          <a:xfrm flipV="1">
            <a:off x="2542736" y="3783398"/>
            <a:ext cx="950449" cy="1352241"/>
          </a:xfrm>
          <a:prstGeom prst="straightConnector1">
            <a:avLst/>
          </a:prstGeom>
          <a:ln w="38100">
            <a:solidFill>
              <a:srgbClr val="000099"/>
            </a:solidFill>
            <a:headEnd type="none" w="med" len="med"/>
            <a:tailEnd type="arrow" w="med" len="med"/>
          </a:ln>
        </p:spPr>
        <p:style>
          <a:lnRef idx="1">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626784" y="3783398"/>
            <a:ext cx="646303" cy="456018"/>
          </a:xfrm>
          <a:prstGeom prst="straightConnector1">
            <a:avLst/>
          </a:prstGeom>
          <a:ln w="38100">
            <a:solidFill>
              <a:srgbClr val="000099"/>
            </a:solidFill>
            <a:headEnd type="none" w="med" len="med"/>
            <a:tailEnd type="arrow" w="med" len="med"/>
          </a:ln>
        </p:spPr>
        <p:style>
          <a:lnRef idx="1">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626786" y="4239416"/>
            <a:ext cx="646301" cy="439458"/>
          </a:xfrm>
          <a:prstGeom prst="straightConnector1">
            <a:avLst/>
          </a:prstGeom>
          <a:ln w="38100">
            <a:solidFill>
              <a:srgbClr val="000099"/>
            </a:solidFill>
            <a:headEnd type="none" w="med" len="med"/>
            <a:tailEnd type="arrow" w="med" len="med"/>
          </a:ln>
        </p:spPr>
        <p:style>
          <a:lnRef idx="1">
            <a:schemeClr val="accent1"/>
          </a:lnRef>
          <a:fillRef idx="0">
            <a:schemeClr val="accent1"/>
          </a:fillRef>
          <a:effectRef idx="1">
            <a:schemeClr val="accent1"/>
          </a:effectRef>
          <a:fontRef idx="minor">
            <a:schemeClr val="tx1"/>
          </a:fontRef>
        </p:style>
      </p:cxnSp>
      <p:sp>
        <p:nvSpPr>
          <p:cNvPr id="17" name="Rectangle 16"/>
          <p:cNvSpPr>
            <a:spLocks/>
          </p:cNvSpPr>
          <p:nvPr/>
        </p:nvSpPr>
        <p:spPr bwMode="auto">
          <a:xfrm>
            <a:off x="790136" y="3048000"/>
            <a:ext cx="1752600" cy="686197"/>
          </a:xfrm>
          <a:prstGeom prst="rect">
            <a:avLst/>
          </a:prstGeom>
          <a:solidFill>
            <a:srgbClr val="0097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US" sz="1600" b="1" i="0" u="none" strike="noStrike" cap="none" normalizeH="0" baseline="0" dirty="0" smtClean="0">
                <a:ln>
                  <a:noFill/>
                </a:ln>
                <a:solidFill>
                  <a:schemeClr val="bg1"/>
                </a:solidFill>
                <a:effectLst/>
                <a:uFillTx/>
                <a:latin typeface="Arial" panose="020B0604020202020204" pitchFamily="34" charset="0"/>
                <a:cs typeface="Arial" panose="020B0604020202020204" pitchFamily="34" charset="0"/>
              </a:rPr>
              <a:t>Value Model Development</a:t>
            </a:r>
          </a:p>
        </p:txBody>
      </p:sp>
      <p:sp>
        <p:nvSpPr>
          <p:cNvPr id="18" name="Rectangle 17"/>
          <p:cNvSpPr>
            <a:spLocks/>
          </p:cNvSpPr>
          <p:nvPr/>
        </p:nvSpPr>
        <p:spPr bwMode="auto">
          <a:xfrm>
            <a:off x="790136" y="3896318"/>
            <a:ext cx="1752600" cy="686197"/>
          </a:xfrm>
          <a:prstGeom prst="rect">
            <a:avLst/>
          </a:prstGeom>
          <a:solidFill>
            <a:srgbClr val="0097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US" sz="1600" b="1" i="0" u="none" strike="noStrike" cap="none" normalizeH="0" baseline="0" dirty="0" smtClean="0">
                <a:ln>
                  <a:noFill/>
                </a:ln>
                <a:solidFill>
                  <a:schemeClr val="bg1"/>
                </a:solidFill>
                <a:effectLst/>
                <a:uFillTx/>
                <a:latin typeface="Arial" panose="020B0604020202020204" pitchFamily="34" charset="0"/>
                <a:cs typeface="Arial" panose="020B0604020202020204" pitchFamily="34" charset="0"/>
              </a:rPr>
              <a:t>Instrument</a:t>
            </a:r>
            <a:r>
              <a:rPr kumimoji="0" lang="en-US" sz="1600" b="1" i="0" u="none" strike="noStrike" cap="none" normalizeH="0" dirty="0" smtClean="0">
                <a:ln>
                  <a:noFill/>
                </a:ln>
                <a:solidFill>
                  <a:schemeClr val="bg1"/>
                </a:solidFill>
                <a:effectLst/>
                <a:uFillTx/>
                <a:latin typeface="Arial" panose="020B0604020202020204" pitchFamily="34" charset="0"/>
                <a:cs typeface="Arial" panose="020B0604020202020204" pitchFamily="34" charset="0"/>
              </a:rPr>
              <a:t> Catalog Development</a:t>
            </a:r>
            <a:endParaRPr kumimoji="0" lang="en-US" sz="1600" b="1" i="0" u="none" strike="noStrike" cap="none" normalizeH="0" baseline="0" dirty="0" smtClean="0">
              <a:ln>
                <a:noFill/>
              </a:ln>
              <a:solidFill>
                <a:schemeClr val="bg1"/>
              </a:solidFill>
              <a:effectLst/>
              <a:uFillTx/>
              <a:latin typeface="Arial" panose="020B0604020202020204" pitchFamily="34" charset="0"/>
              <a:cs typeface="Arial" panose="020B0604020202020204" pitchFamily="34" charset="0"/>
            </a:endParaRPr>
          </a:p>
        </p:txBody>
      </p:sp>
      <p:sp>
        <p:nvSpPr>
          <p:cNvPr id="19" name="Rectangle 18"/>
          <p:cNvSpPr>
            <a:spLocks/>
          </p:cNvSpPr>
          <p:nvPr/>
        </p:nvSpPr>
        <p:spPr bwMode="auto">
          <a:xfrm>
            <a:off x="790136" y="4792540"/>
            <a:ext cx="1752600" cy="686197"/>
          </a:xfrm>
          <a:prstGeom prst="rect">
            <a:avLst/>
          </a:prstGeom>
          <a:solidFill>
            <a:srgbClr val="0097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US" sz="1600" b="1" i="0" u="none" strike="noStrike" cap="none" normalizeH="0" baseline="0" dirty="0" smtClean="0">
                <a:ln>
                  <a:noFill/>
                </a:ln>
                <a:solidFill>
                  <a:schemeClr val="bg1"/>
                </a:solidFill>
                <a:effectLst/>
                <a:uFillTx/>
                <a:latin typeface="Arial" panose="020B0604020202020204" pitchFamily="34" charset="0"/>
                <a:cs typeface="Arial" panose="020B0604020202020204" pitchFamily="34" charset="0"/>
              </a:rPr>
              <a:t>Constellation Alternative</a:t>
            </a:r>
            <a:r>
              <a:rPr kumimoji="0" lang="en-US" sz="1600" b="1" i="0" u="none" strike="noStrike" cap="none" normalizeH="0" dirty="0" smtClean="0">
                <a:ln>
                  <a:noFill/>
                </a:ln>
                <a:solidFill>
                  <a:schemeClr val="bg1"/>
                </a:solidFill>
                <a:effectLst/>
                <a:uFillTx/>
                <a:latin typeface="Arial" panose="020B0604020202020204" pitchFamily="34" charset="0"/>
                <a:cs typeface="Arial" panose="020B0604020202020204" pitchFamily="34" charset="0"/>
              </a:rPr>
              <a:t> Synthesis</a:t>
            </a:r>
            <a:endParaRPr kumimoji="0" lang="en-US" sz="1600" b="1" i="0" u="none" strike="noStrike" cap="none" normalizeH="0" baseline="0" dirty="0" smtClean="0">
              <a:ln>
                <a:noFill/>
              </a:ln>
              <a:solidFill>
                <a:schemeClr val="bg1"/>
              </a:solidFill>
              <a:effectLst/>
              <a:uFillTx/>
              <a:latin typeface="Arial" panose="020B0604020202020204" pitchFamily="34" charset="0"/>
              <a:cs typeface="Arial" panose="020B0604020202020204" pitchFamily="34" charset="0"/>
            </a:endParaRPr>
          </a:p>
        </p:txBody>
      </p:sp>
      <p:sp>
        <p:nvSpPr>
          <p:cNvPr id="20" name="Rectangle 19"/>
          <p:cNvSpPr>
            <a:spLocks/>
          </p:cNvSpPr>
          <p:nvPr/>
        </p:nvSpPr>
        <p:spPr bwMode="auto">
          <a:xfrm>
            <a:off x="3493185" y="3432689"/>
            <a:ext cx="2133598" cy="686197"/>
          </a:xfrm>
          <a:prstGeom prst="rect">
            <a:avLst/>
          </a:prstGeom>
          <a:solidFill>
            <a:srgbClr val="0097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US" sz="1600" b="1" i="0" u="none" strike="noStrike" cap="none" normalizeH="0" baseline="0" dirty="0" smtClean="0">
                <a:ln>
                  <a:noFill/>
                </a:ln>
                <a:solidFill>
                  <a:schemeClr val="bg1"/>
                </a:solidFill>
                <a:effectLst/>
                <a:uFillTx/>
                <a:latin typeface="Arial" panose="020B0604020202020204" pitchFamily="34" charset="0"/>
                <a:cs typeface="Arial" panose="020B0604020202020204" pitchFamily="34" charset="0"/>
              </a:rPr>
              <a:t>Score Alternatives</a:t>
            </a:r>
          </a:p>
        </p:txBody>
      </p:sp>
      <p:sp>
        <p:nvSpPr>
          <p:cNvPr id="21" name="Rectangle 20"/>
          <p:cNvSpPr>
            <a:spLocks/>
          </p:cNvSpPr>
          <p:nvPr/>
        </p:nvSpPr>
        <p:spPr bwMode="auto">
          <a:xfrm>
            <a:off x="3493185" y="4331527"/>
            <a:ext cx="2133598" cy="686197"/>
          </a:xfrm>
          <a:prstGeom prst="rect">
            <a:avLst/>
          </a:prstGeom>
          <a:solidFill>
            <a:srgbClr val="0097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US" sz="1600" b="1" i="0" u="none" strike="noStrike" cap="none" normalizeH="0" baseline="0" dirty="0" smtClean="0">
                <a:ln>
                  <a:noFill/>
                </a:ln>
                <a:solidFill>
                  <a:schemeClr val="bg1"/>
                </a:solidFill>
                <a:effectLst/>
                <a:uFillTx/>
                <a:latin typeface="Arial" panose="020B0604020202020204" pitchFamily="34" charset="0"/>
                <a:cs typeface="Arial" panose="020B0604020202020204" pitchFamily="34" charset="0"/>
              </a:rPr>
              <a:t>Design and Cost Alternatives</a:t>
            </a:r>
          </a:p>
        </p:txBody>
      </p:sp>
      <p:sp>
        <p:nvSpPr>
          <p:cNvPr id="22" name="Rectangle 21"/>
          <p:cNvSpPr>
            <a:spLocks/>
          </p:cNvSpPr>
          <p:nvPr/>
        </p:nvSpPr>
        <p:spPr bwMode="auto">
          <a:xfrm>
            <a:off x="6273087" y="3896121"/>
            <a:ext cx="1981199" cy="686197"/>
          </a:xfrm>
          <a:prstGeom prst="rect">
            <a:avLst/>
          </a:prstGeom>
          <a:solidFill>
            <a:srgbClr val="0097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US" sz="1400" b="1" i="0" u="none" strike="noStrike" cap="none" normalizeH="0" baseline="0" dirty="0" smtClean="0">
                <a:ln>
                  <a:noFill/>
                </a:ln>
                <a:solidFill>
                  <a:schemeClr val="bg1"/>
                </a:solidFill>
                <a:effectLst/>
                <a:uFillTx/>
                <a:latin typeface="Arial" panose="020B0604020202020204" pitchFamily="34" charset="0"/>
                <a:cs typeface="Arial" panose="020B0604020202020204" pitchFamily="34" charset="0"/>
              </a:rPr>
              <a:t>Integration, Trades, Architecture Selection</a:t>
            </a:r>
          </a:p>
        </p:txBody>
      </p:sp>
      <p:pic>
        <p:nvPicPr>
          <p:cNvPr id="26" name="Picture 2" descr="Image result for three arrow cycle image"/>
          <p:cNvPicPr>
            <a:picLocks noChangeAspect="1" noChangeArrowheads="1"/>
          </p:cNvPicPr>
          <p:nvPr/>
        </p:nvPicPr>
        <p:blipFill>
          <a:blip r:embed="rId2" cstate="print"/>
          <a:srcRect/>
          <a:stretch>
            <a:fillRect/>
          </a:stretch>
        </p:blipFill>
        <p:spPr bwMode="auto">
          <a:xfrm rot="5141516">
            <a:off x="6616992" y="47025"/>
            <a:ext cx="1192712" cy="1184253"/>
          </a:xfrm>
          <a:prstGeom prst="rect">
            <a:avLst/>
          </a:prstGeom>
          <a:noFill/>
        </p:spPr>
      </p:pic>
      <p:sp>
        <p:nvSpPr>
          <p:cNvPr id="27" name="TextBox 26"/>
          <p:cNvSpPr txBox="1">
            <a:spLocks/>
          </p:cNvSpPr>
          <p:nvPr/>
        </p:nvSpPr>
        <p:spPr>
          <a:xfrm>
            <a:off x="6789379" y="377541"/>
            <a:ext cx="847938" cy="523220"/>
          </a:xfrm>
          <a:prstGeom prst="rect">
            <a:avLst/>
          </a:prstGeom>
        </p:spPr>
        <p:txBody>
          <a:bodyPr wrap="square" rtlCol="0">
            <a:spAutoFit/>
          </a:bodyPr>
          <a:lstStyle/>
          <a:p>
            <a:pPr algn="ctr"/>
            <a:r>
              <a:rPr lang="en-US" sz="1400" dirty="0" smtClean="0">
                <a:uFillTx/>
                <a:latin typeface="Arial" panose="020B0604020202020204" pitchFamily="34" charset="0"/>
                <a:cs typeface="Arial" panose="020B0604020202020204" pitchFamily="34" charset="0"/>
              </a:rPr>
              <a:t>NSOSA</a:t>
            </a:r>
          </a:p>
          <a:p>
            <a:pPr algn="ctr"/>
            <a:r>
              <a:rPr lang="en-US" sz="1400" dirty="0" smtClean="0">
                <a:uFillTx/>
                <a:latin typeface="Arial" panose="020B0604020202020204" pitchFamily="34" charset="0"/>
                <a:cs typeface="Arial" panose="020B0604020202020204" pitchFamily="34" charset="0"/>
              </a:rPr>
              <a:t>Study</a:t>
            </a:r>
            <a:endParaRPr lang="en-US" sz="1400" dirty="0">
              <a:uFillTx/>
              <a:latin typeface="Arial" panose="020B0604020202020204" pitchFamily="34" charset="0"/>
              <a:cs typeface="Arial" panose="020B0604020202020204" pitchFamily="34" charset="0"/>
            </a:endParaRPr>
          </a:p>
        </p:txBody>
      </p:sp>
      <p:sp>
        <p:nvSpPr>
          <p:cNvPr id="28" name="TextBox 27"/>
          <p:cNvSpPr txBox="1">
            <a:spLocks/>
          </p:cNvSpPr>
          <p:nvPr/>
        </p:nvSpPr>
        <p:spPr>
          <a:xfrm>
            <a:off x="6601216" y="5464399"/>
            <a:ext cx="1698911" cy="830997"/>
          </a:xfrm>
          <a:prstGeom prst="rect">
            <a:avLst/>
          </a:prstGeom>
          <a:solidFill>
            <a:schemeClr val="bg1"/>
          </a:solidFill>
          <a:ln>
            <a:solidFill>
              <a:srgbClr val="0097CC"/>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smtClean="0">
                <a:solidFill>
                  <a:srgbClr val="0097CC"/>
                </a:solidFill>
                <a:uFillTx/>
              </a:rPr>
              <a:t>High-Value Alternative Architectures</a:t>
            </a:r>
            <a:endParaRPr lang="en-US" b="1" dirty="0">
              <a:solidFill>
                <a:srgbClr val="0097CC"/>
              </a:solidFill>
              <a:uFillTx/>
            </a:endParaRPr>
          </a:p>
        </p:txBody>
      </p:sp>
      <p:sp>
        <p:nvSpPr>
          <p:cNvPr id="30" name="Curved Left Arrow 29"/>
          <p:cNvSpPr>
            <a:spLocks/>
          </p:cNvSpPr>
          <p:nvPr/>
        </p:nvSpPr>
        <p:spPr bwMode="auto">
          <a:xfrm>
            <a:off x="8418315" y="4118886"/>
            <a:ext cx="601421" cy="1861184"/>
          </a:xfrm>
          <a:prstGeom prst="curvedLeftArrow">
            <a:avLst/>
          </a:prstGeom>
          <a:solidFill>
            <a:srgbClr val="0097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23" name="TextBox 22"/>
          <p:cNvSpPr txBox="1">
            <a:spLocks/>
          </p:cNvSpPr>
          <p:nvPr/>
        </p:nvSpPr>
        <p:spPr>
          <a:xfrm>
            <a:off x="1774740" y="5587510"/>
            <a:ext cx="3769650" cy="584775"/>
          </a:xfrm>
          <a:prstGeom prst="rect">
            <a:avLst/>
          </a:prstGeom>
          <a:noFill/>
        </p:spPr>
        <p:txBody>
          <a:bodyPr wrap="square" rtlCol="0">
            <a:spAutoFit/>
          </a:bodyPr>
          <a:lstStyle/>
          <a:p>
            <a:r>
              <a:rPr lang="en-US" sz="1600" i="1" dirty="0" smtClean="0">
                <a:uFillTx/>
                <a:latin typeface="Arial" panose="020B0604020202020204" pitchFamily="34" charset="0"/>
                <a:cs typeface="Arial" panose="020B0604020202020204" pitchFamily="34" charset="0"/>
              </a:rPr>
              <a:t>Three full architecture cycles enable:</a:t>
            </a:r>
          </a:p>
          <a:p>
            <a:r>
              <a:rPr lang="en-US" sz="1600" i="1" dirty="0" smtClean="0">
                <a:uFillTx/>
                <a:latin typeface="Arial" panose="020B0604020202020204" pitchFamily="34" charset="0"/>
                <a:cs typeface="Arial" panose="020B0604020202020204" pitchFamily="34" charset="0"/>
              </a:rPr>
              <a:t>user engagement, learning, fine tuning</a:t>
            </a:r>
            <a:endParaRPr lang="en-US" sz="1600" i="1" dirty="0">
              <a:uFillTx/>
              <a:latin typeface="Arial" panose="020B0604020202020204" pitchFamily="34" charset="0"/>
              <a:cs typeface="Arial" panose="020B0604020202020204" pitchFamily="34" charset="0"/>
            </a:endParaRPr>
          </a:p>
        </p:txBody>
      </p:sp>
      <p:sp>
        <p:nvSpPr>
          <p:cNvPr id="24" name="Curved Left Arrow 23"/>
          <p:cNvSpPr>
            <a:spLocks/>
          </p:cNvSpPr>
          <p:nvPr/>
        </p:nvSpPr>
        <p:spPr bwMode="auto">
          <a:xfrm rot="10800000">
            <a:off x="106517" y="4118886"/>
            <a:ext cx="601421" cy="1861184"/>
          </a:xfrm>
          <a:prstGeom prst="curvedLeftArrow">
            <a:avLst/>
          </a:prstGeom>
          <a:solidFill>
            <a:srgbClr val="0097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5" name="Left Arrow 4"/>
          <p:cNvSpPr/>
          <p:nvPr/>
        </p:nvSpPr>
        <p:spPr bwMode="auto">
          <a:xfrm>
            <a:off x="860340" y="5756866"/>
            <a:ext cx="767996" cy="246063"/>
          </a:xfrm>
          <a:prstGeom prst="leftArrow">
            <a:avLst/>
          </a:prstGeom>
          <a:solidFill>
            <a:srgbClr val="0097CC"/>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
        <p:nvSpPr>
          <p:cNvPr id="29" name="Left Arrow 28"/>
          <p:cNvSpPr/>
          <p:nvPr/>
        </p:nvSpPr>
        <p:spPr bwMode="auto">
          <a:xfrm>
            <a:off x="5544389" y="5756866"/>
            <a:ext cx="915159" cy="246063"/>
          </a:xfrm>
          <a:prstGeom prst="leftArrow">
            <a:avLst/>
          </a:prstGeom>
          <a:solidFill>
            <a:srgbClr val="0097CC"/>
          </a:solidFill>
          <a:ln w="9525" cap="flat" cmpd="sng" algn="ctr">
            <a:solidFill>
              <a:schemeClr val="tx1"/>
            </a:solidFill>
            <a:prstDash val="solid"/>
            <a:round/>
            <a:headEnd type="none" w="med" len="med"/>
            <a:tailEnd type="none" w="med" len="med"/>
          </a:ln>
          <a:effectLst/>
        </p:spPr>
        <p:style>
          <a:lnRef idx="1">
            <a:schemeClr val="accen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1600" b="0" i="0" u="none" strike="noStrike" cap="none" normalizeH="0" baseline="0" smtClean="0">
              <a:ln>
                <a:noFill/>
              </a:ln>
              <a:solidFill>
                <a:schemeClr val="tx1"/>
              </a:solidFill>
              <a:effectLst/>
              <a:uFillTx/>
              <a:latin typeface="Book Antiqu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FontTx/>
          <a:buNone/>
          <a:defRPr kumimoji="0" lang="en-US" sz="1600" b="0" i="0" u="none" strike="noStrike" cap="none" normalizeH="0" baseline="0" smtClean="0">
            <a:ln>
              <a:noFill/>
            </a:ln>
            <a:solidFill>
              <a:schemeClr val="tx1"/>
            </a:solidFill>
            <a:effectLst/>
            <a:uFillTx/>
            <a:latin typeface="Book Antiqua" pitchFamily="18" charset="0"/>
          </a:defRPr>
        </a:defPPr>
      </a:lstStyle>
      <a:style>
        <a:lnRef idx="1">
          <a:schemeClr val="accent1"/>
        </a:lnRef>
        <a:fillRef idx="1">
          <a:schemeClr val="accent1"/>
        </a:fillRef>
        <a:effectRef idx="1">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FontTx/>
          <a:buNone/>
          <a:defRPr kumimoji="0" lang="en-US" sz="1600" b="0" i="0" u="none" strike="noStrike" cap="none" normalizeH="0" baseline="0" smtClean="0">
            <a:ln>
              <a:noFill/>
            </a:ln>
            <a:solidFill>
              <a:schemeClr val="tx1"/>
            </a:solidFill>
            <a:effectLst/>
            <a:uFillTx/>
            <a:latin typeface="Book Antiqua" pitchFamily="18" charset="0"/>
          </a:defRPr>
        </a:defPPr>
      </a:lstStyle>
      <a:style>
        <a:lnRef idx="1">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uFillTx/>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9):ODIN:Microsoft Office 98:Templates:Blank Presentation</Template>
  <TotalTime>266</TotalTime>
  <Words>1384</Words>
  <Application>Microsoft Office PowerPoint</Application>
  <PresentationFormat>On-screen Show (4:3)</PresentationFormat>
  <Paragraphs>240</Paragraphs>
  <Slides>19</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Arial Narrow</vt:lpstr>
      <vt:lpstr>Book Antiqua</vt:lpstr>
      <vt:lpstr>Calibri</vt:lpstr>
      <vt:lpstr>Courier New</vt:lpstr>
      <vt:lpstr>Times</vt:lpstr>
      <vt:lpstr>Wingdings</vt:lpstr>
      <vt:lpstr>Blank Presentation</vt:lpstr>
      <vt:lpstr>Microsoft Excel Worksheet</vt:lpstr>
      <vt:lpstr>The NOAA Satellite Observing System Architecture (NSOSA) Study</vt:lpstr>
      <vt:lpstr>NSOSA Study Background</vt:lpstr>
      <vt:lpstr>Planning for the Future</vt:lpstr>
      <vt:lpstr>Baseline and Timing</vt:lpstr>
      <vt:lpstr>Study Ground Rules</vt:lpstr>
      <vt:lpstr>Goals of the NSOSA Study</vt:lpstr>
      <vt:lpstr>Intended Outcomes of Study</vt:lpstr>
      <vt:lpstr>Study Methodology</vt:lpstr>
      <vt:lpstr>NSOSA Study Approach</vt:lpstr>
      <vt:lpstr>Linking NOAA Requirements to the NESDIS Architecture Study</vt:lpstr>
      <vt:lpstr>The EVM (Environmental Data Record (EDR) Value Model) </vt:lpstr>
      <vt:lpstr>EVM Capability Levels </vt:lpstr>
      <vt:lpstr>Rank Order of Objectives 1-10 in Group A</vt:lpstr>
      <vt:lpstr>EVM Example: Objective A13</vt:lpstr>
      <vt:lpstr>Constellation Analysis</vt:lpstr>
      <vt:lpstr>Constellation Analysis – Doppler Wind Lidar (Cycle 3)</vt:lpstr>
      <vt:lpstr>Exemplar “Hybrid” Architecture</vt:lpstr>
      <vt:lpstr>Next Steps for NOAA</vt:lpstr>
      <vt:lpstr>NOAA Space Future Opportunities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NSOSA Study Schedule</dc:title>
  <dc:creator>Frank Gallagher</dc:creator>
  <cp:lastModifiedBy>Frank Gallagher</cp:lastModifiedBy>
  <cp:revision>16</cp:revision>
  <dcterms:created xsi:type="dcterms:W3CDTF">2016-10-17T15:03:20Z</dcterms:created>
  <dcterms:modified xsi:type="dcterms:W3CDTF">2018-02-07T03:33:30Z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0x010100510BD6CADC5CC54980262BC092AB3B4B</vt:lpwstr>
  </property>
</Properties>
</file>