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97" r:id="rId2"/>
    <p:sldId id="299" r:id="rId3"/>
    <p:sldId id="301" r:id="rId4"/>
    <p:sldId id="300" r:id="rId5"/>
    <p:sldId id="303" r:id="rId6"/>
    <p:sldId id="304" r:id="rId7"/>
    <p:sldId id="305" r:id="rId8"/>
    <p:sldId id="306" r:id="rId9"/>
    <p:sldId id="307" r:id="rId10"/>
    <p:sldId id="308" r:id="rId11"/>
    <p:sldId id="309" r:id="rId12"/>
    <p:sldId id="310" r:id="rId13"/>
    <p:sldId id="312" r:id="rId14"/>
  </p:sldIdLst>
  <p:sldSz cx="9144000" cy="5715000" type="screen16x1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99">
          <p15:clr>
            <a:srgbClr val="A4A3A4"/>
          </p15:clr>
        </p15:guide>
        <p15:guide id="2" pos="278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AB0FF"/>
    <a:srgbClr val="AE4AFA"/>
    <a:srgbClr val="0066B3"/>
    <a:srgbClr val="87B0CC"/>
    <a:srgbClr val="003399"/>
    <a:srgbClr val="303030"/>
    <a:srgbClr val="0D0D0D"/>
    <a:srgbClr val="29292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73"/>
    <p:restoredTop sz="87981"/>
  </p:normalViewPr>
  <p:slideViewPr>
    <p:cSldViewPr snapToGrid="0" snapToObjects="1">
      <p:cViewPr>
        <p:scale>
          <a:sx n="128" d="100"/>
          <a:sy n="128" d="100"/>
        </p:scale>
        <p:origin x="384" y="168"/>
      </p:cViewPr>
      <p:guideLst>
        <p:guide orient="horz" pos="3599"/>
        <p:guide pos="278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3688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 i="0">
                <a:latin typeface="Calibri" charset="0"/>
                <a:ea typeface="Arial Regular" charset="0"/>
              </a:defRPr>
            </a:lvl1pPr>
          </a:lstStyle>
          <a:p>
            <a:pPr>
              <a:defRPr/>
            </a:pPr>
            <a:fld id="{5CCA33A1-5179-204F-BE0D-3861D358C1FB}" type="datetime1">
              <a:rPr lang="en-US" altLang="en-US" smtClean="0"/>
              <a:pPr>
                <a:defRPr/>
              </a:pPr>
              <a:t>2/7/18</a:t>
            </a:fld>
            <a:endParaRPr lang="en-US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i="0">
                <a:latin typeface="Calibri" charset="0"/>
                <a:ea typeface="Arial Regular" charset="0"/>
              </a:defRPr>
            </a:lvl1pPr>
          </a:lstStyle>
          <a:p>
            <a:pPr>
              <a:defRPr/>
            </a:pPr>
            <a:fld id="{23C33851-55A8-144A-9D5D-C52DB481B519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895887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+mn-lt"/>
        <a:ea typeface="Arial Regular" charset="0"/>
        <a:cs typeface="Arial Regular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+mn-lt"/>
        <a:ea typeface="Arial Regular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+mn-lt"/>
        <a:ea typeface="Arial Regular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+mn-lt"/>
        <a:ea typeface="Arial Regular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+mn-lt"/>
        <a:ea typeface="Arial Regular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3418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Arial Regular" charset="0"/>
              <a:cs typeface="Arial Regular" charset="0"/>
            </a:endParaRPr>
          </a:p>
        </p:txBody>
      </p:sp>
      <p:sp>
        <p:nvSpPr>
          <p:cNvPr id="40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4CBA7C1-85A6-104A-8D68-BC3E76634C6A}" type="slidenum">
              <a:rPr lang="en-US" altLang="en-US">
                <a:ea typeface="Arial Regular" charset="0"/>
              </a:rPr>
              <a:pPr>
                <a:spcBef>
                  <a:spcPct val="0"/>
                </a:spcBef>
              </a:pPr>
              <a:t>1</a:t>
            </a:fld>
            <a:endParaRPr lang="en-US" altLang="en-US" dirty="0">
              <a:ea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9830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3418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Arial Regular" charset="0"/>
              <a:cs typeface="Arial Regular" charset="0"/>
            </a:endParaRPr>
          </a:p>
        </p:txBody>
      </p:sp>
      <p:sp>
        <p:nvSpPr>
          <p:cNvPr id="40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4CBA7C1-85A6-104A-8D68-BC3E76634C6A}" type="slidenum">
              <a:rPr lang="en-US" altLang="en-US">
                <a:ea typeface="Arial Regular" charset="0"/>
              </a:rPr>
              <a:pPr>
                <a:spcBef>
                  <a:spcPct val="0"/>
                </a:spcBef>
              </a:pPr>
              <a:t>10</a:t>
            </a:fld>
            <a:endParaRPr lang="en-US" altLang="en-US" dirty="0">
              <a:ea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076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3418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Arial Regular" charset="0"/>
              <a:cs typeface="Arial Regular" charset="0"/>
            </a:endParaRPr>
          </a:p>
        </p:txBody>
      </p:sp>
      <p:sp>
        <p:nvSpPr>
          <p:cNvPr id="40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4CBA7C1-85A6-104A-8D68-BC3E76634C6A}" type="slidenum">
              <a:rPr lang="en-US" altLang="en-US">
                <a:ea typeface="Arial Regular" charset="0"/>
              </a:rPr>
              <a:pPr>
                <a:spcBef>
                  <a:spcPct val="0"/>
                </a:spcBef>
              </a:pPr>
              <a:t>11</a:t>
            </a:fld>
            <a:endParaRPr lang="en-US" altLang="en-US" dirty="0">
              <a:ea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672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3418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Arial Regular" charset="0"/>
              <a:cs typeface="Arial Regular" charset="0"/>
            </a:endParaRPr>
          </a:p>
        </p:txBody>
      </p:sp>
      <p:sp>
        <p:nvSpPr>
          <p:cNvPr id="40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4CBA7C1-85A6-104A-8D68-BC3E76634C6A}" type="slidenum">
              <a:rPr lang="en-US" altLang="en-US">
                <a:ea typeface="Arial Regular" charset="0"/>
              </a:rPr>
              <a:pPr>
                <a:spcBef>
                  <a:spcPct val="0"/>
                </a:spcBef>
              </a:pPr>
              <a:t>12</a:t>
            </a:fld>
            <a:endParaRPr lang="en-US" altLang="en-US" dirty="0">
              <a:ea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752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3418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Arial Regular" charset="0"/>
              <a:cs typeface="Arial Regular" charset="0"/>
            </a:endParaRPr>
          </a:p>
        </p:txBody>
      </p:sp>
      <p:sp>
        <p:nvSpPr>
          <p:cNvPr id="40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4CBA7C1-85A6-104A-8D68-BC3E76634C6A}" type="slidenum">
              <a:rPr lang="en-US" altLang="en-US">
                <a:ea typeface="Arial Regular" charset="0"/>
              </a:rPr>
              <a:pPr>
                <a:spcBef>
                  <a:spcPct val="0"/>
                </a:spcBef>
              </a:pPr>
              <a:t>13</a:t>
            </a:fld>
            <a:endParaRPr lang="en-US" altLang="en-US" dirty="0">
              <a:ea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868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3418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Arial Regular" charset="0"/>
              <a:cs typeface="Arial Regular" charset="0"/>
            </a:endParaRPr>
          </a:p>
        </p:txBody>
      </p:sp>
      <p:sp>
        <p:nvSpPr>
          <p:cNvPr id="40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4CBA7C1-85A6-104A-8D68-BC3E76634C6A}" type="slidenum">
              <a:rPr lang="en-US" altLang="en-US">
                <a:ea typeface="Arial Regular" charset="0"/>
              </a:rPr>
              <a:pPr>
                <a:spcBef>
                  <a:spcPct val="0"/>
                </a:spcBef>
              </a:pPr>
              <a:t>2</a:t>
            </a:fld>
            <a:endParaRPr lang="en-US" altLang="en-US" dirty="0">
              <a:ea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372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3418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Arial Regular" charset="0"/>
              <a:cs typeface="Arial Regular" charset="0"/>
            </a:endParaRPr>
          </a:p>
        </p:txBody>
      </p:sp>
      <p:sp>
        <p:nvSpPr>
          <p:cNvPr id="40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4CBA7C1-85A6-104A-8D68-BC3E76634C6A}" type="slidenum">
              <a:rPr lang="en-US" altLang="en-US">
                <a:ea typeface="Arial Regular" charset="0"/>
              </a:rPr>
              <a:pPr>
                <a:spcBef>
                  <a:spcPct val="0"/>
                </a:spcBef>
              </a:pPr>
              <a:t>3</a:t>
            </a:fld>
            <a:endParaRPr lang="en-US" altLang="en-US" dirty="0">
              <a:ea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3418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Arial Regular" charset="0"/>
              <a:cs typeface="Arial Regular" charset="0"/>
            </a:endParaRPr>
          </a:p>
        </p:txBody>
      </p:sp>
      <p:sp>
        <p:nvSpPr>
          <p:cNvPr id="40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4CBA7C1-85A6-104A-8D68-BC3E76634C6A}" type="slidenum">
              <a:rPr lang="en-US" altLang="en-US">
                <a:ea typeface="Arial Regular" charset="0"/>
              </a:rPr>
              <a:pPr>
                <a:spcBef>
                  <a:spcPct val="0"/>
                </a:spcBef>
              </a:pPr>
              <a:t>4</a:t>
            </a:fld>
            <a:endParaRPr lang="en-US" altLang="en-US" dirty="0">
              <a:ea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309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3418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Arial Regular" charset="0"/>
              <a:cs typeface="Arial Regular" charset="0"/>
            </a:endParaRPr>
          </a:p>
        </p:txBody>
      </p:sp>
      <p:sp>
        <p:nvSpPr>
          <p:cNvPr id="40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4CBA7C1-85A6-104A-8D68-BC3E76634C6A}" type="slidenum">
              <a:rPr lang="en-US" altLang="en-US">
                <a:ea typeface="Arial Regular" charset="0"/>
              </a:rPr>
              <a:pPr>
                <a:spcBef>
                  <a:spcPct val="0"/>
                </a:spcBef>
              </a:pPr>
              <a:t>5</a:t>
            </a:fld>
            <a:endParaRPr lang="en-US" altLang="en-US" dirty="0">
              <a:ea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106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3418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Arial Regular" charset="0"/>
              <a:cs typeface="Arial Regular" charset="0"/>
            </a:endParaRPr>
          </a:p>
        </p:txBody>
      </p:sp>
      <p:sp>
        <p:nvSpPr>
          <p:cNvPr id="40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4CBA7C1-85A6-104A-8D68-BC3E76634C6A}" type="slidenum">
              <a:rPr lang="en-US" altLang="en-US">
                <a:ea typeface="Arial Regular" charset="0"/>
              </a:rPr>
              <a:pPr>
                <a:spcBef>
                  <a:spcPct val="0"/>
                </a:spcBef>
              </a:pPr>
              <a:t>6</a:t>
            </a:fld>
            <a:endParaRPr lang="en-US" altLang="en-US" dirty="0">
              <a:ea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738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3418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Arial Regular" charset="0"/>
              <a:cs typeface="Arial Regular" charset="0"/>
            </a:endParaRPr>
          </a:p>
        </p:txBody>
      </p:sp>
      <p:sp>
        <p:nvSpPr>
          <p:cNvPr id="40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4CBA7C1-85A6-104A-8D68-BC3E76634C6A}" type="slidenum">
              <a:rPr lang="en-US" altLang="en-US">
                <a:ea typeface="Arial Regular" charset="0"/>
              </a:rPr>
              <a:pPr>
                <a:spcBef>
                  <a:spcPct val="0"/>
                </a:spcBef>
              </a:pPr>
              <a:t>7</a:t>
            </a:fld>
            <a:endParaRPr lang="en-US" altLang="en-US" dirty="0">
              <a:ea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555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3418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Arial Regular" charset="0"/>
              <a:cs typeface="Arial Regular" charset="0"/>
            </a:endParaRPr>
          </a:p>
        </p:txBody>
      </p:sp>
      <p:sp>
        <p:nvSpPr>
          <p:cNvPr id="40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4CBA7C1-85A6-104A-8D68-BC3E76634C6A}" type="slidenum">
              <a:rPr lang="en-US" altLang="en-US">
                <a:ea typeface="Arial Regular" charset="0"/>
              </a:rPr>
              <a:pPr>
                <a:spcBef>
                  <a:spcPct val="0"/>
                </a:spcBef>
              </a:pPr>
              <a:t>8</a:t>
            </a:fld>
            <a:endParaRPr lang="en-US" altLang="en-US" dirty="0">
              <a:ea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524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3418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Arial Regular" charset="0"/>
              <a:cs typeface="Arial Regular" charset="0"/>
            </a:endParaRPr>
          </a:p>
        </p:txBody>
      </p:sp>
      <p:sp>
        <p:nvSpPr>
          <p:cNvPr id="40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4CBA7C1-85A6-104A-8D68-BC3E76634C6A}" type="slidenum">
              <a:rPr lang="en-US" altLang="en-US">
                <a:ea typeface="Arial Regular" charset="0"/>
              </a:rPr>
              <a:pPr>
                <a:spcBef>
                  <a:spcPct val="0"/>
                </a:spcBef>
              </a:pPr>
              <a:t>9</a:t>
            </a:fld>
            <a:endParaRPr lang="en-US" altLang="en-US" dirty="0">
              <a:ea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322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3AB0FF"/>
                </a:solidFill>
                <a:ea typeface="Arial Regular" charset="0"/>
                <a:cs typeface="Arial Regular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74205"/>
      </p:ext>
    </p:extLst>
  </p:cSld>
  <p:clrMapOvr>
    <a:masterClrMapping/>
  </p:clrMapOvr>
  <p:transition spd="slow" advTm="1300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1000">
              <a:srgbClr val="0D0D0D"/>
            </a:gs>
            <a:gs pos="34000">
              <a:srgbClr val="303030"/>
            </a:gs>
            <a:gs pos="49000">
              <a:schemeClr val="bg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4"/>
            <a:ext cx="9144000" cy="5716126"/>
          </a:xfrm>
          <a:prstGeom prst="rect">
            <a:avLst/>
          </a:prstGeom>
        </p:spPr>
      </p:pic>
      <p:sp>
        <p:nvSpPr>
          <p:cNvPr id="10" name="Rectangle 6"/>
          <p:cNvSpPr>
            <a:spLocks noChangeArrowheads="1"/>
          </p:cNvSpPr>
          <p:nvPr userDrawn="1"/>
        </p:nvSpPr>
        <p:spPr bwMode="auto">
          <a:xfrm>
            <a:off x="59819" y="123824"/>
            <a:ext cx="2678342" cy="254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1882" tIns="50941" rIns="101882" bIns="50941"/>
          <a:lstStyle>
            <a:lvl1pPr defTabSz="1019175">
              <a:defRPr sz="4000">
                <a:solidFill>
                  <a:srgbClr val="939BA8"/>
                </a:solidFill>
                <a:latin typeface="Arial" charset="0"/>
              </a:defRPr>
            </a:lvl1pPr>
            <a:lvl2pPr defTabSz="1019175">
              <a:defRPr sz="4000">
                <a:solidFill>
                  <a:srgbClr val="939BA8"/>
                </a:solidFill>
                <a:latin typeface="Arial" charset="0"/>
              </a:defRPr>
            </a:lvl2pPr>
            <a:lvl3pPr defTabSz="1019175">
              <a:defRPr sz="4000">
                <a:solidFill>
                  <a:srgbClr val="939BA8"/>
                </a:solidFill>
                <a:latin typeface="Arial" charset="0"/>
              </a:defRPr>
            </a:lvl3pPr>
            <a:lvl4pPr defTabSz="1019175">
              <a:defRPr sz="4000">
                <a:solidFill>
                  <a:srgbClr val="939BA8"/>
                </a:solidFill>
                <a:latin typeface="Arial" charset="0"/>
              </a:defRPr>
            </a:lvl4pPr>
            <a:lvl5pPr defTabSz="1019175">
              <a:defRPr sz="4000">
                <a:solidFill>
                  <a:srgbClr val="939BA8"/>
                </a:solidFill>
                <a:latin typeface="Arial" charset="0"/>
              </a:defRPr>
            </a:lvl5pPr>
            <a:lvl6pPr marL="4572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charset="0"/>
              </a:defRPr>
            </a:lvl6pPr>
            <a:lvl7pPr marL="9144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charset="0"/>
              </a:defRPr>
            </a:lvl7pPr>
            <a:lvl8pPr marL="13716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charset="0"/>
              </a:defRPr>
            </a:lvl8pPr>
            <a:lvl9pPr marL="18288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800" b="0" i="0" dirty="0">
                <a:solidFill>
                  <a:schemeClr val="bg1"/>
                </a:solidFill>
                <a:ea typeface="Arial Regular" charset="0"/>
              </a:rPr>
              <a:t>National Aeronautics and Space Administration</a:t>
            </a:r>
            <a:endParaRPr lang="en-US" altLang="en-US" sz="2000" b="0" i="0" dirty="0">
              <a:solidFill>
                <a:schemeClr val="bg1"/>
              </a:solidFill>
              <a:ea typeface="Arial Regular" charset="0"/>
            </a:endParaRPr>
          </a:p>
        </p:txBody>
      </p:sp>
      <p:pic>
        <p:nvPicPr>
          <p:cNvPr id="11" name="Picture 25" descr="NASA insigniaCMYK"/>
          <p:cNvPicPr preferRelativeResize="0"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412" y="72178"/>
            <a:ext cx="430149" cy="34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6875752" y="5436696"/>
            <a:ext cx="21768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0" i="0" dirty="0" smtClean="0">
                <a:solidFill>
                  <a:schemeClr val="bg1">
                    <a:lumMod val="85000"/>
                    <a:lumOff val="15000"/>
                  </a:schemeClr>
                </a:solidFill>
                <a:ea typeface="Arial Regular" charset="0"/>
              </a:rPr>
              <a:t>gmao.gsfc.nasa.gov</a:t>
            </a:r>
            <a:endParaRPr lang="en-US" sz="800" b="0" i="0" dirty="0">
              <a:solidFill>
                <a:schemeClr val="bg1">
                  <a:lumMod val="85000"/>
                  <a:lumOff val="15000"/>
                </a:schemeClr>
              </a:solidFill>
              <a:ea typeface="Arial Regular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00" y="5408564"/>
            <a:ext cx="960750" cy="314480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844" r:id="rId1"/>
  </p:sldLayoutIdLst>
  <p:transition spd="slow" advTm="1300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FFFF00"/>
          </a:solidFill>
          <a:latin typeface="+mj-lt"/>
          <a:ea typeface="ＭＳ Ｐゴシック" pitchFamily="-84" charset="-128"/>
          <a:cs typeface="ＭＳ Ｐゴシック" pitchFamily="-8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600">
          <a:solidFill>
            <a:srgbClr val="003399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600">
          <a:solidFill>
            <a:srgbClr val="003399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600">
          <a:solidFill>
            <a:srgbClr val="003399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600">
          <a:solidFill>
            <a:srgbClr val="003399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b="0" i="0" kern="1200">
          <a:solidFill>
            <a:schemeClr val="tx1"/>
          </a:solidFill>
          <a:latin typeface="+mn-lt"/>
          <a:ea typeface="Arial Regular" charset="0"/>
          <a:cs typeface="Arial Regular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b="0" i="0" kern="1200">
          <a:solidFill>
            <a:schemeClr val="tx1"/>
          </a:solidFill>
          <a:latin typeface="+mn-lt"/>
          <a:ea typeface="Arial Regular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b="0" i="0" kern="1200">
          <a:solidFill>
            <a:schemeClr val="tx1"/>
          </a:solidFill>
          <a:latin typeface="+mn-lt"/>
          <a:ea typeface="Arial Regular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b="0" i="0" kern="1200">
          <a:solidFill>
            <a:schemeClr val="tx1"/>
          </a:solidFill>
          <a:latin typeface="+mn-lt"/>
          <a:ea typeface="Arial Regular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b="0" i="0" kern="1200">
          <a:solidFill>
            <a:schemeClr val="tx1"/>
          </a:solidFill>
          <a:latin typeface="+mn-lt"/>
          <a:ea typeface="Arial Regular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0D0D0D"/>
            </a:gs>
            <a:gs pos="46000">
              <a:schemeClr val="bg1">
                <a:lumMod val="65000"/>
                <a:lumOff val="35000"/>
              </a:schemeClr>
            </a:gs>
            <a:gs pos="64000">
              <a:schemeClr val="bg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9"/>
          <p:cNvSpPr txBox="1">
            <a:spLocks noChangeArrowheads="1"/>
          </p:cNvSpPr>
          <p:nvPr/>
        </p:nvSpPr>
        <p:spPr bwMode="auto">
          <a:xfrm>
            <a:off x="0" y="2255367"/>
            <a:ext cx="9144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sz="2000" dirty="0" smtClean="0">
                <a:solidFill>
                  <a:srgbClr val="3AB0FF"/>
                </a:solidFill>
              </a:rPr>
              <a:t>W. McCarty, J. </a:t>
            </a:r>
            <a:r>
              <a:rPr lang="en-US" sz="2000" dirty="0" err="1" smtClean="0">
                <a:solidFill>
                  <a:srgbClr val="3AB0FF"/>
                </a:solidFill>
              </a:rPr>
              <a:t>Blaisdell</a:t>
            </a:r>
            <a:r>
              <a:rPr lang="en-US" sz="2000" dirty="0" smtClean="0">
                <a:solidFill>
                  <a:srgbClr val="3AB0FF"/>
                </a:solidFill>
              </a:rPr>
              <a:t>, M. Cordero-Fuentes, D. </a:t>
            </a:r>
            <a:r>
              <a:rPr lang="en-US" sz="2000" dirty="0" err="1" smtClean="0">
                <a:solidFill>
                  <a:srgbClr val="3AB0FF"/>
                </a:solidFill>
              </a:rPr>
              <a:t>Carvalho</a:t>
            </a:r>
            <a:r>
              <a:rPr lang="en-US" sz="2000" dirty="0" smtClean="0">
                <a:solidFill>
                  <a:srgbClr val="3AB0FF"/>
                </a:solidFill>
              </a:rPr>
              <a:t>, </a:t>
            </a:r>
          </a:p>
          <a:p>
            <a:pPr algn="ctr" eaLnBrk="1" hangingPunct="1">
              <a:defRPr/>
            </a:pPr>
            <a:r>
              <a:rPr lang="en-US" sz="2000" dirty="0" smtClean="0">
                <a:solidFill>
                  <a:srgbClr val="3AB0FF"/>
                </a:solidFill>
              </a:rPr>
              <a:t>R. </a:t>
            </a:r>
            <a:r>
              <a:rPr lang="en-US" sz="2000" dirty="0" err="1" smtClean="0">
                <a:solidFill>
                  <a:srgbClr val="3AB0FF"/>
                </a:solidFill>
              </a:rPr>
              <a:t>Errico</a:t>
            </a:r>
            <a:r>
              <a:rPr lang="en-US" sz="2000" dirty="0" smtClean="0">
                <a:solidFill>
                  <a:srgbClr val="3AB0FF"/>
                </a:solidFill>
              </a:rPr>
              <a:t>, R. </a:t>
            </a:r>
            <a:r>
              <a:rPr lang="en-US" sz="2000" dirty="0" err="1" smtClean="0">
                <a:solidFill>
                  <a:srgbClr val="3AB0FF"/>
                </a:solidFill>
              </a:rPr>
              <a:t>Gelaro</a:t>
            </a:r>
            <a:r>
              <a:rPr lang="en-US" sz="2000" dirty="0" smtClean="0">
                <a:solidFill>
                  <a:srgbClr val="3AB0FF"/>
                </a:solidFill>
              </a:rPr>
              <a:t>, L. </a:t>
            </a:r>
            <a:r>
              <a:rPr lang="en-US" sz="2000" dirty="0" err="1" smtClean="0">
                <a:solidFill>
                  <a:srgbClr val="3AB0FF"/>
                </a:solidFill>
              </a:rPr>
              <a:t>Kouvaris</a:t>
            </a:r>
            <a:r>
              <a:rPr lang="en-US" sz="2000" dirty="0" smtClean="0">
                <a:solidFill>
                  <a:srgbClr val="3AB0FF"/>
                </a:solidFill>
              </a:rPr>
              <a:t>, I. </a:t>
            </a:r>
            <a:r>
              <a:rPr lang="en-US" sz="2000" dirty="0" err="1" smtClean="0">
                <a:solidFill>
                  <a:srgbClr val="3AB0FF"/>
                </a:solidFill>
              </a:rPr>
              <a:t>Moradi</a:t>
            </a:r>
            <a:r>
              <a:rPr lang="en-US" sz="2000" dirty="0" smtClean="0">
                <a:solidFill>
                  <a:srgbClr val="3AB0FF"/>
                </a:solidFill>
              </a:rPr>
              <a:t>, </a:t>
            </a:r>
            <a:r>
              <a:rPr lang="en-US" sz="2000" u="sng" dirty="0" smtClean="0">
                <a:solidFill>
                  <a:srgbClr val="3AB0FF"/>
                </a:solidFill>
              </a:rPr>
              <a:t>S. Pawson</a:t>
            </a:r>
            <a:r>
              <a:rPr lang="en-US" sz="2000" dirty="0" smtClean="0">
                <a:solidFill>
                  <a:srgbClr val="3AB0FF"/>
                </a:solidFill>
              </a:rPr>
              <a:t>, </a:t>
            </a:r>
          </a:p>
          <a:p>
            <a:pPr algn="ctr" eaLnBrk="1" hangingPunct="1">
              <a:defRPr/>
            </a:pPr>
            <a:r>
              <a:rPr lang="en-US" sz="2000" dirty="0" smtClean="0">
                <a:solidFill>
                  <a:srgbClr val="3AB0FF"/>
                </a:solidFill>
              </a:rPr>
              <a:t>N. </a:t>
            </a:r>
            <a:r>
              <a:rPr lang="en-US" sz="2000" dirty="0" err="1" smtClean="0">
                <a:solidFill>
                  <a:srgbClr val="3AB0FF"/>
                </a:solidFill>
              </a:rPr>
              <a:t>Privé</a:t>
            </a:r>
            <a:r>
              <a:rPr lang="en-US" sz="2000" dirty="0" smtClean="0">
                <a:solidFill>
                  <a:srgbClr val="3AB0FF"/>
                </a:solidFill>
              </a:rPr>
              <a:t>, </a:t>
            </a:r>
            <a:r>
              <a:rPr lang="en-US" sz="2000" dirty="0" smtClean="0">
                <a:solidFill>
                  <a:srgbClr val="3AB0FF"/>
                </a:solidFill>
              </a:rPr>
              <a:t>M.E. Sienkiewicz, J. Susskind</a:t>
            </a:r>
            <a:endParaRPr lang="en-US" sz="2000" dirty="0">
              <a:solidFill>
                <a:srgbClr val="3AB0FF"/>
              </a:solidFill>
            </a:endParaRPr>
          </a:p>
        </p:txBody>
      </p:sp>
      <p:sp>
        <p:nvSpPr>
          <p:cNvPr id="14" name="TextBox 19"/>
          <p:cNvSpPr txBox="1">
            <a:spLocks noChangeArrowheads="1"/>
          </p:cNvSpPr>
          <p:nvPr/>
        </p:nvSpPr>
        <p:spPr bwMode="auto">
          <a:xfrm>
            <a:off x="0" y="1004931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sz="3200" b="1" dirty="0" smtClean="0">
                <a:solidFill>
                  <a:srgbClr val="3AB0FF"/>
                </a:solidFill>
              </a:rPr>
              <a:t>A GEOS-Based OSSE </a:t>
            </a:r>
          </a:p>
          <a:p>
            <a:pPr algn="ctr" eaLnBrk="1" hangingPunct="1">
              <a:defRPr/>
            </a:pPr>
            <a:r>
              <a:rPr lang="en-US" sz="3200" b="1" dirty="0" smtClean="0">
                <a:solidFill>
                  <a:srgbClr val="3AB0FF"/>
                </a:solidFill>
              </a:rPr>
              <a:t>for the “</a:t>
            </a:r>
            <a:r>
              <a:rPr lang="en-US" sz="3200" b="1" dirty="0" err="1" smtClean="0">
                <a:solidFill>
                  <a:srgbClr val="3AB0FF"/>
                </a:solidFill>
              </a:rPr>
              <a:t>MISTiC</a:t>
            </a:r>
            <a:r>
              <a:rPr lang="en-US" sz="3200" b="1" dirty="0" smtClean="0">
                <a:solidFill>
                  <a:srgbClr val="3AB0FF"/>
                </a:solidFill>
              </a:rPr>
              <a:t> </a:t>
            </a:r>
            <a:r>
              <a:rPr lang="en-US" sz="3200" b="1" dirty="0" smtClean="0">
                <a:solidFill>
                  <a:srgbClr val="3AB0FF"/>
                </a:solidFill>
              </a:rPr>
              <a:t>Winds” Concept</a:t>
            </a:r>
            <a:endParaRPr lang="en-US" sz="3200" b="1" dirty="0">
              <a:solidFill>
                <a:srgbClr val="3AB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83057" y="4201886"/>
            <a:ext cx="53778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Working Group on Space-based Lidar Winds</a:t>
            </a:r>
            <a:br>
              <a:rPr lang="en-US" sz="1400" dirty="0"/>
            </a:br>
            <a:r>
              <a:rPr lang="en-US" sz="1400" dirty="0"/>
              <a:t>February 7-8, 2018, David Skaggs Research Center, Boulder, </a:t>
            </a:r>
            <a:r>
              <a:rPr lang="en-US" sz="1400" dirty="0" smtClean="0"/>
              <a:t>CO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 smtClean="0"/>
              <a:t>Presented by Steven Pawson, steven.pawson-1@nasa.gov  </a:t>
            </a:r>
            <a:endParaRPr lang="en-US" sz="1400" dirty="0"/>
          </a:p>
        </p:txBody>
      </p:sp>
      <p:sp>
        <p:nvSpPr>
          <p:cNvPr id="15" name="TextBox 19"/>
          <p:cNvSpPr txBox="1">
            <a:spLocks noChangeArrowheads="1"/>
          </p:cNvSpPr>
          <p:nvPr/>
        </p:nvSpPr>
        <p:spPr bwMode="auto">
          <a:xfrm>
            <a:off x="3315" y="3481191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sz="2000" dirty="0" smtClean="0">
                <a:solidFill>
                  <a:srgbClr val="3AB0FF"/>
                </a:solidFill>
              </a:rPr>
              <a:t>With substantial input from K. </a:t>
            </a:r>
            <a:r>
              <a:rPr lang="en-US" sz="2000" dirty="0" err="1" smtClean="0">
                <a:solidFill>
                  <a:srgbClr val="3AB0FF"/>
                </a:solidFill>
              </a:rPr>
              <a:t>Maschoff</a:t>
            </a:r>
            <a:r>
              <a:rPr lang="en-US" sz="2000" dirty="0" smtClean="0">
                <a:solidFill>
                  <a:srgbClr val="3AB0FF"/>
                </a:solidFill>
              </a:rPr>
              <a:t> and his team</a:t>
            </a:r>
            <a:endParaRPr lang="en-US" sz="2000" dirty="0">
              <a:solidFill>
                <a:srgbClr val="3AB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0D0D0D"/>
            </a:gs>
            <a:gs pos="46000">
              <a:schemeClr val="bg1">
                <a:lumMod val="65000"/>
                <a:lumOff val="35000"/>
              </a:schemeClr>
            </a:gs>
            <a:gs pos="64000">
              <a:schemeClr val="bg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59826" y="695740"/>
            <a:ext cx="2346135" cy="45929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9"/>
          <p:cNvSpPr txBox="1">
            <a:spLocks noChangeArrowheads="1"/>
          </p:cNvSpPr>
          <p:nvPr/>
        </p:nvSpPr>
        <p:spPr bwMode="auto">
          <a:xfrm>
            <a:off x="0" y="590803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sz="2000" b="1" dirty="0" smtClean="0">
                <a:solidFill>
                  <a:srgbClr val="3AB0FF"/>
                </a:solidFill>
              </a:rPr>
              <a:t>Impact of </a:t>
            </a:r>
            <a:r>
              <a:rPr lang="en-US" sz="2000" b="1" dirty="0" err="1" smtClean="0">
                <a:solidFill>
                  <a:srgbClr val="3AB0FF"/>
                </a:solidFill>
              </a:rPr>
              <a:t>MISTiC</a:t>
            </a:r>
            <a:r>
              <a:rPr lang="en-US" sz="2000" b="1" dirty="0" smtClean="0">
                <a:solidFill>
                  <a:srgbClr val="3AB0FF"/>
                </a:solidFill>
              </a:rPr>
              <a:t> Wind AMVs </a:t>
            </a:r>
            <a:endParaRPr lang="en-US" sz="2000" b="1" dirty="0">
              <a:solidFill>
                <a:srgbClr val="3AB0FF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782823" y="1185463"/>
            <a:ext cx="3608034" cy="3843738"/>
          </a:xfrm>
          <a:prstGeom prst="rect">
            <a:avLst/>
          </a:prstGeom>
        </p:spPr>
        <p:txBody>
          <a:bodyPr/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Arial Regular" charset="0"/>
                <a:cs typeface="Arial Regular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Arial Regular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Arial Regular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Arial Regular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Arial Regular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/>
              <a:t>Cloud and WV AMVs combined</a:t>
            </a:r>
          </a:p>
          <a:p>
            <a:pPr marL="234950" lvl="1" indent="-222250" algn="l">
              <a:buFont typeface="Arial" charset="0"/>
              <a:buChar char="•"/>
            </a:pPr>
            <a:r>
              <a:rPr lang="en-US" sz="1800" dirty="0" smtClean="0"/>
              <a:t>The </a:t>
            </a:r>
            <a:r>
              <a:rPr lang="en-US" sz="1800" dirty="0" err="1" smtClean="0"/>
              <a:t>MISTiC</a:t>
            </a:r>
            <a:r>
              <a:rPr lang="en-US" sz="1800" dirty="0" smtClean="0"/>
              <a:t> Winds sampling strategy results in a consistent distribution of observations through troposphere</a:t>
            </a:r>
          </a:p>
          <a:p>
            <a:pPr marL="234950" lvl="1" indent="-222250" algn="l">
              <a:buFont typeface="Arial" charset="0"/>
              <a:buChar char="•"/>
            </a:pPr>
            <a:r>
              <a:rPr lang="en-US" sz="1800" dirty="0" smtClean="0"/>
              <a:t>The OSSE demonstrates that the highest impact of </a:t>
            </a:r>
            <a:r>
              <a:rPr lang="en-US" sz="1800" dirty="0" err="1" smtClean="0"/>
              <a:t>MISTiC</a:t>
            </a:r>
            <a:r>
              <a:rPr lang="en-US" sz="1800" dirty="0" smtClean="0"/>
              <a:t> Winds measurements comes from middle troposphere</a:t>
            </a:r>
          </a:p>
          <a:p>
            <a:pPr marL="234950" lvl="1" indent="-222250" algn="l">
              <a:buFont typeface="Arial" charset="0"/>
              <a:buChar char="•"/>
            </a:pPr>
            <a:r>
              <a:rPr lang="en-US" sz="1800" dirty="0" smtClean="0">
                <a:solidFill>
                  <a:srgbClr val="00B0F0"/>
                </a:solidFill>
              </a:rPr>
              <a:t>It is the winds derived from water-sensitive radiances that are the most impactful </a:t>
            </a:r>
            <a:endParaRPr lang="en-US" sz="1800" dirty="0">
              <a:solidFill>
                <a:srgbClr val="00B0F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2" t="5246" r="4687" b="6009"/>
          <a:stretch/>
        </p:blipFill>
        <p:spPr>
          <a:xfrm>
            <a:off x="6899259" y="1185462"/>
            <a:ext cx="1952471" cy="396511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1805" y="699055"/>
            <a:ext cx="2346135" cy="45929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t="2806" r="64293" b="6114"/>
          <a:stretch/>
        </p:blipFill>
        <p:spPr>
          <a:xfrm>
            <a:off x="596348" y="1055157"/>
            <a:ext cx="1801898" cy="41430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7504" y="785191"/>
            <a:ext cx="2067339" cy="5847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No of </a:t>
            </a:r>
            <a:r>
              <a:rPr lang="en-US" sz="1600" dirty="0" err="1" smtClean="0">
                <a:solidFill>
                  <a:schemeClr val="bg1"/>
                </a:solidFill>
              </a:rPr>
              <a:t>Obs</a:t>
            </a:r>
            <a:r>
              <a:rPr lang="en-US" sz="1600" dirty="0" smtClean="0">
                <a:solidFill>
                  <a:schemeClr val="bg1"/>
                </a:solidFill>
              </a:rPr>
              <a:t> used 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(millions)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12209" y="778567"/>
            <a:ext cx="2067339" cy="5847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Impact per </a:t>
            </a:r>
            <a:r>
              <a:rPr lang="en-US" sz="1600" dirty="0" err="1" smtClean="0">
                <a:solidFill>
                  <a:schemeClr val="bg1"/>
                </a:solidFill>
              </a:rPr>
              <a:t>Obs</a:t>
            </a: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(negative is good!)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39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0D0D0D"/>
            </a:gs>
            <a:gs pos="46000">
              <a:schemeClr val="bg1">
                <a:lumMod val="65000"/>
                <a:lumOff val="35000"/>
              </a:schemeClr>
            </a:gs>
            <a:gs pos="64000">
              <a:schemeClr val="bg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9"/>
          <p:cNvSpPr txBox="1">
            <a:spLocks noChangeArrowheads="1"/>
          </p:cNvSpPr>
          <p:nvPr/>
        </p:nvSpPr>
        <p:spPr bwMode="auto">
          <a:xfrm>
            <a:off x="0" y="590803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sz="2000" b="1" dirty="0" smtClean="0">
                <a:solidFill>
                  <a:srgbClr val="3AB0FF"/>
                </a:solidFill>
              </a:rPr>
              <a:t>FSOI Metric for the </a:t>
            </a:r>
            <a:r>
              <a:rPr lang="en-US" sz="2000" b="1" dirty="0" err="1" smtClean="0">
                <a:solidFill>
                  <a:srgbClr val="3AB0FF"/>
                </a:solidFill>
              </a:rPr>
              <a:t>MISTiC</a:t>
            </a:r>
            <a:r>
              <a:rPr lang="en-US" sz="2000" b="1" dirty="0" smtClean="0">
                <a:solidFill>
                  <a:srgbClr val="3AB0FF"/>
                </a:solidFill>
              </a:rPr>
              <a:t> Winds Spectral Radiances </a:t>
            </a:r>
            <a:endParaRPr lang="en-US" sz="2000" b="1" dirty="0">
              <a:solidFill>
                <a:srgbClr val="3AB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8296" y="4253950"/>
            <a:ext cx="8746434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</a:rPr>
              <a:t>Moisture channels:</a:t>
            </a:r>
            <a:r>
              <a:rPr lang="en-US" sz="1600" dirty="0"/>
              <a:t> beneficial impacts persist from “perfect” to “imperfect” case </a:t>
            </a:r>
          </a:p>
          <a:p>
            <a:r>
              <a:rPr lang="en-US" sz="1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Temperature channels: </a:t>
            </a:r>
            <a:r>
              <a:rPr lang="en-US" sz="1600" dirty="0" smtClean="0"/>
              <a:t>large beneficial impact in “perfect” observation scenario turns around when errors are introduced </a:t>
            </a:r>
            <a:r>
              <a:rPr lang="mr-IN" sz="1600" dirty="0" smtClean="0"/>
              <a:t>–</a:t>
            </a:r>
            <a:r>
              <a:rPr lang="en-US" sz="1600" dirty="0" smtClean="0"/>
              <a:t> main uncertainty here is in radiation transfer model </a:t>
            </a:r>
            <a:r>
              <a:rPr lang="mr-IN" sz="1600" dirty="0" smtClean="0"/>
              <a:t>–</a:t>
            </a:r>
            <a:r>
              <a:rPr lang="en-US" sz="1600" dirty="0" smtClean="0"/>
              <a:t> this is not a limitation of the observation concept and will be addressed 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37323" y="1043611"/>
            <a:ext cx="8335618" cy="3044335"/>
            <a:chOff x="437323" y="1043611"/>
            <a:chExt cx="8335618" cy="3044335"/>
          </a:xfrm>
        </p:grpSpPr>
        <p:grpSp>
          <p:nvGrpSpPr>
            <p:cNvPr id="6" name="Group 5"/>
            <p:cNvGrpSpPr/>
            <p:nvPr/>
          </p:nvGrpSpPr>
          <p:grpSpPr>
            <a:xfrm>
              <a:off x="437323" y="1043611"/>
              <a:ext cx="8335618" cy="3044335"/>
              <a:chOff x="543339" y="1162879"/>
              <a:chExt cx="8335618" cy="3044335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543339" y="1162879"/>
                <a:ext cx="8335618" cy="303474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71" t="49685" r="7065"/>
              <a:stretch/>
            </p:blipFill>
            <p:spPr>
              <a:xfrm>
                <a:off x="2633870" y="1446720"/>
                <a:ext cx="6215270" cy="2760494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806" t="17975" r="27735" b="12266"/>
              <a:stretch/>
            </p:blipFill>
            <p:spPr>
              <a:xfrm rot="16200000">
                <a:off x="1056857" y="2093845"/>
                <a:ext cx="1974576" cy="1205946"/>
              </a:xfrm>
              <a:prstGeom prst="rect">
                <a:avLst/>
              </a:prstGeom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1424612" y="1059099"/>
              <a:ext cx="12059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smtClean="0">
                  <a:solidFill>
                    <a:schemeClr val="bg1"/>
                  </a:solidFill>
                </a:rPr>
                <a:t>Spectrum (on its side)</a:t>
              </a: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9" name="Right Arrow Callout 8"/>
            <p:cNvSpPr/>
            <p:nvPr/>
          </p:nvSpPr>
          <p:spPr>
            <a:xfrm>
              <a:off x="487018" y="1858618"/>
              <a:ext cx="1093303" cy="526774"/>
            </a:xfrm>
            <a:prstGeom prst="rightArrowCallout">
              <a:avLst>
                <a:gd name="adj1" fmla="val 25000"/>
                <a:gd name="adj2" fmla="val 25000"/>
                <a:gd name="adj3" fmla="val 25000"/>
                <a:gd name="adj4" fmla="val 77704"/>
              </a:avLst>
            </a:prstGeom>
            <a:solidFill>
              <a:schemeClr val="tx1"/>
            </a:solidFill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smtClean="0">
                  <a:solidFill>
                    <a:srgbClr val="7030A0"/>
                  </a:solidFill>
                </a:rPr>
                <a:t>“temp” channels</a:t>
              </a:r>
              <a:endParaRPr lang="en-US" sz="1400">
                <a:solidFill>
                  <a:srgbClr val="7030A0"/>
                </a:solidFill>
              </a:endParaRPr>
            </a:p>
          </p:txBody>
        </p:sp>
        <p:sp>
          <p:nvSpPr>
            <p:cNvPr id="10" name="Right Arrow Callout 9"/>
            <p:cNvSpPr/>
            <p:nvPr/>
          </p:nvSpPr>
          <p:spPr>
            <a:xfrm>
              <a:off x="490333" y="2696817"/>
              <a:ext cx="1093303" cy="526774"/>
            </a:xfrm>
            <a:prstGeom prst="rightArrowCallout">
              <a:avLst>
                <a:gd name="adj1" fmla="val 25000"/>
                <a:gd name="adj2" fmla="val 25000"/>
                <a:gd name="adj3" fmla="val 25000"/>
                <a:gd name="adj4" fmla="val 77704"/>
              </a:avLst>
            </a:prstGeom>
            <a:solidFill>
              <a:schemeClr val="tx1"/>
            </a:solidFill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smtClean="0">
                  <a:solidFill>
                    <a:schemeClr val="accent5"/>
                  </a:solidFill>
                </a:rPr>
                <a:t>moisturechannels</a:t>
              </a:r>
              <a:endParaRPr lang="en-US" sz="1400" dirty="0">
                <a:solidFill>
                  <a:schemeClr val="accent5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5287617" y="2113481"/>
              <a:ext cx="2613992" cy="13493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5300871" y="3041374"/>
              <a:ext cx="2302564" cy="3314"/>
            </a:xfrm>
            <a:prstGeom prst="straightConnector1">
              <a:avLst/>
            </a:prstGeom>
            <a:ln>
              <a:solidFill>
                <a:schemeClr val="accent5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210339" y="1828801"/>
              <a:ext cx="14709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smtClean="0">
                  <a:solidFill>
                    <a:srgbClr val="7030A0"/>
                  </a:solidFill>
                </a:rPr>
                <a:t>Big benefit</a:t>
              </a:r>
              <a:endParaRPr lang="en-US" sz="1400">
                <a:solidFill>
                  <a:srgbClr val="7030A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541103" y="1049994"/>
              <a:ext cx="62020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Per channel impact on one-day forecast skill (</a:t>
              </a:r>
              <a:r>
                <a:rPr lang="en-US" sz="1400" smtClean="0">
                  <a:solidFill>
                    <a:schemeClr val="bg1"/>
                  </a:solidFill>
                </a:rPr>
                <a:t>negative is error reduction)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986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0D0D0D"/>
            </a:gs>
            <a:gs pos="46000">
              <a:schemeClr val="bg1">
                <a:lumMod val="65000"/>
                <a:lumOff val="35000"/>
              </a:schemeClr>
            </a:gs>
            <a:gs pos="64000">
              <a:schemeClr val="bg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9"/>
          <p:cNvSpPr txBox="1">
            <a:spLocks noChangeArrowheads="1"/>
          </p:cNvSpPr>
          <p:nvPr/>
        </p:nvSpPr>
        <p:spPr bwMode="auto">
          <a:xfrm>
            <a:off x="0" y="590803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sz="2000" b="1" smtClean="0">
                <a:solidFill>
                  <a:srgbClr val="3AB0FF"/>
                </a:solidFill>
              </a:rPr>
              <a:t>Summary of Main Results</a:t>
            </a:r>
            <a:endParaRPr lang="en-US" sz="2000" b="1" dirty="0">
              <a:solidFill>
                <a:srgbClr val="3AB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110345"/>
            <a:ext cx="879281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/>
              <a:t>This GEOS OSSE study has demonstrated the beneficial impacts of the </a:t>
            </a:r>
            <a:r>
              <a:rPr lang="en-US" dirty="0" err="1" smtClean="0"/>
              <a:t>MISTiC</a:t>
            </a:r>
            <a:r>
              <a:rPr lang="en-US" dirty="0" smtClean="0"/>
              <a:t> Winds concept on global weather prediction </a:t>
            </a:r>
          </a:p>
          <a:p>
            <a:pPr marL="285750" indent="-285750"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/>
              <a:t>A four-plane constellation has more impact than a single plane </a:t>
            </a:r>
          </a:p>
          <a:p>
            <a:pPr marL="285750" indent="-285750"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/>
              <a:t>The most beneficial impact is from the mid-tropospheric winds derived from radiance channels that are not available from other platforms</a:t>
            </a:r>
          </a:p>
          <a:p>
            <a:pPr marL="285750" indent="-285750"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/>
              <a:t>It is important to perform a detailed analysis of errors and their impacts 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/>
              <a:t>Development of (used) radiation-transfer code in the short-wave IR is likely to lead to more beneficial impacts </a:t>
            </a:r>
            <a:r>
              <a:rPr lang="mr-IN" dirty="0" smtClean="0"/>
              <a:t>–</a:t>
            </a:r>
            <a:r>
              <a:rPr lang="en-US" dirty="0" smtClean="0"/>
              <a:t> this is also applicable to existing hyperspectral data 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/>
              <a:t>The GMAO’s GEOS OSSE suite is suited to other studies, including active wind sensing techniques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71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0D0D0D"/>
            </a:gs>
            <a:gs pos="46000">
              <a:schemeClr val="bg1">
                <a:lumMod val="65000"/>
                <a:lumOff val="35000"/>
              </a:schemeClr>
            </a:gs>
            <a:gs pos="64000">
              <a:schemeClr val="bg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9"/>
          <p:cNvSpPr txBox="1">
            <a:spLocks noChangeArrowheads="1"/>
          </p:cNvSpPr>
          <p:nvPr/>
        </p:nvSpPr>
        <p:spPr bwMode="auto">
          <a:xfrm>
            <a:off x="0" y="590803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sz="2000" b="1" dirty="0" smtClean="0">
                <a:solidFill>
                  <a:srgbClr val="3AB0FF"/>
                </a:solidFill>
              </a:rPr>
              <a:t>Future Developments that will Enhance GMAO’s Contributions</a:t>
            </a:r>
            <a:endParaRPr lang="en-US" sz="2000" b="1" dirty="0">
              <a:solidFill>
                <a:srgbClr val="3AB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110345"/>
            <a:ext cx="8792817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/>
              <a:t>Repeat </a:t>
            </a:r>
            <a:r>
              <a:rPr lang="en-US" dirty="0" err="1" smtClean="0"/>
              <a:t>MISTiC</a:t>
            </a:r>
            <a:r>
              <a:rPr lang="en-US" dirty="0" smtClean="0"/>
              <a:t> Winds experiments in a 4D assimilation system</a:t>
            </a:r>
          </a:p>
          <a:p>
            <a:pPr marL="285750" indent="-285750">
              <a:spcAft>
                <a:spcPts val="1200"/>
              </a:spcAft>
              <a:buFont typeface="Wingdings" charset="2"/>
              <a:buChar char="Ø"/>
            </a:pPr>
            <a:r>
              <a:rPr lang="en-US" dirty="0"/>
              <a:t>R</a:t>
            </a:r>
            <a:r>
              <a:rPr lang="en-US" dirty="0" smtClean="0"/>
              <a:t>adiation transfer model </a:t>
            </a:r>
            <a:r>
              <a:rPr lang="mr-IN" dirty="0" smtClean="0"/>
              <a:t>–</a:t>
            </a:r>
            <a:r>
              <a:rPr lang="en-US" dirty="0" smtClean="0"/>
              <a:t> better represent the IR “temperature” (CO</a:t>
            </a:r>
            <a:r>
              <a:rPr lang="en-US" baseline="-25000" dirty="0" smtClean="0"/>
              <a:t>2</a:t>
            </a:r>
            <a:r>
              <a:rPr lang="en-US" dirty="0" smtClean="0"/>
              <a:t>) channels </a:t>
            </a:r>
          </a:p>
          <a:p>
            <a:pPr marL="285750" indent="-285750"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/>
              <a:t>Systems approach to combinations of passive-active wind measurements </a:t>
            </a:r>
          </a:p>
          <a:p>
            <a:pPr marL="285750" indent="-285750"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/>
              <a:t>Other metrics </a:t>
            </a:r>
            <a:r>
              <a:rPr lang="mr-IN" dirty="0" smtClean="0"/>
              <a:t>–</a:t>
            </a:r>
            <a:r>
              <a:rPr lang="en-US" dirty="0" smtClean="0"/>
              <a:t> extreme weather, air pollution, etc.  (close to GMAO’s core)</a:t>
            </a:r>
          </a:p>
          <a:p>
            <a:pPr marL="285750" indent="-285750"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/>
              <a:t>Move away from any “twin” issues as GEOS model evolves (new PBL, cloud, etc.)</a:t>
            </a:r>
          </a:p>
          <a:p>
            <a:pPr marL="285750" indent="-285750"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/>
              <a:t>New Nature Run at higher resolution (GEOS has been run at 1.5km globally)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1"/>
          <a:stretch/>
        </p:blipFill>
        <p:spPr>
          <a:xfrm>
            <a:off x="529040" y="3769284"/>
            <a:ext cx="2410558" cy="14229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7" t="6609" r="6377" b="45043"/>
          <a:stretch/>
        </p:blipFill>
        <p:spPr>
          <a:xfrm>
            <a:off x="3061256" y="3769284"/>
            <a:ext cx="2770632" cy="14081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546" y="3769285"/>
            <a:ext cx="2661528" cy="142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0D0D0D"/>
            </a:gs>
            <a:gs pos="46000">
              <a:schemeClr val="bg1">
                <a:lumMod val="65000"/>
                <a:lumOff val="35000"/>
              </a:schemeClr>
            </a:gs>
            <a:gs pos="64000">
              <a:schemeClr val="bg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9"/>
          <p:cNvSpPr txBox="1">
            <a:spLocks noChangeArrowheads="1"/>
          </p:cNvSpPr>
          <p:nvPr/>
        </p:nvSpPr>
        <p:spPr bwMode="auto">
          <a:xfrm>
            <a:off x="4572000" y="590803"/>
            <a:ext cx="45719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sz="2000" b="1" dirty="0" smtClean="0">
                <a:solidFill>
                  <a:srgbClr val="3AB0FF"/>
                </a:solidFill>
              </a:rPr>
              <a:t>System Approach in NWP Context</a:t>
            </a:r>
            <a:endParaRPr lang="en-US" sz="2000" b="1" dirty="0">
              <a:solidFill>
                <a:srgbClr val="3AB0FF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1" y="1170889"/>
            <a:ext cx="4419600" cy="3226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52401" y="4814458"/>
            <a:ext cx="433251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 smtClean="0"/>
              <a:t>MISTiC</a:t>
            </a:r>
            <a:r>
              <a:rPr lang="en-US" sz="1400" dirty="0" smtClean="0"/>
              <a:t> </a:t>
            </a:r>
            <a:r>
              <a:rPr lang="en-US" sz="1400" dirty="0" smtClean="0"/>
              <a:t>Winds: </a:t>
            </a:r>
            <a:r>
              <a:rPr lang="en-US" sz="1400" u="sng" dirty="0" err="1" smtClean="0"/>
              <a:t>M</a:t>
            </a:r>
            <a:r>
              <a:rPr lang="en-US" sz="1400" dirty="0" err="1" smtClean="0"/>
              <a:t>idwave</a:t>
            </a:r>
            <a:r>
              <a:rPr lang="en-US" sz="1400" dirty="0" smtClean="0"/>
              <a:t> </a:t>
            </a:r>
            <a:r>
              <a:rPr lang="en-US" sz="1400" u="sng" dirty="0"/>
              <a:t>I</a:t>
            </a:r>
            <a:r>
              <a:rPr lang="en-US" sz="1400" dirty="0"/>
              <a:t>nfrared </a:t>
            </a:r>
            <a:r>
              <a:rPr lang="en-US" sz="1400" u="sng" dirty="0"/>
              <a:t>S</a:t>
            </a:r>
            <a:r>
              <a:rPr lang="en-US" sz="1400" dirty="0"/>
              <a:t>ounder for </a:t>
            </a:r>
            <a:r>
              <a:rPr lang="en-US" sz="1400" u="sng" dirty="0"/>
              <a:t>T</a:t>
            </a:r>
            <a:r>
              <a:rPr lang="en-US" sz="1400" dirty="0"/>
              <a:t>emperature and </a:t>
            </a:r>
            <a:r>
              <a:rPr lang="en-US" sz="1400" dirty="0" smtClean="0"/>
              <a:t>humidity </a:t>
            </a:r>
            <a:r>
              <a:rPr lang="en-US" sz="1400" u="sng" dirty="0"/>
              <a:t>i</a:t>
            </a:r>
            <a:r>
              <a:rPr lang="en-US" sz="1400" dirty="0"/>
              <a:t>n a </a:t>
            </a:r>
            <a:r>
              <a:rPr lang="en-US" sz="1400" u="sng" dirty="0"/>
              <a:t>C</a:t>
            </a:r>
            <a:r>
              <a:rPr lang="en-US" sz="1400" dirty="0"/>
              <a:t>onstellation for </a:t>
            </a:r>
            <a:r>
              <a:rPr lang="en-US" sz="1400" u="sng" dirty="0"/>
              <a:t>Winds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0" y="1110343"/>
            <a:ext cx="436517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/>
              <a:t>Use the GMAO’s GEOS-based OSSE system to examine the impact of the </a:t>
            </a:r>
            <a:r>
              <a:rPr lang="en-US" dirty="0" err="1" smtClean="0"/>
              <a:t>MISTiC</a:t>
            </a:r>
            <a:r>
              <a:rPr lang="en-US" dirty="0" smtClean="0"/>
              <a:t> Winds concept on NWP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/>
              <a:t>Demonstrate impacts of:  </a:t>
            </a:r>
          </a:p>
          <a:p>
            <a:pPr marL="515938" lvl="1" indent="-225425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dirty="0" smtClean="0"/>
              <a:t>both derived winds and radiances</a:t>
            </a:r>
          </a:p>
          <a:p>
            <a:pPr marL="515938" lvl="1" indent="-225425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dirty="0"/>
              <a:t>o</a:t>
            </a:r>
            <a:r>
              <a:rPr lang="en-US" dirty="0" smtClean="0"/>
              <a:t>bservation error</a:t>
            </a:r>
          </a:p>
          <a:p>
            <a:pPr marL="515938" lvl="1" indent="-225425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dirty="0"/>
              <a:t>c</a:t>
            </a:r>
            <a:r>
              <a:rPr lang="en-US" dirty="0" smtClean="0"/>
              <a:t>onstellation size (four </a:t>
            </a:r>
            <a:r>
              <a:rPr lang="mr-IN" dirty="0" smtClean="0"/>
              <a:t>–</a:t>
            </a:r>
            <a:r>
              <a:rPr lang="en-US" dirty="0" smtClean="0"/>
              <a:t> vs </a:t>
            </a:r>
            <a:r>
              <a:rPr lang="mr-IN" dirty="0" smtClean="0"/>
              <a:t>–</a:t>
            </a:r>
            <a:r>
              <a:rPr lang="en-US" dirty="0" smtClean="0"/>
              <a:t> one)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/>
              <a:t>Emphasize the importance of the water vapor channels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endParaRPr lang="en-US" dirty="0"/>
          </a:p>
        </p:txBody>
      </p:sp>
      <p:sp>
        <p:nvSpPr>
          <p:cNvPr id="6" name="TextBox 19"/>
          <p:cNvSpPr txBox="1">
            <a:spLocks noChangeArrowheads="1"/>
          </p:cNvSpPr>
          <p:nvPr/>
        </p:nvSpPr>
        <p:spPr bwMode="auto">
          <a:xfrm>
            <a:off x="43545" y="590802"/>
            <a:ext cx="45719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sz="2000" b="1" dirty="0" err="1" smtClean="0">
                <a:solidFill>
                  <a:srgbClr val="3AB0FF"/>
                </a:solidFill>
              </a:rPr>
              <a:t>MISTiC</a:t>
            </a:r>
            <a:r>
              <a:rPr lang="en-US" sz="2000" b="1" dirty="0" smtClean="0">
                <a:solidFill>
                  <a:srgbClr val="3AB0FF"/>
                </a:solidFill>
              </a:rPr>
              <a:t> Winds</a:t>
            </a:r>
            <a:endParaRPr lang="en-US" sz="2000" b="1" dirty="0">
              <a:solidFill>
                <a:srgbClr val="3AB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93771" y="4607627"/>
            <a:ext cx="4332514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GEOS: Goddard Earth Observing System</a:t>
            </a:r>
          </a:p>
          <a:p>
            <a:r>
              <a:rPr lang="en-US" sz="1400" dirty="0" smtClean="0"/>
              <a:t>OSSE: Observing System Simulation Experiment </a:t>
            </a:r>
          </a:p>
          <a:p>
            <a:r>
              <a:rPr lang="en-US" sz="1400" dirty="0" smtClean="0"/>
              <a:t>NWP: Numerical Weather Prediction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7854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0D0D0D"/>
            </a:gs>
            <a:gs pos="46000">
              <a:schemeClr val="bg1">
                <a:lumMod val="65000"/>
                <a:lumOff val="35000"/>
              </a:schemeClr>
            </a:gs>
            <a:gs pos="64000">
              <a:schemeClr val="bg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9"/>
          <p:cNvSpPr txBox="1">
            <a:spLocks noChangeArrowheads="1"/>
          </p:cNvSpPr>
          <p:nvPr/>
        </p:nvSpPr>
        <p:spPr bwMode="auto">
          <a:xfrm>
            <a:off x="0" y="590803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sz="2000" b="1" dirty="0" smtClean="0">
                <a:solidFill>
                  <a:srgbClr val="3AB0FF"/>
                </a:solidFill>
              </a:rPr>
              <a:t>Context: GMAO’s work on OSSEs and Wind Data Assimilation</a:t>
            </a:r>
            <a:endParaRPr lang="en-US" sz="2000" b="1" dirty="0">
              <a:solidFill>
                <a:srgbClr val="3AB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1110343"/>
            <a:ext cx="436517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/>
              <a:t>Daily products from the GEOS data assimilation system are used widely in support of NASA’s missions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/>
              <a:t>GEOS is being used in several “wind-focused” projects, including:  </a:t>
            </a:r>
          </a:p>
          <a:p>
            <a:pPr marL="515938" lvl="1" indent="-225425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dirty="0" err="1"/>
              <a:t>Scatterometers</a:t>
            </a:r>
            <a:r>
              <a:rPr lang="en-US" dirty="0"/>
              <a:t>, including </a:t>
            </a:r>
            <a:r>
              <a:rPr lang="en-US" dirty="0" err="1"/>
              <a:t>Rapidscat</a:t>
            </a:r>
            <a:endParaRPr lang="en-US" dirty="0"/>
          </a:p>
          <a:p>
            <a:pPr marL="515938" lvl="1" indent="-225425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dirty="0" smtClean="0"/>
              <a:t>GPM/GMI all-sky radiance </a:t>
            </a:r>
          </a:p>
          <a:p>
            <a:pPr marL="515938" lvl="1" indent="-225425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dirty="0" smtClean="0"/>
              <a:t>MISR-based winds (JPL-GMAO)</a:t>
            </a:r>
          </a:p>
          <a:p>
            <a:pPr marL="515938" lvl="1" indent="-225425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dirty="0" smtClean="0"/>
              <a:t>Loon (Google-SGT-GMAO)</a:t>
            </a:r>
          </a:p>
          <a:p>
            <a:pPr marL="515938" lvl="1" indent="-225425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dirty="0" smtClean="0"/>
              <a:t>CYGNSS impacts in reanalysis context (JPL-GMAO)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1110345"/>
            <a:ext cx="44196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/>
              <a:t>GMAO’s “7-km GEOS-5 Nature Run” (7km-G5NR) provides the “truth”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/>
              <a:t>GEOS OSSE system (</a:t>
            </a:r>
            <a:r>
              <a:rPr lang="en-US" dirty="0" err="1" smtClean="0"/>
              <a:t>Errico</a:t>
            </a:r>
            <a:r>
              <a:rPr lang="en-US" dirty="0" smtClean="0"/>
              <a:t> et al.) includes:  </a:t>
            </a:r>
          </a:p>
          <a:p>
            <a:pPr marL="515938" lvl="1" indent="-225425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dirty="0"/>
              <a:t>s</a:t>
            </a:r>
            <a:r>
              <a:rPr lang="en-US" dirty="0" smtClean="0"/>
              <a:t>imulation of complete current observing system</a:t>
            </a:r>
          </a:p>
          <a:p>
            <a:pPr marL="515938" lvl="1" indent="-225425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dirty="0"/>
              <a:t>c</a:t>
            </a:r>
            <a:r>
              <a:rPr lang="en-US" dirty="0" smtClean="0"/>
              <a:t>areful treatment of observation error for all instruments</a:t>
            </a:r>
          </a:p>
          <a:p>
            <a:pPr marL="515938" lvl="1" indent="-225425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dirty="0"/>
              <a:t>a</a:t>
            </a:r>
            <a:r>
              <a:rPr lang="en-US" dirty="0" smtClean="0"/>
              <a:t>bility to use GMAO’s suite of tools to assess observation impacts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/>
              <a:t>Suited to test a wide range of new observations and sampling strategies</a:t>
            </a:r>
          </a:p>
        </p:txBody>
      </p:sp>
    </p:spTree>
    <p:extLst>
      <p:ext uri="{BB962C8B-B14F-4D97-AF65-F5344CB8AC3E}">
        <p14:creationId xmlns:p14="http://schemas.microsoft.com/office/powerpoint/2010/main" val="208755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0D0D0D"/>
            </a:gs>
            <a:gs pos="46000">
              <a:schemeClr val="bg1">
                <a:lumMod val="65000"/>
                <a:lumOff val="35000"/>
              </a:schemeClr>
            </a:gs>
            <a:gs pos="64000">
              <a:schemeClr val="bg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9"/>
          <p:cNvSpPr txBox="1">
            <a:spLocks noChangeArrowheads="1"/>
          </p:cNvSpPr>
          <p:nvPr/>
        </p:nvSpPr>
        <p:spPr bwMode="auto">
          <a:xfrm>
            <a:off x="0" y="590803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sz="2000" b="1" dirty="0" err="1" smtClean="0">
                <a:solidFill>
                  <a:srgbClr val="3AB0FF"/>
                </a:solidFill>
              </a:rPr>
              <a:t>MISTiC</a:t>
            </a:r>
            <a:r>
              <a:rPr lang="en-US" sz="2000" b="1" dirty="0" smtClean="0">
                <a:solidFill>
                  <a:srgbClr val="3AB0FF"/>
                </a:solidFill>
              </a:rPr>
              <a:t> Winds: Radiances - Context and Use in GEOS</a:t>
            </a:r>
            <a:endParaRPr lang="en-US" sz="2000" b="1" dirty="0">
              <a:solidFill>
                <a:srgbClr val="3AB0FF"/>
              </a:solidFill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4573811" y="1012823"/>
            <a:ext cx="4570190" cy="426674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Arial Regular" charset="0"/>
                <a:cs typeface="Arial Regular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b="0" i="0" kern="1200">
                <a:solidFill>
                  <a:schemeClr val="tx1"/>
                </a:solidFill>
                <a:latin typeface="+mn-lt"/>
                <a:ea typeface="Arial Regular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Arial Regular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b="0" i="0" kern="1200">
                <a:solidFill>
                  <a:schemeClr val="tx1"/>
                </a:solidFill>
                <a:latin typeface="+mn-lt"/>
                <a:ea typeface="Arial Regular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b="0" i="0" kern="1200">
                <a:solidFill>
                  <a:schemeClr val="tx1"/>
                </a:solidFill>
                <a:latin typeface="+mn-lt"/>
                <a:ea typeface="Arial Regular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0513" indent="-290513">
              <a:buFont typeface="Wingdings" charset="2"/>
              <a:buChar char="Ø"/>
            </a:pPr>
            <a:r>
              <a:rPr lang="en-US" sz="1800" dirty="0" err="1" smtClean="0"/>
              <a:t>MISTiC</a:t>
            </a:r>
            <a:r>
              <a:rPr lang="en-US" sz="1800" dirty="0" smtClean="0"/>
              <a:t> Winds radiances span about 1/3 the spectral range of AIRS, </a:t>
            </a:r>
            <a:r>
              <a:rPr lang="en-US" sz="1800" dirty="0" err="1" smtClean="0"/>
              <a:t>CrIS</a:t>
            </a:r>
            <a:r>
              <a:rPr lang="en-US" sz="1800" dirty="0" smtClean="0"/>
              <a:t>, IASI</a:t>
            </a:r>
          </a:p>
          <a:p>
            <a:pPr marL="515938" lvl="2" indent="-225425"/>
            <a:r>
              <a:rPr lang="en-US" sz="1800" dirty="0" smtClean="0"/>
              <a:t>Simulated </a:t>
            </a:r>
            <a:r>
              <a:rPr lang="en-US" sz="1800" dirty="0" err="1" smtClean="0"/>
              <a:t>MISTiC</a:t>
            </a:r>
            <a:r>
              <a:rPr lang="en-US" sz="1800" dirty="0" smtClean="0"/>
              <a:t> spectrum shown in green, based on BAE-provided specs</a:t>
            </a:r>
          </a:p>
          <a:p>
            <a:pPr marL="515938" lvl="2" indent="-225425"/>
            <a:r>
              <a:rPr lang="en-US" sz="1800" dirty="0" smtClean="0"/>
              <a:t>590 channels (1735-2450 cm</a:t>
            </a:r>
            <a:r>
              <a:rPr lang="en-US" sz="1800" baseline="30000" dirty="0" smtClean="0"/>
              <a:t>-1</a:t>
            </a:r>
            <a:r>
              <a:rPr lang="en-US" sz="1800" dirty="0" smtClean="0"/>
              <a:t>)</a:t>
            </a:r>
            <a:r>
              <a:rPr lang="en-US" sz="1800" baseline="30000" dirty="0" smtClean="0"/>
              <a:t> </a:t>
            </a:r>
          </a:p>
          <a:p>
            <a:pPr marL="290513" lvl="1" indent="-290513">
              <a:buFont typeface="Wingdings" charset="2"/>
              <a:buChar char="Ø"/>
            </a:pPr>
            <a:r>
              <a:rPr lang="en-US" sz="1800" dirty="0"/>
              <a:t>D</a:t>
            </a:r>
            <a:r>
              <a:rPr lang="en-US" sz="1800" dirty="0" smtClean="0"/>
              <a:t>own-selected to 46 channels for OSSEs</a:t>
            </a:r>
          </a:p>
          <a:p>
            <a:pPr marL="515938" lvl="2" indent="-225425"/>
            <a:r>
              <a:rPr lang="en-US" sz="1800" dirty="0" smtClean="0"/>
              <a:t>Necessary as correlated observation error not considered in the analysis</a:t>
            </a:r>
          </a:p>
          <a:p>
            <a:pPr marL="515938" lvl="2" indent="-225425"/>
            <a:r>
              <a:rPr lang="en-US" sz="1800" dirty="0" smtClean="0"/>
              <a:t>Thermal contrast in the water vapor, temperature sounding channels is a proxy for independent information content</a:t>
            </a:r>
          </a:p>
          <a:p>
            <a:pPr marL="290513" indent="-290513">
              <a:buFont typeface="Wingdings" charset="2"/>
              <a:buChar char="Ø"/>
            </a:pPr>
            <a:r>
              <a:rPr lang="en-US" sz="1800" dirty="0" smtClean="0"/>
              <a:t>Nature run clouds used in simulation to produce realistic yields</a:t>
            </a:r>
            <a:endParaRPr lang="en-US" sz="18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219524" y="1097806"/>
            <a:ext cx="4354286" cy="3218215"/>
            <a:chOff x="567868" y="1097806"/>
            <a:chExt cx="4354286" cy="321821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3" r="5873"/>
            <a:stretch/>
          </p:blipFill>
          <p:spPr>
            <a:xfrm>
              <a:off x="567868" y="1097806"/>
              <a:ext cx="4354286" cy="3218215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 flipH="1">
              <a:off x="2862943" y="1555601"/>
              <a:ext cx="330196" cy="140531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>
              <a:off x="3193139" y="1555601"/>
              <a:ext cx="275773" cy="51268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2135411" y="1247824"/>
              <a:ext cx="25690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rgbClr val="FF0000"/>
                  </a:solidFill>
                </a:rPr>
                <a:t>●</a:t>
              </a:r>
              <a:r>
                <a:rPr lang="en-US" sz="1400" dirty="0" smtClean="0">
                  <a:solidFill>
                    <a:schemeClr val="bg1"/>
                  </a:solidFill>
                </a:rPr>
                <a:t> </a:t>
              </a:r>
              <a:r>
                <a:rPr lang="en-US" sz="1200" dirty="0" smtClean="0">
                  <a:solidFill>
                    <a:schemeClr val="bg1"/>
                  </a:solidFill>
                </a:rPr>
                <a:t>Assimilated Channels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769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0D0D0D"/>
            </a:gs>
            <a:gs pos="46000">
              <a:schemeClr val="bg1">
                <a:lumMod val="65000"/>
                <a:lumOff val="35000"/>
              </a:schemeClr>
            </a:gs>
            <a:gs pos="64000">
              <a:schemeClr val="bg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060661" y="990913"/>
            <a:ext cx="3462856" cy="39271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9"/>
          <p:cNvSpPr txBox="1">
            <a:spLocks noChangeArrowheads="1"/>
          </p:cNvSpPr>
          <p:nvPr/>
        </p:nvSpPr>
        <p:spPr bwMode="auto">
          <a:xfrm>
            <a:off x="0" y="590803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sz="2000" b="1" dirty="0" smtClean="0">
                <a:solidFill>
                  <a:srgbClr val="3AB0FF"/>
                </a:solidFill>
              </a:rPr>
              <a:t>Observation Simulation </a:t>
            </a:r>
            <a:r>
              <a:rPr lang="mr-IN" sz="2000" b="1" dirty="0" smtClean="0">
                <a:solidFill>
                  <a:srgbClr val="3AB0FF"/>
                </a:solidFill>
              </a:rPr>
              <a:t>–</a:t>
            </a:r>
            <a:r>
              <a:rPr lang="en-US" sz="2000" b="1" dirty="0" smtClean="0">
                <a:solidFill>
                  <a:srgbClr val="3AB0FF"/>
                </a:solidFill>
              </a:rPr>
              <a:t> Wind </a:t>
            </a:r>
            <a:endParaRPr lang="en-US" sz="2000" b="1" dirty="0">
              <a:solidFill>
                <a:srgbClr val="3AB0FF"/>
              </a:solidFill>
            </a:endParaRPr>
          </a:p>
        </p:txBody>
      </p:sp>
      <p:sp>
        <p:nvSpPr>
          <p:cNvPr id="3" name="Content Placeholder 11"/>
          <p:cNvSpPr txBox="1">
            <a:spLocks/>
          </p:cNvSpPr>
          <p:nvPr/>
        </p:nvSpPr>
        <p:spPr>
          <a:xfrm>
            <a:off x="50516" y="1102291"/>
            <a:ext cx="4804513" cy="4188166"/>
          </a:xfrm>
          <a:prstGeom prst="rect">
            <a:avLst/>
          </a:prstGeom>
        </p:spPr>
        <p:txBody>
          <a:bodyPr/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Arial Regular" charset="0"/>
                <a:cs typeface="Arial Regular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Arial Regular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Arial Regular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Arial Regular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Arial Regular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Wind Simulator</a:t>
            </a:r>
          </a:p>
          <a:p>
            <a:pPr marL="295275" lvl="1" indent="-285750" algn="l">
              <a:spcBef>
                <a:spcPts val="0"/>
              </a:spcBef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/>
              <a:t>Observations are derived from 7km-G5NR and are “downscaled” (from 7km, 30-min) for this work</a:t>
            </a:r>
          </a:p>
          <a:p>
            <a:pPr marL="295275" lvl="1" indent="-285750" algn="l">
              <a:spcBef>
                <a:spcPts val="0"/>
              </a:spcBef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/>
              <a:t>Probability of cloud AMV is determined as a function of modeled cloud fraction. (Considers sub-column based on maximum-random overlap.)</a:t>
            </a:r>
          </a:p>
          <a:p>
            <a:pPr marL="295275" lvl="1" indent="-285750" algn="l">
              <a:spcBef>
                <a:spcPts val="0"/>
              </a:spcBef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/>
              <a:t>Probability of water vapor AMV determined on </a:t>
            </a:r>
            <a:r>
              <a:rPr lang="en-US" i="1" u="sng" dirty="0" smtClean="0"/>
              <a:t>fixed pressure surfaces</a:t>
            </a:r>
            <a:r>
              <a:rPr lang="en-US" dirty="0" smtClean="0"/>
              <a:t>. </a:t>
            </a:r>
            <a:r>
              <a:rPr lang="en-US" dirty="0"/>
              <a:t>(</a:t>
            </a:r>
            <a:r>
              <a:rPr lang="en-US" dirty="0" smtClean="0"/>
              <a:t>Function of RH and RH gradient.)</a:t>
            </a:r>
          </a:p>
          <a:p>
            <a:pPr marL="295275" lvl="1" indent="-285750" algn="l">
              <a:spcBef>
                <a:spcPts val="0"/>
              </a:spcBef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/>
              <a:t>The purpose of this is that an observing system based on AMVs will not have regular sampling</a:t>
            </a:r>
          </a:p>
          <a:p>
            <a:pPr marL="461963" lvl="3" indent="-171450" algn="l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dirty="0" smtClean="0"/>
              <a:t>Based on distributions of trackable features</a:t>
            </a:r>
          </a:p>
          <a:p>
            <a:pPr marL="461963" lvl="3" indent="-171450" algn="l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dirty="0" smtClean="0"/>
              <a:t>Exploits assets of data assimilation to produce regularly gridded fields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060661" y="1102291"/>
            <a:ext cx="3462856" cy="3815796"/>
            <a:chOff x="5794739" y="864525"/>
            <a:chExt cx="4884452" cy="5293419"/>
          </a:xfrm>
        </p:grpSpPr>
        <p:grpSp>
          <p:nvGrpSpPr>
            <p:cNvPr id="5" name="Group 4"/>
            <p:cNvGrpSpPr>
              <a:grpSpLocks noChangeAspect="1"/>
            </p:cNvGrpSpPr>
            <p:nvPr/>
          </p:nvGrpSpPr>
          <p:grpSpPr>
            <a:xfrm>
              <a:off x="5833938" y="864525"/>
              <a:ext cx="4690287" cy="5293419"/>
              <a:chOff x="6629506" y="824486"/>
              <a:chExt cx="5188858" cy="5856102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36352" y="824486"/>
                <a:ext cx="5182012" cy="2961150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29506" y="3719438"/>
                <a:ext cx="5182012" cy="2961150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 rot="16200000">
              <a:off x="5138285" y="1985777"/>
              <a:ext cx="1747038" cy="434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Water Vapor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5138284" y="4602566"/>
              <a:ext cx="1747038" cy="434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</a:rPr>
                <a:t>Cloud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9651146" y="864525"/>
              <a:ext cx="768404" cy="52934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53" r="9348"/>
            <a:stretch/>
          </p:blipFill>
          <p:spPr>
            <a:xfrm>
              <a:off x="9651030" y="1526227"/>
              <a:ext cx="1028161" cy="39700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12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0D0D0D"/>
            </a:gs>
            <a:gs pos="46000">
              <a:schemeClr val="bg1">
                <a:lumMod val="65000"/>
                <a:lumOff val="35000"/>
              </a:schemeClr>
            </a:gs>
            <a:gs pos="64000">
              <a:schemeClr val="bg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9"/>
          <p:cNvSpPr txBox="1">
            <a:spLocks noChangeArrowheads="1"/>
          </p:cNvSpPr>
          <p:nvPr/>
        </p:nvSpPr>
        <p:spPr bwMode="auto">
          <a:xfrm>
            <a:off x="0" y="590803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sz="2000" b="1" dirty="0" smtClean="0">
                <a:solidFill>
                  <a:srgbClr val="3AB0FF"/>
                </a:solidFill>
              </a:rPr>
              <a:t>Experimental Configuration </a:t>
            </a:r>
            <a:endParaRPr lang="en-US" sz="2000" b="1" dirty="0">
              <a:solidFill>
                <a:srgbClr val="3AB0FF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78771" y="992945"/>
            <a:ext cx="4631770" cy="43513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Arial Regular" charset="0"/>
                <a:cs typeface="Arial Regular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Arial Regular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Arial Regular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Arial Regular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Arial Regular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5138" indent="-455613" algn="l"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3AB0FF"/>
                </a:solidFill>
              </a:rPr>
              <a:t>Control (Present-Day Observing System) - CTL </a:t>
            </a:r>
          </a:p>
          <a:p>
            <a:pPr marL="177800" lvl="1" indent="-177800" algn="l">
              <a:spcBef>
                <a:spcPts val="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Described in </a:t>
            </a:r>
            <a:r>
              <a:rPr lang="en-US" dirty="0" err="1" smtClean="0">
                <a:solidFill>
                  <a:schemeClr val="tx1"/>
                </a:solidFill>
              </a:rPr>
              <a:t>Errico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et al</a:t>
            </a:r>
            <a:r>
              <a:rPr lang="en-US" dirty="0" smtClean="0">
                <a:solidFill>
                  <a:schemeClr val="tx1"/>
                </a:solidFill>
              </a:rPr>
              <a:t>. (GMAO </a:t>
            </a:r>
            <a:r>
              <a:rPr lang="en-US" dirty="0">
                <a:solidFill>
                  <a:schemeClr val="tx1"/>
                </a:solidFill>
              </a:rPr>
              <a:t>Tech </a:t>
            </a:r>
            <a:r>
              <a:rPr lang="en-US" dirty="0" smtClean="0">
                <a:solidFill>
                  <a:schemeClr val="tx1"/>
                </a:solidFill>
              </a:rPr>
              <a:t>Memo 2017</a:t>
            </a:r>
            <a:r>
              <a:rPr lang="en-US" dirty="0">
                <a:solidFill>
                  <a:schemeClr val="tx1"/>
                </a:solidFill>
              </a:rPr>
              <a:t>) </a:t>
            </a:r>
            <a:endParaRPr lang="en-US" dirty="0" smtClean="0">
              <a:solidFill>
                <a:schemeClr val="tx1"/>
              </a:solidFill>
            </a:endParaRPr>
          </a:p>
          <a:p>
            <a:pPr marL="177800" lvl="1" indent="-177800" algn="l">
              <a:spcBef>
                <a:spcPts val="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/>
              <a:t>Simulates full Observing System (circa 2016)</a:t>
            </a:r>
          </a:p>
          <a:p>
            <a:pPr marL="406400" lvl="2" indent="-228600" algn="l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dirty="0" smtClean="0"/>
              <a:t>Conventional:  RAOB, surface, aircraft</a:t>
            </a:r>
          </a:p>
          <a:p>
            <a:pPr marL="406400" lvl="2" indent="-228600" algn="l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dirty="0" smtClean="0"/>
              <a:t>Satellite Retrieved: GEO AMVs (</a:t>
            </a:r>
            <a:r>
              <a:rPr lang="en-US" dirty="0" err="1" smtClean="0"/>
              <a:t>Himawari</a:t>
            </a:r>
            <a:r>
              <a:rPr lang="en-US" dirty="0" smtClean="0"/>
              <a:t>/ </a:t>
            </a:r>
            <a:r>
              <a:rPr lang="en-US" dirty="0" err="1" smtClean="0"/>
              <a:t>MeteoSat</a:t>
            </a:r>
            <a:r>
              <a:rPr lang="en-US" dirty="0" smtClean="0"/>
              <a:t>/GOES), Polar LEO AMVs (MODIS Aqua/Terra)</a:t>
            </a:r>
          </a:p>
          <a:p>
            <a:pPr marL="406400" lvl="2" indent="-228600" algn="l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dirty="0" smtClean="0"/>
              <a:t>Radiances: </a:t>
            </a:r>
          </a:p>
          <a:p>
            <a:pPr marL="635000" lvl="4" indent="-228600" algn="l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dirty="0" smtClean="0"/>
              <a:t>AIRS, IASI (</a:t>
            </a:r>
            <a:r>
              <a:rPr lang="en-US" dirty="0" err="1" smtClean="0"/>
              <a:t>Metop</a:t>
            </a:r>
            <a:r>
              <a:rPr lang="en-US" dirty="0" smtClean="0"/>
              <a:t>-A/B), </a:t>
            </a:r>
            <a:r>
              <a:rPr lang="en-US" dirty="0" err="1" smtClean="0"/>
              <a:t>CrIS</a:t>
            </a:r>
            <a:r>
              <a:rPr lang="en-US" dirty="0" smtClean="0"/>
              <a:t>, HIRS (</a:t>
            </a:r>
            <a:r>
              <a:rPr lang="en-US" dirty="0" err="1" smtClean="0"/>
              <a:t>Metop</a:t>
            </a:r>
            <a:r>
              <a:rPr lang="en-US" dirty="0" smtClean="0"/>
              <a:t>-A)</a:t>
            </a:r>
          </a:p>
          <a:p>
            <a:pPr marL="635000" lvl="4" indent="-228600" algn="l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dirty="0" smtClean="0"/>
              <a:t>Microwave T:  AMSU-A (NOAA-15/18/19, </a:t>
            </a:r>
            <a:r>
              <a:rPr lang="en-US" dirty="0" err="1" smtClean="0"/>
              <a:t>Metop</a:t>
            </a:r>
            <a:r>
              <a:rPr lang="en-US" dirty="0" smtClean="0"/>
              <a:t>-A/B, Aqua), ATMS, SSMIS F17</a:t>
            </a:r>
          </a:p>
          <a:p>
            <a:pPr marL="635000" lvl="4" indent="-228600" algn="l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dirty="0" smtClean="0"/>
              <a:t>Microwave Q:  MHS (NOAA-18, </a:t>
            </a:r>
            <a:r>
              <a:rPr lang="en-US" dirty="0" err="1" smtClean="0"/>
              <a:t>Metop</a:t>
            </a:r>
            <a:r>
              <a:rPr lang="en-US" dirty="0" smtClean="0"/>
              <a:t>-A/B)</a:t>
            </a:r>
          </a:p>
          <a:p>
            <a:pPr marL="177800" lvl="2" indent="-177800" algn="l">
              <a:spcBef>
                <a:spcPts val="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/>
              <a:t>All observations have error models applied</a:t>
            </a:r>
          </a:p>
          <a:p>
            <a:pPr lvl="3" algn="l"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 algn="l">
              <a:spcBef>
                <a:spcPts val="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4887211" y="992944"/>
            <a:ext cx="4117642" cy="420522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Arial Regular" charset="0"/>
                <a:cs typeface="Arial Regular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b="0" i="0" kern="1200">
                <a:solidFill>
                  <a:schemeClr val="tx1"/>
                </a:solidFill>
                <a:latin typeface="+mn-lt"/>
                <a:ea typeface="Arial Regular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Arial Regular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b="0" i="0" kern="1200">
                <a:solidFill>
                  <a:schemeClr val="tx1"/>
                </a:solidFill>
                <a:latin typeface="+mn-lt"/>
                <a:ea typeface="Arial Regular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b="0" i="0" kern="1200">
                <a:solidFill>
                  <a:schemeClr val="tx1"/>
                </a:solidFill>
                <a:latin typeface="+mn-lt"/>
                <a:ea typeface="Arial Regular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3AB0FF"/>
                </a:solidFill>
              </a:rPr>
              <a:t>Perfect </a:t>
            </a:r>
            <a:r>
              <a:rPr lang="en-US" dirty="0" err="1" smtClean="0">
                <a:solidFill>
                  <a:srgbClr val="3AB0FF"/>
                </a:solidFill>
              </a:rPr>
              <a:t>MISTiC</a:t>
            </a:r>
            <a:r>
              <a:rPr lang="en-US" dirty="0" smtClean="0">
                <a:solidFill>
                  <a:srgbClr val="3AB0FF"/>
                </a:solidFill>
              </a:rPr>
              <a:t> Winds – 4PERF</a:t>
            </a:r>
          </a:p>
          <a:p>
            <a:pPr marL="238125" lvl="1" indent="-238125">
              <a:buFont typeface="Wingdings" charset="2"/>
              <a:buChar char="Ø"/>
            </a:pPr>
            <a:r>
              <a:rPr lang="en-US" dirty="0" smtClean="0"/>
              <a:t>Control + 4 Orbit Configuration</a:t>
            </a:r>
          </a:p>
          <a:p>
            <a:pPr marL="465138" lvl="2" indent="-238125"/>
            <a:r>
              <a:rPr lang="en-US" dirty="0" err="1" smtClean="0"/>
              <a:t>MISTiC</a:t>
            </a:r>
            <a:r>
              <a:rPr lang="en-US" dirty="0" smtClean="0"/>
              <a:t> Radiances (</a:t>
            </a:r>
            <a:r>
              <a:rPr lang="en-US" i="1" dirty="0" smtClean="0"/>
              <a:t>46 channel selection</a:t>
            </a:r>
            <a:r>
              <a:rPr lang="en-US" dirty="0" smtClean="0"/>
              <a:t>)</a:t>
            </a:r>
          </a:p>
          <a:p>
            <a:pPr marL="465138" lvl="3" indent="-238125">
              <a:buFont typeface="Arial" charset="0"/>
              <a:buChar char="•"/>
            </a:pPr>
            <a:r>
              <a:rPr lang="en-US" dirty="0" smtClean="0"/>
              <a:t>Channel selection performed to reduce </a:t>
            </a:r>
            <a:r>
              <a:rPr lang="en-US" dirty="0" err="1" smtClean="0"/>
              <a:t>interchannel</a:t>
            </a:r>
            <a:r>
              <a:rPr lang="en-US" dirty="0" smtClean="0"/>
              <a:t> correlations</a:t>
            </a:r>
          </a:p>
          <a:p>
            <a:pPr marL="465138" lvl="2" indent="-238125"/>
            <a:r>
              <a:rPr lang="en-US" dirty="0" err="1" smtClean="0"/>
              <a:t>MISTiC</a:t>
            </a:r>
            <a:r>
              <a:rPr lang="en-US" dirty="0" smtClean="0"/>
              <a:t> AMVs (Cloud &amp; WV)</a:t>
            </a:r>
          </a:p>
          <a:p>
            <a:pPr marL="465138" lvl="2" indent="-238125"/>
            <a:r>
              <a:rPr lang="en-US" dirty="0" smtClean="0"/>
              <a:t>No additional errors applied to either radiances or AMVs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3AB0FF"/>
                </a:solidFill>
              </a:rPr>
              <a:t>Realistic </a:t>
            </a:r>
            <a:r>
              <a:rPr lang="en-US" dirty="0" err="1" smtClean="0">
                <a:solidFill>
                  <a:srgbClr val="3AB0FF"/>
                </a:solidFill>
              </a:rPr>
              <a:t>MISTiC</a:t>
            </a:r>
            <a:r>
              <a:rPr lang="en-US" dirty="0" smtClean="0">
                <a:solidFill>
                  <a:srgbClr val="3AB0FF"/>
                </a:solidFill>
              </a:rPr>
              <a:t> Winds – 4ERR</a:t>
            </a:r>
          </a:p>
          <a:p>
            <a:pPr marL="287338" lvl="1" indent="-277813">
              <a:buFont typeface="Wingdings" charset="2"/>
              <a:buChar char="Ø"/>
            </a:pPr>
            <a:r>
              <a:rPr lang="en-US" dirty="0" smtClean="0"/>
              <a:t>4PERF + error covariance models applied to radiances and winds</a:t>
            </a:r>
          </a:p>
          <a:p>
            <a:pPr marL="525463" lvl="2" indent="-238125"/>
            <a:r>
              <a:rPr lang="en-US" dirty="0" err="1" smtClean="0"/>
              <a:t>Himawari</a:t>
            </a:r>
            <a:r>
              <a:rPr lang="en-US" dirty="0" smtClean="0"/>
              <a:t> specs used for AMVs</a:t>
            </a:r>
          </a:p>
          <a:p>
            <a:pPr marL="525463" lvl="2" indent="-238125"/>
            <a:r>
              <a:rPr lang="en-US" dirty="0" smtClean="0"/>
              <a:t>Convolved IASI radiances uses for radiance error estimation</a:t>
            </a:r>
          </a:p>
        </p:txBody>
      </p:sp>
    </p:spTree>
    <p:extLst>
      <p:ext uri="{BB962C8B-B14F-4D97-AF65-F5344CB8AC3E}">
        <p14:creationId xmlns:p14="http://schemas.microsoft.com/office/powerpoint/2010/main" val="210309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0D0D0D"/>
            </a:gs>
            <a:gs pos="46000">
              <a:schemeClr val="bg1">
                <a:lumMod val="65000"/>
                <a:lumOff val="35000"/>
              </a:schemeClr>
            </a:gs>
            <a:gs pos="64000">
              <a:schemeClr val="bg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9"/>
          <p:cNvSpPr txBox="1">
            <a:spLocks noChangeArrowheads="1"/>
          </p:cNvSpPr>
          <p:nvPr/>
        </p:nvSpPr>
        <p:spPr bwMode="auto">
          <a:xfrm>
            <a:off x="0" y="590803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sz="2000" b="1" dirty="0" smtClean="0">
                <a:solidFill>
                  <a:srgbClr val="3AB0FF"/>
                </a:solidFill>
              </a:rPr>
              <a:t>Analysis Error Variance Difference </a:t>
            </a:r>
            <a:r>
              <a:rPr lang="mr-IN" sz="2000" b="1" dirty="0" smtClean="0">
                <a:solidFill>
                  <a:srgbClr val="3AB0FF"/>
                </a:solidFill>
              </a:rPr>
              <a:t>–</a:t>
            </a:r>
            <a:r>
              <a:rPr lang="en-US" sz="2000" b="1" dirty="0" smtClean="0">
                <a:solidFill>
                  <a:srgbClr val="3AB0FF"/>
                </a:solidFill>
              </a:rPr>
              <a:t> Zonal Average, July-August</a:t>
            </a:r>
            <a:endParaRPr lang="en-US" sz="2000" b="1" dirty="0">
              <a:solidFill>
                <a:srgbClr val="3AB0FF"/>
              </a:solidFill>
            </a:endParaRPr>
          </a:p>
        </p:txBody>
      </p:sp>
      <p:sp>
        <p:nvSpPr>
          <p:cNvPr id="5" name="Content Placeholder 10"/>
          <p:cNvSpPr txBox="1">
            <a:spLocks/>
          </p:cNvSpPr>
          <p:nvPr/>
        </p:nvSpPr>
        <p:spPr>
          <a:xfrm>
            <a:off x="344557" y="4082142"/>
            <a:ext cx="8534399" cy="12496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Arial Regular" charset="0"/>
                <a:cs typeface="Arial Regular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Arial Regular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Arial Regular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Arial Regular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Arial Regular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444500" algn="l"/>
            <a:r>
              <a:rPr lang="en-US" sz="1800" dirty="0" smtClean="0"/>
              <a:t>Error variance calculated relative to Nature Run (truth)</a:t>
            </a:r>
          </a:p>
          <a:p>
            <a:pPr lvl="1" indent="-444500" algn="l"/>
            <a:r>
              <a:rPr lang="en-US" sz="1800" dirty="0" smtClean="0"/>
              <a:t>Difference relative to CTL – </a:t>
            </a:r>
            <a:r>
              <a:rPr lang="en-US" sz="1800" dirty="0" err="1" smtClean="0"/>
              <a:t>MISTiC</a:t>
            </a:r>
            <a:r>
              <a:rPr lang="en-US" sz="1800" dirty="0" smtClean="0"/>
              <a:t> Winds observations lead to an error reduction (blue) in more regions than a degradation (red) </a:t>
            </a:r>
          </a:p>
          <a:p>
            <a:pPr lvl="1" indent="-444500" algn="l"/>
            <a:r>
              <a:rPr lang="en-US" sz="1800" dirty="0" smtClean="0"/>
              <a:t>Experiment 4PERF (not shown) has a similar </a:t>
            </a:r>
            <a:r>
              <a:rPr lang="en-US" sz="1800" dirty="0" err="1" smtClean="0"/>
              <a:t>pattren</a:t>
            </a:r>
            <a:r>
              <a:rPr lang="en-US" sz="1800" dirty="0" smtClean="0"/>
              <a:t> with more improvement throughout</a:t>
            </a:r>
            <a:endParaRPr lang="en-US" sz="1800" dirty="0" smtClean="0"/>
          </a:p>
        </p:txBody>
      </p:sp>
      <p:grpSp>
        <p:nvGrpSpPr>
          <p:cNvPr id="11" name="Group 10"/>
          <p:cNvGrpSpPr/>
          <p:nvPr/>
        </p:nvGrpSpPr>
        <p:grpSpPr>
          <a:xfrm>
            <a:off x="802424" y="985703"/>
            <a:ext cx="7539153" cy="2942799"/>
            <a:chOff x="1006099" y="985703"/>
            <a:chExt cx="7539153" cy="2942799"/>
          </a:xfrm>
        </p:grpSpPr>
        <p:grpSp>
          <p:nvGrpSpPr>
            <p:cNvPr id="9" name="Group 8"/>
            <p:cNvGrpSpPr/>
            <p:nvPr/>
          </p:nvGrpSpPr>
          <p:grpSpPr>
            <a:xfrm>
              <a:off x="1006099" y="985703"/>
              <a:ext cx="3572085" cy="2942799"/>
              <a:chOff x="1006099" y="892939"/>
              <a:chExt cx="3572085" cy="2942799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38"/>
              <a:stretch/>
            </p:blipFill>
            <p:spPr>
              <a:xfrm>
                <a:off x="1006099" y="1092538"/>
                <a:ext cx="3572085" cy="2743200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1006099" y="892939"/>
                <a:ext cx="3572085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/>
                    </a:solidFill>
                  </a:rPr>
                  <a:t>Zonal Wind: 4ERR minus CTL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4887652" y="996589"/>
              <a:ext cx="3657600" cy="2931913"/>
              <a:chOff x="4887652" y="903825"/>
              <a:chExt cx="3657600" cy="2931913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87652" y="1092538"/>
                <a:ext cx="3657600" cy="2743200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4887652" y="903825"/>
                <a:ext cx="3657600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/>
                    </a:solidFill>
                  </a:rPr>
                  <a:t>Temperature: 4ERR minus CTL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8246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0D0D0D"/>
            </a:gs>
            <a:gs pos="46000">
              <a:schemeClr val="bg1">
                <a:lumMod val="65000"/>
                <a:lumOff val="35000"/>
              </a:schemeClr>
            </a:gs>
            <a:gs pos="64000">
              <a:schemeClr val="bg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9"/>
          <p:cNvSpPr txBox="1">
            <a:spLocks noChangeArrowheads="1"/>
          </p:cNvSpPr>
          <p:nvPr/>
        </p:nvSpPr>
        <p:spPr bwMode="auto">
          <a:xfrm>
            <a:off x="0" y="590803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sz="2000" b="1" dirty="0" smtClean="0">
                <a:solidFill>
                  <a:srgbClr val="3AB0FF"/>
                </a:solidFill>
              </a:rPr>
              <a:t>Impacts on Forecast Skill: Height Anomaly Correlation (pressure-time)</a:t>
            </a:r>
            <a:endParaRPr lang="en-US" sz="2000" b="1" dirty="0">
              <a:solidFill>
                <a:srgbClr val="3AB0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822174" y="1119441"/>
            <a:ext cx="5499652" cy="3306785"/>
            <a:chOff x="2557670" y="1331475"/>
            <a:chExt cx="5499652" cy="3306785"/>
          </a:xfrm>
        </p:grpSpPr>
        <p:sp>
          <p:nvSpPr>
            <p:cNvPr id="4" name="Rectangle 3"/>
            <p:cNvSpPr/>
            <p:nvPr/>
          </p:nvSpPr>
          <p:spPr>
            <a:xfrm>
              <a:off x="2557670" y="1331475"/>
              <a:ext cx="5499652" cy="330678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88003" y="1331475"/>
              <a:ext cx="5253777" cy="3200400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278296" y="4505741"/>
            <a:ext cx="8746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Forecast skill improvements: largest with 4 </a:t>
            </a:r>
            <a:r>
              <a:rPr lang="en-US" sz="1600" dirty="0" err="1" smtClean="0"/>
              <a:t>MISTiC</a:t>
            </a:r>
            <a:r>
              <a:rPr lang="en-US" sz="1600" dirty="0" smtClean="0"/>
              <a:t> systems and when </a:t>
            </a:r>
            <a:r>
              <a:rPr lang="en-US" sz="1600" dirty="0" err="1" smtClean="0"/>
              <a:t>obs</a:t>
            </a:r>
            <a:r>
              <a:rPr lang="en-US" sz="1600" dirty="0" smtClean="0"/>
              <a:t> errors are neglected</a:t>
            </a:r>
          </a:p>
          <a:p>
            <a:r>
              <a:rPr lang="en-US" sz="1600" dirty="0" smtClean="0"/>
              <a:t>Are largest close to the surface in NH, but throughout column in SH </a:t>
            </a:r>
          </a:p>
          <a:p>
            <a:r>
              <a:rPr lang="en-US" sz="1600" dirty="0" smtClean="0"/>
              <a:t>Retain significance out to 5 days in NH, but only out to about 2.5 days in SH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425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0D0D0D"/>
            </a:gs>
            <a:gs pos="46000">
              <a:schemeClr val="bg1">
                <a:lumMod val="65000"/>
                <a:lumOff val="35000"/>
              </a:schemeClr>
            </a:gs>
            <a:gs pos="64000">
              <a:schemeClr val="bg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9"/>
          <p:cNvSpPr txBox="1">
            <a:spLocks noChangeArrowheads="1"/>
          </p:cNvSpPr>
          <p:nvPr/>
        </p:nvSpPr>
        <p:spPr bwMode="auto">
          <a:xfrm>
            <a:off x="0" y="537794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n-US" sz="2000" b="1" dirty="0" smtClean="0">
                <a:solidFill>
                  <a:srgbClr val="3AB0FF"/>
                </a:solidFill>
              </a:rPr>
              <a:t>Forecast Impact (FSOI Metric)</a:t>
            </a:r>
            <a:endParaRPr lang="en-US" sz="2000" b="1" dirty="0">
              <a:solidFill>
                <a:srgbClr val="3AB0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95130" y="1070425"/>
            <a:ext cx="7871792" cy="3011244"/>
            <a:chOff x="795130" y="937905"/>
            <a:chExt cx="7871792" cy="3011244"/>
          </a:xfrm>
        </p:grpSpPr>
        <p:sp>
          <p:nvSpPr>
            <p:cNvPr id="4" name="Rectangle 3"/>
            <p:cNvSpPr/>
            <p:nvPr/>
          </p:nvSpPr>
          <p:spPr>
            <a:xfrm>
              <a:off x="795130" y="937905"/>
              <a:ext cx="7871792" cy="30112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/>
            <p:cNvGrpSpPr>
              <a:grpSpLocks noChangeAspect="1"/>
            </p:cNvGrpSpPr>
            <p:nvPr/>
          </p:nvGrpSpPr>
          <p:grpSpPr>
            <a:xfrm>
              <a:off x="981986" y="1067576"/>
              <a:ext cx="7498080" cy="2751903"/>
              <a:chOff x="1152544" y="1102291"/>
              <a:chExt cx="9907799" cy="3636310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1152544" y="1102291"/>
                <a:ext cx="9907799" cy="3636310"/>
                <a:chOff x="5285495" y="1513114"/>
                <a:chExt cx="9907799" cy="3636310"/>
              </a:xfrm>
            </p:grpSpPr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711"/>
                <a:stretch/>
              </p:blipFill>
              <p:spPr>
                <a:xfrm>
                  <a:off x="5285495" y="1513114"/>
                  <a:ext cx="5355296" cy="3636310"/>
                </a:xfrm>
                <a:prstGeom prst="rect">
                  <a:avLst/>
                </a:prstGeom>
              </p:spPr>
            </p:pic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807"/>
                <a:stretch/>
              </p:blipFill>
              <p:spPr>
                <a:xfrm>
                  <a:off x="9837998" y="1516743"/>
                  <a:ext cx="5355296" cy="3632680"/>
                </a:xfrm>
                <a:prstGeom prst="rect">
                  <a:avLst/>
                </a:prstGeom>
              </p:spPr>
            </p:pic>
          </p:grpSp>
          <p:sp>
            <p:nvSpPr>
              <p:cNvPr id="7" name="TextBox 6"/>
              <p:cNvSpPr txBox="1"/>
              <p:nvPr/>
            </p:nvSpPr>
            <p:spPr>
              <a:xfrm>
                <a:off x="2104822" y="3722363"/>
                <a:ext cx="2647951" cy="6913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Perfect </a:t>
                </a:r>
                <a:r>
                  <a:rPr lang="en-US" sz="1400" dirty="0" err="1" smtClean="0">
                    <a:solidFill>
                      <a:schemeClr val="bg1"/>
                    </a:solidFill>
                  </a:rPr>
                  <a:t>MISTiC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1400" dirty="0" err="1" smtClean="0">
                    <a:solidFill>
                      <a:schemeClr val="bg1"/>
                    </a:solidFill>
                  </a:rPr>
                  <a:t>Obs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/>
                </a:r>
                <a:br>
                  <a:rPr lang="en-US" sz="1400" dirty="0" smtClean="0">
                    <a:solidFill>
                      <a:schemeClr val="bg1"/>
                    </a:solidFill>
                  </a:rPr>
                </a:br>
                <a:r>
                  <a:rPr lang="en-US" sz="1400" dirty="0" smtClean="0">
                    <a:solidFill>
                      <a:schemeClr val="bg1"/>
                    </a:solidFill>
                  </a:rPr>
                  <a:t>4PERF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6657323" y="3722362"/>
                <a:ext cx="2647951" cy="6913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Imperfect </a:t>
                </a:r>
                <a:r>
                  <a:rPr lang="en-US" sz="1400" dirty="0" err="1" smtClean="0">
                    <a:solidFill>
                      <a:schemeClr val="bg1"/>
                    </a:solidFill>
                  </a:rPr>
                  <a:t>MISTiC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1400" dirty="0" err="1" smtClean="0">
                    <a:solidFill>
                      <a:schemeClr val="bg1"/>
                    </a:solidFill>
                  </a:rPr>
                  <a:t>Obs</a:t>
                </a:r>
                <a:r>
                  <a:rPr lang="en-US" sz="1400" dirty="0">
                    <a:solidFill>
                      <a:schemeClr val="bg1"/>
                    </a:solidFill>
                  </a:rPr>
                  <a:t/>
                </a:r>
                <a:br>
                  <a:rPr lang="en-US" sz="1400" dirty="0">
                    <a:solidFill>
                      <a:schemeClr val="bg1"/>
                    </a:solidFill>
                  </a:rPr>
                </a:br>
                <a:r>
                  <a:rPr lang="en-US" sz="1400" dirty="0" smtClean="0">
                    <a:solidFill>
                      <a:schemeClr val="bg1"/>
                    </a:solidFill>
                  </a:rPr>
                  <a:t>4ERR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9" name="Straight Arrow Connector 8"/>
              <p:cNvCxnSpPr/>
              <p:nvPr/>
            </p:nvCxnSpPr>
            <p:spPr>
              <a:xfrm>
                <a:off x="5367338" y="1488281"/>
                <a:ext cx="1481137" cy="130969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>
                <a:off x="5367338" y="1725315"/>
                <a:ext cx="4071937" cy="987583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172276" y="4364890"/>
            <a:ext cx="8772939" cy="80345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Arial Regular" charset="0"/>
                <a:cs typeface="Arial Regular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Arial Regular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Arial Regular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Arial Regular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Arial Regular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 smtClean="0"/>
              <a:t>MISTiC</a:t>
            </a:r>
            <a:r>
              <a:rPr lang="en-US" sz="1800" dirty="0" smtClean="0"/>
              <a:t> Winds observations have a substantial impact on the skill of 24-hour forecasts, traced using an </a:t>
            </a:r>
            <a:r>
              <a:rPr lang="en-US" sz="1800" dirty="0" err="1" smtClean="0"/>
              <a:t>adjoint</a:t>
            </a:r>
            <a:r>
              <a:rPr lang="en-US" sz="1800" dirty="0" smtClean="0"/>
              <a:t>-based impact tool.  Accounting for observation error shows that </a:t>
            </a:r>
            <a:r>
              <a:rPr lang="en-US" sz="1800" dirty="0" err="1" smtClean="0"/>
              <a:t>MISTiC</a:t>
            </a:r>
            <a:r>
              <a:rPr lang="en-US" sz="1800" dirty="0" smtClean="0"/>
              <a:t> Winds wind data have a high impact, while the impact of the radiances drops substantially in the “mix”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69104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MAO-16x10-V1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13379</TotalTime>
  <Words>1151</Words>
  <Application>Microsoft Macintosh PowerPoint</Application>
  <PresentationFormat>On-screen Show (16:10)</PresentationFormat>
  <Paragraphs>133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 Regular</vt:lpstr>
      <vt:lpstr>Calibri</vt:lpstr>
      <vt:lpstr>Mangal</vt:lpstr>
      <vt:lpstr>ＭＳ Ｐゴシック</vt:lpstr>
      <vt:lpstr>Wingdings</vt:lpstr>
      <vt:lpstr>Arial</vt:lpstr>
      <vt:lpstr>GMAO-16x10-V1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NASA Global Modeling and Assimilation Office</Company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  Pawson</dc:creator>
  <cp:lastModifiedBy>Steven Pawson</cp:lastModifiedBy>
  <cp:revision>526</cp:revision>
  <cp:lastPrinted>2017-07-11T18:31:30Z</cp:lastPrinted>
  <dcterms:created xsi:type="dcterms:W3CDTF">2014-08-28T13:35:13Z</dcterms:created>
  <dcterms:modified xsi:type="dcterms:W3CDTF">2018-02-07T17:18:27Z</dcterms:modified>
</cp:coreProperties>
</file>