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734" r:id="rId3"/>
    <p:sldMasterId id="2147483756" r:id="rId4"/>
    <p:sldMasterId id="2147483766" r:id="rId5"/>
    <p:sldMasterId id="2147483776" r:id="rId6"/>
    <p:sldMasterId id="2147483786" r:id="rId7"/>
  </p:sldMasterIdLst>
  <p:notesMasterIdLst>
    <p:notesMasterId r:id="rId10"/>
  </p:notesMasterIdLst>
  <p:handoutMasterIdLst>
    <p:handoutMasterId r:id="rId11"/>
  </p:handoutMasterIdLst>
  <p:sldIdLst>
    <p:sldId id="392" r:id="rId8"/>
    <p:sldId id="3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9E189"/>
    <a:srgbClr val="E3E554"/>
    <a:srgbClr val="EFE30D"/>
    <a:srgbClr val="E2649D"/>
    <a:srgbClr val="E1784F"/>
    <a:srgbClr val="E3EC0E"/>
    <a:srgbClr val="EEF8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02"/>
    <p:restoredTop sz="90582" autoAdjust="0"/>
  </p:normalViewPr>
  <p:slideViewPr>
    <p:cSldViewPr snapToGrid="0" snapToObjects="1" showGuides="1">
      <p:cViewPr varScale="1">
        <p:scale>
          <a:sx n="45" d="100"/>
          <a:sy n="45" d="100"/>
        </p:scale>
        <p:origin x="5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99EE2-AADF-6543-ADE7-03262CC179AB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0F6A-974D-AA4E-A891-83027CB3E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9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973BC-ED8B-450A-9BE3-D847E24F5530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947F4-548F-4E48-8DD1-481FB4EB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2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8.png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8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8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bg>
      <p:bgPr>
        <a:blipFill dpi="0" rotWithShape="0">
          <a:blip r:embed="rId2" cstate="screen">
            <a:alphaModFix amt="93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5637" y="1008530"/>
            <a:ext cx="8312727" cy="1860176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07" tIns="45704" rIns="91407" bIns="45704"/>
          <a:lstStyle>
            <a:lvl1pPr algn="ctr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1978" y="4088639"/>
            <a:ext cx="7010977" cy="1369919"/>
          </a:xfrm>
          <a:prstGeom prst="rect">
            <a:avLst/>
          </a:prstGeo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07" tIns="45704" rIns="91407" bIns="45704"/>
          <a:lstStyle>
            <a:lvl1pPr marL="0" indent="0" algn="ctr">
              <a:buFont typeface="Wingdings" pitchFamily="2" charset="2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18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pic>
        <p:nvPicPr>
          <p:cNvPr id="12" name="Picture 9" descr="Ball frame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62" y="6151816"/>
            <a:ext cx="503785" cy="51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0422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95275"/>
            <a:ext cx="7410450" cy="561975"/>
          </a:xfrm>
        </p:spPr>
        <p:txBody>
          <a:bodyPr>
            <a:noAutofit/>
          </a:bodyPr>
          <a:lstStyle>
            <a:lvl1pPr>
              <a:defRPr sz="3200">
                <a:solidFill>
                  <a:srgbClr val="3558BB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3pPr>
            <a:lvl4pPr>
              <a:buClr>
                <a:schemeClr val="tx2"/>
              </a:buClr>
              <a:defRPr>
                <a:latin typeface="Calibri" panose="020F0502020204030204" pitchFamily="34" charset="0"/>
              </a:defRPr>
            </a:lvl4pPr>
            <a:lvl5pPr>
              <a:buClr>
                <a:schemeClr val="accent6"/>
              </a:buCl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83379" y="6421605"/>
            <a:ext cx="7235371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4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24975" y="6496911"/>
            <a:ext cx="7003139" cy="31821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35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134956" y="6410847"/>
            <a:ext cx="7090229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33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378060"/>
            <a:ext cx="7467600" cy="6096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57984"/>
            <a:ext cx="3886200" cy="38618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157984"/>
            <a:ext cx="3886200" cy="386181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93815"/>
            <a:ext cx="3886200" cy="485851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93815"/>
            <a:ext cx="3886200" cy="485851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07510" y="6421605"/>
            <a:ext cx="6865257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993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24" y="304792"/>
            <a:ext cx="68580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77724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50140" y="6443121"/>
            <a:ext cx="7249886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7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2880" y="6410847"/>
            <a:ext cx="7547429" cy="318212"/>
          </a:xfr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</a:p>
        </p:txBody>
      </p:sp>
    </p:spTree>
    <p:extLst>
      <p:ext uri="{BB962C8B-B14F-4D97-AF65-F5344CB8AC3E}">
        <p14:creationId xmlns:p14="http://schemas.microsoft.com/office/powerpoint/2010/main" val="137671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202363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PPT_Header02" hidden="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6345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sz="800">
                <a:solidFill>
                  <a:srgbClr val="000000"/>
                </a:solidFill>
                <a:latin typeface="Verdana" pitchFamily="34" charset="0"/>
              </a:rPr>
              <a:t>ESA UNCLASSIFIED – For Official Use</a:t>
            </a:r>
            <a:endParaRPr lang="en-GB" sz="8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19335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1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853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854705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76078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59351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31479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997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6474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">
    <p:bg>
      <p:bgPr>
        <a:blipFill dpi="0" rotWithShape="0">
          <a:blip r:embed="rId2" cstate="screen">
            <a:alphaModFix amt="93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5637" y="1008530"/>
            <a:ext cx="8312727" cy="1860176"/>
          </a:xfr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07" tIns="45704" rIns="91407" bIns="45704"/>
          <a:lstStyle>
            <a:lvl1pPr algn="ctr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01978" y="4088639"/>
            <a:ext cx="7010977" cy="1369919"/>
          </a:xfrm>
          <a:prstGeom prst="rect">
            <a:avLst/>
          </a:prstGeom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1407" tIns="45704" rIns="91407" bIns="45704"/>
          <a:lstStyle>
            <a:lvl1pPr marL="0" indent="0" algn="ctr">
              <a:buFont typeface="Wingdings" pitchFamily="2" charset="2"/>
              <a:buNone/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9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pic>
        <p:nvPicPr>
          <p:cNvPr id="12" name="Picture 9" descr="Ball frame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62" y="6151816"/>
            <a:ext cx="503785" cy="516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1943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95275"/>
            <a:ext cx="7410450" cy="561975"/>
          </a:xfrm>
        </p:spPr>
        <p:txBody>
          <a:bodyPr>
            <a:noAutofit/>
          </a:bodyPr>
          <a:lstStyle>
            <a:lvl1pPr>
              <a:defRPr sz="3200">
                <a:solidFill>
                  <a:srgbClr val="3558BB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3pPr>
            <a:lvl4pPr>
              <a:buClr>
                <a:schemeClr val="tx2"/>
              </a:buClr>
              <a:defRPr>
                <a:latin typeface="Calibri" panose="020F0502020204030204" pitchFamily="34" charset="0"/>
              </a:defRPr>
            </a:lvl4pPr>
            <a:lvl5pPr>
              <a:buClr>
                <a:schemeClr val="accent6"/>
              </a:buCl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83379" y="6421605"/>
            <a:ext cx="7235371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587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prstClr val="white"/>
              </a:solidFill>
              <a:latin typeface="Tw Cen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24975" y="6496911"/>
            <a:ext cx="7003139" cy="318212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buClr>
                <a:schemeClr val="accent3">
                  <a:lumMod val="75000"/>
                </a:schemeClr>
              </a:buCl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134956" y="6410847"/>
            <a:ext cx="7090229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7330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378060"/>
            <a:ext cx="7467600" cy="6096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57984"/>
            <a:ext cx="3886200" cy="38618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157984"/>
            <a:ext cx="3886200" cy="386181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93815"/>
            <a:ext cx="3886200" cy="485851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93815"/>
            <a:ext cx="3886200" cy="485851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207510" y="6421605"/>
            <a:ext cx="6865257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790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24" y="304792"/>
            <a:ext cx="68580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77724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57600"/>
            <a:ext cx="7772400" cy="243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50140" y="6443121"/>
            <a:ext cx="7249886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315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92880" y="6410847"/>
            <a:ext cx="7547429" cy="318212"/>
          </a:xfrm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</a:p>
        </p:txBody>
      </p:sp>
    </p:spTree>
    <p:extLst>
      <p:ext uri="{BB962C8B-B14F-4D97-AF65-F5344CB8AC3E}">
        <p14:creationId xmlns:p14="http://schemas.microsoft.com/office/powerpoint/2010/main" val="1188549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en-US">
                <a:solidFill>
                  <a:prstClr val="black"/>
                </a:solidFill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38204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5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5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PPT_Header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5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/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</p:spTree>
    <p:extLst/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3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42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51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2127960.jpg"/>
          <p:cNvPicPr>
            <a:picLocks noChangeAspect="1"/>
          </p:cNvPicPr>
          <p:nvPr userDrawn="1"/>
        </p:nvPicPr>
        <p:blipFill rotWithShape="1">
          <a:blip r:embed="rId13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2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B2ED-6E00-DC4C-945E-F9DB4555312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F2B7-BB0F-3D4E-B99B-C376F5049B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64082" y="339725"/>
            <a:ext cx="7430567" cy="581025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16" name="Picture 9" descr="Ball frame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16" y="6369871"/>
            <a:ext cx="408785" cy="418905"/>
          </a:xfrm>
          <a:prstGeom prst="rect">
            <a:avLst/>
          </a:prstGeom>
          <a:noFill/>
        </p:spPr>
      </p:pic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838551" y="6443121"/>
            <a:ext cx="7547429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7"/>
          <p:cNvSpPr txBox="1">
            <a:spLocks/>
          </p:cNvSpPr>
          <p:nvPr userDrawn="1"/>
        </p:nvSpPr>
        <p:spPr>
          <a:xfrm>
            <a:off x="8688171" y="127012"/>
            <a:ext cx="360874" cy="19444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45ED0021-C3A7-4D0F-9105-B4BD49998D8C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5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31" name="Picture 35" descr="PPT_Header02" hidden="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332" name="Picture 36" descr="PPT_Header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5321" name="Picture 22" descr="signatu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422505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7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64082" y="339725"/>
            <a:ext cx="7430567" cy="581025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pic>
        <p:nvPicPr>
          <p:cNvPr id="16" name="Picture 9" descr="Ball frame"/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16" y="6369871"/>
            <a:ext cx="408785" cy="418905"/>
          </a:xfrm>
          <a:prstGeom prst="rect">
            <a:avLst/>
          </a:prstGeom>
          <a:noFill/>
        </p:spPr>
      </p:pic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838551" y="6443121"/>
            <a:ext cx="7547429" cy="318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charset="0"/>
              </a:rPr>
              <a:t>ILRC 27  |  5-10 July 2015  |  CCNY  |  New York City, NY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7"/>
          <p:cNvSpPr txBox="1">
            <a:spLocks/>
          </p:cNvSpPr>
          <p:nvPr userDrawn="1"/>
        </p:nvSpPr>
        <p:spPr>
          <a:xfrm>
            <a:off x="8688171" y="127012"/>
            <a:ext cx="360874" cy="19444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45ED0021-C3A7-4D0F-9105-B4BD49998D8C}" type="slidenum">
              <a:rPr lang="en-US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5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31" name="Picture 35" descr="PPT_Header0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32" name="Picture 36" descr="PPT_Header0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1" name="Picture 22" descr="signatu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5330" name="Text Box 34"/>
          <p:cNvSpPr txBox="1">
            <a:spLocks noChangeAspect="1" noChangeArrowheads="1"/>
          </p:cNvSpPr>
          <p:nvPr userDrawn="1"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noProof="1">
              <a:solidFill>
                <a:srgbClr val="4D4F53"/>
              </a:solidFill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9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31" name="Picture 35" descr="PPT_Header0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32" name="Picture 36" descr="PPT_Header0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1" name="Picture 22" descr="signatu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5330" name="Text Box 34"/>
          <p:cNvSpPr txBox="1">
            <a:spLocks noChangeAspect="1" noChangeArrowheads="1"/>
          </p:cNvSpPr>
          <p:nvPr userDrawn="1"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noProof="1">
              <a:solidFill>
                <a:srgbClr val="4D4F53"/>
              </a:solidFill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98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31" name="Picture 35" descr="PPT_Header0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32" name="Picture 36" descr="PPT_Header0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1" name="Picture 22" descr="signatu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5"/>
            <a:ext cx="790575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5330" name="Text Box 34"/>
          <p:cNvSpPr txBox="1">
            <a:spLocks noChangeAspect="1" noChangeArrowheads="1"/>
          </p:cNvSpPr>
          <p:nvPr userDrawn="1"/>
        </p:nvSpPr>
        <p:spPr bwMode="auto">
          <a:xfrm>
            <a:off x="630238" y="619760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noProof="1">
              <a:solidFill>
                <a:srgbClr val="4D4F53"/>
              </a:solidFill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31825" y="6429375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9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WG_Agenda020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B351E9-D975-A848-A884-95240519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the Winter 2018 Meeting of the Working Group on Space-based Lidar Winds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98F890-7BBF-884A-93B8-C7ED8E441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Logistics</a:t>
            </a:r>
          </a:p>
          <a:p>
            <a:pPr lvl="1"/>
            <a:r>
              <a:rPr lang="en-US" dirty="0"/>
              <a:t>Shutdown uncertainties continue, so we will end the meeting tomorrow evening</a:t>
            </a:r>
          </a:p>
          <a:p>
            <a:pPr lvl="1"/>
            <a:r>
              <a:rPr lang="en-US" dirty="0"/>
              <a:t>Because of the tight schedule, lunch will be provided both days in this room</a:t>
            </a:r>
          </a:p>
          <a:p>
            <a:pPr lvl="1"/>
            <a:r>
              <a:rPr lang="en-US" dirty="0"/>
              <a:t>Refreshments courtesy of the CIRES Environmental Modeling, Observations, and Forecasting Division</a:t>
            </a:r>
          </a:p>
          <a:p>
            <a:pPr lvl="1"/>
            <a:r>
              <a:rPr lang="en-US" dirty="0"/>
              <a:t>Dinner tonight at the Med restaurant in downtown Boulder</a:t>
            </a:r>
          </a:p>
          <a:p>
            <a:r>
              <a:rPr lang="en-US" dirty="0"/>
              <a:t>Thanks to supporters of this meeting</a:t>
            </a:r>
          </a:p>
          <a:p>
            <a:pPr lvl="1"/>
            <a:r>
              <a:rPr lang="en-US" dirty="0"/>
              <a:t>Karen St. </a:t>
            </a:r>
            <a:r>
              <a:rPr lang="en-US" dirty="0" err="1"/>
              <a:t>Germain</a:t>
            </a:r>
            <a:r>
              <a:rPr lang="en-US" dirty="0"/>
              <a:t>, NOAA/NESDIS</a:t>
            </a:r>
          </a:p>
          <a:p>
            <a:pPr lvl="1"/>
            <a:r>
              <a:rPr lang="en-US" dirty="0"/>
              <a:t>Jack Kaye, NASA Earth </a:t>
            </a:r>
            <a:r>
              <a:rPr lang="en-US" dirty="0" smtClean="0"/>
              <a:t>Sciences</a:t>
            </a:r>
          </a:p>
          <a:p>
            <a:r>
              <a:rPr lang="en-US" dirty="0" smtClean="0"/>
              <a:t>Email presentations to richard.j.tisinai@noaa.gov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6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9BAE8-2FF6-C94D-81F1-0A96EE6EC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203A4F-3992-7A45-9D81-261CF2172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Digest and assess the Decadal Survey report and what it means for global winds measurement</a:t>
            </a:r>
          </a:p>
          <a:p>
            <a:r>
              <a:rPr lang="en-US" dirty="0"/>
              <a:t>Review the current state and potential for space deployment of global wind measurement technology</a:t>
            </a:r>
          </a:p>
          <a:p>
            <a:r>
              <a:rPr lang="en-US" dirty="0"/>
              <a:t>Develop a consensus on the science goals – what do we want to do and why do we want to do it</a:t>
            </a:r>
          </a:p>
          <a:p>
            <a:r>
              <a:rPr lang="en-US" dirty="0"/>
              <a:t>Begin work on a road map to meet the science goals</a:t>
            </a:r>
          </a:p>
          <a:p>
            <a:r>
              <a:rPr lang="en-US" dirty="0"/>
              <a:t>Discuss the system approach to global wind measurements and how different techniques can be implemented together as part of a system</a:t>
            </a:r>
          </a:p>
          <a:p>
            <a:r>
              <a:rPr lang="en-US" dirty="0"/>
              <a:t>Agenda: </a:t>
            </a:r>
            <a:r>
              <a:rPr lang="en-US" dirty="0">
                <a:hlinkClick r:id="rId2"/>
              </a:rPr>
              <a:t>LWG_Agenda0203.pdf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1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DDL_templat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70C0"/>
      </a:accent1>
      <a:accent2>
        <a:srgbClr val="00B050"/>
      </a:accent2>
      <a:accent3>
        <a:srgbClr val="8588A1"/>
      </a:accent3>
      <a:accent4>
        <a:srgbClr val="C4652D"/>
      </a:accent4>
      <a:accent5>
        <a:srgbClr val="8B5D3D"/>
      </a:accent5>
      <a:accent6>
        <a:srgbClr val="00B0F0"/>
      </a:accent6>
      <a:hlink>
        <a:srgbClr val="FFC000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bg1">
            <a:lumMod val="50000"/>
          </a:schemeClr>
        </a:solidFill>
      </a:spPr>
      <a:bodyPr wrap="square" rtlCol="0" anchor="ctr">
        <a:spAutoFit/>
      </a:bodyPr>
      <a:lstStyle>
        <a:defPPr algn="l">
          <a:defRPr dirty="0" smtClean="0">
            <a:latin typeface="+mn-lt"/>
            <a:sym typeface="Wingdings" pitchFamily="2" charset="2"/>
          </a:defRPr>
        </a:defPPr>
      </a:lstStyle>
    </a:spDef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FIDDL_template">
  <a:themeElements>
    <a:clrScheme name="Custom 1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0070C0"/>
      </a:accent1>
      <a:accent2>
        <a:srgbClr val="00B050"/>
      </a:accent2>
      <a:accent3>
        <a:srgbClr val="8588A1"/>
      </a:accent3>
      <a:accent4>
        <a:srgbClr val="C4652D"/>
      </a:accent4>
      <a:accent5>
        <a:srgbClr val="8B5D3D"/>
      </a:accent5>
      <a:accent6>
        <a:srgbClr val="00B0F0"/>
      </a:accent6>
      <a:hlink>
        <a:srgbClr val="FFC000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bg1">
            <a:lumMod val="50000"/>
          </a:schemeClr>
        </a:solidFill>
      </a:spPr>
      <a:bodyPr wrap="square" rtlCol="0" anchor="ctr">
        <a:spAutoFit/>
      </a:bodyPr>
      <a:lstStyle>
        <a:defPPr algn="l">
          <a:defRPr dirty="0" smtClean="0">
            <a:latin typeface="+mn-lt"/>
            <a:sym typeface="Wingdings" pitchFamily="2" charset="2"/>
          </a:defRPr>
        </a:defPPr>
      </a:lstStyle>
    </a:spDef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alibri" panose="020F0502020204030204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1_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.potx" id="{4035F37E-B9D1-4636-97E4-60CF27A625BA}" vid="{04ACA1D1-02E6-4B19-B828-578536E30479}"/>
    </a:ext>
  </a:extLst>
</a:theme>
</file>

<file path=ppt/theme/theme6.xml><?xml version="1.0" encoding="utf-8"?>
<a:theme xmlns:a="http://schemas.openxmlformats.org/drawingml/2006/main" name="2_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.potx" id="{4035F37E-B9D1-4636-97E4-60CF27A625BA}" vid="{04ACA1D1-02E6-4B19-B828-578536E30479}"/>
    </a:ext>
  </a:extLst>
</a:theme>
</file>

<file path=ppt/theme/theme7.xml><?xml version="1.0" encoding="utf-8"?>
<a:theme xmlns:a="http://schemas.openxmlformats.org/drawingml/2006/main" name="3_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SA Presentation.potx" id="{4035F37E-B9D1-4636-97E4-60CF27A625BA}" vid="{04ACA1D1-02E6-4B19-B828-578536E30479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59228</TotalTime>
  <Words>174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6" baseType="lpstr">
      <vt:lpstr>Arial</vt:lpstr>
      <vt:lpstr>Arial Narrow</vt:lpstr>
      <vt:lpstr>Calibri</vt:lpstr>
      <vt:lpstr>Tw Cen MT</vt:lpstr>
      <vt:lpstr>Verdana</vt:lpstr>
      <vt:lpstr>Wingdings</vt:lpstr>
      <vt:lpstr>Wingdings 2</vt:lpstr>
      <vt:lpstr>Office Theme</vt:lpstr>
      <vt:lpstr>FIDDL_template</vt:lpstr>
      <vt:lpstr>ESA Presentation</vt:lpstr>
      <vt:lpstr>1_FIDDL_template</vt:lpstr>
      <vt:lpstr>1_Esa presentation</vt:lpstr>
      <vt:lpstr>2_Esa presentation</vt:lpstr>
      <vt:lpstr>3_Esa presentation</vt:lpstr>
      <vt:lpstr>Welcome to the Winter 2018 Meeting of the Working Group on Space-based Lidar Winds</vt:lpstr>
      <vt:lpstr>Meeting Objectives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Loaner</cp:lastModifiedBy>
  <cp:revision>190</cp:revision>
  <dcterms:created xsi:type="dcterms:W3CDTF">2014-06-24T22:47:26Z</dcterms:created>
  <dcterms:modified xsi:type="dcterms:W3CDTF">2018-02-07T16:18:43Z</dcterms:modified>
</cp:coreProperties>
</file>