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61" r:id="rId2"/>
    <p:sldId id="601" r:id="rId3"/>
    <p:sldId id="651" r:id="rId4"/>
    <p:sldId id="655" r:id="rId5"/>
    <p:sldId id="664" r:id="rId6"/>
    <p:sldId id="665" r:id="rId7"/>
    <p:sldId id="667" r:id="rId8"/>
    <p:sldId id="668" r:id="rId9"/>
    <p:sldId id="666" r:id="rId10"/>
    <p:sldId id="669" r:id="rId11"/>
    <p:sldId id="624" r:id="rId12"/>
    <p:sldId id="630" r:id="rId13"/>
    <p:sldId id="643" r:id="rId14"/>
    <p:sldId id="659" r:id="rId15"/>
    <p:sldId id="660" r:id="rId16"/>
    <p:sldId id="661" r:id="rId17"/>
    <p:sldId id="663" r:id="rId18"/>
    <p:sldId id="658" r:id="rId19"/>
    <p:sldId id="662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50021"/>
    <a:srgbClr val="D1F0D0"/>
    <a:srgbClr val="FD0DFB"/>
    <a:srgbClr val="9999FF"/>
    <a:srgbClr val="FF3300"/>
    <a:srgbClr val="C0C0C0"/>
    <a:srgbClr val="000066"/>
    <a:srgbClr val="6666FF"/>
    <a:srgbClr val="333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46" autoAdjust="0"/>
  </p:normalViewPr>
  <p:slideViewPr>
    <p:cSldViewPr snapToGrid="0">
      <p:cViewPr varScale="1">
        <p:scale>
          <a:sx n="196" d="100"/>
          <a:sy n="196" d="100"/>
        </p:scale>
        <p:origin x="-744" y="-112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3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7DEBDD-BDFF-9C49-9494-6A4EBD8FA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1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818E52F-AD2C-554D-854C-D2C491234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A0757-10F4-D84F-8E7B-379AC22A625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 smtClean="0">
                <a:latin typeface="Arial" charset="0"/>
              </a:rPr>
              <a:t>Hurricane </a:t>
            </a:r>
            <a:r>
              <a:rPr lang="en-US" sz="1400" dirty="0" err="1" smtClean="0">
                <a:latin typeface="Arial" charset="0"/>
              </a:rPr>
              <a:t>Edouard</a:t>
            </a:r>
            <a:r>
              <a:rPr lang="en-US" sz="1400" dirty="0" smtClean="0">
                <a:latin typeface="Arial" charset="0"/>
              </a:rPr>
              <a:t> 16 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497369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1811"/>
            <a:fld id="{7FB398BF-0DD4-4D0A-84D2-34EA0D9020BC}" type="slidenum">
              <a:rPr lang="en-US" sz="1200">
                <a:latin typeface="Times New Roman" pitchFamily="18" charset="0"/>
                <a:ea typeface="MS PGothic" pitchFamily="34" charset="-128"/>
              </a:rPr>
              <a:pPr algn="r" defTabSz="931811"/>
              <a:t>15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5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>With increasing budget uncertainty we need to leverage on</a:t>
            </a:r>
            <a:r>
              <a:rPr lang="en-US" baseline="0" dirty="0" smtClean="0">
                <a:latin typeface="Arial" charset="0"/>
              </a:rPr>
              <a:t> the successful HFIP approach to further our enhancements of the operational system. HFIP demonstrated an approach similar to that outlined in the OFCM </a:t>
            </a:r>
            <a:r>
              <a:rPr lang="en-US" b="1" i="1" dirty="0">
                <a:latin typeface="Arial"/>
                <a:ea typeface="+mn-ea"/>
                <a:cs typeface="Arial"/>
              </a:rPr>
              <a:t>Interagency Strategic Research Plan for Tropical Cyclones: The Way Ahead</a:t>
            </a:r>
            <a:r>
              <a:rPr lang="en-US" baseline="0" dirty="0" smtClean="0">
                <a:latin typeface="Arial" charset="0"/>
              </a:rPr>
              <a:t> that is working and accelerating improvements.</a:t>
            </a:r>
          </a:p>
          <a:p>
            <a:pPr defTabSz="465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latin typeface="Arial" charset="0"/>
              </a:rPr>
              <a:t>In challenging and volatile budget times OFCM serves as an honest broker in bringing together partners from across federal services to insure return on investment and coordination. WG/TCR serves as lynch pin in this endeavor to coordinate and track research across agencies to insure operational requirements are addressed. IHC plays critical role in providing a forum to monitor progress, and for this coordination to be discussed and debated.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44069" rIns="88136" bIns="44069"/>
          <a:lstStyle>
            <a:lvl1pPr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57066" indent="-291179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64717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30604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96491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r>
              <a:rPr lang="en-US" sz="1800"/>
              <a:t>AOML Program Review</a:t>
            </a:r>
          </a:p>
          <a:p>
            <a:pPr eaLnBrk="1"/>
            <a:endParaRPr lang="en-US" sz="180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44069" rIns="88136" bIns="44069"/>
          <a:lstStyle>
            <a:lvl1pPr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57066" indent="-291179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64717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30604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96491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fld id="{1A919477-5BDF-624E-B1BD-19DEAAEE53AD}" type="datetime1">
              <a:rPr lang="en-US" sz="1800"/>
              <a:pPr eaLnBrk="1"/>
              <a:t>11/2/15</a:t>
            </a:fld>
            <a:endParaRPr lang="en-US" sz="180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44069" rIns="88136" bIns="44069"/>
          <a:lstStyle>
            <a:lvl1pPr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57066" indent="-291179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64717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30604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96491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fld id="{3F3347F5-78D2-1846-8A22-43E77E5D2CD5}" type="slidenum">
              <a:rPr lang="en-US" sz="1800"/>
              <a:pPr eaLnBrk="1"/>
              <a:t>16</a:t>
            </a:fld>
            <a:endParaRPr lang="en-US" sz="1800"/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0938" y="8828352"/>
            <a:ext cx="3037840" cy="4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 anchor="b"/>
          <a:lstStyle>
            <a:lvl1pPr defTabSz="947738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defTabSz="947738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defTabSz="947738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defTabSz="947738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defTabSz="947738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algn="r" eaLnBrk="1" hangingPunct="1"/>
            <a:fld id="{980837F9-A08D-FB48-846F-84A89F6A575C}" type="slidenum">
              <a:rPr lang="en-US" sz="1100">
                <a:solidFill>
                  <a:schemeClr val="tx1"/>
                </a:solidFill>
              </a:rPr>
              <a:pPr algn="r" eaLnBrk="1" hangingPunct="1"/>
              <a:t>16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ln/>
        </p:spPr>
      </p:sp>
      <p:sp>
        <p:nvSpPr>
          <p:cNvPr id="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Since 15 May 2010 HRD has maintained our Blog on </a:t>
            </a:r>
            <a:r>
              <a:rPr lang="en-US" dirty="0" err="1" smtClean="0">
                <a:latin typeface="Arial" charset="0"/>
              </a:rPr>
              <a:t>Wordpress</a:t>
            </a:r>
            <a:r>
              <a:rPr lang="en-US" dirty="0" smtClean="0">
                <a:latin typeface="Arial" charset="0"/>
              </a:rPr>
              <a:t> which supports a RSS feed, Twitter, and Facebook accounts. 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Arial" charset="0"/>
              </a:rPr>
              <a:t>Wordpress</a:t>
            </a:r>
            <a:r>
              <a:rPr lang="en-US" dirty="0" smtClean="0">
                <a:latin typeface="Arial" charset="0"/>
              </a:rPr>
              <a:t> Stats: 854 posts (18-19 posts per month), 179 comments. Most posts are during the hurricane season where we post our updates on field activities whenever we are operating.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Arial" charset="0"/>
              </a:rPr>
              <a:t>Wordpress</a:t>
            </a:r>
            <a:r>
              <a:rPr lang="en-US" dirty="0" smtClean="0">
                <a:latin typeface="Arial" charset="0"/>
              </a:rPr>
              <a:t> Blog Views by Month and Year</a:t>
            </a:r>
          </a:p>
          <a:p>
            <a:pPr eaLnBrk="1">
              <a:defRPr/>
            </a:pPr>
            <a:r>
              <a:rPr lang="en-US" sz="1100" b="1" dirty="0">
                <a:latin typeface="Arial" pitchFamily="-65" charset="0"/>
                <a:ea typeface="+mn-ea"/>
                <a:cs typeface="+mn-cs"/>
              </a:rPr>
              <a:t>Months and Years</a:t>
            </a:r>
          </a:p>
          <a:p>
            <a:pPr eaLnBrk="1">
              <a:defRPr/>
            </a:pPr>
            <a:r>
              <a:rPr lang="en-US" sz="1100" b="1" dirty="0">
                <a:latin typeface="Arial" pitchFamily="-65" charset="0"/>
                <a:ea typeface="+mn-ea"/>
                <a:cs typeface="+mn-cs"/>
              </a:rPr>
              <a:t>	Jan	Feb	Mar	Apr	May	Jun	Jul	Aug	Sep	Oct	Nov	Dec	Total	</a:t>
            </a:r>
          </a:p>
          <a:p>
            <a:pPr eaLnBrk="1">
              <a:defRPr/>
            </a:pPr>
            <a:r>
              <a:rPr lang="en-US" sz="1100" b="1" dirty="0">
                <a:latin typeface="Arial" pitchFamily="-65" charset="0"/>
                <a:ea typeface="+mn-ea"/>
                <a:cs typeface="+mn-cs"/>
              </a:rPr>
              <a:t>2010	</a:t>
            </a:r>
            <a:r>
              <a:rPr lang="en-US" sz="1100" dirty="0">
                <a:latin typeface="Arial" pitchFamily="-65" charset="0"/>
                <a:ea typeface="+mn-ea"/>
                <a:cs typeface="+mn-cs"/>
              </a:rPr>
              <a:t>				152	753	1,790	3,463	5,521	2,047	1,479	1,019	16,224	</a:t>
            </a:r>
          </a:p>
          <a:p>
            <a:pPr eaLnBrk="1">
              <a:defRPr/>
            </a:pPr>
            <a:r>
              <a:rPr lang="en-US" sz="1100" b="1" dirty="0">
                <a:latin typeface="Arial" pitchFamily="-65" charset="0"/>
                <a:ea typeface="+mn-ea"/>
                <a:cs typeface="+mn-cs"/>
              </a:rPr>
              <a:t>2011	</a:t>
            </a:r>
            <a:r>
              <a:rPr lang="en-US" sz="1100" dirty="0">
                <a:latin typeface="Arial" pitchFamily="-65" charset="0"/>
                <a:ea typeface="+mn-ea"/>
                <a:cs typeface="+mn-cs"/>
              </a:rPr>
              <a:t>1,028	927	1,152	1,143	1,417	1,495	1,959	7,195	2,588	1,885	1,659	1,231	23,679	</a:t>
            </a:r>
          </a:p>
          <a:p>
            <a:pPr eaLnBrk="1">
              <a:defRPr/>
            </a:pPr>
            <a:r>
              <a:rPr lang="en-US" sz="1100" b="1" dirty="0">
                <a:latin typeface="Arial" pitchFamily="-65" charset="0"/>
                <a:ea typeface="+mn-ea"/>
                <a:cs typeface="+mn-cs"/>
              </a:rPr>
              <a:t>2012	</a:t>
            </a:r>
            <a:r>
              <a:rPr lang="en-US" sz="1100" dirty="0">
                <a:latin typeface="Arial" pitchFamily="-65" charset="0"/>
                <a:ea typeface="+mn-ea"/>
                <a:cs typeface="+mn-cs"/>
              </a:rPr>
              <a:t>1,139	1,179	1,305	1,456	1,754	1,855	1,929	14,433	4,537	5,302	3,179	2,770	40,838	</a:t>
            </a:r>
          </a:p>
          <a:p>
            <a:pPr eaLnBrk="1">
              <a:defRPr/>
            </a:pPr>
            <a:r>
              <a:rPr lang="en-US" sz="1100" b="1" dirty="0">
                <a:latin typeface="Arial" pitchFamily="-65" charset="0"/>
                <a:ea typeface="+mn-ea"/>
                <a:cs typeface="+mn-cs"/>
              </a:rPr>
              <a:t>2013	</a:t>
            </a:r>
            <a:r>
              <a:rPr lang="en-US" sz="1100" dirty="0">
                <a:latin typeface="Arial" pitchFamily="-65" charset="0"/>
                <a:ea typeface="+mn-ea"/>
                <a:cs typeface="+mn-cs"/>
              </a:rPr>
              <a:t>3,702	1,880	1,687	1,323	2,264	1,736	2,622	4,619	7,276	1,369	1,167	1,292	30,937	</a:t>
            </a:r>
          </a:p>
          <a:p>
            <a:pPr eaLnBrk="1">
              <a:defRPr/>
            </a:pPr>
            <a:r>
              <a:rPr lang="en-US" sz="1100" b="1" dirty="0">
                <a:latin typeface="Arial" pitchFamily="-65" charset="0"/>
                <a:ea typeface="+mn-ea"/>
                <a:cs typeface="+mn-cs"/>
              </a:rPr>
              <a:t>2014	</a:t>
            </a:r>
            <a:r>
              <a:rPr lang="en-US" sz="1100" dirty="0">
                <a:latin typeface="Arial" pitchFamily="-65" charset="0"/>
                <a:ea typeface="+mn-ea"/>
                <a:cs typeface="+mn-cs"/>
              </a:rPr>
              <a:t>1,250												1,250	</a:t>
            </a:r>
          </a:p>
          <a:p>
            <a:pPr eaLnBrk="1">
              <a:defRPr/>
            </a:pPr>
            <a:endParaRPr lang="en-US" sz="1100" dirty="0">
              <a:latin typeface="Arial" pitchFamily="-65" charset="0"/>
              <a:ea typeface="+mn-ea"/>
              <a:cs typeface="+mn-cs"/>
            </a:endParaRPr>
          </a:p>
          <a:p>
            <a:pPr eaLnBrk="1">
              <a:defRPr/>
            </a:pPr>
            <a:r>
              <a:rPr lang="en-US" sz="1100" dirty="0">
                <a:latin typeface="Arial" pitchFamily="-65" charset="0"/>
                <a:ea typeface="+mn-ea"/>
                <a:cs typeface="+mn-cs"/>
              </a:rPr>
              <a:t>Since late September 2013 HRD has tracked web pages using Google Analytics:</a:t>
            </a:r>
          </a:p>
          <a:p>
            <a:pPr eaLnBrk="1">
              <a:defRPr/>
            </a:pPr>
            <a:r>
              <a:rPr lang="en-US" sz="1100" dirty="0">
                <a:latin typeface="Arial" pitchFamily="-65" charset="0"/>
                <a:ea typeface="+mn-ea"/>
                <a:cs typeface="+mn-cs"/>
              </a:rPr>
              <a:t>HRD Web site Stats: Since late September 2013 a total of 188,460 visits or 47,000 visits per month with 383,873 page views</a:t>
            </a:r>
          </a:p>
          <a:p>
            <a:pPr eaLnBrk="1">
              <a:defRPr/>
            </a:pPr>
            <a:endParaRPr lang="en-US" sz="1100" dirty="0">
              <a:latin typeface="Arial" pitchFamily="-65" charset="0"/>
              <a:ea typeface="+mn-ea"/>
              <a:cs typeface="+mn-cs"/>
            </a:endParaRPr>
          </a:p>
          <a:p>
            <a:pPr eaLnBrk="1">
              <a:defRPr/>
            </a:pPr>
            <a:r>
              <a:rPr lang="en-US" sz="1100" dirty="0">
                <a:latin typeface="Arial" pitchFamily="-65" charset="0"/>
                <a:ea typeface="+mn-ea"/>
                <a:cs typeface="+mn-cs"/>
              </a:rPr>
              <a:t>Twitter Stats: 1,334 tweets of which 854 are directly from the </a:t>
            </a:r>
            <a:r>
              <a:rPr lang="en-US" sz="1100" dirty="0" err="1">
                <a:latin typeface="Arial" pitchFamily="-65" charset="0"/>
                <a:ea typeface="+mn-ea"/>
                <a:cs typeface="+mn-cs"/>
              </a:rPr>
              <a:t>Wordpress</a:t>
            </a:r>
            <a:r>
              <a:rPr lang="en-US" sz="1100" dirty="0">
                <a:latin typeface="Arial" pitchFamily="-65" charset="0"/>
                <a:ea typeface="+mn-ea"/>
                <a:cs typeface="+mn-cs"/>
              </a:rPr>
              <a:t> Blog and the rest from “Tweets from the Eye” which we do directly to Twitter from the NOAA aircraft during missions. “Tweets from the Eye” are a very effective and popular outreach tool helping educate the Public to what NOAA does.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NOAA successfully deployed an unmanned aircraft, the Coyote, from a hurricane hunter into the eye of Hurricane </a:t>
            </a:r>
            <a:r>
              <a:rPr lang="en-US" dirty="0" err="1">
                <a:latin typeface="+mn-lt"/>
                <a:ea typeface="+mn-ea"/>
                <a:cs typeface="+mn-cs"/>
              </a:rPr>
              <a:t>Edouard</a:t>
            </a:r>
            <a:r>
              <a:rPr lang="en-US" dirty="0">
                <a:latin typeface="+mn-lt"/>
                <a:ea typeface="+mn-ea"/>
                <a:cs typeface="+mn-cs"/>
              </a:rPr>
              <a:t> last season, and is expanding the use of this small unmanned aircraft. </a:t>
            </a:r>
          </a:p>
          <a:p>
            <a:pPr defTabSz="465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Planned flights will measure the regions of strongest winds at low altitudes in hurricanes and send that data in real-time to forecasters at the National Hurricane Center. </a:t>
            </a:r>
          </a:p>
          <a:p>
            <a:endParaRPr lang="en-US" dirty="0">
              <a:latin typeface="+mn-lt"/>
              <a:ea typeface="+mn-ea"/>
              <a:cs typeface="+mn-cs"/>
            </a:endParaRPr>
          </a:p>
          <a:p>
            <a:endParaRPr lang="en-US" dirty="0">
              <a:latin typeface="+mn-lt"/>
              <a:ea typeface="+mn-ea"/>
              <a:cs typeface="+mn-cs"/>
            </a:endParaRPr>
          </a:p>
          <a:p>
            <a:r>
              <a:rPr lang="en-US" dirty="0">
                <a:latin typeface="+mn-lt"/>
                <a:ea typeface="+mn-ea"/>
                <a:cs typeface="+mn-cs"/>
              </a:rPr>
              <a:t>NOAA is adding a Doppler wind </a:t>
            </a:r>
            <a:r>
              <a:rPr lang="en-US" dirty="0" err="1">
                <a:latin typeface="+mn-lt"/>
                <a:ea typeface="+mn-ea"/>
                <a:cs typeface="+mn-cs"/>
              </a:rPr>
              <a:t>Lidar</a:t>
            </a:r>
            <a:r>
              <a:rPr lang="en-US" dirty="0">
                <a:latin typeface="+mn-lt"/>
                <a:ea typeface="+mn-ea"/>
                <a:cs typeface="+mn-cs"/>
              </a:rPr>
              <a:t> on the P-3 aircraft used to collect, process and transmit atmospheric data from within a hurricane . 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The </a:t>
            </a:r>
            <a:r>
              <a:rPr lang="en-US" dirty="0" err="1">
                <a:latin typeface="+mn-lt"/>
                <a:ea typeface="+mn-ea"/>
                <a:cs typeface="+mn-cs"/>
              </a:rPr>
              <a:t>Lidar</a:t>
            </a:r>
            <a:r>
              <a:rPr lang="en-US" dirty="0">
                <a:latin typeface="+mn-lt"/>
                <a:ea typeface="+mn-ea"/>
                <a:cs typeface="+mn-cs"/>
              </a:rPr>
              <a:t> will complement the P-3 tail Doppler radar allowing NOAA to sample the winds inside the hurricane, even within the clear eye, that may be driving hurricane intensity changes.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71AD-3B80-9741-9061-149DB38629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38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NOAA successfully deployed an unmanned aircraft, the Coyote, from a hurricane hunter into the eye of Hurricane </a:t>
            </a:r>
            <a:r>
              <a:rPr lang="en-US" dirty="0" err="1">
                <a:latin typeface="+mn-lt"/>
                <a:ea typeface="+mn-ea"/>
                <a:cs typeface="+mn-cs"/>
              </a:rPr>
              <a:t>Edouard</a:t>
            </a:r>
            <a:r>
              <a:rPr lang="en-US" dirty="0">
                <a:latin typeface="+mn-lt"/>
                <a:ea typeface="+mn-ea"/>
                <a:cs typeface="+mn-cs"/>
              </a:rPr>
              <a:t> last season, and is expanding the use of this small unmanned aircraft. </a:t>
            </a:r>
          </a:p>
          <a:p>
            <a:pPr defTabSz="465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Planned flights will measure the regions of strongest winds at low altitudes in hurricanes and send that data in real-time to forecasters at the National Hurricane Center. </a:t>
            </a:r>
          </a:p>
          <a:p>
            <a:endParaRPr lang="en-US" dirty="0">
              <a:latin typeface="+mn-lt"/>
              <a:ea typeface="+mn-ea"/>
              <a:cs typeface="+mn-cs"/>
            </a:endParaRPr>
          </a:p>
          <a:p>
            <a:endParaRPr lang="en-US" dirty="0">
              <a:latin typeface="+mn-lt"/>
              <a:ea typeface="+mn-ea"/>
              <a:cs typeface="+mn-cs"/>
            </a:endParaRPr>
          </a:p>
          <a:p>
            <a:r>
              <a:rPr lang="en-US" dirty="0">
                <a:latin typeface="+mn-lt"/>
                <a:ea typeface="+mn-ea"/>
                <a:cs typeface="+mn-cs"/>
              </a:rPr>
              <a:t>NOAA is adding a Doppler wind </a:t>
            </a:r>
            <a:r>
              <a:rPr lang="en-US" dirty="0" err="1">
                <a:latin typeface="+mn-lt"/>
                <a:ea typeface="+mn-ea"/>
                <a:cs typeface="+mn-cs"/>
              </a:rPr>
              <a:t>Lidar</a:t>
            </a:r>
            <a:r>
              <a:rPr lang="en-US" dirty="0">
                <a:latin typeface="+mn-lt"/>
                <a:ea typeface="+mn-ea"/>
                <a:cs typeface="+mn-cs"/>
              </a:rPr>
              <a:t> on the P-3 aircraft used to collect, process and transmit atmospheric data from within a hurricane . 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The </a:t>
            </a:r>
            <a:r>
              <a:rPr lang="en-US" dirty="0" err="1">
                <a:latin typeface="+mn-lt"/>
                <a:ea typeface="+mn-ea"/>
                <a:cs typeface="+mn-cs"/>
              </a:rPr>
              <a:t>Lidar</a:t>
            </a:r>
            <a:r>
              <a:rPr lang="en-US" dirty="0">
                <a:latin typeface="+mn-lt"/>
                <a:ea typeface="+mn-ea"/>
                <a:cs typeface="+mn-cs"/>
              </a:rPr>
              <a:t> will complement the P-3 tail Doppler radar allowing NOAA to sample the winds inside the hurricane, even within the clear eye, that may be driving hurricane intensity changes.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71AD-3B80-9741-9061-149DB38629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3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u="sng" dirty="0">
                <a:latin typeface="Arial" charset="0"/>
              </a:rPr>
              <a:t>http://</a:t>
            </a:r>
            <a:r>
              <a:rPr lang="en-US" sz="1000" u="sng" dirty="0" err="1">
                <a:latin typeface="Arial" charset="0"/>
              </a:rPr>
              <a:t>www.nrc.noaa.gov/HFIPDraftPlan.html</a:t>
            </a:r>
            <a:endParaRPr lang="en-US" sz="10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HFIP Team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Frank Marks, research 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Ed Rappaport, operations 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Fred </a:t>
            </a:r>
            <a:r>
              <a:rPr lang="en-US" sz="1000" dirty="0" err="1">
                <a:latin typeface="Arial" charset="0"/>
              </a:rPr>
              <a:t>Toepfer</a:t>
            </a:r>
            <a:r>
              <a:rPr lang="en-US" sz="1000" dirty="0">
                <a:latin typeface="Arial" charset="0"/>
              </a:rPr>
              <a:t>, project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Robert Gall, development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Mark DeMaria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Chris </a:t>
            </a:r>
            <a:r>
              <a:rPr lang="en-US" sz="1000" dirty="0" err="1">
                <a:latin typeface="Arial" charset="0"/>
              </a:rPr>
              <a:t>Fairall</a:t>
            </a:r>
            <a:endParaRPr lang="en-US" sz="10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Jim McFadden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Daniel Melendez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HFIP </a:t>
            </a:r>
            <a:r>
              <a:rPr lang="en-US" sz="1000" dirty="0" err="1">
                <a:latin typeface="Arial" charset="0"/>
              </a:rPr>
              <a:t>executieve</a:t>
            </a:r>
            <a:r>
              <a:rPr lang="en-US" sz="1000" dirty="0">
                <a:latin typeface="Arial" charset="0"/>
              </a:rPr>
              <a:t> oversight board:</a:t>
            </a:r>
          </a:p>
          <a:p>
            <a:r>
              <a:rPr lang="en-US" sz="1000" dirty="0">
                <a:latin typeface="Arial" charset="0"/>
              </a:rPr>
              <a:t>OAR AA/Robert Detrick, co-chair</a:t>
            </a:r>
          </a:p>
          <a:p>
            <a:r>
              <a:rPr lang="en-US" sz="1000" dirty="0">
                <a:latin typeface="Arial" charset="0"/>
              </a:rPr>
              <a:t>NWS AA (acting)/Laura </a:t>
            </a:r>
            <a:r>
              <a:rPr lang="en-US" sz="1000" dirty="0" err="1">
                <a:latin typeface="Arial" charset="0"/>
              </a:rPr>
              <a:t>Furgione</a:t>
            </a:r>
            <a:r>
              <a:rPr lang="en-US" sz="1000" dirty="0">
                <a:latin typeface="Arial" charset="0"/>
              </a:rPr>
              <a:t>, co-chair</a:t>
            </a:r>
          </a:p>
          <a:p>
            <a:r>
              <a:rPr lang="en-US" sz="1000" dirty="0">
                <a:latin typeface="Arial" charset="0"/>
              </a:rPr>
              <a:t>NCEP/Louis </a:t>
            </a:r>
            <a:r>
              <a:rPr lang="en-US" sz="1000" dirty="0" err="1">
                <a:latin typeface="Arial" charset="0"/>
              </a:rPr>
              <a:t>Uccellini</a:t>
            </a:r>
            <a:r>
              <a:rPr lang="en-US" sz="1000" dirty="0">
                <a:latin typeface="Arial" charset="0"/>
              </a:rPr>
              <a:t>, </a:t>
            </a:r>
          </a:p>
          <a:p>
            <a:r>
              <a:rPr lang="en-US" sz="1000" dirty="0">
                <a:latin typeface="Arial" charset="0"/>
              </a:rPr>
              <a:t>NHC/Rick </a:t>
            </a:r>
            <a:r>
              <a:rPr lang="en-US" sz="1000" dirty="0" err="1">
                <a:latin typeface="Arial" charset="0"/>
              </a:rPr>
              <a:t>Knabb</a:t>
            </a:r>
            <a:r>
              <a:rPr lang="en-US" sz="1000" dirty="0">
                <a:latin typeface="Arial" charset="0"/>
              </a:rPr>
              <a:t>, </a:t>
            </a:r>
          </a:p>
          <a:p>
            <a:r>
              <a:rPr lang="en-US" sz="1000" dirty="0">
                <a:latin typeface="Arial" charset="0"/>
              </a:rPr>
              <a:t>NESDIS/Mark DeMaria,  </a:t>
            </a:r>
          </a:p>
          <a:p>
            <a:r>
              <a:rPr lang="en-US" sz="1000" dirty="0">
                <a:latin typeface="Arial" charset="0"/>
              </a:rPr>
              <a:t>NOS/Jesse </a:t>
            </a:r>
            <a:r>
              <a:rPr lang="en-US" sz="1000" dirty="0" err="1">
                <a:latin typeface="Arial" charset="0"/>
              </a:rPr>
              <a:t>Feyen</a:t>
            </a:r>
            <a:r>
              <a:rPr lang="en-US" sz="1000" dirty="0">
                <a:latin typeface="Arial" charset="0"/>
              </a:rPr>
              <a:t>, </a:t>
            </a:r>
          </a:p>
          <a:p>
            <a:r>
              <a:rPr lang="en-US" sz="1000" dirty="0">
                <a:latin typeface="Arial" charset="0"/>
              </a:rPr>
              <a:t>AOML/Bob Atlas</a:t>
            </a:r>
          </a:p>
          <a:p>
            <a:r>
              <a:rPr lang="en-US" sz="1000" dirty="0">
                <a:latin typeface="Arial" charset="0"/>
              </a:rPr>
              <a:t>PPI/Paul </a:t>
            </a:r>
            <a:r>
              <a:rPr lang="en-US" sz="1000" dirty="0" err="1">
                <a:latin typeface="Arial" charset="0"/>
              </a:rPr>
              <a:t>Doremus</a:t>
            </a:r>
            <a:endParaRPr lang="en-US" sz="1000" dirty="0">
              <a:latin typeface="Arial" charset="0"/>
            </a:endParaRPr>
          </a:p>
          <a:p>
            <a:r>
              <a:rPr lang="en-US" sz="1000" dirty="0">
                <a:latin typeface="Arial" charset="0"/>
              </a:rPr>
              <a:t>NMFS/Bonnie </a:t>
            </a:r>
            <a:r>
              <a:rPr lang="en-US" sz="1000" dirty="0" err="1">
                <a:latin typeface="Arial" charset="0"/>
              </a:rPr>
              <a:t>Ponwith</a:t>
            </a:r>
            <a:r>
              <a:rPr lang="en-US" sz="1000" dirty="0">
                <a:latin typeface="Arial" charset="0"/>
              </a:rPr>
              <a:t>, </a:t>
            </a:r>
          </a:p>
          <a:p>
            <a:r>
              <a:rPr lang="en-US" sz="1000" dirty="0">
                <a:latin typeface="Arial" charset="0"/>
              </a:rPr>
              <a:t>NOS/Liz </a:t>
            </a:r>
            <a:r>
              <a:rPr lang="en-US" sz="1000" dirty="0" err="1">
                <a:latin typeface="Arial" charset="0"/>
              </a:rPr>
              <a:t>Scheffler</a:t>
            </a:r>
            <a:r>
              <a:rPr lang="en-US" sz="1000" dirty="0">
                <a:latin typeface="Arial" charset="0"/>
              </a:rPr>
              <a:t>, </a:t>
            </a:r>
          </a:p>
          <a:p>
            <a:r>
              <a:rPr lang="en-US" sz="1000" dirty="0">
                <a:latin typeface="Arial" charset="0"/>
              </a:rPr>
              <a:t>NMAO-PM Aircraft/Mike </a:t>
            </a:r>
            <a:r>
              <a:rPr lang="en-US" sz="1000" dirty="0" err="1">
                <a:latin typeface="Arial" charset="0"/>
              </a:rPr>
              <a:t>Devany</a:t>
            </a:r>
            <a:endParaRPr lang="en-US" sz="1000" dirty="0">
              <a:latin typeface="Arial" charset="0"/>
            </a:endParaRPr>
          </a:p>
          <a:p>
            <a:r>
              <a:rPr lang="en-US" sz="1000" dirty="0">
                <a:latin typeface="Arial" charset="0"/>
              </a:rPr>
              <a:t>OFCM/Sam Williamson</a:t>
            </a:r>
          </a:p>
          <a:p>
            <a:pPr defTabSz="914350">
              <a:defRPr/>
            </a:pPr>
            <a:r>
              <a:rPr lang="en-US" sz="1000" dirty="0">
                <a:latin typeface="Arial" charset="0"/>
              </a:rPr>
              <a:t>Executive Secretariat: OAR/</a:t>
            </a:r>
            <a:r>
              <a:rPr lang="en-GB" sz="22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Brian </a:t>
            </a:r>
            <a:r>
              <a:rPr lang="en-GB" sz="2200" kern="0" dirty="0" err="1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Orndorff</a:t>
            </a:r>
            <a:r>
              <a:rPr lang="en-US" sz="1000" dirty="0">
                <a:latin typeface="Arial" charset="0"/>
              </a:rPr>
              <a:t> and NWS/</a:t>
            </a:r>
            <a:r>
              <a:rPr lang="en-US" sz="1000" dirty="0" err="1">
                <a:latin typeface="Arial" charset="0"/>
              </a:rPr>
              <a:t>Nasheema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dirty="0" err="1">
                <a:latin typeface="Arial" charset="0"/>
              </a:rPr>
              <a:t>Lett</a:t>
            </a:r>
            <a:endParaRPr lang="en-US" sz="1000" dirty="0">
              <a:latin typeface="Arial" charset="0"/>
            </a:endParaRPr>
          </a:p>
          <a:p>
            <a:pPr defTabSz="914350">
              <a:defRPr/>
            </a:pPr>
            <a:endParaRPr lang="en-US" sz="1000" dirty="0">
              <a:latin typeface="Arial" charset="0"/>
            </a:endParaRPr>
          </a:p>
          <a:p>
            <a:pPr defTabSz="914350">
              <a:defRPr/>
            </a:pPr>
            <a:r>
              <a:rPr lang="en-US" sz="1000" dirty="0"/>
              <a:t>http://</a:t>
            </a:r>
            <a:r>
              <a:rPr lang="en-US" sz="1000" dirty="0" err="1"/>
              <a:t>www.hfip.org</a:t>
            </a:r>
            <a:r>
              <a:rPr lang="en-US" sz="1000" dirty="0"/>
              <a:t>/</a:t>
            </a:r>
            <a:endParaRPr lang="en-US" sz="10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D1155-A053-B149-817F-48BBD1DF851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496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AE60B-66CD-314B-BA7A-99967B5AFC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Images from: http://www.nhc.noaa.gov/verification/verify5.shtml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Added 3</a:t>
            </a:r>
            <a:r>
              <a:rPr 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rd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nest in 2012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5D3C4-7D4F-B94C-8B5A-629C0C16873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smtClean="0"/>
              <a:t>Right</a:t>
            </a:r>
            <a:r>
              <a:rPr lang="en-US" sz="1200" b="0" dirty="0" smtClean="0"/>
              <a:t>: Experimental Real-Time Forecast Guidance from Operational HWRF for all Tropical Oceanic Basins Including Southern Hemisphere:</a:t>
            </a:r>
          </a:p>
          <a:p>
            <a:r>
              <a:rPr lang="en-US" sz="1200" b="0" dirty="0" smtClean="0"/>
              <a:t> Cyclone </a:t>
            </a:r>
            <a:r>
              <a:rPr lang="en-US" sz="1200" b="0" dirty="0" err="1" smtClean="0"/>
              <a:t>Guito</a:t>
            </a:r>
            <a:r>
              <a:rPr lang="en-US" sz="1200" b="0" dirty="0" smtClean="0"/>
              <a:t> (15S)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Left: Composite Radar Reflectivity Animation for Typhoon </a:t>
            </a:r>
            <a:r>
              <a:rPr lang="en-US" sz="1200" dirty="0" err="1" smtClean="0"/>
              <a:t>Rammasun</a:t>
            </a:r>
            <a:r>
              <a:rPr lang="en-US" sz="1200" dirty="0" smtClean="0"/>
              <a:t> (09W)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5D3C4-7D4F-B94C-8B5A-629C0C168734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smtClean="0"/>
              <a:t>Right</a:t>
            </a:r>
            <a:r>
              <a:rPr lang="en-US" sz="1200" b="0" dirty="0" smtClean="0"/>
              <a:t>: Experimental Real-Time Forecast Guidance from Operational HWRF for all Tropical Oceanic Basins Including Southern Hemisphere:</a:t>
            </a:r>
          </a:p>
          <a:p>
            <a:r>
              <a:rPr lang="en-US" sz="1200" b="0" dirty="0" smtClean="0"/>
              <a:t> Cyclone </a:t>
            </a:r>
            <a:r>
              <a:rPr lang="en-US" sz="1200" b="0" dirty="0" err="1" smtClean="0"/>
              <a:t>Guito</a:t>
            </a:r>
            <a:r>
              <a:rPr lang="en-US" sz="1200" b="0" dirty="0" smtClean="0"/>
              <a:t> (15S)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Left: Composite Radar Reflectivity Animation for Typhoon </a:t>
            </a:r>
            <a:r>
              <a:rPr lang="en-US" sz="1200" dirty="0" err="1" smtClean="0"/>
              <a:t>Rammasun</a:t>
            </a:r>
            <a:r>
              <a:rPr lang="en-US" sz="1200" dirty="0" smtClean="0"/>
              <a:t> (09W)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5D3C4-7D4F-B94C-8B5A-629C0C168734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Map shows flight tracks for all of the NOAA missions (color coded are the flight level winds for the P-3 missions, dropsonde symbols denote G-IV patterns)</a:t>
            </a:r>
          </a:p>
          <a:p>
            <a:pPr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</a:rPr>
              <a:t>Flight track plots courtesy of Tropical Atlantic - http://</a:t>
            </a:r>
            <a:r>
              <a:rPr lang="en-US" dirty="0" err="1" smtClean="0">
                <a:latin typeface="Calibri" charset="0"/>
              </a:rPr>
              <a:t>tropicalatlantic.com</a:t>
            </a:r>
            <a:r>
              <a:rPr lang="en-US" dirty="0" smtClean="0">
                <a:latin typeface="Calibri" charset="0"/>
              </a:rPr>
              <a:t>/recon/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Model data available at: http://</a:t>
            </a:r>
            <a:r>
              <a:rPr lang="en-US" dirty="0" err="1" smtClean="0">
                <a:latin typeface="Calibri" charset="0"/>
              </a:rPr>
              <a:t>www.emc.ncep.noaa.gov</a:t>
            </a:r>
            <a:r>
              <a:rPr lang="en-US" dirty="0" smtClean="0">
                <a:latin typeface="Calibri" charset="0"/>
              </a:rPr>
              <a:t>/</a:t>
            </a:r>
            <a:r>
              <a:rPr lang="en-US" dirty="0" err="1" smtClean="0">
                <a:latin typeface="Calibri" charset="0"/>
              </a:rPr>
              <a:t>gc_wmb</a:t>
            </a:r>
            <a:r>
              <a:rPr lang="en-US" dirty="0" smtClean="0">
                <a:latin typeface="Calibri" charset="0"/>
              </a:rPr>
              <a:t>/</a:t>
            </a:r>
            <a:r>
              <a:rPr lang="en-US" dirty="0" err="1" smtClean="0">
                <a:latin typeface="Calibri" charset="0"/>
              </a:rPr>
              <a:t>vxt</a:t>
            </a:r>
            <a:r>
              <a:rPr lang="en-US" dirty="0" smtClean="0">
                <a:latin typeface="Calibri" charset="0"/>
              </a:rPr>
              <a:t>/RT_ATLANTIC/ARTHUR01L/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5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84 cases in</a:t>
            </a:r>
            <a:r>
              <a:rPr lang="en-US" baseline="0" dirty="0" smtClean="0">
                <a:latin typeface="Calibri" charset="0"/>
              </a:rPr>
              <a:t> 39 storms </a:t>
            </a:r>
            <a:r>
              <a:rPr lang="en-US" dirty="0" smtClean="0">
                <a:latin typeface="Calibri" charset="0"/>
              </a:rPr>
              <a:t>over 5 years (2008-2012)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Major issue is with initializing strong storms.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50">
              <a:defRPr/>
            </a:pPr>
            <a:r>
              <a:rPr lang="en-US" dirty="0">
                <a:latin typeface="Arial" pitchFamily="-112" charset="0"/>
                <a:ea typeface="ＭＳ Ｐゴシック" charset="-128"/>
                <a:cs typeface="ＭＳ Ｐゴシック" charset="-128"/>
              </a:rPr>
              <a:t>http://</a:t>
            </a:r>
            <a:r>
              <a:rPr lang="en-US" dirty="0" err="1">
                <a:latin typeface="Arial" pitchFamily="-112" charset="0"/>
                <a:ea typeface="ＭＳ Ｐゴシック" charset="-128"/>
                <a:cs typeface="ＭＳ Ｐゴシック" charset="-128"/>
              </a:rPr>
              <a:t>www.hfip.org</a:t>
            </a:r>
            <a:r>
              <a:rPr lang="en-US" dirty="0">
                <a:latin typeface="Arial" pitchFamily="-112" charset="0"/>
                <a:ea typeface="ＭＳ Ｐゴシック" charset="-128"/>
                <a:cs typeface="ＭＳ Ｐゴシック" charset="-128"/>
              </a:rPr>
              <a:t>/documents/reports2.php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pt of Commerce Seal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3"/>
            <a:ext cx="825500" cy="820737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" name="Picture 10" descr="NOAA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065838"/>
            <a:ext cx="762000" cy="762000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6400800" cy="18288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182880"/>
          <a:lstStyle>
            <a:lvl1pPr algn="r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48400" cy="20574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274320" rIns="91440"/>
          <a:lstStyle>
            <a:lvl1pPr algn="l">
              <a:defRPr sz="60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662697" y="3883263"/>
            <a:ext cx="11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Hurricane Joaquin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31813" y="6646863"/>
            <a:ext cx="8112125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16063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7" descr="Dept of Commerce Sea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630988"/>
            <a:ext cx="228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NOA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047229" y="6350000"/>
            <a:ext cx="4498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1200" b="1" dirty="0" smtClean="0">
                <a:solidFill>
                  <a:schemeClr val="accent2"/>
                </a:solidFill>
              </a:rPr>
              <a:t>NOAA</a:t>
            </a:r>
            <a:r>
              <a:rPr lang="en-US" sz="1200" b="1" baseline="0" dirty="0" smtClean="0">
                <a:solidFill>
                  <a:schemeClr val="accent2"/>
                </a:solidFill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</a:rPr>
              <a:t>Hurricane </a:t>
            </a:r>
            <a:r>
              <a:rPr lang="en-US" sz="1200" b="1" dirty="0">
                <a:solidFill>
                  <a:schemeClr val="accent2"/>
                </a:solidFill>
              </a:rPr>
              <a:t>Forecast Improvement Project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br>
              <a:rPr lang="en-US" sz="1200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1100" i="1" dirty="0">
                <a:solidFill>
                  <a:schemeClr val="accent2"/>
                </a:solidFill>
              </a:rPr>
              <a:t>Meeting the Nation’s Needs</a:t>
            </a:r>
          </a:p>
        </p:txBody>
      </p:sp>
      <p:pic>
        <p:nvPicPr>
          <p:cNvPr id="9" name="Picture 19" descr="katrina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3" y="6400800"/>
            <a:ext cx="457200" cy="4651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0" name="Picture 20" descr="Hurricane_Hunter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900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1" name="Picture 21" descr="ivan4x4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788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7685088" y="6453188"/>
            <a:ext cx="1420812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4705DBA-87EF-CD41-B172-02CB07F22199}" type="slidenum">
              <a:rPr lang="en-US" sz="1600"/>
              <a:pPr algn="r">
                <a:defRPr/>
              </a:pPr>
              <a:t>‹#›</a:t>
            </a:fld>
            <a:endParaRPr lang="en-US" sz="1600" dirty="0"/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93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rIns="182880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5000"/>
              </a:lnSpc>
              <a:defRPr/>
            </a:pPr>
            <a:endParaRPr lang="en-US" sz="5400" kern="0" dirty="0">
              <a:solidFill>
                <a:schemeClr val="bg1"/>
              </a:solidFill>
              <a:latin typeface="Arial"/>
              <a:cs typeface="ＭＳ Ｐゴシック" pitchFamily="-112" charset="-128"/>
            </a:endParaRPr>
          </a:p>
        </p:txBody>
      </p:sp>
      <p:pic>
        <p:nvPicPr>
          <p:cNvPr id="2" name="Picture 1" descr="1779v1_20150930-HURJoaquin.png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864" y="-86400"/>
            <a:ext cx="1529220" cy="1376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/>
          <a:ea typeface="ＭＳ Ｐゴシック" charset="-128"/>
          <a:cs typeface="ＭＳ Ｐゴシック" pitchFamily="-112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charset="-128"/>
          <a:cs typeface="ＭＳ Ｐゴシック" pitchFamily="-112" charset="-128"/>
        </a:defRPr>
      </a:lvl1pPr>
      <a:lvl2pPr marL="5143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95000"/>
        <a:buFont typeface="Courier New" charset="0"/>
        <a:buChar char="o"/>
        <a:defRPr sz="20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tiff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8.emf"/><Relationship Id="rId6" Type="http://schemas.openxmlformats.org/officeDocument/2006/relationships/image" Target="../media/image29.png"/><Relationship Id="rId7" Type="http://schemas.openxmlformats.org/officeDocument/2006/relationships/hyperlink" Target="http://www.hfip.org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gc_wmb/vxt/" TargetMode="External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gc_wmb/vxt/" TargetMode="External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027238" y="5469601"/>
            <a:ext cx="7116762" cy="132755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Frank 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Marks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HFIP Research Lead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AOML/Hurricane Research Division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/>
            </a:r>
            <a:b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</a:br>
            <a:r>
              <a:rPr lang="en-US" sz="1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3 November 2015</a:t>
            </a:r>
            <a:endParaRPr lang="en-US" sz="1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Arial" pitchFamily="-111" charset="0"/>
              <a:cs typeface="Arial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2716" y="3800"/>
            <a:ext cx="8536892" cy="1494629"/>
          </a:xfrm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/>
              </a:rPr>
              <a:t>NOAA’s </a:t>
            </a:r>
            <a:r>
              <a:rPr lang="en-US" dirty="0">
                <a:cs typeface="Arial"/>
              </a:rPr>
              <a:t>Hurricane </a:t>
            </a:r>
            <a:r>
              <a:rPr lang="en-US" dirty="0" smtClean="0">
                <a:cs typeface="Arial"/>
              </a:rPr>
              <a:t>Forecast Improvement Project - HFIP</a:t>
            </a:r>
            <a:endParaRPr lang="en-US" dirty="0"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27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cs typeface="Arial"/>
              </a:rPr>
              <a:t>HFIP Successes to date:</a:t>
            </a:r>
            <a:br>
              <a:rPr lang="en-US" sz="4400" dirty="0">
                <a:cs typeface="Arial"/>
              </a:rPr>
            </a:br>
            <a:r>
              <a:rPr lang="en-US" sz="3200" dirty="0">
                <a:cs typeface="Arial"/>
              </a:rPr>
              <a:t>H5HW</a:t>
            </a:r>
            <a:r>
              <a:rPr lang="en-US" sz="32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3200" dirty="0" smtClean="0"/>
              <a:t>Multi</a:t>
            </a:r>
            <a:r>
              <a:rPr lang="en-US" sz="3200" dirty="0" smtClean="0"/>
              <a:t>-Storm vs. Single-</a:t>
            </a:r>
            <a:r>
              <a:rPr lang="en-US" sz="3200" dirty="0" smtClean="0"/>
              <a:t>Storm</a:t>
            </a:r>
            <a:endParaRPr lang="en-US" sz="3200" i="1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2638" y="1487656"/>
            <a:ext cx="62219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8384" y="5951244"/>
            <a:ext cx="833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H5HW 72-h </a:t>
            </a:r>
            <a:r>
              <a:rPr lang="en-US" sz="2000" b="1" dirty="0" err="1" smtClean="0"/>
              <a:t>Fcst</a:t>
            </a:r>
            <a:r>
              <a:rPr lang="en-US" sz="2000" dirty="0" smtClean="0"/>
              <a:t> (shading)	</a:t>
            </a:r>
            <a:r>
              <a:rPr lang="en-US" sz="2000" b="1" dirty="0" smtClean="0"/>
              <a:t>GFS Analysis @ </a:t>
            </a:r>
            <a:r>
              <a:rPr lang="en-US" sz="2000" b="1" dirty="0" err="1" smtClean="0"/>
              <a:t>Fcst</a:t>
            </a:r>
            <a:r>
              <a:rPr lang="en-US" sz="2000" b="1" dirty="0" smtClean="0"/>
              <a:t> Time</a:t>
            </a:r>
            <a:r>
              <a:rPr lang="en-US" sz="2000" dirty="0" smtClean="0"/>
              <a:t> (contours)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47676" y="1752639"/>
            <a:ext cx="24586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/>
              <a:buChar char="•"/>
            </a:pPr>
            <a:r>
              <a:rPr lang="en-US" sz="2000" b="1" dirty="0" smtClean="0"/>
              <a:t>H5HW</a:t>
            </a:r>
            <a:r>
              <a:rPr lang="en-US" sz="2000" dirty="0" smtClean="0"/>
              <a:t> does a good job simulating the large-scale </a:t>
            </a:r>
            <a:r>
              <a:rPr lang="en-US" sz="2000" dirty="0" smtClean="0"/>
              <a:t>environment.</a:t>
            </a:r>
            <a:endParaRPr lang="en-US" sz="2000" dirty="0"/>
          </a:p>
          <a:p>
            <a:pPr marL="227013" indent="-227013">
              <a:buFont typeface="Arial"/>
              <a:buChar char="•"/>
              <a:tabLst>
                <a:tab pos="231775" algn="l"/>
              </a:tabLst>
            </a:pPr>
            <a:endParaRPr lang="en-US" sz="2000" dirty="0" smtClean="0"/>
          </a:p>
          <a:p>
            <a:pPr marL="227013" indent="-227013">
              <a:buFont typeface="Arial"/>
              <a:buChar char="•"/>
              <a:tabLst>
                <a:tab pos="231775" algn="l"/>
              </a:tabLst>
            </a:pPr>
            <a:r>
              <a:rPr lang="en-US" sz="2000" dirty="0"/>
              <a:t>Interactions of Joaquin with </a:t>
            </a:r>
            <a:r>
              <a:rPr lang="en-US" sz="2000" dirty="0" smtClean="0"/>
              <a:t>3-km </a:t>
            </a:r>
            <a:r>
              <a:rPr lang="en-US" sz="2000" dirty="0"/>
              <a:t>nests </a:t>
            </a:r>
            <a:r>
              <a:rPr lang="en-US" sz="2000" dirty="0" smtClean="0"/>
              <a:t>for 2 </a:t>
            </a:r>
            <a:r>
              <a:rPr lang="en-US" sz="2000" dirty="0" smtClean="0"/>
              <a:t>invests make a big difference.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03917" y="2993366"/>
            <a:ext cx="183515" cy="2049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38885" y="2681276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AL99</a:t>
            </a:r>
            <a:endParaRPr lang="en-US" sz="1400" b="1" dirty="0"/>
          </a:p>
        </p:txBody>
      </p:sp>
      <p:cxnSp>
        <p:nvCxnSpPr>
          <p:cNvPr id="17" name="Straight Arrow Connector 16"/>
          <p:cNvCxnSpPr>
            <a:stCxn id="19" idx="2"/>
          </p:cNvCxnSpPr>
          <p:nvPr/>
        </p:nvCxnSpPr>
        <p:spPr>
          <a:xfrm flipH="1">
            <a:off x="4236539" y="3053697"/>
            <a:ext cx="248514" cy="2449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09176" y="2745920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AL90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3487432" y="3198332"/>
            <a:ext cx="224287" cy="215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12252" y="3298621"/>
            <a:ext cx="224287" cy="215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99265" y="3332049"/>
            <a:ext cx="224287" cy="215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38686" y="3368396"/>
            <a:ext cx="147164" cy="142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50503" y="3332857"/>
            <a:ext cx="147164" cy="142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530942" y="3234679"/>
            <a:ext cx="147164" cy="142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314762" y="3561979"/>
            <a:ext cx="275877" cy="1947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49661" y="3750821"/>
            <a:ext cx="8926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Joaquin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6911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986889" cy="1371600"/>
          </a:xfrm>
        </p:spPr>
        <p:txBody>
          <a:bodyPr/>
          <a:lstStyle/>
          <a:p>
            <a:r>
              <a:rPr lang="en-US" sz="4400" dirty="0" smtClean="0">
                <a:ea typeface="Calibri" charset="0"/>
                <a:cs typeface="Arial"/>
              </a:rPr>
              <a:t>HFIP Priorities 2015-2016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670" y="1342787"/>
            <a:ext cx="894152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30187">
              <a:spcBef>
                <a:spcPts val="600"/>
              </a:spcBef>
            </a:pPr>
            <a:r>
              <a:rPr lang="en-US" b="1" dirty="0" smtClean="0"/>
              <a:t>Operational </a:t>
            </a:r>
            <a:r>
              <a:rPr lang="en-US" b="1" dirty="0"/>
              <a:t>Impact 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Demonstrate </a:t>
            </a:r>
            <a:r>
              <a:rPr lang="en-US" sz="2000" dirty="0"/>
              <a:t>B</a:t>
            </a:r>
            <a:r>
              <a:rPr lang="en-US" sz="2000" dirty="0" smtClean="0"/>
              <a:t>asin-HWRF during </a:t>
            </a:r>
            <a:r>
              <a:rPr lang="en-US" sz="2000" dirty="0"/>
              <a:t>hurricane season 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Demonstrate impact of aircraft data &amp; Doppler Radar (TDR) </a:t>
            </a:r>
            <a:endParaRPr lang="en-US" sz="2000" dirty="0">
              <a:solidFill>
                <a:srgbClr val="FF0000"/>
              </a:solidFill>
            </a:endParaRP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Demonstrate </a:t>
            </a:r>
            <a:r>
              <a:rPr lang="en-US" sz="2000" dirty="0" smtClean="0"/>
              <a:t>multi</a:t>
            </a:r>
            <a:r>
              <a:rPr lang="en-US" sz="2000" dirty="0"/>
              <a:t>- </a:t>
            </a:r>
            <a:r>
              <a:rPr lang="en-US" sz="2000" dirty="0" smtClean="0"/>
              <a:t>&amp; single</a:t>
            </a:r>
            <a:r>
              <a:rPr lang="en-US" sz="2000" dirty="0"/>
              <a:t>-model ensembles for Track </a:t>
            </a:r>
            <a:r>
              <a:rPr lang="en-US" sz="2000" dirty="0" smtClean="0"/>
              <a:t>&amp; Intensity </a:t>
            </a:r>
            <a:endParaRPr lang="en-US" sz="2000" dirty="0"/>
          </a:p>
          <a:p>
            <a:pPr indent="-230187">
              <a:spcBef>
                <a:spcPts val="600"/>
              </a:spcBef>
            </a:pPr>
            <a:r>
              <a:rPr lang="en-US" b="1" dirty="0"/>
              <a:t>Research </a:t>
            </a:r>
            <a:r>
              <a:rPr lang="en-US" b="1" dirty="0" smtClean="0"/>
              <a:t>&amp; Development </a:t>
            </a:r>
            <a:endParaRPr lang="en-US" b="1" dirty="0"/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Develop HWRF GSI hybrid DA - Focus on high resolution inner domains 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Improve use of satellite data in TC DA (QOSAP)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Improve use </a:t>
            </a:r>
            <a:r>
              <a:rPr lang="en-US" sz="2000" dirty="0">
                <a:solidFill>
                  <a:srgbClr val="FF0000"/>
                </a:solidFill>
              </a:rPr>
              <a:t>of </a:t>
            </a:r>
            <a:r>
              <a:rPr lang="en-US" sz="2000" dirty="0" smtClean="0">
                <a:solidFill>
                  <a:srgbClr val="FF0000"/>
                </a:solidFill>
              </a:rPr>
              <a:t>inner core observations </a:t>
            </a:r>
            <a:r>
              <a:rPr lang="en-US" sz="2000" dirty="0" smtClean="0">
                <a:solidFill>
                  <a:srgbClr val="FF0000"/>
                </a:solidFill>
              </a:rPr>
              <a:t>in operations, TDR</a:t>
            </a:r>
            <a:r>
              <a:rPr lang="en-US" sz="2000" dirty="0" smtClean="0">
                <a:solidFill>
                  <a:srgbClr val="FF0000"/>
                </a:solidFill>
              </a:rPr>
              <a:t>, UAS, </a:t>
            </a:r>
            <a:r>
              <a:rPr lang="en-US" sz="2000" dirty="0" smtClean="0">
                <a:solidFill>
                  <a:srgbClr val="FF0000"/>
                </a:solidFill>
              </a:rPr>
              <a:t>DWL, etc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endParaRPr lang="en-US" sz="2000" dirty="0">
              <a:solidFill>
                <a:srgbClr val="FF0000"/>
              </a:solidFill>
            </a:endParaRP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Improve </a:t>
            </a:r>
            <a:r>
              <a:rPr lang="en-US" sz="2000" dirty="0"/>
              <a:t>HWRF </a:t>
            </a:r>
            <a:r>
              <a:rPr lang="en-US" sz="2000" dirty="0" smtClean="0"/>
              <a:t>physics using aircraft observations </a:t>
            </a:r>
            <a:r>
              <a:rPr lang="en-US" sz="2000" dirty="0" smtClean="0">
                <a:solidFill>
                  <a:srgbClr val="000000"/>
                </a:solidFill>
              </a:rPr>
              <a:t>(IFEX, SHOUT)</a:t>
            </a:r>
            <a:endParaRPr lang="en-US" sz="2000" dirty="0">
              <a:solidFill>
                <a:srgbClr val="000000"/>
              </a:solidFill>
            </a:endParaRP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Develop global physics for high resolution (HIWPP, R2O)</a:t>
            </a:r>
          </a:p>
          <a:p>
            <a:pPr indent="-230187">
              <a:spcBef>
                <a:spcPts val="600"/>
              </a:spcBef>
            </a:pPr>
            <a:r>
              <a:rPr lang="en-US" b="1" dirty="0" smtClean="0"/>
              <a:t>Technical </a:t>
            </a:r>
            <a:r>
              <a:rPr lang="en-US" b="1" dirty="0"/>
              <a:t>Advancements 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Transition HWRF 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 smtClean="0">
                <a:solidFill>
                  <a:srgbClr val="000000"/>
                </a:solidFill>
              </a:rPr>
              <a:t>Basin-NMMB (HIWPP, R2O)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0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ERIKA05L.2015082700.fsct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400" y="3386558"/>
            <a:ext cx="3448760" cy="3063765"/>
          </a:xfrm>
          <a:prstGeom prst="rect">
            <a:avLst/>
          </a:prstGeom>
        </p:spPr>
      </p:pic>
      <p:pic>
        <p:nvPicPr>
          <p:cNvPr id="9" name="Picture 8" descr="Screen Shot 2015-08-26 at 5.18.52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0567" y="4206739"/>
            <a:ext cx="2126014" cy="222856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98" y="1295782"/>
            <a:ext cx="4953815" cy="28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8"/>
          <p:cNvSpPr>
            <a:spLocks/>
          </p:cNvSpPr>
          <p:nvPr/>
        </p:nvSpPr>
        <p:spPr bwMode="auto">
          <a:xfrm>
            <a:off x="228600" y="1371600"/>
            <a:ext cx="18335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5 P-3 Flights</a:t>
            </a:r>
          </a:p>
          <a:p>
            <a:pPr marL="39688" algn="ctr"/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25 - 28 August 2015</a:t>
            </a:r>
            <a:endParaRPr lang="en-US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11678" y="4326268"/>
            <a:ext cx="2937015" cy="196977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17475" indent="-117475" eaLnBrk="1" hangingPunct="1"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5 P-3 missions </a:t>
            </a:r>
            <a:r>
              <a:rPr lang="en-US" sz="1400" dirty="0">
                <a:latin typeface="Arial"/>
                <a:cs typeface="Arial"/>
              </a:rPr>
              <a:t>from </a:t>
            </a:r>
            <a:r>
              <a:rPr lang="en-US" sz="1400" dirty="0" smtClean="0">
                <a:latin typeface="Arial"/>
                <a:cs typeface="Arial"/>
              </a:rPr>
              <a:t>25-28 August 2015 at 12 h </a:t>
            </a:r>
            <a:r>
              <a:rPr lang="en-US" sz="1400" dirty="0">
                <a:latin typeface="Arial"/>
                <a:ea typeface="Arial" charset="0"/>
                <a:cs typeface="Arial"/>
              </a:rPr>
              <a:t>Doppler </a:t>
            </a:r>
            <a:r>
              <a:rPr lang="en-US" sz="1400" dirty="0" smtClean="0">
                <a:latin typeface="Arial"/>
                <a:cs typeface="Arial"/>
              </a:rPr>
              <a:t>sampling </a:t>
            </a:r>
            <a:r>
              <a:rPr lang="en-US" sz="1400" dirty="0" smtClean="0">
                <a:latin typeface="Arial"/>
                <a:ea typeface="Arial" charset="0"/>
                <a:cs typeface="Arial"/>
              </a:rPr>
              <a:t>(HEDAS/GSI)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&amp; </a:t>
            </a:r>
            <a:r>
              <a:rPr lang="en-US" sz="1400" dirty="0" smtClean="0">
                <a:latin typeface="Arial"/>
                <a:cs typeface="Arial"/>
              </a:rPr>
              <a:t>1 G</a:t>
            </a:r>
            <a:r>
              <a:rPr lang="en-US" sz="1400" dirty="0">
                <a:latin typeface="Arial"/>
                <a:cs typeface="Arial"/>
              </a:rPr>
              <a:t>-IV </a:t>
            </a:r>
            <a:r>
              <a:rPr lang="en-US" sz="1400" dirty="0" smtClean="0">
                <a:latin typeface="Arial"/>
                <a:cs typeface="Arial"/>
              </a:rPr>
              <a:t>mission</a:t>
            </a:r>
          </a:p>
          <a:p>
            <a:pPr marL="117475" indent="-117475" eaLnBrk="1" hangingPunct="1"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Doppler data transmitted in real-time for assimilation into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HWRF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endParaRPr lang="en-US" sz="1400" dirty="0">
              <a:latin typeface="Arial"/>
              <a:cs typeface="Arial"/>
            </a:endParaRPr>
          </a:p>
          <a:p>
            <a:pPr marL="117475" indent="-117475" eaLnBrk="1" hangingPunct="1"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Sampled Erika as a tropical storm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8920" name="Rectangle 5"/>
          <p:cNvSpPr txBox="1">
            <a:spLocks noChangeArrowheads="1"/>
          </p:cNvSpPr>
          <p:nvPr/>
        </p:nvSpPr>
        <p:spPr bwMode="auto">
          <a:xfrm>
            <a:off x="0" y="-76201"/>
            <a:ext cx="8051029" cy="12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30479" anchor="b"/>
          <a:lstStyle>
            <a:lvl1pPr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HFIP Successes to date:</a:t>
            </a:r>
          </a:p>
          <a:p>
            <a:pPr>
              <a:lnSpc>
                <a:spcPct val="85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"/>
                <a:ea typeface="Calibri" charset="0"/>
                <a:cs typeface="Arial"/>
              </a:rPr>
              <a:t>Impact of aircraft observations: TDR</a:t>
            </a:r>
            <a:endParaRPr lang="en-US" sz="3200" dirty="0">
              <a:solidFill>
                <a:schemeClr val="bg1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16" name="AutoShape 2"/>
          <p:cNvSpPr>
            <a:spLocks/>
          </p:cNvSpPr>
          <p:nvPr/>
        </p:nvSpPr>
        <p:spPr bwMode="auto">
          <a:xfrm>
            <a:off x="20638" y="6507163"/>
            <a:ext cx="533400" cy="288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fld id="{6B15AF1E-CC26-FB45-ADE4-CB812E3D9BFE}" type="slidenum">
              <a:rPr lang="en-US" sz="1400">
                <a:solidFill>
                  <a:srgbClr val="FFFFFF"/>
                </a:solidFill>
                <a:latin typeface="Arial"/>
                <a:cs typeface="Arial"/>
              </a:rPr>
              <a:pPr algn="ctr">
                <a:defRPr/>
              </a:pPr>
              <a:t>12</a:t>
            </a:fld>
            <a:endParaRPr lang="en-US" dirty="0">
              <a:latin typeface="Arial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60619" y="2936781"/>
            <a:ext cx="2125590" cy="3324822"/>
            <a:chOff x="2760619" y="2936781"/>
            <a:chExt cx="2125590" cy="3324822"/>
          </a:xfrm>
        </p:grpSpPr>
        <p:cxnSp>
          <p:nvCxnSpPr>
            <p:cNvPr id="36" name="Straight Arrow Connector 35"/>
            <p:cNvCxnSpPr>
              <a:endCxn id="34" idx="0"/>
            </p:cNvCxnSpPr>
            <p:nvPr/>
          </p:nvCxnSpPr>
          <p:spPr bwMode="auto">
            <a:xfrm>
              <a:off x="2760619" y="2936781"/>
              <a:ext cx="1402361" cy="1887300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asted-image.tif"/>
            <p:cNvPicPr/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39750" y="4824081"/>
              <a:ext cx="1446459" cy="1437522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27" name="Picture 26" descr="ERIKA05L.2015082700.fsct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175" y="1305236"/>
            <a:ext cx="3289812" cy="23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694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5"/>
          <p:cNvSpPr txBox="1">
            <a:spLocks noChangeArrowheads="1"/>
          </p:cNvSpPr>
          <p:nvPr/>
        </p:nvSpPr>
        <p:spPr bwMode="auto">
          <a:xfrm>
            <a:off x="0" y="0"/>
            <a:ext cx="7981758" cy="12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30479" anchor="b"/>
          <a:lstStyle>
            <a:lvl1pPr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HFIP Successes to date: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/>
                <a:ea typeface="Calibri" charset="0"/>
                <a:cs typeface="Arial"/>
              </a:rPr>
              <a:t>Impact of aircraft observations: TDR</a:t>
            </a:r>
            <a:endParaRPr lang="en-US" sz="3200" dirty="0">
              <a:solidFill>
                <a:schemeClr val="bg1"/>
              </a:solidFill>
              <a:latin typeface="Arial"/>
              <a:ea typeface="Calibri" charset="0"/>
              <a:cs typeface="Arial"/>
            </a:endParaRPr>
          </a:p>
        </p:txBody>
      </p:sp>
      <p:pic>
        <p:nvPicPr>
          <p:cNvPr id="2" name="Picture 1" descr="15_Tong_2014_HFIP_annual_meeting (dragged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21" y="1301387"/>
            <a:ext cx="7666182" cy="50982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5879" y="1285394"/>
            <a:ext cx="2439939" cy="515697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5150" y="1633151"/>
            <a:ext cx="90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32 cases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5509" y="1633151"/>
            <a:ext cx="90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34 cases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1491" y="1633151"/>
            <a:ext cx="90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15 cases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9499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06286"/>
          </a:xfrm>
        </p:spPr>
        <p:txBody>
          <a:bodyPr/>
          <a:lstStyle/>
          <a:p>
            <a:r>
              <a:rPr lang="en-US" sz="4400" dirty="0" smtClean="0">
                <a:cs typeface="Arial"/>
              </a:rPr>
              <a:t>HFIP Lesson Learned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827" y="1392590"/>
            <a:ext cx="84623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Fully engage operational partners to set goals &amp; milestones to reflect requirements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Provide support for real-time demonstration as part of T&amp;E leading to faster R2O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Initialization still major issue, particularly in strong storms: Make </a:t>
            </a:r>
            <a:r>
              <a:rPr lang="en-US" dirty="0">
                <a:latin typeface="Arial"/>
                <a:cs typeface="Arial"/>
              </a:rPr>
              <a:t>better use of vortex-scale observations (in-situ &amp; satellite) </a:t>
            </a:r>
            <a:endParaRPr lang="en-US" dirty="0" smtClean="0">
              <a:latin typeface="Arial"/>
              <a:cs typeface="Arial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Develop strategies for ensembles </a:t>
            </a:r>
            <a:r>
              <a:rPr lang="en-US" dirty="0">
                <a:latin typeface="Arial"/>
                <a:cs typeface="Arial"/>
              </a:rPr>
              <a:t>(single &amp; multi-model) to address uncertainty in </a:t>
            </a:r>
            <a:r>
              <a:rPr lang="en-US" dirty="0" smtClean="0">
                <a:latin typeface="Arial"/>
                <a:cs typeface="Arial"/>
              </a:rPr>
              <a:t>track, intensity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&amp; structure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Model </a:t>
            </a:r>
            <a:r>
              <a:rPr lang="en-US" dirty="0">
                <a:latin typeface="Arial"/>
                <a:cs typeface="Arial"/>
              </a:rPr>
              <a:t>architecture must include environmental changes on times scales ~10 days (global model), and resolve rapidly changing inner core structure (moving nests)</a:t>
            </a:r>
          </a:p>
        </p:txBody>
      </p:sp>
    </p:spTree>
    <p:extLst>
      <p:ext uri="{BB962C8B-B14F-4D97-AF65-F5344CB8AC3E}">
        <p14:creationId xmlns:p14="http://schemas.microsoft.com/office/powerpoint/2010/main" val="94573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0" y="138655"/>
            <a:ext cx="8229600" cy="99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rPr>
              <a:t>Challenges</a:t>
            </a:r>
            <a:endParaRPr lang="en-US" sz="4400" dirty="0">
              <a:solidFill>
                <a:schemeClr val="bg1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892" y="1465665"/>
            <a:ext cx="8524566" cy="424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400" b="1" i="1" dirty="0" smtClean="0">
                <a:latin typeface="Arial"/>
                <a:cs typeface="Arial"/>
              </a:rPr>
              <a:t>How </a:t>
            </a:r>
            <a:r>
              <a:rPr lang="en-US" sz="2400" b="1" i="1" dirty="0">
                <a:latin typeface="Arial"/>
                <a:cs typeface="Arial"/>
              </a:rPr>
              <a:t>can we use this research </a:t>
            </a:r>
            <a:r>
              <a:rPr lang="en-US" sz="2400" b="1" i="1" dirty="0" smtClean="0">
                <a:latin typeface="Arial"/>
                <a:cs typeface="Arial"/>
              </a:rPr>
              <a:t>capacity and approach to accelerate TC forecast </a:t>
            </a:r>
            <a:r>
              <a:rPr lang="en-US" sz="2400" b="1" i="1" dirty="0">
                <a:latin typeface="Arial"/>
                <a:cs typeface="Arial"/>
              </a:rPr>
              <a:t>improvement</a:t>
            </a:r>
            <a:r>
              <a:rPr lang="en-US" sz="2400" b="1" i="1" dirty="0" smtClean="0">
                <a:latin typeface="Arial"/>
                <a:cs typeface="Arial"/>
              </a:rPr>
              <a:t>?</a:t>
            </a:r>
            <a:endParaRPr lang="en-US" sz="2400" dirty="0">
              <a:latin typeface="Arial"/>
              <a:cs typeface="Arial"/>
            </a:endParaRPr>
          </a:p>
          <a:p>
            <a:pPr marL="800100" lvl="1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HFIP </a:t>
            </a:r>
            <a:r>
              <a:rPr lang="en-US" sz="2400" dirty="0" smtClean="0">
                <a:latin typeface="Arial"/>
                <a:cs typeface="Arial"/>
              </a:rPr>
              <a:t>approach &amp; infrastructure </a:t>
            </a:r>
            <a:r>
              <a:rPr lang="en-US" sz="2400" dirty="0">
                <a:latin typeface="Arial"/>
                <a:cs typeface="Arial"/>
              </a:rPr>
              <a:t>allows for rapid </a:t>
            </a:r>
            <a:r>
              <a:rPr lang="en-US" sz="2400" dirty="0" smtClean="0">
                <a:latin typeface="Arial"/>
                <a:cs typeface="Arial"/>
              </a:rPr>
              <a:t>T&amp;E </a:t>
            </a:r>
            <a:r>
              <a:rPr lang="en-US" sz="2400" dirty="0">
                <a:latin typeface="Arial"/>
                <a:cs typeface="Arial"/>
              </a:rPr>
              <a:t>of emerging research </a:t>
            </a:r>
            <a:r>
              <a:rPr lang="en-US" sz="2400" dirty="0" smtClean="0">
                <a:latin typeface="Arial"/>
                <a:cs typeface="Arial"/>
              </a:rPr>
              <a:t>and </a:t>
            </a:r>
            <a:r>
              <a:rPr lang="en-US" sz="2400" dirty="0">
                <a:latin typeface="Arial"/>
                <a:cs typeface="Arial"/>
              </a:rPr>
              <a:t>observations for potential </a:t>
            </a:r>
            <a:r>
              <a:rPr lang="en-US" sz="2400" b="1" dirty="0" smtClean="0">
                <a:latin typeface="Arial"/>
                <a:cs typeface="Arial"/>
              </a:rPr>
              <a:t>R2O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into </a:t>
            </a:r>
            <a:r>
              <a:rPr lang="en-US" sz="2400" dirty="0" smtClean="0">
                <a:latin typeface="Arial"/>
                <a:cs typeface="Arial"/>
              </a:rPr>
              <a:t>operational </a:t>
            </a:r>
            <a:r>
              <a:rPr lang="en-US" sz="2400" dirty="0">
                <a:latin typeface="Arial"/>
                <a:cs typeface="Arial"/>
              </a:rPr>
              <a:t>hurricane model and DA systems. </a:t>
            </a:r>
          </a:p>
          <a:p>
            <a:pPr marL="800100" lvl="1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Expand </a:t>
            </a:r>
            <a:r>
              <a:rPr lang="en-US" sz="2400" b="1" dirty="0" smtClean="0">
                <a:latin typeface="Arial"/>
                <a:cs typeface="Arial"/>
              </a:rPr>
              <a:t>and leverage HFIP partnership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to take advantage of new initiatives within NOAA to foster and enhance existing HFIP partnership, promote collaboration with basic </a:t>
            </a:r>
            <a:r>
              <a:rPr lang="en-US" sz="2400" dirty="0">
                <a:latin typeface="Arial"/>
                <a:cs typeface="Arial"/>
              </a:rPr>
              <a:t>research </a:t>
            </a:r>
            <a:r>
              <a:rPr lang="en-US" sz="2400" dirty="0" smtClean="0">
                <a:latin typeface="Arial"/>
                <a:cs typeface="Arial"/>
              </a:rPr>
              <a:t>community, and address near-term opportunities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7224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2"/>
          <p:cNvGraphicFramePr>
            <a:graphicFrameLocks noChangeAspect="1"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Worksheet" r:id="rId4" imgW="36144200" imgH="24714200" progId="Excel.Sheet.8">
                  <p:embed/>
                </p:oleObj>
              </mc:Choice>
              <mc:Fallback>
                <p:oleObj name="Worksheet" r:id="rId4" imgW="36144200" imgH="2471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83647" y="2147483647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2"/>
          <p:cNvSpPr>
            <a:spLocks/>
          </p:cNvSpPr>
          <p:nvPr/>
        </p:nvSpPr>
        <p:spPr bwMode="auto">
          <a:xfrm>
            <a:off x="20638" y="6507163"/>
            <a:ext cx="533400" cy="288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fld id="{4C0EC92E-8A42-554D-9ABD-726DA721B2B8}" type="slidenum">
              <a:rPr lang="en-US" sz="1400">
                <a:solidFill>
                  <a:srgbClr val="FFFFFF"/>
                </a:solidFill>
                <a:latin typeface="Arial"/>
                <a:cs typeface="Arial"/>
              </a:rPr>
              <a:pPr algn="ctr">
                <a:defRPr/>
              </a:pPr>
              <a:t>16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37" name="Rectangle 5"/>
          <p:cNvSpPr>
            <a:spLocks noGrp="1" noChangeArrowheads="1"/>
          </p:cNvSpPr>
          <p:nvPr>
            <p:ph type="title"/>
          </p:nvPr>
        </p:nvSpPr>
        <p:spPr>
          <a:xfrm>
            <a:off x="61576" y="0"/>
            <a:ext cx="7634624" cy="1371600"/>
          </a:xfrm>
        </p:spPr>
        <p:txBody>
          <a:bodyPr lIns="0" tIns="0" rIns="0" bIns="0"/>
          <a:lstStyle/>
          <a:p>
            <a:pPr defTabSz="914400" eaLnBrk="1">
              <a:lnSpc>
                <a:spcPct val="90000"/>
              </a:lnSpc>
              <a:defRPr/>
            </a:pPr>
            <a:r>
              <a:rPr lang="en-US" sz="4400" dirty="0" smtClean="0">
                <a:latin typeface="Arial"/>
                <a:cs typeface="Arial"/>
                <a:sym typeface="Arial Bold" charset="0"/>
              </a:rPr>
              <a:t>Questions?</a:t>
            </a:r>
            <a:endParaRPr lang="en-US" sz="4800" dirty="0" smtClean="0">
              <a:latin typeface="Arial"/>
              <a:cs typeface="Arial"/>
            </a:endParaRPr>
          </a:p>
        </p:txBody>
      </p:sp>
      <p:pic>
        <p:nvPicPr>
          <p:cNvPr id="2" name="Picture 1" descr="Screen Shot 2014-12-30 at 3.40.55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514" y="1277212"/>
            <a:ext cx="6388486" cy="5191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325" y="2863273"/>
            <a:ext cx="230573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Go to</a:t>
            </a:r>
          </a:p>
          <a:p>
            <a:pPr algn="ctr"/>
            <a:r>
              <a:rPr lang="en-US" dirty="0" smtClean="0">
                <a:hlinkClick r:id="rId7"/>
              </a:rPr>
              <a:t>www.hfip.org</a:t>
            </a:r>
            <a:endParaRPr lang="en-US" dirty="0" smtClean="0"/>
          </a:p>
          <a:p>
            <a:pPr algn="ctr"/>
            <a:r>
              <a:rPr lang="en-US" dirty="0"/>
              <a:t>f</a:t>
            </a:r>
            <a:r>
              <a:rPr lang="en-US" dirty="0" smtClean="0"/>
              <a:t>or more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2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8506" cy="137160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sz="4000" dirty="0" smtClean="0">
                <a:solidFill>
                  <a:srgbClr val="FFFF00"/>
                </a:solidFill>
                <a:latin typeface="Arial"/>
                <a:cs typeface="Arial"/>
              </a:rPr>
              <a:t>Develop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&amp; refine observing technologies: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G-IV TDR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AutoShape 2"/>
          <p:cNvSpPr>
            <a:spLocks/>
          </p:cNvSpPr>
          <p:nvPr/>
        </p:nvSpPr>
        <p:spPr bwMode="auto">
          <a:xfrm>
            <a:off x="20638" y="6507163"/>
            <a:ext cx="533400" cy="288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fld id="{AAA9E573-BC7C-1649-B9DC-7A4DDADA52D7}" type="slidenum">
              <a:rPr lang="en-US" sz="1400">
                <a:solidFill>
                  <a:srgbClr val="FFFFFF"/>
                </a:solidFill>
                <a:latin typeface="Arial"/>
                <a:cs typeface="Arial"/>
              </a:rPr>
              <a:pPr algn="ctr">
                <a:defRPr/>
              </a:pPr>
              <a:t>17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9007" y="1831144"/>
            <a:ext cx="1963247" cy="11948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/>
            <a:r>
              <a:rPr lang="en-US" sz="1600" dirty="0" smtClean="0"/>
              <a:t>G-IV flight tracks in Hurricane Joaquin  29 &amp; 30 September 2015</a:t>
            </a:r>
            <a:endParaRPr lang="en-US" sz="1600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3427584" y="4818715"/>
            <a:ext cx="2339051" cy="5594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1400" dirty="0" smtClean="0"/>
              <a:t>G-IV Doppler analysis at 1-km altitude</a:t>
            </a:r>
            <a:endParaRPr lang="en-US" sz="1400" dirty="0"/>
          </a:p>
        </p:txBody>
      </p:sp>
      <p:pic>
        <p:nvPicPr>
          <p:cNvPr id="5" name="Picture 4" descr="20150930n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628" y="1268636"/>
            <a:ext cx="3204892" cy="2926080"/>
          </a:xfrm>
          <a:prstGeom prst="rect">
            <a:avLst/>
          </a:prstGeom>
        </p:spPr>
      </p:pic>
      <p:pic>
        <p:nvPicPr>
          <p:cNvPr id="6" name="Picture 5" descr="150930N1wind10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8775" y="3933208"/>
            <a:ext cx="3036777" cy="2481740"/>
          </a:xfrm>
          <a:prstGeom prst="rect">
            <a:avLst/>
          </a:prstGeom>
        </p:spPr>
      </p:pic>
      <p:pic>
        <p:nvPicPr>
          <p:cNvPr id="11" name="Picture 10" descr="20150928n2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6" y="1281987"/>
            <a:ext cx="3181788" cy="2926080"/>
          </a:xfrm>
          <a:prstGeom prst="rect">
            <a:avLst/>
          </a:prstGeom>
        </p:spPr>
      </p:pic>
      <p:pic>
        <p:nvPicPr>
          <p:cNvPr id="12" name="Picture 11" descr="150929N1wind10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939" y="3933207"/>
            <a:ext cx="3036769" cy="24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17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69918"/>
            <a:ext cx="5008033" cy="46562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dirty="0" smtClean="0"/>
              <a:t>No </a:t>
            </a:r>
            <a:r>
              <a:rPr lang="en-US" sz="2400" dirty="0">
                <a:solidFill>
                  <a:srgbClr val="83C1C6"/>
                </a:solidFill>
              </a:rPr>
              <a:t>Coyote UAS </a:t>
            </a:r>
            <a:r>
              <a:rPr lang="en-US" sz="2400" dirty="0" smtClean="0"/>
              <a:t>cases flown in 2015. Evaluated observations in </a:t>
            </a:r>
            <a:r>
              <a:rPr lang="en-US" sz="2400" dirty="0" err="1" smtClean="0"/>
              <a:t>Edouard</a:t>
            </a:r>
            <a:r>
              <a:rPr lang="en-US" sz="2400" dirty="0" smtClean="0"/>
              <a:t> (2014), tested extended range, and demonstrated data transmission to National Hurricane Center.</a:t>
            </a:r>
          </a:p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cs typeface="Arial" charset="0"/>
              </a:rPr>
              <a:t>SHOUT for 2015 (</a:t>
            </a:r>
            <a:r>
              <a:rPr lang="en-US" sz="2400" dirty="0" smtClean="0">
                <a:solidFill>
                  <a:schemeClr val="dk1"/>
                </a:solidFill>
              </a:rPr>
              <a:t>25 August </a:t>
            </a:r>
            <a:r>
              <a:rPr lang="en-US" sz="2400" dirty="0">
                <a:solidFill>
                  <a:schemeClr val="dk1"/>
                </a:solidFill>
              </a:rPr>
              <a:t>- </a:t>
            </a:r>
            <a:r>
              <a:rPr lang="en-US" sz="2400" dirty="0" smtClean="0">
                <a:solidFill>
                  <a:schemeClr val="dk1"/>
                </a:solidFill>
              </a:rPr>
              <a:t>21 September). </a:t>
            </a:r>
            <a:r>
              <a:rPr lang="en-US" sz="2400" dirty="0" smtClean="0">
                <a:cs typeface="Arial" charset="0"/>
              </a:rPr>
              <a:t>2 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  <a:cs typeface="Arial" charset="0"/>
              </a:rPr>
              <a:t>Global Hawk </a:t>
            </a:r>
            <a:r>
              <a:rPr lang="en-US" sz="2400" dirty="0">
                <a:cs typeface="Arial" charset="0"/>
              </a:rPr>
              <a:t>flights sampled life cycle of </a:t>
            </a:r>
            <a:r>
              <a:rPr lang="en-US" sz="2400" dirty="0" smtClean="0">
                <a:cs typeface="Arial" charset="0"/>
              </a:rPr>
              <a:t>TS Erika.</a:t>
            </a:r>
            <a:endParaRPr lang="en-US" sz="2400" dirty="0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  <a:defRPr/>
            </a:pPr>
            <a:endParaRPr lang="en-US" sz="2400" dirty="0"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-45129"/>
            <a:ext cx="8245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9pPr>
          </a:lstStyle>
          <a:p>
            <a:pPr marL="0" lvl="1">
              <a:defRPr/>
            </a:pPr>
            <a:r>
              <a:rPr lang="en-US" sz="4000" dirty="0" smtClean="0">
                <a:solidFill>
                  <a:srgbClr val="FFFF00"/>
                </a:solidFill>
                <a:latin typeface="Arial"/>
                <a:cs typeface="Arial"/>
              </a:rPr>
              <a:t>Develop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&amp; refine observing technologies: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UAS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Global_Hawk,_NASA's_New_Remote-Controlled_Plane_-_October_200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340" y="3725959"/>
            <a:ext cx="3572329" cy="184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896" y="1538888"/>
            <a:ext cx="3085504" cy="16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358152"/>
            <a:ext cx="5292280" cy="4621240"/>
          </a:xfrm>
        </p:spPr>
        <p:txBody>
          <a:bodyPr>
            <a:noAutofit/>
          </a:bodyPr>
          <a:lstStyle/>
          <a:p>
            <a:pPr marL="344488" indent="-344488">
              <a:buFont typeface="Arial"/>
              <a:buChar char="•"/>
            </a:pPr>
            <a:r>
              <a:rPr lang="en-US" sz="2400" dirty="0"/>
              <a:t>9 flights into Tropical Storms Danny and Erika</a:t>
            </a:r>
          </a:p>
          <a:p>
            <a:pPr marL="738188" lvl="2"/>
            <a:r>
              <a:rPr lang="en-US" sz="1800" dirty="0"/>
              <a:t>7 flights collected data</a:t>
            </a:r>
          </a:p>
          <a:p>
            <a:pPr marL="738188" lvl="2"/>
            <a:r>
              <a:rPr lang="en-US" sz="1800" dirty="0"/>
              <a:t>Data available on </a:t>
            </a:r>
            <a:r>
              <a:rPr lang="en-US" sz="1800" dirty="0" smtClean="0"/>
              <a:t>Google Drive</a:t>
            </a:r>
            <a:endParaRPr lang="en-US" sz="1800" dirty="0"/>
          </a:p>
          <a:p>
            <a:pPr marL="738188" lvl="2"/>
            <a:r>
              <a:rPr lang="en-US" sz="1800" dirty="0"/>
              <a:t>Currently being processed by Dave Emmitt and Chris </a:t>
            </a:r>
            <a:r>
              <a:rPr lang="en-US" sz="1800" dirty="0" err="1"/>
              <a:t>O’Handley</a:t>
            </a:r>
            <a:endParaRPr lang="en-US" sz="1800" dirty="0"/>
          </a:p>
          <a:p>
            <a:pPr>
              <a:buFont typeface="Arial"/>
              <a:buChar char="•"/>
            </a:pPr>
            <a:r>
              <a:rPr lang="en-US" sz="2000" dirty="0"/>
              <a:t>Elevation angle range of -</a:t>
            </a:r>
            <a:r>
              <a:rPr lang="en-US" sz="2000" dirty="0" smtClean="0"/>
              <a:t>110° </a:t>
            </a:r>
            <a:r>
              <a:rPr lang="en-US" sz="2000" dirty="0"/>
              <a:t>to +</a:t>
            </a:r>
            <a:r>
              <a:rPr lang="en-US" sz="2000" dirty="0" smtClean="0"/>
              <a:t>110°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Azimuth </a:t>
            </a:r>
            <a:r>
              <a:rPr lang="en-US" sz="2000" dirty="0"/>
              <a:t>angle range +/- </a:t>
            </a:r>
            <a:r>
              <a:rPr lang="en-US" sz="2000" dirty="0" smtClean="0"/>
              <a:t>30°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reset </a:t>
            </a:r>
            <a:r>
              <a:rPr lang="en-US" sz="2000" dirty="0"/>
              <a:t>scanning modes: conical, sweeps, </a:t>
            </a:r>
            <a:r>
              <a:rPr lang="en-US" sz="2000" dirty="0" smtClean="0"/>
              <a:t>etc.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/>
              <a:t>Access DWL computer via </a:t>
            </a:r>
            <a:r>
              <a:rPr lang="en-US" sz="2000" dirty="0" smtClean="0"/>
              <a:t>laptop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-45129"/>
            <a:ext cx="8245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9pPr>
          </a:lstStyle>
          <a:p>
            <a:pPr marL="0" lvl="1">
              <a:defRPr/>
            </a:pPr>
            <a:r>
              <a:rPr lang="en-US" sz="4000" dirty="0" smtClean="0">
                <a:solidFill>
                  <a:srgbClr val="FFFF00"/>
                </a:solidFill>
                <a:latin typeface="Arial"/>
                <a:cs typeface="Arial"/>
              </a:rPr>
              <a:t>Develop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&amp; refine observing technologies: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DWL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Content Placeholder 4" descr="C:\Users\Lisa.R.Bucci\Downloads\image1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034" y="1337923"/>
            <a:ext cx="2336494" cy="26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isa.R.Bucci\Downloads\image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 bwMode="auto">
          <a:xfrm>
            <a:off x="5483243" y="3404196"/>
            <a:ext cx="3313001" cy="35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3788" y="5952934"/>
            <a:ext cx="33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(see Lisa </a:t>
            </a:r>
            <a:r>
              <a:rPr lang="en-US" sz="1800" dirty="0" err="1">
                <a:solidFill>
                  <a:srgbClr val="FF0000"/>
                </a:solidFill>
              </a:rPr>
              <a:t>Bucci’s</a:t>
            </a:r>
            <a:r>
              <a:rPr lang="en-US" sz="1800" dirty="0">
                <a:solidFill>
                  <a:srgbClr val="FF0000"/>
                </a:solidFill>
              </a:rPr>
              <a:t> presentation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7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idx="1"/>
          </p:nvPr>
        </p:nvSpPr>
        <p:spPr>
          <a:xfrm>
            <a:off x="278109" y="1318647"/>
            <a:ext cx="8762410" cy="506796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>
                <a:solidFill>
                  <a:srgbClr val="A10000"/>
                </a:solidFill>
                <a:cs typeface="Arial"/>
              </a:rPr>
              <a:t>Vision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A10000"/>
              </a:buClr>
              <a:buFont typeface="Arial"/>
              <a:buChar char="•"/>
            </a:pPr>
            <a:r>
              <a:rPr lang="en-US" sz="2800" dirty="0">
                <a:cs typeface="Arial"/>
              </a:rPr>
              <a:t>Organize </a:t>
            </a:r>
            <a:r>
              <a:rPr lang="en-US" sz="2800" dirty="0" smtClean="0">
                <a:cs typeface="Arial"/>
              </a:rPr>
              <a:t>hurricane </a:t>
            </a:r>
            <a:r>
              <a:rPr lang="en-US" sz="2800" dirty="0">
                <a:cs typeface="Arial"/>
              </a:rPr>
              <a:t>community to dramatically improve numerical forecast guidance to NHC in 5-10 </a:t>
            </a:r>
            <a:r>
              <a:rPr lang="en-US" sz="2800" dirty="0" smtClean="0">
                <a:cs typeface="Arial"/>
              </a:rPr>
              <a:t>years</a:t>
            </a:r>
            <a:endParaRPr lang="en-US" sz="2800" dirty="0">
              <a:cs typeface="Arial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 smtClean="0">
                <a:solidFill>
                  <a:srgbClr val="A50021"/>
                </a:solidFill>
                <a:ea typeface="Calibri" charset="0"/>
                <a:cs typeface="Arial"/>
              </a:rPr>
              <a:t>Goals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A50021"/>
                </a:solidFill>
                <a:ea typeface="Calibri" charset="0"/>
                <a:cs typeface="Arial"/>
              </a:rPr>
              <a:t>Improve </a:t>
            </a:r>
            <a:r>
              <a:rPr lang="en-US" dirty="0" smtClean="0">
                <a:ea typeface="Calibri" charset="0"/>
                <a:cs typeface="Arial"/>
              </a:rPr>
              <a:t>forecast accuracy for track &amp; intensity by 20% in 5 years, 50% in 10 years</a:t>
            </a:r>
          </a:p>
          <a:p>
            <a:pPr marL="338138" indent="-338138" eaLnBrk="1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A50021"/>
                </a:solidFill>
                <a:ea typeface="Calibri" charset="0"/>
                <a:cs typeface="Arial"/>
              </a:rPr>
              <a:t>Extend </a:t>
            </a:r>
            <a:r>
              <a:rPr lang="en-US" dirty="0" smtClean="0">
                <a:ea typeface="Calibri" charset="0"/>
                <a:cs typeface="Arial"/>
              </a:rPr>
              <a:t>forecast reliability to 7 days </a:t>
            </a:r>
          </a:p>
          <a:p>
            <a:pPr marL="338138" indent="-338138" eaLnBrk="1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A50021"/>
                </a:solidFill>
                <a:ea typeface="Calibri" charset="0"/>
                <a:cs typeface="Arial"/>
              </a:rPr>
              <a:t>Increase </a:t>
            </a:r>
            <a:r>
              <a:rPr lang="en-US" dirty="0">
                <a:ea typeface="Calibri" charset="0"/>
                <a:cs typeface="Arial"/>
              </a:rPr>
              <a:t>r</a:t>
            </a:r>
            <a:r>
              <a:rPr lang="en-US" dirty="0" smtClean="0">
                <a:ea typeface="Calibri" charset="0"/>
                <a:cs typeface="Arial"/>
              </a:rPr>
              <a:t>apid intensity change detection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9246" y="6614858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http://</a:t>
            </a:r>
            <a:r>
              <a:rPr lang="en-US" sz="1200" dirty="0" err="1">
                <a:latin typeface="Arial"/>
                <a:cs typeface="Arial"/>
              </a:rPr>
              <a:t>www.hfip.org</a:t>
            </a:r>
            <a:r>
              <a:rPr lang="en-US" sz="1200" dirty="0">
                <a:latin typeface="Arial"/>
                <a:cs typeface="Arial"/>
              </a:rPr>
              <a:t>/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136637"/>
            <a:ext cx="7578056" cy="10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814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271291" y="5030506"/>
            <a:ext cx="4249432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Errors cut in half over past 15 </a:t>
            </a:r>
            <a:r>
              <a:rPr lang="en-US" sz="1800" dirty="0" err="1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yr</a:t>
            </a:r>
            <a:endParaRPr lang="en-US" sz="1800" dirty="0">
              <a:noFill/>
              <a:latin typeface="Arial"/>
              <a:ea typeface="ＭＳ Ｐゴシック" charset="-128"/>
              <a:cs typeface="Arial"/>
            </a:endParaRPr>
          </a:p>
          <a:p>
            <a:pPr marL="230188" indent="-230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10-yr improvement - As accurate at 48 h as we were at 24 h in 2000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676310" y="5015631"/>
            <a:ext cx="403066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Arial"/>
                <a:cs typeface="Arial"/>
              </a:rPr>
              <a:t>24-48 h intensity forecast off by </a:t>
            </a:r>
            <a:r>
              <a:rPr lang="en-US" sz="1800" dirty="0" smtClean="0">
                <a:latin typeface="Arial"/>
                <a:cs typeface="Arial"/>
              </a:rPr>
              <a:t>~1 </a:t>
            </a:r>
            <a:r>
              <a:rPr lang="en-US" sz="1800" dirty="0">
                <a:latin typeface="Arial"/>
                <a:cs typeface="Arial"/>
              </a:rPr>
              <a:t>category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  <a:defRPr/>
            </a:pPr>
            <a:r>
              <a:rPr lang="en-US" sz="1800" kern="0" dirty="0">
                <a:latin typeface="Arial"/>
                <a:ea typeface="ＭＳ Ｐゴシック"/>
                <a:cs typeface="Arial"/>
              </a:rPr>
              <a:t>Some intensity gains since </a:t>
            </a:r>
            <a:r>
              <a:rPr lang="en-US" sz="1800" kern="0" dirty="0" smtClean="0">
                <a:latin typeface="Arial"/>
                <a:ea typeface="ＭＳ Ｐゴシック"/>
                <a:cs typeface="Arial"/>
              </a:rPr>
              <a:t>2009, </a:t>
            </a:r>
            <a:r>
              <a:rPr lang="en-US" sz="1800" kern="0" dirty="0">
                <a:latin typeface="Arial"/>
                <a:ea typeface="ＭＳ Ｐゴシック"/>
                <a:cs typeface="Arial"/>
              </a:rPr>
              <a:t>especially </a:t>
            </a:r>
            <a:r>
              <a:rPr lang="en-US" sz="1800" kern="0" dirty="0" smtClean="0">
                <a:latin typeface="Arial"/>
                <a:ea typeface="ＭＳ Ｐゴシック"/>
                <a:cs typeface="Arial"/>
              </a:rPr>
              <a:t>&gt;</a:t>
            </a:r>
            <a:r>
              <a:rPr lang="en-US" sz="1800" kern="0" dirty="0">
                <a:latin typeface="Arial"/>
                <a:ea typeface="ＭＳ Ｐゴシック"/>
                <a:cs typeface="Arial"/>
              </a:rPr>
              <a:t>48 h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660" y="1541995"/>
            <a:ext cx="4632325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93213"/>
            <a:ext cx="8229600" cy="10801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4800" kern="0" dirty="0" smtClean="0">
                <a:solidFill>
                  <a:schemeClr val="bg1"/>
                </a:solidFill>
                <a:latin typeface="Arial"/>
                <a:cs typeface="Arial"/>
              </a:rPr>
              <a:t>Current State of the Art</a:t>
            </a:r>
          </a:p>
        </p:txBody>
      </p:sp>
      <p:pic>
        <p:nvPicPr>
          <p:cNvPr id="921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72" y="1534057"/>
            <a:ext cx="4638675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382372" y="2770720"/>
            <a:ext cx="2073275" cy="1762125"/>
            <a:chOff x="5029200" y="3213611"/>
            <a:chExt cx="2765944" cy="215387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041907" y="4251739"/>
              <a:ext cx="2742648" cy="77617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029200" y="3213611"/>
              <a:ext cx="0" cy="215387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067322" y="4777596"/>
              <a:ext cx="2727822" cy="79557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911300" y="2473857"/>
            <a:ext cx="795671" cy="2058988"/>
            <a:chOff x="8178398" y="2802497"/>
            <a:chExt cx="914400" cy="205862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178398" y="2802497"/>
              <a:ext cx="0" cy="2058621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178398" y="3716734"/>
              <a:ext cx="914400" cy="838051"/>
            </a:xfrm>
            <a:prstGeom prst="straightConnector1">
              <a:avLst/>
            </a:prstGeom>
            <a:ln w="5715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841556" y="1805161"/>
            <a:ext cx="3043827" cy="27399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7780" y="1885606"/>
            <a:ext cx="764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HFIP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767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Arial"/>
              </a:rPr>
              <a:t/>
            </a:r>
            <a:br>
              <a:rPr lang="en-US" dirty="0">
                <a:ea typeface="Calibri" charset="0"/>
                <a:cs typeface="Arial"/>
              </a:rPr>
            </a:br>
            <a:endParaRPr lang="en-US" dirty="0">
              <a:ea typeface="Calibri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106"/>
            <a:ext cx="79935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HFIP Successes to date: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HWRF Forecast Improvements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188088" y="6597822"/>
            <a:ext cx="31783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http://</a:t>
            </a:r>
            <a:r>
              <a:rPr lang="en-US" sz="1200" dirty="0" err="1">
                <a:solidFill>
                  <a:srgbClr val="FF0000"/>
                </a:solidFill>
                <a:latin typeface="Arial"/>
                <a:cs typeface="Arial"/>
                <a:hlinkClick r:id="rId3"/>
              </a:rPr>
              <a:t>www.emc.ncep.noaa.gov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US" sz="1200" dirty="0" err="1">
                <a:solidFill>
                  <a:srgbClr val="FF0000"/>
                </a:solidFill>
                <a:latin typeface="Arial"/>
                <a:cs typeface="Arial"/>
                <a:hlinkClick r:id="rId3"/>
              </a:rPr>
              <a:t>gc_wmb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US" sz="1200" dirty="0" err="1">
                <a:solidFill>
                  <a:srgbClr val="FF0000"/>
                </a:solidFill>
                <a:latin typeface="Arial"/>
                <a:cs typeface="Arial"/>
                <a:hlinkClick r:id="rId3"/>
              </a:rPr>
              <a:t>vxt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/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715" y="1376217"/>
            <a:ext cx="482141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Improvements of the order of 10-15% each year since 2012</a:t>
            </a:r>
            <a:endParaRPr lang="en-US" sz="2000" b="1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3"/>
          <a:stretch/>
        </p:blipFill>
        <p:spPr>
          <a:xfrm>
            <a:off x="4555934" y="2200620"/>
            <a:ext cx="4567522" cy="3676982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2"/>
          <a:stretch/>
        </p:blipFill>
        <p:spPr>
          <a:xfrm>
            <a:off x="28082" y="2200618"/>
            <a:ext cx="4581062" cy="3676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1424" y="5926412"/>
            <a:ext cx="5368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Dramatic improvement in first 5 years of HFIP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Arial"/>
              </a:rPr>
              <a:t/>
            </a:r>
            <a:br>
              <a:rPr lang="en-US" dirty="0">
                <a:ea typeface="Calibri" charset="0"/>
                <a:cs typeface="Arial"/>
              </a:rPr>
            </a:br>
            <a:endParaRPr lang="en-US" dirty="0">
              <a:ea typeface="Calibri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106"/>
            <a:ext cx="79935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HFIP Successes to date: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Global HWRF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188088" y="6597822"/>
            <a:ext cx="31783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http://</a:t>
            </a:r>
            <a:r>
              <a:rPr lang="en-US" sz="1200" dirty="0" err="1">
                <a:solidFill>
                  <a:srgbClr val="FF0000"/>
                </a:solidFill>
                <a:latin typeface="Arial"/>
                <a:cs typeface="Arial"/>
                <a:hlinkClick r:id="rId3"/>
              </a:rPr>
              <a:t>www.emc.ncep.noaa.gov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US" sz="1200" dirty="0" err="1">
                <a:solidFill>
                  <a:srgbClr val="FF0000"/>
                </a:solidFill>
                <a:latin typeface="Arial"/>
                <a:cs typeface="Arial"/>
                <a:hlinkClick r:id="rId3"/>
              </a:rPr>
              <a:t>gc_wmb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US" sz="1200" dirty="0" err="1">
                <a:solidFill>
                  <a:srgbClr val="FF0000"/>
                </a:solidFill>
                <a:latin typeface="Arial"/>
                <a:cs typeface="Arial"/>
                <a:hlinkClick r:id="rId3"/>
              </a:rPr>
              <a:t>vxt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/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2" descr="ftp://ftp.emc.ncep.noaa.gov/mmb/wd20ww/cp-tmp/loo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90" y="1334482"/>
            <a:ext cx="7961195" cy="50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Arial"/>
              </a:rPr>
              <a:t/>
            </a:r>
            <a:br>
              <a:rPr lang="en-US" dirty="0">
                <a:ea typeface="Calibri" charset="0"/>
                <a:cs typeface="Arial"/>
              </a:rPr>
            </a:br>
            <a:endParaRPr lang="en-US" dirty="0">
              <a:ea typeface="Calibri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106"/>
            <a:ext cx="79935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HFIP Successes to date: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Basin-scale HWRF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693" y="1298996"/>
            <a:ext cx="4548511" cy="516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248597" y="1542180"/>
            <a:ext cx="3911154" cy="47690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455613">
              <a:lnSpc>
                <a:spcPct val="90000"/>
              </a:lnSpc>
            </a:pPr>
            <a:r>
              <a:rPr lang="en-US" altLang="zh-CN" b="1" dirty="0" smtClean="0"/>
              <a:t>Storm </a:t>
            </a:r>
            <a:r>
              <a:rPr lang="en-US" altLang="zh-CN" b="1" dirty="0"/>
              <a:t>Centric </a:t>
            </a:r>
            <a:r>
              <a:rPr lang="en-US" altLang="zh-CN" b="1" dirty="0" smtClean="0"/>
              <a:t>-</a:t>
            </a:r>
            <a:r>
              <a:rPr lang="en-US" altLang="zh-CN" b="1" dirty="0" err="1" smtClean="0"/>
              <a:t>vs</a:t>
            </a:r>
            <a:r>
              <a:rPr lang="en-US" altLang="zh-CN" b="1" dirty="0" smtClean="0"/>
              <a:t>- </a:t>
            </a:r>
            <a:r>
              <a:rPr lang="en-US" altLang="zh-CN" b="1" dirty="0"/>
              <a:t>Domain Centric </a:t>
            </a:r>
            <a:r>
              <a:rPr lang="en-US" altLang="zh-CN" b="1" dirty="0" smtClean="0"/>
              <a:t>Forecasts</a:t>
            </a:r>
          </a:p>
          <a:p>
            <a:pPr algn="ctr" defTabSz="455613">
              <a:lnSpc>
                <a:spcPct val="90000"/>
              </a:lnSpc>
            </a:pPr>
            <a:endParaRPr lang="en-US" altLang="zh-CN" b="1" dirty="0"/>
          </a:p>
          <a:p>
            <a:pPr marL="342900" indent="-342900" defTabSz="45561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zh-CN" dirty="0" smtClean="0"/>
              <a:t>Tropical </a:t>
            </a:r>
            <a:r>
              <a:rPr lang="en-US" altLang="zh-CN" dirty="0" smtClean="0"/>
              <a:t>prediction </a:t>
            </a:r>
            <a:r>
              <a:rPr lang="en-US" altLang="zh-CN" dirty="0" smtClean="0"/>
              <a:t>system </a:t>
            </a:r>
            <a:endParaRPr lang="en-US" altLang="zh-CN" dirty="0" smtClean="0"/>
          </a:p>
          <a:p>
            <a:pPr marL="342900" indent="-342900" defTabSz="45561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zh-CN" dirty="0" smtClean="0"/>
              <a:t>Improved </a:t>
            </a:r>
            <a:r>
              <a:rPr lang="en-US" altLang="zh-CN" dirty="0"/>
              <a:t>storm-storm &amp; </a:t>
            </a:r>
            <a:r>
              <a:rPr lang="en-US" altLang="zh-CN" dirty="0" smtClean="0"/>
              <a:t>multi-scale </a:t>
            </a:r>
            <a:r>
              <a:rPr lang="en-US" altLang="zh-CN" dirty="0"/>
              <a:t>interactions</a:t>
            </a:r>
          </a:p>
          <a:p>
            <a:pPr marL="342900" indent="-342900" defTabSz="45561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zh-CN" dirty="0" smtClean="0"/>
              <a:t>Landfall </a:t>
            </a:r>
            <a:r>
              <a:rPr lang="en-US" altLang="zh-CN" dirty="0"/>
              <a:t>and post </a:t>
            </a:r>
            <a:r>
              <a:rPr lang="en-US" altLang="zh-CN" dirty="0" smtClean="0"/>
              <a:t>landfall (</a:t>
            </a:r>
            <a:r>
              <a:rPr lang="en-US" altLang="zh-CN" dirty="0"/>
              <a:t>storm surge &amp; rainfall)</a:t>
            </a:r>
          </a:p>
          <a:p>
            <a:pPr marL="342900" indent="-342900" defTabSz="45561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zh-CN" dirty="0" smtClean="0"/>
              <a:t>Genesis</a:t>
            </a:r>
            <a:endParaRPr lang="en-US" altLang="zh-CN" dirty="0"/>
          </a:p>
          <a:p>
            <a:pPr marL="342900" indent="-342900" defTabSz="45561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zh-CN" dirty="0" smtClean="0"/>
              <a:t>Regional </a:t>
            </a:r>
            <a:r>
              <a:rPr lang="en-US" altLang="zh-CN" dirty="0"/>
              <a:t>ensembles</a:t>
            </a:r>
          </a:p>
          <a:p>
            <a:pPr marL="342900" indent="-342900" defTabSz="45561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zh-CN" dirty="0" smtClean="0"/>
              <a:t>Data </a:t>
            </a:r>
            <a:r>
              <a:rPr lang="en-US" altLang="zh-CN" dirty="0"/>
              <a:t>assimilation</a:t>
            </a:r>
          </a:p>
        </p:txBody>
      </p:sp>
    </p:spTree>
    <p:extLst>
      <p:ext uri="{BB962C8B-B14F-4D97-AF65-F5344CB8AC3E}">
        <p14:creationId xmlns:p14="http://schemas.microsoft.com/office/powerpoint/2010/main" val="22412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118641" cy="1371600"/>
          </a:xfrm>
        </p:spPr>
        <p:txBody>
          <a:bodyPr/>
          <a:lstStyle/>
          <a:p>
            <a:r>
              <a:rPr lang="en-US" sz="4400" dirty="0">
                <a:cs typeface="Arial"/>
              </a:rPr>
              <a:t>HFIP Successes to date:</a:t>
            </a:r>
            <a:br>
              <a:rPr lang="en-US" sz="4400" dirty="0">
                <a:cs typeface="Arial"/>
              </a:rPr>
            </a:br>
            <a:r>
              <a:rPr lang="en-US" sz="3200" dirty="0" smtClean="0">
                <a:solidFill>
                  <a:srgbClr val="FFFFFF"/>
                </a:solidFill>
                <a:cs typeface="Arial"/>
              </a:rPr>
              <a:t>Basin</a:t>
            </a:r>
            <a:r>
              <a:rPr lang="en-US" sz="3200" dirty="0">
                <a:solidFill>
                  <a:srgbClr val="FFFFFF"/>
                </a:solidFill>
                <a:cs typeface="Arial"/>
              </a:rPr>
              <a:t>-scale </a:t>
            </a:r>
            <a:r>
              <a:rPr lang="en-US" sz="3200" dirty="0" smtClean="0">
                <a:solidFill>
                  <a:srgbClr val="FFFFFF"/>
                </a:solidFill>
                <a:cs typeface="Arial"/>
              </a:rPr>
              <a:t>HWRF: </a:t>
            </a:r>
            <a:r>
              <a:rPr lang="en-US" sz="3200" dirty="0" smtClean="0"/>
              <a:t>2011</a:t>
            </a:r>
            <a:r>
              <a:rPr lang="en-US" sz="3200" dirty="0" smtClean="0"/>
              <a:t>-2013 Verification</a:t>
            </a:r>
            <a:endParaRPr lang="en-US" sz="4000" dirty="0"/>
          </a:p>
        </p:txBody>
      </p:sp>
      <p:pic>
        <p:nvPicPr>
          <p:cNvPr id="6" name="Content Placeholder 5" descr="C:\Users\Ghassan.Alaka\Documents\Verification\TrackSkill.H3HW_vs_AllHWRF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5" r="1345"/>
          <a:stretch>
            <a:fillRect/>
          </a:stretch>
        </p:blipFill>
        <p:spPr bwMode="auto">
          <a:xfrm>
            <a:off x="457200" y="1424046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4179" y="5831663"/>
            <a:ext cx="8875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3366FF"/>
                </a:solidFill>
              </a:rPr>
              <a:t>H3HW</a:t>
            </a:r>
            <a:r>
              <a:rPr lang="en-US" sz="2200" b="1" dirty="0" smtClean="0"/>
              <a:t> </a:t>
            </a:r>
            <a:r>
              <a:rPr lang="en-US" sz="2200" dirty="0" smtClean="0"/>
              <a:t>is consistently one of the most skillful models in terms of track.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2496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cs typeface="Arial"/>
              </a:rPr>
              <a:t>HFIP Successes to date:</a:t>
            </a:r>
            <a:br>
              <a:rPr lang="en-US" sz="4400" dirty="0">
                <a:cs typeface="Arial"/>
              </a:rPr>
            </a:br>
            <a:r>
              <a:rPr lang="en-US" sz="3200" dirty="0" smtClean="0">
                <a:cs typeface="Arial"/>
              </a:rPr>
              <a:t>2015 </a:t>
            </a:r>
            <a:r>
              <a:rPr lang="en-US" sz="3200" dirty="0" smtClean="0">
                <a:solidFill>
                  <a:srgbClr val="FFFFFF"/>
                </a:solidFill>
                <a:cs typeface="Arial"/>
              </a:rPr>
              <a:t>Basin</a:t>
            </a:r>
            <a:r>
              <a:rPr lang="en-US" sz="3200" dirty="0">
                <a:solidFill>
                  <a:srgbClr val="FFFFFF"/>
                </a:solidFill>
                <a:cs typeface="Arial"/>
              </a:rPr>
              <a:t>-scale </a:t>
            </a:r>
            <a:r>
              <a:rPr lang="en-US" sz="3200" dirty="0" smtClean="0">
                <a:solidFill>
                  <a:srgbClr val="FFFFFF"/>
                </a:solidFill>
                <a:cs typeface="Arial"/>
              </a:rPr>
              <a:t>HWRF (H5HW)</a:t>
            </a:r>
            <a:endParaRPr lang="en-US" sz="4400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4898397" y="1527791"/>
            <a:ext cx="4075520" cy="47640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 smtClean="0"/>
              <a:t>H5HW</a:t>
            </a:r>
            <a:r>
              <a:rPr lang="en-US" sz="2400" dirty="0" smtClean="0"/>
              <a:t> produces a good track for Joaquin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Comparing </a:t>
            </a:r>
            <a:r>
              <a:rPr lang="en-US" sz="2400" b="1" dirty="0" smtClean="0"/>
              <a:t>H5HW</a:t>
            </a:r>
            <a:r>
              <a:rPr lang="en-US" sz="2400" dirty="0" smtClean="0"/>
              <a:t> with </a:t>
            </a:r>
            <a:r>
              <a:rPr lang="en-US" sz="2400" b="1" dirty="0" smtClean="0"/>
              <a:t>H5D0</a:t>
            </a:r>
            <a:r>
              <a:rPr lang="en-US" sz="2400" dirty="0" smtClean="0"/>
              <a:t> directly tests the role of multi-storm interactions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Simply removing all other nested disturbances (e.g., AL99, AL90) results in a similar track to HWRF (</a:t>
            </a:r>
            <a:r>
              <a:rPr lang="en-US" sz="2400" b="1" dirty="0" smtClean="0"/>
              <a:t>H215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260" y="1541197"/>
            <a:ext cx="4807054" cy="4634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946111" y="3912019"/>
            <a:ext cx="50272" cy="515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16767" y="4062642"/>
            <a:ext cx="50272" cy="515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332567" y="4859327"/>
            <a:ext cx="62952" cy="893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806054" y="4427045"/>
            <a:ext cx="220281" cy="2136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35244" y="453901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0-hr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374818" y="4551665"/>
            <a:ext cx="62952" cy="893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03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Arial"/>
              </a:rPr>
              <a:t>HFIP Successes to date:</a:t>
            </a:r>
            <a:br>
              <a:rPr lang="en-US" sz="4000" dirty="0">
                <a:cs typeface="Arial"/>
              </a:rPr>
            </a:br>
            <a:r>
              <a:rPr lang="en-US" sz="2800" dirty="0" smtClean="0">
                <a:cs typeface="Arial"/>
              </a:rPr>
              <a:t>H5HW</a:t>
            </a:r>
            <a:r>
              <a:rPr lang="en-US" sz="2800" dirty="0" smtClean="0">
                <a:solidFill>
                  <a:srgbClr val="FFFFFF"/>
                </a:solidFill>
                <a:cs typeface="Arial"/>
              </a:rPr>
              <a:t>: </a:t>
            </a:r>
            <a:r>
              <a:rPr lang="en-US" sz="2800" dirty="0" smtClean="0">
                <a:solidFill>
                  <a:schemeClr val="bg1"/>
                </a:solidFill>
              </a:rPr>
              <a:t>Joaquin Verification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66612"/>
            <a:ext cx="4038600" cy="419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8230" y="2834268"/>
            <a:ext cx="54864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96256"/>
            <a:ext cx="4038600" cy="43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389971" y="2713463"/>
            <a:ext cx="1248936" cy="136044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97552" y="3612996"/>
            <a:ext cx="2709746" cy="153886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7799" y="3325629"/>
            <a:ext cx="1977238" cy="6658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H5HW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/>
              <a:t>has better track forecasts than </a:t>
            </a:r>
            <a:r>
              <a:rPr lang="en-US" sz="1200" b="1" dirty="0" smtClean="0">
                <a:solidFill>
                  <a:srgbClr val="FF0000"/>
                </a:solidFill>
              </a:rPr>
              <a:t>HWRF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after 96-h.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319131" y="2353128"/>
            <a:ext cx="230059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HWRF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&amp; </a:t>
            </a:r>
            <a:r>
              <a:rPr lang="en-US" sz="1200" b="1" dirty="0" smtClean="0">
                <a:solidFill>
                  <a:srgbClr val="0000FF"/>
                </a:solidFill>
              </a:rPr>
              <a:t>H5HW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/>
              <a:t>have smaller intensity errors than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DSHP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smtClean="0"/>
              <a:t>through 96-h.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851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26747</TotalTime>
  <Words>1647</Words>
  <Application>Microsoft Macintosh PowerPoint</Application>
  <PresentationFormat>On-screen Show (4:3)</PresentationFormat>
  <Paragraphs>203</Paragraphs>
  <Slides>19</Slides>
  <Notes>13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Worksheet</vt:lpstr>
      <vt:lpstr>NOAA’s Hurricane Forecast Improvement Project - HFIP</vt:lpstr>
      <vt:lpstr>PowerPoint Presentation</vt:lpstr>
      <vt:lpstr>PowerPoint Presentation</vt:lpstr>
      <vt:lpstr> </vt:lpstr>
      <vt:lpstr> </vt:lpstr>
      <vt:lpstr> </vt:lpstr>
      <vt:lpstr>HFIP Successes to date: Basin-scale HWRF: 2011-2013 Verification</vt:lpstr>
      <vt:lpstr>HFIP Successes to date: 2015 Basin-scale HWRF (H5HW)</vt:lpstr>
      <vt:lpstr>HFIP Successes to date: H5HW: Joaquin Verification</vt:lpstr>
      <vt:lpstr>HFIP Successes to date: H5HW: Multi-Storm vs. Single-Storm</vt:lpstr>
      <vt:lpstr>HFIP Priorities 2015-2016</vt:lpstr>
      <vt:lpstr>PowerPoint Presentation</vt:lpstr>
      <vt:lpstr>PowerPoint Presentation</vt:lpstr>
      <vt:lpstr>HFIP Lesson Learned</vt:lpstr>
      <vt:lpstr>PowerPoint Presentation</vt:lpstr>
      <vt:lpstr>Questions?</vt:lpstr>
      <vt:lpstr>Develop &amp; refine observing technologies: G-IV TDR</vt:lpstr>
      <vt:lpstr>PowerPoint Presentation</vt:lpstr>
      <vt:lpstr>PowerPoint Presentation</vt:lpstr>
    </vt:vector>
  </TitlesOfParts>
  <Manager>Tim McClung</Manager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Nation's Hurricane Program: An Interagency Success Story</dc:title>
  <dc:subject>Hurricanes, Hurricane Research</dc:subject>
  <dc:creator>Kandis Boyd</dc:creator>
  <cp:lastModifiedBy>Frank Marks</cp:lastModifiedBy>
  <cp:revision>785</cp:revision>
  <cp:lastPrinted>2009-09-22T14:42:08Z</cp:lastPrinted>
  <dcterms:created xsi:type="dcterms:W3CDTF">2011-03-08T17:41:21Z</dcterms:created>
  <dcterms:modified xsi:type="dcterms:W3CDTF">2015-11-02T22:50:52Z</dcterms:modified>
</cp:coreProperties>
</file>