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6" r:id="rId3"/>
    <p:sldMasterId id="2147483724" r:id="rId4"/>
  </p:sldMasterIdLst>
  <p:notesMasterIdLst>
    <p:notesMasterId r:id="rId21"/>
  </p:notesMasterIdLst>
  <p:sldIdLst>
    <p:sldId id="274" r:id="rId5"/>
    <p:sldId id="330" r:id="rId6"/>
    <p:sldId id="312" r:id="rId7"/>
    <p:sldId id="331" r:id="rId8"/>
    <p:sldId id="317" r:id="rId9"/>
    <p:sldId id="332" r:id="rId10"/>
    <p:sldId id="318" r:id="rId11"/>
    <p:sldId id="320" r:id="rId12"/>
    <p:sldId id="321" r:id="rId13"/>
    <p:sldId id="322" r:id="rId14"/>
    <p:sldId id="319" r:id="rId15"/>
    <p:sldId id="333" r:id="rId16"/>
    <p:sldId id="327" r:id="rId17"/>
    <p:sldId id="316" r:id="rId18"/>
    <p:sldId id="334" r:id="rId19"/>
    <p:sldId id="329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33"/>
    <a:srgbClr val="FFFF00"/>
    <a:srgbClr val="0000FF"/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40" d="100"/>
          <a:sy n="140" d="100"/>
        </p:scale>
        <p:origin x="1350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351FC0-885A-4729-A30D-98D797E61E53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C86E2-89CF-4BBB-B3E4-B1BABA197B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34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50CB63-0F78-0F4D-BEA5-D284EC2C4C37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smtClean="0"/>
              <a:t>Schematic of field experiments from 2012 HFP and where they fit in the statio-temporal spectrum. You don’t need to read over every experiment; just make the point that IFEX experiments are designed to cover wide spectrum of scales, in keeping with multiscale nature of TC intensity change.  </a:t>
            </a: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09" indent="-285734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2937" indent="-22858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112" indent="-22858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287" indent="-228587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8810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48D942B3-34ED-4A02-A42E-4C3B03100BA8}" type="slidenum">
              <a:rPr lang="en-US" altLang="en-US" smtClean="0">
                <a:solidFill>
                  <a:prstClr val="black"/>
                </a:solidFill>
              </a:rPr>
              <a:pPr eaLnBrk="1" hangingPunct="1"/>
              <a:t>14</a:t>
            </a:fld>
            <a:endParaRPr lang="en-US" altLang="en-US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FB235-B3F0-4B56-952E-32D49AE0E272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B6B7B-889C-4740-A431-15BA20E0E1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1077B0-2F27-4687-A5FC-7448B7F0F64D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D4874E-8066-46FB-98EA-17848048CB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2038D-B19D-411A-8FA5-31B0418F03D2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994FF-C95A-4B4F-9008-AB2235EE9B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15FD3-152E-4B90-A607-7F7863BD1D3F}" type="datetime1">
              <a:rPr lang="en-US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AFDA4-E99F-4EEA-90E3-6F08A13112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3888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3702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1118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743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524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288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46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7178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B0C47-0DC3-4196-9CC1-6B2E7C512067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02D70-5733-486F-B7C2-54AD3BFF5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84049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8056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3864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11/3/2015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1641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Dept of Commerce Seal"/>
          <p:cNvPicPr>
            <a:picLocks noChangeAspect="1" noChangeArrowheads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37263"/>
            <a:ext cx="825500" cy="820737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pic>
        <p:nvPicPr>
          <p:cNvPr id="5" name="Picture 10" descr="NOAA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6065838"/>
            <a:ext cx="762000" cy="762000"/>
          </a:xfrm>
          <a:prstGeom prst="rect">
            <a:avLst/>
          </a:prstGeom>
          <a:noFill/>
          <a:effectLst>
            <a:outerShdw blurRad="63500" dist="37026" dir="7998880" algn="ctr" rotWithShape="0">
              <a:schemeClr val="bg2">
                <a:alpha val="50000"/>
              </a:schemeClr>
            </a:outerShdw>
          </a:effectLst>
        </p:spPr>
      </p:pic>
      <p:sp>
        <p:nvSpPr>
          <p:cNvPr id="399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5029200"/>
            <a:ext cx="6400800" cy="18288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182880"/>
          <a:lstStyle>
            <a:lvl1pPr algn="r">
              <a:lnSpc>
                <a:spcPct val="110000"/>
              </a:lnSpc>
              <a:spcBef>
                <a:spcPct val="0"/>
              </a:spcBef>
              <a:spcAft>
                <a:spcPct val="25000"/>
              </a:spcAft>
              <a:defRPr sz="1600">
                <a:solidFill>
                  <a:schemeClr val="bg1"/>
                </a:solidFill>
                <a:latin typeface="TradeGothicBoldCondTwenty" pitchFamily="2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6248400" cy="2057400"/>
          </a:xfrm>
          <a:effectLst>
            <a:outerShdw blurRad="63500" dist="17961" dir="2700000" algn="ctr" rotWithShape="0">
              <a:schemeClr val="tx1">
                <a:alpha val="50000"/>
              </a:schemeClr>
            </a:outerShdw>
          </a:effectLst>
        </p:spPr>
        <p:txBody>
          <a:bodyPr lIns="274320" rIns="91440"/>
          <a:lstStyle>
            <a:lvl1pPr algn="l">
              <a:defRPr sz="6000">
                <a:latin typeface="TradeGothicBoldTwo" pitchFamily="2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7641341" y="4375743"/>
            <a:ext cx="1128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Hurricane </a:t>
            </a:r>
            <a:r>
              <a:rPr lang="en-US" sz="1400" dirty="0" err="1" smtClean="0">
                <a:solidFill>
                  <a:srgbClr val="FFFFFF"/>
                </a:solidFill>
                <a:latin typeface="Arial" charset="0"/>
                <a:ea typeface="ＭＳ Ｐゴシック" charset="-128"/>
              </a:rPr>
              <a:t>Edouard</a:t>
            </a:r>
            <a:endParaRPr lang="en-US" sz="1400" dirty="0">
              <a:solidFill>
                <a:srgbClr val="FFFFFF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5790453" y="3516003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4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182183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789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76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524000"/>
            <a:ext cx="43434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36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22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912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D20FD5-1F7C-4E35-8384-EE87FFEA4BBA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14C0B-8065-487C-B2BF-1471725728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3190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348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631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74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3108961" y="6408115"/>
            <a:ext cx="4008730" cy="2340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49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F23BC-A1CF-4CFE-B6CF-7A455D1B3FCC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1A93F4-B09A-4971-BD32-2A8F1A8B9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60EEE-5BDF-46F3-B67E-2833C7AAE591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4C9E45-C0BB-48DC-BB65-320DC8127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D96F8-9088-4D30-BFA6-B80777FBA73B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963E28-C31E-4A7D-912B-6AA59568EE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BCC9B2-9F37-41FE-92C5-38E6C7385F9C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474-92DA-40E5-8CDB-E016690626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236A0E-2A43-4614-BF28-CC07404229D1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255A-C447-458F-8A63-B779DB1503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E6116-A640-468C-834E-03ABB8198427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612B08-1E9B-476D-B66D-F44483D44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2.png"/><Relationship Id="rId18" Type="http://schemas.openxmlformats.org/officeDocument/2006/relationships/image" Target="../media/image7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17" Type="http://schemas.openxmlformats.org/officeDocument/2006/relationships/image" Target="../media/image6.jpeg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4AD8BC-7928-4CE3-81A5-0F233ECF5B2E}" type="datetime1">
              <a:rPr lang="en-US" smtClean="0"/>
              <a:pPr>
                <a:defRPr/>
              </a:pPr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1F76A39-53A6-4200-8301-D267E52C0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D212FC73-7F67-4B5C-9B15-78EFDFFF3FC3}" type="datetime1">
              <a:rPr lang="en-US">
                <a:ea typeface="MS PGothic" pitchFamily="34" charset="-128"/>
              </a:rPr>
              <a:pPr>
                <a:defRPr/>
              </a:pPr>
              <a:t>11/3/2015</a:t>
            </a:fld>
            <a:endParaRPr lang="en-US">
              <a:ea typeface="MS PGothic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white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9DF14B1-61B0-496C-A3B9-52BA23AE3A85}" type="slidenum">
              <a:rPr lang="en-US">
                <a:ea typeface="MS PGothic" pitchFamily="34" charset="-128"/>
              </a:rPr>
              <a:pPr>
                <a:defRPr/>
              </a:pPr>
              <a:t>‹#›</a:t>
            </a:fld>
            <a:endParaRPr lang="en-US"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513923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C5EAA"/>
            </a:gs>
            <a:gs pos="100000">
              <a:srgbClr val="001336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E8B98B2-7169-42F2-95AF-2582B4190A78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11/3/2015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807C6C2-FE76-4187-8442-0A6BCE05F564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44905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/>
          <p:cNvCxnSpPr/>
          <p:nvPr userDrawn="1"/>
        </p:nvCxnSpPr>
        <p:spPr>
          <a:xfrm>
            <a:off x="531813" y="6646863"/>
            <a:ext cx="8112125" cy="1587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516063"/>
            <a:ext cx="8839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7" descr="Dept of Commerce Seal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8" y="6630988"/>
            <a:ext cx="228600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8" descr="NOAA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629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0"/>
          <p:cNvSpPr>
            <a:spLocks noChangeArrowheads="1"/>
          </p:cNvSpPr>
          <p:nvPr userDrawn="1"/>
        </p:nvSpPr>
        <p:spPr bwMode="auto">
          <a:xfrm>
            <a:off x="3047229" y="6350000"/>
            <a:ext cx="4498975" cy="54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25000"/>
              </a:lnSpc>
              <a:defRPr/>
            </a:pPr>
            <a:r>
              <a:rPr lang="en-US" sz="1200" b="1" dirty="0" smtClean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NOAA Hurricane </a:t>
            </a:r>
            <a:r>
              <a:rPr lang="en-US" sz="1200" b="1" dirty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Forecast Improvement Project</a:t>
            </a:r>
            <a:r>
              <a:rPr lang="en-US" sz="1200" dirty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</a:t>
            </a:r>
            <a:br>
              <a:rPr lang="en-US" sz="1200" dirty="0">
                <a:solidFill>
                  <a:srgbClr val="333399"/>
                </a:solidFill>
                <a:latin typeface="Arial" charset="0"/>
                <a:ea typeface="ＭＳ Ｐゴシック" charset="-128"/>
              </a:rPr>
            </a:br>
            <a:r>
              <a:rPr lang="en-US" sz="1200" dirty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 </a:t>
            </a:r>
            <a:r>
              <a:rPr lang="en-US" sz="1100" i="1" dirty="0">
                <a:solidFill>
                  <a:srgbClr val="333399"/>
                </a:solidFill>
                <a:latin typeface="Arial" charset="0"/>
                <a:ea typeface="ＭＳ Ｐゴシック" charset="-128"/>
              </a:rPr>
              <a:t>Meeting the Nation’s Needs</a:t>
            </a:r>
          </a:p>
        </p:txBody>
      </p:sp>
      <p:pic>
        <p:nvPicPr>
          <p:cNvPr id="9" name="Picture 19" descr="katrina"/>
          <p:cNvPicPr>
            <a:picLocks noChangeAspect="1" noChangeArrowheads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663" y="6400800"/>
            <a:ext cx="457200" cy="46513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0" name="Picture 20" descr="Hurricane_Hunter"/>
          <p:cNvPicPr>
            <a:picLocks noChangeAspect="1" noChangeArrowheads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9900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pic>
        <p:nvPicPr>
          <p:cNvPr id="11" name="Picture 21" descr="ivan4x4"/>
          <p:cNvPicPr>
            <a:picLocks noChangeAspect="1" noChangeArrowheads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20788" y="6400800"/>
            <a:ext cx="457200" cy="457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1">
                <a:alpha val="74998"/>
              </a:schemeClr>
            </a:outerShdw>
          </a:effectLst>
        </p:spPr>
      </p:pic>
      <p:sp>
        <p:nvSpPr>
          <p:cNvPr id="14" name="TextBox 13"/>
          <p:cNvSpPr txBox="1"/>
          <p:nvPr userDrawn="1"/>
        </p:nvSpPr>
        <p:spPr>
          <a:xfrm>
            <a:off x="7685088" y="6453188"/>
            <a:ext cx="1420812" cy="338137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r">
              <a:defRPr/>
            </a:pPr>
            <a:fld id="{F4705DBA-87EF-CD41-B172-02CB07F22199}" type="slidenum">
              <a:rPr lang="en-US" sz="1600">
                <a:solidFill>
                  <a:srgbClr val="000000"/>
                </a:solidFill>
                <a:latin typeface="Arial" charset="0"/>
                <a:ea typeface="ＭＳ Ｐゴシック" charset="-128"/>
              </a:rPr>
              <a:pPr algn="r">
                <a:defRPr/>
              </a:pPr>
              <a:t>‹#›</a:t>
            </a:fld>
            <a:endParaRPr lang="en-US" sz="1600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 userDrawn="1"/>
        </p:nvSpPr>
        <p:spPr bwMode="auto">
          <a:xfrm>
            <a:off x="0" y="0"/>
            <a:ext cx="9144000" cy="1295400"/>
          </a:xfrm>
          <a:prstGeom prst="rect">
            <a:avLst/>
          </a:prstGeom>
          <a:gradFill flip="none" rotWithShape="1">
            <a:gsLst>
              <a:gs pos="93000">
                <a:schemeClr val="accent2">
                  <a:lumMod val="60000"/>
                  <a:lumOff val="40000"/>
                </a:schemeClr>
              </a:gs>
              <a:gs pos="83000">
                <a:schemeClr val="accent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blurRad="63500" dist="17961" dir="2700000" algn="ctr" rotWithShape="0">
              <a:schemeClr val="bg1">
                <a:alpha val="74998"/>
              </a:schemeClr>
            </a:outerShdw>
          </a:effectLst>
        </p:spPr>
        <p:txBody>
          <a:bodyPr rIns="182880" anchor="ctr">
            <a:prstTxWarp prst="textNoShape">
              <a:avLst/>
            </a:prstTxWarp>
          </a:bodyPr>
          <a:lstStyle/>
          <a:p>
            <a:pPr eaLnBrk="0" hangingPunct="0">
              <a:lnSpc>
                <a:spcPct val="85000"/>
              </a:lnSpc>
              <a:defRPr/>
            </a:pPr>
            <a:endParaRPr lang="en-US" sz="5400" kern="0" dirty="0">
              <a:solidFill>
                <a:srgbClr val="FFFFFF"/>
              </a:solidFill>
              <a:latin typeface="Arial"/>
              <a:ea typeface="ＭＳ Ｐゴシック" charset="-128"/>
              <a:cs typeface="ＭＳ Ｐゴシック" pitchFamily="-112" charset="-128"/>
            </a:endParaRPr>
          </a:p>
        </p:txBody>
      </p:sp>
      <p:pic>
        <p:nvPicPr>
          <p:cNvPr id="3" name="Picture 2" descr="Screen Shot 2014-10-22 at 11.52.27 AM.png"/>
          <p:cNvPicPr>
            <a:picLocks noChangeAspect="1"/>
          </p:cNvPicPr>
          <p:nvPr userDrawn="1"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4099" y="-64874"/>
            <a:ext cx="1479901" cy="1446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700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/>
          <a:ea typeface="ＭＳ Ｐゴシック" charset="-128"/>
          <a:cs typeface="ＭＳ Ｐゴシック" pitchFamily="-112" charset="-128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6pPr>
      <a:lvl7pPr marL="9144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7pPr>
      <a:lvl8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8pPr>
      <a:lvl9pPr marL="1828800" algn="l" rtl="0" fontAlgn="base">
        <a:lnSpc>
          <a:spcPct val="85000"/>
        </a:lnSpc>
        <a:spcBef>
          <a:spcPct val="0"/>
        </a:spcBef>
        <a:spcAft>
          <a:spcPct val="0"/>
        </a:spcAft>
        <a:defRPr sz="5400">
          <a:solidFill>
            <a:schemeClr val="bg1"/>
          </a:solidFill>
          <a:latin typeface="TradeGothicBold" pitchFamily="2" charset="0"/>
        </a:defRPr>
      </a:lvl9pPr>
    </p:titleStyle>
    <p:bodyStyle>
      <a:lvl1pPr marL="342900" indent="-342900" algn="l" rtl="0" eaLnBrk="0" fontAlgn="base" hangingPunct="0">
        <a:spcBef>
          <a:spcPct val="75000"/>
        </a:spcBef>
        <a:spcAft>
          <a:spcPct val="0"/>
        </a:spcAft>
        <a:defRPr sz="2800">
          <a:solidFill>
            <a:schemeClr val="tx1"/>
          </a:solidFill>
          <a:latin typeface="Arial"/>
          <a:ea typeface="ＭＳ Ｐゴシック" charset="-128"/>
          <a:cs typeface="ＭＳ Ｐゴシック" pitchFamily="-112" charset="-128"/>
        </a:defRPr>
      </a:lvl1pPr>
      <a:lvl2pPr marL="514350" indent="-285750" algn="l" rtl="0" eaLnBrk="0" fontAlgn="base" hangingPunct="0">
        <a:spcBef>
          <a:spcPct val="0"/>
        </a:spcBef>
        <a:spcAft>
          <a:spcPct val="0"/>
        </a:spcAft>
        <a:buClr>
          <a:schemeClr val="accent2"/>
        </a:buClr>
        <a:buFont typeface="Arial" charset="0"/>
        <a:buChar char="•"/>
        <a:defRPr sz="24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2pPr>
      <a:lvl3pPr marL="914400" indent="-228600" algn="l" rtl="0" eaLnBrk="0" fontAlgn="base" hangingPunct="0">
        <a:spcBef>
          <a:spcPct val="20000"/>
        </a:spcBef>
        <a:spcAft>
          <a:spcPct val="0"/>
        </a:spcAft>
        <a:buClr>
          <a:srgbClr val="3333FF"/>
        </a:buClr>
        <a:buSzPct val="95000"/>
        <a:buFont typeface="Courier New" charset="0"/>
        <a:buChar char="o"/>
        <a:defRPr sz="2000"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3pPr>
      <a:lvl4pPr marL="13716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4pPr>
      <a:lvl5pPr marL="18288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/>
          <a:ea typeface="ＭＳ Ｐゴシック" pitchFamily="-112" charset="-128"/>
          <a:cs typeface="ＭＳ Ｐゴシック" pitchFamily="-112" charset="-128"/>
        </a:defRPr>
      </a:lvl5pPr>
      <a:lvl6pPr marL="2286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6pPr>
      <a:lvl7pPr marL="2743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7pPr>
      <a:lvl8pPr marL="3200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8pPr>
      <a:lvl9pPr marL="3657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TradeGothicCondEighteen" pitchFamily="2" charset="0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jpe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13" y="0"/>
            <a:ext cx="913765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extBox 4"/>
          <p:cNvSpPr txBox="1">
            <a:spLocks noChangeArrowheads="1"/>
          </p:cNvSpPr>
          <p:nvPr/>
        </p:nvSpPr>
        <p:spPr bwMode="auto">
          <a:xfrm>
            <a:off x="4046513" y="3411056"/>
            <a:ext cx="25828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Robert </a:t>
            </a:r>
            <a:r>
              <a:rPr lang="en-US" sz="3200" b="1" dirty="0" smtClean="0">
                <a:solidFill>
                  <a:schemeClr val="bg1"/>
                </a:solidFill>
              </a:rPr>
              <a:t>Rogers</a:t>
            </a:r>
            <a:endParaRPr lang="en-US" sz="3200" b="1" baseline="30000" dirty="0">
              <a:solidFill>
                <a:schemeClr val="bg1"/>
              </a:solidFill>
            </a:endParaRPr>
          </a:p>
        </p:txBody>
      </p:sp>
      <p:sp>
        <p:nvSpPr>
          <p:cNvPr id="13316" name="TextBox 5"/>
          <p:cNvSpPr txBox="1">
            <a:spLocks noChangeArrowheads="1"/>
          </p:cNvSpPr>
          <p:nvPr/>
        </p:nvSpPr>
        <p:spPr bwMode="auto">
          <a:xfrm>
            <a:off x="2447335" y="3916450"/>
            <a:ext cx="623946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NOAA/AOML </a:t>
            </a:r>
            <a:r>
              <a:rPr lang="en-US" sz="2800" dirty="0">
                <a:solidFill>
                  <a:schemeClr val="bg1"/>
                </a:solidFill>
              </a:rPr>
              <a:t>Hurricane Research </a:t>
            </a:r>
            <a:r>
              <a:rPr lang="en-US" sz="2800" dirty="0" smtClean="0">
                <a:solidFill>
                  <a:schemeClr val="bg1"/>
                </a:solidFill>
              </a:rPr>
              <a:t>Division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3319" name="Picture 5" descr="http://www.aoml.noaa.gov/hrd/HFP2010/IFEX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0" y="5949886"/>
            <a:ext cx="862013" cy="86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3800" y="5960999"/>
            <a:ext cx="83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457200" y="990600"/>
            <a:ext cx="8063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FF00"/>
                </a:solidFill>
              </a:rPr>
              <a:t>The 2015 Hurricane Field Program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01474-92DA-40E5-8CDB-E01669062682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50825n_i_tpw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905000"/>
            <a:ext cx="4387602" cy="311573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2648869"/>
            <a:ext cx="13476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G-IV flight track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6231" y="1066800"/>
            <a:ext cx="3930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Satellite-derived total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precipitable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water (TPW) product and G-IV flight track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4800" y="5166446"/>
            <a:ext cx="3627502" cy="523220"/>
          </a:xfrm>
          <a:prstGeom prst="rect">
            <a:avLst/>
          </a:prstGeom>
          <a:solidFill>
            <a:srgbClr val="FFCCCC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Based on TPW, Erika seems to be embedded in moist lower tropospheric air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 descr="20150825n_i_vis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r="5635" b="7318"/>
          <a:stretch/>
        </p:blipFill>
        <p:spPr>
          <a:xfrm>
            <a:off x="4953000" y="1911274"/>
            <a:ext cx="3792609" cy="3117926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990256" y="3292173"/>
            <a:ext cx="1825409" cy="1704768"/>
            <a:chOff x="2379133" y="1893994"/>
            <a:chExt cx="4385734" cy="3070013"/>
          </a:xfrm>
        </p:grpSpPr>
        <p:pic>
          <p:nvPicPr>
            <p:cNvPr id="17" name="Picture 16" descr="D20150825_151737skewt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9133" y="1893994"/>
              <a:ext cx="4385734" cy="3070013"/>
            </a:xfrm>
            <a:prstGeom prst="rect">
              <a:avLst/>
            </a:prstGeom>
          </p:spPr>
        </p:pic>
        <p:sp>
          <p:nvSpPr>
            <p:cNvPr id="18" name="TextBox 7"/>
            <p:cNvSpPr txBox="1"/>
            <p:nvPr/>
          </p:nvSpPr>
          <p:spPr>
            <a:xfrm>
              <a:off x="2411671" y="3766897"/>
              <a:ext cx="1703081" cy="498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 dirty="0" smtClean="0">
                  <a:solidFill>
                    <a:prstClr val="white"/>
                  </a:solidFill>
                </a:rPr>
                <a:t>RH=15%</a:t>
              </a:r>
              <a:endParaRPr lang="en-US" sz="12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555169" y="3162422"/>
            <a:ext cx="610891" cy="1709232"/>
            <a:chOff x="4013200" y="2582333"/>
            <a:chExt cx="1320800" cy="3101510"/>
          </a:xfrm>
        </p:grpSpPr>
        <p:sp>
          <p:nvSpPr>
            <p:cNvPr id="20" name="Oval 19"/>
            <p:cNvSpPr/>
            <p:nvPr/>
          </p:nvSpPr>
          <p:spPr>
            <a:xfrm>
              <a:off x="5164667" y="2582333"/>
              <a:ext cx="169333" cy="169333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4013200" y="2666999"/>
              <a:ext cx="1109134" cy="9525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stCxn id="20" idx="4"/>
            </p:cNvCxnSpPr>
            <p:nvPr/>
          </p:nvCxnSpPr>
          <p:spPr>
            <a:xfrm flipH="1">
              <a:off x="4649148" y="2751666"/>
              <a:ext cx="600187" cy="2932177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7391400" y="2360376"/>
            <a:ext cx="137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white"/>
                </a:solidFill>
                <a:latin typeface="Calibri"/>
              </a:rPr>
              <a:t>G-IV flight track</a:t>
            </a:r>
            <a:endParaRPr lang="en-US" sz="1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66071" y="838200"/>
            <a:ext cx="38970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GOES visible image and </a:t>
            </a:r>
            <a:r>
              <a:rPr lang="en-US" i="1" dirty="0" smtClean="0">
                <a:solidFill>
                  <a:prstClr val="white"/>
                </a:solidFill>
                <a:latin typeface="Calibri"/>
              </a:rPr>
              <a:t>in situ</a:t>
            </a:r>
            <a:r>
              <a:rPr lang="en-US" dirty="0" smtClean="0">
                <a:solidFill>
                  <a:prstClr val="white"/>
                </a:solidFill>
                <a:latin typeface="Calibri"/>
              </a:rPr>
              <a:t> temperature and humidity profile from G-IV </a:t>
            </a:r>
            <a:r>
              <a:rPr lang="en-US" dirty="0" err="1" smtClean="0">
                <a:solidFill>
                  <a:prstClr val="white"/>
                </a:solidFill>
                <a:latin typeface="Calibri"/>
              </a:rPr>
              <a:t>dropsonde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648200" y="5139030"/>
            <a:ext cx="4371614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err="1" smtClean="0">
                <a:solidFill>
                  <a:prstClr val="black"/>
                </a:solidFill>
                <a:latin typeface="Calibri"/>
              </a:rPr>
              <a:t>Dropsonde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 shows very dry layer in lower troposphere, in contrast with TPW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Did this dry layer play a role in Erika’s inability to intensify, and not track northward?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Did the models depict this initial moisture structure?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C</a:t>
            </a: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an we improve how models depict this structure?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Title 4"/>
          <p:cNvSpPr txBox="1">
            <a:spLocks/>
          </p:cNvSpPr>
          <p:nvPr/>
        </p:nvSpPr>
        <p:spPr bwMode="auto">
          <a:xfrm>
            <a:off x="533400" y="0"/>
            <a:ext cx="9144000" cy="64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defRPr/>
            </a:pPr>
            <a:r>
              <a:rPr lang="en-US" sz="3200" kern="0" dirty="0" smtClean="0">
                <a:solidFill>
                  <a:srgbClr val="FFFF00"/>
                </a:solidFill>
                <a:latin typeface="Calibri"/>
                <a:ea typeface="Calibri" charset="0"/>
                <a:cs typeface="Calibri"/>
              </a:rPr>
              <a:t>Track Forecast Challenge of Erika - environment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5104" y="4572000"/>
            <a:ext cx="154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r</a:t>
            </a:r>
            <a:r>
              <a:rPr lang="en-US" sz="1200" b="1" dirty="0" smtClean="0">
                <a:solidFill>
                  <a:schemeClr val="bg1"/>
                </a:solidFill>
              </a:rPr>
              <a:t>ed=moist lower trop</a:t>
            </a:r>
          </a:p>
          <a:p>
            <a:r>
              <a:rPr lang="en-US" sz="1200" b="1" dirty="0">
                <a:solidFill>
                  <a:schemeClr val="bg1"/>
                </a:solidFill>
              </a:rPr>
              <a:t>g</a:t>
            </a:r>
            <a:r>
              <a:rPr lang="en-US" sz="1200" b="1" dirty="0" smtClean="0">
                <a:solidFill>
                  <a:schemeClr val="bg1"/>
                </a:solidFill>
              </a:rPr>
              <a:t>reen=dry lower trop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386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01474-92DA-40E5-8CDB-E01669062682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3" t="8319"/>
          <a:stretch/>
        </p:blipFill>
        <p:spPr bwMode="auto">
          <a:xfrm>
            <a:off x="4687614" y="2070538"/>
            <a:ext cx="3545000" cy="266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1" t="8652"/>
          <a:stretch/>
        </p:blipFill>
        <p:spPr bwMode="auto">
          <a:xfrm>
            <a:off x="840828" y="4158449"/>
            <a:ext cx="3376582" cy="251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6" t="7895"/>
          <a:stretch/>
        </p:blipFill>
        <p:spPr bwMode="auto">
          <a:xfrm>
            <a:off x="840828" y="1066800"/>
            <a:ext cx="3376582" cy="252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4"/>
          <p:cNvSpPr txBox="1">
            <a:spLocks/>
          </p:cNvSpPr>
          <p:nvPr/>
        </p:nvSpPr>
        <p:spPr bwMode="auto">
          <a:xfrm>
            <a:off x="304800" y="0"/>
            <a:ext cx="9144000" cy="64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defRPr/>
            </a:pPr>
            <a:r>
              <a:rPr lang="en-US" sz="3200" kern="0" dirty="0" smtClean="0">
                <a:solidFill>
                  <a:srgbClr val="FFFF00"/>
                </a:solidFill>
                <a:latin typeface="Calibri"/>
                <a:ea typeface="Calibri" charset="0"/>
                <a:cs typeface="Calibri"/>
              </a:rPr>
              <a:t>Intensity Forecast Challenge of Patricia - structure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43401" y="4958028"/>
            <a:ext cx="4495799" cy="116955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Incredibly small RMW of ~3 km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PBL inflow &gt; 25 m/s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Nearly completely vertical eyewall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How does a model with 2-3 km grid length represent this?  What resolution is needed?  &lt; 1 km?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1" y="503045"/>
            <a:ext cx="34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Vertical cross section of tangential wind (m/s) at ~21 UTC Oct 23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2000" y="3585205"/>
            <a:ext cx="34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Vertical cross section of radial wind (m/s) at ~21 UTC Oct 23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5614" y="1485763"/>
            <a:ext cx="34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Vertical cross section of reflectivity (</a:t>
            </a:r>
            <a:r>
              <a:rPr lang="en-US" sz="1600" dirty="0" err="1" smtClean="0">
                <a:solidFill>
                  <a:prstClr val="white"/>
                </a:solidFill>
                <a:latin typeface="Calibri"/>
              </a:rPr>
              <a:t>dBZ</a:t>
            </a: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) at ~21 UTC Oct 23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412543" y="1583140"/>
            <a:ext cx="54591" cy="1385248"/>
          </a:xfrm>
          <a:prstGeom prst="line">
            <a:avLst/>
          </a:prstGeom>
          <a:ln w="28575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26024" y="1371600"/>
            <a:ext cx="5453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RMW</a:t>
            </a:r>
            <a:endParaRPr lang="en-US" sz="1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01474-92DA-40E5-8CDB-E01669062682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TextBox 1"/>
          <p:cNvSpPr txBox="1">
            <a:spLocks noChangeArrowheads="1"/>
          </p:cNvSpPr>
          <p:nvPr/>
        </p:nvSpPr>
        <p:spPr bwMode="auto">
          <a:xfrm>
            <a:off x="178187" y="1300056"/>
            <a:ext cx="4049763" cy="294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/>
                <a:cs typeface="Arial"/>
              </a:rPr>
              <a:t> Our blog</a:t>
            </a:r>
          </a:p>
          <a:p>
            <a:pPr eaLnBrk="1"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  <a:latin typeface="Calibri"/>
                <a:cs typeface="Arial"/>
              </a:rPr>
              <a:t>http://</a:t>
            </a:r>
            <a:r>
              <a:rPr lang="en-US" sz="1800" dirty="0" err="1">
                <a:solidFill>
                  <a:schemeClr val="tx1"/>
                </a:solidFill>
                <a:latin typeface="Calibri"/>
                <a:cs typeface="Arial"/>
              </a:rPr>
              <a:t>noaahrd.wordpress.com</a:t>
            </a:r>
            <a:endParaRPr lang="en-US" sz="1800" dirty="0">
              <a:solidFill>
                <a:schemeClr val="tx1"/>
              </a:solidFill>
              <a:latin typeface="Calibri"/>
              <a:cs typeface="Arial"/>
            </a:endParaRPr>
          </a:p>
          <a:p>
            <a:pPr eaLnBrk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/>
                <a:cs typeface="Arial"/>
              </a:rPr>
              <a:t> HRD Web page</a:t>
            </a:r>
          </a:p>
          <a:p>
            <a:pPr eaLnBrk="1"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  <a:latin typeface="Calibri"/>
                <a:cs typeface="Arial"/>
              </a:rPr>
              <a:t>http://</a:t>
            </a:r>
            <a:r>
              <a:rPr lang="en-US" sz="1800" dirty="0" err="1">
                <a:solidFill>
                  <a:schemeClr val="tx1"/>
                </a:solidFill>
                <a:latin typeface="Calibri"/>
                <a:cs typeface="Arial"/>
              </a:rPr>
              <a:t>www.aoml.noaa.gov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Arial"/>
              </a:rPr>
              <a:t>/</a:t>
            </a:r>
            <a:r>
              <a:rPr lang="en-US" sz="1800" dirty="0" err="1">
                <a:solidFill>
                  <a:schemeClr val="tx1"/>
                </a:solidFill>
                <a:latin typeface="Calibri"/>
                <a:cs typeface="Arial"/>
              </a:rPr>
              <a:t>hrd</a:t>
            </a:r>
            <a:endParaRPr lang="en-US" sz="1800" dirty="0">
              <a:solidFill>
                <a:schemeClr val="tx1"/>
              </a:solidFill>
              <a:latin typeface="Calibri"/>
              <a:cs typeface="Arial"/>
            </a:endParaRPr>
          </a:p>
          <a:p>
            <a:pPr eaLnBrk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/>
                <a:cs typeface="Arial"/>
              </a:rPr>
              <a:t> Facebook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Arial"/>
              </a:rPr>
              <a:t>(3,475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Arial"/>
              </a:rPr>
              <a:t>likes)</a:t>
            </a:r>
            <a:endParaRPr lang="en-US" dirty="0">
              <a:solidFill>
                <a:schemeClr val="tx1"/>
              </a:solidFill>
              <a:latin typeface="Calibri"/>
              <a:cs typeface="Arial"/>
            </a:endParaRPr>
          </a:p>
          <a:p>
            <a:pPr eaLnBrk="1"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  <a:latin typeface="Calibri"/>
                <a:cs typeface="Arial"/>
              </a:rPr>
              <a:t>http://</a:t>
            </a:r>
            <a:r>
              <a:rPr lang="en-US" sz="1800" dirty="0" err="1">
                <a:solidFill>
                  <a:schemeClr val="tx1"/>
                </a:solidFill>
                <a:latin typeface="Calibri"/>
                <a:cs typeface="Arial"/>
              </a:rPr>
              <a:t>www.facebook.com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Arial"/>
              </a:rPr>
              <a:t>/</a:t>
            </a:r>
            <a:r>
              <a:rPr lang="en-US" sz="1800" dirty="0" err="1">
                <a:solidFill>
                  <a:schemeClr val="tx1"/>
                </a:solidFill>
                <a:latin typeface="Calibri"/>
                <a:cs typeface="Arial"/>
              </a:rPr>
              <a:t>noaahrd</a:t>
            </a:r>
            <a:endParaRPr lang="en-US" sz="1800" dirty="0">
              <a:solidFill>
                <a:schemeClr val="tx1"/>
              </a:solidFill>
              <a:latin typeface="Calibri"/>
              <a:cs typeface="Arial"/>
            </a:endParaRPr>
          </a:p>
          <a:p>
            <a:pPr eaLnBrk="1">
              <a:spcAft>
                <a:spcPts val="300"/>
              </a:spcAft>
              <a:buFont typeface="Arial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/>
                <a:cs typeface="Arial"/>
              </a:rPr>
              <a:t> Twitter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Arial"/>
              </a:rPr>
              <a:t>(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Arial"/>
              </a:rPr>
              <a:t>12,900 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Arial"/>
              </a:rPr>
              <a:t>followers)</a:t>
            </a:r>
          </a:p>
          <a:p>
            <a:pPr eaLnBrk="1">
              <a:spcAft>
                <a:spcPts val="300"/>
              </a:spcAft>
            </a:pPr>
            <a:r>
              <a:rPr lang="en-US" sz="1800" dirty="0">
                <a:solidFill>
                  <a:schemeClr val="tx1"/>
                </a:solidFill>
                <a:latin typeface="Calibri"/>
                <a:cs typeface="Arial"/>
              </a:rPr>
              <a:t>http://</a:t>
            </a:r>
            <a:r>
              <a:rPr lang="en-US" sz="1800" dirty="0" err="1">
                <a:solidFill>
                  <a:schemeClr val="tx1"/>
                </a:solidFill>
                <a:latin typeface="Calibri"/>
                <a:cs typeface="Arial"/>
              </a:rPr>
              <a:t>twitter.com</a:t>
            </a:r>
            <a:r>
              <a:rPr lang="en-US" sz="1800" dirty="0">
                <a:solidFill>
                  <a:schemeClr val="tx1"/>
                </a:solidFill>
                <a:latin typeface="Calibri"/>
                <a:cs typeface="Arial"/>
              </a:rPr>
              <a:t>/#!/HRD_AOML_NOAA</a:t>
            </a:r>
          </a:p>
        </p:txBody>
      </p:sp>
      <p:pic>
        <p:nvPicPr>
          <p:cNvPr id="4" name="Picture 13" descr="20110825-09380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1363" y="4344988"/>
            <a:ext cx="2646362" cy="202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6" descr="IMG_4068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" r="-3171" b="-5009"/>
          <a:stretch>
            <a:fillRect/>
          </a:stretch>
        </p:blipFill>
        <p:spPr bwMode="auto">
          <a:xfrm>
            <a:off x="5986463" y="4330700"/>
            <a:ext cx="2905125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acebook-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58395" y="1143000"/>
            <a:ext cx="8461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Lastfm+for+Wordpress+logo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3970" y="1143000"/>
            <a:ext cx="8445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RSS-Feed-Symbol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4407" y="1203325"/>
            <a:ext cx="725488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3246438" y="4400550"/>
            <a:ext cx="2703512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Tweets from the eye</a:t>
            </a:r>
          </a:p>
        </p:txBody>
      </p:sp>
      <p:pic>
        <p:nvPicPr>
          <p:cNvPr id="10" name="Picture 4" descr="twitter-logo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69770" y="1214438"/>
            <a:ext cx="1208087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Screen Shot 2014-10-21 at 5.08.58 PM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013" y="4335463"/>
            <a:ext cx="266065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6102350" y="5875338"/>
            <a:ext cx="2460625" cy="338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rgbClr val="FFFFFF"/>
                </a:solidFill>
                <a:latin typeface="Arial"/>
                <a:ea typeface="ＭＳ Ｐゴシック" charset="-128"/>
                <a:cs typeface="Arial"/>
              </a:rPr>
              <a:t>Visiting scientist program</a:t>
            </a:r>
          </a:p>
        </p:txBody>
      </p:sp>
      <p:pic>
        <p:nvPicPr>
          <p:cNvPr id="14" name="Picture 6" descr="Screen Shot 2014-10-21 at 5.01.36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53482" y="2116138"/>
            <a:ext cx="4953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 descr="Screen Shot 2014-10-21 at 5.06.04 PM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343400"/>
            <a:ext cx="2979738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5"/>
          <p:cNvSpPr txBox="1">
            <a:spLocks noChangeArrowheads="1"/>
          </p:cNvSpPr>
          <p:nvPr/>
        </p:nvSpPr>
        <p:spPr>
          <a:xfrm>
            <a:off x="685800" y="76200"/>
            <a:ext cx="7696200" cy="137160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ctr" defTabSz="914400" rtl="0" eaLnBrk="1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+mj-ea"/>
                <a:cs typeface="Arial"/>
                <a:sym typeface="Arial Bold" charset="0"/>
              </a:rPr>
              <a:t>Outreach</a:t>
            </a:r>
            <a:endParaRPr kumimoji="0" lang="en-US" sz="6600" b="0" i="0" u="none" strike="noStrike" kern="120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lt"/>
              <a:ea typeface="+mj-ea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419346" y="2503047"/>
            <a:ext cx="5879077" cy="1215448"/>
          </a:xfrm>
          <a:effectLst>
            <a:outerShdw blurRad="111125" dist="38100" dir="2700000">
              <a:srgbClr val="000000">
                <a:alpha val="55000"/>
              </a:srgbClr>
            </a:outerShdw>
          </a:effectLst>
        </p:spPr>
        <p:txBody>
          <a:bodyPr/>
          <a:lstStyle/>
          <a:p>
            <a:pPr algn="l" eaLnBrk="1" hangingPunct="1">
              <a:defRPr/>
            </a:pPr>
            <a:r>
              <a:rPr lang="en-US" sz="6600" b="1" dirty="0" smtClean="0">
                <a:solidFill>
                  <a:srgbClr val="C00000"/>
                </a:solidFill>
                <a:latin typeface="Calibri"/>
                <a:ea typeface="+mj-ea"/>
                <a:cs typeface="Calibri"/>
              </a:rPr>
              <a:t>Thank you!</a:t>
            </a:r>
            <a:endParaRPr lang="en-US" sz="6600" b="1" dirty="0">
              <a:solidFill>
                <a:srgbClr val="C00000"/>
              </a:solidFill>
              <a:latin typeface="Calibri"/>
              <a:ea typeface="+mj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310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14445171-B3D2-4CCB-842E-EE98D6F3AA87}" type="slidenum">
              <a:rPr lang="en-US" altLang="en-US" smtClean="0">
                <a:solidFill>
                  <a:srgbClr val="FFFFFF"/>
                </a:solidFill>
                <a:latin typeface="Calibri" pitchFamily="34" charset="0"/>
              </a:rPr>
              <a:pPr eaLnBrk="1" hangingPunct="1"/>
              <a:t>14</a:t>
            </a:fld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57200" y="31750"/>
            <a:ext cx="8580811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200" dirty="0" smtClean="0">
                <a:solidFill>
                  <a:srgbClr val="FFFF00"/>
                </a:solidFill>
                <a:latin typeface="Calibri"/>
                <a:ea typeface="ＭＳ Ｐゴシック" charset="-128"/>
              </a:rPr>
              <a:t>IFEX Goal </a:t>
            </a:r>
            <a:r>
              <a:rPr lang="en-US" sz="3200" dirty="0">
                <a:solidFill>
                  <a:srgbClr val="FFFF00"/>
                </a:solidFill>
                <a:latin typeface="Calibri"/>
                <a:ea typeface="ＭＳ Ｐゴシック" charset="-128"/>
              </a:rPr>
              <a:t>1: Collecting observations across scales</a:t>
            </a:r>
          </a:p>
        </p:txBody>
      </p:sp>
      <p:sp>
        <p:nvSpPr>
          <p:cNvPr id="15364" name="Rectangle 15"/>
          <p:cNvSpPr>
            <a:spLocks noChangeArrowheads="1"/>
          </p:cNvSpPr>
          <p:nvPr/>
        </p:nvSpPr>
        <p:spPr bwMode="auto">
          <a:xfrm>
            <a:off x="1436943" y="604838"/>
            <a:ext cx="7043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zh-CN" sz="2400" i="1" dirty="0">
                <a:solidFill>
                  <a:prstClr val="white"/>
                </a:solidFill>
                <a:latin typeface="Calibri" pitchFamily="34" charset="0"/>
                <a:ea typeface="SimSun" pitchFamily="2" charset="-122"/>
              </a:rPr>
              <a:t>Spatial/temporal scales of </a:t>
            </a:r>
            <a:r>
              <a:rPr lang="en-US" altLang="zh-CN" sz="2400" i="1" dirty="0" smtClean="0">
                <a:solidFill>
                  <a:prstClr val="white"/>
                </a:solidFill>
                <a:latin typeface="Calibri" pitchFamily="34" charset="0"/>
                <a:ea typeface="SimSun" pitchFamily="2" charset="-122"/>
              </a:rPr>
              <a:t>IFEX </a:t>
            </a:r>
            <a:r>
              <a:rPr lang="en-US" altLang="zh-CN" sz="2400" i="1" dirty="0">
                <a:solidFill>
                  <a:prstClr val="white"/>
                </a:solidFill>
                <a:latin typeface="Calibri" pitchFamily="34" charset="0"/>
                <a:ea typeface="SimSun" pitchFamily="2" charset="-122"/>
              </a:rPr>
              <a:t>flight experiments</a:t>
            </a:r>
          </a:p>
        </p:txBody>
      </p:sp>
      <p:grpSp>
        <p:nvGrpSpPr>
          <p:cNvPr id="15365" name="Group 10"/>
          <p:cNvGrpSpPr>
            <a:grpSpLocks/>
          </p:cNvGrpSpPr>
          <p:nvPr/>
        </p:nvGrpSpPr>
        <p:grpSpPr bwMode="auto">
          <a:xfrm>
            <a:off x="1361993" y="1174231"/>
            <a:ext cx="6418372" cy="4875177"/>
            <a:chOff x="1132764" y="1419225"/>
            <a:chExt cx="6782937" cy="5286375"/>
          </a:xfrm>
        </p:grpSpPr>
        <p:sp>
          <p:nvSpPr>
            <p:cNvPr id="9" name="Rectangle 8"/>
            <p:cNvSpPr/>
            <p:nvPr/>
          </p:nvSpPr>
          <p:spPr>
            <a:xfrm>
              <a:off x="1132764" y="1419225"/>
              <a:ext cx="6782937" cy="5248275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pic>
          <p:nvPicPr>
            <p:cNvPr id="15367" name="Picture 8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06"/>
            <a:stretch>
              <a:fillRect/>
            </a:stretch>
          </p:blipFill>
          <p:spPr bwMode="auto">
            <a:xfrm>
              <a:off x="1143000" y="1590675"/>
              <a:ext cx="6645275" cy="511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946870" y="6049408"/>
            <a:ext cx="719278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i="1" dirty="0" smtClean="0">
                <a:solidFill>
                  <a:srgbClr val="FFC000"/>
                </a:solidFill>
                <a:latin typeface="Calibri"/>
                <a:ea typeface="MS PGothic" pitchFamily="34" charset="-128"/>
              </a:rPr>
              <a:t>IFEX experiments span the multitude of spatial and temporal scales important in TC intensity change</a:t>
            </a:r>
            <a:endParaRPr lang="en-US" sz="2000" i="1" dirty="0">
              <a:solidFill>
                <a:srgbClr val="FFC000"/>
              </a:solidFill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50306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01474-92DA-40E5-8CDB-E01669062682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14300" y="1469918"/>
            <a:ext cx="5008033" cy="46562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Coyote UAS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cases flown in 2015. Evaluated observations in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Edouard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(2014), tested extended range, and demonstrated data transmission to National Hurricane Center.</a:t>
            </a: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SHOUT for 2015 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25 August - 21 September).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2 Global Hawk flights sampled life cycle of TS Erika.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0" y="-45129"/>
            <a:ext cx="899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 algn="ctr">
              <a:defRPr/>
            </a:pPr>
            <a:r>
              <a:rPr lang="en-US" sz="4000" dirty="0" smtClean="0">
                <a:solidFill>
                  <a:srgbClr val="FFFF00"/>
                </a:solidFill>
                <a:latin typeface="+mj-lt"/>
                <a:cs typeface="Arial"/>
              </a:rPr>
              <a:t>IFEX goal 2: Develop &amp; refine observing technologies: </a:t>
            </a:r>
            <a:r>
              <a:rPr lang="en-US" sz="3600" dirty="0" smtClean="0">
                <a:solidFill>
                  <a:srgbClr val="FFFF00"/>
                </a:solidFill>
                <a:latin typeface="+mj-lt"/>
                <a:cs typeface="Arial"/>
              </a:rPr>
              <a:t>UAS</a:t>
            </a:r>
            <a:endParaRPr lang="en-US" sz="3200" dirty="0">
              <a:solidFill>
                <a:srgbClr val="FFFF00"/>
              </a:solidFill>
              <a:latin typeface="+mj-lt"/>
              <a:cs typeface="Arial"/>
            </a:endParaRPr>
          </a:p>
        </p:txBody>
      </p:sp>
      <p:pic>
        <p:nvPicPr>
          <p:cNvPr id="22" name="Picture 21" descr="Global_Hawk,_NASA's_New_Remote-Controlled_Plane_-_October_200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340" y="3725959"/>
            <a:ext cx="3572329" cy="1844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896" y="1538888"/>
            <a:ext cx="3085504" cy="1684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672054" y="1155560"/>
            <a:ext cx="5338346" cy="56814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0" t="9871" r="8359" b="48249"/>
          <a:stretch/>
        </p:blipFill>
        <p:spPr bwMode="auto">
          <a:xfrm>
            <a:off x="4333353" y="4024202"/>
            <a:ext cx="2594155" cy="281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03" t="9900" r="11913" b="48375"/>
          <a:stretch/>
        </p:blipFill>
        <p:spPr bwMode="auto">
          <a:xfrm>
            <a:off x="1764110" y="4024201"/>
            <a:ext cx="2408633" cy="280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78" t="9698" r="8438" b="48625"/>
          <a:stretch/>
        </p:blipFill>
        <p:spPr bwMode="auto">
          <a:xfrm>
            <a:off x="4343401" y="1204703"/>
            <a:ext cx="2590800" cy="2813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22" t="10173" r="11875" b="48875"/>
          <a:stretch/>
        </p:blipFill>
        <p:spPr bwMode="auto">
          <a:xfrm>
            <a:off x="1672054" y="1234902"/>
            <a:ext cx="2534748" cy="2773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4922586" y="1834534"/>
            <a:ext cx="377902" cy="1878788"/>
          </a:xfrm>
          <a:custGeom>
            <a:avLst/>
            <a:gdLst>
              <a:gd name="connsiteX0" fmla="*/ 47768 w 382143"/>
              <a:gd name="connsiteY0" fmla="*/ 1978925 h 1978925"/>
              <a:gd name="connsiteX1" fmla="*/ 40944 w 382143"/>
              <a:gd name="connsiteY1" fmla="*/ 1733265 h 1978925"/>
              <a:gd name="connsiteX2" fmla="*/ 34120 w 382143"/>
              <a:gd name="connsiteY2" fmla="*/ 1712794 h 1978925"/>
              <a:gd name="connsiteX3" fmla="*/ 27296 w 382143"/>
              <a:gd name="connsiteY3" fmla="*/ 1671850 h 1978925"/>
              <a:gd name="connsiteX4" fmla="*/ 13648 w 382143"/>
              <a:gd name="connsiteY4" fmla="*/ 1596788 h 1978925"/>
              <a:gd name="connsiteX5" fmla="*/ 6824 w 382143"/>
              <a:gd name="connsiteY5" fmla="*/ 1494430 h 1978925"/>
              <a:gd name="connsiteX6" fmla="*/ 0 w 382143"/>
              <a:gd name="connsiteY6" fmla="*/ 1473958 h 1978925"/>
              <a:gd name="connsiteX7" fmla="*/ 6824 w 382143"/>
              <a:gd name="connsiteY7" fmla="*/ 1269242 h 1978925"/>
              <a:gd name="connsiteX8" fmla="*/ 13648 w 382143"/>
              <a:gd name="connsiteY8" fmla="*/ 1248770 h 1978925"/>
              <a:gd name="connsiteX9" fmla="*/ 20472 w 382143"/>
              <a:gd name="connsiteY9" fmla="*/ 1221474 h 1978925"/>
              <a:gd name="connsiteX10" fmla="*/ 34120 w 382143"/>
              <a:gd name="connsiteY10" fmla="*/ 1180531 h 1978925"/>
              <a:gd name="connsiteX11" fmla="*/ 40944 w 382143"/>
              <a:gd name="connsiteY11" fmla="*/ 1132764 h 1978925"/>
              <a:gd name="connsiteX12" fmla="*/ 47768 w 382143"/>
              <a:gd name="connsiteY12" fmla="*/ 1112292 h 1978925"/>
              <a:gd name="connsiteX13" fmla="*/ 61415 w 382143"/>
              <a:gd name="connsiteY13" fmla="*/ 1044053 h 1978925"/>
              <a:gd name="connsiteX14" fmla="*/ 75063 w 382143"/>
              <a:gd name="connsiteY14" fmla="*/ 996286 h 1978925"/>
              <a:gd name="connsiteX15" fmla="*/ 81887 w 382143"/>
              <a:gd name="connsiteY15" fmla="*/ 948519 h 1978925"/>
              <a:gd name="connsiteX16" fmla="*/ 88711 w 382143"/>
              <a:gd name="connsiteY16" fmla="*/ 921224 h 1978925"/>
              <a:gd name="connsiteX17" fmla="*/ 95535 w 382143"/>
              <a:gd name="connsiteY17" fmla="*/ 880280 h 1978925"/>
              <a:gd name="connsiteX18" fmla="*/ 109182 w 382143"/>
              <a:gd name="connsiteY18" fmla="*/ 757450 h 1978925"/>
              <a:gd name="connsiteX19" fmla="*/ 116006 w 382143"/>
              <a:gd name="connsiteY19" fmla="*/ 736979 h 1978925"/>
              <a:gd name="connsiteX20" fmla="*/ 129654 w 382143"/>
              <a:gd name="connsiteY20" fmla="*/ 559558 h 1978925"/>
              <a:gd name="connsiteX21" fmla="*/ 143302 w 382143"/>
              <a:gd name="connsiteY21" fmla="*/ 518615 h 1978925"/>
              <a:gd name="connsiteX22" fmla="*/ 156950 w 382143"/>
              <a:gd name="connsiteY22" fmla="*/ 470848 h 1978925"/>
              <a:gd name="connsiteX23" fmla="*/ 170597 w 382143"/>
              <a:gd name="connsiteY23" fmla="*/ 450376 h 1978925"/>
              <a:gd name="connsiteX24" fmla="*/ 177421 w 382143"/>
              <a:gd name="connsiteY24" fmla="*/ 429904 h 1978925"/>
              <a:gd name="connsiteX25" fmla="*/ 211541 w 382143"/>
              <a:gd name="connsiteY25" fmla="*/ 388961 h 1978925"/>
              <a:gd name="connsiteX26" fmla="*/ 238836 w 382143"/>
              <a:gd name="connsiteY26" fmla="*/ 348018 h 1978925"/>
              <a:gd name="connsiteX27" fmla="*/ 252484 w 382143"/>
              <a:gd name="connsiteY27" fmla="*/ 327546 h 1978925"/>
              <a:gd name="connsiteX28" fmla="*/ 259308 w 382143"/>
              <a:gd name="connsiteY28" fmla="*/ 307074 h 1978925"/>
              <a:gd name="connsiteX29" fmla="*/ 286603 w 382143"/>
              <a:gd name="connsiteY29" fmla="*/ 266131 h 1978925"/>
              <a:gd name="connsiteX30" fmla="*/ 313899 w 382143"/>
              <a:gd name="connsiteY30" fmla="*/ 204716 h 1978925"/>
              <a:gd name="connsiteX31" fmla="*/ 327547 w 382143"/>
              <a:gd name="connsiteY31" fmla="*/ 150125 h 1978925"/>
              <a:gd name="connsiteX32" fmla="*/ 348018 w 382143"/>
              <a:gd name="connsiteY32" fmla="*/ 88710 h 1978925"/>
              <a:gd name="connsiteX33" fmla="*/ 354842 w 382143"/>
              <a:gd name="connsiteY33" fmla="*/ 68239 h 1978925"/>
              <a:gd name="connsiteX34" fmla="*/ 368490 w 382143"/>
              <a:gd name="connsiteY34" fmla="*/ 47767 h 1978925"/>
              <a:gd name="connsiteX35" fmla="*/ 382138 w 382143"/>
              <a:gd name="connsiteY3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27498 w 382345"/>
              <a:gd name="connsiteY3" fmla="*/ 1671850 h 1978925"/>
              <a:gd name="connsiteX4" fmla="*/ 13850 w 382345"/>
              <a:gd name="connsiteY4" fmla="*/ 1596788 h 1978925"/>
              <a:gd name="connsiteX5" fmla="*/ 202 w 382345"/>
              <a:gd name="connsiteY5" fmla="*/ 1473958 h 1978925"/>
              <a:gd name="connsiteX6" fmla="*/ 7026 w 382345"/>
              <a:gd name="connsiteY6" fmla="*/ 1269242 h 1978925"/>
              <a:gd name="connsiteX7" fmla="*/ 13850 w 382345"/>
              <a:gd name="connsiteY7" fmla="*/ 1248770 h 1978925"/>
              <a:gd name="connsiteX8" fmla="*/ 20674 w 382345"/>
              <a:gd name="connsiteY8" fmla="*/ 1221474 h 1978925"/>
              <a:gd name="connsiteX9" fmla="*/ 34322 w 382345"/>
              <a:gd name="connsiteY9" fmla="*/ 1180531 h 1978925"/>
              <a:gd name="connsiteX10" fmla="*/ 41146 w 382345"/>
              <a:gd name="connsiteY10" fmla="*/ 1132764 h 1978925"/>
              <a:gd name="connsiteX11" fmla="*/ 47970 w 382345"/>
              <a:gd name="connsiteY11" fmla="*/ 1112292 h 1978925"/>
              <a:gd name="connsiteX12" fmla="*/ 61617 w 382345"/>
              <a:gd name="connsiteY12" fmla="*/ 1044053 h 1978925"/>
              <a:gd name="connsiteX13" fmla="*/ 75265 w 382345"/>
              <a:gd name="connsiteY13" fmla="*/ 996286 h 1978925"/>
              <a:gd name="connsiteX14" fmla="*/ 82089 w 382345"/>
              <a:gd name="connsiteY14" fmla="*/ 948519 h 1978925"/>
              <a:gd name="connsiteX15" fmla="*/ 88913 w 382345"/>
              <a:gd name="connsiteY15" fmla="*/ 921224 h 1978925"/>
              <a:gd name="connsiteX16" fmla="*/ 95737 w 382345"/>
              <a:gd name="connsiteY16" fmla="*/ 880280 h 1978925"/>
              <a:gd name="connsiteX17" fmla="*/ 109384 w 382345"/>
              <a:gd name="connsiteY17" fmla="*/ 757450 h 1978925"/>
              <a:gd name="connsiteX18" fmla="*/ 116208 w 382345"/>
              <a:gd name="connsiteY18" fmla="*/ 736979 h 1978925"/>
              <a:gd name="connsiteX19" fmla="*/ 129856 w 382345"/>
              <a:gd name="connsiteY19" fmla="*/ 559558 h 1978925"/>
              <a:gd name="connsiteX20" fmla="*/ 143504 w 382345"/>
              <a:gd name="connsiteY20" fmla="*/ 518615 h 1978925"/>
              <a:gd name="connsiteX21" fmla="*/ 157152 w 382345"/>
              <a:gd name="connsiteY21" fmla="*/ 470848 h 1978925"/>
              <a:gd name="connsiteX22" fmla="*/ 170799 w 382345"/>
              <a:gd name="connsiteY22" fmla="*/ 450376 h 1978925"/>
              <a:gd name="connsiteX23" fmla="*/ 177623 w 382345"/>
              <a:gd name="connsiteY23" fmla="*/ 429904 h 1978925"/>
              <a:gd name="connsiteX24" fmla="*/ 211743 w 382345"/>
              <a:gd name="connsiteY24" fmla="*/ 388961 h 1978925"/>
              <a:gd name="connsiteX25" fmla="*/ 239038 w 382345"/>
              <a:gd name="connsiteY25" fmla="*/ 348018 h 1978925"/>
              <a:gd name="connsiteX26" fmla="*/ 252686 w 382345"/>
              <a:gd name="connsiteY26" fmla="*/ 327546 h 1978925"/>
              <a:gd name="connsiteX27" fmla="*/ 259510 w 382345"/>
              <a:gd name="connsiteY27" fmla="*/ 307074 h 1978925"/>
              <a:gd name="connsiteX28" fmla="*/ 286805 w 382345"/>
              <a:gd name="connsiteY28" fmla="*/ 266131 h 1978925"/>
              <a:gd name="connsiteX29" fmla="*/ 314101 w 382345"/>
              <a:gd name="connsiteY29" fmla="*/ 204716 h 1978925"/>
              <a:gd name="connsiteX30" fmla="*/ 327749 w 382345"/>
              <a:gd name="connsiteY30" fmla="*/ 150125 h 1978925"/>
              <a:gd name="connsiteX31" fmla="*/ 348220 w 382345"/>
              <a:gd name="connsiteY31" fmla="*/ 88710 h 1978925"/>
              <a:gd name="connsiteX32" fmla="*/ 355044 w 382345"/>
              <a:gd name="connsiteY32" fmla="*/ 68239 h 1978925"/>
              <a:gd name="connsiteX33" fmla="*/ 368692 w 382345"/>
              <a:gd name="connsiteY33" fmla="*/ 47767 h 1978925"/>
              <a:gd name="connsiteX34" fmla="*/ 382340 w 382345"/>
              <a:gd name="connsiteY3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20674 w 382345"/>
              <a:gd name="connsiteY7" fmla="*/ 1221474 h 1978925"/>
              <a:gd name="connsiteX8" fmla="*/ 34322 w 382345"/>
              <a:gd name="connsiteY8" fmla="*/ 1180531 h 1978925"/>
              <a:gd name="connsiteX9" fmla="*/ 41146 w 382345"/>
              <a:gd name="connsiteY9" fmla="*/ 1132764 h 1978925"/>
              <a:gd name="connsiteX10" fmla="*/ 47970 w 382345"/>
              <a:gd name="connsiteY10" fmla="*/ 1112292 h 1978925"/>
              <a:gd name="connsiteX11" fmla="*/ 61617 w 382345"/>
              <a:gd name="connsiteY11" fmla="*/ 1044053 h 1978925"/>
              <a:gd name="connsiteX12" fmla="*/ 75265 w 382345"/>
              <a:gd name="connsiteY12" fmla="*/ 996286 h 1978925"/>
              <a:gd name="connsiteX13" fmla="*/ 82089 w 382345"/>
              <a:gd name="connsiteY13" fmla="*/ 948519 h 1978925"/>
              <a:gd name="connsiteX14" fmla="*/ 88913 w 382345"/>
              <a:gd name="connsiteY14" fmla="*/ 921224 h 1978925"/>
              <a:gd name="connsiteX15" fmla="*/ 95737 w 382345"/>
              <a:gd name="connsiteY15" fmla="*/ 880280 h 1978925"/>
              <a:gd name="connsiteX16" fmla="*/ 109384 w 382345"/>
              <a:gd name="connsiteY16" fmla="*/ 757450 h 1978925"/>
              <a:gd name="connsiteX17" fmla="*/ 116208 w 382345"/>
              <a:gd name="connsiteY17" fmla="*/ 736979 h 1978925"/>
              <a:gd name="connsiteX18" fmla="*/ 129856 w 382345"/>
              <a:gd name="connsiteY18" fmla="*/ 559558 h 1978925"/>
              <a:gd name="connsiteX19" fmla="*/ 143504 w 382345"/>
              <a:gd name="connsiteY19" fmla="*/ 518615 h 1978925"/>
              <a:gd name="connsiteX20" fmla="*/ 157152 w 382345"/>
              <a:gd name="connsiteY20" fmla="*/ 470848 h 1978925"/>
              <a:gd name="connsiteX21" fmla="*/ 170799 w 382345"/>
              <a:gd name="connsiteY21" fmla="*/ 450376 h 1978925"/>
              <a:gd name="connsiteX22" fmla="*/ 177623 w 382345"/>
              <a:gd name="connsiteY22" fmla="*/ 429904 h 1978925"/>
              <a:gd name="connsiteX23" fmla="*/ 211743 w 382345"/>
              <a:gd name="connsiteY23" fmla="*/ 388961 h 1978925"/>
              <a:gd name="connsiteX24" fmla="*/ 239038 w 382345"/>
              <a:gd name="connsiteY24" fmla="*/ 348018 h 1978925"/>
              <a:gd name="connsiteX25" fmla="*/ 252686 w 382345"/>
              <a:gd name="connsiteY25" fmla="*/ 327546 h 1978925"/>
              <a:gd name="connsiteX26" fmla="*/ 259510 w 382345"/>
              <a:gd name="connsiteY26" fmla="*/ 307074 h 1978925"/>
              <a:gd name="connsiteX27" fmla="*/ 286805 w 382345"/>
              <a:gd name="connsiteY27" fmla="*/ 266131 h 1978925"/>
              <a:gd name="connsiteX28" fmla="*/ 314101 w 382345"/>
              <a:gd name="connsiteY28" fmla="*/ 204716 h 1978925"/>
              <a:gd name="connsiteX29" fmla="*/ 327749 w 382345"/>
              <a:gd name="connsiteY29" fmla="*/ 150125 h 1978925"/>
              <a:gd name="connsiteX30" fmla="*/ 348220 w 382345"/>
              <a:gd name="connsiteY30" fmla="*/ 88710 h 1978925"/>
              <a:gd name="connsiteX31" fmla="*/ 355044 w 382345"/>
              <a:gd name="connsiteY31" fmla="*/ 68239 h 1978925"/>
              <a:gd name="connsiteX32" fmla="*/ 368692 w 382345"/>
              <a:gd name="connsiteY32" fmla="*/ 47767 h 1978925"/>
              <a:gd name="connsiteX33" fmla="*/ 382340 w 382345"/>
              <a:gd name="connsiteY3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1146 w 382345"/>
              <a:gd name="connsiteY8" fmla="*/ 1132764 h 1978925"/>
              <a:gd name="connsiteX9" fmla="*/ 47970 w 382345"/>
              <a:gd name="connsiteY9" fmla="*/ 1112292 h 1978925"/>
              <a:gd name="connsiteX10" fmla="*/ 61617 w 382345"/>
              <a:gd name="connsiteY10" fmla="*/ 1044053 h 1978925"/>
              <a:gd name="connsiteX11" fmla="*/ 75265 w 382345"/>
              <a:gd name="connsiteY11" fmla="*/ 996286 h 1978925"/>
              <a:gd name="connsiteX12" fmla="*/ 82089 w 382345"/>
              <a:gd name="connsiteY12" fmla="*/ 948519 h 1978925"/>
              <a:gd name="connsiteX13" fmla="*/ 88913 w 382345"/>
              <a:gd name="connsiteY13" fmla="*/ 921224 h 1978925"/>
              <a:gd name="connsiteX14" fmla="*/ 95737 w 382345"/>
              <a:gd name="connsiteY14" fmla="*/ 880280 h 1978925"/>
              <a:gd name="connsiteX15" fmla="*/ 109384 w 382345"/>
              <a:gd name="connsiteY15" fmla="*/ 757450 h 1978925"/>
              <a:gd name="connsiteX16" fmla="*/ 116208 w 382345"/>
              <a:gd name="connsiteY16" fmla="*/ 736979 h 1978925"/>
              <a:gd name="connsiteX17" fmla="*/ 129856 w 382345"/>
              <a:gd name="connsiteY17" fmla="*/ 559558 h 1978925"/>
              <a:gd name="connsiteX18" fmla="*/ 143504 w 382345"/>
              <a:gd name="connsiteY18" fmla="*/ 518615 h 1978925"/>
              <a:gd name="connsiteX19" fmla="*/ 157152 w 382345"/>
              <a:gd name="connsiteY19" fmla="*/ 470848 h 1978925"/>
              <a:gd name="connsiteX20" fmla="*/ 170799 w 382345"/>
              <a:gd name="connsiteY20" fmla="*/ 450376 h 1978925"/>
              <a:gd name="connsiteX21" fmla="*/ 177623 w 382345"/>
              <a:gd name="connsiteY21" fmla="*/ 429904 h 1978925"/>
              <a:gd name="connsiteX22" fmla="*/ 211743 w 382345"/>
              <a:gd name="connsiteY22" fmla="*/ 388961 h 1978925"/>
              <a:gd name="connsiteX23" fmla="*/ 239038 w 382345"/>
              <a:gd name="connsiteY23" fmla="*/ 348018 h 1978925"/>
              <a:gd name="connsiteX24" fmla="*/ 252686 w 382345"/>
              <a:gd name="connsiteY24" fmla="*/ 327546 h 1978925"/>
              <a:gd name="connsiteX25" fmla="*/ 259510 w 382345"/>
              <a:gd name="connsiteY25" fmla="*/ 307074 h 1978925"/>
              <a:gd name="connsiteX26" fmla="*/ 286805 w 382345"/>
              <a:gd name="connsiteY26" fmla="*/ 266131 h 1978925"/>
              <a:gd name="connsiteX27" fmla="*/ 314101 w 382345"/>
              <a:gd name="connsiteY27" fmla="*/ 204716 h 1978925"/>
              <a:gd name="connsiteX28" fmla="*/ 327749 w 382345"/>
              <a:gd name="connsiteY28" fmla="*/ 150125 h 1978925"/>
              <a:gd name="connsiteX29" fmla="*/ 348220 w 382345"/>
              <a:gd name="connsiteY29" fmla="*/ 88710 h 1978925"/>
              <a:gd name="connsiteX30" fmla="*/ 355044 w 382345"/>
              <a:gd name="connsiteY30" fmla="*/ 68239 h 1978925"/>
              <a:gd name="connsiteX31" fmla="*/ 368692 w 382345"/>
              <a:gd name="connsiteY31" fmla="*/ 47767 h 1978925"/>
              <a:gd name="connsiteX32" fmla="*/ 382340 w 382345"/>
              <a:gd name="connsiteY32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61617 w 382345"/>
              <a:gd name="connsiteY9" fmla="*/ 1044053 h 1978925"/>
              <a:gd name="connsiteX10" fmla="*/ 75265 w 382345"/>
              <a:gd name="connsiteY10" fmla="*/ 996286 h 1978925"/>
              <a:gd name="connsiteX11" fmla="*/ 82089 w 382345"/>
              <a:gd name="connsiteY11" fmla="*/ 948519 h 1978925"/>
              <a:gd name="connsiteX12" fmla="*/ 88913 w 382345"/>
              <a:gd name="connsiteY12" fmla="*/ 921224 h 1978925"/>
              <a:gd name="connsiteX13" fmla="*/ 95737 w 382345"/>
              <a:gd name="connsiteY13" fmla="*/ 880280 h 1978925"/>
              <a:gd name="connsiteX14" fmla="*/ 109384 w 382345"/>
              <a:gd name="connsiteY14" fmla="*/ 757450 h 1978925"/>
              <a:gd name="connsiteX15" fmla="*/ 116208 w 382345"/>
              <a:gd name="connsiteY15" fmla="*/ 736979 h 1978925"/>
              <a:gd name="connsiteX16" fmla="*/ 129856 w 382345"/>
              <a:gd name="connsiteY16" fmla="*/ 559558 h 1978925"/>
              <a:gd name="connsiteX17" fmla="*/ 143504 w 382345"/>
              <a:gd name="connsiteY17" fmla="*/ 518615 h 1978925"/>
              <a:gd name="connsiteX18" fmla="*/ 157152 w 382345"/>
              <a:gd name="connsiteY18" fmla="*/ 470848 h 1978925"/>
              <a:gd name="connsiteX19" fmla="*/ 170799 w 382345"/>
              <a:gd name="connsiteY19" fmla="*/ 450376 h 1978925"/>
              <a:gd name="connsiteX20" fmla="*/ 177623 w 382345"/>
              <a:gd name="connsiteY20" fmla="*/ 429904 h 1978925"/>
              <a:gd name="connsiteX21" fmla="*/ 211743 w 382345"/>
              <a:gd name="connsiteY21" fmla="*/ 388961 h 1978925"/>
              <a:gd name="connsiteX22" fmla="*/ 239038 w 382345"/>
              <a:gd name="connsiteY22" fmla="*/ 348018 h 1978925"/>
              <a:gd name="connsiteX23" fmla="*/ 252686 w 382345"/>
              <a:gd name="connsiteY23" fmla="*/ 327546 h 1978925"/>
              <a:gd name="connsiteX24" fmla="*/ 259510 w 382345"/>
              <a:gd name="connsiteY24" fmla="*/ 307074 h 1978925"/>
              <a:gd name="connsiteX25" fmla="*/ 286805 w 382345"/>
              <a:gd name="connsiteY25" fmla="*/ 266131 h 1978925"/>
              <a:gd name="connsiteX26" fmla="*/ 314101 w 382345"/>
              <a:gd name="connsiteY26" fmla="*/ 204716 h 1978925"/>
              <a:gd name="connsiteX27" fmla="*/ 327749 w 382345"/>
              <a:gd name="connsiteY27" fmla="*/ 150125 h 1978925"/>
              <a:gd name="connsiteX28" fmla="*/ 348220 w 382345"/>
              <a:gd name="connsiteY28" fmla="*/ 88710 h 1978925"/>
              <a:gd name="connsiteX29" fmla="*/ 355044 w 382345"/>
              <a:gd name="connsiteY29" fmla="*/ 68239 h 1978925"/>
              <a:gd name="connsiteX30" fmla="*/ 368692 w 382345"/>
              <a:gd name="connsiteY30" fmla="*/ 47767 h 1978925"/>
              <a:gd name="connsiteX31" fmla="*/ 382340 w 382345"/>
              <a:gd name="connsiteY31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2089 w 382345"/>
              <a:gd name="connsiteY10" fmla="*/ 948519 h 1978925"/>
              <a:gd name="connsiteX11" fmla="*/ 88913 w 382345"/>
              <a:gd name="connsiteY11" fmla="*/ 921224 h 1978925"/>
              <a:gd name="connsiteX12" fmla="*/ 95737 w 382345"/>
              <a:gd name="connsiteY12" fmla="*/ 880280 h 1978925"/>
              <a:gd name="connsiteX13" fmla="*/ 109384 w 382345"/>
              <a:gd name="connsiteY13" fmla="*/ 757450 h 1978925"/>
              <a:gd name="connsiteX14" fmla="*/ 116208 w 382345"/>
              <a:gd name="connsiteY14" fmla="*/ 736979 h 1978925"/>
              <a:gd name="connsiteX15" fmla="*/ 129856 w 382345"/>
              <a:gd name="connsiteY15" fmla="*/ 559558 h 1978925"/>
              <a:gd name="connsiteX16" fmla="*/ 143504 w 382345"/>
              <a:gd name="connsiteY16" fmla="*/ 518615 h 1978925"/>
              <a:gd name="connsiteX17" fmla="*/ 157152 w 382345"/>
              <a:gd name="connsiteY17" fmla="*/ 470848 h 1978925"/>
              <a:gd name="connsiteX18" fmla="*/ 170799 w 382345"/>
              <a:gd name="connsiteY18" fmla="*/ 450376 h 1978925"/>
              <a:gd name="connsiteX19" fmla="*/ 177623 w 382345"/>
              <a:gd name="connsiteY19" fmla="*/ 429904 h 1978925"/>
              <a:gd name="connsiteX20" fmla="*/ 211743 w 382345"/>
              <a:gd name="connsiteY20" fmla="*/ 388961 h 1978925"/>
              <a:gd name="connsiteX21" fmla="*/ 239038 w 382345"/>
              <a:gd name="connsiteY21" fmla="*/ 348018 h 1978925"/>
              <a:gd name="connsiteX22" fmla="*/ 252686 w 382345"/>
              <a:gd name="connsiteY22" fmla="*/ 327546 h 1978925"/>
              <a:gd name="connsiteX23" fmla="*/ 259510 w 382345"/>
              <a:gd name="connsiteY23" fmla="*/ 307074 h 1978925"/>
              <a:gd name="connsiteX24" fmla="*/ 286805 w 382345"/>
              <a:gd name="connsiteY24" fmla="*/ 266131 h 1978925"/>
              <a:gd name="connsiteX25" fmla="*/ 314101 w 382345"/>
              <a:gd name="connsiteY25" fmla="*/ 204716 h 1978925"/>
              <a:gd name="connsiteX26" fmla="*/ 327749 w 382345"/>
              <a:gd name="connsiteY26" fmla="*/ 150125 h 1978925"/>
              <a:gd name="connsiteX27" fmla="*/ 348220 w 382345"/>
              <a:gd name="connsiteY27" fmla="*/ 88710 h 1978925"/>
              <a:gd name="connsiteX28" fmla="*/ 355044 w 382345"/>
              <a:gd name="connsiteY28" fmla="*/ 68239 h 1978925"/>
              <a:gd name="connsiteX29" fmla="*/ 368692 w 382345"/>
              <a:gd name="connsiteY29" fmla="*/ 47767 h 1978925"/>
              <a:gd name="connsiteX30" fmla="*/ 382340 w 382345"/>
              <a:gd name="connsiteY30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88913 w 382345"/>
              <a:gd name="connsiteY10" fmla="*/ 921224 h 1978925"/>
              <a:gd name="connsiteX11" fmla="*/ 95737 w 382345"/>
              <a:gd name="connsiteY11" fmla="*/ 880280 h 1978925"/>
              <a:gd name="connsiteX12" fmla="*/ 109384 w 382345"/>
              <a:gd name="connsiteY12" fmla="*/ 757450 h 1978925"/>
              <a:gd name="connsiteX13" fmla="*/ 116208 w 382345"/>
              <a:gd name="connsiteY13" fmla="*/ 736979 h 1978925"/>
              <a:gd name="connsiteX14" fmla="*/ 129856 w 382345"/>
              <a:gd name="connsiteY14" fmla="*/ 559558 h 1978925"/>
              <a:gd name="connsiteX15" fmla="*/ 143504 w 382345"/>
              <a:gd name="connsiteY15" fmla="*/ 518615 h 1978925"/>
              <a:gd name="connsiteX16" fmla="*/ 157152 w 382345"/>
              <a:gd name="connsiteY16" fmla="*/ 470848 h 1978925"/>
              <a:gd name="connsiteX17" fmla="*/ 170799 w 382345"/>
              <a:gd name="connsiteY17" fmla="*/ 450376 h 1978925"/>
              <a:gd name="connsiteX18" fmla="*/ 177623 w 382345"/>
              <a:gd name="connsiteY18" fmla="*/ 429904 h 1978925"/>
              <a:gd name="connsiteX19" fmla="*/ 211743 w 382345"/>
              <a:gd name="connsiteY19" fmla="*/ 388961 h 1978925"/>
              <a:gd name="connsiteX20" fmla="*/ 239038 w 382345"/>
              <a:gd name="connsiteY20" fmla="*/ 348018 h 1978925"/>
              <a:gd name="connsiteX21" fmla="*/ 252686 w 382345"/>
              <a:gd name="connsiteY21" fmla="*/ 327546 h 1978925"/>
              <a:gd name="connsiteX22" fmla="*/ 259510 w 382345"/>
              <a:gd name="connsiteY22" fmla="*/ 307074 h 1978925"/>
              <a:gd name="connsiteX23" fmla="*/ 286805 w 382345"/>
              <a:gd name="connsiteY23" fmla="*/ 266131 h 1978925"/>
              <a:gd name="connsiteX24" fmla="*/ 314101 w 382345"/>
              <a:gd name="connsiteY24" fmla="*/ 204716 h 1978925"/>
              <a:gd name="connsiteX25" fmla="*/ 327749 w 382345"/>
              <a:gd name="connsiteY25" fmla="*/ 150125 h 1978925"/>
              <a:gd name="connsiteX26" fmla="*/ 348220 w 382345"/>
              <a:gd name="connsiteY26" fmla="*/ 88710 h 1978925"/>
              <a:gd name="connsiteX27" fmla="*/ 355044 w 382345"/>
              <a:gd name="connsiteY27" fmla="*/ 68239 h 1978925"/>
              <a:gd name="connsiteX28" fmla="*/ 368692 w 382345"/>
              <a:gd name="connsiteY28" fmla="*/ 47767 h 1978925"/>
              <a:gd name="connsiteX29" fmla="*/ 382340 w 382345"/>
              <a:gd name="connsiteY29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16208 w 382345"/>
              <a:gd name="connsiteY12" fmla="*/ 736979 h 1978925"/>
              <a:gd name="connsiteX13" fmla="*/ 129856 w 382345"/>
              <a:gd name="connsiteY13" fmla="*/ 559558 h 1978925"/>
              <a:gd name="connsiteX14" fmla="*/ 143504 w 382345"/>
              <a:gd name="connsiteY14" fmla="*/ 518615 h 1978925"/>
              <a:gd name="connsiteX15" fmla="*/ 157152 w 382345"/>
              <a:gd name="connsiteY15" fmla="*/ 470848 h 1978925"/>
              <a:gd name="connsiteX16" fmla="*/ 170799 w 382345"/>
              <a:gd name="connsiteY16" fmla="*/ 450376 h 1978925"/>
              <a:gd name="connsiteX17" fmla="*/ 177623 w 382345"/>
              <a:gd name="connsiteY17" fmla="*/ 429904 h 1978925"/>
              <a:gd name="connsiteX18" fmla="*/ 211743 w 382345"/>
              <a:gd name="connsiteY18" fmla="*/ 388961 h 1978925"/>
              <a:gd name="connsiteX19" fmla="*/ 239038 w 382345"/>
              <a:gd name="connsiteY19" fmla="*/ 348018 h 1978925"/>
              <a:gd name="connsiteX20" fmla="*/ 252686 w 382345"/>
              <a:gd name="connsiteY20" fmla="*/ 327546 h 1978925"/>
              <a:gd name="connsiteX21" fmla="*/ 259510 w 382345"/>
              <a:gd name="connsiteY21" fmla="*/ 307074 h 1978925"/>
              <a:gd name="connsiteX22" fmla="*/ 286805 w 382345"/>
              <a:gd name="connsiteY22" fmla="*/ 266131 h 1978925"/>
              <a:gd name="connsiteX23" fmla="*/ 314101 w 382345"/>
              <a:gd name="connsiteY23" fmla="*/ 204716 h 1978925"/>
              <a:gd name="connsiteX24" fmla="*/ 327749 w 382345"/>
              <a:gd name="connsiteY24" fmla="*/ 150125 h 1978925"/>
              <a:gd name="connsiteX25" fmla="*/ 348220 w 382345"/>
              <a:gd name="connsiteY25" fmla="*/ 88710 h 1978925"/>
              <a:gd name="connsiteX26" fmla="*/ 355044 w 382345"/>
              <a:gd name="connsiteY26" fmla="*/ 68239 h 1978925"/>
              <a:gd name="connsiteX27" fmla="*/ 368692 w 382345"/>
              <a:gd name="connsiteY27" fmla="*/ 47767 h 1978925"/>
              <a:gd name="connsiteX28" fmla="*/ 382340 w 382345"/>
              <a:gd name="connsiteY28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29856 w 382345"/>
              <a:gd name="connsiteY12" fmla="*/ 559558 h 1978925"/>
              <a:gd name="connsiteX13" fmla="*/ 143504 w 382345"/>
              <a:gd name="connsiteY13" fmla="*/ 518615 h 1978925"/>
              <a:gd name="connsiteX14" fmla="*/ 157152 w 382345"/>
              <a:gd name="connsiteY14" fmla="*/ 470848 h 1978925"/>
              <a:gd name="connsiteX15" fmla="*/ 170799 w 382345"/>
              <a:gd name="connsiteY15" fmla="*/ 450376 h 1978925"/>
              <a:gd name="connsiteX16" fmla="*/ 177623 w 382345"/>
              <a:gd name="connsiteY16" fmla="*/ 429904 h 1978925"/>
              <a:gd name="connsiteX17" fmla="*/ 211743 w 382345"/>
              <a:gd name="connsiteY17" fmla="*/ 388961 h 1978925"/>
              <a:gd name="connsiteX18" fmla="*/ 239038 w 382345"/>
              <a:gd name="connsiteY18" fmla="*/ 348018 h 1978925"/>
              <a:gd name="connsiteX19" fmla="*/ 252686 w 382345"/>
              <a:gd name="connsiteY19" fmla="*/ 327546 h 1978925"/>
              <a:gd name="connsiteX20" fmla="*/ 259510 w 382345"/>
              <a:gd name="connsiteY20" fmla="*/ 307074 h 1978925"/>
              <a:gd name="connsiteX21" fmla="*/ 286805 w 382345"/>
              <a:gd name="connsiteY21" fmla="*/ 266131 h 1978925"/>
              <a:gd name="connsiteX22" fmla="*/ 314101 w 382345"/>
              <a:gd name="connsiteY22" fmla="*/ 204716 h 1978925"/>
              <a:gd name="connsiteX23" fmla="*/ 327749 w 382345"/>
              <a:gd name="connsiteY23" fmla="*/ 150125 h 1978925"/>
              <a:gd name="connsiteX24" fmla="*/ 348220 w 382345"/>
              <a:gd name="connsiteY24" fmla="*/ 88710 h 1978925"/>
              <a:gd name="connsiteX25" fmla="*/ 355044 w 382345"/>
              <a:gd name="connsiteY25" fmla="*/ 68239 h 1978925"/>
              <a:gd name="connsiteX26" fmla="*/ 368692 w 382345"/>
              <a:gd name="connsiteY26" fmla="*/ 47767 h 1978925"/>
              <a:gd name="connsiteX27" fmla="*/ 382340 w 382345"/>
              <a:gd name="connsiteY27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0799 w 382345"/>
              <a:gd name="connsiteY14" fmla="*/ 450376 h 1978925"/>
              <a:gd name="connsiteX15" fmla="*/ 177623 w 382345"/>
              <a:gd name="connsiteY15" fmla="*/ 429904 h 1978925"/>
              <a:gd name="connsiteX16" fmla="*/ 211743 w 382345"/>
              <a:gd name="connsiteY16" fmla="*/ 388961 h 1978925"/>
              <a:gd name="connsiteX17" fmla="*/ 239038 w 382345"/>
              <a:gd name="connsiteY17" fmla="*/ 348018 h 1978925"/>
              <a:gd name="connsiteX18" fmla="*/ 252686 w 382345"/>
              <a:gd name="connsiteY18" fmla="*/ 327546 h 1978925"/>
              <a:gd name="connsiteX19" fmla="*/ 259510 w 382345"/>
              <a:gd name="connsiteY19" fmla="*/ 307074 h 1978925"/>
              <a:gd name="connsiteX20" fmla="*/ 286805 w 382345"/>
              <a:gd name="connsiteY20" fmla="*/ 266131 h 1978925"/>
              <a:gd name="connsiteX21" fmla="*/ 314101 w 382345"/>
              <a:gd name="connsiteY21" fmla="*/ 204716 h 1978925"/>
              <a:gd name="connsiteX22" fmla="*/ 327749 w 382345"/>
              <a:gd name="connsiteY22" fmla="*/ 150125 h 1978925"/>
              <a:gd name="connsiteX23" fmla="*/ 348220 w 382345"/>
              <a:gd name="connsiteY23" fmla="*/ 88710 h 1978925"/>
              <a:gd name="connsiteX24" fmla="*/ 355044 w 382345"/>
              <a:gd name="connsiteY24" fmla="*/ 68239 h 1978925"/>
              <a:gd name="connsiteX25" fmla="*/ 368692 w 382345"/>
              <a:gd name="connsiteY25" fmla="*/ 47767 h 1978925"/>
              <a:gd name="connsiteX26" fmla="*/ 382340 w 382345"/>
              <a:gd name="connsiteY26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177623 w 382345"/>
              <a:gd name="connsiteY14" fmla="*/ 429904 h 1978925"/>
              <a:gd name="connsiteX15" fmla="*/ 211743 w 382345"/>
              <a:gd name="connsiteY15" fmla="*/ 388961 h 1978925"/>
              <a:gd name="connsiteX16" fmla="*/ 239038 w 382345"/>
              <a:gd name="connsiteY16" fmla="*/ 348018 h 1978925"/>
              <a:gd name="connsiteX17" fmla="*/ 252686 w 382345"/>
              <a:gd name="connsiteY17" fmla="*/ 327546 h 1978925"/>
              <a:gd name="connsiteX18" fmla="*/ 259510 w 382345"/>
              <a:gd name="connsiteY18" fmla="*/ 307074 h 1978925"/>
              <a:gd name="connsiteX19" fmla="*/ 286805 w 382345"/>
              <a:gd name="connsiteY19" fmla="*/ 266131 h 1978925"/>
              <a:gd name="connsiteX20" fmla="*/ 314101 w 382345"/>
              <a:gd name="connsiteY20" fmla="*/ 204716 h 1978925"/>
              <a:gd name="connsiteX21" fmla="*/ 327749 w 382345"/>
              <a:gd name="connsiteY21" fmla="*/ 150125 h 1978925"/>
              <a:gd name="connsiteX22" fmla="*/ 348220 w 382345"/>
              <a:gd name="connsiteY22" fmla="*/ 88710 h 1978925"/>
              <a:gd name="connsiteX23" fmla="*/ 355044 w 382345"/>
              <a:gd name="connsiteY23" fmla="*/ 68239 h 1978925"/>
              <a:gd name="connsiteX24" fmla="*/ 368692 w 382345"/>
              <a:gd name="connsiteY24" fmla="*/ 47767 h 1978925"/>
              <a:gd name="connsiteX25" fmla="*/ 382340 w 382345"/>
              <a:gd name="connsiteY25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2686 w 382345"/>
              <a:gd name="connsiteY16" fmla="*/ 327546 h 1978925"/>
              <a:gd name="connsiteX17" fmla="*/ 259510 w 382345"/>
              <a:gd name="connsiteY17" fmla="*/ 307074 h 1978925"/>
              <a:gd name="connsiteX18" fmla="*/ 286805 w 382345"/>
              <a:gd name="connsiteY18" fmla="*/ 266131 h 1978925"/>
              <a:gd name="connsiteX19" fmla="*/ 314101 w 382345"/>
              <a:gd name="connsiteY19" fmla="*/ 204716 h 1978925"/>
              <a:gd name="connsiteX20" fmla="*/ 327749 w 382345"/>
              <a:gd name="connsiteY20" fmla="*/ 150125 h 1978925"/>
              <a:gd name="connsiteX21" fmla="*/ 348220 w 382345"/>
              <a:gd name="connsiteY21" fmla="*/ 88710 h 1978925"/>
              <a:gd name="connsiteX22" fmla="*/ 355044 w 382345"/>
              <a:gd name="connsiteY22" fmla="*/ 68239 h 1978925"/>
              <a:gd name="connsiteX23" fmla="*/ 368692 w 382345"/>
              <a:gd name="connsiteY23" fmla="*/ 47767 h 1978925"/>
              <a:gd name="connsiteX24" fmla="*/ 382340 w 382345"/>
              <a:gd name="connsiteY24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48220 w 382345"/>
              <a:gd name="connsiteY20" fmla="*/ 88710 h 1978925"/>
              <a:gd name="connsiteX21" fmla="*/ 355044 w 382345"/>
              <a:gd name="connsiteY21" fmla="*/ 68239 h 1978925"/>
              <a:gd name="connsiteX22" fmla="*/ 368692 w 382345"/>
              <a:gd name="connsiteY22" fmla="*/ 47767 h 1978925"/>
              <a:gd name="connsiteX23" fmla="*/ 382340 w 382345"/>
              <a:gd name="connsiteY23" fmla="*/ 0 h 1978925"/>
              <a:gd name="connsiteX0" fmla="*/ 47970 w 382345"/>
              <a:gd name="connsiteY0" fmla="*/ 1978925 h 1978925"/>
              <a:gd name="connsiteX1" fmla="*/ 41146 w 382345"/>
              <a:gd name="connsiteY1" fmla="*/ 1733265 h 1978925"/>
              <a:gd name="connsiteX2" fmla="*/ 34322 w 382345"/>
              <a:gd name="connsiteY2" fmla="*/ 1712794 h 1978925"/>
              <a:gd name="connsiteX3" fmla="*/ 13850 w 382345"/>
              <a:gd name="connsiteY3" fmla="*/ 1596788 h 1978925"/>
              <a:gd name="connsiteX4" fmla="*/ 202 w 382345"/>
              <a:gd name="connsiteY4" fmla="*/ 1473958 h 1978925"/>
              <a:gd name="connsiteX5" fmla="*/ 7026 w 382345"/>
              <a:gd name="connsiteY5" fmla="*/ 1269242 h 1978925"/>
              <a:gd name="connsiteX6" fmla="*/ 13850 w 382345"/>
              <a:gd name="connsiteY6" fmla="*/ 1248770 h 1978925"/>
              <a:gd name="connsiteX7" fmla="*/ 34322 w 382345"/>
              <a:gd name="connsiteY7" fmla="*/ 1180531 h 1978925"/>
              <a:gd name="connsiteX8" fmla="*/ 47970 w 382345"/>
              <a:gd name="connsiteY8" fmla="*/ 1112292 h 1978925"/>
              <a:gd name="connsiteX9" fmla="*/ 75265 w 382345"/>
              <a:gd name="connsiteY9" fmla="*/ 996286 h 1978925"/>
              <a:gd name="connsiteX10" fmla="*/ 95737 w 382345"/>
              <a:gd name="connsiteY10" fmla="*/ 880280 h 1978925"/>
              <a:gd name="connsiteX11" fmla="*/ 109384 w 382345"/>
              <a:gd name="connsiteY11" fmla="*/ 757450 h 1978925"/>
              <a:gd name="connsiteX12" fmla="*/ 143504 w 382345"/>
              <a:gd name="connsiteY12" fmla="*/ 518615 h 1978925"/>
              <a:gd name="connsiteX13" fmla="*/ 157152 w 382345"/>
              <a:gd name="connsiteY13" fmla="*/ 470848 h 1978925"/>
              <a:gd name="connsiteX14" fmla="*/ 211743 w 382345"/>
              <a:gd name="connsiteY14" fmla="*/ 388961 h 1978925"/>
              <a:gd name="connsiteX15" fmla="*/ 239038 w 382345"/>
              <a:gd name="connsiteY15" fmla="*/ 348018 h 1978925"/>
              <a:gd name="connsiteX16" fmla="*/ 259510 w 382345"/>
              <a:gd name="connsiteY16" fmla="*/ 307074 h 1978925"/>
              <a:gd name="connsiteX17" fmla="*/ 286805 w 382345"/>
              <a:gd name="connsiteY17" fmla="*/ 266131 h 1978925"/>
              <a:gd name="connsiteX18" fmla="*/ 314101 w 382345"/>
              <a:gd name="connsiteY18" fmla="*/ 204716 h 1978925"/>
              <a:gd name="connsiteX19" fmla="*/ 327749 w 382345"/>
              <a:gd name="connsiteY19" fmla="*/ 150125 h 1978925"/>
              <a:gd name="connsiteX20" fmla="*/ 355044 w 382345"/>
              <a:gd name="connsiteY20" fmla="*/ 68239 h 1978925"/>
              <a:gd name="connsiteX21" fmla="*/ 368692 w 382345"/>
              <a:gd name="connsiteY21" fmla="*/ 47767 h 1978925"/>
              <a:gd name="connsiteX22" fmla="*/ 382340 w 382345"/>
              <a:gd name="connsiteY22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14101 w 382340"/>
              <a:gd name="connsiteY18" fmla="*/ 204716 h 1978925"/>
              <a:gd name="connsiteX19" fmla="*/ 327749 w 382340"/>
              <a:gd name="connsiteY19" fmla="*/ 150125 h 1978925"/>
              <a:gd name="connsiteX20" fmla="*/ 355044 w 382340"/>
              <a:gd name="connsiteY20" fmla="*/ 68239 h 1978925"/>
              <a:gd name="connsiteX21" fmla="*/ 382340 w 382340"/>
              <a:gd name="connsiteY21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59510 w 382340"/>
              <a:gd name="connsiteY16" fmla="*/ 307074 h 1978925"/>
              <a:gd name="connsiteX17" fmla="*/ 286805 w 382340"/>
              <a:gd name="connsiteY17" fmla="*/ 266131 h 1978925"/>
              <a:gd name="connsiteX18" fmla="*/ 327749 w 382340"/>
              <a:gd name="connsiteY18" fmla="*/ 150125 h 1978925"/>
              <a:gd name="connsiteX19" fmla="*/ 355044 w 382340"/>
              <a:gd name="connsiteY19" fmla="*/ 68239 h 1978925"/>
              <a:gd name="connsiteX20" fmla="*/ 382340 w 382340"/>
              <a:gd name="connsiteY20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43504 w 382340"/>
              <a:gd name="connsiteY12" fmla="*/ 518615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47970 w 382340"/>
              <a:gd name="connsiteY0" fmla="*/ 1978925 h 1978925"/>
              <a:gd name="connsiteX1" fmla="*/ 41146 w 382340"/>
              <a:gd name="connsiteY1" fmla="*/ 1733265 h 1978925"/>
              <a:gd name="connsiteX2" fmla="*/ 34322 w 382340"/>
              <a:gd name="connsiteY2" fmla="*/ 1712794 h 1978925"/>
              <a:gd name="connsiteX3" fmla="*/ 13850 w 382340"/>
              <a:gd name="connsiteY3" fmla="*/ 1596788 h 1978925"/>
              <a:gd name="connsiteX4" fmla="*/ 202 w 382340"/>
              <a:gd name="connsiteY4" fmla="*/ 1473958 h 1978925"/>
              <a:gd name="connsiteX5" fmla="*/ 7026 w 382340"/>
              <a:gd name="connsiteY5" fmla="*/ 1269242 h 1978925"/>
              <a:gd name="connsiteX6" fmla="*/ 13850 w 382340"/>
              <a:gd name="connsiteY6" fmla="*/ 1248770 h 1978925"/>
              <a:gd name="connsiteX7" fmla="*/ 34322 w 382340"/>
              <a:gd name="connsiteY7" fmla="*/ 1180531 h 1978925"/>
              <a:gd name="connsiteX8" fmla="*/ 47970 w 382340"/>
              <a:gd name="connsiteY8" fmla="*/ 1112292 h 1978925"/>
              <a:gd name="connsiteX9" fmla="*/ 75265 w 382340"/>
              <a:gd name="connsiteY9" fmla="*/ 996286 h 1978925"/>
              <a:gd name="connsiteX10" fmla="*/ 95737 w 382340"/>
              <a:gd name="connsiteY10" fmla="*/ 880280 h 1978925"/>
              <a:gd name="connsiteX11" fmla="*/ 109384 w 382340"/>
              <a:gd name="connsiteY11" fmla="*/ 757450 h 1978925"/>
              <a:gd name="connsiteX12" fmla="*/ 123033 w 382340"/>
              <a:gd name="connsiteY12" fmla="*/ 593677 h 1978925"/>
              <a:gd name="connsiteX13" fmla="*/ 157152 w 382340"/>
              <a:gd name="connsiteY13" fmla="*/ 470848 h 1978925"/>
              <a:gd name="connsiteX14" fmla="*/ 211743 w 382340"/>
              <a:gd name="connsiteY14" fmla="*/ 388961 h 1978925"/>
              <a:gd name="connsiteX15" fmla="*/ 239038 w 382340"/>
              <a:gd name="connsiteY15" fmla="*/ 348018 h 1978925"/>
              <a:gd name="connsiteX16" fmla="*/ 286805 w 382340"/>
              <a:gd name="connsiteY16" fmla="*/ 266131 h 1978925"/>
              <a:gd name="connsiteX17" fmla="*/ 327749 w 382340"/>
              <a:gd name="connsiteY17" fmla="*/ 150125 h 1978925"/>
              <a:gd name="connsiteX18" fmla="*/ 355044 w 382340"/>
              <a:gd name="connsiteY18" fmla="*/ 68239 h 1978925"/>
              <a:gd name="connsiteX19" fmla="*/ 382340 w 382340"/>
              <a:gd name="connsiteY19" fmla="*/ 0 h 1978925"/>
              <a:gd name="connsiteX0" fmla="*/ 62203 w 396573"/>
              <a:gd name="connsiteY0" fmla="*/ 1978925 h 1978925"/>
              <a:gd name="connsiteX1" fmla="*/ 55379 w 396573"/>
              <a:gd name="connsiteY1" fmla="*/ 1733265 h 1978925"/>
              <a:gd name="connsiteX2" fmla="*/ 48555 w 396573"/>
              <a:gd name="connsiteY2" fmla="*/ 1712794 h 1978925"/>
              <a:gd name="connsiteX3" fmla="*/ 28083 w 396573"/>
              <a:gd name="connsiteY3" fmla="*/ 1596788 h 1978925"/>
              <a:gd name="connsiteX4" fmla="*/ 14435 w 396573"/>
              <a:gd name="connsiteY4" fmla="*/ 1473958 h 1978925"/>
              <a:gd name="connsiteX5" fmla="*/ 787 w 396573"/>
              <a:gd name="connsiteY5" fmla="*/ 1337481 h 1978925"/>
              <a:gd name="connsiteX6" fmla="*/ 28083 w 396573"/>
              <a:gd name="connsiteY6" fmla="*/ 1248770 h 1978925"/>
              <a:gd name="connsiteX7" fmla="*/ 48555 w 396573"/>
              <a:gd name="connsiteY7" fmla="*/ 1180531 h 1978925"/>
              <a:gd name="connsiteX8" fmla="*/ 62203 w 396573"/>
              <a:gd name="connsiteY8" fmla="*/ 1112292 h 1978925"/>
              <a:gd name="connsiteX9" fmla="*/ 89498 w 396573"/>
              <a:gd name="connsiteY9" fmla="*/ 996286 h 1978925"/>
              <a:gd name="connsiteX10" fmla="*/ 109970 w 396573"/>
              <a:gd name="connsiteY10" fmla="*/ 880280 h 1978925"/>
              <a:gd name="connsiteX11" fmla="*/ 123617 w 396573"/>
              <a:gd name="connsiteY11" fmla="*/ 757450 h 1978925"/>
              <a:gd name="connsiteX12" fmla="*/ 137266 w 396573"/>
              <a:gd name="connsiteY12" fmla="*/ 593677 h 1978925"/>
              <a:gd name="connsiteX13" fmla="*/ 171385 w 396573"/>
              <a:gd name="connsiteY13" fmla="*/ 470848 h 1978925"/>
              <a:gd name="connsiteX14" fmla="*/ 225976 w 396573"/>
              <a:gd name="connsiteY14" fmla="*/ 388961 h 1978925"/>
              <a:gd name="connsiteX15" fmla="*/ 253271 w 396573"/>
              <a:gd name="connsiteY15" fmla="*/ 348018 h 1978925"/>
              <a:gd name="connsiteX16" fmla="*/ 301038 w 396573"/>
              <a:gd name="connsiteY16" fmla="*/ 266131 h 1978925"/>
              <a:gd name="connsiteX17" fmla="*/ 341982 w 396573"/>
              <a:gd name="connsiteY17" fmla="*/ 150125 h 1978925"/>
              <a:gd name="connsiteX18" fmla="*/ 369277 w 396573"/>
              <a:gd name="connsiteY18" fmla="*/ 68239 h 1978925"/>
              <a:gd name="connsiteX19" fmla="*/ 396573 w 396573"/>
              <a:gd name="connsiteY19" fmla="*/ 0 h 197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96573" h="1978925">
                <a:moveTo>
                  <a:pt x="62203" y="1978925"/>
                </a:moveTo>
                <a:cubicBezTo>
                  <a:pt x="59928" y="1897038"/>
                  <a:pt x="59575" y="1815076"/>
                  <a:pt x="55379" y="1733265"/>
                </a:cubicBezTo>
                <a:cubicBezTo>
                  <a:pt x="55011" y="1726082"/>
                  <a:pt x="53104" y="1735540"/>
                  <a:pt x="48555" y="1712794"/>
                </a:cubicBezTo>
                <a:cubicBezTo>
                  <a:pt x="44006" y="1690048"/>
                  <a:pt x="33770" y="1636594"/>
                  <a:pt x="28083" y="1596788"/>
                </a:cubicBezTo>
                <a:cubicBezTo>
                  <a:pt x="22396" y="1556982"/>
                  <a:pt x="18984" y="1517176"/>
                  <a:pt x="14435" y="1473958"/>
                </a:cubicBezTo>
                <a:cubicBezTo>
                  <a:pt x="9886" y="1430740"/>
                  <a:pt x="-3343" y="1405633"/>
                  <a:pt x="787" y="1337481"/>
                </a:cubicBezTo>
                <a:cubicBezTo>
                  <a:pt x="1222" y="1330301"/>
                  <a:pt x="20122" y="1274928"/>
                  <a:pt x="28083" y="1248770"/>
                </a:cubicBezTo>
                <a:cubicBezTo>
                  <a:pt x="36044" y="1222612"/>
                  <a:pt x="42868" y="1203277"/>
                  <a:pt x="48555" y="1180531"/>
                </a:cubicBezTo>
                <a:cubicBezTo>
                  <a:pt x="54242" y="1157785"/>
                  <a:pt x="55379" y="1142999"/>
                  <a:pt x="62203" y="1112292"/>
                </a:cubicBezTo>
                <a:cubicBezTo>
                  <a:pt x="69027" y="1081585"/>
                  <a:pt x="81537" y="1034955"/>
                  <a:pt x="89498" y="996286"/>
                </a:cubicBezTo>
                <a:cubicBezTo>
                  <a:pt x="97459" y="957617"/>
                  <a:pt x="104284" y="920086"/>
                  <a:pt x="109970" y="880280"/>
                </a:cubicBezTo>
                <a:cubicBezTo>
                  <a:pt x="115656" y="840474"/>
                  <a:pt x="119068" y="805217"/>
                  <a:pt x="123617" y="757450"/>
                </a:cubicBezTo>
                <a:cubicBezTo>
                  <a:pt x="128166" y="709683"/>
                  <a:pt x="129305" y="641444"/>
                  <a:pt x="137266" y="593677"/>
                </a:cubicBezTo>
                <a:cubicBezTo>
                  <a:pt x="145227" y="545910"/>
                  <a:pt x="156600" y="504967"/>
                  <a:pt x="171385" y="470848"/>
                </a:cubicBezTo>
                <a:cubicBezTo>
                  <a:pt x="186170" y="436729"/>
                  <a:pt x="212328" y="409433"/>
                  <a:pt x="225976" y="388961"/>
                </a:cubicBezTo>
                <a:cubicBezTo>
                  <a:pt x="235074" y="375313"/>
                  <a:pt x="240761" y="368490"/>
                  <a:pt x="253271" y="348018"/>
                </a:cubicBezTo>
                <a:cubicBezTo>
                  <a:pt x="265781" y="327546"/>
                  <a:pt x="286253" y="299113"/>
                  <a:pt x="301038" y="266131"/>
                </a:cubicBezTo>
                <a:cubicBezTo>
                  <a:pt x="315823" y="233149"/>
                  <a:pt x="330609" y="183107"/>
                  <a:pt x="341982" y="150125"/>
                </a:cubicBezTo>
                <a:cubicBezTo>
                  <a:pt x="348806" y="127379"/>
                  <a:pt x="360179" y="93260"/>
                  <a:pt x="369277" y="68239"/>
                </a:cubicBezTo>
                <a:cubicBezTo>
                  <a:pt x="378375" y="43218"/>
                  <a:pt x="390886" y="14216"/>
                  <a:pt x="396573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3442592" y="1650288"/>
            <a:ext cx="247099" cy="2073146"/>
          </a:xfrm>
          <a:custGeom>
            <a:avLst/>
            <a:gdLst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04869 w 245812"/>
              <a:gd name="connsiteY9" fmla="*/ 1562669 h 2183642"/>
              <a:gd name="connsiteX10" fmla="*/ 218517 w 245812"/>
              <a:gd name="connsiteY10" fmla="*/ 1542197 h 2183642"/>
              <a:gd name="connsiteX11" fmla="*/ 245812 w 245812"/>
              <a:gd name="connsiteY11" fmla="*/ 1480782 h 2183642"/>
              <a:gd name="connsiteX12" fmla="*/ 238988 w 245812"/>
              <a:gd name="connsiteY12" fmla="*/ 1248770 h 2183642"/>
              <a:gd name="connsiteX13" fmla="*/ 225341 w 245812"/>
              <a:gd name="connsiteY13" fmla="*/ 1132764 h 2183642"/>
              <a:gd name="connsiteX14" fmla="*/ 211693 w 245812"/>
              <a:gd name="connsiteY14" fmla="*/ 1091821 h 2183642"/>
              <a:gd name="connsiteX15" fmla="*/ 191221 w 245812"/>
              <a:gd name="connsiteY15" fmla="*/ 1023582 h 2183642"/>
              <a:gd name="connsiteX16" fmla="*/ 184397 w 245812"/>
              <a:gd name="connsiteY16" fmla="*/ 1003110 h 2183642"/>
              <a:gd name="connsiteX17" fmla="*/ 163926 w 245812"/>
              <a:gd name="connsiteY17" fmla="*/ 962167 h 2183642"/>
              <a:gd name="connsiteX18" fmla="*/ 157102 w 245812"/>
              <a:gd name="connsiteY18" fmla="*/ 914400 h 2183642"/>
              <a:gd name="connsiteX19" fmla="*/ 150278 w 245812"/>
              <a:gd name="connsiteY19" fmla="*/ 825690 h 2183642"/>
              <a:gd name="connsiteX20" fmla="*/ 143454 w 245812"/>
              <a:gd name="connsiteY20" fmla="*/ 791570 h 2183642"/>
              <a:gd name="connsiteX21" fmla="*/ 136630 w 245812"/>
              <a:gd name="connsiteY21" fmla="*/ 730155 h 2183642"/>
              <a:gd name="connsiteX22" fmla="*/ 122982 w 245812"/>
              <a:gd name="connsiteY22" fmla="*/ 682388 h 2183642"/>
              <a:gd name="connsiteX23" fmla="*/ 109335 w 245812"/>
              <a:gd name="connsiteY23" fmla="*/ 661916 h 2183642"/>
              <a:gd name="connsiteX24" fmla="*/ 95687 w 245812"/>
              <a:gd name="connsiteY24" fmla="*/ 620973 h 2183642"/>
              <a:gd name="connsiteX25" fmla="*/ 82039 w 245812"/>
              <a:gd name="connsiteY25" fmla="*/ 593678 h 2183642"/>
              <a:gd name="connsiteX26" fmla="*/ 68391 w 245812"/>
              <a:gd name="connsiteY26" fmla="*/ 252484 h 2183642"/>
              <a:gd name="connsiteX27" fmla="*/ 47920 w 245812"/>
              <a:gd name="connsiteY27" fmla="*/ 170597 h 2183642"/>
              <a:gd name="connsiteX28" fmla="*/ 41096 w 245812"/>
              <a:gd name="connsiteY28" fmla="*/ 150125 h 2183642"/>
              <a:gd name="connsiteX29" fmla="*/ 20624 w 245812"/>
              <a:gd name="connsiteY29" fmla="*/ 81887 h 2183642"/>
              <a:gd name="connsiteX30" fmla="*/ 6976 w 245812"/>
              <a:gd name="connsiteY30" fmla="*/ 61415 h 2183642"/>
              <a:gd name="connsiteX31" fmla="*/ 153 w 245812"/>
              <a:gd name="connsiteY31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84397 w 245812"/>
              <a:gd name="connsiteY15" fmla="*/ 1003110 h 2183642"/>
              <a:gd name="connsiteX16" fmla="*/ 163926 w 245812"/>
              <a:gd name="connsiteY16" fmla="*/ 962167 h 2183642"/>
              <a:gd name="connsiteX17" fmla="*/ 157102 w 245812"/>
              <a:gd name="connsiteY17" fmla="*/ 914400 h 2183642"/>
              <a:gd name="connsiteX18" fmla="*/ 150278 w 245812"/>
              <a:gd name="connsiteY18" fmla="*/ 825690 h 2183642"/>
              <a:gd name="connsiteX19" fmla="*/ 143454 w 245812"/>
              <a:gd name="connsiteY19" fmla="*/ 791570 h 2183642"/>
              <a:gd name="connsiteX20" fmla="*/ 136630 w 245812"/>
              <a:gd name="connsiteY20" fmla="*/ 730155 h 2183642"/>
              <a:gd name="connsiteX21" fmla="*/ 122982 w 245812"/>
              <a:gd name="connsiteY21" fmla="*/ 682388 h 2183642"/>
              <a:gd name="connsiteX22" fmla="*/ 109335 w 245812"/>
              <a:gd name="connsiteY22" fmla="*/ 661916 h 2183642"/>
              <a:gd name="connsiteX23" fmla="*/ 95687 w 245812"/>
              <a:gd name="connsiteY23" fmla="*/ 620973 h 2183642"/>
              <a:gd name="connsiteX24" fmla="*/ 82039 w 245812"/>
              <a:gd name="connsiteY24" fmla="*/ 593678 h 2183642"/>
              <a:gd name="connsiteX25" fmla="*/ 68391 w 245812"/>
              <a:gd name="connsiteY25" fmla="*/ 252484 h 2183642"/>
              <a:gd name="connsiteX26" fmla="*/ 47920 w 245812"/>
              <a:gd name="connsiteY26" fmla="*/ 170597 h 2183642"/>
              <a:gd name="connsiteX27" fmla="*/ 41096 w 245812"/>
              <a:gd name="connsiteY27" fmla="*/ 150125 h 2183642"/>
              <a:gd name="connsiteX28" fmla="*/ 20624 w 245812"/>
              <a:gd name="connsiteY28" fmla="*/ 81887 h 2183642"/>
              <a:gd name="connsiteX29" fmla="*/ 6976 w 245812"/>
              <a:gd name="connsiteY29" fmla="*/ 61415 h 2183642"/>
              <a:gd name="connsiteX30" fmla="*/ 153 w 245812"/>
              <a:gd name="connsiteY30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211693 w 245812"/>
              <a:gd name="connsiteY13" fmla="*/ 1091821 h 2183642"/>
              <a:gd name="connsiteX14" fmla="*/ 191221 w 245812"/>
              <a:gd name="connsiteY14" fmla="*/ 1023582 h 2183642"/>
              <a:gd name="connsiteX15" fmla="*/ 163926 w 245812"/>
              <a:gd name="connsiteY15" fmla="*/ 962167 h 2183642"/>
              <a:gd name="connsiteX16" fmla="*/ 157102 w 245812"/>
              <a:gd name="connsiteY16" fmla="*/ 914400 h 2183642"/>
              <a:gd name="connsiteX17" fmla="*/ 150278 w 245812"/>
              <a:gd name="connsiteY17" fmla="*/ 825690 h 2183642"/>
              <a:gd name="connsiteX18" fmla="*/ 143454 w 245812"/>
              <a:gd name="connsiteY18" fmla="*/ 791570 h 2183642"/>
              <a:gd name="connsiteX19" fmla="*/ 136630 w 245812"/>
              <a:gd name="connsiteY19" fmla="*/ 730155 h 2183642"/>
              <a:gd name="connsiteX20" fmla="*/ 122982 w 245812"/>
              <a:gd name="connsiteY20" fmla="*/ 682388 h 2183642"/>
              <a:gd name="connsiteX21" fmla="*/ 109335 w 245812"/>
              <a:gd name="connsiteY21" fmla="*/ 661916 h 2183642"/>
              <a:gd name="connsiteX22" fmla="*/ 95687 w 245812"/>
              <a:gd name="connsiteY22" fmla="*/ 620973 h 2183642"/>
              <a:gd name="connsiteX23" fmla="*/ 82039 w 245812"/>
              <a:gd name="connsiteY23" fmla="*/ 593678 h 2183642"/>
              <a:gd name="connsiteX24" fmla="*/ 68391 w 245812"/>
              <a:gd name="connsiteY24" fmla="*/ 252484 h 2183642"/>
              <a:gd name="connsiteX25" fmla="*/ 47920 w 245812"/>
              <a:gd name="connsiteY25" fmla="*/ 170597 h 2183642"/>
              <a:gd name="connsiteX26" fmla="*/ 41096 w 245812"/>
              <a:gd name="connsiteY26" fmla="*/ 150125 h 2183642"/>
              <a:gd name="connsiteX27" fmla="*/ 20624 w 245812"/>
              <a:gd name="connsiteY27" fmla="*/ 81887 h 2183642"/>
              <a:gd name="connsiteX28" fmla="*/ 6976 w 245812"/>
              <a:gd name="connsiteY28" fmla="*/ 61415 h 2183642"/>
              <a:gd name="connsiteX29" fmla="*/ 153 w 245812"/>
              <a:gd name="connsiteY29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63926 w 245812"/>
              <a:gd name="connsiteY14" fmla="*/ 962167 h 2183642"/>
              <a:gd name="connsiteX15" fmla="*/ 157102 w 245812"/>
              <a:gd name="connsiteY15" fmla="*/ 914400 h 2183642"/>
              <a:gd name="connsiteX16" fmla="*/ 150278 w 245812"/>
              <a:gd name="connsiteY16" fmla="*/ 825690 h 2183642"/>
              <a:gd name="connsiteX17" fmla="*/ 143454 w 245812"/>
              <a:gd name="connsiteY17" fmla="*/ 791570 h 2183642"/>
              <a:gd name="connsiteX18" fmla="*/ 136630 w 245812"/>
              <a:gd name="connsiteY18" fmla="*/ 730155 h 2183642"/>
              <a:gd name="connsiteX19" fmla="*/ 122982 w 245812"/>
              <a:gd name="connsiteY19" fmla="*/ 682388 h 2183642"/>
              <a:gd name="connsiteX20" fmla="*/ 109335 w 245812"/>
              <a:gd name="connsiteY20" fmla="*/ 661916 h 2183642"/>
              <a:gd name="connsiteX21" fmla="*/ 95687 w 245812"/>
              <a:gd name="connsiteY21" fmla="*/ 620973 h 2183642"/>
              <a:gd name="connsiteX22" fmla="*/ 82039 w 245812"/>
              <a:gd name="connsiteY22" fmla="*/ 593678 h 2183642"/>
              <a:gd name="connsiteX23" fmla="*/ 68391 w 245812"/>
              <a:gd name="connsiteY23" fmla="*/ 252484 h 2183642"/>
              <a:gd name="connsiteX24" fmla="*/ 47920 w 245812"/>
              <a:gd name="connsiteY24" fmla="*/ 170597 h 2183642"/>
              <a:gd name="connsiteX25" fmla="*/ 41096 w 245812"/>
              <a:gd name="connsiteY25" fmla="*/ 150125 h 2183642"/>
              <a:gd name="connsiteX26" fmla="*/ 20624 w 245812"/>
              <a:gd name="connsiteY26" fmla="*/ 81887 h 2183642"/>
              <a:gd name="connsiteX27" fmla="*/ 6976 w 245812"/>
              <a:gd name="connsiteY27" fmla="*/ 61415 h 2183642"/>
              <a:gd name="connsiteX28" fmla="*/ 153 w 245812"/>
              <a:gd name="connsiteY28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43454 w 245812"/>
              <a:gd name="connsiteY16" fmla="*/ 791570 h 2183642"/>
              <a:gd name="connsiteX17" fmla="*/ 136630 w 245812"/>
              <a:gd name="connsiteY17" fmla="*/ 730155 h 2183642"/>
              <a:gd name="connsiteX18" fmla="*/ 122982 w 245812"/>
              <a:gd name="connsiteY18" fmla="*/ 682388 h 2183642"/>
              <a:gd name="connsiteX19" fmla="*/ 109335 w 245812"/>
              <a:gd name="connsiteY19" fmla="*/ 661916 h 2183642"/>
              <a:gd name="connsiteX20" fmla="*/ 95687 w 245812"/>
              <a:gd name="connsiteY20" fmla="*/ 620973 h 2183642"/>
              <a:gd name="connsiteX21" fmla="*/ 82039 w 245812"/>
              <a:gd name="connsiteY21" fmla="*/ 593678 h 2183642"/>
              <a:gd name="connsiteX22" fmla="*/ 68391 w 245812"/>
              <a:gd name="connsiteY22" fmla="*/ 252484 h 2183642"/>
              <a:gd name="connsiteX23" fmla="*/ 47920 w 245812"/>
              <a:gd name="connsiteY23" fmla="*/ 170597 h 2183642"/>
              <a:gd name="connsiteX24" fmla="*/ 41096 w 245812"/>
              <a:gd name="connsiteY24" fmla="*/ 150125 h 2183642"/>
              <a:gd name="connsiteX25" fmla="*/ 20624 w 245812"/>
              <a:gd name="connsiteY25" fmla="*/ 81887 h 2183642"/>
              <a:gd name="connsiteX26" fmla="*/ 6976 w 245812"/>
              <a:gd name="connsiteY26" fmla="*/ 61415 h 2183642"/>
              <a:gd name="connsiteX27" fmla="*/ 153 w 245812"/>
              <a:gd name="connsiteY27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109335 w 245812"/>
              <a:gd name="connsiteY18" fmla="*/ 661916 h 2183642"/>
              <a:gd name="connsiteX19" fmla="*/ 95687 w 245812"/>
              <a:gd name="connsiteY19" fmla="*/ 620973 h 2183642"/>
              <a:gd name="connsiteX20" fmla="*/ 82039 w 245812"/>
              <a:gd name="connsiteY20" fmla="*/ 593678 h 2183642"/>
              <a:gd name="connsiteX21" fmla="*/ 68391 w 245812"/>
              <a:gd name="connsiteY21" fmla="*/ 252484 h 2183642"/>
              <a:gd name="connsiteX22" fmla="*/ 47920 w 245812"/>
              <a:gd name="connsiteY22" fmla="*/ 170597 h 2183642"/>
              <a:gd name="connsiteX23" fmla="*/ 41096 w 245812"/>
              <a:gd name="connsiteY23" fmla="*/ 150125 h 2183642"/>
              <a:gd name="connsiteX24" fmla="*/ 20624 w 245812"/>
              <a:gd name="connsiteY24" fmla="*/ 81887 h 2183642"/>
              <a:gd name="connsiteX25" fmla="*/ 6976 w 245812"/>
              <a:gd name="connsiteY25" fmla="*/ 61415 h 2183642"/>
              <a:gd name="connsiteX26" fmla="*/ 153 w 245812"/>
              <a:gd name="connsiteY26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95687 w 245812"/>
              <a:gd name="connsiteY18" fmla="*/ 620973 h 2183642"/>
              <a:gd name="connsiteX19" fmla="*/ 82039 w 245812"/>
              <a:gd name="connsiteY19" fmla="*/ 593678 h 2183642"/>
              <a:gd name="connsiteX20" fmla="*/ 68391 w 245812"/>
              <a:gd name="connsiteY20" fmla="*/ 252484 h 2183642"/>
              <a:gd name="connsiteX21" fmla="*/ 47920 w 245812"/>
              <a:gd name="connsiteY21" fmla="*/ 170597 h 2183642"/>
              <a:gd name="connsiteX22" fmla="*/ 41096 w 245812"/>
              <a:gd name="connsiteY22" fmla="*/ 150125 h 2183642"/>
              <a:gd name="connsiteX23" fmla="*/ 20624 w 245812"/>
              <a:gd name="connsiteY23" fmla="*/ 81887 h 2183642"/>
              <a:gd name="connsiteX24" fmla="*/ 6976 w 245812"/>
              <a:gd name="connsiteY24" fmla="*/ 61415 h 2183642"/>
              <a:gd name="connsiteX25" fmla="*/ 153 w 245812"/>
              <a:gd name="connsiteY25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41096 w 245812"/>
              <a:gd name="connsiteY21" fmla="*/ 150125 h 2183642"/>
              <a:gd name="connsiteX22" fmla="*/ 20624 w 245812"/>
              <a:gd name="connsiteY22" fmla="*/ 81887 h 2183642"/>
              <a:gd name="connsiteX23" fmla="*/ 6976 w 245812"/>
              <a:gd name="connsiteY23" fmla="*/ 61415 h 2183642"/>
              <a:gd name="connsiteX24" fmla="*/ 153 w 245812"/>
              <a:gd name="connsiteY24" fmla="*/ 0 h 2183642"/>
              <a:gd name="connsiteX0" fmla="*/ 102511 w 245812"/>
              <a:gd name="connsiteY0" fmla="*/ 2183642 h 2183642"/>
              <a:gd name="connsiteX1" fmla="*/ 109335 w 245812"/>
              <a:gd name="connsiteY1" fmla="*/ 2074460 h 2183642"/>
              <a:gd name="connsiteX2" fmla="*/ 116158 w 245812"/>
              <a:gd name="connsiteY2" fmla="*/ 2019869 h 2183642"/>
              <a:gd name="connsiteX3" fmla="*/ 129806 w 245812"/>
              <a:gd name="connsiteY3" fmla="*/ 1862919 h 2183642"/>
              <a:gd name="connsiteX4" fmla="*/ 136630 w 245812"/>
              <a:gd name="connsiteY4" fmla="*/ 1794681 h 2183642"/>
              <a:gd name="connsiteX5" fmla="*/ 150278 w 245812"/>
              <a:gd name="connsiteY5" fmla="*/ 1753737 h 2183642"/>
              <a:gd name="connsiteX6" fmla="*/ 170750 w 245812"/>
              <a:gd name="connsiteY6" fmla="*/ 1712794 h 2183642"/>
              <a:gd name="connsiteX7" fmla="*/ 184397 w 245812"/>
              <a:gd name="connsiteY7" fmla="*/ 1624084 h 2183642"/>
              <a:gd name="connsiteX8" fmla="*/ 198045 w 245812"/>
              <a:gd name="connsiteY8" fmla="*/ 1583140 h 2183642"/>
              <a:gd name="connsiteX9" fmla="*/ 218517 w 245812"/>
              <a:gd name="connsiteY9" fmla="*/ 1542197 h 2183642"/>
              <a:gd name="connsiteX10" fmla="*/ 245812 w 245812"/>
              <a:gd name="connsiteY10" fmla="*/ 1480782 h 2183642"/>
              <a:gd name="connsiteX11" fmla="*/ 238988 w 245812"/>
              <a:gd name="connsiteY11" fmla="*/ 1248770 h 2183642"/>
              <a:gd name="connsiteX12" fmla="*/ 225341 w 245812"/>
              <a:gd name="connsiteY12" fmla="*/ 1132764 h 2183642"/>
              <a:gd name="connsiteX13" fmla="*/ 191221 w 245812"/>
              <a:gd name="connsiteY13" fmla="*/ 1023582 h 2183642"/>
              <a:gd name="connsiteX14" fmla="*/ 157102 w 245812"/>
              <a:gd name="connsiteY14" fmla="*/ 914400 h 2183642"/>
              <a:gd name="connsiteX15" fmla="*/ 150278 w 245812"/>
              <a:gd name="connsiteY15" fmla="*/ 825690 h 2183642"/>
              <a:gd name="connsiteX16" fmla="*/ 136630 w 245812"/>
              <a:gd name="connsiteY16" fmla="*/ 730155 h 2183642"/>
              <a:gd name="connsiteX17" fmla="*/ 122982 w 245812"/>
              <a:gd name="connsiteY17" fmla="*/ 682388 h 2183642"/>
              <a:gd name="connsiteX18" fmla="*/ 82039 w 245812"/>
              <a:gd name="connsiteY18" fmla="*/ 593678 h 2183642"/>
              <a:gd name="connsiteX19" fmla="*/ 68391 w 245812"/>
              <a:gd name="connsiteY19" fmla="*/ 252484 h 2183642"/>
              <a:gd name="connsiteX20" fmla="*/ 47920 w 245812"/>
              <a:gd name="connsiteY20" fmla="*/ 170597 h 2183642"/>
              <a:gd name="connsiteX21" fmla="*/ 20624 w 245812"/>
              <a:gd name="connsiteY21" fmla="*/ 81887 h 2183642"/>
              <a:gd name="connsiteX22" fmla="*/ 6976 w 245812"/>
              <a:gd name="connsiteY22" fmla="*/ 61415 h 2183642"/>
              <a:gd name="connsiteX23" fmla="*/ 153 w 245812"/>
              <a:gd name="connsiteY23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50125 w 245659"/>
              <a:gd name="connsiteY5" fmla="*/ 1753737 h 2183642"/>
              <a:gd name="connsiteX6" fmla="*/ 170597 w 245659"/>
              <a:gd name="connsiteY6" fmla="*/ 1712794 h 2183642"/>
              <a:gd name="connsiteX7" fmla="*/ 184244 w 245659"/>
              <a:gd name="connsiteY7" fmla="*/ 1624084 h 2183642"/>
              <a:gd name="connsiteX8" fmla="*/ 197892 w 245659"/>
              <a:gd name="connsiteY8" fmla="*/ 1583140 h 2183642"/>
              <a:gd name="connsiteX9" fmla="*/ 218364 w 245659"/>
              <a:gd name="connsiteY9" fmla="*/ 1542197 h 2183642"/>
              <a:gd name="connsiteX10" fmla="*/ 245659 w 245659"/>
              <a:gd name="connsiteY10" fmla="*/ 1480782 h 2183642"/>
              <a:gd name="connsiteX11" fmla="*/ 238835 w 245659"/>
              <a:gd name="connsiteY11" fmla="*/ 1248770 h 2183642"/>
              <a:gd name="connsiteX12" fmla="*/ 225188 w 245659"/>
              <a:gd name="connsiteY12" fmla="*/ 1132764 h 2183642"/>
              <a:gd name="connsiteX13" fmla="*/ 191068 w 245659"/>
              <a:gd name="connsiteY13" fmla="*/ 1023582 h 2183642"/>
              <a:gd name="connsiteX14" fmla="*/ 156949 w 245659"/>
              <a:gd name="connsiteY14" fmla="*/ 914400 h 2183642"/>
              <a:gd name="connsiteX15" fmla="*/ 150125 w 245659"/>
              <a:gd name="connsiteY15" fmla="*/ 825690 h 2183642"/>
              <a:gd name="connsiteX16" fmla="*/ 136477 w 245659"/>
              <a:gd name="connsiteY16" fmla="*/ 730155 h 2183642"/>
              <a:gd name="connsiteX17" fmla="*/ 122829 w 245659"/>
              <a:gd name="connsiteY17" fmla="*/ 682388 h 2183642"/>
              <a:gd name="connsiteX18" fmla="*/ 81886 w 245659"/>
              <a:gd name="connsiteY18" fmla="*/ 593678 h 2183642"/>
              <a:gd name="connsiteX19" fmla="*/ 68238 w 245659"/>
              <a:gd name="connsiteY19" fmla="*/ 252484 h 2183642"/>
              <a:gd name="connsiteX20" fmla="*/ 47767 w 245659"/>
              <a:gd name="connsiteY20" fmla="*/ 170597 h 2183642"/>
              <a:gd name="connsiteX21" fmla="*/ 20471 w 245659"/>
              <a:gd name="connsiteY21" fmla="*/ 81887 h 2183642"/>
              <a:gd name="connsiteX22" fmla="*/ 0 w 245659"/>
              <a:gd name="connsiteY22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197892 w 245659"/>
              <a:gd name="connsiteY7" fmla="*/ 1583140 h 2183642"/>
              <a:gd name="connsiteX8" fmla="*/ 218364 w 245659"/>
              <a:gd name="connsiteY8" fmla="*/ 1542197 h 2183642"/>
              <a:gd name="connsiteX9" fmla="*/ 245659 w 245659"/>
              <a:gd name="connsiteY9" fmla="*/ 1480782 h 2183642"/>
              <a:gd name="connsiteX10" fmla="*/ 238835 w 245659"/>
              <a:gd name="connsiteY10" fmla="*/ 1248770 h 2183642"/>
              <a:gd name="connsiteX11" fmla="*/ 225188 w 245659"/>
              <a:gd name="connsiteY11" fmla="*/ 1132764 h 2183642"/>
              <a:gd name="connsiteX12" fmla="*/ 191068 w 245659"/>
              <a:gd name="connsiteY12" fmla="*/ 1023582 h 2183642"/>
              <a:gd name="connsiteX13" fmla="*/ 156949 w 245659"/>
              <a:gd name="connsiteY13" fmla="*/ 914400 h 2183642"/>
              <a:gd name="connsiteX14" fmla="*/ 150125 w 245659"/>
              <a:gd name="connsiteY14" fmla="*/ 825690 h 2183642"/>
              <a:gd name="connsiteX15" fmla="*/ 136477 w 245659"/>
              <a:gd name="connsiteY15" fmla="*/ 730155 h 2183642"/>
              <a:gd name="connsiteX16" fmla="*/ 122829 w 245659"/>
              <a:gd name="connsiteY16" fmla="*/ 682388 h 2183642"/>
              <a:gd name="connsiteX17" fmla="*/ 81886 w 245659"/>
              <a:gd name="connsiteY17" fmla="*/ 593678 h 2183642"/>
              <a:gd name="connsiteX18" fmla="*/ 68238 w 245659"/>
              <a:gd name="connsiteY18" fmla="*/ 252484 h 2183642"/>
              <a:gd name="connsiteX19" fmla="*/ 47767 w 245659"/>
              <a:gd name="connsiteY19" fmla="*/ 170597 h 2183642"/>
              <a:gd name="connsiteX20" fmla="*/ 20471 w 245659"/>
              <a:gd name="connsiteY20" fmla="*/ 81887 h 2183642"/>
              <a:gd name="connsiteX21" fmla="*/ 0 w 245659"/>
              <a:gd name="connsiteY21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2019869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45659"/>
              <a:gd name="connsiteY0" fmla="*/ 2183642 h 2183642"/>
              <a:gd name="connsiteX1" fmla="*/ 109182 w 245659"/>
              <a:gd name="connsiteY1" fmla="*/ 2074460 h 2183642"/>
              <a:gd name="connsiteX2" fmla="*/ 116005 w 245659"/>
              <a:gd name="connsiteY2" fmla="*/ 1992573 h 2183642"/>
              <a:gd name="connsiteX3" fmla="*/ 129653 w 245659"/>
              <a:gd name="connsiteY3" fmla="*/ 1862919 h 2183642"/>
              <a:gd name="connsiteX4" fmla="*/ 136477 w 245659"/>
              <a:gd name="connsiteY4" fmla="*/ 1794681 h 2183642"/>
              <a:gd name="connsiteX5" fmla="*/ 170597 w 245659"/>
              <a:gd name="connsiteY5" fmla="*/ 1712794 h 2183642"/>
              <a:gd name="connsiteX6" fmla="*/ 184244 w 245659"/>
              <a:gd name="connsiteY6" fmla="*/ 1624084 h 2183642"/>
              <a:gd name="connsiteX7" fmla="*/ 218364 w 245659"/>
              <a:gd name="connsiteY7" fmla="*/ 1542197 h 2183642"/>
              <a:gd name="connsiteX8" fmla="*/ 245659 w 245659"/>
              <a:gd name="connsiteY8" fmla="*/ 1480782 h 2183642"/>
              <a:gd name="connsiteX9" fmla="*/ 238835 w 245659"/>
              <a:gd name="connsiteY9" fmla="*/ 1248770 h 2183642"/>
              <a:gd name="connsiteX10" fmla="*/ 225188 w 245659"/>
              <a:gd name="connsiteY10" fmla="*/ 1132764 h 2183642"/>
              <a:gd name="connsiteX11" fmla="*/ 191068 w 245659"/>
              <a:gd name="connsiteY11" fmla="*/ 1023582 h 2183642"/>
              <a:gd name="connsiteX12" fmla="*/ 156949 w 245659"/>
              <a:gd name="connsiteY12" fmla="*/ 914400 h 2183642"/>
              <a:gd name="connsiteX13" fmla="*/ 150125 w 245659"/>
              <a:gd name="connsiteY13" fmla="*/ 825690 h 2183642"/>
              <a:gd name="connsiteX14" fmla="*/ 136477 w 245659"/>
              <a:gd name="connsiteY14" fmla="*/ 730155 h 2183642"/>
              <a:gd name="connsiteX15" fmla="*/ 122829 w 245659"/>
              <a:gd name="connsiteY15" fmla="*/ 682388 h 2183642"/>
              <a:gd name="connsiteX16" fmla="*/ 81886 w 245659"/>
              <a:gd name="connsiteY16" fmla="*/ 593678 h 2183642"/>
              <a:gd name="connsiteX17" fmla="*/ 68238 w 245659"/>
              <a:gd name="connsiteY17" fmla="*/ 252484 h 2183642"/>
              <a:gd name="connsiteX18" fmla="*/ 47767 w 245659"/>
              <a:gd name="connsiteY18" fmla="*/ 170597 h 2183642"/>
              <a:gd name="connsiteX19" fmla="*/ 20471 w 245659"/>
              <a:gd name="connsiteY19" fmla="*/ 81887 h 2183642"/>
              <a:gd name="connsiteX20" fmla="*/ 0 w 245659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36477 w 259307"/>
              <a:gd name="connsiteY14" fmla="*/ 730155 h 2183642"/>
              <a:gd name="connsiteX15" fmla="*/ 122829 w 259307"/>
              <a:gd name="connsiteY15" fmla="*/ 682388 h 2183642"/>
              <a:gd name="connsiteX16" fmla="*/ 81886 w 259307"/>
              <a:gd name="connsiteY16" fmla="*/ 593678 h 2183642"/>
              <a:gd name="connsiteX17" fmla="*/ 68238 w 259307"/>
              <a:gd name="connsiteY17" fmla="*/ 252484 h 2183642"/>
              <a:gd name="connsiteX18" fmla="*/ 47767 w 259307"/>
              <a:gd name="connsiteY18" fmla="*/ 170597 h 2183642"/>
              <a:gd name="connsiteX19" fmla="*/ 20471 w 259307"/>
              <a:gd name="connsiteY19" fmla="*/ 81887 h 2183642"/>
              <a:gd name="connsiteX20" fmla="*/ 0 w 259307"/>
              <a:gd name="connsiteY20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25690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56949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81886 w 259307"/>
              <a:gd name="connsiteY15" fmla="*/ 593678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26191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  <a:gd name="connsiteX0" fmla="*/ 102358 w 259307"/>
              <a:gd name="connsiteY0" fmla="*/ 2183642 h 2183642"/>
              <a:gd name="connsiteX1" fmla="*/ 109182 w 259307"/>
              <a:gd name="connsiteY1" fmla="*/ 2074460 h 2183642"/>
              <a:gd name="connsiteX2" fmla="*/ 116005 w 259307"/>
              <a:gd name="connsiteY2" fmla="*/ 1992573 h 2183642"/>
              <a:gd name="connsiteX3" fmla="*/ 129653 w 259307"/>
              <a:gd name="connsiteY3" fmla="*/ 1862919 h 2183642"/>
              <a:gd name="connsiteX4" fmla="*/ 136477 w 259307"/>
              <a:gd name="connsiteY4" fmla="*/ 1794681 h 2183642"/>
              <a:gd name="connsiteX5" fmla="*/ 170597 w 259307"/>
              <a:gd name="connsiteY5" fmla="*/ 1712794 h 2183642"/>
              <a:gd name="connsiteX6" fmla="*/ 184244 w 259307"/>
              <a:gd name="connsiteY6" fmla="*/ 1624084 h 2183642"/>
              <a:gd name="connsiteX7" fmla="*/ 218364 w 259307"/>
              <a:gd name="connsiteY7" fmla="*/ 1542197 h 2183642"/>
              <a:gd name="connsiteX8" fmla="*/ 259307 w 259307"/>
              <a:gd name="connsiteY8" fmla="*/ 1405719 h 2183642"/>
              <a:gd name="connsiteX9" fmla="*/ 238835 w 259307"/>
              <a:gd name="connsiteY9" fmla="*/ 1248770 h 2183642"/>
              <a:gd name="connsiteX10" fmla="*/ 225188 w 259307"/>
              <a:gd name="connsiteY10" fmla="*/ 1132764 h 2183642"/>
              <a:gd name="connsiteX11" fmla="*/ 191068 w 259307"/>
              <a:gd name="connsiteY11" fmla="*/ 1023582 h 2183642"/>
              <a:gd name="connsiteX12" fmla="*/ 177420 w 259307"/>
              <a:gd name="connsiteY12" fmla="*/ 914400 h 2183642"/>
              <a:gd name="connsiteX13" fmla="*/ 150125 w 259307"/>
              <a:gd name="connsiteY13" fmla="*/ 805218 h 2183642"/>
              <a:gd name="connsiteX14" fmla="*/ 122829 w 259307"/>
              <a:gd name="connsiteY14" fmla="*/ 682388 h 2183642"/>
              <a:gd name="connsiteX15" fmla="*/ 109182 w 259307"/>
              <a:gd name="connsiteY15" fmla="*/ 566382 h 2183642"/>
              <a:gd name="connsiteX16" fmla="*/ 68238 w 259307"/>
              <a:gd name="connsiteY16" fmla="*/ 252484 h 2183642"/>
              <a:gd name="connsiteX17" fmla="*/ 47767 w 259307"/>
              <a:gd name="connsiteY17" fmla="*/ 170597 h 2183642"/>
              <a:gd name="connsiteX18" fmla="*/ 20471 w 259307"/>
              <a:gd name="connsiteY18" fmla="*/ 81887 h 2183642"/>
              <a:gd name="connsiteX19" fmla="*/ 0 w 259307"/>
              <a:gd name="connsiteY19" fmla="*/ 0 h 218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59307" h="2183642">
                <a:moveTo>
                  <a:pt x="102358" y="2183642"/>
                </a:moveTo>
                <a:cubicBezTo>
                  <a:pt x="104633" y="2147248"/>
                  <a:pt x="106908" y="2106305"/>
                  <a:pt x="109182" y="2074460"/>
                </a:cubicBezTo>
                <a:cubicBezTo>
                  <a:pt x="111456" y="2042615"/>
                  <a:pt x="114699" y="2010865"/>
                  <a:pt x="116005" y="1992573"/>
                </a:cubicBezTo>
                <a:cubicBezTo>
                  <a:pt x="127105" y="1837160"/>
                  <a:pt x="107806" y="1928459"/>
                  <a:pt x="129653" y="1862919"/>
                </a:cubicBezTo>
                <a:cubicBezTo>
                  <a:pt x="131928" y="1840173"/>
                  <a:pt x="129653" y="1819702"/>
                  <a:pt x="136477" y="1794681"/>
                </a:cubicBezTo>
                <a:cubicBezTo>
                  <a:pt x="143301" y="1769660"/>
                  <a:pt x="162636" y="1741227"/>
                  <a:pt x="170597" y="1712794"/>
                </a:cubicBezTo>
                <a:cubicBezTo>
                  <a:pt x="189394" y="1656396"/>
                  <a:pt x="176283" y="1652517"/>
                  <a:pt x="184244" y="1624084"/>
                </a:cubicBezTo>
                <a:cubicBezTo>
                  <a:pt x="192205" y="1595651"/>
                  <a:pt x="205854" y="1578591"/>
                  <a:pt x="218364" y="1542197"/>
                </a:cubicBezTo>
                <a:cubicBezTo>
                  <a:pt x="230875" y="1505803"/>
                  <a:pt x="255715" y="1527113"/>
                  <a:pt x="259307" y="1405719"/>
                </a:cubicBezTo>
                <a:cubicBezTo>
                  <a:pt x="250208" y="1287438"/>
                  <a:pt x="244522" y="1294263"/>
                  <a:pt x="238835" y="1248770"/>
                </a:cubicBezTo>
                <a:cubicBezTo>
                  <a:pt x="233149" y="1203278"/>
                  <a:pt x="233149" y="1170295"/>
                  <a:pt x="225188" y="1132764"/>
                </a:cubicBezTo>
                <a:cubicBezTo>
                  <a:pt x="217227" y="1095233"/>
                  <a:pt x="199029" y="1059976"/>
                  <a:pt x="191068" y="1023582"/>
                </a:cubicBezTo>
                <a:cubicBezTo>
                  <a:pt x="183107" y="987188"/>
                  <a:pt x="184244" y="950794"/>
                  <a:pt x="177420" y="914400"/>
                </a:cubicBezTo>
                <a:cubicBezTo>
                  <a:pt x="170596" y="878006"/>
                  <a:pt x="159223" y="843887"/>
                  <a:pt x="150125" y="805218"/>
                </a:cubicBezTo>
                <a:cubicBezTo>
                  <a:pt x="141027" y="766549"/>
                  <a:pt x="129653" y="722194"/>
                  <a:pt x="122829" y="682388"/>
                </a:cubicBezTo>
                <a:cubicBezTo>
                  <a:pt x="116005" y="642582"/>
                  <a:pt x="118281" y="638033"/>
                  <a:pt x="109182" y="566382"/>
                </a:cubicBezTo>
                <a:cubicBezTo>
                  <a:pt x="90873" y="383292"/>
                  <a:pt x="78474" y="318448"/>
                  <a:pt x="68238" y="252484"/>
                </a:cubicBezTo>
                <a:cubicBezTo>
                  <a:pt x="58002" y="186520"/>
                  <a:pt x="55728" y="199030"/>
                  <a:pt x="47767" y="170597"/>
                </a:cubicBezTo>
                <a:cubicBezTo>
                  <a:pt x="39806" y="142164"/>
                  <a:pt x="28432" y="110320"/>
                  <a:pt x="20471" y="81887"/>
                </a:cubicBezTo>
                <a:cubicBezTo>
                  <a:pt x="12510" y="53454"/>
                  <a:pt x="4265" y="17060"/>
                  <a:pt x="0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104453" y="4932001"/>
            <a:ext cx="430370" cy="1618518"/>
          </a:xfrm>
          <a:custGeom>
            <a:avLst/>
            <a:gdLst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47767 w 484513"/>
              <a:gd name="connsiteY6" fmla="*/ 1030406 h 1726442"/>
              <a:gd name="connsiteX7" fmla="*/ 61414 w 484513"/>
              <a:gd name="connsiteY7" fmla="*/ 989463 h 1726442"/>
              <a:gd name="connsiteX8" fmla="*/ 75062 w 484513"/>
              <a:gd name="connsiteY8" fmla="*/ 948520 h 1726442"/>
              <a:gd name="connsiteX9" fmla="*/ 88710 w 484513"/>
              <a:gd name="connsiteY9" fmla="*/ 907576 h 1726442"/>
              <a:gd name="connsiteX10" fmla="*/ 95534 w 484513"/>
              <a:gd name="connsiteY10" fmla="*/ 887105 h 1726442"/>
              <a:gd name="connsiteX11" fmla="*/ 102358 w 484513"/>
              <a:gd name="connsiteY11" fmla="*/ 798394 h 1726442"/>
              <a:gd name="connsiteX12" fmla="*/ 122829 w 484513"/>
              <a:gd name="connsiteY12" fmla="*/ 730155 h 1726442"/>
              <a:gd name="connsiteX13" fmla="*/ 129653 w 484513"/>
              <a:gd name="connsiteY13" fmla="*/ 709684 h 1726442"/>
              <a:gd name="connsiteX14" fmla="*/ 136477 w 484513"/>
              <a:gd name="connsiteY14" fmla="*/ 689212 h 1726442"/>
              <a:gd name="connsiteX15" fmla="*/ 177420 w 484513"/>
              <a:gd name="connsiteY15" fmla="*/ 627797 h 1726442"/>
              <a:gd name="connsiteX16" fmla="*/ 191068 w 484513"/>
              <a:gd name="connsiteY16" fmla="*/ 607325 h 1726442"/>
              <a:gd name="connsiteX17" fmla="*/ 211540 w 484513"/>
              <a:gd name="connsiteY17" fmla="*/ 566382 h 1726442"/>
              <a:gd name="connsiteX18" fmla="*/ 232011 w 484513"/>
              <a:gd name="connsiteY18" fmla="*/ 511791 h 1726442"/>
              <a:gd name="connsiteX19" fmla="*/ 245659 w 484513"/>
              <a:gd name="connsiteY19" fmla="*/ 470848 h 1726442"/>
              <a:gd name="connsiteX20" fmla="*/ 252483 w 484513"/>
              <a:gd name="connsiteY20" fmla="*/ 450376 h 1726442"/>
              <a:gd name="connsiteX21" fmla="*/ 279779 w 484513"/>
              <a:gd name="connsiteY21" fmla="*/ 409433 h 1726442"/>
              <a:gd name="connsiteX22" fmla="*/ 286602 w 484513"/>
              <a:gd name="connsiteY22" fmla="*/ 388961 h 1726442"/>
              <a:gd name="connsiteX23" fmla="*/ 313898 w 484513"/>
              <a:gd name="connsiteY23" fmla="*/ 348018 h 1726442"/>
              <a:gd name="connsiteX24" fmla="*/ 334370 w 484513"/>
              <a:gd name="connsiteY24" fmla="*/ 286603 h 1726442"/>
              <a:gd name="connsiteX25" fmla="*/ 341194 w 484513"/>
              <a:gd name="connsiteY25" fmla="*/ 266131 h 1726442"/>
              <a:gd name="connsiteX26" fmla="*/ 354841 w 484513"/>
              <a:gd name="connsiteY26" fmla="*/ 245660 h 1726442"/>
              <a:gd name="connsiteX27" fmla="*/ 368489 w 484513"/>
              <a:gd name="connsiteY27" fmla="*/ 204717 h 1726442"/>
              <a:gd name="connsiteX28" fmla="*/ 375313 w 484513"/>
              <a:gd name="connsiteY28" fmla="*/ 184245 h 1726442"/>
              <a:gd name="connsiteX29" fmla="*/ 395785 w 484513"/>
              <a:gd name="connsiteY29" fmla="*/ 136478 h 1726442"/>
              <a:gd name="connsiteX30" fmla="*/ 416256 w 484513"/>
              <a:gd name="connsiteY30" fmla="*/ 122830 h 1726442"/>
              <a:gd name="connsiteX31" fmla="*/ 443552 w 484513"/>
              <a:gd name="connsiteY31" fmla="*/ 88711 h 1726442"/>
              <a:gd name="connsiteX32" fmla="*/ 450376 w 484513"/>
              <a:gd name="connsiteY32" fmla="*/ 68239 h 1726442"/>
              <a:gd name="connsiteX33" fmla="*/ 477671 w 484513"/>
              <a:gd name="connsiteY33" fmla="*/ 27296 h 1726442"/>
              <a:gd name="connsiteX34" fmla="*/ 484495 w 484513"/>
              <a:gd name="connsiteY3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75062 w 484513"/>
              <a:gd name="connsiteY7" fmla="*/ 948520 h 1726442"/>
              <a:gd name="connsiteX8" fmla="*/ 88710 w 484513"/>
              <a:gd name="connsiteY8" fmla="*/ 907576 h 1726442"/>
              <a:gd name="connsiteX9" fmla="*/ 95534 w 484513"/>
              <a:gd name="connsiteY9" fmla="*/ 887105 h 1726442"/>
              <a:gd name="connsiteX10" fmla="*/ 102358 w 484513"/>
              <a:gd name="connsiteY10" fmla="*/ 798394 h 1726442"/>
              <a:gd name="connsiteX11" fmla="*/ 122829 w 484513"/>
              <a:gd name="connsiteY11" fmla="*/ 730155 h 1726442"/>
              <a:gd name="connsiteX12" fmla="*/ 129653 w 484513"/>
              <a:gd name="connsiteY12" fmla="*/ 709684 h 1726442"/>
              <a:gd name="connsiteX13" fmla="*/ 136477 w 484513"/>
              <a:gd name="connsiteY13" fmla="*/ 689212 h 1726442"/>
              <a:gd name="connsiteX14" fmla="*/ 177420 w 484513"/>
              <a:gd name="connsiteY14" fmla="*/ 627797 h 1726442"/>
              <a:gd name="connsiteX15" fmla="*/ 191068 w 484513"/>
              <a:gd name="connsiteY15" fmla="*/ 607325 h 1726442"/>
              <a:gd name="connsiteX16" fmla="*/ 211540 w 484513"/>
              <a:gd name="connsiteY16" fmla="*/ 566382 h 1726442"/>
              <a:gd name="connsiteX17" fmla="*/ 232011 w 484513"/>
              <a:gd name="connsiteY17" fmla="*/ 511791 h 1726442"/>
              <a:gd name="connsiteX18" fmla="*/ 245659 w 484513"/>
              <a:gd name="connsiteY18" fmla="*/ 470848 h 1726442"/>
              <a:gd name="connsiteX19" fmla="*/ 252483 w 484513"/>
              <a:gd name="connsiteY19" fmla="*/ 450376 h 1726442"/>
              <a:gd name="connsiteX20" fmla="*/ 279779 w 484513"/>
              <a:gd name="connsiteY20" fmla="*/ 409433 h 1726442"/>
              <a:gd name="connsiteX21" fmla="*/ 286602 w 484513"/>
              <a:gd name="connsiteY21" fmla="*/ 388961 h 1726442"/>
              <a:gd name="connsiteX22" fmla="*/ 313898 w 484513"/>
              <a:gd name="connsiteY22" fmla="*/ 348018 h 1726442"/>
              <a:gd name="connsiteX23" fmla="*/ 334370 w 484513"/>
              <a:gd name="connsiteY23" fmla="*/ 286603 h 1726442"/>
              <a:gd name="connsiteX24" fmla="*/ 341194 w 484513"/>
              <a:gd name="connsiteY24" fmla="*/ 266131 h 1726442"/>
              <a:gd name="connsiteX25" fmla="*/ 354841 w 484513"/>
              <a:gd name="connsiteY25" fmla="*/ 245660 h 1726442"/>
              <a:gd name="connsiteX26" fmla="*/ 368489 w 484513"/>
              <a:gd name="connsiteY26" fmla="*/ 204717 h 1726442"/>
              <a:gd name="connsiteX27" fmla="*/ 375313 w 484513"/>
              <a:gd name="connsiteY27" fmla="*/ 184245 h 1726442"/>
              <a:gd name="connsiteX28" fmla="*/ 395785 w 484513"/>
              <a:gd name="connsiteY28" fmla="*/ 136478 h 1726442"/>
              <a:gd name="connsiteX29" fmla="*/ 416256 w 484513"/>
              <a:gd name="connsiteY29" fmla="*/ 122830 h 1726442"/>
              <a:gd name="connsiteX30" fmla="*/ 443552 w 484513"/>
              <a:gd name="connsiteY30" fmla="*/ 88711 h 1726442"/>
              <a:gd name="connsiteX31" fmla="*/ 450376 w 484513"/>
              <a:gd name="connsiteY31" fmla="*/ 68239 h 1726442"/>
              <a:gd name="connsiteX32" fmla="*/ 477671 w 484513"/>
              <a:gd name="connsiteY32" fmla="*/ 27296 h 1726442"/>
              <a:gd name="connsiteX33" fmla="*/ 484495 w 484513"/>
              <a:gd name="connsiteY33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34119 w 484513"/>
              <a:gd name="connsiteY4" fmla="*/ 1078173 h 1726442"/>
              <a:gd name="connsiteX5" fmla="*/ 40943 w 484513"/>
              <a:gd name="connsiteY5" fmla="*/ 1057702 h 1726442"/>
              <a:gd name="connsiteX6" fmla="*/ 61414 w 484513"/>
              <a:gd name="connsiteY6" fmla="*/ 989463 h 1726442"/>
              <a:gd name="connsiteX7" fmla="*/ 88710 w 484513"/>
              <a:gd name="connsiteY7" fmla="*/ 907576 h 1726442"/>
              <a:gd name="connsiteX8" fmla="*/ 95534 w 484513"/>
              <a:gd name="connsiteY8" fmla="*/ 887105 h 1726442"/>
              <a:gd name="connsiteX9" fmla="*/ 102358 w 484513"/>
              <a:gd name="connsiteY9" fmla="*/ 798394 h 1726442"/>
              <a:gd name="connsiteX10" fmla="*/ 122829 w 484513"/>
              <a:gd name="connsiteY10" fmla="*/ 730155 h 1726442"/>
              <a:gd name="connsiteX11" fmla="*/ 129653 w 484513"/>
              <a:gd name="connsiteY11" fmla="*/ 709684 h 1726442"/>
              <a:gd name="connsiteX12" fmla="*/ 136477 w 484513"/>
              <a:gd name="connsiteY12" fmla="*/ 689212 h 1726442"/>
              <a:gd name="connsiteX13" fmla="*/ 177420 w 484513"/>
              <a:gd name="connsiteY13" fmla="*/ 627797 h 1726442"/>
              <a:gd name="connsiteX14" fmla="*/ 191068 w 484513"/>
              <a:gd name="connsiteY14" fmla="*/ 607325 h 1726442"/>
              <a:gd name="connsiteX15" fmla="*/ 211540 w 484513"/>
              <a:gd name="connsiteY15" fmla="*/ 566382 h 1726442"/>
              <a:gd name="connsiteX16" fmla="*/ 232011 w 484513"/>
              <a:gd name="connsiteY16" fmla="*/ 511791 h 1726442"/>
              <a:gd name="connsiteX17" fmla="*/ 245659 w 484513"/>
              <a:gd name="connsiteY17" fmla="*/ 470848 h 1726442"/>
              <a:gd name="connsiteX18" fmla="*/ 252483 w 484513"/>
              <a:gd name="connsiteY18" fmla="*/ 450376 h 1726442"/>
              <a:gd name="connsiteX19" fmla="*/ 279779 w 484513"/>
              <a:gd name="connsiteY19" fmla="*/ 409433 h 1726442"/>
              <a:gd name="connsiteX20" fmla="*/ 286602 w 484513"/>
              <a:gd name="connsiteY20" fmla="*/ 388961 h 1726442"/>
              <a:gd name="connsiteX21" fmla="*/ 313898 w 484513"/>
              <a:gd name="connsiteY21" fmla="*/ 348018 h 1726442"/>
              <a:gd name="connsiteX22" fmla="*/ 334370 w 484513"/>
              <a:gd name="connsiteY22" fmla="*/ 286603 h 1726442"/>
              <a:gd name="connsiteX23" fmla="*/ 341194 w 484513"/>
              <a:gd name="connsiteY23" fmla="*/ 266131 h 1726442"/>
              <a:gd name="connsiteX24" fmla="*/ 354841 w 484513"/>
              <a:gd name="connsiteY24" fmla="*/ 245660 h 1726442"/>
              <a:gd name="connsiteX25" fmla="*/ 368489 w 484513"/>
              <a:gd name="connsiteY25" fmla="*/ 204717 h 1726442"/>
              <a:gd name="connsiteX26" fmla="*/ 375313 w 484513"/>
              <a:gd name="connsiteY26" fmla="*/ 184245 h 1726442"/>
              <a:gd name="connsiteX27" fmla="*/ 395785 w 484513"/>
              <a:gd name="connsiteY27" fmla="*/ 136478 h 1726442"/>
              <a:gd name="connsiteX28" fmla="*/ 416256 w 484513"/>
              <a:gd name="connsiteY28" fmla="*/ 122830 h 1726442"/>
              <a:gd name="connsiteX29" fmla="*/ 443552 w 484513"/>
              <a:gd name="connsiteY29" fmla="*/ 88711 h 1726442"/>
              <a:gd name="connsiteX30" fmla="*/ 450376 w 484513"/>
              <a:gd name="connsiteY30" fmla="*/ 68239 h 1726442"/>
              <a:gd name="connsiteX31" fmla="*/ 477671 w 484513"/>
              <a:gd name="connsiteY31" fmla="*/ 27296 h 1726442"/>
              <a:gd name="connsiteX32" fmla="*/ 484495 w 484513"/>
              <a:gd name="connsiteY32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2829 w 484513"/>
              <a:gd name="connsiteY9" fmla="*/ 730155 h 1726442"/>
              <a:gd name="connsiteX10" fmla="*/ 129653 w 484513"/>
              <a:gd name="connsiteY10" fmla="*/ 709684 h 1726442"/>
              <a:gd name="connsiteX11" fmla="*/ 136477 w 484513"/>
              <a:gd name="connsiteY11" fmla="*/ 689212 h 1726442"/>
              <a:gd name="connsiteX12" fmla="*/ 177420 w 484513"/>
              <a:gd name="connsiteY12" fmla="*/ 627797 h 1726442"/>
              <a:gd name="connsiteX13" fmla="*/ 191068 w 484513"/>
              <a:gd name="connsiteY13" fmla="*/ 607325 h 1726442"/>
              <a:gd name="connsiteX14" fmla="*/ 211540 w 484513"/>
              <a:gd name="connsiteY14" fmla="*/ 566382 h 1726442"/>
              <a:gd name="connsiteX15" fmla="*/ 232011 w 484513"/>
              <a:gd name="connsiteY15" fmla="*/ 511791 h 1726442"/>
              <a:gd name="connsiteX16" fmla="*/ 245659 w 484513"/>
              <a:gd name="connsiteY16" fmla="*/ 470848 h 1726442"/>
              <a:gd name="connsiteX17" fmla="*/ 252483 w 484513"/>
              <a:gd name="connsiteY17" fmla="*/ 450376 h 1726442"/>
              <a:gd name="connsiteX18" fmla="*/ 279779 w 484513"/>
              <a:gd name="connsiteY18" fmla="*/ 409433 h 1726442"/>
              <a:gd name="connsiteX19" fmla="*/ 286602 w 484513"/>
              <a:gd name="connsiteY19" fmla="*/ 388961 h 1726442"/>
              <a:gd name="connsiteX20" fmla="*/ 313898 w 484513"/>
              <a:gd name="connsiteY20" fmla="*/ 348018 h 1726442"/>
              <a:gd name="connsiteX21" fmla="*/ 334370 w 484513"/>
              <a:gd name="connsiteY21" fmla="*/ 286603 h 1726442"/>
              <a:gd name="connsiteX22" fmla="*/ 341194 w 484513"/>
              <a:gd name="connsiteY22" fmla="*/ 266131 h 1726442"/>
              <a:gd name="connsiteX23" fmla="*/ 354841 w 484513"/>
              <a:gd name="connsiteY23" fmla="*/ 245660 h 1726442"/>
              <a:gd name="connsiteX24" fmla="*/ 368489 w 484513"/>
              <a:gd name="connsiteY24" fmla="*/ 204717 h 1726442"/>
              <a:gd name="connsiteX25" fmla="*/ 375313 w 484513"/>
              <a:gd name="connsiteY25" fmla="*/ 184245 h 1726442"/>
              <a:gd name="connsiteX26" fmla="*/ 395785 w 484513"/>
              <a:gd name="connsiteY26" fmla="*/ 136478 h 1726442"/>
              <a:gd name="connsiteX27" fmla="*/ 416256 w 484513"/>
              <a:gd name="connsiteY27" fmla="*/ 122830 h 1726442"/>
              <a:gd name="connsiteX28" fmla="*/ 443552 w 484513"/>
              <a:gd name="connsiteY28" fmla="*/ 88711 h 1726442"/>
              <a:gd name="connsiteX29" fmla="*/ 450376 w 484513"/>
              <a:gd name="connsiteY29" fmla="*/ 68239 h 1726442"/>
              <a:gd name="connsiteX30" fmla="*/ 477671 w 484513"/>
              <a:gd name="connsiteY30" fmla="*/ 27296 h 1726442"/>
              <a:gd name="connsiteX31" fmla="*/ 484495 w 484513"/>
              <a:gd name="connsiteY31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191068 w 484513"/>
              <a:gd name="connsiteY12" fmla="*/ 607325 h 1726442"/>
              <a:gd name="connsiteX13" fmla="*/ 211540 w 484513"/>
              <a:gd name="connsiteY13" fmla="*/ 566382 h 1726442"/>
              <a:gd name="connsiteX14" fmla="*/ 232011 w 484513"/>
              <a:gd name="connsiteY14" fmla="*/ 511791 h 1726442"/>
              <a:gd name="connsiteX15" fmla="*/ 245659 w 484513"/>
              <a:gd name="connsiteY15" fmla="*/ 470848 h 1726442"/>
              <a:gd name="connsiteX16" fmla="*/ 252483 w 484513"/>
              <a:gd name="connsiteY16" fmla="*/ 450376 h 1726442"/>
              <a:gd name="connsiteX17" fmla="*/ 279779 w 484513"/>
              <a:gd name="connsiteY17" fmla="*/ 409433 h 1726442"/>
              <a:gd name="connsiteX18" fmla="*/ 286602 w 484513"/>
              <a:gd name="connsiteY18" fmla="*/ 388961 h 1726442"/>
              <a:gd name="connsiteX19" fmla="*/ 313898 w 484513"/>
              <a:gd name="connsiteY19" fmla="*/ 348018 h 1726442"/>
              <a:gd name="connsiteX20" fmla="*/ 334370 w 484513"/>
              <a:gd name="connsiteY20" fmla="*/ 286603 h 1726442"/>
              <a:gd name="connsiteX21" fmla="*/ 341194 w 484513"/>
              <a:gd name="connsiteY21" fmla="*/ 266131 h 1726442"/>
              <a:gd name="connsiteX22" fmla="*/ 354841 w 484513"/>
              <a:gd name="connsiteY22" fmla="*/ 245660 h 1726442"/>
              <a:gd name="connsiteX23" fmla="*/ 368489 w 484513"/>
              <a:gd name="connsiteY23" fmla="*/ 204717 h 1726442"/>
              <a:gd name="connsiteX24" fmla="*/ 375313 w 484513"/>
              <a:gd name="connsiteY24" fmla="*/ 184245 h 1726442"/>
              <a:gd name="connsiteX25" fmla="*/ 395785 w 484513"/>
              <a:gd name="connsiteY25" fmla="*/ 136478 h 1726442"/>
              <a:gd name="connsiteX26" fmla="*/ 416256 w 484513"/>
              <a:gd name="connsiteY26" fmla="*/ 122830 h 1726442"/>
              <a:gd name="connsiteX27" fmla="*/ 443552 w 484513"/>
              <a:gd name="connsiteY27" fmla="*/ 88711 h 1726442"/>
              <a:gd name="connsiteX28" fmla="*/ 450376 w 484513"/>
              <a:gd name="connsiteY28" fmla="*/ 68239 h 1726442"/>
              <a:gd name="connsiteX29" fmla="*/ 477671 w 484513"/>
              <a:gd name="connsiteY29" fmla="*/ 27296 h 1726442"/>
              <a:gd name="connsiteX30" fmla="*/ 484495 w 484513"/>
              <a:gd name="connsiteY30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45659 w 484513"/>
              <a:gd name="connsiteY14" fmla="*/ 470848 h 1726442"/>
              <a:gd name="connsiteX15" fmla="*/ 252483 w 484513"/>
              <a:gd name="connsiteY15" fmla="*/ 450376 h 1726442"/>
              <a:gd name="connsiteX16" fmla="*/ 279779 w 484513"/>
              <a:gd name="connsiteY16" fmla="*/ 409433 h 1726442"/>
              <a:gd name="connsiteX17" fmla="*/ 286602 w 484513"/>
              <a:gd name="connsiteY17" fmla="*/ 388961 h 1726442"/>
              <a:gd name="connsiteX18" fmla="*/ 313898 w 484513"/>
              <a:gd name="connsiteY18" fmla="*/ 348018 h 1726442"/>
              <a:gd name="connsiteX19" fmla="*/ 334370 w 484513"/>
              <a:gd name="connsiteY19" fmla="*/ 286603 h 1726442"/>
              <a:gd name="connsiteX20" fmla="*/ 341194 w 484513"/>
              <a:gd name="connsiteY20" fmla="*/ 266131 h 1726442"/>
              <a:gd name="connsiteX21" fmla="*/ 354841 w 484513"/>
              <a:gd name="connsiteY21" fmla="*/ 245660 h 1726442"/>
              <a:gd name="connsiteX22" fmla="*/ 368489 w 484513"/>
              <a:gd name="connsiteY22" fmla="*/ 204717 h 1726442"/>
              <a:gd name="connsiteX23" fmla="*/ 375313 w 484513"/>
              <a:gd name="connsiteY23" fmla="*/ 184245 h 1726442"/>
              <a:gd name="connsiteX24" fmla="*/ 395785 w 484513"/>
              <a:gd name="connsiteY24" fmla="*/ 136478 h 1726442"/>
              <a:gd name="connsiteX25" fmla="*/ 416256 w 484513"/>
              <a:gd name="connsiteY25" fmla="*/ 122830 h 1726442"/>
              <a:gd name="connsiteX26" fmla="*/ 443552 w 484513"/>
              <a:gd name="connsiteY26" fmla="*/ 88711 h 1726442"/>
              <a:gd name="connsiteX27" fmla="*/ 450376 w 484513"/>
              <a:gd name="connsiteY27" fmla="*/ 68239 h 1726442"/>
              <a:gd name="connsiteX28" fmla="*/ 477671 w 484513"/>
              <a:gd name="connsiteY28" fmla="*/ 27296 h 1726442"/>
              <a:gd name="connsiteX29" fmla="*/ 484495 w 484513"/>
              <a:gd name="connsiteY29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286602 w 484513"/>
              <a:gd name="connsiteY16" fmla="*/ 388961 h 1726442"/>
              <a:gd name="connsiteX17" fmla="*/ 313898 w 484513"/>
              <a:gd name="connsiteY17" fmla="*/ 348018 h 1726442"/>
              <a:gd name="connsiteX18" fmla="*/ 334370 w 484513"/>
              <a:gd name="connsiteY18" fmla="*/ 286603 h 1726442"/>
              <a:gd name="connsiteX19" fmla="*/ 341194 w 484513"/>
              <a:gd name="connsiteY19" fmla="*/ 266131 h 1726442"/>
              <a:gd name="connsiteX20" fmla="*/ 354841 w 484513"/>
              <a:gd name="connsiteY20" fmla="*/ 245660 h 1726442"/>
              <a:gd name="connsiteX21" fmla="*/ 368489 w 484513"/>
              <a:gd name="connsiteY21" fmla="*/ 204717 h 1726442"/>
              <a:gd name="connsiteX22" fmla="*/ 375313 w 484513"/>
              <a:gd name="connsiteY22" fmla="*/ 184245 h 1726442"/>
              <a:gd name="connsiteX23" fmla="*/ 395785 w 484513"/>
              <a:gd name="connsiteY23" fmla="*/ 136478 h 1726442"/>
              <a:gd name="connsiteX24" fmla="*/ 416256 w 484513"/>
              <a:gd name="connsiteY24" fmla="*/ 122830 h 1726442"/>
              <a:gd name="connsiteX25" fmla="*/ 443552 w 484513"/>
              <a:gd name="connsiteY25" fmla="*/ 88711 h 1726442"/>
              <a:gd name="connsiteX26" fmla="*/ 450376 w 484513"/>
              <a:gd name="connsiteY26" fmla="*/ 68239 h 1726442"/>
              <a:gd name="connsiteX27" fmla="*/ 477671 w 484513"/>
              <a:gd name="connsiteY27" fmla="*/ 27296 h 1726442"/>
              <a:gd name="connsiteX28" fmla="*/ 484495 w 484513"/>
              <a:gd name="connsiteY28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41194 w 484513"/>
              <a:gd name="connsiteY18" fmla="*/ 266131 h 1726442"/>
              <a:gd name="connsiteX19" fmla="*/ 354841 w 484513"/>
              <a:gd name="connsiteY19" fmla="*/ 245660 h 1726442"/>
              <a:gd name="connsiteX20" fmla="*/ 368489 w 484513"/>
              <a:gd name="connsiteY20" fmla="*/ 204717 h 1726442"/>
              <a:gd name="connsiteX21" fmla="*/ 375313 w 484513"/>
              <a:gd name="connsiteY21" fmla="*/ 184245 h 1726442"/>
              <a:gd name="connsiteX22" fmla="*/ 395785 w 484513"/>
              <a:gd name="connsiteY22" fmla="*/ 136478 h 1726442"/>
              <a:gd name="connsiteX23" fmla="*/ 416256 w 484513"/>
              <a:gd name="connsiteY23" fmla="*/ 122830 h 1726442"/>
              <a:gd name="connsiteX24" fmla="*/ 443552 w 484513"/>
              <a:gd name="connsiteY24" fmla="*/ 88711 h 1726442"/>
              <a:gd name="connsiteX25" fmla="*/ 450376 w 484513"/>
              <a:gd name="connsiteY25" fmla="*/ 68239 h 1726442"/>
              <a:gd name="connsiteX26" fmla="*/ 477671 w 484513"/>
              <a:gd name="connsiteY26" fmla="*/ 27296 h 1726442"/>
              <a:gd name="connsiteX27" fmla="*/ 484495 w 484513"/>
              <a:gd name="connsiteY27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54841 w 484513"/>
              <a:gd name="connsiteY18" fmla="*/ 245660 h 1726442"/>
              <a:gd name="connsiteX19" fmla="*/ 368489 w 484513"/>
              <a:gd name="connsiteY19" fmla="*/ 204717 h 1726442"/>
              <a:gd name="connsiteX20" fmla="*/ 375313 w 484513"/>
              <a:gd name="connsiteY20" fmla="*/ 184245 h 1726442"/>
              <a:gd name="connsiteX21" fmla="*/ 395785 w 484513"/>
              <a:gd name="connsiteY21" fmla="*/ 136478 h 1726442"/>
              <a:gd name="connsiteX22" fmla="*/ 416256 w 484513"/>
              <a:gd name="connsiteY22" fmla="*/ 122830 h 1726442"/>
              <a:gd name="connsiteX23" fmla="*/ 443552 w 484513"/>
              <a:gd name="connsiteY23" fmla="*/ 88711 h 1726442"/>
              <a:gd name="connsiteX24" fmla="*/ 450376 w 484513"/>
              <a:gd name="connsiteY24" fmla="*/ 68239 h 1726442"/>
              <a:gd name="connsiteX25" fmla="*/ 477671 w 484513"/>
              <a:gd name="connsiteY25" fmla="*/ 27296 h 1726442"/>
              <a:gd name="connsiteX26" fmla="*/ 484495 w 484513"/>
              <a:gd name="connsiteY26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75313 w 484513"/>
              <a:gd name="connsiteY19" fmla="*/ 184245 h 1726442"/>
              <a:gd name="connsiteX20" fmla="*/ 395785 w 484513"/>
              <a:gd name="connsiteY20" fmla="*/ 136478 h 1726442"/>
              <a:gd name="connsiteX21" fmla="*/ 416256 w 484513"/>
              <a:gd name="connsiteY21" fmla="*/ 122830 h 1726442"/>
              <a:gd name="connsiteX22" fmla="*/ 443552 w 484513"/>
              <a:gd name="connsiteY22" fmla="*/ 88711 h 1726442"/>
              <a:gd name="connsiteX23" fmla="*/ 450376 w 484513"/>
              <a:gd name="connsiteY23" fmla="*/ 68239 h 1726442"/>
              <a:gd name="connsiteX24" fmla="*/ 477671 w 484513"/>
              <a:gd name="connsiteY24" fmla="*/ 27296 h 1726442"/>
              <a:gd name="connsiteX25" fmla="*/ 484495 w 484513"/>
              <a:gd name="connsiteY25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16256 w 484513"/>
              <a:gd name="connsiteY20" fmla="*/ 122830 h 1726442"/>
              <a:gd name="connsiteX21" fmla="*/ 443552 w 484513"/>
              <a:gd name="connsiteY21" fmla="*/ 88711 h 1726442"/>
              <a:gd name="connsiteX22" fmla="*/ 450376 w 484513"/>
              <a:gd name="connsiteY22" fmla="*/ 68239 h 1726442"/>
              <a:gd name="connsiteX23" fmla="*/ 477671 w 484513"/>
              <a:gd name="connsiteY23" fmla="*/ 27296 h 1726442"/>
              <a:gd name="connsiteX24" fmla="*/ 484495 w 484513"/>
              <a:gd name="connsiteY24" fmla="*/ 0 h 1726442"/>
              <a:gd name="connsiteX0" fmla="*/ 6823 w 484513"/>
              <a:gd name="connsiteY0" fmla="*/ 1726442 h 1726442"/>
              <a:gd name="connsiteX1" fmla="*/ 0 w 484513"/>
              <a:gd name="connsiteY1" fmla="*/ 1651379 h 1726442"/>
              <a:gd name="connsiteX2" fmla="*/ 13647 w 484513"/>
              <a:gd name="connsiteY2" fmla="*/ 1392072 h 1726442"/>
              <a:gd name="connsiteX3" fmla="*/ 20471 w 484513"/>
              <a:gd name="connsiteY3" fmla="*/ 1241946 h 1726442"/>
              <a:gd name="connsiteX4" fmla="*/ 40943 w 484513"/>
              <a:gd name="connsiteY4" fmla="*/ 1057702 h 1726442"/>
              <a:gd name="connsiteX5" fmla="*/ 61414 w 484513"/>
              <a:gd name="connsiteY5" fmla="*/ 989463 h 1726442"/>
              <a:gd name="connsiteX6" fmla="*/ 88710 w 484513"/>
              <a:gd name="connsiteY6" fmla="*/ 907576 h 1726442"/>
              <a:gd name="connsiteX7" fmla="*/ 95534 w 484513"/>
              <a:gd name="connsiteY7" fmla="*/ 887105 h 1726442"/>
              <a:gd name="connsiteX8" fmla="*/ 102358 w 484513"/>
              <a:gd name="connsiteY8" fmla="*/ 798394 h 1726442"/>
              <a:gd name="connsiteX9" fmla="*/ 129653 w 484513"/>
              <a:gd name="connsiteY9" fmla="*/ 709684 h 1726442"/>
              <a:gd name="connsiteX10" fmla="*/ 136477 w 484513"/>
              <a:gd name="connsiteY10" fmla="*/ 689212 h 1726442"/>
              <a:gd name="connsiteX11" fmla="*/ 177420 w 484513"/>
              <a:gd name="connsiteY11" fmla="*/ 627797 h 1726442"/>
              <a:gd name="connsiteX12" fmla="*/ 211540 w 484513"/>
              <a:gd name="connsiteY12" fmla="*/ 566382 h 1726442"/>
              <a:gd name="connsiteX13" fmla="*/ 232011 w 484513"/>
              <a:gd name="connsiteY13" fmla="*/ 511791 h 1726442"/>
              <a:gd name="connsiteX14" fmla="*/ 252483 w 484513"/>
              <a:gd name="connsiteY14" fmla="*/ 450376 h 1726442"/>
              <a:gd name="connsiteX15" fmla="*/ 279779 w 484513"/>
              <a:gd name="connsiteY15" fmla="*/ 409433 h 1726442"/>
              <a:gd name="connsiteX16" fmla="*/ 313898 w 484513"/>
              <a:gd name="connsiteY16" fmla="*/ 348018 h 1726442"/>
              <a:gd name="connsiteX17" fmla="*/ 334370 w 484513"/>
              <a:gd name="connsiteY17" fmla="*/ 286603 h 1726442"/>
              <a:gd name="connsiteX18" fmla="*/ 368489 w 484513"/>
              <a:gd name="connsiteY18" fmla="*/ 204717 h 1726442"/>
              <a:gd name="connsiteX19" fmla="*/ 395785 w 484513"/>
              <a:gd name="connsiteY19" fmla="*/ 136478 h 1726442"/>
              <a:gd name="connsiteX20" fmla="*/ 443552 w 484513"/>
              <a:gd name="connsiteY20" fmla="*/ 88711 h 1726442"/>
              <a:gd name="connsiteX21" fmla="*/ 450376 w 484513"/>
              <a:gd name="connsiteY21" fmla="*/ 68239 h 1726442"/>
              <a:gd name="connsiteX22" fmla="*/ 477671 w 484513"/>
              <a:gd name="connsiteY22" fmla="*/ 27296 h 1726442"/>
              <a:gd name="connsiteX23" fmla="*/ 484495 w 484513"/>
              <a:gd name="connsiteY23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77671 w 484495"/>
              <a:gd name="connsiteY21" fmla="*/ 27296 h 1726442"/>
              <a:gd name="connsiteX22" fmla="*/ 484495 w 484495"/>
              <a:gd name="connsiteY22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95534 w 484495"/>
              <a:gd name="connsiteY7" fmla="*/ 887105 h 1726442"/>
              <a:gd name="connsiteX8" fmla="*/ 102358 w 484495"/>
              <a:gd name="connsiteY8" fmla="*/ 798394 h 1726442"/>
              <a:gd name="connsiteX9" fmla="*/ 129653 w 484495"/>
              <a:gd name="connsiteY9" fmla="*/ 709684 h 1726442"/>
              <a:gd name="connsiteX10" fmla="*/ 136477 w 484495"/>
              <a:gd name="connsiteY10" fmla="*/ 689212 h 1726442"/>
              <a:gd name="connsiteX11" fmla="*/ 177420 w 484495"/>
              <a:gd name="connsiteY11" fmla="*/ 627797 h 1726442"/>
              <a:gd name="connsiteX12" fmla="*/ 211540 w 484495"/>
              <a:gd name="connsiteY12" fmla="*/ 566382 h 1726442"/>
              <a:gd name="connsiteX13" fmla="*/ 232011 w 484495"/>
              <a:gd name="connsiteY13" fmla="*/ 511791 h 1726442"/>
              <a:gd name="connsiteX14" fmla="*/ 252483 w 484495"/>
              <a:gd name="connsiteY14" fmla="*/ 450376 h 1726442"/>
              <a:gd name="connsiteX15" fmla="*/ 279779 w 484495"/>
              <a:gd name="connsiteY15" fmla="*/ 409433 h 1726442"/>
              <a:gd name="connsiteX16" fmla="*/ 313898 w 484495"/>
              <a:gd name="connsiteY16" fmla="*/ 348018 h 1726442"/>
              <a:gd name="connsiteX17" fmla="*/ 334370 w 484495"/>
              <a:gd name="connsiteY17" fmla="*/ 286603 h 1726442"/>
              <a:gd name="connsiteX18" fmla="*/ 368489 w 484495"/>
              <a:gd name="connsiteY18" fmla="*/ 204717 h 1726442"/>
              <a:gd name="connsiteX19" fmla="*/ 395785 w 484495"/>
              <a:gd name="connsiteY19" fmla="*/ 136478 h 1726442"/>
              <a:gd name="connsiteX20" fmla="*/ 443552 w 484495"/>
              <a:gd name="connsiteY20" fmla="*/ 88711 h 1726442"/>
              <a:gd name="connsiteX21" fmla="*/ 484495 w 484495"/>
              <a:gd name="connsiteY21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61414 w 484495"/>
              <a:gd name="connsiteY5" fmla="*/ 989463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54591 w 484495"/>
              <a:gd name="connsiteY5" fmla="*/ 968991 h 1726442"/>
              <a:gd name="connsiteX6" fmla="*/ 88710 w 484495"/>
              <a:gd name="connsiteY6" fmla="*/ 907576 h 1726442"/>
              <a:gd name="connsiteX7" fmla="*/ 102358 w 484495"/>
              <a:gd name="connsiteY7" fmla="*/ 798394 h 1726442"/>
              <a:gd name="connsiteX8" fmla="*/ 129653 w 484495"/>
              <a:gd name="connsiteY8" fmla="*/ 709684 h 1726442"/>
              <a:gd name="connsiteX9" fmla="*/ 136477 w 484495"/>
              <a:gd name="connsiteY9" fmla="*/ 689212 h 1726442"/>
              <a:gd name="connsiteX10" fmla="*/ 177420 w 484495"/>
              <a:gd name="connsiteY10" fmla="*/ 627797 h 1726442"/>
              <a:gd name="connsiteX11" fmla="*/ 211540 w 484495"/>
              <a:gd name="connsiteY11" fmla="*/ 566382 h 1726442"/>
              <a:gd name="connsiteX12" fmla="*/ 232011 w 484495"/>
              <a:gd name="connsiteY12" fmla="*/ 511791 h 1726442"/>
              <a:gd name="connsiteX13" fmla="*/ 252483 w 484495"/>
              <a:gd name="connsiteY13" fmla="*/ 450376 h 1726442"/>
              <a:gd name="connsiteX14" fmla="*/ 279779 w 484495"/>
              <a:gd name="connsiteY14" fmla="*/ 409433 h 1726442"/>
              <a:gd name="connsiteX15" fmla="*/ 313898 w 484495"/>
              <a:gd name="connsiteY15" fmla="*/ 348018 h 1726442"/>
              <a:gd name="connsiteX16" fmla="*/ 334370 w 484495"/>
              <a:gd name="connsiteY16" fmla="*/ 286603 h 1726442"/>
              <a:gd name="connsiteX17" fmla="*/ 368489 w 484495"/>
              <a:gd name="connsiteY17" fmla="*/ 204717 h 1726442"/>
              <a:gd name="connsiteX18" fmla="*/ 395785 w 484495"/>
              <a:gd name="connsiteY18" fmla="*/ 136478 h 1726442"/>
              <a:gd name="connsiteX19" fmla="*/ 443552 w 484495"/>
              <a:gd name="connsiteY19" fmla="*/ 88711 h 1726442"/>
              <a:gd name="connsiteX20" fmla="*/ 484495 w 484495"/>
              <a:gd name="connsiteY20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88710 w 484495"/>
              <a:gd name="connsiteY5" fmla="*/ 907576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36477 w 484495"/>
              <a:gd name="connsiteY8" fmla="*/ 689212 h 1726442"/>
              <a:gd name="connsiteX9" fmla="*/ 177420 w 484495"/>
              <a:gd name="connsiteY9" fmla="*/ 627797 h 1726442"/>
              <a:gd name="connsiteX10" fmla="*/ 211540 w 484495"/>
              <a:gd name="connsiteY10" fmla="*/ 566382 h 1726442"/>
              <a:gd name="connsiteX11" fmla="*/ 232011 w 484495"/>
              <a:gd name="connsiteY11" fmla="*/ 511791 h 1726442"/>
              <a:gd name="connsiteX12" fmla="*/ 252483 w 484495"/>
              <a:gd name="connsiteY12" fmla="*/ 450376 h 1726442"/>
              <a:gd name="connsiteX13" fmla="*/ 279779 w 484495"/>
              <a:gd name="connsiteY13" fmla="*/ 409433 h 1726442"/>
              <a:gd name="connsiteX14" fmla="*/ 313898 w 484495"/>
              <a:gd name="connsiteY14" fmla="*/ 348018 h 1726442"/>
              <a:gd name="connsiteX15" fmla="*/ 334370 w 484495"/>
              <a:gd name="connsiteY15" fmla="*/ 286603 h 1726442"/>
              <a:gd name="connsiteX16" fmla="*/ 368489 w 484495"/>
              <a:gd name="connsiteY16" fmla="*/ 204717 h 1726442"/>
              <a:gd name="connsiteX17" fmla="*/ 395785 w 484495"/>
              <a:gd name="connsiteY17" fmla="*/ 136478 h 1726442"/>
              <a:gd name="connsiteX18" fmla="*/ 443552 w 484495"/>
              <a:gd name="connsiteY18" fmla="*/ 88711 h 1726442"/>
              <a:gd name="connsiteX19" fmla="*/ 484495 w 484495"/>
              <a:gd name="connsiteY19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29653 w 484495"/>
              <a:gd name="connsiteY7" fmla="*/ 709684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  <a:gd name="connsiteX0" fmla="*/ 6823 w 484495"/>
              <a:gd name="connsiteY0" fmla="*/ 1726442 h 1726442"/>
              <a:gd name="connsiteX1" fmla="*/ 0 w 484495"/>
              <a:gd name="connsiteY1" fmla="*/ 1651379 h 1726442"/>
              <a:gd name="connsiteX2" fmla="*/ 13647 w 484495"/>
              <a:gd name="connsiteY2" fmla="*/ 1392072 h 1726442"/>
              <a:gd name="connsiteX3" fmla="*/ 20471 w 484495"/>
              <a:gd name="connsiteY3" fmla="*/ 1241946 h 1726442"/>
              <a:gd name="connsiteX4" fmla="*/ 40943 w 484495"/>
              <a:gd name="connsiteY4" fmla="*/ 1057702 h 1726442"/>
              <a:gd name="connsiteX5" fmla="*/ 75062 w 484495"/>
              <a:gd name="connsiteY5" fmla="*/ 921224 h 1726442"/>
              <a:gd name="connsiteX6" fmla="*/ 102358 w 484495"/>
              <a:gd name="connsiteY6" fmla="*/ 798394 h 1726442"/>
              <a:gd name="connsiteX7" fmla="*/ 143301 w 484495"/>
              <a:gd name="connsiteY7" fmla="*/ 723331 h 1726442"/>
              <a:gd name="connsiteX8" fmla="*/ 177420 w 484495"/>
              <a:gd name="connsiteY8" fmla="*/ 627797 h 1726442"/>
              <a:gd name="connsiteX9" fmla="*/ 211540 w 484495"/>
              <a:gd name="connsiteY9" fmla="*/ 566382 h 1726442"/>
              <a:gd name="connsiteX10" fmla="*/ 232011 w 484495"/>
              <a:gd name="connsiteY10" fmla="*/ 511791 h 1726442"/>
              <a:gd name="connsiteX11" fmla="*/ 252483 w 484495"/>
              <a:gd name="connsiteY11" fmla="*/ 450376 h 1726442"/>
              <a:gd name="connsiteX12" fmla="*/ 279779 w 484495"/>
              <a:gd name="connsiteY12" fmla="*/ 409433 h 1726442"/>
              <a:gd name="connsiteX13" fmla="*/ 313898 w 484495"/>
              <a:gd name="connsiteY13" fmla="*/ 348018 h 1726442"/>
              <a:gd name="connsiteX14" fmla="*/ 334370 w 484495"/>
              <a:gd name="connsiteY14" fmla="*/ 286603 h 1726442"/>
              <a:gd name="connsiteX15" fmla="*/ 368489 w 484495"/>
              <a:gd name="connsiteY15" fmla="*/ 204717 h 1726442"/>
              <a:gd name="connsiteX16" fmla="*/ 395785 w 484495"/>
              <a:gd name="connsiteY16" fmla="*/ 136478 h 1726442"/>
              <a:gd name="connsiteX17" fmla="*/ 443552 w 484495"/>
              <a:gd name="connsiteY17" fmla="*/ 88711 h 1726442"/>
              <a:gd name="connsiteX18" fmla="*/ 484495 w 484495"/>
              <a:gd name="connsiteY18" fmla="*/ 0 h 1726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4495" h="1726442">
                <a:moveTo>
                  <a:pt x="6823" y="1726442"/>
                </a:moveTo>
                <a:cubicBezTo>
                  <a:pt x="4549" y="1701421"/>
                  <a:pt x="0" y="1676503"/>
                  <a:pt x="0" y="1651379"/>
                </a:cubicBezTo>
                <a:cubicBezTo>
                  <a:pt x="0" y="1500695"/>
                  <a:pt x="1885" y="1497930"/>
                  <a:pt x="13647" y="1392072"/>
                </a:cubicBezTo>
                <a:cubicBezTo>
                  <a:pt x="15922" y="1342030"/>
                  <a:pt x="15922" y="1297674"/>
                  <a:pt x="20471" y="1241946"/>
                </a:cubicBezTo>
                <a:cubicBezTo>
                  <a:pt x="25020" y="1186218"/>
                  <a:pt x="31845" y="1111156"/>
                  <a:pt x="40943" y="1057702"/>
                </a:cubicBezTo>
                <a:cubicBezTo>
                  <a:pt x="50041" y="1004248"/>
                  <a:pt x="64826" y="964442"/>
                  <a:pt x="75062" y="921224"/>
                </a:cubicBezTo>
                <a:cubicBezTo>
                  <a:pt x="85298" y="878006"/>
                  <a:pt x="90985" y="831376"/>
                  <a:pt x="102358" y="798394"/>
                </a:cubicBezTo>
                <a:cubicBezTo>
                  <a:pt x="113731" y="765412"/>
                  <a:pt x="137615" y="741528"/>
                  <a:pt x="143301" y="723331"/>
                </a:cubicBezTo>
                <a:cubicBezTo>
                  <a:pt x="155811" y="694898"/>
                  <a:pt x="166047" y="653955"/>
                  <a:pt x="177420" y="627797"/>
                </a:cubicBezTo>
                <a:cubicBezTo>
                  <a:pt x="188793" y="601639"/>
                  <a:pt x="202442" y="585716"/>
                  <a:pt x="211540" y="566382"/>
                </a:cubicBezTo>
                <a:cubicBezTo>
                  <a:pt x="226314" y="507289"/>
                  <a:pt x="225187" y="531125"/>
                  <a:pt x="232011" y="511791"/>
                </a:cubicBezTo>
                <a:cubicBezTo>
                  <a:pt x="238835" y="492457"/>
                  <a:pt x="244522" y="467436"/>
                  <a:pt x="252483" y="450376"/>
                </a:cubicBezTo>
                <a:cubicBezTo>
                  <a:pt x="260444" y="433316"/>
                  <a:pt x="269543" y="426493"/>
                  <a:pt x="279779" y="409433"/>
                </a:cubicBezTo>
                <a:cubicBezTo>
                  <a:pt x="290015" y="392373"/>
                  <a:pt x="304800" y="368490"/>
                  <a:pt x="313898" y="348018"/>
                </a:cubicBezTo>
                <a:cubicBezTo>
                  <a:pt x="322996" y="327546"/>
                  <a:pt x="325272" y="310487"/>
                  <a:pt x="334370" y="286603"/>
                </a:cubicBezTo>
                <a:cubicBezTo>
                  <a:pt x="343469" y="262720"/>
                  <a:pt x="358253" y="229738"/>
                  <a:pt x="368489" y="204717"/>
                </a:cubicBezTo>
                <a:cubicBezTo>
                  <a:pt x="378725" y="179696"/>
                  <a:pt x="383275" y="155812"/>
                  <a:pt x="395785" y="136478"/>
                </a:cubicBezTo>
                <a:cubicBezTo>
                  <a:pt x="408295" y="117144"/>
                  <a:pt x="428767" y="111457"/>
                  <a:pt x="443552" y="88711"/>
                </a:cubicBezTo>
                <a:cubicBezTo>
                  <a:pt x="458337" y="65965"/>
                  <a:pt x="475965" y="18482"/>
                  <a:pt x="484495" y="0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3432602" y="4966057"/>
            <a:ext cx="213501" cy="1592987"/>
          </a:xfrm>
          <a:custGeom>
            <a:avLst/>
            <a:gdLst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56949 w 245659"/>
              <a:gd name="connsiteY14" fmla="*/ 232011 h 1699146"/>
              <a:gd name="connsiteX15" fmla="*/ 136477 w 245659"/>
              <a:gd name="connsiteY15" fmla="*/ 211540 h 1699146"/>
              <a:gd name="connsiteX16" fmla="*/ 102358 w 245659"/>
              <a:gd name="connsiteY16" fmla="*/ 150125 h 1699146"/>
              <a:gd name="connsiteX17" fmla="*/ 81886 w 245659"/>
              <a:gd name="connsiteY17" fmla="*/ 136477 h 1699146"/>
              <a:gd name="connsiteX18" fmla="*/ 54591 w 245659"/>
              <a:gd name="connsiteY18" fmla="*/ 75062 h 1699146"/>
              <a:gd name="connsiteX19" fmla="*/ 34119 w 245659"/>
              <a:gd name="connsiteY19" fmla="*/ 61414 h 1699146"/>
              <a:gd name="connsiteX20" fmla="*/ 13648 w 245659"/>
              <a:gd name="connsiteY20" fmla="*/ 20471 h 1699146"/>
              <a:gd name="connsiteX21" fmla="*/ 0 w 245659"/>
              <a:gd name="connsiteY21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102358 w 245659"/>
              <a:gd name="connsiteY15" fmla="*/ 150125 h 1699146"/>
              <a:gd name="connsiteX16" fmla="*/ 81886 w 245659"/>
              <a:gd name="connsiteY16" fmla="*/ 136477 h 1699146"/>
              <a:gd name="connsiteX17" fmla="*/ 54591 w 245659"/>
              <a:gd name="connsiteY17" fmla="*/ 75062 h 1699146"/>
              <a:gd name="connsiteX18" fmla="*/ 34119 w 245659"/>
              <a:gd name="connsiteY18" fmla="*/ 61414 h 1699146"/>
              <a:gd name="connsiteX19" fmla="*/ 13648 w 245659"/>
              <a:gd name="connsiteY19" fmla="*/ 20471 h 1699146"/>
              <a:gd name="connsiteX20" fmla="*/ 0 w 245659"/>
              <a:gd name="connsiteY20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54591 w 245659"/>
              <a:gd name="connsiteY16" fmla="*/ 75062 h 1699146"/>
              <a:gd name="connsiteX17" fmla="*/ 34119 w 245659"/>
              <a:gd name="connsiteY17" fmla="*/ 61414 h 1699146"/>
              <a:gd name="connsiteX18" fmla="*/ 13648 w 245659"/>
              <a:gd name="connsiteY18" fmla="*/ 20471 h 1699146"/>
              <a:gd name="connsiteX19" fmla="*/ 0 w 245659"/>
              <a:gd name="connsiteY19" fmla="*/ 0 h 1699146"/>
              <a:gd name="connsiteX0" fmla="*/ 218364 w 245659"/>
              <a:gd name="connsiteY0" fmla="*/ 1699146 h 1699146"/>
              <a:gd name="connsiteX1" fmla="*/ 211540 w 245659"/>
              <a:gd name="connsiteY1" fmla="*/ 1665026 h 1699146"/>
              <a:gd name="connsiteX2" fmla="*/ 204716 w 245659"/>
              <a:gd name="connsiteY2" fmla="*/ 1637731 h 1699146"/>
              <a:gd name="connsiteX3" fmla="*/ 197892 w 245659"/>
              <a:gd name="connsiteY3" fmla="*/ 1494429 h 1699146"/>
              <a:gd name="connsiteX4" fmla="*/ 211540 w 245659"/>
              <a:gd name="connsiteY4" fmla="*/ 1330656 h 1699146"/>
              <a:gd name="connsiteX5" fmla="*/ 218364 w 245659"/>
              <a:gd name="connsiteY5" fmla="*/ 1276065 h 1699146"/>
              <a:gd name="connsiteX6" fmla="*/ 225188 w 245659"/>
              <a:gd name="connsiteY6" fmla="*/ 1228298 h 1699146"/>
              <a:gd name="connsiteX7" fmla="*/ 238836 w 245659"/>
              <a:gd name="connsiteY7" fmla="*/ 1125940 h 1699146"/>
              <a:gd name="connsiteX8" fmla="*/ 245659 w 245659"/>
              <a:gd name="connsiteY8" fmla="*/ 1105468 h 1699146"/>
              <a:gd name="connsiteX9" fmla="*/ 238836 w 245659"/>
              <a:gd name="connsiteY9" fmla="*/ 887104 h 1699146"/>
              <a:gd name="connsiteX10" fmla="*/ 232012 w 245659"/>
              <a:gd name="connsiteY10" fmla="*/ 498143 h 1699146"/>
              <a:gd name="connsiteX11" fmla="*/ 211540 w 245659"/>
              <a:gd name="connsiteY11" fmla="*/ 416256 h 1699146"/>
              <a:gd name="connsiteX12" fmla="*/ 204716 w 245659"/>
              <a:gd name="connsiteY12" fmla="*/ 395785 h 1699146"/>
              <a:gd name="connsiteX13" fmla="*/ 177421 w 245659"/>
              <a:gd name="connsiteY13" fmla="*/ 354841 h 1699146"/>
              <a:gd name="connsiteX14" fmla="*/ 136477 w 245659"/>
              <a:gd name="connsiteY14" fmla="*/ 211540 h 1699146"/>
              <a:gd name="connsiteX15" fmla="*/ 81886 w 245659"/>
              <a:gd name="connsiteY15" fmla="*/ 136477 h 1699146"/>
              <a:gd name="connsiteX16" fmla="*/ 34119 w 245659"/>
              <a:gd name="connsiteY16" fmla="*/ 61414 h 1699146"/>
              <a:gd name="connsiteX17" fmla="*/ 13648 w 245659"/>
              <a:gd name="connsiteY17" fmla="*/ 20471 h 1699146"/>
              <a:gd name="connsiteX18" fmla="*/ 0 w 245659"/>
              <a:gd name="connsiteY18" fmla="*/ 0 h 1699146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18364 w 245659"/>
              <a:gd name="connsiteY5" fmla="*/ 1276128 h 1699209"/>
              <a:gd name="connsiteX6" fmla="*/ 225188 w 245659"/>
              <a:gd name="connsiteY6" fmla="*/ 1228361 h 1699209"/>
              <a:gd name="connsiteX7" fmla="*/ 238836 w 245659"/>
              <a:gd name="connsiteY7" fmla="*/ 1126003 h 1699209"/>
              <a:gd name="connsiteX8" fmla="*/ 245659 w 245659"/>
              <a:gd name="connsiteY8" fmla="*/ 1105531 h 1699209"/>
              <a:gd name="connsiteX9" fmla="*/ 238836 w 245659"/>
              <a:gd name="connsiteY9" fmla="*/ 887167 h 1699209"/>
              <a:gd name="connsiteX10" fmla="*/ 232012 w 245659"/>
              <a:gd name="connsiteY10" fmla="*/ 498206 h 1699209"/>
              <a:gd name="connsiteX11" fmla="*/ 211540 w 245659"/>
              <a:gd name="connsiteY11" fmla="*/ 416319 h 1699209"/>
              <a:gd name="connsiteX12" fmla="*/ 204716 w 245659"/>
              <a:gd name="connsiteY12" fmla="*/ 395848 h 1699209"/>
              <a:gd name="connsiteX13" fmla="*/ 177421 w 245659"/>
              <a:gd name="connsiteY13" fmla="*/ 354904 h 1699209"/>
              <a:gd name="connsiteX14" fmla="*/ 136477 w 245659"/>
              <a:gd name="connsiteY14" fmla="*/ 211603 h 1699209"/>
              <a:gd name="connsiteX15" fmla="*/ 81886 w 245659"/>
              <a:gd name="connsiteY15" fmla="*/ 136540 h 1699209"/>
              <a:gd name="connsiteX16" fmla="*/ 13648 w 245659"/>
              <a:gd name="connsiteY16" fmla="*/ 20534 h 1699209"/>
              <a:gd name="connsiteX17" fmla="*/ 0 w 245659"/>
              <a:gd name="connsiteY17" fmla="*/ 63 h 1699209"/>
              <a:gd name="connsiteX0" fmla="*/ 218364 w 245659"/>
              <a:gd name="connsiteY0" fmla="*/ 1699209 h 1699209"/>
              <a:gd name="connsiteX1" fmla="*/ 211540 w 245659"/>
              <a:gd name="connsiteY1" fmla="*/ 1665089 h 1699209"/>
              <a:gd name="connsiteX2" fmla="*/ 204716 w 245659"/>
              <a:gd name="connsiteY2" fmla="*/ 1637794 h 1699209"/>
              <a:gd name="connsiteX3" fmla="*/ 197892 w 245659"/>
              <a:gd name="connsiteY3" fmla="*/ 1494492 h 1699209"/>
              <a:gd name="connsiteX4" fmla="*/ 211540 w 245659"/>
              <a:gd name="connsiteY4" fmla="*/ 1330719 h 1699209"/>
              <a:gd name="connsiteX5" fmla="*/ 225188 w 245659"/>
              <a:gd name="connsiteY5" fmla="*/ 1228361 h 1699209"/>
              <a:gd name="connsiteX6" fmla="*/ 238836 w 245659"/>
              <a:gd name="connsiteY6" fmla="*/ 1126003 h 1699209"/>
              <a:gd name="connsiteX7" fmla="*/ 245659 w 245659"/>
              <a:gd name="connsiteY7" fmla="*/ 1105531 h 1699209"/>
              <a:gd name="connsiteX8" fmla="*/ 238836 w 245659"/>
              <a:gd name="connsiteY8" fmla="*/ 887167 h 1699209"/>
              <a:gd name="connsiteX9" fmla="*/ 232012 w 245659"/>
              <a:gd name="connsiteY9" fmla="*/ 498206 h 1699209"/>
              <a:gd name="connsiteX10" fmla="*/ 211540 w 245659"/>
              <a:gd name="connsiteY10" fmla="*/ 416319 h 1699209"/>
              <a:gd name="connsiteX11" fmla="*/ 204716 w 245659"/>
              <a:gd name="connsiteY11" fmla="*/ 395848 h 1699209"/>
              <a:gd name="connsiteX12" fmla="*/ 177421 w 245659"/>
              <a:gd name="connsiteY12" fmla="*/ 354904 h 1699209"/>
              <a:gd name="connsiteX13" fmla="*/ 136477 w 245659"/>
              <a:gd name="connsiteY13" fmla="*/ 211603 h 1699209"/>
              <a:gd name="connsiteX14" fmla="*/ 81886 w 245659"/>
              <a:gd name="connsiteY14" fmla="*/ 136540 h 1699209"/>
              <a:gd name="connsiteX15" fmla="*/ 13648 w 245659"/>
              <a:gd name="connsiteY15" fmla="*/ 20534 h 1699209"/>
              <a:gd name="connsiteX16" fmla="*/ 0 w 245659"/>
              <a:gd name="connsiteY16" fmla="*/ 63 h 1699209"/>
              <a:gd name="connsiteX0" fmla="*/ 218364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204716 w 245659"/>
              <a:gd name="connsiteY1" fmla="*/ 1637794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5659"/>
              <a:gd name="connsiteY0" fmla="*/ 1699209 h 1699209"/>
              <a:gd name="connsiteX1" fmla="*/ 184244 w 245659"/>
              <a:gd name="connsiteY1" fmla="*/ 1610499 h 1699209"/>
              <a:gd name="connsiteX2" fmla="*/ 197892 w 245659"/>
              <a:gd name="connsiteY2" fmla="*/ 1494492 h 1699209"/>
              <a:gd name="connsiteX3" fmla="*/ 211540 w 245659"/>
              <a:gd name="connsiteY3" fmla="*/ 1330719 h 1699209"/>
              <a:gd name="connsiteX4" fmla="*/ 225188 w 245659"/>
              <a:gd name="connsiteY4" fmla="*/ 1228361 h 1699209"/>
              <a:gd name="connsiteX5" fmla="*/ 238836 w 245659"/>
              <a:gd name="connsiteY5" fmla="*/ 1126003 h 1699209"/>
              <a:gd name="connsiteX6" fmla="*/ 245659 w 245659"/>
              <a:gd name="connsiteY6" fmla="*/ 1105531 h 1699209"/>
              <a:gd name="connsiteX7" fmla="*/ 238836 w 245659"/>
              <a:gd name="connsiteY7" fmla="*/ 887167 h 1699209"/>
              <a:gd name="connsiteX8" fmla="*/ 232012 w 245659"/>
              <a:gd name="connsiteY8" fmla="*/ 498206 h 1699209"/>
              <a:gd name="connsiteX9" fmla="*/ 211540 w 245659"/>
              <a:gd name="connsiteY9" fmla="*/ 416319 h 1699209"/>
              <a:gd name="connsiteX10" fmla="*/ 204716 w 245659"/>
              <a:gd name="connsiteY10" fmla="*/ 395848 h 1699209"/>
              <a:gd name="connsiteX11" fmla="*/ 177421 w 245659"/>
              <a:gd name="connsiteY11" fmla="*/ 354904 h 1699209"/>
              <a:gd name="connsiteX12" fmla="*/ 136477 w 245659"/>
              <a:gd name="connsiteY12" fmla="*/ 211603 h 1699209"/>
              <a:gd name="connsiteX13" fmla="*/ 81886 w 245659"/>
              <a:gd name="connsiteY13" fmla="*/ 136540 h 1699209"/>
              <a:gd name="connsiteX14" fmla="*/ 13648 w 245659"/>
              <a:gd name="connsiteY14" fmla="*/ 20534 h 1699209"/>
              <a:gd name="connsiteX15" fmla="*/ 0 w 245659"/>
              <a:gd name="connsiteY15" fmla="*/ 63 h 1699209"/>
              <a:gd name="connsiteX0" fmla="*/ 184245 w 240149"/>
              <a:gd name="connsiteY0" fmla="*/ 1699209 h 1699209"/>
              <a:gd name="connsiteX1" fmla="*/ 184244 w 240149"/>
              <a:gd name="connsiteY1" fmla="*/ 1610499 h 1699209"/>
              <a:gd name="connsiteX2" fmla="*/ 197892 w 240149"/>
              <a:gd name="connsiteY2" fmla="*/ 1494492 h 1699209"/>
              <a:gd name="connsiteX3" fmla="*/ 211540 w 240149"/>
              <a:gd name="connsiteY3" fmla="*/ 1330719 h 1699209"/>
              <a:gd name="connsiteX4" fmla="*/ 225188 w 240149"/>
              <a:gd name="connsiteY4" fmla="*/ 1228361 h 1699209"/>
              <a:gd name="connsiteX5" fmla="*/ 238836 w 240149"/>
              <a:gd name="connsiteY5" fmla="*/ 1126003 h 1699209"/>
              <a:gd name="connsiteX6" fmla="*/ 238836 w 240149"/>
              <a:gd name="connsiteY6" fmla="*/ 887167 h 1699209"/>
              <a:gd name="connsiteX7" fmla="*/ 232012 w 240149"/>
              <a:gd name="connsiteY7" fmla="*/ 498206 h 1699209"/>
              <a:gd name="connsiteX8" fmla="*/ 211540 w 240149"/>
              <a:gd name="connsiteY8" fmla="*/ 416319 h 1699209"/>
              <a:gd name="connsiteX9" fmla="*/ 204716 w 240149"/>
              <a:gd name="connsiteY9" fmla="*/ 395848 h 1699209"/>
              <a:gd name="connsiteX10" fmla="*/ 177421 w 240149"/>
              <a:gd name="connsiteY10" fmla="*/ 354904 h 1699209"/>
              <a:gd name="connsiteX11" fmla="*/ 136477 w 240149"/>
              <a:gd name="connsiteY11" fmla="*/ 211603 h 1699209"/>
              <a:gd name="connsiteX12" fmla="*/ 81886 w 240149"/>
              <a:gd name="connsiteY12" fmla="*/ 136540 h 1699209"/>
              <a:gd name="connsiteX13" fmla="*/ 13648 w 240149"/>
              <a:gd name="connsiteY13" fmla="*/ 20534 h 1699209"/>
              <a:gd name="connsiteX14" fmla="*/ 0 w 240149"/>
              <a:gd name="connsiteY14" fmla="*/ 63 h 1699209"/>
              <a:gd name="connsiteX0" fmla="*/ 184245 w 240664"/>
              <a:gd name="connsiteY0" fmla="*/ 1699209 h 1699209"/>
              <a:gd name="connsiteX1" fmla="*/ 184244 w 240664"/>
              <a:gd name="connsiteY1" fmla="*/ 1610499 h 1699209"/>
              <a:gd name="connsiteX2" fmla="*/ 197892 w 240664"/>
              <a:gd name="connsiteY2" fmla="*/ 1494492 h 1699209"/>
              <a:gd name="connsiteX3" fmla="*/ 211540 w 240664"/>
              <a:gd name="connsiteY3" fmla="*/ 1330719 h 1699209"/>
              <a:gd name="connsiteX4" fmla="*/ 225188 w 240664"/>
              <a:gd name="connsiteY4" fmla="*/ 1228361 h 1699209"/>
              <a:gd name="connsiteX5" fmla="*/ 238836 w 240664"/>
              <a:gd name="connsiteY5" fmla="*/ 1126003 h 1699209"/>
              <a:gd name="connsiteX6" fmla="*/ 238836 w 240664"/>
              <a:gd name="connsiteY6" fmla="*/ 887167 h 1699209"/>
              <a:gd name="connsiteX7" fmla="*/ 238836 w 240664"/>
              <a:gd name="connsiteY7" fmla="*/ 559621 h 1699209"/>
              <a:gd name="connsiteX8" fmla="*/ 211540 w 240664"/>
              <a:gd name="connsiteY8" fmla="*/ 416319 h 1699209"/>
              <a:gd name="connsiteX9" fmla="*/ 204716 w 240664"/>
              <a:gd name="connsiteY9" fmla="*/ 395848 h 1699209"/>
              <a:gd name="connsiteX10" fmla="*/ 177421 w 240664"/>
              <a:gd name="connsiteY10" fmla="*/ 354904 h 1699209"/>
              <a:gd name="connsiteX11" fmla="*/ 136477 w 240664"/>
              <a:gd name="connsiteY11" fmla="*/ 211603 h 1699209"/>
              <a:gd name="connsiteX12" fmla="*/ 81886 w 240664"/>
              <a:gd name="connsiteY12" fmla="*/ 136540 h 1699209"/>
              <a:gd name="connsiteX13" fmla="*/ 13648 w 240664"/>
              <a:gd name="connsiteY13" fmla="*/ 20534 h 1699209"/>
              <a:gd name="connsiteX14" fmla="*/ 0 w 240664"/>
              <a:gd name="connsiteY14" fmla="*/ 63 h 1699209"/>
              <a:gd name="connsiteX0" fmla="*/ 184245 w 241363"/>
              <a:gd name="connsiteY0" fmla="*/ 1699209 h 1699209"/>
              <a:gd name="connsiteX1" fmla="*/ 184244 w 241363"/>
              <a:gd name="connsiteY1" fmla="*/ 1610499 h 1699209"/>
              <a:gd name="connsiteX2" fmla="*/ 197892 w 241363"/>
              <a:gd name="connsiteY2" fmla="*/ 1494492 h 1699209"/>
              <a:gd name="connsiteX3" fmla="*/ 211540 w 241363"/>
              <a:gd name="connsiteY3" fmla="*/ 1330719 h 1699209"/>
              <a:gd name="connsiteX4" fmla="*/ 225188 w 241363"/>
              <a:gd name="connsiteY4" fmla="*/ 1228361 h 1699209"/>
              <a:gd name="connsiteX5" fmla="*/ 238836 w 241363"/>
              <a:gd name="connsiteY5" fmla="*/ 1126003 h 1699209"/>
              <a:gd name="connsiteX6" fmla="*/ 238836 w 241363"/>
              <a:gd name="connsiteY6" fmla="*/ 887167 h 1699209"/>
              <a:gd name="connsiteX7" fmla="*/ 238836 w 241363"/>
              <a:gd name="connsiteY7" fmla="*/ 559621 h 1699209"/>
              <a:gd name="connsiteX8" fmla="*/ 204716 w 241363"/>
              <a:gd name="connsiteY8" fmla="*/ 395848 h 1699209"/>
              <a:gd name="connsiteX9" fmla="*/ 177421 w 241363"/>
              <a:gd name="connsiteY9" fmla="*/ 354904 h 1699209"/>
              <a:gd name="connsiteX10" fmla="*/ 136477 w 241363"/>
              <a:gd name="connsiteY10" fmla="*/ 211603 h 1699209"/>
              <a:gd name="connsiteX11" fmla="*/ 81886 w 241363"/>
              <a:gd name="connsiteY11" fmla="*/ 136540 h 1699209"/>
              <a:gd name="connsiteX12" fmla="*/ 13648 w 241363"/>
              <a:gd name="connsiteY12" fmla="*/ 20534 h 1699209"/>
              <a:gd name="connsiteX13" fmla="*/ 0 w 241363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54904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  <a:gd name="connsiteX0" fmla="*/ 184245 w 240352"/>
              <a:gd name="connsiteY0" fmla="*/ 1699209 h 1699209"/>
              <a:gd name="connsiteX1" fmla="*/ 184244 w 240352"/>
              <a:gd name="connsiteY1" fmla="*/ 1610499 h 1699209"/>
              <a:gd name="connsiteX2" fmla="*/ 197892 w 240352"/>
              <a:gd name="connsiteY2" fmla="*/ 1494492 h 1699209"/>
              <a:gd name="connsiteX3" fmla="*/ 211540 w 240352"/>
              <a:gd name="connsiteY3" fmla="*/ 1330719 h 1699209"/>
              <a:gd name="connsiteX4" fmla="*/ 225188 w 240352"/>
              <a:gd name="connsiteY4" fmla="*/ 1228361 h 1699209"/>
              <a:gd name="connsiteX5" fmla="*/ 238836 w 240352"/>
              <a:gd name="connsiteY5" fmla="*/ 1126003 h 1699209"/>
              <a:gd name="connsiteX6" fmla="*/ 238836 w 240352"/>
              <a:gd name="connsiteY6" fmla="*/ 887167 h 1699209"/>
              <a:gd name="connsiteX7" fmla="*/ 238836 w 240352"/>
              <a:gd name="connsiteY7" fmla="*/ 559621 h 1699209"/>
              <a:gd name="connsiteX8" fmla="*/ 218364 w 240352"/>
              <a:gd name="connsiteY8" fmla="*/ 450439 h 1699209"/>
              <a:gd name="connsiteX9" fmla="*/ 177421 w 240352"/>
              <a:gd name="connsiteY9" fmla="*/ 327609 h 1699209"/>
              <a:gd name="connsiteX10" fmla="*/ 136477 w 240352"/>
              <a:gd name="connsiteY10" fmla="*/ 211603 h 1699209"/>
              <a:gd name="connsiteX11" fmla="*/ 81886 w 240352"/>
              <a:gd name="connsiteY11" fmla="*/ 136540 h 1699209"/>
              <a:gd name="connsiteX12" fmla="*/ 13648 w 240352"/>
              <a:gd name="connsiteY12" fmla="*/ 20534 h 1699209"/>
              <a:gd name="connsiteX13" fmla="*/ 0 w 240352"/>
              <a:gd name="connsiteY13" fmla="*/ 63 h 16992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0352" h="1699209">
                <a:moveTo>
                  <a:pt x="184245" y="1699209"/>
                </a:moveTo>
                <a:cubicBezTo>
                  <a:pt x="181402" y="1686414"/>
                  <a:pt x="181969" y="1644619"/>
                  <a:pt x="184244" y="1610499"/>
                </a:cubicBezTo>
                <a:cubicBezTo>
                  <a:pt x="186519" y="1576379"/>
                  <a:pt x="200167" y="1542259"/>
                  <a:pt x="197892" y="1494492"/>
                </a:cubicBezTo>
                <a:cubicBezTo>
                  <a:pt x="202441" y="1439901"/>
                  <a:pt x="206991" y="1375074"/>
                  <a:pt x="211540" y="1330719"/>
                </a:cubicBezTo>
                <a:cubicBezTo>
                  <a:pt x="216089" y="1286364"/>
                  <a:pt x="220639" y="1262480"/>
                  <a:pt x="225188" y="1228361"/>
                </a:cubicBezTo>
                <a:cubicBezTo>
                  <a:pt x="229737" y="1194242"/>
                  <a:pt x="236561" y="1182868"/>
                  <a:pt x="238836" y="1126003"/>
                </a:cubicBezTo>
                <a:cubicBezTo>
                  <a:pt x="241111" y="1069138"/>
                  <a:pt x="238836" y="981564"/>
                  <a:pt x="238836" y="887167"/>
                </a:cubicBezTo>
                <a:cubicBezTo>
                  <a:pt x="238836" y="792770"/>
                  <a:pt x="242248" y="632409"/>
                  <a:pt x="238836" y="559621"/>
                </a:cubicBezTo>
                <a:cubicBezTo>
                  <a:pt x="235424" y="486833"/>
                  <a:pt x="228600" y="489108"/>
                  <a:pt x="218364" y="450439"/>
                </a:cubicBezTo>
                <a:cubicBezTo>
                  <a:pt x="208128" y="411770"/>
                  <a:pt x="191069" y="367415"/>
                  <a:pt x="177421" y="327609"/>
                </a:cubicBezTo>
                <a:cubicBezTo>
                  <a:pt x="163773" y="287803"/>
                  <a:pt x="148988" y="245722"/>
                  <a:pt x="136477" y="211603"/>
                </a:cubicBezTo>
                <a:cubicBezTo>
                  <a:pt x="120555" y="175209"/>
                  <a:pt x="95534" y="159286"/>
                  <a:pt x="81886" y="136540"/>
                </a:cubicBezTo>
                <a:cubicBezTo>
                  <a:pt x="61414" y="104695"/>
                  <a:pt x="27296" y="43280"/>
                  <a:pt x="13648" y="20534"/>
                </a:cubicBezTo>
                <a:cubicBezTo>
                  <a:pt x="0" y="-2212"/>
                  <a:pt x="0" y="63"/>
                  <a:pt x="0" y="63"/>
                </a:cubicBezTo>
              </a:path>
            </a:pathLst>
          </a:cu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1981200" y="1254434"/>
            <a:ext cx="5036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 smtClean="0">
                <a:solidFill>
                  <a:prstClr val="black"/>
                </a:solidFill>
              </a:rPr>
              <a:t>USL</a:t>
            </a:r>
            <a:endParaRPr lang="en-US" sz="1600" b="1" kern="0" dirty="0">
              <a:solidFill>
                <a:prstClr val="black"/>
              </a:solidFill>
            </a:endParaRPr>
          </a:p>
        </p:txBody>
      </p:sp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1981200" y="4068180"/>
            <a:ext cx="50366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 smtClean="0">
                <a:solidFill>
                  <a:prstClr val="black"/>
                </a:solidFill>
              </a:rPr>
              <a:t>USL</a:t>
            </a:r>
            <a:endParaRPr lang="en-US" sz="1600" b="1" kern="0" dirty="0">
              <a:solidFill>
                <a:prstClr val="black"/>
              </a:solidFill>
            </a:endParaRPr>
          </a:p>
        </p:txBody>
      </p:sp>
      <p:sp>
        <p:nvSpPr>
          <p:cNvPr id="13" name="TextBox 15"/>
          <p:cNvSpPr txBox="1">
            <a:spLocks noChangeArrowheads="1"/>
          </p:cNvSpPr>
          <p:nvPr/>
        </p:nvSpPr>
        <p:spPr bwMode="auto">
          <a:xfrm>
            <a:off x="4306984" y="1254434"/>
            <a:ext cx="4988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prstClr val="black"/>
                </a:solidFill>
              </a:rPr>
              <a:t>D</a:t>
            </a:r>
            <a:r>
              <a:rPr lang="en-US" sz="1600" b="1" kern="0" dirty="0" smtClean="0">
                <a:solidFill>
                  <a:prstClr val="black"/>
                </a:solidFill>
              </a:rPr>
              <a:t>SL</a:t>
            </a:r>
            <a:endParaRPr lang="en-US" sz="1600" b="1" kern="0" dirty="0">
              <a:solidFill>
                <a:prstClr val="black"/>
              </a:solidFill>
            </a:endParaRPr>
          </a:p>
        </p:txBody>
      </p:sp>
      <p:sp>
        <p:nvSpPr>
          <p:cNvPr id="14" name="TextBox 15"/>
          <p:cNvSpPr txBox="1">
            <a:spLocks noChangeArrowheads="1"/>
          </p:cNvSpPr>
          <p:nvPr/>
        </p:nvSpPr>
        <p:spPr bwMode="auto">
          <a:xfrm>
            <a:off x="4306984" y="4068180"/>
            <a:ext cx="4988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kern="0" dirty="0">
                <a:solidFill>
                  <a:prstClr val="black"/>
                </a:solidFill>
              </a:rPr>
              <a:t>D</a:t>
            </a:r>
            <a:r>
              <a:rPr lang="en-US" sz="1600" b="1" kern="0" dirty="0" smtClean="0">
                <a:solidFill>
                  <a:prstClr val="black"/>
                </a:solidFill>
              </a:rPr>
              <a:t>SL</a:t>
            </a:r>
            <a:endParaRPr lang="en-US" sz="1600" b="1" kern="0" dirty="0">
              <a:solidFill>
                <a:prstClr val="black"/>
              </a:solidFill>
            </a:endParaRPr>
          </a:p>
        </p:txBody>
      </p:sp>
      <p:sp>
        <p:nvSpPr>
          <p:cNvPr id="15" name="TextBox 16"/>
          <p:cNvSpPr txBox="1">
            <a:spLocks noChangeArrowheads="1"/>
          </p:cNvSpPr>
          <p:nvPr/>
        </p:nvSpPr>
        <p:spPr bwMode="auto">
          <a:xfrm>
            <a:off x="-665704" y="0"/>
            <a:ext cx="10439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00"/>
                </a:solidFill>
              </a:rPr>
              <a:t>IFEX Goal 3: Improve understanding of physical processes: Intensification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28600" y="2057400"/>
            <a:ext cx="12760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>
                <a:solidFill>
                  <a:prstClr val="white"/>
                </a:solidFill>
              </a:rPr>
              <a:t>14 </a:t>
            </a:r>
            <a:r>
              <a:rPr lang="en-US" u="sng" dirty="0" smtClean="0">
                <a:solidFill>
                  <a:prstClr val="white"/>
                </a:solidFill>
              </a:rPr>
              <a:t>Sept</a:t>
            </a:r>
          </a:p>
          <a:p>
            <a:pPr algn="ctr"/>
            <a:r>
              <a:rPr lang="en-US" i="1" u="sng" dirty="0" smtClean="0">
                <a:solidFill>
                  <a:srgbClr val="FFC000"/>
                </a:solidFill>
              </a:rPr>
              <a:t>Intensifying</a:t>
            </a:r>
            <a:endParaRPr lang="en-US" i="1" u="sng" dirty="0">
              <a:solidFill>
                <a:srgbClr val="FFC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8856" y="4931980"/>
            <a:ext cx="1225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 smtClean="0">
                <a:solidFill>
                  <a:prstClr val="white"/>
                </a:solidFill>
              </a:rPr>
              <a:t>16 Sept</a:t>
            </a:r>
          </a:p>
          <a:p>
            <a:pPr algn="ctr"/>
            <a:r>
              <a:rPr lang="en-US" i="1" u="sng" dirty="0" smtClean="0">
                <a:solidFill>
                  <a:srgbClr val="FFC000"/>
                </a:solidFill>
              </a:rPr>
              <a:t>Weakening</a:t>
            </a:r>
            <a:endParaRPr lang="en-US" i="1" u="sng" dirty="0">
              <a:solidFill>
                <a:srgbClr val="FFC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" y="457200"/>
            <a:ext cx="891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prstClr val="white"/>
                </a:solidFill>
              </a:rPr>
              <a:t>Vertical </a:t>
            </a:r>
            <a:r>
              <a:rPr lang="en-US" sz="1600" i="1" dirty="0">
                <a:solidFill>
                  <a:prstClr val="white"/>
                </a:solidFill>
              </a:rPr>
              <a:t>velocity </a:t>
            </a:r>
            <a:r>
              <a:rPr lang="en-US" sz="1600" i="1" dirty="0" smtClean="0">
                <a:solidFill>
                  <a:prstClr val="white"/>
                </a:solidFill>
              </a:rPr>
              <a:t>(shaded, </a:t>
            </a:r>
            <a:r>
              <a:rPr lang="en-US" sz="1600" i="1" dirty="0">
                <a:solidFill>
                  <a:prstClr val="white"/>
                </a:solidFill>
              </a:rPr>
              <a:t>m/s) </a:t>
            </a:r>
            <a:r>
              <a:rPr lang="en-US" sz="1600" i="1" dirty="0" smtClean="0">
                <a:solidFill>
                  <a:prstClr val="white"/>
                </a:solidFill>
              </a:rPr>
              <a:t>and inertial stability (contour, x 10</a:t>
            </a:r>
            <a:r>
              <a:rPr lang="en-US" sz="1600" i="1" baseline="30000" dirty="0" smtClean="0">
                <a:solidFill>
                  <a:prstClr val="white"/>
                </a:solidFill>
              </a:rPr>
              <a:t>-7</a:t>
            </a:r>
            <a:r>
              <a:rPr lang="en-US" sz="1600" i="1" dirty="0" smtClean="0">
                <a:solidFill>
                  <a:prstClr val="white"/>
                </a:solidFill>
              </a:rPr>
              <a:t> s</a:t>
            </a:r>
            <a:r>
              <a:rPr lang="en-US" sz="1600" i="1" baseline="30000" dirty="0" smtClean="0">
                <a:solidFill>
                  <a:prstClr val="white"/>
                </a:solidFill>
              </a:rPr>
              <a:t>-2</a:t>
            </a:r>
            <a:r>
              <a:rPr lang="en-US" sz="1600" i="1" dirty="0" smtClean="0">
                <a:solidFill>
                  <a:prstClr val="white"/>
                </a:solidFill>
              </a:rPr>
              <a:t>) left of shear vector </a:t>
            </a:r>
          </a:p>
          <a:p>
            <a:pPr algn="ctr"/>
            <a:r>
              <a:rPr lang="en-US" sz="1600" i="1" dirty="0" smtClean="0">
                <a:solidFill>
                  <a:prstClr val="white"/>
                </a:solidFill>
              </a:rPr>
              <a:t>in Hurricane Edouard (2014)</a:t>
            </a:r>
            <a:endParaRPr lang="en-US" sz="1600" i="1" dirty="0">
              <a:solidFill>
                <a:prstClr val="white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25607" y="1980838"/>
            <a:ext cx="1865993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Stronger updrafts DSL, closer to center on 14 Sept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Persistent strong updrafts aloft USL on 14 Sept, co-located with high inertial stability in that quadrant.  Little to no updrafts USL on 16 Sept. </a:t>
            </a:r>
          </a:p>
          <a:p>
            <a:pPr marL="115888" indent="-115888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Upper-level updrafts USL are important for TC intensification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01474-92DA-40E5-8CDB-E01669062682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0615" y="2433082"/>
            <a:ext cx="516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RMW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379727" y="2422017"/>
            <a:ext cx="516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RMW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65297" y="5606715"/>
            <a:ext cx="516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RMW</a:t>
            </a:r>
            <a:endParaRPr lang="en-US" sz="1100" b="1" dirty="0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89324" y="5595650"/>
            <a:ext cx="51648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>
                <a:solidFill>
                  <a:prstClr val="white"/>
                </a:solidFill>
              </a:rPr>
              <a:t>RMW</a:t>
            </a:r>
            <a:endParaRPr lang="en-US" sz="1100" b="1" dirty="0">
              <a:solidFill>
                <a:prstClr val="white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5725015" y="3926910"/>
            <a:ext cx="60960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5725015" y="6724205"/>
            <a:ext cx="60960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2143615" y="3934225"/>
            <a:ext cx="60960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2143615" y="6731520"/>
            <a:ext cx="60960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527945" y="2734153"/>
            <a:ext cx="1019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</a:rPr>
              <a:t>v</a:t>
            </a:r>
            <a:r>
              <a:rPr lang="en-US" sz="1400" b="1" dirty="0" smtClean="0">
                <a:solidFill>
                  <a:prstClr val="black"/>
                </a:solidFill>
              </a:rPr>
              <a:t>ortex core</a:t>
            </a:r>
            <a:endParaRPr lang="en-US" sz="1400" b="1" dirty="0">
              <a:solidFill>
                <a:prstClr val="black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4965298" y="2934951"/>
            <a:ext cx="575786" cy="10773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973525" y="2819401"/>
            <a:ext cx="704194" cy="246993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3896216" y="2987503"/>
            <a:ext cx="1686909" cy="436179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3231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AFDA4-E99F-4EEA-90E3-6F08A13112F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-69995" y="1314338"/>
            <a:ext cx="6385034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25475" indent="-168275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31775" indent="-231775" eaLnBrk="1" hangingPunct="1">
              <a:buFontTx/>
              <a:buChar char="•"/>
            </a:pPr>
            <a:r>
              <a:rPr lang="en-US" altLang="en-US" sz="2200" dirty="0" smtClean="0">
                <a:latin typeface="Calibri" pitchFamily="34" charset="0"/>
              </a:rPr>
              <a:t>Advances in forecasts of TC intensity </a:t>
            </a:r>
            <a:r>
              <a:rPr lang="en-US" altLang="en-US" sz="2200" i="1" dirty="0" smtClean="0">
                <a:latin typeface="Calibri" pitchFamily="34" charset="0"/>
              </a:rPr>
              <a:t>lag</a:t>
            </a:r>
            <a:r>
              <a:rPr lang="en-US" altLang="en-US" sz="2200" dirty="0" smtClean="0">
                <a:latin typeface="Calibri" pitchFamily="34" charset="0"/>
              </a:rPr>
              <a:t> advances in TC track forecasts</a:t>
            </a:r>
          </a:p>
          <a:p>
            <a:pPr eaLnBrk="1" hangingPunct="1"/>
            <a:endParaRPr lang="en-US" altLang="en-US" sz="1050" dirty="0" smtClean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200" dirty="0" err="1" smtClean="0">
                <a:latin typeface="Calibri" pitchFamily="34" charset="0"/>
              </a:rPr>
              <a:t>Multiscale</a:t>
            </a:r>
            <a:r>
              <a:rPr lang="en-US" altLang="en-US" sz="2200" dirty="0" smtClean="0">
                <a:latin typeface="Calibri" pitchFamily="34" charset="0"/>
              </a:rPr>
              <a:t> nature of processes are major reason </a:t>
            </a:r>
          </a:p>
          <a:p>
            <a:pPr marL="346075" lvl="1" indent="-114300" eaLnBrk="1" hangingPunct="1">
              <a:buFontTx/>
              <a:buChar char="•"/>
            </a:pPr>
            <a:r>
              <a:rPr lang="en-US" altLang="en-US" sz="1600" dirty="0" smtClean="0">
                <a:latin typeface="Calibri" pitchFamily="34" charset="0"/>
              </a:rPr>
              <a:t>Environmental - O(1000 km) - troughs, shear</a:t>
            </a:r>
          </a:p>
          <a:p>
            <a:pPr marL="346075" lvl="1" indent="-114300" eaLnBrk="1" hangingPunct="1">
              <a:buFontTx/>
              <a:buChar char="•"/>
            </a:pPr>
            <a:r>
              <a:rPr lang="en-US" altLang="en-US" sz="1600" dirty="0" smtClean="0">
                <a:latin typeface="Calibri" pitchFamily="34" charset="0"/>
              </a:rPr>
              <a:t>Vortex - O(1-100 km) - symmetric/asymmetric dynamics, VRWs</a:t>
            </a:r>
          </a:p>
          <a:p>
            <a:pPr marL="346075" lvl="1" indent="-114300" eaLnBrk="1" hangingPunct="1">
              <a:buFontTx/>
              <a:buChar char="•"/>
            </a:pPr>
            <a:r>
              <a:rPr lang="en-US" altLang="en-US" sz="1600" dirty="0" smtClean="0">
                <a:latin typeface="Calibri" pitchFamily="34" charset="0"/>
              </a:rPr>
              <a:t>Convective - O(1 km) - convective bursts, </a:t>
            </a:r>
            <a:r>
              <a:rPr lang="en-US" altLang="en-US" sz="1600" dirty="0" err="1" smtClean="0">
                <a:latin typeface="Calibri" pitchFamily="34" charset="0"/>
              </a:rPr>
              <a:t>vortical</a:t>
            </a:r>
            <a:r>
              <a:rPr lang="en-US" altLang="en-US" sz="1600" dirty="0" smtClean="0">
                <a:latin typeface="Calibri" pitchFamily="34" charset="0"/>
              </a:rPr>
              <a:t> hot towers</a:t>
            </a:r>
          </a:p>
          <a:p>
            <a:pPr marL="346075" lvl="1" indent="-114300" eaLnBrk="1" hangingPunct="1">
              <a:buFontTx/>
              <a:buChar char="•"/>
            </a:pPr>
            <a:r>
              <a:rPr lang="en-US" altLang="en-US" sz="1600" dirty="0" smtClean="0">
                <a:latin typeface="Calibri" pitchFamily="34" charset="0"/>
              </a:rPr>
              <a:t>Turbulent - O(1-100 m) - surface fluxes, PBL mixing, entrainment</a:t>
            </a:r>
          </a:p>
          <a:p>
            <a:pPr marL="346075" lvl="1" indent="-114300" eaLnBrk="1" hangingPunct="1">
              <a:buFontTx/>
              <a:buChar char="•"/>
            </a:pPr>
            <a:r>
              <a:rPr lang="en-US" altLang="en-US" sz="1600" dirty="0" err="1" smtClean="0">
                <a:latin typeface="Calibri" pitchFamily="34" charset="0"/>
              </a:rPr>
              <a:t>Microscale</a:t>
            </a:r>
            <a:r>
              <a:rPr lang="en-US" altLang="en-US" sz="1600" dirty="0" smtClean="0">
                <a:latin typeface="Calibri" pitchFamily="34" charset="0"/>
              </a:rPr>
              <a:t> - O(1mm) - hydrometeor production, latent heating</a:t>
            </a:r>
          </a:p>
          <a:p>
            <a:pPr marL="346075" lvl="1" indent="-114300" eaLnBrk="1" hangingPunct="1">
              <a:buFontTx/>
              <a:buChar char="•"/>
            </a:pPr>
            <a:endParaRPr lang="en-US" altLang="en-US" sz="1100" dirty="0">
              <a:latin typeface="Calibri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 dirty="0">
                <a:latin typeface="Calibri" pitchFamily="34" charset="0"/>
              </a:rPr>
              <a:t> </a:t>
            </a:r>
            <a:r>
              <a:rPr lang="en-US" altLang="en-US" sz="2200" dirty="0" smtClean="0">
                <a:latin typeface="Calibri" pitchFamily="34" charset="0"/>
              </a:rPr>
              <a:t>NOAA </a:t>
            </a:r>
            <a:r>
              <a:rPr lang="en-US" altLang="en-US" sz="2200" dirty="0">
                <a:latin typeface="Calibri" pitchFamily="34" charset="0"/>
              </a:rPr>
              <a:t>is addressing this challenge with modeling, </a:t>
            </a:r>
          </a:p>
          <a:p>
            <a:pPr eaLnBrk="1" hangingPunct="1"/>
            <a:r>
              <a:rPr lang="en-US" altLang="en-US" sz="2200" dirty="0">
                <a:latin typeface="Calibri" pitchFamily="34" charset="0"/>
              </a:rPr>
              <a:t>   data assimilation, observations, and theory</a:t>
            </a:r>
            <a:endParaRPr lang="en-US" altLang="en-US" sz="1600" dirty="0">
              <a:latin typeface="Calibri" pitchFamily="34" charset="0"/>
            </a:endParaRPr>
          </a:p>
          <a:p>
            <a:pPr marL="346075" lvl="1" indent="-114300" eaLnBrk="1" hangingPunct="1">
              <a:buFontTx/>
              <a:buChar char="•"/>
            </a:pPr>
            <a:r>
              <a:rPr lang="en-US" altLang="en-US" sz="1600" dirty="0">
                <a:latin typeface="Calibri" pitchFamily="34" charset="0"/>
              </a:rPr>
              <a:t>Hurricane Forecast Improvement Project (HFIP) – modeling, data assimilation</a:t>
            </a:r>
          </a:p>
          <a:p>
            <a:pPr marL="346075" lvl="1" indent="-114300" eaLnBrk="1" hangingPunct="1">
              <a:buFontTx/>
              <a:buChar char="•"/>
            </a:pPr>
            <a:r>
              <a:rPr lang="en-US" altLang="en-US" sz="1600" dirty="0">
                <a:latin typeface="Calibri" pitchFamily="34" charset="0"/>
              </a:rPr>
              <a:t>Intensity Forecasting Experiment (IFEX) – observations, </a:t>
            </a:r>
            <a:r>
              <a:rPr lang="en-US" altLang="en-US" sz="1600" dirty="0" smtClean="0">
                <a:latin typeface="Calibri" pitchFamily="34" charset="0"/>
              </a:rPr>
              <a:t>theory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10534" y="5641940"/>
            <a:ext cx="92466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68275" indent="-168275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625475" indent="-168275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231775" lvl="1" indent="0" eaLnBrk="1" hangingPunct="1"/>
            <a:r>
              <a:rPr lang="en-US" altLang="en-US" sz="2200" i="1" dirty="0" smtClean="0">
                <a:solidFill>
                  <a:srgbClr val="FFC000"/>
                </a:solidFill>
                <a:latin typeface="Calibri" pitchFamily="34" charset="0"/>
              </a:rPr>
              <a:t>Forged </a:t>
            </a:r>
            <a:r>
              <a:rPr lang="en-US" altLang="en-US" sz="2200" i="1" dirty="0">
                <a:solidFill>
                  <a:srgbClr val="FFC000"/>
                </a:solidFill>
                <a:latin typeface="Calibri" pitchFamily="34" charset="0"/>
              </a:rPr>
              <a:t>over decades of field work, IFEX </a:t>
            </a:r>
            <a:r>
              <a:rPr lang="en-US" altLang="en-US" sz="2200" i="1" dirty="0" smtClean="0">
                <a:solidFill>
                  <a:srgbClr val="FFC000"/>
                </a:solidFill>
                <a:latin typeface="Calibri" pitchFamily="34" charset="0"/>
              </a:rPr>
              <a:t>supports HFIP by serving as </a:t>
            </a:r>
            <a:r>
              <a:rPr lang="en-US" altLang="en-US" sz="2200" i="1" dirty="0">
                <a:solidFill>
                  <a:srgbClr val="FFC000"/>
                </a:solidFill>
                <a:latin typeface="Calibri" pitchFamily="34" charset="0"/>
              </a:rPr>
              <a:t>the key observational resource for initialization and evaluation of the model guidance</a:t>
            </a:r>
          </a:p>
          <a:p>
            <a:pPr marL="346075" lvl="1" indent="-114300" eaLnBrk="1" hangingPunct="1">
              <a:buFontTx/>
              <a:buChar char="•"/>
            </a:pPr>
            <a:endParaRPr lang="en-US" altLang="en-US" sz="2200" dirty="0" smtClean="0">
              <a:solidFill>
                <a:srgbClr val="FFC000"/>
              </a:solidFill>
              <a:latin typeface="Calibri" pitchFamily="34" charset="0"/>
            </a:endParaRPr>
          </a:p>
        </p:txBody>
      </p:sp>
      <p:pic>
        <p:nvPicPr>
          <p:cNvPr id="5" name="Picture 2" descr="http://www.nhc.noaa.gov/verification/figs/ALtkerrt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39" y="1379108"/>
            <a:ext cx="2744892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nhc.noaa.gov/verification/figs/ALinerrtr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62" y="3587158"/>
            <a:ext cx="2744893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19952" y="2868214"/>
            <a:ext cx="787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Track</a:t>
            </a:r>
            <a:endParaRPr lang="en-US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22452" y="5059254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  <a:latin typeface="Arial" charset="0"/>
                <a:ea typeface="ＭＳ Ｐゴシック" charset="-128"/>
              </a:rPr>
              <a:t>Intensity</a:t>
            </a:r>
            <a:endParaRPr lang="en-US" b="1" dirty="0">
              <a:solidFill>
                <a:srgbClr val="000000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685800" y="0"/>
            <a:ext cx="76962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82880" rIns="182880" anchor="ctr"/>
          <a:lstStyle/>
          <a:p>
            <a:pPr algn="ctr">
              <a:lnSpc>
                <a:spcPct val="85000"/>
              </a:lnSpc>
              <a:defRPr/>
            </a:pPr>
            <a:r>
              <a:rPr lang="en-US" sz="3600" kern="0" dirty="0">
                <a:solidFill>
                  <a:srgbClr val="FFFF00"/>
                </a:solidFill>
                <a:latin typeface="Calibri" charset="0"/>
                <a:ea typeface="Calibri" charset="0"/>
                <a:cs typeface="Calibri" charset="0"/>
              </a:rPr>
              <a:t>The challenge: TC intensity forecasting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68170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dirty="0">
                <a:solidFill>
                  <a:srgbClr val="FFFF00"/>
                </a:solidFill>
                <a:latin typeface="Calibri"/>
                <a:ea typeface="MS PGothic" pitchFamily="34" charset="-128"/>
                <a:cs typeface="Calibri" pitchFamily="34" charset="0"/>
              </a:rPr>
              <a:t>Intensity Forecasting Experiment (IFEX)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78831" y="3663335"/>
            <a:ext cx="8991600" cy="2362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300"/>
              </a:spcBef>
              <a:spcAft>
                <a:spcPts val="0"/>
              </a:spcAft>
              <a:buSzPct val="100000"/>
              <a:defRPr/>
            </a:pPr>
            <a:r>
              <a:rPr lang="en-US" sz="2000" dirty="0">
                <a:solidFill>
                  <a:prstClr val="white"/>
                </a:solidFill>
                <a:ea typeface="MS PGothic" pitchFamily="34" charset="-128"/>
              </a:rPr>
              <a:t>IFEX intended to improve prediction of TC intensity change by addressing </a:t>
            </a:r>
            <a:r>
              <a:rPr lang="en-US" sz="2000" u="sng" dirty="0">
                <a:solidFill>
                  <a:srgbClr val="FFFF00"/>
                </a:solidFill>
                <a:ea typeface="MS PGothic" pitchFamily="34" charset="-128"/>
              </a:rPr>
              <a:t>three goals</a:t>
            </a:r>
            <a:r>
              <a:rPr lang="en-US" sz="2000" dirty="0">
                <a:solidFill>
                  <a:prstClr val="white"/>
                </a:solidFill>
                <a:ea typeface="MS PGothic" pitchFamily="34" charset="-128"/>
              </a:rPr>
              <a:t>: 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AutoNum type="arabicParenR"/>
              <a:defRPr/>
            </a:pPr>
            <a:r>
              <a:rPr lang="en-US" sz="2000" dirty="0">
                <a:solidFill>
                  <a:prstClr val="white"/>
                </a:solidFill>
                <a:ea typeface="MS PGothic" pitchFamily="34" charset="-128"/>
              </a:rPr>
              <a:t> </a:t>
            </a:r>
            <a:r>
              <a:rPr lang="en-US" sz="2000" dirty="0">
                <a:solidFill>
                  <a:srgbClr val="FFFF00"/>
                </a:solidFill>
                <a:ea typeface="MS PGothic" pitchFamily="34" charset="-128"/>
              </a:rPr>
              <a:t>Collecting</a:t>
            </a:r>
            <a:r>
              <a:rPr lang="en-US" sz="2000" dirty="0">
                <a:solidFill>
                  <a:prstClr val="white"/>
                </a:solidFill>
                <a:ea typeface="MS PGothic" pitchFamily="34" charset="-128"/>
              </a:rPr>
              <a:t> observations that span TC life cycle across scales for model initialization and evaluation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AutoNum type="arabicParenR"/>
              <a:defRPr/>
            </a:pPr>
            <a:r>
              <a:rPr lang="en-US" sz="2000" dirty="0">
                <a:solidFill>
                  <a:prstClr val="white"/>
                </a:solidFill>
                <a:ea typeface="MS PGothic" pitchFamily="34" charset="-128"/>
              </a:rPr>
              <a:t> </a:t>
            </a:r>
            <a:r>
              <a:rPr lang="en-US" sz="2000" dirty="0">
                <a:solidFill>
                  <a:srgbClr val="FFFF00"/>
                </a:solidFill>
                <a:ea typeface="MS PGothic" pitchFamily="34" charset="-128"/>
              </a:rPr>
              <a:t>Developing</a:t>
            </a:r>
            <a:r>
              <a:rPr lang="en-US" sz="2000" dirty="0">
                <a:solidFill>
                  <a:prstClr val="white"/>
                </a:solidFill>
                <a:ea typeface="MS PGothic" pitchFamily="34" charset="-128"/>
              </a:rPr>
              <a:t> and refining measurement technologies that provide improved real-time monitoring of TC intensity, structure, and environment</a:t>
            </a:r>
          </a:p>
          <a:p>
            <a:pPr marL="285750" indent="-285750" fontAlgn="auto">
              <a:spcBef>
                <a:spcPts val="300"/>
              </a:spcBef>
              <a:spcAft>
                <a:spcPts val="0"/>
              </a:spcAft>
              <a:buSzPct val="100000"/>
              <a:buFont typeface="Arial" charset="0"/>
              <a:buAutoNum type="arabicParenR"/>
              <a:defRPr/>
            </a:pPr>
            <a:r>
              <a:rPr lang="en-US" sz="2000" dirty="0">
                <a:solidFill>
                  <a:prstClr val="white"/>
                </a:solidFill>
                <a:ea typeface="MS PGothic" pitchFamily="34" charset="-128"/>
              </a:rPr>
              <a:t> </a:t>
            </a:r>
            <a:r>
              <a:rPr lang="en-US" sz="2000" dirty="0">
                <a:solidFill>
                  <a:srgbClr val="FFFF00"/>
                </a:solidFill>
                <a:ea typeface="MS PGothic" pitchFamily="34" charset="-128"/>
              </a:rPr>
              <a:t>Improving</a:t>
            </a:r>
            <a:r>
              <a:rPr lang="en-US" sz="2000" dirty="0">
                <a:solidFill>
                  <a:prstClr val="white"/>
                </a:solidFill>
                <a:ea typeface="MS PGothic" pitchFamily="34" charset="-128"/>
              </a:rPr>
              <a:t> understanding of physical processes important in intensity change for a TC at all stages of its life cycle</a:t>
            </a:r>
          </a:p>
        </p:txBody>
      </p:sp>
      <p:pic>
        <p:nvPicPr>
          <p:cNvPr id="14340" name="Picture 5" descr="ifex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2"/>
          <a:stretch>
            <a:fillRect/>
          </a:stretch>
        </p:blipFill>
        <p:spPr bwMode="auto">
          <a:xfrm>
            <a:off x="2075029" y="860585"/>
            <a:ext cx="1964302" cy="2396359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52400" y="6049408"/>
            <a:ext cx="8839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FFC000"/>
                </a:solidFill>
                <a:latin typeface="Calibri"/>
                <a:ea typeface="MS PGothic" pitchFamily="34" charset="-128"/>
              </a:rPr>
              <a:t>These goals provide the linkage between observations, modeling, DA, and theory that form the foundation of the work done at HRD</a:t>
            </a:r>
          </a:p>
        </p:txBody>
      </p:sp>
      <p:sp>
        <p:nvSpPr>
          <p:cNvPr id="14342" name="Slide Number Placeholder 7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8BC69987-B71B-4F4A-8ED6-76AB73DDEA3E}" type="slidenum">
              <a:rPr lang="en-US" altLang="en-US" smtClean="0">
                <a:solidFill>
                  <a:srgbClr val="FFFFFF"/>
                </a:solidFill>
                <a:latin typeface="Calibri" pitchFamily="34" charset="0"/>
              </a:rPr>
              <a:pPr eaLnBrk="1" hangingPunct="1"/>
              <a:t>3</a:t>
            </a:fld>
            <a:endParaRPr lang="en-US" altLang="en-US" smtClean="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13668" y="3276265"/>
            <a:ext cx="178632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ea typeface="MS PGothic" pitchFamily="34" charset="-128"/>
              </a:rPr>
              <a:t>Rogers et al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ea typeface="MS PGothic" pitchFamily="34" charset="-128"/>
              </a:rPr>
              <a:t>., BAMS, </a:t>
            </a:r>
            <a:r>
              <a:rPr lang="en-US" sz="1200" dirty="0">
                <a:solidFill>
                  <a:prstClr val="white"/>
                </a:solidFill>
                <a:latin typeface="Calibri"/>
                <a:ea typeface="MS PGothic" pitchFamily="34" charset="-128"/>
              </a:rPr>
              <a:t>2006</a:t>
            </a:r>
          </a:p>
        </p:txBody>
      </p:sp>
      <p:pic>
        <p:nvPicPr>
          <p:cNvPr id="9" name="Picture 1" descr="Screen Shot 2013-07-13 at 3.11.34 PM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3692"/>
          <a:stretch/>
        </p:blipFill>
        <p:spPr bwMode="auto">
          <a:xfrm>
            <a:off x="4934202" y="886085"/>
            <a:ext cx="2093794" cy="2396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111088" y="3286005"/>
            <a:ext cx="178632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  <a:ea typeface="MS PGothic" pitchFamily="34" charset="-128"/>
              </a:rPr>
              <a:t>Rogers et al</a:t>
            </a:r>
            <a:r>
              <a:rPr lang="en-US" sz="1200" dirty="0" smtClean="0">
                <a:solidFill>
                  <a:prstClr val="white"/>
                </a:solidFill>
                <a:latin typeface="Calibri"/>
                <a:ea typeface="MS PGothic" pitchFamily="34" charset="-128"/>
              </a:rPr>
              <a:t>., BAMS, 2013</a:t>
            </a:r>
            <a:endParaRPr lang="en-US" sz="1200" dirty="0">
              <a:solidFill>
                <a:prstClr val="white"/>
              </a:solidFill>
              <a:latin typeface="Calibri"/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7850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1AFDA4-E99F-4EEA-90E3-6F08A13112F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88915" y="1231900"/>
            <a:ext cx="3390554" cy="522446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In-situ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Wind, press., temp.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9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Expendables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Dropsondes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AXBT, AXCP, buoy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18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charset="0"/>
              <a:cs typeface="Arial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Remote Sensors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Tail Doppler Radar(TDR)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SFMR/HIRAD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WSRA 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3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Scatterometer/profiler</a:t>
            </a:r>
          </a:p>
          <a:p>
            <a:pPr marL="566738" marR="0" lvl="1" indent="-285750" algn="l" defTabSz="914400" rtl="0" eaLnBrk="1" fontAlgn="base" latinLnBrk="0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Calibri" charset="0"/>
                <a:cs typeface="Arial"/>
              </a:rPr>
              <a:t>UAS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Calibri" charset="0"/>
              <a:cs typeface="Arial"/>
            </a:endParaRPr>
          </a:p>
        </p:txBody>
      </p:sp>
      <p:pic>
        <p:nvPicPr>
          <p:cNvPr id="4" name="Picture 8" descr="noaap3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03" y="1841500"/>
            <a:ext cx="310991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gonzo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915" y="3714750"/>
            <a:ext cx="30099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TDR on tail_re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3446" y="2855913"/>
            <a:ext cx="2282825" cy="171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/>
          <p:cNvSpPr txBox="1">
            <a:spLocks noChangeArrowheads="1"/>
          </p:cNvSpPr>
          <p:nvPr/>
        </p:nvSpPr>
        <p:spPr>
          <a:xfrm>
            <a:off x="367137" y="-44393"/>
            <a:ext cx="8395863" cy="1245594"/>
          </a:xfrm>
          <a:prstGeom prst="rect">
            <a:avLst/>
          </a:prstGeom>
        </p:spPr>
        <p:txBody>
          <a:bodyPr anchor="b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Calibri" charset="0"/>
                <a:cs typeface="Arial"/>
              </a:rPr>
              <a:t>Intensity Forecast Experiment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Calibri" charset="0"/>
                <a:cs typeface="Arial"/>
              </a:rPr>
            </a:b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Calibri" charset="0"/>
                <a:cs typeface="Arial"/>
              </a:rPr>
              <a:t>Observing platforms and instruments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Calibri" charset="0"/>
              <a:cs typeface="Arial"/>
            </a:endParaRPr>
          </a:p>
        </p:txBody>
      </p:sp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4265834" y="4538663"/>
            <a:ext cx="235903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>
                <a:solidFill>
                  <a:schemeClr val="tx1"/>
                </a:solidFill>
                <a:latin typeface="Arial"/>
                <a:cs typeface="Arial"/>
              </a:rPr>
              <a:t>G-IV Tail Doppler Radar</a:t>
            </a:r>
          </a:p>
        </p:txBody>
      </p:sp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4772246" y="6062663"/>
            <a:ext cx="131368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>
                <a:solidFill>
                  <a:schemeClr val="tx1"/>
                </a:solidFill>
                <a:latin typeface="Arial"/>
                <a:cs typeface="Arial"/>
              </a:rPr>
              <a:t>Coyote UAS</a:t>
            </a:r>
          </a:p>
        </p:txBody>
      </p:sp>
      <p:pic>
        <p:nvPicPr>
          <p:cNvPr id="10" name="Picture 3" descr="Range_Flight_Takeoff2_15Aug10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00746" y="1430338"/>
            <a:ext cx="2309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4295996" y="2409825"/>
            <a:ext cx="2058988" cy="33337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Font typeface="Arial"/>
              <a:buNone/>
              <a:defRPr/>
            </a:pPr>
            <a:r>
              <a:rPr lang="en-US" sz="1600" dirty="0" smtClean="0">
                <a:latin typeface="Arial"/>
                <a:ea typeface="Calibri" charset="0"/>
                <a:cs typeface="Arial"/>
              </a:rPr>
              <a:t>NASA Global Hawk</a:t>
            </a:r>
            <a:endParaRPr lang="en-US" sz="1050" dirty="0" smtClean="0">
              <a:latin typeface="Arial"/>
              <a:ea typeface="Calibri" charset="0"/>
              <a:cs typeface="Arial"/>
            </a:endParaRPr>
          </a:p>
        </p:txBody>
      </p:sp>
      <p:pic>
        <p:nvPicPr>
          <p:cNvPr id="13" name="Picture 3" descr="C:\Documents and Settings\gde\My Documents\Lidar Related\P3DWL\Pictures\DSCN22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6" r="17957" b="10649"/>
          <a:stretch>
            <a:fillRect/>
          </a:stretch>
        </p:blipFill>
        <p:spPr bwMode="auto">
          <a:xfrm>
            <a:off x="6798955" y="4500110"/>
            <a:ext cx="2126615" cy="1649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6804895" y="6168609"/>
            <a:ext cx="193835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Doppler Wind Lidar</a:t>
            </a: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15" name="Picture 2" descr="http://www.atd.ucar.edu/sssf/images/img_drop/dropsonde2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8955" y="1430338"/>
            <a:ext cx="2080313" cy="252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2"/>
          <p:cNvSpPr txBox="1">
            <a:spLocks noChangeArrowheads="1"/>
          </p:cNvSpPr>
          <p:nvPr/>
        </p:nvSpPr>
        <p:spPr bwMode="auto">
          <a:xfrm>
            <a:off x="7011557" y="3956577"/>
            <a:ext cx="16770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 eaLnBrk="0"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eaLnBrk="1"/>
            <a:r>
              <a:rPr lang="en-US" sz="1600" dirty="0" smtClean="0">
                <a:solidFill>
                  <a:schemeClr val="tx1"/>
                </a:solidFill>
                <a:latin typeface="Arial"/>
                <a:cs typeface="Arial"/>
              </a:rPr>
              <a:t>GPS </a:t>
            </a:r>
            <a:r>
              <a:rPr lang="en-US" sz="1600" dirty="0" err="1" smtClean="0">
                <a:solidFill>
                  <a:schemeClr val="tx1"/>
                </a:solidFill>
                <a:latin typeface="Arial"/>
                <a:cs typeface="Arial"/>
              </a:rPr>
              <a:t>Dropsonde</a:t>
            </a:r>
            <a:endParaRPr lang="en-US" sz="16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78638" y="1777585"/>
            <a:ext cx="13898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 charset="-128"/>
              </a:rPr>
              <a:t>NOAA P-3s</a:t>
            </a:r>
            <a:endParaRPr lang="en-US" sz="2000" b="1" dirty="0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05846" y="3642809"/>
            <a:ext cx="13545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Calibri"/>
                <a:ea typeface="ＭＳ Ｐゴシック" charset="-128"/>
              </a:rPr>
              <a:t>NOAA G-IV</a:t>
            </a:r>
            <a:endParaRPr lang="en-US" sz="2000" b="1" dirty="0">
              <a:solidFill>
                <a:srgbClr val="000000"/>
              </a:solidFill>
              <a:latin typeface="Calibri"/>
              <a:ea typeface="ＭＳ Ｐゴシック" charset="-128"/>
            </a:endParaRPr>
          </a:p>
        </p:txBody>
      </p:sp>
      <p:pic>
        <p:nvPicPr>
          <p:cNvPr id="19" name="Picture 18" descr="Pc020010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98" y="4964690"/>
            <a:ext cx="2094452" cy="114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76200"/>
            <a:ext cx="83762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</a:rPr>
              <a:t>Overview and accomplishments of 2015 missions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09600"/>
            <a:ext cx="8915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Operational and research missions flown in four tropical cyclones with P-3 and/or G-IV: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Hurricane Danny - </a:t>
            </a:r>
            <a:r>
              <a:rPr lang="en-US" sz="2000" dirty="0"/>
              <a:t>First major hurricane of season, weakened in shear/dry </a:t>
            </a:r>
            <a:r>
              <a:rPr lang="en-US" sz="2000" dirty="0" smtClean="0"/>
              <a:t>air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Tropical Storm Erika - </a:t>
            </a:r>
            <a:r>
              <a:rPr lang="en-US" sz="2000" dirty="0"/>
              <a:t>Struggled with shear/dry air entire </a:t>
            </a:r>
            <a:r>
              <a:rPr lang="en-US" sz="2000" dirty="0" smtClean="0"/>
              <a:t>lifecycle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Hurricane Joaquin – Major hurricane incorrectly forecast to threaten U.S. at one point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Hurricane Patricia – </a:t>
            </a:r>
            <a:r>
              <a:rPr lang="en-US" sz="2000" dirty="0" err="1" smtClean="0"/>
              <a:t>EPac</a:t>
            </a:r>
            <a:r>
              <a:rPr lang="en-US" sz="2000" dirty="0" smtClean="0"/>
              <a:t>, strongest storm on record in western hemisphere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-24994" y="5534561"/>
            <a:ext cx="9677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Provided </a:t>
            </a:r>
            <a:r>
              <a:rPr lang="en-US" sz="2000" dirty="0"/>
              <a:t>real-time data to operational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Pre-storm ocean survey for Danny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DWL </a:t>
            </a:r>
            <a:r>
              <a:rPr lang="en-US" sz="2000" dirty="0"/>
              <a:t>operated for nearly all P-3 missions for </a:t>
            </a:r>
            <a:r>
              <a:rPr lang="en-US" sz="2000" dirty="0" smtClean="0"/>
              <a:t>Danny, Erika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Two </a:t>
            </a:r>
            <a:r>
              <a:rPr lang="en-US" sz="2000" dirty="0"/>
              <a:t>unmanned gliders operating near Puerto </a:t>
            </a:r>
            <a:r>
              <a:rPr lang="en-US" sz="2000" dirty="0" smtClean="0"/>
              <a:t>Rico during Danny, Erika</a:t>
            </a:r>
            <a:endParaRPr lang="en-US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2151215"/>
              </p:ext>
            </p:extLst>
          </p:nvPr>
        </p:nvGraphicFramePr>
        <p:xfrm>
          <a:off x="1295400" y="3261360"/>
          <a:ext cx="60960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G-IV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Danny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7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Erika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2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10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Joaquin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4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Patricia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/>
                        <a:t>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</a:t>
                      </a:r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Total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13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9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200" y="2827360"/>
            <a:ext cx="70187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Distribution of flights by </a:t>
            </a:r>
            <a:r>
              <a:rPr lang="en-US" sz="2000" dirty="0" smtClean="0"/>
              <a:t>storm (both operational and research)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4354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01474-92DA-40E5-8CDB-E01669062682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14300" y="1469918"/>
            <a:ext cx="5008033" cy="465624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Coyote UAS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cases flown in 2015. Evaluated observations in Edouard (2014), tested extended range, and demonstrated data transmission to National Hurricane Center.</a:t>
            </a:r>
          </a:p>
          <a:p>
            <a:pPr marR="0" lvl="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>
                <a:schemeClr val="tx1"/>
              </a:buClr>
              <a:buSzPct val="100000"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SHOUT for 2015 (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25 August - 21 September).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Arial" charset="0"/>
              </a:rPr>
              <a:t>2 Global Hawk flights sampled life cycle of TS Erika.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0" y="-45129"/>
            <a:ext cx="8991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  <a:noAutofit/>
          </a:bodyPr>
          <a:lstStyle>
            <a:lvl1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/>
                <a:ea typeface="ＭＳ Ｐゴシック" charset="-128"/>
                <a:cs typeface="ＭＳ Ｐゴシック" pitchFamily="-112" charset="-128"/>
              </a:defRPr>
            </a:lvl1pPr>
            <a:lvl2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6pPr>
            <a:lvl7pPr marL="9144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7pPr>
            <a:lvl8pPr marL="13716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8pPr>
            <a:lvl9pPr marL="182880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5400">
                <a:solidFill>
                  <a:schemeClr val="bg1"/>
                </a:solidFill>
                <a:latin typeface="TradeGothicBold" pitchFamily="2" charset="0"/>
              </a:defRPr>
            </a:lvl9pPr>
          </a:lstStyle>
          <a:p>
            <a:pPr marL="0" lvl="1" algn="ctr">
              <a:defRPr/>
            </a:pPr>
            <a:r>
              <a:rPr lang="en-US" sz="4000" dirty="0" smtClean="0">
                <a:solidFill>
                  <a:srgbClr val="FFFF00"/>
                </a:solidFill>
                <a:latin typeface="+mj-lt"/>
                <a:cs typeface="Arial"/>
              </a:rPr>
              <a:t>New observing technologies: UAS</a:t>
            </a:r>
            <a:endParaRPr lang="en-US" sz="3200" dirty="0">
              <a:solidFill>
                <a:srgbClr val="FFFF00"/>
              </a:solidFill>
              <a:latin typeface="+mj-lt"/>
              <a:cs typeface="Arial"/>
            </a:endParaRPr>
          </a:p>
        </p:txBody>
      </p:sp>
      <p:pic>
        <p:nvPicPr>
          <p:cNvPr id="22" name="Picture 21" descr="Global_Hawk,_NASA's_New_Remote-Controlled_Plane_-_October_2009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340" y="4175549"/>
            <a:ext cx="3572329" cy="1844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896" y="1538888"/>
            <a:ext cx="3085504" cy="1684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E01474-92DA-40E5-8CDB-E01669062682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830356"/>
            <a:ext cx="3733800" cy="316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50" y="2238168"/>
            <a:ext cx="4953000" cy="2423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23204" y="2069068"/>
            <a:ext cx="872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observed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0728" y="3121223"/>
            <a:ext cx="965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forecasted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62793" y="2816423"/>
            <a:ext cx="1948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HWRF forecasted tracks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981200" y="3033450"/>
            <a:ext cx="838200" cy="22711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54254" y="3807023"/>
            <a:ext cx="1788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FF00"/>
                </a:solidFill>
              </a:rPr>
              <a:t>Observed storm track</a:t>
            </a:r>
            <a:endParaRPr lang="en-US" sz="1400" b="1" dirty="0">
              <a:solidFill>
                <a:srgbClr val="00FF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951656" y="3609953"/>
            <a:ext cx="278054" cy="259080"/>
          </a:xfrm>
          <a:prstGeom prst="straightConnector1">
            <a:avLst/>
          </a:prstGeom>
          <a:ln w="190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580039" y="0"/>
            <a:ext cx="61161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Forecasting challenges in 2015: 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Both track and intensity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91156" y="1733490"/>
            <a:ext cx="2269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Erika track forecasts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619371" y="1352490"/>
            <a:ext cx="2915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Patricia intensity forecasts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52400" y="5562600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C000"/>
                </a:solidFill>
              </a:rPr>
              <a:t>How can observations collected during IFEX help to address these forecast errors?</a:t>
            </a:r>
            <a:endParaRPr lang="en-US" sz="28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15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4"/>
          <p:cNvSpPr txBox="1">
            <a:spLocks/>
          </p:cNvSpPr>
          <p:nvPr/>
        </p:nvSpPr>
        <p:spPr bwMode="auto">
          <a:xfrm>
            <a:off x="1600200" y="0"/>
            <a:ext cx="9144000" cy="64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defRPr/>
            </a:pPr>
            <a:r>
              <a:rPr lang="en-US" sz="3200" kern="0" dirty="0" smtClean="0">
                <a:solidFill>
                  <a:srgbClr val="FFFF00"/>
                </a:solidFill>
                <a:latin typeface="Calibri"/>
                <a:ea typeface="Calibri" charset="0"/>
                <a:cs typeface="Calibri"/>
              </a:rPr>
              <a:t>Track Forecast Challenge of Erika </a:t>
            </a:r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476793" y="12192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sz="2600" i="1" dirty="0" smtClean="0">
                <a:solidFill>
                  <a:prstClr val="white"/>
                </a:solidFill>
              </a:rPr>
              <a:t>NOAA’s HWRF Forecast Tracks</a:t>
            </a:r>
            <a:endParaRPr lang="en-US" sz="2600" i="1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59340"/>
            <a:ext cx="8229600" cy="2955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5059740"/>
            <a:ext cx="8763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prstClr val="white"/>
                </a:solidFill>
                <a:latin typeface="Calibri"/>
              </a:rPr>
              <a:t>Consistent north bias for Erika track forecasts in HWRF (and other models)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2000" dirty="0" smtClean="0">
              <a:solidFill>
                <a:srgbClr val="FFC00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 smtClean="0">
                <a:solidFill>
                  <a:srgbClr val="FFC000"/>
                </a:solidFill>
                <a:latin typeface="Calibri"/>
              </a:rPr>
              <a:t>Why did the northwest turn never happen?</a:t>
            </a:r>
          </a:p>
          <a:p>
            <a:pPr marL="2573338" lvl="1" indent="-1682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  <a:latin typeface="Calibri"/>
              </a:rPr>
              <a:t>Errors in storm structure?</a:t>
            </a:r>
          </a:p>
          <a:p>
            <a:pPr marL="2573338" lvl="1" indent="-168275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C000"/>
                </a:solidFill>
                <a:latin typeface="Calibri"/>
              </a:rPr>
              <a:t>Errors in storm environment?</a:t>
            </a:r>
            <a:endParaRPr lang="en-US" sz="2000" dirty="0">
              <a:solidFill>
                <a:srgbClr val="FFC000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21807" y="4145340"/>
            <a:ext cx="242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(green line = Best Track)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67200" y="2743200"/>
            <a:ext cx="17649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Calibri"/>
              </a:rPr>
              <a:t>HWRF forecast tracks</a:t>
            </a:r>
            <a:endParaRPr lang="en-US" sz="1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485607" y="2960227"/>
            <a:ext cx="838200" cy="22711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295400" y="3733800"/>
            <a:ext cx="17886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00FF00"/>
                </a:solidFill>
                <a:latin typeface="Calibri"/>
              </a:rPr>
              <a:t>Observed storm track</a:t>
            </a:r>
            <a:endParaRPr lang="en-US" sz="1400" b="1" dirty="0">
              <a:solidFill>
                <a:srgbClr val="00FF00"/>
              </a:solidFill>
              <a:latin typeface="Calibri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2084146" y="3505200"/>
            <a:ext cx="278054" cy="259080"/>
          </a:xfrm>
          <a:prstGeom prst="straightConnector1">
            <a:avLst/>
          </a:prstGeom>
          <a:ln w="190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022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134534" y="1194910"/>
            <a:ext cx="2285999" cy="561229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3" t="4304" r="67065" b="55818"/>
          <a:stretch/>
        </p:blipFill>
        <p:spPr bwMode="auto">
          <a:xfrm>
            <a:off x="1134534" y="4876800"/>
            <a:ext cx="2218266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2" t="5208" r="66674" b="55654"/>
          <a:stretch/>
        </p:blipFill>
        <p:spPr bwMode="auto">
          <a:xfrm>
            <a:off x="1219199" y="3073398"/>
            <a:ext cx="2150533" cy="1803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4" t="4633" r="67123" b="55465"/>
          <a:stretch/>
        </p:blipFill>
        <p:spPr bwMode="auto">
          <a:xfrm>
            <a:off x="1210733" y="1194910"/>
            <a:ext cx="2108200" cy="185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93464" y="6468273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2 km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01931" y="4561340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4 km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2334" y="2712717"/>
            <a:ext cx="5485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</a:rPr>
              <a:t>6 km</a:t>
            </a:r>
            <a:endParaRPr lang="en-US" sz="14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4800" y="660399"/>
            <a:ext cx="3428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white"/>
                </a:solidFill>
                <a:latin typeface="Calibri"/>
              </a:rPr>
              <a:t>Aircraft observations of Erika’s winds at different altitudes – 10 UTC Aug 28</a:t>
            </a:r>
            <a:endParaRPr lang="en-US" sz="16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" name="Picture 10"/>
          <p:cNvPicPr>
            <a:picLocks noGrp="1"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969"/>
          <a:stretch/>
        </p:blipFill>
        <p:spPr bwMode="auto">
          <a:xfrm>
            <a:off x="4181674" y="1219200"/>
            <a:ext cx="3971726" cy="226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638874" y="685800"/>
            <a:ext cx="4505126" cy="2094131"/>
            <a:chOff x="4638874" y="685800"/>
            <a:chExt cx="4505126" cy="2094131"/>
          </a:xfrm>
        </p:grpSpPr>
        <p:sp>
          <p:nvSpPr>
            <p:cNvPr id="12" name="TextBox 11"/>
            <p:cNvSpPr txBox="1"/>
            <p:nvPr/>
          </p:nvSpPr>
          <p:spPr>
            <a:xfrm>
              <a:off x="4638874" y="685800"/>
              <a:ext cx="286173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dirty="0" smtClean="0">
                  <a:solidFill>
                    <a:prstClr val="white"/>
                  </a:solidFill>
                  <a:latin typeface="Calibri"/>
                </a:rPr>
                <a:t>HWRF representation of Erika’s winds – vertical cross section</a:t>
              </a:r>
              <a:endParaRPr lang="en-US" sz="160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010992" y="2133600"/>
              <a:ext cx="113300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latin typeface="Calibri"/>
                </a:rPr>
                <a:t>0</a:t>
              </a:r>
              <a:r>
                <a:rPr lang="en-US" dirty="0" smtClean="0">
                  <a:solidFill>
                    <a:prstClr val="white"/>
                  </a:solidFill>
                  <a:latin typeface="Calibri"/>
                </a:rPr>
                <a:t>0 UTC Aug 28</a:t>
              </a:r>
              <a:endParaRPr lang="en-US" dirty="0">
                <a:solidFill>
                  <a:prstClr val="white"/>
                </a:solidFill>
                <a:latin typeface="Calibri"/>
              </a:endParaRPr>
            </a:p>
          </p:txBody>
        </p:sp>
      </p:grpSp>
      <p:pic>
        <p:nvPicPr>
          <p:cNvPr id="15" name="Picture 14"/>
          <p:cNvPicPr>
            <a:picLocks noGrp="1"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35"/>
          <a:stretch/>
        </p:blipFill>
        <p:spPr bwMode="auto">
          <a:xfrm>
            <a:off x="4182533" y="3429000"/>
            <a:ext cx="3971727" cy="203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2332" y="5645316"/>
            <a:ext cx="105833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Shallow vortex, not above 4 km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5943600" y="2670201"/>
            <a:ext cx="1694341" cy="338554"/>
            <a:chOff x="5943600" y="2670201"/>
            <a:chExt cx="1694341" cy="33855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943600" y="2887133"/>
              <a:ext cx="685800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574829" y="2670201"/>
              <a:ext cx="1063112" cy="338554"/>
            </a:xfrm>
            <a:prstGeom prst="rect">
              <a:avLst/>
            </a:prstGeom>
            <a:ln>
              <a:solidFill>
                <a:schemeClr val="bg1"/>
              </a:solidFill>
            </a:ln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dirty="0">
                  <a:solidFill>
                    <a:prstClr val="black"/>
                  </a:solidFill>
                  <a:latin typeface="Calibri"/>
                </a:rPr>
                <a:t>v</a:t>
              </a:r>
              <a:r>
                <a:rPr lang="en-US" sz="1600" b="1" dirty="0" smtClean="0">
                  <a:solidFill>
                    <a:prstClr val="black"/>
                  </a:solidFill>
                  <a:latin typeface="Calibri"/>
                </a:rPr>
                <a:t>ortex top</a:t>
              </a:r>
              <a:endParaRPr lang="en-US" sz="16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8001000" y="4207449"/>
            <a:ext cx="11330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white"/>
                </a:solidFill>
                <a:latin typeface="Calibri"/>
              </a:rPr>
              <a:t>12 UTC Aug 28</a:t>
            </a:r>
            <a:endParaRPr lang="en-US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946325" y="5562600"/>
            <a:ext cx="493032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Initial vortex structure looks reasonable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12 h into forecast, vortex much too deep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prstClr val="black"/>
                </a:solidFill>
                <a:latin typeface="Calibri"/>
              </a:rPr>
              <a:t>Problem with model initial conditions? Physics?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val 20"/>
          <p:cNvSpPr/>
          <p:nvPr/>
        </p:nvSpPr>
        <p:spPr>
          <a:xfrm rot="807361">
            <a:off x="6114234" y="3944566"/>
            <a:ext cx="344487" cy="143481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23907" y="3886200"/>
            <a:ext cx="9473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prstClr val="black"/>
                </a:solidFill>
                <a:latin typeface="Calibri"/>
              </a:rPr>
              <a:t>t</a:t>
            </a:r>
            <a:r>
              <a:rPr lang="en-US" sz="1600" b="1" dirty="0" smtClean="0">
                <a:solidFill>
                  <a:prstClr val="black"/>
                </a:solidFill>
                <a:latin typeface="Calibri"/>
              </a:rPr>
              <a:t>oo deep</a:t>
            </a:r>
            <a:endParaRPr lang="en-US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val 2"/>
          <p:cNvSpPr/>
          <p:nvPr/>
        </p:nvSpPr>
        <p:spPr>
          <a:xfrm>
            <a:off x="2133600" y="3860076"/>
            <a:ext cx="76200" cy="696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120538" y="5715000"/>
            <a:ext cx="76200" cy="69669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44222" y="6039393"/>
            <a:ext cx="1117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srgbClr val="FF0000"/>
                </a:solidFill>
                <a:latin typeface="Calibri"/>
              </a:rPr>
              <a:t>circulation center</a:t>
            </a:r>
            <a:endParaRPr lang="en-US" sz="1400" b="1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2019299" y="5832567"/>
            <a:ext cx="116478" cy="2605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4"/>
          <p:cNvSpPr txBox="1">
            <a:spLocks/>
          </p:cNvSpPr>
          <p:nvPr/>
        </p:nvSpPr>
        <p:spPr bwMode="auto">
          <a:xfrm>
            <a:off x="838200" y="0"/>
            <a:ext cx="9144000" cy="648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45720" rIns="182880" bIns="4572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85000"/>
              </a:lnSpc>
              <a:defRPr/>
            </a:pPr>
            <a:r>
              <a:rPr lang="en-US" sz="3200" kern="0" dirty="0" smtClean="0">
                <a:solidFill>
                  <a:srgbClr val="FFFF00"/>
                </a:solidFill>
                <a:latin typeface="Calibri"/>
                <a:ea typeface="Calibri" charset="0"/>
                <a:cs typeface="Calibri"/>
              </a:rPr>
              <a:t>Track Forecast Challenge of Erika - structure </a:t>
            </a:r>
          </a:p>
        </p:txBody>
      </p:sp>
    </p:spTree>
    <p:extLst>
      <p:ext uri="{BB962C8B-B14F-4D97-AF65-F5344CB8AC3E}">
        <p14:creationId xmlns:p14="http://schemas.microsoft.com/office/powerpoint/2010/main" val="261662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1" grpId="0" animBg="1"/>
      <p:bldP spid="2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25818</TotalTime>
  <Words>1170</Words>
  <Application>Microsoft Office PowerPoint</Application>
  <PresentationFormat>On-screen Show (4:3)</PresentationFormat>
  <Paragraphs>204</Paragraphs>
  <Slides>16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Office Theme</vt:lpstr>
      <vt:lpstr>2_Office Theme</vt:lpstr>
      <vt:lpstr>1_Office Theme</vt:lpstr>
      <vt:lpstr>4_Default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Rogers</dc:creator>
  <cp:lastModifiedBy>Seminar</cp:lastModifiedBy>
  <cp:revision>103</cp:revision>
  <dcterms:created xsi:type="dcterms:W3CDTF">2015-04-28T21:51:40Z</dcterms:created>
  <dcterms:modified xsi:type="dcterms:W3CDTF">2015-11-03T17:56:48Z</dcterms:modified>
</cp:coreProperties>
</file>